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70" r:id="rId4"/>
  </p:sldMasterIdLst>
  <p:notesMasterIdLst>
    <p:notesMasterId r:id="rId7"/>
  </p:notesMasterIdLst>
  <p:handoutMasterIdLst>
    <p:handoutMasterId r:id="rId18"/>
  </p:handoutMasterIdLst>
  <p:sldIdLst>
    <p:sldId id="256" r:id="rId5"/>
    <p:sldId id="257" r:id="rId6"/>
    <p:sldId id="291" r:id="rId8"/>
    <p:sldId id="287" r:id="rId9"/>
    <p:sldId id="258" r:id="rId10"/>
    <p:sldId id="289" r:id="rId11"/>
    <p:sldId id="288" r:id="rId12"/>
    <p:sldId id="286" r:id="rId13"/>
    <p:sldId id="290" r:id="rId14"/>
    <p:sldId id="265" r:id="rId15"/>
    <p:sldId id="292" r:id="rId16"/>
    <p:sldId id="28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358"/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775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915"/>
        <p:guide pos="21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6T13:01:05.802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1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-324544" y="1203598"/>
            <a:ext cx="9143999" cy="1584176"/>
          </a:xfrm>
          <a:prstGeom prst="rect">
            <a:avLst/>
          </a:prstGeom>
        </p:spPr>
        <p:txBody>
          <a:bodyPr/>
          <a:lstStyle/>
          <a:p>
            <a:pPr algn="ctr">
              <a:tabLst>
                <a:tab pos="1028700" algn="l"/>
                <a:tab pos="4686300" algn="l"/>
                <a:tab pos="4800600" algn="l"/>
                <a:tab pos="4914900" algn="l"/>
              </a:tabLst>
            </a:pPr>
            <a:r>
              <a:rPr lang="en-US" altLang="zh-CN" sz="5400" kern="100" dirty="0">
                <a:effectLst/>
                <a:latin typeface="华文行楷" panose="02010800040101010101" pitchFamily="2" charset="-122"/>
                <a:ea typeface="宋体" panose="02010600030101010101" pitchFamily="2" charset="-122"/>
              </a:rPr>
              <a:t>A-star</a:t>
            </a:r>
            <a:r>
              <a:rPr lang="zh-CN" altLang="zh-CN" sz="54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算法</a:t>
            </a:r>
            <a:endParaRPr lang="zh-CN" altLang="zh-CN" sz="5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tabLst>
                <a:tab pos="1028700" algn="l"/>
                <a:tab pos="4686300" algn="l"/>
                <a:tab pos="4800600" algn="l"/>
                <a:tab pos="4914900" algn="l"/>
              </a:tabLst>
            </a:pPr>
            <a:r>
              <a:rPr lang="en-US" altLang="zh-CN" sz="1800" kern="100" dirty="0">
                <a:effectLst/>
                <a:latin typeface="华文行楷" panose="02010800040101010101" pitchFamily="2" charset="-122"/>
                <a:ea typeface="宋体" panose="02010600030101010101" pitchFamily="2" charset="-122"/>
              </a:rPr>
              <a:t>	   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一种启发式搜索算法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2276" y="3579862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小组编号：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G03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小组成员：刘书宇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31801323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	 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童峻涛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31801341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2545727"/>
            <a:ext cx="2976110" cy="24071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nut 26"/>
          <p:cNvSpPr/>
          <p:nvPr/>
        </p:nvSpPr>
        <p:spPr>
          <a:xfrm>
            <a:off x="3617352" y="1940475"/>
            <a:ext cx="1536571" cy="1536571"/>
          </a:xfrm>
          <a:prstGeom prst="donut">
            <a:avLst>
              <a:gd name="adj" fmla="val 2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55956" y="1610000"/>
            <a:ext cx="691065" cy="691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055956" y="3093153"/>
            <a:ext cx="691065" cy="6910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3326027" y="2363289"/>
            <a:ext cx="691065" cy="691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4787027" y="2363289"/>
            <a:ext cx="691065" cy="6910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27"/>
          <p:cNvSpPr/>
          <p:nvPr/>
        </p:nvSpPr>
        <p:spPr>
          <a:xfrm>
            <a:off x="4248632" y="3323538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4249082" y="1824007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36"/>
          <p:cNvSpPr/>
          <p:nvPr/>
        </p:nvSpPr>
        <p:spPr>
          <a:xfrm>
            <a:off x="3519344" y="2608818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6"/>
          <p:cNvSpPr/>
          <p:nvPr/>
        </p:nvSpPr>
        <p:spPr>
          <a:xfrm>
            <a:off x="5008705" y="2623665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itle 1"/>
          <p:cNvSpPr txBox="1"/>
          <p:nvPr/>
        </p:nvSpPr>
        <p:spPr>
          <a:xfrm>
            <a:off x="1547664" y="267493"/>
            <a:ext cx="2232248" cy="53477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8.</a:t>
            </a:r>
            <a:r>
              <a:rPr lang="zh-CN" altLang="en-US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实验结论</a:t>
            </a:r>
            <a:endParaRPr lang="ko-KR" altLang="en-US" sz="2800" b="0" dirty="0">
              <a:latin typeface="华文楷体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680" y="962660"/>
            <a:ext cx="30238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55600" fontAlgn="auto"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/>
              <a:t>通过设置相同的初始状态和目标函数，针对不同的估价函数，求解问题的解，比较这些参数对搜索算法性能的影响，可以得出曼哈顿距离优于不在位数的估价函数，可见估价函数的选取对于算法的运行存在很大的影响，这种影响在小型数据测试中不宜显现，而在大型数据的测试下会更加明显。此外，由于复杂度的原因十五数码的运算时间高于八数码。</a:t>
            </a:r>
            <a:endParaRPr lang="zh-CN" altLang="en-US" sz="1400"/>
          </a:p>
          <a:p>
            <a:pPr indent="355600" fontAlgn="auto"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5775960" y="3522980"/>
            <a:ext cx="30181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lang="en-US" altLang="zh-CN" sz="9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9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不同启发函数h（n）求解</a:t>
            </a:r>
            <a:r>
              <a:rPr lang="en-US" altLang="zh-CN" sz="9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zh-CN" altLang="en-US" sz="9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数码问题的结果比较</a:t>
            </a:r>
            <a:endParaRPr lang="zh-CN" altLang="en-US" sz="9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65605" y="3987800"/>
            <a:ext cx="5715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55600" fontAlgn="auto"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>
                <a:sym typeface="+mn-ea"/>
              </a:rPr>
              <a:t>由此我们还得出A*启发式算法的特点，概括如下：</a:t>
            </a:r>
            <a:endParaRPr lang="zh-CN" altLang="en-US" sz="1400"/>
          </a:p>
          <a:p>
            <a:pPr indent="355600" fontAlgn="auto"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>
                <a:sym typeface="+mn-ea"/>
              </a:rPr>
              <a:t>1.完备性：肯定能找到最优解（除非不存在解）</a:t>
            </a:r>
            <a:endParaRPr lang="zh-CN" altLang="en-US" sz="1400"/>
          </a:p>
          <a:p>
            <a:pPr indent="355600" fontAlgn="auto"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>
                <a:sym typeface="+mn-ea"/>
              </a:rPr>
              <a:t>2.最优性：找到的解花费最小</a:t>
            </a:r>
            <a:endParaRPr lang="zh-CN" altLang="en-US" sz="1400"/>
          </a:p>
          <a:p>
            <a:pPr indent="355600" fontAlgn="auto"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>
                <a:sym typeface="+mn-ea"/>
              </a:rPr>
              <a:t>3.速度快：扩展更少的节点（取决于估价函数的选择）</a:t>
            </a:r>
            <a:endParaRPr lang="zh-CN" altLang="en-US" sz="1400"/>
          </a:p>
        </p:txBody>
      </p:sp>
      <p:graphicFrame>
        <p:nvGraphicFramePr>
          <p:cNvPr id="32" name="表格 31"/>
          <p:cNvGraphicFramePr/>
          <p:nvPr>
            <p:custDataLst>
              <p:tags r:id="rId1"/>
            </p:custDataLst>
          </p:nvPr>
        </p:nvGraphicFramePr>
        <p:xfrm>
          <a:off x="5499100" y="684530"/>
          <a:ext cx="3415665" cy="2813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203325"/>
                <a:gridCol w="1183640"/>
              </a:tblGrid>
              <a:tr h="16192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启发函数h（n）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不在位数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曼哈顿距离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初始状态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9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目标状态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2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生成节点数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运行时间（微秒）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15658us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16011us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/>
          <p:nvPr>
            <p:custDataLst>
              <p:tags r:id="rId2"/>
            </p:custDataLst>
          </p:nvPr>
        </p:nvGraphicFramePr>
        <p:xfrm>
          <a:off x="6558280" y="1173480"/>
          <a:ext cx="1123315" cy="79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/>
                <a:gridCol w="281305"/>
                <a:gridCol w="294640"/>
                <a:gridCol w="274320"/>
              </a:tblGrid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/>
          <p:nvPr>
            <p:custDataLst>
              <p:tags r:id="rId3"/>
            </p:custDataLst>
          </p:nvPr>
        </p:nvGraphicFramePr>
        <p:xfrm>
          <a:off x="7788275" y="2117725"/>
          <a:ext cx="110617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020"/>
                <a:gridCol w="270510"/>
                <a:gridCol w="265430"/>
                <a:gridCol w="283210"/>
              </a:tblGrid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/>
          <p:nvPr>
            <p:custDataLst>
              <p:tags r:id="rId4"/>
            </p:custDataLst>
          </p:nvPr>
        </p:nvGraphicFramePr>
        <p:xfrm>
          <a:off x="7798435" y="1170305"/>
          <a:ext cx="1095375" cy="796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"/>
                <a:gridCol w="266065"/>
                <a:gridCol w="264160"/>
                <a:gridCol w="271780"/>
              </a:tblGrid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/>
          <p:nvPr>
            <p:custDataLst>
              <p:tags r:id="rId5"/>
            </p:custDataLst>
          </p:nvPr>
        </p:nvGraphicFramePr>
        <p:xfrm>
          <a:off x="6558280" y="2117725"/>
          <a:ext cx="1135380" cy="838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84480"/>
                <a:gridCol w="278130"/>
                <a:gridCol w="298450"/>
              </a:tblGrid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223224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9.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参考资料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495" y="940435"/>
            <a:ext cx="67183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</a:t>
            </a:r>
            <a:r>
              <a:t>靳海亮, 王赢乐, 袁鸣, et al. 改进A*的高层建筑逃生路径规划算法研究[J]. 测绘通报(11)</a:t>
            </a:r>
            <a:r>
              <a:rPr lang="zh-CN" altLang="en-US"/>
              <a:t>.</a:t>
            </a:r>
            <a:endParaRPr lang="zh-CN" altLang="en-US"/>
          </a:p>
          <a:p>
            <a:r>
              <a:rPr lang="en-US" altLang="zh-CN"/>
              <a:t>[2]卜奎昊, 宋杰, 李国斌. 基于A*算法的八数码问题的优化实现[J]. 计算机与现代化, 2008(1):29-31.</a:t>
            </a:r>
            <a:endParaRPr lang="en-US" altLang="zh-CN"/>
          </a:p>
          <a:p>
            <a:r>
              <a:rPr lang="en-US" altLang="zh-CN"/>
              <a:t>[3]张信一, 黎燕. 基于A^*算法的八数码问题的程序求解[J]. 现代计算机(专业版), 2003(05):14-18.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7"/>
          <p:cNvSpPr txBox="1"/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For your listening and watching.</a:t>
            </a:r>
            <a:endParaRPr lang="ko-KR" altLang="en-US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947" y="1106182"/>
            <a:ext cx="1891482" cy="18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187220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算法介绍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2277" y="983252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52252" y="1055252"/>
            <a:ext cx="5754323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44617" y="1055252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51336" y="1076420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531891" y="1019372"/>
            <a:ext cx="4813049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600" kern="1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16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zh-CN" sz="16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算法是一种求解最短路径最有效的直接搜索算法，也是目前最有影响的常用启发式算法</a:t>
            </a:r>
            <a:endParaRPr lang="zh-CN" altLang="zh-CN" sz="1600" kern="1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defRPr/>
            </a:pP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5779435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00430" y="2246665"/>
            <a:ext cx="532365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4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算法使用启发来引导搜索，同时确保计算出的路径代价最小</a:t>
            </a:r>
            <a:endParaRPr lang="ko-KR" altLang="en-US" sz="1400" dirty="0">
              <a:solidFill>
                <a:schemeClr val="bg1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18588" y="2950165"/>
            <a:ext cx="7020000" cy="79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15268" y="3021043"/>
            <a:ext cx="5791307" cy="67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10928" y="3047917"/>
            <a:ext cx="612000" cy="676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17647" y="3069086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417943" y="3035886"/>
            <a:ext cx="5688632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12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算法的启发函数为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F(n) = G(n) + H(n)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F(n) 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是从初始状态经由状态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到目标状态总代价的估计值，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G(n) 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是衡量某一状态在图中的深度（通俗的说就是当前已经走的步数），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H(n)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是从状态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到目标状态的最佳路径的估计代价</a:t>
            </a:r>
            <a:endParaRPr lang="ko-KR" altLang="en-US" sz="1200" dirty="0">
              <a:solidFill>
                <a:schemeClr val="bg1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7165" y="390260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3974601"/>
            <a:ext cx="577943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1619505" y="397460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399576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2549092" y="4088248"/>
            <a:ext cx="532365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(n)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估计代价在本次实验中采用 不同位数 和 曼哈顿距离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242349" y="3406732"/>
            <a:ext cx="3429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280781" y="3339367"/>
            <a:ext cx="3429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350">
              <a:solidFill>
                <a:srgbClr val="FF0000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534052" y="2978106"/>
            <a:ext cx="5715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46566" y="2985183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10</a:t>
            </a:r>
            <a:endParaRPr lang="en-US" altLang="zh-CN" sz="1350" dirty="0">
              <a:ea typeface="宋体" panose="02010600030101010101" pitchFamily="2" charset="-122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591202" y="3492456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614716" y="3258498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15</a:t>
            </a:r>
            <a:endParaRPr lang="en-US" altLang="zh-CN" sz="1350" dirty="0">
              <a:ea typeface="宋体" panose="02010600030101010101" pitchFamily="2" charset="-122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591202" y="3549606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74943" y="3619191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20</a:t>
            </a:r>
            <a:endParaRPr lang="en-US" altLang="zh-CN" sz="1350" dirty="0">
              <a:ea typeface="宋体" panose="02010600030101010101" pitchFamily="2" charset="-122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105552" y="28638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219852" y="33781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2991252" y="38353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448452" y="2863806"/>
            <a:ext cx="14287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562752" y="3263856"/>
            <a:ext cx="6286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3334152" y="3892506"/>
            <a:ext cx="5143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277002" y="4063956"/>
            <a:ext cx="5143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3391302" y="2520906"/>
            <a:ext cx="7429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3562752" y="3549606"/>
            <a:ext cx="6858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134252" y="24066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877202" y="27495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4191402" y="31495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4248552" y="36067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848502" y="37782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3791352" y="42354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460376" y="2358110"/>
            <a:ext cx="44767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>
                <a:ea typeface="宋体" panose="02010600030101010101" pitchFamily="2" charset="-122"/>
              </a:rPr>
              <a:t>20</a:t>
            </a:r>
            <a:endParaRPr lang="en-US" altLang="zh-CN" sz="1350">
              <a:ea typeface="宋体" panose="02010600030101010101" pitchFamily="2" charset="-122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970540" y="2792324"/>
            <a:ext cx="44767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15</a:t>
            </a:r>
            <a:endParaRPr lang="en-US" altLang="zh-CN" sz="1350" dirty="0">
              <a:ea typeface="宋体" panose="02010600030101010101" pitchFamily="2" charset="-122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737581" y="3169356"/>
            <a:ext cx="39667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5</a:t>
            </a:r>
            <a:endParaRPr lang="en-US" altLang="zh-CN" sz="1350" dirty="0">
              <a:ea typeface="宋体" panose="02010600030101010101" pitchFamily="2" charset="-122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726164" y="3449549"/>
            <a:ext cx="49053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18</a:t>
            </a:r>
            <a:endParaRPr lang="en-US" altLang="zh-CN" sz="1350" dirty="0">
              <a:ea typeface="宋体" panose="02010600030101010101" pitchFamily="2" charset="-122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361490" y="3767491"/>
            <a:ext cx="45125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25</a:t>
            </a:r>
            <a:endParaRPr lang="en-US" altLang="zh-CN" sz="1350" dirty="0">
              <a:ea typeface="宋体" panose="02010600030101010101" pitchFamily="2" charset="-122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303812" y="4142515"/>
            <a:ext cx="49440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33</a:t>
            </a:r>
            <a:endParaRPr lang="en-US" altLang="zh-CN" sz="1350" dirty="0">
              <a:ea typeface="宋体" panose="02010600030101010101" pitchFamily="2" charset="-122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4146158" y="4121106"/>
            <a:ext cx="3429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4089008" y="4464006"/>
            <a:ext cx="4000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4603358" y="3721056"/>
            <a:ext cx="5143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4546208" y="3206706"/>
            <a:ext cx="3429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5203291" y="2920956"/>
            <a:ext cx="25731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4489058" y="2463756"/>
            <a:ext cx="5715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4922445" y="26923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>
                <a:ea typeface="宋体" panose="02010600030101010101" pitchFamily="2" charset="-122"/>
              </a:rPr>
              <a:t>n</a:t>
            </a:r>
            <a:endParaRPr lang="en-US" altLang="zh-CN" sz="1350">
              <a:ea typeface="宋体" panose="02010600030101010101" pitchFamily="2" charset="-122"/>
            </a:endParaRPr>
          </a:p>
        </p:txBody>
      </p:sp>
      <p:grpSp>
        <p:nvGrpSpPr>
          <p:cNvPr id="40" name="Group 50"/>
          <p:cNvGrpSpPr/>
          <p:nvPr/>
        </p:nvGrpSpPr>
        <p:grpSpPr bwMode="auto">
          <a:xfrm>
            <a:off x="2051720" y="2629847"/>
            <a:ext cx="3382565" cy="1210866"/>
            <a:chOff x="279" y="2430"/>
            <a:chExt cx="2841" cy="1017"/>
          </a:xfrm>
        </p:grpSpPr>
        <p:sp>
          <p:nvSpPr>
            <p:cNvPr id="41" name="Freeform 45"/>
            <p:cNvSpPr/>
            <p:nvPr/>
          </p:nvSpPr>
          <p:spPr bwMode="auto">
            <a:xfrm>
              <a:off x="279" y="2496"/>
              <a:ext cx="2841" cy="951"/>
            </a:xfrm>
            <a:custGeom>
              <a:avLst/>
              <a:gdLst>
                <a:gd name="T0" fmla="*/ 213 w 2841"/>
                <a:gd name="T1" fmla="*/ 999 h 999"/>
                <a:gd name="T2" fmla="*/ 148 w 2841"/>
                <a:gd name="T3" fmla="*/ 906 h 999"/>
                <a:gd name="T4" fmla="*/ 74 w 2841"/>
                <a:gd name="T5" fmla="*/ 757 h 999"/>
                <a:gd name="T6" fmla="*/ 65 w 2841"/>
                <a:gd name="T7" fmla="*/ 729 h 999"/>
                <a:gd name="T8" fmla="*/ 28 w 2841"/>
                <a:gd name="T9" fmla="*/ 674 h 999"/>
                <a:gd name="T10" fmla="*/ 18 w 2841"/>
                <a:gd name="T11" fmla="*/ 646 h 999"/>
                <a:gd name="T12" fmla="*/ 0 w 2841"/>
                <a:gd name="T13" fmla="*/ 618 h 999"/>
                <a:gd name="T14" fmla="*/ 969 w 2841"/>
                <a:gd name="T15" fmla="*/ 0 h 999"/>
                <a:gd name="T16" fmla="*/ 2841 w 2841"/>
                <a:gd name="T17" fmla="*/ 0 h 999"/>
                <a:gd name="T18" fmla="*/ 2697 w 2841"/>
                <a:gd name="T19" fmla="*/ 384 h 999"/>
                <a:gd name="T20" fmla="*/ 1209 w 2841"/>
                <a:gd name="T21" fmla="*/ 384 h 999"/>
                <a:gd name="T22" fmla="*/ 297 w 2841"/>
                <a:gd name="T23" fmla="*/ 960 h 999"/>
                <a:gd name="T24" fmla="*/ 213 w 2841"/>
                <a:gd name="T25" fmla="*/ 999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1" h="999">
                  <a:moveTo>
                    <a:pt x="213" y="999"/>
                  </a:moveTo>
                  <a:cubicBezTo>
                    <a:pt x="193" y="967"/>
                    <a:pt x="167" y="939"/>
                    <a:pt x="148" y="906"/>
                  </a:cubicBezTo>
                  <a:cubicBezTo>
                    <a:pt x="120" y="857"/>
                    <a:pt x="105" y="803"/>
                    <a:pt x="74" y="757"/>
                  </a:cubicBezTo>
                  <a:cubicBezTo>
                    <a:pt x="71" y="748"/>
                    <a:pt x="70" y="738"/>
                    <a:pt x="65" y="729"/>
                  </a:cubicBezTo>
                  <a:cubicBezTo>
                    <a:pt x="54" y="710"/>
                    <a:pt x="35" y="695"/>
                    <a:pt x="28" y="674"/>
                  </a:cubicBezTo>
                  <a:cubicBezTo>
                    <a:pt x="25" y="665"/>
                    <a:pt x="22" y="655"/>
                    <a:pt x="18" y="646"/>
                  </a:cubicBezTo>
                  <a:cubicBezTo>
                    <a:pt x="13" y="636"/>
                    <a:pt x="0" y="618"/>
                    <a:pt x="0" y="618"/>
                  </a:cubicBezTo>
                  <a:lnTo>
                    <a:pt x="969" y="0"/>
                  </a:lnTo>
                  <a:lnTo>
                    <a:pt x="2841" y="0"/>
                  </a:lnTo>
                  <a:lnTo>
                    <a:pt x="2697" y="384"/>
                  </a:lnTo>
                  <a:lnTo>
                    <a:pt x="1209" y="384"/>
                  </a:lnTo>
                  <a:lnTo>
                    <a:pt x="297" y="960"/>
                  </a:lnTo>
                  <a:cubicBezTo>
                    <a:pt x="269" y="973"/>
                    <a:pt x="213" y="999"/>
                    <a:pt x="213" y="999"/>
                  </a:cubicBezTo>
                  <a:close/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458" y="2430"/>
              <a:ext cx="4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350" dirty="0">
                  <a:ea typeface="宋体" panose="02010600030101010101" pitchFamily="2" charset="-122"/>
                </a:rPr>
                <a:t>g(n)</a:t>
              </a:r>
              <a:endParaRPr lang="en-US" altLang="zh-CN" sz="135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Group 52"/>
          <p:cNvGrpSpPr/>
          <p:nvPr/>
        </p:nvGrpSpPr>
        <p:grpSpPr bwMode="auto">
          <a:xfrm>
            <a:off x="5003408" y="2178006"/>
            <a:ext cx="2457450" cy="457200"/>
            <a:chOff x="2784" y="2064"/>
            <a:chExt cx="2064" cy="384"/>
          </a:xfrm>
        </p:grpSpPr>
        <p:sp>
          <p:nvSpPr>
            <p:cNvPr id="44" name="AutoShape 47"/>
            <p:cNvSpPr/>
            <p:nvPr/>
          </p:nvSpPr>
          <p:spPr bwMode="auto">
            <a:xfrm rot="5400000">
              <a:off x="3744" y="1344"/>
              <a:ext cx="144" cy="2064"/>
            </a:xfrm>
            <a:prstGeom prst="leftBrace">
              <a:avLst>
                <a:gd name="adj1" fmla="val 119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3596" y="2064"/>
              <a:ext cx="4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350" dirty="0">
                  <a:ea typeface="宋体" panose="02010600030101010101" pitchFamily="2" charset="-122"/>
                </a:rPr>
                <a:t>h(n)</a:t>
              </a:r>
              <a:endParaRPr lang="en-US" altLang="zh-CN" sz="1350" dirty="0">
                <a:ea typeface="宋体" panose="02010600030101010101" pitchFamily="2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096675" y="831003"/>
            <a:ext cx="5363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启发式函数为：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F(n) = G(n) + H(n)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G(n) = “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起始点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到达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的花费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H(n) = “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估计从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zh-CN" altLang="en-US" sz="1600" b="1" i="0" dirty="0">
                <a:solidFill>
                  <a:srgbClr val="A0C358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目标节点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的最少的路径代价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itle 1"/>
          <p:cNvSpPr txBox="1"/>
          <p:nvPr/>
        </p:nvSpPr>
        <p:spPr>
          <a:xfrm>
            <a:off x="1403648" y="288140"/>
            <a:ext cx="3384376" cy="534771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八数码难题及拓展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3300" y="1127125"/>
            <a:ext cx="45307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在九宫格里放在1到8共8个数字还有一个是空格，与空格相邻的数字可以移动到空格的位置，问给定的状态最少需要几步能到达目标状态：</a:t>
            </a:r>
            <a:endParaRPr lang="zh-CN" altLang="en-US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样例：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147695" y="3515360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初始状态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980055" y="2727960"/>
          <a:ext cx="121793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4813"/>
                <a:gridCol w="406400"/>
              </a:tblGrid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4881880" y="2727960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4813"/>
                <a:gridCol w="406400"/>
              </a:tblGrid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049520" y="3515360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目标状态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08929" y="151288"/>
            <a:ext cx="1944216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算法过程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1940" y="1069340"/>
            <a:ext cx="690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				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51915" y="810895"/>
            <a:ext cx="738759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1.初始化</a:t>
            </a:r>
            <a:endParaRPr lang="zh-CN" altLang="en-US" sz="1600"/>
          </a:p>
          <a:p>
            <a:r>
              <a:rPr lang="zh-CN" altLang="en-US" sz="1600"/>
              <a:t>初始状态为 S(</a:t>
            </a:r>
            <a:r>
              <a:rPr lang="en-US" altLang="zh-CN" sz="1600"/>
              <a:t>n</a:t>
            </a:r>
            <a:r>
              <a:rPr lang="zh-CN" altLang="en-US" sz="1600"/>
              <a:t>)，其中 g(n) 等于当前状态位于搜索树的深度0，h(n) 等于当前状态到达目标状态的估计代价；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2.循环</a:t>
            </a:r>
            <a:endParaRPr lang="zh-CN" altLang="en-US" sz="1600"/>
          </a:p>
          <a:p>
            <a:r>
              <a:rPr lang="zh-CN" altLang="en-US" sz="1600"/>
              <a:t>a)从Open表中取出第一个代价最小的状态 ，如果该状态是目的状态，则搜索结束并返回Closed表；如果没有，则继续循环；</a:t>
            </a:r>
            <a:endParaRPr lang="zh-CN" altLang="en-US" sz="1600"/>
          </a:p>
          <a:p>
            <a:r>
              <a:rPr lang="zh-CN" altLang="en-US" sz="1600"/>
              <a:t>b)空白区域可以由上左下右四个方向的数字填补，通过上述的计算方法可以得到最多 A(</a:t>
            </a:r>
            <a:r>
              <a:rPr lang="en-US" altLang="zh-CN" sz="1600"/>
              <a:t>n1</a:t>
            </a:r>
            <a:r>
              <a:rPr lang="zh-CN" altLang="en-US" sz="1600"/>
              <a:t>)、B(</a:t>
            </a:r>
            <a:r>
              <a:rPr lang="en-US" altLang="zh-CN" sz="1600"/>
              <a:t>n2</a:t>
            </a:r>
            <a:r>
              <a:rPr lang="zh-CN" altLang="en-US" sz="1600"/>
              <a:t>)、C(</a:t>
            </a:r>
            <a:r>
              <a:rPr lang="en-US" altLang="zh-CN" sz="1600"/>
              <a:t>n3</a:t>
            </a:r>
            <a:r>
              <a:rPr lang="zh-CN" altLang="en-US" sz="1600"/>
              <a:t>)、D(</a:t>
            </a:r>
            <a:r>
              <a:rPr lang="en-US" altLang="zh-CN" sz="1600"/>
              <a:t>n4</a:t>
            </a:r>
            <a:r>
              <a:rPr lang="zh-CN" altLang="en-US" sz="1600"/>
              <a:t>) 四个状态（可能填补方式不到</a:t>
            </a:r>
            <a:r>
              <a:rPr lang="en-US" altLang="zh-CN" sz="1600"/>
              <a:t>4</a:t>
            </a:r>
            <a:r>
              <a:rPr lang="zh-CN" altLang="en-US" sz="1600">
                <a:ea typeface="宋体" panose="02010600030101010101" pitchFamily="2" charset="-122"/>
              </a:rPr>
              <a:t>种）</a:t>
            </a:r>
            <a:r>
              <a:rPr lang="zh-CN" altLang="en-US" sz="1600"/>
              <a:t>；</a:t>
            </a:r>
            <a:endParaRPr lang="zh-CN" altLang="en-US" sz="1600"/>
          </a:p>
          <a:p>
            <a:r>
              <a:rPr lang="zh-CN" altLang="en-US" sz="1600"/>
              <a:t>c)将 </a:t>
            </a:r>
            <a:r>
              <a:rPr lang="zh-CN" altLang="en-US" sz="1600">
                <a:sym typeface="+mn-ea"/>
              </a:rPr>
              <a:t>A(</a:t>
            </a:r>
            <a:r>
              <a:rPr lang="en-US" altLang="zh-CN" sz="1600">
                <a:sym typeface="+mn-ea"/>
              </a:rPr>
              <a:t>n1</a:t>
            </a:r>
            <a:r>
              <a:rPr lang="zh-CN" altLang="en-US" sz="1600">
                <a:sym typeface="+mn-ea"/>
              </a:rPr>
              <a:t>)、B(</a:t>
            </a:r>
            <a:r>
              <a:rPr lang="en-US" altLang="zh-CN" sz="1600">
                <a:sym typeface="+mn-ea"/>
              </a:rPr>
              <a:t>n2</a:t>
            </a:r>
            <a:r>
              <a:rPr lang="zh-CN" altLang="en-US" sz="1600">
                <a:sym typeface="+mn-ea"/>
              </a:rPr>
              <a:t>)、C(</a:t>
            </a:r>
            <a:r>
              <a:rPr lang="en-US" altLang="zh-CN" sz="1600">
                <a:sym typeface="+mn-ea"/>
              </a:rPr>
              <a:t>n3</a:t>
            </a:r>
            <a:r>
              <a:rPr lang="zh-CN" altLang="en-US" sz="1600">
                <a:sym typeface="+mn-ea"/>
              </a:rPr>
              <a:t>)、D(</a:t>
            </a:r>
            <a:r>
              <a:rPr lang="en-US" altLang="zh-CN" sz="1600">
                <a:sym typeface="+mn-ea"/>
              </a:rPr>
              <a:t>n4</a:t>
            </a:r>
            <a:r>
              <a:rPr lang="zh-CN" altLang="en-US" sz="1600">
                <a:sym typeface="+mn-ea"/>
              </a:rPr>
              <a:t>)</a:t>
            </a:r>
            <a:r>
              <a:rPr lang="zh-CN" altLang="en-US" sz="1600"/>
              <a:t>四个状态归入Open表中按照每个状态的总代价升序排列，并将上一步状态全归入Closed表中；</a:t>
            </a:r>
            <a:endParaRPr lang="zh-CN" altLang="en-US" sz="1600"/>
          </a:p>
          <a:p>
            <a:r>
              <a:rPr lang="en-US" altLang="zh-CN" sz="1600"/>
              <a:t>d)</a:t>
            </a:r>
            <a:r>
              <a:rPr lang="zh-CN" altLang="en-US" sz="1600">
                <a:ea typeface="宋体" panose="02010600030101010101" pitchFamily="2" charset="-122"/>
              </a:rPr>
              <a:t>不断重复上述</a:t>
            </a:r>
            <a:r>
              <a:rPr lang="en-US" altLang="zh-CN" sz="1600">
                <a:ea typeface="宋体" panose="02010600030101010101" pitchFamily="2" charset="-122"/>
              </a:rPr>
              <a:t>a)b)c)</a:t>
            </a:r>
            <a:r>
              <a:rPr lang="zh-CN" altLang="en-US" sz="1600">
                <a:ea typeface="宋体" panose="02010600030101010101" pitchFamily="2" charset="-122"/>
              </a:rPr>
              <a:t>步，直至从</a:t>
            </a:r>
            <a:r>
              <a:rPr lang="en-US" altLang="zh-CN" sz="1600">
                <a:ea typeface="宋体" panose="02010600030101010101" pitchFamily="2" charset="-122"/>
              </a:rPr>
              <a:t>Open</a:t>
            </a:r>
            <a:r>
              <a:rPr lang="zh-CN" altLang="en-US" sz="1600">
                <a:ea typeface="宋体" panose="02010600030101010101" pitchFamily="2" charset="-122"/>
              </a:rPr>
              <a:t>表中代价最小的状态为目标状态时。</a:t>
            </a:r>
            <a:endParaRPr lang="zh-CN" altLang="en-US" sz="1600">
              <a:ea typeface="宋体" panose="02010600030101010101" pitchFamily="2" charset="-122"/>
            </a:endParaRPr>
          </a:p>
          <a:p>
            <a:endParaRPr lang="zh-CN" altLang="en-US" sz="1600"/>
          </a:p>
          <a:p>
            <a:r>
              <a:rPr lang="en-US" altLang="zh-CN" sz="1600"/>
              <a:t>3.</a:t>
            </a:r>
            <a:r>
              <a:rPr lang="zh-CN" altLang="en-US" sz="1600">
                <a:ea typeface="宋体" panose="02010600030101010101" pitchFamily="2" charset="-122"/>
              </a:rPr>
              <a:t>终</a:t>
            </a:r>
            <a:r>
              <a:rPr lang="zh-CN" altLang="en-US" sz="1600"/>
              <a:t>循环</a:t>
            </a:r>
            <a:endParaRPr lang="zh-CN" altLang="en-US" sz="1600"/>
          </a:p>
          <a:p>
            <a:r>
              <a:rPr lang="zh-CN" altLang="en-US" sz="1600"/>
              <a:t>从Open表中取出第一个代价最小的状态 ，当该状态就是目的状态时停止搜索并返回Closed表。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1944216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样例分析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4920" y="93345"/>
            <a:ext cx="3468370" cy="47898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15135" y="1878330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初始状态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547495" y="1090930"/>
          <a:ext cx="121793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4813"/>
                <a:gridCol w="406400"/>
              </a:tblGrid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3449320" y="1090930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4813"/>
                <a:gridCol w="406400"/>
              </a:tblGrid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616960" y="1878330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目标状态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555625" y="2860675"/>
          <a:ext cx="4440555" cy="1146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9075"/>
                <a:gridCol w="1681480"/>
              </a:tblGrid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Open表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Closed表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初始化：( S(4) 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一次循环后：( A(5), B(7), C(7), D(7) )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S(4) )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二次循环后：( E(6), B(7), C(7), D(7), F(8) )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S(4), A(5) )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三次循环后：( G(5), B(7), C(7), D(7), F(8) )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S(4), A(5), E(6) )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四次循环后：( H(4), B(7), C(7), D(7), F(8), I(8) )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S(4), A(5), E(6), G(5) )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五次循环后：H为目的状态，搜索成功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S(4), A(5), E(6), G(5), H(4) )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2304256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搜索树状态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448" y="763905"/>
            <a:ext cx="5539105" cy="3870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30605" y="267335"/>
            <a:ext cx="2748915" cy="534670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伪代码实现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1810" y="88900"/>
            <a:ext cx="4293870" cy="48837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223224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7.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rcRect r="23971"/>
          <a:stretch>
            <a:fillRect/>
          </a:stretch>
        </p:blipFill>
        <p:spPr>
          <a:xfrm>
            <a:off x="1304925" y="923925"/>
            <a:ext cx="4010025" cy="343662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5360035" y="1062355"/>
          <a:ext cx="3629660" cy="3075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310"/>
                <a:gridCol w="1215390"/>
                <a:gridCol w="1203960"/>
              </a:tblGrid>
              <a:tr h="185420"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启发函数h（n）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605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不在位数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曼哈顿距离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31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初始状态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4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目标状态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生成节点数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运行时间（微秒）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1236us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954us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6638290" y="1550670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/>
                <a:gridCol w="359410"/>
                <a:gridCol w="383540"/>
              </a:tblGrid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870825" y="1550670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/>
                <a:gridCol w="359410"/>
                <a:gridCol w="383540"/>
              </a:tblGrid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5"/>
            </p:custDataLst>
          </p:nvPr>
        </p:nvGraphicFramePr>
        <p:xfrm>
          <a:off x="6652895" y="2653665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/>
                <a:gridCol w="359410"/>
                <a:gridCol w="383540"/>
              </a:tblGrid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7870825" y="2653665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/>
                <a:gridCol w="359410"/>
                <a:gridCol w="383540"/>
              </a:tblGrid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5534660" y="4212590"/>
            <a:ext cx="32810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表1  不同启发函数h（n）求解8数码问题的结果比较</a:t>
            </a:r>
            <a:endParaRPr lang="zh-CN" altLang="en-US" sz="9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8074aee-b40a-4663-bf3b-8dbbffe429f6}"/>
</p:tagLst>
</file>

<file path=ppt/tags/tag10.xml><?xml version="1.0" encoding="utf-8"?>
<p:tagLst xmlns:p="http://schemas.openxmlformats.org/presentationml/2006/main">
  <p:tag name="KSO_WM_UNIT_TABLE_BEAUTIFY" val="smartTable{099549ac-e675-4ddf-ab00-64b399db2864}"/>
</p:tagLst>
</file>

<file path=ppt/tags/tag11.xml><?xml version="1.0" encoding="utf-8"?>
<p:tagLst xmlns:p="http://schemas.openxmlformats.org/presentationml/2006/main">
  <p:tag name="KSO_WM_UNIT_TABLE_BEAUTIFY" val="smartTable{76c33a7a-53a3-481d-bb88-297bc4e99054}"/>
</p:tagLst>
</file>

<file path=ppt/tags/tag12.xml><?xml version="1.0" encoding="utf-8"?>
<p:tagLst xmlns:p="http://schemas.openxmlformats.org/presentationml/2006/main">
  <p:tag name="KSO_WM_UNIT_TABLE_BEAUTIFY" val="smartTable{93b0b01d-05d5-4082-93a8-4c7850ed748f}"/>
</p:tagLst>
</file>

<file path=ppt/tags/tag13.xml><?xml version="1.0" encoding="utf-8"?>
<p:tagLst xmlns:p="http://schemas.openxmlformats.org/presentationml/2006/main">
  <p:tag name="KSO_WM_UNIT_TABLE_BEAUTIFY" val="smartTable{de6ec689-4897-4490-ae54-8f802b5654ac}"/>
</p:tagLst>
</file>

<file path=ppt/tags/tag14.xml><?xml version="1.0" encoding="utf-8"?>
<p:tagLst xmlns:p="http://schemas.openxmlformats.org/presentationml/2006/main">
  <p:tag name="KSO_WM_UNIT_TABLE_BEAUTIFY" val="smartTable{72fbcbd2-3023-4e5e-9556-88913cb881fe}"/>
</p:tagLst>
</file>

<file path=ppt/tags/tag15.xml><?xml version="1.0" encoding="utf-8"?>
<p:tagLst xmlns:p="http://schemas.openxmlformats.org/presentationml/2006/main">
  <p:tag name="KSO_WM_UNIT_TABLE_BEAUTIFY" val="smartTable{722a6c85-a955-4c55-826f-eb255ce7a14d}"/>
</p:tagLst>
</file>

<file path=ppt/tags/tag2.xml><?xml version="1.0" encoding="utf-8"?>
<p:tagLst xmlns:p="http://schemas.openxmlformats.org/presentationml/2006/main">
  <p:tag name="KSO_WM_UNIT_TABLE_BEAUTIFY" val="smartTable{abea10a7-8ea3-4e71-96e2-fa88667a53ec}"/>
</p:tagLst>
</file>

<file path=ppt/tags/tag3.xml><?xml version="1.0" encoding="utf-8"?>
<p:tagLst xmlns:p="http://schemas.openxmlformats.org/presentationml/2006/main">
  <p:tag name="KSO_WM_UNIT_TABLE_BEAUTIFY" val="smartTable{08074aee-b40a-4663-bf3b-8dbbffe429f6}"/>
</p:tagLst>
</file>

<file path=ppt/tags/tag4.xml><?xml version="1.0" encoding="utf-8"?>
<p:tagLst xmlns:p="http://schemas.openxmlformats.org/presentationml/2006/main">
  <p:tag name="KSO_WM_UNIT_TABLE_BEAUTIFY" val="smartTable{abea10a7-8ea3-4e71-96e2-fa88667a53ec}"/>
</p:tagLst>
</file>

<file path=ppt/tags/tag5.xml><?xml version="1.0" encoding="utf-8"?>
<p:tagLst xmlns:p="http://schemas.openxmlformats.org/presentationml/2006/main">
  <p:tag name="KSO_WM_UNIT_TABLE_BEAUTIFY" val="smartTable{d5109a15-1a64-4cc3-b87b-c669a9164532}"/>
</p:tagLst>
</file>

<file path=ppt/tags/tag6.xml><?xml version="1.0" encoding="utf-8"?>
<p:tagLst xmlns:p="http://schemas.openxmlformats.org/presentationml/2006/main">
  <p:tag name="KSO_WM_UNIT_TABLE_BEAUTIFY" val="smartTable{243d7e41-f1ec-41df-9500-82a1224a7c4a}"/>
</p:tagLst>
</file>

<file path=ppt/tags/tag7.xml><?xml version="1.0" encoding="utf-8"?>
<p:tagLst xmlns:p="http://schemas.openxmlformats.org/presentationml/2006/main">
  <p:tag name="KSO_WM_UNIT_TABLE_BEAUTIFY" val="smartTable{789c8d5c-1951-4044-80b6-ca2a816e65e8}"/>
</p:tagLst>
</file>

<file path=ppt/tags/tag8.xml><?xml version="1.0" encoding="utf-8"?>
<p:tagLst xmlns:p="http://schemas.openxmlformats.org/presentationml/2006/main">
  <p:tag name="KSO_WM_UNIT_TABLE_BEAUTIFY" val="smartTable{479b7e2e-90d7-4f2d-99ac-f73bf2621262}"/>
</p:tagLst>
</file>

<file path=ppt/tags/tag9.xml><?xml version="1.0" encoding="utf-8"?>
<p:tagLst xmlns:p="http://schemas.openxmlformats.org/presentationml/2006/main">
  <p:tag name="KSO_WM_UNIT_TABLE_BEAUTIFY" val="smartTable{c63668f2-5a5c-4d7b-b18f-f4c9e31f6771}"/>
</p:tagLst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2067</Words>
  <Application>WPS 演示</Application>
  <PresentationFormat>全屏显示(16:9)</PresentationFormat>
  <Paragraphs>485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华文行楷</vt:lpstr>
      <vt:lpstr>微软雅黑</vt:lpstr>
      <vt:lpstr>Times New Roman</vt:lpstr>
      <vt:lpstr>仿宋</vt:lpstr>
      <vt:lpstr>华文楷体</vt:lpstr>
      <vt:lpstr>Arial Unicode MS</vt:lpstr>
      <vt:lpstr>Malgun Gothic</vt:lpstr>
      <vt:lpstr>Cover and End Slide Master</vt:lpstr>
      <vt:lpstr>Contents Slide Master</vt:lpstr>
      <vt:lpstr>Section Break Slide Master</vt:lpstr>
      <vt:lpstr>PowerPoint 演示文稿</vt:lpstr>
      <vt:lpstr>1.算法介绍</vt:lpstr>
      <vt:lpstr>PowerPoint 演示文稿</vt:lpstr>
      <vt:lpstr>PowerPoint 演示文稿</vt:lpstr>
      <vt:lpstr>3.算法过程</vt:lpstr>
      <vt:lpstr>4.样例分析</vt:lpstr>
      <vt:lpstr>5.搜索树状态</vt:lpstr>
      <vt:lpstr>6.伪代码实现</vt:lpstr>
      <vt:lpstr>3.实验结果</vt:lpstr>
      <vt:lpstr>PowerPoint 演示文稿</vt:lpstr>
      <vt:lpstr>8.参考资料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我才三岁，我好累</cp:lastModifiedBy>
  <cp:revision>117</cp:revision>
  <dcterms:created xsi:type="dcterms:W3CDTF">2016-11-15T01:04:00Z</dcterms:created>
  <dcterms:modified xsi:type="dcterms:W3CDTF">2020-10-26T07:15:08Z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