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7" r:id="rId4"/>
    <p:sldId id="261" r:id="rId5"/>
    <p:sldId id="287" r:id="rId6"/>
    <p:sldId id="288" r:id="rId7"/>
    <p:sldId id="289" r:id="rId8"/>
    <p:sldId id="290" r:id="rId9"/>
    <p:sldId id="294" r:id="rId10"/>
    <p:sldId id="313" r:id="rId11"/>
    <p:sldId id="291" r:id="rId12"/>
    <p:sldId id="316" r:id="rId13"/>
    <p:sldId id="317" r:id="rId14"/>
    <p:sldId id="314" r:id="rId15"/>
    <p:sldId id="292" r:id="rId16"/>
    <p:sldId id="318" r:id="rId17"/>
    <p:sldId id="319" r:id="rId18"/>
    <p:sldId id="320" r:id="rId19"/>
    <p:sldId id="322" r:id="rId20"/>
    <p:sldId id="323" r:id="rId21"/>
    <p:sldId id="324" r:id="rId22"/>
    <p:sldId id="315" r:id="rId23"/>
    <p:sldId id="293" r:id="rId24"/>
    <p:sldId id="28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D6A300"/>
    <a:srgbClr val="00BBD6"/>
    <a:srgbClr val="44CEB9"/>
    <a:srgbClr val="B2D235"/>
    <a:srgbClr val="F0202F"/>
    <a:srgbClr val="FFC000"/>
    <a:srgbClr val="856D59"/>
    <a:srgbClr val="84B33B"/>
    <a:srgbClr val="9379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88628" autoAdjust="0"/>
  </p:normalViewPr>
  <p:slideViewPr>
    <p:cSldViewPr snapToGrid="0">
      <p:cViewPr>
        <p:scale>
          <a:sx n="100" d="100"/>
          <a:sy n="100" d="100"/>
        </p:scale>
        <p:origin x="696" y="10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68079-71E3-4F53-92A3-9BB6B5ADF092}" type="datetimeFigureOut">
              <a:rPr lang="zh-CN" altLang="en-US" smtClean="0"/>
              <a:t>2021/1/3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9C1A2-F6BD-4062-A35F-FE4215AC5939}" type="slidenum">
              <a:rPr lang="zh-CN" altLang="en-US" smtClean="0"/>
              <a:t>‹#›</a:t>
            </a:fld>
            <a:endParaRPr lang="zh-CN" altLang="en-US"/>
          </a:p>
        </p:txBody>
      </p:sp>
    </p:spTree>
    <p:extLst>
      <p:ext uri="{BB962C8B-B14F-4D97-AF65-F5344CB8AC3E}">
        <p14:creationId xmlns:p14="http://schemas.microsoft.com/office/powerpoint/2010/main" val="4079753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机器是否可以像动物一样被训练去适应周围的环境。</a:t>
            </a:r>
            <a:endParaRPr lang="zh-CN" altLang="en-US" dirty="0"/>
          </a:p>
        </p:txBody>
      </p:sp>
      <p:sp>
        <p:nvSpPr>
          <p:cNvPr id="4" name="灯片编号占位符 3"/>
          <p:cNvSpPr>
            <a:spLocks noGrp="1"/>
          </p:cNvSpPr>
          <p:nvPr>
            <p:ph type="sldNum" sz="quarter" idx="5"/>
          </p:nvPr>
        </p:nvSpPr>
        <p:spPr/>
        <p:txBody>
          <a:bodyPr/>
          <a:lstStyle/>
          <a:p>
            <a:fld id="{7EF9C1A2-F6BD-4062-A35F-FE4215AC5939}" type="slidenum">
              <a:rPr lang="zh-CN" altLang="en-US" smtClean="0"/>
              <a:t>4</a:t>
            </a:fld>
            <a:endParaRPr lang="zh-CN" altLang="en-US"/>
          </a:p>
        </p:txBody>
      </p:sp>
    </p:spTree>
    <p:extLst>
      <p:ext uri="{BB962C8B-B14F-4D97-AF65-F5344CB8AC3E}">
        <p14:creationId xmlns:p14="http://schemas.microsoft.com/office/powerpoint/2010/main" val="3388453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F9C1A2-F6BD-4062-A35F-FE4215AC5939}" type="slidenum">
              <a:rPr lang="zh-CN" altLang="en-US" smtClean="0"/>
              <a:t>15</a:t>
            </a:fld>
            <a:endParaRPr lang="zh-CN" altLang="en-US"/>
          </a:p>
        </p:txBody>
      </p:sp>
    </p:spTree>
    <p:extLst>
      <p:ext uri="{BB962C8B-B14F-4D97-AF65-F5344CB8AC3E}">
        <p14:creationId xmlns:p14="http://schemas.microsoft.com/office/powerpoint/2010/main" val="2074082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F9C1A2-F6BD-4062-A35F-FE4215AC5939}" type="slidenum">
              <a:rPr lang="zh-CN" altLang="en-US" smtClean="0"/>
              <a:t>16</a:t>
            </a:fld>
            <a:endParaRPr lang="zh-CN" altLang="en-US"/>
          </a:p>
        </p:txBody>
      </p:sp>
    </p:spTree>
    <p:extLst>
      <p:ext uri="{BB962C8B-B14F-4D97-AF65-F5344CB8AC3E}">
        <p14:creationId xmlns:p14="http://schemas.microsoft.com/office/powerpoint/2010/main" val="3678956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F9C1A2-F6BD-4062-A35F-FE4215AC5939}" type="slidenum">
              <a:rPr lang="zh-CN" altLang="en-US" smtClean="0"/>
              <a:t>17</a:t>
            </a:fld>
            <a:endParaRPr lang="zh-CN" altLang="en-US"/>
          </a:p>
        </p:txBody>
      </p:sp>
    </p:spTree>
    <p:extLst>
      <p:ext uri="{BB962C8B-B14F-4D97-AF65-F5344CB8AC3E}">
        <p14:creationId xmlns:p14="http://schemas.microsoft.com/office/powerpoint/2010/main" val="3578992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F9C1A2-F6BD-4062-A35F-FE4215AC5939}" type="slidenum">
              <a:rPr lang="zh-CN" altLang="en-US" smtClean="0"/>
              <a:t>18</a:t>
            </a:fld>
            <a:endParaRPr lang="zh-CN" altLang="en-US"/>
          </a:p>
        </p:txBody>
      </p:sp>
    </p:spTree>
    <p:extLst>
      <p:ext uri="{BB962C8B-B14F-4D97-AF65-F5344CB8AC3E}">
        <p14:creationId xmlns:p14="http://schemas.microsoft.com/office/powerpoint/2010/main" val="2542063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F9C1A2-F6BD-4062-A35F-FE4215AC5939}" type="slidenum">
              <a:rPr lang="zh-CN" altLang="en-US" smtClean="0"/>
              <a:t>19</a:t>
            </a:fld>
            <a:endParaRPr lang="zh-CN" altLang="en-US"/>
          </a:p>
        </p:txBody>
      </p:sp>
    </p:spTree>
    <p:extLst>
      <p:ext uri="{BB962C8B-B14F-4D97-AF65-F5344CB8AC3E}">
        <p14:creationId xmlns:p14="http://schemas.microsoft.com/office/powerpoint/2010/main" val="2721254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F9C1A2-F6BD-4062-A35F-FE4215AC5939}" type="slidenum">
              <a:rPr lang="zh-CN" altLang="en-US" smtClean="0"/>
              <a:t>20</a:t>
            </a:fld>
            <a:endParaRPr lang="zh-CN" altLang="en-US"/>
          </a:p>
        </p:txBody>
      </p:sp>
    </p:spTree>
    <p:extLst>
      <p:ext uri="{BB962C8B-B14F-4D97-AF65-F5344CB8AC3E}">
        <p14:creationId xmlns:p14="http://schemas.microsoft.com/office/powerpoint/2010/main" val="3282492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F9C1A2-F6BD-4062-A35F-FE4215AC5939}" type="slidenum">
              <a:rPr lang="zh-CN" altLang="en-US" smtClean="0"/>
              <a:t>21</a:t>
            </a:fld>
            <a:endParaRPr lang="zh-CN" altLang="en-US"/>
          </a:p>
        </p:txBody>
      </p:sp>
    </p:spTree>
    <p:extLst>
      <p:ext uri="{BB962C8B-B14F-4D97-AF65-F5344CB8AC3E}">
        <p14:creationId xmlns:p14="http://schemas.microsoft.com/office/powerpoint/2010/main" val="1340847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F9C1A2-F6BD-4062-A35F-FE4215AC5939}" type="slidenum">
              <a:rPr lang="zh-CN" altLang="en-US" smtClean="0"/>
              <a:t>23</a:t>
            </a:fld>
            <a:endParaRPr lang="zh-CN" altLang="en-US"/>
          </a:p>
        </p:txBody>
      </p:sp>
    </p:spTree>
    <p:extLst>
      <p:ext uri="{BB962C8B-B14F-4D97-AF65-F5344CB8AC3E}">
        <p14:creationId xmlns:p14="http://schemas.microsoft.com/office/powerpoint/2010/main" val="3259120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接下来详细讲述一下六个步骤。</a:t>
            </a:r>
            <a:endParaRPr lang="zh-CN" altLang="en-US" dirty="0"/>
          </a:p>
        </p:txBody>
      </p:sp>
      <p:sp>
        <p:nvSpPr>
          <p:cNvPr id="4" name="灯片编号占位符 3"/>
          <p:cNvSpPr>
            <a:spLocks noGrp="1"/>
          </p:cNvSpPr>
          <p:nvPr>
            <p:ph type="sldNum" sz="quarter" idx="5"/>
          </p:nvPr>
        </p:nvSpPr>
        <p:spPr/>
        <p:txBody>
          <a:bodyPr/>
          <a:lstStyle/>
          <a:p>
            <a:fld id="{7EF9C1A2-F6BD-4062-A35F-FE4215AC5939}" type="slidenum">
              <a:rPr lang="zh-CN" altLang="en-US" smtClean="0"/>
              <a:t>5</a:t>
            </a:fld>
            <a:endParaRPr lang="zh-CN" altLang="en-US"/>
          </a:p>
        </p:txBody>
      </p:sp>
    </p:spTree>
    <p:extLst>
      <p:ext uri="{BB962C8B-B14F-4D97-AF65-F5344CB8AC3E}">
        <p14:creationId xmlns:p14="http://schemas.microsoft.com/office/powerpoint/2010/main" val="2654370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F9C1A2-F6BD-4062-A35F-FE4215AC5939}" type="slidenum">
              <a:rPr lang="zh-CN" altLang="en-US" smtClean="0"/>
              <a:t>6</a:t>
            </a:fld>
            <a:endParaRPr lang="zh-CN" altLang="en-US"/>
          </a:p>
        </p:txBody>
      </p:sp>
    </p:spTree>
    <p:extLst>
      <p:ext uri="{BB962C8B-B14F-4D97-AF65-F5344CB8AC3E}">
        <p14:creationId xmlns:p14="http://schemas.microsoft.com/office/powerpoint/2010/main" val="3180702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选择：并不是适应度低就不会被选择，只是说适应度高被选择的概率更大，这里体现的是一个轮盘赌的策略。</a:t>
            </a:r>
          </a:p>
        </p:txBody>
      </p:sp>
      <p:sp>
        <p:nvSpPr>
          <p:cNvPr id="4" name="灯片编号占位符 3"/>
          <p:cNvSpPr>
            <a:spLocks noGrp="1"/>
          </p:cNvSpPr>
          <p:nvPr>
            <p:ph type="sldNum" sz="quarter" idx="5"/>
          </p:nvPr>
        </p:nvSpPr>
        <p:spPr/>
        <p:txBody>
          <a:bodyPr/>
          <a:lstStyle/>
          <a:p>
            <a:fld id="{7EF9C1A2-F6BD-4062-A35F-FE4215AC5939}" type="slidenum">
              <a:rPr lang="zh-CN" altLang="en-US" smtClean="0"/>
              <a:t>7</a:t>
            </a:fld>
            <a:endParaRPr lang="zh-CN" altLang="en-US"/>
          </a:p>
        </p:txBody>
      </p:sp>
    </p:spTree>
    <p:extLst>
      <p:ext uri="{BB962C8B-B14F-4D97-AF65-F5344CB8AC3E}">
        <p14:creationId xmlns:p14="http://schemas.microsoft.com/office/powerpoint/2010/main" val="1550467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这里是算法流程图，就是将之前的六个步骤连接起来得到一个流畅的过程。</a:t>
            </a:r>
          </a:p>
        </p:txBody>
      </p:sp>
      <p:sp>
        <p:nvSpPr>
          <p:cNvPr id="4" name="灯片编号占位符 3"/>
          <p:cNvSpPr>
            <a:spLocks noGrp="1"/>
          </p:cNvSpPr>
          <p:nvPr>
            <p:ph type="sldNum" sz="quarter" idx="5"/>
          </p:nvPr>
        </p:nvSpPr>
        <p:spPr/>
        <p:txBody>
          <a:bodyPr/>
          <a:lstStyle/>
          <a:p>
            <a:fld id="{7EF9C1A2-F6BD-4062-A35F-FE4215AC5939}" type="slidenum">
              <a:rPr lang="zh-CN" altLang="en-US" smtClean="0"/>
              <a:t>8</a:t>
            </a:fld>
            <a:endParaRPr lang="zh-CN" altLang="en-US"/>
          </a:p>
        </p:txBody>
      </p:sp>
    </p:spTree>
    <p:extLst>
      <p:ext uri="{BB962C8B-B14F-4D97-AF65-F5344CB8AC3E}">
        <p14:creationId xmlns:p14="http://schemas.microsoft.com/office/powerpoint/2010/main" val="1166702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F9C1A2-F6BD-4062-A35F-FE4215AC5939}" type="slidenum">
              <a:rPr lang="zh-CN" altLang="en-US" smtClean="0"/>
              <a:t>9</a:t>
            </a:fld>
            <a:endParaRPr lang="zh-CN" altLang="en-US"/>
          </a:p>
        </p:txBody>
      </p:sp>
    </p:spTree>
    <p:extLst>
      <p:ext uri="{BB962C8B-B14F-4D97-AF65-F5344CB8AC3E}">
        <p14:creationId xmlns:p14="http://schemas.microsoft.com/office/powerpoint/2010/main" val="3508946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F9C1A2-F6BD-4062-A35F-FE4215AC5939}" type="slidenum">
              <a:rPr lang="zh-CN" altLang="en-US" smtClean="0"/>
              <a:t>11</a:t>
            </a:fld>
            <a:endParaRPr lang="zh-CN" altLang="en-US"/>
          </a:p>
        </p:txBody>
      </p:sp>
    </p:spTree>
    <p:extLst>
      <p:ext uri="{BB962C8B-B14F-4D97-AF65-F5344CB8AC3E}">
        <p14:creationId xmlns:p14="http://schemas.microsoft.com/office/powerpoint/2010/main" val="1491425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F9C1A2-F6BD-4062-A35F-FE4215AC5939}" type="slidenum">
              <a:rPr lang="zh-CN" altLang="en-US" smtClean="0"/>
              <a:t>12</a:t>
            </a:fld>
            <a:endParaRPr lang="zh-CN" altLang="en-US"/>
          </a:p>
        </p:txBody>
      </p:sp>
    </p:spTree>
    <p:extLst>
      <p:ext uri="{BB962C8B-B14F-4D97-AF65-F5344CB8AC3E}">
        <p14:creationId xmlns:p14="http://schemas.microsoft.com/office/powerpoint/2010/main" val="1712027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F9C1A2-F6BD-4062-A35F-FE4215AC5939}" type="slidenum">
              <a:rPr lang="zh-CN" altLang="en-US" smtClean="0"/>
              <a:t>13</a:t>
            </a:fld>
            <a:endParaRPr lang="zh-CN" altLang="en-US"/>
          </a:p>
        </p:txBody>
      </p:sp>
    </p:spTree>
    <p:extLst>
      <p:ext uri="{BB962C8B-B14F-4D97-AF65-F5344CB8AC3E}">
        <p14:creationId xmlns:p14="http://schemas.microsoft.com/office/powerpoint/2010/main" val="3226221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FE7D1A-1D34-4037-A8EC-39EC70C5903B}" type="slidenum">
              <a:rPr lang="zh-CN" altLang="en-US" smtClean="0"/>
              <a:t>‹#›</a:t>
            </a:fld>
            <a:endParaRPr lang="zh-CN" altLang="en-US"/>
          </a:p>
        </p:txBody>
      </p:sp>
    </p:spTree>
    <p:extLst>
      <p:ext uri="{BB962C8B-B14F-4D97-AF65-F5344CB8AC3E}">
        <p14:creationId xmlns:p14="http://schemas.microsoft.com/office/powerpoint/2010/main" val="46056425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6_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FE7D1A-1D34-4037-A8EC-39EC70C5903B}" type="slidenum">
              <a:rPr lang="zh-CN" altLang="en-US" smtClean="0"/>
              <a:t>‹#›</a:t>
            </a:fld>
            <a:endParaRPr lang="zh-CN" altLang="en-US"/>
          </a:p>
        </p:txBody>
      </p:sp>
      <p:pic>
        <p:nvPicPr>
          <p:cNvPr id="8" name="图片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8335925" y="4647493"/>
            <a:ext cx="4997301" cy="4249280"/>
          </a:xfrm>
          <a:prstGeom prst="rect">
            <a:avLst/>
          </a:prstGeom>
        </p:spPr>
      </p:pic>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a:off x="-1418421" y="-1999908"/>
            <a:ext cx="4997301" cy="4249280"/>
          </a:xfrm>
          <a:prstGeom prst="rect">
            <a:avLst/>
          </a:prstGeom>
        </p:spPr>
      </p:pic>
      <p:sp>
        <p:nvSpPr>
          <p:cNvPr id="10" name="AutoShape 4"/>
          <p:cNvSpPr>
            <a:spLocks/>
          </p:cNvSpPr>
          <p:nvPr userDrawn="1"/>
        </p:nvSpPr>
        <p:spPr bwMode="auto">
          <a:xfrm>
            <a:off x="1491457" y="707232"/>
            <a:ext cx="6237288" cy="419100"/>
          </a:xfrm>
          <a:custGeom>
            <a:avLst/>
            <a:gdLst>
              <a:gd name="T0" fmla="*/ 6237287 w 21600"/>
              <a:gd name="T1" fmla="*/ 419100 h 21600"/>
              <a:gd name="T2" fmla="*/ 6237287 w 21600"/>
              <a:gd name="T3" fmla="*/ 419100 h 21600"/>
              <a:gd name="T4" fmla="*/ 6237287 w 21600"/>
              <a:gd name="T5" fmla="*/ 419100 h 21600"/>
              <a:gd name="T6" fmla="*/ 6237287 w 21600"/>
              <a:gd name="T7" fmla="*/ 4191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19050" rIns="19050" bIns="19050" anchor="ctr"/>
          <a:lstStyle/>
          <a:p>
            <a:r>
              <a:rPr lang="zh-CN" altLang="en-US" sz="2400" dirty="0">
                <a:solidFill>
                  <a:schemeClr val="tx1">
                    <a:lumMod val="65000"/>
                    <a:lumOff val="35000"/>
                  </a:schemeClr>
                </a:solidFill>
                <a:latin typeface="方正综艺简体" panose="02010601030101010101" pitchFamily="2" charset="-122"/>
                <a:ea typeface="方正综艺简体" panose="02010601030101010101" pitchFamily="2" charset="-122"/>
              </a:rPr>
              <a:t>请插入您标题内容</a:t>
            </a:r>
            <a:endParaRPr lang="en-AU" altLang="zh-CN" sz="2400" dirty="0">
              <a:solidFill>
                <a:schemeClr val="tx1">
                  <a:lumMod val="65000"/>
                  <a:lumOff val="35000"/>
                </a:schemeClr>
              </a:solidFill>
              <a:latin typeface="方正综艺简体" panose="02010601030101010101" pitchFamily="2" charset="-122"/>
              <a:ea typeface="方正综艺简体" panose="02010601030101010101" pitchFamily="2" charset="-122"/>
            </a:endParaRPr>
          </a:p>
        </p:txBody>
      </p:sp>
      <p:sp>
        <p:nvSpPr>
          <p:cNvPr id="11" name="AutoShape 6"/>
          <p:cNvSpPr>
            <a:spLocks/>
          </p:cNvSpPr>
          <p:nvPr userDrawn="1"/>
        </p:nvSpPr>
        <p:spPr bwMode="auto">
          <a:xfrm>
            <a:off x="1508125" y="1070769"/>
            <a:ext cx="3890169" cy="139700"/>
          </a:xfrm>
          <a:custGeom>
            <a:avLst/>
            <a:gdLst>
              <a:gd name="T0" fmla="*/ 3890169 w 21600"/>
              <a:gd name="T1" fmla="*/ 139700 h 21600"/>
              <a:gd name="T2" fmla="*/ 3890169 w 21600"/>
              <a:gd name="T3" fmla="*/ 139700 h 21600"/>
              <a:gd name="T4" fmla="*/ 3890169 w 21600"/>
              <a:gd name="T5" fmla="*/ 139700 h 21600"/>
              <a:gd name="T6" fmla="*/ 3890169 w 21600"/>
              <a:gd name="T7" fmla="*/ 139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defTabSz="647700">
              <a:defRPr sz="8000">
                <a:solidFill>
                  <a:srgbClr val="FFFFFF"/>
                </a:solidFill>
                <a:latin typeface="League Gothic" pitchFamily="50" charset="0"/>
                <a:ea typeface="MS PGothic" panose="020B0600070205080204" pitchFamily="34" charset="-128"/>
                <a:sym typeface="League Gothic" pitchFamily="50" charset="0"/>
              </a:defRPr>
            </a:lvl1pPr>
            <a:lvl2pPr algn="ctr" defTabSz="647700">
              <a:defRPr sz="8000">
                <a:solidFill>
                  <a:srgbClr val="FFFFFF"/>
                </a:solidFill>
                <a:latin typeface="League Gothic" pitchFamily="50" charset="0"/>
                <a:ea typeface="MS PGothic" panose="020B0600070205080204" pitchFamily="34" charset="-128"/>
                <a:sym typeface="League Gothic" pitchFamily="50" charset="0"/>
              </a:defRPr>
            </a:lvl2pPr>
            <a:lvl3pPr algn="ctr" defTabSz="647700">
              <a:defRPr sz="8000">
                <a:solidFill>
                  <a:srgbClr val="FFFFFF"/>
                </a:solidFill>
                <a:latin typeface="League Gothic" pitchFamily="50" charset="0"/>
                <a:ea typeface="MS PGothic" panose="020B0600070205080204" pitchFamily="34" charset="-128"/>
                <a:sym typeface="League Gothic" pitchFamily="50" charset="0"/>
              </a:defRPr>
            </a:lvl3pPr>
            <a:lvl4pPr algn="ctr" defTabSz="647700">
              <a:defRPr sz="8000">
                <a:solidFill>
                  <a:srgbClr val="FFFFFF"/>
                </a:solidFill>
                <a:latin typeface="League Gothic" pitchFamily="50" charset="0"/>
                <a:ea typeface="MS PGothic" panose="020B0600070205080204" pitchFamily="34" charset="-128"/>
                <a:sym typeface="League Gothic" pitchFamily="50" charset="0"/>
              </a:defRPr>
            </a:lvl4pPr>
            <a:lvl5pPr algn="ctr" defTabSz="647700">
              <a:defRPr sz="8000">
                <a:solidFill>
                  <a:srgbClr val="FFFFFF"/>
                </a:solidFill>
                <a:latin typeface="League Gothic" pitchFamily="50" charset="0"/>
                <a:ea typeface="MS PGothic" panose="020B0600070205080204" pitchFamily="34" charset="-128"/>
                <a:sym typeface="League Gothic" pitchFamily="50" charset="0"/>
              </a:defRPr>
            </a:lvl5pPr>
            <a:lvl6pPr marL="18288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6pPr>
            <a:lvl7pPr marL="22860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7pPr>
            <a:lvl8pPr marL="27432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8pPr>
            <a:lvl9pPr marL="32004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9pPr>
          </a:lstStyle>
          <a:p>
            <a:pPr algn="just">
              <a:lnSpc>
                <a:spcPct val="120000"/>
              </a:lnSpc>
              <a:spcBef>
                <a:spcPts val="850"/>
              </a:spcBef>
            </a:pPr>
            <a:r>
              <a:rPr lang="es-ES" altLang="zh-CN" sz="900" b="1">
                <a:solidFill>
                  <a:srgbClr val="838383"/>
                </a:solidFill>
                <a:latin typeface="Lato" panose="020F0502020204030203" charset="0"/>
                <a:sym typeface="Lato" panose="020F0502020204030203" charset="0"/>
              </a:rPr>
              <a:t>Lorem ipsum</a:t>
            </a:r>
            <a:r>
              <a:rPr lang="es-ES" altLang="zh-CN" sz="900">
                <a:solidFill>
                  <a:srgbClr val="838383"/>
                </a:solidFill>
                <a:latin typeface="Lato" panose="020F0502020204030203" charset="0"/>
                <a:sym typeface="Lato" panose="020F0502020204030203" charset="0"/>
              </a:rPr>
              <a:t> dolor sit amet, consectetur adipiscing elit.</a:t>
            </a:r>
            <a:endParaRPr lang="es-ES" altLang="zh-CN" sz="4000"/>
          </a:p>
        </p:txBody>
      </p:sp>
      <p:sp>
        <p:nvSpPr>
          <p:cNvPr id="12" name="AutoShape 7"/>
          <p:cNvSpPr>
            <a:spLocks/>
          </p:cNvSpPr>
          <p:nvPr userDrawn="1"/>
        </p:nvSpPr>
        <p:spPr bwMode="auto">
          <a:xfrm>
            <a:off x="1352550" y="650875"/>
            <a:ext cx="78582" cy="642144"/>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B2D235"/>
          </a:solidFill>
          <a:ln>
            <a:noFill/>
          </a:ln>
          <a:effectLst/>
        </p:spPr>
        <p:txBody>
          <a:bodyPr lIns="0" tIns="0" rIns="0" bIns="0" anchor="ctr"/>
          <a:lstStyle/>
          <a:p>
            <a:pPr algn="ctr" eaLnBrk="1">
              <a:defRPr/>
            </a:pPr>
            <a:endParaRPr lang="zh-CN" altLang="en-US" sz="900"/>
          </a:p>
        </p:txBody>
      </p:sp>
    </p:spTree>
    <p:extLst>
      <p:ext uri="{BB962C8B-B14F-4D97-AF65-F5344CB8AC3E}">
        <p14:creationId xmlns:p14="http://schemas.microsoft.com/office/powerpoint/2010/main" val="3031319031"/>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1+#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FE7D1A-1D34-4037-A8EC-39EC70C5903B}" type="slidenum">
              <a:rPr lang="zh-CN" altLang="en-US" smtClean="0"/>
              <a:t>‹#›</a:t>
            </a:fld>
            <a:endParaRPr lang="zh-CN" altLang="en-US"/>
          </a:p>
        </p:txBody>
      </p:sp>
      <p:pic>
        <p:nvPicPr>
          <p:cNvPr id="8" name="图片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8335925" y="4647493"/>
            <a:ext cx="4997301" cy="4249280"/>
          </a:xfrm>
          <a:prstGeom prst="rect">
            <a:avLst/>
          </a:prstGeom>
        </p:spPr>
      </p:pic>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a:off x="-1418421" y="-1999908"/>
            <a:ext cx="4997301" cy="4249280"/>
          </a:xfrm>
          <a:prstGeom prst="rect">
            <a:avLst/>
          </a:prstGeom>
        </p:spPr>
      </p:pic>
      <p:sp>
        <p:nvSpPr>
          <p:cNvPr id="10" name="AutoShape 4"/>
          <p:cNvSpPr>
            <a:spLocks/>
          </p:cNvSpPr>
          <p:nvPr userDrawn="1"/>
        </p:nvSpPr>
        <p:spPr bwMode="auto">
          <a:xfrm>
            <a:off x="1491457" y="707232"/>
            <a:ext cx="6237288" cy="419100"/>
          </a:xfrm>
          <a:custGeom>
            <a:avLst/>
            <a:gdLst>
              <a:gd name="T0" fmla="*/ 6237287 w 21600"/>
              <a:gd name="T1" fmla="*/ 419100 h 21600"/>
              <a:gd name="T2" fmla="*/ 6237287 w 21600"/>
              <a:gd name="T3" fmla="*/ 419100 h 21600"/>
              <a:gd name="T4" fmla="*/ 6237287 w 21600"/>
              <a:gd name="T5" fmla="*/ 419100 h 21600"/>
              <a:gd name="T6" fmla="*/ 6237287 w 21600"/>
              <a:gd name="T7" fmla="*/ 4191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19050" rIns="19050" bIns="19050" anchor="ctr"/>
          <a:lstStyle/>
          <a:p>
            <a:r>
              <a:rPr lang="zh-CN" altLang="en-US" sz="2400" dirty="0">
                <a:solidFill>
                  <a:schemeClr val="tx1">
                    <a:lumMod val="65000"/>
                    <a:lumOff val="35000"/>
                  </a:schemeClr>
                </a:solidFill>
                <a:latin typeface="方正综艺简体" panose="02010601030101010101" pitchFamily="2" charset="-122"/>
                <a:ea typeface="方正综艺简体" panose="02010601030101010101" pitchFamily="2" charset="-122"/>
              </a:rPr>
              <a:t>请插入您标题内容</a:t>
            </a:r>
            <a:endParaRPr lang="en-AU" altLang="zh-CN" sz="2400" dirty="0">
              <a:solidFill>
                <a:schemeClr val="tx1">
                  <a:lumMod val="65000"/>
                  <a:lumOff val="35000"/>
                </a:schemeClr>
              </a:solidFill>
              <a:latin typeface="方正综艺简体" panose="02010601030101010101" pitchFamily="2" charset="-122"/>
              <a:ea typeface="方正综艺简体" panose="02010601030101010101" pitchFamily="2" charset="-122"/>
            </a:endParaRPr>
          </a:p>
        </p:txBody>
      </p:sp>
      <p:sp>
        <p:nvSpPr>
          <p:cNvPr id="11" name="AutoShape 6"/>
          <p:cNvSpPr>
            <a:spLocks/>
          </p:cNvSpPr>
          <p:nvPr userDrawn="1"/>
        </p:nvSpPr>
        <p:spPr bwMode="auto">
          <a:xfrm>
            <a:off x="1508125" y="1070769"/>
            <a:ext cx="3890169" cy="139700"/>
          </a:xfrm>
          <a:custGeom>
            <a:avLst/>
            <a:gdLst>
              <a:gd name="T0" fmla="*/ 3890169 w 21600"/>
              <a:gd name="T1" fmla="*/ 139700 h 21600"/>
              <a:gd name="T2" fmla="*/ 3890169 w 21600"/>
              <a:gd name="T3" fmla="*/ 139700 h 21600"/>
              <a:gd name="T4" fmla="*/ 3890169 w 21600"/>
              <a:gd name="T5" fmla="*/ 139700 h 21600"/>
              <a:gd name="T6" fmla="*/ 3890169 w 21600"/>
              <a:gd name="T7" fmla="*/ 139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defTabSz="647700">
              <a:defRPr sz="8000">
                <a:solidFill>
                  <a:srgbClr val="FFFFFF"/>
                </a:solidFill>
                <a:latin typeface="League Gothic" pitchFamily="50" charset="0"/>
                <a:ea typeface="MS PGothic" panose="020B0600070205080204" pitchFamily="34" charset="-128"/>
                <a:sym typeface="League Gothic" pitchFamily="50" charset="0"/>
              </a:defRPr>
            </a:lvl1pPr>
            <a:lvl2pPr algn="ctr" defTabSz="647700">
              <a:defRPr sz="8000">
                <a:solidFill>
                  <a:srgbClr val="FFFFFF"/>
                </a:solidFill>
                <a:latin typeface="League Gothic" pitchFamily="50" charset="0"/>
                <a:ea typeface="MS PGothic" panose="020B0600070205080204" pitchFamily="34" charset="-128"/>
                <a:sym typeface="League Gothic" pitchFamily="50" charset="0"/>
              </a:defRPr>
            </a:lvl2pPr>
            <a:lvl3pPr algn="ctr" defTabSz="647700">
              <a:defRPr sz="8000">
                <a:solidFill>
                  <a:srgbClr val="FFFFFF"/>
                </a:solidFill>
                <a:latin typeface="League Gothic" pitchFamily="50" charset="0"/>
                <a:ea typeface="MS PGothic" panose="020B0600070205080204" pitchFamily="34" charset="-128"/>
                <a:sym typeface="League Gothic" pitchFamily="50" charset="0"/>
              </a:defRPr>
            </a:lvl3pPr>
            <a:lvl4pPr algn="ctr" defTabSz="647700">
              <a:defRPr sz="8000">
                <a:solidFill>
                  <a:srgbClr val="FFFFFF"/>
                </a:solidFill>
                <a:latin typeface="League Gothic" pitchFamily="50" charset="0"/>
                <a:ea typeface="MS PGothic" panose="020B0600070205080204" pitchFamily="34" charset="-128"/>
                <a:sym typeface="League Gothic" pitchFamily="50" charset="0"/>
              </a:defRPr>
            </a:lvl4pPr>
            <a:lvl5pPr algn="ctr" defTabSz="647700">
              <a:defRPr sz="8000">
                <a:solidFill>
                  <a:srgbClr val="FFFFFF"/>
                </a:solidFill>
                <a:latin typeface="League Gothic" pitchFamily="50" charset="0"/>
                <a:ea typeface="MS PGothic" panose="020B0600070205080204" pitchFamily="34" charset="-128"/>
                <a:sym typeface="League Gothic" pitchFamily="50" charset="0"/>
              </a:defRPr>
            </a:lvl5pPr>
            <a:lvl6pPr marL="18288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6pPr>
            <a:lvl7pPr marL="22860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7pPr>
            <a:lvl8pPr marL="27432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8pPr>
            <a:lvl9pPr marL="32004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9pPr>
          </a:lstStyle>
          <a:p>
            <a:pPr algn="just">
              <a:lnSpc>
                <a:spcPct val="120000"/>
              </a:lnSpc>
              <a:spcBef>
                <a:spcPts val="850"/>
              </a:spcBef>
            </a:pPr>
            <a:r>
              <a:rPr lang="es-ES" altLang="zh-CN" sz="900" b="1">
                <a:solidFill>
                  <a:srgbClr val="838383"/>
                </a:solidFill>
                <a:latin typeface="Lato" panose="020F0502020204030203" charset="0"/>
                <a:sym typeface="Lato" panose="020F0502020204030203" charset="0"/>
              </a:rPr>
              <a:t>Lorem ipsum</a:t>
            </a:r>
            <a:r>
              <a:rPr lang="es-ES" altLang="zh-CN" sz="900">
                <a:solidFill>
                  <a:srgbClr val="838383"/>
                </a:solidFill>
                <a:latin typeface="Lato" panose="020F0502020204030203" charset="0"/>
                <a:sym typeface="Lato" panose="020F0502020204030203" charset="0"/>
              </a:rPr>
              <a:t> dolor sit amet, consectetur adipiscing elit.</a:t>
            </a:r>
            <a:endParaRPr lang="es-ES" altLang="zh-CN" sz="4000"/>
          </a:p>
        </p:txBody>
      </p:sp>
      <p:sp>
        <p:nvSpPr>
          <p:cNvPr id="12" name="AutoShape 7"/>
          <p:cNvSpPr>
            <a:spLocks/>
          </p:cNvSpPr>
          <p:nvPr userDrawn="1"/>
        </p:nvSpPr>
        <p:spPr bwMode="auto">
          <a:xfrm>
            <a:off x="1352550" y="650875"/>
            <a:ext cx="78582" cy="642144"/>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B2D235"/>
          </a:solidFill>
          <a:ln>
            <a:noFill/>
          </a:ln>
          <a:effectLst/>
        </p:spPr>
        <p:txBody>
          <a:bodyPr lIns="0" tIns="0" rIns="0" bIns="0" anchor="ctr"/>
          <a:lstStyle/>
          <a:p>
            <a:pPr algn="ctr" eaLnBrk="1">
              <a:defRPr/>
            </a:pPr>
            <a:endParaRPr lang="zh-CN" altLang="en-US" sz="900"/>
          </a:p>
        </p:txBody>
      </p:sp>
    </p:spTree>
    <p:extLst>
      <p:ext uri="{BB962C8B-B14F-4D97-AF65-F5344CB8AC3E}">
        <p14:creationId xmlns:p14="http://schemas.microsoft.com/office/powerpoint/2010/main" val="375225664"/>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221828" y="3888489"/>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FE7D1A-1D34-4037-A8EC-39EC70C5903B}" type="slidenum">
              <a:rPr lang="zh-CN" altLang="en-US" smtClean="0"/>
              <a:t>‹#›</a:t>
            </a:fld>
            <a:endParaRPr lang="zh-CN" altLang="en-US"/>
          </a:p>
        </p:txBody>
      </p:sp>
    </p:spTree>
    <p:extLst>
      <p:ext uri="{BB962C8B-B14F-4D97-AF65-F5344CB8AC3E}">
        <p14:creationId xmlns:p14="http://schemas.microsoft.com/office/powerpoint/2010/main" val="3623848220"/>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FE7D1A-1D34-4037-A8EC-39EC70C5903B}" type="slidenum">
              <a:rPr lang="zh-CN" altLang="en-US" smtClean="0"/>
              <a:t>‹#›</a:t>
            </a:fld>
            <a:endParaRPr lang="zh-CN" altLang="en-US"/>
          </a:p>
        </p:txBody>
      </p:sp>
    </p:spTree>
    <p:extLst>
      <p:ext uri="{BB962C8B-B14F-4D97-AF65-F5344CB8AC3E}">
        <p14:creationId xmlns:p14="http://schemas.microsoft.com/office/powerpoint/2010/main" val="4149324900"/>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FE7D1A-1D34-4037-A8EC-39EC70C5903B}" type="slidenum">
              <a:rPr lang="zh-CN" altLang="en-US" smtClean="0"/>
              <a:t>‹#›</a:t>
            </a:fld>
            <a:endParaRPr lang="zh-CN" altLang="en-US"/>
          </a:p>
        </p:txBody>
      </p:sp>
    </p:spTree>
    <p:extLst>
      <p:ext uri="{BB962C8B-B14F-4D97-AF65-F5344CB8AC3E}">
        <p14:creationId xmlns:p14="http://schemas.microsoft.com/office/powerpoint/2010/main" val="117060117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FE7D1A-1D34-4037-A8EC-39EC70C5903B}" type="slidenum">
              <a:rPr lang="zh-CN" altLang="en-US" smtClean="0"/>
              <a:t>‹#›</a:t>
            </a:fld>
            <a:endParaRPr lang="zh-CN" altLang="en-US"/>
          </a:p>
        </p:txBody>
      </p:sp>
    </p:spTree>
    <p:extLst>
      <p:ext uri="{BB962C8B-B14F-4D97-AF65-F5344CB8AC3E}">
        <p14:creationId xmlns:p14="http://schemas.microsoft.com/office/powerpoint/2010/main" val="155276269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FE7D1A-1D34-4037-A8EC-39EC70C5903B}" type="slidenum">
              <a:rPr lang="zh-CN" altLang="en-US" smtClean="0"/>
              <a:t>‹#›</a:t>
            </a:fld>
            <a:endParaRPr lang="zh-CN" altLang="en-US"/>
          </a:p>
        </p:txBody>
      </p:sp>
    </p:spTree>
    <p:extLst>
      <p:ext uri="{BB962C8B-B14F-4D97-AF65-F5344CB8AC3E}">
        <p14:creationId xmlns:p14="http://schemas.microsoft.com/office/powerpoint/2010/main" val="3009849827"/>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FE7D1A-1D34-4037-A8EC-39EC70C5903B}" type="slidenum">
              <a:rPr lang="zh-CN" altLang="en-US" smtClean="0"/>
              <a:t>‹#›</a:t>
            </a:fld>
            <a:endParaRPr lang="zh-CN" altLang="en-US"/>
          </a:p>
        </p:txBody>
      </p:sp>
    </p:spTree>
    <p:extLst>
      <p:ext uri="{BB962C8B-B14F-4D97-AF65-F5344CB8AC3E}">
        <p14:creationId xmlns:p14="http://schemas.microsoft.com/office/powerpoint/2010/main" val="2679017564"/>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FE7D1A-1D34-4037-A8EC-39EC70C5903B}" type="slidenum">
              <a:rPr lang="zh-CN" altLang="en-US" smtClean="0"/>
              <a:t>‹#›</a:t>
            </a:fld>
            <a:endParaRPr lang="zh-CN" altLang="en-US"/>
          </a:p>
        </p:txBody>
      </p:sp>
    </p:spTree>
    <p:extLst>
      <p:ext uri="{BB962C8B-B14F-4D97-AF65-F5344CB8AC3E}">
        <p14:creationId xmlns:p14="http://schemas.microsoft.com/office/powerpoint/2010/main" val="1971372779"/>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FE7D1A-1D34-4037-A8EC-39EC70C5903B}" type="slidenum">
              <a:rPr lang="zh-CN" altLang="en-US" smtClean="0"/>
              <a:t>‹#›</a:t>
            </a:fld>
            <a:endParaRPr lang="zh-CN" altLang="en-US"/>
          </a:p>
        </p:txBody>
      </p:sp>
    </p:spTree>
    <p:extLst>
      <p:ext uri="{BB962C8B-B14F-4D97-AF65-F5344CB8AC3E}">
        <p14:creationId xmlns:p14="http://schemas.microsoft.com/office/powerpoint/2010/main" val="378490440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FE7D1A-1D34-4037-A8EC-39EC70C5903B}" type="slidenum">
              <a:rPr lang="zh-CN" altLang="en-US" smtClean="0"/>
              <a:t>‹#›</a:t>
            </a:fld>
            <a:endParaRPr lang="zh-CN" altLang="en-US"/>
          </a:p>
        </p:txBody>
      </p:sp>
    </p:spTree>
    <p:extLst>
      <p:ext uri="{BB962C8B-B14F-4D97-AF65-F5344CB8AC3E}">
        <p14:creationId xmlns:p14="http://schemas.microsoft.com/office/powerpoint/2010/main" val="3776052359"/>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FE7D1A-1D34-4037-A8EC-39EC70C5903B}" type="slidenum">
              <a:rPr lang="zh-CN" altLang="en-US" smtClean="0"/>
              <a:t>‹#›</a:t>
            </a:fld>
            <a:endParaRPr lang="zh-CN" altLang="en-US"/>
          </a:p>
        </p:txBody>
      </p:sp>
      <p:pic>
        <p:nvPicPr>
          <p:cNvPr id="8" name="图片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8335925" y="4647493"/>
            <a:ext cx="4997301" cy="4249280"/>
          </a:xfrm>
          <a:prstGeom prst="rect">
            <a:avLst/>
          </a:prstGeom>
        </p:spPr>
      </p:pic>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a:off x="-1418421" y="-1999908"/>
            <a:ext cx="4997301" cy="4249280"/>
          </a:xfrm>
          <a:prstGeom prst="rect">
            <a:avLst/>
          </a:prstGeom>
        </p:spPr>
      </p:pic>
      <p:sp>
        <p:nvSpPr>
          <p:cNvPr id="10" name="AutoShape 4"/>
          <p:cNvSpPr>
            <a:spLocks/>
          </p:cNvSpPr>
          <p:nvPr userDrawn="1"/>
        </p:nvSpPr>
        <p:spPr bwMode="auto">
          <a:xfrm>
            <a:off x="1491457" y="707232"/>
            <a:ext cx="6237288" cy="419100"/>
          </a:xfrm>
          <a:custGeom>
            <a:avLst/>
            <a:gdLst>
              <a:gd name="T0" fmla="*/ 6237287 w 21600"/>
              <a:gd name="T1" fmla="*/ 419100 h 21600"/>
              <a:gd name="T2" fmla="*/ 6237287 w 21600"/>
              <a:gd name="T3" fmla="*/ 419100 h 21600"/>
              <a:gd name="T4" fmla="*/ 6237287 w 21600"/>
              <a:gd name="T5" fmla="*/ 419100 h 21600"/>
              <a:gd name="T6" fmla="*/ 6237287 w 21600"/>
              <a:gd name="T7" fmla="*/ 4191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19050" rIns="19050" bIns="19050" anchor="ctr"/>
          <a:lstStyle/>
          <a:p>
            <a:r>
              <a:rPr lang="zh-CN" altLang="en-US" sz="2400" dirty="0">
                <a:solidFill>
                  <a:schemeClr val="tx1">
                    <a:lumMod val="65000"/>
                    <a:lumOff val="35000"/>
                  </a:schemeClr>
                </a:solidFill>
                <a:latin typeface="方正综艺简体" panose="02010601030101010101" pitchFamily="2" charset="-122"/>
                <a:ea typeface="方正综艺简体" panose="02010601030101010101" pitchFamily="2" charset="-122"/>
              </a:rPr>
              <a:t>请插入您标题内容</a:t>
            </a:r>
            <a:endParaRPr lang="en-AU" altLang="zh-CN" sz="2400" dirty="0">
              <a:solidFill>
                <a:schemeClr val="tx1">
                  <a:lumMod val="65000"/>
                  <a:lumOff val="35000"/>
                </a:schemeClr>
              </a:solidFill>
              <a:latin typeface="方正综艺简体" panose="02010601030101010101" pitchFamily="2" charset="-122"/>
              <a:ea typeface="方正综艺简体" panose="02010601030101010101" pitchFamily="2" charset="-122"/>
            </a:endParaRPr>
          </a:p>
        </p:txBody>
      </p:sp>
      <p:sp>
        <p:nvSpPr>
          <p:cNvPr id="11" name="AutoShape 6"/>
          <p:cNvSpPr>
            <a:spLocks/>
          </p:cNvSpPr>
          <p:nvPr userDrawn="1"/>
        </p:nvSpPr>
        <p:spPr bwMode="auto">
          <a:xfrm>
            <a:off x="1508125" y="1070769"/>
            <a:ext cx="3890169" cy="139700"/>
          </a:xfrm>
          <a:custGeom>
            <a:avLst/>
            <a:gdLst>
              <a:gd name="T0" fmla="*/ 3890169 w 21600"/>
              <a:gd name="T1" fmla="*/ 139700 h 21600"/>
              <a:gd name="T2" fmla="*/ 3890169 w 21600"/>
              <a:gd name="T3" fmla="*/ 139700 h 21600"/>
              <a:gd name="T4" fmla="*/ 3890169 w 21600"/>
              <a:gd name="T5" fmla="*/ 139700 h 21600"/>
              <a:gd name="T6" fmla="*/ 3890169 w 21600"/>
              <a:gd name="T7" fmla="*/ 139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defTabSz="647700">
              <a:defRPr sz="8000">
                <a:solidFill>
                  <a:srgbClr val="FFFFFF"/>
                </a:solidFill>
                <a:latin typeface="League Gothic" pitchFamily="50" charset="0"/>
                <a:ea typeface="MS PGothic" panose="020B0600070205080204" pitchFamily="34" charset="-128"/>
                <a:sym typeface="League Gothic" pitchFamily="50" charset="0"/>
              </a:defRPr>
            </a:lvl1pPr>
            <a:lvl2pPr algn="ctr" defTabSz="647700">
              <a:defRPr sz="8000">
                <a:solidFill>
                  <a:srgbClr val="FFFFFF"/>
                </a:solidFill>
                <a:latin typeface="League Gothic" pitchFamily="50" charset="0"/>
                <a:ea typeface="MS PGothic" panose="020B0600070205080204" pitchFamily="34" charset="-128"/>
                <a:sym typeface="League Gothic" pitchFamily="50" charset="0"/>
              </a:defRPr>
            </a:lvl2pPr>
            <a:lvl3pPr algn="ctr" defTabSz="647700">
              <a:defRPr sz="8000">
                <a:solidFill>
                  <a:srgbClr val="FFFFFF"/>
                </a:solidFill>
                <a:latin typeface="League Gothic" pitchFamily="50" charset="0"/>
                <a:ea typeface="MS PGothic" panose="020B0600070205080204" pitchFamily="34" charset="-128"/>
                <a:sym typeface="League Gothic" pitchFamily="50" charset="0"/>
              </a:defRPr>
            </a:lvl3pPr>
            <a:lvl4pPr algn="ctr" defTabSz="647700">
              <a:defRPr sz="8000">
                <a:solidFill>
                  <a:srgbClr val="FFFFFF"/>
                </a:solidFill>
                <a:latin typeface="League Gothic" pitchFamily="50" charset="0"/>
                <a:ea typeface="MS PGothic" panose="020B0600070205080204" pitchFamily="34" charset="-128"/>
                <a:sym typeface="League Gothic" pitchFamily="50" charset="0"/>
              </a:defRPr>
            </a:lvl4pPr>
            <a:lvl5pPr algn="ctr" defTabSz="647700">
              <a:defRPr sz="8000">
                <a:solidFill>
                  <a:srgbClr val="FFFFFF"/>
                </a:solidFill>
                <a:latin typeface="League Gothic" pitchFamily="50" charset="0"/>
                <a:ea typeface="MS PGothic" panose="020B0600070205080204" pitchFamily="34" charset="-128"/>
                <a:sym typeface="League Gothic" pitchFamily="50" charset="0"/>
              </a:defRPr>
            </a:lvl5pPr>
            <a:lvl6pPr marL="18288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6pPr>
            <a:lvl7pPr marL="22860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7pPr>
            <a:lvl8pPr marL="27432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8pPr>
            <a:lvl9pPr marL="32004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9pPr>
          </a:lstStyle>
          <a:p>
            <a:pPr algn="just">
              <a:lnSpc>
                <a:spcPct val="120000"/>
              </a:lnSpc>
              <a:spcBef>
                <a:spcPts val="850"/>
              </a:spcBef>
            </a:pPr>
            <a:r>
              <a:rPr lang="es-ES" altLang="zh-CN" sz="900" b="1">
                <a:solidFill>
                  <a:srgbClr val="838383"/>
                </a:solidFill>
                <a:latin typeface="Lato" panose="020F0502020204030203" charset="0"/>
                <a:sym typeface="Lato" panose="020F0502020204030203" charset="0"/>
              </a:rPr>
              <a:t>Lorem ipsum</a:t>
            </a:r>
            <a:r>
              <a:rPr lang="es-ES" altLang="zh-CN" sz="900">
                <a:solidFill>
                  <a:srgbClr val="838383"/>
                </a:solidFill>
                <a:latin typeface="Lato" panose="020F0502020204030203" charset="0"/>
                <a:sym typeface="Lato" panose="020F0502020204030203" charset="0"/>
              </a:rPr>
              <a:t> dolor sit amet, consectetur adipiscing elit.</a:t>
            </a:r>
            <a:endParaRPr lang="es-ES" altLang="zh-CN" sz="4000"/>
          </a:p>
        </p:txBody>
      </p:sp>
      <p:sp>
        <p:nvSpPr>
          <p:cNvPr id="12" name="AutoShape 7"/>
          <p:cNvSpPr>
            <a:spLocks/>
          </p:cNvSpPr>
          <p:nvPr userDrawn="1"/>
        </p:nvSpPr>
        <p:spPr bwMode="auto">
          <a:xfrm>
            <a:off x="1352550" y="650875"/>
            <a:ext cx="78582" cy="642144"/>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F23B48"/>
          </a:solidFill>
          <a:ln>
            <a:noFill/>
          </a:ln>
          <a:effectLst/>
        </p:spPr>
        <p:txBody>
          <a:bodyPr lIns="0" tIns="0" rIns="0" bIns="0" anchor="ctr"/>
          <a:lstStyle/>
          <a:p>
            <a:pPr algn="ctr" eaLnBrk="1">
              <a:defRPr/>
            </a:pPr>
            <a:endParaRPr lang="zh-CN" altLang="en-US" sz="900"/>
          </a:p>
        </p:txBody>
      </p:sp>
    </p:spTree>
    <p:extLst>
      <p:ext uri="{BB962C8B-B14F-4D97-AF65-F5344CB8AC3E}">
        <p14:creationId xmlns:p14="http://schemas.microsoft.com/office/powerpoint/2010/main" val="357945301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1+#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FE7D1A-1D34-4037-A8EC-39EC70C5903B}" type="slidenum">
              <a:rPr lang="zh-CN" altLang="en-US" smtClean="0"/>
              <a:t>‹#›</a:t>
            </a:fld>
            <a:endParaRPr lang="zh-CN" altLang="en-US"/>
          </a:p>
        </p:txBody>
      </p:sp>
      <p:pic>
        <p:nvPicPr>
          <p:cNvPr id="8" name="图片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8335925" y="4647493"/>
            <a:ext cx="4997301" cy="4249280"/>
          </a:xfrm>
          <a:prstGeom prst="rect">
            <a:avLst/>
          </a:prstGeom>
        </p:spPr>
      </p:pic>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a:off x="-1418421" y="-1999908"/>
            <a:ext cx="4997301" cy="4249280"/>
          </a:xfrm>
          <a:prstGeom prst="rect">
            <a:avLst/>
          </a:prstGeom>
        </p:spPr>
      </p:pic>
      <p:sp>
        <p:nvSpPr>
          <p:cNvPr id="10" name="AutoShape 4"/>
          <p:cNvSpPr>
            <a:spLocks/>
          </p:cNvSpPr>
          <p:nvPr userDrawn="1"/>
        </p:nvSpPr>
        <p:spPr bwMode="auto">
          <a:xfrm>
            <a:off x="1491457" y="707232"/>
            <a:ext cx="6237288" cy="419100"/>
          </a:xfrm>
          <a:custGeom>
            <a:avLst/>
            <a:gdLst>
              <a:gd name="T0" fmla="*/ 6237287 w 21600"/>
              <a:gd name="T1" fmla="*/ 419100 h 21600"/>
              <a:gd name="T2" fmla="*/ 6237287 w 21600"/>
              <a:gd name="T3" fmla="*/ 419100 h 21600"/>
              <a:gd name="T4" fmla="*/ 6237287 w 21600"/>
              <a:gd name="T5" fmla="*/ 419100 h 21600"/>
              <a:gd name="T6" fmla="*/ 6237287 w 21600"/>
              <a:gd name="T7" fmla="*/ 4191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19050" rIns="19050" bIns="19050" anchor="ctr"/>
          <a:lstStyle/>
          <a:p>
            <a:r>
              <a:rPr lang="zh-CN" altLang="en-US" sz="2400" dirty="0">
                <a:solidFill>
                  <a:schemeClr val="tx1">
                    <a:lumMod val="65000"/>
                    <a:lumOff val="35000"/>
                  </a:schemeClr>
                </a:solidFill>
                <a:latin typeface="方正综艺简体" panose="02010601030101010101" pitchFamily="2" charset="-122"/>
                <a:ea typeface="方正综艺简体" panose="02010601030101010101" pitchFamily="2" charset="-122"/>
              </a:rPr>
              <a:t>请插入您标题内容</a:t>
            </a:r>
            <a:endParaRPr lang="en-AU" altLang="zh-CN" sz="2400" dirty="0">
              <a:solidFill>
                <a:schemeClr val="tx1">
                  <a:lumMod val="65000"/>
                  <a:lumOff val="35000"/>
                </a:schemeClr>
              </a:solidFill>
              <a:latin typeface="方正综艺简体" panose="02010601030101010101" pitchFamily="2" charset="-122"/>
              <a:ea typeface="方正综艺简体" panose="02010601030101010101" pitchFamily="2" charset="-122"/>
            </a:endParaRPr>
          </a:p>
        </p:txBody>
      </p:sp>
      <p:sp>
        <p:nvSpPr>
          <p:cNvPr id="11" name="AutoShape 6"/>
          <p:cNvSpPr>
            <a:spLocks/>
          </p:cNvSpPr>
          <p:nvPr userDrawn="1"/>
        </p:nvSpPr>
        <p:spPr bwMode="auto">
          <a:xfrm>
            <a:off x="1508125" y="1070769"/>
            <a:ext cx="3890169" cy="139700"/>
          </a:xfrm>
          <a:custGeom>
            <a:avLst/>
            <a:gdLst>
              <a:gd name="T0" fmla="*/ 3890169 w 21600"/>
              <a:gd name="T1" fmla="*/ 139700 h 21600"/>
              <a:gd name="T2" fmla="*/ 3890169 w 21600"/>
              <a:gd name="T3" fmla="*/ 139700 h 21600"/>
              <a:gd name="T4" fmla="*/ 3890169 w 21600"/>
              <a:gd name="T5" fmla="*/ 139700 h 21600"/>
              <a:gd name="T6" fmla="*/ 3890169 w 21600"/>
              <a:gd name="T7" fmla="*/ 139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defTabSz="647700">
              <a:defRPr sz="8000">
                <a:solidFill>
                  <a:srgbClr val="FFFFFF"/>
                </a:solidFill>
                <a:latin typeface="League Gothic" pitchFamily="50" charset="0"/>
                <a:ea typeface="MS PGothic" panose="020B0600070205080204" pitchFamily="34" charset="-128"/>
                <a:sym typeface="League Gothic" pitchFamily="50" charset="0"/>
              </a:defRPr>
            </a:lvl1pPr>
            <a:lvl2pPr algn="ctr" defTabSz="647700">
              <a:defRPr sz="8000">
                <a:solidFill>
                  <a:srgbClr val="FFFFFF"/>
                </a:solidFill>
                <a:latin typeface="League Gothic" pitchFamily="50" charset="0"/>
                <a:ea typeface="MS PGothic" panose="020B0600070205080204" pitchFamily="34" charset="-128"/>
                <a:sym typeface="League Gothic" pitchFamily="50" charset="0"/>
              </a:defRPr>
            </a:lvl2pPr>
            <a:lvl3pPr algn="ctr" defTabSz="647700">
              <a:defRPr sz="8000">
                <a:solidFill>
                  <a:srgbClr val="FFFFFF"/>
                </a:solidFill>
                <a:latin typeface="League Gothic" pitchFamily="50" charset="0"/>
                <a:ea typeface="MS PGothic" panose="020B0600070205080204" pitchFamily="34" charset="-128"/>
                <a:sym typeface="League Gothic" pitchFamily="50" charset="0"/>
              </a:defRPr>
            </a:lvl3pPr>
            <a:lvl4pPr algn="ctr" defTabSz="647700">
              <a:defRPr sz="8000">
                <a:solidFill>
                  <a:srgbClr val="FFFFFF"/>
                </a:solidFill>
                <a:latin typeface="League Gothic" pitchFamily="50" charset="0"/>
                <a:ea typeface="MS PGothic" panose="020B0600070205080204" pitchFamily="34" charset="-128"/>
                <a:sym typeface="League Gothic" pitchFamily="50" charset="0"/>
              </a:defRPr>
            </a:lvl4pPr>
            <a:lvl5pPr algn="ctr" defTabSz="647700">
              <a:defRPr sz="8000">
                <a:solidFill>
                  <a:srgbClr val="FFFFFF"/>
                </a:solidFill>
                <a:latin typeface="League Gothic" pitchFamily="50" charset="0"/>
                <a:ea typeface="MS PGothic" panose="020B0600070205080204" pitchFamily="34" charset="-128"/>
                <a:sym typeface="League Gothic" pitchFamily="50" charset="0"/>
              </a:defRPr>
            </a:lvl5pPr>
            <a:lvl6pPr marL="18288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6pPr>
            <a:lvl7pPr marL="22860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7pPr>
            <a:lvl8pPr marL="27432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8pPr>
            <a:lvl9pPr marL="32004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9pPr>
          </a:lstStyle>
          <a:p>
            <a:pPr algn="just">
              <a:lnSpc>
                <a:spcPct val="120000"/>
              </a:lnSpc>
              <a:spcBef>
                <a:spcPts val="850"/>
              </a:spcBef>
            </a:pPr>
            <a:r>
              <a:rPr lang="es-ES" altLang="zh-CN" sz="900" b="1">
                <a:solidFill>
                  <a:srgbClr val="838383"/>
                </a:solidFill>
                <a:latin typeface="Lato" panose="020F0502020204030203" charset="0"/>
                <a:sym typeface="Lato" panose="020F0502020204030203" charset="0"/>
              </a:rPr>
              <a:t>Lorem ipsum</a:t>
            </a:r>
            <a:r>
              <a:rPr lang="es-ES" altLang="zh-CN" sz="900">
                <a:solidFill>
                  <a:srgbClr val="838383"/>
                </a:solidFill>
                <a:latin typeface="Lato" panose="020F0502020204030203" charset="0"/>
                <a:sym typeface="Lato" panose="020F0502020204030203" charset="0"/>
              </a:rPr>
              <a:t> dolor sit amet, consectetur adipiscing elit.</a:t>
            </a:r>
            <a:endParaRPr lang="es-ES" altLang="zh-CN" sz="4000"/>
          </a:p>
        </p:txBody>
      </p:sp>
      <p:sp>
        <p:nvSpPr>
          <p:cNvPr id="12" name="AutoShape 7"/>
          <p:cNvSpPr>
            <a:spLocks/>
          </p:cNvSpPr>
          <p:nvPr userDrawn="1"/>
        </p:nvSpPr>
        <p:spPr bwMode="auto">
          <a:xfrm>
            <a:off x="1352550" y="650875"/>
            <a:ext cx="78582" cy="642144"/>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F23B48"/>
          </a:solidFill>
          <a:ln>
            <a:noFill/>
          </a:ln>
          <a:effectLst/>
        </p:spPr>
        <p:txBody>
          <a:bodyPr lIns="0" tIns="0" rIns="0" bIns="0" anchor="ctr"/>
          <a:lstStyle/>
          <a:p>
            <a:pPr algn="ctr" eaLnBrk="1">
              <a:defRPr/>
            </a:pPr>
            <a:endParaRPr lang="zh-CN" altLang="en-US" sz="900"/>
          </a:p>
        </p:txBody>
      </p:sp>
    </p:spTree>
    <p:extLst>
      <p:ext uri="{BB962C8B-B14F-4D97-AF65-F5344CB8AC3E}">
        <p14:creationId xmlns:p14="http://schemas.microsoft.com/office/powerpoint/2010/main" val="2960739271"/>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FE7D1A-1D34-4037-A8EC-39EC70C5903B}" type="slidenum">
              <a:rPr lang="zh-CN" altLang="en-US" smtClean="0"/>
              <a:t>‹#›</a:t>
            </a:fld>
            <a:endParaRPr lang="zh-CN" altLang="en-US"/>
          </a:p>
        </p:txBody>
      </p:sp>
      <p:pic>
        <p:nvPicPr>
          <p:cNvPr id="8" name="图片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8335925" y="4647493"/>
            <a:ext cx="4997301" cy="4249280"/>
          </a:xfrm>
          <a:prstGeom prst="rect">
            <a:avLst/>
          </a:prstGeom>
        </p:spPr>
      </p:pic>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a:off x="-1418421" y="-1999908"/>
            <a:ext cx="4997301" cy="4249280"/>
          </a:xfrm>
          <a:prstGeom prst="rect">
            <a:avLst/>
          </a:prstGeom>
        </p:spPr>
      </p:pic>
      <p:sp>
        <p:nvSpPr>
          <p:cNvPr id="10" name="AutoShape 4"/>
          <p:cNvSpPr>
            <a:spLocks/>
          </p:cNvSpPr>
          <p:nvPr userDrawn="1"/>
        </p:nvSpPr>
        <p:spPr bwMode="auto">
          <a:xfrm>
            <a:off x="1491457" y="707232"/>
            <a:ext cx="6237288" cy="419100"/>
          </a:xfrm>
          <a:custGeom>
            <a:avLst/>
            <a:gdLst>
              <a:gd name="T0" fmla="*/ 6237287 w 21600"/>
              <a:gd name="T1" fmla="*/ 419100 h 21600"/>
              <a:gd name="T2" fmla="*/ 6237287 w 21600"/>
              <a:gd name="T3" fmla="*/ 419100 h 21600"/>
              <a:gd name="T4" fmla="*/ 6237287 w 21600"/>
              <a:gd name="T5" fmla="*/ 419100 h 21600"/>
              <a:gd name="T6" fmla="*/ 6237287 w 21600"/>
              <a:gd name="T7" fmla="*/ 4191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19050" rIns="19050" bIns="19050" anchor="ctr"/>
          <a:lstStyle/>
          <a:p>
            <a:r>
              <a:rPr lang="zh-CN" altLang="en-US" sz="2400" dirty="0">
                <a:solidFill>
                  <a:schemeClr val="tx1">
                    <a:lumMod val="65000"/>
                    <a:lumOff val="35000"/>
                  </a:schemeClr>
                </a:solidFill>
                <a:latin typeface="方正综艺简体" panose="02010601030101010101" pitchFamily="2" charset="-122"/>
                <a:ea typeface="方正综艺简体" panose="02010601030101010101" pitchFamily="2" charset="-122"/>
              </a:rPr>
              <a:t>请插入您标题内容</a:t>
            </a:r>
            <a:endParaRPr lang="en-AU" altLang="zh-CN" sz="2400" dirty="0">
              <a:solidFill>
                <a:schemeClr val="tx1">
                  <a:lumMod val="65000"/>
                  <a:lumOff val="35000"/>
                </a:schemeClr>
              </a:solidFill>
              <a:latin typeface="方正综艺简体" panose="02010601030101010101" pitchFamily="2" charset="-122"/>
              <a:ea typeface="方正综艺简体" panose="02010601030101010101" pitchFamily="2" charset="-122"/>
            </a:endParaRPr>
          </a:p>
        </p:txBody>
      </p:sp>
      <p:sp>
        <p:nvSpPr>
          <p:cNvPr id="11" name="AutoShape 6"/>
          <p:cNvSpPr>
            <a:spLocks/>
          </p:cNvSpPr>
          <p:nvPr userDrawn="1"/>
        </p:nvSpPr>
        <p:spPr bwMode="auto">
          <a:xfrm>
            <a:off x="1508125" y="1070769"/>
            <a:ext cx="3890169" cy="139700"/>
          </a:xfrm>
          <a:custGeom>
            <a:avLst/>
            <a:gdLst>
              <a:gd name="T0" fmla="*/ 3890169 w 21600"/>
              <a:gd name="T1" fmla="*/ 139700 h 21600"/>
              <a:gd name="T2" fmla="*/ 3890169 w 21600"/>
              <a:gd name="T3" fmla="*/ 139700 h 21600"/>
              <a:gd name="T4" fmla="*/ 3890169 w 21600"/>
              <a:gd name="T5" fmla="*/ 139700 h 21600"/>
              <a:gd name="T6" fmla="*/ 3890169 w 21600"/>
              <a:gd name="T7" fmla="*/ 139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defTabSz="647700">
              <a:defRPr sz="8000">
                <a:solidFill>
                  <a:srgbClr val="FFFFFF"/>
                </a:solidFill>
                <a:latin typeface="League Gothic" pitchFamily="50" charset="0"/>
                <a:ea typeface="MS PGothic" panose="020B0600070205080204" pitchFamily="34" charset="-128"/>
                <a:sym typeface="League Gothic" pitchFamily="50" charset="0"/>
              </a:defRPr>
            </a:lvl1pPr>
            <a:lvl2pPr algn="ctr" defTabSz="647700">
              <a:defRPr sz="8000">
                <a:solidFill>
                  <a:srgbClr val="FFFFFF"/>
                </a:solidFill>
                <a:latin typeface="League Gothic" pitchFamily="50" charset="0"/>
                <a:ea typeface="MS PGothic" panose="020B0600070205080204" pitchFamily="34" charset="-128"/>
                <a:sym typeface="League Gothic" pitchFamily="50" charset="0"/>
              </a:defRPr>
            </a:lvl2pPr>
            <a:lvl3pPr algn="ctr" defTabSz="647700">
              <a:defRPr sz="8000">
                <a:solidFill>
                  <a:srgbClr val="FFFFFF"/>
                </a:solidFill>
                <a:latin typeface="League Gothic" pitchFamily="50" charset="0"/>
                <a:ea typeface="MS PGothic" panose="020B0600070205080204" pitchFamily="34" charset="-128"/>
                <a:sym typeface="League Gothic" pitchFamily="50" charset="0"/>
              </a:defRPr>
            </a:lvl3pPr>
            <a:lvl4pPr algn="ctr" defTabSz="647700">
              <a:defRPr sz="8000">
                <a:solidFill>
                  <a:srgbClr val="FFFFFF"/>
                </a:solidFill>
                <a:latin typeface="League Gothic" pitchFamily="50" charset="0"/>
                <a:ea typeface="MS PGothic" panose="020B0600070205080204" pitchFamily="34" charset="-128"/>
                <a:sym typeface="League Gothic" pitchFamily="50" charset="0"/>
              </a:defRPr>
            </a:lvl4pPr>
            <a:lvl5pPr algn="ctr" defTabSz="647700">
              <a:defRPr sz="8000">
                <a:solidFill>
                  <a:srgbClr val="FFFFFF"/>
                </a:solidFill>
                <a:latin typeface="League Gothic" pitchFamily="50" charset="0"/>
                <a:ea typeface="MS PGothic" panose="020B0600070205080204" pitchFamily="34" charset="-128"/>
                <a:sym typeface="League Gothic" pitchFamily="50" charset="0"/>
              </a:defRPr>
            </a:lvl5pPr>
            <a:lvl6pPr marL="18288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6pPr>
            <a:lvl7pPr marL="22860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7pPr>
            <a:lvl8pPr marL="27432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8pPr>
            <a:lvl9pPr marL="32004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9pPr>
          </a:lstStyle>
          <a:p>
            <a:pPr algn="just">
              <a:lnSpc>
                <a:spcPct val="120000"/>
              </a:lnSpc>
              <a:spcBef>
                <a:spcPts val="850"/>
              </a:spcBef>
            </a:pPr>
            <a:r>
              <a:rPr lang="es-ES" altLang="zh-CN" sz="900" b="1">
                <a:solidFill>
                  <a:srgbClr val="838383"/>
                </a:solidFill>
                <a:latin typeface="Lato" panose="020F0502020204030203" charset="0"/>
                <a:sym typeface="Lato" panose="020F0502020204030203" charset="0"/>
              </a:rPr>
              <a:t>Lorem ipsum</a:t>
            </a:r>
            <a:r>
              <a:rPr lang="es-ES" altLang="zh-CN" sz="900">
                <a:solidFill>
                  <a:srgbClr val="838383"/>
                </a:solidFill>
                <a:latin typeface="Lato" panose="020F0502020204030203" charset="0"/>
                <a:sym typeface="Lato" panose="020F0502020204030203" charset="0"/>
              </a:rPr>
              <a:t> dolor sit amet, consectetur adipiscing elit.</a:t>
            </a:r>
            <a:endParaRPr lang="es-ES" altLang="zh-CN" sz="4000"/>
          </a:p>
        </p:txBody>
      </p:sp>
      <p:sp>
        <p:nvSpPr>
          <p:cNvPr id="12" name="AutoShape 7"/>
          <p:cNvSpPr>
            <a:spLocks/>
          </p:cNvSpPr>
          <p:nvPr userDrawn="1"/>
        </p:nvSpPr>
        <p:spPr bwMode="auto">
          <a:xfrm>
            <a:off x="1352550" y="650875"/>
            <a:ext cx="78582" cy="642144"/>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FFC000"/>
          </a:solidFill>
          <a:ln>
            <a:noFill/>
          </a:ln>
          <a:effectLst/>
        </p:spPr>
        <p:txBody>
          <a:bodyPr lIns="0" tIns="0" rIns="0" bIns="0" anchor="ctr"/>
          <a:lstStyle/>
          <a:p>
            <a:pPr algn="ctr" eaLnBrk="1">
              <a:defRPr/>
            </a:pPr>
            <a:endParaRPr lang="zh-CN" altLang="en-US" sz="900"/>
          </a:p>
        </p:txBody>
      </p:sp>
    </p:spTree>
    <p:extLst>
      <p:ext uri="{BB962C8B-B14F-4D97-AF65-F5344CB8AC3E}">
        <p14:creationId xmlns:p14="http://schemas.microsoft.com/office/powerpoint/2010/main" val="1123153847"/>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1+#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FE7D1A-1D34-4037-A8EC-39EC70C5903B}" type="slidenum">
              <a:rPr lang="zh-CN" altLang="en-US" smtClean="0"/>
              <a:t>‹#›</a:t>
            </a:fld>
            <a:endParaRPr lang="zh-CN" altLang="en-US"/>
          </a:p>
        </p:txBody>
      </p:sp>
      <p:pic>
        <p:nvPicPr>
          <p:cNvPr id="8" name="图片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8335925" y="4647493"/>
            <a:ext cx="4997301" cy="4249280"/>
          </a:xfrm>
          <a:prstGeom prst="rect">
            <a:avLst/>
          </a:prstGeom>
        </p:spPr>
      </p:pic>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a:off x="-1746228" y="-2051667"/>
            <a:ext cx="4997301" cy="4249280"/>
          </a:xfrm>
          <a:prstGeom prst="rect">
            <a:avLst/>
          </a:prstGeom>
        </p:spPr>
      </p:pic>
      <p:sp>
        <p:nvSpPr>
          <p:cNvPr id="10" name="AutoShape 4"/>
          <p:cNvSpPr>
            <a:spLocks/>
          </p:cNvSpPr>
          <p:nvPr userDrawn="1"/>
        </p:nvSpPr>
        <p:spPr bwMode="auto">
          <a:xfrm>
            <a:off x="1491457" y="707232"/>
            <a:ext cx="6237288" cy="419100"/>
          </a:xfrm>
          <a:custGeom>
            <a:avLst/>
            <a:gdLst>
              <a:gd name="T0" fmla="*/ 6237287 w 21600"/>
              <a:gd name="T1" fmla="*/ 419100 h 21600"/>
              <a:gd name="T2" fmla="*/ 6237287 w 21600"/>
              <a:gd name="T3" fmla="*/ 419100 h 21600"/>
              <a:gd name="T4" fmla="*/ 6237287 w 21600"/>
              <a:gd name="T5" fmla="*/ 419100 h 21600"/>
              <a:gd name="T6" fmla="*/ 6237287 w 21600"/>
              <a:gd name="T7" fmla="*/ 4191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19050" rIns="19050" bIns="19050" anchor="ctr"/>
          <a:lstStyle/>
          <a:p>
            <a:r>
              <a:rPr lang="zh-CN" altLang="en-US" sz="2400" dirty="0">
                <a:solidFill>
                  <a:schemeClr val="tx1">
                    <a:lumMod val="65000"/>
                    <a:lumOff val="35000"/>
                  </a:schemeClr>
                </a:solidFill>
                <a:latin typeface="方正综艺简体" panose="02010601030101010101" pitchFamily="2" charset="-122"/>
                <a:ea typeface="方正综艺简体" panose="02010601030101010101" pitchFamily="2" charset="-122"/>
              </a:rPr>
              <a:t>请插入您标题内容</a:t>
            </a:r>
            <a:endParaRPr lang="en-AU" altLang="zh-CN" sz="2400" dirty="0">
              <a:solidFill>
                <a:schemeClr val="tx1">
                  <a:lumMod val="65000"/>
                  <a:lumOff val="35000"/>
                </a:schemeClr>
              </a:solidFill>
              <a:latin typeface="方正综艺简体" panose="02010601030101010101" pitchFamily="2" charset="-122"/>
              <a:ea typeface="方正综艺简体" panose="02010601030101010101" pitchFamily="2" charset="-122"/>
            </a:endParaRPr>
          </a:p>
        </p:txBody>
      </p:sp>
      <p:sp>
        <p:nvSpPr>
          <p:cNvPr id="11" name="AutoShape 6"/>
          <p:cNvSpPr>
            <a:spLocks/>
          </p:cNvSpPr>
          <p:nvPr userDrawn="1"/>
        </p:nvSpPr>
        <p:spPr bwMode="auto">
          <a:xfrm>
            <a:off x="1508125" y="1070769"/>
            <a:ext cx="3890169" cy="139700"/>
          </a:xfrm>
          <a:custGeom>
            <a:avLst/>
            <a:gdLst>
              <a:gd name="T0" fmla="*/ 3890169 w 21600"/>
              <a:gd name="T1" fmla="*/ 139700 h 21600"/>
              <a:gd name="T2" fmla="*/ 3890169 w 21600"/>
              <a:gd name="T3" fmla="*/ 139700 h 21600"/>
              <a:gd name="T4" fmla="*/ 3890169 w 21600"/>
              <a:gd name="T5" fmla="*/ 139700 h 21600"/>
              <a:gd name="T6" fmla="*/ 3890169 w 21600"/>
              <a:gd name="T7" fmla="*/ 139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defTabSz="647700">
              <a:defRPr sz="8000">
                <a:solidFill>
                  <a:srgbClr val="FFFFFF"/>
                </a:solidFill>
                <a:latin typeface="League Gothic" pitchFamily="50" charset="0"/>
                <a:ea typeface="MS PGothic" panose="020B0600070205080204" pitchFamily="34" charset="-128"/>
                <a:sym typeface="League Gothic" pitchFamily="50" charset="0"/>
              </a:defRPr>
            </a:lvl1pPr>
            <a:lvl2pPr algn="ctr" defTabSz="647700">
              <a:defRPr sz="8000">
                <a:solidFill>
                  <a:srgbClr val="FFFFFF"/>
                </a:solidFill>
                <a:latin typeface="League Gothic" pitchFamily="50" charset="0"/>
                <a:ea typeface="MS PGothic" panose="020B0600070205080204" pitchFamily="34" charset="-128"/>
                <a:sym typeface="League Gothic" pitchFamily="50" charset="0"/>
              </a:defRPr>
            </a:lvl2pPr>
            <a:lvl3pPr algn="ctr" defTabSz="647700">
              <a:defRPr sz="8000">
                <a:solidFill>
                  <a:srgbClr val="FFFFFF"/>
                </a:solidFill>
                <a:latin typeface="League Gothic" pitchFamily="50" charset="0"/>
                <a:ea typeface="MS PGothic" panose="020B0600070205080204" pitchFamily="34" charset="-128"/>
                <a:sym typeface="League Gothic" pitchFamily="50" charset="0"/>
              </a:defRPr>
            </a:lvl3pPr>
            <a:lvl4pPr algn="ctr" defTabSz="647700">
              <a:defRPr sz="8000">
                <a:solidFill>
                  <a:srgbClr val="FFFFFF"/>
                </a:solidFill>
                <a:latin typeface="League Gothic" pitchFamily="50" charset="0"/>
                <a:ea typeface="MS PGothic" panose="020B0600070205080204" pitchFamily="34" charset="-128"/>
                <a:sym typeface="League Gothic" pitchFamily="50" charset="0"/>
              </a:defRPr>
            </a:lvl4pPr>
            <a:lvl5pPr algn="ctr" defTabSz="647700">
              <a:defRPr sz="8000">
                <a:solidFill>
                  <a:srgbClr val="FFFFFF"/>
                </a:solidFill>
                <a:latin typeface="League Gothic" pitchFamily="50" charset="0"/>
                <a:ea typeface="MS PGothic" panose="020B0600070205080204" pitchFamily="34" charset="-128"/>
                <a:sym typeface="League Gothic" pitchFamily="50" charset="0"/>
              </a:defRPr>
            </a:lvl5pPr>
            <a:lvl6pPr marL="18288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6pPr>
            <a:lvl7pPr marL="22860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7pPr>
            <a:lvl8pPr marL="27432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8pPr>
            <a:lvl9pPr marL="32004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9pPr>
          </a:lstStyle>
          <a:p>
            <a:pPr algn="just">
              <a:lnSpc>
                <a:spcPct val="120000"/>
              </a:lnSpc>
              <a:spcBef>
                <a:spcPts val="850"/>
              </a:spcBef>
            </a:pPr>
            <a:r>
              <a:rPr lang="es-ES" altLang="zh-CN" sz="900" b="1">
                <a:solidFill>
                  <a:srgbClr val="838383"/>
                </a:solidFill>
                <a:latin typeface="Lato" panose="020F0502020204030203" charset="0"/>
                <a:sym typeface="Lato" panose="020F0502020204030203" charset="0"/>
              </a:rPr>
              <a:t>Lorem ipsum</a:t>
            </a:r>
            <a:r>
              <a:rPr lang="es-ES" altLang="zh-CN" sz="900">
                <a:solidFill>
                  <a:srgbClr val="838383"/>
                </a:solidFill>
                <a:latin typeface="Lato" panose="020F0502020204030203" charset="0"/>
                <a:sym typeface="Lato" panose="020F0502020204030203" charset="0"/>
              </a:rPr>
              <a:t> dolor sit amet, consectetur adipiscing elit.</a:t>
            </a:r>
            <a:endParaRPr lang="es-ES" altLang="zh-CN" sz="4000"/>
          </a:p>
        </p:txBody>
      </p:sp>
      <p:sp>
        <p:nvSpPr>
          <p:cNvPr id="12" name="AutoShape 7"/>
          <p:cNvSpPr>
            <a:spLocks/>
          </p:cNvSpPr>
          <p:nvPr userDrawn="1"/>
        </p:nvSpPr>
        <p:spPr bwMode="auto">
          <a:xfrm>
            <a:off x="1352550" y="650875"/>
            <a:ext cx="78582" cy="642144"/>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FFC000"/>
          </a:solidFill>
          <a:ln>
            <a:noFill/>
          </a:ln>
          <a:effectLst/>
        </p:spPr>
        <p:txBody>
          <a:bodyPr lIns="0" tIns="0" rIns="0" bIns="0" anchor="ctr"/>
          <a:lstStyle/>
          <a:p>
            <a:pPr algn="ctr" eaLnBrk="1">
              <a:defRPr/>
            </a:pPr>
            <a:endParaRPr lang="zh-CN" altLang="en-US" sz="900"/>
          </a:p>
        </p:txBody>
      </p:sp>
    </p:spTree>
    <p:extLst>
      <p:ext uri="{BB962C8B-B14F-4D97-AF65-F5344CB8AC3E}">
        <p14:creationId xmlns:p14="http://schemas.microsoft.com/office/powerpoint/2010/main" val="2825437137"/>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FE7D1A-1D34-4037-A8EC-39EC70C5903B}" type="slidenum">
              <a:rPr lang="zh-CN" altLang="en-US" smtClean="0"/>
              <a:t>‹#›</a:t>
            </a:fld>
            <a:endParaRPr lang="zh-CN" altLang="en-US"/>
          </a:p>
        </p:txBody>
      </p:sp>
      <p:pic>
        <p:nvPicPr>
          <p:cNvPr id="8" name="图片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8335925" y="4647493"/>
            <a:ext cx="4997301" cy="4249280"/>
          </a:xfrm>
          <a:prstGeom prst="rect">
            <a:avLst/>
          </a:prstGeom>
        </p:spPr>
      </p:pic>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a:off x="-1418421" y="-1999908"/>
            <a:ext cx="4997301" cy="4249280"/>
          </a:xfrm>
          <a:prstGeom prst="rect">
            <a:avLst/>
          </a:prstGeom>
        </p:spPr>
      </p:pic>
      <p:sp>
        <p:nvSpPr>
          <p:cNvPr id="10" name="AutoShape 4"/>
          <p:cNvSpPr>
            <a:spLocks/>
          </p:cNvSpPr>
          <p:nvPr userDrawn="1"/>
        </p:nvSpPr>
        <p:spPr bwMode="auto">
          <a:xfrm>
            <a:off x="1491457" y="707232"/>
            <a:ext cx="6237288" cy="419100"/>
          </a:xfrm>
          <a:custGeom>
            <a:avLst/>
            <a:gdLst>
              <a:gd name="T0" fmla="*/ 6237287 w 21600"/>
              <a:gd name="T1" fmla="*/ 419100 h 21600"/>
              <a:gd name="T2" fmla="*/ 6237287 w 21600"/>
              <a:gd name="T3" fmla="*/ 419100 h 21600"/>
              <a:gd name="T4" fmla="*/ 6237287 w 21600"/>
              <a:gd name="T5" fmla="*/ 419100 h 21600"/>
              <a:gd name="T6" fmla="*/ 6237287 w 21600"/>
              <a:gd name="T7" fmla="*/ 4191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19050" rIns="19050" bIns="19050" anchor="ctr"/>
          <a:lstStyle/>
          <a:p>
            <a:r>
              <a:rPr lang="zh-CN" altLang="en-US" sz="2400" dirty="0">
                <a:solidFill>
                  <a:schemeClr val="tx1">
                    <a:lumMod val="65000"/>
                    <a:lumOff val="35000"/>
                  </a:schemeClr>
                </a:solidFill>
                <a:latin typeface="方正综艺简体" panose="02010601030101010101" pitchFamily="2" charset="-122"/>
                <a:ea typeface="方正综艺简体" panose="02010601030101010101" pitchFamily="2" charset="-122"/>
              </a:rPr>
              <a:t>请插入您标题内容</a:t>
            </a:r>
            <a:endParaRPr lang="en-AU" altLang="zh-CN" sz="2400" dirty="0">
              <a:solidFill>
                <a:schemeClr val="tx1">
                  <a:lumMod val="65000"/>
                  <a:lumOff val="35000"/>
                </a:schemeClr>
              </a:solidFill>
              <a:latin typeface="方正综艺简体" panose="02010601030101010101" pitchFamily="2" charset="-122"/>
              <a:ea typeface="方正综艺简体" panose="02010601030101010101" pitchFamily="2" charset="-122"/>
            </a:endParaRPr>
          </a:p>
        </p:txBody>
      </p:sp>
      <p:sp>
        <p:nvSpPr>
          <p:cNvPr id="11" name="AutoShape 6"/>
          <p:cNvSpPr>
            <a:spLocks/>
          </p:cNvSpPr>
          <p:nvPr userDrawn="1"/>
        </p:nvSpPr>
        <p:spPr bwMode="auto">
          <a:xfrm>
            <a:off x="1508125" y="1070769"/>
            <a:ext cx="3890169" cy="139700"/>
          </a:xfrm>
          <a:custGeom>
            <a:avLst/>
            <a:gdLst>
              <a:gd name="T0" fmla="*/ 3890169 w 21600"/>
              <a:gd name="T1" fmla="*/ 139700 h 21600"/>
              <a:gd name="T2" fmla="*/ 3890169 w 21600"/>
              <a:gd name="T3" fmla="*/ 139700 h 21600"/>
              <a:gd name="T4" fmla="*/ 3890169 w 21600"/>
              <a:gd name="T5" fmla="*/ 139700 h 21600"/>
              <a:gd name="T6" fmla="*/ 3890169 w 21600"/>
              <a:gd name="T7" fmla="*/ 139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defTabSz="647700">
              <a:defRPr sz="8000">
                <a:solidFill>
                  <a:srgbClr val="FFFFFF"/>
                </a:solidFill>
                <a:latin typeface="League Gothic" pitchFamily="50" charset="0"/>
                <a:ea typeface="MS PGothic" panose="020B0600070205080204" pitchFamily="34" charset="-128"/>
                <a:sym typeface="League Gothic" pitchFamily="50" charset="0"/>
              </a:defRPr>
            </a:lvl1pPr>
            <a:lvl2pPr algn="ctr" defTabSz="647700">
              <a:defRPr sz="8000">
                <a:solidFill>
                  <a:srgbClr val="FFFFFF"/>
                </a:solidFill>
                <a:latin typeface="League Gothic" pitchFamily="50" charset="0"/>
                <a:ea typeface="MS PGothic" panose="020B0600070205080204" pitchFamily="34" charset="-128"/>
                <a:sym typeface="League Gothic" pitchFamily="50" charset="0"/>
              </a:defRPr>
            </a:lvl2pPr>
            <a:lvl3pPr algn="ctr" defTabSz="647700">
              <a:defRPr sz="8000">
                <a:solidFill>
                  <a:srgbClr val="FFFFFF"/>
                </a:solidFill>
                <a:latin typeface="League Gothic" pitchFamily="50" charset="0"/>
                <a:ea typeface="MS PGothic" panose="020B0600070205080204" pitchFamily="34" charset="-128"/>
                <a:sym typeface="League Gothic" pitchFamily="50" charset="0"/>
              </a:defRPr>
            </a:lvl3pPr>
            <a:lvl4pPr algn="ctr" defTabSz="647700">
              <a:defRPr sz="8000">
                <a:solidFill>
                  <a:srgbClr val="FFFFFF"/>
                </a:solidFill>
                <a:latin typeface="League Gothic" pitchFamily="50" charset="0"/>
                <a:ea typeface="MS PGothic" panose="020B0600070205080204" pitchFamily="34" charset="-128"/>
                <a:sym typeface="League Gothic" pitchFamily="50" charset="0"/>
              </a:defRPr>
            </a:lvl4pPr>
            <a:lvl5pPr algn="ctr" defTabSz="647700">
              <a:defRPr sz="8000">
                <a:solidFill>
                  <a:srgbClr val="FFFFFF"/>
                </a:solidFill>
                <a:latin typeface="League Gothic" pitchFamily="50" charset="0"/>
                <a:ea typeface="MS PGothic" panose="020B0600070205080204" pitchFamily="34" charset="-128"/>
                <a:sym typeface="League Gothic" pitchFamily="50" charset="0"/>
              </a:defRPr>
            </a:lvl5pPr>
            <a:lvl6pPr marL="18288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6pPr>
            <a:lvl7pPr marL="22860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7pPr>
            <a:lvl8pPr marL="27432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8pPr>
            <a:lvl9pPr marL="32004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9pPr>
          </a:lstStyle>
          <a:p>
            <a:pPr algn="just">
              <a:lnSpc>
                <a:spcPct val="120000"/>
              </a:lnSpc>
              <a:spcBef>
                <a:spcPts val="850"/>
              </a:spcBef>
            </a:pPr>
            <a:r>
              <a:rPr lang="es-ES" altLang="zh-CN" sz="900" b="1">
                <a:solidFill>
                  <a:srgbClr val="838383"/>
                </a:solidFill>
                <a:latin typeface="Lato" panose="020F0502020204030203" charset="0"/>
                <a:sym typeface="Lato" panose="020F0502020204030203" charset="0"/>
              </a:rPr>
              <a:t>Lorem ipsum</a:t>
            </a:r>
            <a:r>
              <a:rPr lang="es-ES" altLang="zh-CN" sz="900">
                <a:solidFill>
                  <a:srgbClr val="838383"/>
                </a:solidFill>
                <a:latin typeface="Lato" panose="020F0502020204030203" charset="0"/>
                <a:sym typeface="Lato" panose="020F0502020204030203" charset="0"/>
              </a:rPr>
              <a:t> dolor sit amet, consectetur adipiscing elit.</a:t>
            </a:r>
            <a:endParaRPr lang="es-ES" altLang="zh-CN" sz="4000"/>
          </a:p>
        </p:txBody>
      </p:sp>
      <p:sp>
        <p:nvSpPr>
          <p:cNvPr id="12" name="AutoShape 7"/>
          <p:cNvSpPr>
            <a:spLocks/>
          </p:cNvSpPr>
          <p:nvPr userDrawn="1"/>
        </p:nvSpPr>
        <p:spPr bwMode="auto">
          <a:xfrm>
            <a:off x="1352550" y="650875"/>
            <a:ext cx="78582" cy="642144"/>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00BBD6"/>
          </a:solidFill>
          <a:ln>
            <a:noFill/>
          </a:ln>
          <a:effectLst/>
        </p:spPr>
        <p:txBody>
          <a:bodyPr lIns="0" tIns="0" rIns="0" bIns="0" anchor="ctr"/>
          <a:lstStyle/>
          <a:p>
            <a:pPr algn="ctr" eaLnBrk="1">
              <a:defRPr/>
            </a:pPr>
            <a:endParaRPr lang="zh-CN" altLang="en-US" sz="900"/>
          </a:p>
        </p:txBody>
      </p:sp>
    </p:spTree>
    <p:extLst>
      <p:ext uri="{BB962C8B-B14F-4D97-AF65-F5344CB8AC3E}">
        <p14:creationId xmlns:p14="http://schemas.microsoft.com/office/powerpoint/2010/main" val="639144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1+#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832188F5-DF5C-4DC7-BA40-626BD57DBB3C}" type="datetimeFigureOut">
              <a:rPr lang="zh-CN" altLang="en-US" smtClean="0"/>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FE7D1A-1D34-4037-A8EC-39EC70C5903B}" type="slidenum">
              <a:rPr lang="zh-CN" altLang="en-US" smtClean="0"/>
              <a:t>‹#›</a:t>
            </a:fld>
            <a:endParaRPr lang="zh-CN" altLang="en-US"/>
          </a:p>
        </p:txBody>
      </p:sp>
      <p:pic>
        <p:nvPicPr>
          <p:cNvPr id="8" name="图片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8335925" y="4647493"/>
            <a:ext cx="4997301" cy="4249280"/>
          </a:xfrm>
          <a:prstGeom prst="rect">
            <a:avLst/>
          </a:prstGeom>
        </p:spPr>
      </p:pic>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flipH="1">
            <a:off x="-1418421" y="-1999908"/>
            <a:ext cx="4997301" cy="4249280"/>
          </a:xfrm>
          <a:prstGeom prst="rect">
            <a:avLst/>
          </a:prstGeom>
        </p:spPr>
      </p:pic>
      <p:sp>
        <p:nvSpPr>
          <p:cNvPr id="10" name="AutoShape 4"/>
          <p:cNvSpPr>
            <a:spLocks/>
          </p:cNvSpPr>
          <p:nvPr userDrawn="1"/>
        </p:nvSpPr>
        <p:spPr bwMode="auto">
          <a:xfrm>
            <a:off x="1491457" y="707232"/>
            <a:ext cx="6237288" cy="419100"/>
          </a:xfrm>
          <a:custGeom>
            <a:avLst/>
            <a:gdLst>
              <a:gd name="T0" fmla="*/ 6237287 w 21600"/>
              <a:gd name="T1" fmla="*/ 419100 h 21600"/>
              <a:gd name="T2" fmla="*/ 6237287 w 21600"/>
              <a:gd name="T3" fmla="*/ 419100 h 21600"/>
              <a:gd name="T4" fmla="*/ 6237287 w 21600"/>
              <a:gd name="T5" fmla="*/ 419100 h 21600"/>
              <a:gd name="T6" fmla="*/ 6237287 w 21600"/>
              <a:gd name="T7" fmla="*/ 4191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19050" rIns="19050" bIns="19050" anchor="ctr"/>
          <a:lstStyle/>
          <a:p>
            <a:r>
              <a:rPr lang="zh-CN" altLang="en-US" sz="2400" dirty="0">
                <a:solidFill>
                  <a:schemeClr val="tx1">
                    <a:lumMod val="65000"/>
                    <a:lumOff val="35000"/>
                  </a:schemeClr>
                </a:solidFill>
                <a:latin typeface="方正综艺简体" panose="02010601030101010101" pitchFamily="2" charset="-122"/>
                <a:ea typeface="方正综艺简体" panose="02010601030101010101" pitchFamily="2" charset="-122"/>
              </a:rPr>
              <a:t>请插入您标题内容</a:t>
            </a:r>
            <a:endParaRPr lang="en-AU" altLang="zh-CN" sz="2400" dirty="0">
              <a:solidFill>
                <a:schemeClr val="tx1">
                  <a:lumMod val="65000"/>
                  <a:lumOff val="35000"/>
                </a:schemeClr>
              </a:solidFill>
              <a:latin typeface="方正综艺简体" panose="02010601030101010101" pitchFamily="2" charset="-122"/>
              <a:ea typeface="方正综艺简体" panose="02010601030101010101" pitchFamily="2" charset="-122"/>
            </a:endParaRPr>
          </a:p>
        </p:txBody>
      </p:sp>
      <p:sp>
        <p:nvSpPr>
          <p:cNvPr id="11" name="AutoShape 6"/>
          <p:cNvSpPr>
            <a:spLocks/>
          </p:cNvSpPr>
          <p:nvPr userDrawn="1"/>
        </p:nvSpPr>
        <p:spPr bwMode="auto">
          <a:xfrm>
            <a:off x="1508125" y="1070769"/>
            <a:ext cx="3890169" cy="139700"/>
          </a:xfrm>
          <a:custGeom>
            <a:avLst/>
            <a:gdLst>
              <a:gd name="T0" fmla="*/ 3890169 w 21600"/>
              <a:gd name="T1" fmla="*/ 139700 h 21600"/>
              <a:gd name="T2" fmla="*/ 3890169 w 21600"/>
              <a:gd name="T3" fmla="*/ 139700 h 21600"/>
              <a:gd name="T4" fmla="*/ 3890169 w 21600"/>
              <a:gd name="T5" fmla="*/ 139700 h 21600"/>
              <a:gd name="T6" fmla="*/ 3890169 w 21600"/>
              <a:gd name="T7" fmla="*/ 1397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defTabSz="647700">
              <a:defRPr sz="8000">
                <a:solidFill>
                  <a:srgbClr val="FFFFFF"/>
                </a:solidFill>
                <a:latin typeface="League Gothic" pitchFamily="50" charset="0"/>
                <a:ea typeface="MS PGothic" panose="020B0600070205080204" pitchFamily="34" charset="-128"/>
                <a:sym typeface="League Gothic" pitchFamily="50" charset="0"/>
              </a:defRPr>
            </a:lvl1pPr>
            <a:lvl2pPr algn="ctr" defTabSz="647700">
              <a:defRPr sz="8000">
                <a:solidFill>
                  <a:srgbClr val="FFFFFF"/>
                </a:solidFill>
                <a:latin typeface="League Gothic" pitchFamily="50" charset="0"/>
                <a:ea typeface="MS PGothic" panose="020B0600070205080204" pitchFamily="34" charset="-128"/>
                <a:sym typeface="League Gothic" pitchFamily="50" charset="0"/>
              </a:defRPr>
            </a:lvl2pPr>
            <a:lvl3pPr algn="ctr" defTabSz="647700">
              <a:defRPr sz="8000">
                <a:solidFill>
                  <a:srgbClr val="FFFFFF"/>
                </a:solidFill>
                <a:latin typeface="League Gothic" pitchFamily="50" charset="0"/>
                <a:ea typeface="MS PGothic" panose="020B0600070205080204" pitchFamily="34" charset="-128"/>
                <a:sym typeface="League Gothic" pitchFamily="50" charset="0"/>
              </a:defRPr>
            </a:lvl3pPr>
            <a:lvl4pPr algn="ctr" defTabSz="647700">
              <a:defRPr sz="8000">
                <a:solidFill>
                  <a:srgbClr val="FFFFFF"/>
                </a:solidFill>
                <a:latin typeface="League Gothic" pitchFamily="50" charset="0"/>
                <a:ea typeface="MS PGothic" panose="020B0600070205080204" pitchFamily="34" charset="-128"/>
                <a:sym typeface="League Gothic" pitchFamily="50" charset="0"/>
              </a:defRPr>
            </a:lvl4pPr>
            <a:lvl5pPr algn="ctr" defTabSz="647700">
              <a:defRPr sz="8000">
                <a:solidFill>
                  <a:srgbClr val="FFFFFF"/>
                </a:solidFill>
                <a:latin typeface="League Gothic" pitchFamily="50" charset="0"/>
                <a:ea typeface="MS PGothic" panose="020B0600070205080204" pitchFamily="34" charset="-128"/>
                <a:sym typeface="League Gothic" pitchFamily="50" charset="0"/>
              </a:defRPr>
            </a:lvl5pPr>
            <a:lvl6pPr marL="18288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6pPr>
            <a:lvl7pPr marL="22860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7pPr>
            <a:lvl8pPr marL="27432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8pPr>
            <a:lvl9pPr marL="3200400" indent="457200" algn="ctr" defTabSz="647700" eaLnBrk="0" fontAlgn="base" hangingPunct="0">
              <a:spcBef>
                <a:spcPct val="0"/>
              </a:spcBef>
              <a:spcAft>
                <a:spcPct val="0"/>
              </a:spcAft>
              <a:defRPr sz="8000">
                <a:solidFill>
                  <a:srgbClr val="FFFFFF"/>
                </a:solidFill>
                <a:latin typeface="League Gothic" pitchFamily="50" charset="0"/>
                <a:ea typeface="MS PGothic" panose="020B0600070205080204" pitchFamily="34" charset="-128"/>
                <a:sym typeface="League Gothic" pitchFamily="50" charset="0"/>
              </a:defRPr>
            </a:lvl9pPr>
          </a:lstStyle>
          <a:p>
            <a:pPr algn="just">
              <a:lnSpc>
                <a:spcPct val="120000"/>
              </a:lnSpc>
              <a:spcBef>
                <a:spcPts val="850"/>
              </a:spcBef>
            </a:pPr>
            <a:r>
              <a:rPr lang="es-ES" altLang="zh-CN" sz="900" b="1">
                <a:solidFill>
                  <a:srgbClr val="838383"/>
                </a:solidFill>
                <a:latin typeface="Lato" panose="020F0502020204030203" charset="0"/>
                <a:sym typeface="Lato" panose="020F0502020204030203" charset="0"/>
              </a:rPr>
              <a:t>Lorem ipsum</a:t>
            </a:r>
            <a:r>
              <a:rPr lang="es-ES" altLang="zh-CN" sz="900">
                <a:solidFill>
                  <a:srgbClr val="838383"/>
                </a:solidFill>
                <a:latin typeface="Lato" panose="020F0502020204030203" charset="0"/>
                <a:sym typeface="Lato" panose="020F0502020204030203" charset="0"/>
              </a:rPr>
              <a:t> dolor sit amet, consectetur adipiscing elit.</a:t>
            </a:r>
            <a:endParaRPr lang="es-ES" altLang="zh-CN" sz="4000"/>
          </a:p>
        </p:txBody>
      </p:sp>
      <p:sp>
        <p:nvSpPr>
          <p:cNvPr id="12" name="AutoShape 7"/>
          <p:cNvSpPr>
            <a:spLocks/>
          </p:cNvSpPr>
          <p:nvPr userDrawn="1"/>
        </p:nvSpPr>
        <p:spPr bwMode="auto">
          <a:xfrm>
            <a:off x="1352550" y="650875"/>
            <a:ext cx="78582" cy="642144"/>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00BBD6"/>
          </a:solidFill>
          <a:ln>
            <a:noFill/>
          </a:ln>
          <a:effectLst/>
        </p:spPr>
        <p:txBody>
          <a:bodyPr lIns="0" tIns="0" rIns="0" bIns="0" anchor="ctr"/>
          <a:lstStyle/>
          <a:p>
            <a:pPr algn="ctr" eaLnBrk="1">
              <a:defRPr/>
            </a:pPr>
            <a:endParaRPr lang="zh-CN" altLang="en-US" sz="900"/>
          </a:p>
        </p:txBody>
      </p:sp>
    </p:spTree>
    <p:extLst>
      <p:ext uri="{BB962C8B-B14F-4D97-AF65-F5344CB8AC3E}">
        <p14:creationId xmlns:p14="http://schemas.microsoft.com/office/powerpoint/2010/main" val="258475284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188F5-DF5C-4DC7-BA40-626BD57DBB3C}" type="datetimeFigureOut">
              <a:rPr lang="zh-CN" altLang="en-US" smtClean="0"/>
              <a:t>2021/1/3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E7D1A-1D34-4037-A8EC-39EC70C5903B}" type="slidenum">
              <a:rPr lang="zh-CN" altLang="en-US" smtClean="0"/>
              <a:t>‹#›</a:t>
            </a:fld>
            <a:endParaRPr lang="zh-CN" altLang="en-US"/>
          </a:p>
        </p:txBody>
      </p:sp>
    </p:spTree>
    <p:extLst>
      <p:ext uri="{BB962C8B-B14F-4D97-AF65-F5344CB8AC3E}">
        <p14:creationId xmlns:p14="http://schemas.microsoft.com/office/powerpoint/2010/main" val="91135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53" r:id="rId12"/>
    <p:sldLayoutId id="2147483654" r:id="rId13"/>
    <p:sldLayoutId id="2147483655" r:id="rId14"/>
    <p:sldLayoutId id="2147483656" r:id="rId15"/>
    <p:sldLayoutId id="2147483657" r:id="rId16"/>
    <p:sldLayoutId id="2147483658" r:id="rId17"/>
    <p:sldLayoutId id="2147483659" r:id="rId18"/>
  </p:sldLayoutIdLst>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28.png"/><Relationship Id="rId5" Type="http://schemas.openxmlformats.org/officeDocument/2006/relationships/image" Target="../media/image27.gif"/><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4.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4.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38.jpeg"/><Relationship Id="rId5" Type="http://schemas.openxmlformats.org/officeDocument/2006/relationships/image" Target="../media/image37.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40.jpe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41.jpe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3.jpeg"/><Relationship Id="rId5" Type="http://schemas.openxmlformats.org/officeDocument/2006/relationships/image" Target="../media/image42.emf"/><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0.gif"/><Relationship Id="rId5" Type="http://schemas.openxmlformats.org/officeDocument/2006/relationships/image" Target="../media/image9.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7.gif"/><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PA_文本框 4"/>
          <p:cNvSpPr txBox="1"/>
          <p:nvPr>
            <p:custDataLst>
              <p:tags r:id="rId1"/>
            </p:custDataLst>
          </p:nvPr>
        </p:nvSpPr>
        <p:spPr>
          <a:xfrm>
            <a:off x="5924609" y="3167390"/>
            <a:ext cx="6080037" cy="523220"/>
          </a:xfrm>
          <a:prstGeom prst="rect">
            <a:avLst/>
          </a:prstGeom>
          <a:noFill/>
        </p:spPr>
        <p:txBody>
          <a:bodyPr wrap="square" rtlCol="0">
            <a:spAutoFit/>
          </a:bodyPr>
          <a:lstStyle/>
          <a:p>
            <a:pPr algn="ctr">
              <a:tabLst>
                <a:tab pos="1028700" algn="l"/>
                <a:tab pos="4686300" algn="l"/>
                <a:tab pos="4800600" algn="l"/>
                <a:tab pos="4914900" algn="l"/>
              </a:tabLst>
            </a:pPr>
            <a:r>
              <a:rPr lang="zh-CN" altLang="zh-CN" sz="2800" kern="100" dirty="0">
                <a:latin typeface="Times New Roman" panose="02020603050405020304" pitchFamily="18" charset="0"/>
                <a:ea typeface="华文行楷" panose="02010800040101010101" pitchFamily="2" charset="-122"/>
              </a:rPr>
              <a:t>——</a:t>
            </a:r>
            <a:r>
              <a:rPr lang="en-US" altLang="zh-CN" sz="2800" kern="100" dirty="0">
                <a:latin typeface="Times New Roman" panose="02020603050405020304" pitchFamily="18" charset="0"/>
                <a:ea typeface="华文行楷" panose="02010800040101010101" pitchFamily="2" charset="-122"/>
              </a:rPr>
              <a:t>TSP</a:t>
            </a:r>
            <a:r>
              <a:rPr lang="zh-CN" altLang="zh-CN" sz="2800" kern="100" dirty="0">
                <a:latin typeface="Times New Roman" panose="02020603050405020304" pitchFamily="18" charset="0"/>
                <a:ea typeface="华文行楷" panose="02010800040101010101" pitchFamily="2" charset="-122"/>
              </a:rPr>
              <a:t>及符号回归的</a:t>
            </a:r>
            <a:r>
              <a:rPr lang="en-US" altLang="zh-CN" sz="2800" kern="100" dirty="0">
                <a:latin typeface="Times New Roman" panose="02020603050405020304" pitchFamily="18" charset="0"/>
                <a:ea typeface="华文行楷" panose="02010800040101010101" pitchFamily="2" charset="-122"/>
              </a:rPr>
              <a:t>python</a:t>
            </a:r>
            <a:r>
              <a:rPr lang="zh-CN" altLang="zh-CN" sz="2800" kern="100" dirty="0">
                <a:latin typeface="Times New Roman" panose="02020603050405020304" pitchFamily="18" charset="0"/>
                <a:ea typeface="华文行楷" panose="02010800040101010101" pitchFamily="2" charset="-122"/>
              </a:rPr>
              <a:t>实现</a:t>
            </a:r>
            <a:endParaRPr lang="zh-CN" altLang="zh-CN" sz="2800" kern="100" dirty="0">
              <a:latin typeface="Times New Roman" panose="02020603050405020304" pitchFamily="18" charset="0"/>
              <a:ea typeface="宋体" panose="02010600030101010101" pitchFamily="2" charset="-122"/>
            </a:endParaRPr>
          </a:p>
        </p:txBody>
      </p:sp>
      <p:sp>
        <p:nvSpPr>
          <p:cNvPr id="6" name="PA_文本框 5"/>
          <p:cNvSpPr txBox="1"/>
          <p:nvPr>
            <p:custDataLst>
              <p:tags r:id="rId2"/>
            </p:custDataLst>
          </p:nvPr>
        </p:nvSpPr>
        <p:spPr>
          <a:xfrm>
            <a:off x="6773134" y="4559563"/>
            <a:ext cx="4725114" cy="410882"/>
          </a:xfrm>
          <a:prstGeom prst="rect">
            <a:avLst/>
          </a:prstGeom>
          <a:noFill/>
        </p:spPr>
        <p:txBody>
          <a:bodyPr wrap="square" rtlCol="0">
            <a:spAutoFit/>
          </a:bodyPr>
          <a:lstStyle/>
          <a:p>
            <a:pPr algn="ctr">
              <a:lnSpc>
                <a:spcPct val="120000"/>
              </a:lnSpc>
            </a:pPr>
            <a:r>
              <a:rPr lang="zh-CN" altLang="en-US" dirty="0">
                <a:latin typeface="华文行楷" panose="02010800040101010101" pitchFamily="2" charset="-122"/>
                <a:ea typeface="华文行楷" panose="02010800040101010101" pitchFamily="2" charset="-122"/>
                <a:cs typeface="+mn-ea"/>
                <a:sym typeface="+mn-lt"/>
              </a:rPr>
              <a:t>学号：</a:t>
            </a:r>
            <a:r>
              <a:rPr lang="en-US" altLang="zh-CN" dirty="0">
                <a:latin typeface="华文行楷" panose="02010800040101010101" pitchFamily="2" charset="-122"/>
                <a:ea typeface="华文行楷" panose="02010800040101010101" pitchFamily="2" charset="-122"/>
                <a:cs typeface="+mn-ea"/>
                <a:sym typeface="+mn-lt"/>
              </a:rPr>
              <a:t>31801341        </a:t>
            </a:r>
            <a:r>
              <a:rPr lang="zh-CN" altLang="en-US" dirty="0">
                <a:latin typeface="华文行楷" panose="02010800040101010101" pitchFamily="2" charset="-122"/>
                <a:ea typeface="华文行楷" panose="02010800040101010101" pitchFamily="2" charset="-122"/>
                <a:cs typeface="+mn-ea"/>
                <a:sym typeface="+mn-lt"/>
              </a:rPr>
              <a:t>姓名：童峻涛</a:t>
            </a:r>
          </a:p>
        </p:txBody>
      </p:sp>
      <p:pic>
        <p:nvPicPr>
          <p:cNvPr id="2" name="图片 1"/>
          <p:cNvPicPr>
            <a:picLocks noChangeAspect="1"/>
          </p:cNvPicPr>
          <p:nvPr/>
        </p:nvPicPr>
        <p:blipFill>
          <a:blip r:embed="rId4"/>
          <a:stretch>
            <a:fillRect/>
          </a:stretch>
        </p:blipFill>
        <p:spPr>
          <a:xfrm>
            <a:off x="1174334" y="1019013"/>
            <a:ext cx="4488235" cy="4819974"/>
          </a:xfrm>
          <a:prstGeom prst="rect">
            <a:avLst/>
          </a:prstGeom>
        </p:spPr>
      </p:pic>
      <p:sp>
        <p:nvSpPr>
          <p:cNvPr id="7" name="文本框 6">
            <a:extLst>
              <a:ext uri="{FF2B5EF4-FFF2-40B4-BE49-F238E27FC236}">
                <a16:creationId xmlns:a16="http://schemas.microsoft.com/office/drawing/2014/main" id="{44FF3088-3489-4B48-9AEA-B9CB8A65E068}"/>
              </a:ext>
            </a:extLst>
          </p:cNvPr>
          <p:cNvSpPr txBox="1"/>
          <p:nvPr/>
        </p:nvSpPr>
        <p:spPr>
          <a:xfrm>
            <a:off x="4416040" y="1893605"/>
            <a:ext cx="6422164" cy="1200329"/>
          </a:xfrm>
          <a:prstGeom prst="rect">
            <a:avLst/>
          </a:prstGeom>
          <a:noFill/>
        </p:spPr>
        <p:txBody>
          <a:bodyPr wrap="square">
            <a:spAutoFit/>
          </a:bodyPr>
          <a:lstStyle/>
          <a:p>
            <a:pPr algn="ctr">
              <a:tabLst>
                <a:tab pos="1028700" algn="l"/>
                <a:tab pos="4686300" algn="l"/>
                <a:tab pos="4800600" algn="l"/>
                <a:tab pos="4914900" algn="l"/>
              </a:tabLst>
            </a:pPr>
            <a:r>
              <a:rPr lang="zh-CN" altLang="zh-CN" sz="7200" kern="100" dirty="0">
                <a:latin typeface="Times New Roman" panose="02020603050405020304" pitchFamily="18" charset="0"/>
                <a:ea typeface="华文行楷" panose="02010800040101010101" pitchFamily="2" charset="-122"/>
              </a:rPr>
              <a:t>遗传算法</a:t>
            </a:r>
            <a:endParaRPr lang="zh-CN" altLang="zh-CN" sz="7200" kern="100" dirty="0">
              <a:latin typeface="Times New Roman" panose="02020603050405020304" pitchFamily="18" charset="0"/>
              <a:ea typeface="宋体" panose="02010600030101010101" pitchFamily="2" charset="-122"/>
            </a:endParaRPr>
          </a:p>
        </p:txBody>
      </p:sp>
      <p:pic>
        <p:nvPicPr>
          <p:cNvPr id="1030" name="Picture 6">
            <a:extLst>
              <a:ext uri="{FF2B5EF4-FFF2-40B4-BE49-F238E27FC236}">
                <a16:creationId xmlns:a16="http://schemas.microsoft.com/office/drawing/2014/main" id="{77389C75-37F3-44A5-B77B-B62A6D5B83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867" y="1581966"/>
            <a:ext cx="872678" cy="143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48010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18" name="组合 1317"/>
          <p:cNvGrpSpPr/>
          <p:nvPr/>
        </p:nvGrpSpPr>
        <p:grpSpPr>
          <a:xfrm>
            <a:off x="2071725" y="1318439"/>
            <a:ext cx="2787354" cy="3530008"/>
            <a:chOff x="2071725" y="1318439"/>
            <a:chExt cx="2787354" cy="3530008"/>
          </a:xfrm>
        </p:grpSpPr>
        <p:grpSp>
          <p:nvGrpSpPr>
            <p:cNvPr id="924" name="Group 919"/>
            <p:cNvGrpSpPr>
              <a:grpSpLocks noChangeAspect="1"/>
            </p:cNvGrpSpPr>
            <p:nvPr/>
          </p:nvGrpSpPr>
          <p:grpSpPr bwMode="auto">
            <a:xfrm rot="10800000" flipV="1">
              <a:off x="2071725" y="1318439"/>
              <a:ext cx="2787354" cy="3530008"/>
              <a:chOff x="2236" y="0"/>
              <a:chExt cx="3208" cy="4320"/>
            </a:xfrm>
          </p:grpSpPr>
          <p:sp>
            <p:nvSpPr>
              <p:cNvPr id="925" name="AutoShape 918"/>
              <p:cNvSpPr>
                <a:spLocks noChangeAspect="1" noChangeArrowheads="1" noTextEdit="1"/>
              </p:cNvSpPr>
              <p:nvPr/>
            </p:nvSpPr>
            <p:spPr bwMode="auto">
              <a:xfrm>
                <a:off x="2236" y="0"/>
                <a:ext cx="3208"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926" name="Group 1120"/>
              <p:cNvGrpSpPr>
                <a:grpSpLocks/>
              </p:cNvGrpSpPr>
              <p:nvPr/>
            </p:nvGrpSpPr>
            <p:grpSpPr bwMode="auto">
              <a:xfrm>
                <a:off x="2234" y="0"/>
                <a:ext cx="3259" cy="4318"/>
                <a:chOff x="2234" y="0"/>
                <a:chExt cx="3259" cy="4318"/>
              </a:xfrm>
            </p:grpSpPr>
            <p:sp>
              <p:nvSpPr>
                <p:cNvPr id="1101" name="Freeform 920"/>
                <p:cNvSpPr>
                  <a:spLocks noEditPoints="1"/>
                </p:cNvSpPr>
                <p:nvPr/>
              </p:nvSpPr>
              <p:spPr bwMode="auto">
                <a:xfrm>
                  <a:off x="3715" y="199"/>
                  <a:ext cx="831" cy="1343"/>
                </a:xfrm>
                <a:custGeom>
                  <a:avLst/>
                  <a:gdLst>
                    <a:gd name="T0" fmla="*/ 328 w 442"/>
                    <a:gd name="T1" fmla="*/ 662 h 714"/>
                    <a:gd name="T2" fmla="*/ 254 w 442"/>
                    <a:gd name="T3" fmla="*/ 704 h 714"/>
                    <a:gd name="T4" fmla="*/ 257 w 442"/>
                    <a:gd name="T5" fmla="*/ 709 h 714"/>
                    <a:gd name="T6" fmla="*/ 259 w 442"/>
                    <a:gd name="T7" fmla="*/ 714 h 714"/>
                    <a:gd name="T8" fmla="*/ 333 w 442"/>
                    <a:gd name="T9" fmla="*/ 673 h 714"/>
                    <a:gd name="T10" fmla="*/ 328 w 442"/>
                    <a:gd name="T11" fmla="*/ 662 h 714"/>
                    <a:gd name="T12" fmla="*/ 347 w 442"/>
                    <a:gd name="T13" fmla="*/ 652 h 714"/>
                    <a:gd name="T14" fmla="*/ 328 w 442"/>
                    <a:gd name="T15" fmla="*/ 662 h 714"/>
                    <a:gd name="T16" fmla="*/ 334 w 442"/>
                    <a:gd name="T17" fmla="*/ 673 h 714"/>
                    <a:gd name="T18" fmla="*/ 352 w 442"/>
                    <a:gd name="T19" fmla="*/ 663 h 714"/>
                    <a:gd name="T20" fmla="*/ 347 w 442"/>
                    <a:gd name="T21" fmla="*/ 652 h 714"/>
                    <a:gd name="T22" fmla="*/ 436 w 442"/>
                    <a:gd name="T23" fmla="*/ 601 h 714"/>
                    <a:gd name="T24" fmla="*/ 349 w 442"/>
                    <a:gd name="T25" fmla="*/ 650 h 714"/>
                    <a:gd name="T26" fmla="*/ 355 w 442"/>
                    <a:gd name="T27" fmla="*/ 661 h 714"/>
                    <a:gd name="T28" fmla="*/ 442 w 442"/>
                    <a:gd name="T29" fmla="*/ 613 h 714"/>
                    <a:gd name="T30" fmla="*/ 439 w 442"/>
                    <a:gd name="T31" fmla="*/ 607 h 714"/>
                    <a:gd name="T32" fmla="*/ 436 w 442"/>
                    <a:gd name="T33" fmla="*/ 601 h 714"/>
                    <a:gd name="T34" fmla="*/ 71 w 442"/>
                    <a:gd name="T35" fmla="*/ 474 h 714"/>
                    <a:gd name="T36" fmla="*/ 71 w 442"/>
                    <a:gd name="T37" fmla="*/ 478 h 714"/>
                    <a:gd name="T38" fmla="*/ 71 w 442"/>
                    <a:gd name="T39" fmla="*/ 479 h 714"/>
                    <a:gd name="T40" fmla="*/ 234 w 442"/>
                    <a:gd name="T41" fmla="*/ 688 h 714"/>
                    <a:gd name="T42" fmla="*/ 234 w 442"/>
                    <a:gd name="T43" fmla="*/ 687 h 714"/>
                    <a:gd name="T44" fmla="*/ 236 w 442"/>
                    <a:gd name="T45" fmla="*/ 687 h 714"/>
                    <a:gd name="T46" fmla="*/ 238 w 442"/>
                    <a:gd name="T47" fmla="*/ 687 h 714"/>
                    <a:gd name="T48" fmla="*/ 71 w 442"/>
                    <a:gd name="T49" fmla="*/ 474 h 714"/>
                    <a:gd name="T50" fmla="*/ 46 w 442"/>
                    <a:gd name="T51" fmla="*/ 462 h 714"/>
                    <a:gd name="T52" fmla="*/ 0 w 442"/>
                    <a:gd name="T53" fmla="*/ 512 h 714"/>
                    <a:gd name="T54" fmla="*/ 4 w 442"/>
                    <a:gd name="T55" fmla="*/ 516 h 714"/>
                    <a:gd name="T56" fmla="*/ 8 w 442"/>
                    <a:gd name="T57" fmla="*/ 519 h 714"/>
                    <a:gd name="T58" fmla="*/ 54 w 442"/>
                    <a:gd name="T59" fmla="*/ 470 h 714"/>
                    <a:gd name="T60" fmla="*/ 53 w 442"/>
                    <a:gd name="T61" fmla="*/ 469 h 714"/>
                    <a:gd name="T62" fmla="*/ 46 w 442"/>
                    <a:gd name="T63" fmla="*/ 462 h 714"/>
                    <a:gd name="T64" fmla="*/ 99 w 442"/>
                    <a:gd name="T65" fmla="*/ 207 h 714"/>
                    <a:gd name="T66" fmla="*/ 99 w 442"/>
                    <a:gd name="T67" fmla="*/ 208 h 714"/>
                    <a:gd name="T68" fmla="*/ 95 w 442"/>
                    <a:gd name="T69" fmla="*/ 209 h 714"/>
                    <a:gd name="T70" fmla="*/ 95 w 442"/>
                    <a:gd name="T71" fmla="*/ 209 h 714"/>
                    <a:gd name="T72" fmla="*/ 428 w 442"/>
                    <a:gd name="T73" fmla="*/ 574 h 714"/>
                    <a:gd name="T74" fmla="*/ 429 w 442"/>
                    <a:gd name="T75" fmla="*/ 570 h 714"/>
                    <a:gd name="T76" fmla="*/ 430 w 442"/>
                    <a:gd name="T77" fmla="*/ 570 h 714"/>
                    <a:gd name="T78" fmla="*/ 99 w 442"/>
                    <a:gd name="T79" fmla="*/ 207 h 714"/>
                    <a:gd name="T80" fmla="*/ 168 w 442"/>
                    <a:gd name="T81" fmla="*/ 26 h 714"/>
                    <a:gd name="T82" fmla="*/ 65 w 442"/>
                    <a:gd name="T83" fmla="*/ 174 h 714"/>
                    <a:gd name="T84" fmla="*/ 71 w 442"/>
                    <a:gd name="T85" fmla="*/ 178 h 714"/>
                    <a:gd name="T86" fmla="*/ 77 w 442"/>
                    <a:gd name="T87" fmla="*/ 182 h 714"/>
                    <a:gd name="T88" fmla="*/ 182 w 442"/>
                    <a:gd name="T89" fmla="*/ 35 h 714"/>
                    <a:gd name="T90" fmla="*/ 168 w 442"/>
                    <a:gd name="T91" fmla="*/ 26 h 714"/>
                    <a:gd name="T92" fmla="*/ 186 w 442"/>
                    <a:gd name="T93" fmla="*/ 0 h 714"/>
                    <a:gd name="T94" fmla="*/ 170 w 442"/>
                    <a:gd name="T95" fmla="*/ 23 h 714"/>
                    <a:gd name="T96" fmla="*/ 184 w 442"/>
                    <a:gd name="T97" fmla="*/ 33 h 714"/>
                    <a:gd name="T98" fmla="*/ 200 w 442"/>
                    <a:gd name="T99" fmla="*/ 10 h 714"/>
                    <a:gd name="T100" fmla="*/ 193 w 442"/>
                    <a:gd name="T101" fmla="*/ 5 h 714"/>
                    <a:gd name="T102" fmla="*/ 186 w 442"/>
                    <a:gd name="T103" fmla="*/ 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2" h="714">
                      <a:moveTo>
                        <a:pt x="328" y="662"/>
                      </a:moveTo>
                      <a:cubicBezTo>
                        <a:pt x="303" y="676"/>
                        <a:pt x="279" y="690"/>
                        <a:pt x="254" y="704"/>
                      </a:cubicBezTo>
                      <a:cubicBezTo>
                        <a:pt x="255" y="706"/>
                        <a:pt x="256" y="707"/>
                        <a:pt x="257" y="709"/>
                      </a:cubicBezTo>
                      <a:cubicBezTo>
                        <a:pt x="258" y="711"/>
                        <a:pt x="259" y="712"/>
                        <a:pt x="259" y="714"/>
                      </a:cubicBezTo>
                      <a:cubicBezTo>
                        <a:pt x="284" y="700"/>
                        <a:pt x="309" y="687"/>
                        <a:pt x="333" y="673"/>
                      </a:cubicBezTo>
                      <a:cubicBezTo>
                        <a:pt x="331" y="670"/>
                        <a:pt x="330" y="666"/>
                        <a:pt x="328" y="662"/>
                      </a:cubicBezTo>
                      <a:moveTo>
                        <a:pt x="347" y="652"/>
                      </a:moveTo>
                      <a:cubicBezTo>
                        <a:pt x="340" y="655"/>
                        <a:pt x="334" y="659"/>
                        <a:pt x="328" y="662"/>
                      </a:cubicBezTo>
                      <a:cubicBezTo>
                        <a:pt x="330" y="666"/>
                        <a:pt x="332" y="669"/>
                        <a:pt x="334" y="673"/>
                      </a:cubicBezTo>
                      <a:cubicBezTo>
                        <a:pt x="340" y="669"/>
                        <a:pt x="346" y="666"/>
                        <a:pt x="352" y="663"/>
                      </a:cubicBezTo>
                      <a:cubicBezTo>
                        <a:pt x="350" y="659"/>
                        <a:pt x="348" y="655"/>
                        <a:pt x="347" y="652"/>
                      </a:cubicBezTo>
                      <a:moveTo>
                        <a:pt x="436" y="601"/>
                      </a:moveTo>
                      <a:cubicBezTo>
                        <a:pt x="407" y="617"/>
                        <a:pt x="378" y="634"/>
                        <a:pt x="349" y="650"/>
                      </a:cubicBezTo>
                      <a:cubicBezTo>
                        <a:pt x="351" y="654"/>
                        <a:pt x="353" y="657"/>
                        <a:pt x="355" y="661"/>
                      </a:cubicBezTo>
                      <a:cubicBezTo>
                        <a:pt x="384" y="645"/>
                        <a:pt x="413" y="629"/>
                        <a:pt x="442" y="613"/>
                      </a:cubicBezTo>
                      <a:cubicBezTo>
                        <a:pt x="441" y="611"/>
                        <a:pt x="440" y="609"/>
                        <a:pt x="439" y="607"/>
                      </a:cubicBezTo>
                      <a:cubicBezTo>
                        <a:pt x="438" y="605"/>
                        <a:pt x="437" y="603"/>
                        <a:pt x="436" y="601"/>
                      </a:cubicBezTo>
                      <a:moveTo>
                        <a:pt x="71" y="474"/>
                      </a:moveTo>
                      <a:cubicBezTo>
                        <a:pt x="72" y="476"/>
                        <a:pt x="72" y="477"/>
                        <a:pt x="71" y="478"/>
                      </a:cubicBezTo>
                      <a:cubicBezTo>
                        <a:pt x="71" y="478"/>
                        <a:pt x="71" y="478"/>
                        <a:pt x="71" y="479"/>
                      </a:cubicBezTo>
                      <a:cubicBezTo>
                        <a:pt x="136" y="541"/>
                        <a:pt x="190" y="612"/>
                        <a:pt x="234" y="688"/>
                      </a:cubicBezTo>
                      <a:cubicBezTo>
                        <a:pt x="234" y="687"/>
                        <a:pt x="234" y="687"/>
                        <a:pt x="234" y="687"/>
                      </a:cubicBezTo>
                      <a:cubicBezTo>
                        <a:pt x="235" y="687"/>
                        <a:pt x="235" y="687"/>
                        <a:pt x="236" y="687"/>
                      </a:cubicBezTo>
                      <a:cubicBezTo>
                        <a:pt x="237" y="687"/>
                        <a:pt x="237" y="687"/>
                        <a:pt x="238" y="687"/>
                      </a:cubicBezTo>
                      <a:cubicBezTo>
                        <a:pt x="194" y="610"/>
                        <a:pt x="138" y="538"/>
                        <a:pt x="71" y="474"/>
                      </a:cubicBezTo>
                      <a:moveTo>
                        <a:pt x="46" y="462"/>
                      </a:moveTo>
                      <a:cubicBezTo>
                        <a:pt x="31" y="479"/>
                        <a:pt x="15" y="495"/>
                        <a:pt x="0" y="512"/>
                      </a:cubicBezTo>
                      <a:cubicBezTo>
                        <a:pt x="1" y="513"/>
                        <a:pt x="2" y="514"/>
                        <a:pt x="4" y="516"/>
                      </a:cubicBezTo>
                      <a:cubicBezTo>
                        <a:pt x="5" y="517"/>
                        <a:pt x="6" y="518"/>
                        <a:pt x="8" y="519"/>
                      </a:cubicBezTo>
                      <a:cubicBezTo>
                        <a:pt x="23" y="503"/>
                        <a:pt x="39" y="487"/>
                        <a:pt x="54" y="470"/>
                      </a:cubicBezTo>
                      <a:cubicBezTo>
                        <a:pt x="54" y="470"/>
                        <a:pt x="53" y="470"/>
                        <a:pt x="53" y="469"/>
                      </a:cubicBezTo>
                      <a:cubicBezTo>
                        <a:pt x="50" y="467"/>
                        <a:pt x="48" y="464"/>
                        <a:pt x="46" y="462"/>
                      </a:cubicBezTo>
                      <a:moveTo>
                        <a:pt x="99" y="207"/>
                      </a:moveTo>
                      <a:cubicBezTo>
                        <a:pt x="99" y="207"/>
                        <a:pt x="99" y="208"/>
                        <a:pt x="99" y="208"/>
                      </a:cubicBezTo>
                      <a:cubicBezTo>
                        <a:pt x="98" y="209"/>
                        <a:pt x="97" y="209"/>
                        <a:pt x="95" y="209"/>
                      </a:cubicBezTo>
                      <a:cubicBezTo>
                        <a:pt x="95" y="209"/>
                        <a:pt x="95" y="209"/>
                        <a:pt x="95" y="209"/>
                      </a:cubicBezTo>
                      <a:cubicBezTo>
                        <a:pt x="238" y="309"/>
                        <a:pt x="348" y="434"/>
                        <a:pt x="428" y="574"/>
                      </a:cubicBezTo>
                      <a:cubicBezTo>
                        <a:pt x="428" y="572"/>
                        <a:pt x="428" y="571"/>
                        <a:pt x="429" y="570"/>
                      </a:cubicBezTo>
                      <a:cubicBezTo>
                        <a:pt x="429" y="570"/>
                        <a:pt x="430" y="570"/>
                        <a:pt x="430" y="570"/>
                      </a:cubicBezTo>
                      <a:cubicBezTo>
                        <a:pt x="350" y="431"/>
                        <a:pt x="241" y="307"/>
                        <a:pt x="99" y="207"/>
                      </a:cubicBezTo>
                      <a:moveTo>
                        <a:pt x="168" y="26"/>
                      </a:moveTo>
                      <a:cubicBezTo>
                        <a:pt x="133" y="75"/>
                        <a:pt x="99" y="125"/>
                        <a:pt x="65" y="174"/>
                      </a:cubicBezTo>
                      <a:cubicBezTo>
                        <a:pt x="67" y="175"/>
                        <a:pt x="69" y="177"/>
                        <a:pt x="71" y="178"/>
                      </a:cubicBezTo>
                      <a:cubicBezTo>
                        <a:pt x="73" y="180"/>
                        <a:pt x="75" y="181"/>
                        <a:pt x="77" y="182"/>
                      </a:cubicBezTo>
                      <a:cubicBezTo>
                        <a:pt x="112" y="133"/>
                        <a:pt x="147" y="84"/>
                        <a:pt x="182" y="35"/>
                      </a:cubicBezTo>
                      <a:cubicBezTo>
                        <a:pt x="177" y="32"/>
                        <a:pt x="172" y="29"/>
                        <a:pt x="168" y="26"/>
                      </a:cubicBezTo>
                      <a:moveTo>
                        <a:pt x="186" y="0"/>
                      </a:moveTo>
                      <a:cubicBezTo>
                        <a:pt x="180" y="8"/>
                        <a:pt x="175" y="16"/>
                        <a:pt x="170" y="23"/>
                      </a:cubicBezTo>
                      <a:cubicBezTo>
                        <a:pt x="174" y="26"/>
                        <a:pt x="179" y="30"/>
                        <a:pt x="184" y="33"/>
                      </a:cubicBezTo>
                      <a:cubicBezTo>
                        <a:pt x="189" y="25"/>
                        <a:pt x="195" y="17"/>
                        <a:pt x="200" y="10"/>
                      </a:cubicBezTo>
                      <a:cubicBezTo>
                        <a:pt x="198" y="8"/>
                        <a:pt x="195" y="7"/>
                        <a:pt x="193" y="5"/>
                      </a:cubicBezTo>
                      <a:cubicBezTo>
                        <a:pt x="191" y="3"/>
                        <a:pt x="188" y="2"/>
                        <a:pt x="18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2" name="Freeform 921"/>
                <p:cNvSpPr>
                  <a:spLocks/>
                </p:cNvSpPr>
                <p:nvPr/>
              </p:nvSpPr>
              <p:spPr bwMode="auto">
                <a:xfrm>
                  <a:off x="4008" y="145"/>
                  <a:ext cx="154" cy="101"/>
                </a:xfrm>
                <a:custGeom>
                  <a:avLst/>
                  <a:gdLst>
                    <a:gd name="T0" fmla="*/ 6 w 82"/>
                    <a:gd name="T1" fmla="*/ 0 h 54"/>
                    <a:gd name="T2" fmla="*/ 2 w 82"/>
                    <a:gd name="T3" fmla="*/ 1 h 54"/>
                    <a:gd name="T4" fmla="*/ 30 w 82"/>
                    <a:gd name="T5" fmla="*/ 29 h 54"/>
                    <a:gd name="T6" fmla="*/ 37 w 82"/>
                    <a:gd name="T7" fmla="*/ 34 h 54"/>
                    <a:gd name="T8" fmla="*/ 44 w 82"/>
                    <a:gd name="T9" fmla="*/ 39 h 54"/>
                    <a:gd name="T10" fmla="*/ 78 w 82"/>
                    <a:gd name="T11" fmla="*/ 54 h 54"/>
                    <a:gd name="T12" fmla="*/ 80 w 82"/>
                    <a:gd name="T13" fmla="*/ 53 h 54"/>
                    <a:gd name="T14" fmla="*/ 42 w 82"/>
                    <a:gd name="T15" fmla="*/ 27 h 54"/>
                    <a:gd name="T16" fmla="*/ 43 w 82"/>
                    <a:gd name="T17" fmla="*/ 26 h 54"/>
                    <a:gd name="T18" fmla="*/ 81 w 82"/>
                    <a:gd name="T19" fmla="*/ 52 h 54"/>
                    <a:gd name="T20" fmla="*/ 48 w 82"/>
                    <a:gd name="T21" fmla="*/ 19 h 54"/>
                    <a:gd name="T22" fmla="*/ 6 w 82"/>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4">
                      <a:moveTo>
                        <a:pt x="6" y="0"/>
                      </a:moveTo>
                      <a:cubicBezTo>
                        <a:pt x="4" y="0"/>
                        <a:pt x="3" y="1"/>
                        <a:pt x="2" y="1"/>
                      </a:cubicBezTo>
                      <a:cubicBezTo>
                        <a:pt x="0" y="5"/>
                        <a:pt x="12" y="17"/>
                        <a:pt x="30" y="29"/>
                      </a:cubicBezTo>
                      <a:cubicBezTo>
                        <a:pt x="32" y="31"/>
                        <a:pt x="35" y="32"/>
                        <a:pt x="37" y="34"/>
                      </a:cubicBezTo>
                      <a:cubicBezTo>
                        <a:pt x="39" y="36"/>
                        <a:pt x="42" y="37"/>
                        <a:pt x="44" y="39"/>
                      </a:cubicBezTo>
                      <a:cubicBezTo>
                        <a:pt x="59" y="48"/>
                        <a:pt x="72" y="54"/>
                        <a:pt x="78" y="54"/>
                      </a:cubicBezTo>
                      <a:cubicBezTo>
                        <a:pt x="79" y="54"/>
                        <a:pt x="80" y="54"/>
                        <a:pt x="80" y="53"/>
                      </a:cubicBezTo>
                      <a:cubicBezTo>
                        <a:pt x="68" y="44"/>
                        <a:pt x="55" y="36"/>
                        <a:pt x="42" y="27"/>
                      </a:cubicBezTo>
                      <a:cubicBezTo>
                        <a:pt x="42" y="27"/>
                        <a:pt x="42" y="26"/>
                        <a:pt x="43" y="26"/>
                      </a:cubicBezTo>
                      <a:cubicBezTo>
                        <a:pt x="56" y="34"/>
                        <a:pt x="69" y="43"/>
                        <a:pt x="81" y="52"/>
                      </a:cubicBezTo>
                      <a:cubicBezTo>
                        <a:pt x="82" y="47"/>
                        <a:pt x="68" y="32"/>
                        <a:pt x="48" y="19"/>
                      </a:cubicBezTo>
                      <a:cubicBezTo>
                        <a:pt x="30" y="7"/>
                        <a:pt x="13"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3" name="Freeform 922"/>
                <p:cNvSpPr>
                  <a:spLocks/>
                </p:cNvSpPr>
                <p:nvPr/>
              </p:nvSpPr>
              <p:spPr bwMode="auto">
                <a:xfrm>
                  <a:off x="3769" y="506"/>
                  <a:ext cx="136" cy="86"/>
                </a:xfrm>
                <a:custGeom>
                  <a:avLst/>
                  <a:gdLst>
                    <a:gd name="T0" fmla="*/ 7 w 72"/>
                    <a:gd name="T1" fmla="*/ 0 h 46"/>
                    <a:gd name="T2" fmla="*/ 3 w 72"/>
                    <a:gd name="T3" fmla="*/ 1 h 46"/>
                    <a:gd name="T4" fmla="*/ 32 w 72"/>
                    <a:gd name="T5" fmla="*/ 30 h 46"/>
                    <a:gd name="T6" fmla="*/ 66 w 72"/>
                    <a:gd name="T7" fmla="*/ 46 h 46"/>
                    <a:gd name="T8" fmla="*/ 66 w 72"/>
                    <a:gd name="T9" fmla="*/ 46 h 46"/>
                    <a:gd name="T10" fmla="*/ 70 w 72"/>
                    <a:gd name="T11" fmla="*/ 45 h 46"/>
                    <a:gd name="T12" fmla="*/ 70 w 72"/>
                    <a:gd name="T13" fmla="*/ 44 h 46"/>
                    <a:gd name="T14" fmla="*/ 48 w 72"/>
                    <a:gd name="T15" fmla="*/ 19 h 46"/>
                    <a:gd name="T16" fmla="*/ 42 w 72"/>
                    <a:gd name="T17" fmla="*/ 15 h 46"/>
                    <a:gd name="T18" fmla="*/ 36 w 72"/>
                    <a:gd name="T19" fmla="*/ 11 h 46"/>
                    <a:gd name="T20" fmla="*/ 7 w 72"/>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46">
                      <a:moveTo>
                        <a:pt x="7" y="0"/>
                      </a:moveTo>
                      <a:cubicBezTo>
                        <a:pt x="5" y="0"/>
                        <a:pt x="4" y="0"/>
                        <a:pt x="3" y="1"/>
                      </a:cubicBezTo>
                      <a:cubicBezTo>
                        <a:pt x="0" y="6"/>
                        <a:pt x="14" y="18"/>
                        <a:pt x="32" y="30"/>
                      </a:cubicBezTo>
                      <a:cubicBezTo>
                        <a:pt x="46" y="40"/>
                        <a:pt x="60" y="46"/>
                        <a:pt x="66" y="46"/>
                      </a:cubicBezTo>
                      <a:cubicBezTo>
                        <a:pt x="66" y="46"/>
                        <a:pt x="66" y="46"/>
                        <a:pt x="66" y="46"/>
                      </a:cubicBezTo>
                      <a:cubicBezTo>
                        <a:pt x="68" y="46"/>
                        <a:pt x="69" y="46"/>
                        <a:pt x="70" y="45"/>
                      </a:cubicBezTo>
                      <a:cubicBezTo>
                        <a:pt x="70" y="45"/>
                        <a:pt x="70" y="44"/>
                        <a:pt x="70" y="44"/>
                      </a:cubicBezTo>
                      <a:cubicBezTo>
                        <a:pt x="72" y="41"/>
                        <a:pt x="63" y="30"/>
                        <a:pt x="48" y="19"/>
                      </a:cubicBezTo>
                      <a:cubicBezTo>
                        <a:pt x="46" y="18"/>
                        <a:pt x="44" y="17"/>
                        <a:pt x="42" y="15"/>
                      </a:cubicBezTo>
                      <a:cubicBezTo>
                        <a:pt x="40" y="14"/>
                        <a:pt x="38" y="12"/>
                        <a:pt x="36" y="11"/>
                      </a:cubicBezTo>
                      <a:cubicBezTo>
                        <a:pt x="24" y="4"/>
                        <a:pt x="13"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4" name="Freeform 923"/>
                <p:cNvSpPr>
                  <a:spLocks/>
                </p:cNvSpPr>
                <p:nvPr/>
              </p:nvSpPr>
              <p:spPr bwMode="auto">
                <a:xfrm>
                  <a:off x="3677" y="1147"/>
                  <a:ext cx="72" cy="64"/>
                </a:xfrm>
                <a:custGeom>
                  <a:avLst/>
                  <a:gdLst>
                    <a:gd name="T0" fmla="*/ 4 w 38"/>
                    <a:gd name="T1" fmla="*/ 0 h 34"/>
                    <a:gd name="T2" fmla="*/ 2 w 38"/>
                    <a:gd name="T3" fmla="*/ 1 h 34"/>
                    <a:gd name="T4" fmla="*/ 20 w 38"/>
                    <a:gd name="T5" fmla="*/ 16 h 34"/>
                    <a:gd name="T6" fmla="*/ 18 w 38"/>
                    <a:gd name="T7" fmla="*/ 18 h 34"/>
                    <a:gd name="T8" fmla="*/ 0 w 38"/>
                    <a:gd name="T9" fmla="*/ 3 h 34"/>
                    <a:gd name="T10" fmla="*/ 14 w 38"/>
                    <a:gd name="T11" fmla="*/ 23 h 34"/>
                    <a:gd name="T12" fmla="*/ 33 w 38"/>
                    <a:gd name="T13" fmla="*/ 34 h 34"/>
                    <a:gd name="T14" fmla="*/ 36 w 38"/>
                    <a:gd name="T15" fmla="*/ 33 h 34"/>
                    <a:gd name="T16" fmla="*/ 28 w 38"/>
                    <a:gd name="T17" fmla="*/ 15 h 34"/>
                    <a:gd name="T18" fmla="*/ 24 w 38"/>
                    <a:gd name="T19" fmla="*/ 12 h 34"/>
                    <a:gd name="T20" fmla="*/ 20 w 38"/>
                    <a:gd name="T21" fmla="*/ 8 h 34"/>
                    <a:gd name="T22" fmla="*/ 4 w 38"/>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34">
                      <a:moveTo>
                        <a:pt x="4" y="0"/>
                      </a:moveTo>
                      <a:cubicBezTo>
                        <a:pt x="3" y="0"/>
                        <a:pt x="3" y="1"/>
                        <a:pt x="2" y="1"/>
                      </a:cubicBezTo>
                      <a:cubicBezTo>
                        <a:pt x="8" y="6"/>
                        <a:pt x="14" y="11"/>
                        <a:pt x="20" y="16"/>
                      </a:cubicBezTo>
                      <a:cubicBezTo>
                        <a:pt x="19" y="17"/>
                        <a:pt x="18" y="17"/>
                        <a:pt x="18" y="18"/>
                      </a:cubicBezTo>
                      <a:cubicBezTo>
                        <a:pt x="12" y="13"/>
                        <a:pt x="6" y="8"/>
                        <a:pt x="0" y="3"/>
                      </a:cubicBezTo>
                      <a:cubicBezTo>
                        <a:pt x="0" y="7"/>
                        <a:pt x="5" y="15"/>
                        <a:pt x="14" y="23"/>
                      </a:cubicBezTo>
                      <a:cubicBezTo>
                        <a:pt x="21" y="29"/>
                        <a:pt x="29" y="34"/>
                        <a:pt x="33" y="34"/>
                      </a:cubicBezTo>
                      <a:cubicBezTo>
                        <a:pt x="34" y="34"/>
                        <a:pt x="35" y="34"/>
                        <a:pt x="36" y="33"/>
                      </a:cubicBezTo>
                      <a:cubicBezTo>
                        <a:pt x="38" y="31"/>
                        <a:pt x="35" y="23"/>
                        <a:pt x="28" y="15"/>
                      </a:cubicBezTo>
                      <a:cubicBezTo>
                        <a:pt x="26" y="14"/>
                        <a:pt x="25" y="13"/>
                        <a:pt x="24" y="12"/>
                      </a:cubicBezTo>
                      <a:cubicBezTo>
                        <a:pt x="22" y="10"/>
                        <a:pt x="21" y="9"/>
                        <a:pt x="20" y="8"/>
                      </a:cubicBezTo>
                      <a:cubicBezTo>
                        <a:pt x="13" y="3"/>
                        <a:pt x="7"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5" name="Freeform 924"/>
                <p:cNvSpPr>
                  <a:spLocks/>
                </p:cNvSpPr>
                <p:nvPr/>
              </p:nvSpPr>
              <p:spPr bwMode="auto">
                <a:xfrm>
                  <a:off x="4517" y="1271"/>
                  <a:ext cx="78" cy="122"/>
                </a:xfrm>
                <a:custGeom>
                  <a:avLst/>
                  <a:gdLst>
                    <a:gd name="T0" fmla="*/ 4 w 41"/>
                    <a:gd name="T1" fmla="*/ 0 h 65"/>
                    <a:gd name="T2" fmla="*/ 3 w 41"/>
                    <a:gd name="T3" fmla="*/ 0 h 65"/>
                    <a:gd name="T4" fmla="*/ 2 w 41"/>
                    <a:gd name="T5" fmla="*/ 0 h 65"/>
                    <a:gd name="T6" fmla="*/ 1 w 41"/>
                    <a:gd name="T7" fmla="*/ 4 h 65"/>
                    <a:gd name="T8" fmla="*/ 9 w 41"/>
                    <a:gd name="T9" fmla="*/ 31 h 65"/>
                    <a:gd name="T10" fmla="*/ 12 w 41"/>
                    <a:gd name="T11" fmla="*/ 37 h 65"/>
                    <a:gd name="T12" fmla="*/ 15 w 41"/>
                    <a:gd name="T13" fmla="*/ 43 h 65"/>
                    <a:gd name="T14" fmla="*/ 35 w 41"/>
                    <a:gd name="T15" fmla="*/ 65 h 65"/>
                    <a:gd name="T16" fmla="*/ 37 w 41"/>
                    <a:gd name="T17" fmla="*/ 65 h 65"/>
                    <a:gd name="T18" fmla="*/ 28 w 41"/>
                    <a:gd name="T19" fmla="*/ 28 h 65"/>
                    <a:gd name="T20" fmla="*/ 4 w 41"/>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5">
                      <a:moveTo>
                        <a:pt x="4" y="0"/>
                      </a:moveTo>
                      <a:cubicBezTo>
                        <a:pt x="3" y="0"/>
                        <a:pt x="3" y="0"/>
                        <a:pt x="3" y="0"/>
                      </a:cubicBezTo>
                      <a:cubicBezTo>
                        <a:pt x="3" y="0"/>
                        <a:pt x="2" y="0"/>
                        <a:pt x="2" y="0"/>
                      </a:cubicBezTo>
                      <a:cubicBezTo>
                        <a:pt x="1" y="1"/>
                        <a:pt x="1" y="2"/>
                        <a:pt x="1" y="4"/>
                      </a:cubicBezTo>
                      <a:cubicBezTo>
                        <a:pt x="0" y="9"/>
                        <a:pt x="3" y="19"/>
                        <a:pt x="9" y="31"/>
                      </a:cubicBezTo>
                      <a:cubicBezTo>
                        <a:pt x="10" y="33"/>
                        <a:pt x="11" y="35"/>
                        <a:pt x="12" y="37"/>
                      </a:cubicBezTo>
                      <a:cubicBezTo>
                        <a:pt x="13" y="39"/>
                        <a:pt x="14" y="41"/>
                        <a:pt x="15" y="43"/>
                      </a:cubicBezTo>
                      <a:cubicBezTo>
                        <a:pt x="23" y="56"/>
                        <a:pt x="31" y="65"/>
                        <a:pt x="35" y="65"/>
                      </a:cubicBezTo>
                      <a:cubicBezTo>
                        <a:pt x="36" y="65"/>
                        <a:pt x="36" y="65"/>
                        <a:pt x="37" y="65"/>
                      </a:cubicBezTo>
                      <a:cubicBezTo>
                        <a:pt x="41" y="62"/>
                        <a:pt x="37" y="46"/>
                        <a:pt x="28" y="28"/>
                      </a:cubicBezTo>
                      <a:cubicBezTo>
                        <a:pt x="19" y="12"/>
                        <a:pt x="9"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6" name="Freeform 925"/>
                <p:cNvSpPr>
                  <a:spLocks/>
                </p:cNvSpPr>
                <p:nvPr/>
              </p:nvSpPr>
              <p:spPr bwMode="auto">
                <a:xfrm>
                  <a:off x="4147" y="1491"/>
                  <a:ext cx="68" cy="99"/>
                </a:xfrm>
                <a:custGeom>
                  <a:avLst/>
                  <a:gdLst>
                    <a:gd name="T0" fmla="*/ 6 w 36"/>
                    <a:gd name="T1" fmla="*/ 0 h 53"/>
                    <a:gd name="T2" fmla="*/ 4 w 36"/>
                    <a:gd name="T3" fmla="*/ 0 h 53"/>
                    <a:gd name="T4" fmla="*/ 4 w 36"/>
                    <a:gd name="T5" fmla="*/ 1 h 53"/>
                    <a:gd name="T6" fmla="*/ 11 w 36"/>
                    <a:gd name="T7" fmla="*/ 31 h 53"/>
                    <a:gd name="T8" fmla="*/ 30 w 36"/>
                    <a:gd name="T9" fmla="*/ 53 h 53"/>
                    <a:gd name="T10" fmla="*/ 17 w 36"/>
                    <a:gd name="T11" fmla="*/ 27 h 53"/>
                    <a:gd name="T12" fmla="*/ 19 w 36"/>
                    <a:gd name="T13" fmla="*/ 26 h 53"/>
                    <a:gd name="T14" fmla="*/ 32 w 36"/>
                    <a:gd name="T15" fmla="*/ 53 h 53"/>
                    <a:gd name="T16" fmla="*/ 33 w 36"/>
                    <a:gd name="T17" fmla="*/ 53 h 53"/>
                    <a:gd name="T18" fmla="*/ 29 w 36"/>
                    <a:gd name="T19" fmla="*/ 27 h 53"/>
                    <a:gd name="T20" fmla="*/ 27 w 36"/>
                    <a:gd name="T21" fmla="*/ 22 h 53"/>
                    <a:gd name="T22" fmla="*/ 24 w 36"/>
                    <a:gd name="T23" fmla="*/ 17 h 53"/>
                    <a:gd name="T24" fmla="*/ 8 w 36"/>
                    <a:gd name="T25" fmla="*/ 0 h 53"/>
                    <a:gd name="T26" fmla="*/ 6 w 36"/>
                    <a:gd name="T2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3">
                      <a:moveTo>
                        <a:pt x="6" y="0"/>
                      </a:moveTo>
                      <a:cubicBezTo>
                        <a:pt x="5" y="0"/>
                        <a:pt x="5" y="0"/>
                        <a:pt x="4" y="0"/>
                      </a:cubicBezTo>
                      <a:cubicBezTo>
                        <a:pt x="4" y="0"/>
                        <a:pt x="4" y="0"/>
                        <a:pt x="4" y="1"/>
                      </a:cubicBezTo>
                      <a:cubicBezTo>
                        <a:pt x="0" y="4"/>
                        <a:pt x="3" y="17"/>
                        <a:pt x="11" y="31"/>
                      </a:cubicBezTo>
                      <a:cubicBezTo>
                        <a:pt x="17" y="43"/>
                        <a:pt x="25" y="52"/>
                        <a:pt x="30" y="53"/>
                      </a:cubicBezTo>
                      <a:cubicBezTo>
                        <a:pt x="26" y="45"/>
                        <a:pt x="22" y="36"/>
                        <a:pt x="17" y="27"/>
                      </a:cubicBezTo>
                      <a:cubicBezTo>
                        <a:pt x="18" y="27"/>
                        <a:pt x="18" y="27"/>
                        <a:pt x="19" y="26"/>
                      </a:cubicBezTo>
                      <a:cubicBezTo>
                        <a:pt x="23" y="35"/>
                        <a:pt x="28" y="44"/>
                        <a:pt x="32" y="53"/>
                      </a:cubicBezTo>
                      <a:cubicBezTo>
                        <a:pt x="32" y="53"/>
                        <a:pt x="32" y="53"/>
                        <a:pt x="33" y="53"/>
                      </a:cubicBezTo>
                      <a:cubicBezTo>
                        <a:pt x="36" y="51"/>
                        <a:pt x="35" y="40"/>
                        <a:pt x="29" y="27"/>
                      </a:cubicBezTo>
                      <a:cubicBezTo>
                        <a:pt x="29" y="25"/>
                        <a:pt x="28" y="24"/>
                        <a:pt x="27" y="22"/>
                      </a:cubicBezTo>
                      <a:cubicBezTo>
                        <a:pt x="26" y="20"/>
                        <a:pt x="25" y="19"/>
                        <a:pt x="24" y="17"/>
                      </a:cubicBezTo>
                      <a:cubicBezTo>
                        <a:pt x="18" y="8"/>
                        <a:pt x="12" y="2"/>
                        <a:pt x="8" y="0"/>
                      </a:cubicBezTo>
                      <a:cubicBezTo>
                        <a:pt x="7" y="0"/>
                        <a:pt x="7"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7" name="Freeform 926"/>
                <p:cNvSpPr>
                  <a:spLocks/>
                </p:cNvSpPr>
                <p:nvPr/>
              </p:nvSpPr>
              <p:spPr bwMode="auto">
                <a:xfrm>
                  <a:off x="3792" y="1047"/>
                  <a:ext cx="58" cy="53"/>
                </a:xfrm>
                <a:custGeom>
                  <a:avLst/>
                  <a:gdLst>
                    <a:gd name="T0" fmla="*/ 3 w 31"/>
                    <a:gd name="T1" fmla="*/ 0 h 28"/>
                    <a:gd name="T2" fmla="*/ 1 w 31"/>
                    <a:gd name="T3" fmla="*/ 1 h 28"/>
                    <a:gd name="T4" fmla="*/ 5 w 31"/>
                    <a:gd name="T5" fmla="*/ 11 h 28"/>
                    <a:gd name="T6" fmla="*/ 12 w 31"/>
                    <a:gd name="T7" fmla="*/ 18 h 28"/>
                    <a:gd name="T8" fmla="*/ 13 w 31"/>
                    <a:gd name="T9" fmla="*/ 19 h 28"/>
                    <a:gd name="T10" fmla="*/ 28 w 31"/>
                    <a:gd name="T11" fmla="*/ 28 h 28"/>
                    <a:gd name="T12" fmla="*/ 30 w 31"/>
                    <a:gd name="T13" fmla="*/ 28 h 28"/>
                    <a:gd name="T14" fmla="*/ 30 w 31"/>
                    <a:gd name="T15" fmla="*/ 27 h 28"/>
                    <a:gd name="T16" fmla="*/ 30 w 31"/>
                    <a:gd name="T17" fmla="*/ 23 h 28"/>
                    <a:gd name="T18" fmla="*/ 20 w 31"/>
                    <a:gd name="T19" fmla="*/ 10 h 28"/>
                    <a:gd name="T20" fmla="*/ 3 w 31"/>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8">
                      <a:moveTo>
                        <a:pt x="3" y="0"/>
                      </a:moveTo>
                      <a:cubicBezTo>
                        <a:pt x="2" y="0"/>
                        <a:pt x="2" y="0"/>
                        <a:pt x="1" y="1"/>
                      </a:cubicBezTo>
                      <a:cubicBezTo>
                        <a:pt x="0" y="2"/>
                        <a:pt x="2" y="6"/>
                        <a:pt x="5" y="11"/>
                      </a:cubicBezTo>
                      <a:cubicBezTo>
                        <a:pt x="7" y="13"/>
                        <a:pt x="9" y="16"/>
                        <a:pt x="12" y="18"/>
                      </a:cubicBezTo>
                      <a:cubicBezTo>
                        <a:pt x="12" y="19"/>
                        <a:pt x="13" y="19"/>
                        <a:pt x="13" y="19"/>
                      </a:cubicBezTo>
                      <a:cubicBezTo>
                        <a:pt x="19" y="25"/>
                        <a:pt x="25" y="28"/>
                        <a:pt x="28" y="28"/>
                      </a:cubicBezTo>
                      <a:cubicBezTo>
                        <a:pt x="29" y="28"/>
                        <a:pt x="29" y="28"/>
                        <a:pt x="30" y="28"/>
                      </a:cubicBezTo>
                      <a:cubicBezTo>
                        <a:pt x="30" y="27"/>
                        <a:pt x="30" y="27"/>
                        <a:pt x="30" y="27"/>
                      </a:cubicBezTo>
                      <a:cubicBezTo>
                        <a:pt x="31" y="26"/>
                        <a:pt x="31" y="25"/>
                        <a:pt x="30" y="23"/>
                      </a:cubicBezTo>
                      <a:cubicBezTo>
                        <a:pt x="29" y="20"/>
                        <a:pt x="25" y="15"/>
                        <a:pt x="20" y="10"/>
                      </a:cubicBezTo>
                      <a:cubicBezTo>
                        <a:pt x="13" y="4"/>
                        <a:pt x="7"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8" name="Freeform 927"/>
                <p:cNvSpPr>
                  <a:spLocks noEditPoints="1"/>
                </p:cNvSpPr>
                <p:nvPr/>
              </p:nvSpPr>
              <p:spPr bwMode="auto">
                <a:xfrm>
                  <a:off x="3217" y="1196"/>
                  <a:ext cx="648" cy="983"/>
                </a:xfrm>
                <a:custGeom>
                  <a:avLst/>
                  <a:gdLst>
                    <a:gd name="T0" fmla="*/ 338 w 345"/>
                    <a:gd name="T1" fmla="*/ 451 h 523"/>
                    <a:gd name="T2" fmla="*/ 141 w 345"/>
                    <a:gd name="T3" fmla="*/ 517 h 523"/>
                    <a:gd name="T4" fmla="*/ 142 w 345"/>
                    <a:gd name="T5" fmla="*/ 520 h 523"/>
                    <a:gd name="T6" fmla="*/ 142 w 345"/>
                    <a:gd name="T7" fmla="*/ 523 h 523"/>
                    <a:gd name="T8" fmla="*/ 340 w 345"/>
                    <a:gd name="T9" fmla="*/ 459 h 523"/>
                    <a:gd name="T10" fmla="*/ 339 w 345"/>
                    <a:gd name="T11" fmla="*/ 455 h 523"/>
                    <a:gd name="T12" fmla="*/ 338 w 345"/>
                    <a:gd name="T13" fmla="*/ 451 h 523"/>
                    <a:gd name="T14" fmla="*/ 335 w 345"/>
                    <a:gd name="T15" fmla="*/ 411 h 523"/>
                    <a:gd name="T16" fmla="*/ 332 w 345"/>
                    <a:gd name="T17" fmla="*/ 412 h 523"/>
                    <a:gd name="T18" fmla="*/ 339 w 345"/>
                    <a:gd name="T19" fmla="*/ 433 h 523"/>
                    <a:gd name="T20" fmla="*/ 341 w 345"/>
                    <a:gd name="T21" fmla="*/ 431 h 523"/>
                    <a:gd name="T22" fmla="*/ 342 w 345"/>
                    <a:gd name="T23" fmla="*/ 431 h 523"/>
                    <a:gd name="T24" fmla="*/ 335 w 345"/>
                    <a:gd name="T25" fmla="*/ 411 h 523"/>
                    <a:gd name="T26" fmla="*/ 14 w 345"/>
                    <a:gd name="T27" fmla="*/ 400 h 523"/>
                    <a:gd name="T28" fmla="*/ 0 w 345"/>
                    <a:gd name="T29" fmla="*/ 411 h 523"/>
                    <a:gd name="T30" fmla="*/ 1 w 345"/>
                    <a:gd name="T31" fmla="*/ 413 h 523"/>
                    <a:gd name="T32" fmla="*/ 3 w 345"/>
                    <a:gd name="T33" fmla="*/ 415 h 523"/>
                    <a:gd name="T34" fmla="*/ 17 w 345"/>
                    <a:gd name="T35" fmla="*/ 405 h 523"/>
                    <a:gd name="T36" fmla="*/ 14 w 345"/>
                    <a:gd name="T37" fmla="*/ 400 h 523"/>
                    <a:gd name="T38" fmla="*/ 70 w 345"/>
                    <a:gd name="T39" fmla="*/ 378 h 523"/>
                    <a:gd name="T40" fmla="*/ 68 w 345"/>
                    <a:gd name="T41" fmla="*/ 380 h 523"/>
                    <a:gd name="T42" fmla="*/ 68 w 345"/>
                    <a:gd name="T43" fmla="*/ 381 h 523"/>
                    <a:gd name="T44" fmla="*/ 128 w 345"/>
                    <a:gd name="T45" fmla="*/ 507 h 523"/>
                    <a:gd name="T46" fmla="*/ 128 w 345"/>
                    <a:gd name="T47" fmla="*/ 507 h 523"/>
                    <a:gd name="T48" fmla="*/ 130 w 345"/>
                    <a:gd name="T49" fmla="*/ 507 h 523"/>
                    <a:gd name="T50" fmla="*/ 131 w 345"/>
                    <a:gd name="T51" fmla="*/ 507 h 523"/>
                    <a:gd name="T52" fmla="*/ 70 w 345"/>
                    <a:gd name="T53" fmla="*/ 378 h 523"/>
                    <a:gd name="T54" fmla="*/ 56 w 345"/>
                    <a:gd name="T55" fmla="*/ 371 h 523"/>
                    <a:gd name="T56" fmla="*/ 17 w 345"/>
                    <a:gd name="T57" fmla="*/ 398 h 523"/>
                    <a:gd name="T58" fmla="*/ 20 w 345"/>
                    <a:gd name="T59" fmla="*/ 403 h 523"/>
                    <a:gd name="T60" fmla="*/ 58 w 345"/>
                    <a:gd name="T61" fmla="*/ 376 h 523"/>
                    <a:gd name="T62" fmla="*/ 58 w 345"/>
                    <a:gd name="T63" fmla="*/ 375 h 523"/>
                    <a:gd name="T64" fmla="*/ 56 w 345"/>
                    <a:gd name="T65" fmla="*/ 371 h 523"/>
                    <a:gd name="T66" fmla="*/ 195 w 345"/>
                    <a:gd name="T67" fmla="*/ 172 h 523"/>
                    <a:gd name="T68" fmla="*/ 195 w 345"/>
                    <a:gd name="T69" fmla="*/ 173 h 523"/>
                    <a:gd name="T70" fmla="*/ 192 w 345"/>
                    <a:gd name="T71" fmla="*/ 174 h 523"/>
                    <a:gd name="T72" fmla="*/ 329 w 345"/>
                    <a:gd name="T73" fmla="*/ 404 h 523"/>
                    <a:gd name="T74" fmla="*/ 332 w 345"/>
                    <a:gd name="T75" fmla="*/ 403 h 523"/>
                    <a:gd name="T76" fmla="*/ 195 w 345"/>
                    <a:gd name="T77" fmla="*/ 172 h 523"/>
                    <a:gd name="T78" fmla="*/ 338 w 345"/>
                    <a:gd name="T79" fmla="*/ 0 h 523"/>
                    <a:gd name="T80" fmla="*/ 183 w 345"/>
                    <a:gd name="T81" fmla="*/ 146 h 523"/>
                    <a:gd name="T82" fmla="*/ 186 w 345"/>
                    <a:gd name="T83" fmla="*/ 149 h 523"/>
                    <a:gd name="T84" fmla="*/ 189 w 345"/>
                    <a:gd name="T85" fmla="*/ 153 h 523"/>
                    <a:gd name="T86" fmla="*/ 345 w 345"/>
                    <a:gd name="T87" fmla="*/ 8 h 523"/>
                    <a:gd name="T88" fmla="*/ 341 w 345"/>
                    <a:gd name="T89" fmla="*/ 4 h 523"/>
                    <a:gd name="T90" fmla="*/ 338 w 345"/>
                    <a:gd name="T91"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 h="523">
                      <a:moveTo>
                        <a:pt x="338" y="451"/>
                      </a:moveTo>
                      <a:cubicBezTo>
                        <a:pt x="272" y="473"/>
                        <a:pt x="206" y="495"/>
                        <a:pt x="141" y="517"/>
                      </a:cubicBezTo>
                      <a:cubicBezTo>
                        <a:pt x="141" y="518"/>
                        <a:pt x="141" y="519"/>
                        <a:pt x="142" y="520"/>
                      </a:cubicBezTo>
                      <a:cubicBezTo>
                        <a:pt x="142" y="521"/>
                        <a:pt x="142" y="522"/>
                        <a:pt x="142" y="523"/>
                      </a:cubicBezTo>
                      <a:cubicBezTo>
                        <a:pt x="208" y="502"/>
                        <a:pt x="274" y="480"/>
                        <a:pt x="340" y="459"/>
                      </a:cubicBezTo>
                      <a:cubicBezTo>
                        <a:pt x="340" y="458"/>
                        <a:pt x="339" y="457"/>
                        <a:pt x="339" y="455"/>
                      </a:cubicBezTo>
                      <a:cubicBezTo>
                        <a:pt x="338" y="454"/>
                        <a:pt x="338" y="453"/>
                        <a:pt x="338" y="451"/>
                      </a:cubicBezTo>
                      <a:moveTo>
                        <a:pt x="335" y="411"/>
                      </a:moveTo>
                      <a:cubicBezTo>
                        <a:pt x="334" y="411"/>
                        <a:pt x="333" y="412"/>
                        <a:pt x="332" y="412"/>
                      </a:cubicBezTo>
                      <a:cubicBezTo>
                        <a:pt x="334" y="419"/>
                        <a:pt x="336" y="426"/>
                        <a:pt x="339" y="433"/>
                      </a:cubicBezTo>
                      <a:cubicBezTo>
                        <a:pt x="339" y="432"/>
                        <a:pt x="340" y="431"/>
                        <a:pt x="341" y="431"/>
                      </a:cubicBezTo>
                      <a:cubicBezTo>
                        <a:pt x="341" y="431"/>
                        <a:pt x="341" y="431"/>
                        <a:pt x="342" y="431"/>
                      </a:cubicBezTo>
                      <a:cubicBezTo>
                        <a:pt x="339" y="424"/>
                        <a:pt x="337" y="417"/>
                        <a:pt x="335" y="411"/>
                      </a:cubicBezTo>
                      <a:moveTo>
                        <a:pt x="14" y="400"/>
                      </a:moveTo>
                      <a:cubicBezTo>
                        <a:pt x="9" y="404"/>
                        <a:pt x="4" y="407"/>
                        <a:pt x="0" y="411"/>
                      </a:cubicBezTo>
                      <a:cubicBezTo>
                        <a:pt x="0" y="411"/>
                        <a:pt x="1" y="412"/>
                        <a:pt x="1" y="413"/>
                      </a:cubicBezTo>
                      <a:cubicBezTo>
                        <a:pt x="2" y="413"/>
                        <a:pt x="2" y="414"/>
                        <a:pt x="3" y="415"/>
                      </a:cubicBezTo>
                      <a:cubicBezTo>
                        <a:pt x="8" y="412"/>
                        <a:pt x="13" y="408"/>
                        <a:pt x="17" y="405"/>
                      </a:cubicBezTo>
                      <a:cubicBezTo>
                        <a:pt x="16" y="403"/>
                        <a:pt x="15" y="402"/>
                        <a:pt x="14" y="400"/>
                      </a:cubicBezTo>
                      <a:moveTo>
                        <a:pt x="70" y="378"/>
                      </a:moveTo>
                      <a:cubicBezTo>
                        <a:pt x="69" y="379"/>
                        <a:pt x="69" y="380"/>
                        <a:pt x="68" y="380"/>
                      </a:cubicBezTo>
                      <a:cubicBezTo>
                        <a:pt x="68" y="380"/>
                        <a:pt x="68" y="381"/>
                        <a:pt x="68" y="381"/>
                      </a:cubicBezTo>
                      <a:cubicBezTo>
                        <a:pt x="93" y="420"/>
                        <a:pt x="113" y="463"/>
                        <a:pt x="128" y="507"/>
                      </a:cubicBezTo>
                      <a:cubicBezTo>
                        <a:pt x="128" y="507"/>
                        <a:pt x="128" y="507"/>
                        <a:pt x="128" y="507"/>
                      </a:cubicBezTo>
                      <a:cubicBezTo>
                        <a:pt x="129" y="507"/>
                        <a:pt x="129" y="507"/>
                        <a:pt x="130" y="507"/>
                      </a:cubicBezTo>
                      <a:cubicBezTo>
                        <a:pt x="130" y="507"/>
                        <a:pt x="131" y="507"/>
                        <a:pt x="131" y="507"/>
                      </a:cubicBezTo>
                      <a:cubicBezTo>
                        <a:pt x="117" y="461"/>
                        <a:pt x="96" y="418"/>
                        <a:pt x="70" y="378"/>
                      </a:cubicBezTo>
                      <a:moveTo>
                        <a:pt x="56" y="371"/>
                      </a:moveTo>
                      <a:cubicBezTo>
                        <a:pt x="43" y="380"/>
                        <a:pt x="30" y="389"/>
                        <a:pt x="17" y="398"/>
                      </a:cubicBezTo>
                      <a:cubicBezTo>
                        <a:pt x="18" y="400"/>
                        <a:pt x="19" y="401"/>
                        <a:pt x="20" y="403"/>
                      </a:cubicBezTo>
                      <a:cubicBezTo>
                        <a:pt x="33" y="394"/>
                        <a:pt x="46" y="385"/>
                        <a:pt x="58" y="376"/>
                      </a:cubicBezTo>
                      <a:cubicBezTo>
                        <a:pt x="58" y="376"/>
                        <a:pt x="58" y="376"/>
                        <a:pt x="58" y="375"/>
                      </a:cubicBezTo>
                      <a:cubicBezTo>
                        <a:pt x="57" y="374"/>
                        <a:pt x="56" y="372"/>
                        <a:pt x="56" y="371"/>
                      </a:cubicBezTo>
                      <a:moveTo>
                        <a:pt x="195" y="172"/>
                      </a:moveTo>
                      <a:cubicBezTo>
                        <a:pt x="195" y="172"/>
                        <a:pt x="195" y="172"/>
                        <a:pt x="195" y="173"/>
                      </a:cubicBezTo>
                      <a:cubicBezTo>
                        <a:pt x="194" y="173"/>
                        <a:pt x="193" y="174"/>
                        <a:pt x="192" y="174"/>
                      </a:cubicBezTo>
                      <a:cubicBezTo>
                        <a:pt x="253" y="242"/>
                        <a:pt x="298" y="321"/>
                        <a:pt x="329" y="404"/>
                      </a:cubicBezTo>
                      <a:cubicBezTo>
                        <a:pt x="330" y="404"/>
                        <a:pt x="331" y="403"/>
                        <a:pt x="332" y="403"/>
                      </a:cubicBezTo>
                      <a:cubicBezTo>
                        <a:pt x="301" y="319"/>
                        <a:pt x="256" y="241"/>
                        <a:pt x="195" y="172"/>
                      </a:cubicBezTo>
                      <a:moveTo>
                        <a:pt x="338" y="0"/>
                      </a:moveTo>
                      <a:cubicBezTo>
                        <a:pt x="286" y="49"/>
                        <a:pt x="234" y="98"/>
                        <a:pt x="183" y="146"/>
                      </a:cubicBezTo>
                      <a:cubicBezTo>
                        <a:pt x="184" y="147"/>
                        <a:pt x="185" y="148"/>
                        <a:pt x="186" y="149"/>
                      </a:cubicBezTo>
                      <a:cubicBezTo>
                        <a:pt x="187" y="150"/>
                        <a:pt x="188" y="151"/>
                        <a:pt x="189" y="153"/>
                      </a:cubicBezTo>
                      <a:cubicBezTo>
                        <a:pt x="241" y="104"/>
                        <a:pt x="293" y="56"/>
                        <a:pt x="345" y="8"/>
                      </a:cubicBezTo>
                      <a:cubicBezTo>
                        <a:pt x="344" y="7"/>
                        <a:pt x="343" y="6"/>
                        <a:pt x="341" y="4"/>
                      </a:cubicBezTo>
                      <a:cubicBezTo>
                        <a:pt x="340" y="3"/>
                        <a:pt x="339" y="1"/>
                        <a:pt x="33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9" name="Freeform 928"/>
                <p:cNvSpPr>
                  <a:spLocks/>
                </p:cNvSpPr>
                <p:nvPr/>
              </p:nvSpPr>
              <p:spPr bwMode="auto">
                <a:xfrm>
                  <a:off x="3826" y="1149"/>
                  <a:ext cx="90" cy="86"/>
                </a:xfrm>
                <a:custGeom>
                  <a:avLst/>
                  <a:gdLst>
                    <a:gd name="T0" fmla="*/ 6 w 48"/>
                    <a:gd name="T1" fmla="*/ 0 h 46"/>
                    <a:gd name="T2" fmla="*/ 3 w 48"/>
                    <a:gd name="T3" fmla="*/ 1 h 46"/>
                    <a:gd name="T4" fmla="*/ 14 w 48"/>
                    <a:gd name="T5" fmla="*/ 25 h 46"/>
                    <a:gd name="T6" fmla="*/ 17 w 48"/>
                    <a:gd name="T7" fmla="*/ 29 h 46"/>
                    <a:gd name="T8" fmla="*/ 21 w 48"/>
                    <a:gd name="T9" fmla="*/ 33 h 46"/>
                    <a:gd name="T10" fmla="*/ 42 w 48"/>
                    <a:gd name="T11" fmla="*/ 46 h 46"/>
                    <a:gd name="T12" fmla="*/ 44 w 48"/>
                    <a:gd name="T13" fmla="*/ 45 h 46"/>
                    <a:gd name="T14" fmla="*/ 31 w 48"/>
                    <a:gd name="T15" fmla="*/ 17 h 46"/>
                    <a:gd name="T16" fmla="*/ 6 w 48"/>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6">
                      <a:moveTo>
                        <a:pt x="6" y="0"/>
                      </a:moveTo>
                      <a:cubicBezTo>
                        <a:pt x="5" y="0"/>
                        <a:pt x="4" y="1"/>
                        <a:pt x="3" y="1"/>
                      </a:cubicBezTo>
                      <a:cubicBezTo>
                        <a:pt x="0" y="5"/>
                        <a:pt x="5" y="15"/>
                        <a:pt x="14" y="25"/>
                      </a:cubicBezTo>
                      <a:cubicBezTo>
                        <a:pt x="15" y="26"/>
                        <a:pt x="16" y="28"/>
                        <a:pt x="17" y="29"/>
                      </a:cubicBezTo>
                      <a:cubicBezTo>
                        <a:pt x="19" y="31"/>
                        <a:pt x="20" y="32"/>
                        <a:pt x="21" y="33"/>
                      </a:cubicBezTo>
                      <a:cubicBezTo>
                        <a:pt x="29" y="41"/>
                        <a:pt x="37" y="46"/>
                        <a:pt x="42" y="46"/>
                      </a:cubicBezTo>
                      <a:cubicBezTo>
                        <a:pt x="43" y="46"/>
                        <a:pt x="44" y="45"/>
                        <a:pt x="44" y="45"/>
                      </a:cubicBezTo>
                      <a:cubicBezTo>
                        <a:pt x="48" y="42"/>
                        <a:pt x="42" y="29"/>
                        <a:pt x="31" y="17"/>
                      </a:cubicBezTo>
                      <a:cubicBezTo>
                        <a:pt x="21" y="7"/>
                        <a:pt x="11"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0" name="Freeform 929"/>
                <p:cNvSpPr>
                  <a:spLocks/>
                </p:cNvSpPr>
                <p:nvPr/>
              </p:nvSpPr>
              <p:spPr bwMode="auto">
                <a:xfrm>
                  <a:off x="3516" y="1455"/>
                  <a:ext cx="73" cy="68"/>
                </a:xfrm>
                <a:custGeom>
                  <a:avLst/>
                  <a:gdLst>
                    <a:gd name="T0" fmla="*/ 7 w 39"/>
                    <a:gd name="T1" fmla="*/ 0 h 36"/>
                    <a:gd name="T2" fmla="*/ 4 w 39"/>
                    <a:gd name="T3" fmla="*/ 1 h 36"/>
                    <a:gd name="T4" fmla="*/ 13 w 39"/>
                    <a:gd name="T5" fmla="*/ 24 h 36"/>
                    <a:gd name="T6" fmla="*/ 33 w 39"/>
                    <a:gd name="T7" fmla="*/ 36 h 36"/>
                    <a:gd name="T8" fmla="*/ 33 w 39"/>
                    <a:gd name="T9" fmla="*/ 36 h 36"/>
                    <a:gd name="T10" fmla="*/ 36 w 39"/>
                    <a:gd name="T11" fmla="*/ 35 h 36"/>
                    <a:gd name="T12" fmla="*/ 36 w 39"/>
                    <a:gd name="T13" fmla="*/ 34 h 36"/>
                    <a:gd name="T14" fmla="*/ 30 w 39"/>
                    <a:gd name="T15" fmla="*/ 15 h 36"/>
                    <a:gd name="T16" fmla="*/ 27 w 39"/>
                    <a:gd name="T17" fmla="*/ 11 h 36"/>
                    <a:gd name="T18" fmla="*/ 24 w 39"/>
                    <a:gd name="T19" fmla="*/ 8 h 36"/>
                    <a:gd name="T20" fmla="*/ 7 w 39"/>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6">
                      <a:moveTo>
                        <a:pt x="7" y="0"/>
                      </a:moveTo>
                      <a:cubicBezTo>
                        <a:pt x="6" y="0"/>
                        <a:pt x="5" y="0"/>
                        <a:pt x="4" y="1"/>
                      </a:cubicBezTo>
                      <a:cubicBezTo>
                        <a:pt x="0" y="4"/>
                        <a:pt x="5" y="15"/>
                        <a:pt x="13" y="24"/>
                      </a:cubicBezTo>
                      <a:cubicBezTo>
                        <a:pt x="20" y="31"/>
                        <a:pt x="28" y="36"/>
                        <a:pt x="33" y="36"/>
                      </a:cubicBezTo>
                      <a:cubicBezTo>
                        <a:pt x="33" y="36"/>
                        <a:pt x="33" y="36"/>
                        <a:pt x="33" y="36"/>
                      </a:cubicBezTo>
                      <a:cubicBezTo>
                        <a:pt x="34" y="36"/>
                        <a:pt x="35" y="35"/>
                        <a:pt x="36" y="35"/>
                      </a:cubicBezTo>
                      <a:cubicBezTo>
                        <a:pt x="36" y="34"/>
                        <a:pt x="36" y="34"/>
                        <a:pt x="36" y="34"/>
                      </a:cubicBezTo>
                      <a:cubicBezTo>
                        <a:pt x="39" y="31"/>
                        <a:pt x="36" y="23"/>
                        <a:pt x="30" y="15"/>
                      </a:cubicBezTo>
                      <a:cubicBezTo>
                        <a:pt x="29" y="13"/>
                        <a:pt x="28" y="12"/>
                        <a:pt x="27" y="11"/>
                      </a:cubicBezTo>
                      <a:cubicBezTo>
                        <a:pt x="26" y="10"/>
                        <a:pt x="25" y="9"/>
                        <a:pt x="24" y="8"/>
                      </a:cubicBezTo>
                      <a:cubicBezTo>
                        <a:pt x="18" y="3"/>
                        <a:pt x="11"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1" name="Freeform 930"/>
                <p:cNvSpPr>
                  <a:spLocks/>
                </p:cNvSpPr>
                <p:nvPr/>
              </p:nvSpPr>
              <p:spPr bwMode="auto">
                <a:xfrm>
                  <a:off x="3189" y="1961"/>
                  <a:ext cx="35" cy="37"/>
                </a:xfrm>
                <a:custGeom>
                  <a:avLst/>
                  <a:gdLst>
                    <a:gd name="T0" fmla="*/ 7 w 19"/>
                    <a:gd name="T1" fmla="*/ 0 h 20"/>
                    <a:gd name="T2" fmla="*/ 4 w 19"/>
                    <a:gd name="T3" fmla="*/ 1 h 20"/>
                    <a:gd name="T4" fmla="*/ 4 w 19"/>
                    <a:gd name="T5" fmla="*/ 14 h 20"/>
                    <a:gd name="T6" fmla="*/ 13 w 19"/>
                    <a:gd name="T7" fmla="*/ 20 h 20"/>
                    <a:gd name="T8" fmla="*/ 16 w 19"/>
                    <a:gd name="T9" fmla="*/ 20 h 20"/>
                    <a:gd name="T10" fmla="*/ 9 w 19"/>
                    <a:gd name="T11" fmla="*/ 10 h 20"/>
                    <a:gd name="T12" fmla="*/ 11 w 19"/>
                    <a:gd name="T13" fmla="*/ 9 h 20"/>
                    <a:gd name="T14" fmla="*/ 17 w 19"/>
                    <a:gd name="T15" fmla="*/ 19 h 20"/>
                    <a:gd name="T16" fmla="*/ 18 w 19"/>
                    <a:gd name="T17" fmla="*/ 8 h 20"/>
                    <a:gd name="T18" fmla="*/ 16 w 19"/>
                    <a:gd name="T19" fmla="*/ 6 h 20"/>
                    <a:gd name="T20" fmla="*/ 15 w 19"/>
                    <a:gd name="T21" fmla="*/ 4 h 20"/>
                    <a:gd name="T22" fmla="*/ 7 w 1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0">
                      <a:moveTo>
                        <a:pt x="7" y="0"/>
                      </a:moveTo>
                      <a:cubicBezTo>
                        <a:pt x="6" y="0"/>
                        <a:pt x="5" y="0"/>
                        <a:pt x="4" y="1"/>
                      </a:cubicBezTo>
                      <a:cubicBezTo>
                        <a:pt x="0" y="3"/>
                        <a:pt x="1" y="9"/>
                        <a:pt x="4" y="14"/>
                      </a:cubicBezTo>
                      <a:cubicBezTo>
                        <a:pt x="6" y="18"/>
                        <a:pt x="10" y="20"/>
                        <a:pt x="13" y="20"/>
                      </a:cubicBezTo>
                      <a:cubicBezTo>
                        <a:pt x="14" y="20"/>
                        <a:pt x="15" y="20"/>
                        <a:pt x="16" y="20"/>
                      </a:cubicBezTo>
                      <a:cubicBezTo>
                        <a:pt x="14" y="17"/>
                        <a:pt x="11" y="14"/>
                        <a:pt x="9" y="10"/>
                      </a:cubicBezTo>
                      <a:cubicBezTo>
                        <a:pt x="10" y="10"/>
                        <a:pt x="11" y="10"/>
                        <a:pt x="11" y="9"/>
                      </a:cubicBezTo>
                      <a:cubicBezTo>
                        <a:pt x="13" y="13"/>
                        <a:pt x="15" y="16"/>
                        <a:pt x="17" y="19"/>
                      </a:cubicBezTo>
                      <a:cubicBezTo>
                        <a:pt x="19" y="16"/>
                        <a:pt x="19" y="12"/>
                        <a:pt x="18" y="8"/>
                      </a:cubicBezTo>
                      <a:cubicBezTo>
                        <a:pt x="17" y="7"/>
                        <a:pt x="17" y="6"/>
                        <a:pt x="16" y="6"/>
                      </a:cubicBezTo>
                      <a:cubicBezTo>
                        <a:pt x="16" y="5"/>
                        <a:pt x="15" y="4"/>
                        <a:pt x="15" y="4"/>
                      </a:cubicBezTo>
                      <a:cubicBezTo>
                        <a:pt x="12" y="1"/>
                        <a:pt x="9"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2" name="Freeform 931"/>
                <p:cNvSpPr>
                  <a:spLocks/>
                </p:cNvSpPr>
                <p:nvPr/>
              </p:nvSpPr>
              <p:spPr bwMode="auto">
                <a:xfrm>
                  <a:off x="3848" y="2006"/>
                  <a:ext cx="46" cy="81"/>
                </a:xfrm>
                <a:custGeom>
                  <a:avLst/>
                  <a:gdLst>
                    <a:gd name="T0" fmla="*/ 6 w 24"/>
                    <a:gd name="T1" fmla="*/ 0 h 43"/>
                    <a:gd name="T2" fmla="*/ 6 w 24"/>
                    <a:gd name="T3" fmla="*/ 0 h 43"/>
                    <a:gd name="T4" fmla="*/ 5 w 24"/>
                    <a:gd name="T5" fmla="*/ 0 h 43"/>
                    <a:gd name="T6" fmla="*/ 3 w 24"/>
                    <a:gd name="T7" fmla="*/ 2 h 43"/>
                    <a:gd name="T8" fmla="*/ 2 w 24"/>
                    <a:gd name="T9" fmla="*/ 20 h 43"/>
                    <a:gd name="T10" fmla="*/ 3 w 24"/>
                    <a:gd name="T11" fmla="*/ 24 h 43"/>
                    <a:gd name="T12" fmla="*/ 4 w 24"/>
                    <a:gd name="T13" fmla="*/ 28 h 43"/>
                    <a:gd name="T14" fmla="*/ 16 w 24"/>
                    <a:gd name="T15" fmla="*/ 43 h 43"/>
                    <a:gd name="T16" fmla="*/ 18 w 24"/>
                    <a:gd name="T17" fmla="*/ 43 h 43"/>
                    <a:gd name="T18" fmla="*/ 20 w 24"/>
                    <a:gd name="T19" fmla="*/ 18 h 43"/>
                    <a:gd name="T20" fmla="*/ 6 w 24"/>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3">
                      <a:moveTo>
                        <a:pt x="6" y="0"/>
                      </a:moveTo>
                      <a:cubicBezTo>
                        <a:pt x="6" y="0"/>
                        <a:pt x="6" y="0"/>
                        <a:pt x="6" y="0"/>
                      </a:cubicBezTo>
                      <a:cubicBezTo>
                        <a:pt x="5" y="0"/>
                        <a:pt x="5" y="0"/>
                        <a:pt x="5" y="0"/>
                      </a:cubicBezTo>
                      <a:cubicBezTo>
                        <a:pt x="4" y="0"/>
                        <a:pt x="3" y="1"/>
                        <a:pt x="3" y="2"/>
                      </a:cubicBezTo>
                      <a:cubicBezTo>
                        <a:pt x="0" y="5"/>
                        <a:pt x="0" y="13"/>
                        <a:pt x="2" y="20"/>
                      </a:cubicBezTo>
                      <a:cubicBezTo>
                        <a:pt x="2" y="22"/>
                        <a:pt x="2" y="23"/>
                        <a:pt x="3" y="24"/>
                      </a:cubicBezTo>
                      <a:cubicBezTo>
                        <a:pt x="3" y="26"/>
                        <a:pt x="4" y="27"/>
                        <a:pt x="4" y="28"/>
                      </a:cubicBezTo>
                      <a:cubicBezTo>
                        <a:pt x="7" y="37"/>
                        <a:pt x="12" y="43"/>
                        <a:pt x="16" y="43"/>
                      </a:cubicBezTo>
                      <a:cubicBezTo>
                        <a:pt x="17" y="43"/>
                        <a:pt x="17" y="43"/>
                        <a:pt x="18" y="43"/>
                      </a:cubicBezTo>
                      <a:cubicBezTo>
                        <a:pt x="22" y="42"/>
                        <a:pt x="24" y="31"/>
                        <a:pt x="20" y="18"/>
                      </a:cubicBezTo>
                      <a:cubicBezTo>
                        <a:pt x="17" y="7"/>
                        <a:pt x="11"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3" name="Freeform 932"/>
                <p:cNvSpPr>
                  <a:spLocks/>
                </p:cNvSpPr>
                <p:nvPr/>
              </p:nvSpPr>
              <p:spPr bwMode="auto">
                <a:xfrm>
                  <a:off x="3446" y="2149"/>
                  <a:ext cx="42" cy="58"/>
                </a:xfrm>
                <a:custGeom>
                  <a:avLst/>
                  <a:gdLst>
                    <a:gd name="T0" fmla="*/ 8 w 22"/>
                    <a:gd name="T1" fmla="*/ 0 h 31"/>
                    <a:gd name="T2" fmla="*/ 6 w 22"/>
                    <a:gd name="T3" fmla="*/ 0 h 31"/>
                    <a:gd name="T4" fmla="*/ 6 w 22"/>
                    <a:gd name="T5" fmla="*/ 0 h 31"/>
                    <a:gd name="T6" fmla="*/ 2 w 22"/>
                    <a:gd name="T7" fmla="*/ 18 h 31"/>
                    <a:gd name="T8" fmla="*/ 9 w 22"/>
                    <a:gd name="T9" fmla="*/ 29 h 31"/>
                    <a:gd name="T10" fmla="*/ 6 w 22"/>
                    <a:gd name="T11" fmla="*/ 18 h 31"/>
                    <a:gd name="T12" fmla="*/ 8 w 22"/>
                    <a:gd name="T13" fmla="*/ 18 h 31"/>
                    <a:gd name="T14" fmla="*/ 12 w 22"/>
                    <a:gd name="T15" fmla="*/ 31 h 31"/>
                    <a:gd name="T16" fmla="*/ 14 w 22"/>
                    <a:gd name="T17" fmla="*/ 31 h 31"/>
                    <a:gd name="T18" fmla="*/ 15 w 22"/>
                    <a:gd name="T19" fmla="*/ 31 h 31"/>
                    <a:gd name="T20" fmla="*/ 20 w 22"/>
                    <a:gd name="T21" fmla="*/ 16 h 31"/>
                    <a:gd name="T22" fmla="*/ 20 w 22"/>
                    <a:gd name="T23" fmla="*/ 13 h 31"/>
                    <a:gd name="T24" fmla="*/ 19 w 22"/>
                    <a:gd name="T25" fmla="*/ 10 h 31"/>
                    <a:gd name="T26" fmla="*/ 9 w 22"/>
                    <a:gd name="T27" fmla="*/ 0 h 31"/>
                    <a:gd name="T28" fmla="*/ 8 w 22"/>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31">
                      <a:moveTo>
                        <a:pt x="8" y="0"/>
                      </a:moveTo>
                      <a:cubicBezTo>
                        <a:pt x="7" y="0"/>
                        <a:pt x="7" y="0"/>
                        <a:pt x="6" y="0"/>
                      </a:cubicBezTo>
                      <a:cubicBezTo>
                        <a:pt x="6" y="0"/>
                        <a:pt x="6" y="0"/>
                        <a:pt x="6" y="0"/>
                      </a:cubicBezTo>
                      <a:cubicBezTo>
                        <a:pt x="1" y="2"/>
                        <a:pt x="0" y="10"/>
                        <a:pt x="2" y="18"/>
                      </a:cubicBezTo>
                      <a:cubicBezTo>
                        <a:pt x="4" y="23"/>
                        <a:pt x="6" y="27"/>
                        <a:pt x="9" y="29"/>
                      </a:cubicBezTo>
                      <a:cubicBezTo>
                        <a:pt x="8" y="25"/>
                        <a:pt x="7" y="22"/>
                        <a:pt x="6" y="18"/>
                      </a:cubicBezTo>
                      <a:cubicBezTo>
                        <a:pt x="7" y="18"/>
                        <a:pt x="7" y="18"/>
                        <a:pt x="8" y="18"/>
                      </a:cubicBezTo>
                      <a:cubicBezTo>
                        <a:pt x="9" y="22"/>
                        <a:pt x="11" y="26"/>
                        <a:pt x="12" y="31"/>
                      </a:cubicBezTo>
                      <a:cubicBezTo>
                        <a:pt x="12" y="31"/>
                        <a:pt x="13" y="31"/>
                        <a:pt x="14" y="31"/>
                      </a:cubicBezTo>
                      <a:cubicBezTo>
                        <a:pt x="14" y="31"/>
                        <a:pt x="15" y="31"/>
                        <a:pt x="15" y="31"/>
                      </a:cubicBezTo>
                      <a:cubicBezTo>
                        <a:pt x="19" y="30"/>
                        <a:pt x="22" y="23"/>
                        <a:pt x="20" y="16"/>
                      </a:cubicBezTo>
                      <a:cubicBezTo>
                        <a:pt x="20" y="15"/>
                        <a:pt x="20" y="14"/>
                        <a:pt x="20" y="13"/>
                      </a:cubicBezTo>
                      <a:cubicBezTo>
                        <a:pt x="19" y="12"/>
                        <a:pt x="19" y="11"/>
                        <a:pt x="19" y="10"/>
                      </a:cubicBezTo>
                      <a:cubicBezTo>
                        <a:pt x="16" y="4"/>
                        <a:pt x="13" y="1"/>
                        <a:pt x="9" y="0"/>
                      </a:cubicBezTo>
                      <a:cubicBezTo>
                        <a:pt x="9" y="0"/>
                        <a:pt x="8"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4" name="Freeform 933"/>
                <p:cNvSpPr>
                  <a:spLocks/>
                </p:cNvSpPr>
                <p:nvPr/>
              </p:nvSpPr>
              <p:spPr bwMode="auto">
                <a:xfrm>
                  <a:off x="3320" y="1878"/>
                  <a:ext cx="29" cy="34"/>
                </a:xfrm>
                <a:custGeom>
                  <a:avLst/>
                  <a:gdLst>
                    <a:gd name="T0" fmla="*/ 4 w 15"/>
                    <a:gd name="T1" fmla="*/ 0 h 18"/>
                    <a:gd name="T2" fmla="*/ 2 w 15"/>
                    <a:gd name="T3" fmla="*/ 1 h 18"/>
                    <a:gd name="T4" fmla="*/ 1 w 15"/>
                    <a:gd name="T5" fmla="*/ 8 h 18"/>
                    <a:gd name="T6" fmla="*/ 3 w 15"/>
                    <a:gd name="T7" fmla="*/ 12 h 18"/>
                    <a:gd name="T8" fmla="*/ 3 w 15"/>
                    <a:gd name="T9" fmla="*/ 13 h 18"/>
                    <a:gd name="T10" fmla="*/ 11 w 15"/>
                    <a:gd name="T11" fmla="*/ 18 h 18"/>
                    <a:gd name="T12" fmla="*/ 13 w 15"/>
                    <a:gd name="T13" fmla="*/ 18 h 18"/>
                    <a:gd name="T14" fmla="*/ 13 w 15"/>
                    <a:gd name="T15" fmla="*/ 17 h 18"/>
                    <a:gd name="T16" fmla="*/ 15 w 15"/>
                    <a:gd name="T17" fmla="*/ 15 h 18"/>
                    <a:gd name="T18" fmla="*/ 12 w 15"/>
                    <a:gd name="T19" fmla="*/ 6 h 18"/>
                    <a:gd name="T20" fmla="*/ 4 w 15"/>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4" y="0"/>
                      </a:moveTo>
                      <a:cubicBezTo>
                        <a:pt x="3" y="0"/>
                        <a:pt x="2" y="0"/>
                        <a:pt x="2" y="1"/>
                      </a:cubicBezTo>
                      <a:cubicBezTo>
                        <a:pt x="0" y="2"/>
                        <a:pt x="0" y="5"/>
                        <a:pt x="1" y="8"/>
                      </a:cubicBezTo>
                      <a:cubicBezTo>
                        <a:pt x="1" y="9"/>
                        <a:pt x="2" y="11"/>
                        <a:pt x="3" y="12"/>
                      </a:cubicBezTo>
                      <a:cubicBezTo>
                        <a:pt x="3" y="13"/>
                        <a:pt x="3" y="13"/>
                        <a:pt x="3" y="13"/>
                      </a:cubicBezTo>
                      <a:cubicBezTo>
                        <a:pt x="6" y="16"/>
                        <a:pt x="9" y="18"/>
                        <a:pt x="11" y="18"/>
                      </a:cubicBezTo>
                      <a:cubicBezTo>
                        <a:pt x="11" y="18"/>
                        <a:pt x="12" y="18"/>
                        <a:pt x="13" y="18"/>
                      </a:cubicBezTo>
                      <a:cubicBezTo>
                        <a:pt x="13" y="18"/>
                        <a:pt x="13" y="17"/>
                        <a:pt x="13" y="17"/>
                      </a:cubicBezTo>
                      <a:cubicBezTo>
                        <a:pt x="14" y="17"/>
                        <a:pt x="14" y="16"/>
                        <a:pt x="15" y="15"/>
                      </a:cubicBezTo>
                      <a:cubicBezTo>
                        <a:pt x="15" y="12"/>
                        <a:pt x="14" y="9"/>
                        <a:pt x="12" y="6"/>
                      </a:cubicBezTo>
                      <a:cubicBezTo>
                        <a:pt x="10" y="2"/>
                        <a:pt x="7"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5" name="Freeform 934"/>
                <p:cNvSpPr>
                  <a:spLocks noEditPoints="1"/>
                </p:cNvSpPr>
                <p:nvPr/>
              </p:nvSpPr>
              <p:spPr bwMode="auto">
                <a:xfrm>
                  <a:off x="3933" y="1429"/>
                  <a:ext cx="829" cy="1088"/>
                </a:xfrm>
                <a:custGeom>
                  <a:avLst/>
                  <a:gdLst>
                    <a:gd name="T0" fmla="*/ 211 w 441"/>
                    <a:gd name="T1" fmla="*/ 567 h 579"/>
                    <a:gd name="T2" fmla="*/ 113 w 441"/>
                    <a:gd name="T3" fmla="*/ 568 h 579"/>
                    <a:gd name="T4" fmla="*/ 113 w 441"/>
                    <a:gd name="T5" fmla="*/ 573 h 579"/>
                    <a:gd name="T6" fmla="*/ 113 w 441"/>
                    <a:gd name="T7" fmla="*/ 578 h 579"/>
                    <a:gd name="T8" fmla="*/ 211 w 441"/>
                    <a:gd name="T9" fmla="*/ 578 h 579"/>
                    <a:gd name="T10" fmla="*/ 211 w 441"/>
                    <a:gd name="T11" fmla="*/ 567 h 579"/>
                    <a:gd name="T12" fmla="*/ 319 w 441"/>
                    <a:gd name="T13" fmla="*/ 567 h 579"/>
                    <a:gd name="T14" fmla="*/ 215 w 441"/>
                    <a:gd name="T15" fmla="*/ 567 h 579"/>
                    <a:gd name="T16" fmla="*/ 214 w 441"/>
                    <a:gd name="T17" fmla="*/ 578 h 579"/>
                    <a:gd name="T18" fmla="*/ 319 w 441"/>
                    <a:gd name="T19" fmla="*/ 579 h 579"/>
                    <a:gd name="T20" fmla="*/ 319 w 441"/>
                    <a:gd name="T21" fmla="*/ 573 h 579"/>
                    <a:gd name="T22" fmla="*/ 319 w 441"/>
                    <a:gd name="T23" fmla="*/ 567 h 579"/>
                    <a:gd name="T24" fmla="*/ 78 w 441"/>
                    <a:gd name="T25" fmla="*/ 323 h 579"/>
                    <a:gd name="T26" fmla="*/ 76 w 441"/>
                    <a:gd name="T27" fmla="*/ 326 h 579"/>
                    <a:gd name="T28" fmla="*/ 76 w 441"/>
                    <a:gd name="T29" fmla="*/ 326 h 579"/>
                    <a:gd name="T30" fmla="*/ 104 w 441"/>
                    <a:gd name="T31" fmla="*/ 547 h 579"/>
                    <a:gd name="T32" fmla="*/ 104 w 441"/>
                    <a:gd name="T33" fmla="*/ 547 h 579"/>
                    <a:gd name="T34" fmla="*/ 105 w 441"/>
                    <a:gd name="T35" fmla="*/ 547 h 579"/>
                    <a:gd name="T36" fmla="*/ 107 w 441"/>
                    <a:gd name="T37" fmla="*/ 549 h 579"/>
                    <a:gd name="T38" fmla="*/ 78 w 441"/>
                    <a:gd name="T39" fmla="*/ 323 h 579"/>
                    <a:gd name="T40" fmla="*/ 45 w 441"/>
                    <a:gd name="T41" fmla="*/ 311 h 579"/>
                    <a:gd name="T42" fmla="*/ 0 w 441"/>
                    <a:gd name="T43" fmla="*/ 325 h 579"/>
                    <a:gd name="T44" fmla="*/ 2 w 441"/>
                    <a:gd name="T45" fmla="*/ 329 h 579"/>
                    <a:gd name="T46" fmla="*/ 3 w 441"/>
                    <a:gd name="T47" fmla="*/ 333 h 579"/>
                    <a:gd name="T48" fmla="*/ 48 w 441"/>
                    <a:gd name="T49" fmla="*/ 320 h 579"/>
                    <a:gd name="T50" fmla="*/ 45 w 441"/>
                    <a:gd name="T51" fmla="*/ 311 h 579"/>
                    <a:gd name="T52" fmla="*/ 65 w 441"/>
                    <a:gd name="T53" fmla="*/ 304 h 579"/>
                    <a:gd name="T54" fmla="*/ 48 w 441"/>
                    <a:gd name="T55" fmla="*/ 310 h 579"/>
                    <a:gd name="T56" fmla="*/ 51 w 441"/>
                    <a:gd name="T57" fmla="*/ 319 h 579"/>
                    <a:gd name="T58" fmla="*/ 67 w 441"/>
                    <a:gd name="T59" fmla="*/ 314 h 579"/>
                    <a:gd name="T60" fmla="*/ 67 w 441"/>
                    <a:gd name="T61" fmla="*/ 312 h 579"/>
                    <a:gd name="T62" fmla="*/ 65 w 441"/>
                    <a:gd name="T63" fmla="*/ 304 h 579"/>
                    <a:gd name="T64" fmla="*/ 246 w 441"/>
                    <a:gd name="T65" fmla="*/ 128 h 579"/>
                    <a:gd name="T66" fmla="*/ 326 w 441"/>
                    <a:gd name="T67" fmla="*/ 542 h 579"/>
                    <a:gd name="T68" fmla="*/ 328 w 441"/>
                    <a:gd name="T69" fmla="*/ 541 h 579"/>
                    <a:gd name="T70" fmla="*/ 329 w 441"/>
                    <a:gd name="T71" fmla="*/ 541 h 579"/>
                    <a:gd name="T72" fmla="*/ 250 w 441"/>
                    <a:gd name="T73" fmla="*/ 129 h 579"/>
                    <a:gd name="T74" fmla="*/ 250 w 441"/>
                    <a:gd name="T75" fmla="*/ 129 h 579"/>
                    <a:gd name="T76" fmla="*/ 249 w 441"/>
                    <a:gd name="T77" fmla="*/ 129 h 579"/>
                    <a:gd name="T78" fmla="*/ 246 w 441"/>
                    <a:gd name="T79" fmla="*/ 128 h 579"/>
                    <a:gd name="T80" fmla="*/ 270 w 441"/>
                    <a:gd name="T81" fmla="*/ 78 h 579"/>
                    <a:gd name="T82" fmla="*/ 243 w 441"/>
                    <a:gd name="T83" fmla="*/ 90 h 579"/>
                    <a:gd name="T84" fmla="*/ 246 w 441"/>
                    <a:gd name="T85" fmla="*/ 95 h 579"/>
                    <a:gd name="T86" fmla="*/ 248 w 441"/>
                    <a:gd name="T87" fmla="*/ 101 h 579"/>
                    <a:gd name="T88" fmla="*/ 274 w 441"/>
                    <a:gd name="T89" fmla="*/ 89 h 579"/>
                    <a:gd name="T90" fmla="*/ 270 w 441"/>
                    <a:gd name="T91" fmla="*/ 78 h 579"/>
                    <a:gd name="T92" fmla="*/ 435 w 441"/>
                    <a:gd name="T93" fmla="*/ 0 h 579"/>
                    <a:gd name="T94" fmla="*/ 273 w 441"/>
                    <a:gd name="T95" fmla="*/ 76 h 579"/>
                    <a:gd name="T96" fmla="*/ 277 w 441"/>
                    <a:gd name="T97" fmla="*/ 88 h 579"/>
                    <a:gd name="T98" fmla="*/ 441 w 441"/>
                    <a:gd name="T99" fmla="*/ 13 h 579"/>
                    <a:gd name="T100" fmla="*/ 438 w 441"/>
                    <a:gd name="T101" fmla="*/ 6 h 579"/>
                    <a:gd name="T102" fmla="*/ 435 w 441"/>
                    <a:gd name="T103"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 h="579">
                      <a:moveTo>
                        <a:pt x="211" y="567"/>
                      </a:moveTo>
                      <a:cubicBezTo>
                        <a:pt x="178" y="568"/>
                        <a:pt x="146" y="568"/>
                        <a:pt x="113" y="568"/>
                      </a:cubicBezTo>
                      <a:cubicBezTo>
                        <a:pt x="113" y="570"/>
                        <a:pt x="113" y="571"/>
                        <a:pt x="113" y="573"/>
                      </a:cubicBezTo>
                      <a:cubicBezTo>
                        <a:pt x="113" y="575"/>
                        <a:pt x="113" y="576"/>
                        <a:pt x="113" y="578"/>
                      </a:cubicBezTo>
                      <a:cubicBezTo>
                        <a:pt x="146" y="578"/>
                        <a:pt x="178" y="578"/>
                        <a:pt x="211" y="578"/>
                      </a:cubicBezTo>
                      <a:cubicBezTo>
                        <a:pt x="211" y="575"/>
                        <a:pt x="211" y="571"/>
                        <a:pt x="211" y="567"/>
                      </a:cubicBezTo>
                      <a:moveTo>
                        <a:pt x="319" y="567"/>
                      </a:moveTo>
                      <a:cubicBezTo>
                        <a:pt x="284" y="567"/>
                        <a:pt x="249" y="567"/>
                        <a:pt x="215" y="567"/>
                      </a:cubicBezTo>
                      <a:cubicBezTo>
                        <a:pt x="214" y="571"/>
                        <a:pt x="214" y="575"/>
                        <a:pt x="214" y="578"/>
                      </a:cubicBezTo>
                      <a:cubicBezTo>
                        <a:pt x="249" y="579"/>
                        <a:pt x="284" y="579"/>
                        <a:pt x="319" y="579"/>
                      </a:cubicBezTo>
                      <a:cubicBezTo>
                        <a:pt x="319" y="577"/>
                        <a:pt x="319" y="575"/>
                        <a:pt x="319" y="573"/>
                      </a:cubicBezTo>
                      <a:cubicBezTo>
                        <a:pt x="319" y="571"/>
                        <a:pt x="319" y="569"/>
                        <a:pt x="319" y="567"/>
                      </a:cubicBezTo>
                      <a:moveTo>
                        <a:pt x="78" y="323"/>
                      </a:moveTo>
                      <a:cubicBezTo>
                        <a:pt x="78" y="325"/>
                        <a:pt x="77" y="326"/>
                        <a:pt x="76" y="326"/>
                      </a:cubicBezTo>
                      <a:cubicBezTo>
                        <a:pt x="76" y="326"/>
                        <a:pt x="76" y="326"/>
                        <a:pt x="76" y="326"/>
                      </a:cubicBezTo>
                      <a:cubicBezTo>
                        <a:pt x="94" y="398"/>
                        <a:pt x="103" y="473"/>
                        <a:pt x="104" y="547"/>
                      </a:cubicBezTo>
                      <a:cubicBezTo>
                        <a:pt x="104" y="547"/>
                        <a:pt x="104" y="547"/>
                        <a:pt x="104" y="547"/>
                      </a:cubicBezTo>
                      <a:cubicBezTo>
                        <a:pt x="104" y="547"/>
                        <a:pt x="104" y="547"/>
                        <a:pt x="105" y="547"/>
                      </a:cubicBezTo>
                      <a:cubicBezTo>
                        <a:pt x="105" y="547"/>
                        <a:pt x="106" y="548"/>
                        <a:pt x="107" y="549"/>
                      </a:cubicBezTo>
                      <a:cubicBezTo>
                        <a:pt x="107" y="472"/>
                        <a:pt x="97" y="396"/>
                        <a:pt x="78" y="323"/>
                      </a:cubicBezTo>
                      <a:moveTo>
                        <a:pt x="45" y="311"/>
                      </a:moveTo>
                      <a:cubicBezTo>
                        <a:pt x="30" y="316"/>
                        <a:pt x="15" y="320"/>
                        <a:pt x="0" y="325"/>
                      </a:cubicBezTo>
                      <a:cubicBezTo>
                        <a:pt x="1" y="326"/>
                        <a:pt x="1" y="328"/>
                        <a:pt x="2" y="329"/>
                      </a:cubicBezTo>
                      <a:cubicBezTo>
                        <a:pt x="2" y="331"/>
                        <a:pt x="3" y="332"/>
                        <a:pt x="3" y="333"/>
                      </a:cubicBezTo>
                      <a:cubicBezTo>
                        <a:pt x="18" y="329"/>
                        <a:pt x="33" y="324"/>
                        <a:pt x="48" y="320"/>
                      </a:cubicBezTo>
                      <a:cubicBezTo>
                        <a:pt x="47" y="317"/>
                        <a:pt x="46" y="314"/>
                        <a:pt x="45" y="311"/>
                      </a:cubicBezTo>
                      <a:moveTo>
                        <a:pt x="65" y="304"/>
                      </a:moveTo>
                      <a:cubicBezTo>
                        <a:pt x="60" y="306"/>
                        <a:pt x="54" y="308"/>
                        <a:pt x="48" y="310"/>
                      </a:cubicBezTo>
                      <a:cubicBezTo>
                        <a:pt x="49" y="313"/>
                        <a:pt x="50" y="316"/>
                        <a:pt x="51" y="319"/>
                      </a:cubicBezTo>
                      <a:cubicBezTo>
                        <a:pt x="56" y="317"/>
                        <a:pt x="62" y="315"/>
                        <a:pt x="67" y="314"/>
                      </a:cubicBezTo>
                      <a:cubicBezTo>
                        <a:pt x="67" y="313"/>
                        <a:pt x="67" y="313"/>
                        <a:pt x="67" y="312"/>
                      </a:cubicBezTo>
                      <a:cubicBezTo>
                        <a:pt x="66" y="310"/>
                        <a:pt x="66" y="307"/>
                        <a:pt x="65" y="304"/>
                      </a:cubicBezTo>
                      <a:moveTo>
                        <a:pt x="246" y="128"/>
                      </a:moveTo>
                      <a:cubicBezTo>
                        <a:pt x="299" y="260"/>
                        <a:pt x="324" y="401"/>
                        <a:pt x="326" y="542"/>
                      </a:cubicBezTo>
                      <a:cubicBezTo>
                        <a:pt x="326" y="541"/>
                        <a:pt x="327" y="541"/>
                        <a:pt x="328" y="541"/>
                      </a:cubicBezTo>
                      <a:cubicBezTo>
                        <a:pt x="328" y="541"/>
                        <a:pt x="329" y="541"/>
                        <a:pt x="329" y="541"/>
                      </a:cubicBezTo>
                      <a:cubicBezTo>
                        <a:pt x="328" y="400"/>
                        <a:pt x="302" y="259"/>
                        <a:pt x="250" y="129"/>
                      </a:cubicBezTo>
                      <a:cubicBezTo>
                        <a:pt x="250" y="129"/>
                        <a:pt x="250" y="129"/>
                        <a:pt x="250" y="129"/>
                      </a:cubicBezTo>
                      <a:cubicBezTo>
                        <a:pt x="249" y="129"/>
                        <a:pt x="249" y="129"/>
                        <a:pt x="249" y="129"/>
                      </a:cubicBezTo>
                      <a:cubicBezTo>
                        <a:pt x="248" y="129"/>
                        <a:pt x="247" y="129"/>
                        <a:pt x="246" y="128"/>
                      </a:cubicBezTo>
                      <a:moveTo>
                        <a:pt x="270" y="78"/>
                      </a:moveTo>
                      <a:cubicBezTo>
                        <a:pt x="261" y="82"/>
                        <a:pt x="252" y="86"/>
                        <a:pt x="243" y="90"/>
                      </a:cubicBezTo>
                      <a:cubicBezTo>
                        <a:pt x="244" y="92"/>
                        <a:pt x="245" y="93"/>
                        <a:pt x="246" y="95"/>
                      </a:cubicBezTo>
                      <a:cubicBezTo>
                        <a:pt x="247" y="97"/>
                        <a:pt x="247" y="99"/>
                        <a:pt x="248" y="101"/>
                      </a:cubicBezTo>
                      <a:cubicBezTo>
                        <a:pt x="257" y="97"/>
                        <a:pt x="266" y="93"/>
                        <a:pt x="274" y="89"/>
                      </a:cubicBezTo>
                      <a:cubicBezTo>
                        <a:pt x="273" y="85"/>
                        <a:pt x="271" y="81"/>
                        <a:pt x="270" y="78"/>
                      </a:cubicBezTo>
                      <a:moveTo>
                        <a:pt x="435" y="0"/>
                      </a:moveTo>
                      <a:cubicBezTo>
                        <a:pt x="381" y="25"/>
                        <a:pt x="327" y="51"/>
                        <a:pt x="273" y="76"/>
                      </a:cubicBezTo>
                      <a:cubicBezTo>
                        <a:pt x="274" y="80"/>
                        <a:pt x="276" y="84"/>
                        <a:pt x="277" y="88"/>
                      </a:cubicBezTo>
                      <a:cubicBezTo>
                        <a:pt x="332" y="63"/>
                        <a:pt x="386" y="38"/>
                        <a:pt x="441" y="13"/>
                      </a:cubicBezTo>
                      <a:cubicBezTo>
                        <a:pt x="440" y="11"/>
                        <a:pt x="439" y="9"/>
                        <a:pt x="438" y="6"/>
                      </a:cubicBezTo>
                      <a:cubicBezTo>
                        <a:pt x="437" y="4"/>
                        <a:pt x="436" y="2"/>
                        <a:pt x="43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6" name="Freeform 935"/>
                <p:cNvSpPr>
                  <a:spLocks/>
                </p:cNvSpPr>
                <p:nvPr/>
              </p:nvSpPr>
              <p:spPr bwMode="auto">
                <a:xfrm>
                  <a:off x="4734" y="1367"/>
                  <a:ext cx="73" cy="133"/>
                </a:xfrm>
                <a:custGeom>
                  <a:avLst/>
                  <a:gdLst>
                    <a:gd name="T0" fmla="*/ 6 w 39"/>
                    <a:gd name="T1" fmla="*/ 0 h 71"/>
                    <a:gd name="T2" fmla="*/ 4 w 39"/>
                    <a:gd name="T3" fmla="*/ 0 h 71"/>
                    <a:gd name="T4" fmla="*/ 9 w 39"/>
                    <a:gd name="T5" fmla="*/ 33 h 71"/>
                    <a:gd name="T6" fmla="*/ 12 w 39"/>
                    <a:gd name="T7" fmla="*/ 39 h 71"/>
                    <a:gd name="T8" fmla="*/ 15 w 39"/>
                    <a:gd name="T9" fmla="*/ 46 h 71"/>
                    <a:gd name="T10" fmla="*/ 34 w 39"/>
                    <a:gd name="T11" fmla="*/ 71 h 71"/>
                    <a:gd name="T12" fmla="*/ 35 w 39"/>
                    <a:gd name="T13" fmla="*/ 71 h 71"/>
                    <a:gd name="T14" fmla="*/ 29 w 39"/>
                    <a:gd name="T15" fmla="*/ 31 h 71"/>
                    <a:gd name="T16" fmla="*/ 6 w 3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71">
                      <a:moveTo>
                        <a:pt x="6" y="0"/>
                      </a:moveTo>
                      <a:cubicBezTo>
                        <a:pt x="5" y="0"/>
                        <a:pt x="5" y="0"/>
                        <a:pt x="4" y="0"/>
                      </a:cubicBezTo>
                      <a:cubicBezTo>
                        <a:pt x="0" y="2"/>
                        <a:pt x="3" y="16"/>
                        <a:pt x="9" y="33"/>
                      </a:cubicBezTo>
                      <a:cubicBezTo>
                        <a:pt x="10" y="35"/>
                        <a:pt x="11" y="37"/>
                        <a:pt x="12" y="39"/>
                      </a:cubicBezTo>
                      <a:cubicBezTo>
                        <a:pt x="13" y="42"/>
                        <a:pt x="14" y="44"/>
                        <a:pt x="15" y="46"/>
                      </a:cubicBezTo>
                      <a:cubicBezTo>
                        <a:pt x="22" y="61"/>
                        <a:pt x="29" y="71"/>
                        <a:pt x="34" y="71"/>
                      </a:cubicBezTo>
                      <a:cubicBezTo>
                        <a:pt x="34" y="71"/>
                        <a:pt x="35" y="71"/>
                        <a:pt x="35" y="71"/>
                      </a:cubicBezTo>
                      <a:cubicBezTo>
                        <a:pt x="39" y="69"/>
                        <a:pt x="37" y="51"/>
                        <a:pt x="29" y="31"/>
                      </a:cubicBezTo>
                      <a:cubicBezTo>
                        <a:pt x="21" y="13"/>
                        <a:pt x="11"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7" name="Freeform 936"/>
                <p:cNvSpPr>
                  <a:spLocks/>
                </p:cNvSpPr>
                <p:nvPr/>
              </p:nvSpPr>
              <p:spPr bwMode="auto">
                <a:xfrm>
                  <a:off x="4346" y="1560"/>
                  <a:ext cx="64" cy="111"/>
                </a:xfrm>
                <a:custGeom>
                  <a:avLst/>
                  <a:gdLst>
                    <a:gd name="T0" fmla="*/ 6 w 34"/>
                    <a:gd name="T1" fmla="*/ 0 h 59"/>
                    <a:gd name="T2" fmla="*/ 4 w 34"/>
                    <a:gd name="T3" fmla="*/ 0 h 59"/>
                    <a:gd name="T4" fmla="*/ 8 w 34"/>
                    <a:gd name="T5" fmla="*/ 30 h 59"/>
                    <a:gd name="T6" fmla="*/ 16 w 34"/>
                    <a:gd name="T7" fmla="*/ 26 h 59"/>
                    <a:gd name="T8" fmla="*/ 19 w 34"/>
                    <a:gd name="T9" fmla="*/ 32 h 59"/>
                    <a:gd name="T10" fmla="*/ 10 w 34"/>
                    <a:gd name="T11" fmla="*/ 36 h 59"/>
                    <a:gd name="T12" fmla="*/ 26 w 34"/>
                    <a:gd name="T13" fmla="*/ 58 h 59"/>
                    <a:gd name="T14" fmla="*/ 29 w 34"/>
                    <a:gd name="T15" fmla="*/ 59 h 59"/>
                    <a:gd name="T16" fmla="*/ 30 w 34"/>
                    <a:gd name="T17" fmla="*/ 59 h 59"/>
                    <a:gd name="T18" fmla="*/ 30 w 34"/>
                    <a:gd name="T19" fmla="*/ 59 h 59"/>
                    <a:gd name="T20" fmla="*/ 28 w 34"/>
                    <a:gd name="T21" fmla="*/ 31 h 59"/>
                    <a:gd name="T22" fmla="*/ 26 w 34"/>
                    <a:gd name="T23" fmla="*/ 25 h 59"/>
                    <a:gd name="T24" fmla="*/ 23 w 34"/>
                    <a:gd name="T25" fmla="*/ 20 h 59"/>
                    <a:gd name="T26" fmla="*/ 6 w 34"/>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9">
                      <a:moveTo>
                        <a:pt x="6" y="0"/>
                      </a:moveTo>
                      <a:cubicBezTo>
                        <a:pt x="5" y="0"/>
                        <a:pt x="5" y="0"/>
                        <a:pt x="4" y="0"/>
                      </a:cubicBezTo>
                      <a:cubicBezTo>
                        <a:pt x="0" y="2"/>
                        <a:pt x="2" y="15"/>
                        <a:pt x="8" y="30"/>
                      </a:cubicBezTo>
                      <a:cubicBezTo>
                        <a:pt x="11" y="29"/>
                        <a:pt x="13" y="28"/>
                        <a:pt x="16" y="26"/>
                      </a:cubicBezTo>
                      <a:cubicBezTo>
                        <a:pt x="17" y="28"/>
                        <a:pt x="18" y="30"/>
                        <a:pt x="19" y="32"/>
                      </a:cubicBezTo>
                      <a:cubicBezTo>
                        <a:pt x="16" y="33"/>
                        <a:pt x="13" y="35"/>
                        <a:pt x="10" y="36"/>
                      </a:cubicBezTo>
                      <a:cubicBezTo>
                        <a:pt x="15" y="47"/>
                        <a:pt x="22" y="56"/>
                        <a:pt x="26" y="58"/>
                      </a:cubicBezTo>
                      <a:cubicBezTo>
                        <a:pt x="27" y="59"/>
                        <a:pt x="28" y="59"/>
                        <a:pt x="29" y="59"/>
                      </a:cubicBezTo>
                      <a:cubicBezTo>
                        <a:pt x="29" y="59"/>
                        <a:pt x="29" y="59"/>
                        <a:pt x="30" y="59"/>
                      </a:cubicBezTo>
                      <a:cubicBezTo>
                        <a:pt x="30" y="59"/>
                        <a:pt x="30" y="59"/>
                        <a:pt x="30" y="59"/>
                      </a:cubicBezTo>
                      <a:cubicBezTo>
                        <a:pt x="34" y="56"/>
                        <a:pt x="33" y="45"/>
                        <a:pt x="28" y="31"/>
                      </a:cubicBezTo>
                      <a:cubicBezTo>
                        <a:pt x="27" y="29"/>
                        <a:pt x="27" y="27"/>
                        <a:pt x="26" y="25"/>
                      </a:cubicBezTo>
                      <a:cubicBezTo>
                        <a:pt x="25" y="23"/>
                        <a:pt x="24" y="22"/>
                        <a:pt x="23" y="20"/>
                      </a:cubicBezTo>
                      <a:cubicBezTo>
                        <a:pt x="17" y="8"/>
                        <a:pt x="10"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8" name="Freeform 937"/>
                <p:cNvSpPr>
                  <a:spLocks/>
                </p:cNvSpPr>
                <p:nvPr/>
              </p:nvSpPr>
              <p:spPr bwMode="auto">
                <a:xfrm>
                  <a:off x="3905" y="2017"/>
                  <a:ext cx="36" cy="70"/>
                </a:xfrm>
                <a:custGeom>
                  <a:avLst/>
                  <a:gdLst>
                    <a:gd name="T0" fmla="*/ 6 w 19"/>
                    <a:gd name="T1" fmla="*/ 0 h 37"/>
                    <a:gd name="T2" fmla="*/ 5 w 19"/>
                    <a:gd name="T3" fmla="*/ 0 h 37"/>
                    <a:gd name="T4" fmla="*/ 3 w 19"/>
                    <a:gd name="T5" fmla="*/ 21 h 37"/>
                    <a:gd name="T6" fmla="*/ 14 w 19"/>
                    <a:gd name="T7" fmla="*/ 37 h 37"/>
                    <a:gd name="T8" fmla="*/ 15 w 19"/>
                    <a:gd name="T9" fmla="*/ 37 h 37"/>
                    <a:gd name="T10" fmla="*/ 18 w 19"/>
                    <a:gd name="T11" fmla="*/ 20 h 37"/>
                    <a:gd name="T12" fmla="*/ 17 w 19"/>
                    <a:gd name="T13" fmla="*/ 16 h 37"/>
                    <a:gd name="T14" fmla="*/ 15 w 19"/>
                    <a:gd name="T15" fmla="*/ 12 h 37"/>
                    <a:gd name="T16" fmla="*/ 6 w 1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7">
                      <a:moveTo>
                        <a:pt x="6" y="0"/>
                      </a:moveTo>
                      <a:cubicBezTo>
                        <a:pt x="5" y="0"/>
                        <a:pt x="5" y="0"/>
                        <a:pt x="5" y="0"/>
                      </a:cubicBezTo>
                      <a:cubicBezTo>
                        <a:pt x="1" y="2"/>
                        <a:pt x="0" y="11"/>
                        <a:pt x="3" y="21"/>
                      </a:cubicBezTo>
                      <a:cubicBezTo>
                        <a:pt x="5" y="30"/>
                        <a:pt x="10" y="37"/>
                        <a:pt x="14" y="37"/>
                      </a:cubicBezTo>
                      <a:cubicBezTo>
                        <a:pt x="14" y="37"/>
                        <a:pt x="15" y="37"/>
                        <a:pt x="15" y="37"/>
                      </a:cubicBezTo>
                      <a:cubicBezTo>
                        <a:pt x="18" y="36"/>
                        <a:pt x="19" y="29"/>
                        <a:pt x="18" y="20"/>
                      </a:cubicBezTo>
                      <a:cubicBezTo>
                        <a:pt x="18" y="19"/>
                        <a:pt x="17" y="18"/>
                        <a:pt x="17" y="16"/>
                      </a:cubicBezTo>
                      <a:cubicBezTo>
                        <a:pt x="16" y="15"/>
                        <a:pt x="16" y="13"/>
                        <a:pt x="15" y="12"/>
                      </a:cubicBezTo>
                      <a:cubicBezTo>
                        <a:pt x="13" y="5"/>
                        <a:pt x="9"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9" name="Freeform 938"/>
                <p:cNvSpPr>
                  <a:spLocks/>
                </p:cNvSpPr>
                <p:nvPr/>
              </p:nvSpPr>
              <p:spPr bwMode="auto">
                <a:xfrm>
                  <a:off x="4532" y="2446"/>
                  <a:ext cx="36" cy="120"/>
                </a:xfrm>
                <a:custGeom>
                  <a:avLst/>
                  <a:gdLst>
                    <a:gd name="T0" fmla="*/ 9 w 19"/>
                    <a:gd name="T1" fmla="*/ 0 h 64"/>
                    <a:gd name="T2" fmla="*/ 7 w 19"/>
                    <a:gd name="T3" fmla="*/ 1 h 64"/>
                    <a:gd name="T4" fmla="*/ 0 w 19"/>
                    <a:gd name="T5" fmla="*/ 26 h 64"/>
                    <a:gd name="T6" fmla="*/ 0 w 19"/>
                    <a:gd name="T7" fmla="*/ 32 h 64"/>
                    <a:gd name="T8" fmla="*/ 0 w 19"/>
                    <a:gd name="T9" fmla="*/ 38 h 64"/>
                    <a:gd name="T10" fmla="*/ 8 w 19"/>
                    <a:gd name="T11" fmla="*/ 64 h 64"/>
                    <a:gd name="T12" fmla="*/ 8 w 19"/>
                    <a:gd name="T13" fmla="*/ 64 h 64"/>
                    <a:gd name="T14" fmla="*/ 8 w 19"/>
                    <a:gd name="T15" fmla="*/ 64 h 64"/>
                    <a:gd name="T16" fmla="*/ 18 w 19"/>
                    <a:gd name="T17" fmla="*/ 32 h 64"/>
                    <a:gd name="T18" fmla="*/ 10 w 19"/>
                    <a:gd name="T19" fmla="*/ 0 h 64"/>
                    <a:gd name="T20" fmla="*/ 9 w 19"/>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64">
                      <a:moveTo>
                        <a:pt x="9" y="0"/>
                      </a:moveTo>
                      <a:cubicBezTo>
                        <a:pt x="8" y="0"/>
                        <a:pt x="7" y="0"/>
                        <a:pt x="7" y="1"/>
                      </a:cubicBezTo>
                      <a:cubicBezTo>
                        <a:pt x="3" y="5"/>
                        <a:pt x="1" y="14"/>
                        <a:pt x="0" y="26"/>
                      </a:cubicBezTo>
                      <a:cubicBezTo>
                        <a:pt x="0" y="28"/>
                        <a:pt x="0" y="30"/>
                        <a:pt x="0" y="32"/>
                      </a:cubicBezTo>
                      <a:cubicBezTo>
                        <a:pt x="0" y="34"/>
                        <a:pt x="0" y="36"/>
                        <a:pt x="0" y="38"/>
                      </a:cubicBezTo>
                      <a:cubicBezTo>
                        <a:pt x="0" y="53"/>
                        <a:pt x="4" y="64"/>
                        <a:pt x="8" y="64"/>
                      </a:cubicBezTo>
                      <a:cubicBezTo>
                        <a:pt x="8" y="64"/>
                        <a:pt x="8" y="64"/>
                        <a:pt x="8" y="64"/>
                      </a:cubicBezTo>
                      <a:cubicBezTo>
                        <a:pt x="8" y="64"/>
                        <a:pt x="8" y="64"/>
                        <a:pt x="8" y="64"/>
                      </a:cubicBezTo>
                      <a:cubicBezTo>
                        <a:pt x="13" y="64"/>
                        <a:pt x="18" y="50"/>
                        <a:pt x="18" y="32"/>
                      </a:cubicBezTo>
                      <a:cubicBezTo>
                        <a:pt x="19" y="15"/>
                        <a:pt x="15" y="1"/>
                        <a:pt x="10" y="0"/>
                      </a:cubicBezTo>
                      <a:cubicBezTo>
                        <a:pt x="10" y="0"/>
                        <a:pt x="9"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0" name="Freeform 939"/>
                <p:cNvSpPr>
                  <a:spLocks/>
                </p:cNvSpPr>
                <p:nvPr/>
              </p:nvSpPr>
              <p:spPr bwMode="auto">
                <a:xfrm>
                  <a:off x="4112" y="2457"/>
                  <a:ext cx="33" cy="98"/>
                </a:xfrm>
                <a:custGeom>
                  <a:avLst/>
                  <a:gdLst>
                    <a:gd name="T0" fmla="*/ 10 w 18"/>
                    <a:gd name="T1" fmla="*/ 0 h 52"/>
                    <a:gd name="T2" fmla="*/ 9 w 18"/>
                    <a:gd name="T3" fmla="*/ 0 h 52"/>
                    <a:gd name="T4" fmla="*/ 9 w 18"/>
                    <a:gd name="T5" fmla="*/ 0 h 52"/>
                    <a:gd name="T6" fmla="*/ 0 w 18"/>
                    <a:gd name="T7" fmla="*/ 26 h 52"/>
                    <a:gd name="T8" fmla="*/ 9 w 18"/>
                    <a:gd name="T9" fmla="*/ 52 h 52"/>
                    <a:gd name="T10" fmla="*/ 9 w 18"/>
                    <a:gd name="T11" fmla="*/ 52 h 52"/>
                    <a:gd name="T12" fmla="*/ 18 w 18"/>
                    <a:gd name="T13" fmla="*/ 31 h 52"/>
                    <a:gd name="T14" fmla="*/ 18 w 18"/>
                    <a:gd name="T15" fmla="*/ 26 h 52"/>
                    <a:gd name="T16" fmla="*/ 18 w 18"/>
                    <a:gd name="T17" fmla="*/ 21 h 52"/>
                    <a:gd name="T18" fmla="*/ 12 w 18"/>
                    <a:gd name="T19" fmla="*/ 2 h 52"/>
                    <a:gd name="T20" fmla="*/ 10 w 18"/>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52">
                      <a:moveTo>
                        <a:pt x="10" y="0"/>
                      </a:moveTo>
                      <a:cubicBezTo>
                        <a:pt x="9" y="0"/>
                        <a:pt x="9" y="0"/>
                        <a:pt x="9" y="0"/>
                      </a:cubicBezTo>
                      <a:cubicBezTo>
                        <a:pt x="9" y="0"/>
                        <a:pt x="9" y="0"/>
                        <a:pt x="9" y="0"/>
                      </a:cubicBezTo>
                      <a:cubicBezTo>
                        <a:pt x="4" y="2"/>
                        <a:pt x="1" y="13"/>
                        <a:pt x="0" y="26"/>
                      </a:cubicBezTo>
                      <a:cubicBezTo>
                        <a:pt x="0" y="40"/>
                        <a:pt x="3" y="51"/>
                        <a:pt x="9" y="52"/>
                      </a:cubicBezTo>
                      <a:cubicBezTo>
                        <a:pt x="9" y="52"/>
                        <a:pt x="9" y="52"/>
                        <a:pt x="9" y="52"/>
                      </a:cubicBezTo>
                      <a:cubicBezTo>
                        <a:pt x="13" y="52"/>
                        <a:pt x="17" y="43"/>
                        <a:pt x="18" y="31"/>
                      </a:cubicBezTo>
                      <a:cubicBezTo>
                        <a:pt x="18" y="29"/>
                        <a:pt x="18" y="28"/>
                        <a:pt x="18" y="26"/>
                      </a:cubicBezTo>
                      <a:cubicBezTo>
                        <a:pt x="18" y="24"/>
                        <a:pt x="18" y="23"/>
                        <a:pt x="18" y="21"/>
                      </a:cubicBezTo>
                      <a:cubicBezTo>
                        <a:pt x="18" y="12"/>
                        <a:pt x="15" y="5"/>
                        <a:pt x="12" y="2"/>
                      </a:cubicBezTo>
                      <a:cubicBezTo>
                        <a:pt x="11" y="1"/>
                        <a:pt x="10" y="0"/>
                        <a:pt x="1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1" name="Freeform 940"/>
                <p:cNvSpPr>
                  <a:spLocks/>
                </p:cNvSpPr>
                <p:nvPr/>
              </p:nvSpPr>
              <p:spPr bwMode="auto">
                <a:xfrm>
                  <a:off x="4055" y="1983"/>
                  <a:ext cx="26" cy="59"/>
                </a:xfrm>
                <a:custGeom>
                  <a:avLst/>
                  <a:gdLst>
                    <a:gd name="T0" fmla="*/ 4 w 14"/>
                    <a:gd name="T1" fmla="*/ 0 h 31"/>
                    <a:gd name="T2" fmla="*/ 3 w 14"/>
                    <a:gd name="T3" fmla="*/ 0 h 31"/>
                    <a:gd name="T4" fmla="*/ 0 w 14"/>
                    <a:gd name="T5" fmla="*/ 9 h 31"/>
                    <a:gd name="T6" fmla="*/ 2 w 14"/>
                    <a:gd name="T7" fmla="*/ 17 h 31"/>
                    <a:gd name="T8" fmla="*/ 2 w 14"/>
                    <a:gd name="T9" fmla="*/ 19 h 31"/>
                    <a:gd name="T10" fmla="*/ 11 w 14"/>
                    <a:gd name="T11" fmla="*/ 31 h 31"/>
                    <a:gd name="T12" fmla="*/ 11 w 14"/>
                    <a:gd name="T13" fmla="*/ 31 h 31"/>
                    <a:gd name="T14" fmla="*/ 11 w 14"/>
                    <a:gd name="T15" fmla="*/ 31 h 31"/>
                    <a:gd name="T16" fmla="*/ 13 w 14"/>
                    <a:gd name="T17" fmla="*/ 28 h 31"/>
                    <a:gd name="T18" fmla="*/ 13 w 14"/>
                    <a:gd name="T19" fmla="*/ 14 h 31"/>
                    <a:gd name="T20" fmla="*/ 4 w 14"/>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1">
                      <a:moveTo>
                        <a:pt x="4" y="0"/>
                      </a:moveTo>
                      <a:cubicBezTo>
                        <a:pt x="3" y="0"/>
                        <a:pt x="3" y="0"/>
                        <a:pt x="3" y="0"/>
                      </a:cubicBezTo>
                      <a:cubicBezTo>
                        <a:pt x="1" y="1"/>
                        <a:pt x="0" y="5"/>
                        <a:pt x="0" y="9"/>
                      </a:cubicBezTo>
                      <a:cubicBezTo>
                        <a:pt x="1" y="12"/>
                        <a:pt x="1" y="15"/>
                        <a:pt x="2" y="17"/>
                      </a:cubicBezTo>
                      <a:cubicBezTo>
                        <a:pt x="2" y="18"/>
                        <a:pt x="2" y="18"/>
                        <a:pt x="2" y="19"/>
                      </a:cubicBezTo>
                      <a:cubicBezTo>
                        <a:pt x="4" y="26"/>
                        <a:pt x="8" y="31"/>
                        <a:pt x="11" y="31"/>
                      </a:cubicBezTo>
                      <a:cubicBezTo>
                        <a:pt x="11" y="31"/>
                        <a:pt x="11" y="31"/>
                        <a:pt x="11" y="31"/>
                      </a:cubicBezTo>
                      <a:cubicBezTo>
                        <a:pt x="11" y="31"/>
                        <a:pt x="11" y="31"/>
                        <a:pt x="11" y="31"/>
                      </a:cubicBezTo>
                      <a:cubicBezTo>
                        <a:pt x="12" y="31"/>
                        <a:pt x="13" y="30"/>
                        <a:pt x="13" y="28"/>
                      </a:cubicBezTo>
                      <a:cubicBezTo>
                        <a:pt x="14" y="25"/>
                        <a:pt x="14" y="20"/>
                        <a:pt x="13" y="14"/>
                      </a:cubicBezTo>
                      <a:cubicBezTo>
                        <a:pt x="10" y="6"/>
                        <a:pt x="7"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2" name="Freeform 941"/>
                <p:cNvSpPr>
                  <a:spLocks noEditPoints="1"/>
                </p:cNvSpPr>
                <p:nvPr/>
              </p:nvSpPr>
              <p:spPr bwMode="auto">
                <a:xfrm>
                  <a:off x="3721" y="71"/>
                  <a:ext cx="1772" cy="3929"/>
                </a:xfrm>
                <a:custGeom>
                  <a:avLst/>
                  <a:gdLst>
                    <a:gd name="T0" fmla="*/ 731 w 943"/>
                    <a:gd name="T1" fmla="*/ 1798 h 2090"/>
                    <a:gd name="T2" fmla="*/ 600 w 943"/>
                    <a:gd name="T3" fmla="*/ 2088 h 2090"/>
                    <a:gd name="T4" fmla="*/ 601 w 943"/>
                    <a:gd name="T5" fmla="*/ 2088 h 2090"/>
                    <a:gd name="T6" fmla="*/ 602 w 943"/>
                    <a:gd name="T7" fmla="*/ 2088 h 2090"/>
                    <a:gd name="T8" fmla="*/ 603 w 943"/>
                    <a:gd name="T9" fmla="*/ 2090 h 2090"/>
                    <a:gd name="T10" fmla="*/ 733 w 943"/>
                    <a:gd name="T11" fmla="*/ 1803 h 2090"/>
                    <a:gd name="T12" fmla="*/ 733 w 943"/>
                    <a:gd name="T13" fmla="*/ 1803 h 2090"/>
                    <a:gd name="T14" fmla="*/ 731 w 943"/>
                    <a:gd name="T15" fmla="*/ 1798 h 2090"/>
                    <a:gd name="T16" fmla="*/ 750 w 943"/>
                    <a:gd name="T17" fmla="*/ 1766 h 2090"/>
                    <a:gd name="T18" fmla="*/ 746 w 943"/>
                    <a:gd name="T19" fmla="*/ 1779 h 2090"/>
                    <a:gd name="T20" fmla="*/ 745 w 943"/>
                    <a:gd name="T21" fmla="*/ 1782 h 2090"/>
                    <a:gd name="T22" fmla="*/ 821 w 943"/>
                    <a:gd name="T23" fmla="*/ 1807 h 2090"/>
                    <a:gd name="T24" fmla="*/ 821 w 943"/>
                    <a:gd name="T25" fmla="*/ 1805 h 2090"/>
                    <a:gd name="T26" fmla="*/ 826 w 943"/>
                    <a:gd name="T27" fmla="*/ 1791 h 2090"/>
                    <a:gd name="T28" fmla="*/ 750 w 943"/>
                    <a:gd name="T29" fmla="*/ 1766 h 2090"/>
                    <a:gd name="T30" fmla="*/ 835 w 943"/>
                    <a:gd name="T31" fmla="*/ 743 h 2090"/>
                    <a:gd name="T32" fmla="*/ 834 w 943"/>
                    <a:gd name="T33" fmla="*/ 744 h 2090"/>
                    <a:gd name="T34" fmla="*/ 833 w 943"/>
                    <a:gd name="T35" fmla="*/ 744 h 2090"/>
                    <a:gd name="T36" fmla="*/ 832 w 943"/>
                    <a:gd name="T37" fmla="*/ 744 h 2090"/>
                    <a:gd name="T38" fmla="*/ 842 w 943"/>
                    <a:gd name="T39" fmla="*/ 1764 h 2090"/>
                    <a:gd name="T40" fmla="*/ 843 w 943"/>
                    <a:gd name="T41" fmla="*/ 1764 h 2090"/>
                    <a:gd name="T42" fmla="*/ 844 w 943"/>
                    <a:gd name="T43" fmla="*/ 1764 h 2090"/>
                    <a:gd name="T44" fmla="*/ 845 w 943"/>
                    <a:gd name="T45" fmla="*/ 1765 h 2090"/>
                    <a:gd name="T46" fmla="*/ 835 w 943"/>
                    <a:gd name="T47" fmla="*/ 743 h 2090"/>
                    <a:gd name="T48" fmla="*/ 809 w 943"/>
                    <a:gd name="T49" fmla="*/ 702 h 2090"/>
                    <a:gd name="T50" fmla="*/ 697 w 943"/>
                    <a:gd name="T51" fmla="*/ 747 h 2090"/>
                    <a:gd name="T52" fmla="*/ 698 w 943"/>
                    <a:gd name="T53" fmla="*/ 749 h 2090"/>
                    <a:gd name="T54" fmla="*/ 702 w 943"/>
                    <a:gd name="T55" fmla="*/ 762 h 2090"/>
                    <a:gd name="T56" fmla="*/ 815 w 943"/>
                    <a:gd name="T57" fmla="*/ 718 h 2090"/>
                    <a:gd name="T58" fmla="*/ 810 w 943"/>
                    <a:gd name="T59" fmla="*/ 704 h 2090"/>
                    <a:gd name="T60" fmla="*/ 809 w 943"/>
                    <a:gd name="T61" fmla="*/ 702 h 2090"/>
                    <a:gd name="T62" fmla="*/ 2 w 943"/>
                    <a:gd name="T63" fmla="*/ 0 h 2090"/>
                    <a:gd name="T64" fmla="*/ 2 w 943"/>
                    <a:gd name="T65" fmla="*/ 2 h 2090"/>
                    <a:gd name="T66" fmla="*/ 0 w 943"/>
                    <a:gd name="T67" fmla="*/ 3 h 2090"/>
                    <a:gd name="T68" fmla="*/ 165 w 943"/>
                    <a:gd name="T69" fmla="*/ 94 h 2090"/>
                    <a:gd name="T70" fmla="*/ 179 w 943"/>
                    <a:gd name="T71" fmla="*/ 103 h 2090"/>
                    <a:gd name="T72" fmla="*/ 673 w 943"/>
                    <a:gd name="T73" fmla="*/ 715 h 2090"/>
                    <a:gd name="T74" fmla="*/ 674 w 943"/>
                    <a:gd name="T75" fmla="*/ 714 h 2090"/>
                    <a:gd name="T76" fmla="*/ 675 w 943"/>
                    <a:gd name="T77" fmla="*/ 714 h 2090"/>
                    <a:gd name="T78" fmla="*/ 676 w 943"/>
                    <a:gd name="T79" fmla="*/ 714 h 2090"/>
                    <a:gd name="T80" fmla="*/ 181 w 943"/>
                    <a:gd name="T81" fmla="*/ 101 h 2090"/>
                    <a:gd name="T82" fmla="*/ 167 w 943"/>
                    <a:gd name="T83" fmla="*/ 91 h 2090"/>
                    <a:gd name="T84" fmla="*/ 2 w 943"/>
                    <a:gd name="T85" fmla="*/ 0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2090">
                      <a:moveTo>
                        <a:pt x="731" y="1798"/>
                      </a:moveTo>
                      <a:cubicBezTo>
                        <a:pt x="697" y="1899"/>
                        <a:pt x="653" y="1996"/>
                        <a:pt x="600" y="2088"/>
                      </a:cubicBezTo>
                      <a:cubicBezTo>
                        <a:pt x="601" y="2088"/>
                        <a:pt x="601" y="2088"/>
                        <a:pt x="601" y="2088"/>
                      </a:cubicBezTo>
                      <a:cubicBezTo>
                        <a:pt x="601" y="2088"/>
                        <a:pt x="602" y="2088"/>
                        <a:pt x="602" y="2088"/>
                      </a:cubicBezTo>
                      <a:cubicBezTo>
                        <a:pt x="602" y="2088"/>
                        <a:pt x="603" y="2089"/>
                        <a:pt x="603" y="2090"/>
                      </a:cubicBezTo>
                      <a:cubicBezTo>
                        <a:pt x="656" y="1999"/>
                        <a:pt x="699" y="1903"/>
                        <a:pt x="733" y="1803"/>
                      </a:cubicBezTo>
                      <a:cubicBezTo>
                        <a:pt x="733" y="1803"/>
                        <a:pt x="733" y="1803"/>
                        <a:pt x="733" y="1803"/>
                      </a:cubicBezTo>
                      <a:cubicBezTo>
                        <a:pt x="732" y="1802"/>
                        <a:pt x="731" y="1801"/>
                        <a:pt x="731" y="1798"/>
                      </a:cubicBezTo>
                      <a:moveTo>
                        <a:pt x="750" y="1766"/>
                      </a:moveTo>
                      <a:cubicBezTo>
                        <a:pt x="749" y="1770"/>
                        <a:pt x="748" y="1774"/>
                        <a:pt x="746" y="1779"/>
                      </a:cubicBezTo>
                      <a:cubicBezTo>
                        <a:pt x="746" y="1780"/>
                        <a:pt x="746" y="1781"/>
                        <a:pt x="745" y="1782"/>
                      </a:cubicBezTo>
                      <a:cubicBezTo>
                        <a:pt x="771" y="1790"/>
                        <a:pt x="796" y="1799"/>
                        <a:pt x="821" y="1807"/>
                      </a:cubicBezTo>
                      <a:cubicBezTo>
                        <a:pt x="821" y="1807"/>
                        <a:pt x="821" y="1806"/>
                        <a:pt x="821" y="1805"/>
                      </a:cubicBezTo>
                      <a:cubicBezTo>
                        <a:pt x="823" y="1800"/>
                        <a:pt x="825" y="1796"/>
                        <a:pt x="826" y="1791"/>
                      </a:cubicBezTo>
                      <a:cubicBezTo>
                        <a:pt x="801" y="1783"/>
                        <a:pt x="775" y="1774"/>
                        <a:pt x="750" y="1766"/>
                      </a:cubicBezTo>
                      <a:moveTo>
                        <a:pt x="835" y="743"/>
                      </a:moveTo>
                      <a:cubicBezTo>
                        <a:pt x="835" y="743"/>
                        <a:pt x="834" y="744"/>
                        <a:pt x="834" y="744"/>
                      </a:cubicBezTo>
                      <a:cubicBezTo>
                        <a:pt x="833" y="744"/>
                        <a:pt x="833" y="744"/>
                        <a:pt x="833" y="744"/>
                      </a:cubicBezTo>
                      <a:cubicBezTo>
                        <a:pt x="832" y="744"/>
                        <a:pt x="832" y="744"/>
                        <a:pt x="832" y="744"/>
                      </a:cubicBezTo>
                      <a:cubicBezTo>
                        <a:pt x="940" y="1071"/>
                        <a:pt x="940" y="1433"/>
                        <a:pt x="842" y="1764"/>
                      </a:cubicBezTo>
                      <a:cubicBezTo>
                        <a:pt x="842" y="1764"/>
                        <a:pt x="843" y="1764"/>
                        <a:pt x="843" y="1764"/>
                      </a:cubicBezTo>
                      <a:cubicBezTo>
                        <a:pt x="843" y="1764"/>
                        <a:pt x="844" y="1764"/>
                        <a:pt x="844" y="1764"/>
                      </a:cubicBezTo>
                      <a:cubicBezTo>
                        <a:pt x="844" y="1764"/>
                        <a:pt x="845" y="1765"/>
                        <a:pt x="845" y="1765"/>
                      </a:cubicBezTo>
                      <a:cubicBezTo>
                        <a:pt x="943" y="1433"/>
                        <a:pt x="943" y="1070"/>
                        <a:pt x="835" y="743"/>
                      </a:cubicBezTo>
                      <a:moveTo>
                        <a:pt x="809" y="702"/>
                      </a:moveTo>
                      <a:cubicBezTo>
                        <a:pt x="772" y="717"/>
                        <a:pt x="734" y="732"/>
                        <a:pt x="697" y="747"/>
                      </a:cubicBezTo>
                      <a:cubicBezTo>
                        <a:pt x="697" y="748"/>
                        <a:pt x="697" y="748"/>
                        <a:pt x="698" y="749"/>
                      </a:cubicBezTo>
                      <a:cubicBezTo>
                        <a:pt x="699" y="754"/>
                        <a:pt x="700" y="758"/>
                        <a:pt x="702" y="762"/>
                      </a:cubicBezTo>
                      <a:cubicBezTo>
                        <a:pt x="739" y="747"/>
                        <a:pt x="777" y="732"/>
                        <a:pt x="815" y="718"/>
                      </a:cubicBezTo>
                      <a:cubicBezTo>
                        <a:pt x="814" y="714"/>
                        <a:pt x="812" y="709"/>
                        <a:pt x="810" y="704"/>
                      </a:cubicBezTo>
                      <a:cubicBezTo>
                        <a:pt x="810" y="704"/>
                        <a:pt x="809" y="703"/>
                        <a:pt x="809" y="702"/>
                      </a:cubicBezTo>
                      <a:moveTo>
                        <a:pt x="2" y="0"/>
                      </a:moveTo>
                      <a:cubicBezTo>
                        <a:pt x="2" y="1"/>
                        <a:pt x="2" y="2"/>
                        <a:pt x="2" y="2"/>
                      </a:cubicBezTo>
                      <a:cubicBezTo>
                        <a:pt x="1" y="3"/>
                        <a:pt x="1" y="3"/>
                        <a:pt x="0" y="3"/>
                      </a:cubicBezTo>
                      <a:cubicBezTo>
                        <a:pt x="58" y="31"/>
                        <a:pt x="113" y="61"/>
                        <a:pt x="165" y="94"/>
                      </a:cubicBezTo>
                      <a:cubicBezTo>
                        <a:pt x="169" y="97"/>
                        <a:pt x="174" y="100"/>
                        <a:pt x="179" y="103"/>
                      </a:cubicBezTo>
                      <a:cubicBezTo>
                        <a:pt x="415" y="260"/>
                        <a:pt x="578" y="475"/>
                        <a:pt x="673" y="715"/>
                      </a:cubicBezTo>
                      <a:cubicBezTo>
                        <a:pt x="673" y="714"/>
                        <a:pt x="674" y="714"/>
                        <a:pt x="674" y="714"/>
                      </a:cubicBezTo>
                      <a:cubicBezTo>
                        <a:pt x="674" y="714"/>
                        <a:pt x="675" y="714"/>
                        <a:pt x="675" y="714"/>
                      </a:cubicBezTo>
                      <a:cubicBezTo>
                        <a:pt x="675" y="714"/>
                        <a:pt x="676" y="714"/>
                        <a:pt x="676" y="714"/>
                      </a:cubicBezTo>
                      <a:cubicBezTo>
                        <a:pt x="581" y="473"/>
                        <a:pt x="417" y="257"/>
                        <a:pt x="181" y="101"/>
                      </a:cubicBezTo>
                      <a:cubicBezTo>
                        <a:pt x="176" y="98"/>
                        <a:pt x="171" y="94"/>
                        <a:pt x="167" y="91"/>
                      </a:cubicBezTo>
                      <a:cubicBezTo>
                        <a:pt x="115" y="58"/>
                        <a:pt x="60" y="28"/>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3" name="Freeform 942"/>
                <p:cNvSpPr>
                  <a:spLocks/>
                </p:cNvSpPr>
                <p:nvPr/>
              </p:nvSpPr>
              <p:spPr bwMode="auto">
                <a:xfrm>
                  <a:off x="3551" y="0"/>
                  <a:ext cx="173" cy="79"/>
                </a:xfrm>
                <a:custGeom>
                  <a:avLst/>
                  <a:gdLst>
                    <a:gd name="T0" fmla="*/ 8 w 92"/>
                    <a:gd name="T1" fmla="*/ 0 h 42"/>
                    <a:gd name="T2" fmla="*/ 2 w 92"/>
                    <a:gd name="T3" fmla="*/ 1 h 42"/>
                    <a:gd name="T4" fmla="*/ 43 w 92"/>
                    <a:gd name="T5" fmla="*/ 28 h 42"/>
                    <a:gd name="T6" fmla="*/ 59 w 92"/>
                    <a:gd name="T7" fmla="*/ 35 h 42"/>
                    <a:gd name="T8" fmla="*/ 63 w 92"/>
                    <a:gd name="T9" fmla="*/ 26 h 42"/>
                    <a:gd name="T10" fmla="*/ 72 w 92"/>
                    <a:gd name="T11" fmla="*/ 30 h 42"/>
                    <a:gd name="T12" fmla="*/ 68 w 92"/>
                    <a:gd name="T13" fmla="*/ 38 h 42"/>
                    <a:gd name="T14" fmla="*/ 87 w 92"/>
                    <a:gd name="T15" fmla="*/ 42 h 42"/>
                    <a:gd name="T16" fmla="*/ 90 w 92"/>
                    <a:gd name="T17" fmla="*/ 41 h 42"/>
                    <a:gd name="T18" fmla="*/ 92 w 92"/>
                    <a:gd name="T19" fmla="*/ 40 h 42"/>
                    <a:gd name="T20" fmla="*/ 92 w 92"/>
                    <a:gd name="T21" fmla="*/ 38 h 42"/>
                    <a:gd name="T22" fmla="*/ 51 w 92"/>
                    <a:gd name="T23" fmla="*/ 12 h 42"/>
                    <a:gd name="T24" fmla="*/ 8 w 92"/>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42">
                      <a:moveTo>
                        <a:pt x="8" y="0"/>
                      </a:moveTo>
                      <a:cubicBezTo>
                        <a:pt x="5" y="0"/>
                        <a:pt x="3" y="0"/>
                        <a:pt x="2" y="1"/>
                      </a:cubicBezTo>
                      <a:cubicBezTo>
                        <a:pt x="0" y="6"/>
                        <a:pt x="19" y="18"/>
                        <a:pt x="43" y="28"/>
                      </a:cubicBezTo>
                      <a:cubicBezTo>
                        <a:pt x="49" y="31"/>
                        <a:pt x="54" y="33"/>
                        <a:pt x="59" y="35"/>
                      </a:cubicBezTo>
                      <a:cubicBezTo>
                        <a:pt x="61" y="32"/>
                        <a:pt x="62" y="29"/>
                        <a:pt x="63" y="26"/>
                      </a:cubicBezTo>
                      <a:cubicBezTo>
                        <a:pt x="66" y="27"/>
                        <a:pt x="69" y="28"/>
                        <a:pt x="72" y="30"/>
                      </a:cubicBezTo>
                      <a:cubicBezTo>
                        <a:pt x="70" y="32"/>
                        <a:pt x="69" y="35"/>
                        <a:pt x="68" y="38"/>
                      </a:cubicBezTo>
                      <a:cubicBezTo>
                        <a:pt x="76" y="40"/>
                        <a:pt x="83" y="42"/>
                        <a:pt x="87" y="42"/>
                      </a:cubicBezTo>
                      <a:cubicBezTo>
                        <a:pt x="88" y="42"/>
                        <a:pt x="89" y="41"/>
                        <a:pt x="90" y="41"/>
                      </a:cubicBezTo>
                      <a:cubicBezTo>
                        <a:pt x="91" y="41"/>
                        <a:pt x="91" y="41"/>
                        <a:pt x="92" y="40"/>
                      </a:cubicBezTo>
                      <a:cubicBezTo>
                        <a:pt x="92" y="40"/>
                        <a:pt x="92" y="39"/>
                        <a:pt x="92" y="38"/>
                      </a:cubicBezTo>
                      <a:cubicBezTo>
                        <a:pt x="90" y="33"/>
                        <a:pt x="73" y="22"/>
                        <a:pt x="51" y="12"/>
                      </a:cubicBezTo>
                      <a:cubicBezTo>
                        <a:pt x="33" y="4"/>
                        <a:pt x="16"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4" name="Freeform 943"/>
                <p:cNvSpPr>
                  <a:spLocks/>
                </p:cNvSpPr>
                <p:nvPr/>
              </p:nvSpPr>
              <p:spPr bwMode="auto">
                <a:xfrm>
                  <a:off x="4980" y="1414"/>
                  <a:ext cx="67" cy="146"/>
                </a:xfrm>
                <a:custGeom>
                  <a:avLst/>
                  <a:gdLst>
                    <a:gd name="T0" fmla="*/ 5 w 36"/>
                    <a:gd name="T1" fmla="*/ 0 h 78"/>
                    <a:gd name="T2" fmla="*/ 4 w 36"/>
                    <a:gd name="T3" fmla="*/ 0 h 78"/>
                    <a:gd name="T4" fmla="*/ 3 w 36"/>
                    <a:gd name="T5" fmla="*/ 1 h 78"/>
                    <a:gd name="T6" fmla="*/ 10 w 36"/>
                    <a:gd name="T7" fmla="*/ 42 h 78"/>
                    <a:gd name="T8" fmla="*/ 32 w 36"/>
                    <a:gd name="T9" fmla="*/ 78 h 78"/>
                    <a:gd name="T10" fmla="*/ 33 w 36"/>
                    <a:gd name="T11" fmla="*/ 78 h 78"/>
                    <a:gd name="T12" fmla="*/ 32 w 36"/>
                    <a:gd name="T13" fmla="*/ 48 h 78"/>
                    <a:gd name="T14" fmla="*/ 28 w 36"/>
                    <a:gd name="T15" fmla="*/ 35 h 78"/>
                    <a:gd name="T16" fmla="*/ 27 w 36"/>
                    <a:gd name="T17" fmla="*/ 33 h 78"/>
                    <a:gd name="T18" fmla="*/ 6 w 36"/>
                    <a:gd name="T19" fmla="*/ 0 h 78"/>
                    <a:gd name="T20" fmla="*/ 5 w 36"/>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8">
                      <a:moveTo>
                        <a:pt x="5" y="0"/>
                      </a:moveTo>
                      <a:cubicBezTo>
                        <a:pt x="5" y="0"/>
                        <a:pt x="4" y="0"/>
                        <a:pt x="4" y="0"/>
                      </a:cubicBezTo>
                      <a:cubicBezTo>
                        <a:pt x="4" y="0"/>
                        <a:pt x="3" y="0"/>
                        <a:pt x="3" y="1"/>
                      </a:cubicBezTo>
                      <a:cubicBezTo>
                        <a:pt x="0" y="6"/>
                        <a:pt x="4" y="23"/>
                        <a:pt x="10" y="42"/>
                      </a:cubicBezTo>
                      <a:cubicBezTo>
                        <a:pt x="18" y="63"/>
                        <a:pt x="27" y="78"/>
                        <a:pt x="32" y="78"/>
                      </a:cubicBezTo>
                      <a:cubicBezTo>
                        <a:pt x="32" y="78"/>
                        <a:pt x="32" y="78"/>
                        <a:pt x="33" y="78"/>
                      </a:cubicBezTo>
                      <a:cubicBezTo>
                        <a:pt x="36" y="77"/>
                        <a:pt x="36" y="64"/>
                        <a:pt x="32" y="48"/>
                      </a:cubicBezTo>
                      <a:cubicBezTo>
                        <a:pt x="30" y="44"/>
                        <a:pt x="29" y="40"/>
                        <a:pt x="28" y="35"/>
                      </a:cubicBezTo>
                      <a:cubicBezTo>
                        <a:pt x="27" y="34"/>
                        <a:pt x="27" y="34"/>
                        <a:pt x="27" y="33"/>
                      </a:cubicBezTo>
                      <a:cubicBezTo>
                        <a:pt x="20" y="15"/>
                        <a:pt x="11" y="1"/>
                        <a:pt x="6" y="0"/>
                      </a:cubicBezTo>
                      <a:cubicBezTo>
                        <a:pt x="6" y="0"/>
                        <a:pt x="5"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5" name="Freeform 944"/>
                <p:cNvSpPr>
                  <a:spLocks/>
                </p:cNvSpPr>
                <p:nvPr/>
              </p:nvSpPr>
              <p:spPr bwMode="auto">
                <a:xfrm>
                  <a:off x="4777" y="3997"/>
                  <a:ext cx="79" cy="112"/>
                </a:xfrm>
                <a:custGeom>
                  <a:avLst/>
                  <a:gdLst>
                    <a:gd name="T0" fmla="*/ 39 w 42"/>
                    <a:gd name="T1" fmla="*/ 0 h 60"/>
                    <a:gd name="T2" fmla="*/ 38 w 42"/>
                    <a:gd name="T3" fmla="*/ 0 h 60"/>
                    <a:gd name="T4" fmla="*/ 16 w 42"/>
                    <a:gd name="T5" fmla="*/ 26 h 60"/>
                    <a:gd name="T6" fmla="*/ 4 w 42"/>
                    <a:gd name="T7" fmla="*/ 59 h 60"/>
                    <a:gd name="T8" fmla="*/ 5 w 42"/>
                    <a:gd name="T9" fmla="*/ 60 h 60"/>
                    <a:gd name="T10" fmla="*/ 28 w 42"/>
                    <a:gd name="T11" fmla="*/ 34 h 60"/>
                    <a:gd name="T12" fmla="*/ 41 w 42"/>
                    <a:gd name="T13" fmla="*/ 2 h 60"/>
                    <a:gd name="T14" fmla="*/ 40 w 42"/>
                    <a:gd name="T15" fmla="*/ 0 h 60"/>
                    <a:gd name="T16" fmla="*/ 39 w 42"/>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60">
                      <a:moveTo>
                        <a:pt x="39" y="0"/>
                      </a:moveTo>
                      <a:cubicBezTo>
                        <a:pt x="39" y="0"/>
                        <a:pt x="39" y="0"/>
                        <a:pt x="38" y="0"/>
                      </a:cubicBezTo>
                      <a:cubicBezTo>
                        <a:pt x="34" y="1"/>
                        <a:pt x="25" y="12"/>
                        <a:pt x="16" y="26"/>
                      </a:cubicBezTo>
                      <a:cubicBezTo>
                        <a:pt x="6" y="42"/>
                        <a:pt x="0" y="57"/>
                        <a:pt x="4" y="59"/>
                      </a:cubicBezTo>
                      <a:cubicBezTo>
                        <a:pt x="4" y="60"/>
                        <a:pt x="4" y="60"/>
                        <a:pt x="5" y="60"/>
                      </a:cubicBezTo>
                      <a:cubicBezTo>
                        <a:pt x="9" y="60"/>
                        <a:pt x="19" y="49"/>
                        <a:pt x="28" y="34"/>
                      </a:cubicBezTo>
                      <a:cubicBezTo>
                        <a:pt x="37" y="20"/>
                        <a:pt x="42" y="7"/>
                        <a:pt x="41" y="2"/>
                      </a:cubicBezTo>
                      <a:cubicBezTo>
                        <a:pt x="41" y="1"/>
                        <a:pt x="40" y="0"/>
                        <a:pt x="40" y="0"/>
                      </a:cubicBezTo>
                      <a:cubicBezTo>
                        <a:pt x="40" y="0"/>
                        <a:pt x="39" y="0"/>
                        <a:pt x="3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6" name="Freeform 945"/>
                <p:cNvSpPr>
                  <a:spLocks/>
                </p:cNvSpPr>
                <p:nvPr/>
              </p:nvSpPr>
              <p:spPr bwMode="auto">
                <a:xfrm>
                  <a:off x="5220" y="1308"/>
                  <a:ext cx="76" cy="162"/>
                </a:xfrm>
                <a:custGeom>
                  <a:avLst/>
                  <a:gdLst>
                    <a:gd name="T0" fmla="*/ 6 w 40"/>
                    <a:gd name="T1" fmla="*/ 0 h 86"/>
                    <a:gd name="T2" fmla="*/ 22 w 40"/>
                    <a:gd name="T3" fmla="*/ 43 h 86"/>
                    <a:gd name="T4" fmla="*/ 20 w 40"/>
                    <a:gd name="T5" fmla="*/ 43 h 86"/>
                    <a:gd name="T6" fmla="*/ 4 w 40"/>
                    <a:gd name="T7" fmla="*/ 1 h 86"/>
                    <a:gd name="T8" fmla="*/ 11 w 40"/>
                    <a:gd name="T9" fmla="*/ 44 h 86"/>
                    <a:gd name="T10" fmla="*/ 12 w 40"/>
                    <a:gd name="T11" fmla="*/ 46 h 86"/>
                    <a:gd name="T12" fmla="*/ 17 w 40"/>
                    <a:gd name="T13" fmla="*/ 60 h 86"/>
                    <a:gd name="T14" fmla="*/ 34 w 40"/>
                    <a:gd name="T15" fmla="*/ 86 h 86"/>
                    <a:gd name="T16" fmla="*/ 35 w 40"/>
                    <a:gd name="T17" fmla="*/ 86 h 86"/>
                    <a:gd name="T18" fmla="*/ 36 w 40"/>
                    <a:gd name="T19" fmla="*/ 86 h 86"/>
                    <a:gd name="T20" fmla="*/ 37 w 40"/>
                    <a:gd name="T21" fmla="*/ 85 h 86"/>
                    <a:gd name="T22" fmla="*/ 29 w 40"/>
                    <a:gd name="T23" fmla="*/ 40 h 86"/>
                    <a:gd name="T24" fmla="*/ 6 w 40"/>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86">
                      <a:moveTo>
                        <a:pt x="6" y="0"/>
                      </a:moveTo>
                      <a:cubicBezTo>
                        <a:pt x="11" y="14"/>
                        <a:pt x="17" y="28"/>
                        <a:pt x="22" y="43"/>
                      </a:cubicBezTo>
                      <a:cubicBezTo>
                        <a:pt x="22" y="43"/>
                        <a:pt x="21" y="43"/>
                        <a:pt x="20" y="43"/>
                      </a:cubicBezTo>
                      <a:cubicBezTo>
                        <a:pt x="15" y="29"/>
                        <a:pt x="10" y="15"/>
                        <a:pt x="4" y="1"/>
                      </a:cubicBezTo>
                      <a:cubicBezTo>
                        <a:pt x="0" y="3"/>
                        <a:pt x="3" y="22"/>
                        <a:pt x="11" y="44"/>
                      </a:cubicBezTo>
                      <a:cubicBezTo>
                        <a:pt x="11" y="45"/>
                        <a:pt x="12" y="46"/>
                        <a:pt x="12" y="46"/>
                      </a:cubicBezTo>
                      <a:cubicBezTo>
                        <a:pt x="14" y="51"/>
                        <a:pt x="16" y="56"/>
                        <a:pt x="17" y="60"/>
                      </a:cubicBezTo>
                      <a:cubicBezTo>
                        <a:pt x="23" y="74"/>
                        <a:pt x="30" y="84"/>
                        <a:pt x="34" y="86"/>
                      </a:cubicBezTo>
                      <a:cubicBezTo>
                        <a:pt x="34" y="86"/>
                        <a:pt x="34" y="86"/>
                        <a:pt x="35" y="86"/>
                      </a:cubicBezTo>
                      <a:cubicBezTo>
                        <a:pt x="35" y="86"/>
                        <a:pt x="35" y="86"/>
                        <a:pt x="36" y="86"/>
                      </a:cubicBezTo>
                      <a:cubicBezTo>
                        <a:pt x="36" y="86"/>
                        <a:pt x="37" y="85"/>
                        <a:pt x="37" y="85"/>
                      </a:cubicBezTo>
                      <a:cubicBezTo>
                        <a:pt x="40" y="80"/>
                        <a:pt x="37" y="61"/>
                        <a:pt x="29" y="40"/>
                      </a:cubicBezTo>
                      <a:cubicBezTo>
                        <a:pt x="21" y="18"/>
                        <a:pt x="11" y="1"/>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7" name="Freeform 946"/>
                <p:cNvSpPr>
                  <a:spLocks/>
                </p:cNvSpPr>
                <p:nvPr/>
              </p:nvSpPr>
              <p:spPr bwMode="auto">
                <a:xfrm>
                  <a:off x="5245" y="3388"/>
                  <a:ext cx="69" cy="165"/>
                </a:xfrm>
                <a:custGeom>
                  <a:avLst/>
                  <a:gdLst>
                    <a:gd name="T0" fmla="*/ 32 w 37"/>
                    <a:gd name="T1" fmla="*/ 0 h 88"/>
                    <a:gd name="T2" fmla="*/ 31 w 37"/>
                    <a:gd name="T3" fmla="*/ 0 h 88"/>
                    <a:gd name="T4" fmla="*/ 15 w 37"/>
                    <a:gd name="T5" fmla="*/ 27 h 88"/>
                    <a:gd name="T6" fmla="*/ 10 w 37"/>
                    <a:gd name="T7" fmla="*/ 41 h 88"/>
                    <a:gd name="T8" fmla="*/ 10 w 37"/>
                    <a:gd name="T9" fmla="*/ 43 h 88"/>
                    <a:gd name="T10" fmla="*/ 4 w 37"/>
                    <a:gd name="T11" fmla="*/ 87 h 88"/>
                    <a:gd name="T12" fmla="*/ 5 w 37"/>
                    <a:gd name="T13" fmla="*/ 88 h 88"/>
                    <a:gd name="T14" fmla="*/ 28 w 37"/>
                    <a:gd name="T15" fmla="*/ 47 h 88"/>
                    <a:gd name="T16" fmla="*/ 34 w 37"/>
                    <a:gd name="T17" fmla="*/ 1 h 88"/>
                    <a:gd name="T18" fmla="*/ 33 w 37"/>
                    <a:gd name="T19" fmla="*/ 0 h 88"/>
                    <a:gd name="T20" fmla="*/ 32 w 37"/>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8">
                      <a:moveTo>
                        <a:pt x="32" y="0"/>
                      </a:moveTo>
                      <a:cubicBezTo>
                        <a:pt x="32" y="0"/>
                        <a:pt x="31" y="0"/>
                        <a:pt x="31" y="0"/>
                      </a:cubicBezTo>
                      <a:cubicBezTo>
                        <a:pt x="27" y="2"/>
                        <a:pt x="21" y="13"/>
                        <a:pt x="15" y="27"/>
                      </a:cubicBezTo>
                      <a:cubicBezTo>
                        <a:pt x="14" y="32"/>
                        <a:pt x="12" y="36"/>
                        <a:pt x="10" y="41"/>
                      </a:cubicBezTo>
                      <a:cubicBezTo>
                        <a:pt x="10" y="42"/>
                        <a:pt x="10" y="43"/>
                        <a:pt x="10" y="43"/>
                      </a:cubicBezTo>
                      <a:cubicBezTo>
                        <a:pt x="3" y="66"/>
                        <a:pt x="0" y="86"/>
                        <a:pt x="4" y="87"/>
                      </a:cubicBezTo>
                      <a:cubicBezTo>
                        <a:pt x="5" y="88"/>
                        <a:pt x="5" y="88"/>
                        <a:pt x="5" y="88"/>
                      </a:cubicBezTo>
                      <a:cubicBezTo>
                        <a:pt x="10" y="88"/>
                        <a:pt x="20" y="70"/>
                        <a:pt x="28" y="47"/>
                      </a:cubicBezTo>
                      <a:cubicBezTo>
                        <a:pt x="35" y="25"/>
                        <a:pt x="37" y="6"/>
                        <a:pt x="34" y="1"/>
                      </a:cubicBezTo>
                      <a:cubicBezTo>
                        <a:pt x="34" y="1"/>
                        <a:pt x="33" y="0"/>
                        <a:pt x="33" y="0"/>
                      </a:cubicBezTo>
                      <a:cubicBezTo>
                        <a:pt x="33" y="0"/>
                        <a:pt x="32" y="0"/>
                        <a:pt x="3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8" name="Freeform 947"/>
                <p:cNvSpPr>
                  <a:spLocks/>
                </p:cNvSpPr>
                <p:nvPr/>
              </p:nvSpPr>
              <p:spPr bwMode="auto">
                <a:xfrm>
                  <a:off x="5094" y="3363"/>
                  <a:ext cx="38" cy="98"/>
                </a:xfrm>
                <a:custGeom>
                  <a:avLst/>
                  <a:gdLst>
                    <a:gd name="T0" fmla="*/ 18 w 20"/>
                    <a:gd name="T1" fmla="*/ 0 h 52"/>
                    <a:gd name="T2" fmla="*/ 5 w 20"/>
                    <a:gd name="T3" fmla="*/ 24 h 52"/>
                    <a:gd name="T4" fmla="*/ 0 w 20"/>
                    <a:gd name="T5" fmla="*/ 47 h 52"/>
                    <a:gd name="T6" fmla="*/ 2 w 20"/>
                    <a:gd name="T7" fmla="*/ 52 h 52"/>
                    <a:gd name="T8" fmla="*/ 2 w 20"/>
                    <a:gd name="T9" fmla="*/ 52 h 52"/>
                    <a:gd name="T10" fmla="*/ 2 w 20"/>
                    <a:gd name="T11" fmla="*/ 52 h 52"/>
                    <a:gd name="T12" fmla="*/ 14 w 20"/>
                    <a:gd name="T13" fmla="*/ 31 h 52"/>
                    <a:gd name="T14" fmla="*/ 15 w 20"/>
                    <a:gd name="T15" fmla="*/ 28 h 52"/>
                    <a:gd name="T16" fmla="*/ 19 w 20"/>
                    <a:gd name="T17" fmla="*/ 15 h 52"/>
                    <a:gd name="T18" fmla="*/ 18 w 20"/>
                    <a:gd name="T19" fmla="*/ 0 h 52"/>
                    <a:gd name="T20" fmla="*/ 18 w 20"/>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52">
                      <a:moveTo>
                        <a:pt x="18" y="0"/>
                      </a:moveTo>
                      <a:cubicBezTo>
                        <a:pt x="15" y="0"/>
                        <a:pt x="9" y="11"/>
                        <a:pt x="5" y="24"/>
                      </a:cubicBezTo>
                      <a:cubicBezTo>
                        <a:pt x="2" y="33"/>
                        <a:pt x="0" y="42"/>
                        <a:pt x="0" y="47"/>
                      </a:cubicBezTo>
                      <a:cubicBezTo>
                        <a:pt x="0" y="50"/>
                        <a:pt x="1" y="51"/>
                        <a:pt x="2" y="52"/>
                      </a:cubicBezTo>
                      <a:cubicBezTo>
                        <a:pt x="2" y="52"/>
                        <a:pt x="2" y="52"/>
                        <a:pt x="2" y="52"/>
                      </a:cubicBezTo>
                      <a:cubicBezTo>
                        <a:pt x="2" y="52"/>
                        <a:pt x="2" y="52"/>
                        <a:pt x="2" y="52"/>
                      </a:cubicBezTo>
                      <a:cubicBezTo>
                        <a:pt x="5" y="52"/>
                        <a:pt x="11" y="43"/>
                        <a:pt x="14" y="31"/>
                      </a:cubicBezTo>
                      <a:cubicBezTo>
                        <a:pt x="15" y="30"/>
                        <a:pt x="15" y="29"/>
                        <a:pt x="15" y="28"/>
                      </a:cubicBezTo>
                      <a:cubicBezTo>
                        <a:pt x="17" y="23"/>
                        <a:pt x="18" y="19"/>
                        <a:pt x="19" y="15"/>
                      </a:cubicBezTo>
                      <a:cubicBezTo>
                        <a:pt x="20" y="7"/>
                        <a:pt x="20" y="1"/>
                        <a:pt x="18" y="0"/>
                      </a:cubicBezTo>
                      <a:cubicBezTo>
                        <a:pt x="18" y="0"/>
                        <a:pt x="18" y="0"/>
                        <a:pt x="1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9" name="Freeform 948"/>
                <p:cNvSpPr>
                  <a:spLocks noEditPoints="1"/>
                </p:cNvSpPr>
                <p:nvPr/>
              </p:nvSpPr>
              <p:spPr bwMode="auto">
                <a:xfrm>
                  <a:off x="3091" y="1286"/>
                  <a:ext cx="1022" cy="1991"/>
                </a:xfrm>
                <a:custGeom>
                  <a:avLst/>
                  <a:gdLst>
                    <a:gd name="T0" fmla="*/ 386 w 544"/>
                    <a:gd name="T1" fmla="*/ 908 h 1059"/>
                    <a:gd name="T2" fmla="*/ 318 w 544"/>
                    <a:gd name="T3" fmla="*/ 1057 h 1059"/>
                    <a:gd name="T4" fmla="*/ 320 w 544"/>
                    <a:gd name="T5" fmla="*/ 1057 h 1059"/>
                    <a:gd name="T6" fmla="*/ 321 w 544"/>
                    <a:gd name="T7" fmla="*/ 1059 h 1059"/>
                    <a:gd name="T8" fmla="*/ 389 w 544"/>
                    <a:gd name="T9" fmla="*/ 911 h 1059"/>
                    <a:gd name="T10" fmla="*/ 388 w 544"/>
                    <a:gd name="T11" fmla="*/ 910 h 1059"/>
                    <a:gd name="T12" fmla="*/ 386 w 544"/>
                    <a:gd name="T13" fmla="*/ 908 h 1059"/>
                    <a:gd name="T14" fmla="*/ 399 w 544"/>
                    <a:gd name="T15" fmla="*/ 892 h 1059"/>
                    <a:gd name="T16" fmla="*/ 398 w 544"/>
                    <a:gd name="T17" fmla="*/ 899 h 1059"/>
                    <a:gd name="T18" fmla="*/ 397 w 544"/>
                    <a:gd name="T19" fmla="*/ 901 h 1059"/>
                    <a:gd name="T20" fmla="*/ 473 w 544"/>
                    <a:gd name="T21" fmla="*/ 926 h 1059"/>
                    <a:gd name="T22" fmla="*/ 473 w 544"/>
                    <a:gd name="T23" fmla="*/ 925 h 1059"/>
                    <a:gd name="T24" fmla="*/ 476 w 544"/>
                    <a:gd name="T25" fmla="*/ 918 h 1059"/>
                    <a:gd name="T26" fmla="*/ 399 w 544"/>
                    <a:gd name="T27" fmla="*/ 892 h 1059"/>
                    <a:gd name="T28" fmla="*/ 485 w 544"/>
                    <a:gd name="T29" fmla="*/ 348 h 1059"/>
                    <a:gd name="T30" fmla="*/ 483 w 544"/>
                    <a:gd name="T31" fmla="*/ 349 h 1059"/>
                    <a:gd name="T32" fmla="*/ 482 w 544"/>
                    <a:gd name="T33" fmla="*/ 349 h 1059"/>
                    <a:gd name="T34" fmla="*/ 482 w 544"/>
                    <a:gd name="T35" fmla="*/ 349 h 1059"/>
                    <a:gd name="T36" fmla="*/ 493 w 544"/>
                    <a:gd name="T37" fmla="*/ 387 h 1059"/>
                    <a:gd name="T38" fmla="*/ 496 w 544"/>
                    <a:gd name="T39" fmla="*/ 396 h 1059"/>
                    <a:gd name="T40" fmla="*/ 487 w 544"/>
                    <a:gd name="T41" fmla="*/ 904 h 1059"/>
                    <a:gd name="T42" fmla="*/ 488 w 544"/>
                    <a:gd name="T43" fmla="*/ 904 h 1059"/>
                    <a:gd name="T44" fmla="*/ 489 w 544"/>
                    <a:gd name="T45" fmla="*/ 904 h 1059"/>
                    <a:gd name="T46" fmla="*/ 490 w 544"/>
                    <a:gd name="T47" fmla="*/ 905 h 1059"/>
                    <a:gd name="T48" fmla="*/ 499 w 544"/>
                    <a:gd name="T49" fmla="*/ 395 h 1059"/>
                    <a:gd name="T50" fmla="*/ 496 w 544"/>
                    <a:gd name="T51" fmla="*/ 386 h 1059"/>
                    <a:gd name="T52" fmla="*/ 485 w 544"/>
                    <a:gd name="T53" fmla="*/ 348 h 1059"/>
                    <a:gd name="T54" fmla="*/ 466 w 544"/>
                    <a:gd name="T55" fmla="*/ 328 h 1059"/>
                    <a:gd name="T56" fmla="*/ 399 w 544"/>
                    <a:gd name="T57" fmla="*/ 355 h 1059"/>
                    <a:gd name="T58" fmla="*/ 396 w 544"/>
                    <a:gd name="T59" fmla="*/ 356 h 1059"/>
                    <a:gd name="T60" fmla="*/ 354 w 544"/>
                    <a:gd name="T61" fmla="*/ 373 h 1059"/>
                    <a:gd name="T62" fmla="*/ 354 w 544"/>
                    <a:gd name="T63" fmla="*/ 374 h 1059"/>
                    <a:gd name="T64" fmla="*/ 356 w 544"/>
                    <a:gd name="T65" fmla="*/ 381 h 1059"/>
                    <a:gd name="T66" fmla="*/ 399 w 544"/>
                    <a:gd name="T67" fmla="*/ 364 h 1059"/>
                    <a:gd name="T68" fmla="*/ 402 w 544"/>
                    <a:gd name="T69" fmla="*/ 363 h 1059"/>
                    <a:gd name="T70" fmla="*/ 470 w 544"/>
                    <a:gd name="T71" fmla="*/ 336 h 1059"/>
                    <a:gd name="T72" fmla="*/ 467 w 544"/>
                    <a:gd name="T73" fmla="*/ 329 h 1059"/>
                    <a:gd name="T74" fmla="*/ 466 w 544"/>
                    <a:gd name="T75" fmla="*/ 328 h 1059"/>
                    <a:gd name="T76" fmla="*/ 156 w 544"/>
                    <a:gd name="T77" fmla="*/ 99 h 1059"/>
                    <a:gd name="T78" fmla="*/ 153 w 544"/>
                    <a:gd name="T79" fmla="*/ 101 h 1059"/>
                    <a:gd name="T80" fmla="*/ 337 w 544"/>
                    <a:gd name="T81" fmla="*/ 359 h 1059"/>
                    <a:gd name="T82" fmla="*/ 338 w 544"/>
                    <a:gd name="T83" fmla="*/ 358 h 1059"/>
                    <a:gd name="T84" fmla="*/ 340 w 544"/>
                    <a:gd name="T85" fmla="*/ 358 h 1059"/>
                    <a:gd name="T86" fmla="*/ 156 w 544"/>
                    <a:gd name="T87" fmla="*/ 99 h 1059"/>
                    <a:gd name="T88" fmla="*/ 2 w 544"/>
                    <a:gd name="T89" fmla="*/ 0 h 1059"/>
                    <a:gd name="T90" fmla="*/ 1 w 544"/>
                    <a:gd name="T91" fmla="*/ 2 h 1059"/>
                    <a:gd name="T92" fmla="*/ 0 w 544"/>
                    <a:gd name="T93" fmla="*/ 3 h 1059"/>
                    <a:gd name="T94" fmla="*/ 149 w 544"/>
                    <a:gd name="T95" fmla="*/ 98 h 1059"/>
                    <a:gd name="T96" fmla="*/ 151 w 544"/>
                    <a:gd name="T97" fmla="*/ 95 h 1059"/>
                    <a:gd name="T98" fmla="*/ 2 w 544"/>
                    <a:gd name="T99" fmla="*/ 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4" h="1059">
                      <a:moveTo>
                        <a:pt x="386" y="908"/>
                      </a:moveTo>
                      <a:cubicBezTo>
                        <a:pt x="368" y="960"/>
                        <a:pt x="346" y="1010"/>
                        <a:pt x="318" y="1057"/>
                      </a:cubicBezTo>
                      <a:cubicBezTo>
                        <a:pt x="319" y="1057"/>
                        <a:pt x="320" y="1057"/>
                        <a:pt x="320" y="1057"/>
                      </a:cubicBezTo>
                      <a:cubicBezTo>
                        <a:pt x="321" y="1058"/>
                        <a:pt x="321" y="1058"/>
                        <a:pt x="321" y="1059"/>
                      </a:cubicBezTo>
                      <a:cubicBezTo>
                        <a:pt x="348" y="1012"/>
                        <a:pt x="371" y="962"/>
                        <a:pt x="389" y="911"/>
                      </a:cubicBezTo>
                      <a:cubicBezTo>
                        <a:pt x="388" y="911"/>
                        <a:pt x="388" y="911"/>
                        <a:pt x="388" y="910"/>
                      </a:cubicBezTo>
                      <a:cubicBezTo>
                        <a:pt x="387" y="910"/>
                        <a:pt x="386" y="909"/>
                        <a:pt x="386" y="908"/>
                      </a:cubicBezTo>
                      <a:moveTo>
                        <a:pt x="399" y="892"/>
                      </a:moveTo>
                      <a:cubicBezTo>
                        <a:pt x="399" y="895"/>
                        <a:pt x="398" y="897"/>
                        <a:pt x="398" y="899"/>
                      </a:cubicBezTo>
                      <a:cubicBezTo>
                        <a:pt x="397" y="900"/>
                        <a:pt x="397" y="900"/>
                        <a:pt x="397" y="901"/>
                      </a:cubicBezTo>
                      <a:cubicBezTo>
                        <a:pt x="422" y="909"/>
                        <a:pt x="447" y="918"/>
                        <a:pt x="473" y="926"/>
                      </a:cubicBezTo>
                      <a:cubicBezTo>
                        <a:pt x="473" y="926"/>
                        <a:pt x="473" y="926"/>
                        <a:pt x="473" y="925"/>
                      </a:cubicBezTo>
                      <a:cubicBezTo>
                        <a:pt x="474" y="922"/>
                        <a:pt x="475" y="920"/>
                        <a:pt x="476" y="918"/>
                      </a:cubicBezTo>
                      <a:cubicBezTo>
                        <a:pt x="450" y="909"/>
                        <a:pt x="425" y="901"/>
                        <a:pt x="399" y="892"/>
                      </a:cubicBezTo>
                      <a:moveTo>
                        <a:pt x="485" y="348"/>
                      </a:moveTo>
                      <a:cubicBezTo>
                        <a:pt x="484" y="349"/>
                        <a:pt x="484" y="349"/>
                        <a:pt x="483" y="349"/>
                      </a:cubicBezTo>
                      <a:cubicBezTo>
                        <a:pt x="483" y="349"/>
                        <a:pt x="483" y="349"/>
                        <a:pt x="482" y="349"/>
                      </a:cubicBezTo>
                      <a:cubicBezTo>
                        <a:pt x="482" y="349"/>
                        <a:pt x="482" y="349"/>
                        <a:pt x="482" y="349"/>
                      </a:cubicBezTo>
                      <a:cubicBezTo>
                        <a:pt x="486" y="362"/>
                        <a:pt x="490" y="374"/>
                        <a:pt x="493" y="387"/>
                      </a:cubicBezTo>
                      <a:cubicBezTo>
                        <a:pt x="494" y="390"/>
                        <a:pt x="495" y="393"/>
                        <a:pt x="496" y="396"/>
                      </a:cubicBezTo>
                      <a:cubicBezTo>
                        <a:pt x="540" y="561"/>
                        <a:pt x="536" y="739"/>
                        <a:pt x="487" y="904"/>
                      </a:cubicBezTo>
                      <a:cubicBezTo>
                        <a:pt x="487" y="904"/>
                        <a:pt x="487" y="904"/>
                        <a:pt x="488" y="904"/>
                      </a:cubicBezTo>
                      <a:cubicBezTo>
                        <a:pt x="488" y="904"/>
                        <a:pt x="488" y="904"/>
                        <a:pt x="489" y="904"/>
                      </a:cubicBezTo>
                      <a:cubicBezTo>
                        <a:pt x="489" y="904"/>
                        <a:pt x="490" y="905"/>
                        <a:pt x="490" y="905"/>
                      </a:cubicBezTo>
                      <a:cubicBezTo>
                        <a:pt x="539" y="740"/>
                        <a:pt x="544" y="560"/>
                        <a:pt x="499" y="395"/>
                      </a:cubicBezTo>
                      <a:cubicBezTo>
                        <a:pt x="498" y="392"/>
                        <a:pt x="497" y="389"/>
                        <a:pt x="496" y="386"/>
                      </a:cubicBezTo>
                      <a:cubicBezTo>
                        <a:pt x="493" y="373"/>
                        <a:pt x="489" y="361"/>
                        <a:pt x="485" y="348"/>
                      </a:cubicBezTo>
                      <a:moveTo>
                        <a:pt x="466" y="328"/>
                      </a:moveTo>
                      <a:cubicBezTo>
                        <a:pt x="444" y="337"/>
                        <a:pt x="421" y="346"/>
                        <a:pt x="399" y="355"/>
                      </a:cubicBezTo>
                      <a:cubicBezTo>
                        <a:pt x="398" y="355"/>
                        <a:pt x="397" y="356"/>
                        <a:pt x="396" y="356"/>
                      </a:cubicBezTo>
                      <a:cubicBezTo>
                        <a:pt x="382" y="362"/>
                        <a:pt x="368" y="367"/>
                        <a:pt x="354" y="373"/>
                      </a:cubicBezTo>
                      <a:cubicBezTo>
                        <a:pt x="354" y="373"/>
                        <a:pt x="354" y="374"/>
                        <a:pt x="354" y="374"/>
                      </a:cubicBezTo>
                      <a:cubicBezTo>
                        <a:pt x="355" y="376"/>
                        <a:pt x="355" y="379"/>
                        <a:pt x="356" y="381"/>
                      </a:cubicBezTo>
                      <a:cubicBezTo>
                        <a:pt x="370" y="375"/>
                        <a:pt x="384" y="370"/>
                        <a:pt x="399" y="364"/>
                      </a:cubicBezTo>
                      <a:cubicBezTo>
                        <a:pt x="400" y="364"/>
                        <a:pt x="401" y="363"/>
                        <a:pt x="402" y="363"/>
                      </a:cubicBezTo>
                      <a:cubicBezTo>
                        <a:pt x="424" y="354"/>
                        <a:pt x="447" y="345"/>
                        <a:pt x="470" y="336"/>
                      </a:cubicBezTo>
                      <a:cubicBezTo>
                        <a:pt x="469" y="334"/>
                        <a:pt x="468" y="332"/>
                        <a:pt x="467" y="329"/>
                      </a:cubicBezTo>
                      <a:cubicBezTo>
                        <a:pt x="466" y="329"/>
                        <a:pt x="466" y="328"/>
                        <a:pt x="466" y="328"/>
                      </a:cubicBezTo>
                      <a:moveTo>
                        <a:pt x="156" y="99"/>
                      </a:moveTo>
                      <a:cubicBezTo>
                        <a:pt x="155" y="100"/>
                        <a:pt x="154" y="100"/>
                        <a:pt x="153" y="101"/>
                      </a:cubicBezTo>
                      <a:cubicBezTo>
                        <a:pt x="238" y="173"/>
                        <a:pt x="298" y="262"/>
                        <a:pt x="337" y="359"/>
                      </a:cubicBezTo>
                      <a:cubicBezTo>
                        <a:pt x="337" y="359"/>
                        <a:pt x="338" y="358"/>
                        <a:pt x="338" y="358"/>
                      </a:cubicBezTo>
                      <a:cubicBezTo>
                        <a:pt x="339" y="358"/>
                        <a:pt x="339" y="358"/>
                        <a:pt x="340" y="358"/>
                      </a:cubicBezTo>
                      <a:cubicBezTo>
                        <a:pt x="301" y="260"/>
                        <a:pt x="240" y="171"/>
                        <a:pt x="156" y="99"/>
                      </a:cubicBezTo>
                      <a:moveTo>
                        <a:pt x="2" y="0"/>
                      </a:moveTo>
                      <a:cubicBezTo>
                        <a:pt x="2" y="1"/>
                        <a:pt x="2" y="1"/>
                        <a:pt x="1" y="2"/>
                      </a:cubicBezTo>
                      <a:cubicBezTo>
                        <a:pt x="1" y="2"/>
                        <a:pt x="1" y="3"/>
                        <a:pt x="0" y="3"/>
                      </a:cubicBezTo>
                      <a:cubicBezTo>
                        <a:pt x="56" y="29"/>
                        <a:pt x="106" y="61"/>
                        <a:pt x="149" y="98"/>
                      </a:cubicBezTo>
                      <a:cubicBezTo>
                        <a:pt x="150" y="97"/>
                        <a:pt x="151" y="96"/>
                        <a:pt x="151" y="95"/>
                      </a:cubicBezTo>
                      <a:cubicBezTo>
                        <a:pt x="108" y="58"/>
                        <a:pt x="58" y="26"/>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0" name="Freeform 949"/>
                <p:cNvSpPr>
                  <a:spLocks/>
                </p:cNvSpPr>
                <p:nvPr/>
              </p:nvSpPr>
              <p:spPr bwMode="auto">
                <a:xfrm>
                  <a:off x="3008" y="1246"/>
                  <a:ext cx="87" cy="49"/>
                </a:xfrm>
                <a:custGeom>
                  <a:avLst/>
                  <a:gdLst>
                    <a:gd name="T0" fmla="*/ 9 w 46"/>
                    <a:gd name="T1" fmla="*/ 0 h 26"/>
                    <a:gd name="T2" fmla="*/ 1 w 46"/>
                    <a:gd name="T3" fmla="*/ 3 h 26"/>
                    <a:gd name="T4" fmla="*/ 24 w 46"/>
                    <a:gd name="T5" fmla="*/ 12 h 26"/>
                    <a:gd name="T6" fmla="*/ 23 w 46"/>
                    <a:gd name="T7" fmla="*/ 14 h 26"/>
                    <a:gd name="T8" fmla="*/ 0 w 46"/>
                    <a:gd name="T9" fmla="*/ 4 h 26"/>
                    <a:gd name="T10" fmla="*/ 19 w 46"/>
                    <a:gd name="T11" fmla="*/ 21 h 26"/>
                    <a:gd name="T12" fmla="*/ 38 w 46"/>
                    <a:gd name="T13" fmla="*/ 26 h 26"/>
                    <a:gd name="T14" fmla="*/ 44 w 46"/>
                    <a:gd name="T15" fmla="*/ 24 h 26"/>
                    <a:gd name="T16" fmla="*/ 45 w 46"/>
                    <a:gd name="T17" fmla="*/ 23 h 26"/>
                    <a:gd name="T18" fmla="*/ 46 w 46"/>
                    <a:gd name="T19" fmla="*/ 21 h 26"/>
                    <a:gd name="T20" fmla="*/ 27 w 46"/>
                    <a:gd name="T21" fmla="*/ 5 h 26"/>
                    <a:gd name="T22" fmla="*/ 9 w 46"/>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26">
                      <a:moveTo>
                        <a:pt x="9" y="0"/>
                      </a:moveTo>
                      <a:cubicBezTo>
                        <a:pt x="5" y="0"/>
                        <a:pt x="2" y="1"/>
                        <a:pt x="1" y="3"/>
                      </a:cubicBezTo>
                      <a:cubicBezTo>
                        <a:pt x="9" y="6"/>
                        <a:pt x="16" y="9"/>
                        <a:pt x="24" y="12"/>
                      </a:cubicBezTo>
                      <a:cubicBezTo>
                        <a:pt x="23" y="13"/>
                        <a:pt x="23" y="13"/>
                        <a:pt x="23" y="14"/>
                      </a:cubicBezTo>
                      <a:cubicBezTo>
                        <a:pt x="15" y="11"/>
                        <a:pt x="8" y="7"/>
                        <a:pt x="0" y="4"/>
                      </a:cubicBezTo>
                      <a:cubicBezTo>
                        <a:pt x="0" y="9"/>
                        <a:pt x="8" y="16"/>
                        <a:pt x="19" y="21"/>
                      </a:cubicBezTo>
                      <a:cubicBezTo>
                        <a:pt x="26" y="24"/>
                        <a:pt x="33" y="26"/>
                        <a:pt x="38" y="26"/>
                      </a:cubicBezTo>
                      <a:cubicBezTo>
                        <a:pt x="41" y="26"/>
                        <a:pt x="43" y="25"/>
                        <a:pt x="44" y="24"/>
                      </a:cubicBezTo>
                      <a:cubicBezTo>
                        <a:pt x="45" y="24"/>
                        <a:pt x="45" y="23"/>
                        <a:pt x="45" y="23"/>
                      </a:cubicBezTo>
                      <a:cubicBezTo>
                        <a:pt x="46" y="22"/>
                        <a:pt x="46" y="22"/>
                        <a:pt x="46" y="21"/>
                      </a:cubicBezTo>
                      <a:cubicBezTo>
                        <a:pt x="46" y="16"/>
                        <a:pt x="38" y="9"/>
                        <a:pt x="27" y="5"/>
                      </a:cubicBezTo>
                      <a:cubicBezTo>
                        <a:pt x="20" y="2"/>
                        <a:pt x="14"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1" name="Freeform 950"/>
                <p:cNvSpPr>
                  <a:spLocks/>
                </p:cNvSpPr>
                <p:nvPr/>
              </p:nvSpPr>
              <p:spPr bwMode="auto">
                <a:xfrm>
                  <a:off x="3717" y="1959"/>
                  <a:ext cx="45" cy="75"/>
                </a:xfrm>
                <a:custGeom>
                  <a:avLst/>
                  <a:gdLst>
                    <a:gd name="T0" fmla="*/ 7 w 24"/>
                    <a:gd name="T1" fmla="*/ 0 h 40"/>
                    <a:gd name="T2" fmla="*/ 7 w 24"/>
                    <a:gd name="T3" fmla="*/ 0 h 40"/>
                    <a:gd name="T4" fmla="*/ 5 w 24"/>
                    <a:gd name="T5" fmla="*/ 0 h 40"/>
                    <a:gd name="T6" fmla="*/ 4 w 24"/>
                    <a:gd name="T7" fmla="*/ 1 h 40"/>
                    <a:gd name="T8" fmla="*/ 4 w 24"/>
                    <a:gd name="T9" fmla="*/ 23 h 40"/>
                    <a:gd name="T10" fmla="*/ 18 w 24"/>
                    <a:gd name="T11" fmla="*/ 40 h 40"/>
                    <a:gd name="T12" fmla="*/ 19 w 24"/>
                    <a:gd name="T13" fmla="*/ 39 h 40"/>
                    <a:gd name="T14" fmla="*/ 23 w 24"/>
                    <a:gd name="T15" fmla="*/ 23 h 40"/>
                    <a:gd name="T16" fmla="*/ 21 w 24"/>
                    <a:gd name="T17" fmla="*/ 16 h 40"/>
                    <a:gd name="T18" fmla="*/ 21 w 24"/>
                    <a:gd name="T19" fmla="*/ 15 h 40"/>
                    <a:gd name="T20" fmla="*/ 7 w 24"/>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0">
                      <a:moveTo>
                        <a:pt x="7" y="0"/>
                      </a:moveTo>
                      <a:cubicBezTo>
                        <a:pt x="7" y="0"/>
                        <a:pt x="7" y="0"/>
                        <a:pt x="7" y="0"/>
                      </a:cubicBezTo>
                      <a:cubicBezTo>
                        <a:pt x="6" y="0"/>
                        <a:pt x="6" y="0"/>
                        <a:pt x="5" y="0"/>
                      </a:cubicBezTo>
                      <a:cubicBezTo>
                        <a:pt x="5" y="0"/>
                        <a:pt x="4" y="1"/>
                        <a:pt x="4" y="1"/>
                      </a:cubicBezTo>
                      <a:cubicBezTo>
                        <a:pt x="0" y="4"/>
                        <a:pt x="1" y="13"/>
                        <a:pt x="4" y="23"/>
                      </a:cubicBezTo>
                      <a:cubicBezTo>
                        <a:pt x="7" y="33"/>
                        <a:pt x="13" y="40"/>
                        <a:pt x="18" y="40"/>
                      </a:cubicBezTo>
                      <a:cubicBezTo>
                        <a:pt x="18" y="40"/>
                        <a:pt x="19" y="40"/>
                        <a:pt x="19" y="39"/>
                      </a:cubicBezTo>
                      <a:cubicBezTo>
                        <a:pt x="23" y="38"/>
                        <a:pt x="24" y="31"/>
                        <a:pt x="23" y="23"/>
                      </a:cubicBezTo>
                      <a:cubicBezTo>
                        <a:pt x="22" y="21"/>
                        <a:pt x="22" y="18"/>
                        <a:pt x="21" y="16"/>
                      </a:cubicBezTo>
                      <a:cubicBezTo>
                        <a:pt x="21" y="16"/>
                        <a:pt x="21" y="15"/>
                        <a:pt x="21" y="15"/>
                      </a:cubicBezTo>
                      <a:cubicBezTo>
                        <a:pt x="17" y="6"/>
                        <a:pt x="11"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2" name="Freeform 951"/>
                <p:cNvSpPr>
                  <a:spLocks/>
                </p:cNvSpPr>
                <p:nvPr/>
              </p:nvSpPr>
              <p:spPr bwMode="auto">
                <a:xfrm>
                  <a:off x="3651" y="3273"/>
                  <a:ext cx="47" cy="58"/>
                </a:xfrm>
                <a:custGeom>
                  <a:avLst/>
                  <a:gdLst>
                    <a:gd name="T0" fmla="*/ 20 w 25"/>
                    <a:gd name="T1" fmla="*/ 0 h 31"/>
                    <a:gd name="T2" fmla="*/ 7 w 25"/>
                    <a:gd name="T3" fmla="*/ 12 h 31"/>
                    <a:gd name="T4" fmla="*/ 3 w 25"/>
                    <a:gd name="T5" fmla="*/ 31 h 31"/>
                    <a:gd name="T6" fmla="*/ 5 w 25"/>
                    <a:gd name="T7" fmla="*/ 31 h 31"/>
                    <a:gd name="T8" fmla="*/ 19 w 25"/>
                    <a:gd name="T9" fmla="*/ 20 h 31"/>
                    <a:gd name="T10" fmla="*/ 23 w 25"/>
                    <a:gd name="T11" fmla="*/ 2 h 31"/>
                    <a:gd name="T12" fmla="*/ 22 w 25"/>
                    <a:gd name="T13" fmla="*/ 0 h 31"/>
                    <a:gd name="T14" fmla="*/ 20 w 25"/>
                    <a:gd name="T15" fmla="*/ 0 h 31"/>
                    <a:gd name="T16" fmla="*/ 20 w 2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1">
                      <a:moveTo>
                        <a:pt x="20" y="0"/>
                      </a:moveTo>
                      <a:cubicBezTo>
                        <a:pt x="16" y="0"/>
                        <a:pt x="11" y="5"/>
                        <a:pt x="7" y="12"/>
                      </a:cubicBezTo>
                      <a:cubicBezTo>
                        <a:pt x="2" y="20"/>
                        <a:pt x="0" y="29"/>
                        <a:pt x="3" y="31"/>
                      </a:cubicBezTo>
                      <a:cubicBezTo>
                        <a:pt x="4" y="31"/>
                        <a:pt x="5" y="31"/>
                        <a:pt x="5" y="31"/>
                      </a:cubicBezTo>
                      <a:cubicBezTo>
                        <a:pt x="9" y="31"/>
                        <a:pt x="15" y="27"/>
                        <a:pt x="19" y="20"/>
                      </a:cubicBezTo>
                      <a:cubicBezTo>
                        <a:pt x="24" y="12"/>
                        <a:pt x="25" y="5"/>
                        <a:pt x="23" y="2"/>
                      </a:cubicBezTo>
                      <a:cubicBezTo>
                        <a:pt x="23" y="1"/>
                        <a:pt x="23" y="1"/>
                        <a:pt x="22" y="0"/>
                      </a:cubicBezTo>
                      <a:cubicBezTo>
                        <a:pt x="22" y="0"/>
                        <a:pt x="21" y="0"/>
                        <a:pt x="20" y="0"/>
                      </a:cubicBezTo>
                      <a:cubicBezTo>
                        <a:pt x="20" y="0"/>
                        <a:pt x="20" y="0"/>
                        <a:pt x="2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3" name="Freeform 952"/>
                <p:cNvSpPr>
                  <a:spLocks/>
                </p:cNvSpPr>
                <p:nvPr/>
              </p:nvSpPr>
              <p:spPr bwMode="auto">
                <a:xfrm>
                  <a:off x="3959" y="1854"/>
                  <a:ext cx="49" cy="88"/>
                </a:xfrm>
                <a:custGeom>
                  <a:avLst/>
                  <a:gdLst>
                    <a:gd name="T0" fmla="*/ 6 w 26"/>
                    <a:gd name="T1" fmla="*/ 0 h 47"/>
                    <a:gd name="T2" fmla="*/ 4 w 26"/>
                    <a:gd name="T3" fmla="*/ 1 h 47"/>
                    <a:gd name="T4" fmla="*/ 4 w 26"/>
                    <a:gd name="T5" fmla="*/ 26 h 47"/>
                    <a:gd name="T6" fmla="*/ 5 w 26"/>
                    <a:gd name="T7" fmla="*/ 27 h 47"/>
                    <a:gd name="T8" fmla="*/ 8 w 26"/>
                    <a:gd name="T9" fmla="*/ 34 h 47"/>
                    <a:gd name="T10" fmla="*/ 20 w 26"/>
                    <a:gd name="T11" fmla="*/ 47 h 47"/>
                    <a:gd name="T12" fmla="*/ 20 w 26"/>
                    <a:gd name="T13" fmla="*/ 47 h 47"/>
                    <a:gd name="T14" fmla="*/ 21 w 26"/>
                    <a:gd name="T15" fmla="*/ 47 h 47"/>
                    <a:gd name="T16" fmla="*/ 23 w 26"/>
                    <a:gd name="T17" fmla="*/ 46 h 47"/>
                    <a:gd name="T18" fmla="*/ 22 w 26"/>
                    <a:gd name="T19" fmla="*/ 20 h 47"/>
                    <a:gd name="T20" fmla="*/ 6 w 26"/>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47">
                      <a:moveTo>
                        <a:pt x="6" y="0"/>
                      </a:moveTo>
                      <a:cubicBezTo>
                        <a:pt x="5" y="0"/>
                        <a:pt x="5" y="0"/>
                        <a:pt x="4" y="1"/>
                      </a:cubicBezTo>
                      <a:cubicBezTo>
                        <a:pt x="0" y="3"/>
                        <a:pt x="0" y="14"/>
                        <a:pt x="4" y="26"/>
                      </a:cubicBezTo>
                      <a:cubicBezTo>
                        <a:pt x="4" y="26"/>
                        <a:pt x="4" y="27"/>
                        <a:pt x="5" y="27"/>
                      </a:cubicBezTo>
                      <a:cubicBezTo>
                        <a:pt x="6" y="30"/>
                        <a:pt x="7" y="32"/>
                        <a:pt x="8" y="34"/>
                      </a:cubicBezTo>
                      <a:cubicBezTo>
                        <a:pt x="12" y="42"/>
                        <a:pt x="16" y="47"/>
                        <a:pt x="20" y="47"/>
                      </a:cubicBezTo>
                      <a:cubicBezTo>
                        <a:pt x="20" y="47"/>
                        <a:pt x="20" y="47"/>
                        <a:pt x="20" y="47"/>
                      </a:cubicBezTo>
                      <a:cubicBezTo>
                        <a:pt x="21" y="47"/>
                        <a:pt x="21" y="47"/>
                        <a:pt x="21" y="47"/>
                      </a:cubicBezTo>
                      <a:cubicBezTo>
                        <a:pt x="22" y="47"/>
                        <a:pt x="22" y="47"/>
                        <a:pt x="23" y="46"/>
                      </a:cubicBezTo>
                      <a:cubicBezTo>
                        <a:pt x="26" y="43"/>
                        <a:pt x="26" y="32"/>
                        <a:pt x="22" y="20"/>
                      </a:cubicBezTo>
                      <a:cubicBezTo>
                        <a:pt x="17" y="9"/>
                        <a:pt x="10"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4" name="Freeform 953"/>
                <p:cNvSpPr>
                  <a:spLocks/>
                </p:cNvSpPr>
                <p:nvPr/>
              </p:nvSpPr>
              <p:spPr bwMode="auto">
                <a:xfrm>
                  <a:off x="3972" y="2985"/>
                  <a:ext cx="47" cy="91"/>
                </a:xfrm>
                <a:custGeom>
                  <a:avLst/>
                  <a:gdLst>
                    <a:gd name="T0" fmla="*/ 19 w 25"/>
                    <a:gd name="T1" fmla="*/ 0 h 48"/>
                    <a:gd name="T2" fmla="*/ 18 w 25"/>
                    <a:gd name="T3" fmla="*/ 0 h 48"/>
                    <a:gd name="T4" fmla="*/ 7 w 25"/>
                    <a:gd name="T5" fmla="*/ 14 h 48"/>
                    <a:gd name="T6" fmla="*/ 4 w 25"/>
                    <a:gd name="T7" fmla="*/ 21 h 48"/>
                    <a:gd name="T8" fmla="*/ 4 w 25"/>
                    <a:gd name="T9" fmla="*/ 22 h 48"/>
                    <a:gd name="T10" fmla="*/ 5 w 25"/>
                    <a:gd name="T11" fmla="*/ 48 h 48"/>
                    <a:gd name="T12" fmla="*/ 5 w 25"/>
                    <a:gd name="T13" fmla="*/ 48 h 48"/>
                    <a:gd name="T14" fmla="*/ 10 w 25"/>
                    <a:gd name="T15" fmla="*/ 34 h 48"/>
                    <a:gd name="T16" fmla="*/ 11 w 25"/>
                    <a:gd name="T17" fmla="*/ 35 h 48"/>
                    <a:gd name="T18" fmla="*/ 7 w 25"/>
                    <a:gd name="T19" fmla="*/ 48 h 48"/>
                    <a:gd name="T20" fmla="*/ 21 w 25"/>
                    <a:gd name="T21" fmla="*/ 27 h 48"/>
                    <a:gd name="T22" fmla="*/ 21 w 25"/>
                    <a:gd name="T23" fmla="*/ 1 h 48"/>
                    <a:gd name="T24" fmla="*/ 20 w 25"/>
                    <a:gd name="T25" fmla="*/ 0 h 48"/>
                    <a:gd name="T26" fmla="*/ 19 w 25"/>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48">
                      <a:moveTo>
                        <a:pt x="19" y="0"/>
                      </a:moveTo>
                      <a:cubicBezTo>
                        <a:pt x="18" y="0"/>
                        <a:pt x="18" y="0"/>
                        <a:pt x="18" y="0"/>
                      </a:cubicBezTo>
                      <a:cubicBezTo>
                        <a:pt x="14" y="1"/>
                        <a:pt x="10" y="6"/>
                        <a:pt x="7" y="14"/>
                      </a:cubicBezTo>
                      <a:cubicBezTo>
                        <a:pt x="6" y="16"/>
                        <a:pt x="5" y="18"/>
                        <a:pt x="4" y="21"/>
                      </a:cubicBezTo>
                      <a:cubicBezTo>
                        <a:pt x="4" y="22"/>
                        <a:pt x="4" y="22"/>
                        <a:pt x="4" y="22"/>
                      </a:cubicBezTo>
                      <a:cubicBezTo>
                        <a:pt x="0" y="35"/>
                        <a:pt x="0" y="46"/>
                        <a:pt x="5" y="48"/>
                      </a:cubicBezTo>
                      <a:cubicBezTo>
                        <a:pt x="5" y="48"/>
                        <a:pt x="5" y="48"/>
                        <a:pt x="5" y="48"/>
                      </a:cubicBezTo>
                      <a:cubicBezTo>
                        <a:pt x="7" y="43"/>
                        <a:pt x="8" y="39"/>
                        <a:pt x="10" y="34"/>
                      </a:cubicBezTo>
                      <a:cubicBezTo>
                        <a:pt x="10" y="35"/>
                        <a:pt x="11" y="35"/>
                        <a:pt x="11" y="35"/>
                      </a:cubicBezTo>
                      <a:cubicBezTo>
                        <a:pt x="10" y="39"/>
                        <a:pt x="9" y="44"/>
                        <a:pt x="7" y="48"/>
                      </a:cubicBezTo>
                      <a:cubicBezTo>
                        <a:pt x="12" y="46"/>
                        <a:pt x="18" y="38"/>
                        <a:pt x="21" y="27"/>
                      </a:cubicBezTo>
                      <a:cubicBezTo>
                        <a:pt x="25" y="15"/>
                        <a:pt x="25" y="4"/>
                        <a:pt x="21" y="1"/>
                      </a:cubicBezTo>
                      <a:cubicBezTo>
                        <a:pt x="21" y="1"/>
                        <a:pt x="20" y="0"/>
                        <a:pt x="20" y="0"/>
                      </a:cubicBezTo>
                      <a:cubicBezTo>
                        <a:pt x="19" y="0"/>
                        <a:pt x="19" y="0"/>
                        <a:pt x="1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5" name="Freeform 954"/>
                <p:cNvSpPr>
                  <a:spLocks/>
                </p:cNvSpPr>
                <p:nvPr/>
              </p:nvSpPr>
              <p:spPr bwMode="auto">
                <a:xfrm>
                  <a:off x="3815" y="2948"/>
                  <a:ext cx="26" cy="50"/>
                </a:xfrm>
                <a:custGeom>
                  <a:avLst/>
                  <a:gdLst>
                    <a:gd name="T0" fmla="*/ 11 w 14"/>
                    <a:gd name="T1" fmla="*/ 0 h 27"/>
                    <a:gd name="T2" fmla="*/ 2 w 14"/>
                    <a:gd name="T3" fmla="*/ 10 h 27"/>
                    <a:gd name="T4" fmla="*/ 8 w 14"/>
                    <a:gd name="T5" fmla="*/ 12 h 27"/>
                    <a:gd name="T6" fmla="*/ 6 w 14"/>
                    <a:gd name="T7" fmla="*/ 18 h 27"/>
                    <a:gd name="T8" fmla="*/ 1 w 14"/>
                    <a:gd name="T9" fmla="*/ 16 h 27"/>
                    <a:gd name="T10" fmla="*/ 1 w 14"/>
                    <a:gd name="T11" fmla="*/ 24 h 27"/>
                    <a:gd name="T12" fmla="*/ 3 w 14"/>
                    <a:gd name="T13" fmla="*/ 26 h 27"/>
                    <a:gd name="T14" fmla="*/ 4 w 14"/>
                    <a:gd name="T15" fmla="*/ 27 h 27"/>
                    <a:gd name="T16" fmla="*/ 4 w 14"/>
                    <a:gd name="T17" fmla="*/ 27 h 27"/>
                    <a:gd name="T18" fmla="*/ 12 w 14"/>
                    <a:gd name="T19" fmla="*/ 17 h 27"/>
                    <a:gd name="T20" fmla="*/ 13 w 14"/>
                    <a:gd name="T21" fmla="*/ 15 h 27"/>
                    <a:gd name="T22" fmla="*/ 14 w 14"/>
                    <a:gd name="T23" fmla="*/ 8 h 27"/>
                    <a:gd name="T24" fmla="*/ 12 w 14"/>
                    <a:gd name="T25" fmla="*/ 0 h 27"/>
                    <a:gd name="T26" fmla="*/ 11 w 14"/>
                    <a:gd name="T2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7">
                      <a:moveTo>
                        <a:pt x="11" y="0"/>
                      </a:moveTo>
                      <a:cubicBezTo>
                        <a:pt x="8" y="0"/>
                        <a:pt x="5" y="4"/>
                        <a:pt x="2" y="10"/>
                      </a:cubicBezTo>
                      <a:cubicBezTo>
                        <a:pt x="4" y="11"/>
                        <a:pt x="6" y="11"/>
                        <a:pt x="8" y="12"/>
                      </a:cubicBezTo>
                      <a:cubicBezTo>
                        <a:pt x="7" y="14"/>
                        <a:pt x="7" y="16"/>
                        <a:pt x="6" y="18"/>
                      </a:cubicBezTo>
                      <a:cubicBezTo>
                        <a:pt x="4" y="17"/>
                        <a:pt x="2" y="17"/>
                        <a:pt x="1" y="16"/>
                      </a:cubicBezTo>
                      <a:cubicBezTo>
                        <a:pt x="0" y="19"/>
                        <a:pt x="0" y="22"/>
                        <a:pt x="1" y="24"/>
                      </a:cubicBezTo>
                      <a:cubicBezTo>
                        <a:pt x="1" y="25"/>
                        <a:pt x="2" y="26"/>
                        <a:pt x="3" y="26"/>
                      </a:cubicBezTo>
                      <a:cubicBezTo>
                        <a:pt x="3" y="27"/>
                        <a:pt x="3" y="27"/>
                        <a:pt x="4" y="27"/>
                      </a:cubicBezTo>
                      <a:cubicBezTo>
                        <a:pt x="4" y="27"/>
                        <a:pt x="4" y="27"/>
                        <a:pt x="4" y="27"/>
                      </a:cubicBezTo>
                      <a:cubicBezTo>
                        <a:pt x="6" y="27"/>
                        <a:pt x="10" y="23"/>
                        <a:pt x="12" y="17"/>
                      </a:cubicBezTo>
                      <a:cubicBezTo>
                        <a:pt x="12" y="16"/>
                        <a:pt x="12" y="16"/>
                        <a:pt x="13" y="15"/>
                      </a:cubicBezTo>
                      <a:cubicBezTo>
                        <a:pt x="13" y="13"/>
                        <a:pt x="14" y="11"/>
                        <a:pt x="14" y="8"/>
                      </a:cubicBezTo>
                      <a:cubicBezTo>
                        <a:pt x="14" y="4"/>
                        <a:pt x="13" y="1"/>
                        <a:pt x="12" y="0"/>
                      </a:cubicBezTo>
                      <a:cubicBezTo>
                        <a:pt x="11" y="0"/>
                        <a:pt x="11" y="0"/>
                        <a:pt x="1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6" name="Freeform 955"/>
                <p:cNvSpPr>
                  <a:spLocks noEditPoints="1"/>
                </p:cNvSpPr>
                <p:nvPr/>
              </p:nvSpPr>
              <p:spPr bwMode="auto">
                <a:xfrm>
                  <a:off x="3474" y="1449"/>
                  <a:ext cx="1102" cy="2766"/>
                </a:xfrm>
                <a:custGeom>
                  <a:avLst/>
                  <a:gdLst>
                    <a:gd name="T0" fmla="*/ 125 w 586"/>
                    <a:gd name="T1" fmla="*/ 1379 h 1471"/>
                    <a:gd name="T2" fmla="*/ 0 w 586"/>
                    <a:gd name="T3" fmla="*/ 1468 h 1471"/>
                    <a:gd name="T4" fmla="*/ 1 w 586"/>
                    <a:gd name="T5" fmla="*/ 1469 h 1471"/>
                    <a:gd name="T6" fmla="*/ 1 w 586"/>
                    <a:gd name="T7" fmla="*/ 1471 h 1471"/>
                    <a:gd name="T8" fmla="*/ 127 w 586"/>
                    <a:gd name="T9" fmla="*/ 1381 h 1471"/>
                    <a:gd name="T10" fmla="*/ 125 w 586"/>
                    <a:gd name="T11" fmla="*/ 1379 h 1471"/>
                    <a:gd name="T12" fmla="*/ 177 w 586"/>
                    <a:gd name="T13" fmla="*/ 1332 h 1471"/>
                    <a:gd name="T14" fmla="*/ 131 w 586"/>
                    <a:gd name="T15" fmla="*/ 1374 h 1471"/>
                    <a:gd name="T16" fmla="*/ 133 w 586"/>
                    <a:gd name="T17" fmla="*/ 1376 h 1471"/>
                    <a:gd name="T18" fmla="*/ 177 w 586"/>
                    <a:gd name="T19" fmla="*/ 1336 h 1471"/>
                    <a:gd name="T20" fmla="*/ 177 w 586"/>
                    <a:gd name="T21" fmla="*/ 1336 h 1471"/>
                    <a:gd name="T22" fmla="*/ 177 w 586"/>
                    <a:gd name="T23" fmla="*/ 1332 h 1471"/>
                    <a:gd name="T24" fmla="*/ 200 w 586"/>
                    <a:gd name="T25" fmla="*/ 1320 h 1471"/>
                    <a:gd name="T26" fmla="*/ 194 w 586"/>
                    <a:gd name="T27" fmla="*/ 1327 h 1471"/>
                    <a:gd name="T28" fmla="*/ 193 w 586"/>
                    <a:gd name="T29" fmla="*/ 1328 h 1471"/>
                    <a:gd name="T30" fmla="*/ 248 w 586"/>
                    <a:gd name="T31" fmla="*/ 1387 h 1471"/>
                    <a:gd name="T32" fmla="*/ 250 w 586"/>
                    <a:gd name="T33" fmla="*/ 1385 h 1471"/>
                    <a:gd name="T34" fmla="*/ 257 w 586"/>
                    <a:gd name="T35" fmla="*/ 1378 h 1471"/>
                    <a:gd name="T36" fmla="*/ 200 w 586"/>
                    <a:gd name="T37" fmla="*/ 1320 h 1471"/>
                    <a:gd name="T38" fmla="*/ 340 w 586"/>
                    <a:gd name="T39" fmla="*/ 1295 h 1471"/>
                    <a:gd name="T40" fmla="*/ 277 w 586"/>
                    <a:gd name="T41" fmla="*/ 1368 h 1471"/>
                    <a:gd name="T42" fmla="*/ 279 w 586"/>
                    <a:gd name="T43" fmla="*/ 1368 h 1471"/>
                    <a:gd name="T44" fmla="*/ 280 w 586"/>
                    <a:gd name="T45" fmla="*/ 1370 h 1471"/>
                    <a:gd name="T46" fmla="*/ 342 w 586"/>
                    <a:gd name="T47" fmla="*/ 1297 h 1471"/>
                    <a:gd name="T48" fmla="*/ 340 w 586"/>
                    <a:gd name="T49" fmla="*/ 1295 h 1471"/>
                    <a:gd name="T50" fmla="*/ 582 w 586"/>
                    <a:gd name="T51" fmla="*/ 706 h 1471"/>
                    <a:gd name="T52" fmla="*/ 345 w 586"/>
                    <a:gd name="T53" fmla="*/ 1287 h 1471"/>
                    <a:gd name="T54" fmla="*/ 348 w 586"/>
                    <a:gd name="T55" fmla="*/ 1290 h 1471"/>
                    <a:gd name="T56" fmla="*/ 586 w 586"/>
                    <a:gd name="T57" fmla="*/ 707 h 1471"/>
                    <a:gd name="T58" fmla="*/ 584 w 586"/>
                    <a:gd name="T59" fmla="*/ 707 h 1471"/>
                    <a:gd name="T60" fmla="*/ 584 w 586"/>
                    <a:gd name="T61" fmla="*/ 707 h 1471"/>
                    <a:gd name="T62" fmla="*/ 582 w 586"/>
                    <a:gd name="T63" fmla="*/ 706 h 1471"/>
                    <a:gd name="T64" fmla="*/ 457 w 586"/>
                    <a:gd name="T65" fmla="*/ 660 h 1471"/>
                    <a:gd name="T66" fmla="*/ 457 w 586"/>
                    <a:gd name="T67" fmla="*/ 662 h 1471"/>
                    <a:gd name="T68" fmla="*/ 456 w 586"/>
                    <a:gd name="T69" fmla="*/ 670 h 1471"/>
                    <a:gd name="T70" fmla="*/ 578 w 586"/>
                    <a:gd name="T71" fmla="*/ 684 h 1471"/>
                    <a:gd name="T72" fmla="*/ 579 w 586"/>
                    <a:gd name="T73" fmla="*/ 674 h 1471"/>
                    <a:gd name="T74" fmla="*/ 579 w 586"/>
                    <a:gd name="T75" fmla="*/ 671 h 1471"/>
                    <a:gd name="T76" fmla="*/ 457 w 586"/>
                    <a:gd name="T77" fmla="*/ 660 h 1471"/>
                    <a:gd name="T78" fmla="*/ 304 w 586"/>
                    <a:gd name="T79" fmla="*/ 0 h 1471"/>
                    <a:gd name="T80" fmla="*/ 303 w 586"/>
                    <a:gd name="T81" fmla="*/ 1 h 1471"/>
                    <a:gd name="T82" fmla="*/ 301 w 586"/>
                    <a:gd name="T83" fmla="*/ 2 h 1471"/>
                    <a:gd name="T84" fmla="*/ 455 w 586"/>
                    <a:gd name="T85" fmla="*/ 556 h 1471"/>
                    <a:gd name="T86" fmla="*/ 455 w 586"/>
                    <a:gd name="T87" fmla="*/ 567 h 1471"/>
                    <a:gd name="T88" fmla="*/ 452 w 586"/>
                    <a:gd name="T89" fmla="*/ 632 h 1471"/>
                    <a:gd name="T90" fmla="*/ 455 w 586"/>
                    <a:gd name="T91" fmla="*/ 636 h 1471"/>
                    <a:gd name="T92" fmla="*/ 458 w 586"/>
                    <a:gd name="T93" fmla="*/ 567 h 1471"/>
                    <a:gd name="T94" fmla="*/ 459 w 586"/>
                    <a:gd name="T95" fmla="*/ 556 h 1471"/>
                    <a:gd name="T96" fmla="*/ 304 w 586"/>
                    <a:gd name="T97"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6" h="1471">
                      <a:moveTo>
                        <a:pt x="125" y="1379"/>
                      </a:moveTo>
                      <a:cubicBezTo>
                        <a:pt x="86" y="1412"/>
                        <a:pt x="44" y="1442"/>
                        <a:pt x="0" y="1468"/>
                      </a:cubicBezTo>
                      <a:cubicBezTo>
                        <a:pt x="0" y="1468"/>
                        <a:pt x="1" y="1469"/>
                        <a:pt x="1" y="1469"/>
                      </a:cubicBezTo>
                      <a:cubicBezTo>
                        <a:pt x="1" y="1470"/>
                        <a:pt x="1" y="1470"/>
                        <a:pt x="1" y="1471"/>
                      </a:cubicBezTo>
                      <a:cubicBezTo>
                        <a:pt x="46" y="1444"/>
                        <a:pt x="88" y="1414"/>
                        <a:pt x="127" y="1381"/>
                      </a:cubicBezTo>
                      <a:cubicBezTo>
                        <a:pt x="127" y="1381"/>
                        <a:pt x="126" y="1380"/>
                        <a:pt x="125" y="1379"/>
                      </a:cubicBezTo>
                      <a:moveTo>
                        <a:pt x="177" y="1332"/>
                      </a:moveTo>
                      <a:cubicBezTo>
                        <a:pt x="162" y="1346"/>
                        <a:pt x="147" y="1360"/>
                        <a:pt x="131" y="1374"/>
                      </a:cubicBezTo>
                      <a:cubicBezTo>
                        <a:pt x="132" y="1375"/>
                        <a:pt x="133" y="1375"/>
                        <a:pt x="133" y="1376"/>
                      </a:cubicBezTo>
                      <a:cubicBezTo>
                        <a:pt x="148" y="1363"/>
                        <a:pt x="163" y="1350"/>
                        <a:pt x="177" y="1336"/>
                      </a:cubicBezTo>
                      <a:cubicBezTo>
                        <a:pt x="177" y="1336"/>
                        <a:pt x="177" y="1336"/>
                        <a:pt x="177" y="1336"/>
                      </a:cubicBezTo>
                      <a:cubicBezTo>
                        <a:pt x="176" y="1335"/>
                        <a:pt x="176" y="1334"/>
                        <a:pt x="177" y="1332"/>
                      </a:cubicBezTo>
                      <a:moveTo>
                        <a:pt x="200" y="1320"/>
                      </a:moveTo>
                      <a:cubicBezTo>
                        <a:pt x="199" y="1322"/>
                        <a:pt x="197" y="1325"/>
                        <a:pt x="194" y="1327"/>
                      </a:cubicBezTo>
                      <a:cubicBezTo>
                        <a:pt x="194" y="1328"/>
                        <a:pt x="193" y="1328"/>
                        <a:pt x="193" y="1328"/>
                      </a:cubicBezTo>
                      <a:cubicBezTo>
                        <a:pt x="211" y="1348"/>
                        <a:pt x="230" y="1367"/>
                        <a:pt x="248" y="1387"/>
                      </a:cubicBezTo>
                      <a:cubicBezTo>
                        <a:pt x="249" y="1386"/>
                        <a:pt x="249" y="1386"/>
                        <a:pt x="250" y="1385"/>
                      </a:cubicBezTo>
                      <a:cubicBezTo>
                        <a:pt x="252" y="1383"/>
                        <a:pt x="255" y="1380"/>
                        <a:pt x="257" y="1378"/>
                      </a:cubicBezTo>
                      <a:cubicBezTo>
                        <a:pt x="238" y="1359"/>
                        <a:pt x="219" y="1339"/>
                        <a:pt x="200" y="1320"/>
                      </a:cubicBezTo>
                      <a:moveTo>
                        <a:pt x="340" y="1295"/>
                      </a:moveTo>
                      <a:cubicBezTo>
                        <a:pt x="320" y="1320"/>
                        <a:pt x="299" y="1344"/>
                        <a:pt x="277" y="1368"/>
                      </a:cubicBezTo>
                      <a:cubicBezTo>
                        <a:pt x="278" y="1368"/>
                        <a:pt x="279" y="1368"/>
                        <a:pt x="279" y="1368"/>
                      </a:cubicBezTo>
                      <a:cubicBezTo>
                        <a:pt x="279" y="1369"/>
                        <a:pt x="280" y="1369"/>
                        <a:pt x="280" y="1370"/>
                      </a:cubicBezTo>
                      <a:cubicBezTo>
                        <a:pt x="302" y="1347"/>
                        <a:pt x="323" y="1322"/>
                        <a:pt x="342" y="1297"/>
                      </a:cubicBezTo>
                      <a:cubicBezTo>
                        <a:pt x="341" y="1296"/>
                        <a:pt x="340" y="1296"/>
                        <a:pt x="340" y="1295"/>
                      </a:cubicBezTo>
                      <a:moveTo>
                        <a:pt x="582" y="706"/>
                      </a:moveTo>
                      <a:cubicBezTo>
                        <a:pt x="554" y="916"/>
                        <a:pt x="474" y="1120"/>
                        <a:pt x="345" y="1287"/>
                      </a:cubicBezTo>
                      <a:cubicBezTo>
                        <a:pt x="346" y="1288"/>
                        <a:pt x="347" y="1289"/>
                        <a:pt x="348" y="1290"/>
                      </a:cubicBezTo>
                      <a:cubicBezTo>
                        <a:pt x="477" y="1122"/>
                        <a:pt x="558" y="918"/>
                        <a:pt x="586" y="707"/>
                      </a:cubicBezTo>
                      <a:cubicBezTo>
                        <a:pt x="585" y="707"/>
                        <a:pt x="585" y="707"/>
                        <a:pt x="584" y="707"/>
                      </a:cubicBezTo>
                      <a:cubicBezTo>
                        <a:pt x="584" y="707"/>
                        <a:pt x="584" y="707"/>
                        <a:pt x="584" y="707"/>
                      </a:cubicBezTo>
                      <a:cubicBezTo>
                        <a:pt x="583" y="707"/>
                        <a:pt x="583" y="707"/>
                        <a:pt x="582" y="706"/>
                      </a:cubicBezTo>
                      <a:moveTo>
                        <a:pt x="457" y="660"/>
                      </a:moveTo>
                      <a:cubicBezTo>
                        <a:pt x="457" y="660"/>
                        <a:pt x="457" y="661"/>
                        <a:pt x="457" y="662"/>
                      </a:cubicBezTo>
                      <a:cubicBezTo>
                        <a:pt x="457" y="665"/>
                        <a:pt x="456" y="668"/>
                        <a:pt x="456" y="670"/>
                      </a:cubicBezTo>
                      <a:cubicBezTo>
                        <a:pt x="497" y="675"/>
                        <a:pt x="538" y="679"/>
                        <a:pt x="578" y="684"/>
                      </a:cubicBezTo>
                      <a:cubicBezTo>
                        <a:pt x="578" y="681"/>
                        <a:pt x="578" y="677"/>
                        <a:pt x="579" y="674"/>
                      </a:cubicBezTo>
                      <a:cubicBezTo>
                        <a:pt x="579" y="673"/>
                        <a:pt x="579" y="672"/>
                        <a:pt x="579" y="671"/>
                      </a:cubicBezTo>
                      <a:cubicBezTo>
                        <a:pt x="539" y="668"/>
                        <a:pt x="498" y="664"/>
                        <a:pt x="457" y="660"/>
                      </a:cubicBezTo>
                      <a:moveTo>
                        <a:pt x="304" y="0"/>
                      </a:moveTo>
                      <a:cubicBezTo>
                        <a:pt x="304" y="0"/>
                        <a:pt x="303" y="1"/>
                        <a:pt x="303" y="1"/>
                      </a:cubicBezTo>
                      <a:cubicBezTo>
                        <a:pt x="302" y="1"/>
                        <a:pt x="302" y="2"/>
                        <a:pt x="301" y="2"/>
                      </a:cubicBezTo>
                      <a:cubicBezTo>
                        <a:pt x="408" y="166"/>
                        <a:pt x="458" y="361"/>
                        <a:pt x="455" y="556"/>
                      </a:cubicBezTo>
                      <a:cubicBezTo>
                        <a:pt x="455" y="560"/>
                        <a:pt x="455" y="564"/>
                        <a:pt x="455" y="567"/>
                      </a:cubicBezTo>
                      <a:cubicBezTo>
                        <a:pt x="454" y="589"/>
                        <a:pt x="453" y="610"/>
                        <a:pt x="452" y="632"/>
                      </a:cubicBezTo>
                      <a:cubicBezTo>
                        <a:pt x="453" y="632"/>
                        <a:pt x="454" y="634"/>
                        <a:pt x="455" y="636"/>
                      </a:cubicBezTo>
                      <a:cubicBezTo>
                        <a:pt x="457" y="613"/>
                        <a:pt x="458" y="590"/>
                        <a:pt x="458" y="567"/>
                      </a:cubicBezTo>
                      <a:cubicBezTo>
                        <a:pt x="458" y="564"/>
                        <a:pt x="458" y="560"/>
                        <a:pt x="459" y="556"/>
                      </a:cubicBezTo>
                      <a:cubicBezTo>
                        <a:pt x="461" y="361"/>
                        <a:pt x="411" y="165"/>
                        <a:pt x="30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7" name="Freeform 956"/>
                <p:cNvSpPr>
                  <a:spLocks/>
                </p:cNvSpPr>
                <p:nvPr/>
              </p:nvSpPr>
              <p:spPr bwMode="auto">
                <a:xfrm>
                  <a:off x="3974" y="1361"/>
                  <a:ext cx="76" cy="92"/>
                </a:xfrm>
                <a:custGeom>
                  <a:avLst/>
                  <a:gdLst>
                    <a:gd name="T0" fmla="*/ 6 w 40"/>
                    <a:gd name="T1" fmla="*/ 0 h 49"/>
                    <a:gd name="T2" fmla="*/ 4 w 40"/>
                    <a:gd name="T3" fmla="*/ 1 h 49"/>
                    <a:gd name="T4" fmla="*/ 13 w 40"/>
                    <a:gd name="T5" fmla="*/ 29 h 49"/>
                    <a:gd name="T6" fmla="*/ 35 w 40"/>
                    <a:gd name="T7" fmla="*/ 49 h 49"/>
                    <a:gd name="T8" fmla="*/ 35 w 40"/>
                    <a:gd name="T9" fmla="*/ 49 h 49"/>
                    <a:gd name="T10" fmla="*/ 37 w 40"/>
                    <a:gd name="T11" fmla="*/ 48 h 49"/>
                    <a:gd name="T12" fmla="*/ 38 w 40"/>
                    <a:gd name="T13" fmla="*/ 47 h 49"/>
                    <a:gd name="T14" fmla="*/ 28 w 40"/>
                    <a:gd name="T15" fmla="*/ 19 h 49"/>
                    <a:gd name="T16" fmla="*/ 6 w 4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9">
                      <a:moveTo>
                        <a:pt x="6" y="0"/>
                      </a:moveTo>
                      <a:cubicBezTo>
                        <a:pt x="5" y="0"/>
                        <a:pt x="4" y="0"/>
                        <a:pt x="4" y="1"/>
                      </a:cubicBezTo>
                      <a:cubicBezTo>
                        <a:pt x="0" y="4"/>
                        <a:pt x="4" y="16"/>
                        <a:pt x="13" y="29"/>
                      </a:cubicBezTo>
                      <a:cubicBezTo>
                        <a:pt x="21" y="41"/>
                        <a:pt x="30" y="49"/>
                        <a:pt x="35" y="49"/>
                      </a:cubicBezTo>
                      <a:cubicBezTo>
                        <a:pt x="35" y="49"/>
                        <a:pt x="35" y="49"/>
                        <a:pt x="35" y="49"/>
                      </a:cubicBezTo>
                      <a:cubicBezTo>
                        <a:pt x="36" y="49"/>
                        <a:pt x="36" y="48"/>
                        <a:pt x="37" y="48"/>
                      </a:cubicBezTo>
                      <a:cubicBezTo>
                        <a:pt x="37" y="48"/>
                        <a:pt x="38" y="47"/>
                        <a:pt x="38" y="47"/>
                      </a:cubicBezTo>
                      <a:cubicBezTo>
                        <a:pt x="40" y="42"/>
                        <a:pt x="37" y="31"/>
                        <a:pt x="28" y="19"/>
                      </a:cubicBezTo>
                      <a:cubicBezTo>
                        <a:pt x="21" y="7"/>
                        <a:pt x="11"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8" name="Freeform 957"/>
                <p:cNvSpPr>
                  <a:spLocks/>
                </p:cNvSpPr>
                <p:nvPr/>
              </p:nvSpPr>
              <p:spPr bwMode="auto">
                <a:xfrm>
                  <a:off x="4298" y="2638"/>
                  <a:ext cx="37" cy="107"/>
                </a:xfrm>
                <a:custGeom>
                  <a:avLst/>
                  <a:gdLst>
                    <a:gd name="T0" fmla="*/ 13 w 20"/>
                    <a:gd name="T1" fmla="*/ 0 h 57"/>
                    <a:gd name="T2" fmla="*/ 1 w 20"/>
                    <a:gd name="T3" fmla="*/ 28 h 57"/>
                    <a:gd name="T4" fmla="*/ 4 w 20"/>
                    <a:gd name="T5" fmla="*/ 55 h 57"/>
                    <a:gd name="T6" fmla="*/ 7 w 20"/>
                    <a:gd name="T7" fmla="*/ 28 h 57"/>
                    <a:gd name="T8" fmla="*/ 10 w 20"/>
                    <a:gd name="T9" fmla="*/ 28 h 57"/>
                    <a:gd name="T10" fmla="*/ 6 w 20"/>
                    <a:gd name="T11" fmla="*/ 57 h 57"/>
                    <a:gd name="T12" fmla="*/ 7 w 20"/>
                    <a:gd name="T13" fmla="*/ 57 h 57"/>
                    <a:gd name="T14" fmla="*/ 7 w 20"/>
                    <a:gd name="T15" fmla="*/ 57 h 57"/>
                    <a:gd name="T16" fmla="*/ 18 w 20"/>
                    <a:gd name="T17" fmla="*/ 38 h 57"/>
                    <a:gd name="T18" fmla="*/ 19 w 20"/>
                    <a:gd name="T19" fmla="*/ 30 h 57"/>
                    <a:gd name="T20" fmla="*/ 19 w 20"/>
                    <a:gd name="T21" fmla="*/ 28 h 57"/>
                    <a:gd name="T22" fmla="*/ 17 w 20"/>
                    <a:gd name="T23" fmla="*/ 4 h 57"/>
                    <a:gd name="T24" fmla="*/ 14 w 20"/>
                    <a:gd name="T25" fmla="*/ 0 h 57"/>
                    <a:gd name="T26" fmla="*/ 13 w 20"/>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57">
                      <a:moveTo>
                        <a:pt x="13" y="0"/>
                      </a:moveTo>
                      <a:cubicBezTo>
                        <a:pt x="8" y="0"/>
                        <a:pt x="3" y="12"/>
                        <a:pt x="1" y="28"/>
                      </a:cubicBezTo>
                      <a:cubicBezTo>
                        <a:pt x="0" y="40"/>
                        <a:pt x="1" y="51"/>
                        <a:pt x="4" y="55"/>
                      </a:cubicBezTo>
                      <a:cubicBezTo>
                        <a:pt x="5" y="46"/>
                        <a:pt x="6" y="37"/>
                        <a:pt x="7" y="28"/>
                      </a:cubicBezTo>
                      <a:cubicBezTo>
                        <a:pt x="8" y="28"/>
                        <a:pt x="9" y="28"/>
                        <a:pt x="10" y="28"/>
                      </a:cubicBezTo>
                      <a:cubicBezTo>
                        <a:pt x="9" y="38"/>
                        <a:pt x="8" y="48"/>
                        <a:pt x="6" y="57"/>
                      </a:cubicBezTo>
                      <a:cubicBezTo>
                        <a:pt x="7" y="57"/>
                        <a:pt x="7" y="57"/>
                        <a:pt x="7" y="57"/>
                      </a:cubicBezTo>
                      <a:cubicBezTo>
                        <a:pt x="7" y="57"/>
                        <a:pt x="7" y="57"/>
                        <a:pt x="7" y="57"/>
                      </a:cubicBezTo>
                      <a:cubicBezTo>
                        <a:pt x="11" y="57"/>
                        <a:pt x="15" y="49"/>
                        <a:pt x="18" y="38"/>
                      </a:cubicBezTo>
                      <a:cubicBezTo>
                        <a:pt x="18" y="36"/>
                        <a:pt x="19" y="33"/>
                        <a:pt x="19" y="30"/>
                      </a:cubicBezTo>
                      <a:cubicBezTo>
                        <a:pt x="19" y="29"/>
                        <a:pt x="19" y="28"/>
                        <a:pt x="19" y="28"/>
                      </a:cubicBezTo>
                      <a:cubicBezTo>
                        <a:pt x="20" y="17"/>
                        <a:pt x="19" y="8"/>
                        <a:pt x="17" y="4"/>
                      </a:cubicBezTo>
                      <a:cubicBezTo>
                        <a:pt x="16" y="2"/>
                        <a:pt x="15" y="0"/>
                        <a:pt x="14" y="0"/>
                      </a:cubicBezTo>
                      <a:cubicBezTo>
                        <a:pt x="13" y="0"/>
                        <a:pt x="13" y="0"/>
                        <a:pt x="1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9" name="Freeform 958"/>
                <p:cNvSpPr>
                  <a:spLocks/>
                </p:cNvSpPr>
                <p:nvPr/>
              </p:nvSpPr>
              <p:spPr bwMode="auto">
                <a:xfrm>
                  <a:off x="3390" y="4209"/>
                  <a:ext cx="86" cy="51"/>
                </a:xfrm>
                <a:custGeom>
                  <a:avLst/>
                  <a:gdLst>
                    <a:gd name="T0" fmla="*/ 42 w 46"/>
                    <a:gd name="T1" fmla="*/ 0 h 27"/>
                    <a:gd name="T2" fmla="*/ 20 w 46"/>
                    <a:gd name="T3" fmla="*/ 7 h 27"/>
                    <a:gd name="T4" fmla="*/ 2 w 46"/>
                    <a:gd name="T5" fmla="*/ 26 h 27"/>
                    <a:gd name="T6" fmla="*/ 6 w 46"/>
                    <a:gd name="T7" fmla="*/ 27 h 27"/>
                    <a:gd name="T8" fmla="*/ 28 w 46"/>
                    <a:gd name="T9" fmla="*/ 20 h 27"/>
                    <a:gd name="T10" fmla="*/ 46 w 46"/>
                    <a:gd name="T11" fmla="*/ 3 h 27"/>
                    <a:gd name="T12" fmla="*/ 46 w 46"/>
                    <a:gd name="T13" fmla="*/ 1 h 27"/>
                    <a:gd name="T14" fmla="*/ 45 w 46"/>
                    <a:gd name="T15" fmla="*/ 0 h 27"/>
                    <a:gd name="T16" fmla="*/ 42 w 46"/>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7">
                      <a:moveTo>
                        <a:pt x="42" y="0"/>
                      </a:moveTo>
                      <a:cubicBezTo>
                        <a:pt x="37" y="0"/>
                        <a:pt x="29" y="2"/>
                        <a:pt x="20" y="7"/>
                      </a:cubicBezTo>
                      <a:cubicBezTo>
                        <a:pt x="8" y="14"/>
                        <a:pt x="0" y="22"/>
                        <a:pt x="2" y="26"/>
                      </a:cubicBezTo>
                      <a:cubicBezTo>
                        <a:pt x="3" y="27"/>
                        <a:pt x="4" y="27"/>
                        <a:pt x="6" y="27"/>
                      </a:cubicBezTo>
                      <a:cubicBezTo>
                        <a:pt x="11" y="27"/>
                        <a:pt x="19" y="25"/>
                        <a:pt x="28" y="20"/>
                      </a:cubicBezTo>
                      <a:cubicBezTo>
                        <a:pt x="38" y="14"/>
                        <a:pt x="46" y="7"/>
                        <a:pt x="46" y="3"/>
                      </a:cubicBezTo>
                      <a:cubicBezTo>
                        <a:pt x="46" y="2"/>
                        <a:pt x="46" y="2"/>
                        <a:pt x="46" y="1"/>
                      </a:cubicBezTo>
                      <a:cubicBezTo>
                        <a:pt x="46" y="1"/>
                        <a:pt x="45" y="0"/>
                        <a:pt x="45" y="0"/>
                      </a:cubicBezTo>
                      <a:cubicBezTo>
                        <a:pt x="44" y="0"/>
                        <a:pt x="43" y="0"/>
                        <a:pt x="4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0" name="Freeform 959"/>
                <p:cNvSpPr>
                  <a:spLocks/>
                </p:cNvSpPr>
                <p:nvPr/>
              </p:nvSpPr>
              <p:spPr bwMode="auto">
                <a:xfrm>
                  <a:off x="4561" y="2656"/>
                  <a:ext cx="37" cy="123"/>
                </a:xfrm>
                <a:custGeom>
                  <a:avLst/>
                  <a:gdLst>
                    <a:gd name="T0" fmla="*/ 13 w 20"/>
                    <a:gd name="T1" fmla="*/ 0 h 65"/>
                    <a:gd name="T2" fmla="*/ 1 w 20"/>
                    <a:gd name="T3" fmla="*/ 29 h 65"/>
                    <a:gd name="T4" fmla="*/ 1 w 20"/>
                    <a:gd name="T5" fmla="*/ 32 h 65"/>
                    <a:gd name="T6" fmla="*/ 0 w 20"/>
                    <a:gd name="T7" fmla="*/ 42 h 65"/>
                    <a:gd name="T8" fmla="*/ 4 w 20"/>
                    <a:gd name="T9" fmla="*/ 64 h 65"/>
                    <a:gd name="T10" fmla="*/ 6 w 20"/>
                    <a:gd name="T11" fmla="*/ 65 h 65"/>
                    <a:gd name="T12" fmla="*/ 6 w 20"/>
                    <a:gd name="T13" fmla="*/ 65 h 65"/>
                    <a:gd name="T14" fmla="*/ 8 w 20"/>
                    <a:gd name="T15" fmla="*/ 65 h 65"/>
                    <a:gd name="T16" fmla="*/ 18 w 20"/>
                    <a:gd name="T17" fmla="*/ 38 h 65"/>
                    <a:gd name="T18" fmla="*/ 9 w 20"/>
                    <a:gd name="T19" fmla="*/ 37 h 65"/>
                    <a:gd name="T20" fmla="*/ 10 w 20"/>
                    <a:gd name="T21" fmla="*/ 28 h 65"/>
                    <a:gd name="T22" fmla="*/ 19 w 20"/>
                    <a:gd name="T23" fmla="*/ 29 h 65"/>
                    <a:gd name="T24" fmla="*/ 13 w 20"/>
                    <a:gd name="T25" fmla="*/ 0 h 65"/>
                    <a:gd name="T26" fmla="*/ 13 w 20"/>
                    <a:gd name="T2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65">
                      <a:moveTo>
                        <a:pt x="13" y="0"/>
                      </a:moveTo>
                      <a:cubicBezTo>
                        <a:pt x="8" y="0"/>
                        <a:pt x="3" y="13"/>
                        <a:pt x="1" y="29"/>
                      </a:cubicBezTo>
                      <a:cubicBezTo>
                        <a:pt x="1" y="30"/>
                        <a:pt x="1" y="31"/>
                        <a:pt x="1" y="32"/>
                      </a:cubicBezTo>
                      <a:cubicBezTo>
                        <a:pt x="0" y="35"/>
                        <a:pt x="0" y="39"/>
                        <a:pt x="0" y="42"/>
                      </a:cubicBezTo>
                      <a:cubicBezTo>
                        <a:pt x="0" y="53"/>
                        <a:pt x="1" y="62"/>
                        <a:pt x="4" y="64"/>
                      </a:cubicBezTo>
                      <a:cubicBezTo>
                        <a:pt x="5" y="65"/>
                        <a:pt x="5" y="65"/>
                        <a:pt x="6" y="65"/>
                      </a:cubicBezTo>
                      <a:cubicBezTo>
                        <a:pt x="6" y="65"/>
                        <a:pt x="6" y="65"/>
                        <a:pt x="6" y="65"/>
                      </a:cubicBezTo>
                      <a:cubicBezTo>
                        <a:pt x="7" y="65"/>
                        <a:pt x="7" y="65"/>
                        <a:pt x="8" y="65"/>
                      </a:cubicBezTo>
                      <a:cubicBezTo>
                        <a:pt x="12" y="62"/>
                        <a:pt x="16" y="52"/>
                        <a:pt x="18" y="38"/>
                      </a:cubicBezTo>
                      <a:cubicBezTo>
                        <a:pt x="15" y="37"/>
                        <a:pt x="12" y="37"/>
                        <a:pt x="9" y="37"/>
                      </a:cubicBezTo>
                      <a:cubicBezTo>
                        <a:pt x="10" y="34"/>
                        <a:pt x="10" y="31"/>
                        <a:pt x="10" y="28"/>
                      </a:cubicBezTo>
                      <a:cubicBezTo>
                        <a:pt x="13" y="28"/>
                        <a:pt x="16" y="28"/>
                        <a:pt x="19" y="29"/>
                      </a:cubicBezTo>
                      <a:cubicBezTo>
                        <a:pt x="20" y="13"/>
                        <a:pt x="17" y="0"/>
                        <a:pt x="13" y="0"/>
                      </a:cubicBezTo>
                      <a:cubicBezTo>
                        <a:pt x="13" y="0"/>
                        <a:pt x="13" y="0"/>
                        <a:pt x="1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1" name="Freeform 960"/>
                <p:cNvSpPr>
                  <a:spLocks/>
                </p:cNvSpPr>
                <p:nvPr/>
              </p:nvSpPr>
              <p:spPr bwMode="auto">
                <a:xfrm>
                  <a:off x="3907" y="4021"/>
                  <a:ext cx="96" cy="90"/>
                </a:xfrm>
                <a:custGeom>
                  <a:avLst/>
                  <a:gdLst>
                    <a:gd name="T0" fmla="*/ 46 w 51"/>
                    <a:gd name="T1" fmla="*/ 0 h 48"/>
                    <a:gd name="T2" fmla="*/ 27 w 51"/>
                    <a:gd name="T3" fmla="*/ 10 h 48"/>
                    <a:gd name="T4" fmla="*/ 20 w 51"/>
                    <a:gd name="T5" fmla="*/ 17 h 48"/>
                    <a:gd name="T6" fmla="*/ 18 w 51"/>
                    <a:gd name="T7" fmla="*/ 19 h 48"/>
                    <a:gd name="T8" fmla="*/ 3 w 51"/>
                    <a:gd name="T9" fmla="*/ 47 h 48"/>
                    <a:gd name="T10" fmla="*/ 6 w 51"/>
                    <a:gd name="T11" fmla="*/ 48 h 48"/>
                    <a:gd name="T12" fmla="*/ 26 w 51"/>
                    <a:gd name="T13" fmla="*/ 36 h 48"/>
                    <a:gd name="T14" fmla="*/ 22 w 51"/>
                    <a:gd name="T15" fmla="*/ 32 h 48"/>
                    <a:gd name="T16" fmla="*/ 28 w 51"/>
                    <a:gd name="T17" fmla="*/ 25 h 48"/>
                    <a:gd name="T18" fmla="*/ 33 w 51"/>
                    <a:gd name="T19" fmla="*/ 30 h 48"/>
                    <a:gd name="T20" fmla="*/ 50 w 51"/>
                    <a:gd name="T21" fmla="*/ 2 h 48"/>
                    <a:gd name="T22" fmla="*/ 49 w 51"/>
                    <a:gd name="T23" fmla="*/ 0 h 48"/>
                    <a:gd name="T24" fmla="*/ 47 w 51"/>
                    <a:gd name="T25" fmla="*/ 0 h 48"/>
                    <a:gd name="T26" fmla="*/ 46 w 51"/>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48">
                      <a:moveTo>
                        <a:pt x="46" y="0"/>
                      </a:moveTo>
                      <a:cubicBezTo>
                        <a:pt x="42" y="0"/>
                        <a:pt x="35" y="4"/>
                        <a:pt x="27" y="10"/>
                      </a:cubicBezTo>
                      <a:cubicBezTo>
                        <a:pt x="25" y="12"/>
                        <a:pt x="22" y="15"/>
                        <a:pt x="20" y="17"/>
                      </a:cubicBezTo>
                      <a:cubicBezTo>
                        <a:pt x="19" y="18"/>
                        <a:pt x="19" y="18"/>
                        <a:pt x="18" y="19"/>
                      </a:cubicBezTo>
                      <a:cubicBezTo>
                        <a:pt x="7" y="31"/>
                        <a:pt x="0" y="43"/>
                        <a:pt x="3" y="47"/>
                      </a:cubicBezTo>
                      <a:cubicBezTo>
                        <a:pt x="4" y="47"/>
                        <a:pt x="5" y="48"/>
                        <a:pt x="6" y="48"/>
                      </a:cubicBezTo>
                      <a:cubicBezTo>
                        <a:pt x="10" y="48"/>
                        <a:pt x="18" y="43"/>
                        <a:pt x="26" y="36"/>
                      </a:cubicBezTo>
                      <a:cubicBezTo>
                        <a:pt x="25" y="35"/>
                        <a:pt x="23" y="33"/>
                        <a:pt x="22" y="32"/>
                      </a:cubicBezTo>
                      <a:cubicBezTo>
                        <a:pt x="24" y="29"/>
                        <a:pt x="26" y="27"/>
                        <a:pt x="28" y="25"/>
                      </a:cubicBezTo>
                      <a:cubicBezTo>
                        <a:pt x="30" y="27"/>
                        <a:pt x="31" y="29"/>
                        <a:pt x="33" y="30"/>
                      </a:cubicBezTo>
                      <a:cubicBezTo>
                        <a:pt x="44" y="19"/>
                        <a:pt x="51" y="7"/>
                        <a:pt x="50" y="2"/>
                      </a:cubicBezTo>
                      <a:cubicBezTo>
                        <a:pt x="50" y="1"/>
                        <a:pt x="49" y="1"/>
                        <a:pt x="49" y="0"/>
                      </a:cubicBezTo>
                      <a:cubicBezTo>
                        <a:pt x="49" y="0"/>
                        <a:pt x="48" y="0"/>
                        <a:pt x="47" y="0"/>
                      </a:cubicBezTo>
                      <a:cubicBezTo>
                        <a:pt x="47" y="0"/>
                        <a:pt x="47" y="0"/>
                        <a:pt x="4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2" name="Freeform 961"/>
                <p:cNvSpPr>
                  <a:spLocks/>
                </p:cNvSpPr>
                <p:nvPr/>
              </p:nvSpPr>
              <p:spPr bwMode="auto">
                <a:xfrm>
                  <a:off x="3805" y="3910"/>
                  <a:ext cx="55" cy="53"/>
                </a:xfrm>
                <a:custGeom>
                  <a:avLst/>
                  <a:gdLst>
                    <a:gd name="T0" fmla="*/ 26 w 29"/>
                    <a:gd name="T1" fmla="*/ 0 h 28"/>
                    <a:gd name="T2" fmla="*/ 10 w 29"/>
                    <a:gd name="T3" fmla="*/ 10 h 28"/>
                    <a:gd name="T4" fmla="*/ 1 w 29"/>
                    <a:gd name="T5" fmla="*/ 23 h 28"/>
                    <a:gd name="T6" fmla="*/ 1 w 29"/>
                    <a:gd name="T7" fmla="*/ 27 h 28"/>
                    <a:gd name="T8" fmla="*/ 1 w 29"/>
                    <a:gd name="T9" fmla="*/ 27 h 28"/>
                    <a:gd name="T10" fmla="*/ 3 w 29"/>
                    <a:gd name="T11" fmla="*/ 28 h 28"/>
                    <a:gd name="T12" fmla="*/ 17 w 29"/>
                    <a:gd name="T13" fmla="*/ 19 h 28"/>
                    <a:gd name="T14" fmla="*/ 18 w 29"/>
                    <a:gd name="T15" fmla="*/ 18 h 28"/>
                    <a:gd name="T16" fmla="*/ 24 w 29"/>
                    <a:gd name="T17" fmla="*/ 11 h 28"/>
                    <a:gd name="T18" fmla="*/ 27 w 29"/>
                    <a:gd name="T19" fmla="*/ 0 h 28"/>
                    <a:gd name="T20" fmla="*/ 26 w 29"/>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8">
                      <a:moveTo>
                        <a:pt x="26" y="0"/>
                      </a:moveTo>
                      <a:cubicBezTo>
                        <a:pt x="23" y="0"/>
                        <a:pt x="16" y="3"/>
                        <a:pt x="10" y="10"/>
                      </a:cubicBezTo>
                      <a:cubicBezTo>
                        <a:pt x="5" y="15"/>
                        <a:pt x="2" y="20"/>
                        <a:pt x="1" y="23"/>
                      </a:cubicBezTo>
                      <a:cubicBezTo>
                        <a:pt x="0" y="25"/>
                        <a:pt x="0" y="26"/>
                        <a:pt x="1" y="27"/>
                      </a:cubicBezTo>
                      <a:cubicBezTo>
                        <a:pt x="1" y="27"/>
                        <a:pt x="1" y="27"/>
                        <a:pt x="1" y="27"/>
                      </a:cubicBezTo>
                      <a:cubicBezTo>
                        <a:pt x="2" y="27"/>
                        <a:pt x="2" y="28"/>
                        <a:pt x="3" y="28"/>
                      </a:cubicBezTo>
                      <a:cubicBezTo>
                        <a:pt x="6" y="28"/>
                        <a:pt x="11" y="24"/>
                        <a:pt x="17" y="19"/>
                      </a:cubicBezTo>
                      <a:cubicBezTo>
                        <a:pt x="17" y="19"/>
                        <a:pt x="18" y="19"/>
                        <a:pt x="18" y="18"/>
                      </a:cubicBezTo>
                      <a:cubicBezTo>
                        <a:pt x="21" y="16"/>
                        <a:pt x="23" y="13"/>
                        <a:pt x="24" y="11"/>
                      </a:cubicBezTo>
                      <a:cubicBezTo>
                        <a:pt x="28" y="6"/>
                        <a:pt x="29" y="2"/>
                        <a:pt x="27" y="0"/>
                      </a:cubicBezTo>
                      <a:cubicBezTo>
                        <a:pt x="27" y="0"/>
                        <a:pt x="27" y="0"/>
                        <a:pt x="2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3" name="Freeform 962"/>
                <p:cNvSpPr>
                  <a:spLocks noEditPoints="1"/>
                </p:cNvSpPr>
                <p:nvPr/>
              </p:nvSpPr>
              <p:spPr bwMode="auto">
                <a:xfrm>
                  <a:off x="3117" y="1799"/>
                  <a:ext cx="572" cy="1463"/>
                </a:xfrm>
                <a:custGeom>
                  <a:avLst/>
                  <a:gdLst>
                    <a:gd name="T0" fmla="*/ 106 w 304"/>
                    <a:gd name="T1" fmla="*/ 685 h 778"/>
                    <a:gd name="T2" fmla="*/ 34 w 304"/>
                    <a:gd name="T3" fmla="*/ 776 h 778"/>
                    <a:gd name="T4" fmla="*/ 35 w 304"/>
                    <a:gd name="T5" fmla="*/ 777 h 778"/>
                    <a:gd name="T6" fmla="*/ 36 w 304"/>
                    <a:gd name="T7" fmla="*/ 778 h 778"/>
                    <a:gd name="T8" fmla="*/ 108 w 304"/>
                    <a:gd name="T9" fmla="*/ 688 h 778"/>
                    <a:gd name="T10" fmla="*/ 108 w 304"/>
                    <a:gd name="T11" fmla="*/ 687 h 778"/>
                    <a:gd name="T12" fmla="*/ 106 w 304"/>
                    <a:gd name="T13" fmla="*/ 685 h 778"/>
                    <a:gd name="T14" fmla="*/ 120 w 304"/>
                    <a:gd name="T15" fmla="*/ 678 h 778"/>
                    <a:gd name="T16" fmla="*/ 118 w 304"/>
                    <a:gd name="T17" fmla="*/ 682 h 778"/>
                    <a:gd name="T18" fmla="*/ 117 w 304"/>
                    <a:gd name="T19" fmla="*/ 683 h 778"/>
                    <a:gd name="T20" fmla="*/ 184 w 304"/>
                    <a:gd name="T21" fmla="*/ 727 h 778"/>
                    <a:gd name="T22" fmla="*/ 185 w 304"/>
                    <a:gd name="T23" fmla="*/ 726 h 778"/>
                    <a:gd name="T24" fmla="*/ 188 w 304"/>
                    <a:gd name="T25" fmla="*/ 722 h 778"/>
                    <a:gd name="T26" fmla="*/ 120 w 304"/>
                    <a:gd name="T27" fmla="*/ 678 h 778"/>
                    <a:gd name="T28" fmla="*/ 294 w 304"/>
                    <a:gd name="T29" fmla="*/ 310 h 778"/>
                    <a:gd name="T30" fmla="*/ 292 w 304"/>
                    <a:gd name="T31" fmla="*/ 311 h 778"/>
                    <a:gd name="T32" fmla="*/ 292 w 304"/>
                    <a:gd name="T33" fmla="*/ 311 h 778"/>
                    <a:gd name="T34" fmla="*/ 290 w 304"/>
                    <a:gd name="T35" fmla="*/ 311 h 778"/>
                    <a:gd name="T36" fmla="*/ 200 w 304"/>
                    <a:gd name="T37" fmla="*/ 714 h 778"/>
                    <a:gd name="T38" fmla="*/ 202 w 304"/>
                    <a:gd name="T39" fmla="*/ 715 h 778"/>
                    <a:gd name="T40" fmla="*/ 203 w 304"/>
                    <a:gd name="T41" fmla="*/ 716 h 778"/>
                    <a:gd name="T42" fmla="*/ 294 w 304"/>
                    <a:gd name="T43" fmla="*/ 310 h 778"/>
                    <a:gd name="T44" fmla="*/ 281 w 304"/>
                    <a:gd name="T45" fmla="*/ 293 h 778"/>
                    <a:gd name="T46" fmla="*/ 162 w 304"/>
                    <a:gd name="T47" fmla="*/ 308 h 778"/>
                    <a:gd name="T48" fmla="*/ 162 w 304"/>
                    <a:gd name="T49" fmla="*/ 309 h 778"/>
                    <a:gd name="T50" fmla="*/ 162 w 304"/>
                    <a:gd name="T51" fmla="*/ 314 h 778"/>
                    <a:gd name="T52" fmla="*/ 282 w 304"/>
                    <a:gd name="T53" fmla="*/ 300 h 778"/>
                    <a:gd name="T54" fmla="*/ 281 w 304"/>
                    <a:gd name="T55" fmla="*/ 294 h 778"/>
                    <a:gd name="T56" fmla="*/ 281 w 304"/>
                    <a:gd name="T57" fmla="*/ 293 h 778"/>
                    <a:gd name="T58" fmla="*/ 2 w 304"/>
                    <a:gd name="T59" fmla="*/ 0 h 778"/>
                    <a:gd name="T60" fmla="*/ 1 w 304"/>
                    <a:gd name="T61" fmla="*/ 2 h 778"/>
                    <a:gd name="T62" fmla="*/ 0 w 304"/>
                    <a:gd name="T63" fmla="*/ 3 h 778"/>
                    <a:gd name="T64" fmla="*/ 67 w 304"/>
                    <a:gd name="T65" fmla="*/ 79 h 778"/>
                    <a:gd name="T66" fmla="*/ 70 w 304"/>
                    <a:gd name="T67" fmla="*/ 84 h 778"/>
                    <a:gd name="T68" fmla="*/ 150 w 304"/>
                    <a:gd name="T69" fmla="*/ 297 h 778"/>
                    <a:gd name="T70" fmla="*/ 151 w 304"/>
                    <a:gd name="T71" fmla="*/ 296 h 778"/>
                    <a:gd name="T72" fmla="*/ 152 w 304"/>
                    <a:gd name="T73" fmla="*/ 296 h 778"/>
                    <a:gd name="T74" fmla="*/ 153 w 304"/>
                    <a:gd name="T75" fmla="*/ 296 h 778"/>
                    <a:gd name="T76" fmla="*/ 73 w 304"/>
                    <a:gd name="T77" fmla="*/ 82 h 778"/>
                    <a:gd name="T78" fmla="*/ 70 w 304"/>
                    <a:gd name="T79" fmla="*/ 77 h 778"/>
                    <a:gd name="T80" fmla="*/ 2 w 304"/>
                    <a:gd name="T81"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4" h="778">
                      <a:moveTo>
                        <a:pt x="106" y="685"/>
                      </a:moveTo>
                      <a:cubicBezTo>
                        <a:pt x="85" y="717"/>
                        <a:pt x="61" y="748"/>
                        <a:pt x="34" y="776"/>
                      </a:cubicBezTo>
                      <a:cubicBezTo>
                        <a:pt x="34" y="776"/>
                        <a:pt x="35" y="776"/>
                        <a:pt x="35" y="777"/>
                      </a:cubicBezTo>
                      <a:cubicBezTo>
                        <a:pt x="36" y="777"/>
                        <a:pt x="36" y="777"/>
                        <a:pt x="36" y="778"/>
                      </a:cubicBezTo>
                      <a:cubicBezTo>
                        <a:pt x="63" y="751"/>
                        <a:pt x="87" y="720"/>
                        <a:pt x="108" y="688"/>
                      </a:cubicBezTo>
                      <a:cubicBezTo>
                        <a:pt x="108" y="687"/>
                        <a:pt x="108" y="687"/>
                        <a:pt x="108" y="687"/>
                      </a:cubicBezTo>
                      <a:cubicBezTo>
                        <a:pt x="107" y="687"/>
                        <a:pt x="106" y="686"/>
                        <a:pt x="106" y="685"/>
                      </a:cubicBezTo>
                      <a:moveTo>
                        <a:pt x="120" y="678"/>
                      </a:moveTo>
                      <a:cubicBezTo>
                        <a:pt x="119" y="679"/>
                        <a:pt x="119" y="680"/>
                        <a:pt x="118" y="682"/>
                      </a:cubicBezTo>
                      <a:cubicBezTo>
                        <a:pt x="118" y="682"/>
                        <a:pt x="117" y="683"/>
                        <a:pt x="117" y="683"/>
                      </a:cubicBezTo>
                      <a:cubicBezTo>
                        <a:pt x="139" y="697"/>
                        <a:pt x="162" y="712"/>
                        <a:pt x="184" y="727"/>
                      </a:cubicBezTo>
                      <a:cubicBezTo>
                        <a:pt x="184" y="727"/>
                        <a:pt x="185" y="726"/>
                        <a:pt x="185" y="726"/>
                      </a:cubicBezTo>
                      <a:cubicBezTo>
                        <a:pt x="186" y="724"/>
                        <a:pt x="187" y="723"/>
                        <a:pt x="188" y="722"/>
                      </a:cubicBezTo>
                      <a:cubicBezTo>
                        <a:pt x="165" y="707"/>
                        <a:pt x="142" y="692"/>
                        <a:pt x="120" y="678"/>
                      </a:cubicBezTo>
                      <a:moveTo>
                        <a:pt x="294" y="310"/>
                      </a:moveTo>
                      <a:cubicBezTo>
                        <a:pt x="293" y="311"/>
                        <a:pt x="293" y="311"/>
                        <a:pt x="292" y="311"/>
                      </a:cubicBezTo>
                      <a:cubicBezTo>
                        <a:pt x="292" y="311"/>
                        <a:pt x="292" y="311"/>
                        <a:pt x="292" y="311"/>
                      </a:cubicBezTo>
                      <a:cubicBezTo>
                        <a:pt x="291" y="311"/>
                        <a:pt x="291" y="311"/>
                        <a:pt x="290" y="311"/>
                      </a:cubicBezTo>
                      <a:cubicBezTo>
                        <a:pt x="301" y="450"/>
                        <a:pt x="269" y="593"/>
                        <a:pt x="200" y="714"/>
                      </a:cubicBezTo>
                      <a:cubicBezTo>
                        <a:pt x="201" y="715"/>
                        <a:pt x="201" y="715"/>
                        <a:pt x="202" y="715"/>
                      </a:cubicBezTo>
                      <a:cubicBezTo>
                        <a:pt x="202" y="715"/>
                        <a:pt x="203" y="716"/>
                        <a:pt x="203" y="716"/>
                      </a:cubicBezTo>
                      <a:cubicBezTo>
                        <a:pt x="273" y="595"/>
                        <a:pt x="304" y="451"/>
                        <a:pt x="294" y="310"/>
                      </a:cubicBezTo>
                      <a:moveTo>
                        <a:pt x="281" y="293"/>
                      </a:moveTo>
                      <a:cubicBezTo>
                        <a:pt x="241" y="298"/>
                        <a:pt x="202" y="303"/>
                        <a:pt x="162" y="308"/>
                      </a:cubicBezTo>
                      <a:cubicBezTo>
                        <a:pt x="162" y="309"/>
                        <a:pt x="162" y="309"/>
                        <a:pt x="162" y="309"/>
                      </a:cubicBezTo>
                      <a:cubicBezTo>
                        <a:pt x="162" y="311"/>
                        <a:pt x="162" y="313"/>
                        <a:pt x="162" y="314"/>
                      </a:cubicBezTo>
                      <a:cubicBezTo>
                        <a:pt x="202" y="309"/>
                        <a:pt x="242" y="305"/>
                        <a:pt x="282" y="300"/>
                      </a:cubicBezTo>
                      <a:cubicBezTo>
                        <a:pt x="282" y="298"/>
                        <a:pt x="282" y="296"/>
                        <a:pt x="281" y="294"/>
                      </a:cubicBezTo>
                      <a:cubicBezTo>
                        <a:pt x="281" y="293"/>
                        <a:pt x="281" y="293"/>
                        <a:pt x="281" y="293"/>
                      </a:cubicBezTo>
                      <a:moveTo>
                        <a:pt x="2" y="0"/>
                      </a:moveTo>
                      <a:cubicBezTo>
                        <a:pt x="2" y="1"/>
                        <a:pt x="2" y="1"/>
                        <a:pt x="1" y="2"/>
                      </a:cubicBezTo>
                      <a:cubicBezTo>
                        <a:pt x="1" y="2"/>
                        <a:pt x="1" y="3"/>
                        <a:pt x="0" y="3"/>
                      </a:cubicBezTo>
                      <a:cubicBezTo>
                        <a:pt x="26" y="26"/>
                        <a:pt x="48" y="52"/>
                        <a:pt x="67" y="79"/>
                      </a:cubicBezTo>
                      <a:cubicBezTo>
                        <a:pt x="68" y="81"/>
                        <a:pt x="69" y="82"/>
                        <a:pt x="70" y="84"/>
                      </a:cubicBezTo>
                      <a:cubicBezTo>
                        <a:pt x="114" y="147"/>
                        <a:pt x="140" y="221"/>
                        <a:pt x="150" y="297"/>
                      </a:cubicBezTo>
                      <a:cubicBezTo>
                        <a:pt x="150" y="296"/>
                        <a:pt x="151" y="296"/>
                        <a:pt x="151" y="296"/>
                      </a:cubicBezTo>
                      <a:cubicBezTo>
                        <a:pt x="152" y="296"/>
                        <a:pt x="152" y="296"/>
                        <a:pt x="152" y="296"/>
                      </a:cubicBezTo>
                      <a:cubicBezTo>
                        <a:pt x="153" y="296"/>
                        <a:pt x="153" y="296"/>
                        <a:pt x="153" y="296"/>
                      </a:cubicBezTo>
                      <a:cubicBezTo>
                        <a:pt x="143" y="220"/>
                        <a:pt x="117" y="146"/>
                        <a:pt x="73" y="82"/>
                      </a:cubicBezTo>
                      <a:cubicBezTo>
                        <a:pt x="72" y="80"/>
                        <a:pt x="71" y="79"/>
                        <a:pt x="70" y="77"/>
                      </a:cubicBezTo>
                      <a:cubicBezTo>
                        <a:pt x="51" y="49"/>
                        <a:pt x="28" y="24"/>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4" name="Freeform 963"/>
                <p:cNvSpPr>
                  <a:spLocks/>
                </p:cNvSpPr>
                <p:nvPr/>
              </p:nvSpPr>
              <p:spPr bwMode="auto">
                <a:xfrm>
                  <a:off x="3070" y="1761"/>
                  <a:ext cx="55" cy="46"/>
                </a:xfrm>
                <a:custGeom>
                  <a:avLst/>
                  <a:gdLst>
                    <a:gd name="T0" fmla="*/ 9 w 29"/>
                    <a:gd name="T1" fmla="*/ 0 h 24"/>
                    <a:gd name="T2" fmla="*/ 3 w 29"/>
                    <a:gd name="T3" fmla="*/ 2 h 24"/>
                    <a:gd name="T4" fmla="*/ 9 w 29"/>
                    <a:gd name="T5" fmla="*/ 19 h 24"/>
                    <a:gd name="T6" fmla="*/ 21 w 29"/>
                    <a:gd name="T7" fmla="*/ 24 h 24"/>
                    <a:gd name="T8" fmla="*/ 25 w 29"/>
                    <a:gd name="T9" fmla="*/ 23 h 24"/>
                    <a:gd name="T10" fmla="*/ 26 w 29"/>
                    <a:gd name="T11" fmla="*/ 22 h 24"/>
                    <a:gd name="T12" fmla="*/ 27 w 29"/>
                    <a:gd name="T13" fmla="*/ 20 h 24"/>
                    <a:gd name="T14" fmla="*/ 21 w 29"/>
                    <a:gd name="T15" fmla="*/ 5 h 24"/>
                    <a:gd name="T16" fmla="*/ 9 w 29"/>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4">
                      <a:moveTo>
                        <a:pt x="9" y="0"/>
                      </a:moveTo>
                      <a:cubicBezTo>
                        <a:pt x="6" y="0"/>
                        <a:pt x="4" y="1"/>
                        <a:pt x="3" y="2"/>
                      </a:cubicBezTo>
                      <a:cubicBezTo>
                        <a:pt x="0" y="6"/>
                        <a:pt x="2" y="13"/>
                        <a:pt x="9" y="19"/>
                      </a:cubicBezTo>
                      <a:cubicBezTo>
                        <a:pt x="13" y="22"/>
                        <a:pt x="17" y="24"/>
                        <a:pt x="21" y="24"/>
                      </a:cubicBezTo>
                      <a:cubicBezTo>
                        <a:pt x="23" y="24"/>
                        <a:pt x="24" y="24"/>
                        <a:pt x="25" y="23"/>
                      </a:cubicBezTo>
                      <a:cubicBezTo>
                        <a:pt x="26" y="23"/>
                        <a:pt x="26" y="22"/>
                        <a:pt x="26" y="22"/>
                      </a:cubicBezTo>
                      <a:cubicBezTo>
                        <a:pt x="27" y="21"/>
                        <a:pt x="27" y="21"/>
                        <a:pt x="27" y="20"/>
                      </a:cubicBezTo>
                      <a:cubicBezTo>
                        <a:pt x="29" y="16"/>
                        <a:pt x="27" y="10"/>
                        <a:pt x="21" y="5"/>
                      </a:cubicBezTo>
                      <a:cubicBezTo>
                        <a:pt x="17" y="1"/>
                        <a:pt x="12"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5" name="Freeform 964"/>
                <p:cNvSpPr>
                  <a:spLocks/>
                </p:cNvSpPr>
                <p:nvPr/>
              </p:nvSpPr>
              <p:spPr bwMode="auto">
                <a:xfrm>
                  <a:off x="3386" y="2356"/>
                  <a:ext cx="36" cy="54"/>
                </a:xfrm>
                <a:custGeom>
                  <a:avLst/>
                  <a:gdLst>
                    <a:gd name="T0" fmla="*/ 9 w 19"/>
                    <a:gd name="T1" fmla="*/ 0 h 29"/>
                    <a:gd name="T2" fmla="*/ 8 w 19"/>
                    <a:gd name="T3" fmla="*/ 0 h 29"/>
                    <a:gd name="T4" fmla="*/ 7 w 19"/>
                    <a:gd name="T5" fmla="*/ 1 h 29"/>
                    <a:gd name="T6" fmla="*/ 1 w 19"/>
                    <a:gd name="T7" fmla="*/ 16 h 29"/>
                    <a:gd name="T8" fmla="*/ 2 w 19"/>
                    <a:gd name="T9" fmla="*/ 19 h 29"/>
                    <a:gd name="T10" fmla="*/ 10 w 19"/>
                    <a:gd name="T11" fmla="*/ 18 h 29"/>
                    <a:gd name="T12" fmla="*/ 11 w 19"/>
                    <a:gd name="T13" fmla="*/ 21 h 29"/>
                    <a:gd name="T14" fmla="*/ 3 w 19"/>
                    <a:gd name="T15" fmla="*/ 22 h 29"/>
                    <a:gd name="T16" fmla="*/ 11 w 19"/>
                    <a:gd name="T17" fmla="*/ 29 h 29"/>
                    <a:gd name="T18" fmla="*/ 11 w 19"/>
                    <a:gd name="T19" fmla="*/ 29 h 29"/>
                    <a:gd name="T20" fmla="*/ 19 w 19"/>
                    <a:gd name="T21" fmla="*/ 18 h 29"/>
                    <a:gd name="T22" fmla="*/ 19 w 19"/>
                    <a:gd name="T23" fmla="*/ 13 h 29"/>
                    <a:gd name="T24" fmla="*/ 19 w 19"/>
                    <a:gd name="T25" fmla="*/ 12 h 29"/>
                    <a:gd name="T26" fmla="*/ 10 w 19"/>
                    <a:gd name="T27" fmla="*/ 0 h 29"/>
                    <a:gd name="T28" fmla="*/ 9 w 1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9">
                      <a:moveTo>
                        <a:pt x="9" y="0"/>
                      </a:moveTo>
                      <a:cubicBezTo>
                        <a:pt x="9" y="0"/>
                        <a:pt x="9" y="0"/>
                        <a:pt x="8" y="0"/>
                      </a:cubicBezTo>
                      <a:cubicBezTo>
                        <a:pt x="8" y="0"/>
                        <a:pt x="7" y="0"/>
                        <a:pt x="7" y="1"/>
                      </a:cubicBezTo>
                      <a:cubicBezTo>
                        <a:pt x="3" y="3"/>
                        <a:pt x="0" y="9"/>
                        <a:pt x="1" y="16"/>
                      </a:cubicBezTo>
                      <a:cubicBezTo>
                        <a:pt x="1" y="17"/>
                        <a:pt x="1" y="18"/>
                        <a:pt x="2" y="19"/>
                      </a:cubicBezTo>
                      <a:cubicBezTo>
                        <a:pt x="5" y="19"/>
                        <a:pt x="7" y="18"/>
                        <a:pt x="10" y="18"/>
                      </a:cubicBezTo>
                      <a:cubicBezTo>
                        <a:pt x="10" y="19"/>
                        <a:pt x="11" y="19"/>
                        <a:pt x="11" y="21"/>
                      </a:cubicBezTo>
                      <a:cubicBezTo>
                        <a:pt x="8" y="21"/>
                        <a:pt x="5" y="21"/>
                        <a:pt x="3" y="22"/>
                      </a:cubicBezTo>
                      <a:cubicBezTo>
                        <a:pt x="4" y="26"/>
                        <a:pt x="7" y="29"/>
                        <a:pt x="11" y="29"/>
                      </a:cubicBezTo>
                      <a:cubicBezTo>
                        <a:pt x="11" y="29"/>
                        <a:pt x="11" y="29"/>
                        <a:pt x="11" y="29"/>
                      </a:cubicBezTo>
                      <a:cubicBezTo>
                        <a:pt x="16" y="29"/>
                        <a:pt x="18" y="24"/>
                        <a:pt x="19" y="18"/>
                      </a:cubicBezTo>
                      <a:cubicBezTo>
                        <a:pt x="19" y="17"/>
                        <a:pt x="19" y="15"/>
                        <a:pt x="19" y="13"/>
                      </a:cubicBezTo>
                      <a:cubicBezTo>
                        <a:pt x="19" y="13"/>
                        <a:pt x="19" y="13"/>
                        <a:pt x="19" y="12"/>
                      </a:cubicBezTo>
                      <a:cubicBezTo>
                        <a:pt x="18" y="6"/>
                        <a:pt x="14" y="1"/>
                        <a:pt x="10" y="0"/>
                      </a:cubicBezTo>
                      <a:cubicBezTo>
                        <a:pt x="10" y="0"/>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6" name="Freeform 965"/>
                <p:cNvSpPr>
                  <a:spLocks/>
                </p:cNvSpPr>
                <p:nvPr/>
              </p:nvSpPr>
              <p:spPr bwMode="auto">
                <a:xfrm>
                  <a:off x="3144" y="3256"/>
                  <a:ext cx="45" cy="39"/>
                </a:xfrm>
                <a:custGeom>
                  <a:avLst/>
                  <a:gdLst>
                    <a:gd name="T0" fmla="*/ 17 w 24"/>
                    <a:gd name="T1" fmla="*/ 0 h 21"/>
                    <a:gd name="T2" fmla="*/ 7 w 24"/>
                    <a:gd name="T3" fmla="*/ 5 h 21"/>
                    <a:gd name="T4" fmla="*/ 3 w 24"/>
                    <a:gd name="T5" fmla="*/ 19 h 21"/>
                    <a:gd name="T6" fmla="*/ 7 w 24"/>
                    <a:gd name="T7" fmla="*/ 21 h 21"/>
                    <a:gd name="T8" fmla="*/ 17 w 24"/>
                    <a:gd name="T9" fmla="*/ 16 h 21"/>
                    <a:gd name="T10" fmla="*/ 22 w 24"/>
                    <a:gd name="T11" fmla="*/ 3 h 21"/>
                    <a:gd name="T12" fmla="*/ 21 w 24"/>
                    <a:gd name="T13" fmla="*/ 2 h 21"/>
                    <a:gd name="T14" fmla="*/ 20 w 24"/>
                    <a:gd name="T15" fmla="*/ 1 h 21"/>
                    <a:gd name="T16" fmla="*/ 17 w 24"/>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1">
                      <a:moveTo>
                        <a:pt x="17" y="0"/>
                      </a:moveTo>
                      <a:cubicBezTo>
                        <a:pt x="14" y="0"/>
                        <a:pt x="10" y="2"/>
                        <a:pt x="7" y="5"/>
                      </a:cubicBezTo>
                      <a:cubicBezTo>
                        <a:pt x="2" y="10"/>
                        <a:pt x="0" y="16"/>
                        <a:pt x="3" y="19"/>
                      </a:cubicBezTo>
                      <a:cubicBezTo>
                        <a:pt x="4" y="20"/>
                        <a:pt x="5" y="21"/>
                        <a:pt x="7" y="21"/>
                      </a:cubicBezTo>
                      <a:cubicBezTo>
                        <a:pt x="10" y="21"/>
                        <a:pt x="14" y="19"/>
                        <a:pt x="17" y="16"/>
                      </a:cubicBezTo>
                      <a:cubicBezTo>
                        <a:pt x="22" y="12"/>
                        <a:pt x="24" y="6"/>
                        <a:pt x="22" y="3"/>
                      </a:cubicBezTo>
                      <a:cubicBezTo>
                        <a:pt x="22" y="2"/>
                        <a:pt x="22" y="2"/>
                        <a:pt x="21" y="2"/>
                      </a:cubicBezTo>
                      <a:cubicBezTo>
                        <a:pt x="21" y="1"/>
                        <a:pt x="20" y="1"/>
                        <a:pt x="20" y="1"/>
                      </a:cubicBezTo>
                      <a:cubicBezTo>
                        <a:pt x="19" y="0"/>
                        <a:pt x="18" y="0"/>
                        <a:pt x="1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7" name="Freeform 966"/>
                <p:cNvSpPr>
                  <a:spLocks/>
                </p:cNvSpPr>
                <p:nvPr/>
              </p:nvSpPr>
              <p:spPr bwMode="auto">
                <a:xfrm>
                  <a:off x="3645" y="2314"/>
                  <a:ext cx="38" cy="70"/>
                </a:xfrm>
                <a:custGeom>
                  <a:avLst/>
                  <a:gdLst>
                    <a:gd name="T0" fmla="*/ 9 w 20"/>
                    <a:gd name="T1" fmla="*/ 0 h 37"/>
                    <a:gd name="T2" fmla="*/ 11 w 20"/>
                    <a:gd name="T3" fmla="*/ 18 h 37"/>
                    <a:gd name="T4" fmla="*/ 8 w 20"/>
                    <a:gd name="T5" fmla="*/ 19 h 37"/>
                    <a:gd name="T6" fmla="*/ 6 w 20"/>
                    <a:gd name="T7" fmla="*/ 1 h 37"/>
                    <a:gd name="T8" fmla="*/ 0 w 20"/>
                    <a:gd name="T9" fmla="*/ 19 h 37"/>
                    <a:gd name="T10" fmla="*/ 0 w 20"/>
                    <a:gd name="T11" fmla="*/ 20 h 37"/>
                    <a:gd name="T12" fmla="*/ 1 w 20"/>
                    <a:gd name="T13" fmla="*/ 26 h 37"/>
                    <a:gd name="T14" fmla="*/ 9 w 20"/>
                    <a:gd name="T15" fmla="*/ 37 h 37"/>
                    <a:gd name="T16" fmla="*/ 11 w 20"/>
                    <a:gd name="T17" fmla="*/ 37 h 37"/>
                    <a:gd name="T18" fmla="*/ 11 w 20"/>
                    <a:gd name="T19" fmla="*/ 37 h 37"/>
                    <a:gd name="T20" fmla="*/ 13 w 20"/>
                    <a:gd name="T21" fmla="*/ 36 h 37"/>
                    <a:gd name="T22" fmla="*/ 18 w 20"/>
                    <a:gd name="T23" fmla="*/ 17 h 37"/>
                    <a:gd name="T24" fmla="*/ 9 w 20"/>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7">
                      <a:moveTo>
                        <a:pt x="9" y="0"/>
                      </a:moveTo>
                      <a:cubicBezTo>
                        <a:pt x="9" y="6"/>
                        <a:pt x="10" y="12"/>
                        <a:pt x="11" y="18"/>
                      </a:cubicBezTo>
                      <a:cubicBezTo>
                        <a:pt x="10" y="19"/>
                        <a:pt x="9" y="19"/>
                        <a:pt x="8" y="19"/>
                      </a:cubicBezTo>
                      <a:cubicBezTo>
                        <a:pt x="8" y="13"/>
                        <a:pt x="7" y="7"/>
                        <a:pt x="6" y="1"/>
                      </a:cubicBezTo>
                      <a:cubicBezTo>
                        <a:pt x="2" y="2"/>
                        <a:pt x="0" y="10"/>
                        <a:pt x="0" y="19"/>
                      </a:cubicBezTo>
                      <a:cubicBezTo>
                        <a:pt x="0" y="19"/>
                        <a:pt x="0" y="19"/>
                        <a:pt x="0" y="20"/>
                      </a:cubicBezTo>
                      <a:cubicBezTo>
                        <a:pt x="1" y="22"/>
                        <a:pt x="1" y="24"/>
                        <a:pt x="1" y="26"/>
                      </a:cubicBezTo>
                      <a:cubicBezTo>
                        <a:pt x="3" y="32"/>
                        <a:pt x="6" y="36"/>
                        <a:pt x="9" y="37"/>
                      </a:cubicBezTo>
                      <a:cubicBezTo>
                        <a:pt x="10" y="37"/>
                        <a:pt x="10" y="37"/>
                        <a:pt x="11" y="37"/>
                      </a:cubicBezTo>
                      <a:cubicBezTo>
                        <a:pt x="11" y="37"/>
                        <a:pt x="11" y="37"/>
                        <a:pt x="11" y="37"/>
                      </a:cubicBezTo>
                      <a:cubicBezTo>
                        <a:pt x="12" y="37"/>
                        <a:pt x="12" y="37"/>
                        <a:pt x="13" y="36"/>
                      </a:cubicBezTo>
                      <a:cubicBezTo>
                        <a:pt x="17" y="35"/>
                        <a:pt x="20" y="27"/>
                        <a:pt x="18" y="17"/>
                      </a:cubicBezTo>
                      <a:cubicBezTo>
                        <a:pt x="17" y="8"/>
                        <a:pt x="13" y="1"/>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8" name="Freeform 967"/>
                <p:cNvSpPr>
                  <a:spLocks/>
                </p:cNvSpPr>
                <p:nvPr/>
              </p:nvSpPr>
              <p:spPr bwMode="auto">
                <a:xfrm>
                  <a:off x="3452" y="3141"/>
                  <a:ext cx="52" cy="62"/>
                </a:xfrm>
                <a:custGeom>
                  <a:avLst/>
                  <a:gdLst>
                    <a:gd name="T0" fmla="*/ 21 w 28"/>
                    <a:gd name="T1" fmla="*/ 0 h 33"/>
                    <a:gd name="T2" fmla="*/ 10 w 28"/>
                    <a:gd name="T3" fmla="*/ 8 h 33"/>
                    <a:gd name="T4" fmla="*/ 7 w 28"/>
                    <a:gd name="T5" fmla="*/ 12 h 33"/>
                    <a:gd name="T6" fmla="*/ 6 w 28"/>
                    <a:gd name="T7" fmla="*/ 13 h 33"/>
                    <a:gd name="T8" fmla="*/ 4 w 28"/>
                    <a:gd name="T9" fmla="*/ 33 h 33"/>
                    <a:gd name="T10" fmla="*/ 7 w 28"/>
                    <a:gd name="T11" fmla="*/ 33 h 33"/>
                    <a:gd name="T12" fmla="*/ 22 w 28"/>
                    <a:gd name="T13" fmla="*/ 22 h 33"/>
                    <a:gd name="T14" fmla="*/ 25 w 28"/>
                    <a:gd name="T15" fmla="*/ 2 h 33"/>
                    <a:gd name="T16" fmla="*/ 24 w 28"/>
                    <a:gd name="T17" fmla="*/ 1 h 33"/>
                    <a:gd name="T18" fmla="*/ 22 w 28"/>
                    <a:gd name="T19" fmla="*/ 0 h 33"/>
                    <a:gd name="T20" fmla="*/ 21 w 28"/>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3">
                      <a:moveTo>
                        <a:pt x="21" y="0"/>
                      </a:moveTo>
                      <a:cubicBezTo>
                        <a:pt x="18" y="0"/>
                        <a:pt x="14" y="3"/>
                        <a:pt x="10" y="8"/>
                      </a:cubicBezTo>
                      <a:cubicBezTo>
                        <a:pt x="9" y="9"/>
                        <a:pt x="8" y="10"/>
                        <a:pt x="7" y="12"/>
                      </a:cubicBezTo>
                      <a:cubicBezTo>
                        <a:pt x="7" y="12"/>
                        <a:pt x="6" y="13"/>
                        <a:pt x="6" y="13"/>
                      </a:cubicBezTo>
                      <a:cubicBezTo>
                        <a:pt x="1" y="21"/>
                        <a:pt x="0" y="30"/>
                        <a:pt x="4" y="33"/>
                      </a:cubicBezTo>
                      <a:cubicBezTo>
                        <a:pt x="5" y="33"/>
                        <a:pt x="6" y="33"/>
                        <a:pt x="7" y="33"/>
                      </a:cubicBezTo>
                      <a:cubicBezTo>
                        <a:pt x="12" y="33"/>
                        <a:pt x="18" y="29"/>
                        <a:pt x="22" y="22"/>
                      </a:cubicBezTo>
                      <a:cubicBezTo>
                        <a:pt x="27" y="14"/>
                        <a:pt x="28" y="6"/>
                        <a:pt x="25" y="2"/>
                      </a:cubicBezTo>
                      <a:cubicBezTo>
                        <a:pt x="25" y="2"/>
                        <a:pt x="24" y="1"/>
                        <a:pt x="24" y="1"/>
                      </a:cubicBezTo>
                      <a:cubicBezTo>
                        <a:pt x="23" y="1"/>
                        <a:pt x="23" y="1"/>
                        <a:pt x="22" y="0"/>
                      </a:cubicBezTo>
                      <a:cubicBezTo>
                        <a:pt x="22" y="0"/>
                        <a:pt x="21" y="0"/>
                        <a:pt x="2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9" name="Freeform 968"/>
                <p:cNvSpPr>
                  <a:spLocks/>
                </p:cNvSpPr>
                <p:nvPr/>
              </p:nvSpPr>
              <p:spPr bwMode="auto">
                <a:xfrm>
                  <a:off x="3315" y="3059"/>
                  <a:ext cx="28" cy="33"/>
                </a:xfrm>
                <a:custGeom>
                  <a:avLst/>
                  <a:gdLst>
                    <a:gd name="T0" fmla="*/ 11 w 15"/>
                    <a:gd name="T1" fmla="*/ 0 h 18"/>
                    <a:gd name="T2" fmla="*/ 3 w 15"/>
                    <a:gd name="T3" fmla="*/ 6 h 18"/>
                    <a:gd name="T4" fmla="*/ 1 w 15"/>
                    <a:gd name="T5" fmla="*/ 15 h 18"/>
                    <a:gd name="T6" fmla="*/ 3 w 15"/>
                    <a:gd name="T7" fmla="*/ 17 h 18"/>
                    <a:gd name="T8" fmla="*/ 3 w 15"/>
                    <a:gd name="T9" fmla="*/ 18 h 18"/>
                    <a:gd name="T10" fmla="*/ 5 w 15"/>
                    <a:gd name="T11" fmla="*/ 18 h 18"/>
                    <a:gd name="T12" fmla="*/ 12 w 15"/>
                    <a:gd name="T13" fmla="*/ 13 h 18"/>
                    <a:gd name="T14" fmla="*/ 13 w 15"/>
                    <a:gd name="T15" fmla="*/ 12 h 18"/>
                    <a:gd name="T16" fmla="*/ 15 w 15"/>
                    <a:gd name="T17" fmla="*/ 8 h 18"/>
                    <a:gd name="T18" fmla="*/ 13 w 15"/>
                    <a:gd name="T19" fmla="*/ 0 h 18"/>
                    <a:gd name="T20" fmla="*/ 11 w 15"/>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11" y="0"/>
                      </a:moveTo>
                      <a:cubicBezTo>
                        <a:pt x="9" y="0"/>
                        <a:pt x="5" y="2"/>
                        <a:pt x="3" y="6"/>
                      </a:cubicBezTo>
                      <a:cubicBezTo>
                        <a:pt x="1" y="9"/>
                        <a:pt x="0" y="12"/>
                        <a:pt x="1" y="15"/>
                      </a:cubicBezTo>
                      <a:cubicBezTo>
                        <a:pt x="1" y="16"/>
                        <a:pt x="2" y="17"/>
                        <a:pt x="3" y="17"/>
                      </a:cubicBezTo>
                      <a:cubicBezTo>
                        <a:pt x="3" y="17"/>
                        <a:pt x="3" y="17"/>
                        <a:pt x="3" y="18"/>
                      </a:cubicBezTo>
                      <a:cubicBezTo>
                        <a:pt x="4" y="18"/>
                        <a:pt x="4" y="18"/>
                        <a:pt x="5" y="18"/>
                      </a:cubicBezTo>
                      <a:cubicBezTo>
                        <a:pt x="7" y="18"/>
                        <a:pt x="10" y="16"/>
                        <a:pt x="12" y="13"/>
                      </a:cubicBezTo>
                      <a:cubicBezTo>
                        <a:pt x="12" y="13"/>
                        <a:pt x="13" y="12"/>
                        <a:pt x="13" y="12"/>
                      </a:cubicBezTo>
                      <a:cubicBezTo>
                        <a:pt x="14" y="10"/>
                        <a:pt x="14" y="9"/>
                        <a:pt x="15" y="8"/>
                      </a:cubicBezTo>
                      <a:cubicBezTo>
                        <a:pt x="15" y="4"/>
                        <a:pt x="15" y="1"/>
                        <a:pt x="13" y="0"/>
                      </a:cubicBezTo>
                      <a:cubicBezTo>
                        <a:pt x="13" y="0"/>
                        <a:pt x="12" y="0"/>
                        <a:pt x="1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0" name="Freeform 969"/>
                <p:cNvSpPr>
                  <a:spLocks noEditPoints="1"/>
                </p:cNvSpPr>
                <p:nvPr/>
              </p:nvSpPr>
              <p:spPr bwMode="auto">
                <a:xfrm>
                  <a:off x="2319" y="2476"/>
                  <a:ext cx="1462" cy="1586"/>
                </a:xfrm>
                <a:custGeom>
                  <a:avLst/>
                  <a:gdLst>
                    <a:gd name="T0" fmla="*/ 380 w 778"/>
                    <a:gd name="T1" fmla="*/ 807 h 844"/>
                    <a:gd name="T2" fmla="*/ 249 w 778"/>
                    <a:gd name="T3" fmla="*/ 841 h 844"/>
                    <a:gd name="T4" fmla="*/ 250 w 778"/>
                    <a:gd name="T5" fmla="*/ 842 h 844"/>
                    <a:gd name="T6" fmla="*/ 250 w 778"/>
                    <a:gd name="T7" fmla="*/ 844 h 844"/>
                    <a:gd name="T8" fmla="*/ 381 w 778"/>
                    <a:gd name="T9" fmla="*/ 810 h 844"/>
                    <a:gd name="T10" fmla="*/ 380 w 778"/>
                    <a:gd name="T11" fmla="*/ 807 h 844"/>
                    <a:gd name="T12" fmla="*/ 215 w 778"/>
                    <a:gd name="T13" fmla="*/ 757 h 844"/>
                    <a:gd name="T14" fmla="*/ 207 w 778"/>
                    <a:gd name="T15" fmla="*/ 759 h 844"/>
                    <a:gd name="T16" fmla="*/ 205 w 778"/>
                    <a:gd name="T17" fmla="*/ 759 h 844"/>
                    <a:gd name="T18" fmla="*/ 219 w 778"/>
                    <a:gd name="T19" fmla="*/ 838 h 844"/>
                    <a:gd name="T20" fmla="*/ 221 w 778"/>
                    <a:gd name="T21" fmla="*/ 838 h 844"/>
                    <a:gd name="T22" fmla="*/ 230 w 778"/>
                    <a:gd name="T23" fmla="*/ 837 h 844"/>
                    <a:gd name="T24" fmla="*/ 215 w 778"/>
                    <a:gd name="T25" fmla="*/ 757 h 844"/>
                    <a:gd name="T26" fmla="*/ 0 w 778"/>
                    <a:gd name="T27" fmla="*/ 751 h 844"/>
                    <a:gd name="T28" fmla="*/ 0 w 778"/>
                    <a:gd name="T29" fmla="*/ 753 h 844"/>
                    <a:gd name="T30" fmla="*/ 0 w 778"/>
                    <a:gd name="T31" fmla="*/ 754 h 844"/>
                    <a:gd name="T32" fmla="*/ 102 w 778"/>
                    <a:gd name="T33" fmla="*/ 761 h 844"/>
                    <a:gd name="T34" fmla="*/ 191 w 778"/>
                    <a:gd name="T35" fmla="*/ 755 h 844"/>
                    <a:gd name="T36" fmla="*/ 191 w 778"/>
                    <a:gd name="T37" fmla="*/ 755 h 844"/>
                    <a:gd name="T38" fmla="*/ 192 w 778"/>
                    <a:gd name="T39" fmla="*/ 752 h 844"/>
                    <a:gd name="T40" fmla="*/ 102 w 778"/>
                    <a:gd name="T41" fmla="*/ 757 h 844"/>
                    <a:gd name="T42" fmla="*/ 0 w 778"/>
                    <a:gd name="T43" fmla="*/ 751 h 844"/>
                    <a:gd name="T44" fmla="*/ 723 w 778"/>
                    <a:gd name="T45" fmla="*/ 559 h 844"/>
                    <a:gd name="T46" fmla="*/ 386 w 778"/>
                    <a:gd name="T47" fmla="*/ 805 h 844"/>
                    <a:gd name="T48" fmla="*/ 387 w 778"/>
                    <a:gd name="T49" fmla="*/ 808 h 844"/>
                    <a:gd name="T50" fmla="*/ 726 w 778"/>
                    <a:gd name="T51" fmla="*/ 561 h 844"/>
                    <a:gd name="T52" fmla="*/ 724 w 778"/>
                    <a:gd name="T53" fmla="*/ 560 h 844"/>
                    <a:gd name="T54" fmla="*/ 723 w 778"/>
                    <a:gd name="T55" fmla="*/ 559 h 844"/>
                    <a:gd name="T56" fmla="*/ 637 w 778"/>
                    <a:gd name="T57" fmla="*/ 459 h 844"/>
                    <a:gd name="T58" fmla="*/ 637 w 778"/>
                    <a:gd name="T59" fmla="*/ 460 h 844"/>
                    <a:gd name="T60" fmla="*/ 632 w 778"/>
                    <a:gd name="T61" fmla="*/ 465 h 844"/>
                    <a:gd name="T62" fmla="*/ 727 w 778"/>
                    <a:gd name="T63" fmla="*/ 541 h 844"/>
                    <a:gd name="T64" fmla="*/ 732 w 778"/>
                    <a:gd name="T65" fmla="*/ 535 h 844"/>
                    <a:gd name="T66" fmla="*/ 732 w 778"/>
                    <a:gd name="T67" fmla="*/ 534 h 844"/>
                    <a:gd name="T68" fmla="*/ 637 w 778"/>
                    <a:gd name="T69" fmla="*/ 459 h 844"/>
                    <a:gd name="T70" fmla="*/ 777 w 778"/>
                    <a:gd name="T71" fmla="*/ 0 h 844"/>
                    <a:gd name="T72" fmla="*/ 775 w 778"/>
                    <a:gd name="T73" fmla="*/ 1 h 844"/>
                    <a:gd name="T74" fmla="*/ 774 w 778"/>
                    <a:gd name="T75" fmla="*/ 1 h 844"/>
                    <a:gd name="T76" fmla="*/ 640 w 778"/>
                    <a:gd name="T77" fmla="*/ 437 h 844"/>
                    <a:gd name="T78" fmla="*/ 641 w 778"/>
                    <a:gd name="T79" fmla="*/ 438 h 844"/>
                    <a:gd name="T80" fmla="*/ 642 w 778"/>
                    <a:gd name="T81" fmla="*/ 439 h 844"/>
                    <a:gd name="T82" fmla="*/ 777 w 778"/>
                    <a:gd name="T83" fmla="*/ 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8" h="844">
                      <a:moveTo>
                        <a:pt x="380" y="807"/>
                      </a:moveTo>
                      <a:cubicBezTo>
                        <a:pt x="338" y="822"/>
                        <a:pt x="295" y="833"/>
                        <a:pt x="249" y="841"/>
                      </a:cubicBezTo>
                      <a:cubicBezTo>
                        <a:pt x="249" y="841"/>
                        <a:pt x="250" y="842"/>
                        <a:pt x="250" y="842"/>
                      </a:cubicBezTo>
                      <a:cubicBezTo>
                        <a:pt x="250" y="843"/>
                        <a:pt x="250" y="844"/>
                        <a:pt x="250" y="844"/>
                      </a:cubicBezTo>
                      <a:cubicBezTo>
                        <a:pt x="296" y="837"/>
                        <a:pt x="339" y="825"/>
                        <a:pt x="381" y="810"/>
                      </a:cubicBezTo>
                      <a:cubicBezTo>
                        <a:pt x="381" y="809"/>
                        <a:pt x="380" y="808"/>
                        <a:pt x="380" y="807"/>
                      </a:cubicBezTo>
                      <a:moveTo>
                        <a:pt x="215" y="757"/>
                      </a:moveTo>
                      <a:cubicBezTo>
                        <a:pt x="212" y="758"/>
                        <a:pt x="210" y="758"/>
                        <a:pt x="207" y="759"/>
                      </a:cubicBezTo>
                      <a:cubicBezTo>
                        <a:pt x="206" y="759"/>
                        <a:pt x="206" y="759"/>
                        <a:pt x="205" y="759"/>
                      </a:cubicBezTo>
                      <a:cubicBezTo>
                        <a:pt x="210" y="785"/>
                        <a:pt x="214" y="812"/>
                        <a:pt x="219" y="838"/>
                      </a:cubicBezTo>
                      <a:cubicBezTo>
                        <a:pt x="220" y="838"/>
                        <a:pt x="220" y="838"/>
                        <a:pt x="221" y="838"/>
                      </a:cubicBezTo>
                      <a:cubicBezTo>
                        <a:pt x="224" y="837"/>
                        <a:pt x="227" y="837"/>
                        <a:pt x="230" y="837"/>
                      </a:cubicBezTo>
                      <a:cubicBezTo>
                        <a:pt x="224" y="810"/>
                        <a:pt x="220" y="783"/>
                        <a:pt x="215" y="757"/>
                      </a:cubicBezTo>
                      <a:moveTo>
                        <a:pt x="0" y="751"/>
                      </a:moveTo>
                      <a:cubicBezTo>
                        <a:pt x="0" y="752"/>
                        <a:pt x="0" y="752"/>
                        <a:pt x="0" y="753"/>
                      </a:cubicBezTo>
                      <a:cubicBezTo>
                        <a:pt x="0" y="753"/>
                        <a:pt x="0" y="754"/>
                        <a:pt x="0" y="754"/>
                      </a:cubicBezTo>
                      <a:cubicBezTo>
                        <a:pt x="35" y="759"/>
                        <a:pt x="69" y="761"/>
                        <a:pt x="102" y="761"/>
                      </a:cubicBezTo>
                      <a:cubicBezTo>
                        <a:pt x="132" y="761"/>
                        <a:pt x="162" y="759"/>
                        <a:pt x="191" y="755"/>
                      </a:cubicBezTo>
                      <a:cubicBezTo>
                        <a:pt x="191" y="755"/>
                        <a:pt x="191" y="755"/>
                        <a:pt x="191" y="755"/>
                      </a:cubicBezTo>
                      <a:cubicBezTo>
                        <a:pt x="191" y="754"/>
                        <a:pt x="191" y="753"/>
                        <a:pt x="192" y="752"/>
                      </a:cubicBezTo>
                      <a:cubicBezTo>
                        <a:pt x="163" y="755"/>
                        <a:pt x="133" y="757"/>
                        <a:pt x="102" y="757"/>
                      </a:cubicBezTo>
                      <a:cubicBezTo>
                        <a:pt x="69" y="757"/>
                        <a:pt x="35" y="755"/>
                        <a:pt x="0" y="751"/>
                      </a:cubicBezTo>
                      <a:moveTo>
                        <a:pt x="723" y="559"/>
                      </a:moveTo>
                      <a:cubicBezTo>
                        <a:pt x="638" y="667"/>
                        <a:pt x="524" y="754"/>
                        <a:pt x="386" y="805"/>
                      </a:cubicBezTo>
                      <a:cubicBezTo>
                        <a:pt x="387" y="806"/>
                        <a:pt x="387" y="807"/>
                        <a:pt x="387" y="808"/>
                      </a:cubicBezTo>
                      <a:cubicBezTo>
                        <a:pt x="526" y="757"/>
                        <a:pt x="640" y="670"/>
                        <a:pt x="726" y="561"/>
                      </a:cubicBezTo>
                      <a:cubicBezTo>
                        <a:pt x="725" y="561"/>
                        <a:pt x="724" y="560"/>
                        <a:pt x="724" y="560"/>
                      </a:cubicBezTo>
                      <a:cubicBezTo>
                        <a:pt x="724" y="560"/>
                        <a:pt x="723" y="559"/>
                        <a:pt x="723" y="559"/>
                      </a:cubicBezTo>
                      <a:moveTo>
                        <a:pt x="637" y="459"/>
                      </a:moveTo>
                      <a:cubicBezTo>
                        <a:pt x="637" y="459"/>
                        <a:pt x="637" y="460"/>
                        <a:pt x="637" y="460"/>
                      </a:cubicBezTo>
                      <a:cubicBezTo>
                        <a:pt x="635" y="462"/>
                        <a:pt x="634" y="463"/>
                        <a:pt x="632" y="465"/>
                      </a:cubicBezTo>
                      <a:cubicBezTo>
                        <a:pt x="664" y="490"/>
                        <a:pt x="696" y="516"/>
                        <a:pt x="727" y="541"/>
                      </a:cubicBezTo>
                      <a:cubicBezTo>
                        <a:pt x="729" y="539"/>
                        <a:pt x="730" y="537"/>
                        <a:pt x="732" y="535"/>
                      </a:cubicBezTo>
                      <a:cubicBezTo>
                        <a:pt x="732" y="535"/>
                        <a:pt x="732" y="534"/>
                        <a:pt x="732" y="534"/>
                      </a:cubicBezTo>
                      <a:cubicBezTo>
                        <a:pt x="701" y="509"/>
                        <a:pt x="669" y="484"/>
                        <a:pt x="637" y="459"/>
                      </a:cubicBezTo>
                      <a:moveTo>
                        <a:pt x="777" y="0"/>
                      </a:moveTo>
                      <a:cubicBezTo>
                        <a:pt x="776" y="1"/>
                        <a:pt x="776" y="1"/>
                        <a:pt x="775" y="1"/>
                      </a:cubicBezTo>
                      <a:cubicBezTo>
                        <a:pt x="775" y="1"/>
                        <a:pt x="774" y="1"/>
                        <a:pt x="774" y="1"/>
                      </a:cubicBezTo>
                      <a:cubicBezTo>
                        <a:pt x="774" y="155"/>
                        <a:pt x="728" y="311"/>
                        <a:pt x="640" y="437"/>
                      </a:cubicBezTo>
                      <a:cubicBezTo>
                        <a:pt x="640" y="437"/>
                        <a:pt x="641" y="437"/>
                        <a:pt x="641" y="438"/>
                      </a:cubicBezTo>
                      <a:cubicBezTo>
                        <a:pt x="642" y="438"/>
                        <a:pt x="642" y="438"/>
                        <a:pt x="642" y="439"/>
                      </a:cubicBezTo>
                      <a:cubicBezTo>
                        <a:pt x="731" y="312"/>
                        <a:pt x="778" y="156"/>
                        <a:pt x="77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1" name="Freeform 970"/>
                <p:cNvSpPr>
                  <a:spLocks/>
                </p:cNvSpPr>
                <p:nvPr/>
              </p:nvSpPr>
              <p:spPr bwMode="auto">
                <a:xfrm>
                  <a:off x="3758" y="2401"/>
                  <a:ext cx="34" cy="77"/>
                </a:xfrm>
                <a:custGeom>
                  <a:avLst/>
                  <a:gdLst>
                    <a:gd name="T0" fmla="*/ 8 w 18"/>
                    <a:gd name="T1" fmla="*/ 0 h 41"/>
                    <a:gd name="T2" fmla="*/ 8 w 18"/>
                    <a:gd name="T3" fmla="*/ 0 h 41"/>
                    <a:gd name="T4" fmla="*/ 0 w 18"/>
                    <a:gd name="T5" fmla="*/ 21 h 41"/>
                    <a:gd name="T6" fmla="*/ 8 w 18"/>
                    <a:gd name="T7" fmla="*/ 41 h 41"/>
                    <a:gd name="T8" fmla="*/ 9 w 18"/>
                    <a:gd name="T9" fmla="*/ 41 h 41"/>
                    <a:gd name="T10" fmla="*/ 11 w 18"/>
                    <a:gd name="T11" fmla="*/ 40 h 41"/>
                    <a:gd name="T12" fmla="*/ 18 w 18"/>
                    <a:gd name="T13" fmla="*/ 23 h 41"/>
                    <a:gd name="T14" fmla="*/ 9 w 18"/>
                    <a:gd name="T15" fmla="*/ 24 h 41"/>
                    <a:gd name="T16" fmla="*/ 9 w 18"/>
                    <a:gd name="T17" fmla="*/ 18 h 41"/>
                    <a:gd name="T18" fmla="*/ 18 w 18"/>
                    <a:gd name="T19" fmla="*/ 17 h 41"/>
                    <a:gd name="T20" fmla="*/ 8 w 18"/>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41">
                      <a:moveTo>
                        <a:pt x="8" y="0"/>
                      </a:moveTo>
                      <a:cubicBezTo>
                        <a:pt x="8" y="0"/>
                        <a:pt x="8" y="0"/>
                        <a:pt x="8" y="0"/>
                      </a:cubicBezTo>
                      <a:cubicBezTo>
                        <a:pt x="3" y="1"/>
                        <a:pt x="0" y="10"/>
                        <a:pt x="0" y="21"/>
                      </a:cubicBezTo>
                      <a:cubicBezTo>
                        <a:pt x="0" y="31"/>
                        <a:pt x="4" y="39"/>
                        <a:pt x="8" y="41"/>
                      </a:cubicBezTo>
                      <a:cubicBezTo>
                        <a:pt x="8" y="41"/>
                        <a:pt x="9" y="41"/>
                        <a:pt x="9" y="41"/>
                      </a:cubicBezTo>
                      <a:cubicBezTo>
                        <a:pt x="10" y="41"/>
                        <a:pt x="10" y="41"/>
                        <a:pt x="11" y="40"/>
                      </a:cubicBezTo>
                      <a:cubicBezTo>
                        <a:pt x="15" y="39"/>
                        <a:pt x="18" y="32"/>
                        <a:pt x="18" y="23"/>
                      </a:cubicBezTo>
                      <a:cubicBezTo>
                        <a:pt x="15" y="23"/>
                        <a:pt x="12" y="23"/>
                        <a:pt x="9" y="24"/>
                      </a:cubicBezTo>
                      <a:cubicBezTo>
                        <a:pt x="9" y="22"/>
                        <a:pt x="9" y="20"/>
                        <a:pt x="9" y="18"/>
                      </a:cubicBezTo>
                      <a:cubicBezTo>
                        <a:pt x="12" y="18"/>
                        <a:pt x="15" y="18"/>
                        <a:pt x="18" y="17"/>
                      </a:cubicBezTo>
                      <a:cubicBezTo>
                        <a:pt x="17" y="8"/>
                        <a:pt x="13"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2" name="Freeform 971"/>
                <p:cNvSpPr>
                  <a:spLocks/>
                </p:cNvSpPr>
                <p:nvPr/>
              </p:nvSpPr>
              <p:spPr bwMode="auto">
                <a:xfrm>
                  <a:off x="3473" y="3297"/>
                  <a:ext cx="58" cy="64"/>
                </a:xfrm>
                <a:custGeom>
                  <a:avLst/>
                  <a:gdLst>
                    <a:gd name="T0" fmla="*/ 24 w 31"/>
                    <a:gd name="T1" fmla="*/ 0 h 34"/>
                    <a:gd name="T2" fmla="*/ 8 w 31"/>
                    <a:gd name="T3" fmla="*/ 12 h 34"/>
                    <a:gd name="T4" fmla="*/ 2 w 31"/>
                    <a:gd name="T5" fmla="*/ 32 h 34"/>
                    <a:gd name="T6" fmla="*/ 15 w 31"/>
                    <a:gd name="T7" fmla="*/ 16 h 34"/>
                    <a:gd name="T8" fmla="*/ 17 w 31"/>
                    <a:gd name="T9" fmla="*/ 18 h 34"/>
                    <a:gd name="T10" fmla="*/ 4 w 31"/>
                    <a:gd name="T11" fmla="*/ 34 h 34"/>
                    <a:gd name="T12" fmla="*/ 6 w 31"/>
                    <a:gd name="T13" fmla="*/ 34 h 34"/>
                    <a:gd name="T14" fmla="*/ 18 w 31"/>
                    <a:gd name="T15" fmla="*/ 28 h 34"/>
                    <a:gd name="T16" fmla="*/ 23 w 31"/>
                    <a:gd name="T17" fmla="*/ 23 h 34"/>
                    <a:gd name="T18" fmla="*/ 23 w 31"/>
                    <a:gd name="T19" fmla="*/ 22 h 34"/>
                    <a:gd name="T20" fmla="*/ 28 w 31"/>
                    <a:gd name="T21" fmla="*/ 2 h 34"/>
                    <a:gd name="T22" fmla="*/ 27 w 31"/>
                    <a:gd name="T23" fmla="*/ 1 h 34"/>
                    <a:gd name="T24" fmla="*/ 26 w 31"/>
                    <a:gd name="T25" fmla="*/ 0 h 34"/>
                    <a:gd name="T26" fmla="*/ 24 w 31"/>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4">
                      <a:moveTo>
                        <a:pt x="24" y="0"/>
                      </a:moveTo>
                      <a:cubicBezTo>
                        <a:pt x="20" y="0"/>
                        <a:pt x="13" y="5"/>
                        <a:pt x="8" y="12"/>
                      </a:cubicBezTo>
                      <a:cubicBezTo>
                        <a:pt x="2" y="20"/>
                        <a:pt x="0" y="28"/>
                        <a:pt x="2" y="32"/>
                      </a:cubicBezTo>
                      <a:cubicBezTo>
                        <a:pt x="7" y="27"/>
                        <a:pt x="11" y="22"/>
                        <a:pt x="15" y="16"/>
                      </a:cubicBezTo>
                      <a:cubicBezTo>
                        <a:pt x="15" y="17"/>
                        <a:pt x="16" y="18"/>
                        <a:pt x="17" y="18"/>
                      </a:cubicBezTo>
                      <a:cubicBezTo>
                        <a:pt x="13" y="23"/>
                        <a:pt x="9" y="29"/>
                        <a:pt x="4" y="34"/>
                      </a:cubicBezTo>
                      <a:cubicBezTo>
                        <a:pt x="5" y="34"/>
                        <a:pt x="6" y="34"/>
                        <a:pt x="6" y="34"/>
                      </a:cubicBezTo>
                      <a:cubicBezTo>
                        <a:pt x="10" y="34"/>
                        <a:pt x="14" y="32"/>
                        <a:pt x="18" y="28"/>
                      </a:cubicBezTo>
                      <a:cubicBezTo>
                        <a:pt x="20" y="26"/>
                        <a:pt x="21" y="25"/>
                        <a:pt x="23" y="23"/>
                      </a:cubicBezTo>
                      <a:cubicBezTo>
                        <a:pt x="23" y="23"/>
                        <a:pt x="23" y="22"/>
                        <a:pt x="23" y="22"/>
                      </a:cubicBezTo>
                      <a:cubicBezTo>
                        <a:pt x="29" y="14"/>
                        <a:pt x="31" y="6"/>
                        <a:pt x="28" y="2"/>
                      </a:cubicBezTo>
                      <a:cubicBezTo>
                        <a:pt x="28" y="1"/>
                        <a:pt x="28" y="1"/>
                        <a:pt x="27" y="1"/>
                      </a:cubicBezTo>
                      <a:cubicBezTo>
                        <a:pt x="27" y="0"/>
                        <a:pt x="26" y="0"/>
                        <a:pt x="26" y="0"/>
                      </a:cubicBezTo>
                      <a:cubicBezTo>
                        <a:pt x="25" y="0"/>
                        <a:pt x="25" y="0"/>
                        <a:pt x="2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3" name="Freeform 972"/>
                <p:cNvSpPr>
                  <a:spLocks/>
                </p:cNvSpPr>
                <p:nvPr/>
              </p:nvSpPr>
              <p:spPr bwMode="auto">
                <a:xfrm>
                  <a:off x="2234" y="3871"/>
                  <a:ext cx="85" cy="30"/>
                </a:xfrm>
                <a:custGeom>
                  <a:avLst/>
                  <a:gdLst>
                    <a:gd name="T0" fmla="*/ 14 w 45"/>
                    <a:gd name="T1" fmla="*/ 0 h 16"/>
                    <a:gd name="T2" fmla="*/ 0 w 45"/>
                    <a:gd name="T3" fmla="*/ 4 h 16"/>
                    <a:gd name="T4" fmla="*/ 22 w 45"/>
                    <a:gd name="T5" fmla="*/ 15 h 16"/>
                    <a:gd name="T6" fmla="*/ 31 w 45"/>
                    <a:gd name="T7" fmla="*/ 16 h 16"/>
                    <a:gd name="T8" fmla="*/ 45 w 45"/>
                    <a:gd name="T9" fmla="*/ 12 h 16"/>
                    <a:gd name="T10" fmla="*/ 45 w 45"/>
                    <a:gd name="T11" fmla="*/ 11 h 16"/>
                    <a:gd name="T12" fmla="*/ 45 w 45"/>
                    <a:gd name="T13" fmla="*/ 9 h 16"/>
                    <a:gd name="T14" fmla="*/ 24 w 45"/>
                    <a:gd name="T15" fmla="*/ 1 h 16"/>
                    <a:gd name="T16" fmla="*/ 14 w 4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6">
                      <a:moveTo>
                        <a:pt x="14" y="0"/>
                      </a:moveTo>
                      <a:cubicBezTo>
                        <a:pt x="6" y="0"/>
                        <a:pt x="1" y="1"/>
                        <a:pt x="0" y="4"/>
                      </a:cubicBezTo>
                      <a:cubicBezTo>
                        <a:pt x="0" y="8"/>
                        <a:pt x="9" y="13"/>
                        <a:pt x="22" y="15"/>
                      </a:cubicBezTo>
                      <a:cubicBezTo>
                        <a:pt x="25" y="15"/>
                        <a:pt x="28" y="16"/>
                        <a:pt x="31" y="16"/>
                      </a:cubicBezTo>
                      <a:cubicBezTo>
                        <a:pt x="38" y="16"/>
                        <a:pt x="43" y="14"/>
                        <a:pt x="45" y="12"/>
                      </a:cubicBezTo>
                      <a:cubicBezTo>
                        <a:pt x="45" y="12"/>
                        <a:pt x="45" y="11"/>
                        <a:pt x="45" y="11"/>
                      </a:cubicBezTo>
                      <a:cubicBezTo>
                        <a:pt x="45" y="10"/>
                        <a:pt x="45" y="10"/>
                        <a:pt x="45" y="9"/>
                      </a:cubicBezTo>
                      <a:cubicBezTo>
                        <a:pt x="43" y="6"/>
                        <a:pt x="34" y="2"/>
                        <a:pt x="24" y="1"/>
                      </a:cubicBezTo>
                      <a:cubicBezTo>
                        <a:pt x="20" y="0"/>
                        <a:pt x="17" y="0"/>
                        <a:pt x="1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4" name="Freeform 973"/>
                <p:cNvSpPr>
                  <a:spLocks/>
                </p:cNvSpPr>
                <p:nvPr/>
              </p:nvSpPr>
              <p:spPr bwMode="auto">
                <a:xfrm>
                  <a:off x="3674" y="3455"/>
                  <a:ext cx="67" cy="75"/>
                </a:xfrm>
                <a:custGeom>
                  <a:avLst/>
                  <a:gdLst>
                    <a:gd name="T0" fmla="*/ 29 w 36"/>
                    <a:gd name="T1" fmla="*/ 0 h 40"/>
                    <a:gd name="T2" fmla="*/ 11 w 36"/>
                    <a:gd name="T3" fmla="*/ 13 h 40"/>
                    <a:gd name="T4" fmla="*/ 11 w 36"/>
                    <a:gd name="T5" fmla="*/ 14 h 40"/>
                    <a:gd name="T6" fmla="*/ 6 w 36"/>
                    <a:gd name="T7" fmla="*/ 20 h 40"/>
                    <a:gd name="T8" fmla="*/ 2 w 36"/>
                    <a:gd name="T9" fmla="*/ 38 h 40"/>
                    <a:gd name="T10" fmla="*/ 3 w 36"/>
                    <a:gd name="T11" fmla="*/ 39 h 40"/>
                    <a:gd name="T12" fmla="*/ 5 w 36"/>
                    <a:gd name="T13" fmla="*/ 40 h 40"/>
                    <a:gd name="T14" fmla="*/ 6 w 36"/>
                    <a:gd name="T15" fmla="*/ 40 h 40"/>
                    <a:gd name="T16" fmla="*/ 21 w 36"/>
                    <a:gd name="T17" fmla="*/ 31 h 40"/>
                    <a:gd name="T18" fmla="*/ 14 w 36"/>
                    <a:gd name="T19" fmla="*/ 25 h 40"/>
                    <a:gd name="T20" fmla="*/ 17 w 36"/>
                    <a:gd name="T21" fmla="*/ 21 h 40"/>
                    <a:gd name="T22" fmla="*/ 24 w 36"/>
                    <a:gd name="T23" fmla="*/ 27 h 40"/>
                    <a:gd name="T24" fmla="*/ 25 w 36"/>
                    <a:gd name="T25" fmla="*/ 25 h 40"/>
                    <a:gd name="T26" fmla="*/ 32 w 36"/>
                    <a:gd name="T27" fmla="*/ 0 h 40"/>
                    <a:gd name="T28" fmla="*/ 29 w 36"/>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40">
                      <a:moveTo>
                        <a:pt x="29" y="0"/>
                      </a:moveTo>
                      <a:cubicBezTo>
                        <a:pt x="25" y="0"/>
                        <a:pt x="18" y="5"/>
                        <a:pt x="11" y="13"/>
                      </a:cubicBezTo>
                      <a:cubicBezTo>
                        <a:pt x="11" y="13"/>
                        <a:pt x="11" y="14"/>
                        <a:pt x="11" y="14"/>
                      </a:cubicBezTo>
                      <a:cubicBezTo>
                        <a:pt x="9" y="16"/>
                        <a:pt x="8" y="18"/>
                        <a:pt x="6" y="20"/>
                      </a:cubicBezTo>
                      <a:cubicBezTo>
                        <a:pt x="2" y="28"/>
                        <a:pt x="0" y="34"/>
                        <a:pt x="2" y="38"/>
                      </a:cubicBezTo>
                      <a:cubicBezTo>
                        <a:pt x="2" y="38"/>
                        <a:pt x="3" y="39"/>
                        <a:pt x="3" y="39"/>
                      </a:cubicBezTo>
                      <a:cubicBezTo>
                        <a:pt x="3" y="39"/>
                        <a:pt x="4" y="40"/>
                        <a:pt x="5" y="40"/>
                      </a:cubicBezTo>
                      <a:cubicBezTo>
                        <a:pt x="5" y="40"/>
                        <a:pt x="5" y="40"/>
                        <a:pt x="6" y="40"/>
                      </a:cubicBezTo>
                      <a:cubicBezTo>
                        <a:pt x="10" y="40"/>
                        <a:pt x="15" y="36"/>
                        <a:pt x="21" y="31"/>
                      </a:cubicBezTo>
                      <a:cubicBezTo>
                        <a:pt x="18" y="29"/>
                        <a:pt x="16" y="27"/>
                        <a:pt x="14" y="25"/>
                      </a:cubicBezTo>
                      <a:cubicBezTo>
                        <a:pt x="15" y="24"/>
                        <a:pt x="16" y="23"/>
                        <a:pt x="17" y="21"/>
                      </a:cubicBezTo>
                      <a:cubicBezTo>
                        <a:pt x="19" y="23"/>
                        <a:pt x="21" y="25"/>
                        <a:pt x="24" y="27"/>
                      </a:cubicBezTo>
                      <a:cubicBezTo>
                        <a:pt x="24" y="27"/>
                        <a:pt x="25" y="26"/>
                        <a:pt x="25" y="25"/>
                      </a:cubicBezTo>
                      <a:cubicBezTo>
                        <a:pt x="33" y="15"/>
                        <a:pt x="36" y="3"/>
                        <a:pt x="32" y="0"/>
                      </a:cubicBezTo>
                      <a:cubicBezTo>
                        <a:pt x="31" y="0"/>
                        <a:pt x="30" y="0"/>
                        <a:pt x="2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5" name="Freeform 974"/>
                <p:cNvSpPr>
                  <a:spLocks/>
                </p:cNvSpPr>
                <p:nvPr/>
              </p:nvSpPr>
              <p:spPr bwMode="auto">
                <a:xfrm>
                  <a:off x="2683" y="4049"/>
                  <a:ext cx="105" cy="38"/>
                </a:xfrm>
                <a:custGeom>
                  <a:avLst/>
                  <a:gdLst>
                    <a:gd name="T0" fmla="*/ 38 w 56"/>
                    <a:gd name="T1" fmla="*/ 0 h 20"/>
                    <a:gd name="T2" fmla="*/ 36 w 56"/>
                    <a:gd name="T3" fmla="*/ 0 h 20"/>
                    <a:gd name="T4" fmla="*/ 27 w 56"/>
                    <a:gd name="T5" fmla="*/ 1 h 20"/>
                    <a:gd name="T6" fmla="*/ 25 w 56"/>
                    <a:gd name="T7" fmla="*/ 1 h 20"/>
                    <a:gd name="T8" fmla="*/ 1 w 56"/>
                    <a:gd name="T9" fmla="*/ 13 h 20"/>
                    <a:gd name="T10" fmla="*/ 20 w 56"/>
                    <a:gd name="T11" fmla="*/ 20 h 20"/>
                    <a:gd name="T12" fmla="*/ 30 w 56"/>
                    <a:gd name="T13" fmla="*/ 19 h 20"/>
                    <a:gd name="T14" fmla="*/ 56 w 56"/>
                    <a:gd name="T15" fmla="*/ 7 h 20"/>
                    <a:gd name="T16" fmla="*/ 56 w 56"/>
                    <a:gd name="T17" fmla="*/ 5 h 20"/>
                    <a:gd name="T18" fmla="*/ 55 w 56"/>
                    <a:gd name="T19" fmla="*/ 4 h 20"/>
                    <a:gd name="T20" fmla="*/ 38 w 56"/>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20">
                      <a:moveTo>
                        <a:pt x="38" y="0"/>
                      </a:moveTo>
                      <a:cubicBezTo>
                        <a:pt x="37" y="0"/>
                        <a:pt x="36" y="0"/>
                        <a:pt x="36" y="0"/>
                      </a:cubicBezTo>
                      <a:cubicBezTo>
                        <a:pt x="33" y="0"/>
                        <a:pt x="30" y="0"/>
                        <a:pt x="27" y="1"/>
                      </a:cubicBezTo>
                      <a:cubicBezTo>
                        <a:pt x="26" y="1"/>
                        <a:pt x="26" y="1"/>
                        <a:pt x="25" y="1"/>
                      </a:cubicBezTo>
                      <a:cubicBezTo>
                        <a:pt x="11" y="3"/>
                        <a:pt x="0" y="8"/>
                        <a:pt x="1" y="13"/>
                      </a:cubicBezTo>
                      <a:cubicBezTo>
                        <a:pt x="1" y="17"/>
                        <a:pt x="10" y="20"/>
                        <a:pt x="20" y="20"/>
                      </a:cubicBezTo>
                      <a:cubicBezTo>
                        <a:pt x="23" y="20"/>
                        <a:pt x="27" y="19"/>
                        <a:pt x="30" y="19"/>
                      </a:cubicBezTo>
                      <a:cubicBezTo>
                        <a:pt x="43" y="17"/>
                        <a:pt x="54" y="12"/>
                        <a:pt x="56" y="7"/>
                      </a:cubicBezTo>
                      <a:cubicBezTo>
                        <a:pt x="56" y="7"/>
                        <a:pt x="56" y="6"/>
                        <a:pt x="56" y="5"/>
                      </a:cubicBezTo>
                      <a:cubicBezTo>
                        <a:pt x="56" y="5"/>
                        <a:pt x="55" y="4"/>
                        <a:pt x="55" y="4"/>
                      </a:cubicBezTo>
                      <a:cubicBezTo>
                        <a:pt x="53" y="1"/>
                        <a:pt x="46" y="0"/>
                        <a:pt x="3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6" name="Freeform 975"/>
                <p:cNvSpPr>
                  <a:spLocks/>
                </p:cNvSpPr>
                <p:nvPr/>
              </p:nvSpPr>
              <p:spPr bwMode="auto">
                <a:xfrm>
                  <a:off x="2678" y="3880"/>
                  <a:ext cx="56" cy="23"/>
                </a:xfrm>
                <a:custGeom>
                  <a:avLst/>
                  <a:gdLst>
                    <a:gd name="T0" fmla="*/ 19 w 30"/>
                    <a:gd name="T1" fmla="*/ 0 h 12"/>
                    <a:gd name="T2" fmla="*/ 14 w 30"/>
                    <a:gd name="T3" fmla="*/ 0 h 12"/>
                    <a:gd name="T4" fmla="*/ 1 w 30"/>
                    <a:gd name="T5" fmla="*/ 5 h 12"/>
                    <a:gd name="T6" fmla="*/ 0 w 30"/>
                    <a:gd name="T7" fmla="*/ 8 h 12"/>
                    <a:gd name="T8" fmla="*/ 0 w 30"/>
                    <a:gd name="T9" fmla="*/ 8 h 12"/>
                    <a:gd name="T10" fmla="*/ 11 w 30"/>
                    <a:gd name="T11" fmla="*/ 12 h 12"/>
                    <a:gd name="T12" fmla="*/ 14 w 30"/>
                    <a:gd name="T13" fmla="*/ 12 h 12"/>
                    <a:gd name="T14" fmla="*/ 16 w 30"/>
                    <a:gd name="T15" fmla="*/ 12 h 12"/>
                    <a:gd name="T16" fmla="*/ 24 w 30"/>
                    <a:gd name="T17" fmla="*/ 10 h 12"/>
                    <a:gd name="T18" fmla="*/ 30 w 30"/>
                    <a:gd name="T19" fmla="*/ 4 h 12"/>
                    <a:gd name="T20" fmla="*/ 19 w 30"/>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2">
                      <a:moveTo>
                        <a:pt x="19" y="0"/>
                      </a:moveTo>
                      <a:cubicBezTo>
                        <a:pt x="17" y="0"/>
                        <a:pt x="16" y="0"/>
                        <a:pt x="14" y="0"/>
                      </a:cubicBezTo>
                      <a:cubicBezTo>
                        <a:pt x="8" y="1"/>
                        <a:pt x="4" y="3"/>
                        <a:pt x="1" y="5"/>
                      </a:cubicBezTo>
                      <a:cubicBezTo>
                        <a:pt x="0" y="6"/>
                        <a:pt x="0" y="7"/>
                        <a:pt x="0" y="8"/>
                      </a:cubicBezTo>
                      <a:cubicBezTo>
                        <a:pt x="0" y="8"/>
                        <a:pt x="0" y="8"/>
                        <a:pt x="0" y="8"/>
                      </a:cubicBezTo>
                      <a:cubicBezTo>
                        <a:pt x="1" y="11"/>
                        <a:pt x="5" y="12"/>
                        <a:pt x="11" y="12"/>
                      </a:cubicBezTo>
                      <a:cubicBezTo>
                        <a:pt x="12" y="12"/>
                        <a:pt x="13" y="12"/>
                        <a:pt x="14" y="12"/>
                      </a:cubicBezTo>
                      <a:cubicBezTo>
                        <a:pt x="15" y="12"/>
                        <a:pt x="15" y="12"/>
                        <a:pt x="16" y="12"/>
                      </a:cubicBezTo>
                      <a:cubicBezTo>
                        <a:pt x="19" y="11"/>
                        <a:pt x="21" y="11"/>
                        <a:pt x="24" y="10"/>
                      </a:cubicBezTo>
                      <a:cubicBezTo>
                        <a:pt x="28" y="8"/>
                        <a:pt x="30" y="6"/>
                        <a:pt x="30" y="4"/>
                      </a:cubicBezTo>
                      <a:cubicBezTo>
                        <a:pt x="29" y="1"/>
                        <a:pt x="25" y="0"/>
                        <a:pt x="1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7" name="Freeform 976"/>
                <p:cNvSpPr>
                  <a:spLocks noEditPoints="1"/>
                </p:cNvSpPr>
                <p:nvPr/>
              </p:nvSpPr>
              <p:spPr bwMode="auto">
                <a:xfrm>
                  <a:off x="3773" y="2611"/>
                  <a:ext cx="495" cy="1230"/>
                </a:xfrm>
                <a:custGeom>
                  <a:avLst/>
                  <a:gdLst>
                    <a:gd name="T0" fmla="*/ 62 w 263"/>
                    <a:gd name="T1" fmla="*/ 581 h 654"/>
                    <a:gd name="T2" fmla="*/ 0 w 263"/>
                    <a:gd name="T3" fmla="*/ 653 h 654"/>
                    <a:gd name="T4" fmla="*/ 0 w 263"/>
                    <a:gd name="T5" fmla="*/ 653 h 654"/>
                    <a:gd name="T6" fmla="*/ 1 w 263"/>
                    <a:gd name="T7" fmla="*/ 654 h 654"/>
                    <a:gd name="T8" fmla="*/ 62 w 263"/>
                    <a:gd name="T9" fmla="*/ 583 h 654"/>
                    <a:gd name="T10" fmla="*/ 62 w 263"/>
                    <a:gd name="T11" fmla="*/ 583 h 654"/>
                    <a:gd name="T12" fmla="*/ 62 w 263"/>
                    <a:gd name="T13" fmla="*/ 581 h 654"/>
                    <a:gd name="T14" fmla="*/ 71 w 263"/>
                    <a:gd name="T15" fmla="*/ 575 h 654"/>
                    <a:gd name="T16" fmla="*/ 69 w 263"/>
                    <a:gd name="T17" fmla="*/ 578 h 654"/>
                    <a:gd name="T18" fmla="*/ 68 w 263"/>
                    <a:gd name="T19" fmla="*/ 579 h 654"/>
                    <a:gd name="T20" fmla="*/ 96 w 263"/>
                    <a:gd name="T21" fmla="*/ 602 h 654"/>
                    <a:gd name="T22" fmla="*/ 97 w 263"/>
                    <a:gd name="T23" fmla="*/ 602 h 654"/>
                    <a:gd name="T24" fmla="*/ 99 w 263"/>
                    <a:gd name="T25" fmla="*/ 598 h 654"/>
                    <a:gd name="T26" fmla="*/ 71 w 263"/>
                    <a:gd name="T27" fmla="*/ 575 h 654"/>
                    <a:gd name="T28" fmla="*/ 252 w 263"/>
                    <a:gd name="T29" fmla="*/ 329 h 654"/>
                    <a:gd name="T30" fmla="*/ 107 w 263"/>
                    <a:gd name="T31" fmla="*/ 593 h 654"/>
                    <a:gd name="T32" fmla="*/ 108 w 263"/>
                    <a:gd name="T33" fmla="*/ 594 h 654"/>
                    <a:gd name="T34" fmla="*/ 109 w 263"/>
                    <a:gd name="T35" fmla="*/ 594 h 654"/>
                    <a:gd name="T36" fmla="*/ 254 w 263"/>
                    <a:gd name="T37" fmla="*/ 330 h 654"/>
                    <a:gd name="T38" fmla="*/ 253 w 263"/>
                    <a:gd name="T39" fmla="*/ 330 h 654"/>
                    <a:gd name="T40" fmla="*/ 253 w 263"/>
                    <a:gd name="T41" fmla="*/ 330 h 654"/>
                    <a:gd name="T42" fmla="*/ 252 w 263"/>
                    <a:gd name="T43" fmla="*/ 329 h 654"/>
                    <a:gd name="T44" fmla="*/ 204 w 263"/>
                    <a:gd name="T45" fmla="*/ 295 h 654"/>
                    <a:gd name="T46" fmla="*/ 203 w 263"/>
                    <a:gd name="T47" fmla="*/ 296 h 654"/>
                    <a:gd name="T48" fmla="*/ 202 w 263"/>
                    <a:gd name="T49" fmla="*/ 300 h 654"/>
                    <a:gd name="T50" fmla="*/ 253 w 263"/>
                    <a:gd name="T51" fmla="*/ 320 h 654"/>
                    <a:gd name="T52" fmla="*/ 254 w 263"/>
                    <a:gd name="T53" fmla="*/ 316 h 654"/>
                    <a:gd name="T54" fmla="*/ 254 w 263"/>
                    <a:gd name="T55" fmla="*/ 315 h 654"/>
                    <a:gd name="T56" fmla="*/ 204 w 263"/>
                    <a:gd name="T57" fmla="*/ 295 h 654"/>
                    <a:gd name="T58" fmla="*/ 262 w 263"/>
                    <a:gd name="T59" fmla="*/ 0 h 654"/>
                    <a:gd name="T60" fmla="*/ 203 w 263"/>
                    <a:gd name="T61" fmla="*/ 283 h 654"/>
                    <a:gd name="T62" fmla="*/ 203 w 263"/>
                    <a:gd name="T63" fmla="*/ 283 h 654"/>
                    <a:gd name="T64" fmla="*/ 204 w 263"/>
                    <a:gd name="T65" fmla="*/ 283 h 654"/>
                    <a:gd name="T66" fmla="*/ 204 w 263"/>
                    <a:gd name="T67" fmla="*/ 284 h 654"/>
                    <a:gd name="T68" fmla="*/ 263 w 263"/>
                    <a:gd name="T69" fmla="*/ 0 h 654"/>
                    <a:gd name="T70" fmla="*/ 262 w 263"/>
                    <a:gd name="T71" fmla="*/ 0 h 654"/>
                    <a:gd name="T72" fmla="*/ 262 w 263"/>
                    <a:gd name="T73" fmla="*/ 0 h 654"/>
                    <a:gd name="T74" fmla="*/ 262 w 263"/>
                    <a:gd name="T75"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3" h="654">
                      <a:moveTo>
                        <a:pt x="62" y="581"/>
                      </a:moveTo>
                      <a:cubicBezTo>
                        <a:pt x="42" y="606"/>
                        <a:pt x="22" y="630"/>
                        <a:pt x="0" y="653"/>
                      </a:cubicBezTo>
                      <a:cubicBezTo>
                        <a:pt x="0" y="653"/>
                        <a:pt x="0" y="653"/>
                        <a:pt x="0" y="653"/>
                      </a:cubicBezTo>
                      <a:cubicBezTo>
                        <a:pt x="1" y="653"/>
                        <a:pt x="1" y="654"/>
                        <a:pt x="1" y="654"/>
                      </a:cubicBezTo>
                      <a:cubicBezTo>
                        <a:pt x="23" y="631"/>
                        <a:pt x="43" y="607"/>
                        <a:pt x="62" y="583"/>
                      </a:cubicBezTo>
                      <a:cubicBezTo>
                        <a:pt x="62" y="583"/>
                        <a:pt x="62" y="583"/>
                        <a:pt x="62" y="583"/>
                      </a:cubicBezTo>
                      <a:cubicBezTo>
                        <a:pt x="62" y="583"/>
                        <a:pt x="62" y="582"/>
                        <a:pt x="62" y="581"/>
                      </a:cubicBezTo>
                      <a:moveTo>
                        <a:pt x="71" y="575"/>
                      </a:moveTo>
                      <a:cubicBezTo>
                        <a:pt x="71" y="576"/>
                        <a:pt x="70" y="577"/>
                        <a:pt x="69" y="578"/>
                      </a:cubicBezTo>
                      <a:cubicBezTo>
                        <a:pt x="69" y="579"/>
                        <a:pt x="69" y="579"/>
                        <a:pt x="68" y="579"/>
                      </a:cubicBezTo>
                      <a:cubicBezTo>
                        <a:pt x="78" y="587"/>
                        <a:pt x="87" y="594"/>
                        <a:pt x="96" y="602"/>
                      </a:cubicBezTo>
                      <a:cubicBezTo>
                        <a:pt x="96" y="602"/>
                        <a:pt x="97" y="602"/>
                        <a:pt x="97" y="602"/>
                      </a:cubicBezTo>
                      <a:cubicBezTo>
                        <a:pt x="98" y="600"/>
                        <a:pt x="99" y="599"/>
                        <a:pt x="99" y="598"/>
                      </a:cubicBezTo>
                      <a:cubicBezTo>
                        <a:pt x="90" y="590"/>
                        <a:pt x="81" y="583"/>
                        <a:pt x="71" y="575"/>
                      </a:cubicBezTo>
                      <a:moveTo>
                        <a:pt x="252" y="329"/>
                      </a:moveTo>
                      <a:cubicBezTo>
                        <a:pt x="217" y="424"/>
                        <a:pt x="168" y="513"/>
                        <a:pt x="107" y="593"/>
                      </a:cubicBezTo>
                      <a:cubicBezTo>
                        <a:pt x="108" y="593"/>
                        <a:pt x="108" y="593"/>
                        <a:pt x="108" y="594"/>
                      </a:cubicBezTo>
                      <a:cubicBezTo>
                        <a:pt x="108" y="594"/>
                        <a:pt x="109" y="594"/>
                        <a:pt x="109" y="594"/>
                      </a:cubicBezTo>
                      <a:cubicBezTo>
                        <a:pt x="169" y="514"/>
                        <a:pt x="218" y="424"/>
                        <a:pt x="254" y="330"/>
                      </a:cubicBezTo>
                      <a:cubicBezTo>
                        <a:pt x="254" y="330"/>
                        <a:pt x="254" y="330"/>
                        <a:pt x="253" y="330"/>
                      </a:cubicBezTo>
                      <a:cubicBezTo>
                        <a:pt x="253" y="330"/>
                        <a:pt x="253" y="330"/>
                        <a:pt x="253" y="330"/>
                      </a:cubicBezTo>
                      <a:cubicBezTo>
                        <a:pt x="253" y="330"/>
                        <a:pt x="253" y="330"/>
                        <a:pt x="252" y="329"/>
                      </a:cubicBezTo>
                      <a:moveTo>
                        <a:pt x="204" y="295"/>
                      </a:moveTo>
                      <a:cubicBezTo>
                        <a:pt x="203" y="296"/>
                        <a:pt x="203" y="296"/>
                        <a:pt x="203" y="296"/>
                      </a:cubicBezTo>
                      <a:cubicBezTo>
                        <a:pt x="203" y="297"/>
                        <a:pt x="202" y="299"/>
                        <a:pt x="202" y="300"/>
                      </a:cubicBezTo>
                      <a:cubicBezTo>
                        <a:pt x="219" y="307"/>
                        <a:pt x="236" y="313"/>
                        <a:pt x="253" y="320"/>
                      </a:cubicBezTo>
                      <a:cubicBezTo>
                        <a:pt x="253" y="319"/>
                        <a:pt x="253" y="317"/>
                        <a:pt x="254" y="316"/>
                      </a:cubicBezTo>
                      <a:cubicBezTo>
                        <a:pt x="254" y="316"/>
                        <a:pt x="254" y="315"/>
                        <a:pt x="254" y="315"/>
                      </a:cubicBezTo>
                      <a:cubicBezTo>
                        <a:pt x="237" y="308"/>
                        <a:pt x="220" y="302"/>
                        <a:pt x="204" y="295"/>
                      </a:cubicBezTo>
                      <a:moveTo>
                        <a:pt x="262" y="0"/>
                      </a:moveTo>
                      <a:cubicBezTo>
                        <a:pt x="255" y="97"/>
                        <a:pt x="235" y="192"/>
                        <a:pt x="203" y="283"/>
                      </a:cubicBezTo>
                      <a:cubicBezTo>
                        <a:pt x="203" y="283"/>
                        <a:pt x="203" y="283"/>
                        <a:pt x="203" y="283"/>
                      </a:cubicBezTo>
                      <a:cubicBezTo>
                        <a:pt x="203" y="283"/>
                        <a:pt x="203" y="283"/>
                        <a:pt x="204" y="283"/>
                      </a:cubicBezTo>
                      <a:cubicBezTo>
                        <a:pt x="204" y="283"/>
                        <a:pt x="204" y="283"/>
                        <a:pt x="204" y="284"/>
                      </a:cubicBezTo>
                      <a:cubicBezTo>
                        <a:pt x="236" y="192"/>
                        <a:pt x="256" y="97"/>
                        <a:pt x="263" y="0"/>
                      </a:cubicBezTo>
                      <a:cubicBezTo>
                        <a:pt x="263" y="0"/>
                        <a:pt x="263" y="0"/>
                        <a:pt x="262" y="0"/>
                      </a:cubicBezTo>
                      <a:cubicBezTo>
                        <a:pt x="262" y="0"/>
                        <a:pt x="262" y="0"/>
                        <a:pt x="262" y="0"/>
                      </a:cubicBezTo>
                      <a:cubicBezTo>
                        <a:pt x="262" y="0"/>
                        <a:pt x="262" y="0"/>
                        <a:pt x="26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8" name="Freeform 977"/>
                <p:cNvSpPr>
                  <a:spLocks/>
                </p:cNvSpPr>
                <p:nvPr/>
              </p:nvSpPr>
              <p:spPr bwMode="auto">
                <a:xfrm>
                  <a:off x="4260" y="2564"/>
                  <a:ext cx="17" cy="47"/>
                </a:xfrm>
                <a:custGeom>
                  <a:avLst/>
                  <a:gdLst>
                    <a:gd name="T0" fmla="*/ 5 w 9"/>
                    <a:gd name="T1" fmla="*/ 0 h 25"/>
                    <a:gd name="T2" fmla="*/ 1 w 9"/>
                    <a:gd name="T3" fmla="*/ 7 h 25"/>
                    <a:gd name="T4" fmla="*/ 4 w 9"/>
                    <a:gd name="T5" fmla="*/ 8 h 25"/>
                    <a:gd name="T6" fmla="*/ 4 w 9"/>
                    <a:gd name="T7" fmla="*/ 13 h 25"/>
                    <a:gd name="T8" fmla="*/ 0 w 9"/>
                    <a:gd name="T9" fmla="*/ 13 h 25"/>
                    <a:gd name="T10" fmla="*/ 3 w 9"/>
                    <a:gd name="T11" fmla="*/ 25 h 25"/>
                    <a:gd name="T12" fmla="*/ 3 w 9"/>
                    <a:gd name="T13" fmla="*/ 25 h 25"/>
                    <a:gd name="T14" fmla="*/ 3 w 9"/>
                    <a:gd name="T15" fmla="*/ 25 h 25"/>
                    <a:gd name="T16" fmla="*/ 4 w 9"/>
                    <a:gd name="T17" fmla="*/ 25 h 25"/>
                    <a:gd name="T18" fmla="*/ 8 w 9"/>
                    <a:gd name="T19" fmla="*/ 13 h 25"/>
                    <a:gd name="T20" fmla="*/ 5 w 9"/>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25">
                      <a:moveTo>
                        <a:pt x="5" y="0"/>
                      </a:moveTo>
                      <a:cubicBezTo>
                        <a:pt x="3" y="0"/>
                        <a:pt x="2" y="3"/>
                        <a:pt x="1" y="7"/>
                      </a:cubicBezTo>
                      <a:cubicBezTo>
                        <a:pt x="2" y="8"/>
                        <a:pt x="3" y="8"/>
                        <a:pt x="4" y="8"/>
                      </a:cubicBezTo>
                      <a:cubicBezTo>
                        <a:pt x="4" y="10"/>
                        <a:pt x="4" y="11"/>
                        <a:pt x="4" y="13"/>
                      </a:cubicBezTo>
                      <a:cubicBezTo>
                        <a:pt x="3" y="13"/>
                        <a:pt x="1" y="13"/>
                        <a:pt x="0" y="13"/>
                      </a:cubicBezTo>
                      <a:cubicBezTo>
                        <a:pt x="0" y="19"/>
                        <a:pt x="1" y="24"/>
                        <a:pt x="3" y="25"/>
                      </a:cubicBezTo>
                      <a:cubicBezTo>
                        <a:pt x="3" y="25"/>
                        <a:pt x="3" y="25"/>
                        <a:pt x="3" y="25"/>
                      </a:cubicBezTo>
                      <a:cubicBezTo>
                        <a:pt x="3" y="25"/>
                        <a:pt x="3" y="25"/>
                        <a:pt x="3" y="25"/>
                      </a:cubicBezTo>
                      <a:cubicBezTo>
                        <a:pt x="4" y="25"/>
                        <a:pt x="4" y="25"/>
                        <a:pt x="4" y="25"/>
                      </a:cubicBezTo>
                      <a:cubicBezTo>
                        <a:pt x="6" y="25"/>
                        <a:pt x="8" y="19"/>
                        <a:pt x="8" y="13"/>
                      </a:cubicBezTo>
                      <a:cubicBezTo>
                        <a:pt x="9" y="6"/>
                        <a:pt x="7"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9" name="Freeform 978"/>
                <p:cNvSpPr>
                  <a:spLocks/>
                </p:cNvSpPr>
                <p:nvPr/>
              </p:nvSpPr>
              <p:spPr bwMode="auto">
                <a:xfrm>
                  <a:off x="4136" y="3143"/>
                  <a:ext cx="24" cy="45"/>
                </a:xfrm>
                <a:custGeom>
                  <a:avLst/>
                  <a:gdLst>
                    <a:gd name="T0" fmla="*/ 10 w 13"/>
                    <a:gd name="T1" fmla="*/ 0 h 24"/>
                    <a:gd name="T2" fmla="*/ 10 w 13"/>
                    <a:gd name="T3" fmla="*/ 0 h 24"/>
                    <a:gd name="T4" fmla="*/ 3 w 13"/>
                    <a:gd name="T5" fmla="*/ 10 h 24"/>
                    <a:gd name="T6" fmla="*/ 2 w 13"/>
                    <a:gd name="T7" fmla="*/ 23 h 24"/>
                    <a:gd name="T8" fmla="*/ 3 w 13"/>
                    <a:gd name="T9" fmla="*/ 24 h 24"/>
                    <a:gd name="T10" fmla="*/ 9 w 13"/>
                    <a:gd name="T11" fmla="*/ 17 h 24"/>
                    <a:gd name="T12" fmla="*/ 10 w 13"/>
                    <a:gd name="T13" fmla="*/ 13 h 24"/>
                    <a:gd name="T14" fmla="*/ 11 w 13"/>
                    <a:gd name="T15" fmla="*/ 12 h 24"/>
                    <a:gd name="T16" fmla="*/ 11 w 13"/>
                    <a:gd name="T17" fmla="*/ 1 h 24"/>
                    <a:gd name="T18" fmla="*/ 11 w 13"/>
                    <a:gd name="T19" fmla="*/ 0 h 24"/>
                    <a:gd name="T20" fmla="*/ 10 w 13"/>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4">
                      <a:moveTo>
                        <a:pt x="10" y="0"/>
                      </a:moveTo>
                      <a:cubicBezTo>
                        <a:pt x="10" y="0"/>
                        <a:pt x="10" y="0"/>
                        <a:pt x="10" y="0"/>
                      </a:cubicBezTo>
                      <a:cubicBezTo>
                        <a:pt x="8" y="0"/>
                        <a:pt x="5" y="5"/>
                        <a:pt x="3" y="10"/>
                      </a:cubicBezTo>
                      <a:cubicBezTo>
                        <a:pt x="0" y="17"/>
                        <a:pt x="0" y="23"/>
                        <a:pt x="2" y="23"/>
                      </a:cubicBezTo>
                      <a:cubicBezTo>
                        <a:pt x="2" y="24"/>
                        <a:pt x="3" y="24"/>
                        <a:pt x="3" y="24"/>
                      </a:cubicBezTo>
                      <a:cubicBezTo>
                        <a:pt x="4" y="24"/>
                        <a:pt x="7" y="21"/>
                        <a:pt x="9" y="17"/>
                      </a:cubicBezTo>
                      <a:cubicBezTo>
                        <a:pt x="9" y="16"/>
                        <a:pt x="10" y="14"/>
                        <a:pt x="10" y="13"/>
                      </a:cubicBezTo>
                      <a:cubicBezTo>
                        <a:pt x="10" y="13"/>
                        <a:pt x="10" y="13"/>
                        <a:pt x="11" y="12"/>
                      </a:cubicBezTo>
                      <a:cubicBezTo>
                        <a:pt x="13" y="7"/>
                        <a:pt x="13" y="2"/>
                        <a:pt x="11" y="1"/>
                      </a:cubicBezTo>
                      <a:cubicBezTo>
                        <a:pt x="11" y="0"/>
                        <a:pt x="11" y="0"/>
                        <a:pt x="11" y="0"/>
                      </a:cubicBezTo>
                      <a:cubicBezTo>
                        <a:pt x="10" y="0"/>
                        <a:pt x="10" y="0"/>
                        <a:pt x="1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0" name="Freeform 979"/>
                <p:cNvSpPr>
                  <a:spLocks/>
                </p:cNvSpPr>
                <p:nvPr/>
              </p:nvSpPr>
              <p:spPr bwMode="auto">
                <a:xfrm>
                  <a:off x="3745" y="3839"/>
                  <a:ext cx="30" cy="28"/>
                </a:xfrm>
                <a:custGeom>
                  <a:avLst/>
                  <a:gdLst>
                    <a:gd name="T0" fmla="*/ 14 w 16"/>
                    <a:gd name="T1" fmla="*/ 0 h 15"/>
                    <a:gd name="T2" fmla="*/ 6 w 16"/>
                    <a:gd name="T3" fmla="*/ 5 h 15"/>
                    <a:gd name="T4" fmla="*/ 1 w 16"/>
                    <a:gd name="T5" fmla="*/ 15 h 15"/>
                    <a:gd name="T6" fmla="*/ 2 w 16"/>
                    <a:gd name="T7" fmla="*/ 15 h 15"/>
                    <a:gd name="T8" fmla="*/ 11 w 16"/>
                    <a:gd name="T9" fmla="*/ 10 h 15"/>
                    <a:gd name="T10" fmla="*/ 16 w 16"/>
                    <a:gd name="T11" fmla="*/ 1 h 15"/>
                    <a:gd name="T12" fmla="*/ 15 w 16"/>
                    <a:gd name="T13" fmla="*/ 0 h 15"/>
                    <a:gd name="T14" fmla="*/ 15 w 16"/>
                    <a:gd name="T15" fmla="*/ 0 h 15"/>
                    <a:gd name="T16" fmla="*/ 14 w 1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14" y="0"/>
                      </a:moveTo>
                      <a:cubicBezTo>
                        <a:pt x="13" y="0"/>
                        <a:pt x="9" y="2"/>
                        <a:pt x="6" y="5"/>
                      </a:cubicBezTo>
                      <a:cubicBezTo>
                        <a:pt x="2" y="9"/>
                        <a:pt x="0" y="14"/>
                        <a:pt x="1" y="15"/>
                      </a:cubicBezTo>
                      <a:cubicBezTo>
                        <a:pt x="1" y="15"/>
                        <a:pt x="2" y="15"/>
                        <a:pt x="2" y="15"/>
                      </a:cubicBezTo>
                      <a:cubicBezTo>
                        <a:pt x="4" y="15"/>
                        <a:pt x="7" y="13"/>
                        <a:pt x="11" y="10"/>
                      </a:cubicBezTo>
                      <a:cubicBezTo>
                        <a:pt x="14" y="6"/>
                        <a:pt x="16" y="3"/>
                        <a:pt x="16" y="1"/>
                      </a:cubicBezTo>
                      <a:cubicBezTo>
                        <a:pt x="16" y="1"/>
                        <a:pt x="16" y="0"/>
                        <a:pt x="15" y="0"/>
                      </a:cubicBezTo>
                      <a:cubicBezTo>
                        <a:pt x="15" y="0"/>
                        <a:pt x="15" y="0"/>
                        <a:pt x="15" y="0"/>
                      </a:cubicBezTo>
                      <a:cubicBezTo>
                        <a:pt x="15" y="0"/>
                        <a:pt x="15" y="0"/>
                        <a:pt x="1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1" name="Freeform 980"/>
                <p:cNvSpPr>
                  <a:spLocks/>
                </p:cNvSpPr>
                <p:nvPr/>
              </p:nvSpPr>
              <p:spPr bwMode="auto">
                <a:xfrm>
                  <a:off x="4245" y="3185"/>
                  <a:ext cx="24" cy="47"/>
                </a:xfrm>
                <a:custGeom>
                  <a:avLst/>
                  <a:gdLst>
                    <a:gd name="T0" fmla="*/ 11 w 13"/>
                    <a:gd name="T1" fmla="*/ 0 h 25"/>
                    <a:gd name="T2" fmla="*/ 3 w 13"/>
                    <a:gd name="T3" fmla="*/ 10 h 25"/>
                    <a:gd name="T4" fmla="*/ 3 w 13"/>
                    <a:gd name="T5" fmla="*/ 11 h 25"/>
                    <a:gd name="T6" fmla="*/ 2 w 13"/>
                    <a:gd name="T7" fmla="*/ 15 h 25"/>
                    <a:gd name="T8" fmla="*/ 1 w 13"/>
                    <a:gd name="T9" fmla="*/ 24 h 25"/>
                    <a:gd name="T10" fmla="*/ 2 w 13"/>
                    <a:gd name="T11" fmla="*/ 25 h 25"/>
                    <a:gd name="T12" fmla="*/ 2 w 13"/>
                    <a:gd name="T13" fmla="*/ 25 h 25"/>
                    <a:gd name="T14" fmla="*/ 3 w 13"/>
                    <a:gd name="T15" fmla="*/ 25 h 25"/>
                    <a:gd name="T16" fmla="*/ 10 w 13"/>
                    <a:gd name="T17" fmla="*/ 14 h 25"/>
                    <a:gd name="T18" fmla="*/ 11 w 13"/>
                    <a:gd name="T19" fmla="*/ 0 h 25"/>
                    <a:gd name="T20" fmla="*/ 11 w 13"/>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5">
                      <a:moveTo>
                        <a:pt x="11" y="0"/>
                      </a:moveTo>
                      <a:cubicBezTo>
                        <a:pt x="8" y="0"/>
                        <a:pt x="5" y="4"/>
                        <a:pt x="3" y="10"/>
                      </a:cubicBezTo>
                      <a:cubicBezTo>
                        <a:pt x="3" y="10"/>
                        <a:pt x="3" y="11"/>
                        <a:pt x="3" y="11"/>
                      </a:cubicBezTo>
                      <a:cubicBezTo>
                        <a:pt x="2" y="12"/>
                        <a:pt x="2" y="14"/>
                        <a:pt x="2" y="15"/>
                      </a:cubicBezTo>
                      <a:cubicBezTo>
                        <a:pt x="0" y="20"/>
                        <a:pt x="0" y="23"/>
                        <a:pt x="1" y="24"/>
                      </a:cubicBezTo>
                      <a:cubicBezTo>
                        <a:pt x="2" y="25"/>
                        <a:pt x="2" y="25"/>
                        <a:pt x="2" y="25"/>
                      </a:cubicBezTo>
                      <a:cubicBezTo>
                        <a:pt x="2" y="25"/>
                        <a:pt x="2" y="25"/>
                        <a:pt x="2" y="25"/>
                      </a:cubicBezTo>
                      <a:cubicBezTo>
                        <a:pt x="3" y="25"/>
                        <a:pt x="3" y="25"/>
                        <a:pt x="3" y="25"/>
                      </a:cubicBezTo>
                      <a:cubicBezTo>
                        <a:pt x="5" y="25"/>
                        <a:pt x="8" y="20"/>
                        <a:pt x="10" y="14"/>
                      </a:cubicBezTo>
                      <a:cubicBezTo>
                        <a:pt x="13" y="7"/>
                        <a:pt x="13" y="1"/>
                        <a:pt x="11" y="0"/>
                      </a:cubicBezTo>
                      <a:cubicBezTo>
                        <a:pt x="11" y="0"/>
                        <a:pt x="11" y="0"/>
                        <a:pt x="1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2" name="Freeform 981"/>
                <p:cNvSpPr>
                  <a:spLocks/>
                </p:cNvSpPr>
                <p:nvPr/>
              </p:nvSpPr>
              <p:spPr bwMode="auto">
                <a:xfrm>
                  <a:off x="3942" y="3726"/>
                  <a:ext cx="36" cy="41"/>
                </a:xfrm>
                <a:custGeom>
                  <a:avLst/>
                  <a:gdLst>
                    <a:gd name="T0" fmla="*/ 17 w 19"/>
                    <a:gd name="T1" fmla="*/ 0 h 22"/>
                    <a:gd name="T2" fmla="*/ 9 w 19"/>
                    <a:gd name="T3" fmla="*/ 5 h 22"/>
                    <a:gd name="T4" fmla="*/ 7 w 19"/>
                    <a:gd name="T5" fmla="*/ 9 h 22"/>
                    <a:gd name="T6" fmla="*/ 6 w 19"/>
                    <a:gd name="T7" fmla="*/ 9 h 22"/>
                    <a:gd name="T8" fmla="*/ 2 w 19"/>
                    <a:gd name="T9" fmla="*/ 22 h 22"/>
                    <a:gd name="T10" fmla="*/ 3 w 19"/>
                    <a:gd name="T11" fmla="*/ 22 h 22"/>
                    <a:gd name="T12" fmla="*/ 13 w 19"/>
                    <a:gd name="T13" fmla="*/ 14 h 22"/>
                    <a:gd name="T14" fmla="*/ 19 w 19"/>
                    <a:gd name="T15" fmla="*/ 1 h 22"/>
                    <a:gd name="T16" fmla="*/ 18 w 19"/>
                    <a:gd name="T17" fmla="*/ 1 h 22"/>
                    <a:gd name="T18" fmla="*/ 17 w 19"/>
                    <a:gd name="T19" fmla="*/ 0 h 22"/>
                    <a:gd name="T20" fmla="*/ 17 w 1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
                      <a:moveTo>
                        <a:pt x="17" y="0"/>
                      </a:moveTo>
                      <a:cubicBezTo>
                        <a:pt x="15" y="0"/>
                        <a:pt x="13" y="2"/>
                        <a:pt x="9" y="5"/>
                      </a:cubicBezTo>
                      <a:cubicBezTo>
                        <a:pt x="9" y="6"/>
                        <a:pt x="8" y="7"/>
                        <a:pt x="7" y="9"/>
                      </a:cubicBezTo>
                      <a:cubicBezTo>
                        <a:pt x="7" y="9"/>
                        <a:pt x="6" y="9"/>
                        <a:pt x="6" y="9"/>
                      </a:cubicBezTo>
                      <a:cubicBezTo>
                        <a:pt x="3" y="14"/>
                        <a:pt x="0" y="20"/>
                        <a:pt x="2" y="22"/>
                      </a:cubicBezTo>
                      <a:cubicBezTo>
                        <a:pt x="2" y="22"/>
                        <a:pt x="2" y="22"/>
                        <a:pt x="3" y="22"/>
                      </a:cubicBezTo>
                      <a:cubicBezTo>
                        <a:pt x="5" y="22"/>
                        <a:pt x="10" y="19"/>
                        <a:pt x="13" y="14"/>
                      </a:cubicBezTo>
                      <a:cubicBezTo>
                        <a:pt x="17" y="9"/>
                        <a:pt x="19" y="4"/>
                        <a:pt x="19" y="1"/>
                      </a:cubicBezTo>
                      <a:cubicBezTo>
                        <a:pt x="19" y="1"/>
                        <a:pt x="18" y="1"/>
                        <a:pt x="18" y="1"/>
                      </a:cubicBezTo>
                      <a:cubicBezTo>
                        <a:pt x="18" y="0"/>
                        <a:pt x="18" y="0"/>
                        <a:pt x="17" y="0"/>
                      </a:cubicBezTo>
                      <a:cubicBezTo>
                        <a:pt x="17" y="0"/>
                        <a:pt x="17" y="0"/>
                        <a:pt x="1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3" name="Freeform 982"/>
                <p:cNvSpPr>
                  <a:spLocks/>
                </p:cNvSpPr>
                <p:nvPr/>
              </p:nvSpPr>
              <p:spPr bwMode="auto">
                <a:xfrm>
                  <a:off x="3890" y="3683"/>
                  <a:ext cx="19" cy="24"/>
                </a:xfrm>
                <a:custGeom>
                  <a:avLst/>
                  <a:gdLst>
                    <a:gd name="T0" fmla="*/ 9 w 10"/>
                    <a:gd name="T1" fmla="*/ 0 h 13"/>
                    <a:gd name="T2" fmla="*/ 3 w 10"/>
                    <a:gd name="T3" fmla="*/ 5 h 13"/>
                    <a:gd name="T4" fmla="*/ 0 w 10"/>
                    <a:gd name="T5" fmla="*/ 11 h 13"/>
                    <a:gd name="T6" fmla="*/ 0 w 10"/>
                    <a:gd name="T7" fmla="*/ 13 h 13"/>
                    <a:gd name="T8" fmla="*/ 0 w 10"/>
                    <a:gd name="T9" fmla="*/ 13 h 13"/>
                    <a:gd name="T10" fmla="*/ 1 w 10"/>
                    <a:gd name="T11" fmla="*/ 13 h 13"/>
                    <a:gd name="T12" fmla="*/ 6 w 10"/>
                    <a:gd name="T13" fmla="*/ 9 h 13"/>
                    <a:gd name="T14" fmla="*/ 7 w 10"/>
                    <a:gd name="T15" fmla="*/ 8 h 13"/>
                    <a:gd name="T16" fmla="*/ 9 w 10"/>
                    <a:gd name="T17" fmla="*/ 5 h 13"/>
                    <a:gd name="T18" fmla="*/ 10 w 10"/>
                    <a:gd name="T19" fmla="*/ 1 h 13"/>
                    <a:gd name="T20" fmla="*/ 9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9" y="0"/>
                      </a:moveTo>
                      <a:cubicBezTo>
                        <a:pt x="8" y="0"/>
                        <a:pt x="5" y="2"/>
                        <a:pt x="3" y="5"/>
                      </a:cubicBezTo>
                      <a:cubicBezTo>
                        <a:pt x="1" y="7"/>
                        <a:pt x="0" y="10"/>
                        <a:pt x="0" y="11"/>
                      </a:cubicBezTo>
                      <a:cubicBezTo>
                        <a:pt x="0" y="12"/>
                        <a:pt x="0" y="13"/>
                        <a:pt x="0" y="13"/>
                      </a:cubicBezTo>
                      <a:cubicBezTo>
                        <a:pt x="0" y="13"/>
                        <a:pt x="0" y="13"/>
                        <a:pt x="0" y="13"/>
                      </a:cubicBezTo>
                      <a:cubicBezTo>
                        <a:pt x="0" y="13"/>
                        <a:pt x="1" y="13"/>
                        <a:pt x="1" y="13"/>
                      </a:cubicBezTo>
                      <a:cubicBezTo>
                        <a:pt x="2" y="13"/>
                        <a:pt x="5" y="11"/>
                        <a:pt x="6" y="9"/>
                      </a:cubicBezTo>
                      <a:cubicBezTo>
                        <a:pt x="7" y="9"/>
                        <a:pt x="7" y="9"/>
                        <a:pt x="7" y="8"/>
                      </a:cubicBezTo>
                      <a:cubicBezTo>
                        <a:pt x="8" y="7"/>
                        <a:pt x="9" y="6"/>
                        <a:pt x="9" y="5"/>
                      </a:cubicBezTo>
                      <a:cubicBezTo>
                        <a:pt x="10" y="3"/>
                        <a:pt x="10" y="1"/>
                        <a:pt x="10" y="1"/>
                      </a:cubicBezTo>
                      <a:cubicBezTo>
                        <a:pt x="9" y="0"/>
                        <a:pt x="9"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4" name="Freeform 983"/>
                <p:cNvSpPr>
                  <a:spLocks noEditPoints="1"/>
                </p:cNvSpPr>
                <p:nvPr/>
              </p:nvSpPr>
              <p:spPr bwMode="auto">
                <a:xfrm>
                  <a:off x="2809" y="3177"/>
                  <a:ext cx="729" cy="594"/>
                </a:xfrm>
                <a:custGeom>
                  <a:avLst/>
                  <a:gdLst>
                    <a:gd name="T0" fmla="*/ 199 w 388"/>
                    <a:gd name="T1" fmla="*/ 229 h 316"/>
                    <a:gd name="T2" fmla="*/ 0 w 388"/>
                    <a:gd name="T3" fmla="*/ 314 h 316"/>
                    <a:gd name="T4" fmla="*/ 1 w 388"/>
                    <a:gd name="T5" fmla="*/ 315 h 316"/>
                    <a:gd name="T6" fmla="*/ 1 w 388"/>
                    <a:gd name="T7" fmla="*/ 316 h 316"/>
                    <a:gd name="T8" fmla="*/ 200 w 388"/>
                    <a:gd name="T9" fmla="*/ 230 h 316"/>
                    <a:gd name="T10" fmla="*/ 199 w 388"/>
                    <a:gd name="T11" fmla="*/ 229 h 316"/>
                    <a:gd name="T12" fmla="*/ 199 w 388"/>
                    <a:gd name="T13" fmla="*/ 229 h 316"/>
                    <a:gd name="T14" fmla="*/ 176 w 388"/>
                    <a:gd name="T15" fmla="*/ 173 h 316"/>
                    <a:gd name="T16" fmla="*/ 174 w 388"/>
                    <a:gd name="T17" fmla="*/ 175 h 316"/>
                    <a:gd name="T18" fmla="*/ 173 w 388"/>
                    <a:gd name="T19" fmla="*/ 175 h 316"/>
                    <a:gd name="T20" fmla="*/ 204 w 388"/>
                    <a:gd name="T21" fmla="*/ 221 h 316"/>
                    <a:gd name="T22" fmla="*/ 204 w 388"/>
                    <a:gd name="T23" fmla="*/ 220 h 316"/>
                    <a:gd name="T24" fmla="*/ 207 w 388"/>
                    <a:gd name="T25" fmla="*/ 219 h 316"/>
                    <a:gd name="T26" fmla="*/ 176 w 388"/>
                    <a:gd name="T27" fmla="*/ 173 h 316"/>
                    <a:gd name="T28" fmla="*/ 309 w 388"/>
                    <a:gd name="T29" fmla="*/ 37 h 316"/>
                    <a:gd name="T30" fmla="*/ 177 w 388"/>
                    <a:gd name="T31" fmla="*/ 166 h 316"/>
                    <a:gd name="T32" fmla="*/ 178 w 388"/>
                    <a:gd name="T33" fmla="*/ 167 h 316"/>
                    <a:gd name="T34" fmla="*/ 178 w 388"/>
                    <a:gd name="T35" fmla="*/ 168 h 316"/>
                    <a:gd name="T36" fmla="*/ 311 w 388"/>
                    <a:gd name="T37" fmla="*/ 38 h 316"/>
                    <a:gd name="T38" fmla="*/ 310 w 388"/>
                    <a:gd name="T39" fmla="*/ 38 h 316"/>
                    <a:gd name="T40" fmla="*/ 309 w 388"/>
                    <a:gd name="T41" fmla="*/ 37 h 316"/>
                    <a:gd name="T42" fmla="*/ 318 w 388"/>
                    <a:gd name="T43" fmla="*/ 34 h 316"/>
                    <a:gd name="T44" fmla="*/ 318 w 388"/>
                    <a:gd name="T45" fmla="*/ 34 h 316"/>
                    <a:gd name="T46" fmla="*/ 316 w 388"/>
                    <a:gd name="T47" fmla="*/ 36 h 316"/>
                    <a:gd name="T48" fmla="*/ 345 w 388"/>
                    <a:gd name="T49" fmla="*/ 59 h 316"/>
                    <a:gd name="T50" fmla="*/ 347 w 388"/>
                    <a:gd name="T51" fmla="*/ 56 h 316"/>
                    <a:gd name="T52" fmla="*/ 347 w 388"/>
                    <a:gd name="T53" fmla="*/ 56 h 316"/>
                    <a:gd name="T54" fmla="*/ 318 w 388"/>
                    <a:gd name="T55" fmla="*/ 34 h 316"/>
                    <a:gd name="T56" fmla="*/ 386 w 388"/>
                    <a:gd name="T57" fmla="*/ 0 h 316"/>
                    <a:gd name="T58" fmla="*/ 352 w 388"/>
                    <a:gd name="T59" fmla="*/ 53 h 316"/>
                    <a:gd name="T60" fmla="*/ 352 w 388"/>
                    <a:gd name="T61" fmla="*/ 53 h 316"/>
                    <a:gd name="T62" fmla="*/ 352 w 388"/>
                    <a:gd name="T63" fmla="*/ 55 h 316"/>
                    <a:gd name="T64" fmla="*/ 388 w 388"/>
                    <a:gd name="T65" fmla="*/ 1 h 316"/>
                    <a:gd name="T66" fmla="*/ 387 w 388"/>
                    <a:gd name="T67" fmla="*/ 0 h 316"/>
                    <a:gd name="T68" fmla="*/ 386 w 388"/>
                    <a:gd name="T6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8" h="316">
                      <a:moveTo>
                        <a:pt x="199" y="229"/>
                      </a:moveTo>
                      <a:cubicBezTo>
                        <a:pt x="140" y="267"/>
                        <a:pt x="74" y="296"/>
                        <a:pt x="0" y="314"/>
                      </a:cubicBezTo>
                      <a:cubicBezTo>
                        <a:pt x="1" y="314"/>
                        <a:pt x="1" y="315"/>
                        <a:pt x="1" y="315"/>
                      </a:cubicBezTo>
                      <a:cubicBezTo>
                        <a:pt x="1" y="315"/>
                        <a:pt x="1" y="315"/>
                        <a:pt x="1" y="316"/>
                      </a:cubicBezTo>
                      <a:cubicBezTo>
                        <a:pt x="75" y="298"/>
                        <a:pt x="141" y="269"/>
                        <a:pt x="200" y="230"/>
                      </a:cubicBezTo>
                      <a:cubicBezTo>
                        <a:pt x="199" y="230"/>
                        <a:pt x="199" y="229"/>
                        <a:pt x="199" y="229"/>
                      </a:cubicBezTo>
                      <a:cubicBezTo>
                        <a:pt x="199" y="229"/>
                        <a:pt x="199" y="229"/>
                        <a:pt x="199" y="229"/>
                      </a:cubicBezTo>
                      <a:moveTo>
                        <a:pt x="176" y="173"/>
                      </a:moveTo>
                      <a:cubicBezTo>
                        <a:pt x="175" y="174"/>
                        <a:pt x="174" y="175"/>
                        <a:pt x="174" y="175"/>
                      </a:cubicBezTo>
                      <a:cubicBezTo>
                        <a:pt x="174" y="175"/>
                        <a:pt x="173" y="175"/>
                        <a:pt x="173" y="175"/>
                      </a:cubicBezTo>
                      <a:cubicBezTo>
                        <a:pt x="183" y="191"/>
                        <a:pt x="194" y="206"/>
                        <a:pt x="204" y="221"/>
                      </a:cubicBezTo>
                      <a:cubicBezTo>
                        <a:pt x="204" y="221"/>
                        <a:pt x="204" y="221"/>
                        <a:pt x="204" y="220"/>
                      </a:cubicBezTo>
                      <a:cubicBezTo>
                        <a:pt x="205" y="220"/>
                        <a:pt x="206" y="220"/>
                        <a:pt x="207" y="219"/>
                      </a:cubicBezTo>
                      <a:cubicBezTo>
                        <a:pt x="196" y="204"/>
                        <a:pt x="186" y="189"/>
                        <a:pt x="176" y="173"/>
                      </a:cubicBezTo>
                      <a:moveTo>
                        <a:pt x="309" y="37"/>
                      </a:moveTo>
                      <a:cubicBezTo>
                        <a:pt x="273" y="87"/>
                        <a:pt x="228" y="130"/>
                        <a:pt x="177" y="166"/>
                      </a:cubicBezTo>
                      <a:cubicBezTo>
                        <a:pt x="178" y="166"/>
                        <a:pt x="178" y="167"/>
                        <a:pt x="178" y="167"/>
                      </a:cubicBezTo>
                      <a:cubicBezTo>
                        <a:pt x="178" y="167"/>
                        <a:pt x="178" y="167"/>
                        <a:pt x="178" y="168"/>
                      </a:cubicBezTo>
                      <a:cubicBezTo>
                        <a:pt x="229" y="131"/>
                        <a:pt x="274" y="88"/>
                        <a:pt x="311" y="38"/>
                      </a:cubicBezTo>
                      <a:cubicBezTo>
                        <a:pt x="310" y="38"/>
                        <a:pt x="310" y="38"/>
                        <a:pt x="310" y="38"/>
                      </a:cubicBezTo>
                      <a:cubicBezTo>
                        <a:pt x="310" y="38"/>
                        <a:pt x="310" y="38"/>
                        <a:pt x="309" y="37"/>
                      </a:cubicBezTo>
                      <a:moveTo>
                        <a:pt x="318" y="34"/>
                      </a:moveTo>
                      <a:cubicBezTo>
                        <a:pt x="318" y="34"/>
                        <a:pt x="318" y="34"/>
                        <a:pt x="318" y="34"/>
                      </a:cubicBezTo>
                      <a:cubicBezTo>
                        <a:pt x="318" y="35"/>
                        <a:pt x="317" y="35"/>
                        <a:pt x="316" y="36"/>
                      </a:cubicBezTo>
                      <a:cubicBezTo>
                        <a:pt x="326" y="43"/>
                        <a:pt x="336" y="51"/>
                        <a:pt x="345" y="59"/>
                      </a:cubicBezTo>
                      <a:cubicBezTo>
                        <a:pt x="346" y="58"/>
                        <a:pt x="346" y="57"/>
                        <a:pt x="347" y="56"/>
                      </a:cubicBezTo>
                      <a:cubicBezTo>
                        <a:pt x="347" y="56"/>
                        <a:pt x="347" y="56"/>
                        <a:pt x="347" y="56"/>
                      </a:cubicBezTo>
                      <a:cubicBezTo>
                        <a:pt x="337" y="49"/>
                        <a:pt x="328" y="41"/>
                        <a:pt x="318" y="34"/>
                      </a:cubicBezTo>
                      <a:moveTo>
                        <a:pt x="386" y="0"/>
                      </a:moveTo>
                      <a:cubicBezTo>
                        <a:pt x="376" y="18"/>
                        <a:pt x="364" y="36"/>
                        <a:pt x="352" y="53"/>
                      </a:cubicBezTo>
                      <a:cubicBezTo>
                        <a:pt x="352" y="53"/>
                        <a:pt x="352" y="53"/>
                        <a:pt x="352" y="53"/>
                      </a:cubicBezTo>
                      <a:cubicBezTo>
                        <a:pt x="352" y="54"/>
                        <a:pt x="352" y="54"/>
                        <a:pt x="352" y="55"/>
                      </a:cubicBezTo>
                      <a:cubicBezTo>
                        <a:pt x="365" y="37"/>
                        <a:pt x="377" y="19"/>
                        <a:pt x="388" y="1"/>
                      </a:cubicBezTo>
                      <a:cubicBezTo>
                        <a:pt x="387" y="0"/>
                        <a:pt x="387" y="0"/>
                        <a:pt x="387" y="0"/>
                      </a:cubicBezTo>
                      <a:cubicBezTo>
                        <a:pt x="387" y="0"/>
                        <a:pt x="386" y="0"/>
                        <a:pt x="38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5" name="Freeform 984"/>
                <p:cNvSpPr>
                  <a:spLocks/>
                </p:cNvSpPr>
                <p:nvPr/>
              </p:nvSpPr>
              <p:spPr bwMode="auto">
                <a:xfrm>
                  <a:off x="2773" y="3764"/>
                  <a:ext cx="38" cy="18"/>
                </a:xfrm>
                <a:custGeom>
                  <a:avLst/>
                  <a:gdLst>
                    <a:gd name="T0" fmla="*/ 14 w 20"/>
                    <a:gd name="T1" fmla="*/ 0 h 10"/>
                    <a:gd name="T2" fmla="*/ 9 w 20"/>
                    <a:gd name="T3" fmla="*/ 1 h 10"/>
                    <a:gd name="T4" fmla="*/ 0 w 20"/>
                    <a:gd name="T5" fmla="*/ 7 h 10"/>
                    <a:gd name="T6" fmla="*/ 6 w 20"/>
                    <a:gd name="T7" fmla="*/ 10 h 10"/>
                    <a:gd name="T8" fmla="*/ 11 w 20"/>
                    <a:gd name="T9" fmla="*/ 9 h 10"/>
                    <a:gd name="T10" fmla="*/ 20 w 20"/>
                    <a:gd name="T11" fmla="*/ 4 h 10"/>
                    <a:gd name="T12" fmla="*/ 20 w 20"/>
                    <a:gd name="T13" fmla="*/ 3 h 10"/>
                    <a:gd name="T14" fmla="*/ 19 w 20"/>
                    <a:gd name="T15" fmla="*/ 2 h 10"/>
                    <a:gd name="T16" fmla="*/ 14 w 20"/>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0">
                      <a:moveTo>
                        <a:pt x="14" y="0"/>
                      </a:moveTo>
                      <a:cubicBezTo>
                        <a:pt x="13" y="0"/>
                        <a:pt x="11" y="1"/>
                        <a:pt x="9" y="1"/>
                      </a:cubicBezTo>
                      <a:cubicBezTo>
                        <a:pt x="4" y="3"/>
                        <a:pt x="0" y="5"/>
                        <a:pt x="0" y="7"/>
                      </a:cubicBezTo>
                      <a:cubicBezTo>
                        <a:pt x="1" y="9"/>
                        <a:pt x="3" y="10"/>
                        <a:pt x="6" y="10"/>
                      </a:cubicBezTo>
                      <a:cubicBezTo>
                        <a:pt x="8" y="10"/>
                        <a:pt x="9" y="9"/>
                        <a:pt x="11" y="9"/>
                      </a:cubicBezTo>
                      <a:cubicBezTo>
                        <a:pt x="16" y="8"/>
                        <a:pt x="20" y="6"/>
                        <a:pt x="20" y="4"/>
                      </a:cubicBezTo>
                      <a:cubicBezTo>
                        <a:pt x="20" y="3"/>
                        <a:pt x="20" y="3"/>
                        <a:pt x="20" y="3"/>
                      </a:cubicBezTo>
                      <a:cubicBezTo>
                        <a:pt x="20" y="3"/>
                        <a:pt x="20" y="2"/>
                        <a:pt x="19" y="2"/>
                      </a:cubicBezTo>
                      <a:cubicBezTo>
                        <a:pt x="18" y="1"/>
                        <a:pt x="17" y="0"/>
                        <a:pt x="1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6" name="Freeform 985"/>
                <p:cNvSpPr>
                  <a:spLocks/>
                </p:cNvSpPr>
                <p:nvPr/>
              </p:nvSpPr>
              <p:spPr bwMode="auto">
                <a:xfrm>
                  <a:off x="3181" y="3587"/>
                  <a:ext cx="32" cy="22"/>
                </a:xfrm>
                <a:custGeom>
                  <a:avLst/>
                  <a:gdLst>
                    <a:gd name="T0" fmla="*/ 13 w 17"/>
                    <a:gd name="T1" fmla="*/ 0 h 12"/>
                    <a:gd name="T2" fmla="*/ 9 w 17"/>
                    <a:gd name="T3" fmla="*/ 1 h 12"/>
                    <a:gd name="T4" fmla="*/ 6 w 17"/>
                    <a:gd name="T5" fmla="*/ 2 h 12"/>
                    <a:gd name="T6" fmla="*/ 6 w 17"/>
                    <a:gd name="T7" fmla="*/ 3 h 12"/>
                    <a:gd name="T8" fmla="*/ 1 w 17"/>
                    <a:gd name="T9" fmla="*/ 11 h 12"/>
                    <a:gd name="T10" fmla="*/ 1 w 17"/>
                    <a:gd name="T11" fmla="*/ 11 h 12"/>
                    <a:gd name="T12" fmla="*/ 2 w 17"/>
                    <a:gd name="T13" fmla="*/ 12 h 12"/>
                    <a:gd name="T14" fmla="*/ 4 w 17"/>
                    <a:gd name="T15" fmla="*/ 12 h 12"/>
                    <a:gd name="T16" fmla="*/ 11 w 17"/>
                    <a:gd name="T17" fmla="*/ 10 h 12"/>
                    <a:gd name="T18" fmla="*/ 16 w 17"/>
                    <a:gd name="T19" fmla="*/ 1 h 12"/>
                    <a:gd name="T20" fmla="*/ 13 w 17"/>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2">
                      <a:moveTo>
                        <a:pt x="13" y="0"/>
                      </a:moveTo>
                      <a:cubicBezTo>
                        <a:pt x="12" y="0"/>
                        <a:pt x="10" y="0"/>
                        <a:pt x="9" y="1"/>
                      </a:cubicBezTo>
                      <a:cubicBezTo>
                        <a:pt x="8" y="2"/>
                        <a:pt x="7" y="2"/>
                        <a:pt x="6" y="2"/>
                      </a:cubicBezTo>
                      <a:cubicBezTo>
                        <a:pt x="6" y="3"/>
                        <a:pt x="6" y="3"/>
                        <a:pt x="6" y="3"/>
                      </a:cubicBezTo>
                      <a:cubicBezTo>
                        <a:pt x="3" y="5"/>
                        <a:pt x="0" y="8"/>
                        <a:pt x="1" y="11"/>
                      </a:cubicBezTo>
                      <a:cubicBezTo>
                        <a:pt x="1" y="11"/>
                        <a:pt x="1" y="11"/>
                        <a:pt x="1" y="11"/>
                      </a:cubicBezTo>
                      <a:cubicBezTo>
                        <a:pt x="1" y="11"/>
                        <a:pt x="1" y="12"/>
                        <a:pt x="2" y="12"/>
                      </a:cubicBezTo>
                      <a:cubicBezTo>
                        <a:pt x="2" y="12"/>
                        <a:pt x="3" y="12"/>
                        <a:pt x="4" y="12"/>
                      </a:cubicBezTo>
                      <a:cubicBezTo>
                        <a:pt x="6" y="12"/>
                        <a:pt x="8" y="11"/>
                        <a:pt x="11" y="10"/>
                      </a:cubicBezTo>
                      <a:cubicBezTo>
                        <a:pt x="15" y="7"/>
                        <a:pt x="17" y="3"/>
                        <a:pt x="16" y="1"/>
                      </a:cubicBezTo>
                      <a:cubicBezTo>
                        <a:pt x="16" y="0"/>
                        <a:pt x="15" y="0"/>
                        <a:pt x="1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7" name="Freeform 986"/>
                <p:cNvSpPr>
                  <a:spLocks/>
                </p:cNvSpPr>
                <p:nvPr/>
              </p:nvSpPr>
              <p:spPr bwMode="auto">
                <a:xfrm>
                  <a:off x="3533" y="3154"/>
                  <a:ext cx="18" cy="25"/>
                </a:xfrm>
                <a:custGeom>
                  <a:avLst/>
                  <a:gdLst>
                    <a:gd name="T0" fmla="*/ 8 w 10"/>
                    <a:gd name="T1" fmla="*/ 0 h 13"/>
                    <a:gd name="T2" fmla="*/ 2 w 10"/>
                    <a:gd name="T3" fmla="*/ 5 h 13"/>
                    <a:gd name="T4" fmla="*/ 1 w 10"/>
                    <a:gd name="T5" fmla="*/ 12 h 13"/>
                    <a:gd name="T6" fmla="*/ 2 w 10"/>
                    <a:gd name="T7" fmla="*/ 12 h 13"/>
                    <a:gd name="T8" fmla="*/ 3 w 10"/>
                    <a:gd name="T9" fmla="*/ 13 h 13"/>
                    <a:gd name="T10" fmla="*/ 3 w 10"/>
                    <a:gd name="T11" fmla="*/ 13 h 13"/>
                    <a:gd name="T12" fmla="*/ 8 w 10"/>
                    <a:gd name="T13" fmla="*/ 8 h 13"/>
                    <a:gd name="T14" fmla="*/ 9 w 10"/>
                    <a:gd name="T15" fmla="*/ 0 h 13"/>
                    <a:gd name="T16" fmla="*/ 8 w 10"/>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8" y="0"/>
                      </a:moveTo>
                      <a:cubicBezTo>
                        <a:pt x="6" y="0"/>
                        <a:pt x="4" y="1"/>
                        <a:pt x="2" y="5"/>
                      </a:cubicBezTo>
                      <a:cubicBezTo>
                        <a:pt x="1" y="7"/>
                        <a:pt x="0" y="10"/>
                        <a:pt x="1" y="12"/>
                      </a:cubicBezTo>
                      <a:cubicBezTo>
                        <a:pt x="1" y="12"/>
                        <a:pt x="2" y="12"/>
                        <a:pt x="2" y="12"/>
                      </a:cubicBezTo>
                      <a:cubicBezTo>
                        <a:pt x="2" y="12"/>
                        <a:pt x="2" y="12"/>
                        <a:pt x="3" y="13"/>
                      </a:cubicBezTo>
                      <a:cubicBezTo>
                        <a:pt x="3" y="13"/>
                        <a:pt x="3" y="13"/>
                        <a:pt x="3" y="13"/>
                      </a:cubicBezTo>
                      <a:cubicBezTo>
                        <a:pt x="4" y="13"/>
                        <a:pt x="7" y="11"/>
                        <a:pt x="8" y="8"/>
                      </a:cubicBezTo>
                      <a:cubicBezTo>
                        <a:pt x="10" y="4"/>
                        <a:pt x="10" y="1"/>
                        <a:pt x="9" y="0"/>
                      </a:cubicBezTo>
                      <a:cubicBezTo>
                        <a:pt x="9" y="0"/>
                        <a:pt x="8"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8" name="Freeform 987"/>
                <p:cNvSpPr>
                  <a:spLocks/>
                </p:cNvSpPr>
                <p:nvPr/>
              </p:nvSpPr>
              <p:spPr bwMode="auto">
                <a:xfrm>
                  <a:off x="3115" y="3489"/>
                  <a:ext cx="31" cy="21"/>
                </a:xfrm>
                <a:custGeom>
                  <a:avLst/>
                  <a:gdLst>
                    <a:gd name="T0" fmla="*/ 12 w 16"/>
                    <a:gd name="T1" fmla="*/ 0 h 11"/>
                    <a:gd name="T2" fmla="*/ 6 w 16"/>
                    <a:gd name="T3" fmla="*/ 2 h 11"/>
                    <a:gd name="T4" fmla="*/ 2 w 16"/>
                    <a:gd name="T5" fmla="*/ 10 h 11"/>
                    <a:gd name="T6" fmla="*/ 4 w 16"/>
                    <a:gd name="T7" fmla="*/ 11 h 11"/>
                    <a:gd name="T8" fmla="*/ 10 w 16"/>
                    <a:gd name="T9" fmla="*/ 9 h 11"/>
                    <a:gd name="T10" fmla="*/ 11 w 16"/>
                    <a:gd name="T11" fmla="*/ 9 h 11"/>
                    <a:gd name="T12" fmla="*/ 13 w 16"/>
                    <a:gd name="T13" fmla="*/ 7 h 11"/>
                    <a:gd name="T14" fmla="*/ 15 w 16"/>
                    <a:gd name="T15" fmla="*/ 2 h 11"/>
                    <a:gd name="T16" fmla="*/ 15 w 16"/>
                    <a:gd name="T17" fmla="*/ 1 h 11"/>
                    <a:gd name="T18" fmla="*/ 14 w 16"/>
                    <a:gd name="T19" fmla="*/ 0 h 11"/>
                    <a:gd name="T20" fmla="*/ 12 w 16"/>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1">
                      <a:moveTo>
                        <a:pt x="12" y="0"/>
                      </a:moveTo>
                      <a:cubicBezTo>
                        <a:pt x="10" y="0"/>
                        <a:pt x="8" y="0"/>
                        <a:pt x="6" y="2"/>
                      </a:cubicBezTo>
                      <a:cubicBezTo>
                        <a:pt x="2" y="5"/>
                        <a:pt x="0" y="8"/>
                        <a:pt x="2" y="10"/>
                      </a:cubicBezTo>
                      <a:cubicBezTo>
                        <a:pt x="2" y="11"/>
                        <a:pt x="3" y="11"/>
                        <a:pt x="4" y="11"/>
                      </a:cubicBezTo>
                      <a:cubicBezTo>
                        <a:pt x="6" y="11"/>
                        <a:pt x="8" y="11"/>
                        <a:pt x="10" y="9"/>
                      </a:cubicBezTo>
                      <a:cubicBezTo>
                        <a:pt x="10" y="9"/>
                        <a:pt x="11" y="9"/>
                        <a:pt x="11" y="9"/>
                      </a:cubicBezTo>
                      <a:cubicBezTo>
                        <a:pt x="11" y="9"/>
                        <a:pt x="12" y="8"/>
                        <a:pt x="13" y="7"/>
                      </a:cubicBezTo>
                      <a:cubicBezTo>
                        <a:pt x="15" y="5"/>
                        <a:pt x="16" y="3"/>
                        <a:pt x="15" y="2"/>
                      </a:cubicBezTo>
                      <a:cubicBezTo>
                        <a:pt x="15" y="1"/>
                        <a:pt x="15" y="1"/>
                        <a:pt x="15" y="1"/>
                      </a:cubicBezTo>
                      <a:cubicBezTo>
                        <a:pt x="15" y="1"/>
                        <a:pt x="15" y="0"/>
                        <a:pt x="14" y="0"/>
                      </a:cubicBezTo>
                      <a:cubicBezTo>
                        <a:pt x="14" y="0"/>
                        <a:pt x="13" y="0"/>
                        <a:pt x="1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9" name="Freeform 988"/>
                <p:cNvSpPr>
                  <a:spLocks/>
                </p:cNvSpPr>
                <p:nvPr/>
              </p:nvSpPr>
              <p:spPr bwMode="auto">
                <a:xfrm>
                  <a:off x="3388" y="3222"/>
                  <a:ext cx="24" cy="26"/>
                </a:xfrm>
                <a:custGeom>
                  <a:avLst/>
                  <a:gdLst>
                    <a:gd name="T0" fmla="*/ 10 w 13"/>
                    <a:gd name="T1" fmla="*/ 0 h 14"/>
                    <a:gd name="T2" fmla="*/ 4 w 13"/>
                    <a:gd name="T3" fmla="*/ 5 h 14"/>
                    <a:gd name="T4" fmla="*/ 1 w 13"/>
                    <a:gd name="T5" fmla="*/ 13 h 14"/>
                    <a:gd name="T6" fmla="*/ 2 w 13"/>
                    <a:gd name="T7" fmla="*/ 14 h 14"/>
                    <a:gd name="T8" fmla="*/ 3 w 13"/>
                    <a:gd name="T9" fmla="*/ 14 h 14"/>
                    <a:gd name="T10" fmla="*/ 3 w 13"/>
                    <a:gd name="T11" fmla="*/ 14 h 14"/>
                    <a:gd name="T12" fmla="*/ 8 w 13"/>
                    <a:gd name="T13" fmla="*/ 12 h 14"/>
                    <a:gd name="T14" fmla="*/ 10 w 13"/>
                    <a:gd name="T15" fmla="*/ 10 h 14"/>
                    <a:gd name="T16" fmla="*/ 10 w 13"/>
                    <a:gd name="T17" fmla="*/ 10 h 14"/>
                    <a:gd name="T18" fmla="*/ 12 w 13"/>
                    <a:gd name="T19" fmla="*/ 1 h 14"/>
                    <a:gd name="T20" fmla="*/ 10 w 13"/>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4">
                      <a:moveTo>
                        <a:pt x="10" y="0"/>
                      </a:moveTo>
                      <a:cubicBezTo>
                        <a:pt x="8" y="0"/>
                        <a:pt x="6" y="2"/>
                        <a:pt x="4" y="5"/>
                      </a:cubicBezTo>
                      <a:cubicBezTo>
                        <a:pt x="1" y="8"/>
                        <a:pt x="0" y="12"/>
                        <a:pt x="1" y="13"/>
                      </a:cubicBezTo>
                      <a:cubicBezTo>
                        <a:pt x="2" y="14"/>
                        <a:pt x="2" y="14"/>
                        <a:pt x="2" y="14"/>
                      </a:cubicBezTo>
                      <a:cubicBezTo>
                        <a:pt x="2" y="14"/>
                        <a:pt x="2" y="14"/>
                        <a:pt x="3" y="14"/>
                      </a:cubicBezTo>
                      <a:cubicBezTo>
                        <a:pt x="3" y="14"/>
                        <a:pt x="3" y="14"/>
                        <a:pt x="3" y="14"/>
                      </a:cubicBezTo>
                      <a:cubicBezTo>
                        <a:pt x="5" y="14"/>
                        <a:pt x="7" y="13"/>
                        <a:pt x="8" y="12"/>
                      </a:cubicBezTo>
                      <a:cubicBezTo>
                        <a:pt x="9" y="11"/>
                        <a:pt x="10" y="11"/>
                        <a:pt x="10" y="10"/>
                      </a:cubicBezTo>
                      <a:cubicBezTo>
                        <a:pt x="10" y="10"/>
                        <a:pt x="10" y="10"/>
                        <a:pt x="10" y="10"/>
                      </a:cubicBezTo>
                      <a:cubicBezTo>
                        <a:pt x="13" y="6"/>
                        <a:pt x="13" y="2"/>
                        <a:pt x="12" y="1"/>
                      </a:cubicBezTo>
                      <a:cubicBezTo>
                        <a:pt x="11" y="1"/>
                        <a:pt x="11" y="0"/>
                        <a:pt x="1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0" name="Freeform 989"/>
                <p:cNvSpPr>
                  <a:spLocks/>
                </p:cNvSpPr>
                <p:nvPr/>
              </p:nvSpPr>
              <p:spPr bwMode="auto">
                <a:xfrm>
                  <a:off x="3458" y="3277"/>
                  <a:ext cx="15" cy="17"/>
                </a:xfrm>
                <a:custGeom>
                  <a:avLst/>
                  <a:gdLst>
                    <a:gd name="T0" fmla="*/ 6 w 8"/>
                    <a:gd name="T1" fmla="*/ 0 h 9"/>
                    <a:gd name="T2" fmla="*/ 2 w 8"/>
                    <a:gd name="T3" fmla="*/ 3 h 9"/>
                    <a:gd name="T4" fmla="*/ 2 w 8"/>
                    <a:gd name="T5" fmla="*/ 3 h 9"/>
                    <a:gd name="T6" fmla="*/ 0 w 8"/>
                    <a:gd name="T7" fmla="*/ 6 h 9"/>
                    <a:gd name="T8" fmla="*/ 0 w 8"/>
                    <a:gd name="T9" fmla="*/ 9 h 9"/>
                    <a:gd name="T10" fmla="*/ 1 w 8"/>
                    <a:gd name="T11" fmla="*/ 9 h 9"/>
                    <a:gd name="T12" fmla="*/ 6 w 8"/>
                    <a:gd name="T13" fmla="*/ 6 h 9"/>
                    <a:gd name="T14" fmla="*/ 7 w 8"/>
                    <a:gd name="T15" fmla="*/ 2 h 9"/>
                    <a:gd name="T16" fmla="*/ 7 w 8"/>
                    <a:gd name="T17" fmla="*/ 0 h 9"/>
                    <a:gd name="T18" fmla="*/ 7 w 8"/>
                    <a:gd name="T19" fmla="*/ 0 h 9"/>
                    <a:gd name="T20" fmla="*/ 6 w 8"/>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6" y="0"/>
                      </a:moveTo>
                      <a:cubicBezTo>
                        <a:pt x="5" y="0"/>
                        <a:pt x="3" y="1"/>
                        <a:pt x="2" y="3"/>
                      </a:cubicBezTo>
                      <a:cubicBezTo>
                        <a:pt x="2" y="3"/>
                        <a:pt x="2" y="3"/>
                        <a:pt x="2" y="3"/>
                      </a:cubicBezTo>
                      <a:cubicBezTo>
                        <a:pt x="1" y="4"/>
                        <a:pt x="1" y="5"/>
                        <a:pt x="0" y="6"/>
                      </a:cubicBezTo>
                      <a:cubicBezTo>
                        <a:pt x="0" y="7"/>
                        <a:pt x="0" y="8"/>
                        <a:pt x="0" y="9"/>
                      </a:cubicBezTo>
                      <a:cubicBezTo>
                        <a:pt x="1" y="9"/>
                        <a:pt x="1" y="9"/>
                        <a:pt x="1" y="9"/>
                      </a:cubicBezTo>
                      <a:cubicBezTo>
                        <a:pt x="3" y="9"/>
                        <a:pt x="5" y="8"/>
                        <a:pt x="6" y="6"/>
                      </a:cubicBezTo>
                      <a:cubicBezTo>
                        <a:pt x="7" y="5"/>
                        <a:pt x="8" y="3"/>
                        <a:pt x="7" y="2"/>
                      </a:cubicBezTo>
                      <a:cubicBezTo>
                        <a:pt x="7" y="1"/>
                        <a:pt x="7" y="1"/>
                        <a:pt x="7" y="0"/>
                      </a:cubicBezTo>
                      <a:cubicBezTo>
                        <a:pt x="7" y="0"/>
                        <a:pt x="7" y="0"/>
                        <a:pt x="7" y="0"/>
                      </a:cubicBezTo>
                      <a:cubicBezTo>
                        <a:pt x="6" y="0"/>
                        <a:pt x="6"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1" name="Freeform 990"/>
                <p:cNvSpPr>
                  <a:spLocks noEditPoints="1"/>
                </p:cNvSpPr>
                <p:nvPr/>
              </p:nvSpPr>
              <p:spPr bwMode="auto">
                <a:xfrm>
                  <a:off x="4472" y="669"/>
                  <a:ext cx="741" cy="2959"/>
                </a:xfrm>
                <a:custGeom>
                  <a:avLst/>
                  <a:gdLst>
                    <a:gd name="T0" fmla="*/ 387 w 394"/>
                    <a:gd name="T1" fmla="*/ 899 h 1574"/>
                    <a:gd name="T2" fmla="*/ 386 w 394"/>
                    <a:gd name="T3" fmla="*/ 899 h 1574"/>
                    <a:gd name="T4" fmla="*/ 385 w 394"/>
                    <a:gd name="T5" fmla="*/ 899 h 1574"/>
                    <a:gd name="T6" fmla="*/ 384 w 394"/>
                    <a:gd name="T7" fmla="*/ 899 h 1574"/>
                    <a:gd name="T8" fmla="*/ 260 w 394"/>
                    <a:gd name="T9" fmla="*/ 1573 h 1574"/>
                    <a:gd name="T10" fmla="*/ 261 w 394"/>
                    <a:gd name="T11" fmla="*/ 1573 h 1574"/>
                    <a:gd name="T12" fmla="*/ 262 w 394"/>
                    <a:gd name="T13" fmla="*/ 1573 h 1574"/>
                    <a:gd name="T14" fmla="*/ 262 w 394"/>
                    <a:gd name="T15" fmla="*/ 1574 h 1574"/>
                    <a:gd name="T16" fmla="*/ 387 w 394"/>
                    <a:gd name="T17" fmla="*/ 899 h 1574"/>
                    <a:gd name="T18" fmla="*/ 378 w 394"/>
                    <a:gd name="T19" fmla="*/ 860 h 1574"/>
                    <a:gd name="T20" fmla="*/ 292 w 394"/>
                    <a:gd name="T21" fmla="*/ 867 h 1574"/>
                    <a:gd name="T22" fmla="*/ 293 w 394"/>
                    <a:gd name="T23" fmla="*/ 876 h 1574"/>
                    <a:gd name="T24" fmla="*/ 293 w 394"/>
                    <a:gd name="T25" fmla="*/ 878 h 1574"/>
                    <a:gd name="T26" fmla="*/ 378 w 394"/>
                    <a:gd name="T27" fmla="*/ 872 h 1574"/>
                    <a:gd name="T28" fmla="*/ 378 w 394"/>
                    <a:gd name="T29" fmla="*/ 870 h 1574"/>
                    <a:gd name="T30" fmla="*/ 378 w 394"/>
                    <a:gd name="T31" fmla="*/ 860 h 1574"/>
                    <a:gd name="T32" fmla="*/ 102 w 394"/>
                    <a:gd name="T33" fmla="*/ 249 h 1574"/>
                    <a:gd name="T34" fmla="*/ 102 w 394"/>
                    <a:gd name="T35" fmla="*/ 250 h 1574"/>
                    <a:gd name="T36" fmla="*/ 101 w 394"/>
                    <a:gd name="T37" fmla="*/ 251 h 1574"/>
                    <a:gd name="T38" fmla="*/ 100 w 394"/>
                    <a:gd name="T39" fmla="*/ 251 h 1574"/>
                    <a:gd name="T40" fmla="*/ 283 w 394"/>
                    <a:gd name="T41" fmla="*/ 849 h 1574"/>
                    <a:gd name="T42" fmla="*/ 284 w 394"/>
                    <a:gd name="T43" fmla="*/ 849 h 1574"/>
                    <a:gd name="T44" fmla="*/ 284 w 394"/>
                    <a:gd name="T45" fmla="*/ 849 h 1574"/>
                    <a:gd name="T46" fmla="*/ 285 w 394"/>
                    <a:gd name="T47" fmla="*/ 849 h 1574"/>
                    <a:gd name="T48" fmla="*/ 102 w 394"/>
                    <a:gd name="T49" fmla="*/ 249 h 1574"/>
                    <a:gd name="T50" fmla="*/ 140 w 394"/>
                    <a:gd name="T51" fmla="*/ 190 h 1574"/>
                    <a:gd name="T52" fmla="*/ 92 w 394"/>
                    <a:gd name="T53" fmla="*/ 221 h 1574"/>
                    <a:gd name="T54" fmla="*/ 93 w 394"/>
                    <a:gd name="T55" fmla="*/ 223 h 1574"/>
                    <a:gd name="T56" fmla="*/ 97 w 394"/>
                    <a:gd name="T57" fmla="*/ 231 h 1574"/>
                    <a:gd name="T58" fmla="*/ 146 w 394"/>
                    <a:gd name="T59" fmla="*/ 199 h 1574"/>
                    <a:gd name="T60" fmla="*/ 141 w 394"/>
                    <a:gd name="T61" fmla="*/ 191 h 1574"/>
                    <a:gd name="T62" fmla="*/ 140 w 394"/>
                    <a:gd name="T63" fmla="*/ 190 h 1574"/>
                    <a:gd name="T64" fmla="*/ 2 w 394"/>
                    <a:gd name="T65" fmla="*/ 0 h 1574"/>
                    <a:gd name="T66" fmla="*/ 1 w 394"/>
                    <a:gd name="T67" fmla="*/ 1 h 1574"/>
                    <a:gd name="T68" fmla="*/ 0 w 394"/>
                    <a:gd name="T69" fmla="*/ 1 h 1574"/>
                    <a:gd name="T70" fmla="*/ 0 w 394"/>
                    <a:gd name="T71" fmla="*/ 1 h 1574"/>
                    <a:gd name="T72" fmla="*/ 134 w 394"/>
                    <a:gd name="T73" fmla="*/ 174 h 1574"/>
                    <a:gd name="T74" fmla="*/ 135 w 394"/>
                    <a:gd name="T75" fmla="*/ 174 h 1574"/>
                    <a:gd name="T76" fmla="*/ 135 w 394"/>
                    <a:gd name="T77" fmla="*/ 174 h 1574"/>
                    <a:gd name="T78" fmla="*/ 137 w 394"/>
                    <a:gd name="T79" fmla="*/ 174 h 1574"/>
                    <a:gd name="T80" fmla="*/ 2 w 394"/>
                    <a:gd name="T81" fmla="*/ 0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4" h="1574">
                      <a:moveTo>
                        <a:pt x="387" y="899"/>
                      </a:moveTo>
                      <a:cubicBezTo>
                        <a:pt x="386" y="899"/>
                        <a:pt x="386" y="899"/>
                        <a:pt x="386" y="899"/>
                      </a:cubicBezTo>
                      <a:cubicBezTo>
                        <a:pt x="385" y="899"/>
                        <a:pt x="385" y="899"/>
                        <a:pt x="385" y="899"/>
                      </a:cubicBezTo>
                      <a:cubicBezTo>
                        <a:pt x="385" y="899"/>
                        <a:pt x="385" y="899"/>
                        <a:pt x="384" y="899"/>
                      </a:cubicBezTo>
                      <a:cubicBezTo>
                        <a:pt x="392" y="1129"/>
                        <a:pt x="349" y="1361"/>
                        <a:pt x="260" y="1573"/>
                      </a:cubicBezTo>
                      <a:cubicBezTo>
                        <a:pt x="261" y="1573"/>
                        <a:pt x="261" y="1573"/>
                        <a:pt x="261" y="1573"/>
                      </a:cubicBezTo>
                      <a:cubicBezTo>
                        <a:pt x="261" y="1573"/>
                        <a:pt x="261" y="1573"/>
                        <a:pt x="262" y="1573"/>
                      </a:cubicBezTo>
                      <a:cubicBezTo>
                        <a:pt x="262" y="1574"/>
                        <a:pt x="262" y="1574"/>
                        <a:pt x="262" y="1574"/>
                      </a:cubicBezTo>
                      <a:cubicBezTo>
                        <a:pt x="351" y="1362"/>
                        <a:pt x="394" y="1129"/>
                        <a:pt x="387" y="899"/>
                      </a:cubicBezTo>
                      <a:moveTo>
                        <a:pt x="378" y="860"/>
                      </a:moveTo>
                      <a:cubicBezTo>
                        <a:pt x="349" y="863"/>
                        <a:pt x="321" y="865"/>
                        <a:pt x="292" y="867"/>
                      </a:cubicBezTo>
                      <a:cubicBezTo>
                        <a:pt x="292" y="870"/>
                        <a:pt x="292" y="873"/>
                        <a:pt x="293" y="876"/>
                      </a:cubicBezTo>
                      <a:cubicBezTo>
                        <a:pt x="293" y="877"/>
                        <a:pt x="293" y="877"/>
                        <a:pt x="293" y="878"/>
                      </a:cubicBezTo>
                      <a:cubicBezTo>
                        <a:pt x="321" y="876"/>
                        <a:pt x="349" y="874"/>
                        <a:pt x="378" y="872"/>
                      </a:cubicBezTo>
                      <a:cubicBezTo>
                        <a:pt x="378" y="871"/>
                        <a:pt x="378" y="870"/>
                        <a:pt x="378" y="870"/>
                      </a:cubicBezTo>
                      <a:cubicBezTo>
                        <a:pt x="378" y="867"/>
                        <a:pt x="378" y="863"/>
                        <a:pt x="378" y="860"/>
                      </a:cubicBezTo>
                      <a:moveTo>
                        <a:pt x="102" y="249"/>
                      </a:moveTo>
                      <a:cubicBezTo>
                        <a:pt x="102" y="250"/>
                        <a:pt x="102" y="250"/>
                        <a:pt x="102" y="250"/>
                      </a:cubicBezTo>
                      <a:cubicBezTo>
                        <a:pt x="101" y="251"/>
                        <a:pt x="101" y="251"/>
                        <a:pt x="101" y="251"/>
                      </a:cubicBezTo>
                      <a:cubicBezTo>
                        <a:pt x="100" y="251"/>
                        <a:pt x="100" y="251"/>
                        <a:pt x="100" y="251"/>
                      </a:cubicBezTo>
                      <a:cubicBezTo>
                        <a:pt x="209" y="433"/>
                        <a:pt x="269" y="639"/>
                        <a:pt x="283" y="849"/>
                      </a:cubicBezTo>
                      <a:cubicBezTo>
                        <a:pt x="283" y="849"/>
                        <a:pt x="284" y="849"/>
                        <a:pt x="284" y="849"/>
                      </a:cubicBezTo>
                      <a:cubicBezTo>
                        <a:pt x="284" y="849"/>
                        <a:pt x="284" y="849"/>
                        <a:pt x="284" y="849"/>
                      </a:cubicBezTo>
                      <a:cubicBezTo>
                        <a:pt x="285" y="849"/>
                        <a:pt x="285" y="849"/>
                        <a:pt x="285" y="849"/>
                      </a:cubicBezTo>
                      <a:cubicBezTo>
                        <a:pt x="271" y="638"/>
                        <a:pt x="211" y="432"/>
                        <a:pt x="102" y="249"/>
                      </a:cubicBezTo>
                      <a:moveTo>
                        <a:pt x="140" y="190"/>
                      </a:moveTo>
                      <a:cubicBezTo>
                        <a:pt x="124" y="200"/>
                        <a:pt x="108" y="211"/>
                        <a:pt x="92" y="221"/>
                      </a:cubicBezTo>
                      <a:cubicBezTo>
                        <a:pt x="92" y="222"/>
                        <a:pt x="92" y="222"/>
                        <a:pt x="93" y="223"/>
                      </a:cubicBezTo>
                      <a:cubicBezTo>
                        <a:pt x="94" y="226"/>
                        <a:pt x="96" y="228"/>
                        <a:pt x="97" y="231"/>
                      </a:cubicBezTo>
                      <a:cubicBezTo>
                        <a:pt x="113" y="220"/>
                        <a:pt x="130" y="210"/>
                        <a:pt x="146" y="199"/>
                      </a:cubicBezTo>
                      <a:cubicBezTo>
                        <a:pt x="144" y="197"/>
                        <a:pt x="143" y="194"/>
                        <a:pt x="141" y="191"/>
                      </a:cubicBezTo>
                      <a:cubicBezTo>
                        <a:pt x="141" y="191"/>
                        <a:pt x="140" y="190"/>
                        <a:pt x="140" y="190"/>
                      </a:cubicBezTo>
                      <a:moveTo>
                        <a:pt x="2" y="0"/>
                      </a:moveTo>
                      <a:cubicBezTo>
                        <a:pt x="2" y="0"/>
                        <a:pt x="2" y="1"/>
                        <a:pt x="1" y="1"/>
                      </a:cubicBezTo>
                      <a:cubicBezTo>
                        <a:pt x="1" y="1"/>
                        <a:pt x="1" y="1"/>
                        <a:pt x="0" y="1"/>
                      </a:cubicBezTo>
                      <a:cubicBezTo>
                        <a:pt x="0" y="1"/>
                        <a:pt x="0" y="1"/>
                        <a:pt x="0" y="1"/>
                      </a:cubicBezTo>
                      <a:cubicBezTo>
                        <a:pt x="50" y="56"/>
                        <a:pt x="95" y="114"/>
                        <a:pt x="134" y="174"/>
                      </a:cubicBezTo>
                      <a:cubicBezTo>
                        <a:pt x="134" y="174"/>
                        <a:pt x="134" y="174"/>
                        <a:pt x="135" y="174"/>
                      </a:cubicBezTo>
                      <a:cubicBezTo>
                        <a:pt x="135" y="174"/>
                        <a:pt x="135" y="174"/>
                        <a:pt x="135" y="174"/>
                      </a:cubicBezTo>
                      <a:cubicBezTo>
                        <a:pt x="136" y="174"/>
                        <a:pt x="136" y="174"/>
                        <a:pt x="137" y="174"/>
                      </a:cubicBezTo>
                      <a:cubicBezTo>
                        <a:pt x="98" y="113"/>
                        <a:pt x="53" y="55"/>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2" name="Freeform 991"/>
                <p:cNvSpPr>
                  <a:spLocks/>
                </p:cNvSpPr>
                <p:nvPr/>
              </p:nvSpPr>
              <p:spPr bwMode="auto">
                <a:xfrm>
                  <a:off x="4912" y="3626"/>
                  <a:ext cx="57" cy="104"/>
                </a:xfrm>
                <a:custGeom>
                  <a:avLst/>
                  <a:gdLst>
                    <a:gd name="T0" fmla="*/ 27 w 30"/>
                    <a:gd name="T1" fmla="*/ 0 h 55"/>
                    <a:gd name="T2" fmla="*/ 26 w 30"/>
                    <a:gd name="T3" fmla="*/ 0 h 55"/>
                    <a:gd name="T4" fmla="*/ 10 w 30"/>
                    <a:gd name="T5" fmla="*/ 25 h 55"/>
                    <a:gd name="T6" fmla="*/ 3 w 30"/>
                    <a:gd name="T7" fmla="*/ 55 h 55"/>
                    <a:gd name="T8" fmla="*/ 4 w 30"/>
                    <a:gd name="T9" fmla="*/ 55 h 55"/>
                    <a:gd name="T10" fmla="*/ 22 w 30"/>
                    <a:gd name="T11" fmla="*/ 30 h 55"/>
                    <a:gd name="T12" fmla="*/ 28 w 30"/>
                    <a:gd name="T13" fmla="*/ 1 h 55"/>
                    <a:gd name="T14" fmla="*/ 28 w 30"/>
                    <a:gd name="T15" fmla="*/ 0 h 55"/>
                    <a:gd name="T16" fmla="*/ 27 w 30"/>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5">
                      <a:moveTo>
                        <a:pt x="27" y="0"/>
                      </a:moveTo>
                      <a:cubicBezTo>
                        <a:pt x="27" y="0"/>
                        <a:pt x="27" y="0"/>
                        <a:pt x="26" y="0"/>
                      </a:cubicBezTo>
                      <a:cubicBezTo>
                        <a:pt x="23" y="1"/>
                        <a:pt x="16" y="12"/>
                        <a:pt x="10" y="25"/>
                      </a:cubicBezTo>
                      <a:cubicBezTo>
                        <a:pt x="3" y="40"/>
                        <a:pt x="0" y="54"/>
                        <a:pt x="3" y="55"/>
                      </a:cubicBezTo>
                      <a:cubicBezTo>
                        <a:pt x="3" y="55"/>
                        <a:pt x="4" y="55"/>
                        <a:pt x="4" y="55"/>
                      </a:cubicBezTo>
                      <a:cubicBezTo>
                        <a:pt x="8" y="55"/>
                        <a:pt x="15" y="45"/>
                        <a:pt x="22" y="30"/>
                      </a:cubicBezTo>
                      <a:cubicBezTo>
                        <a:pt x="28" y="17"/>
                        <a:pt x="30" y="5"/>
                        <a:pt x="28" y="1"/>
                      </a:cubicBezTo>
                      <a:cubicBezTo>
                        <a:pt x="28" y="1"/>
                        <a:pt x="28" y="1"/>
                        <a:pt x="28" y="0"/>
                      </a:cubicBezTo>
                      <a:cubicBezTo>
                        <a:pt x="27" y="0"/>
                        <a:pt x="27" y="0"/>
                        <a:pt x="2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3" name="Freeform 992"/>
                <p:cNvSpPr>
                  <a:spLocks/>
                </p:cNvSpPr>
                <p:nvPr/>
              </p:nvSpPr>
              <p:spPr bwMode="auto">
                <a:xfrm>
                  <a:off x="5183" y="2246"/>
                  <a:ext cx="26" cy="113"/>
                </a:xfrm>
                <a:custGeom>
                  <a:avLst/>
                  <a:gdLst>
                    <a:gd name="T0" fmla="*/ 5 w 14"/>
                    <a:gd name="T1" fmla="*/ 0 h 60"/>
                    <a:gd name="T2" fmla="*/ 5 w 14"/>
                    <a:gd name="T3" fmla="*/ 0 h 60"/>
                    <a:gd name="T4" fmla="*/ 0 w 14"/>
                    <a:gd name="T5" fmla="*/ 21 h 60"/>
                    <a:gd name="T6" fmla="*/ 0 w 14"/>
                    <a:gd name="T7" fmla="*/ 31 h 60"/>
                    <a:gd name="T8" fmla="*/ 0 w 14"/>
                    <a:gd name="T9" fmla="*/ 33 h 60"/>
                    <a:gd name="T10" fmla="*/ 2 w 14"/>
                    <a:gd name="T11" fmla="*/ 48 h 60"/>
                    <a:gd name="T12" fmla="*/ 6 w 14"/>
                    <a:gd name="T13" fmla="*/ 27 h 60"/>
                    <a:gd name="T14" fmla="*/ 7 w 14"/>
                    <a:gd name="T15" fmla="*/ 33 h 60"/>
                    <a:gd name="T16" fmla="*/ 3 w 14"/>
                    <a:gd name="T17" fmla="*/ 54 h 60"/>
                    <a:gd name="T18" fmla="*/ 6 w 14"/>
                    <a:gd name="T19" fmla="*/ 60 h 60"/>
                    <a:gd name="T20" fmla="*/ 7 w 14"/>
                    <a:gd name="T21" fmla="*/ 60 h 60"/>
                    <a:gd name="T22" fmla="*/ 8 w 14"/>
                    <a:gd name="T23" fmla="*/ 60 h 60"/>
                    <a:gd name="T24" fmla="*/ 9 w 14"/>
                    <a:gd name="T25" fmla="*/ 60 h 60"/>
                    <a:gd name="T26" fmla="*/ 13 w 14"/>
                    <a:gd name="T27" fmla="*/ 30 h 60"/>
                    <a:gd name="T28" fmla="*/ 5 w 14"/>
                    <a:gd name="T2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60">
                      <a:moveTo>
                        <a:pt x="5" y="0"/>
                      </a:moveTo>
                      <a:cubicBezTo>
                        <a:pt x="5" y="0"/>
                        <a:pt x="5" y="0"/>
                        <a:pt x="5" y="0"/>
                      </a:cubicBezTo>
                      <a:cubicBezTo>
                        <a:pt x="2" y="1"/>
                        <a:pt x="0" y="10"/>
                        <a:pt x="0" y="21"/>
                      </a:cubicBezTo>
                      <a:cubicBezTo>
                        <a:pt x="0" y="24"/>
                        <a:pt x="0" y="28"/>
                        <a:pt x="0" y="31"/>
                      </a:cubicBezTo>
                      <a:cubicBezTo>
                        <a:pt x="0" y="31"/>
                        <a:pt x="0" y="32"/>
                        <a:pt x="0" y="33"/>
                      </a:cubicBezTo>
                      <a:cubicBezTo>
                        <a:pt x="0" y="38"/>
                        <a:pt x="1" y="44"/>
                        <a:pt x="2" y="48"/>
                      </a:cubicBezTo>
                      <a:cubicBezTo>
                        <a:pt x="3" y="41"/>
                        <a:pt x="4" y="34"/>
                        <a:pt x="6" y="27"/>
                      </a:cubicBezTo>
                      <a:cubicBezTo>
                        <a:pt x="6" y="29"/>
                        <a:pt x="6" y="31"/>
                        <a:pt x="7" y="33"/>
                      </a:cubicBezTo>
                      <a:cubicBezTo>
                        <a:pt x="6" y="40"/>
                        <a:pt x="5" y="47"/>
                        <a:pt x="3" y="54"/>
                      </a:cubicBezTo>
                      <a:cubicBezTo>
                        <a:pt x="4" y="57"/>
                        <a:pt x="5" y="59"/>
                        <a:pt x="6" y="60"/>
                      </a:cubicBezTo>
                      <a:cubicBezTo>
                        <a:pt x="7" y="60"/>
                        <a:pt x="7" y="60"/>
                        <a:pt x="7" y="60"/>
                      </a:cubicBezTo>
                      <a:cubicBezTo>
                        <a:pt x="7" y="60"/>
                        <a:pt x="7" y="60"/>
                        <a:pt x="8" y="60"/>
                      </a:cubicBezTo>
                      <a:cubicBezTo>
                        <a:pt x="8" y="60"/>
                        <a:pt x="8" y="60"/>
                        <a:pt x="9" y="60"/>
                      </a:cubicBezTo>
                      <a:cubicBezTo>
                        <a:pt x="12" y="57"/>
                        <a:pt x="14" y="44"/>
                        <a:pt x="13" y="30"/>
                      </a:cubicBezTo>
                      <a:cubicBezTo>
                        <a:pt x="12" y="13"/>
                        <a:pt x="8"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4" name="Freeform 993"/>
                <p:cNvSpPr>
                  <a:spLocks/>
                </p:cNvSpPr>
                <p:nvPr/>
              </p:nvSpPr>
              <p:spPr bwMode="auto">
                <a:xfrm>
                  <a:off x="4408" y="603"/>
                  <a:ext cx="68" cy="68"/>
                </a:xfrm>
                <a:custGeom>
                  <a:avLst/>
                  <a:gdLst>
                    <a:gd name="T0" fmla="*/ 2 w 36"/>
                    <a:gd name="T1" fmla="*/ 0 h 36"/>
                    <a:gd name="T2" fmla="*/ 1 w 36"/>
                    <a:gd name="T3" fmla="*/ 0 h 36"/>
                    <a:gd name="T4" fmla="*/ 9 w 36"/>
                    <a:gd name="T5" fmla="*/ 16 h 36"/>
                    <a:gd name="T6" fmla="*/ 14 w 36"/>
                    <a:gd name="T7" fmla="*/ 12 h 36"/>
                    <a:gd name="T8" fmla="*/ 20 w 36"/>
                    <a:gd name="T9" fmla="*/ 17 h 36"/>
                    <a:gd name="T10" fmla="*/ 15 w 36"/>
                    <a:gd name="T11" fmla="*/ 22 h 36"/>
                    <a:gd name="T12" fmla="*/ 34 w 36"/>
                    <a:gd name="T13" fmla="*/ 36 h 36"/>
                    <a:gd name="T14" fmla="*/ 34 w 36"/>
                    <a:gd name="T15" fmla="*/ 36 h 36"/>
                    <a:gd name="T16" fmla="*/ 35 w 36"/>
                    <a:gd name="T17" fmla="*/ 36 h 36"/>
                    <a:gd name="T18" fmla="*/ 36 w 36"/>
                    <a:gd name="T19" fmla="*/ 35 h 36"/>
                    <a:gd name="T20" fmla="*/ 22 w 36"/>
                    <a:gd name="T21" fmla="*/ 14 h 36"/>
                    <a:gd name="T22" fmla="*/ 2 w 36"/>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36">
                      <a:moveTo>
                        <a:pt x="2" y="0"/>
                      </a:moveTo>
                      <a:cubicBezTo>
                        <a:pt x="2" y="0"/>
                        <a:pt x="2" y="0"/>
                        <a:pt x="1" y="0"/>
                      </a:cubicBezTo>
                      <a:cubicBezTo>
                        <a:pt x="0" y="2"/>
                        <a:pt x="3" y="8"/>
                        <a:pt x="9" y="16"/>
                      </a:cubicBezTo>
                      <a:cubicBezTo>
                        <a:pt x="11" y="15"/>
                        <a:pt x="12" y="13"/>
                        <a:pt x="14" y="12"/>
                      </a:cubicBezTo>
                      <a:cubicBezTo>
                        <a:pt x="16" y="14"/>
                        <a:pt x="18" y="16"/>
                        <a:pt x="20" y="17"/>
                      </a:cubicBezTo>
                      <a:cubicBezTo>
                        <a:pt x="18" y="19"/>
                        <a:pt x="16" y="20"/>
                        <a:pt x="15" y="22"/>
                      </a:cubicBezTo>
                      <a:cubicBezTo>
                        <a:pt x="23" y="30"/>
                        <a:pt x="31" y="36"/>
                        <a:pt x="34" y="36"/>
                      </a:cubicBezTo>
                      <a:cubicBezTo>
                        <a:pt x="34" y="36"/>
                        <a:pt x="34" y="36"/>
                        <a:pt x="34" y="36"/>
                      </a:cubicBezTo>
                      <a:cubicBezTo>
                        <a:pt x="35" y="36"/>
                        <a:pt x="35" y="36"/>
                        <a:pt x="35" y="36"/>
                      </a:cubicBezTo>
                      <a:cubicBezTo>
                        <a:pt x="36" y="36"/>
                        <a:pt x="36" y="35"/>
                        <a:pt x="36" y="35"/>
                      </a:cubicBezTo>
                      <a:cubicBezTo>
                        <a:pt x="36" y="31"/>
                        <a:pt x="31" y="23"/>
                        <a:pt x="22" y="14"/>
                      </a:cubicBezTo>
                      <a:cubicBezTo>
                        <a:pt x="14" y="6"/>
                        <a:pt x="6"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5" name="Freeform 994"/>
                <p:cNvSpPr>
                  <a:spLocks/>
                </p:cNvSpPr>
                <p:nvPr/>
              </p:nvSpPr>
              <p:spPr bwMode="auto">
                <a:xfrm>
                  <a:off x="4997" y="2265"/>
                  <a:ext cx="26" cy="106"/>
                </a:xfrm>
                <a:custGeom>
                  <a:avLst/>
                  <a:gdLst>
                    <a:gd name="T0" fmla="*/ 5 w 14"/>
                    <a:gd name="T1" fmla="*/ 0 h 56"/>
                    <a:gd name="T2" fmla="*/ 5 w 14"/>
                    <a:gd name="T3" fmla="*/ 0 h 56"/>
                    <a:gd name="T4" fmla="*/ 4 w 14"/>
                    <a:gd name="T5" fmla="*/ 0 h 56"/>
                    <a:gd name="T6" fmla="*/ 0 w 14"/>
                    <a:gd name="T7" fmla="*/ 28 h 56"/>
                    <a:gd name="T8" fmla="*/ 8 w 14"/>
                    <a:gd name="T9" fmla="*/ 56 h 56"/>
                    <a:gd name="T10" fmla="*/ 8 w 14"/>
                    <a:gd name="T11" fmla="*/ 56 h 56"/>
                    <a:gd name="T12" fmla="*/ 14 w 14"/>
                    <a:gd name="T13" fmla="*/ 29 h 56"/>
                    <a:gd name="T14" fmla="*/ 14 w 14"/>
                    <a:gd name="T15" fmla="*/ 27 h 56"/>
                    <a:gd name="T16" fmla="*/ 13 w 14"/>
                    <a:gd name="T17" fmla="*/ 18 h 56"/>
                    <a:gd name="T18" fmla="*/ 6 w 14"/>
                    <a:gd name="T19" fmla="*/ 0 h 56"/>
                    <a:gd name="T20" fmla="*/ 5 w 1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56">
                      <a:moveTo>
                        <a:pt x="5" y="0"/>
                      </a:moveTo>
                      <a:cubicBezTo>
                        <a:pt x="5" y="0"/>
                        <a:pt x="5" y="0"/>
                        <a:pt x="5" y="0"/>
                      </a:cubicBezTo>
                      <a:cubicBezTo>
                        <a:pt x="5" y="0"/>
                        <a:pt x="4" y="0"/>
                        <a:pt x="4" y="0"/>
                      </a:cubicBezTo>
                      <a:cubicBezTo>
                        <a:pt x="1" y="3"/>
                        <a:pt x="0" y="14"/>
                        <a:pt x="0" y="28"/>
                      </a:cubicBezTo>
                      <a:cubicBezTo>
                        <a:pt x="1" y="43"/>
                        <a:pt x="4" y="56"/>
                        <a:pt x="8" y="56"/>
                      </a:cubicBezTo>
                      <a:cubicBezTo>
                        <a:pt x="8" y="56"/>
                        <a:pt x="8" y="56"/>
                        <a:pt x="8" y="56"/>
                      </a:cubicBezTo>
                      <a:cubicBezTo>
                        <a:pt x="12" y="55"/>
                        <a:pt x="14" y="43"/>
                        <a:pt x="14" y="29"/>
                      </a:cubicBezTo>
                      <a:cubicBezTo>
                        <a:pt x="14" y="28"/>
                        <a:pt x="14" y="28"/>
                        <a:pt x="14" y="27"/>
                      </a:cubicBezTo>
                      <a:cubicBezTo>
                        <a:pt x="13" y="24"/>
                        <a:pt x="13" y="21"/>
                        <a:pt x="13" y="18"/>
                      </a:cubicBezTo>
                      <a:cubicBezTo>
                        <a:pt x="11" y="9"/>
                        <a:pt x="9" y="2"/>
                        <a:pt x="6" y="0"/>
                      </a:cubicBezTo>
                      <a:cubicBezTo>
                        <a:pt x="6" y="0"/>
                        <a:pt x="6"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6" name="Freeform 995"/>
                <p:cNvSpPr>
                  <a:spLocks/>
                </p:cNvSpPr>
                <p:nvPr/>
              </p:nvSpPr>
              <p:spPr bwMode="auto">
                <a:xfrm>
                  <a:off x="4604" y="1051"/>
                  <a:ext cx="62" cy="90"/>
                </a:xfrm>
                <a:custGeom>
                  <a:avLst/>
                  <a:gdLst>
                    <a:gd name="T0" fmla="*/ 3 w 33"/>
                    <a:gd name="T1" fmla="*/ 0 h 48"/>
                    <a:gd name="T2" fmla="*/ 2 w 33"/>
                    <a:gd name="T3" fmla="*/ 0 h 48"/>
                    <a:gd name="T4" fmla="*/ 17 w 33"/>
                    <a:gd name="T5" fmla="*/ 23 h 48"/>
                    <a:gd name="T6" fmla="*/ 16 w 33"/>
                    <a:gd name="T7" fmla="*/ 24 h 48"/>
                    <a:gd name="T8" fmla="*/ 1 w 33"/>
                    <a:gd name="T9" fmla="*/ 2 h 48"/>
                    <a:gd name="T10" fmla="*/ 11 w 33"/>
                    <a:gd name="T11" fmla="*/ 27 h 48"/>
                    <a:gd name="T12" fmla="*/ 30 w 33"/>
                    <a:gd name="T13" fmla="*/ 48 h 48"/>
                    <a:gd name="T14" fmla="*/ 31 w 33"/>
                    <a:gd name="T15" fmla="*/ 48 h 48"/>
                    <a:gd name="T16" fmla="*/ 32 w 33"/>
                    <a:gd name="T17" fmla="*/ 47 h 48"/>
                    <a:gd name="T18" fmla="*/ 32 w 33"/>
                    <a:gd name="T19" fmla="*/ 46 h 48"/>
                    <a:gd name="T20" fmla="*/ 27 w 33"/>
                    <a:gd name="T21" fmla="*/ 28 h 48"/>
                    <a:gd name="T22" fmla="*/ 23 w 33"/>
                    <a:gd name="T23" fmla="*/ 20 h 48"/>
                    <a:gd name="T24" fmla="*/ 22 w 33"/>
                    <a:gd name="T25" fmla="*/ 18 h 48"/>
                    <a:gd name="T26" fmla="*/ 3 w 33"/>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3" y="0"/>
                      </a:moveTo>
                      <a:cubicBezTo>
                        <a:pt x="2" y="0"/>
                        <a:pt x="2" y="0"/>
                        <a:pt x="2" y="0"/>
                      </a:cubicBezTo>
                      <a:cubicBezTo>
                        <a:pt x="7" y="8"/>
                        <a:pt x="12" y="16"/>
                        <a:pt x="17" y="23"/>
                      </a:cubicBezTo>
                      <a:cubicBezTo>
                        <a:pt x="17" y="24"/>
                        <a:pt x="16" y="24"/>
                        <a:pt x="16" y="24"/>
                      </a:cubicBezTo>
                      <a:cubicBezTo>
                        <a:pt x="11" y="17"/>
                        <a:pt x="6" y="9"/>
                        <a:pt x="1" y="2"/>
                      </a:cubicBezTo>
                      <a:cubicBezTo>
                        <a:pt x="0" y="6"/>
                        <a:pt x="5" y="16"/>
                        <a:pt x="11" y="27"/>
                      </a:cubicBezTo>
                      <a:cubicBezTo>
                        <a:pt x="19" y="39"/>
                        <a:pt x="27" y="47"/>
                        <a:pt x="30" y="48"/>
                      </a:cubicBezTo>
                      <a:cubicBezTo>
                        <a:pt x="30" y="48"/>
                        <a:pt x="30" y="48"/>
                        <a:pt x="31" y="48"/>
                      </a:cubicBezTo>
                      <a:cubicBezTo>
                        <a:pt x="31" y="48"/>
                        <a:pt x="31" y="48"/>
                        <a:pt x="32" y="47"/>
                      </a:cubicBezTo>
                      <a:cubicBezTo>
                        <a:pt x="32" y="47"/>
                        <a:pt x="32" y="47"/>
                        <a:pt x="32" y="46"/>
                      </a:cubicBezTo>
                      <a:cubicBezTo>
                        <a:pt x="33" y="44"/>
                        <a:pt x="31" y="36"/>
                        <a:pt x="27" y="28"/>
                      </a:cubicBezTo>
                      <a:cubicBezTo>
                        <a:pt x="26" y="25"/>
                        <a:pt x="24" y="23"/>
                        <a:pt x="23" y="20"/>
                      </a:cubicBezTo>
                      <a:cubicBezTo>
                        <a:pt x="22" y="19"/>
                        <a:pt x="22" y="19"/>
                        <a:pt x="22" y="18"/>
                      </a:cubicBezTo>
                      <a:cubicBezTo>
                        <a:pt x="14" y="7"/>
                        <a:pt x="6"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7" name="Freeform 996"/>
                <p:cNvSpPr>
                  <a:spLocks/>
                </p:cNvSpPr>
                <p:nvPr/>
              </p:nvSpPr>
              <p:spPr bwMode="auto">
                <a:xfrm>
                  <a:off x="4722" y="996"/>
                  <a:ext cx="44" cy="59"/>
                </a:xfrm>
                <a:custGeom>
                  <a:avLst/>
                  <a:gdLst>
                    <a:gd name="T0" fmla="*/ 2 w 23"/>
                    <a:gd name="T1" fmla="*/ 0 h 31"/>
                    <a:gd name="T2" fmla="*/ 2 w 23"/>
                    <a:gd name="T3" fmla="*/ 0 h 31"/>
                    <a:gd name="T4" fmla="*/ 1 w 23"/>
                    <a:gd name="T5" fmla="*/ 0 h 31"/>
                    <a:gd name="T6" fmla="*/ 7 w 23"/>
                    <a:gd name="T7" fmla="*/ 16 h 31"/>
                    <a:gd name="T8" fmla="*/ 8 w 23"/>
                    <a:gd name="T9" fmla="*/ 17 h 31"/>
                    <a:gd name="T10" fmla="*/ 13 w 23"/>
                    <a:gd name="T11" fmla="*/ 25 h 31"/>
                    <a:gd name="T12" fmla="*/ 20 w 23"/>
                    <a:gd name="T13" fmla="*/ 31 h 31"/>
                    <a:gd name="T14" fmla="*/ 21 w 23"/>
                    <a:gd name="T15" fmla="*/ 31 h 31"/>
                    <a:gd name="T16" fmla="*/ 15 w 23"/>
                    <a:gd name="T17" fmla="*/ 13 h 31"/>
                    <a:gd name="T18" fmla="*/ 4 w 23"/>
                    <a:gd name="T19" fmla="*/ 0 h 31"/>
                    <a:gd name="T20" fmla="*/ 2 w 23"/>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1">
                      <a:moveTo>
                        <a:pt x="2" y="0"/>
                      </a:moveTo>
                      <a:cubicBezTo>
                        <a:pt x="2" y="0"/>
                        <a:pt x="2" y="0"/>
                        <a:pt x="2" y="0"/>
                      </a:cubicBezTo>
                      <a:cubicBezTo>
                        <a:pt x="1" y="0"/>
                        <a:pt x="1" y="0"/>
                        <a:pt x="1" y="0"/>
                      </a:cubicBezTo>
                      <a:cubicBezTo>
                        <a:pt x="0" y="2"/>
                        <a:pt x="3" y="9"/>
                        <a:pt x="7" y="16"/>
                      </a:cubicBezTo>
                      <a:cubicBezTo>
                        <a:pt x="7" y="16"/>
                        <a:pt x="8" y="17"/>
                        <a:pt x="8" y="17"/>
                      </a:cubicBezTo>
                      <a:cubicBezTo>
                        <a:pt x="10" y="20"/>
                        <a:pt x="11" y="23"/>
                        <a:pt x="13" y="25"/>
                      </a:cubicBezTo>
                      <a:cubicBezTo>
                        <a:pt x="16" y="29"/>
                        <a:pt x="19" y="31"/>
                        <a:pt x="20" y="31"/>
                      </a:cubicBezTo>
                      <a:cubicBezTo>
                        <a:pt x="21" y="31"/>
                        <a:pt x="21" y="31"/>
                        <a:pt x="21" y="31"/>
                      </a:cubicBezTo>
                      <a:cubicBezTo>
                        <a:pt x="23" y="30"/>
                        <a:pt x="20" y="22"/>
                        <a:pt x="15" y="13"/>
                      </a:cubicBezTo>
                      <a:cubicBezTo>
                        <a:pt x="11" y="7"/>
                        <a:pt x="7" y="2"/>
                        <a:pt x="4" y="0"/>
                      </a:cubicBezTo>
                      <a:cubicBezTo>
                        <a:pt x="3" y="0"/>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8" name="Freeform 997"/>
                <p:cNvSpPr>
                  <a:spLocks noEditPoints="1"/>
                </p:cNvSpPr>
                <p:nvPr/>
              </p:nvSpPr>
              <p:spPr bwMode="auto">
                <a:xfrm>
                  <a:off x="4066" y="3378"/>
                  <a:ext cx="863" cy="645"/>
                </a:xfrm>
                <a:custGeom>
                  <a:avLst/>
                  <a:gdLst>
                    <a:gd name="T0" fmla="*/ 5 w 459"/>
                    <a:gd name="T1" fmla="*/ 241 h 343"/>
                    <a:gd name="T2" fmla="*/ 3 w 459"/>
                    <a:gd name="T3" fmla="*/ 244 h 343"/>
                    <a:gd name="T4" fmla="*/ 0 w 459"/>
                    <a:gd name="T5" fmla="*/ 248 h 343"/>
                    <a:gd name="T6" fmla="*/ 25 w 459"/>
                    <a:gd name="T7" fmla="*/ 269 h 343"/>
                    <a:gd name="T8" fmla="*/ 27 w 459"/>
                    <a:gd name="T9" fmla="*/ 271 h 343"/>
                    <a:gd name="T10" fmla="*/ 114 w 459"/>
                    <a:gd name="T11" fmla="*/ 343 h 343"/>
                    <a:gd name="T12" fmla="*/ 117 w 459"/>
                    <a:gd name="T13" fmla="*/ 339 h 343"/>
                    <a:gd name="T14" fmla="*/ 120 w 459"/>
                    <a:gd name="T15" fmla="*/ 335 h 343"/>
                    <a:gd name="T16" fmla="*/ 33 w 459"/>
                    <a:gd name="T17" fmla="*/ 264 h 343"/>
                    <a:gd name="T18" fmla="*/ 30 w 459"/>
                    <a:gd name="T19" fmla="*/ 261 h 343"/>
                    <a:gd name="T20" fmla="*/ 5 w 459"/>
                    <a:gd name="T21" fmla="*/ 241 h 343"/>
                    <a:gd name="T22" fmla="*/ 116 w 459"/>
                    <a:gd name="T23" fmla="*/ 54 h 343"/>
                    <a:gd name="T24" fmla="*/ 114 w 459"/>
                    <a:gd name="T25" fmla="*/ 55 h 343"/>
                    <a:gd name="T26" fmla="*/ 114 w 459"/>
                    <a:gd name="T27" fmla="*/ 55 h 343"/>
                    <a:gd name="T28" fmla="*/ 113 w 459"/>
                    <a:gd name="T29" fmla="*/ 54 h 343"/>
                    <a:gd name="T30" fmla="*/ 11 w 459"/>
                    <a:gd name="T31" fmla="*/ 222 h 343"/>
                    <a:gd name="T32" fmla="*/ 11 w 459"/>
                    <a:gd name="T33" fmla="*/ 222 h 343"/>
                    <a:gd name="T34" fmla="*/ 12 w 459"/>
                    <a:gd name="T35" fmla="*/ 224 h 343"/>
                    <a:gd name="T36" fmla="*/ 116 w 459"/>
                    <a:gd name="T37" fmla="*/ 54 h 343"/>
                    <a:gd name="T38" fmla="*/ 300 w 459"/>
                    <a:gd name="T39" fmla="*/ 24 h 343"/>
                    <a:gd name="T40" fmla="*/ 135 w 459"/>
                    <a:gd name="T41" fmla="*/ 323 h 343"/>
                    <a:gd name="T42" fmla="*/ 136 w 459"/>
                    <a:gd name="T43" fmla="*/ 322 h 343"/>
                    <a:gd name="T44" fmla="*/ 137 w 459"/>
                    <a:gd name="T45" fmla="*/ 323 h 343"/>
                    <a:gd name="T46" fmla="*/ 137 w 459"/>
                    <a:gd name="T47" fmla="*/ 323 h 343"/>
                    <a:gd name="T48" fmla="*/ 302 w 459"/>
                    <a:gd name="T49" fmla="*/ 27 h 343"/>
                    <a:gd name="T50" fmla="*/ 302 w 459"/>
                    <a:gd name="T51" fmla="*/ 26 h 343"/>
                    <a:gd name="T52" fmla="*/ 300 w 459"/>
                    <a:gd name="T53" fmla="*/ 24 h 343"/>
                    <a:gd name="T54" fmla="*/ 353 w 459"/>
                    <a:gd name="T55" fmla="*/ 14 h 343"/>
                    <a:gd name="T56" fmla="*/ 352 w 459"/>
                    <a:gd name="T57" fmla="*/ 17 h 343"/>
                    <a:gd name="T58" fmla="*/ 350 w 459"/>
                    <a:gd name="T59" fmla="*/ 24 h 343"/>
                    <a:gd name="T60" fmla="*/ 455 w 459"/>
                    <a:gd name="T61" fmla="*/ 66 h 343"/>
                    <a:gd name="T62" fmla="*/ 458 w 459"/>
                    <a:gd name="T63" fmla="*/ 57 h 343"/>
                    <a:gd name="T64" fmla="*/ 459 w 459"/>
                    <a:gd name="T65" fmla="*/ 56 h 343"/>
                    <a:gd name="T66" fmla="*/ 353 w 459"/>
                    <a:gd name="T67" fmla="*/ 14 h 343"/>
                    <a:gd name="T68" fmla="*/ 77 w 459"/>
                    <a:gd name="T69" fmla="*/ 13 h 343"/>
                    <a:gd name="T70" fmla="*/ 75 w 459"/>
                    <a:gd name="T71" fmla="*/ 16 h 343"/>
                    <a:gd name="T72" fmla="*/ 73 w 459"/>
                    <a:gd name="T73" fmla="*/ 20 h 343"/>
                    <a:gd name="T74" fmla="*/ 116 w 459"/>
                    <a:gd name="T75" fmla="*/ 42 h 343"/>
                    <a:gd name="T76" fmla="*/ 116 w 459"/>
                    <a:gd name="T77" fmla="*/ 41 h 343"/>
                    <a:gd name="T78" fmla="*/ 120 w 459"/>
                    <a:gd name="T79" fmla="*/ 35 h 343"/>
                    <a:gd name="T80" fmla="*/ 77 w 459"/>
                    <a:gd name="T81" fmla="*/ 13 h 343"/>
                    <a:gd name="T82" fmla="*/ 318 w 459"/>
                    <a:gd name="T83" fmla="*/ 0 h 343"/>
                    <a:gd name="T84" fmla="*/ 317 w 459"/>
                    <a:gd name="T85" fmla="*/ 5 h 343"/>
                    <a:gd name="T86" fmla="*/ 315 w 459"/>
                    <a:gd name="T87" fmla="*/ 9 h 343"/>
                    <a:gd name="T88" fmla="*/ 333 w 459"/>
                    <a:gd name="T89" fmla="*/ 17 h 343"/>
                    <a:gd name="T90" fmla="*/ 335 w 459"/>
                    <a:gd name="T91" fmla="*/ 11 h 343"/>
                    <a:gd name="T92" fmla="*/ 337 w 459"/>
                    <a:gd name="T93" fmla="*/ 7 h 343"/>
                    <a:gd name="T94" fmla="*/ 318 w 459"/>
                    <a:gd name="T95"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343">
                      <a:moveTo>
                        <a:pt x="5" y="241"/>
                      </a:moveTo>
                      <a:cubicBezTo>
                        <a:pt x="4" y="242"/>
                        <a:pt x="4" y="243"/>
                        <a:pt x="3" y="244"/>
                      </a:cubicBezTo>
                      <a:cubicBezTo>
                        <a:pt x="2" y="246"/>
                        <a:pt x="1" y="247"/>
                        <a:pt x="0" y="248"/>
                      </a:cubicBezTo>
                      <a:cubicBezTo>
                        <a:pt x="8" y="255"/>
                        <a:pt x="16" y="262"/>
                        <a:pt x="25" y="269"/>
                      </a:cubicBezTo>
                      <a:cubicBezTo>
                        <a:pt x="25" y="270"/>
                        <a:pt x="26" y="270"/>
                        <a:pt x="27" y="271"/>
                      </a:cubicBezTo>
                      <a:cubicBezTo>
                        <a:pt x="56" y="295"/>
                        <a:pt x="85" y="319"/>
                        <a:pt x="114" y="343"/>
                      </a:cubicBezTo>
                      <a:cubicBezTo>
                        <a:pt x="115" y="342"/>
                        <a:pt x="116" y="340"/>
                        <a:pt x="117" y="339"/>
                      </a:cubicBezTo>
                      <a:cubicBezTo>
                        <a:pt x="118" y="338"/>
                        <a:pt x="119" y="336"/>
                        <a:pt x="120" y="335"/>
                      </a:cubicBezTo>
                      <a:cubicBezTo>
                        <a:pt x="91" y="311"/>
                        <a:pt x="62" y="287"/>
                        <a:pt x="33" y="264"/>
                      </a:cubicBezTo>
                      <a:cubicBezTo>
                        <a:pt x="32" y="263"/>
                        <a:pt x="31" y="262"/>
                        <a:pt x="30" y="261"/>
                      </a:cubicBezTo>
                      <a:cubicBezTo>
                        <a:pt x="22" y="255"/>
                        <a:pt x="13" y="248"/>
                        <a:pt x="5" y="241"/>
                      </a:cubicBezTo>
                      <a:moveTo>
                        <a:pt x="116" y="54"/>
                      </a:moveTo>
                      <a:cubicBezTo>
                        <a:pt x="116" y="55"/>
                        <a:pt x="115" y="55"/>
                        <a:pt x="114" y="55"/>
                      </a:cubicBezTo>
                      <a:cubicBezTo>
                        <a:pt x="114" y="55"/>
                        <a:pt x="114" y="55"/>
                        <a:pt x="114" y="55"/>
                      </a:cubicBezTo>
                      <a:cubicBezTo>
                        <a:pt x="114" y="55"/>
                        <a:pt x="113" y="55"/>
                        <a:pt x="113" y="54"/>
                      </a:cubicBezTo>
                      <a:cubicBezTo>
                        <a:pt x="84" y="113"/>
                        <a:pt x="50" y="169"/>
                        <a:pt x="11" y="222"/>
                      </a:cubicBezTo>
                      <a:cubicBezTo>
                        <a:pt x="11" y="222"/>
                        <a:pt x="11" y="222"/>
                        <a:pt x="11" y="222"/>
                      </a:cubicBezTo>
                      <a:cubicBezTo>
                        <a:pt x="12" y="223"/>
                        <a:pt x="12" y="224"/>
                        <a:pt x="12" y="224"/>
                      </a:cubicBezTo>
                      <a:cubicBezTo>
                        <a:pt x="52" y="171"/>
                        <a:pt x="87" y="114"/>
                        <a:pt x="116" y="54"/>
                      </a:cubicBezTo>
                      <a:moveTo>
                        <a:pt x="300" y="24"/>
                      </a:moveTo>
                      <a:cubicBezTo>
                        <a:pt x="258" y="131"/>
                        <a:pt x="203" y="231"/>
                        <a:pt x="135" y="323"/>
                      </a:cubicBezTo>
                      <a:cubicBezTo>
                        <a:pt x="135" y="322"/>
                        <a:pt x="136" y="322"/>
                        <a:pt x="136" y="322"/>
                      </a:cubicBezTo>
                      <a:cubicBezTo>
                        <a:pt x="136" y="322"/>
                        <a:pt x="137" y="323"/>
                        <a:pt x="137" y="323"/>
                      </a:cubicBezTo>
                      <a:cubicBezTo>
                        <a:pt x="137" y="323"/>
                        <a:pt x="137" y="323"/>
                        <a:pt x="137" y="323"/>
                      </a:cubicBezTo>
                      <a:cubicBezTo>
                        <a:pt x="205" y="232"/>
                        <a:pt x="260" y="132"/>
                        <a:pt x="302" y="27"/>
                      </a:cubicBezTo>
                      <a:cubicBezTo>
                        <a:pt x="302" y="26"/>
                        <a:pt x="302" y="26"/>
                        <a:pt x="302" y="26"/>
                      </a:cubicBezTo>
                      <a:cubicBezTo>
                        <a:pt x="301" y="26"/>
                        <a:pt x="300" y="25"/>
                        <a:pt x="300" y="24"/>
                      </a:cubicBezTo>
                      <a:moveTo>
                        <a:pt x="353" y="14"/>
                      </a:moveTo>
                      <a:cubicBezTo>
                        <a:pt x="353" y="15"/>
                        <a:pt x="353" y="16"/>
                        <a:pt x="352" y="17"/>
                      </a:cubicBezTo>
                      <a:cubicBezTo>
                        <a:pt x="351" y="19"/>
                        <a:pt x="351" y="22"/>
                        <a:pt x="350" y="24"/>
                      </a:cubicBezTo>
                      <a:cubicBezTo>
                        <a:pt x="385" y="38"/>
                        <a:pt x="420" y="52"/>
                        <a:pt x="455" y="66"/>
                      </a:cubicBezTo>
                      <a:cubicBezTo>
                        <a:pt x="456" y="63"/>
                        <a:pt x="457" y="60"/>
                        <a:pt x="458" y="57"/>
                      </a:cubicBezTo>
                      <a:cubicBezTo>
                        <a:pt x="458" y="57"/>
                        <a:pt x="458" y="56"/>
                        <a:pt x="459" y="56"/>
                      </a:cubicBezTo>
                      <a:cubicBezTo>
                        <a:pt x="423" y="42"/>
                        <a:pt x="388" y="28"/>
                        <a:pt x="353" y="14"/>
                      </a:cubicBezTo>
                      <a:moveTo>
                        <a:pt x="77" y="13"/>
                      </a:moveTo>
                      <a:cubicBezTo>
                        <a:pt x="76" y="14"/>
                        <a:pt x="76" y="15"/>
                        <a:pt x="75" y="16"/>
                      </a:cubicBezTo>
                      <a:cubicBezTo>
                        <a:pt x="75" y="17"/>
                        <a:pt x="74" y="19"/>
                        <a:pt x="73" y="20"/>
                      </a:cubicBezTo>
                      <a:cubicBezTo>
                        <a:pt x="87" y="27"/>
                        <a:pt x="102" y="34"/>
                        <a:pt x="116" y="42"/>
                      </a:cubicBezTo>
                      <a:cubicBezTo>
                        <a:pt x="116" y="41"/>
                        <a:pt x="116" y="41"/>
                        <a:pt x="116" y="41"/>
                      </a:cubicBezTo>
                      <a:cubicBezTo>
                        <a:pt x="117" y="38"/>
                        <a:pt x="118" y="36"/>
                        <a:pt x="120" y="35"/>
                      </a:cubicBezTo>
                      <a:cubicBezTo>
                        <a:pt x="105" y="27"/>
                        <a:pt x="91" y="20"/>
                        <a:pt x="77" y="13"/>
                      </a:cubicBezTo>
                      <a:moveTo>
                        <a:pt x="318" y="0"/>
                      </a:moveTo>
                      <a:cubicBezTo>
                        <a:pt x="318" y="2"/>
                        <a:pt x="317" y="3"/>
                        <a:pt x="317" y="5"/>
                      </a:cubicBezTo>
                      <a:cubicBezTo>
                        <a:pt x="316" y="6"/>
                        <a:pt x="315" y="8"/>
                        <a:pt x="315" y="9"/>
                      </a:cubicBezTo>
                      <a:cubicBezTo>
                        <a:pt x="321" y="12"/>
                        <a:pt x="327" y="14"/>
                        <a:pt x="333" y="17"/>
                      </a:cubicBezTo>
                      <a:cubicBezTo>
                        <a:pt x="334" y="15"/>
                        <a:pt x="334" y="13"/>
                        <a:pt x="335" y="11"/>
                      </a:cubicBezTo>
                      <a:cubicBezTo>
                        <a:pt x="336" y="10"/>
                        <a:pt x="336" y="9"/>
                        <a:pt x="337" y="7"/>
                      </a:cubicBezTo>
                      <a:cubicBezTo>
                        <a:pt x="330" y="5"/>
                        <a:pt x="324" y="3"/>
                        <a:pt x="31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9" name="Freeform 998"/>
                <p:cNvSpPr>
                  <a:spLocks/>
                </p:cNvSpPr>
                <p:nvPr/>
              </p:nvSpPr>
              <p:spPr bwMode="auto">
                <a:xfrm>
                  <a:off x="4914" y="3438"/>
                  <a:ext cx="47" cy="104"/>
                </a:xfrm>
                <a:custGeom>
                  <a:avLst/>
                  <a:gdLst>
                    <a:gd name="T0" fmla="*/ 22 w 25"/>
                    <a:gd name="T1" fmla="*/ 0 h 55"/>
                    <a:gd name="T2" fmla="*/ 8 w 25"/>
                    <a:gd name="T3" fmla="*/ 24 h 55"/>
                    <a:gd name="T4" fmla="*/ 7 w 25"/>
                    <a:gd name="T5" fmla="*/ 25 h 55"/>
                    <a:gd name="T6" fmla="*/ 4 w 25"/>
                    <a:gd name="T7" fmla="*/ 34 h 55"/>
                    <a:gd name="T8" fmla="*/ 2 w 25"/>
                    <a:gd name="T9" fmla="*/ 55 h 55"/>
                    <a:gd name="T10" fmla="*/ 3 w 25"/>
                    <a:gd name="T11" fmla="*/ 55 h 55"/>
                    <a:gd name="T12" fmla="*/ 19 w 25"/>
                    <a:gd name="T13" fmla="*/ 30 h 55"/>
                    <a:gd name="T14" fmla="*/ 24 w 25"/>
                    <a:gd name="T15" fmla="*/ 5 h 55"/>
                    <a:gd name="T16" fmla="*/ 15 w 25"/>
                    <a:gd name="T17" fmla="*/ 32 h 55"/>
                    <a:gd name="T18" fmla="*/ 13 w 25"/>
                    <a:gd name="T19" fmla="*/ 32 h 55"/>
                    <a:gd name="T20" fmla="*/ 24 w 25"/>
                    <a:gd name="T21" fmla="*/ 2 h 55"/>
                    <a:gd name="T22" fmla="*/ 23 w 25"/>
                    <a:gd name="T23" fmla="*/ 0 h 55"/>
                    <a:gd name="T24" fmla="*/ 22 w 25"/>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55">
                      <a:moveTo>
                        <a:pt x="22" y="0"/>
                      </a:moveTo>
                      <a:cubicBezTo>
                        <a:pt x="19" y="0"/>
                        <a:pt x="13" y="10"/>
                        <a:pt x="8" y="24"/>
                      </a:cubicBezTo>
                      <a:cubicBezTo>
                        <a:pt x="7" y="24"/>
                        <a:pt x="7" y="25"/>
                        <a:pt x="7" y="25"/>
                      </a:cubicBezTo>
                      <a:cubicBezTo>
                        <a:pt x="6" y="28"/>
                        <a:pt x="5" y="31"/>
                        <a:pt x="4" y="34"/>
                      </a:cubicBezTo>
                      <a:cubicBezTo>
                        <a:pt x="1" y="45"/>
                        <a:pt x="0" y="54"/>
                        <a:pt x="2" y="55"/>
                      </a:cubicBezTo>
                      <a:cubicBezTo>
                        <a:pt x="3" y="55"/>
                        <a:pt x="3" y="55"/>
                        <a:pt x="3" y="55"/>
                      </a:cubicBezTo>
                      <a:cubicBezTo>
                        <a:pt x="7" y="55"/>
                        <a:pt x="14" y="44"/>
                        <a:pt x="19" y="30"/>
                      </a:cubicBezTo>
                      <a:cubicBezTo>
                        <a:pt x="23" y="20"/>
                        <a:pt x="25" y="10"/>
                        <a:pt x="24" y="5"/>
                      </a:cubicBezTo>
                      <a:cubicBezTo>
                        <a:pt x="21" y="14"/>
                        <a:pt x="18" y="23"/>
                        <a:pt x="15" y="32"/>
                      </a:cubicBezTo>
                      <a:cubicBezTo>
                        <a:pt x="14" y="32"/>
                        <a:pt x="13" y="32"/>
                        <a:pt x="13" y="32"/>
                      </a:cubicBezTo>
                      <a:cubicBezTo>
                        <a:pt x="17" y="22"/>
                        <a:pt x="20" y="12"/>
                        <a:pt x="24" y="2"/>
                      </a:cubicBezTo>
                      <a:cubicBezTo>
                        <a:pt x="24" y="1"/>
                        <a:pt x="23" y="1"/>
                        <a:pt x="23" y="0"/>
                      </a:cubicBezTo>
                      <a:cubicBezTo>
                        <a:pt x="22" y="0"/>
                        <a:pt x="22" y="0"/>
                        <a:pt x="2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0" name="Freeform 999"/>
                <p:cNvSpPr>
                  <a:spLocks/>
                </p:cNvSpPr>
                <p:nvPr/>
              </p:nvSpPr>
              <p:spPr bwMode="auto">
                <a:xfrm>
                  <a:off x="4628" y="3337"/>
                  <a:ext cx="44" cy="92"/>
                </a:xfrm>
                <a:custGeom>
                  <a:avLst/>
                  <a:gdLst>
                    <a:gd name="T0" fmla="*/ 19 w 23"/>
                    <a:gd name="T1" fmla="*/ 0 h 49"/>
                    <a:gd name="T2" fmla="*/ 6 w 23"/>
                    <a:gd name="T3" fmla="*/ 22 h 49"/>
                    <a:gd name="T4" fmla="*/ 1 w 23"/>
                    <a:gd name="T5" fmla="*/ 46 h 49"/>
                    <a:gd name="T6" fmla="*/ 3 w 23"/>
                    <a:gd name="T7" fmla="*/ 48 h 49"/>
                    <a:gd name="T8" fmla="*/ 3 w 23"/>
                    <a:gd name="T9" fmla="*/ 49 h 49"/>
                    <a:gd name="T10" fmla="*/ 3 w 23"/>
                    <a:gd name="T11" fmla="*/ 49 h 49"/>
                    <a:gd name="T12" fmla="*/ 16 w 23"/>
                    <a:gd name="T13" fmla="*/ 31 h 49"/>
                    <a:gd name="T14" fmla="*/ 18 w 23"/>
                    <a:gd name="T15" fmla="*/ 27 h 49"/>
                    <a:gd name="T16" fmla="*/ 19 w 23"/>
                    <a:gd name="T17" fmla="*/ 22 h 49"/>
                    <a:gd name="T18" fmla="*/ 21 w 23"/>
                    <a:gd name="T19" fmla="*/ 1 h 49"/>
                    <a:gd name="T20" fmla="*/ 13 w 23"/>
                    <a:gd name="T21" fmla="*/ 25 h 49"/>
                    <a:gd name="T22" fmla="*/ 10 w 23"/>
                    <a:gd name="T23" fmla="*/ 24 h 49"/>
                    <a:gd name="T24" fmla="*/ 19 w 23"/>
                    <a:gd name="T2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49">
                      <a:moveTo>
                        <a:pt x="19" y="0"/>
                      </a:moveTo>
                      <a:cubicBezTo>
                        <a:pt x="15" y="2"/>
                        <a:pt x="10" y="11"/>
                        <a:pt x="6" y="22"/>
                      </a:cubicBezTo>
                      <a:cubicBezTo>
                        <a:pt x="2" y="33"/>
                        <a:pt x="0" y="42"/>
                        <a:pt x="1" y="46"/>
                      </a:cubicBezTo>
                      <a:cubicBezTo>
                        <a:pt x="1" y="47"/>
                        <a:pt x="2" y="48"/>
                        <a:pt x="3" y="48"/>
                      </a:cubicBezTo>
                      <a:cubicBezTo>
                        <a:pt x="3" y="48"/>
                        <a:pt x="3" y="48"/>
                        <a:pt x="3" y="49"/>
                      </a:cubicBezTo>
                      <a:cubicBezTo>
                        <a:pt x="3" y="49"/>
                        <a:pt x="3" y="49"/>
                        <a:pt x="3" y="49"/>
                      </a:cubicBezTo>
                      <a:cubicBezTo>
                        <a:pt x="6" y="49"/>
                        <a:pt x="11" y="41"/>
                        <a:pt x="16" y="31"/>
                      </a:cubicBezTo>
                      <a:cubicBezTo>
                        <a:pt x="16" y="30"/>
                        <a:pt x="17" y="28"/>
                        <a:pt x="18" y="27"/>
                      </a:cubicBezTo>
                      <a:cubicBezTo>
                        <a:pt x="18" y="25"/>
                        <a:pt x="19" y="24"/>
                        <a:pt x="19" y="22"/>
                      </a:cubicBezTo>
                      <a:cubicBezTo>
                        <a:pt x="23" y="12"/>
                        <a:pt x="23" y="4"/>
                        <a:pt x="21" y="1"/>
                      </a:cubicBezTo>
                      <a:cubicBezTo>
                        <a:pt x="19" y="9"/>
                        <a:pt x="16" y="17"/>
                        <a:pt x="13" y="25"/>
                      </a:cubicBezTo>
                      <a:cubicBezTo>
                        <a:pt x="12" y="25"/>
                        <a:pt x="11" y="24"/>
                        <a:pt x="10" y="24"/>
                      </a:cubicBezTo>
                      <a:cubicBezTo>
                        <a:pt x="13" y="16"/>
                        <a:pt x="16" y="8"/>
                        <a:pt x="1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1" name="Freeform 1000"/>
                <p:cNvSpPr>
                  <a:spLocks/>
                </p:cNvSpPr>
                <p:nvPr/>
              </p:nvSpPr>
              <p:spPr bwMode="auto">
                <a:xfrm>
                  <a:off x="4179" y="3374"/>
                  <a:ext cx="38" cy="61"/>
                </a:xfrm>
                <a:custGeom>
                  <a:avLst/>
                  <a:gdLst>
                    <a:gd name="T0" fmla="*/ 17 w 20"/>
                    <a:gd name="T1" fmla="*/ 0 h 32"/>
                    <a:gd name="T2" fmla="*/ 6 w 20"/>
                    <a:gd name="T3" fmla="*/ 13 h 32"/>
                    <a:gd name="T4" fmla="*/ 3 w 20"/>
                    <a:gd name="T5" fmla="*/ 31 h 32"/>
                    <a:gd name="T6" fmla="*/ 4 w 20"/>
                    <a:gd name="T7" fmla="*/ 32 h 32"/>
                    <a:gd name="T8" fmla="*/ 13 w 20"/>
                    <a:gd name="T9" fmla="*/ 22 h 32"/>
                    <a:gd name="T10" fmla="*/ 15 w 20"/>
                    <a:gd name="T11" fmla="*/ 18 h 32"/>
                    <a:gd name="T12" fmla="*/ 17 w 20"/>
                    <a:gd name="T13" fmla="*/ 15 h 32"/>
                    <a:gd name="T14" fmla="*/ 18 w 20"/>
                    <a:gd name="T15" fmla="*/ 0 h 32"/>
                    <a:gd name="T16" fmla="*/ 17 w 20"/>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0"/>
                      </a:moveTo>
                      <a:cubicBezTo>
                        <a:pt x="14" y="0"/>
                        <a:pt x="9" y="6"/>
                        <a:pt x="6" y="13"/>
                      </a:cubicBezTo>
                      <a:cubicBezTo>
                        <a:pt x="2" y="22"/>
                        <a:pt x="0" y="30"/>
                        <a:pt x="3" y="31"/>
                      </a:cubicBezTo>
                      <a:cubicBezTo>
                        <a:pt x="3" y="32"/>
                        <a:pt x="3" y="32"/>
                        <a:pt x="4" y="32"/>
                      </a:cubicBezTo>
                      <a:cubicBezTo>
                        <a:pt x="6" y="32"/>
                        <a:pt x="10" y="28"/>
                        <a:pt x="13" y="22"/>
                      </a:cubicBezTo>
                      <a:cubicBezTo>
                        <a:pt x="14" y="21"/>
                        <a:pt x="15" y="19"/>
                        <a:pt x="15" y="18"/>
                      </a:cubicBezTo>
                      <a:cubicBezTo>
                        <a:pt x="16" y="17"/>
                        <a:pt x="16" y="16"/>
                        <a:pt x="17" y="15"/>
                      </a:cubicBezTo>
                      <a:cubicBezTo>
                        <a:pt x="19" y="8"/>
                        <a:pt x="20" y="1"/>
                        <a:pt x="18" y="0"/>
                      </a:cubicBezTo>
                      <a:cubicBezTo>
                        <a:pt x="18" y="0"/>
                        <a:pt x="17" y="0"/>
                        <a:pt x="1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2" name="Freeform 1001"/>
                <p:cNvSpPr>
                  <a:spLocks/>
                </p:cNvSpPr>
                <p:nvPr/>
              </p:nvSpPr>
              <p:spPr bwMode="auto">
                <a:xfrm>
                  <a:off x="4262" y="3984"/>
                  <a:ext cx="68" cy="78"/>
                </a:xfrm>
                <a:custGeom>
                  <a:avLst/>
                  <a:gdLst>
                    <a:gd name="T0" fmla="*/ 32 w 36"/>
                    <a:gd name="T1" fmla="*/ 0 h 42"/>
                    <a:gd name="T2" fmla="*/ 31 w 36"/>
                    <a:gd name="T3" fmla="*/ 1 h 42"/>
                    <a:gd name="T4" fmla="*/ 16 w 36"/>
                    <a:gd name="T5" fmla="*/ 13 h 42"/>
                    <a:gd name="T6" fmla="*/ 13 w 36"/>
                    <a:gd name="T7" fmla="*/ 17 h 42"/>
                    <a:gd name="T8" fmla="*/ 10 w 36"/>
                    <a:gd name="T9" fmla="*/ 21 h 42"/>
                    <a:gd name="T10" fmla="*/ 1 w 36"/>
                    <a:gd name="T11" fmla="*/ 41 h 42"/>
                    <a:gd name="T12" fmla="*/ 14 w 36"/>
                    <a:gd name="T13" fmla="*/ 25 h 42"/>
                    <a:gd name="T14" fmla="*/ 16 w 36"/>
                    <a:gd name="T15" fmla="*/ 26 h 42"/>
                    <a:gd name="T16" fmla="*/ 4 w 36"/>
                    <a:gd name="T17" fmla="*/ 42 h 42"/>
                    <a:gd name="T18" fmla="*/ 23 w 36"/>
                    <a:gd name="T19" fmla="*/ 25 h 42"/>
                    <a:gd name="T20" fmla="*/ 33 w 36"/>
                    <a:gd name="T21" fmla="*/ 1 h 42"/>
                    <a:gd name="T22" fmla="*/ 33 w 36"/>
                    <a:gd name="T23" fmla="*/ 1 h 42"/>
                    <a:gd name="T24" fmla="*/ 32 w 36"/>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42">
                      <a:moveTo>
                        <a:pt x="32" y="0"/>
                      </a:moveTo>
                      <a:cubicBezTo>
                        <a:pt x="32" y="0"/>
                        <a:pt x="31" y="0"/>
                        <a:pt x="31" y="1"/>
                      </a:cubicBezTo>
                      <a:cubicBezTo>
                        <a:pt x="27" y="2"/>
                        <a:pt x="22" y="6"/>
                        <a:pt x="16" y="13"/>
                      </a:cubicBezTo>
                      <a:cubicBezTo>
                        <a:pt x="15" y="14"/>
                        <a:pt x="14" y="16"/>
                        <a:pt x="13" y="17"/>
                      </a:cubicBezTo>
                      <a:cubicBezTo>
                        <a:pt x="12" y="18"/>
                        <a:pt x="11" y="20"/>
                        <a:pt x="10" y="21"/>
                      </a:cubicBezTo>
                      <a:cubicBezTo>
                        <a:pt x="3" y="30"/>
                        <a:pt x="0" y="38"/>
                        <a:pt x="1" y="41"/>
                      </a:cubicBezTo>
                      <a:cubicBezTo>
                        <a:pt x="6" y="35"/>
                        <a:pt x="10" y="30"/>
                        <a:pt x="14" y="25"/>
                      </a:cubicBezTo>
                      <a:cubicBezTo>
                        <a:pt x="15" y="25"/>
                        <a:pt x="15" y="26"/>
                        <a:pt x="16" y="26"/>
                      </a:cubicBezTo>
                      <a:cubicBezTo>
                        <a:pt x="12" y="31"/>
                        <a:pt x="8" y="37"/>
                        <a:pt x="4" y="42"/>
                      </a:cubicBezTo>
                      <a:cubicBezTo>
                        <a:pt x="8" y="41"/>
                        <a:pt x="16" y="34"/>
                        <a:pt x="23" y="25"/>
                      </a:cubicBezTo>
                      <a:cubicBezTo>
                        <a:pt x="31" y="14"/>
                        <a:pt x="36" y="4"/>
                        <a:pt x="33" y="1"/>
                      </a:cubicBezTo>
                      <a:cubicBezTo>
                        <a:pt x="33" y="1"/>
                        <a:pt x="33" y="1"/>
                        <a:pt x="33" y="1"/>
                      </a:cubicBezTo>
                      <a:cubicBezTo>
                        <a:pt x="33" y="1"/>
                        <a:pt x="32" y="0"/>
                        <a:pt x="3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3" name="Freeform 1002"/>
                <p:cNvSpPr>
                  <a:spLocks/>
                </p:cNvSpPr>
                <p:nvPr/>
              </p:nvSpPr>
              <p:spPr bwMode="auto">
                <a:xfrm>
                  <a:off x="4031" y="3796"/>
                  <a:ext cx="58" cy="67"/>
                </a:xfrm>
                <a:custGeom>
                  <a:avLst/>
                  <a:gdLst>
                    <a:gd name="T0" fmla="*/ 29 w 31"/>
                    <a:gd name="T1" fmla="*/ 0 h 36"/>
                    <a:gd name="T2" fmla="*/ 12 w 31"/>
                    <a:gd name="T3" fmla="*/ 14 h 36"/>
                    <a:gd name="T4" fmla="*/ 2 w 31"/>
                    <a:gd name="T5" fmla="*/ 36 h 36"/>
                    <a:gd name="T6" fmla="*/ 4 w 31"/>
                    <a:gd name="T7" fmla="*/ 36 h 36"/>
                    <a:gd name="T8" fmla="*/ 19 w 31"/>
                    <a:gd name="T9" fmla="*/ 26 h 36"/>
                    <a:gd name="T10" fmla="*/ 22 w 31"/>
                    <a:gd name="T11" fmla="*/ 22 h 36"/>
                    <a:gd name="T12" fmla="*/ 24 w 31"/>
                    <a:gd name="T13" fmla="*/ 19 h 36"/>
                    <a:gd name="T14" fmla="*/ 31 w 31"/>
                    <a:gd name="T15" fmla="*/ 2 h 36"/>
                    <a:gd name="T16" fmla="*/ 30 w 31"/>
                    <a:gd name="T17" fmla="*/ 0 h 36"/>
                    <a:gd name="T18" fmla="*/ 30 w 31"/>
                    <a:gd name="T19" fmla="*/ 0 h 36"/>
                    <a:gd name="T20" fmla="*/ 29 w 31"/>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6">
                      <a:moveTo>
                        <a:pt x="29" y="0"/>
                      </a:moveTo>
                      <a:cubicBezTo>
                        <a:pt x="25" y="0"/>
                        <a:pt x="18" y="6"/>
                        <a:pt x="12" y="14"/>
                      </a:cubicBezTo>
                      <a:cubicBezTo>
                        <a:pt x="4" y="24"/>
                        <a:pt x="0" y="33"/>
                        <a:pt x="2" y="36"/>
                      </a:cubicBezTo>
                      <a:cubicBezTo>
                        <a:pt x="3" y="36"/>
                        <a:pt x="3" y="36"/>
                        <a:pt x="4" y="36"/>
                      </a:cubicBezTo>
                      <a:cubicBezTo>
                        <a:pt x="7" y="36"/>
                        <a:pt x="13" y="32"/>
                        <a:pt x="19" y="26"/>
                      </a:cubicBezTo>
                      <a:cubicBezTo>
                        <a:pt x="20" y="25"/>
                        <a:pt x="21" y="24"/>
                        <a:pt x="22" y="22"/>
                      </a:cubicBezTo>
                      <a:cubicBezTo>
                        <a:pt x="23" y="21"/>
                        <a:pt x="23" y="20"/>
                        <a:pt x="24" y="19"/>
                      </a:cubicBezTo>
                      <a:cubicBezTo>
                        <a:pt x="29" y="12"/>
                        <a:pt x="31" y="6"/>
                        <a:pt x="31" y="2"/>
                      </a:cubicBezTo>
                      <a:cubicBezTo>
                        <a:pt x="31" y="2"/>
                        <a:pt x="31" y="1"/>
                        <a:pt x="30" y="0"/>
                      </a:cubicBezTo>
                      <a:cubicBezTo>
                        <a:pt x="30" y="0"/>
                        <a:pt x="30" y="0"/>
                        <a:pt x="30" y="0"/>
                      </a:cubicBezTo>
                      <a:cubicBezTo>
                        <a:pt x="29" y="0"/>
                        <a:pt x="29" y="0"/>
                        <a:pt x="2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4" name="Freeform 1003"/>
                <p:cNvSpPr>
                  <a:spLocks/>
                </p:cNvSpPr>
                <p:nvPr/>
              </p:nvSpPr>
              <p:spPr bwMode="auto">
                <a:xfrm>
                  <a:off x="4277" y="3435"/>
                  <a:ext cx="28" cy="47"/>
                </a:xfrm>
                <a:custGeom>
                  <a:avLst/>
                  <a:gdLst>
                    <a:gd name="T0" fmla="*/ 12 w 15"/>
                    <a:gd name="T1" fmla="*/ 0 h 25"/>
                    <a:gd name="T2" fmla="*/ 8 w 15"/>
                    <a:gd name="T3" fmla="*/ 5 h 25"/>
                    <a:gd name="T4" fmla="*/ 4 w 15"/>
                    <a:gd name="T5" fmla="*/ 11 h 25"/>
                    <a:gd name="T6" fmla="*/ 4 w 15"/>
                    <a:gd name="T7" fmla="*/ 12 h 25"/>
                    <a:gd name="T8" fmla="*/ 1 w 15"/>
                    <a:gd name="T9" fmla="*/ 24 h 25"/>
                    <a:gd name="T10" fmla="*/ 2 w 15"/>
                    <a:gd name="T11" fmla="*/ 25 h 25"/>
                    <a:gd name="T12" fmla="*/ 2 w 15"/>
                    <a:gd name="T13" fmla="*/ 25 h 25"/>
                    <a:gd name="T14" fmla="*/ 4 w 15"/>
                    <a:gd name="T15" fmla="*/ 24 h 25"/>
                    <a:gd name="T16" fmla="*/ 11 w 15"/>
                    <a:gd name="T17" fmla="*/ 14 h 25"/>
                    <a:gd name="T18" fmla="*/ 15 w 15"/>
                    <a:gd name="T19" fmla="*/ 1 h 25"/>
                    <a:gd name="T20" fmla="*/ 9 w 15"/>
                    <a:gd name="T21" fmla="*/ 13 h 25"/>
                    <a:gd name="T22" fmla="*/ 7 w 15"/>
                    <a:gd name="T23" fmla="*/ 12 h 25"/>
                    <a:gd name="T24" fmla="*/ 12 w 1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5">
                      <a:moveTo>
                        <a:pt x="12" y="0"/>
                      </a:moveTo>
                      <a:cubicBezTo>
                        <a:pt x="11" y="0"/>
                        <a:pt x="9" y="2"/>
                        <a:pt x="8" y="5"/>
                      </a:cubicBezTo>
                      <a:cubicBezTo>
                        <a:pt x="6" y="6"/>
                        <a:pt x="5" y="8"/>
                        <a:pt x="4" y="11"/>
                      </a:cubicBezTo>
                      <a:cubicBezTo>
                        <a:pt x="4" y="11"/>
                        <a:pt x="4" y="11"/>
                        <a:pt x="4" y="12"/>
                      </a:cubicBezTo>
                      <a:cubicBezTo>
                        <a:pt x="1" y="18"/>
                        <a:pt x="0" y="23"/>
                        <a:pt x="1" y="24"/>
                      </a:cubicBezTo>
                      <a:cubicBezTo>
                        <a:pt x="1" y="25"/>
                        <a:pt x="2" y="25"/>
                        <a:pt x="2" y="25"/>
                      </a:cubicBezTo>
                      <a:cubicBezTo>
                        <a:pt x="2" y="25"/>
                        <a:pt x="2" y="25"/>
                        <a:pt x="2" y="25"/>
                      </a:cubicBezTo>
                      <a:cubicBezTo>
                        <a:pt x="3" y="25"/>
                        <a:pt x="4" y="25"/>
                        <a:pt x="4" y="24"/>
                      </a:cubicBezTo>
                      <a:cubicBezTo>
                        <a:pt x="6" y="23"/>
                        <a:pt x="9" y="19"/>
                        <a:pt x="11" y="14"/>
                      </a:cubicBezTo>
                      <a:cubicBezTo>
                        <a:pt x="14" y="9"/>
                        <a:pt x="15" y="3"/>
                        <a:pt x="15" y="1"/>
                      </a:cubicBezTo>
                      <a:cubicBezTo>
                        <a:pt x="13" y="5"/>
                        <a:pt x="11" y="9"/>
                        <a:pt x="9" y="13"/>
                      </a:cubicBezTo>
                      <a:cubicBezTo>
                        <a:pt x="8" y="13"/>
                        <a:pt x="7" y="12"/>
                        <a:pt x="7" y="12"/>
                      </a:cubicBezTo>
                      <a:cubicBezTo>
                        <a:pt x="9" y="8"/>
                        <a:pt x="10" y="4"/>
                        <a:pt x="1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5" name="Freeform 1004"/>
                <p:cNvSpPr>
                  <a:spLocks noEditPoints="1"/>
                </p:cNvSpPr>
                <p:nvPr/>
              </p:nvSpPr>
              <p:spPr bwMode="auto">
                <a:xfrm>
                  <a:off x="2988" y="3634"/>
                  <a:ext cx="785" cy="506"/>
                </a:xfrm>
                <a:custGeom>
                  <a:avLst/>
                  <a:gdLst>
                    <a:gd name="T0" fmla="*/ 300 w 418"/>
                    <a:gd name="T1" fmla="*/ 136 h 269"/>
                    <a:gd name="T2" fmla="*/ 77 w 418"/>
                    <a:gd name="T3" fmla="*/ 265 h 269"/>
                    <a:gd name="T4" fmla="*/ 78 w 418"/>
                    <a:gd name="T5" fmla="*/ 267 h 269"/>
                    <a:gd name="T6" fmla="*/ 79 w 418"/>
                    <a:gd name="T7" fmla="*/ 267 h 269"/>
                    <a:gd name="T8" fmla="*/ 301 w 418"/>
                    <a:gd name="T9" fmla="*/ 138 h 269"/>
                    <a:gd name="T10" fmla="*/ 300 w 418"/>
                    <a:gd name="T11" fmla="*/ 138 h 269"/>
                    <a:gd name="T12" fmla="*/ 300 w 418"/>
                    <a:gd name="T13" fmla="*/ 136 h 269"/>
                    <a:gd name="T14" fmla="*/ 322 w 418"/>
                    <a:gd name="T15" fmla="*/ 129 h 269"/>
                    <a:gd name="T16" fmla="*/ 319 w 418"/>
                    <a:gd name="T17" fmla="*/ 131 h 269"/>
                    <a:gd name="T18" fmla="*/ 316 w 418"/>
                    <a:gd name="T19" fmla="*/ 133 h 269"/>
                    <a:gd name="T20" fmla="*/ 384 w 418"/>
                    <a:gd name="T21" fmla="*/ 217 h 269"/>
                    <a:gd name="T22" fmla="*/ 386 w 418"/>
                    <a:gd name="T23" fmla="*/ 219 h 269"/>
                    <a:gd name="T24" fmla="*/ 412 w 418"/>
                    <a:gd name="T25" fmla="*/ 251 h 269"/>
                    <a:gd name="T26" fmla="*/ 415 w 418"/>
                    <a:gd name="T27" fmla="*/ 248 h 269"/>
                    <a:gd name="T28" fmla="*/ 418 w 418"/>
                    <a:gd name="T29" fmla="*/ 246 h 269"/>
                    <a:gd name="T30" fmla="*/ 392 w 418"/>
                    <a:gd name="T31" fmla="*/ 214 h 269"/>
                    <a:gd name="T32" fmla="*/ 390 w 418"/>
                    <a:gd name="T33" fmla="*/ 212 h 269"/>
                    <a:gd name="T34" fmla="*/ 322 w 418"/>
                    <a:gd name="T35" fmla="*/ 129 h 269"/>
                    <a:gd name="T36" fmla="*/ 6 w 418"/>
                    <a:gd name="T37" fmla="*/ 128 h 269"/>
                    <a:gd name="T38" fmla="*/ 3 w 418"/>
                    <a:gd name="T39" fmla="*/ 129 h 269"/>
                    <a:gd name="T40" fmla="*/ 0 w 418"/>
                    <a:gd name="T41" fmla="*/ 130 h 269"/>
                    <a:gd name="T42" fmla="*/ 24 w 418"/>
                    <a:gd name="T43" fmla="*/ 191 h 269"/>
                    <a:gd name="T44" fmla="*/ 25 w 418"/>
                    <a:gd name="T45" fmla="*/ 194 h 269"/>
                    <a:gd name="T46" fmla="*/ 54 w 418"/>
                    <a:gd name="T47" fmla="*/ 269 h 269"/>
                    <a:gd name="T48" fmla="*/ 57 w 418"/>
                    <a:gd name="T49" fmla="*/ 268 h 269"/>
                    <a:gd name="T50" fmla="*/ 61 w 418"/>
                    <a:gd name="T51" fmla="*/ 267 h 269"/>
                    <a:gd name="T52" fmla="*/ 31 w 418"/>
                    <a:gd name="T53" fmla="*/ 192 h 269"/>
                    <a:gd name="T54" fmla="*/ 30 w 418"/>
                    <a:gd name="T55" fmla="*/ 189 h 269"/>
                    <a:gd name="T56" fmla="*/ 6 w 418"/>
                    <a:gd name="T57" fmla="*/ 128 h 269"/>
                    <a:gd name="T58" fmla="*/ 143 w 418"/>
                    <a:gd name="T59" fmla="*/ 52 h 269"/>
                    <a:gd name="T60" fmla="*/ 16 w 418"/>
                    <a:gd name="T61" fmla="*/ 117 h 269"/>
                    <a:gd name="T62" fmla="*/ 17 w 418"/>
                    <a:gd name="T63" fmla="*/ 117 h 269"/>
                    <a:gd name="T64" fmla="*/ 17 w 418"/>
                    <a:gd name="T65" fmla="*/ 119 h 269"/>
                    <a:gd name="T66" fmla="*/ 145 w 418"/>
                    <a:gd name="T67" fmla="*/ 53 h 269"/>
                    <a:gd name="T68" fmla="*/ 145 w 418"/>
                    <a:gd name="T69" fmla="*/ 53 h 269"/>
                    <a:gd name="T70" fmla="*/ 143 w 418"/>
                    <a:gd name="T71" fmla="*/ 52 h 269"/>
                    <a:gd name="T72" fmla="*/ 143 w 418"/>
                    <a:gd name="T73" fmla="*/ 52 h 269"/>
                    <a:gd name="T74" fmla="*/ 126 w 418"/>
                    <a:gd name="T75" fmla="*/ 0 h 269"/>
                    <a:gd name="T76" fmla="*/ 124 w 418"/>
                    <a:gd name="T77" fmla="*/ 2 h 269"/>
                    <a:gd name="T78" fmla="*/ 122 w 418"/>
                    <a:gd name="T79" fmla="*/ 4 h 269"/>
                    <a:gd name="T80" fmla="*/ 148 w 418"/>
                    <a:gd name="T81" fmla="*/ 44 h 269"/>
                    <a:gd name="T82" fmla="*/ 149 w 418"/>
                    <a:gd name="T83" fmla="*/ 43 h 269"/>
                    <a:gd name="T84" fmla="*/ 154 w 418"/>
                    <a:gd name="T85" fmla="*/ 41 h 269"/>
                    <a:gd name="T86" fmla="*/ 126 w 418"/>
                    <a:gd name="T8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8" h="269">
                      <a:moveTo>
                        <a:pt x="300" y="136"/>
                      </a:moveTo>
                      <a:cubicBezTo>
                        <a:pt x="234" y="189"/>
                        <a:pt x="160" y="233"/>
                        <a:pt x="77" y="265"/>
                      </a:cubicBezTo>
                      <a:cubicBezTo>
                        <a:pt x="78" y="266"/>
                        <a:pt x="78" y="266"/>
                        <a:pt x="78" y="267"/>
                      </a:cubicBezTo>
                      <a:cubicBezTo>
                        <a:pt x="79" y="267"/>
                        <a:pt x="79" y="267"/>
                        <a:pt x="79" y="267"/>
                      </a:cubicBezTo>
                      <a:cubicBezTo>
                        <a:pt x="161" y="235"/>
                        <a:pt x="235" y="191"/>
                        <a:pt x="301" y="138"/>
                      </a:cubicBezTo>
                      <a:cubicBezTo>
                        <a:pt x="301" y="138"/>
                        <a:pt x="300" y="138"/>
                        <a:pt x="300" y="138"/>
                      </a:cubicBezTo>
                      <a:cubicBezTo>
                        <a:pt x="300" y="137"/>
                        <a:pt x="300" y="137"/>
                        <a:pt x="300" y="136"/>
                      </a:cubicBezTo>
                      <a:moveTo>
                        <a:pt x="322" y="129"/>
                      </a:moveTo>
                      <a:cubicBezTo>
                        <a:pt x="321" y="129"/>
                        <a:pt x="320" y="130"/>
                        <a:pt x="319" y="131"/>
                      </a:cubicBezTo>
                      <a:cubicBezTo>
                        <a:pt x="318" y="132"/>
                        <a:pt x="317" y="133"/>
                        <a:pt x="316" y="133"/>
                      </a:cubicBezTo>
                      <a:cubicBezTo>
                        <a:pt x="339" y="161"/>
                        <a:pt x="362" y="189"/>
                        <a:pt x="384" y="217"/>
                      </a:cubicBezTo>
                      <a:cubicBezTo>
                        <a:pt x="385" y="218"/>
                        <a:pt x="386" y="219"/>
                        <a:pt x="386" y="219"/>
                      </a:cubicBezTo>
                      <a:cubicBezTo>
                        <a:pt x="395" y="230"/>
                        <a:pt x="403" y="241"/>
                        <a:pt x="412" y="251"/>
                      </a:cubicBezTo>
                      <a:cubicBezTo>
                        <a:pt x="413" y="250"/>
                        <a:pt x="414" y="249"/>
                        <a:pt x="415" y="248"/>
                      </a:cubicBezTo>
                      <a:cubicBezTo>
                        <a:pt x="416" y="247"/>
                        <a:pt x="417" y="247"/>
                        <a:pt x="418" y="246"/>
                      </a:cubicBezTo>
                      <a:cubicBezTo>
                        <a:pt x="410" y="235"/>
                        <a:pt x="401" y="225"/>
                        <a:pt x="392" y="214"/>
                      </a:cubicBezTo>
                      <a:cubicBezTo>
                        <a:pt x="392" y="213"/>
                        <a:pt x="391" y="213"/>
                        <a:pt x="390" y="212"/>
                      </a:cubicBezTo>
                      <a:cubicBezTo>
                        <a:pt x="367" y="184"/>
                        <a:pt x="345" y="157"/>
                        <a:pt x="322" y="129"/>
                      </a:cubicBezTo>
                      <a:moveTo>
                        <a:pt x="6" y="128"/>
                      </a:moveTo>
                      <a:cubicBezTo>
                        <a:pt x="5" y="128"/>
                        <a:pt x="4" y="129"/>
                        <a:pt x="3" y="129"/>
                      </a:cubicBezTo>
                      <a:cubicBezTo>
                        <a:pt x="2" y="129"/>
                        <a:pt x="1" y="130"/>
                        <a:pt x="0" y="130"/>
                      </a:cubicBezTo>
                      <a:cubicBezTo>
                        <a:pt x="8" y="150"/>
                        <a:pt x="16" y="171"/>
                        <a:pt x="24" y="191"/>
                      </a:cubicBezTo>
                      <a:cubicBezTo>
                        <a:pt x="24" y="192"/>
                        <a:pt x="25" y="193"/>
                        <a:pt x="25" y="194"/>
                      </a:cubicBezTo>
                      <a:cubicBezTo>
                        <a:pt x="35" y="219"/>
                        <a:pt x="44" y="244"/>
                        <a:pt x="54" y="269"/>
                      </a:cubicBezTo>
                      <a:cubicBezTo>
                        <a:pt x="55" y="269"/>
                        <a:pt x="56" y="268"/>
                        <a:pt x="57" y="268"/>
                      </a:cubicBezTo>
                      <a:cubicBezTo>
                        <a:pt x="58" y="267"/>
                        <a:pt x="60" y="267"/>
                        <a:pt x="61" y="267"/>
                      </a:cubicBezTo>
                      <a:cubicBezTo>
                        <a:pt x="51" y="242"/>
                        <a:pt x="41" y="217"/>
                        <a:pt x="31" y="192"/>
                      </a:cubicBezTo>
                      <a:cubicBezTo>
                        <a:pt x="31" y="191"/>
                        <a:pt x="31" y="190"/>
                        <a:pt x="30" y="189"/>
                      </a:cubicBezTo>
                      <a:cubicBezTo>
                        <a:pt x="22" y="169"/>
                        <a:pt x="14" y="148"/>
                        <a:pt x="6" y="128"/>
                      </a:cubicBezTo>
                      <a:moveTo>
                        <a:pt x="143" y="52"/>
                      </a:moveTo>
                      <a:cubicBezTo>
                        <a:pt x="104" y="77"/>
                        <a:pt x="62" y="99"/>
                        <a:pt x="16" y="117"/>
                      </a:cubicBezTo>
                      <a:cubicBezTo>
                        <a:pt x="16" y="117"/>
                        <a:pt x="16" y="117"/>
                        <a:pt x="17" y="117"/>
                      </a:cubicBezTo>
                      <a:cubicBezTo>
                        <a:pt x="17" y="118"/>
                        <a:pt x="17" y="118"/>
                        <a:pt x="17" y="119"/>
                      </a:cubicBezTo>
                      <a:cubicBezTo>
                        <a:pt x="63" y="102"/>
                        <a:pt x="106" y="79"/>
                        <a:pt x="145" y="53"/>
                      </a:cubicBezTo>
                      <a:cubicBezTo>
                        <a:pt x="145" y="53"/>
                        <a:pt x="145" y="53"/>
                        <a:pt x="145" y="53"/>
                      </a:cubicBezTo>
                      <a:cubicBezTo>
                        <a:pt x="144" y="53"/>
                        <a:pt x="143" y="53"/>
                        <a:pt x="143" y="52"/>
                      </a:cubicBezTo>
                      <a:cubicBezTo>
                        <a:pt x="143" y="52"/>
                        <a:pt x="143" y="52"/>
                        <a:pt x="143" y="52"/>
                      </a:cubicBezTo>
                      <a:moveTo>
                        <a:pt x="126" y="0"/>
                      </a:moveTo>
                      <a:cubicBezTo>
                        <a:pt x="126" y="1"/>
                        <a:pt x="125" y="2"/>
                        <a:pt x="124" y="2"/>
                      </a:cubicBezTo>
                      <a:cubicBezTo>
                        <a:pt x="123" y="3"/>
                        <a:pt x="122" y="3"/>
                        <a:pt x="122" y="4"/>
                      </a:cubicBezTo>
                      <a:cubicBezTo>
                        <a:pt x="131" y="17"/>
                        <a:pt x="140" y="31"/>
                        <a:pt x="148" y="44"/>
                      </a:cubicBezTo>
                      <a:cubicBezTo>
                        <a:pt x="149" y="44"/>
                        <a:pt x="149" y="44"/>
                        <a:pt x="149" y="43"/>
                      </a:cubicBezTo>
                      <a:cubicBezTo>
                        <a:pt x="151" y="42"/>
                        <a:pt x="152" y="41"/>
                        <a:pt x="154" y="41"/>
                      </a:cubicBezTo>
                      <a:cubicBezTo>
                        <a:pt x="144" y="27"/>
                        <a:pt x="135" y="14"/>
                        <a:pt x="12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6" name="Freeform 1005"/>
                <p:cNvSpPr>
                  <a:spLocks/>
                </p:cNvSpPr>
                <p:nvPr/>
              </p:nvSpPr>
              <p:spPr bwMode="auto">
                <a:xfrm>
                  <a:off x="3739" y="4081"/>
                  <a:ext cx="74" cy="59"/>
                </a:xfrm>
                <a:custGeom>
                  <a:avLst/>
                  <a:gdLst>
                    <a:gd name="T0" fmla="*/ 34 w 39"/>
                    <a:gd name="T1" fmla="*/ 0 h 31"/>
                    <a:gd name="T2" fmla="*/ 18 w 39"/>
                    <a:gd name="T3" fmla="*/ 8 h 31"/>
                    <a:gd name="T4" fmla="*/ 15 w 39"/>
                    <a:gd name="T5" fmla="*/ 10 h 31"/>
                    <a:gd name="T6" fmla="*/ 12 w 39"/>
                    <a:gd name="T7" fmla="*/ 13 h 31"/>
                    <a:gd name="T8" fmla="*/ 2 w 39"/>
                    <a:gd name="T9" fmla="*/ 30 h 31"/>
                    <a:gd name="T10" fmla="*/ 4 w 39"/>
                    <a:gd name="T11" fmla="*/ 31 h 31"/>
                    <a:gd name="T12" fmla="*/ 24 w 39"/>
                    <a:gd name="T13" fmla="*/ 20 h 31"/>
                    <a:gd name="T14" fmla="*/ 36 w 39"/>
                    <a:gd name="T15" fmla="*/ 0 h 31"/>
                    <a:gd name="T16" fmla="*/ 34 w 39"/>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1">
                      <a:moveTo>
                        <a:pt x="34" y="0"/>
                      </a:moveTo>
                      <a:cubicBezTo>
                        <a:pt x="31" y="0"/>
                        <a:pt x="25" y="3"/>
                        <a:pt x="18" y="8"/>
                      </a:cubicBezTo>
                      <a:cubicBezTo>
                        <a:pt x="17" y="9"/>
                        <a:pt x="16" y="9"/>
                        <a:pt x="15" y="10"/>
                      </a:cubicBezTo>
                      <a:cubicBezTo>
                        <a:pt x="14" y="11"/>
                        <a:pt x="13" y="12"/>
                        <a:pt x="12" y="13"/>
                      </a:cubicBezTo>
                      <a:cubicBezTo>
                        <a:pt x="4" y="20"/>
                        <a:pt x="0" y="27"/>
                        <a:pt x="2" y="30"/>
                      </a:cubicBezTo>
                      <a:cubicBezTo>
                        <a:pt x="2" y="30"/>
                        <a:pt x="3" y="31"/>
                        <a:pt x="4" y="31"/>
                      </a:cubicBezTo>
                      <a:cubicBezTo>
                        <a:pt x="8" y="31"/>
                        <a:pt x="16" y="27"/>
                        <a:pt x="24" y="20"/>
                      </a:cubicBezTo>
                      <a:cubicBezTo>
                        <a:pt x="33" y="12"/>
                        <a:pt x="39" y="3"/>
                        <a:pt x="36" y="0"/>
                      </a:cubicBezTo>
                      <a:cubicBezTo>
                        <a:pt x="36" y="0"/>
                        <a:pt x="35" y="0"/>
                        <a:pt x="3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7" name="Freeform 1006"/>
                <p:cNvSpPr>
                  <a:spLocks/>
                </p:cNvSpPr>
                <p:nvPr/>
              </p:nvSpPr>
              <p:spPr bwMode="auto">
                <a:xfrm>
                  <a:off x="3551" y="3844"/>
                  <a:ext cx="61" cy="51"/>
                </a:xfrm>
                <a:custGeom>
                  <a:avLst/>
                  <a:gdLst>
                    <a:gd name="T0" fmla="*/ 27 w 32"/>
                    <a:gd name="T1" fmla="*/ 0 h 27"/>
                    <a:gd name="T2" fmla="*/ 11 w 32"/>
                    <a:gd name="T3" fmla="*/ 9 h 27"/>
                    <a:gd name="T4" fmla="*/ 0 w 32"/>
                    <a:gd name="T5" fmla="*/ 24 h 27"/>
                    <a:gd name="T6" fmla="*/ 0 w 32"/>
                    <a:gd name="T7" fmla="*/ 26 h 27"/>
                    <a:gd name="T8" fmla="*/ 1 w 32"/>
                    <a:gd name="T9" fmla="*/ 26 h 27"/>
                    <a:gd name="T10" fmla="*/ 3 w 32"/>
                    <a:gd name="T11" fmla="*/ 27 h 27"/>
                    <a:gd name="T12" fmla="*/ 16 w 32"/>
                    <a:gd name="T13" fmla="*/ 21 h 27"/>
                    <a:gd name="T14" fmla="*/ 19 w 32"/>
                    <a:gd name="T15" fmla="*/ 19 h 27"/>
                    <a:gd name="T16" fmla="*/ 22 w 32"/>
                    <a:gd name="T17" fmla="*/ 17 h 27"/>
                    <a:gd name="T18" fmla="*/ 30 w 32"/>
                    <a:gd name="T19" fmla="*/ 1 h 27"/>
                    <a:gd name="T20" fmla="*/ 27 w 32"/>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7">
                      <a:moveTo>
                        <a:pt x="27" y="0"/>
                      </a:moveTo>
                      <a:cubicBezTo>
                        <a:pt x="23" y="0"/>
                        <a:pt x="17" y="4"/>
                        <a:pt x="11" y="9"/>
                      </a:cubicBezTo>
                      <a:cubicBezTo>
                        <a:pt x="4" y="14"/>
                        <a:pt x="0" y="20"/>
                        <a:pt x="0" y="24"/>
                      </a:cubicBezTo>
                      <a:cubicBezTo>
                        <a:pt x="0" y="25"/>
                        <a:pt x="0" y="25"/>
                        <a:pt x="0" y="26"/>
                      </a:cubicBezTo>
                      <a:cubicBezTo>
                        <a:pt x="0" y="26"/>
                        <a:pt x="1" y="26"/>
                        <a:pt x="1" y="26"/>
                      </a:cubicBezTo>
                      <a:cubicBezTo>
                        <a:pt x="1" y="27"/>
                        <a:pt x="2" y="27"/>
                        <a:pt x="3" y="27"/>
                      </a:cubicBezTo>
                      <a:cubicBezTo>
                        <a:pt x="6" y="27"/>
                        <a:pt x="11" y="25"/>
                        <a:pt x="16" y="21"/>
                      </a:cubicBezTo>
                      <a:cubicBezTo>
                        <a:pt x="17" y="21"/>
                        <a:pt x="18" y="20"/>
                        <a:pt x="19" y="19"/>
                      </a:cubicBezTo>
                      <a:cubicBezTo>
                        <a:pt x="20" y="18"/>
                        <a:pt x="21" y="17"/>
                        <a:pt x="22" y="17"/>
                      </a:cubicBezTo>
                      <a:cubicBezTo>
                        <a:pt x="28" y="11"/>
                        <a:pt x="32" y="4"/>
                        <a:pt x="30" y="1"/>
                      </a:cubicBezTo>
                      <a:cubicBezTo>
                        <a:pt x="29" y="1"/>
                        <a:pt x="28" y="0"/>
                        <a:pt x="2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8" name="Freeform 1007"/>
                <p:cNvSpPr>
                  <a:spLocks/>
                </p:cNvSpPr>
                <p:nvPr/>
              </p:nvSpPr>
              <p:spPr bwMode="auto">
                <a:xfrm>
                  <a:off x="3193" y="3613"/>
                  <a:ext cx="41" cy="32"/>
                </a:xfrm>
                <a:custGeom>
                  <a:avLst/>
                  <a:gdLst>
                    <a:gd name="T0" fmla="*/ 19 w 22"/>
                    <a:gd name="T1" fmla="*/ 0 h 17"/>
                    <a:gd name="T2" fmla="*/ 9 w 22"/>
                    <a:gd name="T3" fmla="*/ 4 h 17"/>
                    <a:gd name="T4" fmla="*/ 2 w 22"/>
                    <a:gd name="T5" fmla="*/ 15 h 17"/>
                    <a:gd name="T6" fmla="*/ 5 w 22"/>
                    <a:gd name="T7" fmla="*/ 17 h 17"/>
                    <a:gd name="T8" fmla="*/ 13 w 22"/>
                    <a:gd name="T9" fmla="*/ 15 h 17"/>
                    <a:gd name="T10" fmla="*/ 15 w 22"/>
                    <a:gd name="T11" fmla="*/ 13 h 17"/>
                    <a:gd name="T12" fmla="*/ 17 w 22"/>
                    <a:gd name="T13" fmla="*/ 11 h 17"/>
                    <a:gd name="T14" fmla="*/ 22 w 22"/>
                    <a:gd name="T15" fmla="*/ 4 h 17"/>
                    <a:gd name="T16" fmla="*/ 11 w 22"/>
                    <a:gd name="T17" fmla="*/ 11 h 17"/>
                    <a:gd name="T18" fmla="*/ 10 w 22"/>
                    <a:gd name="T19" fmla="*/ 9 h 17"/>
                    <a:gd name="T20" fmla="*/ 21 w 22"/>
                    <a:gd name="T21" fmla="*/ 1 h 17"/>
                    <a:gd name="T22" fmla="*/ 19 w 22"/>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7">
                      <a:moveTo>
                        <a:pt x="19" y="0"/>
                      </a:moveTo>
                      <a:cubicBezTo>
                        <a:pt x="16" y="0"/>
                        <a:pt x="13" y="2"/>
                        <a:pt x="9" y="4"/>
                      </a:cubicBezTo>
                      <a:cubicBezTo>
                        <a:pt x="4" y="8"/>
                        <a:pt x="0" y="13"/>
                        <a:pt x="2" y="15"/>
                      </a:cubicBezTo>
                      <a:cubicBezTo>
                        <a:pt x="2" y="16"/>
                        <a:pt x="4" y="17"/>
                        <a:pt x="5" y="17"/>
                      </a:cubicBezTo>
                      <a:cubicBezTo>
                        <a:pt x="7" y="17"/>
                        <a:pt x="10" y="16"/>
                        <a:pt x="13" y="15"/>
                      </a:cubicBezTo>
                      <a:cubicBezTo>
                        <a:pt x="13" y="14"/>
                        <a:pt x="14" y="14"/>
                        <a:pt x="15" y="13"/>
                      </a:cubicBezTo>
                      <a:cubicBezTo>
                        <a:pt x="16" y="13"/>
                        <a:pt x="17" y="12"/>
                        <a:pt x="17" y="11"/>
                      </a:cubicBezTo>
                      <a:cubicBezTo>
                        <a:pt x="20" y="9"/>
                        <a:pt x="22" y="6"/>
                        <a:pt x="22" y="4"/>
                      </a:cubicBezTo>
                      <a:cubicBezTo>
                        <a:pt x="19" y="6"/>
                        <a:pt x="15" y="9"/>
                        <a:pt x="11" y="11"/>
                      </a:cubicBezTo>
                      <a:cubicBezTo>
                        <a:pt x="11" y="11"/>
                        <a:pt x="10" y="10"/>
                        <a:pt x="10" y="9"/>
                      </a:cubicBezTo>
                      <a:cubicBezTo>
                        <a:pt x="14" y="6"/>
                        <a:pt x="17" y="4"/>
                        <a:pt x="21" y="1"/>
                      </a:cubicBezTo>
                      <a:cubicBezTo>
                        <a:pt x="21" y="1"/>
                        <a:pt x="20" y="0"/>
                        <a:pt x="1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9" name="Freeform 1008"/>
                <p:cNvSpPr>
                  <a:spLocks/>
                </p:cNvSpPr>
                <p:nvPr/>
              </p:nvSpPr>
              <p:spPr bwMode="auto">
                <a:xfrm>
                  <a:off x="3061" y="4132"/>
                  <a:ext cx="75" cy="34"/>
                </a:xfrm>
                <a:custGeom>
                  <a:avLst/>
                  <a:gdLst>
                    <a:gd name="T0" fmla="*/ 33 w 40"/>
                    <a:gd name="T1" fmla="*/ 0 h 18"/>
                    <a:gd name="T2" fmla="*/ 22 w 40"/>
                    <a:gd name="T3" fmla="*/ 2 h 18"/>
                    <a:gd name="T4" fmla="*/ 18 w 40"/>
                    <a:gd name="T5" fmla="*/ 3 h 18"/>
                    <a:gd name="T6" fmla="*/ 15 w 40"/>
                    <a:gd name="T7" fmla="*/ 4 h 18"/>
                    <a:gd name="T8" fmla="*/ 1 w 40"/>
                    <a:gd name="T9" fmla="*/ 16 h 18"/>
                    <a:gd name="T10" fmla="*/ 8 w 40"/>
                    <a:gd name="T11" fmla="*/ 18 h 18"/>
                    <a:gd name="T12" fmla="*/ 23 w 40"/>
                    <a:gd name="T13" fmla="*/ 15 h 18"/>
                    <a:gd name="T14" fmla="*/ 40 w 40"/>
                    <a:gd name="T15" fmla="*/ 2 h 18"/>
                    <a:gd name="T16" fmla="*/ 39 w 40"/>
                    <a:gd name="T17" fmla="*/ 2 h 18"/>
                    <a:gd name="T18" fmla="*/ 38 w 40"/>
                    <a:gd name="T19" fmla="*/ 0 h 18"/>
                    <a:gd name="T20" fmla="*/ 33 w 40"/>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8">
                      <a:moveTo>
                        <a:pt x="33" y="0"/>
                      </a:moveTo>
                      <a:cubicBezTo>
                        <a:pt x="30" y="0"/>
                        <a:pt x="26" y="0"/>
                        <a:pt x="22" y="2"/>
                      </a:cubicBezTo>
                      <a:cubicBezTo>
                        <a:pt x="21" y="2"/>
                        <a:pt x="19" y="2"/>
                        <a:pt x="18" y="3"/>
                      </a:cubicBezTo>
                      <a:cubicBezTo>
                        <a:pt x="17" y="3"/>
                        <a:pt x="16" y="4"/>
                        <a:pt x="15" y="4"/>
                      </a:cubicBezTo>
                      <a:cubicBezTo>
                        <a:pt x="6" y="8"/>
                        <a:pt x="0" y="13"/>
                        <a:pt x="1" y="16"/>
                      </a:cubicBezTo>
                      <a:cubicBezTo>
                        <a:pt x="2" y="17"/>
                        <a:pt x="4" y="18"/>
                        <a:pt x="8" y="18"/>
                      </a:cubicBezTo>
                      <a:cubicBezTo>
                        <a:pt x="12" y="18"/>
                        <a:pt x="17" y="17"/>
                        <a:pt x="23" y="15"/>
                      </a:cubicBezTo>
                      <a:cubicBezTo>
                        <a:pt x="33" y="11"/>
                        <a:pt x="40" y="6"/>
                        <a:pt x="40" y="2"/>
                      </a:cubicBezTo>
                      <a:cubicBezTo>
                        <a:pt x="40" y="2"/>
                        <a:pt x="40" y="2"/>
                        <a:pt x="39" y="2"/>
                      </a:cubicBezTo>
                      <a:cubicBezTo>
                        <a:pt x="39" y="1"/>
                        <a:pt x="39" y="1"/>
                        <a:pt x="38" y="0"/>
                      </a:cubicBezTo>
                      <a:cubicBezTo>
                        <a:pt x="37" y="0"/>
                        <a:pt x="35" y="0"/>
                        <a:pt x="3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0" name="Freeform 1009"/>
                <p:cNvSpPr>
                  <a:spLocks/>
                </p:cNvSpPr>
                <p:nvPr/>
              </p:nvSpPr>
              <p:spPr bwMode="auto">
                <a:xfrm>
                  <a:off x="2958" y="3848"/>
                  <a:ext cx="62" cy="32"/>
                </a:xfrm>
                <a:custGeom>
                  <a:avLst/>
                  <a:gdLst>
                    <a:gd name="T0" fmla="*/ 26 w 33"/>
                    <a:gd name="T1" fmla="*/ 0 h 17"/>
                    <a:gd name="T2" fmla="*/ 14 w 33"/>
                    <a:gd name="T3" fmla="*/ 3 h 17"/>
                    <a:gd name="T4" fmla="*/ 1 w 33"/>
                    <a:gd name="T5" fmla="*/ 14 h 17"/>
                    <a:gd name="T6" fmla="*/ 8 w 33"/>
                    <a:gd name="T7" fmla="*/ 17 h 17"/>
                    <a:gd name="T8" fmla="*/ 16 w 33"/>
                    <a:gd name="T9" fmla="*/ 16 h 17"/>
                    <a:gd name="T10" fmla="*/ 19 w 33"/>
                    <a:gd name="T11" fmla="*/ 15 h 17"/>
                    <a:gd name="T12" fmla="*/ 22 w 33"/>
                    <a:gd name="T13" fmla="*/ 14 h 17"/>
                    <a:gd name="T14" fmla="*/ 33 w 33"/>
                    <a:gd name="T15" fmla="*/ 5 h 17"/>
                    <a:gd name="T16" fmla="*/ 33 w 33"/>
                    <a:gd name="T17" fmla="*/ 3 h 17"/>
                    <a:gd name="T18" fmla="*/ 32 w 33"/>
                    <a:gd name="T19" fmla="*/ 3 h 17"/>
                    <a:gd name="T20" fmla="*/ 26 w 33"/>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7">
                      <a:moveTo>
                        <a:pt x="26" y="0"/>
                      </a:moveTo>
                      <a:cubicBezTo>
                        <a:pt x="23" y="0"/>
                        <a:pt x="19" y="1"/>
                        <a:pt x="14" y="3"/>
                      </a:cubicBezTo>
                      <a:cubicBezTo>
                        <a:pt x="6" y="6"/>
                        <a:pt x="0" y="11"/>
                        <a:pt x="1" y="14"/>
                      </a:cubicBezTo>
                      <a:cubicBezTo>
                        <a:pt x="2" y="16"/>
                        <a:pt x="5" y="17"/>
                        <a:pt x="8" y="17"/>
                      </a:cubicBezTo>
                      <a:cubicBezTo>
                        <a:pt x="11" y="17"/>
                        <a:pt x="14" y="17"/>
                        <a:pt x="16" y="16"/>
                      </a:cubicBezTo>
                      <a:cubicBezTo>
                        <a:pt x="17" y="16"/>
                        <a:pt x="18" y="15"/>
                        <a:pt x="19" y="15"/>
                      </a:cubicBezTo>
                      <a:cubicBezTo>
                        <a:pt x="20" y="15"/>
                        <a:pt x="21" y="14"/>
                        <a:pt x="22" y="14"/>
                      </a:cubicBezTo>
                      <a:cubicBezTo>
                        <a:pt x="28" y="11"/>
                        <a:pt x="32" y="8"/>
                        <a:pt x="33" y="5"/>
                      </a:cubicBezTo>
                      <a:cubicBezTo>
                        <a:pt x="33" y="4"/>
                        <a:pt x="33" y="4"/>
                        <a:pt x="33" y="3"/>
                      </a:cubicBezTo>
                      <a:cubicBezTo>
                        <a:pt x="32" y="3"/>
                        <a:pt x="32" y="3"/>
                        <a:pt x="32" y="3"/>
                      </a:cubicBezTo>
                      <a:cubicBezTo>
                        <a:pt x="32" y="1"/>
                        <a:pt x="29" y="0"/>
                        <a:pt x="2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1" name="Freeform 1010"/>
                <p:cNvSpPr>
                  <a:spLocks/>
                </p:cNvSpPr>
                <p:nvPr/>
              </p:nvSpPr>
              <p:spPr bwMode="auto">
                <a:xfrm>
                  <a:off x="3256" y="3709"/>
                  <a:ext cx="34" cy="25"/>
                </a:xfrm>
                <a:custGeom>
                  <a:avLst/>
                  <a:gdLst>
                    <a:gd name="T0" fmla="*/ 14 w 18"/>
                    <a:gd name="T1" fmla="*/ 0 h 13"/>
                    <a:gd name="T2" fmla="*/ 11 w 18"/>
                    <a:gd name="T3" fmla="*/ 1 h 13"/>
                    <a:gd name="T4" fmla="*/ 6 w 18"/>
                    <a:gd name="T5" fmla="*/ 3 h 13"/>
                    <a:gd name="T6" fmla="*/ 5 w 18"/>
                    <a:gd name="T7" fmla="*/ 4 h 13"/>
                    <a:gd name="T8" fmla="*/ 0 w 18"/>
                    <a:gd name="T9" fmla="*/ 12 h 13"/>
                    <a:gd name="T10" fmla="*/ 0 w 18"/>
                    <a:gd name="T11" fmla="*/ 12 h 13"/>
                    <a:gd name="T12" fmla="*/ 2 w 18"/>
                    <a:gd name="T13" fmla="*/ 13 h 13"/>
                    <a:gd name="T14" fmla="*/ 2 w 18"/>
                    <a:gd name="T15" fmla="*/ 13 h 13"/>
                    <a:gd name="T16" fmla="*/ 11 w 18"/>
                    <a:gd name="T17" fmla="*/ 10 h 13"/>
                    <a:gd name="T18" fmla="*/ 16 w 18"/>
                    <a:gd name="T19" fmla="*/ 1 h 13"/>
                    <a:gd name="T20" fmla="*/ 14 w 18"/>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3">
                      <a:moveTo>
                        <a:pt x="14" y="0"/>
                      </a:moveTo>
                      <a:cubicBezTo>
                        <a:pt x="13" y="0"/>
                        <a:pt x="12" y="0"/>
                        <a:pt x="11" y="1"/>
                      </a:cubicBezTo>
                      <a:cubicBezTo>
                        <a:pt x="9" y="1"/>
                        <a:pt x="8" y="2"/>
                        <a:pt x="6" y="3"/>
                      </a:cubicBezTo>
                      <a:cubicBezTo>
                        <a:pt x="6" y="4"/>
                        <a:pt x="6" y="4"/>
                        <a:pt x="5" y="4"/>
                      </a:cubicBezTo>
                      <a:cubicBezTo>
                        <a:pt x="2" y="7"/>
                        <a:pt x="0" y="10"/>
                        <a:pt x="0" y="12"/>
                      </a:cubicBezTo>
                      <a:cubicBezTo>
                        <a:pt x="0" y="12"/>
                        <a:pt x="0" y="12"/>
                        <a:pt x="0" y="12"/>
                      </a:cubicBezTo>
                      <a:cubicBezTo>
                        <a:pt x="0" y="13"/>
                        <a:pt x="1" y="13"/>
                        <a:pt x="2" y="13"/>
                      </a:cubicBezTo>
                      <a:cubicBezTo>
                        <a:pt x="2" y="13"/>
                        <a:pt x="2" y="13"/>
                        <a:pt x="2" y="13"/>
                      </a:cubicBezTo>
                      <a:cubicBezTo>
                        <a:pt x="5" y="13"/>
                        <a:pt x="8" y="12"/>
                        <a:pt x="11" y="10"/>
                      </a:cubicBezTo>
                      <a:cubicBezTo>
                        <a:pt x="15" y="7"/>
                        <a:pt x="18" y="3"/>
                        <a:pt x="16" y="1"/>
                      </a:cubicBezTo>
                      <a:cubicBezTo>
                        <a:pt x="16" y="0"/>
                        <a:pt x="15" y="0"/>
                        <a:pt x="1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2" name="Freeform 1011"/>
                <p:cNvSpPr>
                  <a:spLocks noEditPoints="1"/>
                </p:cNvSpPr>
                <p:nvPr/>
              </p:nvSpPr>
              <p:spPr bwMode="auto">
                <a:xfrm>
                  <a:off x="2997" y="795"/>
                  <a:ext cx="496" cy="763"/>
                </a:xfrm>
                <a:custGeom>
                  <a:avLst/>
                  <a:gdLst>
                    <a:gd name="T0" fmla="*/ 108 w 264"/>
                    <a:gd name="T1" fmla="*/ 368 h 406"/>
                    <a:gd name="T2" fmla="*/ 106 w 264"/>
                    <a:gd name="T3" fmla="*/ 370 h 406"/>
                    <a:gd name="T4" fmla="*/ 147 w 264"/>
                    <a:gd name="T5" fmla="*/ 400 h 406"/>
                    <a:gd name="T6" fmla="*/ 147 w 264"/>
                    <a:gd name="T7" fmla="*/ 400 h 406"/>
                    <a:gd name="T8" fmla="*/ 149 w 264"/>
                    <a:gd name="T9" fmla="*/ 399 h 406"/>
                    <a:gd name="T10" fmla="*/ 108 w 264"/>
                    <a:gd name="T11" fmla="*/ 368 h 406"/>
                    <a:gd name="T12" fmla="*/ 38 w 264"/>
                    <a:gd name="T13" fmla="*/ 327 h 406"/>
                    <a:gd name="T14" fmla="*/ 38 w 264"/>
                    <a:gd name="T15" fmla="*/ 330 h 406"/>
                    <a:gd name="T16" fmla="*/ 37 w 264"/>
                    <a:gd name="T17" fmla="*/ 330 h 406"/>
                    <a:gd name="T18" fmla="*/ 104 w 264"/>
                    <a:gd name="T19" fmla="*/ 369 h 406"/>
                    <a:gd name="T20" fmla="*/ 106 w 264"/>
                    <a:gd name="T21" fmla="*/ 367 h 406"/>
                    <a:gd name="T22" fmla="*/ 38 w 264"/>
                    <a:gd name="T23" fmla="*/ 327 h 406"/>
                    <a:gd name="T24" fmla="*/ 23 w 264"/>
                    <a:gd name="T25" fmla="*/ 327 h 406"/>
                    <a:gd name="T26" fmla="*/ 0 w 264"/>
                    <a:gd name="T27" fmla="*/ 369 h 406"/>
                    <a:gd name="T28" fmla="*/ 3 w 264"/>
                    <a:gd name="T29" fmla="*/ 370 h 406"/>
                    <a:gd name="T30" fmla="*/ 5 w 264"/>
                    <a:gd name="T31" fmla="*/ 372 h 406"/>
                    <a:gd name="T32" fmla="*/ 28 w 264"/>
                    <a:gd name="T33" fmla="*/ 330 h 406"/>
                    <a:gd name="T34" fmla="*/ 27 w 264"/>
                    <a:gd name="T35" fmla="*/ 329 h 406"/>
                    <a:gd name="T36" fmla="*/ 23 w 264"/>
                    <a:gd name="T37" fmla="*/ 327 h 406"/>
                    <a:gd name="T38" fmla="*/ 259 w 264"/>
                    <a:gd name="T39" fmla="*/ 290 h 406"/>
                    <a:gd name="T40" fmla="*/ 201 w 264"/>
                    <a:gd name="T41" fmla="*/ 356 h 406"/>
                    <a:gd name="T42" fmla="*/ 199 w 264"/>
                    <a:gd name="T43" fmla="*/ 359 h 406"/>
                    <a:gd name="T44" fmla="*/ 161 w 264"/>
                    <a:gd name="T45" fmla="*/ 403 h 406"/>
                    <a:gd name="T46" fmla="*/ 162 w 264"/>
                    <a:gd name="T47" fmla="*/ 404 h 406"/>
                    <a:gd name="T48" fmla="*/ 164 w 264"/>
                    <a:gd name="T49" fmla="*/ 406 h 406"/>
                    <a:gd name="T50" fmla="*/ 203 w 264"/>
                    <a:gd name="T51" fmla="*/ 362 h 406"/>
                    <a:gd name="T52" fmla="*/ 206 w 264"/>
                    <a:gd name="T53" fmla="*/ 360 h 406"/>
                    <a:gd name="T54" fmla="*/ 264 w 264"/>
                    <a:gd name="T55" fmla="*/ 295 h 406"/>
                    <a:gd name="T56" fmla="*/ 259 w 264"/>
                    <a:gd name="T57" fmla="*/ 290 h 406"/>
                    <a:gd name="T58" fmla="*/ 36 w 264"/>
                    <a:gd name="T59" fmla="*/ 154 h 406"/>
                    <a:gd name="T60" fmla="*/ 36 w 264"/>
                    <a:gd name="T61" fmla="*/ 154 h 406"/>
                    <a:gd name="T62" fmla="*/ 34 w 264"/>
                    <a:gd name="T63" fmla="*/ 155 h 406"/>
                    <a:gd name="T64" fmla="*/ 256 w 264"/>
                    <a:gd name="T65" fmla="*/ 282 h 406"/>
                    <a:gd name="T66" fmla="*/ 256 w 264"/>
                    <a:gd name="T67" fmla="*/ 279 h 406"/>
                    <a:gd name="T68" fmla="*/ 256 w 264"/>
                    <a:gd name="T69" fmla="*/ 279 h 406"/>
                    <a:gd name="T70" fmla="*/ 36 w 264"/>
                    <a:gd name="T71" fmla="*/ 154 h 406"/>
                    <a:gd name="T72" fmla="*/ 70 w 264"/>
                    <a:gd name="T73" fmla="*/ 0 h 406"/>
                    <a:gd name="T74" fmla="*/ 16 w 264"/>
                    <a:gd name="T75" fmla="*/ 140 h 406"/>
                    <a:gd name="T76" fmla="*/ 20 w 264"/>
                    <a:gd name="T77" fmla="*/ 141 h 406"/>
                    <a:gd name="T78" fmla="*/ 23 w 264"/>
                    <a:gd name="T79" fmla="*/ 142 h 406"/>
                    <a:gd name="T80" fmla="*/ 79 w 264"/>
                    <a:gd name="T81" fmla="*/ 3 h 406"/>
                    <a:gd name="T82" fmla="*/ 74 w 264"/>
                    <a:gd name="T83" fmla="*/ 2 h 406"/>
                    <a:gd name="T84" fmla="*/ 70 w 264"/>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4" h="406">
                      <a:moveTo>
                        <a:pt x="108" y="368"/>
                      </a:moveTo>
                      <a:cubicBezTo>
                        <a:pt x="107" y="369"/>
                        <a:pt x="107" y="370"/>
                        <a:pt x="106" y="370"/>
                      </a:cubicBezTo>
                      <a:cubicBezTo>
                        <a:pt x="120" y="380"/>
                        <a:pt x="134" y="390"/>
                        <a:pt x="147" y="400"/>
                      </a:cubicBezTo>
                      <a:cubicBezTo>
                        <a:pt x="147" y="400"/>
                        <a:pt x="147" y="400"/>
                        <a:pt x="147" y="400"/>
                      </a:cubicBezTo>
                      <a:cubicBezTo>
                        <a:pt x="148" y="400"/>
                        <a:pt x="148" y="399"/>
                        <a:pt x="149" y="399"/>
                      </a:cubicBezTo>
                      <a:cubicBezTo>
                        <a:pt x="136" y="388"/>
                        <a:pt x="122" y="378"/>
                        <a:pt x="108" y="368"/>
                      </a:cubicBezTo>
                      <a:moveTo>
                        <a:pt x="38" y="327"/>
                      </a:moveTo>
                      <a:cubicBezTo>
                        <a:pt x="38" y="328"/>
                        <a:pt x="38" y="329"/>
                        <a:pt x="38" y="330"/>
                      </a:cubicBezTo>
                      <a:cubicBezTo>
                        <a:pt x="38" y="330"/>
                        <a:pt x="37" y="330"/>
                        <a:pt x="37" y="330"/>
                      </a:cubicBezTo>
                      <a:cubicBezTo>
                        <a:pt x="61" y="342"/>
                        <a:pt x="83" y="355"/>
                        <a:pt x="104" y="369"/>
                      </a:cubicBezTo>
                      <a:cubicBezTo>
                        <a:pt x="105" y="368"/>
                        <a:pt x="105" y="368"/>
                        <a:pt x="106" y="367"/>
                      </a:cubicBezTo>
                      <a:cubicBezTo>
                        <a:pt x="84" y="353"/>
                        <a:pt x="62" y="339"/>
                        <a:pt x="38" y="327"/>
                      </a:cubicBezTo>
                      <a:moveTo>
                        <a:pt x="23" y="327"/>
                      </a:moveTo>
                      <a:cubicBezTo>
                        <a:pt x="16" y="341"/>
                        <a:pt x="8" y="355"/>
                        <a:pt x="0" y="369"/>
                      </a:cubicBezTo>
                      <a:cubicBezTo>
                        <a:pt x="1" y="370"/>
                        <a:pt x="2" y="370"/>
                        <a:pt x="3" y="370"/>
                      </a:cubicBezTo>
                      <a:cubicBezTo>
                        <a:pt x="4" y="371"/>
                        <a:pt x="5" y="371"/>
                        <a:pt x="5" y="372"/>
                      </a:cubicBezTo>
                      <a:cubicBezTo>
                        <a:pt x="13" y="358"/>
                        <a:pt x="21" y="343"/>
                        <a:pt x="28" y="330"/>
                      </a:cubicBezTo>
                      <a:cubicBezTo>
                        <a:pt x="28" y="329"/>
                        <a:pt x="27" y="329"/>
                        <a:pt x="27" y="329"/>
                      </a:cubicBezTo>
                      <a:cubicBezTo>
                        <a:pt x="25" y="328"/>
                        <a:pt x="24" y="327"/>
                        <a:pt x="23" y="327"/>
                      </a:cubicBezTo>
                      <a:moveTo>
                        <a:pt x="259" y="290"/>
                      </a:moveTo>
                      <a:cubicBezTo>
                        <a:pt x="240" y="312"/>
                        <a:pt x="221" y="334"/>
                        <a:pt x="201" y="356"/>
                      </a:cubicBezTo>
                      <a:cubicBezTo>
                        <a:pt x="201" y="357"/>
                        <a:pt x="200" y="358"/>
                        <a:pt x="199" y="359"/>
                      </a:cubicBezTo>
                      <a:cubicBezTo>
                        <a:pt x="186" y="373"/>
                        <a:pt x="173" y="388"/>
                        <a:pt x="161" y="403"/>
                      </a:cubicBezTo>
                      <a:cubicBezTo>
                        <a:pt x="161" y="403"/>
                        <a:pt x="162" y="404"/>
                        <a:pt x="162" y="404"/>
                      </a:cubicBezTo>
                      <a:cubicBezTo>
                        <a:pt x="163" y="405"/>
                        <a:pt x="164" y="405"/>
                        <a:pt x="164" y="406"/>
                      </a:cubicBezTo>
                      <a:cubicBezTo>
                        <a:pt x="177" y="391"/>
                        <a:pt x="190" y="377"/>
                        <a:pt x="203" y="362"/>
                      </a:cubicBezTo>
                      <a:cubicBezTo>
                        <a:pt x="204" y="361"/>
                        <a:pt x="205" y="361"/>
                        <a:pt x="206" y="360"/>
                      </a:cubicBezTo>
                      <a:cubicBezTo>
                        <a:pt x="225" y="338"/>
                        <a:pt x="245" y="316"/>
                        <a:pt x="264" y="295"/>
                      </a:cubicBezTo>
                      <a:cubicBezTo>
                        <a:pt x="262" y="293"/>
                        <a:pt x="261" y="291"/>
                        <a:pt x="259" y="290"/>
                      </a:cubicBezTo>
                      <a:moveTo>
                        <a:pt x="36" y="154"/>
                      </a:moveTo>
                      <a:cubicBezTo>
                        <a:pt x="36" y="154"/>
                        <a:pt x="36" y="154"/>
                        <a:pt x="36" y="154"/>
                      </a:cubicBezTo>
                      <a:cubicBezTo>
                        <a:pt x="36" y="155"/>
                        <a:pt x="35" y="155"/>
                        <a:pt x="34" y="155"/>
                      </a:cubicBezTo>
                      <a:cubicBezTo>
                        <a:pt x="119" y="188"/>
                        <a:pt x="193" y="231"/>
                        <a:pt x="256" y="282"/>
                      </a:cubicBezTo>
                      <a:cubicBezTo>
                        <a:pt x="255" y="281"/>
                        <a:pt x="256" y="280"/>
                        <a:pt x="256" y="279"/>
                      </a:cubicBezTo>
                      <a:cubicBezTo>
                        <a:pt x="256" y="279"/>
                        <a:pt x="256" y="279"/>
                        <a:pt x="256" y="279"/>
                      </a:cubicBezTo>
                      <a:cubicBezTo>
                        <a:pt x="194" y="228"/>
                        <a:pt x="121" y="186"/>
                        <a:pt x="36" y="154"/>
                      </a:cubicBezTo>
                      <a:moveTo>
                        <a:pt x="70" y="0"/>
                      </a:moveTo>
                      <a:cubicBezTo>
                        <a:pt x="52" y="47"/>
                        <a:pt x="34" y="93"/>
                        <a:pt x="16" y="140"/>
                      </a:cubicBezTo>
                      <a:cubicBezTo>
                        <a:pt x="17" y="140"/>
                        <a:pt x="18" y="140"/>
                        <a:pt x="20" y="141"/>
                      </a:cubicBezTo>
                      <a:cubicBezTo>
                        <a:pt x="21" y="141"/>
                        <a:pt x="22" y="142"/>
                        <a:pt x="23" y="142"/>
                      </a:cubicBezTo>
                      <a:cubicBezTo>
                        <a:pt x="42" y="96"/>
                        <a:pt x="60" y="50"/>
                        <a:pt x="79" y="3"/>
                      </a:cubicBezTo>
                      <a:cubicBezTo>
                        <a:pt x="77" y="3"/>
                        <a:pt x="76" y="2"/>
                        <a:pt x="74" y="2"/>
                      </a:cubicBezTo>
                      <a:cubicBezTo>
                        <a:pt x="73" y="1"/>
                        <a:pt x="72" y="1"/>
                        <a:pt x="7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3" name="Freeform 1012"/>
                <p:cNvSpPr>
                  <a:spLocks/>
                </p:cNvSpPr>
                <p:nvPr/>
              </p:nvSpPr>
              <p:spPr bwMode="auto">
                <a:xfrm>
                  <a:off x="3097" y="769"/>
                  <a:ext cx="90" cy="37"/>
                </a:xfrm>
                <a:custGeom>
                  <a:avLst/>
                  <a:gdLst>
                    <a:gd name="T0" fmla="*/ 7 w 48"/>
                    <a:gd name="T1" fmla="*/ 0 h 20"/>
                    <a:gd name="T2" fmla="*/ 1 w 48"/>
                    <a:gd name="T3" fmla="*/ 2 h 20"/>
                    <a:gd name="T4" fmla="*/ 17 w 48"/>
                    <a:gd name="T5" fmla="*/ 14 h 20"/>
                    <a:gd name="T6" fmla="*/ 21 w 48"/>
                    <a:gd name="T7" fmla="*/ 16 h 20"/>
                    <a:gd name="T8" fmla="*/ 26 w 48"/>
                    <a:gd name="T9" fmla="*/ 17 h 20"/>
                    <a:gd name="T10" fmla="*/ 41 w 48"/>
                    <a:gd name="T11" fmla="*/ 20 h 20"/>
                    <a:gd name="T12" fmla="*/ 47 w 48"/>
                    <a:gd name="T13" fmla="*/ 18 h 20"/>
                    <a:gd name="T14" fmla="*/ 26 w 48"/>
                    <a:gd name="T15" fmla="*/ 4 h 20"/>
                    <a:gd name="T16" fmla="*/ 7 w 48"/>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0">
                      <a:moveTo>
                        <a:pt x="7" y="0"/>
                      </a:moveTo>
                      <a:cubicBezTo>
                        <a:pt x="4" y="0"/>
                        <a:pt x="1" y="0"/>
                        <a:pt x="1" y="2"/>
                      </a:cubicBezTo>
                      <a:cubicBezTo>
                        <a:pt x="0" y="5"/>
                        <a:pt x="7" y="10"/>
                        <a:pt x="17" y="14"/>
                      </a:cubicBezTo>
                      <a:cubicBezTo>
                        <a:pt x="19" y="15"/>
                        <a:pt x="20" y="15"/>
                        <a:pt x="21" y="16"/>
                      </a:cubicBezTo>
                      <a:cubicBezTo>
                        <a:pt x="23" y="16"/>
                        <a:pt x="24" y="17"/>
                        <a:pt x="26" y="17"/>
                      </a:cubicBezTo>
                      <a:cubicBezTo>
                        <a:pt x="32" y="19"/>
                        <a:pt x="37" y="20"/>
                        <a:pt x="41" y="20"/>
                      </a:cubicBezTo>
                      <a:cubicBezTo>
                        <a:pt x="44" y="20"/>
                        <a:pt x="46" y="19"/>
                        <a:pt x="47" y="18"/>
                      </a:cubicBezTo>
                      <a:cubicBezTo>
                        <a:pt x="48" y="15"/>
                        <a:pt x="39" y="8"/>
                        <a:pt x="26" y="4"/>
                      </a:cubicBezTo>
                      <a:cubicBezTo>
                        <a:pt x="19" y="1"/>
                        <a:pt x="12"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4" name="Freeform 1013"/>
                <p:cNvSpPr>
                  <a:spLocks/>
                </p:cNvSpPr>
                <p:nvPr/>
              </p:nvSpPr>
              <p:spPr bwMode="auto">
                <a:xfrm>
                  <a:off x="2990" y="1055"/>
                  <a:ext cx="75" cy="33"/>
                </a:xfrm>
                <a:custGeom>
                  <a:avLst/>
                  <a:gdLst>
                    <a:gd name="T0" fmla="*/ 9 w 40"/>
                    <a:gd name="T1" fmla="*/ 0 h 18"/>
                    <a:gd name="T2" fmla="*/ 2 w 40"/>
                    <a:gd name="T3" fmla="*/ 2 h 18"/>
                    <a:gd name="T4" fmla="*/ 19 w 40"/>
                    <a:gd name="T5" fmla="*/ 15 h 18"/>
                    <a:gd name="T6" fmla="*/ 34 w 40"/>
                    <a:gd name="T7" fmla="*/ 18 h 18"/>
                    <a:gd name="T8" fmla="*/ 38 w 40"/>
                    <a:gd name="T9" fmla="*/ 17 h 18"/>
                    <a:gd name="T10" fmla="*/ 40 w 40"/>
                    <a:gd name="T11" fmla="*/ 16 h 18"/>
                    <a:gd name="T12" fmla="*/ 40 w 40"/>
                    <a:gd name="T13" fmla="*/ 16 h 18"/>
                    <a:gd name="T14" fmla="*/ 40 w 40"/>
                    <a:gd name="T15" fmla="*/ 13 h 18"/>
                    <a:gd name="T16" fmla="*/ 26 w 40"/>
                    <a:gd name="T17" fmla="*/ 11 h 18"/>
                    <a:gd name="T18" fmla="*/ 24 w 40"/>
                    <a:gd name="T19" fmla="*/ 9 h 18"/>
                    <a:gd name="T20" fmla="*/ 38 w 40"/>
                    <a:gd name="T21" fmla="*/ 11 h 18"/>
                    <a:gd name="T22" fmla="*/ 27 w 40"/>
                    <a:gd name="T23" fmla="*/ 4 h 18"/>
                    <a:gd name="T24" fmla="*/ 24 w 40"/>
                    <a:gd name="T25" fmla="*/ 3 h 18"/>
                    <a:gd name="T26" fmla="*/ 20 w 40"/>
                    <a:gd name="T27" fmla="*/ 2 h 18"/>
                    <a:gd name="T28" fmla="*/ 9 w 40"/>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18">
                      <a:moveTo>
                        <a:pt x="9" y="0"/>
                      </a:moveTo>
                      <a:cubicBezTo>
                        <a:pt x="5" y="0"/>
                        <a:pt x="3" y="1"/>
                        <a:pt x="2" y="2"/>
                      </a:cubicBezTo>
                      <a:cubicBezTo>
                        <a:pt x="0" y="6"/>
                        <a:pt x="8" y="11"/>
                        <a:pt x="19" y="15"/>
                      </a:cubicBezTo>
                      <a:cubicBezTo>
                        <a:pt x="25" y="17"/>
                        <a:pt x="30" y="18"/>
                        <a:pt x="34" y="18"/>
                      </a:cubicBezTo>
                      <a:cubicBezTo>
                        <a:pt x="36" y="18"/>
                        <a:pt x="37" y="18"/>
                        <a:pt x="38" y="17"/>
                      </a:cubicBezTo>
                      <a:cubicBezTo>
                        <a:pt x="39" y="17"/>
                        <a:pt x="40" y="17"/>
                        <a:pt x="40" y="16"/>
                      </a:cubicBezTo>
                      <a:cubicBezTo>
                        <a:pt x="40" y="16"/>
                        <a:pt x="40" y="16"/>
                        <a:pt x="40" y="16"/>
                      </a:cubicBezTo>
                      <a:cubicBezTo>
                        <a:pt x="40" y="15"/>
                        <a:pt x="40" y="14"/>
                        <a:pt x="40" y="13"/>
                      </a:cubicBezTo>
                      <a:cubicBezTo>
                        <a:pt x="35" y="12"/>
                        <a:pt x="30" y="12"/>
                        <a:pt x="26" y="11"/>
                      </a:cubicBezTo>
                      <a:cubicBezTo>
                        <a:pt x="25" y="10"/>
                        <a:pt x="24" y="10"/>
                        <a:pt x="24" y="9"/>
                      </a:cubicBezTo>
                      <a:cubicBezTo>
                        <a:pt x="28" y="9"/>
                        <a:pt x="33" y="10"/>
                        <a:pt x="38" y="11"/>
                      </a:cubicBezTo>
                      <a:cubicBezTo>
                        <a:pt x="36" y="9"/>
                        <a:pt x="32" y="6"/>
                        <a:pt x="27" y="4"/>
                      </a:cubicBezTo>
                      <a:cubicBezTo>
                        <a:pt x="26" y="4"/>
                        <a:pt x="25" y="3"/>
                        <a:pt x="24" y="3"/>
                      </a:cubicBezTo>
                      <a:cubicBezTo>
                        <a:pt x="22" y="2"/>
                        <a:pt x="21" y="2"/>
                        <a:pt x="20" y="2"/>
                      </a:cubicBezTo>
                      <a:cubicBezTo>
                        <a:pt x="16" y="0"/>
                        <a:pt x="12"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5" name="Freeform 1014"/>
                <p:cNvSpPr>
                  <a:spLocks/>
                </p:cNvSpPr>
                <p:nvPr/>
              </p:nvSpPr>
              <p:spPr bwMode="auto">
                <a:xfrm>
                  <a:off x="2978" y="1487"/>
                  <a:ext cx="42" cy="26"/>
                </a:xfrm>
                <a:custGeom>
                  <a:avLst/>
                  <a:gdLst>
                    <a:gd name="T0" fmla="*/ 4 w 22"/>
                    <a:gd name="T1" fmla="*/ 0 h 14"/>
                    <a:gd name="T2" fmla="*/ 0 w 22"/>
                    <a:gd name="T3" fmla="*/ 1 h 14"/>
                    <a:gd name="T4" fmla="*/ 10 w 22"/>
                    <a:gd name="T5" fmla="*/ 6 h 14"/>
                    <a:gd name="T6" fmla="*/ 10 w 22"/>
                    <a:gd name="T7" fmla="*/ 8 h 14"/>
                    <a:gd name="T8" fmla="*/ 0 w 22"/>
                    <a:gd name="T9" fmla="*/ 3 h 14"/>
                    <a:gd name="T10" fmla="*/ 8 w 22"/>
                    <a:gd name="T11" fmla="*/ 12 h 14"/>
                    <a:gd name="T12" fmla="*/ 16 w 22"/>
                    <a:gd name="T13" fmla="*/ 14 h 14"/>
                    <a:gd name="T14" fmla="*/ 21 w 22"/>
                    <a:gd name="T15" fmla="*/ 12 h 14"/>
                    <a:gd name="T16" fmla="*/ 15 w 22"/>
                    <a:gd name="T17" fmla="*/ 4 h 14"/>
                    <a:gd name="T18" fmla="*/ 13 w 22"/>
                    <a:gd name="T19" fmla="*/ 2 h 14"/>
                    <a:gd name="T20" fmla="*/ 10 w 22"/>
                    <a:gd name="T21" fmla="*/ 1 h 14"/>
                    <a:gd name="T22" fmla="*/ 4 w 22"/>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4">
                      <a:moveTo>
                        <a:pt x="4" y="0"/>
                      </a:moveTo>
                      <a:cubicBezTo>
                        <a:pt x="2" y="0"/>
                        <a:pt x="1" y="1"/>
                        <a:pt x="0" y="1"/>
                      </a:cubicBezTo>
                      <a:cubicBezTo>
                        <a:pt x="4" y="3"/>
                        <a:pt x="7" y="5"/>
                        <a:pt x="10" y="6"/>
                      </a:cubicBezTo>
                      <a:cubicBezTo>
                        <a:pt x="10" y="7"/>
                        <a:pt x="10" y="7"/>
                        <a:pt x="10" y="8"/>
                      </a:cubicBezTo>
                      <a:cubicBezTo>
                        <a:pt x="6" y="6"/>
                        <a:pt x="3" y="5"/>
                        <a:pt x="0" y="3"/>
                      </a:cubicBezTo>
                      <a:cubicBezTo>
                        <a:pt x="0" y="6"/>
                        <a:pt x="3" y="9"/>
                        <a:pt x="8" y="12"/>
                      </a:cubicBezTo>
                      <a:cubicBezTo>
                        <a:pt x="11" y="13"/>
                        <a:pt x="14" y="14"/>
                        <a:pt x="16" y="14"/>
                      </a:cubicBezTo>
                      <a:cubicBezTo>
                        <a:pt x="18" y="14"/>
                        <a:pt x="20" y="13"/>
                        <a:pt x="21" y="12"/>
                      </a:cubicBezTo>
                      <a:cubicBezTo>
                        <a:pt x="22" y="10"/>
                        <a:pt x="20" y="6"/>
                        <a:pt x="15" y="4"/>
                      </a:cubicBezTo>
                      <a:cubicBezTo>
                        <a:pt x="15" y="3"/>
                        <a:pt x="14" y="3"/>
                        <a:pt x="13" y="2"/>
                      </a:cubicBezTo>
                      <a:cubicBezTo>
                        <a:pt x="12" y="2"/>
                        <a:pt x="11" y="2"/>
                        <a:pt x="10" y="1"/>
                      </a:cubicBezTo>
                      <a:cubicBezTo>
                        <a:pt x="8" y="1"/>
                        <a:pt x="6"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6" name="Freeform 1015"/>
                <p:cNvSpPr>
                  <a:spLocks/>
                </p:cNvSpPr>
                <p:nvPr/>
              </p:nvSpPr>
              <p:spPr bwMode="auto">
                <a:xfrm>
                  <a:off x="3476" y="1318"/>
                  <a:ext cx="57" cy="49"/>
                </a:xfrm>
                <a:custGeom>
                  <a:avLst/>
                  <a:gdLst>
                    <a:gd name="T0" fmla="*/ 4 w 30"/>
                    <a:gd name="T1" fmla="*/ 0 h 26"/>
                    <a:gd name="T2" fmla="*/ 1 w 30"/>
                    <a:gd name="T3" fmla="*/ 1 h 26"/>
                    <a:gd name="T4" fmla="*/ 1 w 30"/>
                    <a:gd name="T5" fmla="*/ 1 h 26"/>
                    <a:gd name="T6" fmla="*/ 1 w 30"/>
                    <a:gd name="T7" fmla="*/ 4 h 26"/>
                    <a:gd name="T8" fmla="*/ 4 w 30"/>
                    <a:gd name="T9" fmla="*/ 12 h 26"/>
                    <a:gd name="T10" fmla="*/ 9 w 30"/>
                    <a:gd name="T11" fmla="*/ 17 h 26"/>
                    <a:gd name="T12" fmla="*/ 10 w 30"/>
                    <a:gd name="T13" fmla="*/ 18 h 26"/>
                    <a:gd name="T14" fmla="*/ 25 w 30"/>
                    <a:gd name="T15" fmla="*/ 26 h 26"/>
                    <a:gd name="T16" fmla="*/ 28 w 30"/>
                    <a:gd name="T17" fmla="*/ 25 h 26"/>
                    <a:gd name="T18" fmla="*/ 26 w 30"/>
                    <a:gd name="T19" fmla="*/ 16 h 26"/>
                    <a:gd name="T20" fmla="*/ 23 w 30"/>
                    <a:gd name="T21" fmla="*/ 20 h 26"/>
                    <a:gd name="T22" fmla="*/ 17 w 30"/>
                    <a:gd name="T23" fmla="*/ 16 h 26"/>
                    <a:gd name="T24" fmla="*/ 22 w 30"/>
                    <a:gd name="T25" fmla="*/ 10 h 26"/>
                    <a:gd name="T26" fmla="*/ 19 w 30"/>
                    <a:gd name="T27" fmla="*/ 8 h 26"/>
                    <a:gd name="T28" fmla="*/ 4 w 30"/>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26">
                      <a:moveTo>
                        <a:pt x="4" y="0"/>
                      </a:moveTo>
                      <a:cubicBezTo>
                        <a:pt x="3" y="0"/>
                        <a:pt x="2" y="1"/>
                        <a:pt x="1" y="1"/>
                      </a:cubicBezTo>
                      <a:cubicBezTo>
                        <a:pt x="1" y="1"/>
                        <a:pt x="1" y="1"/>
                        <a:pt x="1" y="1"/>
                      </a:cubicBezTo>
                      <a:cubicBezTo>
                        <a:pt x="1" y="2"/>
                        <a:pt x="0" y="3"/>
                        <a:pt x="1" y="4"/>
                      </a:cubicBezTo>
                      <a:cubicBezTo>
                        <a:pt x="1" y="6"/>
                        <a:pt x="2" y="9"/>
                        <a:pt x="4" y="12"/>
                      </a:cubicBezTo>
                      <a:cubicBezTo>
                        <a:pt x="6" y="13"/>
                        <a:pt x="7" y="15"/>
                        <a:pt x="9" y="17"/>
                      </a:cubicBezTo>
                      <a:cubicBezTo>
                        <a:pt x="9" y="17"/>
                        <a:pt x="10" y="17"/>
                        <a:pt x="10" y="18"/>
                      </a:cubicBezTo>
                      <a:cubicBezTo>
                        <a:pt x="16" y="23"/>
                        <a:pt x="22" y="26"/>
                        <a:pt x="25" y="26"/>
                      </a:cubicBezTo>
                      <a:cubicBezTo>
                        <a:pt x="27" y="26"/>
                        <a:pt x="27" y="25"/>
                        <a:pt x="28" y="25"/>
                      </a:cubicBezTo>
                      <a:cubicBezTo>
                        <a:pt x="30" y="23"/>
                        <a:pt x="29" y="20"/>
                        <a:pt x="26" y="16"/>
                      </a:cubicBezTo>
                      <a:cubicBezTo>
                        <a:pt x="25" y="17"/>
                        <a:pt x="24" y="19"/>
                        <a:pt x="23" y="20"/>
                      </a:cubicBezTo>
                      <a:cubicBezTo>
                        <a:pt x="21" y="19"/>
                        <a:pt x="19" y="17"/>
                        <a:pt x="17" y="16"/>
                      </a:cubicBezTo>
                      <a:cubicBezTo>
                        <a:pt x="19" y="14"/>
                        <a:pt x="20" y="12"/>
                        <a:pt x="22" y="10"/>
                      </a:cubicBezTo>
                      <a:cubicBezTo>
                        <a:pt x="21" y="10"/>
                        <a:pt x="20" y="9"/>
                        <a:pt x="19" y="8"/>
                      </a:cubicBezTo>
                      <a:cubicBezTo>
                        <a:pt x="14" y="3"/>
                        <a:pt x="7"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7" name="Freeform 1016"/>
                <p:cNvSpPr>
                  <a:spLocks/>
                </p:cNvSpPr>
                <p:nvPr/>
              </p:nvSpPr>
              <p:spPr bwMode="auto">
                <a:xfrm>
                  <a:off x="3270" y="1545"/>
                  <a:ext cx="48" cy="40"/>
                </a:xfrm>
                <a:custGeom>
                  <a:avLst/>
                  <a:gdLst>
                    <a:gd name="T0" fmla="*/ 6 w 26"/>
                    <a:gd name="T1" fmla="*/ 0 h 21"/>
                    <a:gd name="T2" fmla="*/ 4 w 26"/>
                    <a:gd name="T3" fmla="*/ 0 h 21"/>
                    <a:gd name="T4" fmla="*/ 2 w 26"/>
                    <a:gd name="T5" fmla="*/ 1 h 21"/>
                    <a:gd name="T6" fmla="*/ 2 w 26"/>
                    <a:gd name="T7" fmla="*/ 1 h 21"/>
                    <a:gd name="T8" fmla="*/ 9 w 26"/>
                    <a:gd name="T9" fmla="*/ 15 h 21"/>
                    <a:gd name="T10" fmla="*/ 21 w 26"/>
                    <a:gd name="T11" fmla="*/ 21 h 21"/>
                    <a:gd name="T12" fmla="*/ 24 w 26"/>
                    <a:gd name="T13" fmla="*/ 20 h 21"/>
                    <a:gd name="T14" fmla="*/ 19 w 26"/>
                    <a:gd name="T15" fmla="*/ 7 h 21"/>
                    <a:gd name="T16" fmla="*/ 17 w 26"/>
                    <a:gd name="T17" fmla="*/ 5 h 21"/>
                    <a:gd name="T18" fmla="*/ 16 w 26"/>
                    <a:gd name="T19" fmla="*/ 4 h 21"/>
                    <a:gd name="T20" fmla="*/ 6 w 26"/>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1">
                      <a:moveTo>
                        <a:pt x="6" y="0"/>
                      </a:moveTo>
                      <a:cubicBezTo>
                        <a:pt x="5" y="0"/>
                        <a:pt x="4" y="0"/>
                        <a:pt x="4" y="0"/>
                      </a:cubicBezTo>
                      <a:cubicBezTo>
                        <a:pt x="3" y="0"/>
                        <a:pt x="3" y="1"/>
                        <a:pt x="2" y="1"/>
                      </a:cubicBezTo>
                      <a:cubicBezTo>
                        <a:pt x="2" y="1"/>
                        <a:pt x="2" y="1"/>
                        <a:pt x="2" y="1"/>
                      </a:cubicBezTo>
                      <a:cubicBezTo>
                        <a:pt x="0" y="4"/>
                        <a:pt x="3" y="10"/>
                        <a:pt x="9" y="15"/>
                      </a:cubicBezTo>
                      <a:cubicBezTo>
                        <a:pt x="13" y="19"/>
                        <a:pt x="18" y="21"/>
                        <a:pt x="21" y="21"/>
                      </a:cubicBezTo>
                      <a:cubicBezTo>
                        <a:pt x="22" y="21"/>
                        <a:pt x="23" y="20"/>
                        <a:pt x="24" y="20"/>
                      </a:cubicBezTo>
                      <a:cubicBezTo>
                        <a:pt x="26" y="17"/>
                        <a:pt x="24" y="12"/>
                        <a:pt x="19" y="7"/>
                      </a:cubicBezTo>
                      <a:cubicBezTo>
                        <a:pt x="19" y="6"/>
                        <a:pt x="18" y="6"/>
                        <a:pt x="17" y="5"/>
                      </a:cubicBezTo>
                      <a:cubicBezTo>
                        <a:pt x="17" y="5"/>
                        <a:pt x="16" y="4"/>
                        <a:pt x="16" y="4"/>
                      </a:cubicBezTo>
                      <a:cubicBezTo>
                        <a:pt x="12" y="1"/>
                        <a:pt x="8"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8" name="Freeform 1017"/>
                <p:cNvSpPr>
                  <a:spLocks/>
                </p:cNvSpPr>
                <p:nvPr/>
              </p:nvSpPr>
              <p:spPr bwMode="auto">
                <a:xfrm>
                  <a:off x="3035" y="1397"/>
                  <a:ext cx="33" cy="20"/>
                </a:xfrm>
                <a:custGeom>
                  <a:avLst/>
                  <a:gdLst>
                    <a:gd name="T0" fmla="*/ 4 w 18"/>
                    <a:gd name="T1" fmla="*/ 0 h 11"/>
                    <a:gd name="T2" fmla="*/ 0 w 18"/>
                    <a:gd name="T3" fmla="*/ 1 h 11"/>
                    <a:gd name="T4" fmla="*/ 3 w 18"/>
                    <a:gd name="T5" fmla="*/ 7 h 11"/>
                    <a:gd name="T6" fmla="*/ 7 w 18"/>
                    <a:gd name="T7" fmla="*/ 9 h 11"/>
                    <a:gd name="T8" fmla="*/ 8 w 18"/>
                    <a:gd name="T9" fmla="*/ 10 h 11"/>
                    <a:gd name="T10" fmla="*/ 14 w 18"/>
                    <a:gd name="T11" fmla="*/ 11 h 11"/>
                    <a:gd name="T12" fmla="*/ 17 w 18"/>
                    <a:gd name="T13" fmla="*/ 10 h 11"/>
                    <a:gd name="T14" fmla="*/ 18 w 18"/>
                    <a:gd name="T15" fmla="*/ 10 h 11"/>
                    <a:gd name="T16" fmla="*/ 18 w 18"/>
                    <a:gd name="T17" fmla="*/ 7 h 11"/>
                    <a:gd name="T18" fmla="*/ 11 w 18"/>
                    <a:gd name="T19" fmla="*/ 2 h 11"/>
                    <a:gd name="T20" fmla="*/ 4 w 18"/>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1">
                      <a:moveTo>
                        <a:pt x="4" y="0"/>
                      </a:moveTo>
                      <a:cubicBezTo>
                        <a:pt x="2" y="0"/>
                        <a:pt x="1" y="0"/>
                        <a:pt x="0" y="1"/>
                      </a:cubicBezTo>
                      <a:cubicBezTo>
                        <a:pt x="0" y="2"/>
                        <a:pt x="1" y="5"/>
                        <a:pt x="3" y="7"/>
                      </a:cubicBezTo>
                      <a:cubicBezTo>
                        <a:pt x="4" y="7"/>
                        <a:pt x="5" y="8"/>
                        <a:pt x="7" y="9"/>
                      </a:cubicBezTo>
                      <a:cubicBezTo>
                        <a:pt x="7" y="9"/>
                        <a:pt x="8" y="9"/>
                        <a:pt x="8" y="10"/>
                      </a:cubicBezTo>
                      <a:cubicBezTo>
                        <a:pt x="10" y="11"/>
                        <a:pt x="13" y="11"/>
                        <a:pt x="14" y="11"/>
                      </a:cubicBezTo>
                      <a:cubicBezTo>
                        <a:pt x="16" y="11"/>
                        <a:pt x="17" y="11"/>
                        <a:pt x="17" y="10"/>
                      </a:cubicBezTo>
                      <a:cubicBezTo>
                        <a:pt x="17" y="10"/>
                        <a:pt x="18" y="10"/>
                        <a:pt x="18" y="10"/>
                      </a:cubicBezTo>
                      <a:cubicBezTo>
                        <a:pt x="18" y="9"/>
                        <a:pt x="18" y="8"/>
                        <a:pt x="18" y="7"/>
                      </a:cubicBezTo>
                      <a:cubicBezTo>
                        <a:pt x="17" y="6"/>
                        <a:pt x="14" y="3"/>
                        <a:pt x="11" y="2"/>
                      </a:cubicBezTo>
                      <a:cubicBezTo>
                        <a:pt x="8" y="1"/>
                        <a:pt x="6"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9" name="Freeform 1018"/>
                <p:cNvSpPr>
                  <a:spLocks noEditPoints="1"/>
                </p:cNvSpPr>
                <p:nvPr/>
              </p:nvSpPr>
              <p:spPr bwMode="auto">
                <a:xfrm>
                  <a:off x="5010" y="1545"/>
                  <a:ext cx="254" cy="436"/>
                </a:xfrm>
                <a:custGeom>
                  <a:avLst/>
                  <a:gdLst>
                    <a:gd name="T0" fmla="*/ 113 w 135"/>
                    <a:gd name="T1" fmla="*/ 215 h 232"/>
                    <a:gd name="T2" fmla="*/ 51 w 135"/>
                    <a:gd name="T3" fmla="*/ 227 h 232"/>
                    <a:gd name="T4" fmla="*/ 52 w 135"/>
                    <a:gd name="T5" fmla="*/ 229 h 232"/>
                    <a:gd name="T6" fmla="*/ 52 w 135"/>
                    <a:gd name="T7" fmla="*/ 232 h 232"/>
                    <a:gd name="T8" fmla="*/ 114 w 135"/>
                    <a:gd name="T9" fmla="*/ 220 h 232"/>
                    <a:gd name="T10" fmla="*/ 113 w 135"/>
                    <a:gd name="T11" fmla="*/ 217 h 232"/>
                    <a:gd name="T12" fmla="*/ 113 w 135"/>
                    <a:gd name="T13" fmla="*/ 215 h 232"/>
                    <a:gd name="T14" fmla="*/ 25 w 135"/>
                    <a:gd name="T15" fmla="*/ 110 h 232"/>
                    <a:gd name="T16" fmla="*/ 24 w 135"/>
                    <a:gd name="T17" fmla="*/ 111 h 232"/>
                    <a:gd name="T18" fmla="*/ 24 w 135"/>
                    <a:gd name="T19" fmla="*/ 111 h 232"/>
                    <a:gd name="T20" fmla="*/ 24 w 135"/>
                    <a:gd name="T21" fmla="*/ 111 h 232"/>
                    <a:gd name="T22" fmla="*/ 47 w 135"/>
                    <a:gd name="T23" fmla="*/ 218 h 232"/>
                    <a:gd name="T24" fmla="*/ 47 w 135"/>
                    <a:gd name="T25" fmla="*/ 218 h 232"/>
                    <a:gd name="T26" fmla="*/ 47 w 135"/>
                    <a:gd name="T27" fmla="*/ 218 h 232"/>
                    <a:gd name="T28" fmla="*/ 48 w 135"/>
                    <a:gd name="T29" fmla="*/ 218 h 232"/>
                    <a:gd name="T30" fmla="*/ 25 w 135"/>
                    <a:gd name="T31" fmla="*/ 110 h 232"/>
                    <a:gd name="T32" fmla="*/ 20 w 135"/>
                    <a:gd name="T33" fmla="*/ 100 h 232"/>
                    <a:gd name="T34" fmla="*/ 0 w 135"/>
                    <a:gd name="T35" fmla="*/ 106 h 232"/>
                    <a:gd name="T36" fmla="*/ 0 w 135"/>
                    <a:gd name="T37" fmla="*/ 108 h 232"/>
                    <a:gd name="T38" fmla="*/ 1 w 135"/>
                    <a:gd name="T39" fmla="*/ 110 h 232"/>
                    <a:gd name="T40" fmla="*/ 20 w 135"/>
                    <a:gd name="T41" fmla="*/ 105 h 232"/>
                    <a:gd name="T42" fmla="*/ 20 w 135"/>
                    <a:gd name="T43" fmla="*/ 104 h 232"/>
                    <a:gd name="T44" fmla="*/ 20 w 135"/>
                    <a:gd name="T45" fmla="*/ 100 h 232"/>
                    <a:gd name="T46" fmla="*/ 73 w 135"/>
                    <a:gd name="T47" fmla="*/ 36 h 232"/>
                    <a:gd name="T48" fmla="*/ 113 w 135"/>
                    <a:gd name="T49" fmla="*/ 204 h 232"/>
                    <a:gd name="T50" fmla="*/ 114 w 135"/>
                    <a:gd name="T51" fmla="*/ 204 h 232"/>
                    <a:gd name="T52" fmla="*/ 114 w 135"/>
                    <a:gd name="T53" fmla="*/ 204 h 232"/>
                    <a:gd name="T54" fmla="*/ 114 w 135"/>
                    <a:gd name="T55" fmla="*/ 204 h 232"/>
                    <a:gd name="T56" fmla="*/ 75 w 135"/>
                    <a:gd name="T57" fmla="*/ 36 h 232"/>
                    <a:gd name="T58" fmla="*/ 74 w 135"/>
                    <a:gd name="T59" fmla="*/ 36 h 232"/>
                    <a:gd name="T60" fmla="*/ 74 w 135"/>
                    <a:gd name="T61" fmla="*/ 36 h 232"/>
                    <a:gd name="T62" fmla="*/ 73 w 135"/>
                    <a:gd name="T63" fmla="*/ 36 h 232"/>
                    <a:gd name="T64" fmla="*/ 133 w 135"/>
                    <a:gd name="T65" fmla="*/ 0 h 232"/>
                    <a:gd name="T66" fmla="*/ 73 w 135"/>
                    <a:gd name="T67" fmla="*/ 20 h 232"/>
                    <a:gd name="T68" fmla="*/ 73 w 135"/>
                    <a:gd name="T69" fmla="*/ 23 h 232"/>
                    <a:gd name="T70" fmla="*/ 74 w 135"/>
                    <a:gd name="T71" fmla="*/ 25 h 232"/>
                    <a:gd name="T72" fmla="*/ 135 w 135"/>
                    <a:gd name="T73" fmla="*/ 4 h 232"/>
                    <a:gd name="T74" fmla="*/ 134 w 135"/>
                    <a:gd name="T75" fmla="*/ 2 h 232"/>
                    <a:gd name="T76" fmla="*/ 133 w 135"/>
                    <a:gd name="T77"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 h="232">
                      <a:moveTo>
                        <a:pt x="113" y="215"/>
                      </a:moveTo>
                      <a:cubicBezTo>
                        <a:pt x="92" y="219"/>
                        <a:pt x="72" y="223"/>
                        <a:pt x="51" y="227"/>
                      </a:cubicBezTo>
                      <a:cubicBezTo>
                        <a:pt x="51" y="228"/>
                        <a:pt x="52" y="229"/>
                        <a:pt x="52" y="229"/>
                      </a:cubicBezTo>
                      <a:cubicBezTo>
                        <a:pt x="52" y="230"/>
                        <a:pt x="52" y="231"/>
                        <a:pt x="52" y="232"/>
                      </a:cubicBezTo>
                      <a:cubicBezTo>
                        <a:pt x="73" y="228"/>
                        <a:pt x="93" y="224"/>
                        <a:pt x="114" y="220"/>
                      </a:cubicBezTo>
                      <a:cubicBezTo>
                        <a:pt x="114" y="219"/>
                        <a:pt x="113" y="218"/>
                        <a:pt x="113" y="217"/>
                      </a:cubicBezTo>
                      <a:cubicBezTo>
                        <a:pt x="113" y="216"/>
                        <a:pt x="113" y="215"/>
                        <a:pt x="113" y="215"/>
                      </a:cubicBezTo>
                      <a:moveTo>
                        <a:pt x="25" y="110"/>
                      </a:moveTo>
                      <a:cubicBezTo>
                        <a:pt x="24" y="111"/>
                        <a:pt x="24" y="111"/>
                        <a:pt x="24" y="111"/>
                      </a:cubicBezTo>
                      <a:cubicBezTo>
                        <a:pt x="24" y="111"/>
                        <a:pt x="24" y="111"/>
                        <a:pt x="24" y="111"/>
                      </a:cubicBezTo>
                      <a:cubicBezTo>
                        <a:pt x="24" y="111"/>
                        <a:pt x="24" y="111"/>
                        <a:pt x="24" y="111"/>
                      </a:cubicBezTo>
                      <a:cubicBezTo>
                        <a:pt x="33" y="146"/>
                        <a:pt x="40" y="182"/>
                        <a:pt x="47" y="218"/>
                      </a:cubicBezTo>
                      <a:cubicBezTo>
                        <a:pt x="47" y="218"/>
                        <a:pt x="47" y="218"/>
                        <a:pt x="47" y="218"/>
                      </a:cubicBezTo>
                      <a:cubicBezTo>
                        <a:pt x="47" y="218"/>
                        <a:pt x="47" y="218"/>
                        <a:pt x="47" y="218"/>
                      </a:cubicBezTo>
                      <a:cubicBezTo>
                        <a:pt x="47" y="218"/>
                        <a:pt x="48" y="218"/>
                        <a:pt x="48" y="218"/>
                      </a:cubicBezTo>
                      <a:cubicBezTo>
                        <a:pt x="41" y="182"/>
                        <a:pt x="34" y="146"/>
                        <a:pt x="25" y="110"/>
                      </a:cubicBezTo>
                      <a:moveTo>
                        <a:pt x="20" y="100"/>
                      </a:moveTo>
                      <a:cubicBezTo>
                        <a:pt x="13" y="102"/>
                        <a:pt x="6" y="104"/>
                        <a:pt x="0" y="106"/>
                      </a:cubicBezTo>
                      <a:cubicBezTo>
                        <a:pt x="0" y="107"/>
                        <a:pt x="0" y="107"/>
                        <a:pt x="0" y="108"/>
                      </a:cubicBezTo>
                      <a:cubicBezTo>
                        <a:pt x="1" y="109"/>
                        <a:pt x="1" y="110"/>
                        <a:pt x="1" y="110"/>
                      </a:cubicBezTo>
                      <a:cubicBezTo>
                        <a:pt x="7" y="108"/>
                        <a:pt x="14" y="107"/>
                        <a:pt x="20" y="105"/>
                      </a:cubicBezTo>
                      <a:cubicBezTo>
                        <a:pt x="20" y="105"/>
                        <a:pt x="20" y="104"/>
                        <a:pt x="20" y="104"/>
                      </a:cubicBezTo>
                      <a:cubicBezTo>
                        <a:pt x="20" y="103"/>
                        <a:pt x="20" y="101"/>
                        <a:pt x="20" y="100"/>
                      </a:cubicBezTo>
                      <a:moveTo>
                        <a:pt x="73" y="36"/>
                      </a:moveTo>
                      <a:cubicBezTo>
                        <a:pt x="90" y="91"/>
                        <a:pt x="103" y="147"/>
                        <a:pt x="113" y="204"/>
                      </a:cubicBezTo>
                      <a:cubicBezTo>
                        <a:pt x="113" y="204"/>
                        <a:pt x="113" y="204"/>
                        <a:pt x="114" y="204"/>
                      </a:cubicBezTo>
                      <a:cubicBezTo>
                        <a:pt x="114" y="204"/>
                        <a:pt x="114" y="204"/>
                        <a:pt x="114" y="204"/>
                      </a:cubicBezTo>
                      <a:cubicBezTo>
                        <a:pt x="114" y="204"/>
                        <a:pt x="114" y="204"/>
                        <a:pt x="114" y="204"/>
                      </a:cubicBezTo>
                      <a:cubicBezTo>
                        <a:pt x="104" y="147"/>
                        <a:pt x="91" y="91"/>
                        <a:pt x="75" y="36"/>
                      </a:cubicBezTo>
                      <a:cubicBezTo>
                        <a:pt x="75" y="36"/>
                        <a:pt x="74" y="36"/>
                        <a:pt x="74" y="36"/>
                      </a:cubicBezTo>
                      <a:cubicBezTo>
                        <a:pt x="74" y="36"/>
                        <a:pt x="74" y="36"/>
                        <a:pt x="74" y="36"/>
                      </a:cubicBezTo>
                      <a:cubicBezTo>
                        <a:pt x="74" y="36"/>
                        <a:pt x="74" y="36"/>
                        <a:pt x="73" y="36"/>
                      </a:cubicBezTo>
                      <a:moveTo>
                        <a:pt x="133" y="0"/>
                      </a:moveTo>
                      <a:cubicBezTo>
                        <a:pt x="113" y="6"/>
                        <a:pt x="93" y="13"/>
                        <a:pt x="73" y="20"/>
                      </a:cubicBezTo>
                      <a:cubicBezTo>
                        <a:pt x="73" y="21"/>
                        <a:pt x="73" y="22"/>
                        <a:pt x="73" y="23"/>
                      </a:cubicBezTo>
                      <a:cubicBezTo>
                        <a:pt x="74" y="23"/>
                        <a:pt x="74" y="24"/>
                        <a:pt x="74" y="25"/>
                      </a:cubicBezTo>
                      <a:cubicBezTo>
                        <a:pt x="94" y="18"/>
                        <a:pt x="115" y="11"/>
                        <a:pt x="135" y="4"/>
                      </a:cubicBezTo>
                      <a:cubicBezTo>
                        <a:pt x="134" y="3"/>
                        <a:pt x="134" y="3"/>
                        <a:pt x="134" y="2"/>
                      </a:cubicBezTo>
                      <a:cubicBezTo>
                        <a:pt x="134" y="1"/>
                        <a:pt x="133" y="0"/>
                        <a:pt x="13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0" name="Freeform 1019"/>
                <p:cNvSpPr>
                  <a:spLocks/>
                </p:cNvSpPr>
                <p:nvPr/>
              </p:nvSpPr>
              <p:spPr bwMode="auto">
                <a:xfrm>
                  <a:off x="5256" y="1523"/>
                  <a:ext cx="21" cy="49"/>
                </a:xfrm>
                <a:custGeom>
                  <a:avLst/>
                  <a:gdLst>
                    <a:gd name="T0" fmla="*/ 2 w 11"/>
                    <a:gd name="T1" fmla="*/ 0 h 26"/>
                    <a:gd name="T2" fmla="*/ 2 w 11"/>
                    <a:gd name="T3" fmla="*/ 0 h 26"/>
                    <a:gd name="T4" fmla="*/ 2 w 11"/>
                    <a:gd name="T5" fmla="*/ 12 h 26"/>
                    <a:gd name="T6" fmla="*/ 3 w 11"/>
                    <a:gd name="T7" fmla="*/ 14 h 26"/>
                    <a:gd name="T8" fmla="*/ 4 w 11"/>
                    <a:gd name="T9" fmla="*/ 16 h 26"/>
                    <a:gd name="T10" fmla="*/ 9 w 11"/>
                    <a:gd name="T11" fmla="*/ 26 h 26"/>
                    <a:gd name="T12" fmla="*/ 10 w 11"/>
                    <a:gd name="T13" fmla="*/ 26 h 26"/>
                    <a:gd name="T14" fmla="*/ 8 w 11"/>
                    <a:gd name="T15" fmla="*/ 12 h 26"/>
                    <a:gd name="T16" fmla="*/ 2 w 1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6">
                      <a:moveTo>
                        <a:pt x="2" y="0"/>
                      </a:moveTo>
                      <a:cubicBezTo>
                        <a:pt x="2" y="0"/>
                        <a:pt x="2" y="0"/>
                        <a:pt x="2" y="0"/>
                      </a:cubicBezTo>
                      <a:cubicBezTo>
                        <a:pt x="0" y="0"/>
                        <a:pt x="1" y="6"/>
                        <a:pt x="2" y="12"/>
                      </a:cubicBezTo>
                      <a:cubicBezTo>
                        <a:pt x="2" y="12"/>
                        <a:pt x="3" y="13"/>
                        <a:pt x="3" y="14"/>
                      </a:cubicBezTo>
                      <a:cubicBezTo>
                        <a:pt x="3" y="15"/>
                        <a:pt x="3" y="15"/>
                        <a:pt x="4" y="16"/>
                      </a:cubicBezTo>
                      <a:cubicBezTo>
                        <a:pt x="6" y="22"/>
                        <a:pt x="8" y="26"/>
                        <a:pt x="9" y="26"/>
                      </a:cubicBezTo>
                      <a:cubicBezTo>
                        <a:pt x="10" y="26"/>
                        <a:pt x="10" y="26"/>
                        <a:pt x="10" y="26"/>
                      </a:cubicBezTo>
                      <a:cubicBezTo>
                        <a:pt x="11" y="26"/>
                        <a:pt x="10" y="19"/>
                        <a:pt x="8" y="12"/>
                      </a:cubicBezTo>
                      <a:cubicBezTo>
                        <a:pt x="6" y="5"/>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1" name="Freeform 1020"/>
                <p:cNvSpPr>
                  <a:spLocks/>
                </p:cNvSpPr>
                <p:nvPr/>
              </p:nvSpPr>
              <p:spPr bwMode="auto">
                <a:xfrm>
                  <a:off x="5132" y="1566"/>
                  <a:ext cx="21" cy="47"/>
                </a:xfrm>
                <a:custGeom>
                  <a:avLst/>
                  <a:gdLst>
                    <a:gd name="T0" fmla="*/ 2 w 11"/>
                    <a:gd name="T1" fmla="*/ 0 h 25"/>
                    <a:gd name="T2" fmla="*/ 2 w 11"/>
                    <a:gd name="T3" fmla="*/ 0 h 25"/>
                    <a:gd name="T4" fmla="*/ 3 w 11"/>
                    <a:gd name="T5" fmla="*/ 13 h 25"/>
                    <a:gd name="T6" fmla="*/ 8 w 11"/>
                    <a:gd name="T7" fmla="*/ 25 h 25"/>
                    <a:gd name="T8" fmla="*/ 9 w 11"/>
                    <a:gd name="T9" fmla="*/ 25 h 25"/>
                    <a:gd name="T10" fmla="*/ 9 w 11"/>
                    <a:gd name="T11" fmla="*/ 25 h 25"/>
                    <a:gd name="T12" fmla="*/ 10 w 11"/>
                    <a:gd name="T13" fmla="*/ 25 h 25"/>
                    <a:gd name="T14" fmla="*/ 9 w 11"/>
                    <a:gd name="T15" fmla="*/ 14 h 25"/>
                    <a:gd name="T16" fmla="*/ 8 w 11"/>
                    <a:gd name="T17" fmla="*/ 12 h 25"/>
                    <a:gd name="T18" fmla="*/ 8 w 11"/>
                    <a:gd name="T19" fmla="*/ 9 h 25"/>
                    <a:gd name="T20" fmla="*/ 2 w 11"/>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25">
                      <a:moveTo>
                        <a:pt x="2" y="0"/>
                      </a:moveTo>
                      <a:cubicBezTo>
                        <a:pt x="2" y="0"/>
                        <a:pt x="2" y="0"/>
                        <a:pt x="2" y="0"/>
                      </a:cubicBezTo>
                      <a:cubicBezTo>
                        <a:pt x="0" y="1"/>
                        <a:pt x="1" y="6"/>
                        <a:pt x="3" y="13"/>
                      </a:cubicBezTo>
                      <a:cubicBezTo>
                        <a:pt x="5" y="19"/>
                        <a:pt x="7" y="23"/>
                        <a:pt x="8" y="25"/>
                      </a:cubicBezTo>
                      <a:cubicBezTo>
                        <a:pt x="9" y="25"/>
                        <a:pt x="9" y="25"/>
                        <a:pt x="9" y="25"/>
                      </a:cubicBezTo>
                      <a:cubicBezTo>
                        <a:pt x="9" y="25"/>
                        <a:pt x="9" y="25"/>
                        <a:pt x="9" y="25"/>
                      </a:cubicBezTo>
                      <a:cubicBezTo>
                        <a:pt x="9" y="25"/>
                        <a:pt x="10" y="25"/>
                        <a:pt x="10" y="25"/>
                      </a:cubicBezTo>
                      <a:cubicBezTo>
                        <a:pt x="11" y="24"/>
                        <a:pt x="10" y="20"/>
                        <a:pt x="9" y="14"/>
                      </a:cubicBezTo>
                      <a:cubicBezTo>
                        <a:pt x="9" y="13"/>
                        <a:pt x="9" y="12"/>
                        <a:pt x="8" y="12"/>
                      </a:cubicBezTo>
                      <a:cubicBezTo>
                        <a:pt x="8" y="11"/>
                        <a:pt x="8" y="10"/>
                        <a:pt x="8" y="9"/>
                      </a:cubicBezTo>
                      <a:cubicBezTo>
                        <a:pt x="6" y="4"/>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2" name="Freeform 1021"/>
                <p:cNvSpPr>
                  <a:spLocks/>
                </p:cNvSpPr>
                <p:nvPr/>
              </p:nvSpPr>
              <p:spPr bwMode="auto">
                <a:xfrm>
                  <a:off x="4999" y="1731"/>
                  <a:ext cx="15" cy="38"/>
                </a:xfrm>
                <a:custGeom>
                  <a:avLst/>
                  <a:gdLst>
                    <a:gd name="T0" fmla="*/ 2 w 8"/>
                    <a:gd name="T1" fmla="*/ 0 h 20"/>
                    <a:gd name="T2" fmla="*/ 2 w 8"/>
                    <a:gd name="T3" fmla="*/ 0 h 20"/>
                    <a:gd name="T4" fmla="*/ 2 w 8"/>
                    <a:gd name="T5" fmla="*/ 11 h 20"/>
                    <a:gd name="T6" fmla="*/ 7 w 8"/>
                    <a:gd name="T7" fmla="*/ 20 h 20"/>
                    <a:gd name="T8" fmla="*/ 7 w 8"/>
                    <a:gd name="T9" fmla="*/ 20 h 20"/>
                    <a:gd name="T10" fmla="*/ 7 w 8"/>
                    <a:gd name="T11" fmla="*/ 11 h 20"/>
                    <a:gd name="T12" fmla="*/ 6 w 8"/>
                    <a:gd name="T13" fmla="*/ 9 h 20"/>
                    <a:gd name="T14" fmla="*/ 6 w 8"/>
                    <a:gd name="T15" fmla="*/ 7 h 20"/>
                    <a:gd name="T16" fmla="*/ 2 w 8"/>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0">
                      <a:moveTo>
                        <a:pt x="2" y="0"/>
                      </a:moveTo>
                      <a:cubicBezTo>
                        <a:pt x="2" y="0"/>
                        <a:pt x="2" y="0"/>
                        <a:pt x="2" y="0"/>
                      </a:cubicBezTo>
                      <a:cubicBezTo>
                        <a:pt x="0" y="1"/>
                        <a:pt x="1" y="5"/>
                        <a:pt x="2" y="11"/>
                      </a:cubicBezTo>
                      <a:cubicBezTo>
                        <a:pt x="3" y="16"/>
                        <a:pt x="5" y="20"/>
                        <a:pt x="7" y="20"/>
                      </a:cubicBezTo>
                      <a:cubicBezTo>
                        <a:pt x="7" y="20"/>
                        <a:pt x="7" y="20"/>
                        <a:pt x="7" y="20"/>
                      </a:cubicBezTo>
                      <a:cubicBezTo>
                        <a:pt x="8" y="19"/>
                        <a:pt x="8" y="16"/>
                        <a:pt x="7" y="11"/>
                      </a:cubicBezTo>
                      <a:cubicBezTo>
                        <a:pt x="7" y="11"/>
                        <a:pt x="7" y="10"/>
                        <a:pt x="6" y="9"/>
                      </a:cubicBezTo>
                      <a:cubicBezTo>
                        <a:pt x="6" y="8"/>
                        <a:pt x="6" y="8"/>
                        <a:pt x="6" y="7"/>
                      </a:cubicBezTo>
                      <a:cubicBezTo>
                        <a:pt x="4" y="3"/>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3" name="Freeform 1022"/>
                <p:cNvSpPr>
                  <a:spLocks/>
                </p:cNvSpPr>
                <p:nvPr/>
              </p:nvSpPr>
              <p:spPr bwMode="auto">
                <a:xfrm>
                  <a:off x="5220" y="1929"/>
                  <a:ext cx="15" cy="47"/>
                </a:xfrm>
                <a:custGeom>
                  <a:avLst/>
                  <a:gdLst>
                    <a:gd name="T0" fmla="*/ 2 w 8"/>
                    <a:gd name="T1" fmla="*/ 0 h 25"/>
                    <a:gd name="T2" fmla="*/ 2 w 8"/>
                    <a:gd name="T3" fmla="*/ 0 h 25"/>
                    <a:gd name="T4" fmla="*/ 1 w 8"/>
                    <a:gd name="T5" fmla="*/ 0 h 25"/>
                    <a:gd name="T6" fmla="*/ 1 w 8"/>
                    <a:gd name="T7" fmla="*/ 11 h 25"/>
                    <a:gd name="T8" fmla="*/ 1 w 8"/>
                    <a:gd name="T9" fmla="*/ 13 h 25"/>
                    <a:gd name="T10" fmla="*/ 2 w 8"/>
                    <a:gd name="T11" fmla="*/ 16 h 25"/>
                    <a:gd name="T12" fmla="*/ 6 w 8"/>
                    <a:gd name="T13" fmla="*/ 25 h 25"/>
                    <a:gd name="T14" fmla="*/ 6 w 8"/>
                    <a:gd name="T15" fmla="*/ 25 h 25"/>
                    <a:gd name="T16" fmla="*/ 7 w 8"/>
                    <a:gd name="T17" fmla="*/ 12 h 25"/>
                    <a:gd name="T18" fmla="*/ 2 w 8"/>
                    <a:gd name="T19" fmla="*/ 0 h 25"/>
                    <a:gd name="T20" fmla="*/ 2 w 8"/>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5">
                      <a:moveTo>
                        <a:pt x="2" y="0"/>
                      </a:moveTo>
                      <a:cubicBezTo>
                        <a:pt x="2" y="0"/>
                        <a:pt x="2" y="0"/>
                        <a:pt x="2" y="0"/>
                      </a:cubicBezTo>
                      <a:cubicBezTo>
                        <a:pt x="1" y="0"/>
                        <a:pt x="1" y="0"/>
                        <a:pt x="1" y="0"/>
                      </a:cubicBezTo>
                      <a:cubicBezTo>
                        <a:pt x="0" y="2"/>
                        <a:pt x="0" y="6"/>
                        <a:pt x="1" y="11"/>
                      </a:cubicBezTo>
                      <a:cubicBezTo>
                        <a:pt x="1" y="11"/>
                        <a:pt x="1" y="12"/>
                        <a:pt x="1" y="13"/>
                      </a:cubicBezTo>
                      <a:cubicBezTo>
                        <a:pt x="1" y="14"/>
                        <a:pt x="2" y="15"/>
                        <a:pt x="2" y="16"/>
                      </a:cubicBezTo>
                      <a:cubicBezTo>
                        <a:pt x="3" y="22"/>
                        <a:pt x="5" y="25"/>
                        <a:pt x="6" y="25"/>
                      </a:cubicBezTo>
                      <a:cubicBezTo>
                        <a:pt x="6" y="25"/>
                        <a:pt x="6" y="25"/>
                        <a:pt x="6" y="25"/>
                      </a:cubicBezTo>
                      <a:cubicBezTo>
                        <a:pt x="8" y="25"/>
                        <a:pt x="8" y="19"/>
                        <a:pt x="7" y="12"/>
                      </a:cubicBezTo>
                      <a:cubicBezTo>
                        <a:pt x="6" y="5"/>
                        <a:pt x="4" y="0"/>
                        <a:pt x="2" y="0"/>
                      </a:cubicBezTo>
                      <a:cubicBezTo>
                        <a:pt x="2" y="0"/>
                        <a:pt x="2"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4" name="Freeform 1023"/>
                <p:cNvSpPr>
                  <a:spLocks/>
                </p:cNvSpPr>
                <p:nvPr/>
              </p:nvSpPr>
              <p:spPr bwMode="auto">
                <a:xfrm>
                  <a:off x="5094" y="1955"/>
                  <a:ext cx="15" cy="45"/>
                </a:xfrm>
                <a:custGeom>
                  <a:avLst/>
                  <a:gdLst>
                    <a:gd name="T0" fmla="*/ 2 w 8"/>
                    <a:gd name="T1" fmla="*/ 0 h 24"/>
                    <a:gd name="T2" fmla="*/ 2 w 8"/>
                    <a:gd name="T3" fmla="*/ 0 h 24"/>
                    <a:gd name="T4" fmla="*/ 2 w 8"/>
                    <a:gd name="T5" fmla="*/ 0 h 24"/>
                    <a:gd name="T6" fmla="*/ 1 w 8"/>
                    <a:gd name="T7" fmla="*/ 13 h 24"/>
                    <a:gd name="T8" fmla="*/ 6 w 8"/>
                    <a:gd name="T9" fmla="*/ 24 h 24"/>
                    <a:gd name="T10" fmla="*/ 6 w 8"/>
                    <a:gd name="T11" fmla="*/ 24 h 24"/>
                    <a:gd name="T12" fmla="*/ 7 w 8"/>
                    <a:gd name="T13" fmla="*/ 14 h 24"/>
                    <a:gd name="T14" fmla="*/ 7 w 8"/>
                    <a:gd name="T15" fmla="*/ 11 h 24"/>
                    <a:gd name="T16" fmla="*/ 6 w 8"/>
                    <a:gd name="T17" fmla="*/ 9 h 24"/>
                    <a:gd name="T18" fmla="*/ 3 w 8"/>
                    <a:gd name="T19" fmla="*/ 0 h 24"/>
                    <a:gd name="T20" fmla="*/ 2 w 8"/>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4">
                      <a:moveTo>
                        <a:pt x="2" y="0"/>
                      </a:moveTo>
                      <a:cubicBezTo>
                        <a:pt x="2" y="0"/>
                        <a:pt x="2" y="0"/>
                        <a:pt x="2" y="0"/>
                      </a:cubicBezTo>
                      <a:cubicBezTo>
                        <a:pt x="2" y="0"/>
                        <a:pt x="2" y="0"/>
                        <a:pt x="2" y="0"/>
                      </a:cubicBezTo>
                      <a:cubicBezTo>
                        <a:pt x="0" y="1"/>
                        <a:pt x="0" y="6"/>
                        <a:pt x="1" y="13"/>
                      </a:cubicBezTo>
                      <a:cubicBezTo>
                        <a:pt x="2" y="19"/>
                        <a:pt x="4" y="24"/>
                        <a:pt x="6" y="24"/>
                      </a:cubicBezTo>
                      <a:cubicBezTo>
                        <a:pt x="6" y="24"/>
                        <a:pt x="6" y="24"/>
                        <a:pt x="6" y="24"/>
                      </a:cubicBezTo>
                      <a:cubicBezTo>
                        <a:pt x="7" y="24"/>
                        <a:pt x="8" y="20"/>
                        <a:pt x="7" y="14"/>
                      </a:cubicBezTo>
                      <a:cubicBezTo>
                        <a:pt x="7" y="13"/>
                        <a:pt x="7" y="12"/>
                        <a:pt x="7" y="11"/>
                      </a:cubicBezTo>
                      <a:cubicBezTo>
                        <a:pt x="7" y="11"/>
                        <a:pt x="6" y="10"/>
                        <a:pt x="6" y="9"/>
                      </a:cubicBezTo>
                      <a:cubicBezTo>
                        <a:pt x="5" y="5"/>
                        <a:pt x="4" y="1"/>
                        <a:pt x="3" y="0"/>
                      </a:cubicBezTo>
                      <a:cubicBezTo>
                        <a:pt x="3" y="0"/>
                        <a:pt x="2"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5" name="Freeform 1024"/>
                <p:cNvSpPr>
                  <a:spLocks/>
                </p:cNvSpPr>
                <p:nvPr/>
              </p:nvSpPr>
              <p:spPr bwMode="auto">
                <a:xfrm>
                  <a:off x="5046" y="1726"/>
                  <a:ext cx="11" cy="28"/>
                </a:xfrm>
                <a:custGeom>
                  <a:avLst/>
                  <a:gdLst>
                    <a:gd name="T0" fmla="*/ 1 w 6"/>
                    <a:gd name="T1" fmla="*/ 0 h 15"/>
                    <a:gd name="T2" fmla="*/ 1 w 6"/>
                    <a:gd name="T3" fmla="*/ 0 h 15"/>
                    <a:gd name="T4" fmla="*/ 1 w 6"/>
                    <a:gd name="T5" fmla="*/ 4 h 15"/>
                    <a:gd name="T6" fmla="*/ 1 w 6"/>
                    <a:gd name="T7" fmla="*/ 8 h 15"/>
                    <a:gd name="T8" fmla="*/ 1 w 6"/>
                    <a:gd name="T9" fmla="*/ 9 h 15"/>
                    <a:gd name="T10" fmla="*/ 5 w 6"/>
                    <a:gd name="T11" fmla="*/ 15 h 15"/>
                    <a:gd name="T12" fmla="*/ 5 w 6"/>
                    <a:gd name="T13" fmla="*/ 15 h 15"/>
                    <a:gd name="T14" fmla="*/ 5 w 6"/>
                    <a:gd name="T15" fmla="*/ 15 h 15"/>
                    <a:gd name="T16" fmla="*/ 6 w 6"/>
                    <a:gd name="T17" fmla="*/ 14 h 15"/>
                    <a:gd name="T18" fmla="*/ 5 w 6"/>
                    <a:gd name="T19" fmla="*/ 7 h 15"/>
                    <a:gd name="T20" fmla="*/ 1 w 6"/>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5">
                      <a:moveTo>
                        <a:pt x="1" y="0"/>
                      </a:moveTo>
                      <a:cubicBezTo>
                        <a:pt x="1" y="0"/>
                        <a:pt x="1" y="0"/>
                        <a:pt x="1" y="0"/>
                      </a:cubicBezTo>
                      <a:cubicBezTo>
                        <a:pt x="0" y="0"/>
                        <a:pt x="0" y="2"/>
                        <a:pt x="1" y="4"/>
                      </a:cubicBezTo>
                      <a:cubicBezTo>
                        <a:pt x="1" y="5"/>
                        <a:pt x="1" y="7"/>
                        <a:pt x="1" y="8"/>
                      </a:cubicBezTo>
                      <a:cubicBezTo>
                        <a:pt x="1" y="8"/>
                        <a:pt x="1" y="9"/>
                        <a:pt x="1" y="9"/>
                      </a:cubicBezTo>
                      <a:cubicBezTo>
                        <a:pt x="2" y="12"/>
                        <a:pt x="4" y="15"/>
                        <a:pt x="5" y="15"/>
                      </a:cubicBezTo>
                      <a:cubicBezTo>
                        <a:pt x="5" y="15"/>
                        <a:pt x="5" y="15"/>
                        <a:pt x="5" y="15"/>
                      </a:cubicBezTo>
                      <a:cubicBezTo>
                        <a:pt x="5" y="15"/>
                        <a:pt x="5" y="15"/>
                        <a:pt x="5" y="15"/>
                      </a:cubicBezTo>
                      <a:cubicBezTo>
                        <a:pt x="5" y="15"/>
                        <a:pt x="5" y="15"/>
                        <a:pt x="6" y="14"/>
                      </a:cubicBezTo>
                      <a:cubicBezTo>
                        <a:pt x="6" y="12"/>
                        <a:pt x="5" y="10"/>
                        <a:pt x="5" y="7"/>
                      </a:cubicBezTo>
                      <a:cubicBezTo>
                        <a:pt x="3" y="3"/>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6" name="Freeform 1025"/>
                <p:cNvSpPr>
                  <a:spLocks noEditPoints="1"/>
                </p:cNvSpPr>
                <p:nvPr/>
              </p:nvSpPr>
              <p:spPr bwMode="auto">
                <a:xfrm>
                  <a:off x="4557" y="2113"/>
                  <a:ext cx="284" cy="335"/>
                </a:xfrm>
                <a:custGeom>
                  <a:avLst/>
                  <a:gdLst>
                    <a:gd name="T0" fmla="*/ 93 w 151"/>
                    <a:gd name="T1" fmla="*/ 172 h 178"/>
                    <a:gd name="T2" fmla="*/ 30 w 151"/>
                    <a:gd name="T3" fmla="*/ 174 h 178"/>
                    <a:gd name="T4" fmla="*/ 30 w 151"/>
                    <a:gd name="T5" fmla="*/ 176 h 178"/>
                    <a:gd name="T6" fmla="*/ 30 w 151"/>
                    <a:gd name="T7" fmla="*/ 178 h 178"/>
                    <a:gd name="T8" fmla="*/ 93 w 151"/>
                    <a:gd name="T9" fmla="*/ 176 h 178"/>
                    <a:gd name="T10" fmla="*/ 93 w 151"/>
                    <a:gd name="T11" fmla="*/ 174 h 178"/>
                    <a:gd name="T12" fmla="*/ 93 w 151"/>
                    <a:gd name="T13" fmla="*/ 172 h 178"/>
                    <a:gd name="T14" fmla="*/ 24 w 151"/>
                    <a:gd name="T15" fmla="*/ 77 h 178"/>
                    <a:gd name="T16" fmla="*/ 23 w 151"/>
                    <a:gd name="T17" fmla="*/ 78 h 178"/>
                    <a:gd name="T18" fmla="*/ 27 w 151"/>
                    <a:gd name="T19" fmla="*/ 166 h 178"/>
                    <a:gd name="T20" fmla="*/ 28 w 151"/>
                    <a:gd name="T21" fmla="*/ 166 h 178"/>
                    <a:gd name="T22" fmla="*/ 29 w 151"/>
                    <a:gd name="T23" fmla="*/ 166 h 178"/>
                    <a:gd name="T24" fmla="*/ 24 w 151"/>
                    <a:gd name="T25" fmla="*/ 77 h 178"/>
                    <a:gd name="T26" fmla="*/ 21 w 151"/>
                    <a:gd name="T27" fmla="*/ 69 h 178"/>
                    <a:gd name="T28" fmla="*/ 0 w 151"/>
                    <a:gd name="T29" fmla="*/ 72 h 178"/>
                    <a:gd name="T30" fmla="*/ 1 w 151"/>
                    <a:gd name="T31" fmla="*/ 73 h 178"/>
                    <a:gd name="T32" fmla="*/ 1 w 151"/>
                    <a:gd name="T33" fmla="*/ 76 h 178"/>
                    <a:gd name="T34" fmla="*/ 21 w 151"/>
                    <a:gd name="T35" fmla="*/ 73 h 178"/>
                    <a:gd name="T36" fmla="*/ 21 w 151"/>
                    <a:gd name="T37" fmla="*/ 72 h 178"/>
                    <a:gd name="T38" fmla="*/ 21 w 151"/>
                    <a:gd name="T39" fmla="*/ 69 h 178"/>
                    <a:gd name="T40" fmla="*/ 85 w 151"/>
                    <a:gd name="T41" fmla="*/ 24 h 178"/>
                    <a:gd name="T42" fmla="*/ 95 w 151"/>
                    <a:gd name="T43" fmla="*/ 164 h 178"/>
                    <a:gd name="T44" fmla="*/ 96 w 151"/>
                    <a:gd name="T45" fmla="*/ 164 h 178"/>
                    <a:gd name="T46" fmla="*/ 96 w 151"/>
                    <a:gd name="T47" fmla="*/ 164 h 178"/>
                    <a:gd name="T48" fmla="*/ 96 w 151"/>
                    <a:gd name="T49" fmla="*/ 164 h 178"/>
                    <a:gd name="T50" fmla="*/ 86 w 151"/>
                    <a:gd name="T51" fmla="*/ 24 h 178"/>
                    <a:gd name="T52" fmla="*/ 86 w 151"/>
                    <a:gd name="T53" fmla="*/ 24 h 178"/>
                    <a:gd name="T54" fmla="*/ 86 w 151"/>
                    <a:gd name="T55" fmla="*/ 24 h 178"/>
                    <a:gd name="T56" fmla="*/ 85 w 151"/>
                    <a:gd name="T57" fmla="*/ 24 h 178"/>
                    <a:gd name="T58" fmla="*/ 150 w 151"/>
                    <a:gd name="T59" fmla="*/ 0 h 178"/>
                    <a:gd name="T60" fmla="*/ 87 w 151"/>
                    <a:gd name="T61" fmla="*/ 11 h 178"/>
                    <a:gd name="T62" fmla="*/ 87 w 151"/>
                    <a:gd name="T63" fmla="*/ 13 h 178"/>
                    <a:gd name="T64" fmla="*/ 87 w 151"/>
                    <a:gd name="T65" fmla="*/ 15 h 178"/>
                    <a:gd name="T66" fmla="*/ 151 w 151"/>
                    <a:gd name="T67" fmla="*/ 5 h 178"/>
                    <a:gd name="T68" fmla="*/ 150 w 151"/>
                    <a:gd name="T69" fmla="*/ 2 h 178"/>
                    <a:gd name="T70" fmla="*/ 150 w 151"/>
                    <a:gd name="T7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1" h="178">
                      <a:moveTo>
                        <a:pt x="93" y="172"/>
                      </a:moveTo>
                      <a:cubicBezTo>
                        <a:pt x="72" y="172"/>
                        <a:pt x="51" y="173"/>
                        <a:pt x="30" y="174"/>
                      </a:cubicBezTo>
                      <a:cubicBezTo>
                        <a:pt x="30" y="174"/>
                        <a:pt x="30" y="175"/>
                        <a:pt x="30" y="176"/>
                      </a:cubicBezTo>
                      <a:cubicBezTo>
                        <a:pt x="30" y="177"/>
                        <a:pt x="30" y="177"/>
                        <a:pt x="30" y="178"/>
                      </a:cubicBezTo>
                      <a:cubicBezTo>
                        <a:pt x="51" y="177"/>
                        <a:pt x="72" y="177"/>
                        <a:pt x="93" y="176"/>
                      </a:cubicBezTo>
                      <a:cubicBezTo>
                        <a:pt x="93" y="176"/>
                        <a:pt x="93" y="175"/>
                        <a:pt x="93" y="174"/>
                      </a:cubicBezTo>
                      <a:cubicBezTo>
                        <a:pt x="93" y="173"/>
                        <a:pt x="93" y="173"/>
                        <a:pt x="93" y="172"/>
                      </a:cubicBezTo>
                      <a:moveTo>
                        <a:pt x="24" y="77"/>
                      </a:moveTo>
                      <a:cubicBezTo>
                        <a:pt x="24" y="78"/>
                        <a:pt x="23" y="78"/>
                        <a:pt x="23" y="78"/>
                      </a:cubicBezTo>
                      <a:cubicBezTo>
                        <a:pt x="26" y="107"/>
                        <a:pt x="27" y="137"/>
                        <a:pt x="27" y="166"/>
                      </a:cubicBezTo>
                      <a:cubicBezTo>
                        <a:pt x="28" y="166"/>
                        <a:pt x="28" y="166"/>
                        <a:pt x="28" y="166"/>
                      </a:cubicBezTo>
                      <a:cubicBezTo>
                        <a:pt x="28" y="166"/>
                        <a:pt x="28" y="166"/>
                        <a:pt x="29" y="166"/>
                      </a:cubicBezTo>
                      <a:cubicBezTo>
                        <a:pt x="28" y="137"/>
                        <a:pt x="26" y="107"/>
                        <a:pt x="24" y="77"/>
                      </a:cubicBezTo>
                      <a:moveTo>
                        <a:pt x="21" y="69"/>
                      </a:moveTo>
                      <a:cubicBezTo>
                        <a:pt x="14" y="70"/>
                        <a:pt x="7" y="71"/>
                        <a:pt x="0" y="72"/>
                      </a:cubicBezTo>
                      <a:cubicBezTo>
                        <a:pt x="0" y="72"/>
                        <a:pt x="1" y="73"/>
                        <a:pt x="1" y="73"/>
                      </a:cubicBezTo>
                      <a:cubicBezTo>
                        <a:pt x="1" y="74"/>
                        <a:pt x="1" y="75"/>
                        <a:pt x="1" y="76"/>
                      </a:cubicBezTo>
                      <a:cubicBezTo>
                        <a:pt x="7" y="75"/>
                        <a:pt x="14" y="74"/>
                        <a:pt x="21" y="73"/>
                      </a:cubicBezTo>
                      <a:cubicBezTo>
                        <a:pt x="21" y="73"/>
                        <a:pt x="21" y="73"/>
                        <a:pt x="21" y="72"/>
                      </a:cubicBezTo>
                      <a:cubicBezTo>
                        <a:pt x="21" y="71"/>
                        <a:pt x="21" y="70"/>
                        <a:pt x="21" y="69"/>
                      </a:cubicBezTo>
                      <a:moveTo>
                        <a:pt x="85" y="24"/>
                      </a:moveTo>
                      <a:cubicBezTo>
                        <a:pt x="91" y="70"/>
                        <a:pt x="94" y="117"/>
                        <a:pt x="95" y="164"/>
                      </a:cubicBezTo>
                      <a:cubicBezTo>
                        <a:pt x="95" y="164"/>
                        <a:pt x="95" y="164"/>
                        <a:pt x="96" y="164"/>
                      </a:cubicBezTo>
                      <a:cubicBezTo>
                        <a:pt x="96" y="164"/>
                        <a:pt x="96" y="164"/>
                        <a:pt x="96" y="164"/>
                      </a:cubicBezTo>
                      <a:cubicBezTo>
                        <a:pt x="96" y="164"/>
                        <a:pt x="96" y="164"/>
                        <a:pt x="96" y="164"/>
                      </a:cubicBezTo>
                      <a:cubicBezTo>
                        <a:pt x="95" y="117"/>
                        <a:pt x="92" y="70"/>
                        <a:pt x="86" y="24"/>
                      </a:cubicBezTo>
                      <a:cubicBezTo>
                        <a:pt x="86" y="24"/>
                        <a:pt x="86" y="24"/>
                        <a:pt x="86" y="24"/>
                      </a:cubicBezTo>
                      <a:cubicBezTo>
                        <a:pt x="86" y="24"/>
                        <a:pt x="86" y="24"/>
                        <a:pt x="86" y="24"/>
                      </a:cubicBezTo>
                      <a:cubicBezTo>
                        <a:pt x="85" y="24"/>
                        <a:pt x="85" y="24"/>
                        <a:pt x="85" y="24"/>
                      </a:cubicBezTo>
                      <a:moveTo>
                        <a:pt x="150" y="0"/>
                      </a:moveTo>
                      <a:cubicBezTo>
                        <a:pt x="129" y="4"/>
                        <a:pt x="108" y="7"/>
                        <a:pt x="87" y="11"/>
                      </a:cubicBezTo>
                      <a:cubicBezTo>
                        <a:pt x="87" y="12"/>
                        <a:pt x="87" y="12"/>
                        <a:pt x="87" y="13"/>
                      </a:cubicBezTo>
                      <a:cubicBezTo>
                        <a:pt x="87" y="14"/>
                        <a:pt x="87" y="14"/>
                        <a:pt x="87" y="15"/>
                      </a:cubicBezTo>
                      <a:cubicBezTo>
                        <a:pt x="109" y="12"/>
                        <a:pt x="130" y="8"/>
                        <a:pt x="151" y="5"/>
                      </a:cubicBezTo>
                      <a:cubicBezTo>
                        <a:pt x="150" y="4"/>
                        <a:pt x="150" y="3"/>
                        <a:pt x="150" y="2"/>
                      </a:cubicBezTo>
                      <a:cubicBezTo>
                        <a:pt x="150" y="2"/>
                        <a:pt x="150" y="1"/>
                        <a:pt x="15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7" name="Freeform 1026"/>
                <p:cNvSpPr>
                  <a:spLocks/>
                </p:cNvSpPr>
                <p:nvPr/>
              </p:nvSpPr>
              <p:spPr bwMode="auto">
                <a:xfrm>
                  <a:off x="4839" y="2096"/>
                  <a:ext cx="11" cy="41"/>
                </a:xfrm>
                <a:custGeom>
                  <a:avLst/>
                  <a:gdLst>
                    <a:gd name="T0" fmla="*/ 2 w 6"/>
                    <a:gd name="T1" fmla="*/ 0 h 22"/>
                    <a:gd name="T2" fmla="*/ 0 w 6"/>
                    <a:gd name="T3" fmla="*/ 9 h 22"/>
                    <a:gd name="T4" fmla="*/ 0 w 6"/>
                    <a:gd name="T5" fmla="*/ 11 h 22"/>
                    <a:gd name="T6" fmla="*/ 1 w 6"/>
                    <a:gd name="T7" fmla="*/ 14 h 22"/>
                    <a:gd name="T8" fmla="*/ 4 w 6"/>
                    <a:gd name="T9" fmla="*/ 22 h 22"/>
                    <a:gd name="T10" fmla="*/ 5 w 6"/>
                    <a:gd name="T11" fmla="*/ 22 h 22"/>
                    <a:gd name="T12" fmla="*/ 6 w 6"/>
                    <a:gd name="T13" fmla="*/ 11 h 22"/>
                    <a:gd name="T14" fmla="*/ 2 w 6"/>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2">
                      <a:moveTo>
                        <a:pt x="2" y="0"/>
                      </a:moveTo>
                      <a:cubicBezTo>
                        <a:pt x="0" y="0"/>
                        <a:pt x="0" y="4"/>
                        <a:pt x="0" y="9"/>
                      </a:cubicBezTo>
                      <a:cubicBezTo>
                        <a:pt x="0" y="10"/>
                        <a:pt x="0" y="11"/>
                        <a:pt x="0" y="11"/>
                      </a:cubicBezTo>
                      <a:cubicBezTo>
                        <a:pt x="0" y="12"/>
                        <a:pt x="0" y="13"/>
                        <a:pt x="1" y="14"/>
                      </a:cubicBezTo>
                      <a:cubicBezTo>
                        <a:pt x="2" y="19"/>
                        <a:pt x="3" y="22"/>
                        <a:pt x="4" y="22"/>
                      </a:cubicBezTo>
                      <a:cubicBezTo>
                        <a:pt x="4" y="22"/>
                        <a:pt x="4" y="22"/>
                        <a:pt x="5" y="22"/>
                      </a:cubicBezTo>
                      <a:cubicBezTo>
                        <a:pt x="6" y="22"/>
                        <a:pt x="6" y="17"/>
                        <a:pt x="6" y="11"/>
                      </a:cubicBezTo>
                      <a:cubicBezTo>
                        <a:pt x="5" y="4"/>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8" name="Freeform 1027"/>
                <p:cNvSpPr>
                  <a:spLocks/>
                </p:cNvSpPr>
                <p:nvPr/>
              </p:nvSpPr>
              <p:spPr bwMode="auto">
                <a:xfrm>
                  <a:off x="4709" y="2119"/>
                  <a:ext cx="13" cy="39"/>
                </a:xfrm>
                <a:custGeom>
                  <a:avLst/>
                  <a:gdLst>
                    <a:gd name="T0" fmla="*/ 2 w 7"/>
                    <a:gd name="T1" fmla="*/ 0 h 21"/>
                    <a:gd name="T2" fmla="*/ 2 w 7"/>
                    <a:gd name="T3" fmla="*/ 0 h 21"/>
                    <a:gd name="T4" fmla="*/ 1 w 7"/>
                    <a:gd name="T5" fmla="*/ 11 h 21"/>
                    <a:gd name="T6" fmla="*/ 4 w 7"/>
                    <a:gd name="T7" fmla="*/ 21 h 21"/>
                    <a:gd name="T8" fmla="*/ 5 w 7"/>
                    <a:gd name="T9" fmla="*/ 21 h 21"/>
                    <a:gd name="T10" fmla="*/ 5 w 7"/>
                    <a:gd name="T11" fmla="*/ 21 h 21"/>
                    <a:gd name="T12" fmla="*/ 5 w 7"/>
                    <a:gd name="T13" fmla="*/ 21 h 21"/>
                    <a:gd name="T14" fmla="*/ 6 w 7"/>
                    <a:gd name="T15" fmla="*/ 12 h 21"/>
                    <a:gd name="T16" fmla="*/ 6 w 7"/>
                    <a:gd name="T17" fmla="*/ 10 h 21"/>
                    <a:gd name="T18" fmla="*/ 6 w 7"/>
                    <a:gd name="T19" fmla="*/ 8 h 21"/>
                    <a:gd name="T20" fmla="*/ 2 w 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1">
                      <a:moveTo>
                        <a:pt x="2" y="0"/>
                      </a:moveTo>
                      <a:cubicBezTo>
                        <a:pt x="2" y="0"/>
                        <a:pt x="2" y="0"/>
                        <a:pt x="2" y="0"/>
                      </a:cubicBezTo>
                      <a:cubicBezTo>
                        <a:pt x="0" y="0"/>
                        <a:pt x="0" y="5"/>
                        <a:pt x="1" y="11"/>
                      </a:cubicBezTo>
                      <a:cubicBezTo>
                        <a:pt x="1" y="16"/>
                        <a:pt x="3" y="20"/>
                        <a:pt x="4" y="21"/>
                      </a:cubicBezTo>
                      <a:cubicBezTo>
                        <a:pt x="4" y="21"/>
                        <a:pt x="4" y="21"/>
                        <a:pt x="5" y="21"/>
                      </a:cubicBezTo>
                      <a:cubicBezTo>
                        <a:pt x="5" y="21"/>
                        <a:pt x="5" y="21"/>
                        <a:pt x="5" y="21"/>
                      </a:cubicBezTo>
                      <a:cubicBezTo>
                        <a:pt x="5" y="21"/>
                        <a:pt x="5" y="21"/>
                        <a:pt x="5" y="21"/>
                      </a:cubicBezTo>
                      <a:cubicBezTo>
                        <a:pt x="6" y="20"/>
                        <a:pt x="7" y="16"/>
                        <a:pt x="6" y="12"/>
                      </a:cubicBezTo>
                      <a:cubicBezTo>
                        <a:pt x="6" y="11"/>
                        <a:pt x="6" y="11"/>
                        <a:pt x="6" y="10"/>
                      </a:cubicBezTo>
                      <a:cubicBezTo>
                        <a:pt x="6" y="9"/>
                        <a:pt x="6" y="9"/>
                        <a:pt x="6" y="8"/>
                      </a:cubicBezTo>
                      <a:cubicBezTo>
                        <a:pt x="5" y="3"/>
                        <a:pt x="4"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9" name="Freeform 1028"/>
                <p:cNvSpPr>
                  <a:spLocks/>
                </p:cNvSpPr>
                <p:nvPr/>
              </p:nvSpPr>
              <p:spPr bwMode="auto">
                <a:xfrm>
                  <a:off x="4549" y="2237"/>
                  <a:ext cx="10" cy="30"/>
                </a:xfrm>
                <a:custGeom>
                  <a:avLst/>
                  <a:gdLst>
                    <a:gd name="T0" fmla="*/ 2 w 5"/>
                    <a:gd name="T1" fmla="*/ 0 h 16"/>
                    <a:gd name="T2" fmla="*/ 1 w 5"/>
                    <a:gd name="T3" fmla="*/ 0 h 16"/>
                    <a:gd name="T4" fmla="*/ 0 w 5"/>
                    <a:gd name="T5" fmla="*/ 8 h 16"/>
                    <a:gd name="T6" fmla="*/ 3 w 5"/>
                    <a:gd name="T7" fmla="*/ 16 h 16"/>
                    <a:gd name="T8" fmla="*/ 3 w 5"/>
                    <a:gd name="T9" fmla="*/ 16 h 16"/>
                    <a:gd name="T10" fmla="*/ 5 w 5"/>
                    <a:gd name="T11" fmla="*/ 10 h 16"/>
                    <a:gd name="T12" fmla="*/ 5 w 5"/>
                    <a:gd name="T13" fmla="*/ 7 h 16"/>
                    <a:gd name="T14" fmla="*/ 4 w 5"/>
                    <a:gd name="T15" fmla="*/ 6 h 16"/>
                    <a:gd name="T16" fmla="*/ 2 w 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0"/>
                      </a:moveTo>
                      <a:cubicBezTo>
                        <a:pt x="2" y="0"/>
                        <a:pt x="2" y="0"/>
                        <a:pt x="1" y="0"/>
                      </a:cubicBezTo>
                      <a:cubicBezTo>
                        <a:pt x="0" y="0"/>
                        <a:pt x="0" y="4"/>
                        <a:pt x="0" y="8"/>
                      </a:cubicBezTo>
                      <a:cubicBezTo>
                        <a:pt x="0" y="12"/>
                        <a:pt x="2" y="16"/>
                        <a:pt x="3" y="16"/>
                      </a:cubicBezTo>
                      <a:cubicBezTo>
                        <a:pt x="3" y="16"/>
                        <a:pt x="3" y="16"/>
                        <a:pt x="3" y="16"/>
                      </a:cubicBezTo>
                      <a:cubicBezTo>
                        <a:pt x="4" y="16"/>
                        <a:pt x="5" y="13"/>
                        <a:pt x="5" y="10"/>
                      </a:cubicBezTo>
                      <a:cubicBezTo>
                        <a:pt x="5" y="9"/>
                        <a:pt x="5" y="8"/>
                        <a:pt x="5" y="7"/>
                      </a:cubicBezTo>
                      <a:cubicBezTo>
                        <a:pt x="5" y="7"/>
                        <a:pt x="4" y="6"/>
                        <a:pt x="4" y="6"/>
                      </a:cubicBezTo>
                      <a:cubicBezTo>
                        <a:pt x="4" y="2"/>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0" name="Freeform 1029"/>
                <p:cNvSpPr>
                  <a:spLocks/>
                </p:cNvSpPr>
                <p:nvPr/>
              </p:nvSpPr>
              <p:spPr bwMode="auto">
                <a:xfrm>
                  <a:off x="4732" y="2421"/>
                  <a:ext cx="11" cy="40"/>
                </a:xfrm>
                <a:custGeom>
                  <a:avLst/>
                  <a:gdLst>
                    <a:gd name="T0" fmla="*/ 3 w 6"/>
                    <a:gd name="T1" fmla="*/ 0 h 21"/>
                    <a:gd name="T2" fmla="*/ 3 w 6"/>
                    <a:gd name="T3" fmla="*/ 0 h 21"/>
                    <a:gd name="T4" fmla="*/ 3 w 6"/>
                    <a:gd name="T5" fmla="*/ 0 h 21"/>
                    <a:gd name="T6" fmla="*/ 3 w 6"/>
                    <a:gd name="T7" fmla="*/ 0 h 21"/>
                    <a:gd name="T8" fmla="*/ 2 w 6"/>
                    <a:gd name="T9" fmla="*/ 0 h 21"/>
                    <a:gd name="T10" fmla="*/ 0 w 6"/>
                    <a:gd name="T11" fmla="*/ 8 h 21"/>
                    <a:gd name="T12" fmla="*/ 0 w 6"/>
                    <a:gd name="T13" fmla="*/ 10 h 21"/>
                    <a:gd name="T14" fmla="*/ 0 w 6"/>
                    <a:gd name="T15" fmla="*/ 12 h 21"/>
                    <a:gd name="T16" fmla="*/ 3 w 6"/>
                    <a:gd name="T17" fmla="*/ 21 h 21"/>
                    <a:gd name="T18" fmla="*/ 3 w 6"/>
                    <a:gd name="T19" fmla="*/ 21 h 21"/>
                    <a:gd name="T20" fmla="*/ 6 w 6"/>
                    <a:gd name="T21" fmla="*/ 10 h 21"/>
                    <a:gd name="T22" fmla="*/ 3 w 6"/>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1">
                      <a:moveTo>
                        <a:pt x="3" y="0"/>
                      </a:moveTo>
                      <a:cubicBezTo>
                        <a:pt x="3" y="0"/>
                        <a:pt x="3" y="0"/>
                        <a:pt x="3" y="0"/>
                      </a:cubicBezTo>
                      <a:cubicBezTo>
                        <a:pt x="3" y="0"/>
                        <a:pt x="3" y="0"/>
                        <a:pt x="3" y="0"/>
                      </a:cubicBezTo>
                      <a:cubicBezTo>
                        <a:pt x="3" y="0"/>
                        <a:pt x="3" y="0"/>
                        <a:pt x="3" y="0"/>
                      </a:cubicBezTo>
                      <a:cubicBezTo>
                        <a:pt x="2" y="0"/>
                        <a:pt x="2" y="0"/>
                        <a:pt x="2" y="0"/>
                      </a:cubicBezTo>
                      <a:cubicBezTo>
                        <a:pt x="1" y="1"/>
                        <a:pt x="0" y="4"/>
                        <a:pt x="0" y="8"/>
                      </a:cubicBezTo>
                      <a:cubicBezTo>
                        <a:pt x="0" y="9"/>
                        <a:pt x="0" y="9"/>
                        <a:pt x="0" y="10"/>
                      </a:cubicBezTo>
                      <a:cubicBezTo>
                        <a:pt x="0" y="11"/>
                        <a:pt x="0" y="12"/>
                        <a:pt x="0" y="12"/>
                      </a:cubicBezTo>
                      <a:cubicBezTo>
                        <a:pt x="0" y="17"/>
                        <a:pt x="1" y="21"/>
                        <a:pt x="3" y="21"/>
                      </a:cubicBezTo>
                      <a:cubicBezTo>
                        <a:pt x="3" y="21"/>
                        <a:pt x="3" y="21"/>
                        <a:pt x="3" y="21"/>
                      </a:cubicBezTo>
                      <a:cubicBezTo>
                        <a:pt x="4" y="21"/>
                        <a:pt x="6" y="16"/>
                        <a:pt x="6" y="10"/>
                      </a:cubicBezTo>
                      <a:cubicBezTo>
                        <a:pt x="6" y="4"/>
                        <a:pt x="4"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1" name="Freeform 1030"/>
                <p:cNvSpPr>
                  <a:spLocks/>
                </p:cNvSpPr>
                <p:nvPr/>
              </p:nvSpPr>
              <p:spPr bwMode="auto">
                <a:xfrm>
                  <a:off x="4604" y="2425"/>
                  <a:ext cx="9" cy="38"/>
                </a:xfrm>
                <a:custGeom>
                  <a:avLst/>
                  <a:gdLst>
                    <a:gd name="T0" fmla="*/ 3 w 5"/>
                    <a:gd name="T1" fmla="*/ 0 h 20"/>
                    <a:gd name="T2" fmla="*/ 2 w 5"/>
                    <a:gd name="T3" fmla="*/ 0 h 20"/>
                    <a:gd name="T4" fmla="*/ 0 w 5"/>
                    <a:gd name="T5" fmla="*/ 10 h 20"/>
                    <a:gd name="T6" fmla="*/ 3 w 5"/>
                    <a:gd name="T7" fmla="*/ 20 h 20"/>
                    <a:gd name="T8" fmla="*/ 5 w 5"/>
                    <a:gd name="T9" fmla="*/ 12 h 20"/>
                    <a:gd name="T10" fmla="*/ 5 w 5"/>
                    <a:gd name="T11" fmla="*/ 10 h 20"/>
                    <a:gd name="T12" fmla="*/ 5 w 5"/>
                    <a:gd name="T13" fmla="*/ 8 h 20"/>
                    <a:gd name="T14" fmla="*/ 4 w 5"/>
                    <a:gd name="T15" fmla="*/ 0 h 20"/>
                    <a:gd name="T16" fmla="*/ 3 w 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0">
                      <a:moveTo>
                        <a:pt x="3" y="0"/>
                      </a:moveTo>
                      <a:cubicBezTo>
                        <a:pt x="3" y="0"/>
                        <a:pt x="3" y="0"/>
                        <a:pt x="2" y="0"/>
                      </a:cubicBezTo>
                      <a:cubicBezTo>
                        <a:pt x="1" y="1"/>
                        <a:pt x="0" y="5"/>
                        <a:pt x="0" y="10"/>
                      </a:cubicBezTo>
                      <a:cubicBezTo>
                        <a:pt x="0" y="16"/>
                        <a:pt x="1" y="20"/>
                        <a:pt x="3" y="20"/>
                      </a:cubicBezTo>
                      <a:cubicBezTo>
                        <a:pt x="4" y="20"/>
                        <a:pt x="5" y="17"/>
                        <a:pt x="5" y="12"/>
                      </a:cubicBezTo>
                      <a:cubicBezTo>
                        <a:pt x="5" y="11"/>
                        <a:pt x="5" y="11"/>
                        <a:pt x="5" y="10"/>
                      </a:cubicBezTo>
                      <a:cubicBezTo>
                        <a:pt x="5" y="9"/>
                        <a:pt x="5" y="8"/>
                        <a:pt x="5" y="8"/>
                      </a:cubicBezTo>
                      <a:cubicBezTo>
                        <a:pt x="5" y="4"/>
                        <a:pt x="5" y="1"/>
                        <a:pt x="4" y="0"/>
                      </a:cubicBezTo>
                      <a:cubicBezTo>
                        <a:pt x="3" y="0"/>
                        <a:pt x="3"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2" name="Freeform 1031"/>
                <p:cNvSpPr>
                  <a:spLocks/>
                </p:cNvSpPr>
                <p:nvPr/>
              </p:nvSpPr>
              <p:spPr bwMode="auto">
                <a:xfrm>
                  <a:off x="4596" y="2237"/>
                  <a:ext cx="6" cy="23"/>
                </a:xfrm>
                <a:custGeom>
                  <a:avLst/>
                  <a:gdLst>
                    <a:gd name="T0" fmla="*/ 1 w 3"/>
                    <a:gd name="T1" fmla="*/ 0 h 12"/>
                    <a:gd name="T2" fmla="*/ 1 w 3"/>
                    <a:gd name="T3" fmla="*/ 0 h 12"/>
                    <a:gd name="T4" fmla="*/ 1 w 3"/>
                    <a:gd name="T5" fmla="*/ 0 h 12"/>
                    <a:gd name="T6" fmla="*/ 0 w 3"/>
                    <a:gd name="T7" fmla="*/ 3 h 12"/>
                    <a:gd name="T8" fmla="*/ 0 w 3"/>
                    <a:gd name="T9" fmla="*/ 6 h 12"/>
                    <a:gd name="T10" fmla="*/ 0 w 3"/>
                    <a:gd name="T11" fmla="*/ 7 h 12"/>
                    <a:gd name="T12" fmla="*/ 2 w 3"/>
                    <a:gd name="T13" fmla="*/ 12 h 12"/>
                    <a:gd name="T14" fmla="*/ 2 w 3"/>
                    <a:gd name="T15" fmla="*/ 12 h 12"/>
                    <a:gd name="T16" fmla="*/ 2 w 3"/>
                    <a:gd name="T17" fmla="*/ 12 h 12"/>
                    <a:gd name="T18" fmla="*/ 3 w 3"/>
                    <a:gd name="T19" fmla="*/ 11 h 12"/>
                    <a:gd name="T20" fmla="*/ 3 w 3"/>
                    <a:gd name="T21" fmla="*/ 6 h 12"/>
                    <a:gd name="T22" fmla="*/ 1 w 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2">
                      <a:moveTo>
                        <a:pt x="1" y="0"/>
                      </a:moveTo>
                      <a:cubicBezTo>
                        <a:pt x="1" y="0"/>
                        <a:pt x="1" y="0"/>
                        <a:pt x="1" y="0"/>
                      </a:cubicBezTo>
                      <a:cubicBezTo>
                        <a:pt x="1" y="0"/>
                        <a:pt x="1" y="0"/>
                        <a:pt x="1" y="0"/>
                      </a:cubicBezTo>
                      <a:cubicBezTo>
                        <a:pt x="0" y="0"/>
                        <a:pt x="0" y="1"/>
                        <a:pt x="0" y="3"/>
                      </a:cubicBezTo>
                      <a:cubicBezTo>
                        <a:pt x="0" y="4"/>
                        <a:pt x="0" y="5"/>
                        <a:pt x="0" y="6"/>
                      </a:cubicBezTo>
                      <a:cubicBezTo>
                        <a:pt x="0" y="7"/>
                        <a:pt x="0" y="7"/>
                        <a:pt x="0" y="7"/>
                      </a:cubicBezTo>
                      <a:cubicBezTo>
                        <a:pt x="0" y="10"/>
                        <a:pt x="1" y="12"/>
                        <a:pt x="2" y="12"/>
                      </a:cubicBezTo>
                      <a:cubicBezTo>
                        <a:pt x="2" y="12"/>
                        <a:pt x="2" y="12"/>
                        <a:pt x="2" y="12"/>
                      </a:cubicBezTo>
                      <a:cubicBezTo>
                        <a:pt x="2" y="12"/>
                        <a:pt x="2" y="12"/>
                        <a:pt x="2" y="12"/>
                      </a:cubicBezTo>
                      <a:cubicBezTo>
                        <a:pt x="2" y="12"/>
                        <a:pt x="3" y="12"/>
                        <a:pt x="3" y="11"/>
                      </a:cubicBezTo>
                      <a:cubicBezTo>
                        <a:pt x="3" y="10"/>
                        <a:pt x="3" y="8"/>
                        <a:pt x="3" y="6"/>
                      </a:cubicBezTo>
                      <a:cubicBezTo>
                        <a:pt x="3" y="3"/>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3" name="Freeform 1032"/>
                <p:cNvSpPr>
                  <a:spLocks noEditPoints="1"/>
                </p:cNvSpPr>
                <p:nvPr/>
              </p:nvSpPr>
              <p:spPr bwMode="auto">
                <a:xfrm>
                  <a:off x="3730" y="1423"/>
                  <a:ext cx="248" cy="376"/>
                </a:xfrm>
                <a:custGeom>
                  <a:avLst/>
                  <a:gdLst>
                    <a:gd name="T0" fmla="*/ 131 w 132"/>
                    <a:gd name="T1" fmla="*/ 165 h 200"/>
                    <a:gd name="T2" fmla="*/ 66 w 132"/>
                    <a:gd name="T3" fmla="*/ 198 h 200"/>
                    <a:gd name="T4" fmla="*/ 67 w 132"/>
                    <a:gd name="T5" fmla="*/ 199 h 200"/>
                    <a:gd name="T6" fmla="*/ 67 w 132"/>
                    <a:gd name="T7" fmla="*/ 200 h 200"/>
                    <a:gd name="T8" fmla="*/ 132 w 132"/>
                    <a:gd name="T9" fmla="*/ 168 h 200"/>
                    <a:gd name="T10" fmla="*/ 131 w 132"/>
                    <a:gd name="T11" fmla="*/ 166 h 200"/>
                    <a:gd name="T12" fmla="*/ 131 w 132"/>
                    <a:gd name="T13" fmla="*/ 165 h 200"/>
                    <a:gd name="T14" fmla="*/ 26 w 132"/>
                    <a:gd name="T15" fmla="*/ 129 h 200"/>
                    <a:gd name="T16" fmla="*/ 25 w 132"/>
                    <a:gd name="T17" fmla="*/ 130 h 200"/>
                    <a:gd name="T18" fmla="*/ 25 w 132"/>
                    <a:gd name="T19" fmla="*/ 130 h 200"/>
                    <a:gd name="T20" fmla="*/ 60 w 132"/>
                    <a:gd name="T21" fmla="*/ 193 h 200"/>
                    <a:gd name="T22" fmla="*/ 60 w 132"/>
                    <a:gd name="T23" fmla="*/ 193 h 200"/>
                    <a:gd name="T24" fmla="*/ 61 w 132"/>
                    <a:gd name="T25" fmla="*/ 193 h 200"/>
                    <a:gd name="T26" fmla="*/ 61 w 132"/>
                    <a:gd name="T27" fmla="*/ 193 h 200"/>
                    <a:gd name="T28" fmla="*/ 26 w 132"/>
                    <a:gd name="T29" fmla="*/ 129 h 200"/>
                    <a:gd name="T30" fmla="*/ 20 w 132"/>
                    <a:gd name="T31" fmla="*/ 125 h 200"/>
                    <a:gd name="T32" fmla="*/ 0 w 132"/>
                    <a:gd name="T33" fmla="*/ 137 h 200"/>
                    <a:gd name="T34" fmla="*/ 1 w 132"/>
                    <a:gd name="T35" fmla="*/ 139 h 200"/>
                    <a:gd name="T36" fmla="*/ 2 w 132"/>
                    <a:gd name="T37" fmla="*/ 140 h 200"/>
                    <a:gd name="T38" fmla="*/ 21 w 132"/>
                    <a:gd name="T39" fmla="*/ 127 h 200"/>
                    <a:gd name="T40" fmla="*/ 21 w 132"/>
                    <a:gd name="T41" fmla="*/ 127 h 200"/>
                    <a:gd name="T42" fmla="*/ 20 w 132"/>
                    <a:gd name="T43" fmla="*/ 125 h 200"/>
                    <a:gd name="T44" fmla="*/ 70 w 132"/>
                    <a:gd name="T45" fmla="*/ 54 h 200"/>
                    <a:gd name="T46" fmla="*/ 70 w 132"/>
                    <a:gd name="T47" fmla="*/ 54 h 200"/>
                    <a:gd name="T48" fmla="*/ 70 w 132"/>
                    <a:gd name="T49" fmla="*/ 54 h 200"/>
                    <a:gd name="T50" fmla="*/ 69 w 132"/>
                    <a:gd name="T51" fmla="*/ 54 h 200"/>
                    <a:gd name="T52" fmla="*/ 129 w 132"/>
                    <a:gd name="T53" fmla="*/ 157 h 200"/>
                    <a:gd name="T54" fmla="*/ 130 w 132"/>
                    <a:gd name="T55" fmla="*/ 157 h 200"/>
                    <a:gd name="T56" fmla="*/ 130 w 132"/>
                    <a:gd name="T57" fmla="*/ 157 h 200"/>
                    <a:gd name="T58" fmla="*/ 70 w 132"/>
                    <a:gd name="T59" fmla="*/ 54 h 200"/>
                    <a:gd name="T60" fmla="*/ 127 w 132"/>
                    <a:gd name="T61" fmla="*/ 0 h 200"/>
                    <a:gd name="T62" fmla="*/ 67 w 132"/>
                    <a:gd name="T63" fmla="*/ 43 h 200"/>
                    <a:gd name="T64" fmla="*/ 68 w 132"/>
                    <a:gd name="T65" fmla="*/ 45 h 200"/>
                    <a:gd name="T66" fmla="*/ 69 w 132"/>
                    <a:gd name="T67" fmla="*/ 46 h 200"/>
                    <a:gd name="T68" fmla="*/ 129 w 132"/>
                    <a:gd name="T69" fmla="*/ 3 h 200"/>
                    <a:gd name="T70" fmla="*/ 128 w 132"/>
                    <a:gd name="T71" fmla="*/ 2 h 200"/>
                    <a:gd name="T72" fmla="*/ 127 w 132"/>
                    <a:gd name="T7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200">
                      <a:moveTo>
                        <a:pt x="131" y="165"/>
                      </a:moveTo>
                      <a:cubicBezTo>
                        <a:pt x="109" y="176"/>
                        <a:pt x="87" y="187"/>
                        <a:pt x="66" y="198"/>
                      </a:cubicBezTo>
                      <a:cubicBezTo>
                        <a:pt x="66" y="198"/>
                        <a:pt x="66" y="199"/>
                        <a:pt x="67" y="199"/>
                      </a:cubicBezTo>
                      <a:cubicBezTo>
                        <a:pt x="67" y="200"/>
                        <a:pt x="67" y="200"/>
                        <a:pt x="67" y="200"/>
                      </a:cubicBezTo>
                      <a:cubicBezTo>
                        <a:pt x="89" y="189"/>
                        <a:pt x="110" y="179"/>
                        <a:pt x="132" y="168"/>
                      </a:cubicBezTo>
                      <a:cubicBezTo>
                        <a:pt x="132" y="167"/>
                        <a:pt x="132" y="167"/>
                        <a:pt x="131" y="166"/>
                      </a:cubicBezTo>
                      <a:cubicBezTo>
                        <a:pt x="131" y="166"/>
                        <a:pt x="131" y="165"/>
                        <a:pt x="131" y="165"/>
                      </a:cubicBezTo>
                      <a:moveTo>
                        <a:pt x="26" y="129"/>
                      </a:moveTo>
                      <a:cubicBezTo>
                        <a:pt x="26" y="130"/>
                        <a:pt x="26" y="130"/>
                        <a:pt x="25" y="130"/>
                      </a:cubicBezTo>
                      <a:cubicBezTo>
                        <a:pt x="25" y="130"/>
                        <a:pt x="25" y="130"/>
                        <a:pt x="25" y="130"/>
                      </a:cubicBezTo>
                      <a:cubicBezTo>
                        <a:pt x="38" y="151"/>
                        <a:pt x="49" y="172"/>
                        <a:pt x="60" y="193"/>
                      </a:cubicBezTo>
                      <a:cubicBezTo>
                        <a:pt x="60" y="193"/>
                        <a:pt x="60" y="193"/>
                        <a:pt x="60" y="193"/>
                      </a:cubicBezTo>
                      <a:cubicBezTo>
                        <a:pt x="60" y="193"/>
                        <a:pt x="61" y="193"/>
                        <a:pt x="61" y="193"/>
                      </a:cubicBezTo>
                      <a:cubicBezTo>
                        <a:pt x="61" y="193"/>
                        <a:pt x="61" y="193"/>
                        <a:pt x="61" y="193"/>
                      </a:cubicBezTo>
                      <a:cubicBezTo>
                        <a:pt x="51" y="171"/>
                        <a:pt x="39" y="150"/>
                        <a:pt x="26" y="129"/>
                      </a:cubicBezTo>
                      <a:moveTo>
                        <a:pt x="20" y="125"/>
                      </a:moveTo>
                      <a:cubicBezTo>
                        <a:pt x="13" y="129"/>
                        <a:pt x="7" y="133"/>
                        <a:pt x="0" y="137"/>
                      </a:cubicBezTo>
                      <a:cubicBezTo>
                        <a:pt x="0" y="138"/>
                        <a:pt x="1" y="138"/>
                        <a:pt x="1" y="139"/>
                      </a:cubicBezTo>
                      <a:cubicBezTo>
                        <a:pt x="1" y="139"/>
                        <a:pt x="1" y="140"/>
                        <a:pt x="2" y="140"/>
                      </a:cubicBezTo>
                      <a:cubicBezTo>
                        <a:pt x="8" y="136"/>
                        <a:pt x="15" y="131"/>
                        <a:pt x="21" y="127"/>
                      </a:cubicBezTo>
                      <a:cubicBezTo>
                        <a:pt x="21" y="127"/>
                        <a:pt x="21" y="127"/>
                        <a:pt x="21" y="127"/>
                      </a:cubicBezTo>
                      <a:cubicBezTo>
                        <a:pt x="21" y="126"/>
                        <a:pt x="20" y="125"/>
                        <a:pt x="20" y="125"/>
                      </a:cubicBezTo>
                      <a:moveTo>
                        <a:pt x="70" y="54"/>
                      </a:moveTo>
                      <a:cubicBezTo>
                        <a:pt x="70" y="54"/>
                        <a:pt x="70" y="54"/>
                        <a:pt x="70" y="54"/>
                      </a:cubicBezTo>
                      <a:cubicBezTo>
                        <a:pt x="70" y="54"/>
                        <a:pt x="70" y="54"/>
                        <a:pt x="70" y="54"/>
                      </a:cubicBezTo>
                      <a:cubicBezTo>
                        <a:pt x="69" y="54"/>
                        <a:pt x="69" y="54"/>
                        <a:pt x="69" y="54"/>
                      </a:cubicBezTo>
                      <a:cubicBezTo>
                        <a:pt x="92" y="87"/>
                        <a:pt x="112" y="122"/>
                        <a:pt x="129" y="157"/>
                      </a:cubicBezTo>
                      <a:cubicBezTo>
                        <a:pt x="130" y="157"/>
                        <a:pt x="130" y="157"/>
                        <a:pt x="130" y="157"/>
                      </a:cubicBezTo>
                      <a:cubicBezTo>
                        <a:pt x="130" y="157"/>
                        <a:pt x="130" y="157"/>
                        <a:pt x="130" y="157"/>
                      </a:cubicBezTo>
                      <a:cubicBezTo>
                        <a:pt x="113" y="121"/>
                        <a:pt x="93" y="87"/>
                        <a:pt x="70" y="54"/>
                      </a:cubicBezTo>
                      <a:moveTo>
                        <a:pt x="127" y="0"/>
                      </a:moveTo>
                      <a:cubicBezTo>
                        <a:pt x="107" y="15"/>
                        <a:pt x="87" y="29"/>
                        <a:pt x="67" y="43"/>
                      </a:cubicBezTo>
                      <a:cubicBezTo>
                        <a:pt x="67" y="44"/>
                        <a:pt x="67" y="44"/>
                        <a:pt x="68" y="45"/>
                      </a:cubicBezTo>
                      <a:cubicBezTo>
                        <a:pt x="68" y="45"/>
                        <a:pt x="68" y="46"/>
                        <a:pt x="69" y="46"/>
                      </a:cubicBezTo>
                      <a:cubicBezTo>
                        <a:pt x="89" y="32"/>
                        <a:pt x="109" y="18"/>
                        <a:pt x="129" y="3"/>
                      </a:cubicBezTo>
                      <a:cubicBezTo>
                        <a:pt x="129" y="3"/>
                        <a:pt x="128" y="2"/>
                        <a:pt x="128" y="2"/>
                      </a:cubicBezTo>
                      <a:cubicBezTo>
                        <a:pt x="128" y="1"/>
                        <a:pt x="127" y="1"/>
                        <a:pt x="12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4" name="Freeform 1033"/>
                <p:cNvSpPr>
                  <a:spLocks/>
                </p:cNvSpPr>
                <p:nvPr/>
              </p:nvSpPr>
              <p:spPr bwMode="auto">
                <a:xfrm>
                  <a:off x="3961" y="1408"/>
                  <a:ext cx="28" cy="30"/>
                </a:xfrm>
                <a:custGeom>
                  <a:avLst/>
                  <a:gdLst>
                    <a:gd name="T0" fmla="*/ 2 w 15"/>
                    <a:gd name="T1" fmla="*/ 0 h 16"/>
                    <a:gd name="T2" fmla="*/ 2 w 15"/>
                    <a:gd name="T3" fmla="*/ 0 h 16"/>
                    <a:gd name="T4" fmla="*/ 4 w 15"/>
                    <a:gd name="T5" fmla="*/ 8 h 16"/>
                    <a:gd name="T6" fmla="*/ 5 w 15"/>
                    <a:gd name="T7" fmla="*/ 10 h 16"/>
                    <a:gd name="T8" fmla="*/ 6 w 15"/>
                    <a:gd name="T9" fmla="*/ 11 h 16"/>
                    <a:gd name="T10" fmla="*/ 12 w 15"/>
                    <a:gd name="T11" fmla="*/ 16 h 16"/>
                    <a:gd name="T12" fmla="*/ 13 w 15"/>
                    <a:gd name="T13" fmla="*/ 16 h 16"/>
                    <a:gd name="T14" fmla="*/ 10 w 15"/>
                    <a:gd name="T15" fmla="*/ 6 h 16"/>
                    <a:gd name="T16" fmla="*/ 2 w 1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2" y="0"/>
                      </a:moveTo>
                      <a:cubicBezTo>
                        <a:pt x="2" y="0"/>
                        <a:pt x="2" y="0"/>
                        <a:pt x="2" y="0"/>
                      </a:cubicBezTo>
                      <a:cubicBezTo>
                        <a:pt x="0" y="1"/>
                        <a:pt x="1" y="4"/>
                        <a:pt x="4" y="8"/>
                      </a:cubicBezTo>
                      <a:cubicBezTo>
                        <a:pt x="4" y="9"/>
                        <a:pt x="5" y="9"/>
                        <a:pt x="5" y="10"/>
                      </a:cubicBezTo>
                      <a:cubicBezTo>
                        <a:pt x="5" y="10"/>
                        <a:pt x="6" y="11"/>
                        <a:pt x="6" y="11"/>
                      </a:cubicBezTo>
                      <a:cubicBezTo>
                        <a:pt x="8" y="14"/>
                        <a:pt x="11" y="16"/>
                        <a:pt x="12" y="16"/>
                      </a:cubicBezTo>
                      <a:cubicBezTo>
                        <a:pt x="13" y="16"/>
                        <a:pt x="13" y="16"/>
                        <a:pt x="13" y="16"/>
                      </a:cubicBezTo>
                      <a:cubicBezTo>
                        <a:pt x="15" y="15"/>
                        <a:pt x="13" y="10"/>
                        <a:pt x="10" y="6"/>
                      </a:cubicBezTo>
                      <a:cubicBezTo>
                        <a:pt x="8" y="2"/>
                        <a:pt x="4"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5" name="Freeform 1034"/>
                <p:cNvSpPr>
                  <a:spLocks/>
                </p:cNvSpPr>
                <p:nvPr/>
              </p:nvSpPr>
              <p:spPr bwMode="auto">
                <a:xfrm>
                  <a:off x="3841" y="1496"/>
                  <a:ext cx="24" cy="29"/>
                </a:xfrm>
                <a:custGeom>
                  <a:avLst/>
                  <a:gdLst>
                    <a:gd name="T0" fmla="*/ 2 w 13"/>
                    <a:gd name="T1" fmla="*/ 0 h 15"/>
                    <a:gd name="T2" fmla="*/ 1 w 13"/>
                    <a:gd name="T3" fmla="*/ 0 h 15"/>
                    <a:gd name="T4" fmla="*/ 4 w 13"/>
                    <a:gd name="T5" fmla="*/ 10 h 15"/>
                    <a:gd name="T6" fmla="*/ 10 w 13"/>
                    <a:gd name="T7" fmla="*/ 15 h 15"/>
                    <a:gd name="T8" fmla="*/ 11 w 13"/>
                    <a:gd name="T9" fmla="*/ 15 h 15"/>
                    <a:gd name="T10" fmla="*/ 11 w 13"/>
                    <a:gd name="T11" fmla="*/ 15 h 15"/>
                    <a:gd name="T12" fmla="*/ 11 w 13"/>
                    <a:gd name="T13" fmla="*/ 15 h 15"/>
                    <a:gd name="T14" fmla="*/ 10 w 13"/>
                    <a:gd name="T15" fmla="*/ 7 h 15"/>
                    <a:gd name="T16" fmla="*/ 9 w 13"/>
                    <a:gd name="T17" fmla="*/ 6 h 15"/>
                    <a:gd name="T18" fmla="*/ 8 w 13"/>
                    <a:gd name="T19" fmla="*/ 4 h 15"/>
                    <a:gd name="T20" fmla="*/ 2 w 13"/>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5">
                      <a:moveTo>
                        <a:pt x="2" y="0"/>
                      </a:moveTo>
                      <a:cubicBezTo>
                        <a:pt x="1" y="0"/>
                        <a:pt x="1" y="0"/>
                        <a:pt x="1" y="0"/>
                      </a:cubicBezTo>
                      <a:cubicBezTo>
                        <a:pt x="0" y="1"/>
                        <a:pt x="1" y="5"/>
                        <a:pt x="4" y="10"/>
                      </a:cubicBezTo>
                      <a:cubicBezTo>
                        <a:pt x="6" y="13"/>
                        <a:pt x="8" y="15"/>
                        <a:pt x="10" y="15"/>
                      </a:cubicBezTo>
                      <a:cubicBezTo>
                        <a:pt x="10" y="15"/>
                        <a:pt x="10" y="15"/>
                        <a:pt x="11" y="15"/>
                      </a:cubicBezTo>
                      <a:cubicBezTo>
                        <a:pt x="11" y="15"/>
                        <a:pt x="11" y="15"/>
                        <a:pt x="11" y="15"/>
                      </a:cubicBezTo>
                      <a:cubicBezTo>
                        <a:pt x="11" y="15"/>
                        <a:pt x="11" y="15"/>
                        <a:pt x="11" y="15"/>
                      </a:cubicBezTo>
                      <a:cubicBezTo>
                        <a:pt x="13" y="14"/>
                        <a:pt x="12" y="11"/>
                        <a:pt x="10" y="7"/>
                      </a:cubicBezTo>
                      <a:cubicBezTo>
                        <a:pt x="9" y="7"/>
                        <a:pt x="9" y="6"/>
                        <a:pt x="9" y="6"/>
                      </a:cubicBezTo>
                      <a:cubicBezTo>
                        <a:pt x="8" y="5"/>
                        <a:pt x="8" y="5"/>
                        <a:pt x="8" y="4"/>
                      </a:cubicBezTo>
                      <a:cubicBezTo>
                        <a:pt x="5" y="2"/>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6" name="Freeform 1035"/>
                <p:cNvSpPr>
                  <a:spLocks/>
                </p:cNvSpPr>
                <p:nvPr/>
              </p:nvSpPr>
              <p:spPr bwMode="auto">
                <a:xfrm>
                  <a:off x="3719" y="1677"/>
                  <a:ext cx="17" cy="21"/>
                </a:xfrm>
                <a:custGeom>
                  <a:avLst/>
                  <a:gdLst>
                    <a:gd name="T0" fmla="*/ 2 w 9"/>
                    <a:gd name="T1" fmla="*/ 0 h 11"/>
                    <a:gd name="T2" fmla="*/ 1 w 9"/>
                    <a:gd name="T3" fmla="*/ 0 h 11"/>
                    <a:gd name="T4" fmla="*/ 2 w 9"/>
                    <a:gd name="T5" fmla="*/ 7 h 11"/>
                    <a:gd name="T6" fmla="*/ 7 w 9"/>
                    <a:gd name="T7" fmla="*/ 11 h 11"/>
                    <a:gd name="T8" fmla="*/ 8 w 9"/>
                    <a:gd name="T9" fmla="*/ 11 h 11"/>
                    <a:gd name="T10" fmla="*/ 8 w 9"/>
                    <a:gd name="T11" fmla="*/ 5 h 11"/>
                    <a:gd name="T12" fmla="*/ 7 w 9"/>
                    <a:gd name="T13" fmla="*/ 4 h 11"/>
                    <a:gd name="T14" fmla="*/ 6 w 9"/>
                    <a:gd name="T15" fmla="*/ 2 h 11"/>
                    <a:gd name="T16" fmla="*/ 2 w 9"/>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0"/>
                      </a:moveTo>
                      <a:cubicBezTo>
                        <a:pt x="2" y="0"/>
                        <a:pt x="1" y="0"/>
                        <a:pt x="1" y="0"/>
                      </a:cubicBezTo>
                      <a:cubicBezTo>
                        <a:pt x="0" y="1"/>
                        <a:pt x="1" y="4"/>
                        <a:pt x="2" y="7"/>
                      </a:cubicBezTo>
                      <a:cubicBezTo>
                        <a:pt x="4" y="9"/>
                        <a:pt x="6" y="11"/>
                        <a:pt x="7" y="11"/>
                      </a:cubicBezTo>
                      <a:cubicBezTo>
                        <a:pt x="8" y="11"/>
                        <a:pt x="8" y="11"/>
                        <a:pt x="8" y="11"/>
                      </a:cubicBezTo>
                      <a:cubicBezTo>
                        <a:pt x="9" y="10"/>
                        <a:pt x="9" y="8"/>
                        <a:pt x="8" y="5"/>
                      </a:cubicBezTo>
                      <a:cubicBezTo>
                        <a:pt x="7" y="5"/>
                        <a:pt x="7" y="4"/>
                        <a:pt x="7" y="4"/>
                      </a:cubicBezTo>
                      <a:cubicBezTo>
                        <a:pt x="7" y="3"/>
                        <a:pt x="6" y="3"/>
                        <a:pt x="6" y="2"/>
                      </a:cubicBezTo>
                      <a:cubicBezTo>
                        <a:pt x="5" y="1"/>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7" name="Freeform 1036"/>
                <p:cNvSpPr>
                  <a:spLocks/>
                </p:cNvSpPr>
                <p:nvPr/>
              </p:nvSpPr>
              <p:spPr bwMode="auto">
                <a:xfrm>
                  <a:off x="3972" y="1718"/>
                  <a:ext cx="19" cy="30"/>
                </a:xfrm>
                <a:custGeom>
                  <a:avLst/>
                  <a:gdLst>
                    <a:gd name="T0" fmla="*/ 2 w 10"/>
                    <a:gd name="T1" fmla="*/ 0 h 16"/>
                    <a:gd name="T2" fmla="*/ 1 w 10"/>
                    <a:gd name="T3" fmla="*/ 0 h 16"/>
                    <a:gd name="T4" fmla="*/ 1 w 10"/>
                    <a:gd name="T5" fmla="*/ 0 h 16"/>
                    <a:gd name="T6" fmla="*/ 0 w 10"/>
                    <a:gd name="T7" fmla="*/ 0 h 16"/>
                    <a:gd name="T8" fmla="*/ 2 w 10"/>
                    <a:gd name="T9" fmla="*/ 8 h 16"/>
                    <a:gd name="T10" fmla="*/ 2 w 10"/>
                    <a:gd name="T11" fmla="*/ 9 h 16"/>
                    <a:gd name="T12" fmla="*/ 3 w 10"/>
                    <a:gd name="T13" fmla="*/ 11 h 16"/>
                    <a:gd name="T14" fmla="*/ 8 w 10"/>
                    <a:gd name="T15" fmla="*/ 16 h 16"/>
                    <a:gd name="T16" fmla="*/ 9 w 10"/>
                    <a:gd name="T17" fmla="*/ 16 h 16"/>
                    <a:gd name="T18" fmla="*/ 8 w 10"/>
                    <a:gd name="T19" fmla="*/ 6 h 16"/>
                    <a:gd name="T20" fmla="*/ 2 w 10"/>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6">
                      <a:moveTo>
                        <a:pt x="2" y="0"/>
                      </a:moveTo>
                      <a:cubicBezTo>
                        <a:pt x="2" y="0"/>
                        <a:pt x="1" y="0"/>
                        <a:pt x="1" y="0"/>
                      </a:cubicBezTo>
                      <a:cubicBezTo>
                        <a:pt x="1" y="0"/>
                        <a:pt x="1" y="0"/>
                        <a:pt x="1" y="0"/>
                      </a:cubicBezTo>
                      <a:cubicBezTo>
                        <a:pt x="1" y="0"/>
                        <a:pt x="1" y="0"/>
                        <a:pt x="0" y="0"/>
                      </a:cubicBezTo>
                      <a:cubicBezTo>
                        <a:pt x="0" y="2"/>
                        <a:pt x="0" y="5"/>
                        <a:pt x="2" y="8"/>
                      </a:cubicBezTo>
                      <a:cubicBezTo>
                        <a:pt x="2" y="8"/>
                        <a:pt x="2" y="9"/>
                        <a:pt x="2" y="9"/>
                      </a:cubicBezTo>
                      <a:cubicBezTo>
                        <a:pt x="3" y="10"/>
                        <a:pt x="3" y="10"/>
                        <a:pt x="3" y="11"/>
                      </a:cubicBezTo>
                      <a:cubicBezTo>
                        <a:pt x="5" y="14"/>
                        <a:pt x="7" y="16"/>
                        <a:pt x="8" y="16"/>
                      </a:cubicBezTo>
                      <a:cubicBezTo>
                        <a:pt x="8" y="16"/>
                        <a:pt x="9" y="16"/>
                        <a:pt x="9" y="16"/>
                      </a:cubicBezTo>
                      <a:cubicBezTo>
                        <a:pt x="10" y="15"/>
                        <a:pt x="10" y="11"/>
                        <a:pt x="8" y="6"/>
                      </a:cubicBezTo>
                      <a:cubicBezTo>
                        <a:pt x="6" y="2"/>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8" name="Freeform 1037"/>
                <p:cNvSpPr>
                  <a:spLocks/>
                </p:cNvSpPr>
                <p:nvPr/>
              </p:nvSpPr>
              <p:spPr bwMode="auto">
                <a:xfrm>
                  <a:off x="3841" y="1786"/>
                  <a:ext cx="19" cy="28"/>
                </a:xfrm>
                <a:custGeom>
                  <a:avLst/>
                  <a:gdLst>
                    <a:gd name="T0" fmla="*/ 2 w 10"/>
                    <a:gd name="T1" fmla="*/ 0 h 15"/>
                    <a:gd name="T2" fmla="*/ 1 w 10"/>
                    <a:gd name="T3" fmla="*/ 0 h 15"/>
                    <a:gd name="T4" fmla="*/ 1 w 10"/>
                    <a:gd name="T5" fmla="*/ 0 h 15"/>
                    <a:gd name="T6" fmla="*/ 2 w 10"/>
                    <a:gd name="T7" fmla="*/ 9 h 15"/>
                    <a:gd name="T8" fmla="*/ 8 w 10"/>
                    <a:gd name="T9" fmla="*/ 15 h 15"/>
                    <a:gd name="T10" fmla="*/ 8 w 10"/>
                    <a:gd name="T11" fmla="*/ 15 h 15"/>
                    <a:gd name="T12" fmla="*/ 8 w 10"/>
                    <a:gd name="T13" fmla="*/ 7 h 15"/>
                    <a:gd name="T14" fmla="*/ 8 w 10"/>
                    <a:gd name="T15" fmla="*/ 6 h 15"/>
                    <a:gd name="T16" fmla="*/ 7 w 10"/>
                    <a:gd name="T17" fmla="*/ 5 h 15"/>
                    <a:gd name="T18" fmla="*/ 2 w 10"/>
                    <a:gd name="T19" fmla="*/ 0 h 15"/>
                    <a:gd name="T20" fmla="*/ 2 w 10"/>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5">
                      <a:moveTo>
                        <a:pt x="2" y="0"/>
                      </a:moveTo>
                      <a:cubicBezTo>
                        <a:pt x="2" y="0"/>
                        <a:pt x="1" y="0"/>
                        <a:pt x="1" y="0"/>
                      </a:cubicBezTo>
                      <a:cubicBezTo>
                        <a:pt x="1" y="0"/>
                        <a:pt x="1" y="0"/>
                        <a:pt x="1" y="0"/>
                      </a:cubicBezTo>
                      <a:cubicBezTo>
                        <a:pt x="0" y="1"/>
                        <a:pt x="0" y="5"/>
                        <a:pt x="2" y="9"/>
                      </a:cubicBezTo>
                      <a:cubicBezTo>
                        <a:pt x="4" y="13"/>
                        <a:pt x="6" y="15"/>
                        <a:pt x="8" y="15"/>
                      </a:cubicBezTo>
                      <a:cubicBezTo>
                        <a:pt x="8" y="15"/>
                        <a:pt x="8" y="15"/>
                        <a:pt x="8" y="15"/>
                      </a:cubicBezTo>
                      <a:cubicBezTo>
                        <a:pt x="10" y="14"/>
                        <a:pt x="10" y="11"/>
                        <a:pt x="8" y="7"/>
                      </a:cubicBezTo>
                      <a:cubicBezTo>
                        <a:pt x="8" y="7"/>
                        <a:pt x="8" y="7"/>
                        <a:pt x="8" y="6"/>
                      </a:cubicBezTo>
                      <a:cubicBezTo>
                        <a:pt x="7" y="6"/>
                        <a:pt x="7" y="5"/>
                        <a:pt x="7" y="5"/>
                      </a:cubicBezTo>
                      <a:cubicBezTo>
                        <a:pt x="5" y="2"/>
                        <a:pt x="4" y="1"/>
                        <a:pt x="2" y="0"/>
                      </a:cubicBezTo>
                      <a:cubicBezTo>
                        <a:pt x="2" y="0"/>
                        <a:pt x="2"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9" name="Freeform 1038"/>
                <p:cNvSpPr>
                  <a:spLocks/>
                </p:cNvSpPr>
                <p:nvPr/>
              </p:nvSpPr>
              <p:spPr bwMode="auto">
                <a:xfrm>
                  <a:off x="3766" y="1651"/>
                  <a:ext cx="13" cy="16"/>
                </a:xfrm>
                <a:custGeom>
                  <a:avLst/>
                  <a:gdLst>
                    <a:gd name="T0" fmla="*/ 1 w 7"/>
                    <a:gd name="T1" fmla="*/ 0 h 9"/>
                    <a:gd name="T2" fmla="*/ 1 w 7"/>
                    <a:gd name="T3" fmla="*/ 0 h 9"/>
                    <a:gd name="T4" fmla="*/ 1 w 7"/>
                    <a:gd name="T5" fmla="*/ 4 h 9"/>
                    <a:gd name="T6" fmla="*/ 2 w 7"/>
                    <a:gd name="T7" fmla="*/ 6 h 9"/>
                    <a:gd name="T8" fmla="*/ 2 w 7"/>
                    <a:gd name="T9" fmla="*/ 6 h 9"/>
                    <a:gd name="T10" fmla="*/ 6 w 7"/>
                    <a:gd name="T11" fmla="*/ 9 h 9"/>
                    <a:gd name="T12" fmla="*/ 6 w 7"/>
                    <a:gd name="T13" fmla="*/ 9 h 9"/>
                    <a:gd name="T14" fmla="*/ 6 w 7"/>
                    <a:gd name="T15" fmla="*/ 9 h 9"/>
                    <a:gd name="T16" fmla="*/ 7 w 7"/>
                    <a:gd name="T17" fmla="*/ 8 h 9"/>
                    <a:gd name="T18" fmla="*/ 5 w 7"/>
                    <a:gd name="T19" fmla="*/ 4 h 9"/>
                    <a:gd name="T20" fmla="*/ 1 w 7"/>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1" y="0"/>
                      </a:moveTo>
                      <a:cubicBezTo>
                        <a:pt x="1" y="0"/>
                        <a:pt x="1" y="0"/>
                        <a:pt x="1" y="0"/>
                      </a:cubicBezTo>
                      <a:cubicBezTo>
                        <a:pt x="0" y="1"/>
                        <a:pt x="0" y="2"/>
                        <a:pt x="1" y="4"/>
                      </a:cubicBezTo>
                      <a:cubicBezTo>
                        <a:pt x="1" y="4"/>
                        <a:pt x="2" y="5"/>
                        <a:pt x="2" y="6"/>
                      </a:cubicBezTo>
                      <a:cubicBezTo>
                        <a:pt x="2" y="6"/>
                        <a:pt x="2" y="6"/>
                        <a:pt x="2" y="6"/>
                      </a:cubicBezTo>
                      <a:cubicBezTo>
                        <a:pt x="4" y="8"/>
                        <a:pt x="5" y="9"/>
                        <a:pt x="6" y="9"/>
                      </a:cubicBezTo>
                      <a:cubicBezTo>
                        <a:pt x="6" y="9"/>
                        <a:pt x="6" y="9"/>
                        <a:pt x="6" y="9"/>
                      </a:cubicBezTo>
                      <a:cubicBezTo>
                        <a:pt x="6" y="9"/>
                        <a:pt x="6" y="9"/>
                        <a:pt x="6" y="9"/>
                      </a:cubicBezTo>
                      <a:cubicBezTo>
                        <a:pt x="7" y="9"/>
                        <a:pt x="7" y="9"/>
                        <a:pt x="7" y="8"/>
                      </a:cubicBezTo>
                      <a:cubicBezTo>
                        <a:pt x="7" y="7"/>
                        <a:pt x="6" y="5"/>
                        <a:pt x="5" y="4"/>
                      </a:cubicBezTo>
                      <a:cubicBezTo>
                        <a:pt x="4" y="2"/>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0" name="Freeform 1039"/>
                <p:cNvSpPr>
                  <a:spLocks noEditPoints="1"/>
                </p:cNvSpPr>
                <p:nvPr/>
              </p:nvSpPr>
              <p:spPr bwMode="auto">
                <a:xfrm>
                  <a:off x="4833" y="1925"/>
                  <a:ext cx="192" cy="1374"/>
                </a:xfrm>
                <a:custGeom>
                  <a:avLst/>
                  <a:gdLst>
                    <a:gd name="T0" fmla="*/ 26 w 102"/>
                    <a:gd name="T1" fmla="*/ 636 h 731"/>
                    <a:gd name="T2" fmla="*/ 0 w 102"/>
                    <a:gd name="T3" fmla="*/ 730 h 731"/>
                    <a:gd name="T4" fmla="*/ 0 w 102"/>
                    <a:gd name="T5" fmla="*/ 730 h 731"/>
                    <a:gd name="T6" fmla="*/ 0 w 102"/>
                    <a:gd name="T7" fmla="*/ 730 h 731"/>
                    <a:gd name="T8" fmla="*/ 1 w 102"/>
                    <a:gd name="T9" fmla="*/ 731 h 731"/>
                    <a:gd name="T10" fmla="*/ 27 w 102"/>
                    <a:gd name="T11" fmla="*/ 638 h 731"/>
                    <a:gd name="T12" fmla="*/ 27 w 102"/>
                    <a:gd name="T13" fmla="*/ 638 h 731"/>
                    <a:gd name="T14" fmla="*/ 26 w 102"/>
                    <a:gd name="T15" fmla="*/ 636 h 731"/>
                    <a:gd name="T16" fmla="*/ 31 w 102"/>
                    <a:gd name="T17" fmla="*/ 627 h 731"/>
                    <a:gd name="T18" fmla="*/ 31 w 102"/>
                    <a:gd name="T19" fmla="*/ 631 h 731"/>
                    <a:gd name="T20" fmla="*/ 30 w 102"/>
                    <a:gd name="T21" fmla="*/ 632 h 731"/>
                    <a:gd name="T22" fmla="*/ 57 w 102"/>
                    <a:gd name="T23" fmla="*/ 638 h 731"/>
                    <a:gd name="T24" fmla="*/ 57 w 102"/>
                    <a:gd name="T25" fmla="*/ 638 h 731"/>
                    <a:gd name="T26" fmla="*/ 58 w 102"/>
                    <a:gd name="T27" fmla="*/ 633 h 731"/>
                    <a:gd name="T28" fmla="*/ 31 w 102"/>
                    <a:gd name="T29" fmla="*/ 627 h 731"/>
                    <a:gd name="T30" fmla="*/ 101 w 102"/>
                    <a:gd name="T31" fmla="*/ 323 h 731"/>
                    <a:gd name="T32" fmla="*/ 62 w 102"/>
                    <a:gd name="T33" fmla="*/ 625 h 731"/>
                    <a:gd name="T34" fmla="*/ 63 w 102"/>
                    <a:gd name="T35" fmla="*/ 625 h 731"/>
                    <a:gd name="T36" fmla="*/ 63 w 102"/>
                    <a:gd name="T37" fmla="*/ 625 h 731"/>
                    <a:gd name="T38" fmla="*/ 64 w 102"/>
                    <a:gd name="T39" fmla="*/ 626 h 731"/>
                    <a:gd name="T40" fmla="*/ 102 w 102"/>
                    <a:gd name="T41" fmla="*/ 323 h 731"/>
                    <a:gd name="T42" fmla="*/ 102 w 102"/>
                    <a:gd name="T43" fmla="*/ 323 h 731"/>
                    <a:gd name="T44" fmla="*/ 101 w 102"/>
                    <a:gd name="T45" fmla="*/ 323 h 731"/>
                    <a:gd name="T46" fmla="*/ 99 w 102"/>
                    <a:gd name="T47" fmla="*/ 309 h 731"/>
                    <a:gd name="T48" fmla="*/ 58 w 102"/>
                    <a:gd name="T49" fmla="*/ 309 h 731"/>
                    <a:gd name="T50" fmla="*/ 58 w 102"/>
                    <a:gd name="T51" fmla="*/ 310 h 731"/>
                    <a:gd name="T52" fmla="*/ 57 w 102"/>
                    <a:gd name="T53" fmla="*/ 314 h 731"/>
                    <a:gd name="T54" fmla="*/ 70 w 102"/>
                    <a:gd name="T55" fmla="*/ 314 h 731"/>
                    <a:gd name="T56" fmla="*/ 99 w 102"/>
                    <a:gd name="T57" fmla="*/ 314 h 731"/>
                    <a:gd name="T58" fmla="*/ 99 w 102"/>
                    <a:gd name="T59" fmla="*/ 310 h 731"/>
                    <a:gd name="T60" fmla="*/ 99 w 102"/>
                    <a:gd name="T61" fmla="*/ 309 h 731"/>
                    <a:gd name="T62" fmla="*/ 27 w 102"/>
                    <a:gd name="T63" fmla="*/ 0 h 731"/>
                    <a:gd name="T64" fmla="*/ 26 w 102"/>
                    <a:gd name="T65" fmla="*/ 1 h 731"/>
                    <a:gd name="T66" fmla="*/ 26 w 102"/>
                    <a:gd name="T67" fmla="*/ 1 h 731"/>
                    <a:gd name="T68" fmla="*/ 26 w 102"/>
                    <a:gd name="T69" fmla="*/ 1 h 731"/>
                    <a:gd name="T70" fmla="*/ 54 w 102"/>
                    <a:gd name="T71" fmla="*/ 297 h 731"/>
                    <a:gd name="T72" fmla="*/ 55 w 102"/>
                    <a:gd name="T73" fmla="*/ 297 h 731"/>
                    <a:gd name="T74" fmla="*/ 55 w 102"/>
                    <a:gd name="T75" fmla="*/ 297 h 731"/>
                    <a:gd name="T76" fmla="*/ 27 w 102"/>
                    <a:gd name="T77"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731">
                      <a:moveTo>
                        <a:pt x="26" y="636"/>
                      </a:moveTo>
                      <a:cubicBezTo>
                        <a:pt x="18" y="668"/>
                        <a:pt x="10" y="700"/>
                        <a:pt x="0" y="730"/>
                      </a:cubicBezTo>
                      <a:cubicBezTo>
                        <a:pt x="0" y="730"/>
                        <a:pt x="0" y="730"/>
                        <a:pt x="0" y="730"/>
                      </a:cubicBezTo>
                      <a:cubicBezTo>
                        <a:pt x="0" y="730"/>
                        <a:pt x="0" y="730"/>
                        <a:pt x="0" y="730"/>
                      </a:cubicBezTo>
                      <a:cubicBezTo>
                        <a:pt x="1" y="730"/>
                        <a:pt x="1" y="731"/>
                        <a:pt x="1" y="731"/>
                      </a:cubicBezTo>
                      <a:cubicBezTo>
                        <a:pt x="11" y="700"/>
                        <a:pt x="19" y="670"/>
                        <a:pt x="27" y="638"/>
                      </a:cubicBezTo>
                      <a:cubicBezTo>
                        <a:pt x="27" y="638"/>
                        <a:pt x="27" y="638"/>
                        <a:pt x="27" y="638"/>
                      </a:cubicBezTo>
                      <a:cubicBezTo>
                        <a:pt x="26" y="638"/>
                        <a:pt x="26" y="638"/>
                        <a:pt x="26" y="636"/>
                      </a:cubicBezTo>
                      <a:moveTo>
                        <a:pt x="31" y="627"/>
                      </a:moveTo>
                      <a:cubicBezTo>
                        <a:pt x="31" y="628"/>
                        <a:pt x="31" y="629"/>
                        <a:pt x="31" y="631"/>
                      </a:cubicBezTo>
                      <a:cubicBezTo>
                        <a:pt x="30" y="631"/>
                        <a:pt x="30" y="631"/>
                        <a:pt x="30" y="632"/>
                      </a:cubicBezTo>
                      <a:cubicBezTo>
                        <a:pt x="39" y="634"/>
                        <a:pt x="48" y="636"/>
                        <a:pt x="57" y="638"/>
                      </a:cubicBezTo>
                      <a:cubicBezTo>
                        <a:pt x="57" y="638"/>
                        <a:pt x="57" y="638"/>
                        <a:pt x="57" y="638"/>
                      </a:cubicBezTo>
                      <a:cubicBezTo>
                        <a:pt x="57" y="636"/>
                        <a:pt x="58" y="635"/>
                        <a:pt x="58" y="633"/>
                      </a:cubicBezTo>
                      <a:cubicBezTo>
                        <a:pt x="49" y="631"/>
                        <a:pt x="40" y="629"/>
                        <a:pt x="31" y="627"/>
                      </a:cubicBezTo>
                      <a:moveTo>
                        <a:pt x="101" y="323"/>
                      </a:moveTo>
                      <a:cubicBezTo>
                        <a:pt x="98" y="425"/>
                        <a:pt x="85" y="526"/>
                        <a:pt x="62" y="625"/>
                      </a:cubicBezTo>
                      <a:cubicBezTo>
                        <a:pt x="62" y="625"/>
                        <a:pt x="63" y="625"/>
                        <a:pt x="63" y="625"/>
                      </a:cubicBezTo>
                      <a:cubicBezTo>
                        <a:pt x="63" y="625"/>
                        <a:pt x="63" y="625"/>
                        <a:pt x="63" y="625"/>
                      </a:cubicBezTo>
                      <a:cubicBezTo>
                        <a:pt x="63" y="625"/>
                        <a:pt x="63" y="625"/>
                        <a:pt x="64" y="626"/>
                      </a:cubicBezTo>
                      <a:cubicBezTo>
                        <a:pt x="86" y="526"/>
                        <a:pt x="99" y="425"/>
                        <a:pt x="102" y="323"/>
                      </a:cubicBezTo>
                      <a:cubicBezTo>
                        <a:pt x="102" y="323"/>
                        <a:pt x="102" y="323"/>
                        <a:pt x="102" y="323"/>
                      </a:cubicBezTo>
                      <a:cubicBezTo>
                        <a:pt x="101" y="323"/>
                        <a:pt x="101" y="323"/>
                        <a:pt x="101" y="323"/>
                      </a:cubicBezTo>
                      <a:moveTo>
                        <a:pt x="99" y="309"/>
                      </a:moveTo>
                      <a:cubicBezTo>
                        <a:pt x="85" y="309"/>
                        <a:pt x="71" y="309"/>
                        <a:pt x="58" y="309"/>
                      </a:cubicBezTo>
                      <a:cubicBezTo>
                        <a:pt x="58" y="309"/>
                        <a:pt x="58" y="310"/>
                        <a:pt x="58" y="310"/>
                      </a:cubicBezTo>
                      <a:cubicBezTo>
                        <a:pt x="58" y="311"/>
                        <a:pt x="58" y="313"/>
                        <a:pt x="57" y="314"/>
                      </a:cubicBezTo>
                      <a:cubicBezTo>
                        <a:pt x="62" y="314"/>
                        <a:pt x="66" y="314"/>
                        <a:pt x="70" y="314"/>
                      </a:cubicBezTo>
                      <a:cubicBezTo>
                        <a:pt x="79" y="314"/>
                        <a:pt x="89" y="314"/>
                        <a:pt x="99" y="314"/>
                      </a:cubicBezTo>
                      <a:cubicBezTo>
                        <a:pt x="99" y="313"/>
                        <a:pt x="99" y="311"/>
                        <a:pt x="99" y="310"/>
                      </a:cubicBezTo>
                      <a:cubicBezTo>
                        <a:pt x="99" y="309"/>
                        <a:pt x="99" y="309"/>
                        <a:pt x="99" y="309"/>
                      </a:cubicBezTo>
                      <a:moveTo>
                        <a:pt x="27" y="0"/>
                      </a:moveTo>
                      <a:cubicBezTo>
                        <a:pt x="27" y="0"/>
                        <a:pt x="26" y="0"/>
                        <a:pt x="26" y="1"/>
                      </a:cubicBezTo>
                      <a:cubicBezTo>
                        <a:pt x="26" y="1"/>
                        <a:pt x="26" y="1"/>
                        <a:pt x="26" y="1"/>
                      </a:cubicBezTo>
                      <a:cubicBezTo>
                        <a:pt x="26" y="1"/>
                        <a:pt x="26" y="1"/>
                        <a:pt x="26" y="1"/>
                      </a:cubicBezTo>
                      <a:cubicBezTo>
                        <a:pt x="46" y="98"/>
                        <a:pt x="55" y="197"/>
                        <a:pt x="54" y="297"/>
                      </a:cubicBezTo>
                      <a:cubicBezTo>
                        <a:pt x="54" y="297"/>
                        <a:pt x="55" y="297"/>
                        <a:pt x="55" y="297"/>
                      </a:cubicBezTo>
                      <a:cubicBezTo>
                        <a:pt x="55" y="297"/>
                        <a:pt x="55" y="297"/>
                        <a:pt x="55" y="297"/>
                      </a:cubicBezTo>
                      <a:cubicBezTo>
                        <a:pt x="56" y="197"/>
                        <a:pt x="47" y="97"/>
                        <a:pt x="2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1" name="Freeform 1040"/>
                <p:cNvSpPr>
                  <a:spLocks/>
                </p:cNvSpPr>
                <p:nvPr/>
              </p:nvSpPr>
              <p:spPr bwMode="auto">
                <a:xfrm>
                  <a:off x="4869" y="1878"/>
                  <a:ext cx="17" cy="49"/>
                </a:xfrm>
                <a:custGeom>
                  <a:avLst/>
                  <a:gdLst>
                    <a:gd name="T0" fmla="*/ 2 w 9"/>
                    <a:gd name="T1" fmla="*/ 0 h 26"/>
                    <a:gd name="T2" fmla="*/ 2 w 9"/>
                    <a:gd name="T3" fmla="*/ 0 h 26"/>
                    <a:gd name="T4" fmla="*/ 2 w 9"/>
                    <a:gd name="T5" fmla="*/ 14 h 26"/>
                    <a:gd name="T6" fmla="*/ 7 w 9"/>
                    <a:gd name="T7" fmla="*/ 26 h 26"/>
                    <a:gd name="T8" fmla="*/ 7 w 9"/>
                    <a:gd name="T9" fmla="*/ 26 h 26"/>
                    <a:gd name="T10" fmla="*/ 7 w 9"/>
                    <a:gd name="T11" fmla="*/ 26 h 26"/>
                    <a:gd name="T12" fmla="*/ 8 w 9"/>
                    <a:gd name="T13" fmla="*/ 25 h 26"/>
                    <a:gd name="T14" fmla="*/ 8 w 9"/>
                    <a:gd name="T15" fmla="*/ 12 h 26"/>
                    <a:gd name="T16" fmla="*/ 2 w 9"/>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6">
                      <a:moveTo>
                        <a:pt x="2" y="0"/>
                      </a:moveTo>
                      <a:cubicBezTo>
                        <a:pt x="2" y="0"/>
                        <a:pt x="2" y="0"/>
                        <a:pt x="2" y="0"/>
                      </a:cubicBezTo>
                      <a:cubicBezTo>
                        <a:pt x="0" y="1"/>
                        <a:pt x="0" y="7"/>
                        <a:pt x="2" y="14"/>
                      </a:cubicBezTo>
                      <a:cubicBezTo>
                        <a:pt x="3" y="20"/>
                        <a:pt x="5" y="25"/>
                        <a:pt x="7" y="26"/>
                      </a:cubicBezTo>
                      <a:cubicBezTo>
                        <a:pt x="7" y="26"/>
                        <a:pt x="7" y="26"/>
                        <a:pt x="7" y="26"/>
                      </a:cubicBezTo>
                      <a:cubicBezTo>
                        <a:pt x="7" y="26"/>
                        <a:pt x="7" y="26"/>
                        <a:pt x="7" y="26"/>
                      </a:cubicBezTo>
                      <a:cubicBezTo>
                        <a:pt x="7" y="25"/>
                        <a:pt x="8" y="25"/>
                        <a:pt x="8" y="25"/>
                      </a:cubicBezTo>
                      <a:cubicBezTo>
                        <a:pt x="9" y="23"/>
                        <a:pt x="9" y="18"/>
                        <a:pt x="8" y="12"/>
                      </a:cubicBezTo>
                      <a:cubicBezTo>
                        <a:pt x="6" y="5"/>
                        <a:pt x="4"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2" name="Freeform 1041"/>
                <p:cNvSpPr>
                  <a:spLocks/>
                </p:cNvSpPr>
                <p:nvPr/>
              </p:nvSpPr>
              <p:spPr bwMode="auto">
                <a:xfrm>
                  <a:off x="4929" y="2483"/>
                  <a:ext cx="13" cy="49"/>
                </a:xfrm>
                <a:custGeom>
                  <a:avLst/>
                  <a:gdLst>
                    <a:gd name="T0" fmla="*/ 4 w 7"/>
                    <a:gd name="T1" fmla="*/ 0 h 26"/>
                    <a:gd name="T2" fmla="*/ 3 w 7"/>
                    <a:gd name="T3" fmla="*/ 0 h 26"/>
                    <a:gd name="T4" fmla="*/ 1 w 7"/>
                    <a:gd name="T5" fmla="*/ 13 h 26"/>
                    <a:gd name="T6" fmla="*/ 3 w 7"/>
                    <a:gd name="T7" fmla="*/ 26 h 26"/>
                    <a:gd name="T8" fmla="*/ 6 w 7"/>
                    <a:gd name="T9" fmla="*/ 17 h 26"/>
                    <a:gd name="T10" fmla="*/ 7 w 7"/>
                    <a:gd name="T11" fmla="*/ 13 h 26"/>
                    <a:gd name="T12" fmla="*/ 7 w 7"/>
                    <a:gd name="T13" fmla="*/ 12 h 26"/>
                    <a:gd name="T14" fmla="*/ 4 w 7"/>
                    <a:gd name="T15" fmla="*/ 0 h 26"/>
                    <a:gd name="T16" fmla="*/ 4 w 7"/>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6">
                      <a:moveTo>
                        <a:pt x="4" y="0"/>
                      </a:moveTo>
                      <a:cubicBezTo>
                        <a:pt x="4" y="0"/>
                        <a:pt x="3" y="0"/>
                        <a:pt x="3" y="0"/>
                      </a:cubicBezTo>
                      <a:cubicBezTo>
                        <a:pt x="2" y="1"/>
                        <a:pt x="1" y="6"/>
                        <a:pt x="1" y="13"/>
                      </a:cubicBezTo>
                      <a:cubicBezTo>
                        <a:pt x="0" y="20"/>
                        <a:pt x="2" y="26"/>
                        <a:pt x="3" y="26"/>
                      </a:cubicBezTo>
                      <a:cubicBezTo>
                        <a:pt x="5" y="26"/>
                        <a:pt x="6" y="22"/>
                        <a:pt x="6" y="17"/>
                      </a:cubicBezTo>
                      <a:cubicBezTo>
                        <a:pt x="7" y="16"/>
                        <a:pt x="7" y="14"/>
                        <a:pt x="7" y="13"/>
                      </a:cubicBezTo>
                      <a:cubicBezTo>
                        <a:pt x="7" y="13"/>
                        <a:pt x="7" y="12"/>
                        <a:pt x="7" y="12"/>
                      </a:cubicBezTo>
                      <a:cubicBezTo>
                        <a:pt x="7" y="6"/>
                        <a:pt x="6" y="1"/>
                        <a:pt x="4" y="0"/>
                      </a:cubicBezTo>
                      <a:cubicBezTo>
                        <a:pt x="4" y="0"/>
                        <a:pt x="4"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3" name="Freeform 1042"/>
                <p:cNvSpPr>
                  <a:spLocks/>
                </p:cNvSpPr>
                <p:nvPr/>
              </p:nvSpPr>
              <p:spPr bwMode="auto">
                <a:xfrm>
                  <a:off x="4818" y="3297"/>
                  <a:ext cx="19" cy="40"/>
                </a:xfrm>
                <a:custGeom>
                  <a:avLst/>
                  <a:gdLst>
                    <a:gd name="T0" fmla="*/ 8 w 10"/>
                    <a:gd name="T1" fmla="*/ 0 h 21"/>
                    <a:gd name="T2" fmla="*/ 8 w 10"/>
                    <a:gd name="T3" fmla="*/ 0 h 21"/>
                    <a:gd name="T4" fmla="*/ 3 w 10"/>
                    <a:gd name="T5" fmla="*/ 10 h 21"/>
                    <a:gd name="T6" fmla="*/ 2 w 10"/>
                    <a:gd name="T7" fmla="*/ 21 h 21"/>
                    <a:gd name="T8" fmla="*/ 2 w 10"/>
                    <a:gd name="T9" fmla="*/ 21 h 21"/>
                    <a:gd name="T10" fmla="*/ 7 w 10"/>
                    <a:gd name="T11" fmla="*/ 11 h 21"/>
                    <a:gd name="T12" fmla="*/ 9 w 10"/>
                    <a:gd name="T13" fmla="*/ 1 h 21"/>
                    <a:gd name="T14" fmla="*/ 8 w 10"/>
                    <a:gd name="T15" fmla="*/ 0 h 21"/>
                    <a:gd name="T16" fmla="*/ 8 w 10"/>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8" y="0"/>
                      </a:moveTo>
                      <a:cubicBezTo>
                        <a:pt x="8" y="0"/>
                        <a:pt x="8" y="0"/>
                        <a:pt x="8" y="0"/>
                      </a:cubicBezTo>
                      <a:cubicBezTo>
                        <a:pt x="6" y="1"/>
                        <a:pt x="4" y="5"/>
                        <a:pt x="3" y="10"/>
                      </a:cubicBezTo>
                      <a:cubicBezTo>
                        <a:pt x="1" y="15"/>
                        <a:pt x="0" y="21"/>
                        <a:pt x="2" y="21"/>
                      </a:cubicBezTo>
                      <a:cubicBezTo>
                        <a:pt x="2" y="21"/>
                        <a:pt x="2" y="21"/>
                        <a:pt x="2" y="21"/>
                      </a:cubicBezTo>
                      <a:cubicBezTo>
                        <a:pt x="3" y="21"/>
                        <a:pt x="6" y="17"/>
                        <a:pt x="7" y="11"/>
                      </a:cubicBezTo>
                      <a:cubicBezTo>
                        <a:pt x="9" y="7"/>
                        <a:pt x="10" y="2"/>
                        <a:pt x="9" y="1"/>
                      </a:cubicBezTo>
                      <a:cubicBezTo>
                        <a:pt x="9" y="1"/>
                        <a:pt x="9" y="0"/>
                        <a:pt x="8" y="0"/>
                      </a:cubicBezTo>
                      <a:cubicBezTo>
                        <a:pt x="8" y="0"/>
                        <a:pt x="8"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4" name="Freeform 1043"/>
                <p:cNvSpPr>
                  <a:spLocks/>
                </p:cNvSpPr>
                <p:nvPr/>
              </p:nvSpPr>
              <p:spPr bwMode="auto">
                <a:xfrm>
                  <a:off x="5019" y="2481"/>
                  <a:ext cx="12" cy="51"/>
                </a:xfrm>
                <a:custGeom>
                  <a:avLst/>
                  <a:gdLst>
                    <a:gd name="T0" fmla="*/ 3 w 6"/>
                    <a:gd name="T1" fmla="*/ 0 h 27"/>
                    <a:gd name="T2" fmla="*/ 0 w 6"/>
                    <a:gd name="T3" fmla="*/ 13 h 27"/>
                    <a:gd name="T4" fmla="*/ 0 w 6"/>
                    <a:gd name="T5" fmla="*/ 14 h 27"/>
                    <a:gd name="T6" fmla="*/ 0 w 6"/>
                    <a:gd name="T7" fmla="*/ 18 h 27"/>
                    <a:gd name="T8" fmla="*/ 2 w 6"/>
                    <a:gd name="T9" fmla="*/ 27 h 27"/>
                    <a:gd name="T10" fmla="*/ 3 w 6"/>
                    <a:gd name="T11" fmla="*/ 27 h 27"/>
                    <a:gd name="T12" fmla="*/ 3 w 6"/>
                    <a:gd name="T13" fmla="*/ 27 h 27"/>
                    <a:gd name="T14" fmla="*/ 6 w 6"/>
                    <a:gd name="T15" fmla="*/ 14 h 27"/>
                    <a:gd name="T16" fmla="*/ 3 w 6"/>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7">
                      <a:moveTo>
                        <a:pt x="3" y="0"/>
                      </a:moveTo>
                      <a:cubicBezTo>
                        <a:pt x="1" y="0"/>
                        <a:pt x="0" y="6"/>
                        <a:pt x="0" y="13"/>
                      </a:cubicBezTo>
                      <a:cubicBezTo>
                        <a:pt x="0" y="13"/>
                        <a:pt x="0" y="13"/>
                        <a:pt x="0" y="14"/>
                      </a:cubicBezTo>
                      <a:cubicBezTo>
                        <a:pt x="0" y="15"/>
                        <a:pt x="0" y="17"/>
                        <a:pt x="0" y="18"/>
                      </a:cubicBezTo>
                      <a:cubicBezTo>
                        <a:pt x="0" y="22"/>
                        <a:pt x="1" y="26"/>
                        <a:pt x="2" y="27"/>
                      </a:cubicBezTo>
                      <a:cubicBezTo>
                        <a:pt x="2" y="27"/>
                        <a:pt x="2" y="27"/>
                        <a:pt x="3" y="27"/>
                      </a:cubicBezTo>
                      <a:cubicBezTo>
                        <a:pt x="3" y="27"/>
                        <a:pt x="3" y="27"/>
                        <a:pt x="3" y="27"/>
                      </a:cubicBezTo>
                      <a:cubicBezTo>
                        <a:pt x="4" y="27"/>
                        <a:pt x="6" y="21"/>
                        <a:pt x="6" y="14"/>
                      </a:cubicBezTo>
                      <a:cubicBezTo>
                        <a:pt x="6" y="6"/>
                        <a:pt x="5"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5" name="Freeform 1044"/>
                <p:cNvSpPr>
                  <a:spLocks/>
                </p:cNvSpPr>
                <p:nvPr/>
              </p:nvSpPr>
              <p:spPr bwMode="auto">
                <a:xfrm>
                  <a:off x="4937" y="3100"/>
                  <a:ext cx="18" cy="49"/>
                </a:xfrm>
                <a:custGeom>
                  <a:avLst/>
                  <a:gdLst>
                    <a:gd name="T0" fmla="*/ 8 w 10"/>
                    <a:gd name="T1" fmla="*/ 0 h 26"/>
                    <a:gd name="T2" fmla="*/ 7 w 10"/>
                    <a:gd name="T3" fmla="*/ 0 h 26"/>
                    <a:gd name="T4" fmla="*/ 3 w 10"/>
                    <a:gd name="T5" fmla="*/ 8 h 26"/>
                    <a:gd name="T6" fmla="*/ 2 w 10"/>
                    <a:gd name="T7" fmla="*/ 13 h 26"/>
                    <a:gd name="T8" fmla="*/ 2 w 10"/>
                    <a:gd name="T9" fmla="*/ 13 h 26"/>
                    <a:gd name="T10" fmla="*/ 2 w 10"/>
                    <a:gd name="T11" fmla="*/ 26 h 26"/>
                    <a:gd name="T12" fmla="*/ 2 w 10"/>
                    <a:gd name="T13" fmla="*/ 26 h 26"/>
                    <a:gd name="T14" fmla="*/ 8 w 10"/>
                    <a:gd name="T15" fmla="*/ 14 h 26"/>
                    <a:gd name="T16" fmla="*/ 9 w 10"/>
                    <a:gd name="T17" fmla="*/ 1 h 26"/>
                    <a:gd name="T18" fmla="*/ 8 w 10"/>
                    <a:gd name="T19" fmla="*/ 0 h 26"/>
                    <a:gd name="T20" fmla="*/ 8 w 10"/>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6">
                      <a:moveTo>
                        <a:pt x="8" y="0"/>
                      </a:moveTo>
                      <a:cubicBezTo>
                        <a:pt x="8" y="0"/>
                        <a:pt x="7" y="0"/>
                        <a:pt x="7" y="0"/>
                      </a:cubicBezTo>
                      <a:cubicBezTo>
                        <a:pt x="6" y="1"/>
                        <a:pt x="4" y="4"/>
                        <a:pt x="3" y="8"/>
                      </a:cubicBezTo>
                      <a:cubicBezTo>
                        <a:pt x="3" y="10"/>
                        <a:pt x="2" y="11"/>
                        <a:pt x="2" y="13"/>
                      </a:cubicBezTo>
                      <a:cubicBezTo>
                        <a:pt x="2" y="13"/>
                        <a:pt x="2" y="13"/>
                        <a:pt x="2" y="13"/>
                      </a:cubicBezTo>
                      <a:cubicBezTo>
                        <a:pt x="0" y="20"/>
                        <a:pt x="0" y="26"/>
                        <a:pt x="2" y="26"/>
                      </a:cubicBezTo>
                      <a:cubicBezTo>
                        <a:pt x="2" y="26"/>
                        <a:pt x="2" y="26"/>
                        <a:pt x="2" y="26"/>
                      </a:cubicBezTo>
                      <a:cubicBezTo>
                        <a:pt x="3" y="26"/>
                        <a:pt x="6" y="21"/>
                        <a:pt x="8" y="14"/>
                      </a:cubicBezTo>
                      <a:cubicBezTo>
                        <a:pt x="9" y="8"/>
                        <a:pt x="10" y="2"/>
                        <a:pt x="9" y="1"/>
                      </a:cubicBezTo>
                      <a:cubicBezTo>
                        <a:pt x="8" y="0"/>
                        <a:pt x="8" y="0"/>
                        <a:pt x="8" y="0"/>
                      </a:cubicBezTo>
                      <a:cubicBezTo>
                        <a:pt x="8" y="0"/>
                        <a:pt x="8"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6" name="Freeform 1045"/>
                <p:cNvSpPr>
                  <a:spLocks/>
                </p:cNvSpPr>
                <p:nvPr/>
              </p:nvSpPr>
              <p:spPr bwMode="auto">
                <a:xfrm>
                  <a:off x="4882" y="3094"/>
                  <a:ext cx="11" cy="30"/>
                </a:xfrm>
                <a:custGeom>
                  <a:avLst/>
                  <a:gdLst>
                    <a:gd name="T0" fmla="*/ 4 w 6"/>
                    <a:gd name="T1" fmla="*/ 0 h 16"/>
                    <a:gd name="T2" fmla="*/ 1 w 6"/>
                    <a:gd name="T3" fmla="*/ 8 h 16"/>
                    <a:gd name="T4" fmla="*/ 0 w 6"/>
                    <a:gd name="T5" fmla="*/ 14 h 16"/>
                    <a:gd name="T6" fmla="*/ 1 w 6"/>
                    <a:gd name="T7" fmla="*/ 16 h 16"/>
                    <a:gd name="T8" fmla="*/ 1 w 6"/>
                    <a:gd name="T9" fmla="*/ 16 h 16"/>
                    <a:gd name="T10" fmla="*/ 4 w 6"/>
                    <a:gd name="T11" fmla="*/ 10 h 16"/>
                    <a:gd name="T12" fmla="*/ 5 w 6"/>
                    <a:gd name="T13" fmla="*/ 9 h 16"/>
                    <a:gd name="T14" fmla="*/ 5 w 6"/>
                    <a:gd name="T15" fmla="*/ 5 h 16"/>
                    <a:gd name="T16" fmla="*/ 5 w 6"/>
                    <a:gd name="T17" fmla="*/ 0 h 16"/>
                    <a:gd name="T18" fmla="*/ 4 w 6"/>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6">
                      <a:moveTo>
                        <a:pt x="4" y="0"/>
                      </a:moveTo>
                      <a:cubicBezTo>
                        <a:pt x="3" y="0"/>
                        <a:pt x="2" y="3"/>
                        <a:pt x="1" y="8"/>
                      </a:cubicBezTo>
                      <a:cubicBezTo>
                        <a:pt x="0" y="10"/>
                        <a:pt x="0" y="13"/>
                        <a:pt x="0" y="14"/>
                      </a:cubicBezTo>
                      <a:cubicBezTo>
                        <a:pt x="0" y="16"/>
                        <a:pt x="0" y="16"/>
                        <a:pt x="1" y="16"/>
                      </a:cubicBezTo>
                      <a:cubicBezTo>
                        <a:pt x="1" y="16"/>
                        <a:pt x="1" y="16"/>
                        <a:pt x="1" y="16"/>
                      </a:cubicBezTo>
                      <a:cubicBezTo>
                        <a:pt x="2" y="16"/>
                        <a:pt x="3" y="13"/>
                        <a:pt x="4" y="10"/>
                      </a:cubicBezTo>
                      <a:cubicBezTo>
                        <a:pt x="4" y="9"/>
                        <a:pt x="4" y="9"/>
                        <a:pt x="5" y="9"/>
                      </a:cubicBezTo>
                      <a:cubicBezTo>
                        <a:pt x="5" y="7"/>
                        <a:pt x="5" y="6"/>
                        <a:pt x="5" y="5"/>
                      </a:cubicBezTo>
                      <a:cubicBezTo>
                        <a:pt x="6" y="2"/>
                        <a:pt x="5" y="0"/>
                        <a:pt x="5" y="0"/>
                      </a:cubicBezTo>
                      <a:cubicBezTo>
                        <a:pt x="4" y="0"/>
                        <a:pt x="4"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7" name="Freeform 1046"/>
                <p:cNvSpPr>
                  <a:spLocks noEditPoints="1"/>
                </p:cNvSpPr>
                <p:nvPr/>
              </p:nvSpPr>
              <p:spPr bwMode="auto">
                <a:xfrm>
                  <a:off x="3683" y="2987"/>
                  <a:ext cx="470" cy="857"/>
                </a:xfrm>
                <a:custGeom>
                  <a:avLst/>
                  <a:gdLst>
                    <a:gd name="T0" fmla="*/ 136 w 250"/>
                    <a:gd name="T1" fmla="*/ 290 h 456"/>
                    <a:gd name="T2" fmla="*/ 0 w 250"/>
                    <a:gd name="T3" fmla="*/ 455 h 456"/>
                    <a:gd name="T4" fmla="*/ 1 w 250"/>
                    <a:gd name="T5" fmla="*/ 455 h 456"/>
                    <a:gd name="T6" fmla="*/ 1 w 250"/>
                    <a:gd name="T7" fmla="*/ 456 h 456"/>
                    <a:gd name="T8" fmla="*/ 137 w 250"/>
                    <a:gd name="T9" fmla="*/ 290 h 456"/>
                    <a:gd name="T10" fmla="*/ 137 w 250"/>
                    <a:gd name="T11" fmla="*/ 290 h 456"/>
                    <a:gd name="T12" fmla="*/ 136 w 250"/>
                    <a:gd name="T13" fmla="*/ 290 h 456"/>
                    <a:gd name="T14" fmla="*/ 106 w 250"/>
                    <a:gd name="T15" fmla="*/ 254 h 456"/>
                    <a:gd name="T16" fmla="*/ 105 w 250"/>
                    <a:gd name="T17" fmla="*/ 257 h 456"/>
                    <a:gd name="T18" fmla="*/ 105 w 250"/>
                    <a:gd name="T19" fmla="*/ 257 h 456"/>
                    <a:gd name="T20" fmla="*/ 139 w 250"/>
                    <a:gd name="T21" fmla="*/ 281 h 456"/>
                    <a:gd name="T22" fmla="*/ 139 w 250"/>
                    <a:gd name="T23" fmla="*/ 280 h 456"/>
                    <a:gd name="T24" fmla="*/ 141 w 250"/>
                    <a:gd name="T25" fmla="*/ 278 h 456"/>
                    <a:gd name="T26" fmla="*/ 106 w 250"/>
                    <a:gd name="T27" fmla="*/ 254 h 456"/>
                    <a:gd name="T28" fmla="*/ 194 w 250"/>
                    <a:gd name="T29" fmla="*/ 66 h 456"/>
                    <a:gd name="T30" fmla="*/ 106 w 250"/>
                    <a:gd name="T31" fmla="*/ 247 h 456"/>
                    <a:gd name="T32" fmla="*/ 107 w 250"/>
                    <a:gd name="T33" fmla="*/ 248 h 456"/>
                    <a:gd name="T34" fmla="*/ 108 w 250"/>
                    <a:gd name="T35" fmla="*/ 248 h 456"/>
                    <a:gd name="T36" fmla="*/ 195 w 250"/>
                    <a:gd name="T37" fmla="*/ 67 h 456"/>
                    <a:gd name="T38" fmla="*/ 195 w 250"/>
                    <a:gd name="T39" fmla="*/ 67 h 456"/>
                    <a:gd name="T40" fmla="*/ 194 w 250"/>
                    <a:gd name="T41" fmla="*/ 67 h 456"/>
                    <a:gd name="T42" fmla="*/ 194 w 250"/>
                    <a:gd name="T43" fmla="*/ 66 h 456"/>
                    <a:gd name="T44" fmla="*/ 200 w 250"/>
                    <a:gd name="T45" fmla="*/ 59 h 456"/>
                    <a:gd name="T46" fmla="*/ 200 w 250"/>
                    <a:gd name="T47" fmla="*/ 59 h 456"/>
                    <a:gd name="T48" fmla="*/ 199 w 250"/>
                    <a:gd name="T49" fmla="*/ 62 h 456"/>
                    <a:gd name="T50" fmla="*/ 225 w 250"/>
                    <a:gd name="T51" fmla="*/ 72 h 456"/>
                    <a:gd name="T52" fmla="*/ 225 w 250"/>
                    <a:gd name="T53" fmla="*/ 69 h 456"/>
                    <a:gd name="T54" fmla="*/ 226 w 250"/>
                    <a:gd name="T55" fmla="*/ 68 h 456"/>
                    <a:gd name="T56" fmla="*/ 200 w 250"/>
                    <a:gd name="T57" fmla="*/ 59 h 456"/>
                    <a:gd name="T58" fmla="*/ 249 w 250"/>
                    <a:gd name="T59" fmla="*/ 0 h 456"/>
                    <a:gd name="T60" fmla="*/ 229 w 250"/>
                    <a:gd name="T61" fmla="*/ 64 h 456"/>
                    <a:gd name="T62" fmla="*/ 229 w 250"/>
                    <a:gd name="T63" fmla="*/ 64 h 456"/>
                    <a:gd name="T64" fmla="*/ 229 w 250"/>
                    <a:gd name="T65" fmla="*/ 64 h 456"/>
                    <a:gd name="T66" fmla="*/ 230 w 250"/>
                    <a:gd name="T67" fmla="*/ 65 h 456"/>
                    <a:gd name="T68" fmla="*/ 250 w 250"/>
                    <a:gd name="T69" fmla="*/ 0 h 456"/>
                    <a:gd name="T70" fmla="*/ 249 w 250"/>
                    <a:gd name="T71" fmla="*/ 0 h 456"/>
                    <a:gd name="T72" fmla="*/ 249 w 250"/>
                    <a:gd name="T73" fmla="*/ 0 h 456"/>
                    <a:gd name="T74" fmla="*/ 249 w 250"/>
                    <a:gd name="T75"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0" h="456">
                      <a:moveTo>
                        <a:pt x="136" y="290"/>
                      </a:moveTo>
                      <a:cubicBezTo>
                        <a:pt x="97" y="349"/>
                        <a:pt x="52" y="405"/>
                        <a:pt x="0" y="455"/>
                      </a:cubicBezTo>
                      <a:cubicBezTo>
                        <a:pt x="0" y="455"/>
                        <a:pt x="1" y="455"/>
                        <a:pt x="1" y="455"/>
                      </a:cubicBezTo>
                      <a:cubicBezTo>
                        <a:pt x="1" y="455"/>
                        <a:pt x="1" y="455"/>
                        <a:pt x="1" y="456"/>
                      </a:cubicBezTo>
                      <a:cubicBezTo>
                        <a:pt x="53" y="406"/>
                        <a:pt x="98" y="350"/>
                        <a:pt x="137" y="290"/>
                      </a:cubicBezTo>
                      <a:cubicBezTo>
                        <a:pt x="137" y="290"/>
                        <a:pt x="137" y="290"/>
                        <a:pt x="137" y="290"/>
                      </a:cubicBezTo>
                      <a:cubicBezTo>
                        <a:pt x="137" y="290"/>
                        <a:pt x="136" y="290"/>
                        <a:pt x="136" y="290"/>
                      </a:cubicBezTo>
                      <a:moveTo>
                        <a:pt x="106" y="254"/>
                      </a:moveTo>
                      <a:cubicBezTo>
                        <a:pt x="106" y="255"/>
                        <a:pt x="105" y="256"/>
                        <a:pt x="105" y="257"/>
                      </a:cubicBezTo>
                      <a:cubicBezTo>
                        <a:pt x="105" y="257"/>
                        <a:pt x="105" y="257"/>
                        <a:pt x="105" y="257"/>
                      </a:cubicBezTo>
                      <a:cubicBezTo>
                        <a:pt x="116" y="265"/>
                        <a:pt x="127" y="273"/>
                        <a:pt x="139" y="281"/>
                      </a:cubicBezTo>
                      <a:cubicBezTo>
                        <a:pt x="139" y="280"/>
                        <a:pt x="139" y="280"/>
                        <a:pt x="139" y="280"/>
                      </a:cubicBezTo>
                      <a:cubicBezTo>
                        <a:pt x="140" y="279"/>
                        <a:pt x="140" y="278"/>
                        <a:pt x="141" y="278"/>
                      </a:cubicBezTo>
                      <a:cubicBezTo>
                        <a:pt x="129" y="270"/>
                        <a:pt x="118" y="262"/>
                        <a:pt x="106" y="254"/>
                      </a:cubicBezTo>
                      <a:moveTo>
                        <a:pt x="194" y="66"/>
                      </a:moveTo>
                      <a:cubicBezTo>
                        <a:pt x="171" y="130"/>
                        <a:pt x="142" y="190"/>
                        <a:pt x="106" y="247"/>
                      </a:cubicBezTo>
                      <a:cubicBezTo>
                        <a:pt x="107" y="247"/>
                        <a:pt x="107" y="248"/>
                        <a:pt x="107" y="248"/>
                      </a:cubicBezTo>
                      <a:cubicBezTo>
                        <a:pt x="107" y="248"/>
                        <a:pt x="107" y="248"/>
                        <a:pt x="108" y="248"/>
                      </a:cubicBezTo>
                      <a:cubicBezTo>
                        <a:pt x="143" y="191"/>
                        <a:pt x="172" y="130"/>
                        <a:pt x="195" y="67"/>
                      </a:cubicBezTo>
                      <a:cubicBezTo>
                        <a:pt x="195" y="67"/>
                        <a:pt x="195" y="67"/>
                        <a:pt x="195" y="67"/>
                      </a:cubicBezTo>
                      <a:cubicBezTo>
                        <a:pt x="194" y="67"/>
                        <a:pt x="194" y="67"/>
                        <a:pt x="194" y="67"/>
                      </a:cubicBezTo>
                      <a:cubicBezTo>
                        <a:pt x="194" y="66"/>
                        <a:pt x="194" y="66"/>
                        <a:pt x="194" y="66"/>
                      </a:cubicBezTo>
                      <a:moveTo>
                        <a:pt x="200" y="59"/>
                      </a:moveTo>
                      <a:cubicBezTo>
                        <a:pt x="200" y="59"/>
                        <a:pt x="200" y="59"/>
                        <a:pt x="200" y="59"/>
                      </a:cubicBezTo>
                      <a:cubicBezTo>
                        <a:pt x="200" y="60"/>
                        <a:pt x="199" y="61"/>
                        <a:pt x="199" y="62"/>
                      </a:cubicBezTo>
                      <a:cubicBezTo>
                        <a:pt x="207" y="65"/>
                        <a:pt x="216" y="69"/>
                        <a:pt x="225" y="72"/>
                      </a:cubicBezTo>
                      <a:cubicBezTo>
                        <a:pt x="225" y="71"/>
                        <a:pt x="225" y="70"/>
                        <a:pt x="225" y="69"/>
                      </a:cubicBezTo>
                      <a:cubicBezTo>
                        <a:pt x="225" y="69"/>
                        <a:pt x="226" y="68"/>
                        <a:pt x="226" y="68"/>
                      </a:cubicBezTo>
                      <a:cubicBezTo>
                        <a:pt x="217" y="65"/>
                        <a:pt x="209" y="62"/>
                        <a:pt x="200" y="59"/>
                      </a:cubicBezTo>
                      <a:moveTo>
                        <a:pt x="249" y="0"/>
                      </a:moveTo>
                      <a:cubicBezTo>
                        <a:pt x="243" y="22"/>
                        <a:pt x="236" y="43"/>
                        <a:pt x="229" y="64"/>
                      </a:cubicBezTo>
                      <a:cubicBezTo>
                        <a:pt x="229" y="64"/>
                        <a:pt x="229" y="64"/>
                        <a:pt x="229" y="64"/>
                      </a:cubicBezTo>
                      <a:cubicBezTo>
                        <a:pt x="229" y="64"/>
                        <a:pt x="229" y="64"/>
                        <a:pt x="229" y="64"/>
                      </a:cubicBezTo>
                      <a:cubicBezTo>
                        <a:pt x="229" y="64"/>
                        <a:pt x="230" y="65"/>
                        <a:pt x="230" y="65"/>
                      </a:cubicBezTo>
                      <a:cubicBezTo>
                        <a:pt x="237" y="44"/>
                        <a:pt x="244" y="22"/>
                        <a:pt x="250" y="0"/>
                      </a:cubicBezTo>
                      <a:cubicBezTo>
                        <a:pt x="250" y="0"/>
                        <a:pt x="249" y="0"/>
                        <a:pt x="249" y="0"/>
                      </a:cubicBezTo>
                      <a:cubicBezTo>
                        <a:pt x="249" y="0"/>
                        <a:pt x="249" y="0"/>
                        <a:pt x="249" y="0"/>
                      </a:cubicBezTo>
                      <a:cubicBezTo>
                        <a:pt x="249" y="0"/>
                        <a:pt x="249" y="0"/>
                        <a:pt x="24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8" name="Freeform 1047"/>
                <p:cNvSpPr>
                  <a:spLocks/>
                </p:cNvSpPr>
                <p:nvPr/>
              </p:nvSpPr>
              <p:spPr bwMode="auto">
                <a:xfrm>
                  <a:off x="3657" y="3843"/>
                  <a:ext cx="28" cy="24"/>
                </a:xfrm>
                <a:custGeom>
                  <a:avLst/>
                  <a:gdLst>
                    <a:gd name="T0" fmla="*/ 14 w 15"/>
                    <a:gd name="T1" fmla="*/ 0 h 13"/>
                    <a:gd name="T2" fmla="*/ 5 w 15"/>
                    <a:gd name="T3" fmla="*/ 4 h 13"/>
                    <a:gd name="T4" fmla="*/ 1 w 15"/>
                    <a:gd name="T5" fmla="*/ 13 h 13"/>
                    <a:gd name="T6" fmla="*/ 2 w 15"/>
                    <a:gd name="T7" fmla="*/ 13 h 13"/>
                    <a:gd name="T8" fmla="*/ 10 w 15"/>
                    <a:gd name="T9" fmla="*/ 9 h 13"/>
                    <a:gd name="T10" fmla="*/ 15 w 15"/>
                    <a:gd name="T11" fmla="*/ 1 h 13"/>
                    <a:gd name="T12" fmla="*/ 15 w 15"/>
                    <a:gd name="T13" fmla="*/ 0 h 13"/>
                    <a:gd name="T14" fmla="*/ 14 w 15"/>
                    <a:gd name="T15" fmla="*/ 0 h 13"/>
                    <a:gd name="T16" fmla="*/ 14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4" y="0"/>
                      </a:moveTo>
                      <a:cubicBezTo>
                        <a:pt x="12" y="0"/>
                        <a:pt x="8" y="2"/>
                        <a:pt x="5" y="4"/>
                      </a:cubicBezTo>
                      <a:cubicBezTo>
                        <a:pt x="2" y="8"/>
                        <a:pt x="0" y="12"/>
                        <a:pt x="1" y="13"/>
                      </a:cubicBezTo>
                      <a:cubicBezTo>
                        <a:pt x="1" y="13"/>
                        <a:pt x="2" y="13"/>
                        <a:pt x="2" y="13"/>
                      </a:cubicBezTo>
                      <a:cubicBezTo>
                        <a:pt x="4" y="13"/>
                        <a:pt x="7" y="12"/>
                        <a:pt x="10" y="9"/>
                      </a:cubicBezTo>
                      <a:cubicBezTo>
                        <a:pt x="13" y="6"/>
                        <a:pt x="15" y="2"/>
                        <a:pt x="15" y="1"/>
                      </a:cubicBezTo>
                      <a:cubicBezTo>
                        <a:pt x="15" y="0"/>
                        <a:pt x="15" y="0"/>
                        <a:pt x="15" y="0"/>
                      </a:cubicBezTo>
                      <a:cubicBezTo>
                        <a:pt x="15" y="0"/>
                        <a:pt x="14" y="0"/>
                        <a:pt x="14" y="0"/>
                      </a:cubicBezTo>
                      <a:cubicBezTo>
                        <a:pt x="14" y="0"/>
                        <a:pt x="14" y="0"/>
                        <a:pt x="1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9" name="Freeform 1048"/>
                <p:cNvSpPr>
                  <a:spLocks/>
                </p:cNvSpPr>
                <p:nvPr/>
              </p:nvSpPr>
              <p:spPr bwMode="auto">
                <a:xfrm>
                  <a:off x="3937" y="3502"/>
                  <a:ext cx="24" cy="30"/>
                </a:xfrm>
                <a:custGeom>
                  <a:avLst/>
                  <a:gdLst>
                    <a:gd name="T0" fmla="*/ 11 w 13"/>
                    <a:gd name="T1" fmla="*/ 0 h 16"/>
                    <a:gd name="T2" fmla="*/ 6 w 13"/>
                    <a:gd name="T3" fmla="*/ 4 h 16"/>
                    <a:gd name="T4" fmla="*/ 4 w 13"/>
                    <a:gd name="T5" fmla="*/ 6 h 16"/>
                    <a:gd name="T6" fmla="*/ 4 w 13"/>
                    <a:gd name="T7" fmla="*/ 7 h 16"/>
                    <a:gd name="T8" fmla="*/ 1 w 13"/>
                    <a:gd name="T9" fmla="*/ 16 h 16"/>
                    <a:gd name="T10" fmla="*/ 2 w 13"/>
                    <a:gd name="T11" fmla="*/ 16 h 16"/>
                    <a:gd name="T12" fmla="*/ 2 w 13"/>
                    <a:gd name="T13" fmla="*/ 16 h 16"/>
                    <a:gd name="T14" fmla="*/ 2 w 13"/>
                    <a:gd name="T15" fmla="*/ 16 h 16"/>
                    <a:gd name="T16" fmla="*/ 9 w 13"/>
                    <a:gd name="T17" fmla="*/ 10 h 16"/>
                    <a:gd name="T18" fmla="*/ 12 w 13"/>
                    <a:gd name="T19" fmla="*/ 0 h 16"/>
                    <a:gd name="T20" fmla="*/ 11 w 13"/>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1" y="0"/>
                      </a:moveTo>
                      <a:cubicBezTo>
                        <a:pt x="10" y="0"/>
                        <a:pt x="8" y="1"/>
                        <a:pt x="6" y="4"/>
                      </a:cubicBezTo>
                      <a:cubicBezTo>
                        <a:pt x="5" y="4"/>
                        <a:pt x="5" y="5"/>
                        <a:pt x="4" y="6"/>
                      </a:cubicBezTo>
                      <a:cubicBezTo>
                        <a:pt x="4" y="6"/>
                        <a:pt x="4" y="6"/>
                        <a:pt x="4" y="7"/>
                      </a:cubicBezTo>
                      <a:cubicBezTo>
                        <a:pt x="2" y="11"/>
                        <a:pt x="0" y="14"/>
                        <a:pt x="1" y="16"/>
                      </a:cubicBezTo>
                      <a:cubicBezTo>
                        <a:pt x="1" y="16"/>
                        <a:pt x="2" y="16"/>
                        <a:pt x="2" y="16"/>
                      </a:cubicBezTo>
                      <a:cubicBezTo>
                        <a:pt x="2" y="16"/>
                        <a:pt x="2" y="16"/>
                        <a:pt x="2" y="16"/>
                      </a:cubicBezTo>
                      <a:cubicBezTo>
                        <a:pt x="2" y="16"/>
                        <a:pt x="2" y="16"/>
                        <a:pt x="2" y="16"/>
                      </a:cubicBezTo>
                      <a:cubicBezTo>
                        <a:pt x="4" y="16"/>
                        <a:pt x="7" y="13"/>
                        <a:pt x="9" y="10"/>
                      </a:cubicBezTo>
                      <a:cubicBezTo>
                        <a:pt x="12" y="5"/>
                        <a:pt x="13" y="1"/>
                        <a:pt x="12" y="0"/>
                      </a:cubicBezTo>
                      <a:cubicBezTo>
                        <a:pt x="11" y="0"/>
                        <a:pt x="11" y="0"/>
                        <a:pt x="1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0" name="Freeform 1049"/>
                <p:cNvSpPr>
                  <a:spLocks/>
                </p:cNvSpPr>
                <p:nvPr/>
              </p:nvSpPr>
              <p:spPr bwMode="auto">
                <a:xfrm>
                  <a:off x="4149" y="2959"/>
                  <a:ext cx="13" cy="28"/>
                </a:xfrm>
                <a:custGeom>
                  <a:avLst/>
                  <a:gdLst>
                    <a:gd name="T0" fmla="*/ 5 w 7"/>
                    <a:gd name="T1" fmla="*/ 0 h 15"/>
                    <a:gd name="T2" fmla="*/ 1 w 7"/>
                    <a:gd name="T3" fmla="*/ 7 h 15"/>
                    <a:gd name="T4" fmla="*/ 1 w 7"/>
                    <a:gd name="T5" fmla="*/ 7 h 15"/>
                    <a:gd name="T6" fmla="*/ 3 w 7"/>
                    <a:gd name="T7" fmla="*/ 8 h 15"/>
                    <a:gd name="T8" fmla="*/ 2 w 7"/>
                    <a:gd name="T9" fmla="*/ 13 h 15"/>
                    <a:gd name="T10" fmla="*/ 0 w 7"/>
                    <a:gd name="T11" fmla="*/ 12 h 15"/>
                    <a:gd name="T12" fmla="*/ 1 w 7"/>
                    <a:gd name="T13" fmla="*/ 15 h 15"/>
                    <a:gd name="T14" fmla="*/ 1 w 7"/>
                    <a:gd name="T15" fmla="*/ 15 h 15"/>
                    <a:gd name="T16" fmla="*/ 1 w 7"/>
                    <a:gd name="T17" fmla="*/ 15 h 15"/>
                    <a:gd name="T18" fmla="*/ 2 w 7"/>
                    <a:gd name="T19" fmla="*/ 15 h 15"/>
                    <a:gd name="T20" fmla="*/ 6 w 7"/>
                    <a:gd name="T21" fmla="*/ 8 h 15"/>
                    <a:gd name="T22" fmla="*/ 5 w 7"/>
                    <a:gd name="T23" fmla="*/ 0 h 15"/>
                    <a:gd name="T24" fmla="*/ 5 w 7"/>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5">
                      <a:moveTo>
                        <a:pt x="5" y="0"/>
                      </a:moveTo>
                      <a:cubicBezTo>
                        <a:pt x="3" y="0"/>
                        <a:pt x="2" y="3"/>
                        <a:pt x="1" y="7"/>
                      </a:cubicBezTo>
                      <a:cubicBezTo>
                        <a:pt x="1" y="7"/>
                        <a:pt x="1" y="7"/>
                        <a:pt x="1" y="7"/>
                      </a:cubicBezTo>
                      <a:cubicBezTo>
                        <a:pt x="2" y="8"/>
                        <a:pt x="2" y="8"/>
                        <a:pt x="3" y="8"/>
                      </a:cubicBezTo>
                      <a:cubicBezTo>
                        <a:pt x="3" y="10"/>
                        <a:pt x="2" y="12"/>
                        <a:pt x="2" y="13"/>
                      </a:cubicBezTo>
                      <a:cubicBezTo>
                        <a:pt x="1" y="13"/>
                        <a:pt x="1" y="12"/>
                        <a:pt x="0" y="12"/>
                      </a:cubicBezTo>
                      <a:cubicBezTo>
                        <a:pt x="0" y="13"/>
                        <a:pt x="0" y="14"/>
                        <a:pt x="1" y="15"/>
                      </a:cubicBezTo>
                      <a:cubicBezTo>
                        <a:pt x="1" y="15"/>
                        <a:pt x="1" y="15"/>
                        <a:pt x="1" y="15"/>
                      </a:cubicBezTo>
                      <a:cubicBezTo>
                        <a:pt x="1" y="15"/>
                        <a:pt x="1" y="15"/>
                        <a:pt x="1" y="15"/>
                      </a:cubicBezTo>
                      <a:cubicBezTo>
                        <a:pt x="1" y="15"/>
                        <a:pt x="2" y="15"/>
                        <a:pt x="2" y="15"/>
                      </a:cubicBezTo>
                      <a:cubicBezTo>
                        <a:pt x="3" y="14"/>
                        <a:pt x="5" y="12"/>
                        <a:pt x="6" y="8"/>
                      </a:cubicBezTo>
                      <a:cubicBezTo>
                        <a:pt x="7" y="4"/>
                        <a:pt x="6" y="1"/>
                        <a:pt x="5" y="0"/>
                      </a:cubicBezTo>
                      <a:cubicBezTo>
                        <a:pt x="5" y="0"/>
                        <a:pt x="5"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1" name="Freeform 1050"/>
                <p:cNvSpPr>
                  <a:spLocks/>
                </p:cNvSpPr>
                <p:nvPr/>
              </p:nvSpPr>
              <p:spPr bwMode="auto">
                <a:xfrm>
                  <a:off x="3863" y="3452"/>
                  <a:ext cx="23" cy="30"/>
                </a:xfrm>
                <a:custGeom>
                  <a:avLst/>
                  <a:gdLst>
                    <a:gd name="T0" fmla="*/ 10 w 12"/>
                    <a:gd name="T1" fmla="*/ 0 h 16"/>
                    <a:gd name="T2" fmla="*/ 4 w 12"/>
                    <a:gd name="T3" fmla="*/ 6 h 16"/>
                    <a:gd name="T4" fmla="*/ 2 w 12"/>
                    <a:gd name="T5" fmla="*/ 16 h 16"/>
                    <a:gd name="T6" fmla="*/ 2 w 12"/>
                    <a:gd name="T7" fmla="*/ 16 h 16"/>
                    <a:gd name="T8" fmla="*/ 9 w 12"/>
                    <a:gd name="T9" fmla="*/ 10 h 16"/>
                    <a:gd name="T10" fmla="*/ 9 w 12"/>
                    <a:gd name="T11" fmla="*/ 10 h 16"/>
                    <a:gd name="T12" fmla="*/ 10 w 12"/>
                    <a:gd name="T13" fmla="*/ 7 h 16"/>
                    <a:gd name="T14" fmla="*/ 12 w 12"/>
                    <a:gd name="T15" fmla="*/ 1 h 16"/>
                    <a:gd name="T16" fmla="*/ 11 w 12"/>
                    <a:gd name="T17" fmla="*/ 1 h 16"/>
                    <a:gd name="T18" fmla="*/ 10 w 12"/>
                    <a:gd name="T19" fmla="*/ 0 h 16"/>
                    <a:gd name="T20" fmla="*/ 10 w 12"/>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6">
                      <a:moveTo>
                        <a:pt x="10" y="0"/>
                      </a:moveTo>
                      <a:cubicBezTo>
                        <a:pt x="9" y="0"/>
                        <a:pt x="6" y="3"/>
                        <a:pt x="4" y="6"/>
                      </a:cubicBezTo>
                      <a:cubicBezTo>
                        <a:pt x="1" y="10"/>
                        <a:pt x="0" y="15"/>
                        <a:pt x="2" y="16"/>
                      </a:cubicBezTo>
                      <a:cubicBezTo>
                        <a:pt x="2" y="16"/>
                        <a:pt x="2" y="16"/>
                        <a:pt x="2" y="16"/>
                      </a:cubicBezTo>
                      <a:cubicBezTo>
                        <a:pt x="4" y="16"/>
                        <a:pt x="7" y="14"/>
                        <a:pt x="9" y="10"/>
                      </a:cubicBezTo>
                      <a:cubicBezTo>
                        <a:pt x="9" y="10"/>
                        <a:pt x="9" y="10"/>
                        <a:pt x="9" y="10"/>
                      </a:cubicBezTo>
                      <a:cubicBezTo>
                        <a:pt x="9" y="9"/>
                        <a:pt x="10" y="8"/>
                        <a:pt x="10" y="7"/>
                      </a:cubicBezTo>
                      <a:cubicBezTo>
                        <a:pt x="12" y="5"/>
                        <a:pt x="12" y="3"/>
                        <a:pt x="12" y="1"/>
                      </a:cubicBezTo>
                      <a:cubicBezTo>
                        <a:pt x="11" y="1"/>
                        <a:pt x="11" y="1"/>
                        <a:pt x="11" y="1"/>
                      </a:cubicBezTo>
                      <a:cubicBezTo>
                        <a:pt x="11" y="1"/>
                        <a:pt x="11" y="0"/>
                        <a:pt x="10" y="0"/>
                      </a:cubicBezTo>
                      <a:cubicBezTo>
                        <a:pt x="10" y="0"/>
                        <a:pt x="10" y="0"/>
                        <a:pt x="1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2" name="Freeform 1051"/>
                <p:cNvSpPr>
                  <a:spLocks/>
                </p:cNvSpPr>
                <p:nvPr/>
              </p:nvSpPr>
              <p:spPr bwMode="auto">
                <a:xfrm>
                  <a:off x="4046" y="3081"/>
                  <a:ext cx="17" cy="32"/>
                </a:xfrm>
                <a:custGeom>
                  <a:avLst/>
                  <a:gdLst>
                    <a:gd name="T0" fmla="*/ 7 w 9"/>
                    <a:gd name="T1" fmla="*/ 0 h 17"/>
                    <a:gd name="T2" fmla="*/ 1 w 9"/>
                    <a:gd name="T3" fmla="*/ 7 h 17"/>
                    <a:gd name="T4" fmla="*/ 1 w 9"/>
                    <a:gd name="T5" fmla="*/ 16 h 17"/>
                    <a:gd name="T6" fmla="*/ 1 w 9"/>
                    <a:gd name="T7" fmla="*/ 17 h 17"/>
                    <a:gd name="T8" fmla="*/ 2 w 9"/>
                    <a:gd name="T9" fmla="*/ 17 h 17"/>
                    <a:gd name="T10" fmla="*/ 2 w 9"/>
                    <a:gd name="T11" fmla="*/ 17 h 17"/>
                    <a:gd name="T12" fmla="*/ 6 w 9"/>
                    <a:gd name="T13" fmla="*/ 12 h 17"/>
                    <a:gd name="T14" fmla="*/ 7 w 9"/>
                    <a:gd name="T15" fmla="*/ 9 h 17"/>
                    <a:gd name="T16" fmla="*/ 7 w 9"/>
                    <a:gd name="T17" fmla="*/ 9 h 17"/>
                    <a:gd name="T18" fmla="*/ 7 w 9"/>
                    <a:gd name="T19" fmla="*/ 0 h 17"/>
                    <a:gd name="T20" fmla="*/ 7 w 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7">
                      <a:moveTo>
                        <a:pt x="7" y="0"/>
                      </a:moveTo>
                      <a:cubicBezTo>
                        <a:pt x="5" y="0"/>
                        <a:pt x="2" y="3"/>
                        <a:pt x="1" y="7"/>
                      </a:cubicBezTo>
                      <a:cubicBezTo>
                        <a:pt x="0" y="11"/>
                        <a:pt x="0" y="15"/>
                        <a:pt x="1" y="16"/>
                      </a:cubicBezTo>
                      <a:cubicBezTo>
                        <a:pt x="1" y="16"/>
                        <a:pt x="1" y="16"/>
                        <a:pt x="1" y="17"/>
                      </a:cubicBezTo>
                      <a:cubicBezTo>
                        <a:pt x="1" y="17"/>
                        <a:pt x="1" y="17"/>
                        <a:pt x="2" y="17"/>
                      </a:cubicBezTo>
                      <a:cubicBezTo>
                        <a:pt x="2" y="17"/>
                        <a:pt x="2" y="17"/>
                        <a:pt x="2" y="17"/>
                      </a:cubicBezTo>
                      <a:cubicBezTo>
                        <a:pt x="3" y="17"/>
                        <a:pt x="4" y="15"/>
                        <a:pt x="6" y="12"/>
                      </a:cubicBezTo>
                      <a:cubicBezTo>
                        <a:pt x="6" y="11"/>
                        <a:pt x="7" y="10"/>
                        <a:pt x="7" y="9"/>
                      </a:cubicBezTo>
                      <a:cubicBezTo>
                        <a:pt x="7" y="9"/>
                        <a:pt x="7" y="9"/>
                        <a:pt x="7" y="9"/>
                      </a:cubicBezTo>
                      <a:cubicBezTo>
                        <a:pt x="8" y="4"/>
                        <a:pt x="9" y="1"/>
                        <a:pt x="7" y="0"/>
                      </a:cubicBezTo>
                      <a:cubicBezTo>
                        <a:pt x="7" y="0"/>
                        <a:pt x="7"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3" name="Freeform 1052"/>
                <p:cNvSpPr>
                  <a:spLocks/>
                </p:cNvSpPr>
                <p:nvPr/>
              </p:nvSpPr>
              <p:spPr bwMode="auto">
                <a:xfrm>
                  <a:off x="4104" y="3107"/>
                  <a:ext cx="11" cy="21"/>
                </a:xfrm>
                <a:custGeom>
                  <a:avLst/>
                  <a:gdLst>
                    <a:gd name="T0" fmla="*/ 5 w 6"/>
                    <a:gd name="T1" fmla="*/ 0 h 11"/>
                    <a:gd name="T2" fmla="*/ 5 w 6"/>
                    <a:gd name="T3" fmla="*/ 0 h 11"/>
                    <a:gd name="T4" fmla="*/ 2 w 6"/>
                    <a:gd name="T5" fmla="*/ 4 h 11"/>
                    <a:gd name="T6" fmla="*/ 1 w 6"/>
                    <a:gd name="T7" fmla="*/ 5 h 11"/>
                    <a:gd name="T8" fmla="*/ 1 w 6"/>
                    <a:gd name="T9" fmla="*/ 8 h 11"/>
                    <a:gd name="T10" fmla="*/ 1 w 6"/>
                    <a:gd name="T11" fmla="*/ 11 h 11"/>
                    <a:gd name="T12" fmla="*/ 2 w 6"/>
                    <a:gd name="T13" fmla="*/ 11 h 11"/>
                    <a:gd name="T14" fmla="*/ 5 w 6"/>
                    <a:gd name="T15" fmla="*/ 6 h 11"/>
                    <a:gd name="T16" fmla="*/ 6 w 6"/>
                    <a:gd name="T17" fmla="*/ 1 h 11"/>
                    <a:gd name="T18" fmla="*/ 5 w 6"/>
                    <a:gd name="T19" fmla="*/ 0 h 11"/>
                    <a:gd name="T20" fmla="*/ 5 w 6"/>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1">
                      <a:moveTo>
                        <a:pt x="5" y="0"/>
                      </a:moveTo>
                      <a:cubicBezTo>
                        <a:pt x="5" y="0"/>
                        <a:pt x="5" y="0"/>
                        <a:pt x="5" y="0"/>
                      </a:cubicBezTo>
                      <a:cubicBezTo>
                        <a:pt x="4" y="0"/>
                        <a:pt x="3" y="2"/>
                        <a:pt x="2" y="4"/>
                      </a:cubicBezTo>
                      <a:cubicBezTo>
                        <a:pt x="2" y="4"/>
                        <a:pt x="1" y="5"/>
                        <a:pt x="1" y="5"/>
                      </a:cubicBezTo>
                      <a:cubicBezTo>
                        <a:pt x="1" y="6"/>
                        <a:pt x="1" y="7"/>
                        <a:pt x="1" y="8"/>
                      </a:cubicBezTo>
                      <a:cubicBezTo>
                        <a:pt x="0" y="10"/>
                        <a:pt x="1" y="11"/>
                        <a:pt x="1" y="11"/>
                      </a:cubicBezTo>
                      <a:cubicBezTo>
                        <a:pt x="1" y="11"/>
                        <a:pt x="2" y="11"/>
                        <a:pt x="2" y="11"/>
                      </a:cubicBezTo>
                      <a:cubicBezTo>
                        <a:pt x="2" y="11"/>
                        <a:pt x="4" y="9"/>
                        <a:pt x="5" y="6"/>
                      </a:cubicBezTo>
                      <a:cubicBezTo>
                        <a:pt x="6" y="4"/>
                        <a:pt x="6" y="3"/>
                        <a:pt x="6" y="1"/>
                      </a:cubicBezTo>
                      <a:cubicBezTo>
                        <a:pt x="6" y="1"/>
                        <a:pt x="5" y="0"/>
                        <a:pt x="5" y="0"/>
                      </a:cubicBezTo>
                      <a:cubicBezTo>
                        <a:pt x="5" y="0"/>
                        <a:pt x="5"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4" name="Freeform 1053"/>
                <p:cNvSpPr>
                  <a:spLocks noEditPoints="1"/>
                </p:cNvSpPr>
                <p:nvPr/>
              </p:nvSpPr>
              <p:spPr bwMode="auto">
                <a:xfrm>
                  <a:off x="3311" y="1613"/>
                  <a:ext cx="312" cy="434"/>
                </a:xfrm>
                <a:custGeom>
                  <a:avLst/>
                  <a:gdLst>
                    <a:gd name="T0" fmla="*/ 117 w 166"/>
                    <a:gd name="T1" fmla="*/ 125 h 231"/>
                    <a:gd name="T2" fmla="*/ 116 w 166"/>
                    <a:gd name="T3" fmla="*/ 126 h 231"/>
                    <a:gd name="T4" fmla="*/ 116 w 166"/>
                    <a:gd name="T5" fmla="*/ 126 h 231"/>
                    <a:gd name="T6" fmla="*/ 165 w 166"/>
                    <a:gd name="T7" fmla="*/ 231 h 231"/>
                    <a:gd name="T8" fmla="*/ 166 w 166"/>
                    <a:gd name="T9" fmla="*/ 231 h 231"/>
                    <a:gd name="T10" fmla="*/ 166 w 166"/>
                    <a:gd name="T11" fmla="*/ 231 h 231"/>
                    <a:gd name="T12" fmla="*/ 166 w 166"/>
                    <a:gd name="T13" fmla="*/ 231 h 231"/>
                    <a:gd name="T14" fmla="*/ 117 w 166"/>
                    <a:gd name="T15" fmla="*/ 125 h 231"/>
                    <a:gd name="T16" fmla="*/ 111 w 166"/>
                    <a:gd name="T17" fmla="*/ 121 h 231"/>
                    <a:gd name="T18" fmla="*/ 83 w 166"/>
                    <a:gd name="T19" fmla="*/ 139 h 231"/>
                    <a:gd name="T20" fmla="*/ 84 w 166"/>
                    <a:gd name="T21" fmla="*/ 140 h 231"/>
                    <a:gd name="T22" fmla="*/ 84 w 166"/>
                    <a:gd name="T23" fmla="*/ 140 h 231"/>
                    <a:gd name="T24" fmla="*/ 112 w 166"/>
                    <a:gd name="T25" fmla="*/ 123 h 231"/>
                    <a:gd name="T26" fmla="*/ 112 w 166"/>
                    <a:gd name="T27" fmla="*/ 123 h 231"/>
                    <a:gd name="T28" fmla="*/ 111 w 166"/>
                    <a:gd name="T29" fmla="*/ 121 h 231"/>
                    <a:gd name="T30" fmla="*/ 14 w 166"/>
                    <a:gd name="T31" fmla="*/ 50 h 231"/>
                    <a:gd name="T32" fmla="*/ 14 w 166"/>
                    <a:gd name="T33" fmla="*/ 50 h 231"/>
                    <a:gd name="T34" fmla="*/ 13 w 166"/>
                    <a:gd name="T35" fmla="*/ 50 h 231"/>
                    <a:gd name="T36" fmla="*/ 79 w 166"/>
                    <a:gd name="T37" fmla="*/ 138 h 231"/>
                    <a:gd name="T38" fmla="*/ 80 w 166"/>
                    <a:gd name="T39" fmla="*/ 137 h 231"/>
                    <a:gd name="T40" fmla="*/ 80 w 166"/>
                    <a:gd name="T41" fmla="*/ 137 h 231"/>
                    <a:gd name="T42" fmla="*/ 14 w 166"/>
                    <a:gd name="T43" fmla="*/ 50 h 231"/>
                    <a:gd name="T44" fmla="*/ 27 w 166"/>
                    <a:gd name="T45" fmla="*/ 30 h 231"/>
                    <a:gd name="T46" fmla="*/ 12 w 166"/>
                    <a:gd name="T47" fmla="*/ 44 h 231"/>
                    <a:gd name="T48" fmla="*/ 12 w 166"/>
                    <a:gd name="T49" fmla="*/ 45 h 231"/>
                    <a:gd name="T50" fmla="*/ 13 w 166"/>
                    <a:gd name="T51" fmla="*/ 46 h 231"/>
                    <a:gd name="T52" fmla="*/ 29 w 166"/>
                    <a:gd name="T53" fmla="*/ 31 h 231"/>
                    <a:gd name="T54" fmla="*/ 28 w 166"/>
                    <a:gd name="T55" fmla="*/ 30 h 231"/>
                    <a:gd name="T56" fmla="*/ 27 w 166"/>
                    <a:gd name="T57" fmla="*/ 30 h 231"/>
                    <a:gd name="T58" fmla="*/ 0 w 166"/>
                    <a:gd name="T59" fmla="*/ 0 h 231"/>
                    <a:gd name="T60" fmla="*/ 0 w 166"/>
                    <a:gd name="T61" fmla="*/ 0 h 231"/>
                    <a:gd name="T62" fmla="*/ 0 w 166"/>
                    <a:gd name="T63" fmla="*/ 0 h 231"/>
                    <a:gd name="T64" fmla="*/ 27 w 166"/>
                    <a:gd name="T65" fmla="*/ 27 h 231"/>
                    <a:gd name="T66" fmla="*/ 27 w 166"/>
                    <a:gd name="T67" fmla="*/ 27 h 231"/>
                    <a:gd name="T68" fmla="*/ 27 w 166"/>
                    <a:gd name="T69" fmla="*/ 26 h 231"/>
                    <a:gd name="T70" fmla="*/ 28 w 166"/>
                    <a:gd name="T71" fmla="*/ 26 h 231"/>
                    <a:gd name="T72" fmla="*/ 0 w 166"/>
                    <a:gd name="T7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6" h="231">
                      <a:moveTo>
                        <a:pt x="117" y="125"/>
                      </a:moveTo>
                      <a:cubicBezTo>
                        <a:pt x="117" y="125"/>
                        <a:pt x="117" y="126"/>
                        <a:pt x="116" y="126"/>
                      </a:cubicBezTo>
                      <a:cubicBezTo>
                        <a:pt x="116" y="126"/>
                        <a:pt x="116" y="126"/>
                        <a:pt x="116" y="126"/>
                      </a:cubicBezTo>
                      <a:cubicBezTo>
                        <a:pt x="136" y="159"/>
                        <a:pt x="152" y="194"/>
                        <a:pt x="165" y="231"/>
                      </a:cubicBezTo>
                      <a:cubicBezTo>
                        <a:pt x="165" y="231"/>
                        <a:pt x="165" y="231"/>
                        <a:pt x="166" y="231"/>
                      </a:cubicBezTo>
                      <a:cubicBezTo>
                        <a:pt x="166" y="231"/>
                        <a:pt x="166" y="231"/>
                        <a:pt x="166" y="231"/>
                      </a:cubicBezTo>
                      <a:cubicBezTo>
                        <a:pt x="166" y="231"/>
                        <a:pt x="166" y="231"/>
                        <a:pt x="166" y="231"/>
                      </a:cubicBezTo>
                      <a:cubicBezTo>
                        <a:pt x="153" y="194"/>
                        <a:pt x="137" y="159"/>
                        <a:pt x="117" y="125"/>
                      </a:cubicBezTo>
                      <a:moveTo>
                        <a:pt x="111" y="121"/>
                      </a:moveTo>
                      <a:cubicBezTo>
                        <a:pt x="102" y="127"/>
                        <a:pt x="93" y="133"/>
                        <a:pt x="83" y="139"/>
                      </a:cubicBezTo>
                      <a:cubicBezTo>
                        <a:pt x="84" y="139"/>
                        <a:pt x="84" y="139"/>
                        <a:pt x="84" y="140"/>
                      </a:cubicBezTo>
                      <a:cubicBezTo>
                        <a:pt x="84" y="140"/>
                        <a:pt x="84" y="140"/>
                        <a:pt x="84" y="140"/>
                      </a:cubicBezTo>
                      <a:cubicBezTo>
                        <a:pt x="94" y="134"/>
                        <a:pt x="103" y="129"/>
                        <a:pt x="112" y="123"/>
                      </a:cubicBezTo>
                      <a:cubicBezTo>
                        <a:pt x="112" y="123"/>
                        <a:pt x="112" y="123"/>
                        <a:pt x="112" y="123"/>
                      </a:cubicBezTo>
                      <a:cubicBezTo>
                        <a:pt x="111" y="122"/>
                        <a:pt x="111" y="122"/>
                        <a:pt x="111" y="121"/>
                      </a:cubicBezTo>
                      <a:moveTo>
                        <a:pt x="14" y="50"/>
                      </a:moveTo>
                      <a:cubicBezTo>
                        <a:pt x="14" y="50"/>
                        <a:pt x="14" y="50"/>
                        <a:pt x="14" y="50"/>
                      </a:cubicBezTo>
                      <a:cubicBezTo>
                        <a:pt x="13" y="50"/>
                        <a:pt x="13" y="50"/>
                        <a:pt x="13" y="50"/>
                      </a:cubicBezTo>
                      <a:cubicBezTo>
                        <a:pt x="38" y="77"/>
                        <a:pt x="60" y="107"/>
                        <a:pt x="79" y="138"/>
                      </a:cubicBezTo>
                      <a:cubicBezTo>
                        <a:pt x="79" y="137"/>
                        <a:pt x="80" y="137"/>
                        <a:pt x="80" y="137"/>
                      </a:cubicBezTo>
                      <a:cubicBezTo>
                        <a:pt x="80" y="137"/>
                        <a:pt x="80" y="137"/>
                        <a:pt x="80" y="137"/>
                      </a:cubicBezTo>
                      <a:cubicBezTo>
                        <a:pt x="61" y="106"/>
                        <a:pt x="39" y="77"/>
                        <a:pt x="14" y="50"/>
                      </a:cubicBezTo>
                      <a:moveTo>
                        <a:pt x="27" y="30"/>
                      </a:moveTo>
                      <a:cubicBezTo>
                        <a:pt x="22" y="35"/>
                        <a:pt x="17" y="40"/>
                        <a:pt x="12" y="44"/>
                      </a:cubicBezTo>
                      <a:cubicBezTo>
                        <a:pt x="12" y="45"/>
                        <a:pt x="12" y="45"/>
                        <a:pt x="12" y="45"/>
                      </a:cubicBezTo>
                      <a:cubicBezTo>
                        <a:pt x="12" y="45"/>
                        <a:pt x="13" y="45"/>
                        <a:pt x="13" y="46"/>
                      </a:cubicBezTo>
                      <a:cubicBezTo>
                        <a:pt x="18" y="41"/>
                        <a:pt x="24" y="36"/>
                        <a:pt x="29" y="31"/>
                      </a:cubicBezTo>
                      <a:cubicBezTo>
                        <a:pt x="28" y="31"/>
                        <a:pt x="28" y="30"/>
                        <a:pt x="28" y="30"/>
                      </a:cubicBezTo>
                      <a:cubicBezTo>
                        <a:pt x="28" y="30"/>
                        <a:pt x="27" y="30"/>
                        <a:pt x="27" y="30"/>
                      </a:cubicBezTo>
                      <a:moveTo>
                        <a:pt x="0" y="0"/>
                      </a:moveTo>
                      <a:cubicBezTo>
                        <a:pt x="0" y="0"/>
                        <a:pt x="0" y="0"/>
                        <a:pt x="0" y="0"/>
                      </a:cubicBezTo>
                      <a:cubicBezTo>
                        <a:pt x="0" y="0"/>
                        <a:pt x="0" y="0"/>
                        <a:pt x="0" y="0"/>
                      </a:cubicBezTo>
                      <a:cubicBezTo>
                        <a:pt x="9" y="9"/>
                        <a:pt x="18" y="18"/>
                        <a:pt x="27" y="27"/>
                      </a:cubicBezTo>
                      <a:cubicBezTo>
                        <a:pt x="27" y="27"/>
                        <a:pt x="27" y="27"/>
                        <a:pt x="27" y="27"/>
                      </a:cubicBezTo>
                      <a:cubicBezTo>
                        <a:pt x="27" y="27"/>
                        <a:pt x="27" y="26"/>
                        <a:pt x="27" y="26"/>
                      </a:cubicBezTo>
                      <a:cubicBezTo>
                        <a:pt x="28" y="26"/>
                        <a:pt x="28" y="26"/>
                        <a:pt x="28" y="26"/>
                      </a:cubicBezTo>
                      <a:cubicBezTo>
                        <a:pt x="19" y="17"/>
                        <a:pt x="10" y="8"/>
                        <a:pt x="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5" name="Freeform 1054"/>
                <p:cNvSpPr>
                  <a:spLocks/>
                </p:cNvSpPr>
                <p:nvPr/>
              </p:nvSpPr>
              <p:spPr bwMode="auto">
                <a:xfrm>
                  <a:off x="3619" y="2047"/>
                  <a:ext cx="13" cy="17"/>
                </a:xfrm>
                <a:custGeom>
                  <a:avLst/>
                  <a:gdLst>
                    <a:gd name="T0" fmla="*/ 2 w 7"/>
                    <a:gd name="T1" fmla="*/ 0 h 9"/>
                    <a:gd name="T2" fmla="*/ 2 w 7"/>
                    <a:gd name="T3" fmla="*/ 0 h 9"/>
                    <a:gd name="T4" fmla="*/ 1 w 7"/>
                    <a:gd name="T5" fmla="*/ 0 h 9"/>
                    <a:gd name="T6" fmla="*/ 1 w 7"/>
                    <a:gd name="T7" fmla="*/ 6 h 9"/>
                    <a:gd name="T8" fmla="*/ 4 w 7"/>
                    <a:gd name="T9" fmla="*/ 9 h 9"/>
                    <a:gd name="T10" fmla="*/ 5 w 7"/>
                    <a:gd name="T11" fmla="*/ 9 h 9"/>
                    <a:gd name="T12" fmla="*/ 6 w 7"/>
                    <a:gd name="T13" fmla="*/ 4 h 9"/>
                    <a:gd name="T14" fmla="*/ 2 w 7"/>
                    <a:gd name="T15" fmla="*/ 0 h 9"/>
                    <a:gd name="T16" fmla="*/ 2 w 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0"/>
                      </a:moveTo>
                      <a:cubicBezTo>
                        <a:pt x="2" y="0"/>
                        <a:pt x="2" y="0"/>
                        <a:pt x="2" y="0"/>
                      </a:cubicBezTo>
                      <a:cubicBezTo>
                        <a:pt x="1" y="0"/>
                        <a:pt x="1" y="0"/>
                        <a:pt x="1" y="0"/>
                      </a:cubicBezTo>
                      <a:cubicBezTo>
                        <a:pt x="0" y="1"/>
                        <a:pt x="0" y="3"/>
                        <a:pt x="1" y="6"/>
                      </a:cubicBezTo>
                      <a:cubicBezTo>
                        <a:pt x="2" y="8"/>
                        <a:pt x="3" y="9"/>
                        <a:pt x="4" y="9"/>
                      </a:cubicBezTo>
                      <a:cubicBezTo>
                        <a:pt x="5" y="9"/>
                        <a:pt x="5" y="9"/>
                        <a:pt x="5" y="9"/>
                      </a:cubicBezTo>
                      <a:cubicBezTo>
                        <a:pt x="6" y="9"/>
                        <a:pt x="7" y="6"/>
                        <a:pt x="6" y="4"/>
                      </a:cubicBezTo>
                      <a:cubicBezTo>
                        <a:pt x="5" y="1"/>
                        <a:pt x="3" y="0"/>
                        <a:pt x="2" y="0"/>
                      </a:cubicBezTo>
                      <a:cubicBezTo>
                        <a:pt x="2" y="0"/>
                        <a:pt x="2"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6" name="Freeform 1055"/>
                <p:cNvSpPr>
                  <a:spLocks/>
                </p:cNvSpPr>
                <p:nvPr/>
              </p:nvSpPr>
              <p:spPr bwMode="auto">
                <a:xfrm>
                  <a:off x="3518" y="1833"/>
                  <a:ext cx="13" cy="17"/>
                </a:xfrm>
                <a:custGeom>
                  <a:avLst/>
                  <a:gdLst>
                    <a:gd name="T0" fmla="*/ 2 w 7"/>
                    <a:gd name="T1" fmla="*/ 0 h 9"/>
                    <a:gd name="T2" fmla="*/ 1 w 7"/>
                    <a:gd name="T3" fmla="*/ 0 h 9"/>
                    <a:gd name="T4" fmla="*/ 1 w 7"/>
                    <a:gd name="T5" fmla="*/ 4 h 9"/>
                    <a:gd name="T6" fmla="*/ 2 w 7"/>
                    <a:gd name="T7" fmla="*/ 6 h 9"/>
                    <a:gd name="T8" fmla="*/ 2 w 7"/>
                    <a:gd name="T9" fmla="*/ 6 h 9"/>
                    <a:gd name="T10" fmla="*/ 6 w 7"/>
                    <a:gd name="T11" fmla="*/ 9 h 9"/>
                    <a:gd name="T12" fmla="*/ 6 w 7"/>
                    <a:gd name="T13" fmla="*/ 9 h 9"/>
                    <a:gd name="T14" fmla="*/ 6 w 7"/>
                    <a:gd name="T15" fmla="*/ 9 h 9"/>
                    <a:gd name="T16" fmla="*/ 7 w 7"/>
                    <a:gd name="T17" fmla="*/ 8 h 9"/>
                    <a:gd name="T18" fmla="*/ 6 w 7"/>
                    <a:gd name="T19" fmla="*/ 3 h 9"/>
                    <a:gd name="T20" fmla="*/ 2 w 7"/>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2" y="0"/>
                      </a:moveTo>
                      <a:cubicBezTo>
                        <a:pt x="2" y="0"/>
                        <a:pt x="1" y="0"/>
                        <a:pt x="1" y="0"/>
                      </a:cubicBezTo>
                      <a:cubicBezTo>
                        <a:pt x="0" y="1"/>
                        <a:pt x="0" y="2"/>
                        <a:pt x="1" y="4"/>
                      </a:cubicBezTo>
                      <a:cubicBezTo>
                        <a:pt x="1" y="5"/>
                        <a:pt x="1" y="5"/>
                        <a:pt x="2" y="6"/>
                      </a:cubicBezTo>
                      <a:cubicBezTo>
                        <a:pt x="2" y="6"/>
                        <a:pt x="2" y="6"/>
                        <a:pt x="2" y="6"/>
                      </a:cubicBezTo>
                      <a:cubicBezTo>
                        <a:pt x="3" y="8"/>
                        <a:pt x="5" y="9"/>
                        <a:pt x="6" y="9"/>
                      </a:cubicBezTo>
                      <a:cubicBezTo>
                        <a:pt x="6" y="9"/>
                        <a:pt x="6" y="9"/>
                        <a:pt x="6" y="9"/>
                      </a:cubicBezTo>
                      <a:cubicBezTo>
                        <a:pt x="6" y="9"/>
                        <a:pt x="6" y="9"/>
                        <a:pt x="6" y="9"/>
                      </a:cubicBezTo>
                      <a:cubicBezTo>
                        <a:pt x="7" y="9"/>
                        <a:pt x="7" y="8"/>
                        <a:pt x="7" y="8"/>
                      </a:cubicBezTo>
                      <a:cubicBezTo>
                        <a:pt x="7" y="7"/>
                        <a:pt x="7" y="5"/>
                        <a:pt x="6" y="3"/>
                      </a:cubicBezTo>
                      <a:cubicBezTo>
                        <a:pt x="5" y="1"/>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7" name="Freeform 1056"/>
                <p:cNvSpPr>
                  <a:spLocks/>
                </p:cNvSpPr>
                <p:nvPr/>
              </p:nvSpPr>
              <p:spPr bwMode="auto">
                <a:xfrm>
                  <a:off x="3298" y="1602"/>
                  <a:ext cx="15" cy="11"/>
                </a:xfrm>
                <a:custGeom>
                  <a:avLst/>
                  <a:gdLst>
                    <a:gd name="T0" fmla="*/ 2 w 8"/>
                    <a:gd name="T1" fmla="*/ 0 h 6"/>
                    <a:gd name="T2" fmla="*/ 1 w 8"/>
                    <a:gd name="T3" fmla="*/ 0 h 6"/>
                    <a:gd name="T4" fmla="*/ 2 w 8"/>
                    <a:gd name="T5" fmla="*/ 4 h 6"/>
                    <a:gd name="T6" fmla="*/ 6 w 8"/>
                    <a:gd name="T7" fmla="*/ 6 h 6"/>
                    <a:gd name="T8" fmla="*/ 7 w 8"/>
                    <a:gd name="T9" fmla="*/ 6 h 6"/>
                    <a:gd name="T10" fmla="*/ 7 w 8"/>
                    <a:gd name="T11" fmla="*/ 6 h 6"/>
                    <a:gd name="T12" fmla="*/ 7 w 8"/>
                    <a:gd name="T13" fmla="*/ 6 h 6"/>
                    <a:gd name="T14" fmla="*/ 5 w 8"/>
                    <a:gd name="T15" fmla="*/ 2 h 6"/>
                    <a:gd name="T16" fmla="*/ 2 w 8"/>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2" y="0"/>
                      </a:moveTo>
                      <a:cubicBezTo>
                        <a:pt x="1" y="0"/>
                        <a:pt x="1" y="0"/>
                        <a:pt x="1" y="0"/>
                      </a:cubicBezTo>
                      <a:cubicBezTo>
                        <a:pt x="0" y="1"/>
                        <a:pt x="1" y="3"/>
                        <a:pt x="2" y="4"/>
                      </a:cubicBezTo>
                      <a:cubicBezTo>
                        <a:pt x="4" y="6"/>
                        <a:pt x="5" y="6"/>
                        <a:pt x="6" y="6"/>
                      </a:cubicBezTo>
                      <a:cubicBezTo>
                        <a:pt x="6" y="6"/>
                        <a:pt x="6" y="6"/>
                        <a:pt x="7" y="6"/>
                      </a:cubicBezTo>
                      <a:cubicBezTo>
                        <a:pt x="7" y="6"/>
                        <a:pt x="7" y="6"/>
                        <a:pt x="7" y="6"/>
                      </a:cubicBezTo>
                      <a:cubicBezTo>
                        <a:pt x="7" y="6"/>
                        <a:pt x="7" y="6"/>
                        <a:pt x="7" y="6"/>
                      </a:cubicBezTo>
                      <a:cubicBezTo>
                        <a:pt x="8" y="5"/>
                        <a:pt x="7" y="3"/>
                        <a:pt x="5" y="2"/>
                      </a:cubicBezTo>
                      <a:cubicBezTo>
                        <a:pt x="4" y="1"/>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8" name="Freeform 1057"/>
                <p:cNvSpPr>
                  <a:spLocks/>
                </p:cNvSpPr>
                <p:nvPr/>
              </p:nvSpPr>
              <p:spPr bwMode="auto">
                <a:xfrm>
                  <a:off x="3459" y="1870"/>
                  <a:ext cx="14" cy="17"/>
                </a:xfrm>
                <a:custGeom>
                  <a:avLst/>
                  <a:gdLst>
                    <a:gd name="T0" fmla="*/ 1 w 7"/>
                    <a:gd name="T1" fmla="*/ 0 h 9"/>
                    <a:gd name="T2" fmla="*/ 1 w 7"/>
                    <a:gd name="T3" fmla="*/ 0 h 9"/>
                    <a:gd name="T4" fmla="*/ 1 w 7"/>
                    <a:gd name="T5" fmla="*/ 0 h 9"/>
                    <a:gd name="T6" fmla="*/ 0 w 7"/>
                    <a:gd name="T7" fmla="*/ 1 h 9"/>
                    <a:gd name="T8" fmla="*/ 1 w 7"/>
                    <a:gd name="T9" fmla="*/ 6 h 9"/>
                    <a:gd name="T10" fmla="*/ 5 w 7"/>
                    <a:gd name="T11" fmla="*/ 9 h 9"/>
                    <a:gd name="T12" fmla="*/ 6 w 7"/>
                    <a:gd name="T13" fmla="*/ 8 h 9"/>
                    <a:gd name="T14" fmla="*/ 5 w 7"/>
                    <a:gd name="T15" fmla="*/ 3 h 9"/>
                    <a:gd name="T16" fmla="*/ 5 w 7"/>
                    <a:gd name="T17" fmla="*/ 3 h 9"/>
                    <a:gd name="T18" fmla="*/ 4 w 7"/>
                    <a:gd name="T19" fmla="*/ 2 h 9"/>
                    <a:gd name="T20" fmla="*/ 1 w 7"/>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1" y="0"/>
                      </a:moveTo>
                      <a:cubicBezTo>
                        <a:pt x="1" y="0"/>
                        <a:pt x="1" y="0"/>
                        <a:pt x="1" y="0"/>
                      </a:cubicBezTo>
                      <a:cubicBezTo>
                        <a:pt x="1" y="0"/>
                        <a:pt x="1" y="0"/>
                        <a:pt x="1" y="0"/>
                      </a:cubicBezTo>
                      <a:cubicBezTo>
                        <a:pt x="1" y="0"/>
                        <a:pt x="0" y="0"/>
                        <a:pt x="0" y="1"/>
                      </a:cubicBezTo>
                      <a:cubicBezTo>
                        <a:pt x="0" y="2"/>
                        <a:pt x="0" y="4"/>
                        <a:pt x="1" y="6"/>
                      </a:cubicBezTo>
                      <a:cubicBezTo>
                        <a:pt x="2" y="7"/>
                        <a:pt x="4" y="9"/>
                        <a:pt x="5" y="9"/>
                      </a:cubicBezTo>
                      <a:cubicBezTo>
                        <a:pt x="5" y="9"/>
                        <a:pt x="5" y="8"/>
                        <a:pt x="6" y="8"/>
                      </a:cubicBezTo>
                      <a:cubicBezTo>
                        <a:pt x="7" y="8"/>
                        <a:pt x="7" y="5"/>
                        <a:pt x="5" y="3"/>
                      </a:cubicBezTo>
                      <a:cubicBezTo>
                        <a:pt x="5" y="3"/>
                        <a:pt x="5" y="3"/>
                        <a:pt x="5" y="3"/>
                      </a:cubicBezTo>
                      <a:cubicBezTo>
                        <a:pt x="5" y="2"/>
                        <a:pt x="5" y="2"/>
                        <a:pt x="4" y="2"/>
                      </a:cubicBezTo>
                      <a:cubicBezTo>
                        <a:pt x="3" y="0"/>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9" name="Freeform 1058"/>
                <p:cNvSpPr>
                  <a:spLocks/>
                </p:cNvSpPr>
                <p:nvPr/>
              </p:nvSpPr>
              <p:spPr bwMode="auto">
                <a:xfrm>
                  <a:off x="3322" y="1692"/>
                  <a:ext cx="15" cy="15"/>
                </a:xfrm>
                <a:custGeom>
                  <a:avLst/>
                  <a:gdLst>
                    <a:gd name="T0" fmla="*/ 2 w 8"/>
                    <a:gd name="T1" fmla="*/ 0 h 8"/>
                    <a:gd name="T2" fmla="*/ 1 w 8"/>
                    <a:gd name="T3" fmla="*/ 1 h 8"/>
                    <a:gd name="T4" fmla="*/ 2 w 8"/>
                    <a:gd name="T5" fmla="*/ 6 h 8"/>
                    <a:gd name="T6" fmla="*/ 6 w 8"/>
                    <a:gd name="T7" fmla="*/ 8 h 8"/>
                    <a:gd name="T8" fmla="*/ 7 w 8"/>
                    <a:gd name="T9" fmla="*/ 8 h 8"/>
                    <a:gd name="T10" fmla="*/ 8 w 8"/>
                    <a:gd name="T11" fmla="*/ 8 h 8"/>
                    <a:gd name="T12" fmla="*/ 8 w 8"/>
                    <a:gd name="T13" fmla="*/ 8 h 8"/>
                    <a:gd name="T14" fmla="*/ 7 w 8"/>
                    <a:gd name="T15" fmla="*/ 4 h 8"/>
                    <a:gd name="T16" fmla="*/ 6 w 8"/>
                    <a:gd name="T17" fmla="*/ 3 h 8"/>
                    <a:gd name="T18" fmla="*/ 6 w 8"/>
                    <a:gd name="T19" fmla="*/ 2 h 8"/>
                    <a:gd name="T20" fmla="*/ 2 w 8"/>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8">
                      <a:moveTo>
                        <a:pt x="2" y="0"/>
                      </a:moveTo>
                      <a:cubicBezTo>
                        <a:pt x="1" y="0"/>
                        <a:pt x="1" y="0"/>
                        <a:pt x="1" y="1"/>
                      </a:cubicBezTo>
                      <a:cubicBezTo>
                        <a:pt x="0" y="2"/>
                        <a:pt x="0" y="4"/>
                        <a:pt x="2" y="6"/>
                      </a:cubicBezTo>
                      <a:cubicBezTo>
                        <a:pt x="4" y="7"/>
                        <a:pt x="5" y="8"/>
                        <a:pt x="6" y="8"/>
                      </a:cubicBezTo>
                      <a:cubicBezTo>
                        <a:pt x="7" y="8"/>
                        <a:pt x="7" y="8"/>
                        <a:pt x="7" y="8"/>
                      </a:cubicBezTo>
                      <a:cubicBezTo>
                        <a:pt x="7" y="8"/>
                        <a:pt x="7" y="8"/>
                        <a:pt x="8" y="8"/>
                      </a:cubicBezTo>
                      <a:cubicBezTo>
                        <a:pt x="8" y="8"/>
                        <a:pt x="8" y="8"/>
                        <a:pt x="8" y="8"/>
                      </a:cubicBezTo>
                      <a:cubicBezTo>
                        <a:pt x="8" y="7"/>
                        <a:pt x="8" y="5"/>
                        <a:pt x="7" y="4"/>
                      </a:cubicBezTo>
                      <a:cubicBezTo>
                        <a:pt x="7" y="3"/>
                        <a:pt x="6" y="3"/>
                        <a:pt x="6" y="3"/>
                      </a:cubicBezTo>
                      <a:cubicBezTo>
                        <a:pt x="6" y="3"/>
                        <a:pt x="6" y="3"/>
                        <a:pt x="6" y="2"/>
                      </a:cubicBezTo>
                      <a:cubicBezTo>
                        <a:pt x="4" y="1"/>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0" name="Freeform 1059"/>
                <p:cNvSpPr>
                  <a:spLocks/>
                </p:cNvSpPr>
                <p:nvPr/>
              </p:nvSpPr>
              <p:spPr bwMode="auto">
                <a:xfrm>
                  <a:off x="3360" y="1662"/>
                  <a:ext cx="11" cy="9"/>
                </a:xfrm>
                <a:custGeom>
                  <a:avLst/>
                  <a:gdLst>
                    <a:gd name="T0" fmla="*/ 1 w 6"/>
                    <a:gd name="T1" fmla="*/ 0 h 5"/>
                    <a:gd name="T2" fmla="*/ 1 w 6"/>
                    <a:gd name="T3" fmla="*/ 1 h 5"/>
                    <a:gd name="T4" fmla="*/ 1 w 6"/>
                    <a:gd name="T5" fmla="*/ 1 h 5"/>
                    <a:gd name="T6" fmla="*/ 1 w 6"/>
                    <a:gd name="T7" fmla="*/ 4 h 5"/>
                    <a:gd name="T8" fmla="*/ 2 w 6"/>
                    <a:gd name="T9" fmla="*/ 4 h 5"/>
                    <a:gd name="T10" fmla="*/ 3 w 6"/>
                    <a:gd name="T11" fmla="*/ 5 h 5"/>
                    <a:gd name="T12" fmla="*/ 4 w 6"/>
                    <a:gd name="T13" fmla="*/ 5 h 5"/>
                    <a:gd name="T14" fmla="*/ 5 w 6"/>
                    <a:gd name="T15" fmla="*/ 5 h 5"/>
                    <a:gd name="T16" fmla="*/ 4 w 6"/>
                    <a:gd name="T17" fmla="*/ 2 h 5"/>
                    <a:gd name="T18" fmla="*/ 2 w 6"/>
                    <a:gd name="T19" fmla="*/ 0 h 5"/>
                    <a:gd name="T20" fmla="*/ 1 w 6"/>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1" y="0"/>
                      </a:moveTo>
                      <a:cubicBezTo>
                        <a:pt x="1" y="0"/>
                        <a:pt x="1" y="1"/>
                        <a:pt x="1" y="1"/>
                      </a:cubicBezTo>
                      <a:cubicBezTo>
                        <a:pt x="1" y="1"/>
                        <a:pt x="1" y="1"/>
                        <a:pt x="1" y="1"/>
                      </a:cubicBezTo>
                      <a:cubicBezTo>
                        <a:pt x="0" y="1"/>
                        <a:pt x="1" y="3"/>
                        <a:pt x="1" y="4"/>
                      </a:cubicBezTo>
                      <a:cubicBezTo>
                        <a:pt x="1" y="4"/>
                        <a:pt x="2" y="4"/>
                        <a:pt x="2" y="4"/>
                      </a:cubicBezTo>
                      <a:cubicBezTo>
                        <a:pt x="2" y="4"/>
                        <a:pt x="2" y="5"/>
                        <a:pt x="3" y="5"/>
                      </a:cubicBezTo>
                      <a:cubicBezTo>
                        <a:pt x="3" y="5"/>
                        <a:pt x="4" y="5"/>
                        <a:pt x="4" y="5"/>
                      </a:cubicBezTo>
                      <a:cubicBezTo>
                        <a:pt x="5" y="5"/>
                        <a:pt x="5" y="5"/>
                        <a:pt x="5" y="5"/>
                      </a:cubicBezTo>
                      <a:cubicBezTo>
                        <a:pt x="6" y="5"/>
                        <a:pt x="5" y="3"/>
                        <a:pt x="4" y="2"/>
                      </a:cubicBezTo>
                      <a:cubicBezTo>
                        <a:pt x="3" y="1"/>
                        <a:pt x="2" y="1"/>
                        <a:pt x="2" y="0"/>
                      </a:cubicBezTo>
                      <a:cubicBezTo>
                        <a:pt x="2" y="0"/>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1" name="Freeform 1060"/>
                <p:cNvSpPr>
                  <a:spLocks noEditPoints="1"/>
                </p:cNvSpPr>
                <p:nvPr/>
              </p:nvSpPr>
              <p:spPr bwMode="auto">
                <a:xfrm>
                  <a:off x="3728" y="801"/>
                  <a:ext cx="630" cy="694"/>
                </a:xfrm>
                <a:custGeom>
                  <a:avLst/>
                  <a:gdLst>
                    <a:gd name="T0" fmla="*/ 228 w 335"/>
                    <a:gd name="T1" fmla="*/ 199 h 369"/>
                    <a:gd name="T2" fmla="*/ 227 w 335"/>
                    <a:gd name="T3" fmla="*/ 199 h 369"/>
                    <a:gd name="T4" fmla="*/ 227 w 335"/>
                    <a:gd name="T5" fmla="*/ 199 h 369"/>
                    <a:gd name="T6" fmla="*/ 321 w 335"/>
                    <a:gd name="T7" fmla="*/ 342 h 369"/>
                    <a:gd name="T8" fmla="*/ 326 w 335"/>
                    <a:gd name="T9" fmla="*/ 353 h 369"/>
                    <a:gd name="T10" fmla="*/ 334 w 335"/>
                    <a:gd name="T11" fmla="*/ 369 h 369"/>
                    <a:gd name="T12" fmla="*/ 335 w 335"/>
                    <a:gd name="T13" fmla="*/ 369 h 369"/>
                    <a:gd name="T14" fmla="*/ 335 w 335"/>
                    <a:gd name="T15" fmla="*/ 369 h 369"/>
                    <a:gd name="T16" fmla="*/ 327 w 335"/>
                    <a:gd name="T17" fmla="*/ 353 h 369"/>
                    <a:gd name="T18" fmla="*/ 321 w 335"/>
                    <a:gd name="T19" fmla="*/ 342 h 369"/>
                    <a:gd name="T20" fmla="*/ 228 w 335"/>
                    <a:gd name="T21" fmla="*/ 199 h 369"/>
                    <a:gd name="T22" fmla="*/ 218 w 335"/>
                    <a:gd name="T23" fmla="*/ 191 h 369"/>
                    <a:gd name="T24" fmla="*/ 193 w 335"/>
                    <a:gd name="T25" fmla="*/ 212 h 369"/>
                    <a:gd name="T26" fmla="*/ 195 w 335"/>
                    <a:gd name="T27" fmla="*/ 214 h 369"/>
                    <a:gd name="T28" fmla="*/ 195 w 335"/>
                    <a:gd name="T29" fmla="*/ 214 h 369"/>
                    <a:gd name="T30" fmla="*/ 220 w 335"/>
                    <a:gd name="T31" fmla="*/ 194 h 369"/>
                    <a:gd name="T32" fmla="*/ 220 w 335"/>
                    <a:gd name="T33" fmla="*/ 194 h 369"/>
                    <a:gd name="T34" fmla="*/ 218 w 335"/>
                    <a:gd name="T35" fmla="*/ 191 h 369"/>
                    <a:gd name="T36" fmla="*/ 49 w 335"/>
                    <a:gd name="T37" fmla="*/ 69 h 369"/>
                    <a:gd name="T38" fmla="*/ 49 w 335"/>
                    <a:gd name="T39" fmla="*/ 69 h 369"/>
                    <a:gd name="T40" fmla="*/ 48 w 335"/>
                    <a:gd name="T41" fmla="*/ 69 h 369"/>
                    <a:gd name="T42" fmla="*/ 187 w 335"/>
                    <a:gd name="T43" fmla="*/ 209 h 369"/>
                    <a:gd name="T44" fmla="*/ 187 w 335"/>
                    <a:gd name="T45" fmla="*/ 209 h 369"/>
                    <a:gd name="T46" fmla="*/ 188 w 335"/>
                    <a:gd name="T47" fmla="*/ 209 h 369"/>
                    <a:gd name="T48" fmla="*/ 49 w 335"/>
                    <a:gd name="T49" fmla="*/ 69 h 369"/>
                    <a:gd name="T50" fmla="*/ 57 w 335"/>
                    <a:gd name="T51" fmla="*/ 45 h 369"/>
                    <a:gd name="T52" fmla="*/ 43 w 335"/>
                    <a:gd name="T53" fmla="*/ 61 h 369"/>
                    <a:gd name="T54" fmla="*/ 43 w 335"/>
                    <a:gd name="T55" fmla="*/ 62 h 369"/>
                    <a:gd name="T56" fmla="*/ 46 w 335"/>
                    <a:gd name="T57" fmla="*/ 64 h 369"/>
                    <a:gd name="T58" fmla="*/ 60 w 335"/>
                    <a:gd name="T59" fmla="*/ 47 h 369"/>
                    <a:gd name="T60" fmla="*/ 58 w 335"/>
                    <a:gd name="T61" fmla="*/ 45 h 369"/>
                    <a:gd name="T62" fmla="*/ 57 w 335"/>
                    <a:gd name="T63" fmla="*/ 45 h 369"/>
                    <a:gd name="T64" fmla="*/ 0 w 335"/>
                    <a:gd name="T65" fmla="*/ 0 h 369"/>
                    <a:gd name="T66" fmla="*/ 0 w 335"/>
                    <a:gd name="T67" fmla="*/ 0 h 369"/>
                    <a:gd name="T68" fmla="*/ 0 w 335"/>
                    <a:gd name="T69" fmla="*/ 0 h 369"/>
                    <a:gd name="T70" fmla="*/ 54 w 335"/>
                    <a:gd name="T71" fmla="*/ 41 h 369"/>
                    <a:gd name="T72" fmla="*/ 54 w 335"/>
                    <a:gd name="T73" fmla="*/ 40 h 369"/>
                    <a:gd name="T74" fmla="*/ 55 w 335"/>
                    <a:gd name="T75" fmla="*/ 40 h 369"/>
                    <a:gd name="T76" fmla="*/ 55 w 335"/>
                    <a:gd name="T77" fmla="*/ 40 h 369"/>
                    <a:gd name="T78" fmla="*/ 0 w 335"/>
                    <a:gd name="T7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5" h="369">
                      <a:moveTo>
                        <a:pt x="228" y="199"/>
                      </a:moveTo>
                      <a:cubicBezTo>
                        <a:pt x="228" y="199"/>
                        <a:pt x="228" y="199"/>
                        <a:pt x="227" y="199"/>
                      </a:cubicBezTo>
                      <a:cubicBezTo>
                        <a:pt x="227" y="199"/>
                        <a:pt x="227" y="199"/>
                        <a:pt x="227" y="199"/>
                      </a:cubicBezTo>
                      <a:cubicBezTo>
                        <a:pt x="262" y="245"/>
                        <a:pt x="294" y="292"/>
                        <a:pt x="321" y="342"/>
                      </a:cubicBezTo>
                      <a:cubicBezTo>
                        <a:pt x="323" y="346"/>
                        <a:pt x="324" y="350"/>
                        <a:pt x="326" y="353"/>
                      </a:cubicBezTo>
                      <a:cubicBezTo>
                        <a:pt x="329" y="358"/>
                        <a:pt x="332" y="364"/>
                        <a:pt x="334" y="369"/>
                      </a:cubicBezTo>
                      <a:cubicBezTo>
                        <a:pt x="335" y="369"/>
                        <a:pt x="335" y="369"/>
                        <a:pt x="335" y="369"/>
                      </a:cubicBezTo>
                      <a:cubicBezTo>
                        <a:pt x="335" y="369"/>
                        <a:pt x="335" y="369"/>
                        <a:pt x="335" y="369"/>
                      </a:cubicBezTo>
                      <a:cubicBezTo>
                        <a:pt x="332" y="363"/>
                        <a:pt x="330" y="358"/>
                        <a:pt x="327" y="353"/>
                      </a:cubicBezTo>
                      <a:cubicBezTo>
                        <a:pt x="325" y="349"/>
                        <a:pt x="323" y="346"/>
                        <a:pt x="321" y="342"/>
                      </a:cubicBezTo>
                      <a:cubicBezTo>
                        <a:pt x="294" y="292"/>
                        <a:pt x="263" y="244"/>
                        <a:pt x="228" y="199"/>
                      </a:cubicBezTo>
                      <a:moveTo>
                        <a:pt x="218" y="191"/>
                      </a:moveTo>
                      <a:cubicBezTo>
                        <a:pt x="210" y="198"/>
                        <a:pt x="201" y="205"/>
                        <a:pt x="193" y="212"/>
                      </a:cubicBezTo>
                      <a:cubicBezTo>
                        <a:pt x="194" y="212"/>
                        <a:pt x="194" y="213"/>
                        <a:pt x="195" y="214"/>
                      </a:cubicBezTo>
                      <a:cubicBezTo>
                        <a:pt x="195" y="214"/>
                        <a:pt x="195" y="214"/>
                        <a:pt x="195" y="214"/>
                      </a:cubicBezTo>
                      <a:cubicBezTo>
                        <a:pt x="203" y="207"/>
                        <a:pt x="212" y="201"/>
                        <a:pt x="220" y="194"/>
                      </a:cubicBezTo>
                      <a:cubicBezTo>
                        <a:pt x="220" y="194"/>
                        <a:pt x="220" y="194"/>
                        <a:pt x="220" y="194"/>
                      </a:cubicBezTo>
                      <a:cubicBezTo>
                        <a:pt x="219" y="193"/>
                        <a:pt x="219" y="192"/>
                        <a:pt x="218" y="191"/>
                      </a:cubicBezTo>
                      <a:moveTo>
                        <a:pt x="49" y="69"/>
                      </a:moveTo>
                      <a:cubicBezTo>
                        <a:pt x="49" y="69"/>
                        <a:pt x="49" y="69"/>
                        <a:pt x="49" y="69"/>
                      </a:cubicBezTo>
                      <a:cubicBezTo>
                        <a:pt x="49" y="69"/>
                        <a:pt x="49" y="69"/>
                        <a:pt x="48" y="69"/>
                      </a:cubicBezTo>
                      <a:cubicBezTo>
                        <a:pt x="100" y="112"/>
                        <a:pt x="147" y="159"/>
                        <a:pt x="187" y="209"/>
                      </a:cubicBezTo>
                      <a:cubicBezTo>
                        <a:pt x="187" y="209"/>
                        <a:pt x="187" y="209"/>
                        <a:pt x="187" y="209"/>
                      </a:cubicBezTo>
                      <a:cubicBezTo>
                        <a:pt x="187" y="209"/>
                        <a:pt x="188" y="209"/>
                        <a:pt x="188" y="209"/>
                      </a:cubicBezTo>
                      <a:cubicBezTo>
                        <a:pt x="147" y="158"/>
                        <a:pt x="101" y="111"/>
                        <a:pt x="49" y="69"/>
                      </a:cubicBezTo>
                      <a:moveTo>
                        <a:pt x="57" y="45"/>
                      </a:moveTo>
                      <a:cubicBezTo>
                        <a:pt x="52" y="50"/>
                        <a:pt x="48" y="56"/>
                        <a:pt x="43" y="61"/>
                      </a:cubicBezTo>
                      <a:cubicBezTo>
                        <a:pt x="43" y="61"/>
                        <a:pt x="43" y="61"/>
                        <a:pt x="43" y="62"/>
                      </a:cubicBezTo>
                      <a:cubicBezTo>
                        <a:pt x="44" y="62"/>
                        <a:pt x="45" y="63"/>
                        <a:pt x="46" y="64"/>
                      </a:cubicBezTo>
                      <a:cubicBezTo>
                        <a:pt x="50" y="58"/>
                        <a:pt x="55" y="52"/>
                        <a:pt x="60" y="47"/>
                      </a:cubicBezTo>
                      <a:cubicBezTo>
                        <a:pt x="59" y="47"/>
                        <a:pt x="58" y="46"/>
                        <a:pt x="58" y="45"/>
                      </a:cubicBezTo>
                      <a:cubicBezTo>
                        <a:pt x="58" y="45"/>
                        <a:pt x="57" y="45"/>
                        <a:pt x="57" y="45"/>
                      </a:cubicBezTo>
                      <a:moveTo>
                        <a:pt x="0" y="0"/>
                      </a:moveTo>
                      <a:cubicBezTo>
                        <a:pt x="0" y="0"/>
                        <a:pt x="0" y="0"/>
                        <a:pt x="0" y="0"/>
                      </a:cubicBezTo>
                      <a:cubicBezTo>
                        <a:pt x="0" y="0"/>
                        <a:pt x="0" y="0"/>
                        <a:pt x="0" y="0"/>
                      </a:cubicBezTo>
                      <a:cubicBezTo>
                        <a:pt x="18" y="13"/>
                        <a:pt x="36" y="27"/>
                        <a:pt x="54" y="41"/>
                      </a:cubicBezTo>
                      <a:cubicBezTo>
                        <a:pt x="54" y="41"/>
                        <a:pt x="54" y="41"/>
                        <a:pt x="54" y="40"/>
                      </a:cubicBezTo>
                      <a:cubicBezTo>
                        <a:pt x="54" y="40"/>
                        <a:pt x="54" y="40"/>
                        <a:pt x="55" y="40"/>
                      </a:cubicBezTo>
                      <a:cubicBezTo>
                        <a:pt x="55" y="40"/>
                        <a:pt x="55" y="40"/>
                        <a:pt x="55" y="40"/>
                      </a:cubicBezTo>
                      <a:cubicBezTo>
                        <a:pt x="37" y="26"/>
                        <a:pt x="19" y="13"/>
                        <a:pt x="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2" name="Freeform 1061"/>
                <p:cNvSpPr>
                  <a:spLocks/>
                </p:cNvSpPr>
                <p:nvPr/>
              </p:nvSpPr>
              <p:spPr bwMode="auto">
                <a:xfrm>
                  <a:off x="4356" y="1495"/>
                  <a:ext cx="19" cy="28"/>
                </a:xfrm>
                <a:custGeom>
                  <a:avLst/>
                  <a:gdLst>
                    <a:gd name="T0" fmla="*/ 1 w 10"/>
                    <a:gd name="T1" fmla="*/ 0 h 15"/>
                    <a:gd name="T2" fmla="*/ 1 w 10"/>
                    <a:gd name="T3" fmla="*/ 0 h 15"/>
                    <a:gd name="T4" fmla="*/ 1 w 10"/>
                    <a:gd name="T5" fmla="*/ 0 h 15"/>
                    <a:gd name="T6" fmla="*/ 0 w 10"/>
                    <a:gd name="T7" fmla="*/ 0 h 15"/>
                    <a:gd name="T8" fmla="*/ 2 w 10"/>
                    <a:gd name="T9" fmla="*/ 9 h 15"/>
                    <a:gd name="T10" fmla="*/ 8 w 10"/>
                    <a:gd name="T11" fmla="*/ 15 h 15"/>
                    <a:gd name="T12" fmla="*/ 8 w 10"/>
                    <a:gd name="T13" fmla="*/ 15 h 15"/>
                    <a:gd name="T14" fmla="*/ 7 w 10"/>
                    <a:gd name="T15" fmla="*/ 6 h 15"/>
                    <a:gd name="T16" fmla="*/ 1 w 10"/>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5">
                      <a:moveTo>
                        <a:pt x="1" y="0"/>
                      </a:moveTo>
                      <a:cubicBezTo>
                        <a:pt x="1" y="0"/>
                        <a:pt x="1" y="0"/>
                        <a:pt x="1" y="0"/>
                      </a:cubicBezTo>
                      <a:cubicBezTo>
                        <a:pt x="1" y="0"/>
                        <a:pt x="1" y="0"/>
                        <a:pt x="1" y="0"/>
                      </a:cubicBezTo>
                      <a:cubicBezTo>
                        <a:pt x="1" y="0"/>
                        <a:pt x="1" y="0"/>
                        <a:pt x="0" y="0"/>
                      </a:cubicBezTo>
                      <a:cubicBezTo>
                        <a:pt x="0" y="1"/>
                        <a:pt x="0" y="5"/>
                        <a:pt x="2" y="9"/>
                      </a:cubicBezTo>
                      <a:cubicBezTo>
                        <a:pt x="4" y="13"/>
                        <a:pt x="7" y="15"/>
                        <a:pt x="8" y="15"/>
                      </a:cubicBezTo>
                      <a:cubicBezTo>
                        <a:pt x="8" y="15"/>
                        <a:pt x="8" y="15"/>
                        <a:pt x="8" y="15"/>
                      </a:cubicBezTo>
                      <a:cubicBezTo>
                        <a:pt x="10" y="15"/>
                        <a:pt x="9" y="11"/>
                        <a:pt x="7" y="6"/>
                      </a:cubicBezTo>
                      <a:cubicBezTo>
                        <a:pt x="5" y="2"/>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3" name="Freeform 1062"/>
                <p:cNvSpPr>
                  <a:spLocks/>
                </p:cNvSpPr>
                <p:nvPr/>
              </p:nvSpPr>
              <p:spPr bwMode="auto">
                <a:xfrm>
                  <a:off x="4134" y="1149"/>
                  <a:ext cx="23" cy="26"/>
                </a:xfrm>
                <a:custGeom>
                  <a:avLst/>
                  <a:gdLst>
                    <a:gd name="T0" fmla="*/ 1 w 12"/>
                    <a:gd name="T1" fmla="*/ 0 h 14"/>
                    <a:gd name="T2" fmla="*/ 0 w 12"/>
                    <a:gd name="T3" fmla="*/ 0 h 14"/>
                    <a:gd name="T4" fmla="*/ 2 w 12"/>
                    <a:gd name="T5" fmla="*/ 6 h 14"/>
                    <a:gd name="T6" fmla="*/ 4 w 12"/>
                    <a:gd name="T7" fmla="*/ 9 h 14"/>
                    <a:gd name="T8" fmla="*/ 4 w 12"/>
                    <a:gd name="T9" fmla="*/ 9 h 14"/>
                    <a:gd name="T10" fmla="*/ 11 w 12"/>
                    <a:gd name="T11" fmla="*/ 14 h 14"/>
                    <a:gd name="T12" fmla="*/ 11 w 12"/>
                    <a:gd name="T13" fmla="*/ 14 h 14"/>
                    <a:gd name="T14" fmla="*/ 11 w 12"/>
                    <a:gd name="T15" fmla="*/ 14 h 14"/>
                    <a:gd name="T16" fmla="*/ 12 w 12"/>
                    <a:gd name="T17" fmla="*/ 14 h 14"/>
                    <a:gd name="T18" fmla="*/ 8 w 12"/>
                    <a:gd name="T19" fmla="*/ 5 h 14"/>
                    <a:gd name="T20" fmla="*/ 1 w 1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4">
                      <a:moveTo>
                        <a:pt x="1" y="0"/>
                      </a:moveTo>
                      <a:cubicBezTo>
                        <a:pt x="1" y="0"/>
                        <a:pt x="1" y="0"/>
                        <a:pt x="0" y="0"/>
                      </a:cubicBezTo>
                      <a:cubicBezTo>
                        <a:pt x="0" y="1"/>
                        <a:pt x="0" y="3"/>
                        <a:pt x="2" y="6"/>
                      </a:cubicBezTo>
                      <a:cubicBezTo>
                        <a:pt x="3" y="7"/>
                        <a:pt x="3" y="8"/>
                        <a:pt x="4" y="9"/>
                      </a:cubicBezTo>
                      <a:cubicBezTo>
                        <a:pt x="4" y="9"/>
                        <a:pt x="4" y="9"/>
                        <a:pt x="4" y="9"/>
                      </a:cubicBezTo>
                      <a:cubicBezTo>
                        <a:pt x="7" y="12"/>
                        <a:pt x="9" y="14"/>
                        <a:pt x="11" y="14"/>
                      </a:cubicBezTo>
                      <a:cubicBezTo>
                        <a:pt x="11" y="14"/>
                        <a:pt x="11" y="14"/>
                        <a:pt x="11" y="14"/>
                      </a:cubicBezTo>
                      <a:cubicBezTo>
                        <a:pt x="11" y="14"/>
                        <a:pt x="11" y="14"/>
                        <a:pt x="11" y="14"/>
                      </a:cubicBezTo>
                      <a:cubicBezTo>
                        <a:pt x="12" y="14"/>
                        <a:pt x="12" y="14"/>
                        <a:pt x="12" y="14"/>
                      </a:cubicBezTo>
                      <a:cubicBezTo>
                        <a:pt x="12" y="12"/>
                        <a:pt x="10" y="9"/>
                        <a:pt x="8" y="5"/>
                      </a:cubicBezTo>
                      <a:cubicBezTo>
                        <a:pt x="5" y="2"/>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4" name="Freeform 1063"/>
                <p:cNvSpPr>
                  <a:spLocks/>
                </p:cNvSpPr>
                <p:nvPr/>
              </p:nvSpPr>
              <p:spPr bwMode="auto">
                <a:xfrm>
                  <a:off x="3704" y="784"/>
                  <a:ext cx="24" cy="17"/>
                </a:xfrm>
                <a:custGeom>
                  <a:avLst/>
                  <a:gdLst>
                    <a:gd name="T0" fmla="*/ 1 w 13"/>
                    <a:gd name="T1" fmla="*/ 0 h 9"/>
                    <a:gd name="T2" fmla="*/ 1 w 13"/>
                    <a:gd name="T3" fmla="*/ 0 h 9"/>
                    <a:gd name="T4" fmla="*/ 6 w 13"/>
                    <a:gd name="T5" fmla="*/ 6 h 9"/>
                    <a:gd name="T6" fmla="*/ 12 w 13"/>
                    <a:gd name="T7" fmla="*/ 9 h 9"/>
                    <a:gd name="T8" fmla="*/ 13 w 13"/>
                    <a:gd name="T9" fmla="*/ 9 h 9"/>
                    <a:gd name="T10" fmla="*/ 13 w 13"/>
                    <a:gd name="T11" fmla="*/ 9 h 9"/>
                    <a:gd name="T12" fmla="*/ 13 w 13"/>
                    <a:gd name="T13" fmla="*/ 9 h 9"/>
                    <a:gd name="T14" fmla="*/ 8 w 13"/>
                    <a:gd name="T15" fmla="*/ 3 h 9"/>
                    <a:gd name="T16" fmla="*/ 1 w 13"/>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0"/>
                      </a:moveTo>
                      <a:cubicBezTo>
                        <a:pt x="1" y="0"/>
                        <a:pt x="1" y="0"/>
                        <a:pt x="1" y="0"/>
                      </a:cubicBezTo>
                      <a:cubicBezTo>
                        <a:pt x="0" y="1"/>
                        <a:pt x="2" y="4"/>
                        <a:pt x="6" y="6"/>
                      </a:cubicBezTo>
                      <a:cubicBezTo>
                        <a:pt x="8" y="8"/>
                        <a:pt x="11" y="9"/>
                        <a:pt x="12" y="9"/>
                      </a:cubicBezTo>
                      <a:cubicBezTo>
                        <a:pt x="12" y="9"/>
                        <a:pt x="12" y="9"/>
                        <a:pt x="13" y="9"/>
                      </a:cubicBezTo>
                      <a:cubicBezTo>
                        <a:pt x="13" y="9"/>
                        <a:pt x="13" y="9"/>
                        <a:pt x="13" y="9"/>
                      </a:cubicBezTo>
                      <a:cubicBezTo>
                        <a:pt x="13" y="9"/>
                        <a:pt x="13" y="9"/>
                        <a:pt x="13" y="9"/>
                      </a:cubicBezTo>
                      <a:cubicBezTo>
                        <a:pt x="13" y="7"/>
                        <a:pt x="11" y="5"/>
                        <a:pt x="8" y="3"/>
                      </a:cubicBezTo>
                      <a:cubicBezTo>
                        <a:pt x="6" y="1"/>
                        <a:pt x="3"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5" name="Freeform 1064"/>
                <p:cNvSpPr>
                  <a:spLocks/>
                </p:cNvSpPr>
                <p:nvPr/>
              </p:nvSpPr>
              <p:spPr bwMode="auto">
                <a:xfrm>
                  <a:off x="4080" y="1194"/>
                  <a:ext cx="22" cy="24"/>
                </a:xfrm>
                <a:custGeom>
                  <a:avLst/>
                  <a:gdLst>
                    <a:gd name="T0" fmla="*/ 1 w 12"/>
                    <a:gd name="T1" fmla="*/ 0 h 13"/>
                    <a:gd name="T2" fmla="*/ 1 w 12"/>
                    <a:gd name="T3" fmla="*/ 0 h 13"/>
                    <a:gd name="T4" fmla="*/ 0 w 12"/>
                    <a:gd name="T5" fmla="*/ 0 h 13"/>
                    <a:gd name="T6" fmla="*/ 0 w 12"/>
                    <a:gd name="T7" fmla="*/ 0 h 13"/>
                    <a:gd name="T8" fmla="*/ 4 w 12"/>
                    <a:gd name="T9" fmla="*/ 8 h 13"/>
                    <a:gd name="T10" fmla="*/ 10 w 12"/>
                    <a:gd name="T11" fmla="*/ 13 h 13"/>
                    <a:gd name="T12" fmla="*/ 11 w 12"/>
                    <a:gd name="T13" fmla="*/ 13 h 13"/>
                    <a:gd name="T14" fmla="*/ 8 w 12"/>
                    <a:gd name="T15" fmla="*/ 5 h 13"/>
                    <a:gd name="T16" fmla="*/ 8 w 12"/>
                    <a:gd name="T17" fmla="*/ 5 h 13"/>
                    <a:gd name="T18" fmla="*/ 6 w 12"/>
                    <a:gd name="T19" fmla="*/ 3 h 13"/>
                    <a:gd name="T20" fmla="*/ 1 w 12"/>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3">
                      <a:moveTo>
                        <a:pt x="1" y="0"/>
                      </a:moveTo>
                      <a:cubicBezTo>
                        <a:pt x="1" y="0"/>
                        <a:pt x="1" y="0"/>
                        <a:pt x="1" y="0"/>
                      </a:cubicBezTo>
                      <a:cubicBezTo>
                        <a:pt x="1" y="0"/>
                        <a:pt x="0" y="0"/>
                        <a:pt x="0" y="0"/>
                      </a:cubicBezTo>
                      <a:cubicBezTo>
                        <a:pt x="0" y="0"/>
                        <a:pt x="0" y="0"/>
                        <a:pt x="0" y="0"/>
                      </a:cubicBezTo>
                      <a:cubicBezTo>
                        <a:pt x="0" y="2"/>
                        <a:pt x="1" y="5"/>
                        <a:pt x="4" y="8"/>
                      </a:cubicBezTo>
                      <a:cubicBezTo>
                        <a:pt x="6" y="11"/>
                        <a:pt x="9" y="13"/>
                        <a:pt x="10" y="13"/>
                      </a:cubicBezTo>
                      <a:cubicBezTo>
                        <a:pt x="11" y="13"/>
                        <a:pt x="11" y="13"/>
                        <a:pt x="11" y="13"/>
                      </a:cubicBezTo>
                      <a:cubicBezTo>
                        <a:pt x="12" y="12"/>
                        <a:pt x="11" y="9"/>
                        <a:pt x="8" y="5"/>
                      </a:cubicBezTo>
                      <a:cubicBezTo>
                        <a:pt x="8" y="5"/>
                        <a:pt x="8" y="5"/>
                        <a:pt x="8" y="5"/>
                      </a:cubicBezTo>
                      <a:cubicBezTo>
                        <a:pt x="7" y="4"/>
                        <a:pt x="7" y="3"/>
                        <a:pt x="6" y="3"/>
                      </a:cubicBezTo>
                      <a:cubicBezTo>
                        <a:pt x="4" y="1"/>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6" name="Freeform 1065"/>
                <p:cNvSpPr>
                  <a:spLocks/>
                </p:cNvSpPr>
                <p:nvPr/>
              </p:nvSpPr>
              <p:spPr bwMode="auto">
                <a:xfrm>
                  <a:off x="3792" y="910"/>
                  <a:ext cx="28" cy="21"/>
                </a:xfrm>
                <a:custGeom>
                  <a:avLst/>
                  <a:gdLst>
                    <a:gd name="T0" fmla="*/ 2 w 15"/>
                    <a:gd name="T1" fmla="*/ 0 h 11"/>
                    <a:gd name="T2" fmla="*/ 1 w 15"/>
                    <a:gd name="T3" fmla="*/ 0 h 11"/>
                    <a:gd name="T4" fmla="*/ 6 w 15"/>
                    <a:gd name="T5" fmla="*/ 8 h 11"/>
                    <a:gd name="T6" fmla="*/ 14 w 15"/>
                    <a:gd name="T7" fmla="*/ 11 h 11"/>
                    <a:gd name="T8" fmla="*/ 14 w 15"/>
                    <a:gd name="T9" fmla="*/ 11 h 11"/>
                    <a:gd name="T10" fmla="*/ 15 w 15"/>
                    <a:gd name="T11" fmla="*/ 11 h 11"/>
                    <a:gd name="T12" fmla="*/ 15 w 15"/>
                    <a:gd name="T13" fmla="*/ 11 h 11"/>
                    <a:gd name="T14" fmla="*/ 12 w 15"/>
                    <a:gd name="T15" fmla="*/ 6 h 11"/>
                    <a:gd name="T16" fmla="*/ 9 w 15"/>
                    <a:gd name="T17" fmla="*/ 4 h 11"/>
                    <a:gd name="T18" fmla="*/ 9 w 15"/>
                    <a:gd name="T19" fmla="*/ 3 h 11"/>
                    <a:gd name="T20" fmla="*/ 2 w 1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1">
                      <a:moveTo>
                        <a:pt x="2" y="0"/>
                      </a:moveTo>
                      <a:cubicBezTo>
                        <a:pt x="2" y="0"/>
                        <a:pt x="1" y="0"/>
                        <a:pt x="1" y="0"/>
                      </a:cubicBezTo>
                      <a:cubicBezTo>
                        <a:pt x="0" y="1"/>
                        <a:pt x="2" y="4"/>
                        <a:pt x="6" y="8"/>
                      </a:cubicBezTo>
                      <a:cubicBezTo>
                        <a:pt x="9" y="10"/>
                        <a:pt x="12" y="11"/>
                        <a:pt x="14" y="11"/>
                      </a:cubicBezTo>
                      <a:cubicBezTo>
                        <a:pt x="14" y="11"/>
                        <a:pt x="14" y="11"/>
                        <a:pt x="14" y="11"/>
                      </a:cubicBezTo>
                      <a:cubicBezTo>
                        <a:pt x="15" y="11"/>
                        <a:pt x="15" y="11"/>
                        <a:pt x="15" y="11"/>
                      </a:cubicBezTo>
                      <a:cubicBezTo>
                        <a:pt x="15" y="11"/>
                        <a:pt x="15" y="11"/>
                        <a:pt x="15" y="11"/>
                      </a:cubicBezTo>
                      <a:cubicBezTo>
                        <a:pt x="15" y="10"/>
                        <a:pt x="14" y="8"/>
                        <a:pt x="12" y="6"/>
                      </a:cubicBezTo>
                      <a:cubicBezTo>
                        <a:pt x="11" y="5"/>
                        <a:pt x="10" y="4"/>
                        <a:pt x="9" y="4"/>
                      </a:cubicBezTo>
                      <a:cubicBezTo>
                        <a:pt x="9" y="3"/>
                        <a:pt x="9" y="3"/>
                        <a:pt x="9" y="3"/>
                      </a:cubicBezTo>
                      <a:cubicBezTo>
                        <a:pt x="6" y="1"/>
                        <a:pt x="4"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7" name="Freeform 1066"/>
                <p:cNvSpPr>
                  <a:spLocks/>
                </p:cNvSpPr>
                <p:nvPr/>
              </p:nvSpPr>
              <p:spPr bwMode="auto">
                <a:xfrm>
                  <a:off x="3830" y="876"/>
                  <a:ext cx="17" cy="15"/>
                </a:xfrm>
                <a:custGeom>
                  <a:avLst/>
                  <a:gdLst>
                    <a:gd name="T0" fmla="*/ 1 w 9"/>
                    <a:gd name="T1" fmla="*/ 0 h 8"/>
                    <a:gd name="T2" fmla="*/ 0 w 9"/>
                    <a:gd name="T3" fmla="*/ 0 h 8"/>
                    <a:gd name="T4" fmla="*/ 0 w 9"/>
                    <a:gd name="T5" fmla="*/ 1 h 8"/>
                    <a:gd name="T6" fmla="*/ 3 w 9"/>
                    <a:gd name="T7" fmla="*/ 5 h 8"/>
                    <a:gd name="T8" fmla="*/ 4 w 9"/>
                    <a:gd name="T9" fmla="*/ 5 h 8"/>
                    <a:gd name="T10" fmla="*/ 6 w 9"/>
                    <a:gd name="T11" fmla="*/ 7 h 8"/>
                    <a:gd name="T12" fmla="*/ 8 w 9"/>
                    <a:gd name="T13" fmla="*/ 8 h 8"/>
                    <a:gd name="T14" fmla="*/ 9 w 9"/>
                    <a:gd name="T15" fmla="*/ 8 h 8"/>
                    <a:gd name="T16" fmla="*/ 6 w 9"/>
                    <a:gd name="T17" fmla="*/ 3 h 8"/>
                    <a:gd name="T18" fmla="*/ 1 w 9"/>
                    <a:gd name="T19" fmla="*/ 0 h 8"/>
                    <a:gd name="T20" fmla="*/ 1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1" y="0"/>
                      </a:moveTo>
                      <a:cubicBezTo>
                        <a:pt x="0" y="0"/>
                        <a:pt x="0" y="0"/>
                        <a:pt x="0" y="0"/>
                      </a:cubicBezTo>
                      <a:cubicBezTo>
                        <a:pt x="0" y="1"/>
                        <a:pt x="0" y="1"/>
                        <a:pt x="0" y="1"/>
                      </a:cubicBezTo>
                      <a:cubicBezTo>
                        <a:pt x="0" y="1"/>
                        <a:pt x="1" y="3"/>
                        <a:pt x="3" y="5"/>
                      </a:cubicBezTo>
                      <a:cubicBezTo>
                        <a:pt x="3" y="5"/>
                        <a:pt x="4" y="5"/>
                        <a:pt x="4" y="5"/>
                      </a:cubicBezTo>
                      <a:cubicBezTo>
                        <a:pt x="4" y="6"/>
                        <a:pt x="5" y="7"/>
                        <a:pt x="6" y="7"/>
                      </a:cubicBezTo>
                      <a:cubicBezTo>
                        <a:pt x="7" y="8"/>
                        <a:pt x="8" y="8"/>
                        <a:pt x="8" y="8"/>
                      </a:cubicBezTo>
                      <a:cubicBezTo>
                        <a:pt x="9" y="8"/>
                        <a:pt x="9" y="8"/>
                        <a:pt x="9" y="8"/>
                      </a:cubicBezTo>
                      <a:cubicBezTo>
                        <a:pt x="9" y="7"/>
                        <a:pt x="8" y="5"/>
                        <a:pt x="6" y="3"/>
                      </a:cubicBezTo>
                      <a:cubicBezTo>
                        <a:pt x="4" y="2"/>
                        <a:pt x="2" y="1"/>
                        <a:pt x="1" y="0"/>
                      </a:cubicBezTo>
                      <a:cubicBezTo>
                        <a:pt x="1" y="0"/>
                        <a:pt x="1"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8" name="Freeform 1067"/>
                <p:cNvSpPr>
                  <a:spLocks noEditPoints="1"/>
                </p:cNvSpPr>
                <p:nvPr/>
              </p:nvSpPr>
              <p:spPr bwMode="auto">
                <a:xfrm>
                  <a:off x="3875" y="2104"/>
                  <a:ext cx="105" cy="831"/>
                </a:xfrm>
                <a:custGeom>
                  <a:avLst/>
                  <a:gdLst>
                    <a:gd name="T0" fmla="*/ 55 w 56"/>
                    <a:gd name="T1" fmla="*/ 261 h 442"/>
                    <a:gd name="T2" fmla="*/ 23 w 56"/>
                    <a:gd name="T3" fmla="*/ 442 h 442"/>
                    <a:gd name="T4" fmla="*/ 24 w 56"/>
                    <a:gd name="T5" fmla="*/ 442 h 442"/>
                    <a:gd name="T6" fmla="*/ 24 w 56"/>
                    <a:gd name="T7" fmla="*/ 442 h 442"/>
                    <a:gd name="T8" fmla="*/ 24 w 56"/>
                    <a:gd name="T9" fmla="*/ 442 h 442"/>
                    <a:gd name="T10" fmla="*/ 56 w 56"/>
                    <a:gd name="T11" fmla="*/ 261 h 442"/>
                    <a:gd name="T12" fmla="*/ 56 w 56"/>
                    <a:gd name="T13" fmla="*/ 261 h 442"/>
                    <a:gd name="T14" fmla="*/ 55 w 56"/>
                    <a:gd name="T15" fmla="*/ 261 h 442"/>
                    <a:gd name="T16" fmla="*/ 55 w 56"/>
                    <a:gd name="T17" fmla="*/ 261 h 442"/>
                    <a:gd name="T18" fmla="*/ 12 w 56"/>
                    <a:gd name="T19" fmla="*/ 249 h 442"/>
                    <a:gd name="T20" fmla="*/ 12 w 56"/>
                    <a:gd name="T21" fmla="*/ 251 h 442"/>
                    <a:gd name="T22" fmla="*/ 12 w 56"/>
                    <a:gd name="T23" fmla="*/ 252 h 442"/>
                    <a:gd name="T24" fmla="*/ 53 w 56"/>
                    <a:gd name="T25" fmla="*/ 254 h 442"/>
                    <a:gd name="T26" fmla="*/ 53 w 56"/>
                    <a:gd name="T27" fmla="*/ 253 h 442"/>
                    <a:gd name="T28" fmla="*/ 53 w 56"/>
                    <a:gd name="T29" fmla="*/ 251 h 442"/>
                    <a:gd name="T30" fmla="*/ 12 w 56"/>
                    <a:gd name="T31" fmla="*/ 249 h 442"/>
                    <a:gd name="T32" fmla="*/ 1 w 56"/>
                    <a:gd name="T33" fmla="*/ 74 h 442"/>
                    <a:gd name="T34" fmla="*/ 1 w 56"/>
                    <a:gd name="T35" fmla="*/ 74 h 442"/>
                    <a:gd name="T36" fmla="*/ 0 w 56"/>
                    <a:gd name="T37" fmla="*/ 74 h 442"/>
                    <a:gd name="T38" fmla="*/ 0 w 56"/>
                    <a:gd name="T39" fmla="*/ 74 h 442"/>
                    <a:gd name="T40" fmla="*/ 9 w 56"/>
                    <a:gd name="T41" fmla="*/ 244 h 442"/>
                    <a:gd name="T42" fmla="*/ 9 w 56"/>
                    <a:gd name="T43" fmla="*/ 243 h 442"/>
                    <a:gd name="T44" fmla="*/ 9 w 56"/>
                    <a:gd name="T45" fmla="*/ 244 h 442"/>
                    <a:gd name="T46" fmla="*/ 10 w 56"/>
                    <a:gd name="T47" fmla="*/ 244 h 442"/>
                    <a:gd name="T48" fmla="*/ 1 w 56"/>
                    <a:gd name="T49" fmla="*/ 74 h 442"/>
                    <a:gd name="T50" fmla="*/ 29 w 56"/>
                    <a:gd name="T51" fmla="*/ 61 h 442"/>
                    <a:gd name="T52" fmla="*/ 3 w 56"/>
                    <a:gd name="T53" fmla="*/ 66 h 442"/>
                    <a:gd name="T54" fmla="*/ 3 w 56"/>
                    <a:gd name="T55" fmla="*/ 67 h 442"/>
                    <a:gd name="T56" fmla="*/ 3 w 56"/>
                    <a:gd name="T57" fmla="*/ 69 h 442"/>
                    <a:gd name="T58" fmla="*/ 30 w 56"/>
                    <a:gd name="T59" fmla="*/ 63 h 442"/>
                    <a:gd name="T60" fmla="*/ 29 w 56"/>
                    <a:gd name="T61" fmla="*/ 61 h 442"/>
                    <a:gd name="T62" fmla="*/ 29 w 56"/>
                    <a:gd name="T63" fmla="*/ 61 h 442"/>
                    <a:gd name="T64" fmla="*/ 20 w 56"/>
                    <a:gd name="T65" fmla="*/ 0 h 442"/>
                    <a:gd name="T66" fmla="*/ 20 w 56"/>
                    <a:gd name="T67" fmla="*/ 0 h 442"/>
                    <a:gd name="T68" fmla="*/ 19 w 56"/>
                    <a:gd name="T69" fmla="*/ 0 h 442"/>
                    <a:gd name="T70" fmla="*/ 19 w 56"/>
                    <a:gd name="T71" fmla="*/ 0 h 442"/>
                    <a:gd name="T72" fmla="*/ 30 w 56"/>
                    <a:gd name="T73" fmla="*/ 56 h 442"/>
                    <a:gd name="T74" fmla="*/ 31 w 56"/>
                    <a:gd name="T75" fmla="*/ 56 h 442"/>
                    <a:gd name="T76" fmla="*/ 31 w 56"/>
                    <a:gd name="T77" fmla="*/ 56 h 442"/>
                    <a:gd name="T78" fmla="*/ 31 w 56"/>
                    <a:gd name="T79" fmla="*/ 56 h 442"/>
                    <a:gd name="T80" fmla="*/ 32 w 56"/>
                    <a:gd name="T81" fmla="*/ 56 h 442"/>
                    <a:gd name="T82" fmla="*/ 20 w 56"/>
                    <a:gd name="T83"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442">
                      <a:moveTo>
                        <a:pt x="55" y="261"/>
                      </a:moveTo>
                      <a:cubicBezTo>
                        <a:pt x="50" y="322"/>
                        <a:pt x="40" y="383"/>
                        <a:pt x="23" y="442"/>
                      </a:cubicBezTo>
                      <a:cubicBezTo>
                        <a:pt x="23" y="442"/>
                        <a:pt x="24" y="442"/>
                        <a:pt x="24" y="442"/>
                      </a:cubicBezTo>
                      <a:cubicBezTo>
                        <a:pt x="24" y="442"/>
                        <a:pt x="24" y="442"/>
                        <a:pt x="24" y="442"/>
                      </a:cubicBezTo>
                      <a:cubicBezTo>
                        <a:pt x="24" y="442"/>
                        <a:pt x="24" y="442"/>
                        <a:pt x="24" y="442"/>
                      </a:cubicBezTo>
                      <a:cubicBezTo>
                        <a:pt x="41" y="383"/>
                        <a:pt x="52" y="322"/>
                        <a:pt x="56" y="261"/>
                      </a:cubicBezTo>
                      <a:cubicBezTo>
                        <a:pt x="56" y="261"/>
                        <a:pt x="56" y="261"/>
                        <a:pt x="56" y="261"/>
                      </a:cubicBezTo>
                      <a:cubicBezTo>
                        <a:pt x="55" y="261"/>
                        <a:pt x="55" y="261"/>
                        <a:pt x="55" y="261"/>
                      </a:cubicBezTo>
                      <a:cubicBezTo>
                        <a:pt x="55" y="261"/>
                        <a:pt x="55" y="261"/>
                        <a:pt x="55" y="261"/>
                      </a:cubicBezTo>
                      <a:moveTo>
                        <a:pt x="12" y="249"/>
                      </a:moveTo>
                      <a:cubicBezTo>
                        <a:pt x="12" y="250"/>
                        <a:pt x="12" y="250"/>
                        <a:pt x="12" y="251"/>
                      </a:cubicBezTo>
                      <a:cubicBezTo>
                        <a:pt x="12" y="251"/>
                        <a:pt x="12" y="252"/>
                        <a:pt x="12" y="252"/>
                      </a:cubicBezTo>
                      <a:cubicBezTo>
                        <a:pt x="25" y="252"/>
                        <a:pt x="39" y="253"/>
                        <a:pt x="53" y="254"/>
                      </a:cubicBezTo>
                      <a:cubicBezTo>
                        <a:pt x="53" y="254"/>
                        <a:pt x="53" y="253"/>
                        <a:pt x="53" y="253"/>
                      </a:cubicBezTo>
                      <a:cubicBezTo>
                        <a:pt x="53" y="252"/>
                        <a:pt x="53" y="252"/>
                        <a:pt x="53" y="251"/>
                      </a:cubicBezTo>
                      <a:cubicBezTo>
                        <a:pt x="39" y="250"/>
                        <a:pt x="25" y="249"/>
                        <a:pt x="12" y="249"/>
                      </a:cubicBezTo>
                      <a:moveTo>
                        <a:pt x="1" y="74"/>
                      </a:moveTo>
                      <a:cubicBezTo>
                        <a:pt x="1" y="74"/>
                        <a:pt x="1" y="74"/>
                        <a:pt x="1" y="74"/>
                      </a:cubicBezTo>
                      <a:cubicBezTo>
                        <a:pt x="1" y="74"/>
                        <a:pt x="0" y="74"/>
                        <a:pt x="0" y="74"/>
                      </a:cubicBezTo>
                      <a:cubicBezTo>
                        <a:pt x="0" y="74"/>
                        <a:pt x="0" y="74"/>
                        <a:pt x="0" y="74"/>
                      </a:cubicBezTo>
                      <a:cubicBezTo>
                        <a:pt x="9" y="130"/>
                        <a:pt x="12" y="187"/>
                        <a:pt x="9" y="244"/>
                      </a:cubicBezTo>
                      <a:cubicBezTo>
                        <a:pt x="9" y="244"/>
                        <a:pt x="9" y="243"/>
                        <a:pt x="9" y="243"/>
                      </a:cubicBezTo>
                      <a:cubicBezTo>
                        <a:pt x="9" y="243"/>
                        <a:pt x="9" y="243"/>
                        <a:pt x="9" y="244"/>
                      </a:cubicBezTo>
                      <a:cubicBezTo>
                        <a:pt x="9" y="244"/>
                        <a:pt x="10" y="244"/>
                        <a:pt x="10" y="244"/>
                      </a:cubicBezTo>
                      <a:cubicBezTo>
                        <a:pt x="13" y="187"/>
                        <a:pt x="10" y="130"/>
                        <a:pt x="1" y="74"/>
                      </a:cubicBezTo>
                      <a:moveTo>
                        <a:pt x="29" y="61"/>
                      </a:moveTo>
                      <a:cubicBezTo>
                        <a:pt x="20" y="62"/>
                        <a:pt x="11" y="64"/>
                        <a:pt x="3" y="66"/>
                      </a:cubicBezTo>
                      <a:cubicBezTo>
                        <a:pt x="3" y="66"/>
                        <a:pt x="3" y="66"/>
                        <a:pt x="3" y="67"/>
                      </a:cubicBezTo>
                      <a:cubicBezTo>
                        <a:pt x="3" y="67"/>
                        <a:pt x="3" y="68"/>
                        <a:pt x="3" y="69"/>
                      </a:cubicBezTo>
                      <a:cubicBezTo>
                        <a:pt x="12" y="67"/>
                        <a:pt x="21" y="65"/>
                        <a:pt x="30" y="63"/>
                      </a:cubicBezTo>
                      <a:cubicBezTo>
                        <a:pt x="30" y="63"/>
                        <a:pt x="29" y="62"/>
                        <a:pt x="29" y="61"/>
                      </a:cubicBezTo>
                      <a:cubicBezTo>
                        <a:pt x="29" y="61"/>
                        <a:pt x="29" y="61"/>
                        <a:pt x="29" y="61"/>
                      </a:cubicBezTo>
                      <a:moveTo>
                        <a:pt x="20" y="0"/>
                      </a:moveTo>
                      <a:cubicBezTo>
                        <a:pt x="20" y="0"/>
                        <a:pt x="20" y="0"/>
                        <a:pt x="20" y="0"/>
                      </a:cubicBezTo>
                      <a:cubicBezTo>
                        <a:pt x="19" y="0"/>
                        <a:pt x="19" y="0"/>
                        <a:pt x="19" y="0"/>
                      </a:cubicBezTo>
                      <a:cubicBezTo>
                        <a:pt x="19" y="0"/>
                        <a:pt x="19" y="0"/>
                        <a:pt x="19" y="0"/>
                      </a:cubicBezTo>
                      <a:cubicBezTo>
                        <a:pt x="23" y="19"/>
                        <a:pt x="27" y="37"/>
                        <a:pt x="30" y="56"/>
                      </a:cubicBezTo>
                      <a:cubicBezTo>
                        <a:pt x="31" y="56"/>
                        <a:pt x="31" y="56"/>
                        <a:pt x="31" y="56"/>
                      </a:cubicBezTo>
                      <a:cubicBezTo>
                        <a:pt x="31" y="56"/>
                        <a:pt x="31" y="56"/>
                        <a:pt x="31" y="56"/>
                      </a:cubicBezTo>
                      <a:cubicBezTo>
                        <a:pt x="31" y="56"/>
                        <a:pt x="31" y="56"/>
                        <a:pt x="31" y="56"/>
                      </a:cubicBezTo>
                      <a:cubicBezTo>
                        <a:pt x="31" y="56"/>
                        <a:pt x="31" y="56"/>
                        <a:pt x="32" y="56"/>
                      </a:cubicBezTo>
                      <a:cubicBezTo>
                        <a:pt x="28" y="37"/>
                        <a:pt x="24" y="18"/>
                        <a:pt x="2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9" name="Freeform 1068"/>
                <p:cNvSpPr>
                  <a:spLocks/>
                </p:cNvSpPr>
                <p:nvPr/>
              </p:nvSpPr>
              <p:spPr bwMode="auto">
                <a:xfrm>
                  <a:off x="3907" y="2935"/>
                  <a:ext cx="17" cy="30"/>
                </a:xfrm>
                <a:custGeom>
                  <a:avLst/>
                  <a:gdLst>
                    <a:gd name="T0" fmla="*/ 7 w 9"/>
                    <a:gd name="T1" fmla="*/ 0 h 16"/>
                    <a:gd name="T2" fmla="*/ 6 w 9"/>
                    <a:gd name="T3" fmla="*/ 0 h 16"/>
                    <a:gd name="T4" fmla="*/ 2 w 9"/>
                    <a:gd name="T5" fmla="*/ 7 h 16"/>
                    <a:gd name="T6" fmla="*/ 3 w 9"/>
                    <a:gd name="T7" fmla="*/ 16 h 16"/>
                    <a:gd name="T8" fmla="*/ 3 w 9"/>
                    <a:gd name="T9" fmla="*/ 16 h 16"/>
                    <a:gd name="T10" fmla="*/ 8 w 9"/>
                    <a:gd name="T11" fmla="*/ 9 h 16"/>
                    <a:gd name="T12" fmla="*/ 7 w 9"/>
                    <a:gd name="T13" fmla="*/ 0 h 16"/>
                    <a:gd name="T14" fmla="*/ 7 w 9"/>
                    <a:gd name="T15" fmla="*/ 0 h 16"/>
                    <a:gd name="T16" fmla="*/ 7 w 9"/>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7" y="0"/>
                      </a:moveTo>
                      <a:cubicBezTo>
                        <a:pt x="7" y="0"/>
                        <a:pt x="6" y="0"/>
                        <a:pt x="6" y="0"/>
                      </a:cubicBezTo>
                      <a:cubicBezTo>
                        <a:pt x="5" y="1"/>
                        <a:pt x="3" y="4"/>
                        <a:pt x="2" y="7"/>
                      </a:cubicBezTo>
                      <a:cubicBezTo>
                        <a:pt x="0" y="11"/>
                        <a:pt x="1" y="15"/>
                        <a:pt x="3" y="16"/>
                      </a:cubicBezTo>
                      <a:cubicBezTo>
                        <a:pt x="3" y="16"/>
                        <a:pt x="3" y="16"/>
                        <a:pt x="3" y="16"/>
                      </a:cubicBezTo>
                      <a:cubicBezTo>
                        <a:pt x="4" y="16"/>
                        <a:pt x="6" y="13"/>
                        <a:pt x="8" y="9"/>
                      </a:cubicBezTo>
                      <a:cubicBezTo>
                        <a:pt x="9" y="5"/>
                        <a:pt x="9" y="2"/>
                        <a:pt x="7" y="0"/>
                      </a:cubicBezTo>
                      <a:cubicBezTo>
                        <a:pt x="7" y="0"/>
                        <a:pt x="7" y="0"/>
                        <a:pt x="7" y="0"/>
                      </a:cubicBezTo>
                      <a:cubicBezTo>
                        <a:pt x="7" y="0"/>
                        <a:pt x="7"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0" name="Freeform 1069"/>
                <p:cNvSpPr>
                  <a:spLocks/>
                </p:cNvSpPr>
                <p:nvPr/>
              </p:nvSpPr>
              <p:spPr bwMode="auto">
                <a:xfrm>
                  <a:off x="3972" y="2564"/>
                  <a:ext cx="14" cy="30"/>
                </a:xfrm>
                <a:custGeom>
                  <a:avLst/>
                  <a:gdLst>
                    <a:gd name="T0" fmla="*/ 4 w 7"/>
                    <a:gd name="T1" fmla="*/ 0 h 16"/>
                    <a:gd name="T2" fmla="*/ 1 w 7"/>
                    <a:gd name="T3" fmla="*/ 6 h 16"/>
                    <a:gd name="T4" fmla="*/ 1 w 7"/>
                    <a:gd name="T5" fmla="*/ 8 h 16"/>
                    <a:gd name="T6" fmla="*/ 1 w 7"/>
                    <a:gd name="T7" fmla="*/ 9 h 16"/>
                    <a:gd name="T8" fmla="*/ 3 w 7"/>
                    <a:gd name="T9" fmla="*/ 16 h 16"/>
                    <a:gd name="T10" fmla="*/ 3 w 7"/>
                    <a:gd name="T11" fmla="*/ 16 h 16"/>
                    <a:gd name="T12" fmla="*/ 4 w 7"/>
                    <a:gd name="T13" fmla="*/ 16 h 16"/>
                    <a:gd name="T14" fmla="*/ 4 w 7"/>
                    <a:gd name="T15" fmla="*/ 16 h 16"/>
                    <a:gd name="T16" fmla="*/ 7 w 7"/>
                    <a:gd name="T17" fmla="*/ 8 h 16"/>
                    <a:gd name="T18" fmla="*/ 4 w 7"/>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6">
                      <a:moveTo>
                        <a:pt x="4" y="0"/>
                      </a:moveTo>
                      <a:cubicBezTo>
                        <a:pt x="3" y="0"/>
                        <a:pt x="1" y="3"/>
                        <a:pt x="1" y="6"/>
                      </a:cubicBezTo>
                      <a:cubicBezTo>
                        <a:pt x="1" y="7"/>
                        <a:pt x="1" y="7"/>
                        <a:pt x="1" y="8"/>
                      </a:cubicBezTo>
                      <a:cubicBezTo>
                        <a:pt x="1" y="8"/>
                        <a:pt x="1" y="9"/>
                        <a:pt x="1" y="9"/>
                      </a:cubicBezTo>
                      <a:cubicBezTo>
                        <a:pt x="0" y="12"/>
                        <a:pt x="1" y="16"/>
                        <a:pt x="3" y="16"/>
                      </a:cubicBezTo>
                      <a:cubicBezTo>
                        <a:pt x="3" y="16"/>
                        <a:pt x="3" y="16"/>
                        <a:pt x="3" y="16"/>
                      </a:cubicBezTo>
                      <a:cubicBezTo>
                        <a:pt x="3" y="16"/>
                        <a:pt x="3" y="16"/>
                        <a:pt x="4" y="16"/>
                      </a:cubicBezTo>
                      <a:cubicBezTo>
                        <a:pt x="4" y="16"/>
                        <a:pt x="4" y="16"/>
                        <a:pt x="4" y="16"/>
                      </a:cubicBezTo>
                      <a:cubicBezTo>
                        <a:pt x="5" y="16"/>
                        <a:pt x="7" y="12"/>
                        <a:pt x="7" y="8"/>
                      </a:cubicBezTo>
                      <a:cubicBezTo>
                        <a:pt x="7" y="4"/>
                        <a:pt x="6"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1" name="Freeform 1070"/>
                <p:cNvSpPr>
                  <a:spLocks/>
                </p:cNvSpPr>
                <p:nvPr/>
              </p:nvSpPr>
              <p:spPr bwMode="auto">
                <a:xfrm>
                  <a:off x="3903" y="2081"/>
                  <a:ext cx="11" cy="23"/>
                </a:xfrm>
                <a:custGeom>
                  <a:avLst/>
                  <a:gdLst>
                    <a:gd name="T0" fmla="*/ 2 w 6"/>
                    <a:gd name="T1" fmla="*/ 0 h 12"/>
                    <a:gd name="T2" fmla="*/ 1 w 6"/>
                    <a:gd name="T3" fmla="*/ 0 h 12"/>
                    <a:gd name="T4" fmla="*/ 0 w 6"/>
                    <a:gd name="T5" fmla="*/ 7 h 12"/>
                    <a:gd name="T6" fmla="*/ 4 w 6"/>
                    <a:gd name="T7" fmla="*/ 12 h 12"/>
                    <a:gd name="T8" fmla="*/ 4 w 6"/>
                    <a:gd name="T9" fmla="*/ 12 h 12"/>
                    <a:gd name="T10" fmla="*/ 5 w 6"/>
                    <a:gd name="T11" fmla="*/ 12 h 12"/>
                    <a:gd name="T12" fmla="*/ 5 w 6"/>
                    <a:gd name="T13" fmla="*/ 12 h 12"/>
                    <a:gd name="T14" fmla="*/ 5 w 6"/>
                    <a:gd name="T15" fmla="*/ 5 h 12"/>
                    <a:gd name="T16" fmla="*/ 2 w 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
                      <a:moveTo>
                        <a:pt x="2" y="0"/>
                      </a:moveTo>
                      <a:cubicBezTo>
                        <a:pt x="2" y="0"/>
                        <a:pt x="2" y="0"/>
                        <a:pt x="1" y="0"/>
                      </a:cubicBezTo>
                      <a:cubicBezTo>
                        <a:pt x="0" y="0"/>
                        <a:pt x="0" y="3"/>
                        <a:pt x="0" y="7"/>
                      </a:cubicBezTo>
                      <a:cubicBezTo>
                        <a:pt x="1" y="9"/>
                        <a:pt x="3" y="12"/>
                        <a:pt x="4" y="12"/>
                      </a:cubicBezTo>
                      <a:cubicBezTo>
                        <a:pt x="4" y="12"/>
                        <a:pt x="4" y="12"/>
                        <a:pt x="4" y="12"/>
                      </a:cubicBezTo>
                      <a:cubicBezTo>
                        <a:pt x="4" y="12"/>
                        <a:pt x="4" y="12"/>
                        <a:pt x="5" y="12"/>
                      </a:cubicBezTo>
                      <a:cubicBezTo>
                        <a:pt x="5" y="12"/>
                        <a:pt x="5" y="12"/>
                        <a:pt x="5" y="12"/>
                      </a:cubicBezTo>
                      <a:cubicBezTo>
                        <a:pt x="6" y="11"/>
                        <a:pt x="6" y="8"/>
                        <a:pt x="5" y="5"/>
                      </a:cubicBezTo>
                      <a:cubicBezTo>
                        <a:pt x="5" y="2"/>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2" name="Freeform 1071"/>
                <p:cNvSpPr>
                  <a:spLocks/>
                </p:cNvSpPr>
                <p:nvPr/>
              </p:nvSpPr>
              <p:spPr bwMode="auto">
                <a:xfrm>
                  <a:off x="3884" y="2560"/>
                  <a:ext cx="13" cy="31"/>
                </a:xfrm>
                <a:custGeom>
                  <a:avLst/>
                  <a:gdLst>
                    <a:gd name="T0" fmla="*/ 4 w 7"/>
                    <a:gd name="T1" fmla="*/ 0 h 16"/>
                    <a:gd name="T2" fmla="*/ 4 w 7"/>
                    <a:gd name="T3" fmla="*/ 1 h 16"/>
                    <a:gd name="T4" fmla="*/ 1 w 7"/>
                    <a:gd name="T5" fmla="*/ 8 h 16"/>
                    <a:gd name="T6" fmla="*/ 3 w 7"/>
                    <a:gd name="T7" fmla="*/ 16 h 16"/>
                    <a:gd name="T8" fmla="*/ 3 w 7"/>
                    <a:gd name="T9" fmla="*/ 16 h 16"/>
                    <a:gd name="T10" fmla="*/ 7 w 7"/>
                    <a:gd name="T11" fmla="*/ 9 h 16"/>
                    <a:gd name="T12" fmla="*/ 7 w 7"/>
                    <a:gd name="T13" fmla="*/ 8 h 16"/>
                    <a:gd name="T14" fmla="*/ 7 w 7"/>
                    <a:gd name="T15" fmla="*/ 6 h 16"/>
                    <a:gd name="T16" fmla="*/ 5 w 7"/>
                    <a:gd name="T17" fmla="*/ 1 h 16"/>
                    <a:gd name="T18" fmla="*/ 4 w 7"/>
                    <a:gd name="T19" fmla="*/ 1 h 16"/>
                    <a:gd name="T20" fmla="*/ 4 w 7"/>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6">
                      <a:moveTo>
                        <a:pt x="4" y="0"/>
                      </a:moveTo>
                      <a:cubicBezTo>
                        <a:pt x="4" y="0"/>
                        <a:pt x="4" y="1"/>
                        <a:pt x="4" y="1"/>
                      </a:cubicBezTo>
                      <a:cubicBezTo>
                        <a:pt x="2" y="1"/>
                        <a:pt x="1" y="4"/>
                        <a:pt x="1" y="8"/>
                      </a:cubicBezTo>
                      <a:cubicBezTo>
                        <a:pt x="0" y="12"/>
                        <a:pt x="1" y="16"/>
                        <a:pt x="3" y="16"/>
                      </a:cubicBezTo>
                      <a:cubicBezTo>
                        <a:pt x="3" y="16"/>
                        <a:pt x="3" y="16"/>
                        <a:pt x="3" y="16"/>
                      </a:cubicBezTo>
                      <a:cubicBezTo>
                        <a:pt x="5" y="16"/>
                        <a:pt x="6" y="13"/>
                        <a:pt x="7" y="9"/>
                      </a:cubicBezTo>
                      <a:cubicBezTo>
                        <a:pt x="7" y="9"/>
                        <a:pt x="7" y="8"/>
                        <a:pt x="7" y="8"/>
                      </a:cubicBezTo>
                      <a:cubicBezTo>
                        <a:pt x="7" y="7"/>
                        <a:pt x="7" y="7"/>
                        <a:pt x="7" y="6"/>
                      </a:cubicBezTo>
                      <a:cubicBezTo>
                        <a:pt x="7" y="4"/>
                        <a:pt x="6" y="2"/>
                        <a:pt x="5" y="1"/>
                      </a:cubicBezTo>
                      <a:cubicBezTo>
                        <a:pt x="5" y="1"/>
                        <a:pt x="4" y="1"/>
                        <a:pt x="4" y="1"/>
                      </a:cubicBezTo>
                      <a:cubicBezTo>
                        <a:pt x="4" y="0"/>
                        <a:pt x="4"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3" name="Freeform 1072"/>
                <p:cNvSpPr>
                  <a:spLocks/>
                </p:cNvSpPr>
                <p:nvPr/>
              </p:nvSpPr>
              <p:spPr bwMode="auto">
                <a:xfrm>
                  <a:off x="3867" y="2216"/>
                  <a:ext cx="13" cy="27"/>
                </a:xfrm>
                <a:custGeom>
                  <a:avLst/>
                  <a:gdLst>
                    <a:gd name="T0" fmla="*/ 3 w 7"/>
                    <a:gd name="T1" fmla="*/ 0 h 14"/>
                    <a:gd name="T2" fmla="*/ 2 w 7"/>
                    <a:gd name="T3" fmla="*/ 0 h 14"/>
                    <a:gd name="T4" fmla="*/ 1 w 7"/>
                    <a:gd name="T5" fmla="*/ 7 h 14"/>
                    <a:gd name="T6" fmla="*/ 4 w 7"/>
                    <a:gd name="T7" fmla="*/ 14 h 14"/>
                    <a:gd name="T8" fmla="*/ 4 w 7"/>
                    <a:gd name="T9" fmla="*/ 14 h 14"/>
                    <a:gd name="T10" fmla="*/ 5 w 7"/>
                    <a:gd name="T11" fmla="*/ 14 h 14"/>
                    <a:gd name="T12" fmla="*/ 5 w 7"/>
                    <a:gd name="T13" fmla="*/ 14 h 14"/>
                    <a:gd name="T14" fmla="*/ 7 w 7"/>
                    <a:gd name="T15" fmla="*/ 9 h 14"/>
                    <a:gd name="T16" fmla="*/ 7 w 7"/>
                    <a:gd name="T17" fmla="*/ 7 h 14"/>
                    <a:gd name="T18" fmla="*/ 7 w 7"/>
                    <a:gd name="T19" fmla="*/ 6 h 14"/>
                    <a:gd name="T20" fmla="*/ 3 w 7"/>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4">
                      <a:moveTo>
                        <a:pt x="3" y="0"/>
                      </a:moveTo>
                      <a:cubicBezTo>
                        <a:pt x="3" y="0"/>
                        <a:pt x="2" y="0"/>
                        <a:pt x="2" y="0"/>
                      </a:cubicBezTo>
                      <a:cubicBezTo>
                        <a:pt x="1" y="0"/>
                        <a:pt x="0" y="3"/>
                        <a:pt x="1" y="7"/>
                      </a:cubicBezTo>
                      <a:cubicBezTo>
                        <a:pt x="1" y="11"/>
                        <a:pt x="3" y="14"/>
                        <a:pt x="4" y="14"/>
                      </a:cubicBezTo>
                      <a:cubicBezTo>
                        <a:pt x="4" y="14"/>
                        <a:pt x="4" y="14"/>
                        <a:pt x="4" y="14"/>
                      </a:cubicBezTo>
                      <a:cubicBezTo>
                        <a:pt x="4" y="14"/>
                        <a:pt x="5" y="14"/>
                        <a:pt x="5" y="14"/>
                      </a:cubicBezTo>
                      <a:cubicBezTo>
                        <a:pt x="5" y="14"/>
                        <a:pt x="5" y="14"/>
                        <a:pt x="5" y="14"/>
                      </a:cubicBezTo>
                      <a:cubicBezTo>
                        <a:pt x="6" y="13"/>
                        <a:pt x="7" y="11"/>
                        <a:pt x="7" y="9"/>
                      </a:cubicBezTo>
                      <a:cubicBezTo>
                        <a:pt x="7" y="8"/>
                        <a:pt x="7" y="7"/>
                        <a:pt x="7" y="7"/>
                      </a:cubicBezTo>
                      <a:cubicBezTo>
                        <a:pt x="7" y="6"/>
                        <a:pt x="7" y="6"/>
                        <a:pt x="7" y="6"/>
                      </a:cubicBezTo>
                      <a:cubicBezTo>
                        <a:pt x="6" y="2"/>
                        <a:pt x="4"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4" name="Freeform 1073"/>
                <p:cNvSpPr>
                  <a:spLocks/>
                </p:cNvSpPr>
                <p:nvPr/>
              </p:nvSpPr>
              <p:spPr bwMode="auto">
                <a:xfrm>
                  <a:off x="3929" y="2209"/>
                  <a:ext cx="10" cy="17"/>
                </a:xfrm>
                <a:custGeom>
                  <a:avLst/>
                  <a:gdLst>
                    <a:gd name="T0" fmla="*/ 2 w 5"/>
                    <a:gd name="T1" fmla="*/ 0 h 9"/>
                    <a:gd name="T2" fmla="*/ 2 w 5"/>
                    <a:gd name="T3" fmla="*/ 0 h 9"/>
                    <a:gd name="T4" fmla="*/ 2 w 5"/>
                    <a:gd name="T5" fmla="*/ 0 h 9"/>
                    <a:gd name="T6" fmla="*/ 1 w 5"/>
                    <a:gd name="T7" fmla="*/ 0 h 9"/>
                    <a:gd name="T8" fmla="*/ 0 w 5"/>
                    <a:gd name="T9" fmla="*/ 5 h 9"/>
                    <a:gd name="T10" fmla="*/ 0 w 5"/>
                    <a:gd name="T11" fmla="*/ 5 h 9"/>
                    <a:gd name="T12" fmla="*/ 1 w 5"/>
                    <a:gd name="T13" fmla="*/ 7 h 9"/>
                    <a:gd name="T14" fmla="*/ 3 w 5"/>
                    <a:gd name="T15" fmla="*/ 9 h 9"/>
                    <a:gd name="T16" fmla="*/ 3 w 5"/>
                    <a:gd name="T17" fmla="*/ 9 h 9"/>
                    <a:gd name="T18" fmla="*/ 4 w 5"/>
                    <a:gd name="T19" fmla="*/ 4 h 9"/>
                    <a:gd name="T20" fmla="*/ 3 w 5"/>
                    <a:gd name="T21" fmla="*/ 0 h 9"/>
                    <a:gd name="T22" fmla="*/ 2 w 5"/>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9">
                      <a:moveTo>
                        <a:pt x="2" y="0"/>
                      </a:moveTo>
                      <a:cubicBezTo>
                        <a:pt x="2" y="0"/>
                        <a:pt x="2" y="0"/>
                        <a:pt x="2" y="0"/>
                      </a:cubicBezTo>
                      <a:cubicBezTo>
                        <a:pt x="2" y="0"/>
                        <a:pt x="2" y="0"/>
                        <a:pt x="2" y="0"/>
                      </a:cubicBezTo>
                      <a:cubicBezTo>
                        <a:pt x="2" y="0"/>
                        <a:pt x="2" y="0"/>
                        <a:pt x="1" y="0"/>
                      </a:cubicBezTo>
                      <a:cubicBezTo>
                        <a:pt x="1" y="0"/>
                        <a:pt x="0" y="2"/>
                        <a:pt x="0" y="5"/>
                      </a:cubicBezTo>
                      <a:cubicBezTo>
                        <a:pt x="0" y="5"/>
                        <a:pt x="0" y="5"/>
                        <a:pt x="0" y="5"/>
                      </a:cubicBezTo>
                      <a:cubicBezTo>
                        <a:pt x="0" y="6"/>
                        <a:pt x="1" y="7"/>
                        <a:pt x="1" y="7"/>
                      </a:cubicBezTo>
                      <a:cubicBezTo>
                        <a:pt x="2" y="9"/>
                        <a:pt x="2" y="9"/>
                        <a:pt x="3" y="9"/>
                      </a:cubicBezTo>
                      <a:cubicBezTo>
                        <a:pt x="3" y="9"/>
                        <a:pt x="3" y="9"/>
                        <a:pt x="3" y="9"/>
                      </a:cubicBezTo>
                      <a:cubicBezTo>
                        <a:pt x="4" y="9"/>
                        <a:pt x="5" y="7"/>
                        <a:pt x="4" y="4"/>
                      </a:cubicBezTo>
                      <a:cubicBezTo>
                        <a:pt x="4" y="3"/>
                        <a:pt x="3" y="1"/>
                        <a:pt x="3" y="0"/>
                      </a:cubicBezTo>
                      <a:cubicBezTo>
                        <a:pt x="2" y="0"/>
                        <a:pt x="2"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5" name="Freeform 1074"/>
                <p:cNvSpPr>
                  <a:spLocks noEditPoints="1"/>
                </p:cNvSpPr>
                <p:nvPr/>
              </p:nvSpPr>
              <p:spPr bwMode="auto">
                <a:xfrm>
                  <a:off x="3078" y="1432"/>
                  <a:ext cx="216" cy="335"/>
                </a:xfrm>
                <a:custGeom>
                  <a:avLst/>
                  <a:gdLst>
                    <a:gd name="T0" fmla="*/ 20 w 115"/>
                    <a:gd name="T1" fmla="*/ 142 h 178"/>
                    <a:gd name="T2" fmla="*/ 20 w 115"/>
                    <a:gd name="T3" fmla="*/ 143 h 178"/>
                    <a:gd name="T4" fmla="*/ 20 w 115"/>
                    <a:gd name="T5" fmla="*/ 143 h 178"/>
                    <a:gd name="T6" fmla="*/ 57 w 115"/>
                    <a:gd name="T7" fmla="*/ 175 h 178"/>
                    <a:gd name="T8" fmla="*/ 58 w 115"/>
                    <a:gd name="T9" fmla="*/ 175 h 178"/>
                    <a:gd name="T10" fmla="*/ 59 w 115"/>
                    <a:gd name="T11" fmla="*/ 175 h 178"/>
                    <a:gd name="T12" fmla="*/ 20 w 115"/>
                    <a:gd name="T13" fmla="*/ 142 h 178"/>
                    <a:gd name="T14" fmla="*/ 15 w 115"/>
                    <a:gd name="T15" fmla="*/ 141 h 178"/>
                    <a:gd name="T16" fmla="*/ 0 w 115"/>
                    <a:gd name="T17" fmla="*/ 160 h 178"/>
                    <a:gd name="T18" fmla="*/ 1 w 115"/>
                    <a:gd name="T19" fmla="*/ 160 h 178"/>
                    <a:gd name="T20" fmla="*/ 2 w 115"/>
                    <a:gd name="T21" fmla="*/ 161 h 178"/>
                    <a:gd name="T22" fmla="*/ 16 w 115"/>
                    <a:gd name="T23" fmla="*/ 143 h 178"/>
                    <a:gd name="T24" fmla="*/ 16 w 115"/>
                    <a:gd name="T25" fmla="*/ 142 h 178"/>
                    <a:gd name="T26" fmla="*/ 15 w 115"/>
                    <a:gd name="T27" fmla="*/ 141 h 178"/>
                    <a:gd name="T28" fmla="*/ 113 w 115"/>
                    <a:gd name="T29" fmla="*/ 125 h 178"/>
                    <a:gd name="T30" fmla="*/ 63 w 115"/>
                    <a:gd name="T31" fmla="*/ 176 h 178"/>
                    <a:gd name="T32" fmla="*/ 64 w 115"/>
                    <a:gd name="T33" fmla="*/ 177 h 178"/>
                    <a:gd name="T34" fmla="*/ 64 w 115"/>
                    <a:gd name="T35" fmla="*/ 178 h 178"/>
                    <a:gd name="T36" fmla="*/ 115 w 115"/>
                    <a:gd name="T37" fmla="*/ 127 h 178"/>
                    <a:gd name="T38" fmla="*/ 114 w 115"/>
                    <a:gd name="T39" fmla="*/ 126 h 178"/>
                    <a:gd name="T40" fmla="*/ 113 w 115"/>
                    <a:gd name="T41" fmla="*/ 125 h 178"/>
                    <a:gd name="T42" fmla="*/ 45 w 115"/>
                    <a:gd name="T43" fmla="*/ 66 h 178"/>
                    <a:gd name="T44" fmla="*/ 45 w 115"/>
                    <a:gd name="T45" fmla="*/ 66 h 178"/>
                    <a:gd name="T46" fmla="*/ 44 w 115"/>
                    <a:gd name="T47" fmla="*/ 66 h 178"/>
                    <a:gd name="T48" fmla="*/ 111 w 115"/>
                    <a:gd name="T49" fmla="*/ 121 h 178"/>
                    <a:gd name="T50" fmla="*/ 112 w 115"/>
                    <a:gd name="T51" fmla="*/ 120 h 178"/>
                    <a:gd name="T52" fmla="*/ 112 w 115"/>
                    <a:gd name="T53" fmla="*/ 120 h 178"/>
                    <a:gd name="T54" fmla="*/ 45 w 115"/>
                    <a:gd name="T55" fmla="*/ 66 h 178"/>
                    <a:gd name="T56" fmla="*/ 83 w 115"/>
                    <a:gd name="T57" fmla="*/ 0 h 178"/>
                    <a:gd name="T58" fmla="*/ 63 w 115"/>
                    <a:gd name="T59" fmla="*/ 28 h 178"/>
                    <a:gd name="T60" fmla="*/ 61 w 115"/>
                    <a:gd name="T61" fmla="*/ 30 h 178"/>
                    <a:gd name="T62" fmla="*/ 40 w 115"/>
                    <a:gd name="T63" fmla="*/ 59 h 178"/>
                    <a:gd name="T64" fmla="*/ 42 w 115"/>
                    <a:gd name="T65" fmla="*/ 60 h 178"/>
                    <a:gd name="T66" fmla="*/ 42 w 115"/>
                    <a:gd name="T67" fmla="*/ 60 h 178"/>
                    <a:gd name="T68" fmla="*/ 63 w 115"/>
                    <a:gd name="T69" fmla="*/ 31 h 178"/>
                    <a:gd name="T70" fmla="*/ 65 w 115"/>
                    <a:gd name="T71" fmla="*/ 29 h 178"/>
                    <a:gd name="T72" fmla="*/ 85 w 115"/>
                    <a:gd name="T73" fmla="*/ 2 h 178"/>
                    <a:gd name="T74" fmla="*/ 84 w 115"/>
                    <a:gd name="T75" fmla="*/ 1 h 178"/>
                    <a:gd name="T76" fmla="*/ 83 w 115"/>
                    <a:gd name="T7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5" h="178">
                      <a:moveTo>
                        <a:pt x="20" y="142"/>
                      </a:moveTo>
                      <a:cubicBezTo>
                        <a:pt x="20" y="142"/>
                        <a:pt x="20" y="143"/>
                        <a:pt x="20" y="143"/>
                      </a:cubicBezTo>
                      <a:cubicBezTo>
                        <a:pt x="20" y="143"/>
                        <a:pt x="20" y="143"/>
                        <a:pt x="20" y="143"/>
                      </a:cubicBezTo>
                      <a:cubicBezTo>
                        <a:pt x="33" y="154"/>
                        <a:pt x="46" y="164"/>
                        <a:pt x="57" y="175"/>
                      </a:cubicBezTo>
                      <a:cubicBezTo>
                        <a:pt x="57" y="175"/>
                        <a:pt x="57" y="175"/>
                        <a:pt x="58" y="175"/>
                      </a:cubicBezTo>
                      <a:cubicBezTo>
                        <a:pt x="58" y="175"/>
                        <a:pt x="58" y="175"/>
                        <a:pt x="59" y="175"/>
                      </a:cubicBezTo>
                      <a:cubicBezTo>
                        <a:pt x="47" y="163"/>
                        <a:pt x="34" y="152"/>
                        <a:pt x="20" y="142"/>
                      </a:cubicBezTo>
                      <a:moveTo>
                        <a:pt x="15" y="141"/>
                      </a:moveTo>
                      <a:cubicBezTo>
                        <a:pt x="10" y="147"/>
                        <a:pt x="5" y="153"/>
                        <a:pt x="0" y="160"/>
                      </a:cubicBezTo>
                      <a:cubicBezTo>
                        <a:pt x="0" y="160"/>
                        <a:pt x="1" y="160"/>
                        <a:pt x="1" y="160"/>
                      </a:cubicBezTo>
                      <a:cubicBezTo>
                        <a:pt x="1" y="160"/>
                        <a:pt x="1" y="160"/>
                        <a:pt x="2" y="161"/>
                      </a:cubicBezTo>
                      <a:cubicBezTo>
                        <a:pt x="6" y="155"/>
                        <a:pt x="11" y="149"/>
                        <a:pt x="16" y="143"/>
                      </a:cubicBezTo>
                      <a:cubicBezTo>
                        <a:pt x="16" y="143"/>
                        <a:pt x="16" y="143"/>
                        <a:pt x="16" y="142"/>
                      </a:cubicBezTo>
                      <a:cubicBezTo>
                        <a:pt x="15" y="142"/>
                        <a:pt x="15" y="142"/>
                        <a:pt x="15" y="141"/>
                      </a:cubicBezTo>
                      <a:moveTo>
                        <a:pt x="113" y="125"/>
                      </a:moveTo>
                      <a:cubicBezTo>
                        <a:pt x="96" y="142"/>
                        <a:pt x="80" y="159"/>
                        <a:pt x="63" y="176"/>
                      </a:cubicBezTo>
                      <a:cubicBezTo>
                        <a:pt x="63" y="176"/>
                        <a:pt x="64" y="177"/>
                        <a:pt x="64" y="177"/>
                      </a:cubicBezTo>
                      <a:cubicBezTo>
                        <a:pt x="64" y="177"/>
                        <a:pt x="64" y="177"/>
                        <a:pt x="64" y="178"/>
                      </a:cubicBezTo>
                      <a:cubicBezTo>
                        <a:pt x="81" y="161"/>
                        <a:pt x="98" y="144"/>
                        <a:pt x="115" y="127"/>
                      </a:cubicBezTo>
                      <a:cubicBezTo>
                        <a:pt x="115" y="127"/>
                        <a:pt x="114" y="127"/>
                        <a:pt x="114" y="126"/>
                      </a:cubicBezTo>
                      <a:cubicBezTo>
                        <a:pt x="114" y="126"/>
                        <a:pt x="113" y="126"/>
                        <a:pt x="113" y="125"/>
                      </a:cubicBezTo>
                      <a:moveTo>
                        <a:pt x="45" y="66"/>
                      </a:moveTo>
                      <a:cubicBezTo>
                        <a:pt x="45" y="66"/>
                        <a:pt x="45" y="66"/>
                        <a:pt x="45" y="66"/>
                      </a:cubicBezTo>
                      <a:cubicBezTo>
                        <a:pt x="45" y="66"/>
                        <a:pt x="45" y="66"/>
                        <a:pt x="44" y="66"/>
                      </a:cubicBezTo>
                      <a:cubicBezTo>
                        <a:pt x="68" y="83"/>
                        <a:pt x="91" y="101"/>
                        <a:pt x="111" y="121"/>
                      </a:cubicBezTo>
                      <a:cubicBezTo>
                        <a:pt x="111" y="120"/>
                        <a:pt x="111" y="120"/>
                        <a:pt x="112" y="120"/>
                      </a:cubicBezTo>
                      <a:cubicBezTo>
                        <a:pt x="112" y="120"/>
                        <a:pt x="112" y="120"/>
                        <a:pt x="112" y="120"/>
                      </a:cubicBezTo>
                      <a:cubicBezTo>
                        <a:pt x="91" y="100"/>
                        <a:pt x="69" y="82"/>
                        <a:pt x="45" y="66"/>
                      </a:cubicBezTo>
                      <a:moveTo>
                        <a:pt x="83" y="0"/>
                      </a:moveTo>
                      <a:cubicBezTo>
                        <a:pt x="76" y="9"/>
                        <a:pt x="69" y="19"/>
                        <a:pt x="63" y="28"/>
                      </a:cubicBezTo>
                      <a:cubicBezTo>
                        <a:pt x="62" y="29"/>
                        <a:pt x="62" y="29"/>
                        <a:pt x="61" y="30"/>
                      </a:cubicBezTo>
                      <a:cubicBezTo>
                        <a:pt x="54" y="40"/>
                        <a:pt x="47" y="49"/>
                        <a:pt x="40" y="59"/>
                      </a:cubicBezTo>
                      <a:cubicBezTo>
                        <a:pt x="41" y="59"/>
                        <a:pt x="41" y="59"/>
                        <a:pt x="42" y="60"/>
                      </a:cubicBezTo>
                      <a:cubicBezTo>
                        <a:pt x="42" y="60"/>
                        <a:pt x="42" y="60"/>
                        <a:pt x="42" y="60"/>
                      </a:cubicBezTo>
                      <a:cubicBezTo>
                        <a:pt x="49" y="51"/>
                        <a:pt x="56" y="41"/>
                        <a:pt x="63" y="31"/>
                      </a:cubicBezTo>
                      <a:cubicBezTo>
                        <a:pt x="64" y="31"/>
                        <a:pt x="64" y="30"/>
                        <a:pt x="65" y="29"/>
                      </a:cubicBezTo>
                      <a:cubicBezTo>
                        <a:pt x="72" y="20"/>
                        <a:pt x="78" y="11"/>
                        <a:pt x="85" y="2"/>
                      </a:cubicBezTo>
                      <a:cubicBezTo>
                        <a:pt x="84" y="1"/>
                        <a:pt x="84" y="1"/>
                        <a:pt x="84" y="1"/>
                      </a:cubicBezTo>
                      <a:cubicBezTo>
                        <a:pt x="83" y="1"/>
                        <a:pt x="83" y="0"/>
                        <a:pt x="8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6" name="Freeform 1075"/>
                <p:cNvSpPr>
                  <a:spLocks/>
                </p:cNvSpPr>
                <p:nvPr/>
              </p:nvSpPr>
              <p:spPr bwMode="auto">
                <a:xfrm>
                  <a:off x="3224" y="1419"/>
                  <a:ext cx="29" cy="19"/>
                </a:xfrm>
                <a:custGeom>
                  <a:avLst/>
                  <a:gdLst>
                    <a:gd name="T0" fmla="*/ 3 w 15"/>
                    <a:gd name="T1" fmla="*/ 0 h 10"/>
                    <a:gd name="T2" fmla="*/ 1 w 15"/>
                    <a:gd name="T3" fmla="*/ 1 h 10"/>
                    <a:gd name="T4" fmla="*/ 5 w 15"/>
                    <a:gd name="T5" fmla="*/ 7 h 10"/>
                    <a:gd name="T6" fmla="*/ 6 w 15"/>
                    <a:gd name="T7" fmla="*/ 8 h 10"/>
                    <a:gd name="T8" fmla="*/ 7 w 15"/>
                    <a:gd name="T9" fmla="*/ 9 h 10"/>
                    <a:gd name="T10" fmla="*/ 12 w 15"/>
                    <a:gd name="T11" fmla="*/ 10 h 10"/>
                    <a:gd name="T12" fmla="*/ 14 w 15"/>
                    <a:gd name="T13" fmla="*/ 10 h 10"/>
                    <a:gd name="T14" fmla="*/ 9 w 15"/>
                    <a:gd name="T15" fmla="*/ 3 h 10"/>
                    <a:gd name="T16" fmla="*/ 3 w 15"/>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0">
                      <a:moveTo>
                        <a:pt x="3" y="0"/>
                      </a:moveTo>
                      <a:cubicBezTo>
                        <a:pt x="2" y="0"/>
                        <a:pt x="2" y="1"/>
                        <a:pt x="1" y="1"/>
                      </a:cubicBezTo>
                      <a:cubicBezTo>
                        <a:pt x="0" y="2"/>
                        <a:pt x="2" y="5"/>
                        <a:pt x="5" y="7"/>
                      </a:cubicBezTo>
                      <a:cubicBezTo>
                        <a:pt x="5" y="7"/>
                        <a:pt x="5" y="8"/>
                        <a:pt x="6" y="8"/>
                      </a:cubicBezTo>
                      <a:cubicBezTo>
                        <a:pt x="6" y="8"/>
                        <a:pt x="6" y="8"/>
                        <a:pt x="7" y="9"/>
                      </a:cubicBezTo>
                      <a:cubicBezTo>
                        <a:pt x="9" y="10"/>
                        <a:pt x="11" y="10"/>
                        <a:pt x="12" y="10"/>
                      </a:cubicBezTo>
                      <a:cubicBezTo>
                        <a:pt x="13" y="10"/>
                        <a:pt x="13" y="10"/>
                        <a:pt x="14" y="10"/>
                      </a:cubicBezTo>
                      <a:cubicBezTo>
                        <a:pt x="15" y="8"/>
                        <a:pt x="13" y="5"/>
                        <a:pt x="9" y="3"/>
                      </a:cubicBezTo>
                      <a:cubicBezTo>
                        <a:pt x="7" y="1"/>
                        <a:pt x="5"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7" name="Freeform 1076"/>
                <p:cNvSpPr>
                  <a:spLocks/>
                </p:cNvSpPr>
                <p:nvPr/>
              </p:nvSpPr>
              <p:spPr bwMode="auto">
                <a:xfrm>
                  <a:off x="3140" y="1542"/>
                  <a:ext cx="24" cy="16"/>
                </a:xfrm>
                <a:custGeom>
                  <a:avLst/>
                  <a:gdLst>
                    <a:gd name="T0" fmla="*/ 3 w 13"/>
                    <a:gd name="T1" fmla="*/ 0 h 9"/>
                    <a:gd name="T2" fmla="*/ 1 w 13"/>
                    <a:gd name="T3" fmla="*/ 0 h 9"/>
                    <a:gd name="T4" fmla="*/ 5 w 13"/>
                    <a:gd name="T5" fmla="*/ 7 h 9"/>
                    <a:gd name="T6" fmla="*/ 10 w 13"/>
                    <a:gd name="T7" fmla="*/ 9 h 9"/>
                    <a:gd name="T8" fmla="*/ 11 w 13"/>
                    <a:gd name="T9" fmla="*/ 8 h 9"/>
                    <a:gd name="T10" fmla="*/ 12 w 13"/>
                    <a:gd name="T11" fmla="*/ 8 h 9"/>
                    <a:gd name="T12" fmla="*/ 12 w 13"/>
                    <a:gd name="T13" fmla="*/ 8 h 9"/>
                    <a:gd name="T14" fmla="*/ 9 w 13"/>
                    <a:gd name="T15" fmla="*/ 2 h 9"/>
                    <a:gd name="T16" fmla="*/ 9 w 13"/>
                    <a:gd name="T17" fmla="*/ 2 h 9"/>
                    <a:gd name="T18" fmla="*/ 7 w 13"/>
                    <a:gd name="T19" fmla="*/ 1 h 9"/>
                    <a:gd name="T20" fmla="*/ 3 w 1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9">
                      <a:moveTo>
                        <a:pt x="3" y="0"/>
                      </a:moveTo>
                      <a:cubicBezTo>
                        <a:pt x="2" y="0"/>
                        <a:pt x="2" y="0"/>
                        <a:pt x="1" y="0"/>
                      </a:cubicBezTo>
                      <a:cubicBezTo>
                        <a:pt x="0" y="2"/>
                        <a:pt x="2" y="5"/>
                        <a:pt x="5" y="7"/>
                      </a:cubicBezTo>
                      <a:cubicBezTo>
                        <a:pt x="7" y="8"/>
                        <a:pt x="9" y="9"/>
                        <a:pt x="10" y="9"/>
                      </a:cubicBezTo>
                      <a:cubicBezTo>
                        <a:pt x="11" y="9"/>
                        <a:pt x="11" y="9"/>
                        <a:pt x="11" y="8"/>
                      </a:cubicBezTo>
                      <a:cubicBezTo>
                        <a:pt x="12" y="8"/>
                        <a:pt x="12" y="8"/>
                        <a:pt x="12" y="8"/>
                      </a:cubicBezTo>
                      <a:cubicBezTo>
                        <a:pt x="12" y="8"/>
                        <a:pt x="12" y="8"/>
                        <a:pt x="12" y="8"/>
                      </a:cubicBezTo>
                      <a:cubicBezTo>
                        <a:pt x="13" y="6"/>
                        <a:pt x="12" y="4"/>
                        <a:pt x="9" y="2"/>
                      </a:cubicBezTo>
                      <a:cubicBezTo>
                        <a:pt x="9" y="2"/>
                        <a:pt x="9" y="2"/>
                        <a:pt x="9" y="2"/>
                      </a:cubicBezTo>
                      <a:cubicBezTo>
                        <a:pt x="8" y="1"/>
                        <a:pt x="8" y="1"/>
                        <a:pt x="7" y="1"/>
                      </a:cubicBezTo>
                      <a:cubicBezTo>
                        <a:pt x="6" y="0"/>
                        <a:pt x="4"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8" name="Freeform 1077"/>
                <p:cNvSpPr>
                  <a:spLocks/>
                </p:cNvSpPr>
                <p:nvPr/>
              </p:nvSpPr>
              <p:spPr bwMode="auto">
                <a:xfrm>
                  <a:off x="3068" y="1731"/>
                  <a:ext cx="17" cy="12"/>
                </a:xfrm>
                <a:custGeom>
                  <a:avLst/>
                  <a:gdLst>
                    <a:gd name="T0" fmla="*/ 2 w 9"/>
                    <a:gd name="T1" fmla="*/ 0 h 6"/>
                    <a:gd name="T2" fmla="*/ 1 w 9"/>
                    <a:gd name="T3" fmla="*/ 0 h 6"/>
                    <a:gd name="T4" fmla="*/ 3 w 9"/>
                    <a:gd name="T5" fmla="*/ 5 h 6"/>
                    <a:gd name="T6" fmla="*/ 6 w 9"/>
                    <a:gd name="T7" fmla="*/ 6 h 6"/>
                    <a:gd name="T8" fmla="*/ 8 w 9"/>
                    <a:gd name="T9" fmla="*/ 6 h 6"/>
                    <a:gd name="T10" fmla="*/ 7 w 9"/>
                    <a:gd name="T11" fmla="*/ 2 h 6"/>
                    <a:gd name="T12" fmla="*/ 6 w 9"/>
                    <a:gd name="T13" fmla="*/ 1 h 6"/>
                    <a:gd name="T14" fmla="*/ 5 w 9"/>
                    <a:gd name="T15" fmla="*/ 1 h 6"/>
                    <a:gd name="T16" fmla="*/ 2 w 9"/>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6">
                      <a:moveTo>
                        <a:pt x="2" y="0"/>
                      </a:moveTo>
                      <a:cubicBezTo>
                        <a:pt x="2" y="0"/>
                        <a:pt x="1" y="0"/>
                        <a:pt x="1" y="0"/>
                      </a:cubicBezTo>
                      <a:cubicBezTo>
                        <a:pt x="0" y="1"/>
                        <a:pt x="1" y="4"/>
                        <a:pt x="3" y="5"/>
                      </a:cubicBezTo>
                      <a:cubicBezTo>
                        <a:pt x="4" y="6"/>
                        <a:pt x="5" y="6"/>
                        <a:pt x="6" y="6"/>
                      </a:cubicBezTo>
                      <a:cubicBezTo>
                        <a:pt x="7" y="6"/>
                        <a:pt x="7" y="6"/>
                        <a:pt x="8" y="6"/>
                      </a:cubicBezTo>
                      <a:cubicBezTo>
                        <a:pt x="9" y="5"/>
                        <a:pt x="8" y="3"/>
                        <a:pt x="7" y="2"/>
                      </a:cubicBezTo>
                      <a:cubicBezTo>
                        <a:pt x="6" y="1"/>
                        <a:pt x="6" y="1"/>
                        <a:pt x="6" y="1"/>
                      </a:cubicBezTo>
                      <a:cubicBezTo>
                        <a:pt x="6" y="1"/>
                        <a:pt x="5" y="1"/>
                        <a:pt x="5" y="1"/>
                      </a:cubicBezTo>
                      <a:cubicBezTo>
                        <a:pt x="4" y="0"/>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9" name="Freeform 1078"/>
                <p:cNvSpPr>
                  <a:spLocks/>
                </p:cNvSpPr>
                <p:nvPr/>
              </p:nvSpPr>
              <p:spPr bwMode="auto">
                <a:xfrm>
                  <a:off x="3286" y="1656"/>
                  <a:ext cx="21" cy="19"/>
                </a:xfrm>
                <a:custGeom>
                  <a:avLst/>
                  <a:gdLst>
                    <a:gd name="T0" fmla="*/ 2 w 11"/>
                    <a:gd name="T1" fmla="*/ 0 h 10"/>
                    <a:gd name="T2" fmla="*/ 1 w 11"/>
                    <a:gd name="T3" fmla="*/ 1 h 10"/>
                    <a:gd name="T4" fmla="*/ 1 w 11"/>
                    <a:gd name="T5" fmla="*/ 1 h 10"/>
                    <a:gd name="T6" fmla="*/ 0 w 11"/>
                    <a:gd name="T7" fmla="*/ 2 h 10"/>
                    <a:gd name="T8" fmla="*/ 2 w 11"/>
                    <a:gd name="T9" fmla="*/ 6 h 10"/>
                    <a:gd name="T10" fmla="*/ 3 w 11"/>
                    <a:gd name="T11" fmla="*/ 7 h 10"/>
                    <a:gd name="T12" fmla="*/ 4 w 11"/>
                    <a:gd name="T13" fmla="*/ 8 h 10"/>
                    <a:gd name="T14" fmla="*/ 8 w 11"/>
                    <a:gd name="T15" fmla="*/ 10 h 10"/>
                    <a:gd name="T16" fmla="*/ 10 w 11"/>
                    <a:gd name="T17" fmla="*/ 9 h 10"/>
                    <a:gd name="T18" fmla="*/ 8 w 11"/>
                    <a:gd name="T19" fmla="*/ 3 h 10"/>
                    <a:gd name="T20" fmla="*/ 2 w 11"/>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0">
                      <a:moveTo>
                        <a:pt x="2" y="0"/>
                      </a:moveTo>
                      <a:cubicBezTo>
                        <a:pt x="2" y="0"/>
                        <a:pt x="1" y="0"/>
                        <a:pt x="1" y="1"/>
                      </a:cubicBezTo>
                      <a:cubicBezTo>
                        <a:pt x="1" y="1"/>
                        <a:pt x="1" y="1"/>
                        <a:pt x="1" y="1"/>
                      </a:cubicBezTo>
                      <a:cubicBezTo>
                        <a:pt x="0" y="1"/>
                        <a:pt x="0" y="1"/>
                        <a:pt x="0" y="2"/>
                      </a:cubicBezTo>
                      <a:cubicBezTo>
                        <a:pt x="0" y="3"/>
                        <a:pt x="1" y="5"/>
                        <a:pt x="2" y="6"/>
                      </a:cubicBezTo>
                      <a:cubicBezTo>
                        <a:pt x="2" y="7"/>
                        <a:pt x="3" y="7"/>
                        <a:pt x="3" y="7"/>
                      </a:cubicBezTo>
                      <a:cubicBezTo>
                        <a:pt x="3" y="8"/>
                        <a:pt x="4" y="8"/>
                        <a:pt x="4" y="8"/>
                      </a:cubicBezTo>
                      <a:cubicBezTo>
                        <a:pt x="5" y="9"/>
                        <a:pt x="7" y="10"/>
                        <a:pt x="8" y="10"/>
                      </a:cubicBezTo>
                      <a:cubicBezTo>
                        <a:pt x="9" y="10"/>
                        <a:pt x="9" y="10"/>
                        <a:pt x="10" y="9"/>
                      </a:cubicBezTo>
                      <a:cubicBezTo>
                        <a:pt x="11" y="8"/>
                        <a:pt x="10" y="5"/>
                        <a:pt x="8" y="3"/>
                      </a:cubicBezTo>
                      <a:cubicBezTo>
                        <a:pt x="6" y="1"/>
                        <a:pt x="4"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0" name="Freeform 1079"/>
                <p:cNvSpPr>
                  <a:spLocks/>
                </p:cNvSpPr>
                <p:nvPr/>
              </p:nvSpPr>
              <p:spPr bwMode="auto">
                <a:xfrm>
                  <a:off x="3183" y="1761"/>
                  <a:ext cx="21" cy="17"/>
                </a:xfrm>
                <a:custGeom>
                  <a:avLst/>
                  <a:gdLst>
                    <a:gd name="T0" fmla="*/ 3 w 11"/>
                    <a:gd name="T1" fmla="*/ 0 h 9"/>
                    <a:gd name="T2" fmla="*/ 3 w 11"/>
                    <a:gd name="T3" fmla="*/ 0 h 9"/>
                    <a:gd name="T4" fmla="*/ 2 w 11"/>
                    <a:gd name="T5" fmla="*/ 0 h 9"/>
                    <a:gd name="T6" fmla="*/ 1 w 11"/>
                    <a:gd name="T7" fmla="*/ 0 h 9"/>
                    <a:gd name="T8" fmla="*/ 3 w 11"/>
                    <a:gd name="T9" fmla="*/ 7 h 9"/>
                    <a:gd name="T10" fmla="*/ 8 w 11"/>
                    <a:gd name="T11" fmla="*/ 9 h 9"/>
                    <a:gd name="T12" fmla="*/ 9 w 11"/>
                    <a:gd name="T13" fmla="*/ 8 h 9"/>
                    <a:gd name="T14" fmla="*/ 8 w 11"/>
                    <a:gd name="T15" fmla="*/ 3 h 9"/>
                    <a:gd name="T16" fmla="*/ 8 w 11"/>
                    <a:gd name="T17" fmla="*/ 2 h 9"/>
                    <a:gd name="T18" fmla="*/ 7 w 11"/>
                    <a:gd name="T19" fmla="*/ 1 h 9"/>
                    <a:gd name="T20" fmla="*/ 3 w 11"/>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9">
                      <a:moveTo>
                        <a:pt x="3" y="0"/>
                      </a:moveTo>
                      <a:cubicBezTo>
                        <a:pt x="3" y="0"/>
                        <a:pt x="3" y="0"/>
                        <a:pt x="3" y="0"/>
                      </a:cubicBezTo>
                      <a:cubicBezTo>
                        <a:pt x="2" y="0"/>
                        <a:pt x="2" y="0"/>
                        <a:pt x="2" y="0"/>
                      </a:cubicBezTo>
                      <a:cubicBezTo>
                        <a:pt x="1" y="0"/>
                        <a:pt x="1" y="0"/>
                        <a:pt x="1" y="0"/>
                      </a:cubicBezTo>
                      <a:cubicBezTo>
                        <a:pt x="0" y="2"/>
                        <a:pt x="1" y="4"/>
                        <a:pt x="3" y="7"/>
                      </a:cubicBezTo>
                      <a:cubicBezTo>
                        <a:pt x="5" y="8"/>
                        <a:pt x="6" y="9"/>
                        <a:pt x="8" y="9"/>
                      </a:cubicBezTo>
                      <a:cubicBezTo>
                        <a:pt x="8" y="9"/>
                        <a:pt x="9" y="8"/>
                        <a:pt x="9" y="8"/>
                      </a:cubicBezTo>
                      <a:cubicBezTo>
                        <a:pt x="11" y="7"/>
                        <a:pt x="10" y="5"/>
                        <a:pt x="8" y="3"/>
                      </a:cubicBezTo>
                      <a:cubicBezTo>
                        <a:pt x="8" y="2"/>
                        <a:pt x="8" y="2"/>
                        <a:pt x="8" y="2"/>
                      </a:cubicBezTo>
                      <a:cubicBezTo>
                        <a:pt x="8" y="2"/>
                        <a:pt x="7" y="1"/>
                        <a:pt x="7" y="1"/>
                      </a:cubicBezTo>
                      <a:cubicBezTo>
                        <a:pt x="6" y="0"/>
                        <a:pt x="4"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1" name="Freeform 1080"/>
                <p:cNvSpPr>
                  <a:spLocks/>
                </p:cNvSpPr>
                <p:nvPr/>
              </p:nvSpPr>
              <p:spPr bwMode="auto">
                <a:xfrm>
                  <a:off x="3104" y="1692"/>
                  <a:ext cx="11" cy="11"/>
                </a:xfrm>
                <a:custGeom>
                  <a:avLst/>
                  <a:gdLst>
                    <a:gd name="T0" fmla="*/ 1 w 6"/>
                    <a:gd name="T1" fmla="*/ 0 h 6"/>
                    <a:gd name="T2" fmla="*/ 0 w 6"/>
                    <a:gd name="T3" fmla="*/ 1 h 6"/>
                    <a:gd name="T4" fmla="*/ 1 w 6"/>
                    <a:gd name="T5" fmla="*/ 3 h 6"/>
                    <a:gd name="T6" fmla="*/ 2 w 6"/>
                    <a:gd name="T7" fmla="*/ 4 h 6"/>
                    <a:gd name="T8" fmla="*/ 2 w 6"/>
                    <a:gd name="T9" fmla="*/ 5 h 6"/>
                    <a:gd name="T10" fmla="*/ 5 w 6"/>
                    <a:gd name="T11" fmla="*/ 6 h 6"/>
                    <a:gd name="T12" fmla="*/ 6 w 6"/>
                    <a:gd name="T13" fmla="*/ 5 h 6"/>
                    <a:gd name="T14" fmla="*/ 6 w 6"/>
                    <a:gd name="T15" fmla="*/ 5 h 6"/>
                    <a:gd name="T16" fmla="*/ 6 w 6"/>
                    <a:gd name="T17" fmla="*/ 4 h 6"/>
                    <a:gd name="T18" fmla="*/ 4 w 6"/>
                    <a:gd name="T19" fmla="*/ 1 h 6"/>
                    <a:gd name="T20" fmla="*/ 1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1" y="0"/>
                      </a:moveTo>
                      <a:cubicBezTo>
                        <a:pt x="1" y="0"/>
                        <a:pt x="0" y="0"/>
                        <a:pt x="0" y="1"/>
                      </a:cubicBezTo>
                      <a:cubicBezTo>
                        <a:pt x="0" y="1"/>
                        <a:pt x="0" y="2"/>
                        <a:pt x="1" y="3"/>
                      </a:cubicBezTo>
                      <a:cubicBezTo>
                        <a:pt x="1" y="4"/>
                        <a:pt x="1" y="4"/>
                        <a:pt x="2" y="4"/>
                      </a:cubicBezTo>
                      <a:cubicBezTo>
                        <a:pt x="2" y="5"/>
                        <a:pt x="2" y="5"/>
                        <a:pt x="2" y="5"/>
                      </a:cubicBezTo>
                      <a:cubicBezTo>
                        <a:pt x="3" y="5"/>
                        <a:pt x="4" y="6"/>
                        <a:pt x="5" y="6"/>
                      </a:cubicBezTo>
                      <a:cubicBezTo>
                        <a:pt x="5" y="6"/>
                        <a:pt x="5" y="6"/>
                        <a:pt x="6" y="5"/>
                      </a:cubicBezTo>
                      <a:cubicBezTo>
                        <a:pt x="6" y="5"/>
                        <a:pt x="6" y="5"/>
                        <a:pt x="6" y="5"/>
                      </a:cubicBezTo>
                      <a:cubicBezTo>
                        <a:pt x="6" y="5"/>
                        <a:pt x="6" y="4"/>
                        <a:pt x="6" y="4"/>
                      </a:cubicBezTo>
                      <a:cubicBezTo>
                        <a:pt x="6" y="3"/>
                        <a:pt x="5" y="2"/>
                        <a:pt x="4" y="1"/>
                      </a:cubicBezTo>
                      <a:cubicBezTo>
                        <a:pt x="3" y="1"/>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2" name="Freeform 1081"/>
                <p:cNvSpPr>
                  <a:spLocks noEditPoints="1"/>
                </p:cNvSpPr>
                <p:nvPr/>
              </p:nvSpPr>
              <p:spPr bwMode="auto">
                <a:xfrm>
                  <a:off x="2984" y="224"/>
                  <a:ext cx="1953" cy="3117"/>
                </a:xfrm>
                <a:custGeom>
                  <a:avLst/>
                  <a:gdLst>
                    <a:gd name="T0" fmla="*/ 960 w 1039"/>
                    <a:gd name="T1" fmla="*/ 814 h 1658"/>
                    <a:gd name="T2" fmla="*/ 959 w 1039"/>
                    <a:gd name="T3" fmla="*/ 815 h 1658"/>
                    <a:gd name="T4" fmla="*/ 958 w 1039"/>
                    <a:gd name="T5" fmla="*/ 815 h 1658"/>
                    <a:gd name="T6" fmla="*/ 957 w 1039"/>
                    <a:gd name="T7" fmla="*/ 815 h 1658"/>
                    <a:gd name="T8" fmla="*/ 930 w 1039"/>
                    <a:gd name="T9" fmla="*/ 1657 h 1658"/>
                    <a:gd name="T10" fmla="*/ 932 w 1039"/>
                    <a:gd name="T11" fmla="*/ 1657 h 1658"/>
                    <a:gd name="T12" fmla="*/ 932 w 1039"/>
                    <a:gd name="T13" fmla="*/ 1657 h 1658"/>
                    <a:gd name="T14" fmla="*/ 934 w 1039"/>
                    <a:gd name="T15" fmla="*/ 1658 h 1658"/>
                    <a:gd name="T16" fmla="*/ 960 w 1039"/>
                    <a:gd name="T17" fmla="*/ 814 h 1658"/>
                    <a:gd name="T18" fmla="*/ 936 w 1039"/>
                    <a:gd name="T19" fmla="*/ 772 h 1658"/>
                    <a:gd name="T20" fmla="*/ 822 w 1039"/>
                    <a:gd name="T21" fmla="*/ 814 h 1658"/>
                    <a:gd name="T22" fmla="*/ 825 w 1039"/>
                    <a:gd name="T23" fmla="*/ 823 h 1658"/>
                    <a:gd name="T24" fmla="*/ 826 w 1039"/>
                    <a:gd name="T25" fmla="*/ 825 h 1658"/>
                    <a:gd name="T26" fmla="*/ 940 w 1039"/>
                    <a:gd name="T27" fmla="*/ 785 h 1658"/>
                    <a:gd name="T28" fmla="*/ 940 w 1039"/>
                    <a:gd name="T29" fmla="*/ 783 h 1658"/>
                    <a:gd name="T30" fmla="*/ 936 w 1039"/>
                    <a:gd name="T31" fmla="*/ 772 h 1658"/>
                    <a:gd name="T32" fmla="*/ 315 w 1039"/>
                    <a:gd name="T33" fmla="*/ 215 h 1658"/>
                    <a:gd name="T34" fmla="*/ 315 w 1039"/>
                    <a:gd name="T35" fmla="*/ 216 h 1658"/>
                    <a:gd name="T36" fmla="*/ 313 w 1039"/>
                    <a:gd name="T37" fmla="*/ 218 h 1658"/>
                    <a:gd name="T38" fmla="*/ 736 w 1039"/>
                    <a:gd name="T39" fmla="*/ 639 h 1658"/>
                    <a:gd name="T40" fmla="*/ 741 w 1039"/>
                    <a:gd name="T41" fmla="*/ 650 h 1658"/>
                    <a:gd name="T42" fmla="*/ 775 w 1039"/>
                    <a:gd name="T43" fmla="*/ 719 h 1658"/>
                    <a:gd name="T44" fmla="*/ 779 w 1039"/>
                    <a:gd name="T45" fmla="*/ 730 h 1658"/>
                    <a:gd name="T46" fmla="*/ 805 w 1039"/>
                    <a:gd name="T47" fmla="*/ 796 h 1658"/>
                    <a:gd name="T48" fmla="*/ 806 w 1039"/>
                    <a:gd name="T49" fmla="*/ 795 h 1658"/>
                    <a:gd name="T50" fmla="*/ 807 w 1039"/>
                    <a:gd name="T51" fmla="*/ 795 h 1658"/>
                    <a:gd name="T52" fmla="*/ 808 w 1039"/>
                    <a:gd name="T53" fmla="*/ 795 h 1658"/>
                    <a:gd name="T54" fmla="*/ 782 w 1039"/>
                    <a:gd name="T55" fmla="*/ 729 h 1658"/>
                    <a:gd name="T56" fmla="*/ 778 w 1039"/>
                    <a:gd name="T57" fmla="*/ 717 h 1658"/>
                    <a:gd name="T58" fmla="*/ 744 w 1039"/>
                    <a:gd name="T59" fmla="*/ 648 h 1658"/>
                    <a:gd name="T60" fmla="*/ 738 w 1039"/>
                    <a:gd name="T61" fmla="*/ 637 h 1658"/>
                    <a:gd name="T62" fmla="*/ 315 w 1039"/>
                    <a:gd name="T63" fmla="*/ 215 h 1658"/>
                    <a:gd name="T64" fmla="*/ 322 w 1039"/>
                    <a:gd name="T65" fmla="*/ 119 h 1658"/>
                    <a:gd name="T66" fmla="*/ 284 w 1039"/>
                    <a:gd name="T67" fmla="*/ 190 h 1658"/>
                    <a:gd name="T68" fmla="*/ 286 w 1039"/>
                    <a:gd name="T69" fmla="*/ 191 h 1658"/>
                    <a:gd name="T70" fmla="*/ 296 w 1039"/>
                    <a:gd name="T71" fmla="*/ 197 h 1658"/>
                    <a:gd name="T72" fmla="*/ 336 w 1039"/>
                    <a:gd name="T73" fmla="*/ 126 h 1658"/>
                    <a:gd name="T74" fmla="*/ 325 w 1039"/>
                    <a:gd name="T75" fmla="*/ 121 h 1658"/>
                    <a:gd name="T76" fmla="*/ 322 w 1039"/>
                    <a:gd name="T77" fmla="*/ 119 h 1658"/>
                    <a:gd name="T78" fmla="*/ 1 w 1039"/>
                    <a:gd name="T79" fmla="*/ 0 h 1658"/>
                    <a:gd name="T80" fmla="*/ 2 w 1039"/>
                    <a:gd name="T81" fmla="*/ 2 h 1658"/>
                    <a:gd name="T82" fmla="*/ 0 w 1039"/>
                    <a:gd name="T83" fmla="*/ 3 h 1658"/>
                    <a:gd name="T84" fmla="*/ 304 w 1039"/>
                    <a:gd name="T85" fmla="*/ 105 h 1658"/>
                    <a:gd name="T86" fmla="*/ 304 w 1039"/>
                    <a:gd name="T87" fmla="*/ 105 h 1658"/>
                    <a:gd name="T88" fmla="*/ 307 w 1039"/>
                    <a:gd name="T89" fmla="*/ 103 h 1658"/>
                    <a:gd name="T90" fmla="*/ 309 w 1039"/>
                    <a:gd name="T91" fmla="*/ 103 h 1658"/>
                    <a:gd name="T92" fmla="*/ 1 w 1039"/>
                    <a:gd name="T93" fmla="*/ 0 h 1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9" h="1658">
                      <a:moveTo>
                        <a:pt x="960" y="814"/>
                      </a:moveTo>
                      <a:cubicBezTo>
                        <a:pt x="960" y="814"/>
                        <a:pt x="959" y="815"/>
                        <a:pt x="959" y="815"/>
                      </a:cubicBezTo>
                      <a:cubicBezTo>
                        <a:pt x="959" y="815"/>
                        <a:pt x="958" y="815"/>
                        <a:pt x="958" y="815"/>
                      </a:cubicBezTo>
                      <a:cubicBezTo>
                        <a:pt x="958" y="815"/>
                        <a:pt x="957" y="815"/>
                        <a:pt x="957" y="815"/>
                      </a:cubicBezTo>
                      <a:cubicBezTo>
                        <a:pt x="1035" y="1088"/>
                        <a:pt x="1024" y="1387"/>
                        <a:pt x="930" y="1657"/>
                      </a:cubicBezTo>
                      <a:cubicBezTo>
                        <a:pt x="931" y="1657"/>
                        <a:pt x="931" y="1657"/>
                        <a:pt x="932" y="1657"/>
                      </a:cubicBezTo>
                      <a:cubicBezTo>
                        <a:pt x="932" y="1657"/>
                        <a:pt x="932" y="1657"/>
                        <a:pt x="932" y="1657"/>
                      </a:cubicBezTo>
                      <a:cubicBezTo>
                        <a:pt x="933" y="1657"/>
                        <a:pt x="933" y="1658"/>
                        <a:pt x="934" y="1658"/>
                      </a:cubicBezTo>
                      <a:cubicBezTo>
                        <a:pt x="1027" y="1388"/>
                        <a:pt x="1039" y="1088"/>
                        <a:pt x="960" y="814"/>
                      </a:cubicBezTo>
                      <a:moveTo>
                        <a:pt x="936" y="772"/>
                      </a:moveTo>
                      <a:cubicBezTo>
                        <a:pt x="898" y="786"/>
                        <a:pt x="860" y="800"/>
                        <a:pt x="822" y="814"/>
                      </a:cubicBezTo>
                      <a:cubicBezTo>
                        <a:pt x="823" y="817"/>
                        <a:pt x="824" y="820"/>
                        <a:pt x="825" y="823"/>
                      </a:cubicBezTo>
                      <a:cubicBezTo>
                        <a:pt x="826" y="824"/>
                        <a:pt x="826" y="824"/>
                        <a:pt x="826" y="825"/>
                      </a:cubicBezTo>
                      <a:cubicBezTo>
                        <a:pt x="864" y="812"/>
                        <a:pt x="902" y="798"/>
                        <a:pt x="940" y="785"/>
                      </a:cubicBezTo>
                      <a:cubicBezTo>
                        <a:pt x="940" y="784"/>
                        <a:pt x="940" y="783"/>
                        <a:pt x="940" y="783"/>
                      </a:cubicBezTo>
                      <a:cubicBezTo>
                        <a:pt x="938" y="779"/>
                        <a:pt x="937" y="775"/>
                        <a:pt x="936" y="772"/>
                      </a:cubicBezTo>
                      <a:moveTo>
                        <a:pt x="315" y="215"/>
                      </a:moveTo>
                      <a:cubicBezTo>
                        <a:pt x="315" y="215"/>
                        <a:pt x="315" y="216"/>
                        <a:pt x="315" y="216"/>
                      </a:cubicBezTo>
                      <a:cubicBezTo>
                        <a:pt x="314" y="217"/>
                        <a:pt x="314" y="217"/>
                        <a:pt x="313" y="218"/>
                      </a:cubicBezTo>
                      <a:cubicBezTo>
                        <a:pt x="504" y="321"/>
                        <a:pt x="644" y="469"/>
                        <a:pt x="736" y="639"/>
                      </a:cubicBezTo>
                      <a:cubicBezTo>
                        <a:pt x="737" y="642"/>
                        <a:pt x="739" y="646"/>
                        <a:pt x="741" y="650"/>
                      </a:cubicBezTo>
                      <a:cubicBezTo>
                        <a:pt x="753" y="672"/>
                        <a:pt x="764" y="695"/>
                        <a:pt x="775" y="719"/>
                      </a:cubicBezTo>
                      <a:cubicBezTo>
                        <a:pt x="776" y="722"/>
                        <a:pt x="778" y="726"/>
                        <a:pt x="779" y="730"/>
                      </a:cubicBezTo>
                      <a:cubicBezTo>
                        <a:pt x="789" y="752"/>
                        <a:pt x="797" y="774"/>
                        <a:pt x="805" y="796"/>
                      </a:cubicBezTo>
                      <a:cubicBezTo>
                        <a:pt x="805" y="795"/>
                        <a:pt x="806" y="795"/>
                        <a:pt x="806" y="795"/>
                      </a:cubicBezTo>
                      <a:cubicBezTo>
                        <a:pt x="807" y="795"/>
                        <a:pt x="807" y="795"/>
                        <a:pt x="807" y="795"/>
                      </a:cubicBezTo>
                      <a:cubicBezTo>
                        <a:pt x="807" y="795"/>
                        <a:pt x="808" y="795"/>
                        <a:pt x="808" y="795"/>
                      </a:cubicBezTo>
                      <a:cubicBezTo>
                        <a:pt x="800" y="772"/>
                        <a:pt x="792" y="750"/>
                        <a:pt x="782" y="729"/>
                      </a:cubicBezTo>
                      <a:cubicBezTo>
                        <a:pt x="781" y="725"/>
                        <a:pt x="779" y="721"/>
                        <a:pt x="778" y="717"/>
                      </a:cubicBezTo>
                      <a:cubicBezTo>
                        <a:pt x="767" y="694"/>
                        <a:pt x="756" y="671"/>
                        <a:pt x="744" y="648"/>
                      </a:cubicBezTo>
                      <a:cubicBezTo>
                        <a:pt x="742" y="644"/>
                        <a:pt x="740" y="641"/>
                        <a:pt x="738" y="637"/>
                      </a:cubicBezTo>
                      <a:cubicBezTo>
                        <a:pt x="646" y="466"/>
                        <a:pt x="506" y="318"/>
                        <a:pt x="315" y="215"/>
                      </a:cubicBezTo>
                      <a:moveTo>
                        <a:pt x="322" y="119"/>
                      </a:moveTo>
                      <a:cubicBezTo>
                        <a:pt x="309" y="143"/>
                        <a:pt x="296" y="167"/>
                        <a:pt x="284" y="190"/>
                      </a:cubicBezTo>
                      <a:cubicBezTo>
                        <a:pt x="284" y="190"/>
                        <a:pt x="285" y="191"/>
                        <a:pt x="286" y="191"/>
                      </a:cubicBezTo>
                      <a:cubicBezTo>
                        <a:pt x="290" y="193"/>
                        <a:pt x="293" y="195"/>
                        <a:pt x="296" y="197"/>
                      </a:cubicBezTo>
                      <a:cubicBezTo>
                        <a:pt x="309" y="173"/>
                        <a:pt x="323" y="150"/>
                        <a:pt x="336" y="126"/>
                      </a:cubicBezTo>
                      <a:cubicBezTo>
                        <a:pt x="333" y="125"/>
                        <a:pt x="329" y="123"/>
                        <a:pt x="325" y="121"/>
                      </a:cubicBezTo>
                      <a:cubicBezTo>
                        <a:pt x="324" y="120"/>
                        <a:pt x="323" y="120"/>
                        <a:pt x="322" y="119"/>
                      </a:cubicBezTo>
                      <a:moveTo>
                        <a:pt x="1" y="0"/>
                      </a:moveTo>
                      <a:cubicBezTo>
                        <a:pt x="2" y="1"/>
                        <a:pt x="2" y="1"/>
                        <a:pt x="2" y="2"/>
                      </a:cubicBezTo>
                      <a:cubicBezTo>
                        <a:pt x="2" y="2"/>
                        <a:pt x="1" y="3"/>
                        <a:pt x="0" y="3"/>
                      </a:cubicBezTo>
                      <a:cubicBezTo>
                        <a:pt x="112" y="27"/>
                        <a:pt x="213" y="62"/>
                        <a:pt x="304" y="105"/>
                      </a:cubicBezTo>
                      <a:cubicBezTo>
                        <a:pt x="304" y="105"/>
                        <a:pt x="304" y="105"/>
                        <a:pt x="304" y="105"/>
                      </a:cubicBezTo>
                      <a:cubicBezTo>
                        <a:pt x="304" y="104"/>
                        <a:pt x="306" y="103"/>
                        <a:pt x="307" y="103"/>
                      </a:cubicBezTo>
                      <a:cubicBezTo>
                        <a:pt x="308" y="103"/>
                        <a:pt x="308" y="103"/>
                        <a:pt x="309" y="103"/>
                      </a:cubicBezTo>
                      <a:cubicBezTo>
                        <a:pt x="216" y="59"/>
                        <a:pt x="114" y="24"/>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3" name="Freeform 1082"/>
                <p:cNvSpPr>
                  <a:spLocks/>
                </p:cNvSpPr>
                <p:nvPr/>
              </p:nvSpPr>
              <p:spPr bwMode="auto">
                <a:xfrm>
                  <a:off x="4679" y="3339"/>
                  <a:ext cx="64" cy="131"/>
                </a:xfrm>
                <a:custGeom>
                  <a:avLst/>
                  <a:gdLst>
                    <a:gd name="T0" fmla="*/ 30 w 34"/>
                    <a:gd name="T1" fmla="*/ 0 h 70"/>
                    <a:gd name="T2" fmla="*/ 28 w 34"/>
                    <a:gd name="T3" fmla="*/ 0 h 70"/>
                    <a:gd name="T4" fmla="*/ 11 w 34"/>
                    <a:gd name="T5" fmla="*/ 28 h 70"/>
                    <a:gd name="T6" fmla="*/ 9 w 34"/>
                    <a:gd name="T7" fmla="*/ 32 h 70"/>
                    <a:gd name="T8" fmla="*/ 7 w 34"/>
                    <a:gd name="T9" fmla="*/ 38 h 70"/>
                    <a:gd name="T10" fmla="*/ 4 w 34"/>
                    <a:gd name="T11" fmla="*/ 70 h 70"/>
                    <a:gd name="T12" fmla="*/ 5 w 34"/>
                    <a:gd name="T13" fmla="*/ 70 h 70"/>
                    <a:gd name="T14" fmla="*/ 24 w 34"/>
                    <a:gd name="T15" fmla="*/ 45 h 70"/>
                    <a:gd name="T16" fmla="*/ 26 w 34"/>
                    <a:gd name="T17" fmla="*/ 38 h 70"/>
                    <a:gd name="T18" fmla="*/ 27 w 34"/>
                    <a:gd name="T19" fmla="*/ 35 h 70"/>
                    <a:gd name="T20" fmla="*/ 32 w 34"/>
                    <a:gd name="T21" fmla="*/ 1 h 70"/>
                    <a:gd name="T22" fmla="*/ 30 w 34"/>
                    <a:gd name="T23" fmla="*/ 0 h 70"/>
                    <a:gd name="T24" fmla="*/ 30 w 34"/>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70">
                      <a:moveTo>
                        <a:pt x="30" y="0"/>
                      </a:moveTo>
                      <a:cubicBezTo>
                        <a:pt x="29" y="0"/>
                        <a:pt x="29" y="0"/>
                        <a:pt x="28" y="0"/>
                      </a:cubicBezTo>
                      <a:cubicBezTo>
                        <a:pt x="24" y="2"/>
                        <a:pt x="17" y="14"/>
                        <a:pt x="11" y="28"/>
                      </a:cubicBezTo>
                      <a:cubicBezTo>
                        <a:pt x="10" y="30"/>
                        <a:pt x="10" y="31"/>
                        <a:pt x="9" y="32"/>
                      </a:cubicBezTo>
                      <a:cubicBezTo>
                        <a:pt x="8" y="34"/>
                        <a:pt x="8" y="36"/>
                        <a:pt x="7" y="38"/>
                      </a:cubicBezTo>
                      <a:cubicBezTo>
                        <a:pt x="2" y="54"/>
                        <a:pt x="0" y="68"/>
                        <a:pt x="4" y="70"/>
                      </a:cubicBezTo>
                      <a:cubicBezTo>
                        <a:pt x="5" y="70"/>
                        <a:pt x="5" y="70"/>
                        <a:pt x="5" y="70"/>
                      </a:cubicBezTo>
                      <a:cubicBezTo>
                        <a:pt x="9" y="70"/>
                        <a:pt x="17" y="59"/>
                        <a:pt x="24" y="45"/>
                      </a:cubicBezTo>
                      <a:cubicBezTo>
                        <a:pt x="25" y="43"/>
                        <a:pt x="25" y="40"/>
                        <a:pt x="26" y="38"/>
                      </a:cubicBezTo>
                      <a:cubicBezTo>
                        <a:pt x="27" y="37"/>
                        <a:pt x="27" y="36"/>
                        <a:pt x="27" y="35"/>
                      </a:cubicBezTo>
                      <a:cubicBezTo>
                        <a:pt x="33" y="20"/>
                        <a:pt x="34" y="6"/>
                        <a:pt x="32" y="1"/>
                      </a:cubicBezTo>
                      <a:cubicBezTo>
                        <a:pt x="31" y="1"/>
                        <a:pt x="31" y="0"/>
                        <a:pt x="30" y="0"/>
                      </a:cubicBezTo>
                      <a:cubicBezTo>
                        <a:pt x="30" y="0"/>
                        <a:pt x="30" y="0"/>
                        <a:pt x="3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4" name="Freeform 1083"/>
                <p:cNvSpPr>
                  <a:spLocks/>
                </p:cNvSpPr>
                <p:nvPr/>
              </p:nvSpPr>
              <p:spPr bwMode="auto">
                <a:xfrm>
                  <a:off x="4737" y="1622"/>
                  <a:ext cx="57" cy="134"/>
                </a:xfrm>
                <a:custGeom>
                  <a:avLst/>
                  <a:gdLst>
                    <a:gd name="T0" fmla="*/ 4 w 30"/>
                    <a:gd name="T1" fmla="*/ 0 h 71"/>
                    <a:gd name="T2" fmla="*/ 3 w 30"/>
                    <a:gd name="T3" fmla="*/ 0 h 71"/>
                    <a:gd name="T4" fmla="*/ 3 w 30"/>
                    <a:gd name="T5" fmla="*/ 28 h 71"/>
                    <a:gd name="T6" fmla="*/ 7 w 30"/>
                    <a:gd name="T7" fmla="*/ 39 h 71"/>
                    <a:gd name="T8" fmla="*/ 7 w 30"/>
                    <a:gd name="T9" fmla="*/ 41 h 71"/>
                    <a:gd name="T10" fmla="*/ 24 w 30"/>
                    <a:gd name="T11" fmla="*/ 71 h 71"/>
                    <a:gd name="T12" fmla="*/ 25 w 30"/>
                    <a:gd name="T13" fmla="*/ 71 h 71"/>
                    <a:gd name="T14" fmla="*/ 26 w 30"/>
                    <a:gd name="T15" fmla="*/ 71 h 71"/>
                    <a:gd name="T16" fmla="*/ 27 w 30"/>
                    <a:gd name="T17" fmla="*/ 70 h 71"/>
                    <a:gd name="T18" fmla="*/ 24 w 30"/>
                    <a:gd name="T19" fmla="*/ 32 h 71"/>
                    <a:gd name="T20" fmla="*/ 4 w 30"/>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71">
                      <a:moveTo>
                        <a:pt x="4" y="0"/>
                      </a:moveTo>
                      <a:cubicBezTo>
                        <a:pt x="4" y="0"/>
                        <a:pt x="4" y="0"/>
                        <a:pt x="3" y="0"/>
                      </a:cubicBezTo>
                      <a:cubicBezTo>
                        <a:pt x="0" y="2"/>
                        <a:pt x="0" y="13"/>
                        <a:pt x="3" y="28"/>
                      </a:cubicBezTo>
                      <a:cubicBezTo>
                        <a:pt x="4" y="31"/>
                        <a:pt x="5" y="35"/>
                        <a:pt x="7" y="39"/>
                      </a:cubicBezTo>
                      <a:cubicBezTo>
                        <a:pt x="7" y="39"/>
                        <a:pt x="7" y="40"/>
                        <a:pt x="7" y="41"/>
                      </a:cubicBezTo>
                      <a:cubicBezTo>
                        <a:pt x="12" y="57"/>
                        <a:pt x="19" y="69"/>
                        <a:pt x="24" y="71"/>
                      </a:cubicBezTo>
                      <a:cubicBezTo>
                        <a:pt x="24" y="71"/>
                        <a:pt x="25" y="71"/>
                        <a:pt x="25" y="71"/>
                      </a:cubicBezTo>
                      <a:cubicBezTo>
                        <a:pt x="25" y="71"/>
                        <a:pt x="26" y="71"/>
                        <a:pt x="26" y="71"/>
                      </a:cubicBezTo>
                      <a:cubicBezTo>
                        <a:pt x="26" y="71"/>
                        <a:pt x="27" y="70"/>
                        <a:pt x="27" y="70"/>
                      </a:cubicBezTo>
                      <a:cubicBezTo>
                        <a:pt x="30" y="65"/>
                        <a:pt x="29" y="50"/>
                        <a:pt x="24" y="32"/>
                      </a:cubicBezTo>
                      <a:cubicBezTo>
                        <a:pt x="18" y="14"/>
                        <a:pt x="9"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5" name="Freeform 1084"/>
                <p:cNvSpPr>
                  <a:spLocks/>
                </p:cNvSpPr>
                <p:nvPr/>
              </p:nvSpPr>
              <p:spPr bwMode="auto">
                <a:xfrm>
                  <a:off x="2845" y="194"/>
                  <a:ext cx="143" cy="39"/>
                </a:xfrm>
                <a:custGeom>
                  <a:avLst/>
                  <a:gdLst>
                    <a:gd name="T0" fmla="*/ 13 w 76"/>
                    <a:gd name="T1" fmla="*/ 0 h 21"/>
                    <a:gd name="T2" fmla="*/ 0 w 76"/>
                    <a:gd name="T3" fmla="*/ 4 h 21"/>
                    <a:gd name="T4" fmla="*/ 37 w 76"/>
                    <a:gd name="T5" fmla="*/ 18 h 21"/>
                    <a:gd name="T6" fmla="*/ 64 w 76"/>
                    <a:gd name="T7" fmla="*/ 21 h 21"/>
                    <a:gd name="T8" fmla="*/ 74 w 76"/>
                    <a:gd name="T9" fmla="*/ 19 h 21"/>
                    <a:gd name="T10" fmla="*/ 76 w 76"/>
                    <a:gd name="T11" fmla="*/ 18 h 21"/>
                    <a:gd name="T12" fmla="*/ 75 w 76"/>
                    <a:gd name="T13" fmla="*/ 16 h 21"/>
                    <a:gd name="T14" fmla="*/ 47 w 76"/>
                    <a:gd name="T15" fmla="*/ 5 h 21"/>
                    <a:gd name="T16" fmla="*/ 46 w 76"/>
                    <a:gd name="T17" fmla="*/ 12 h 21"/>
                    <a:gd name="T18" fmla="*/ 37 w 76"/>
                    <a:gd name="T19" fmla="*/ 10 h 21"/>
                    <a:gd name="T20" fmla="*/ 38 w 76"/>
                    <a:gd name="T21" fmla="*/ 3 h 21"/>
                    <a:gd name="T22" fmla="*/ 13 w 76"/>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21">
                      <a:moveTo>
                        <a:pt x="13" y="0"/>
                      </a:moveTo>
                      <a:cubicBezTo>
                        <a:pt x="6" y="0"/>
                        <a:pt x="1" y="1"/>
                        <a:pt x="0" y="4"/>
                      </a:cubicBezTo>
                      <a:cubicBezTo>
                        <a:pt x="0" y="8"/>
                        <a:pt x="16" y="14"/>
                        <a:pt x="37" y="18"/>
                      </a:cubicBezTo>
                      <a:cubicBezTo>
                        <a:pt x="48" y="20"/>
                        <a:pt x="57" y="21"/>
                        <a:pt x="64" y="21"/>
                      </a:cubicBezTo>
                      <a:cubicBezTo>
                        <a:pt x="69" y="21"/>
                        <a:pt x="72" y="20"/>
                        <a:pt x="74" y="19"/>
                      </a:cubicBezTo>
                      <a:cubicBezTo>
                        <a:pt x="75" y="19"/>
                        <a:pt x="76" y="18"/>
                        <a:pt x="76" y="18"/>
                      </a:cubicBezTo>
                      <a:cubicBezTo>
                        <a:pt x="76" y="17"/>
                        <a:pt x="76" y="17"/>
                        <a:pt x="75" y="16"/>
                      </a:cubicBezTo>
                      <a:cubicBezTo>
                        <a:pt x="72" y="13"/>
                        <a:pt x="61" y="8"/>
                        <a:pt x="47" y="5"/>
                      </a:cubicBezTo>
                      <a:cubicBezTo>
                        <a:pt x="47" y="7"/>
                        <a:pt x="46" y="9"/>
                        <a:pt x="46" y="12"/>
                      </a:cubicBezTo>
                      <a:cubicBezTo>
                        <a:pt x="43" y="11"/>
                        <a:pt x="40" y="11"/>
                        <a:pt x="37" y="10"/>
                      </a:cubicBezTo>
                      <a:cubicBezTo>
                        <a:pt x="37" y="8"/>
                        <a:pt x="38" y="5"/>
                        <a:pt x="38" y="3"/>
                      </a:cubicBezTo>
                      <a:cubicBezTo>
                        <a:pt x="29" y="1"/>
                        <a:pt x="20" y="0"/>
                        <a:pt x="1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6" name="Freeform 1085"/>
                <p:cNvSpPr>
                  <a:spLocks/>
                </p:cNvSpPr>
                <p:nvPr/>
              </p:nvSpPr>
              <p:spPr bwMode="auto">
                <a:xfrm>
                  <a:off x="4491" y="1718"/>
                  <a:ext cx="55" cy="119"/>
                </a:xfrm>
                <a:custGeom>
                  <a:avLst/>
                  <a:gdLst>
                    <a:gd name="T0" fmla="*/ 5 w 29"/>
                    <a:gd name="T1" fmla="*/ 0 h 63"/>
                    <a:gd name="T2" fmla="*/ 4 w 29"/>
                    <a:gd name="T3" fmla="*/ 0 h 63"/>
                    <a:gd name="T4" fmla="*/ 3 w 29"/>
                    <a:gd name="T5" fmla="*/ 1 h 63"/>
                    <a:gd name="T6" fmla="*/ 6 w 29"/>
                    <a:gd name="T7" fmla="*/ 34 h 63"/>
                    <a:gd name="T8" fmla="*/ 23 w 29"/>
                    <a:gd name="T9" fmla="*/ 63 h 63"/>
                    <a:gd name="T10" fmla="*/ 24 w 29"/>
                    <a:gd name="T11" fmla="*/ 63 h 63"/>
                    <a:gd name="T12" fmla="*/ 24 w 29"/>
                    <a:gd name="T13" fmla="*/ 30 h 63"/>
                    <a:gd name="T14" fmla="*/ 23 w 29"/>
                    <a:gd name="T15" fmla="*/ 28 h 63"/>
                    <a:gd name="T16" fmla="*/ 20 w 29"/>
                    <a:gd name="T17" fmla="*/ 19 h 63"/>
                    <a:gd name="T18" fmla="*/ 6 w 29"/>
                    <a:gd name="T19" fmla="*/ 0 h 63"/>
                    <a:gd name="T20" fmla="*/ 5 w 2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63">
                      <a:moveTo>
                        <a:pt x="5" y="0"/>
                      </a:moveTo>
                      <a:cubicBezTo>
                        <a:pt x="5" y="0"/>
                        <a:pt x="5" y="0"/>
                        <a:pt x="4" y="0"/>
                      </a:cubicBezTo>
                      <a:cubicBezTo>
                        <a:pt x="4" y="0"/>
                        <a:pt x="3" y="0"/>
                        <a:pt x="3" y="1"/>
                      </a:cubicBezTo>
                      <a:cubicBezTo>
                        <a:pt x="0" y="5"/>
                        <a:pt x="1" y="19"/>
                        <a:pt x="6" y="34"/>
                      </a:cubicBezTo>
                      <a:cubicBezTo>
                        <a:pt x="11" y="50"/>
                        <a:pt x="19" y="63"/>
                        <a:pt x="23" y="63"/>
                      </a:cubicBezTo>
                      <a:cubicBezTo>
                        <a:pt x="24" y="63"/>
                        <a:pt x="24" y="63"/>
                        <a:pt x="24" y="63"/>
                      </a:cubicBezTo>
                      <a:cubicBezTo>
                        <a:pt x="29" y="61"/>
                        <a:pt x="29" y="47"/>
                        <a:pt x="24" y="30"/>
                      </a:cubicBezTo>
                      <a:cubicBezTo>
                        <a:pt x="24" y="29"/>
                        <a:pt x="24" y="29"/>
                        <a:pt x="23" y="28"/>
                      </a:cubicBezTo>
                      <a:cubicBezTo>
                        <a:pt x="22" y="25"/>
                        <a:pt x="21" y="22"/>
                        <a:pt x="20" y="19"/>
                      </a:cubicBezTo>
                      <a:cubicBezTo>
                        <a:pt x="15" y="8"/>
                        <a:pt x="10" y="1"/>
                        <a:pt x="6" y="0"/>
                      </a:cubicBezTo>
                      <a:cubicBezTo>
                        <a:pt x="6" y="0"/>
                        <a:pt x="5"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7" name="Freeform 1086"/>
                <p:cNvSpPr>
                  <a:spLocks/>
                </p:cNvSpPr>
                <p:nvPr/>
              </p:nvSpPr>
              <p:spPr bwMode="auto">
                <a:xfrm>
                  <a:off x="3444" y="564"/>
                  <a:ext cx="132" cy="69"/>
                </a:xfrm>
                <a:custGeom>
                  <a:avLst/>
                  <a:gdLst>
                    <a:gd name="T0" fmla="*/ 8 w 70"/>
                    <a:gd name="T1" fmla="*/ 0 h 37"/>
                    <a:gd name="T2" fmla="*/ 2 w 70"/>
                    <a:gd name="T3" fmla="*/ 1 h 37"/>
                    <a:gd name="T4" fmla="*/ 28 w 70"/>
                    <a:gd name="T5" fmla="*/ 24 h 37"/>
                    <a:gd name="T6" fmla="*/ 30 w 70"/>
                    <a:gd name="T7" fmla="*/ 19 h 37"/>
                    <a:gd name="T8" fmla="*/ 37 w 70"/>
                    <a:gd name="T9" fmla="*/ 22 h 37"/>
                    <a:gd name="T10" fmla="*/ 34 w 70"/>
                    <a:gd name="T11" fmla="*/ 27 h 37"/>
                    <a:gd name="T12" fmla="*/ 65 w 70"/>
                    <a:gd name="T13" fmla="*/ 37 h 37"/>
                    <a:gd name="T14" fmla="*/ 68 w 70"/>
                    <a:gd name="T15" fmla="*/ 37 h 37"/>
                    <a:gd name="T16" fmla="*/ 70 w 70"/>
                    <a:gd name="T17" fmla="*/ 35 h 37"/>
                    <a:gd name="T18" fmla="*/ 70 w 70"/>
                    <a:gd name="T19" fmla="*/ 34 h 37"/>
                    <a:gd name="T20" fmla="*/ 51 w 70"/>
                    <a:gd name="T21" fmla="*/ 16 h 37"/>
                    <a:gd name="T22" fmla="*/ 41 w 70"/>
                    <a:gd name="T23" fmla="*/ 10 h 37"/>
                    <a:gd name="T24" fmla="*/ 39 w 70"/>
                    <a:gd name="T25" fmla="*/ 9 h 37"/>
                    <a:gd name="T26" fmla="*/ 8 w 70"/>
                    <a:gd name="T2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7">
                      <a:moveTo>
                        <a:pt x="8" y="0"/>
                      </a:moveTo>
                      <a:cubicBezTo>
                        <a:pt x="5" y="0"/>
                        <a:pt x="3" y="0"/>
                        <a:pt x="2" y="1"/>
                      </a:cubicBezTo>
                      <a:cubicBezTo>
                        <a:pt x="0" y="6"/>
                        <a:pt x="11" y="15"/>
                        <a:pt x="28" y="24"/>
                      </a:cubicBezTo>
                      <a:cubicBezTo>
                        <a:pt x="29" y="22"/>
                        <a:pt x="30" y="21"/>
                        <a:pt x="30" y="19"/>
                      </a:cubicBezTo>
                      <a:cubicBezTo>
                        <a:pt x="33" y="20"/>
                        <a:pt x="35" y="21"/>
                        <a:pt x="37" y="22"/>
                      </a:cubicBezTo>
                      <a:cubicBezTo>
                        <a:pt x="36" y="24"/>
                        <a:pt x="35" y="25"/>
                        <a:pt x="34" y="27"/>
                      </a:cubicBezTo>
                      <a:cubicBezTo>
                        <a:pt x="47" y="33"/>
                        <a:pt x="59" y="37"/>
                        <a:pt x="65" y="37"/>
                      </a:cubicBezTo>
                      <a:cubicBezTo>
                        <a:pt x="66" y="37"/>
                        <a:pt x="68" y="37"/>
                        <a:pt x="68" y="37"/>
                      </a:cubicBezTo>
                      <a:cubicBezTo>
                        <a:pt x="69" y="36"/>
                        <a:pt x="69" y="36"/>
                        <a:pt x="70" y="35"/>
                      </a:cubicBezTo>
                      <a:cubicBezTo>
                        <a:pt x="70" y="35"/>
                        <a:pt x="70" y="34"/>
                        <a:pt x="70" y="34"/>
                      </a:cubicBezTo>
                      <a:cubicBezTo>
                        <a:pt x="69" y="30"/>
                        <a:pt x="62" y="23"/>
                        <a:pt x="51" y="16"/>
                      </a:cubicBezTo>
                      <a:cubicBezTo>
                        <a:pt x="48" y="14"/>
                        <a:pt x="45" y="12"/>
                        <a:pt x="41" y="10"/>
                      </a:cubicBezTo>
                      <a:cubicBezTo>
                        <a:pt x="40" y="10"/>
                        <a:pt x="39" y="9"/>
                        <a:pt x="39" y="9"/>
                      </a:cubicBezTo>
                      <a:cubicBezTo>
                        <a:pt x="26" y="3"/>
                        <a:pt x="14"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8" name="Freeform 1087"/>
                <p:cNvSpPr>
                  <a:spLocks/>
                </p:cNvSpPr>
                <p:nvPr/>
              </p:nvSpPr>
              <p:spPr bwMode="auto">
                <a:xfrm>
                  <a:off x="3555" y="417"/>
                  <a:ext cx="89" cy="49"/>
                </a:xfrm>
                <a:custGeom>
                  <a:avLst/>
                  <a:gdLst>
                    <a:gd name="T0" fmla="*/ 3 w 47"/>
                    <a:gd name="T1" fmla="*/ 0 h 26"/>
                    <a:gd name="T2" fmla="*/ 0 w 47"/>
                    <a:gd name="T3" fmla="*/ 2 h 26"/>
                    <a:gd name="T4" fmla="*/ 0 w 47"/>
                    <a:gd name="T5" fmla="*/ 2 h 26"/>
                    <a:gd name="T6" fmla="*/ 18 w 47"/>
                    <a:gd name="T7" fmla="*/ 16 h 26"/>
                    <a:gd name="T8" fmla="*/ 21 w 47"/>
                    <a:gd name="T9" fmla="*/ 18 h 26"/>
                    <a:gd name="T10" fmla="*/ 32 w 47"/>
                    <a:gd name="T11" fmla="*/ 23 h 26"/>
                    <a:gd name="T12" fmla="*/ 43 w 47"/>
                    <a:gd name="T13" fmla="*/ 26 h 26"/>
                    <a:gd name="T14" fmla="*/ 46 w 47"/>
                    <a:gd name="T15" fmla="*/ 24 h 26"/>
                    <a:gd name="T16" fmla="*/ 26 w 47"/>
                    <a:gd name="T17" fmla="*/ 8 h 26"/>
                    <a:gd name="T18" fmla="*/ 5 w 47"/>
                    <a:gd name="T19" fmla="*/ 0 h 26"/>
                    <a:gd name="T20" fmla="*/ 3 w 47"/>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26">
                      <a:moveTo>
                        <a:pt x="3" y="0"/>
                      </a:moveTo>
                      <a:cubicBezTo>
                        <a:pt x="2" y="0"/>
                        <a:pt x="0" y="1"/>
                        <a:pt x="0" y="2"/>
                      </a:cubicBezTo>
                      <a:cubicBezTo>
                        <a:pt x="0" y="2"/>
                        <a:pt x="0" y="2"/>
                        <a:pt x="0" y="2"/>
                      </a:cubicBezTo>
                      <a:cubicBezTo>
                        <a:pt x="0" y="5"/>
                        <a:pt x="8" y="11"/>
                        <a:pt x="18" y="16"/>
                      </a:cubicBezTo>
                      <a:cubicBezTo>
                        <a:pt x="19" y="17"/>
                        <a:pt x="20" y="17"/>
                        <a:pt x="21" y="18"/>
                      </a:cubicBezTo>
                      <a:cubicBezTo>
                        <a:pt x="25" y="20"/>
                        <a:pt x="29" y="22"/>
                        <a:pt x="32" y="23"/>
                      </a:cubicBezTo>
                      <a:cubicBezTo>
                        <a:pt x="37" y="25"/>
                        <a:pt x="41" y="26"/>
                        <a:pt x="43" y="26"/>
                      </a:cubicBezTo>
                      <a:cubicBezTo>
                        <a:pt x="44" y="26"/>
                        <a:pt x="45" y="25"/>
                        <a:pt x="46" y="24"/>
                      </a:cubicBezTo>
                      <a:cubicBezTo>
                        <a:pt x="47" y="22"/>
                        <a:pt x="39" y="14"/>
                        <a:pt x="26" y="8"/>
                      </a:cubicBezTo>
                      <a:cubicBezTo>
                        <a:pt x="18" y="4"/>
                        <a:pt x="10" y="1"/>
                        <a:pt x="5" y="0"/>
                      </a:cubicBezTo>
                      <a:cubicBezTo>
                        <a:pt x="4" y="0"/>
                        <a:pt x="4"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9" name="Freeform 1088"/>
                <p:cNvSpPr>
                  <a:spLocks/>
                </p:cNvSpPr>
                <p:nvPr/>
              </p:nvSpPr>
              <p:spPr bwMode="auto">
                <a:xfrm>
                  <a:off x="3300" y="600"/>
                  <a:ext cx="214" cy="376"/>
                </a:xfrm>
                <a:custGeom>
                  <a:avLst/>
                  <a:gdLst>
                    <a:gd name="T0" fmla="*/ 107 w 114"/>
                    <a:gd name="T1" fmla="*/ 0 h 200"/>
                    <a:gd name="T2" fmla="*/ 105 w 114"/>
                    <a:gd name="T3" fmla="*/ 5 h 200"/>
                    <a:gd name="T4" fmla="*/ 0 w 114"/>
                    <a:gd name="T5" fmla="*/ 197 h 200"/>
                    <a:gd name="T6" fmla="*/ 3 w 114"/>
                    <a:gd name="T7" fmla="*/ 198 h 200"/>
                    <a:gd name="T8" fmla="*/ 5 w 114"/>
                    <a:gd name="T9" fmla="*/ 200 h 200"/>
                    <a:gd name="T10" fmla="*/ 111 w 114"/>
                    <a:gd name="T11" fmla="*/ 8 h 200"/>
                    <a:gd name="T12" fmla="*/ 114 w 114"/>
                    <a:gd name="T13" fmla="*/ 3 h 200"/>
                    <a:gd name="T14" fmla="*/ 107 w 114"/>
                    <a:gd name="T15" fmla="*/ 0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200">
                      <a:moveTo>
                        <a:pt x="107" y="0"/>
                      </a:moveTo>
                      <a:cubicBezTo>
                        <a:pt x="107" y="2"/>
                        <a:pt x="106" y="3"/>
                        <a:pt x="105" y="5"/>
                      </a:cubicBezTo>
                      <a:cubicBezTo>
                        <a:pt x="70" y="69"/>
                        <a:pt x="35" y="133"/>
                        <a:pt x="0" y="197"/>
                      </a:cubicBezTo>
                      <a:cubicBezTo>
                        <a:pt x="1" y="197"/>
                        <a:pt x="2" y="198"/>
                        <a:pt x="3" y="198"/>
                      </a:cubicBezTo>
                      <a:cubicBezTo>
                        <a:pt x="4" y="199"/>
                        <a:pt x="4" y="199"/>
                        <a:pt x="5" y="200"/>
                      </a:cubicBezTo>
                      <a:cubicBezTo>
                        <a:pt x="41" y="136"/>
                        <a:pt x="76" y="72"/>
                        <a:pt x="111" y="8"/>
                      </a:cubicBezTo>
                      <a:cubicBezTo>
                        <a:pt x="112" y="6"/>
                        <a:pt x="113" y="5"/>
                        <a:pt x="114" y="3"/>
                      </a:cubicBezTo>
                      <a:cubicBezTo>
                        <a:pt x="112" y="2"/>
                        <a:pt x="110" y="1"/>
                        <a:pt x="10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0" name="Freeform 1089"/>
                <p:cNvSpPr>
                  <a:spLocks/>
                </p:cNvSpPr>
                <p:nvPr/>
              </p:nvSpPr>
              <p:spPr bwMode="auto">
                <a:xfrm>
                  <a:off x="3236" y="957"/>
                  <a:ext cx="118" cy="64"/>
                </a:xfrm>
                <a:custGeom>
                  <a:avLst/>
                  <a:gdLst>
                    <a:gd name="T0" fmla="*/ 9 w 63"/>
                    <a:gd name="T1" fmla="*/ 0 h 34"/>
                    <a:gd name="T2" fmla="*/ 2 w 63"/>
                    <a:gd name="T3" fmla="*/ 3 h 34"/>
                    <a:gd name="T4" fmla="*/ 27 w 63"/>
                    <a:gd name="T5" fmla="*/ 26 h 34"/>
                    <a:gd name="T6" fmla="*/ 27 w 63"/>
                    <a:gd name="T7" fmla="*/ 26 h 34"/>
                    <a:gd name="T8" fmla="*/ 30 w 63"/>
                    <a:gd name="T9" fmla="*/ 20 h 34"/>
                    <a:gd name="T10" fmla="*/ 35 w 63"/>
                    <a:gd name="T11" fmla="*/ 23 h 34"/>
                    <a:gd name="T12" fmla="*/ 32 w 63"/>
                    <a:gd name="T13" fmla="*/ 28 h 34"/>
                    <a:gd name="T14" fmla="*/ 55 w 63"/>
                    <a:gd name="T15" fmla="*/ 34 h 34"/>
                    <a:gd name="T16" fmla="*/ 61 w 63"/>
                    <a:gd name="T17" fmla="*/ 32 h 34"/>
                    <a:gd name="T18" fmla="*/ 39 w 63"/>
                    <a:gd name="T19" fmla="*/ 10 h 34"/>
                    <a:gd name="T20" fmla="*/ 37 w 63"/>
                    <a:gd name="T21" fmla="*/ 8 h 34"/>
                    <a:gd name="T22" fmla="*/ 34 w 63"/>
                    <a:gd name="T23" fmla="*/ 7 h 34"/>
                    <a:gd name="T24" fmla="*/ 9 w 63"/>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34">
                      <a:moveTo>
                        <a:pt x="9" y="0"/>
                      </a:moveTo>
                      <a:cubicBezTo>
                        <a:pt x="6" y="0"/>
                        <a:pt x="3" y="1"/>
                        <a:pt x="2" y="3"/>
                      </a:cubicBezTo>
                      <a:cubicBezTo>
                        <a:pt x="0" y="8"/>
                        <a:pt x="11" y="18"/>
                        <a:pt x="27" y="26"/>
                      </a:cubicBezTo>
                      <a:cubicBezTo>
                        <a:pt x="27" y="26"/>
                        <a:pt x="27" y="26"/>
                        <a:pt x="27" y="26"/>
                      </a:cubicBezTo>
                      <a:cubicBezTo>
                        <a:pt x="28" y="24"/>
                        <a:pt x="29" y="22"/>
                        <a:pt x="30" y="20"/>
                      </a:cubicBezTo>
                      <a:cubicBezTo>
                        <a:pt x="32" y="21"/>
                        <a:pt x="34" y="22"/>
                        <a:pt x="35" y="23"/>
                      </a:cubicBezTo>
                      <a:cubicBezTo>
                        <a:pt x="34" y="24"/>
                        <a:pt x="33" y="26"/>
                        <a:pt x="32" y="28"/>
                      </a:cubicBezTo>
                      <a:cubicBezTo>
                        <a:pt x="41" y="32"/>
                        <a:pt x="49" y="34"/>
                        <a:pt x="55" y="34"/>
                      </a:cubicBezTo>
                      <a:cubicBezTo>
                        <a:pt x="58" y="34"/>
                        <a:pt x="60" y="33"/>
                        <a:pt x="61" y="32"/>
                      </a:cubicBezTo>
                      <a:cubicBezTo>
                        <a:pt x="63" y="27"/>
                        <a:pt x="54" y="18"/>
                        <a:pt x="39" y="10"/>
                      </a:cubicBezTo>
                      <a:cubicBezTo>
                        <a:pt x="38" y="9"/>
                        <a:pt x="38" y="9"/>
                        <a:pt x="37" y="8"/>
                      </a:cubicBezTo>
                      <a:cubicBezTo>
                        <a:pt x="36" y="8"/>
                        <a:pt x="35" y="7"/>
                        <a:pt x="34" y="7"/>
                      </a:cubicBezTo>
                      <a:cubicBezTo>
                        <a:pt x="24" y="3"/>
                        <a:pt x="15"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1" name="Freeform 1090"/>
                <p:cNvSpPr>
                  <a:spLocks/>
                </p:cNvSpPr>
                <p:nvPr/>
              </p:nvSpPr>
              <p:spPr bwMode="auto">
                <a:xfrm>
                  <a:off x="4938" y="2297"/>
                  <a:ext cx="258" cy="1202"/>
                </a:xfrm>
                <a:custGeom>
                  <a:avLst/>
                  <a:gdLst>
                    <a:gd name="T0" fmla="*/ 136 w 137"/>
                    <a:gd name="T1" fmla="*/ 0 h 639"/>
                    <a:gd name="T2" fmla="*/ 132 w 137"/>
                    <a:gd name="T3" fmla="*/ 21 h 639"/>
                    <a:gd name="T4" fmla="*/ 98 w 137"/>
                    <a:gd name="T5" fmla="*/ 163 h 639"/>
                    <a:gd name="T6" fmla="*/ 11 w 137"/>
                    <a:gd name="T7" fmla="*/ 609 h 639"/>
                    <a:gd name="T8" fmla="*/ 0 w 137"/>
                    <a:gd name="T9" fmla="*/ 639 h 639"/>
                    <a:gd name="T10" fmla="*/ 2 w 137"/>
                    <a:gd name="T11" fmla="*/ 639 h 639"/>
                    <a:gd name="T12" fmla="*/ 11 w 137"/>
                    <a:gd name="T13" fmla="*/ 612 h 639"/>
                    <a:gd name="T14" fmla="*/ 100 w 137"/>
                    <a:gd name="T15" fmla="*/ 166 h 639"/>
                    <a:gd name="T16" fmla="*/ 133 w 137"/>
                    <a:gd name="T17" fmla="*/ 27 h 639"/>
                    <a:gd name="T18" fmla="*/ 137 w 137"/>
                    <a:gd name="T19" fmla="*/ 6 h 639"/>
                    <a:gd name="T20" fmla="*/ 136 w 137"/>
                    <a:gd name="T21"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639">
                      <a:moveTo>
                        <a:pt x="136" y="0"/>
                      </a:moveTo>
                      <a:cubicBezTo>
                        <a:pt x="134" y="7"/>
                        <a:pt x="133" y="14"/>
                        <a:pt x="132" y="21"/>
                      </a:cubicBezTo>
                      <a:cubicBezTo>
                        <a:pt x="123" y="70"/>
                        <a:pt x="112" y="117"/>
                        <a:pt x="98" y="163"/>
                      </a:cubicBezTo>
                      <a:cubicBezTo>
                        <a:pt x="91" y="315"/>
                        <a:pt x="61" y="466"/>
                        <a:pt x="11" y="609"/>
                      </a:cubicBezTo>
                      <a:cubicBezTo>
                        <a:pt x="7" y="619"/>
                        <a:pt x="4" y="629"/>
                        <a:pt x="0" y="639"/>
                      </a:cubicBezTo>
                      <a:cubicBezTo>
                        <a:pt x="0" y="639"/>
                        <a:pt x="1" y="639"/>
                        <a:pt x="2" y="639"/>
                      </a:cubicBezTo>
                      <a:cubicBezTo>
                        <a:pt x="5" y="630"/>
                        <a:pt x="8" y="621"/>
                        <a:pt x="11" y="612"/>
                      </a:cubicBezTo>
                      <a:cubicBezTo>
                        <a:pt x="62" y="469"/>
                        <a:pt x="92" y="318"/>
                        <a:pt x="100" y="166"/>
                      </a:cubicBezTo>
                      <a:cubicBezTo>
                        <a:pt x="113" y="121"/>
                        <a:pt x="124" y="74"/>
                        <a:pt x="133" y="27"/>
                      </a:cubicBezTo>
                      <a:cubicBezTo>
                        <a:pt x="135" y="20"/>
                        <a:pt x="136" y="13"/>
                        <a:pt x="137" y="6"/>
                      </a:cubicBezTo>
                      <a:cubicBezTo>
                        <a:pt x="136" y="4"/>
                        <a:pt x="136" y="2"/>
                        <a:pt x="13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2" name="Freeform 1091"/>
                <p:cNvSpPr>
                  <a:spLocks/>
                </p:cNvSpPr>
                <p:nvPr/>
              </p:nvSpPr>
              <p:spPr bwMode="auto">
                <a:xfrm>
                  <a:off x="3700" y="3049"/>
                  <a:ext cx="293" cy="487"/>
                </a:xfrm>
                <a:custGeom>
                  <a:avLst/>
                  <a:gdLst>
                    <a:gd name="T0" fmla="*/ 155 w 156"/>
                    <a:gd name="T1" fmla="*/ 0 h 259"/>
                    <a:gd name="T2" fmla="*/ 150 w 156"/>
                    <a:gd name="T3" fmla="*/ 14 h 259"/>
                    <a:gd name="T4" fmla="*/ 23 w 156"/>
                    <a:gd name="T5" fmla="*/ 254 h 259"/>
                    <a:gd name="T6" fmla="*/ 10 w 156"/>
                    <a:gd name="T7" fmla="*/ 243 h 259"/>
                    <a:gd name="T8" fmla="*/ 3 w 156"/>
                    <a:gd name="T9" fmla="*/ 237 h 259"/>
                    <a:gd name="T10" fmla="*/ 0 w 156"/>
                    <a:gd name="T11" fmla="*/ 241 h 259"/>
                    <a:gd name="T12" fmla="*/ 7 w 156"/>
                    <a:gd name="T13" fmla="*/ 247 h 259"/>
                    <a:gd name="T14" fmla="*/ 22 w 156"/>
                    <a:gd name="T15" fmla="*/ 259 h 259"/>
                    <a:gd name="T16" fmla="*/ 152 w 156"/>
                    <a:gd name="T17" fmla="*/ 14 h 259"/>
                    <a:gd name="T18" fmla="*/ 156 w 156"/>
                    <a:gd name="T19" fmla="*/ 1 h 259"/>
                    <a:gd name="T20" fmla="*/ 155 w 156"/>
                    <a:gd name="T21"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 h="259">
                      <a:moveTo>
                        <a:pt x="155" y="0"/>
                      </a:moveTo>
                      <a:cubicBezTo>
                        <a:pt x="153" y="5"/>
                        <a:pt x="152" y="9"/>
                        <a:pt x="150" y="14"/>
                      </a:cubicBezTo>
                      <a:cubicBezTo>
                        <a:pt x="120" y="100"/>
                        <a:pt x="78" y="181"/>
                        <a:pt x="23" y="254"/>
                      </a:cubicBezTo>
                      <a:cubicBezTo>
                        <a:pt x="19" y="250"/>
                        <a:pt x="14" y="247"/>
                        <a:pt x="10" y="243"/>
                      </a:cubicBezTo>
                      <a:cubicBezTo>
                        <a:pt x="7" y="241"/>
                        <a:pt x="5" y="239"/>
                        <a:pt x="3" y="237"/>
                      </a:cubicBezTo>
                      <a:cubicBezTo>
                        <a:pt x="2" y="239"/>
                        <a:pt x="1" y="240"/>
                        <a:pt x="0" y="241"/>
                      </a:cubicBezTo>
                      <a:cubicBezTo>
                        <a:pt x="2" y="243"/>
                        <a:pt x="4" y="245"/>
                        <a:pt x="7" y="247"/>
                      </a:cubicBezTo>
                      <a:cubicBezTo>
                        <a:pt x="12" y="251"/>
                        <a:pt x="17" y="255"/>
                        <a:pt x="22" y="259"/>
                      </a:cubicBezTo>
                      <a:cubicBezTo>
                        <a:pt x="78" y="185"/>
                        <a:pt x="121" y="102"/>
                        <a:pt x="152" y="14"/>
                      </a:cubicBezTo>
                      <a:cubicBezTo>
                        <a:pt x="154" y="10"/>
                        <a:pt x="155" y="5"/>
                        <a:pt x="156" y="1"/>
                      </a:cubicBezTo>
                      <a:cubicBezTo>
                        <a:pt x="156" y="1"/>
                        <a:pt x="155" y="1"/>
                        <a:pt x="15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3" name="Freeform 1092"/>
                <p:cNvSpPr>
                  <a:spLocks/>
                </p:cNvSpPr>
                <p:nvPr/>
              </p:nvSpPr>
              <p:spPr bwMode="auto">
                <a:xfrm>
                  <a:off x="4578" y="2709"/>
                  <a:ext cx="227" cy="675"/>
                </a:xfrm>
                <a:custGeom>
                  <a:avLst/>
                  <a:gdLst>
                    <a:gd name="T0" fmla="*/ 1 w 121"/>
                    <a:gd name="T1" fmla="*/ 0 h 359"/>
                    <a:gd name="T2" fmla="*/ 0 w 121"/>
                    <a:gd name="T3" fmla="*/ 9 h 359"/>
                    <a:gd name="T4" fmla="*/ 9 w 121"/>
                    <a:gd name="T5" fmla="*/ 10 h 359"/>
                    <a:gd name="T6" fmla="*/ 118 w 121"/>
                    <a:gd name="T7" fmla="*/ 21 h 359"/>
                    <a:gd name="T8" fmla="*/ 46 w 121"/>
                    <a:gd name="T9" fmla="*/ 334 h 359"/>
                    <a:gd name="T10" fmla="*/ 37 w 121"/>
                    <a:gd name="T11" fmla="*/ 358 h 359"/>
                    <a:gd name="T12" fmla="*/ 40 w 121"/>
                    <a:gd name="T13" fmla="*/ 359 h 359"/>
                    <a:gd name="T14" fmla="*/ 48 w 121"/>
                    <a:gd name="T15" fmla="*/ 335 h 359"/>
                    <a:gd name="T16" fmla="*/ 121 w 121"/>
                    <a:gd name="T17" fmla="*/ 11 h 359"/>
                    <a:gd name="T18" fmla="*/ 10 w 121"/>
                    <a:gd name="T19" fmla="*/ 1 h 359"/>
                    <a:gd name="T20" fmla="*/ 1 w 121"/>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359">
                      <a:moveTo>
                        <a:pt x="1" y="0"/>
                      </a:moveTo>
                      <a:cubicBezTo>
                        <a:pt x="1" y="3"/>
                        <a:pt x="1" y="6"/>
                        <a:pt x="0" y="9"/>
                      </a:cubicBezTo>
                      <a:cubicBezTo>
                        <a:pt x="3" y="9"/>
                        <a:pt x="6" y="9"/>
                        <a:pt x="9" y="10"/>
                      </a:cubicBezTo>
                      <a:cubicBezTo>
                        <a:pt x="45" y="14"/>
                        <a:pt x="81" y="17"/>
                        <a:pt x="118" y="21"/>
                      </a:cubicBezTo>
                      <a:cubicBezTo>
                        <a:pt x="106" y="128"/>
                        <a:pt x="82" y="233"/>
                        <a:pt x="46" y="334"/>
                      </a:cubicBezTo>
                      <a:cubicBezTo>
                        <a:pt x="43" y="342"/>
                        <a:pt x="40" y="350"/>
                        <a:pt x="37" y="358"/>
                      </a:cubicBezTo>
                      <a:cubicBezTo>
                        <a:pt x="38" y="358"/>
                        <a:pt x="39" y="359"/>
                        <a:pt x="40" y="359"/>
                      </a:cubicBezTo>
                      <a:cubicBezTo>
                        <a:pt x="43" y="351"/>
                        <a:pt x="46" y="343"/>
                        <a:pt x="48" y="335"/>
                      </a:cubicBezTo>
                      <a:cubicBezTo>
                        <a:pt x="85" y="231"/>
                        <a:pt x="110" y="121"/>
                        <a:pt x="121" y="11"/>
                      </a:cubicBezTo>
                      <a:cubicBezTo>
                        <a:pt x="84" y="8"/>
                        <a:pt x="47" y="4"/>
                        <a:pt x="10" y="1"/>
                      </a:cubicBezTo>
                      <a:cubicBezTo>
                        <a:pt x="7" y="0"/>
                        <a:pt x="4"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4" name="Freeform 1093"/>
                <p:cNvSpPr>
                  <a:spLocks/>
                </p:cNvSpPr>
                <p:nvPr/>
              </p:nvSpPr>
              <p:spPr bwMode="auto">
                <a:xfrm>
                  <a:off x="3458" y="2183"/>
                  <a:ext cx="208" cy="167"/>
                </a:xfrm>
                <a:custGeom>
                  <a:avLst/>
                  <a:gdLst>
                    <a:gd name="T0" fmla="*/ 2 w 111"/>
                    <a:gd name="T1" fmla="*/ 0 h 89"/>
                    <a:gd name="T2" fmla="*/ 0 w 111"/>
                    <a:gd name="T3" fmla="*/ 0 h 89"/>
                    <a:gd name="T4" fmla="*/ 3 w 111"/>
                    <a:gd name="T5" fmla="*/ 11 h 89"/>
                    <a:gd name="T6" fmla="*/ 10 w 111"/>
                    <a:gd name="T7" fmla="*/ 43 h 89"/>
                    <a:gd name="T8" fmla="*/ 98 w 111"/>
                    <a:gd name="T9" fmla="*/ 22 h 89"/>
                    <a:gd name="T10" fmla="*/ 106 w 111"/>
                    <a:gd name="T11" fmla="*/ 71 h 89"/>
                    <a:gd name="T12" fmla="*/ 108 w 111"/>
                    <a:gd name="T13" fmla="*/ 89 h 89"/>
                    <a:gd name="T14" fmla="*/ 111 w 111"/>
                    <a:gd name="T15" fmla="*/ 88 h 89"/>
                    <a:gd name="T16" fmla="*/ 109 w 111"/>
                    <a:gd name="T17" fmla="*/ 70 h 89"/>
                    <a:gd name="T18" fmla="*/ 99 w 111"/>
                    <a:gd name="T19" fmla="*/ 16 h 89"/>
                    <a:gd name="T20" fmla="*/ 12 w 111"/>
                    <a:gd name="T21" fmla="*/ 38 h 89"/>
                    <a:gd name="T22" fmla="*/ 6 w 111"/>
                    <a:gd name="T23" fmla="*/ 13 h 89"/>
                    <a:gd name="T24" fmla="*/ 2 w 111"/>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89">
                      <a:moveTo>
                        <a:pt x="2" y="0"/>
                      </a:moveTo>
                      <a:cubicBezTo>
                        <a:pt x="1" y="0"/>
                        <a:pt x="1" y="0"/>
                        <a:pt x="0" y="0"/>
                      </a:cubicBezTo>
                      <a:cubicBezTo>
                        <a:pt x="1" y="4"/>
                        <a:pt x="2" y="7"/>
                        <a:pt x="3" y="11"/>
                      </a:cubicBezTo>
                      <a:cubicBezTo>
                        <a:pt x="5" y="21"/>
                        <a:pt x="8" y="32"/>
                        <a:pt x="10" y="43"/>
                      </a:cubicBezTo>
                      <a:cubicBezTo>
                        <a:pt x="39" y="36"/>
                        <a:pt x="69" y="29"/>
                        <a:pt x="98" y="22"/>
                      </a:cubicBezTo>
                      <a:cubicBezTo>
                        <a:pt x="101" y="38"/>
                        <a:pt x="104" y="54"/>
                        <a:pt x="106" y="71"/>
                      </a:cubicBezTo>
                      <a:cubicBezTo>
                        <a:pt x="107" y="77"/>
                        <a:pt x="108" y="83"/>
                        <a:pt x="108" y="89"/>
                      </a:cubicBezTo>
                      <a:cubicBezTo>
                        <a:pt x="109" y="89"/>
                        <a:pt x="110" y="89"/>
                        <a:pt x="111" y="88"/>
                      </a:cubicBezTo>
                      <a:cubicBezTo>
                        <a:pt x="110" y="82"/>
                        <a:pt x="109" y="76"/>
                        <a:pt x="109" y="70"/>
                      </a:cubicBezTo>
                      <a:cubicBezTo>
                        <a:pt x="106" y="52"/>
                        <a:pt x="103" y="34"/>
                        <a:pt x="99" y="16"/>
                      </a:cubicBezTo>
                      <a:cubicBezTo>
                        <a:pt x="70" y="23"/>
                        <a:pt x="41" y="31"/>
                        <a:pt x="12" y="38"/>
                      </a:cubicBezTo>
                      <a:cubicBezTo>
                        <a:pt x="10" y="30"/>
                        <a:pt x="8" y="21"/>
                        <a:pt x="6" y="13"/>
                      </a:cubicBezTo>
                      <a:cubicBezTo>
                        <a:pt x="5" y="8"/>
                        <a:pt x="3" y="4"/>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5" name="Freeform 1094"/>
                <p:cNvSpPr>
                  <a:spLocks/>
                </p:cNvSpPr>
                <p:nvPr/>
              </p:nvSpPr>
              <p:spPr bwMode="auto">
                <a:xfrm>
                  <a:off x="3775" y="2429"/>
                  <a:ext cx="98" cy="553"/>
                </a:xfrm>
                <a:custGeom>
                  <a:avLst/>
                  <a:gdLst>
                    <a:gd name="T0" fmla="*/ 49 w 52"/>
                    <a:gd name="T1" fmla="*/ 0 h 294"/>
                    <a:gd name="T2" fmla="*/ 9 w 52"/>
                    <a:gd name="T3" fmla="*/ 2 h 294"/>
                    <a:gd name="T4" fmla="*/ 0 w 52"/>
                    <a:gd name="T5" fmla="*/ 3 h 294"/>
                    <a:gd name="T6" fmla="*/ 0 w 52"/>
                    <a:gd name="T7" fmla="*/ 9 h 294"/>
                    <a:gd name="T8" fmla="*/ 9 w 52"/>
                    <a:gd name="T9" fmla="*/ 8 h 294"/>
                    <a:gd name="T10" fmla="*/ 47 w 52"/>
                    <a:gd name="T11" fmla="*/ 6 h 294"/>
                    <a:gd name="T12" fmla="*/ 6 w 52"/>
                    <a:gd name="T13" fmla="*/ 286 h 294"/>
                    <a:gd name="T14" fmla="*/ 22 w 52"/>
                    <a:gd name="T15" fmla="*/ 292 h 294"/>
                    <a:gd name="T16" fmla="*/ 27 w 52"/>
                    <a:gd name="T17" fmla="*/ 294 h 294"/>
                    <a:gd name="T18" fmla="*/ 29 w 52"/>
                    <a:gd name="T19" fmla="*/ 288 h 294"/>
                    <a:gd name="T20" fmla="*/ 23 w 52"/>
                    <a:gd name="T21" fmla="*/ 286 h 294"/>
                    <a:gd name="T22" fmla="*/ 10 w 52"/>
                    <a:gd name="T23" fmla="*/ 282 h 294"/>
                    <a:gd name="T24" fmla="*/ 49 w 52"/>
                    <a:gd name="T25"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94">
                      <a:moveTo>
                        <a:pt x="49" y="0"/>
                      </a:moveTo>
                      <a:cubicBezTo>
                        <a:pt x="36" y="1"/>
                        <a:pt x="22" y="2"/>
                        <a:pt x="9" y="2"/>
                      </a:cubicBezTo>
                      <a:cubicBezTo>
                        <a:pt x="6" y="3"/>
                        <a:pt x="3" y="3"/>
                        <a:pt x="0" y="3"/>
                      </a:cubicBezTo>
                      <a:cubicBezTo>
                        <a:pt x="0" y="5"/>
                        <a:pt x="0" y="7"/>
                        <a:pt x="0" y="9"/>
                      </a:cubicBezTo>
                      <a:cubicBezTo>
                        <a:pt x="3" y="8"/>
                        <a:pt x="6" y="8"/>
                        <a:pt x="9" y="8"/>
                      </a:cubicBezTo>
                      <a:cubicBezTo>
                        <a:pt x="22" y="8"/>
                        <a:pt x="34" y="7"/>
                        <a:pt x="47" y="6"/>
                      </a:cubicBezTo>
                      <a:cubicBezTo>
                        <a:pt x="50" y="101"/>
                        <a:pt x="35" y="196"/>
                        <a:pt x="6" y="286"/>
                      </a:cubicBezTo>
                      <a:cubicBezTo>
                        <a:pt x="11" y="288"/>
                        <a:pt x="16" y="290"/>
                        <a:pt x="22" y="292"/>
                      </a:cubicBezTo>
                      <a:cubicBezTo>
                        <a:pt x="23" y="293"/>
                        <a:pt x="25" y="293"/>
                        <a:pt x="27" y="294"/>
                      </a:cubicBezTo>
                      <a:cubicBezTo>
                        <a:pt x="28" y="292"/>
                        <a:pt x="28" y="290"/>
                        <a:pt x="29" y="288"/>
                      </a:cubicBezTo>
                      <a:cubicBezTo>
                        <a:pt x="27" y="287"/>
                        <a:pt x="25" y="287"/>
                        <a:pt x="23" y="286"/>
                      </a:cubicBezTo>
                      <a:cubicBezTo>
                        <a:pt x="19" y="285"/>
                        <a:pt x="15" y="283"/>
                        <a:pt x="10" y="282"/>
                      </a:cubicBezTo>
                      <a:cubicBezTo>
                        <a:pt x="39" y="191"/>
                        <a:pt x="52" y="95"/>
                        <a:pt x="4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6" name="Freeform 1095"/>
                <p:cNvSpPr>
                  <a:spLocks/>
                </p:cNvSpPr>
                <p:nvPr/>
              </p:nvSpPr>
              <p:spPr bwMode="auto">
                <a:xfrm>
                  <a:off x="4269" y="2690"/>
                  <a:ext cx="196" cy="769"/>
                </a:xfrm>
                <a:custGeom>
                  <a:avLst/>
                  <a:gdLst>
                    <a:gd name="T0" fmla="*/ 22 w 104"/>
                    <a:gd name="T1" fmla="*/ 0 h 409"/>
                    <a:gd name="T2" fmla="*/ 19 w 104"/>
                    <a:gd name="T3" fmla="*/ 27 h 409"/>
                    <a:gd name="T4" fmla="*/ 0 w 104"/>
                    <a:gd name="T5" fmla="*/ 131 h 409"/>
                    <a:gd name="T6" fmla="*/ 99 w 104"/>
                    <a:gd name="T7" fmla="*/ 155 h 409"/>
                    <a:gd name="T8" fmla="*/ 16 w 104"/>
                    <a:gd name="T9" fmla="*/ 396 h 409"/>
                    <a:gd name="T10" fmla="*/ 11 w 104"/>
                    <a:gd name="T11" fmla="*/ 408 h 409"/>
                    <a:gd name="T12" fmla="*/ 13 w 104"/>
                    <a:gd name="T13" fmla="*/ 409 h 409"/>
                    <a:gd name="T14" fmla="*/ 19 w 104"/>
                    <a:gd name="T15" fmla="*/ 397 h 409"/>
                    <a:gd name="T16" fmla="*/ 104 w 104"/>
                    <a:gd name="T17" fmla="*/ 147 h 409"/>
                    <a:gd name="T18" fmla="*/ 5 w 104"/>
                    <a:gd name="T19" fmla="*/ 124 h 409"/>
                    <a:gd name="T20" fmla="*/ 21 w 104"/>
                    <a:gd name="T21" fmla="*/ 29 h 409"/>
                    <a:gd name="T22" fmla="*/ 25 w 104"/>
                    <a:gd name="T23" fmla="*/ 0 h 409"/>
                    <a:gd name="T24" fmla="*/ 22 w 104"/>
                    <a:gd name="T25"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409">
                      <a:moveTo>
                        <a:pt x="22" y="0"/>
                      </a:moveTo>
                      <a:cubicBezTo>
                        <a:pt x="21" y="9"/>
                        <a:pt x="20" y="18"/>
                        <a:pt x="19" y="27"/>
                      </a:cubicBezTo>
                      <a:cubicBezTo>
                        <a:pt x="14" y="62"/>
                        <a:pt x="8" y="97"/>
                        <a:pt x="0" y="131"/>
                      </a:cubicBezTo>
                      <a:cubicBezTo>
                        <a:pt x="33" y="139"/>
                        <a:pt x="66" y="147"/>
                        <a:pt x="99" y="155"/>
                      </a:cubicBezTo>
                      <a:cubicBezTo>
                        <a:pt x="80" y="238"/>
                        <a:pt x="52" y="319"/>
                        <a:pt x="16" y="396"/>
                      </a:cubicBezTo>
                      <a:cubicBezTo>
                        <a:pt x="14" y="400"/>
                        <a:pt x="13" y="404"/>
                        <a:pt x="11" y="408"/>
                      </a:cubicBezTo>
                      <a:cubicBezTo>
                        <a:pt x="11" y="408"/>
                        <a:pt x="12" y="409"/>
                        <a:pt x="13" y="409"/>
                      </a:cubicBezTo>
                      <a:cubicBezTo>
                        <a:pt x="15" y="405"/>
                        <a:pt x="17" y="401"/>
                        <a:pt x="19" y="397"/>
                      </a:cubicBezTo>
                      <a:cubicBezTo>
                        <a:pt x="56" y="317"/>
                        <a:pt x="85" y="233"/>
                        <a:pt x="104" y="147"/>
                      </a:cubicBezTo>
                      <a:cubicBezTo>
                        <a:pt x="71" y="139"/>
                        <a:pt x="38" y="131"/>
                        <a:pt x="5" y="124"/>
                      </a:cubicBezTo>
                      <a:cubicBezTo>
                        <a:pt x="12" y="92"/>
                        <a:pt x="17" y="61"/>
                        <a:pt x="21" y="29"/>
                      </a:cubicBezTo>
                      <a:cubicBezTo>
                        <a:pt x="23" y="20"/>
                        <a:pt x="24" y="10"/>
                        <a:pt x="25" y="0"/>
                      </a:cubicBezTo>
                      <a:cubicBezTo>
                        <a:pt x="24" y="0"/>
                        <a:pt x="23" y="0"/>
                        <a:pt x="2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7" name="Freeform 1096"/>
                <p:cNvSpPr>
                  <a:spLocks/>
                </p:cNvSpPr>
                <p:nvPr/>
              </p:nvSpPr>
              <p:spPr bwMode="auto">
                <a:xfrm>
                  <a:off x="4115" y="2575"/>
                  <a:ext cx="153" cy="408"/>
                </a:xfrm>
                <a:custGeom>
                  <a:avLst/>
                  <a:gdLst>
                    <a:gd name="T0" fmla="*/ 34 w 81"/>
                    <a:gd name="T1" fmla="*/ 0 h 217"/>
                    <a:gd name="T2" fmla="*/ 0 w 81"/>
                    <a:gd name="T3" fmla="*/ 211 h 217"/>
                    <a:gd name="T4" fmla="*/ 18 w 81"/>
                    <a:gd name="T5" fmla="*/ 216 h 217"/>
                    <a:gd name="T6" fmla="*/ 20 w 81"/>
                    <a:gd name="T7" fmla="*/ 217 h 217"/>
                    <a:gd name="T8" fmla="*/ 21 w 81"/>
                    <a:gd name="T9" fmla="*/ 212 h 217"/>
                    <a:gd name="T10" fmla="*/ 19 w 81"/>
                    <a:gd name="T11" fmla="*/ 211 h 217"/>
                    <a:gd name="T12" fmla="*/ 3 w 81"/>
                    <a:gd name="T13" fmla="*/ 207 h 217"/>
                    <a:gd name="T14" fmla="*/ 35 w 81"/>
                    <a:gd name="T15" fmla="*/ 5 h 217"/>
                    <a:gd name="T16" fmla="*/ 77 w 81"/>
                    <a:gd name="T17" fmla="*/ 7 h 217"/>
                    <a:gd name="T18" fmla="*/ 81 w 81"/>
                    <a:gd name="T19" fmla="*/ 7 h 217"/>
                    <a:gd name="T20" fmla="*/ 81 w 81"/>
                    <a:gd name="T21" fmla="*/ 2 h 217"/>
                    <a:gd name="T22" fmla="*/ 78 w 81"/>
                    <a:gd name="T23" fmla="*/ 1 h 217"/>
                    <a:gd name="T24" fmla="*/ 34 w 81"/>
                    <a:gd name="T2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217">
                      <a:moveTo>
                        <a:pt x="34" y="0"/>
                      </a:moveTo>
                      <a:cubicBezTo>
                        <a:pt x="30" y="71"/>
                        <a:pt x="18" y="142"/>
                        <a:pt x="0" y="211"/>
                      </a:cubicBezTo>
                      <a:cubicBezTo>
                        <a:pt x="6" y="213"/>
                        <a:pt x="12" y="215"/>
                        <a:pt x="18" y="216"/>
                      </a:cubicBezTo>
                      <a:cubicBezTo>
                        <a:pt x="19" y="216"/>
                        <a:pt x="19" y="217"/>
                        <a:pt x="20" y="217"/>
                      </a:cubicBezTo>
                      <a:cubicBezTo>
                        <a:pt x="20" y="216"/>
                        <a:pt x="21" y="214"/>
                        <a:pt x="21" y="212"/>
                      </a:cubicBezTo>
                      <a:cubicBezTo>
                        <a:pt x="20" y="212"/>
                        <a:pt x="20" y="212"/>
                        <a:pt x="19" y="211"/>
                      </a:cubicBezTo>
                      <a:cubicBezTo>
                        <a:pt x="13" y="210"/>
                        <a:pt x="8" y="208"/>
                        <a:pt x="3" y="207"/>
                      </a:cubicBezTo>
                      <a:cubicBezTo>
                        <a:pt x="20" y="141"/>
                        <a:pt x="31" y="73"/>
                        <a:pt x="35" y="5"/>
                      </a:cubicBezTo>
                      <a:cubicBezTo>
                        <a:pt x="49" y="5"/>
                        <a:pt x="63" y="6"/>
                        <a:pt x="77" y="7"/>
                      </a:cubicBezTo>
                      <a:cubicBezTo>
                        <a:pt x="78" y="7"/>
                        <a:pt x="80" y="7"/>
                        <a:pt x="81" y="7"/>
                      </a:cubicBezTo>
                      <a:cubicBezTo>
                        <a:pt x="81" y="5"/>
                        <a:pt x="81" y="4"/>
                        <a:pt x="81" y="2"/>
                      </a:cubicBezTo>
                      <a:cubicBezTo>
                        <a:pt x="80" y="2"/>
                        <a:pt x="79" y="2"/>
                        <a:pt x="78" y="1"/>
                      </a:cubicBezTo>
                      <a:cubicBezTo>
                        <a:pt x="63" y="1"/>
                        <a:pt x="48" y="0"/>
                        <a:pt x="3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8" name="Freeform 1097"/>
                <p:cNvSpPr>
                  <a:spLocks/>
                </p:cNvSpPr>
                <p:nvPr/>
              </p:nvSpPr>
              <p:spPr bwMode="auto">
                <a:xfrm>
                  <a:off x="4087" y="194"/>
                  <a:ext cx="1175" cy="1195"/>
                </a:xfrm>
                <a:custGeom>
                  <a:avLst/>
                  <a:gdLst>
                    <a:gd name="T0" fmla="*/ 1 w 625"/>
                    <a:gd name="T1" fmla="*/ 0 h 636"/>
                    <a:gd name="T2" fmla="*/ 0 w 625"/>
                    <a:gd name="T3" fmla="*/ 1 h 636"/>
                    <a:gd name="T4" fmla="*/ 38 w 625"/>
                    <a:gd name="T5" fmla="*/ 27 h 636"/>
                    <a:gd name="T6" fmla="*/ 483 w 625"/>
                    <a:gd name="T7" fmla="*/ 561 h 636"/>
                    <a:gd name="T8" fmla="*/ 574 w 625"/>
                    <a:gd name="T9" fmla="*/ 516 h 636"/>
                    <a:gd name="T10" fmla="*/ 607 w 625"/>
                    <a:gd name="T11" fmla="*/ 594 h 636"/>
                    <a:gd name="T12" fmla="*/ 623 w 625"/>
                    <a:gd name="T13" fmla="*/ 636 h 636"/>
                    <a:gd name="T14" fmla="*/ 625 w 625"/>
                    <a:gd name="T15" fmla="*/ 636 h 636"/>
                    <a:gd name="T16" fmla="*/ 609 w 625"/>
                    <a:gd name="T17" fmla="*/ 593 h 636"/>
                    <a:gd name="T18" fmla="*/ 572 w 625"/>
                    <a:gd name="T19" fmla="*/ 508 h 636"/>
                    <a:gd name="T20" fmla="*/ 481 w 625"/>
                    <a:gd name="T21" fmla="*/ 553 h 636"/>
                    <a:gd name="T22" fmla="*/ 39 w 625"/>
                    <a:gd name="T23" fmla="*/ 26 h 636"/>
                    <a:gd name="T24" fmla="*/ 1 w 625"/>
                    <a:gd name="T25"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5" h="636">
                      <a:moveTo>
                        <a:pt x="1" y="0"/>
                      </a:moveTo>
                      <a:cubicBezTo>
                        <a:pt x="0" y="0"/>
                        <a:pt x="0" y="1"/>
                        <a:pt x="0" y="1"/>
                      </a:cubicBezTo>
                      <a:cubicBezTo>
                        <a:pt x="13" y="10"/>
                        <a:pt x="26" y="18"/>
                        <a:pt x="38" y="27"/>
                      </a:cubicBezTo>
                      <a:cubicBezTo>
                        <a:pt x="240" y="169"/>
                        <a:pt x="387" y="354"/>
                        <a:pt x="483" y="561"/>
                      </a:cubicBezTo>
                      <a:cubicBezTo>
                        <a:pt x="513" y="546"/>
                        <a:pt x="544" y="531"/>
                        <a:pt x="574" y="516"/>
                      </a:cubicBezTo>
                      <a:cubicBezTo>
                        <a:pt x="586" y="542"/>
                        <a:pt x="597" y="567"/>
                        <a:pt x="607" y="594"/>
                      </a:cubicBezTo>
                      <a:cubicBezTo>
                        <a:pt x="613" y="608"/>
                        <a:pt x="618" y="622"/>
                        <a:pt x="623" y="636"/>
                      </a:cubicBezTo>
                      <a:cubicBezTo>
                        <a:pt x="624" y="636"/>
                        <a:pt x="625" y="636"/>
                        <a:pt x="625" y="636"/>
                      </a:cubicBezTo>
                      <a:cubicBezTo>
                        <a:pt x="620" y="621"/>
                        <a:pt x="614" y="607"/>
                        <a:pt x="609" y="593"/>
                      </a:cubicBezTo>
                      <a:cubicBezTo>
                        <a:pt x="597" y="564"/>
                        <a:pt x="585" y="536"/>
                        <a:pt x="572" y="508"/>
                      </a:cubicBezTo>
                      <a:cubicBezTo>
                        <a:pt x="542" y="523"/>
                        <a:pt x="512" y="538"/>
                        <a:pt x="481" y="553"/>
                      </a:cubicBezTo>
                      <a:cubicBezTo>
                        <a:pt x="385" y="349"/>
                        <a:pt x="239" y="166"/>
                        <a:pt x="39" y="26"/>
                      </a:cubicBezTo>
                      <a:cubicBezTo>
                        <a:pt x="27" y="17"/>
                        <a:pt x="14" y="8"/>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9" name="Freeform 1098"/>
                <p:cNvSpPr>
                  <a:spLocks/>
                </p:cNvSpPr>
                <p:nvPr/>
              </p:nvSpPr>
              <p:spPr bwMode="auto">
                <a:xfrm>
                  <a:off x="2914" y="49"/>
                  <a:ext cx="773" cy="269"/>
                </a:xfrm>
                <a:custGeom>
                  <a:avLst/>
                  <a:gdLst>
                    <a:gd name="T0" fmla="*/ 402 w 411"/>
                    <a:gd name="T1" fmla="*/ 0 h 143"/>
                    <a:gd name="T2" fmla="*/ 398 w 411"/>
                    <a:gd name="T3" fmla="*/ 9 h 143"/>
                    <a:gd name="T4" fmla="*/ 334 w 411"/>
                    <a:gd name="T5" fmla="*/ 139 h 143"/>
                    <a:gd name="T6" fmla="*/ 9 w 411"/>
                    <a:gd name="T7" fmla="*/ 39 h 143"/>
                    <a:gd name="T8" fmla="*/ 1 w 411"/>
                    <a:gd name="T9" fmla="*/ 80 h 143"/>
                    <a:gd name="T10" fmla="*/ 0 w 411"/>
                    <a:gd name="T11" fmla="*/ 87 h 143"/>
                    <a:gd name="T12" fmla="*/ 9 w 411"/>
                    <a:gd name="T13" fmla="*/ 89 h 143"/>
                    <a:gd name="T14" fmla="*/ 10 w 411"/>
                    <a:gd name="T15" fmla="*/ 82 h 143"/>
                    <a:gd name="T16" fmla="*/ 18 w 411"/>
                    <a:gd name="T17" fmla="*/ 42 h 143"/>
                    <a:gd name="T18" fmla="*/ 341 w 411"/>
                    <a:gd name="T19" fmla="*/ 143 h 143"/>
                    <a:gd name="T20" fmla="*/ 407 w 411"/>
                    <a:gd name="T21" fmla="*/ 12 h 143"/>
                    <a:gd name="T22" fmla="*/ 411 w 411"/>
                    <a:gd name="T23" fmla="*/ 4 h 143"/>
                    <a:gd name="T24" fmla="*/ 402 w 411"/>
                    <a:gd name="T2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1" h="143">
                      <a:moveTo>
                        <a:pt x="402" y="0"/>
                      </a:moveTo>
                      <a:cubicBezTo>
                        <a:pt x="401" y="3"/>
                        <a:pt x="400" y="6"/>
                        <a:pt x="398" y="9"/>
                      </a:cubicBezTo>
                      <a:cubicBezTo>
                        <a:pt x="377" y="52"/>
                        <a:pt x="355" y="95"/>
                        <a:pt x="334" y="139"/>
                      </a:cubicBezTo>
                      <a:cubicBezTo>
                        <a:pt x="236" y="95"/>
                        <a:pt x="128" y="62"/>
                        <a:pt x="9" y="39"/>
                      </a:cubicBezTo>
                      <a:cubicBezTo>
                        <a:pt x="7" y="52"/>
                        <a:pt x="4" y="66"/>
                        <a:pt x="1" y="80"/>
                      </a:cubicBezTo>
                      <a:cubicBezTo>
                        <a:pt x="1" y="82"/>
                        <a:pt x="0" y="85"/>
                        <a:pt x="0" y="87"/>
                      </a:cubicBezTo>
                      <a:cubicBezTo>
                        <a:pt x="3" y="88"/>
                        <a:pt x="6" y="88"/>
                        <a:pt x="9" y="89"/>
                      </a:cubicBezTo>
                      <a:cubicBezTo>
                        <a:pt x="9" y="86"/>
                        <a:pt x="10" y="84"/>
                        <a:pt x="10" y="82"/>
                      </a:cubicBezTo>
                      <a:cubicBezTo>
                        <a:pt x="13" y="69"/>
                        <a:pt x="16" y="55"/>
                        <a:pt x="18" y="42"/>
                      </a:cubicBezTo>
                      <a:cubicBezTo>
                        <a:pt x="136" y="65"/>
                        <a:pt x="244" y="100"/>
                        <a:pt x="341" y="143"/>
                      </a:cubicBezTo>
                      <a:cubicBezTo>
                        <a:pt x="363" y="99"/>
                        <a:pt x="384" y="56"/>
                        <a:pt x="407" y="12"/>
                      </a:cubicBezTo>
                      <a:cubicBezTo>
                        <a:pt x="408" y="9"/>
                        <a:pt x="409" y="6"/>
                        <a:pt x="411" y="4"/>
                      </a:cubicBezTo>
                      <a:cubicBezTo>
                        <a:pt x="408" y="2"/>
                        <a:pt x="405" y="1"/>
                        <a:pt x="40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0" name="Freeform 1099"/>
                <p:cNvSpPr>
                  <a:spLocks/>
                </p:cNvSpPr>
                <p:nvPr/>
              </p:nvSpPr>
              <p:spPr bwMode="auto">
                <a:xfrm>
                  <a:off x="3412" y="1026"/>
                  <a:ext cx="303" cy="329"/>
                </a:xfrm>
                <a:custGeom>
                  <a:avLst/>
                  <a:gdLst>
                    <a:gd name="T0" fmla="*/ 57 w 161"/>
                    <a:gd name="T1" fmla="*/ 0 h 175"/>
                    <a:gd name="T2" fmla="*/ 0 w 161"/>
                    <a:gd name="T3" fmla="*/ 79 h 175"/>
                    <a:gd name="T4" fmla="*/ 79 w 161"/>
                    <a:gd name="T5" fmla="*/ 139 h 175"/>
                    <a:gd name="T6" fmla="*/ 56 w 161"/>
                    <a:gd name="T7" fmla="*/ 165 h 175"/>
                    <a:gd name="T8" fmla="*/ 51 w 161"/>
                    <a:gd name="T9" fmla="*/ 171 h 175"/>
                    <a:gd name="T10" fmla="*/ 57 w 161"/>
                    <a:gd name="T11" fmla="*/ 175 h 175"/>
                    <a:gd name="T12" fmla="*/ 60 w 161"/>
                    <a:gd name="T13" fmla="*/ 171 h 175"/>
                    <a:gd name="T14" fmla="*/ 87 w 161"/>
                    <a:gd name="T15" fmla="*/ 143 h 175"/>
                    <a:gd name="T16" fmla="*/ 8 w 161"/>
                    <a:gd name="T17" fmla="*/ 82 h 175"/>
                    <a:gd name="T18" fmla="*/ 63 w 161"/>
                    <a:gd name="T19" fmla="*/ 6 h 175"/>
                    <a:gd name="T20" fmla="*/ 141 w 161"/>
                    <a:gd name="T21" fmla="*/ 67 h 175"/>
                    <a:gd name="T22" fmla="*/ 159 w 161"/>
                    <a:gd name="T23" fmla="*/ 82 h 175"/>
                    <a:gd name="T24" fmla="*/ 161 w 161"/>
                    <a:gd name="T25" fmla="*/ 80 h 175"/>
                    <a:gd name="T26" fmla="*/ 143 w 161"/>
                    <a:gd name="T27" fmla="*/ 65 h 175"/>
                    <a:gd name="T28" fmla="*/ 57 w 161"/>
                    <a:gd name="T29"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1" h="175">
                      <a:moveTo>
                        <a:pt x="57" y="0"/>
                      </a:moveTo>
                      <a:cubicBezTo>
                        <a:pt x="38" y="26"/>
                        <a:pt x="19" y="53"/>
                        <a:pt x="0" y="79"/>
                      </a:cubicBezTo>
                      <a:cubicBezTo>
                        <a:pt x="28" y="98"/>
                        <a:pt x="55" y="118"/>
                        <a:pt x="79" y="139"/>
                      </a:cubicBezTo>
                      <a:cubicBezTo>
                        <a:pt x="72" y="148"/>
                        <a:pt x="64" y="157"/>
                        <a:pt x="56" y="165"/>
                      </a:cubicBezTo>
                      <a:cubicBezTo>
                        <a:pt x="54" y="167"/>
                        <a:pt x="53" y="169"/>
                        <a:pt x="51" y="171"/>
                      </a:cubicBezTo>
                      <a:cubicBezTo>
                        <a:pt x="53" y="172"/>
                        <a:pt x="55" y="174"/>
                        <a:pt x="57" y="175"/>
                      </a:cubicBezTo>
                      <a:cubicBezTo>
                        <a:pt x="58" y="174"/>
                        <a:pt x="59" y="172"/>
                        <a:pt x="60" y="171"/>
                      </a:cubicBezTo>
                      <a:cubicBezTo>
                        <a:pt x="69" y="162"/>
                        <a:pt x="78" y="152"/>
                        <a:pt x="87" y="143"/>
                      </a:cubicBezTo>
                      <a:cubicBezTo>
                        <a:pt x="62" y="121"/>
                        <a:pt x="36" y="100"/>
                        <a:pt x="8" y="82"/>
                      </a:cubicBezTo>
                      <a:cubicBezTo>
                        <a:pt x="26" y="56"/>
                        <a:pt x="44" y="31"/>
                        <a:pt x="63" y="6"/>
                      </a:cubicBezTo>
                      <a:cubicBezTo>
                        <a:pt x="90" y="25"/>
                        <a:pt x="117" y="45"/>
                        <a:pt x="141" y="67"/>
                      </a:cubicBezTo>
                      <a:cubicBezTo>
                        <a:pt x="147" y="72"/>
                        <a:pt x="153" y="77"/>
                        <a:pt x="159" y="82"/>
                      </a:cubicBezTo>
                      <a:cubicBezTo>
                        <a:pt x="159" y="81"/>
                        <a:pt x="160" y="81"/>
                        <a:pt x="161" y="80"/>
                      </a:cubicBezTo>
                      <a:cubicBezTo>
                        <a:pt x="155" y="75"/>
                        <a:pt x="149" y="70"/>
                        <a:pt x="143" y="65"/>
                      </a:cubicBezTo>
                      <a:cubicBezTo>
                        <a:pt x="116" y="42"/>
                        <a:pt x="88" y="20"/>
                        <a:pt x="5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1" name="Freeform 1100"/>
                <p:cNvSpPr>
                  <a:spLocks/>
                </p:cNvSpPr>
                <p:nvPr/>
              </p:nvSpPr>
              <p:spPr bwMode="auto">
                <a:xfrm>
                  <a:off x="3035" y="994"/>
                  <a:ext cx="267" cy="130"/>
                </a:xfrm>
                <a:custGeom>
                  <a:avLst/>
                  <a:gdLst>
                    <a:gd name="T0" fmla="*/ 137 w 142"/>
                    <a:gd name="T1" fmla="*/ 0 h 69"/>
                    <a:gd name="T2" fmla="*/ 134 w 142"/>
                    <a:gd name="T3" fmla="*/ 6 h 69"/>
                    <a:gd name="T4" fmla="*/ 101 w 142"/>
                    <a:gd name="T5" fmla="*/ 65 h 69"/>
                    <a:gd name="T6" fmla="*/ 29 w 142"/>
                    <a:gd name="T7" fmla="*/ 34 h 69"/>
                    <a:gd name="T8" fmla="*/ 24 w 142"/>
                    <a:gd name="T9" fmla="*/ 45 h 69"/>
                    <a:gd name="T10" fmla="*/ 14 w 142"/>
                    <a:gd name="T11" fmla="*/ 43 h 69"/>
                    <a:gd name="T12" fmla="*/ 0 w 142"/>
                    <a:gd name="T13" fmla="*/ 41 h 69"/>
                    <a:gd name="T14" fmla="*/ 2 w 142"/>
                    <a:gd name="T15" fmla="*/ 43 h 69"/>
                    <a:gd name="T16" fmla="*/ 16 w 142"/>
                    <a:gd name="T17" fmla="*/ 45 h 69"/>
                    <a:gd name="T18" fmla="*/ 29 w 142"/>
                    <a:gd name="T19" fmla="*/ 47 h 69"/>
                    <a:gd name="T20" fmla="*/ 33 w 142"/>
                    <a:gd name="T21" fmla="*/ 37 h 69"/>
                    <a:gd name="T22" fmla="*/ 105 w 142"/>
                    <a:gd name="T23" fmla="*/ 69 h 69"/>
                    <a:gd name="T24" fmla="*/ 139 w 142"/>
                    <a:gd name="T25" fmla="*/ 8 h 69"/>
                    <a:gd name="T26" fmla="*/ 142 w 142"/>
                    <a:gd name="T27" fmla="*/ 3 h 69"/>
                    <a:gd name="T28" fmla="*/ 137 w 142"/>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69">
                      <a:moveTo>
                        <a:pt x="137" y="0"/>
                      </a:moveTo>
                      <a:cubicBezTo>
                        <a:pt x="136" y="2"/>
                        <a:pt x="135" y="4"/>
                        <a:pt x="134" y="6"/>
                      </a:cubicBezTo>
                      <a:cubicBezTo>
                        <a:pt x="123" y="26"/>
                        <a:pt x="112" y="46"/>
                        <a:pt x="101" y="65"/>
                      </a:cubicBezTo>
                      <a:cubicBezTo>
                        <a:pt x="78" y="54"/>
                        <a:pt x="54" y="43"/>
                        <a:pt x="29" y="34"/>
                      </a:cubicBezTo>
                      <a:cubicBezTo>
                        <a:pt x="27" y="37"/>
                        <a:pt x="26" y="41"/>
                        <a:pt x="24" y="45"/>
                      </a:cubicBezTo>
                      <a:cubicBezTo>
                        <a:pt x="21" y="44"/>
                        <a:pt x="17" y="43"/>
                        <a:pt x="14" y="43"/>
                      </a:cubicBezTo>
                      <a:cubicBezTo>
                        <a:pt x="9" y="42"/>
                        <a:pt x="4" y="41"/>
                        <a:pt x="0" y="41"/>
                      </a:cubicBezTo>
                      <a:cubicBezTo>
                        <a:pt x="0" y="42"/>
                        <a:pt x="1" y="42"/>
                        <a:pt x="2" y="43"/>
                      </a:cubicBezTo>
                      <a:cubicBezTo>
                        <a:pt x="6" y="44"/>
                        <a:pt x="11" y="44"/>
                        <a:pt x="16" y="45"/>
                      </a:cubicBezTo>
                      <a:cubicBezTo>
                        <a:pt x="20" y="46"/>
                        <a:pt x="24" y="47"/>
                        <a:pt x="29" y="47"/>
                      </a:cubicBezTo>
                      <a:cubicBezTo>
                        <a:pt x="30" y="44"/>
                        <a:pt x="32" y="40"/>
                        <a:pt x="33" y="37"/>
                      </a:cubicBezTo>
                      <a:cubicBezTo>
                        <a:pt x="58" y="47"/>
                        <a:pt x="82" y="58"/>
                        <a:pt x="105" y="69"/>
                      </a:cubicBezTo>
                      <a:cubicBezTo>
                        <a:pt x="116" y="49"/>
                        <a:pt x="128" y="29"/>
                        <a:pt x="139" y="8"/>
                      </a:cubicBezTo>
                      <a:cubicBezTo>
                        <a:pt x="140" y="6"/>
                        <a:pt x="141" y="4"/>
                        <a:pt x="142" y="3"/>
                      </a:cubicBezTo>
                      <a:cubicBezTo>
                        <a:pt x="141" y="2"/>
                        <a:pt x="139" y="1"/>
                        <a:pt x="13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2" name="Freeform 1101"/>
                <p:cNvSpPr>
                  <a:spLocks/>
                </p:cNvSpPr>
                <p:nvPr/>
              </p:nvSpPr>
              <p:spPr bwMode="auto">
                <a:xfrm>
                  <a:off x="4337" y="626"/>
                  <a:ext cx="299" cy="470"/>
                </a:xfrm>
                <a:custGeom>
                  <a:avLst/>
                  <a:gdLst>
                    <a:gd name="T0" fmla="*/ 52 w 159"/>
                    <a:gd name="T1" fmla="*/ 0 h 250"/>
                    <a:gd name="T2" fmla="*/ 47 w 159"/>
                    <a:gd name="T3" fmla="*/ 4 h 250"/>
                    <a:gd name="T4" fmla="*/ 0 w 159"/>
                    <a:gd name="T5" fmla="*/ 49 h 250"/>
                    <a:gd name="T6" fmla="*/ 143 w 159"/>
                    <a:gd name="T7" fmla="*/ 228 h 250"/>
                    <a:gd name="T8" fmla="*/ 158 w 159"/>
                    <a:gd name="T9" fmla="*/ 250 h 250"/>
                    <a:gd name="T10" fmla="*/ 159 w 159"/>
                    <a:gd name="T11" fmla="*/ 249 h 250"/>
                    <a:gd name="T12" fmla="*/ 144 w 159"/>
                    <a:gd name="T13" fmla="*/ 226 h 250"/>
                    <a:gd name="T14" fmla="*/ 6 w 159"/>
                    <a:gd name="T15" fmla="*/ 54 h 250"/>
                    <a:gd name="T16" fmla="*/ 53 w 159"/>
                    <a:gd name="T17" fmla="*/ 10 h 250"/>
                    <a:gd name="T18" fmla="*/ 58 w 159"/>
                    <a:gd name="T19" fmla="*/ 5 h 250"/>
                    <a:gd name="T20" fmla="*/ 52 w 159"/>
                    <a:gd name="T21"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250">
                      <a:moveTo>
                        <a:pt x="52" y="0"/>
                      </a:moveTo>
                      <a:cubicBezTo>
                        <a:pt x="50" y="1"/>
                        <a:pt x="49" y="3"/>
                        <a:pt x="47" y="4"/>
                      </a:cubicBezTo>
                      <a:cubicBezTo>
                        <a:pt x="32" y="19"/>
                        <a:pt x="16" y="34"/>
                        <a:pt x="0" y="49"/>
                      </a:cubicBezTo>
                      <a:cubicBezTo>
                        <a:pt x="54" y="105"/>
                        <a:pt x="101" y="165"/>
                        <a:pt x="143" y="228"/>
                      </a:cubicBezTo>
                      <a:cubicBezTo>
                        <a:pt x="148" y="235"/>
                        <a:pt x="153" y="243"/>
                        <a:pt x="158" y="250"/>
                      </a:cubicBezTo>
                      <a:cubicBezTo>
                        <a:pt x="158" y="250"/>
                        <a:pt x="159" y="250"/>
                        <a:pt x="159" y="249"/>
                      </a:cubicBezTo>
                      <a:cubicBezTo>
                        <a:pt x="154" y="242"/>
                        <a:pt x="149" y="234"/>
                        <a:pt x="144" y="226"/>
                      </a:cubicBezTo>
                      <a:cubicBezTo>
                        <a:pt x="104" y="165"/>
                        <a:pt x="58" y="107"/>
                        <a:pt x="6" y="54"/>
                      </a:cubicBezTo>
                      <a:cubicBezTo>
                        <a:pt x="22" y="39"/>
                        <a:pt x="37" y="25"/>
                        <a:pt x="53" y="10"/>
                      </a:cubicBezTo>
                      <a:cubicBezTo>
                        <a:pt x="54" y="8"/>
                        <a:pt x="56" y="7"/>
                        <a:pt x="58" y="5"/>
                      </a:cubicBezTo>
                      <a:cubicBezTo>
                        <a:pt x="56" y="4"/>
                        <a:pt x="54" y="2"/>
                        <a:pt x="5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3" name="Freeform 1102"/>
                <p:cNvSpPr>
                  <a:spLocks/>
                </p:cNvSpPr>
                <p:nvPr/>
              </p:nvSpPr>
              <p:spPr bwMode="auto">
                <a:xfrm>
                  <a:off x="4179" y="1540"/>
                  <a:ext cx="203" cy="142"/>
                </a:xfrm>
                <a:custGeom>
                  <a:avLst/>
                  <a:gdLst>
                    <a:gd name="T0" fmla="*/ 2 w 108"/>
                    <a:gd name="T1" fmla="*/ 0 h 76"/>
                    <a:gd name="T2" fmla="*/ 0 w 108"/>
                    <a:gd name="T3" fmla="*/ 1 h 76"/>
                    <a:gd name="T4" fmla="*/ 13 w 108"/>
                    <a:gd name="T5" fmla="*/ 27 h 76"/>
                    <a:gd name="T6" fmla="*/ 36 w 108"/>
                    <a:gd name="T7" fmla="*/ 76 h 76"/>
                    <a:gd name="T8" fmla="*/ 99 w 108"/>
                    <a:gd name="T9" fmla="*/ 47 h 76"/>
                    <a:gd name="T10" fmla="*/ 108 w 108"/>
                    <a:gd name="T11" fmla="*/ 43 h 76"/>
                    <a:gd name="T12" fmla="*/ 105 w 108"/>
                    <a:gd name="T13" fmla="*/ 37 h 76"/>
                    <a:gd name="T14" fmla="*/ 97 w 108"/>
                    <a:gd name="T15" fmla="*/ 41 h 76"/>
                    <a:gd name="T16" fmla="*/ 35 w 108"/>
                    <a:gd name="T17" fmla="*/ 70 h 76"/>
                    <a:gd name="T18" fmla="*/ 15 w 108"/>
                    <a:gd name="T19" fmla="*/ 27 h 76"/>
                    <a:gd name="T20" fmla="*/ 2 w 108"/>
                    <a:gd name="T2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76">
                      <a:moveTo>
                        <a:pt x="2" y="0"/>
                      </a:moveTo>
                      <a:cubicBezTo>
                        <a:pt x="1" y="1"/>
                        <a:pt x="1" y="1"/>
                        <a:pt x="0" y="1"/>
                      </a:cubicBezTo>
                      <a:cubicBezTo>
                        <a:pt x="5" y="10"/>
                        <a:pt x="9" y="19"/>
                        <a:pt x="13" y="27"/>
                      </a:cubicBezTo>
                      <a:cubicBezTo>
                        <a:pt x="21" y="43"/>
                        <a:pt x="29" y="60"/>
                        <a:pt x="36" y="76"/>
                      </a:cubicBezTo>
                      <a:cubicBezTo>
                        <a:pt x="57" y="67"/>
                        <a:pt x="78" y="57"/>
                        <a:pt x="99" y="47"/>
                      </a:cubicBezTo>
                      <a:cubicBezTo>
                        <a:pt x="102" y="46"/>
                        <a:pt x="105" y="44"/>
                        <a:pt x="108" y="43"/>
                      </a:cubicBezTo>
                      <a:cubicBezTo>
                        <a:pt x="107" y="41"/>
                        <a:pt x="106" y="39"/>
                        <a:pt x="105" y="37"/>
                      </a:cubicBezTo>
                      <a:cubicBezTo>
                        <a:pt x="102" y="39"/>
                        <a:pt x="100" y="40"/>
                        <a:pt x="97" y="41"/>
                      </a:cubicBezTo>
                      <a:cubicBezTo>
                        <a:pt x="76" y="51"/>
                        <a:pt x="56" y="61"/>
                        <a:pt x="35" y="70"/>
                      </a:cubicBezTo>
                      <a:cubicBezTo>
                        <a:pt x="29" y="56"/>
                        <a:pt x="22" y="41"/>
                        <a:pt x="15" y="27"/>
                      </a:cubicBezTo>
                      <a:cubicBezTo>
                        <a:pt x="11" y="18"/>
                        <a:pt x="6" y="9"/>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4" name="Freeform 1103"/>
                <p:cNvSpPr>
                  <a:spLocks/>
                </p:cNvSpPr>
                <p:nvPr/>
              </p:nvSpPr>
              <p:spPr bwMode="auto">
                <a:xfrm>
                  <a:off x="2813" y="1209"/>
                  <a:ext cx="240" cy="293"/>
                </a:xfrm>
                <a:custGeom>
                  <a:avLst/>
                  <a:gdLst>
                    <a:gd name="T0" fmla="*/ 38 w 128"/>
                    <a:gd name="T1" fmla="*/ 0 h 156"/>
                    <a:gd name="T2" fmla="*/ 0 w 128"/>
                    <a:gd name="T3" fmla="*/ 118 h 156"/>
                    <a:gd name="T4" fmla="*/ 88 w 128"/>
                    <a:gd name="T5" fmla="*/ 151 h 156"/>
                    <a:gd name="T6" fmla="*/ 98 w 128"/>
                    <a:gd name="T7" fmla="*/ 156 h 156"/>
                    <a:gd name="T8" fmla="*/ 98 w 128"/>
                    <a:gd name="T9" fmla="*/ 154 h 156"/>
                    <a:gd name="T10" fmla="*/ 88 w 128"/>
                    <a:gd name="T11" fmla="*/ 149 h 156"/>
                    <a:gd name="T12" fmla="*/ 4 w 128"/>
                    <a:gd name="T13" fmla="*/ 118 h 156"/>
                    <a:gd name="T14" fmla="*/ 42 w 128"/>
                    <a:gd name="T15" fmla="*/ 3 h 156"/>
                    <a:gd name="T16" fmla="*/ 104 w 128"/>
                    <a:gd name="T17" fmla="*/ 24 h 156"/>
                    <a:gd name="T18" fmla="*/ 127 w 128"/>
                    <a:gd name="T19" fmla="*/ 34 h 156"/>
                    <a:gd name="T20" fmla="*/ 128 w 128"/>
                    <a:gd name="T21" fmla="*/ 32 h 156"/>
                    <a:gd name="T22" fmla="*/ 105 w 128"/>
                    <a:gd name="T23" fmla="*/ 23 h 156"/>
                    <a:gd name="T24" fmla="*/ 38 w 128"/>
                    <a:gd name="T2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56">
                      <a:moveTo>
                        <a:pt x="38" y="0"/>
                      </a:moveTo>
                      <a:cubicBezTo>
                        <a:pt x="25" y="39"/>
                        <a:pt x="12" y="79"/>
                        <a:pt x="0" y="118"/>
                      </a:cubicBezTo>
                      <a:cubicBezTo>
                        <a:pt x="31" y="128"/>
                        <a:pt x="60" y="139"/>
                        <a:pt x="88" y="151"/>
                      </a:cubicBezTo>
                      <a:cubicBezTo>
                        <a:pt x="91" y="153"/>
                        <a:pt x="94" y="154"/>
                        <a:pt x="98" y="156"/>
                      </a:cubicBezTo>
                      <a:cubicBezTo>
                        <a:pt x="98" y="155"/>
                        <a:pt x="98" y="155"/>
                        <a:pt x="98" y="154"/>
                      </a:cubicBezTo>
                      <a:cubicBezTo>
                        <a:pt x="95" y="153"/>
                        <a:pt x="92" y="151"/>
                        <a:pt x="88" y="149"/>
                      </a:cubicBezTo>
                      <a:cubicBezTo>
                        <a:pt x="62" y="137"/>
                        <a:pt x="34" y="127"/>
                        <a:pt x="4" y="118"/>
                      </a:cubicBezTo>
                      <a:cubicBezTo>
                        <a:pt x="17" y="80"/>
                        <a:pt x="29" y="41"/>
                        <a:pt x="42" y="3"/>
                      </a:cubicBezTo>
                      <a:cubicBezTo>
                        <a:pt x="64" y="9"/>
                        <a:pt x="84" y="16"/>
                        <a:pt x="104" y="24"/>
                      </a:cubicBezTo>
                      <a:cubicBezTo>
                        <a:pt x="112" y="27"/>
                        <a:pt x="119" y="31"/>
                        <a:pt x="127" y="34"/>
                      </a:cubicBezTo>
                      <a:cubicBezTo>
                        <a:pt x="127" y="33"/>
                        <a:pt x="127" y="33"/>
                        <a:pt x="128" y="32"/>
                      </a:cubicBezTo>
                      <a:cubicBezTo>
                        <a:pt x="120" y="29"/>
                        <a:pt x="113" y="26"/>
                        <a:pt x="105" y="23"/>
                      </a:cubicBezTo>
                      <a:cubicBezTo>
                        <a:pt x="84" y="14"/>
                        <a:pt x="61" y="7"/>
                        <a:pt x="3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5" name="Freeform 1104"/>
                <p:cNvSpPr>
                  <a:spLocks/>
                </p:cNvSpPr>
                <p:nvPr/>
              </p:nvSpPr>
              <p:spPr bwMode="auto">
                <a:xfrm>
                  <a:off x="3206" y="1978"/>
                  <a:ext cx="201" cy="423"/>
                </a:xfrm>
                <a:custGeom>
                  <a:avLst/>
                  <a:gdLst>
                    <a:gd name="T0" fmla="*/ 2 w 107"/>
                    <a:gd name="T1" fmla="*/ 0 h 225"/>
                    <a:gd name="T2" fmla="*/ 0 w 107"/>
                    <a:gd name="T3" fmla="*/ 1 h 225"/>
                    <a:gd name="T4" fmla="*/ 7 w 107"/>
                    <a:gd name="T5" fmla="*/ 11 h 225"/>
                    <a:gd name="T6" fmla="*/ 79 w 107"/>
                    <a:gd name="T7" fmla="*/ 225 h 225"/>
                    <a:gd name="T8" fmla="*/ 99 w 107"/>
                    <a:gd name="T9" fmla="*/ 223 h 225"/>
                    <a:gd name="T10" fmla="*/ 107 w 107"/>
                    <a:gd name="T11" fmla="*/ 222 h 225"/>
                    <a:gd name="T12" fmla="*/ 106 w 107"/>
                    <a:gd name="T13" fmla="*/ 219 h 225"/>
                    <a:gd name="T14" fmla="*/ 98 w 107"/>
                    <a:gd name="T15" fmla="*/ 220 h 225"/>
                    <a:gd name="T16" fmla="*/ 81 w 107"/>
                    <a:gd name="T17" fmla="*/ 222 h 225"/>
                    <a:gd name="T18" fmla="*/ 8 w 107"/>
                    <a:gd name="T19" fmla="*/ 10 h 225"/>
                    <a:gd name="T20" fmla="*/ 2 w 107"/>
                    <a:gd name="T21"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225">
                      <a:moveTo>
                        <a:pt x="2" y="0"/>
                      </a:moveTo>
                      <a:cubicBezTo>
                        <a:pt x="2" y="1"/>
                        <a:pt x="1" y="1"/>
                        <a:pt x="0" y="1"/>
                      </a:cubicBezTo>
                      <a:cubicBezTo>
                        <a:pt x="2" y="5"/>
                        <a:pt x="5" y="8"/>
                        <a:pt x="7" y="11"/>
                      </a:cubicBezTo>
                      <a:cubicBezTo>
                        <a:pt x="49" y="75"/>
                        <a:pt x="72" y="149"/>
                        <a:pt x="79" y="225"/>
                      </a:cubicBezTo>
                      <a:cubicBezTo>
                        <a:pt x="86" y="224"/>
                        <a:pt x="92" y="223"/>
                        <a:pt x="99" y="223"/>
                      </a:cubicBezTo>
                      <a:cubicBezTo>
                        <a:pt x="101" y="222"/>
                        <a:pt x="104" y="222"/>
                        <a:pt x="107" y="222"/>
                      </a:cubicBezTo>
                      <a:cubicBezTo>
                        <a:pt x="107" y="220"/>
                        <a:pt x="106" y="220"/>
                        <a:pt x="106" y="219"/>
                      </a:cubicBezTo>
                      <a:cubicBezTo>
                        <a:pt x="103" y="219"/>
                        <a:pt x="101" y="220"/>
                        <a:pt x="98" y="220"/>
                      </a:cubicBezTo>
                      <a:cubicBezTo>
                        <a:pt x="92" y="221"/>
                        <a:pt x="87" y="221"/>
                        <a:pt x="81" y="222"/>
                      </a:cubicBezTo>
                      <a:cubicBezTo>
                        <a:pt x="74" y="147"/>
                        <a:pt x="50" y="73"/>
                        <a:pt x="8" y="10"/>
                      </a:cubicBezTo>
                      <a:cubicBezTo>
                        <a:pt x="6" y="7"/>
                        <a:pt x="4" y="4"/>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6" name="Freeform 1105"/>
                <p:cNvSpPr>
                  <a:spLocks/>
                </p:cNvSpPr>
                <p:nvPr/>
              </p:nvSpPr>
              <p:spPr bwMode="auto">
                <a:xfrm>
                  <a:off x="3211" y="3327"/>
                  <a:ext cx="293" cy="307"/>
                </a:xfrm>
                <a:custGeom>
                  <a:avLst/>
                  <a:gdLst>
                    <a:gd name="T0" fmla="*/ 154 w 156"/>
                    <a:gd name="T1" fmla="*/ 0 h 163"/>
                    <a:gd name="T2" fmla="*/ 141 w 156"/>
                    <a:gd name="T3" fmla="*/ 16 h 163"/>
                    <a:gd name="T4" fmla="*/ 36 w 156"/>
                    <a:gd name="T5" fmla="*/ 123 h 163"/>
                    <a:gd name="T6" fmla="*/ 42 w 156"/>
                    <a:gd name="T7" fmla="*/ 130 h 163"/>
                    <a:gd name="T8" fmla="*/ 11 w 156"/>
                    <a:gd name="T9" fmla="*/ 153 h 163"/>
                    <a:gd name="T10" fmla="*/ 0 w 156"/>
                    <a:gd name="T11" fmla="*/ 161 h 163"/>
                    <a:gd name="T12" fmla="*/ 1 w 156"/>
                    <a:gd name="T13" fmla="*/ 163 h 163"/>
                    <a:gd name="T14" fmla="*/ 12 w 156"/>
                    <a:gd name="T15" fmla="*/ 156 h 163"/>
                    <a:gd name="T16" fmla="*/ 48 w 156"/>
                    <a:gd name="T17" fmla="*/ 129 h 163"/>
                    <a:gd name="T18" fmla="*/ 42 w 156"/>
                    <a:gd name="T19" fmla="*/ 121 h 163"/>
                    <a:gd name="T20" fmla="*/ 143 w 156"/>
                    <a:gd name="T21" fmla="*/ 18 h 163"/>
                    <a:gd name="T22" fmla="*/ 156 w 156"/>
                    <a:gd name="T23" fmla="*/ 2 h 163"/>
                    <a:gd name="T24" fmla="*/ 154 w 156"/>
                    <a:gd name="T25"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63">
                      <a:moveTo>
                        <a:pt x="154" y="0"/>
                      </a:moveTo>
                      <a:cubicBezTo>
                        <a:pt x="150" y="6"/>
                        <a:pt x="146" y="11"/>
                        <a:pt x="141" y="16"/>
                      </a:cubicBezTo>
                      <a:cubicBezTo>
                        <a:pt x="110" y="56"/>
                        <a:pt x="75" y="91"/>
                        <a:pt x="36" y="123"/>
                      </a:cubicBezTo>
                      <a:cubicBezTo>
                        <a:pt x="38" y="125"/>
                        <a:pt x="40" y="128"/>
                        <a:pt x="42" y="130"/>
                      </a:cubicBezTo>
                      <a:cubicBezTo>
                        <a:pt x="32" y="138"/>
                        <a:pt x="22" y="146"/>
                        <a:pt x="11" y="153"/>
                      </a:cubicBezTo>
                      <a:cubicBezTo>
                        <a:pt x="7" y="156"/>
                        <a:pt x="4" y="158"/>
                        <a:pt x="0" y="161"/>
                      </a:cubicBezTo>
                      <a:cubicBezTo>
                        <a:pt x="0" y="162"/>
                        <a:pt x="1" y="163"/>
                        <a:pt x="1" y="163"/>
                      </a:cubicBezTo>
                      <a:cubicBezTo>
                        <a:pt x="5" y="161"/>
                        <a:pt x="9" y="158"/>
                        <a:pt x="12" y="156"/>
                      </a:cubicBezTo>
                      <a:cubicBezTo>
                        <a:pt x="24" y="147"/>
                        <a:pt x="36" y="138"/>
                        <a:pt x="48" y="129"/>
                      </a:cubicBezTo>
                      <a:cubicBezTo>
                        <a:pt x="46" y="126"/>
                        <a:pt x="44" y="124"/>
                        <a:pt x="42" y="121"/>
                      </a:cubicBezTo>
                      <a:cubicBezTo>
                        <a:pt x="80" y="90"/>
                        <a:pt x="114" y="56"/>
                        <a:pt x="143" y="18"/>
                      </a:cubicBezTo>
                      <a:cubicBezTo>
                        <a:pt x="148" y="13"/>
                        <a:pt x="152" y="7"/>
                        <a:pt x="156" y="2"/>
                      </a:cubicBezTo>
                      <a:cubicBezTo>
                        <a:pt x="155" y="2"/>
                        <a:pt x="154" y="1"/>
                        <a:pt x="15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7" name="Freeform 1106"/>
                <p:cNvSpPr>
                  <a:spLocks/>
                </p:cNvSpPr>
                <p:nvPr/>
              </p:nvSpPr>
              <p:spPr bwMode="auto">
                <a:xfrm>
                  <a:off x="3948" y="4031"/>
                  <a:ext cx="344" cy="287"/>
                </a:xfrm>
                <a:custGeom>
                  <a:avLst/>
                  <a:gdLst>
                    <a:gd name="T0" fmla="*/ 181 w 183"/>
                    <a:gd name="T1" fmla="*/ 0 h 153"/>
                    <a:gd name="T2" fmla="*/ 168 w 183"/>
                    <a:gd name="T3" fmla="*/ 16 h 153"/>
                    <a:gd name="T4" fmla="*/ 47 w 183"/>
                    <a:gd name="T5" fmla="*/ 144 h 153"/>
                    <a:gd name="T6" fmla="*/ 14 w 183"/>
                    <a:gd name="T7" fmla="*/ 106 h 153"/>
                    <a:gd name="T8" fmla="*/ 53 w 183"/>
                    <a:gd name="T9" fmla="*/ 69 h 153"/>
                    <a:gd name="T10" fmla="*/ 11 w 183"/>
                    <a:gd name="T11" fmla="*/ 25 h 153"/>
                    <a:gd name="T12" fmla="*/ 6 w 183"/>
                    <a:gd name="T13" fmla="*/ 20 h 153"/>
                    <a:gd name="T14" fmla="*/ 0 w 183"/>
                    <a:gd name="T15" fmla="*/ 27 h 153"/>
                    <a:gd name="T16" fmla="*/ 4 w 183"/>
                    <a:gd name="T17" fmla="*/ 31 h 153"/>
                    <a:gd name="T18" fmla="*/ 44 w 183"/>
                    <a:gd name="T19" fmla="*/ 74 h 153"/>
                    <a:gd name="T20" fmla="*/ 5 w 183"/>
                    <a:gd name="T21" fmla="*/ 111 h 153"/>
                    <a:gd name="T22" fmla="*/ 41 w 183"/>
                    <a:gd name="T23" fmla="*/ 153 h 153"/>
                    <a:gd name="T24" fmla="*/ 171 w 183"/>
                    <a:gd name="T25" fmla="*/ 17 h 153"/>
                    <a:gd name="T26" fmla="*/ 183 w 183"/>
                    <a:gd name="T27" fmla="*/ 1 h 153"/>
                    <a:gd name="T28" fmla="*/ 181 w 183"/>
                    <a:gd name="T2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153">
                      <a:moveTo>
                        <a:pt x="181" y="0"/>
                      </a:moveTo>
                      <a:cubicBezTo>
                        <a:pt x="177" y="5"/>
                        <a:pt x="173" y="10"/>
                        <a:pt x="168" y="16"/>
                      </a:cubicBezTo>
                      <a:cubicBezTo>
                        <a:pt x="131" y="61"/>
                        <a:pt x="91" y="104"/>
                        <a:pt x="47" y="144"/>
                      </a:cubicBezTo>
                      <a:cubicBezTo>
                        <a:pt x="36" y="132"/>
                        <a:pt x="25" y="119"/>
                        <a:pt x="14" y="106"/>
                      </a:cubicBezTo>
                      <a:cubicBezTo>
                        <a:pt x="27" y="94"/>
                        <a:pt x="40" y="82"/>
                        <a:pt x="53" y="69"/>
                      </a:cubicBezTo>
                      <a:cubicBezTo>
                        <a:pt x="39" y="54"/>
                        <a:pt x="25" y="40"/>
                        <a:pt x="11" y="25"/>
                      </a:cubicBezTo>
                      <a:cubicBezTo>
                        <a:pt x="9" y="24"/>
                        <a:pt x="8" y="22"/>
                        <a:pt x="6" y="20"/>
                      </a:cubicBezTo>
                      <a:cubicBezTo>
                        <a:pt x="4" y="22"/>
                        <a:pt x="2" y="24"/>
                        <a:pt x="0" y="27"/>
                      </a:cubicBezTo>
                      <a:cubicBezTo>
                        <a:pt x="1" y="28"/>
                        <a:pt x="3" y="30"/>
                        <a:pt x="4" y="31"/>
                      </a:cubicBezTo>
                      <a:cubicBezTo>
                        <a:pt x="18" y="45"/>
                        <a:pt x="31" y="60"/>
                        <a:pt x="44" y="74"/>
                      </a:cubicBezTo>
                      <a:cubicBezTo>
                        <a:pt x="32" y="87"/>
                        <a:pt x="18" y="99"/>
                        <a:pt x="5" y="111"/>
                      </a:cubicBezTo>
                      <a:cubicBezTo>
                        <a:pt x="17" y="125"/>
                        <a:pt x="29" y="139"/>
                        <a:pt x="41" y="153"/>
                      </a:cubicBezTo>
                      <a:cubicBezTo>
                        <a:pt x="88" y="111"/>
                        <a:pt x="131" y="65"/>
                        <a:pt x="171" y="17"/>
                      </a:cubicBezTo>
                      <a:cubicBezTo>
                        <a:pt x="175" y="12"/>
                        <a:pt x="179" y="6"/>
                        <a:pt x="183" y="1"/>
                      </a:cubicBezTo>
                      <a:cubicBezTo>
                        <a:pt x="182" y="1"/>
                        <a:pt x="182" y="0"/>
                        <a:pt x="18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8" name="Freeform 1107"/>
                <p:cNvSpPr>
                  <a:spLocks/>
                </p:cNvSpPr>
                <p:nvPr/>
              </p:nvSpPr>
              <p:spPr bwMode="auto">
                <a:xfrm>
                  <a:off x="3593" y="365"/>
                  <a:ext cx="770" cy="1229"/>
                </a:xfrm>
                <a:custGeom>
                  <a:avLst/>
                  <a:gdLst>
                    <a:gd name="T0" fmla="*/ 231 w 410"/>
                    <a:gd name="T1" fmla="*/ 654 h 654"/>
                    <a:gd name="T2" fmla="*/ 410 w 410"/>
                    <a:gd name="T3" fmla="*/ 554 h 654"/>
                    <a:gd name="T4" fmla="*/ 71 w 410"/>
                    <a:gd name="T5" fmla="*/ 177 h 654"/>
                    <a:gd name="T6" fmla="*/ 190 w 410"/>
                    <a:gd name="T7" fmla="*/ 9 h 654"/>
                    <a:gd name="T8" fmla="*/ 177 w 410"/>
                    <a:gd name="T9" fmla="*/ 0 h 654"/>
                    <a:gd name="T10" fmla="*/ 58 w 410"/>
                    <a:gd name="T11" fmla="*/ 172 h 654"/>
                    <a:gd name="T12" fmla="*/ 402 w 410"/>
                    <a:gd name="T13" fmla="*/ 545 h 654"/>
                    <a:gd name="T14" fmla="*/ 229 w 410"/>
                    <a:gd name="T15" fmla="*/ 643 h 654"/>
                    <a:gd name="T16" fmla="*/ 52 w 410"/>
                    <a:gd name="T17" fmla="*/ 418 h 654"/>
                    <a:gd name="T18" fmla="*/ 0 w 410"/>
                    <a:gd name="T19" fmla="*/ 473 h 654"/>
                    <a:gd name="T20" fmla="*/ 7 w 410"/>
                    <a:gd name="T21" fmla="*/ 480 h 654"/>
                    <a:gd name="T22" fmla="*/ 58 w 410"/>
                    <a:gd name="T23" fmla="*/ 427 h 654"/>
                    <a:gd name="T24" fmla="*/ 231 w 410"/>
                    <a:gd name="T25"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654">
                      <a:moveTo>
                        <a:pt x="231" y="654"/>
                      </a:moveTo>
                      <a:cubicBezTo>
                        <a:pt x="291" y="620"/>
                        <a:pt x="351" y="587"/>
                        <a:pt x="410" y="554"/>
                      </a:cubicBezTo>
                      <a:cubicBezTo>
                        <a:pt x="334" y="407"/>
                        <a:pt x="221" y="277"/>
                        <a:pt x="71" y="177"/>
                      </a:cubicBezTo>
                      <a:cubicBezTo>
                        <a:pt x="111" y="121"/>
                        <a:pt x="150" y="65"/>
                        <a:pt x="190" y="9"/>
                      </a:cubicBezTo>
                      <a:cubicBezTo>
                        <a:pt x="186" y="6"/>
                        <a:pt x="181" y="3"/>
                        <a:pt x="177" y="0"/>
                      </a:cubicBezTo>
                      <a:cubicBezTo>
                        <a:pt x="137" y="58"/>
                        <a:pt x="97" y="115"/>
                        <a:pt x="58" y="172"/>
                      </a:cubicBezTo>
                      <a:cubicBezTo>
                        <a:pt x="210" y="270"/>
                        <a:pt x="324" y="399"/>
                        <a:pt x="402" y="545"/>
                      </a:cubicBezTo>
                      <a:cubicBezTo>
                        <a:pt x="345" y="578"/>
                        <a:pt x="287" y="610"/>
                        <a:pt x="229" y="643"/>
                      </a:cubicBezTo>
                      <a:cubicBezTo>
                        <a:pt x="184" y="560"/>
                        <a:pt x="125" y="483"/>
                        <a:pt x="52" y="418"/>
                      </a:cubicBezTo>
                      <a:cubicBezTo>
                        <a:pt x="35" y="436"/>
                        <a:pt x="17" y="455"/>
                        <a:pt x="0" y="473"/>
                      </a:cubicBezTo>
                      <a:cubicBezTo>
                        <a:pt x="2" y="475"/>
                        <a:pt x="5" y="478"/>
                        <a:pt x="7" y="480"/>
                      </a:cubicBezTo>
                      <a:cubicBezTo>
                        <a:pt x="24" y="462"/>
                        <a:pt x="41" y="445"/>
                        <a:pt x="58" y="427"/>
                      </a:cubicBezTo>
                      <a:cubicBezTo>
                        <a:pt x="130" y="494"/>
                        <a:pt x="187" y="570"/>
                        <a:pt x="231" y="65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9" name="Freeform 1108"/>
                <p:cNvSpPr>
                  <a:spLocks/>
                </p:cNvSpPr>
                <p:nvPr/>
              </p:nvSpPr>
              <p:spPr bwMode="auto">
                <a:xfrm>
                  <a:off x="3865" y="323"/>
                  <a:ext cx="143" cy="102"/>
                </a:xfrm>
                <a:custGeom>
                  <a:avLst/>
                  <a:gdLst>
                    <a:gd name="T0" fmla="*/ 34 w 76"/>
                    <a:gd name="T1" fmla="*/ 33 h 54"/>
                    <a:gd name="T2" fmla="*/ 74 w 76"/>
                    <a:gd name="T3" fmla="*/ 50 h 54"/>
                    <a:gd name="T4" fmla="*/ 43 w 76"/>
                    <a:gd name="T5" fmla="*/ 20 h 54"/>
                    <a:gd name="T6" fmla="*/ 3 w 76"/>
                    <a:gd name="T7" fmla="*/ 4 h 54"/>
                    <a:gd name="T8" fmla="*/ 34 w 76"/>
                    <a:gd name="T9" fmla="*/ 33 h 54"/>
                  </a:gdLst>
                  <a:ahLst/>
                  <a:cxnLst>
                    <a:cxn ang="0">
                      <a:pos x="T0" y="T1"/>
                    </a:cxn>
                    <a:cxn ang="0">
                      <a:pos x="T2" y="T3"/>
                    </a:cxn>
                    <a:cxn ang="0">
                      <a:pos x="T4" y="T5"/>
                    </a:cxn>
                    <a:cxn ang="0">
                      <a:pos x="T6" y="T7"/>
                    </a:cxn>
                    <a:cxn ang="0">
                      <a:pos x="T8" y="T9"/>
                    </a:cxn>
                  </a:cxnLst>
                  <a:rect l="0" t="0" r="r" b="b"/>
                  <a:pathLst>
                    <a:path w="76" h="54">
                      <a:moveTo>
                        <a:pt x="34" y="33"/>
                      </a:moveTo>
                      <a:cubicBezTo>
                        <a:pt x="53" y="46"/>
                        <a:pt x="71" y="54"/>
                        <a:pt x="74" y="50"/>
                      </a:cubicBezTo>
                      <a:cubicBezTo>
                        <a:pt x="76" y="46"/>
                        <a:pt x="63" y="33"/>
                        <a:pt x="43" y="20"/>
                      </a:cubicBezTo>
                      <a:cubicBezTo>
                        <a:pt x="24" y="7"/>
                        <a:pt x="5" y="0"/>
                        <a:pt x="3" y="4"/>
                      </a:cubicBezTo>
                      <a:cubicBezTo>
                        <a:pt x="0" y="8"/>
                        <a:pt x="15" y="21"/>
                        <a:pt x="34" y="3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0" name="Freeform 1109"/>
                <p:cNvSpPr>
                  <a:spLocks/>
                </p:cNvSpPr>
                <p:nvPr/>
              </p:nvSpPr>
              <p:spPr bwMode="auto">
                <a:xfrm>
                  <a:off x="3653" y="649"/>
                  <a:ext cx="122" cy="88"/>
                </a:xfrm>
                <a:custGeom>
                  <a:avLst/>
                  <a:gdLst>
                    <a:gd name="T0" fmla="*/ 28 w 65"/>
                    <a:gd name="T1" fmla="*/ 30 h 47"/>
                    <a:gd name="T2" fmla="*/ 62 w 65"/>
                    <a:gd name="T3" fmla="*/ 43 h 47"/>
                    <a:gd name="T4" fmla="*/ 37 w 65"/>
                    <a:gd name="T5" fmla="*/ 16 h 47"/>
                    <a:gd name="T6" fmla="*/ 2 w 65"/>
                    <a:gd name="T7" fmla="*/ 4 h 47"/>
                    <a:gd name="T8" fmla="*/ 28 w 65"/>
                    <a:gd name="T9" fmla="*/ 30 h 47"/>
                  </a:gdLst>
                  <a:ahLst/>
                  <a:cxnLst>
                    <a:cxn ang="0">
                      <a:pos x="T0" y="T1"/>
                    </a:cxn>
                    <a:cxn ang="0">
                      <a:pos x="T2" y="T3"/>
                    </a:cxn>
                    <a:cxn ang="0">
                      <a:pos x="T4" y="T5"/>
                    </a:cxn>
                    <a:cxn ang="0">
                      <a:pos x="T6" y="T7"/>
                    </a:cxn>
                    <a:cxn ang="0">
                      <a:pos x="T8" y="T9"/>
                    </a:cxn>
                  </a:cxnLst>
                  <a:rect l="0" t="0" r="r" b="b"/>
                  <a:pathLst>
                    <a:path w="65" h="47">
                      <a:moveTo>
                        <a:pt x="28" y="30"/>
                      </a:moveTo>
                      <a:cubicBezTo>
                        <a:pt x="44" y="40"/>
                        <a:pt x="59" y="47"/>
                        <a:pt x="62" y="43"/>
                      </a:cubicBezTo>
                      <a:cubicBezTo>
                        <a:pt x="65" y="39"/>
                        <a:pt x="54" y="27"/>
                        <a:pt x="37" y="16"/>
                      </a:cubicBezTo>
                      <a:cubicBezTo>
                        <a:pt x="21" y="5"/>
                        <a:pt x="5" y="0"/>
                        <a:pt x="2" y="4"/>
                      </a:cubicBezTo>
                      <a:cubicBezTo>
                        <a:pt x="0" y="8"/>
                        <a:pt x="12" y="19"/>
                        <a:pt x="28" y="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1" name="Freeform 1110"/>
                <p:cNvSpPr>
                  <a:spLocks/>
                </p:cNvSpPr>
                <p:nvPr/>
              </p:nvSpPr>
              <p:spPr bwMode="auto">
                <a:xfrm>
                  <a:off x="3567" y="1228"/>
                  <a:ext cx="67" cy="63"/>
                </a:xfrm>
                <a:custGeom>
                  <a:avLst/>
                  <a:gdLst>
                    <a:gd name="T0" fmla="*/ 13 w 36"/>
                    <a:gd name="T1" fmla="*/ 22 h 34"/>
                    <a:gd name="T2" fmla="*/ 33 w 36"/>
                    <a:gd name="T3" fmla="*/ 31 h 34"/>
                    <a:gd name="T4" fmla="*/ 23 w 36"/>
                    <a:gd name="T5" fmla="*/ 12 h 34"/>
                    <a:gd name="T6" fmla="*/ 2 w 36"/>
                    <a:gd name="T7" fmla="*/ 3 h 34"/>
                    <a:gd name="T8" fmla="*/ 13 w 36"/>
                    <a:gd name="T9" fmla="*/ 22 h 34"/>
                  </a:gdLst>
                  <a:ahLst/>
                  <a:cxnLst>
                    <a:cxn ang="0">
                      <a:pos x="T0" y="T1"/>
                    </a:cxn>
                    <a:cxn ang="0">
                      <a:pos x="T2" y="T3"/>
                    </a:cxn>
                    <a:cxn ang="0">
                      <a:pos x="T4" y="T5"/>
                    </a:cxn>
                    <a:cxn ang="0">
                      <a:pos x="T6" y="T7"/>
                    </a:cxn>
                    <a:cxn ang="0">
                      <a:pos x="T8" y="T9"/>
                    </a:cxn>
                  </a:cxnLst>
                  <a:rect l="0" t="0" r="r" b="b"/>
                  <a:pathLst>
                    <a:path w="36" h="34">
                      <a:moveTo>
                        <a:pt x="13" y="22"/>
                      </a:moveTo>
                      <a:cubicBezTo>
                        <a:pt x="22" y="29"/>
                        <a:pt x="31" y="34"/>
                        <a:pt x="33" y="31"/>
                      </a:cubicBezTo>
                      <a:cubicBezTo>
                        <a:pt x="36" y="28"/>
                        <a:pt x="31" y="20"/>
                        <a:pt x="23" y="12"/>
                      </a:cubicBezTo>
                      <a:cubicBezTo>
                        <a:pt x="14" y="4"/>
                        <a:pt x="4" y="0"/>
                        <a:pt x="2" y="3"/>
                      </a:cubicBezTo>
                      <a:cubicBezTo>
                        <a:pt x="0" y="5"/>
                        <a:pt x="5" y="14"/>
                        <a:pt x="13"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2" name="Freeform 1111"/>
                <p:cNvSpPr>
                  <a:spLocks/>
                </p:cNvSpPr>
                <p:nvPr/>
              </p:nvSpPr>
              <p:spPr bwMode="auto">
                <a:xfrm>
                  <a:off x="4322" y="1338"/>
                  <a:ext cx="71" cy="117"/>
                </a:xfrm>
                <a:custGeom>
                  <a:avLst/>
                  <a:gdLst>
                    <a:gd name="T0" fmla="*/ 12 w 38"/>
                    <a:gd name="T1" fmla="*/ 35 h 62"/>
                    <a:gd name="T2" fmla="*/ 34 w 38"/>
                    <a:gd name="T3" fmla="*/ 60 h 62"/>
                    <a:gd name="T4" fmla="*/ 27 w 38"/>
                    <a:gd name="T5" fmla="*/ 27 h 62"/>
                    <a:gd name="T6" fmla="*/ 4 w 38"/>
                    <a:gd name="T7" fmla="*/ 2 h 62"/>
                    <a:gd name="T8" fmla="*/ 12 w 38"/>
                    <a:gd name="T9" fmla="*/ 35 h 62"/>
                  </a:gdLst>
                  <a:ahLst/>
                  <a:cxnLst>
                    <a:cxn ang="0">
                      <a:pos x="T0" y="T1"/>
                    </a:cxn>
                    <a:cxn ang="0">
                      <a:pos x="T2" y="T3"/>
                    </a:cxn>
                    <a:cxn ang="0">
                      <a:pos x="T4" y="T5"/>
                    </a:cxn>
                    <a:cxn ang="0">
                      <a:pos x="T6" y="T7"/>
                    </a:cxn>
                    <a:cxn ang="0">
                      <a:pos x="T8" y="T9"/>
                    </a:cxn>
                  </a:cxnLst>
                  <a:rect l="0" t="0" r="r" b="b"/>
                  <a:pathLst>
                    <a:path w="38" h="62">
                      <a:moveTo>
                        <a:pt x="12" y="35"/>
                      </a:moveTo>
                      <a:cubicBezTo>
                        <a:pt x="21" y="51"/>
                        <a:pt x="30" y="62"/>
                        <a:pt x="34" y="60"/>
                      </a:cubicBezTo>
                      <a:cubicBezTo>
                        <a:pt x="38" y="58"/>
                        <a:pt x="35" y="43"/>
                        <a:pt x="27" y="27"/>
                      </a:cubicBezTo>
                      <a:cubicBezTo>
                        <a:pt x="18" y="11"/>
                        <a:pt x="7" y="0"/>
                        <a:pt x="4" y="2"/>
                      </a:cubicBezTo>
                      <a:cubicBezTo>
                        <a:pt x="0" y="4"/>
                        <a:pt x="4" y="19"/>
                        <a:pt x="12" y="3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3" name="Freeform 1112"/>
                <p:cNvSpPr>
                  <a:spLocks/>
                </p:cNvSpPr>
                <p:nvPr/>
              </p:nvSpPr>
              <p:spPr bwMode="auto">
                <a:xfrm>
                  <a:off x="3991" y="1536"/>
                  <a:ext cx="64" cy="98"/>
                </a:xfrm>
                <a:custGeom>
                  <a:avLst/>
                  <a:gdLst>
                    <a:gd name="T0" fmla="*/ 10 w 34"/>
                    <a:gd name="T1" fmla="*/ 30 h 52"/>
                    <a:gd name="T2" fmla="*/ 29 w 34"/>
                    <a:gd name="T3" fmla="*/ 50 h 52"/>
                    <a:gd name="T4" fmla="*/ 24 w 34"/>
                    <a:gd name="T5" fmla="*/ 22 h 52"/>
                    <a:gd name="T6" fmla="*/ 4 w 34"/>
                    <a:gd name="T7" fmla="*/ 2 h 52"/>
                    <a:gd name="T8" fmla="*/ 10 w 34"/>
                    <a:gd name="T9" fmla="*/ 30 h 52"/>
                  </a:gdLst>
                  <a:ahLst/>
                  <a:cxnLst>
                    <a:cxn ang="0">
                      <a:pos x="T0" y="T1"/>
                    </a:cxn>
                    <a:cxn ang="0">
                      <a:pos x="T2" y="T3"/>
                    </a:cxn>
                    <a:cxn ang="0">
                      <a:pos x="T4" y="T5"/>
                    </a:cxn>
                    <a:cxn ang="0">
                      <a:pos x="T6" y="T7"/>
                    </a:cxn>
                    <a:cxn ang="0">
                      <a:pos x="T8" y="T9"/>
                    </a:cxn>
                  </a:cxnLst>
                  <a:rect l="0" t="0" r="r" b="b"/>
                  <a:pathLst>
                    <a:path w="34" h="52">
                      <a:moveTo>
                        <a:pt x="10" y="30"/>
                      </a:moveTo>
                      <a:cubicBezTo>
                        <a:pt x="17" y="43"/>
                        <a:pt x="25" y="52"/>
                        <a:pt x="29" y="50"/>
                      </a:cubicBezTo>
                      <a:cubicBezTo>
                        <a:pt x="34" y="48"/>
                        <a:pt x="32" y="35"/>
                        <a:pt x="24" y="22"/>
                      </a:cubicBezTo>
                      <a:cubicBezTo>
                        <a:pt x="17" y="9"/>
                        <a:pt x="8" y="0"/>
                        <a:pt x="4" y="2"/>
                      </a:cubicBezTo>
                      <a:cubicBezTo>
                        <a:pt x="0" y="5"/>
                        <a:pt x="3" y="17"/>
                        <a:pt x="10" y="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4" name="Freeform 1113"/>
                <p:cNvSpPr>
                  <a:spLocks/>
                </p:cNvSpPr>
                <p:nvPr/>
              </p:nvSpPr>
              <p:spPr bwMode="auto">
                <a:xfrm>
                  <a:off x="3670" y="1137"/>
                  <a:ext cx="56" cy="53"/>
                </a:xfrm>
                <a:custGeom>
                  <a:avLst/>
                  <a:gdLst>
                    <a:gd name="T0" fmla="*/ 12 w 30"/>
                    <a:gd name="T1" fmla="*/ 18 h 28"/>
                    <a:gd name="T2" fmla="*/ 28 w 30"/>
                    <a:gd name="T3" fmla="*/ 26 h 28"/>
                    <a:gd name="T4" fmla="*/ 19 w 30"/>
                    <a:gd name="T5" fmla="*/ 10 h 28"/>
                    <a:gd name="T6" fmla="*/ 2 w 30"/>
                    <a:gd name="T7" fmla="*/ 2 h 28"/>
                    <a:gd name="T8" fmla="*/ 12 w 30"/>
                    <a:gd name="T9" fmla="*/ 18 h 28"/>
                  </a:gdLst>
                  <a:ahLst/>
                  <a:cxnLst>
                    <a:cxn ang="0">
                      <a:pos x="T0" y="T1"/>
                    </a:cxn>
                    <a:cxn ang="0">
                      <a:pos x="T2" y="T3"/>
                    </a:cxn>
                    <a:cxn ang="0">
                      <a:pos x="T4" y="T5"/>
                    </a:cxn>
                    <a:cxn ang="0">
                      <a:pos x="T6" y="T7"/>
                    </a:cxn>
                    <a:cxn ang="0">
                      <a:pos x="T8" y="T9"/>
                    </a:cxn>
                  </a:cxnLst>
                  <a:rect l="0" t="0" r="r" b="b"/>
                  <a:pathLst>
                    <a:path w="30" h="28">
                      <a:moveTo>
                        <a:pt x="12" y="18"/>
                      </a:moveTo>
                      <a:cubicBezTo>
                        <a:pt x="19" y="24"/>
                        <a:pt x="26" y="28"/>
                        <a:pt x="28" y="26"/>
                      </a:cubicBezTo>
                      <a:cubicBezTo>
                        <a:pt x="30" y="24"/>
                        <a:pt x="26" y="17"/>
                        <a:pt x="19" y="10"/>
                      </a:cubicBezTo>
                      <a:cubicBezTo>
                        <a:pt x="12" y="4"/>
                        <a:pt x="4" y="0"/>
                        <a:pt x="2" y="2"/>
                      </a:cubicBezTo>
                      <a:cubicBezTo>
                        <a:pt x="0" y="5"/>
                        <a:pt x="5" y="11"/>
                        <a:pt x="12" y="1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5" name="Freeform 1114"/>
                <p:cNvSpPr>
                  <a:spLocks/>
                </p:cNvSpPr>
                <p:nvPr/>
              </p:nvSpPr>
              <p:spPr bwMode="auto">
                <a:xfrm>
                  <a:off x="3142" y="1263"/>
                  <a:ext cx="609" cy="901"/>
                </a:xfrm>
                <a:custGeom>
                  <a:avLst/>
                  <a:gdLst>
                    <a:gd name="T0" fmla="*/ 127 w 324"/>
                    <a:gd name="T1" fmla="*/ 479 h 479"/>
                    <a:gd name="T2" fmla="*/ 321 w 324"/>
                    <a:gd name="T3" fmla="*/ 416 h 479"/>
                    <a:gd name="T4" fmla="*/ 171 w 324"/>
                    <a:gd name="T5" fmla="*/ 148 h 479"/>
                    <a:gd name="T6" fmla="*/ 324 w 324"/>
                    <a:gd name="T7" fmla="*/ 8 h 479"/>
                    <a:gd name="T8" fmla="*/ 317 w 324"/>
                    <a:gd name="T9" fmla="*/ 0 h 479"/>
                    <a:gd name="T10" fmla="*/ 164 w 324"/>
                    <a:gd name="T11" fmla="*/ 145 h 479"/>
                    <a:gd name="T12" fmla="*/ 316 w 324"/>
                    <a:gd name="T13" fmla="*/ 410 h 479"/>
                    <a:gd name="T14" fmla="*/ 128 w 324"/>
                    <a:gd name="T15" fmla="*/ 473 h 479"/>
                    <a:gd name="T16" fmla="*/ 62 w 324"/>
                    <a:gd name="T17" fmla="*/ 335 h 479"/>
                    <a:gd name="T18" fmla="*/ 0 w 324"/>
                    <a:gd name="T19" fmla="*/ 380 h 479"/>
                    <a:gd name="T20" fmla="*/ 3 w 324"/>
                    <a:gd name="T21" fmla="*/ 384 h 479"/>
                    <a:gd name="T22" fmla="*/ 63 w 324"/>
                    <a:gd name="T23" fmla="*/ 342 h 479"/>
                    <a:gd name="T24" fmla="*/ 127 w 324"/>
                    <a:gd name="T25"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479">
                      <a:moveTo>
                        <a:pt x="127" y="479"/>
                      </a:moveTo>
                      <a:cubicBezTo>
                        <a:pt x="191" y="458"/>
                        <a:pt x="256" y="437"/>
                        <a:pt x="321" y="416"/>
                      </a:cubicBezTo>
                      <a:cubicBezTo>
                        <a:pt x="293" y="318"/>
                        <a:pt x="244" y="226"/>
                        <a:pt x="171" y="148"/>
                      </a:cubicBezTo>
                      <a:cubicBezTo>
                        <a:pt x="222" y="101"/>
                        <a:pt x="273" y="54"/>
                        <a:pt x="324" y="8"/>
                      </a:cubicBezTo>
                      <a:cubicBezTo>
                        <a:pt x="321" y="5"/>
                        <a:pt x="319" y="3"/>
                        <a:pt x="317" y="0"/>
                      </a:cubicBezTo>
                      <a:cubicBezTo>
                        <a:pt x="266" y="48"/>
                        <a:pt x="214" y="97"/>
                        <a:pt x="164" y="145"/>
                      </a:cubicBezTo>
                      <a:cubicBezTo>
                        <a:pt x="237" y="221"/>
                        <a:pt x="287" y="312"/>
                        <a:pt x="316" y="410"/>
                      </a:cubicBezTo>
                      <a:cubicBezTo>
                        <a:pt x="253" y="431"/>
                        <a:pt x="191" y="452"/>
                        <a:pt x="128" y="473"/>
                      </a:cubicBezTo>
                      <a:cubicBezTo>
                        <a:pt x="114" y="424"/>
                        <a:pt x="92" y="377"/>
                        <a:pt x="62" y="335"/>
                      </a:cubicBezTo>
                      <a:cubicBezTo>
                        <a:pt x="42" y="350"/>
                        <a:pt x="21" y="365"/>
                        <a:pt x="0" y="380"/>
                      </a:cubicBezTo>
                      <a:cubicBezTo>
                        <a:pt x="1" y="381"/>
                        <a:pt x="2" y="382"/>
                        <a:pt x="3" y="384"/>
                      </a:cubicBezTo>
                      <a:cubicBezTo>
                        <a:pt x="23" y="370"/>
                        <a:pt x="43" y="356"/>
                        <a:pt x="63" y="342"/>
                      </a:cubicBezTo>
                      <a:cubicBezTo>
                        <a:pt x="92" y="384"/>
                        <a:pt x="113" y="430"/>
                        <a:pt x="127" y="47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6" name="Freeform 1115"/>
                <p:cNvSpPr>
                  <a:spLocks/>
                </p:cNvSpPr>
                <p:nvPr/>
              </p:nvSpPr>
              <p:spPr bwMode="auto">
                <a:xfrm>
                  <a:off x="3702" y="1228"/>
                  <a:ext cx="83" cy="86"/>
                </a:xfrm>
                <a:custGeom>
                  <a:avLst/>
                  <a:gdLst>
                    <a:gd name="T0" fmla="*/ 16 w 44"/>
                    <a:gd name="T1" fmla="*/ 29 h 46"/>
                    <a:gd name="T2" fmla="*/ 40 w 44"/>
                    <a:gd name="T3" fmla="*/ 43 h 46"/>
                    <a:gd name="T4" fmla="*/ 28 w 44"/>
                    <a:gd name="T5" fmla="*/ 17 h 46"/>
                    <a:gd name="T6" fmla="*/ 3 w 44"/>
                    <a:gd name="T7" fmla="*/ 4 h 46"/>
                    <a:gd name="T8" fmla="*/ 16 w 44"/>
                    <a:gd name="T9" fmla="*/ 29 h 46"/>
                  </a:gdLst>
                  <a:ahLst/>
                  <a:cxnLst>
                    <a:cxn ang="0">
                      <a:pos x="T0" y="T1"/>
                    </a:cxn>
                    <a:cxn ang="0">
                      <a:pos x="T2" y="T3"/>
                    </a:cxn>
                    <a:cxn ang="0">
                      <a:pos x="T4" y="T5"/>
                    </a:cxn>
                    <a:cxn ang="0">
                      <a:pos x="T6" y="T7"/>
                    </a:cxn>
                    <a:cxn ang="0">
                      <a:pos x="T8" y="T9"/>
                    </a:cxn>
                  </a:cxnLst>
                  <a:rect l="0" t="0" r="r" b="b"/>
                  <a:pathLst>
                    <a:path w="44" h="46">
                      <a:moveTo>
                        <a:pt x="16" y="29"/>
                      </a:moveTo>
                      <a:cubicBezTo>
                        <a:pt x="26" y="39"/>
                        <a:pt x="37" y="46"/>
                        <a:pt x="40" y="43"/>
                      </a:cubicBezTo>
                      <a:cubicBezTo>
                        <a:pt x="44" y="40"/>
                        <a:pt x="38" y="28"/>
                        <a:pt x="28" y="17"/>
                      </a:cubicBezTo>
                      <a:cubicBezTo>
                        <a:pt x="18" y="6"/>
                        <a:pt x="6" y="0"/>
                        <a:pt x="3" y="4"/>
                      </a:cubicBezTo>
                      <a:cubicBezTo>
                        <a:pt x="0" y="7"/>
                        <a:pt x="6" y="18"/>
                        <a:pt x="16" y="2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7" name="Freeform 1116"/>
                <p:cNvSpPr>
                  <a:spLocks/>
                </p:cNvSpPr>
                <p:nvPr/>
              </p:nvSpPr>
              <p:spPr bwMode="auto">
                <a:xfrm>
                  <a:off x="3424" y="1504"/>
                  <a:ext cx="65" cy="68"/>
                </a:xfrm>
                <a:custGeom>
                  <a:avLst/>
                  <a:gdLst>
                    <a:gd name="T0" fmla="*/ 12 w 35"/>
                    <a:gd name="T1" fmla="*/ 23 h 36"/>
                    <a:gd name="T2" fmla="*/ 32 w 35"/>
                    <a:gd name="T3" fmla="*/ 33 h 36"/>
                    <a:gd name="T4" fmla="*/ 24 w 35"/>
                    <a:gd name="T5" fmla="*/ 12 h 36"/>
                    <a:gd name="T6" fmla="*/ 3 w 35"/>
                    <a:gd name="T7" fmla="*/ 3 h 36"/>
                    <a:gd name="T8" fmla="*/ 12 w 35"/>
                    <a:gd name="T9" fmla="*/ 23 h 36"/>
                  </a:gdLst>
                  <a:ahLst/>
                  <a:cxnLst>
                    <a:cxn ang="0">
                      <a:pos x="T0" y="T1"/>
                    </a:cxn>
                    <a:cxn ang="0">
                      <a:pos x="T2" y="T3"/>
                    </a:cxn>
                    <a:cxn ang="0">
                      <a:pos x="T4" y="T5"/>
                    </a:cxn>
                    <a:cxn ang="0">
                      <a:pos x="T6" y="T7"/>
                    </a:cxn>
                    <a:cxn ang="0">
                      <a:pos x="T8" y="T9"/>
                    </a:cxn>
                  </a:cxnLst>
                  <a:rect l="0" t="0" r="r" b="b"/>
                  <a:pathLst>
                    <a:path w="35" h="36">
                      <a:moveTo>
                        <a:pt x="12" y="23"/>
                      </a:moveTo>
                      <a:cubicBezTo>
                        <a:pt x="20" y="32"/>
                        <a:pt x="29" y="36"/>
                        <a:pt x="32" y="33"/>
                      </a:cubicBezTo>
                      <a:cubicBezTo>
                        <a:pt x="35" y="30"/>
                        <a:pt x="32" y="21"/>
                        <a:pt x="24" y="12"/>
                      </a:cubicBezTo>
                      <a:cubicBezTo>
                        <a:pt x="16" y="4"/>
                        <a:pt x="7" y="0"/>
                        <a:pt x="3" y="3"/>
                      </a:cubicBezTo>
                      <a:cubicBezTo>
                        <a:pt x="0" y="6"/>
                        <a:pt x="4" y="15"/>
                        <a:pt x="12"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8" name="Freeform 1117"/>
                <p:cNvSpPr>
                  <a:spLocks/>
                </p:cNvSpPr>
                <p:nvPr/>
              </p:nvSpPr>
              <p:spPr bwMode="auto">
                <a:xfrm>
                  <a:off x="3131" y="1959"/>
                  <a:ext cx="31" cy="41"/>
                </a:xfrm>
                <a:custGeom>
                  <a:avLst/>
                  <a:gdLst>
                    <a:gd name="T0" fmla="*/ 3 w 17"/>
                    <a:gd name="T1" fmla="*/ 15 h 22"/>
                    <a:gd name="T2" fmla="*/ 14 w 17"/>
                    <a:gd name="T3" fmla="*/ 19 h 22"/>
                    <a:gd name="T4" fmla="*/ 14 w 17"/>
                    <a:gd name="T5" fmla="*/ 7 h 22"/>
                    <a:gd name="T6" fmla="*/ 2 w 17"/>
                    <a:gd name="T7" fmla="*/ 3 h 22"/>
                    <a:gd name="T8" fmla="*/ 3 w 17"/>
                    <a:gd name="T9" fmla="*/ 15 h 22"/>
                  </a:gdLst>
                  <a:ahLst/>
                  <a:cxnLst>
                    <a:cxn ang="0">
                      <a:pos x="T0" y="T1"/>
                    </a:cxn>
                    <a:cxn ang="0">
                      <a:pos x="T2" y="T3"/>
                    </a:cxn>
                    <a:cxn ang="0">
                      <a:pos x="T4" y="T5"/>
                    </a:cxn>
                    <a:cxn ang="0">
                      <a:pos x="T6" y="T7"/>
                    </a:cxn>
                    <a:cxn ang="0">
                      <a:pos x="T8" y="T9"/>
                    </a:cxn>
                  </a:cxnLst>
                  <a:rect l="0" t="0" r="r" b="b"/>
                  <a:pathLst>
                    <a:path w="17" h="22">
                      <a:moveTo>
                        <a:pt x="3" y="15"/>
                      </a:moveTo>
                      <a:cubicBezTo>
                        <a:pt x="6" y="19"/>
                        <a:pt x="11" y="22"/>
                        <a:pt x="14" y="19"/>
                      </a:cubicBezTo>
                      <a:cubicBezTo>
                        <a:pt x="17" y="17"/>
                        <a:pt x="17" y="12"/>
                        <a:pt x="14" y="7"/>
                      </a:cubicBezTo>
                      <a:cubicBezTo>
                        <a:pt x="11" y="2"/>
                        <a:pt x="6" y="0"/>
                        <a:pt x="2" y="3"/>
                      </a:cubicBezTo>
                      <a:cubicBezTo>
                        <a:pt x="0" y="5"/>
                        <a:pt x="0" y="10"/>
                        <a:pt x="3"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9" name="Freeform 1118"/>
                <p:cNvSpPr>
                  <a:spLocks/>
                </p:cNvSpPr>
                <p:nvPr/>
              </p:nvSpPr>
              <p:spPr bwMode="auto">
                <a:xfrm>
                  <a:off x="3722" y="2000"/>
                  <a:ext cx="42" cy="79"/>
                </a:xfrm>
                <a:custGeom>
                  <a:avLst/>
                  <a:gdLst>
                    <a:gd name="T0" fmla="*/ 3 w 22"/>
                    <a:gd name="T1" fmla="*/ 23 h 42"/>
                    <a:gd name="T2" fmla="*/ 16 w 22"/>
                    <a:gd name="T3" fmla="*/ 40 h 42"/>
                    <a:gd name="T4" fmla="*/ 18 w 22"/>
                    <a:gd name="T5" fmla="*/ 18 h 42"/>
                    <a:gd name="T6" fmla="*/ 5 w 22"/>
                    <a:gd name="T7" fmla="*/ 2 h 42"/>
                    <a:gd name="T8" fmla="*/ 3 w 22"/>
                    <a:gd name="T9" fmla="*/ 23 h 42"/>
                  </a:gdLst>
                  <a:ahLst/>
                  <a:cxnLst>
                    <a:cxn ang="0">
                      <a:pos x="T0" y="T1"/>
                    </a:cxn>
                    <a:cxn ang="0">
                      <a:pos x="T2" y="T3"/>
                    </a:cxn>
                    <a:cxn ang="0">
                      <a:pos x="T4" y="T5"/>
                    </a:cxn>
                    <a:cxn ang="0">
                      <a:pos x="T6" y="T7"/>
                    </a:cxn>
                    <a:cxn ang="0">
                      <a:pos x="T8" y="T9"/>
                    </a:cxn>
                  </a:cxnLst>
                  <a:rect l="0" t="0" r="r" b="b"/>
                  <a:pathLst>
                    <a:path w="22" h="42">
                      <a:moveTo>
                        <a:pt x="3" y="23"/>
                      </a:moveTo>
                      <a:cubicBezTo>
                        <a:pt x="6" y="34"/>
                        <a:pt x="12" y="42"/>
                        <a:pt x="16" y="40"/>
                      </a:cubicBezTo>
                      <a:cubicBezTo>
                        <a:pt x="20" y="39"/>
                        <a:pt x="22" y="29"/>
                        <a:pt x="18" y="18"/>
                      </a:cubicBezTo>
                      <a:cubicBezTo>
                        <a:pt x="15" y="7"/>
                        <a:pt x="9" y="0"/>
                        <a:pt x="5" y="2"/>
                      </a:cubicBezTo>
                      <a:cubicBezTo>
                        <a:pt x="0" y="3"/>
                        <a:pt x="0" y="13"/>
                        <a:pt x="3"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0" name="Freeform 1119"/>
                <p:cNvSpPr>
                  <a:spLocks/>
                </p:cNvSpPr>
                <p:nvPr/>
              </p:nvSpPr>
              <p:spPr bwMode="auto">
                <a:xfrm>
                  <a:off x="3362" y="2130"/>
                  <a:ext cx="37" cy="56"/>
                </a:xfrm>
                <a:custGeom>
                  <a:avLst/>
                  <a:gdLst>
                    <a:gd name="T0" fmla="*/ 2 w 20"/>
                    <a:gd name="T1" fmla="*/ 17 h 30"/>
                    <a:gd name="T2" fmla="*/ 13 w 20"/>
                    <a:gd name="T3" fmla="*/ 29 h 30"/>
                    <a:gd name="T4" fmla="*/ 17 w 20"/>
                    <a:gd name="T5" fmla="*/ 12 h 30"/>
                    <a:gd name="T6" fmla="*/ 5 w 20"/>
                    <a:gd name="T7" fmla="*/ 1 h 30"/>
                    <a:gd name="T8" fmla="*/ 2 w 20"/>
                    <a:gd name="T9" fmla="*/ 17 h 30"/>
                  </a:gdLst>
                  <a:ahLst/>
                  <a:cxnLst>
                    <a:cxn ang="0">
                      <a:pos x="T0" y="T1"/>
                    </a:cxn>
                    <a:cxn ang="0">
                      <a:pos x="T2" y="T3"/>
                    </a:cxn>
                    <a:cxn ang="0">
                      <a:pos x="T4" y="T5"/>
                    </a:cxn>
                    <a:cxn ang="0">
                      <a:pos x="T6" y="T7"/>
                    </a:cxn>
                    <a:cxn ang="0">
                      <a:pos x="T8" y="T9"/>
                    </a:cxn>
                  </a:cxnLst>
                  <a:rect l="0" t="0" r="r" b="b"/>
                  <a:pathLst>
                    <a:path w="20" h="30">
                      <a:moveTo>
                        <a:pt x="2" y="17"/>
                      </a:moveTo>
                      <a:cubicBezTo>
                        <a:pt x="4" y="25"/>
                        <a:pt x="9" y="30"/>
                        <a:pt x="13" y="29"/>
                      </a:cubicBezTo>
                      <a:cubicBezTo>
                        <a:pt x="18" y="28"/>
                        <a:pt x="20" y="20"/>
                        <a:pt x="17" y="12"/>
                      </a:cubicBezTo>
                      <a:cubicBezTo>
                        <a:pt x="15" y="5"/>
                        <a:pt x="10" y="0"/>
                        <a:pt x="5" y="1"/>
                      </a:cubicBezTo>
                      <a:cubicBezTo>
                        <a:pt x="1" y="3"/>
                        <a:pt x="0" y="10"/>
                        <a:pt x="2" y="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927" name="Freeform 1121"/>
              <p:cNvSpPr>
                <a:spLocks/>
              </p:cNvSpPr>
              <p:nvPr/>
            </p:nvSpPr>
            <p:spPr bwMode="auto">
              <a:xfrm>
                <a:off x="3245" y="1887"/>
                <a:ext cx="28" cy="34"/>
              </a:xfrm>
              <a:custGeom>
                <a:avLst/>
                <a:gdLst>
                  <a:gd name="T0" fmla="*/ 4 w 15"/>
                  <a:gd name="T1" fmla="*/ 11 h 18"/>
                  <a:gd name="T2" fmla="*/ 13 w 15"/>
                  <a:gd name="T3" fmla="*/ 16 h 18"/>
                  <a:gd name="T4" fmla="*/ 12 w 15"/>
                  <a:gd name="T5" fmla="*/ 5 h 18"/>
                  <a:gd name="T6" fmla="*/ 3 w 15"/>
                  <a:gd name="T7" fmla="*/ 1 h 18"/>
                  <a:gd name="T8" fmla="*/ 4 w 15"/>
                  <a:gd name="T9" fmla="*/ 11 h 18"/>
                </a:gdLst>
                <a:ahLst/>
                <a:cxnLst>
                  <a:cxn ang="0">
                    <a:pos x="T0" y="T1"/>
                  </a:cxn>
                  <a:cxn ang="0">
                    <a:pos x="T2" y="T3"/>
                  </a:cxn>
                  <a:cxn ang="0">
                    <a:pos x="T4" y="T5"/>
                  </a:cxn>
                  <a:cxn ang="0">
                    <a:pos x="T6" y="T7"/>
                  </a:cxn>
                  <a:cxn ang="0">
                    <a:pos x="T8" y="T9"/>
                  </a:cxn>
                </a:cxnLst>
                <a:rect l="0" t="0" r="r" b="b"/>
                <a:pathLst>
                  <a:path w="15" h="18">
                    <a:moveTo>
                      <a:pt x="4" y="11"/>
                    </a:moveTo>
                    <a:cubicBezTo>
                      <a:pt x="7" y="16"/>
                      <a:pt x="11" y="18"/>
                      <a:pt x="13" y="16"/>
                    </a:cubicBezTo>
                    <a:cubicBezTo>
                      <a:pt x="15" y="15"/>
                      <a:pt x="15" y="10"/>
                      <a:pt x="12" y="5"/>
                    </a:cubicBezTo>
                    <a:cubicBezTo>
                      <a:pt x="9" y="1"/>
                      <a:pt x="5" y="0"/>
                      <a:pt x="3" y="1"/>
                    </a:cubicBezTo>
                    <a:cubicBezTo>
                      <a:pt x="0" y="3"/>
                      <a:pt x="1" y="7"/>
                      <a:pt x="4" y="1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8" name="Freeform 1122"/>
              <p:cNvSpPr>
                <a:spLocks/>
              </p:cNvSpPr>
              <p:nvPr/>
            </p:nvSpPr>
            <p:spPr bwMode="auto">
              <a:xfrm>
                <a:off x="3786" y="1476"/>
                <a:ext cx="773" cy="989"/>
              </a:xfrm>
              <a:custGeom>
                <a:avLst/>
                <a:gdLst>
                  <a:gd name="T0" fmla="*/ 100 w 411"/>
                  <a:gd name="T1" fmla="*/ 524 h 526"/>
                  <a:gd name="T2" fmla="*/ 302 w 411"/>
                  <a:gd name="T3" fmla="*/ 526 h 526"/>
                  <a:gd name="T4" fmla="*/ 223 w 411"/>
                  <a:gd name="T5" fmla="*/ 98 h 526"/>
                  <a:gd name="T6" fmla="*/ 411 w 411"/>
                  <a:gd name="T7" fmla="*/ 12 h 526"/>
                  <a:gd name="T8" fmla="*/ 405 w 411"/>
                  <a:gd name="T9" fmla="*/ 0 h 526"/>
                  <a:gd name="T10" fmla="*/ 216 w 411"/>
                  <a:gd name="T11" fmla="*/ 90 h 526"/>
                  <a:gd name="T12" fmla="*/ 300 w 411"/>
                  <a:gd name="T13" fmla="*/ 515 h 526"/>
                  <a:gd name="T14" fmla="*/ 103 w 411"/>
                  <a:gd name="T15" fmla="*/ 516 h 526"/>
                  <a:gd name="T16" fmla="*/ 72 w 411"/>
                  <a:gd name="T17" fmla="*/ 276 h 526"/>
                  <a:gd name="T18" fmla="*/ 0 w 411"/>
                  <a:gd name="T19" fmla="*/ 299 h 526"/>
                  <a:gd name="T20" fmla="*/ 2 w 411"/>
                  <a:gd name="T21" fmla="*/ 307 h 526"/>
                  <a:gd name="T22" fmla="*/ 71 w 411"/>
                  <a:gd name="T23" fmla="*/ 285 h 526"/>
                  <a:gd name="T24" fmla="*/ 100 w 411"/>
                  <a:gd name="T25" fmla="*/ 524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1" h="526">
                    <a:moveTo>
                      <a:pt x="100" y="524"/>
                    </a:moveTo>
                    <a:cubicBezTo>
                      <a:pt x="168" y="525"/>
                      <a:pt x="235" y="525"/>
                      <a:pt x="302" y="526"/>
                    </a:cubicBezTo>
                    <a:cubicBezTo>
                      <a:pt x="305" y="379"/>
                      <a:pt x="280" y="233"/>
                      <a:pt x="223" y="98"/>
                    </a:cubicBezTo>
                    <a:cubicBezTo>
                      <a:pt x="286" y="70"/>
                      <a:pt x="348" y="41"/>
                      <a:pt x="411" y="12"/>
                    </a:cubicBezTo>
                    <a:cubicBezTo>
                      <a:pt x="409" y="8"/>
                      <a:pt x="407" y="4"/>
                      <a:pt x="405" y="0"/>
                    </a:cubicBezTo>
                    <a:cubicBezTo>
                      <a:pt x="342" y="30"/>
                      <a:pt x="279" y="60"/>
                      <a:pt x="216" y="90"/>
                    </a:cubicBezTo>
                    <a:cubicBezTo>
                      <a:pt x="274" y="223"/>
                      <a:pt x="301" y="369"/>
                      <a:pt x="300" y="515"/>
                    </a:cubicBezTo>
                    <a:cubicBezTo>
                      <a:pt x="234" y="515"/>
                      <a:pt x="169" y="515"/>
                      <a:pt x="103" y="516"/>
                    </a:cubicBezTo>
                    <a:cubicBezTo>
                      <a:pt x="104" y="435"/>
                      <a:pt x="94" y="354"/>
                      <a:pt x="72" y="276"/>
                    </a:cubicBezTo>
                    <a:cubicBezTo>
                      <a:pt x="48" y="284"/>
                      <a:pt x="24" y="291"/>
                      <a:pt x="0" y="299"/>
                    </a:cubicBezTo>
                    <a:cubicBezTo>
                      <a:pt x="1" y="302"/>
                      <a:pt x="1" y="304"/>
                      <a:pt x="2" y="307"/>
                    </a:cubicBezTo>
                    <a:cubicBezTo>
                      <a:pt x="25" y="300"/>
                      <a:pt x="48" y="292"/>
                      <a:pt x="71" y="285"/>
                    </a:cubicBezTo>
                    <a:cubicBezTo>
                      <a:pt x="92" y="363"/>
                      <a:pt x="102" y="444"/>
                      <a:pt x="100" y="52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9" name="Freeform 1123"/>
              <p:cNvSpPr>
                <a:spLocks/>
              </p:cNvSpPr>
              <p:nvPr/>
            </p:nvSpPr>
            <p:spPr bwMode="auto">
              <a:xfrm>
                <a:off x="4519" y="1425"/>
                <a:ext cx="68" cy="126"/>
              </a:xfrm>
              <a:custGeom>
                <a:avLst/>
                <a:gdLst>
                  <a:gd name="T0" fmla="*/ 11 w 36"/>
                  <a:gd name="T1" fmla="*/ 37 h 67"/>
                  <a:gd name="T2" fmla="*/ 31 w 36"/>
                  <a:gd name="T3" fmla="*/ 65 h 67"/>
                  <a:gd name="T4" fmla="*/ 26 w 36"/>
                  <a:gd name="T5" fmla="*/ 30 h 67"/>
                  <a:gd name="T6" fmla="*/ 4 w 36"/>
                  <a:gd name="T7" fmla="*/ 2 h 67"/>
                  <a:gd name="T8" fmla="*/ 11 w 36"/>
                  <a:gd name="T9" fmla="*/ 37 h 67"/>
                </a:gdLst>
                <a:ahLst/>
                <a:cxnLst>
                  <a:cxn ang="0">
                    <a:pos x="T0" y="T1"/>
                  </a:cxn>
                  <a:cxn ang="0">
                    <a:pos x="T2" y="T3"/>
                  </a:cxn>
                  <a:cxn ang="0">
                    <a:pos x="T4" y="T5"/>
                  </a:cxn>
                  <a:cxn ang="0">
                    <a:pos x="T6" y="T7"/>
                  </a:cxn>
                  <a:cxn ang="0">
                    <a:pos x="T8" y="T9"/>
                  </a:cxn>
                </a:cxnLst>
                <a:rect l="0" t="0" r="r" b="b"/>
                <a:pathLst>
                  <a:path w="36" h="67">
                    <a:moveTo>
                      <a:pt x="11" y="37"/>
                    </a:moveTo>
                    <a:cubicBezTo>
                      <a:pt x="18" y="54"/>
                      <a:pt x="27" y="67"/>
                      <a:pt x="31" y="65"/>
                    </a:cubicBezTo>
                    <a:cubicBezTo>
                      <a:pt x="36" y="64"/>
                      <a:pt x="33" y="48"/>
                      <a:pt x="26" y="30"/>
                    </a:cubicBezTo>
                    <a:cubicBezTo>
                      <a:pt x="18" y="12"/>
                      <a:pt x="8" y="0"/>
                      <a:pt x="4" y="2"/>
                    </a:cubicBezTo>
                    <a:cubicBezTo>
                      <a:pt x="0" y="4"/>
                      <a:pt x="3" y="19"/>
                      <a:pt x="11" y="3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0" name="Freeform 1124"/>
              <p:cNvSpPr>
                <a:spLocks/>
              </p:cNvSpPr>
              <p:nvPr/>
            </p:nvSpPr>
            <p:spPr bwMode="auto">
              <a:xfrm>
                <a:off x="4170" y="1598"/>
                <a:ext cx="60" cy="107"/>
              </a:xfrm>
              <a:custGeom>
                <a:avLst/>
                <a:gdLst>
                  <a:gd name="T0" fmla="*/ 9 w 32"/>
                  <a:gd name="T1" fmla="*/ 32 h 57"/>
                  <a:gd name="T2" fmla="*/ 28 w 32"/>
                  <a:gd name="T3" fmla="*/ 55 h 57"/>
                  <a:gd name="T4" fmla="*/ 24 w 32"/>
                  <a:gd name="T5" fmla="*/ 25 h 57"/>
                  <a:gd name="T6" fmla="*/ 5 w 32"/>
                  <a:gd name="T7" fmla="*/ 2 h 57"/>
                  <a:gd name="T8" fmla="*/ 9 w 32"/>
                  <a:gd name="T9" fmla="*/ 32 h 57"/>
                </a:gdLst>
                <a:ahLst/>
                <a:cxnLst>
                  <a:cxn ang="0">
                    <a:pos x="T0" y="T1"/>
                  </a:cxn>
                  <a:cxn ang="0">
                    <a:pos x="T2" y="T3"/>
                  </a:cxn>
                  <a:cxn ang="0">
                    <a:pos x="T4" y="T5"/>
                  </a:cxn>
                  <a:cxn ang="0">
                    <a:pos x="T6" y="T7"/>
                  </a:cxn>
                  <a:cxn ang="0">
                    <a:pos x="T8" y="T9"/>
                  </a:cxn>
                </a:cxnLst>
                <a:rect l="0" t="0" r="r" b="b"/>
                <a:pathLst>
                  <a:path w="32" h="57">
                    <a:moveTo>
                      <a:pt x="9" y="32"/>
                    </a:moveTo>
                    <a:cubicBezTo>
                      <a:pt x="15" y="47"/>
                      <a:pt x="23" y="57"/>
                      <a:pt x="28" y="55"/>
                    </a:cubicBezTo>
                    <a:cubicBezTo>
                      <a:pt x="32" y="54"/>
                      <a:pt x="30" y="40"/>
                      <a:pt x="24" y="25"/>
                    </a:cubicBezTo>
                    <a:cubicBezTo>
                      <a:pt x="18" y="10"/>
                      <a:pt x="9" y="0"/>
                      <a:pt x="5" y="2"/>
                    </a:cubicBezTo>
                    <a:cubicBezTo>
                      <a:pt x="0" y="5"/>
                      <a:pt x="3" y="18"/>
                      <a:pt x="9" y="3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1" name="Freeform 1125"/>
              <p:cNvSpPr>
                <a:spLocks/>
              </p:cNvSpPr>
              <p:nvPr/>
            </p:nvSpPr>
            <p:spPr bwMode="auto">
              <a:xfrm>
                <a:off x="3773" y="2011"/>
                <a:ext cx="34" cy="66"/>
              </a:xfrm>
              <a:custGeom>
                <a:avLst/>
                <a:gdLst>
                  <a:gd name="T0" fmla="*/ 3 w 18"/>
                  <a:gd name="T1" fmla="*/ 19 h 35"/>
                  <a:gd name="T2" fmla="*/ 13 w 18"/>
                  <a:gd name="T3" fmla="*/ 34 h 35"/>
                  <a:gd name="T4" fmla="*/ 15 w 18"/>
                  <a:gd name="T5" fmla="*/ 16 h 35"/>
                  <a:gd name="T6" fmla="*/ 4 w 18"/>
                  <a:gd name="T7" fmla="*/ 1 h 35"/>
                  <a:gd name="T8" fmla="*/ 3 w 18"/>
                  <a:gd name="T9" fmla="*/ 19 h 35"/>
                </a:gdLst>
                <a:ahLst/>
                <a:cxnLst>
                  <a:cxn ang="0">
                    <a:pos x="T0" y="T1"/>
                  </a:cxn>
                  <a:cxn ang="0">
                    <a:pos x="T2" y="T3"/>
                  </a:cxn>
                  <a:cxn ang="0">
                    <a:pos x="T4" y="T5"/>
                  </a:cxn>
                  <a:cxn ang="0">
                    <a:pos x="T6" y="T7"/>
                  </a:cxn>
                  <a:cxn ang="0">
                    <a:pos x="T8" y="T9"/>
                  </a:cxn>
                </a:cxnLst>
                <a:rect l="0" t="0" r="r" b="b"/>
                <a:pathLst>
                  <a:path w="18" h="35">
                    <a:moveTo>
                      <a:pt x="3" y="19"/>
                    </a:moveTo>
                    <a:cubicBezTo>
                      <a:pt x="5" y="29"/>
                      <a:pt x="10" y="35"/>
                      <a:pt x="13" y="34"/>
                    </a:cubicBezTo>
                    <a:cubicBezTo>
                      <a:pt x="17" y="33"/>
                      <a:pt x="18" y="25"/>
                      <a:pt x="15" y="16"/>
                    </a:cubicBezTo>
                    <a:cubicBezTo>
                      <a:pt x="13" y="6"/>
                      <a:pt x="8" y="0"/>
                      <a:pt x="4" y="1"/>
                    </a:cubicBezTo>
                    <a:cubicBezTo>
                      <a:pt x="1" y="2"/>
                      <a:pt x="0" y="11"/>
                      <a:pt x="3"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2" name="Freeform 1126"/>
              <p:cNvSpPr>
                <a:spLocks/>
              </p:cNvSpPr>
              <p:nvPr/>
            </p:nvSpPr>
            <p:spPr bwMode="auto">
              <a:xfrm>
                <a:off x="4337" y="2399"/>
                <a:ext cx="32" cy="109"/>
              </a:xfrm>
              <a:custGeom>
                <a:avLst/>
                <a:gdLst>
                  <a:gd name="T0" fmla="*/ 1 w 17"/>
                  <a:gd name="T1" fmla="*/ 29 h 58"/>
                  <a:gd name="T2" fmla="*/ 8 w 17"/>
                  <a:gd name="T3" fmla="*/ 58 h 58"/>
                  <a:gd name="T4" fmla="*/ 17 w 17"/>
                  <a:gd name="T5" fmla="*/ 29 h 58"/>
                  <a:gd name="T6" fmla="*/ 9 w 17"/>
                  <a:gd name="T7" fmla="*/ 0 h 58"/>
                  <a:gd name="T8" fmla="*/ 1 w 17"/>
                  <a:gd name="T9" fmla="*/ 29 h 58"/>
                </a:gdLst>
                <a:ahLst/>
                <a:cxnLst>
                  <a:cxn ang="0">
                    <a:pos x="T0" y="T1"/>
                  </a:cxn>
                  <a:cxn ang="0">
                    <a:pos x="T2" y="T3"/>
                  </a:cxn>
                  <a:cxn ang="0">
                    <a:pos x="T4" y="T5"/>
                  </a:cxn>
                  <a:cxn ang="0">
                    <a:pos x="T6" y="T7"/>
                  </a:cxn>
                  <a:cxn ang="0">
                    <a:pos x="T8" y="T9"/>
                  </a:cxn>
                </a:cxnLst>
                <a:rect l="0" t="0" r="r" b="b"/>
                <a:pathLst>
                  <a:path w="17" h="58">
                    <a:moveTo>
                      <a:pt x="1" y="29"/>
                    </a:moveTo>
                    <a:cubicBezTo>
                      <a:pt x="0" y="45"/>
                      <a:pt x="4" y="58"/>
                      <a:pt x="8" y="58"/>
                    </a:cubicBezTo>
                    <a:cubicBezTo>
                      <a:pt x="12" y="58"/>
                      <a:pt x="17" y="45"/>
                      <a:pt x="17" y="29"/>
                    </a:cubicBezTo>
                    <a:cubicBezTo>
                      <a:pt x="17" y="13"/>
                      <a:pt x="13" y="0"/>
                      <a:pt x="9" y="0"/>
                    </a:cubicBezTo>
                    <a:cubicBezTo>
                      <a:pt x="4" y="0"/>
                      <a:pt x="1" y="13"/>
                      <a:pt x="1" y="2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3" name="Freeform 1127"/>
              <p:cNvSpPr>
                <a:spLocks/>
              </p:cNvSpPr>
              <p:nvPr/>
            </p:nvSpPr>
            <p:spPr bwMode="auto">
              <a:xfrm>
                <a:off x="3959" y="2410"/>
                <a:ext cx="32" cy="87"/>
              </a:xfrm>
              <a:custGeom>
                <a:avLst/>
                <a:gdLst>
                  <a:gd name="T0" fmla="*/ 0 w 17"/>
                  <a:gd name="T1" fmla="*/ 23 h 46"/>
                  <a:gd name="T2" fmla="*/ 8 w 17"/>
                  <a:gd name="T3" fmla="*/ 46 h 46"/>
                  <a:gd name="T4" fmla="*/ 17 w 17"/>
                  <a:gd name="T5" fmla="*/ 23 h 46"/>
                  <a:gd name="T6" fmla="*/ 9 w 17"/>
                  <a:gd name="T7" fmla="*/ 0 h 46"/>
                  <a:gd name="T8" fmla="*/ 0 w 17"/>
                  <a:gd name="T9" fmla="*/ 23 h 46"/>
                </a:gdLst>
                <a:ahLst/>
                <a:cxnLst>
                  <a:cxn ang="0">
                    <a:pos x="T0" y="T1"/>
                  </a:cxn>
                  <a:cxn ang="0">
                    <a:pos x="T2" y="T3"/>
                  </a:cxn>
                  <a:cxn ang="0">
                    <a:pos x="T4" y="T5"/>
                  </a:cxn>
                  <a:cxn ang="0">
                    <a:pos x="T6" y="T7"/>
                  </a:cxn>
                  <a:cxn ang="0">
                    <a:pos x="T8" y="T9"/>
                  </a:cxn>
                </a:cxnLst>
                <a:rect l="0" t="0" r="r" b="b"/>
                <a:pathLst>
                  <a:path w="17" h="46">
                    <a:moveTo>
                      <a:pt x="0" y="23"/>
                    </a:moveTo>
                    <a:cubicBezTo>
                      <a:pt x="0" y="36"/>
                      <a:pt x="3" y="46"/>
                      <a:pt x="8" y="46"/>
                    </a:cubicBezTo>
                    <a:cubicBezTo>
                      <a:pt x="12" y="46"/>
                      <a:pt x="16" y="36"/>
                      <a:pt x="17" y="23"/>
                    </a:cubicBezTo>
                    <a:cubicBezTo>
                      <a:pt x="17" y="10"/>
                      <a:pt x="13" y="0"/>
                      <a:pt x="9" y="0"/>
                    </a:cubicBezTo>
                    <a:cubicBezTo>
                      <a:pt x="4" y="0"/>
                      <a:pt x="1" y="10"/>
                      <a:pt x="0"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4" name="Freeform 1128"/>
              <p:cNvSpPr>
                <a:spLocks/>
              </p:cNvSpPr>
              <p:nvPr/>
            </p:nvSpPr>
            <p:spPr bwMode="auto">
              <a:xfrm>
                <a:off x="3909" y="1981"/>
                <a:ext cx="26" cy="57"/>
              </a:xfrm>
              <a:custGeom>
                <a:avLst/>
                <a:gdLst>
                  <a:gd name="T0" fmla="*/ 2 w 14"/>
                  <a:gd name="T1" fmla="*/ 16 h 30"/>
                  <a:gd name="T2" fmla="*/ 10 w 14"/>
                  <a:gd name="T3" fmla="*/ 29 h 30"/>
                  <a:gd name="T4" fmla="*/ 12 w 14"/>
                  <a:gd name="T5" fmla="*/ 13 h 30"/>
                  <a:gd name="T6" fmla="*/ 3 w 14"/>
                  <a:gd name="T7" fmla="*/ 1 h 30"/>
                  <a:gd name="T8" fmla="*/ 2 w 14"/>
                  <a:gd name="T9" fmla="*/ 16 h 30"/>
                </a:gdLst>
                <a:ahLst/>
                <a:cxnLst>
                  <a:cxn ang="0">
                    <a:pos x="T0" y="T1"/>
                  </a:cxn>
                  <a:cxn ang="0">
                    <a:pos x="T2" y="T3"/>
                  </a:cxn>
                  <a:cxn ang="0">
                    <a:pos x="T4" y="T5"/>
                  </a:cxn>
                  <a:cxn ang="0">
                    <a:pos x="T6" y="T7"/>
                  </a:cxn>
                  <a:cxn ang="0">
                    <a:pos x="T8" y="T9"/>
                  </a:cxn>
                </a:cxnLst>
                <a:rect l="0" t="0" r="r" b="b"/>
                <a:pathLst>
                  <a:path w="14" h="30">
                    <a:moveTo>
                      <a:pt x="2" y="16"/>
                    </a:moveTo>
                    <a:cubicBezTo>
                      <a:pt x="4" y="24"/>
                      <a:pt x="8" y="30"/>
                      <a:pt x="10" y="29"/>
                    </a:cubicBezTo>
                    <a:cubicBezTo>
                      <a:pt x="13" y="28"/>
                      <a:pt x="14" y="21"/>
                      <a:pt x="12" y="13"/>
                    </a:cubicBezTo>
                    <a:cubicBezTo>
                      <a:pt x="9" y="6"/>
                      <a:pt x="5" y="0"/>
                      <a:pt x="3" y="1"/>
                    </a:cubicBezTo>
                    <a:cubicBezTo>
                      <a:pt x="0" y="2"/>
                      <a:pt x="0" y="9"/>
                      <a:pt x="2" y="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5" name="Freeform 1129"/>
              <p:cNvSpPr>
                <a:spLocks/>
              </p:cNvSpPr>
              <p:nvPr/>
            </p:nvSpPr>
            <p:spPr bwMode="auto">
              <a:xfrm>
                <a:off x="3535" y="229"/>
                <a:ext cx="1678" cy="3627"/>
              </a:xfrm>
              <a:custGeom>
                <a:avLst/>
                <a:gdLst>
                  <a:gd name="T0" fmla="*/ 561 w 893"/>
                  <a:gd name="T1" fmla="*/ 1927 h 1929"/>
                  <a:gd name="T2" fmla="*/ 563 w 893"/>
                  <a:gd name="T3" fmla="*/ 1929 h 1929"/>
                  <a:gd name="T4" fmla="*/ 706 w 893"/>
                  <a:gd name="T5" fmla="*/ 1619 h 1929"/>
                  <a:gd name="T6" fmla="*/ 787 w 893"/>
                  <a:gd name="T7" fmla="*/ 1647 h 1929"/>
                  <a:gd name="T8" fmla="*/ 776 w 893"/>
                  <a:gd name="T9" fmla="*/ 645 h 1929"/>
                  <a:gd name="T10" fmla="*/ 660 w 893"/>
                  <a:gd name="T11" fmla="*/ 692 h 1929"/>
                  <a:gd name="T12" fmla="*/ 1 w 893"/>
                  <a:gd name="T13" fmla="*/ 0 h 1929"/>
                  <a:gd name="T14" fmla="*/ 0 w 893"/>
                  <a:gd name="T15" fmla="*/ 3 h 1929"/>
                  <a:gd name="T16" fmla="*/ 662 w 893"/>
                  <a:gd name="T17" fmla="*/ 707 h 1929"/>
                  <a:gd name="T18" fmla="*/ 778 w 893"/>
                  <a:gd name="T19" fmla="*/ 661 h 1929"/>
                  <a:gd name="T20" fmla="*/ 789 w 893"/>
                  <a:gd name="T21" fmla="*/ 1632 h 1929"/>
                  <a:gd name="T22" fmla="*/ 707 w 893"/>
                  <a:gd name="T23" fmla="*/ 1605 h 1929"/>
                  <a:gd name="T24" fmla="*/ 561 w 893"/>
                  <a:gd name="T25" fmla="*/ 1927 h 1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3" h="1929">
                    <a:moveTo>
                      <a:pt x="561" y="1927"/>
                    </a:moveTo>
                    <a:cubicBezTo>
                      <a:pt x="562" y="1928"/>
                      <a:pt x="563" y="1928"/>
                      <a:pt x="563" y="1929"/>
                    </a:cubicBezTo>
                    <a:cubicBezTo>
                      <a:pt x="623" y="1832"/>
                      <a:pt x="671" y="1728"/>
                      <a:pt x="706" y="1619"/>
                    </a:cubicBezTo>
                    <a:cubicBezTo>
                      <a:pt x="733" y="1629"/>
                      <a:pt x="760" y="1638"/>
                      <a:pt x="787" y="1647"/>
                    </a:cubicBezTo>
                    <a:cubicBezTo>
                      <a:pt x="892" y="1323"/>
                      <a:pt x="893" y="964"/>
                      <a:pt x="776" y="645"/>
                    </a:cubicBezTo>
                    <a:cubicBezTo>
                      <a:pt x="738" y="661"/>
                      <a:pt x="699" y="677"/>
                      <a:pt x="660" y="692"/>
                    </a:cubicBezTo>
                    <a:cubicBezTo>
                      <a:pt x="553" y="399"/>
                      <a:pt x="337" y="145"/>
                      <a:pt x="1" y="0"/>
                    </a:cubicBezTo>
                    <a:cubicBezTo>
                      <a:pt x="1" y="1"/>
                      <a:pt x="0" y="2"/>
                      <a:pt x="0" y="3"/>
                    </a:cubicBezTo>
                    <a:cubicBezTo>
                      <a:pt x="340" y="149"/>
                      <a:pt x="557" y="409"/>
                      <a:pt x="662" y="707"/>
                    </a:cubicBezTo>
                    <a:cubicBezTo>
                      <a:pt x="700" y="692"/>
                      <a:pt x="739" y="676"/>
                      <a:pt x="778" y="661"/>
                    </a:cubicBezTo>
                    <a:cubicBezTo>
                      <a:pt x="888" y="970"/>
                      <a:pt x="887" y="1317"/>
                      <a:pt x="789" y="1632"/>
                    </a:cubicBezTo>
                    <a:cubicBezTo>
                      <a:pt x="761" y="1623"/>
                      <a:pt x="734" y="1614"/>
                      <a:pt x="707" y="1605"/>
                    </a:cubicBezTo>
                    <a:cubicBezTo>
                      <a:pt x="672" y="1718"/>
                      <a:pt x="623" y="1826"/>
                      <a:pt x="561" y="192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6" name="Freeform 1130"/>
              <p:cNvSpPr>
                <a:spLocks/>
              </p:cNvSpPr>
              <p:nvPr/>
            </p:nvSpPr>
            <p:spPr bwMode="auto">
              <a:xfrm>
                <a:off x="3456" y="194"/>
                <a:ext cx="159" cy="79"/>
              </a:xfrm>
              <a:custGeom>
                <a:avLst/>
                <a:gdLst>
                  <a:gd name="T0" fmla="*/ 82 w 85"/>
                  <a:gd name="T1" fmla="*/ 38 h 42"/>
                  <a:gd name="T2" fmla="*/ 46 w 85"/>
                  <a:gd name="T3" fmla="*/ 13 h 42"/>
                  <a:gd name="T4" fmla="*/ 2 w 85"/>
                  <a:gd name="T5" fmla="*/ 4 h 42"/>
                  <a:gd name="T6" fmla="*/ 39 w 85"/>
                  <a:gd name="T7" fmla="*/ 28 h 42"/>
                  <a:gd name="T8" fmla="*/ 82 w 85"/>
                  <a:gd name="T9" fmla="*/ 38 h 42"/>
                </a:gdLst>
                <a:ahLst/>
                <a:cxnLst>
                  <a:cxn ang="0">
                    <a:pos x="T0" y="T1"/>
                  </a:cxn>
                  <a:cxn ang="0">
                    <a:pos x="T2" y="T3"/>
                  </a:cxn>
                  <a:cxn ang="0">
                    <a:pos x="T4" y="T5"/>
                  </a:cxn>
                  <a:cxn ang="0">
                    <a:pos x="T6" y="T7"/>
                  </a:cxn>
                  <a:cxn ang="0">
                    <a:pos x="T8" y="T9"/>
                  </a:cxn>
                </a:cxnLst>
                <a:rect l="0" t="0" r="r" b="b"/>
                <a:pathLst>
                  <a:path w="85" h="42">
                    <a:moveTo>
                      <a:pt x="82" y="38"/>
                    </a:moveTo>
                    <a:cubicBezTo>
                      <a:pt x="85" y="35"/>
                      <a:pt x="69" y="23"/>
                      <a:pt x="46" y="13"/>
                    </a:cubicBezTo>
                    <a:cubicBezTo>
                      <a:pt x="24" y="3"/>
                      <a:pt x="4" y="0"/>
                      <a:pt x="2" y="4"/>
                    </a:cubicBezTo>
                    <a:cubicBezTo>
                      <a:pt x="0" y="8"/>
                      <a:pt x="17" y="18"/>
                      <a:pt x="39" y="28"/>
                    </a:cubicBezTo>
                    <a:cubicBezTo>
                      <a:pt x="61" y="37"/>
                      <a:pt x="80" y="42"/>
                      <a:pt x="82" y="3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7" name="Freeform 1131"/>
              <p:cNvSpPr>
                <a:spLocks/>
              </p:cNvSpPr>
              <p:nvPr/>
            </p:nvSpPr>
            <p:spPr bwMode="auto">
              <a:xfrm>
                <a:off x="4741" y="1466"/>
                <a:ext cx="64" cy="139"/>
              </a:xfrm>
              <a:custGeom>
                <a:avLst/>
                <a:gdLst>
                  <a:gd name="T0" fmla="*/ 29 w 34"/>
                  <a:gd name="T1" fmla="*/ 73 h 74"/>
                  <a:gd name="T2" fmla="*/ 25 w 34"/>
                  <a:gd name="T3" fmla="*/ 34 h 74"/>
                  <a:gd name="T4" fmla="*/ 4 w 34"/>
                  <a:gd name="T5" fmla="*/ 2 h 74"/>
                  <a:gd name="T6" fmla="*/ 9 w 34"/>
                  <a:gd name="T7" fmla="*/ 40 h 74"/>
                  <a:gd name="T8" fmla="*/ 29 w 34"/>
                  <a:gd name="T9" fmla="*/ 73 h 74"/>
                </a:gdLst>
                <a:ahLst/>
                <a:cxnLst>
                  <a:cxn ang="0">
                    <a:pos x="T0" y="T1"/>
                  </a:cxn>
                  <a:cxn ang="0">
                    <a:pos x="T2" y="T3"/>
                  </a:cxn>
                  <a:cxn ang="0">
                    <a:pos x="T4" y="T5"/>
                  </a:cxn>
                  <a:cxn ang="0">
                    <a:pos x="T6" y="T7"/>
                  </a:cxn>
                  <a:cxn ang="0">
                    <a:pos x="T8" y="T9"/>
                  </a:cxn>
                </a:cxnLst>
                <a:rect l="0" t="0" r="r" b="b"/>
                <a:pathLst>
                  <a:path w="34" h="74">
                    <a:moveTo>
                      <a:pt x="29" y="73"/>
                    </a:moveTo>
                    <a:cubicBezTo>
                      <a:pt x="34" y="71"/>
                      <a:pt x="32" y="54"/>
                      <a:pt x="25" y="34"/>
                    </a:cubicBezTo>
                    <a:cubicBezTo>
                      <a:pt x="18" y="14"/>
                      <a:pt x="8" y="0"/>
                      <a:pt x="4" y="2"/>
                    </a:cubicBezTo>
                    <a:cubicBezTo>
                      <a:pt x="0" y="4"/>
                      <a:pt x="2" y="21"/>
                      <a:pt x="9" y="40"/>
                    </a:cubicBezTo>
                    <a:cubicBezTo>
                      <a:pt x="16" y="60"/>
                      <a:pt x="25" y="74"/>
                      <a:pt x="29" y="7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8" name="Freeform 1132"/>
              <p:cNvSpPr>
                <a:spLocks/>
              </p:cNvSpPr>
              <p:nvPr/>
            </p:nvSpPr>
            <p:spPr bwMode="auto">
              <a:xfrm>
                <a:off x="4559" y="3792"/>
                <a:ext cx="73" cy="107"/>
              </a:xfrm>
              <a:custGeom>
                <a:avLst/>
                <a:gdLst>
                  <a:gd name="T0" fmla="*/ 3 w 39"/>
                  <a:gd name="T1" fmla="*/ 55 h 57"/>
                  <a:gd name="T2" fmla="*/ 25 w 39"/>
                  <a:gd name="T3" fmla="*/ 33 h 57"/>
                  <a:gd name="T4" fmla="*/ 36 w 39"/>
                  <a:gd name="T5" fmla="*/ 1 h 57"/>
                  <a:gd name="T6" fmla="*/ 14 w 39"/>
                  <a:gd name="T7" fmla="*/ 25 h 57"/>
                  <a:gd name="T8" fmla="*/ 3 w 39"/>
                  <a:gd name="T9" fmla="*/ 55 h 57"/>
                </a:gdLst>
                <a:ahLst/>
                <a:cxnLst>
                  <a:cxn ang="0">
                    <a:pos x="T0" y="T1"/>
                  </a:cxn>
                  <a:cxn ang="0">
                    <a:pos x="T2" y="T3"/>
                  </a:cxn>
                  <a:cxn ang="0">
                    <a:pos x="T4" y="T5"/>
                  </a:cxn>
                  <a:cxn ang="0">
                    <a:pos x="T6" y="T7"/>
                  </a:cxn>
                  <a:cxn ang="0">
                    <a:pos x="T8" y="T9"/>
                  </a:cxn>
                </a:cxnLst>
                <a:rect l="0" t="0" r="r" b="b"/>
                <a:pathLst>
                  <a:path w="39" h="57">
                    <a:moveTo>
                      <a:pt x="3" y="55"/>
                    </a:moveTo>
                    <a:cubicBezTo>
                      <a:pt x="6" y="57"/>
                      <a:pt x="16" y="47"/>
                      <a:pt x="25" y="33"/>
                    </a:cubicBezTo>
                    <a:cubicBezTo>
                      <a:pt x="34" y="17"/>
                      <a:pt x="39" y="4"/>
                      <a:pt x="36" y="1"/>
                    </a:cubicBezTo>
                    <a:cubicBezTo>
                      <a:pt x="32" y="0"/>
                      <a:pt x="23" y="10"/>
                      <a:pt x="14" y="25"/>
                    </a:cubicBezTo>
                    <a:cubicBezTo>
                      <a:pt x="5" y="40"/>
                      <a:pt x="0" y="53"/>
                      <a:pt x="3" y="5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9" name="Freeform 1133"/>
              <p:cNvSpPr>
                <a:spLocks/>
              </p:cNvSpPr>
              <p:nvPr/>
            </p:nvSpPr>
            <p:spPr bwMode="auto">
              <a:xfrm>
                <a:off x="4957" y="1372"/>
                <a:ext cx="68" cy="153"/>
              </a:xfrm>
              <a:custGeom>
                <a:avLst/>
                <a:gdLst>
                  <a:gd name="T0" fmla="*/ 32 w 36"/>
                  <a:gd name="T1" fmla="*/ 79 h 81"/>
                  <a:gd name="T2" fmla="*/ 26 w 36"/>
                  <a:gd name="T3" fmla="*/ 38 h 81"/>
                  <a:gd name="T4" fmla="*/ 4 w 36"/>
                  <a:gd name="T5" fmla="*/ 2 h 81"/>
                  <a:gd name="T6" fmla="*/ 11 w 36"/>
                  <a:gd name="T7" fmla="*/ 44 h 81"/>
                  <a:gd name="T8" fmla="*/ 32 w 36"/>
                  <a:gd name="T9" fmla="*/ 79 h 81"/>
                </a:gdLst>
                <a:ahLst/>
                <a:cxnLst>
                  <a:cxn ang="0">
                    <a:pos x="T0" y="T1"/>
                  </a:cxn>
                  <a:cxn ang="0">
                    <a:pos x="T2" y="T3"/>
                  </a:cxn>
                  <a:cxn ang="0">
                    <a:pos x="T4" y="T5"/>
                  </a:cxn>
                  <a:cxn ang="0">
                    <a:pos x="T6" y="T7"/>
                  </a:cxn>
                  <a:cxn ang="0">
                    <a:pos x="T8" y="T9"/>
                  </a:cxn>
                </a:cxnLst>
                <a:rect l="0" t="0" r="r" b="b"/>
                <a:pathLst>
                  <a:path w="36" h="81">
                    <a:moveTo>
                      <a:pt x="32" y="79"/>
                    </a:moveTo>
                    <a:cubicBezTo>
                      <a:pt x="36" y="78"/>
                      <a:pt x="34" y="59"/>
                      <a:pt x="26" y="38"/>
                    </a:cubicBezTo>
                    <a:cubicBezTo>
                      <a:pt x="19" y="16"/>
                      <a:pt x="8" y="0"/>
                      <a:pt x="4" y="2"/>
                    </a:cubicBezTo>
                    <a:cubicBezTo>
                      <a:pt x="0" y="4"/>
                      <a:pt x="3" y="22"/>
                      <a:pt x="11" y="44"/>
                    </a:cubicBezTo>
                    <a:cubicBezTo>
                      <a:pt x="19" y="65"/>
                      <a:pt x="28" y="81"/>
                      <a:pt x="32" y="7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0" name="Freeform 1134"/>
              <p:cNvSpPr>
                <a:spLocks/>
              </p:cNvSpPr>
              <p:nvPr/>
            </p:nvSpPr>
            <p:spPr bwMode="auto">
              <a:xfrm>
                <a:off x="4980" y="3245"/>
                <a:ext cx="62" cy="154"/>
              </a:xfrm>
              <a:custGeom>
                <a:avLst/>
                <a:gdLst>
                  <a:gd name="T0" fmla="*/ 4 w 33"/>
                  <a:gd name="T1" fmla="*/ 80 h 82"/>
                  <a:gd name="T2" fmla="*/ 25 w 33"/>
                  <a:gd name="T3" fmla="*/ 43 h 82"/>
                  <a:gd name="T4" fmla="*/ 29 w 33"/>
                  <a:gd name="T5" fmla="*/ 1 h 82"/>
                  <a:gd name="T6" fmla="*/ 9 w 33"/>
                  <a:gd name="T7" fmla="*/ 38 h 82"/>
                  <a:gd name="T8" fmla="*/ 4 w 33"/>
                  <a:gd name="T9" fmla="*/ 80 h 82"/>
                </a:gdLst>
                <a:ahLst/>
                <a:cxnLst>
                  <a:cxn ang="0">
                    <a:pos x="T0" y="T1"/>
                  </a:cxn>
                  <a:cxn ang="0">
                    <a:pos x="T2" y="T3"/>
                  </a:cxn>
                  <a:cxn ang="0">
                    <a:pos x="T4" y="T5"/>
                  </a:cxn>
                  <a:cxn ang="0">
                    <a:pos x="T6" y="T7"/>
                  </a:cxn>
                  <a:cxn ang="0">
                    <a:pos x="T8" y="T9"/>
                  </a:cxn>
                </a:cxnLst>
                <a:rect l="0" t="0" r="r" b="b"/>
                <a:pathLst>
                  <a:path w="33" h="82">
                    <a:moveTo>
                      <a:pt x="4" y="80"/>
                    </a:moveTo>
                    <a:cubicBezTo>
                      <a:pt x="8" y="82"/>
                      <a:pt x="18" y="65"/>
                      <a:pt x="25" y="43"/>
                    </a:cubicBezTo>
                    <a:cubicBezTo>
                      <a:pt x="32" y="21"/>
                      <a:pt x="33" y="2"/>
                      <a:pt x="29" y="1"/>
                    </a:cubicBezTo>
                    <a:cubicBezTo>
                      <a:pt x="25" y="0"/>
                      <a:pt x="16" y="16"/>
                      <a:pt x="9" y="38"/>
                    </a:cubicBezTo>
                    <a:cubicBezTo>
                      <a:pt x="2" y="60"/>
                      <a:pt x="0" y="78"/>
                      <a:pt x="4" y="8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1" name="Freeform 1135"/>
              <p:cNvSpPr>
                <a:spLocks/>
              </p:cNvSpPr>
              <p:nvPr/>
            </p:nvSpPr>
            <p:spPr bwMode="auto">
              <a:xfrm>
                <a:off x="4843" y="3224"/>
                <a:ext cx="37" cy="90"/>
              </a:xfrm>
              <a:custGeom>
                <a:avLst/>
                <a:gdLst>
                  <a:gd name="T0" fmla="*/ 2 w 20"/>
                  <a:gd name="T1" fmla="*/ 47 h 48"/>
                  <a:gd name="T2" fmla="*/ 15 w 20"/>
                  <a:gd name="T3" fmla="*/ 26 h 48"/>
                  <a:gd name="T4" fmla="*/ 17 w 20"/>
                  <a:gd name="T5" fmla="*/ 1 h 48"/>
                  <a:gd name="T6" fmla="*/ 5 w 20"/>
                  <a:gd name="T7" fmla="*/ 23 h 48"/>
                  <a:gd name="T8" fmla="*/ 2 w 20"/>
                  <a:gd name="T9" fmla="*/ 47 h 48"/>
                </a:gdLst>
                <a:ahLst/>
                <a:cxnLst>
                  <a:cxn ang="0">
                    <a:pos x="T0" y="T1"/>
                  </a:cxn>
                  <a:cxn ang="0">
                    <a:pos x="T2" y="T3"/>
                  </a:cxn>
                  <a:cxn ang="0">
                    <a:pos x="T4" y="T5"/>
                  </a:cxn>
                  <a:cxn ang="0">
                    <a:pos x="T6" y="T7"/>
                  </a:cxn>
                  <a:cxn ang="0">
                    <a:pos x="T8" y="T9"/>
                  </a:cxn>
                </a:cxnLst>
                <a:rect l="0" t="0" r="r" b="b"/>
                <a:pathLst>
                  <a:path w="20" h="48">
                    <a:moveTo>
                      <a:pt x="2" y="47"/>
                    </a:moveTo>
                    <a:cubicBezTo>
                      <a:pt x="5" y="48"/>
                      <a:pt x="11" y="38"/>
                      <a:pt x="15" y="26"/>
                    </a:cubicBezTo>
                    <a:cubicBezTo>
                      <a:pt x="19" y="13"/>
                      <a:pt x="20" y="2"/>
                      <a:pt x="17" y="1"/>
                    </a:cubicBezTo>
                    <a:cubicBezTo>
                      <a:pt x="14" y="0"/>
                      <a:pt x="9" y="9"/>
                      <a:pt x="5" y="23"/>
                    </a:cubicBezTo>
                    <a:cubicBezTo>
                      <a:pt x="1" y="35"/>
                      <a:pt x="0" y="46"/>
                      <a:pt x="2" y="4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2" name="Freeform 1136"/>
              <p:cNvSpPr>
                <a:spLocks/>
              </p:cNvSpPr>
              <p:nvPr/>
            </p:nvSpPr>
            <p:spPr bwMode="auto">
              <a:xfrm>
                <a:off x="3005" y="1338"/>
                <a:ext cx="962" cy="1837"/>
              </a:xfrm>
              <a:custGeom>
                <a:avLst/>
                <a:gdLst>
                  <a:gd name="T0" fmla="*/ 297 w 512"/>
                  <a:gd name="T1" fmla="*/ 976 h 977"/>
                  <a:gd name="T2" fmla="*/ 299 w 512"/>
                  <a:gd name="T3" fmla="*/ 977 h 977"/>
                  <a:gd name="T4" fmla="*/ 373 w 512"/>
                  <a:gd name="T5" fmla="*/ 818 h 977"/>
                  <a:gd name="T6" fmla="*/ 454 w 512"/>
                  <a:gd name="T7" fmla="*/ 846 h 977"/>
                  <a:gd name="T8" fmla="*/ 448 w 512"/>
                  <a:gd name="T9" fmla="*/ 300 h 977"/>
                  <a:gd name="T10" fmla="*/ 332 w 512"/>
                  <a:gd name="T11" fmla="*/ 347 h 977"/>
                  <a:gd name="T12" fmla="*/ 1 w 512"/>
                  <a:gd name="T13" fmla="*/ 0 h 977"/>
                  <a:gd name="T14" fmla="*/ 0 w 512"/>
                  <a:gd name="T15" fmla="*/ 3 h 977"/>
                  <a:gd name="T16" fmla="*/ 331 w 512"/>
                  <a:gd name="T17" fmla="*/ 355 h 977"/>
                  <a:gd name="T18" fmla="*/ 448 w 512"/>
                  <a:gd name="T19" fmla="*/ 309 h 977"/>
                  <a:gd name="T20" fmla="*/ 453 w 512"/>
                  <a:gd name="T21" fmla="*/ 837 h 977"/>
                  <a:gd name="T22" fmla="*/ 372 w 512"/>
                  <a:gd name="T23" fmla="*/ 810 h 977"/>
                  <a:gd name="T24" fmla="*/ 297 w 512"/>
                  <a:gd name="T25" fmla="*/ 976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2" h="977">
                    <a:moveTo>
                      <a:pt x="297" y="976"/>
                    </a:moveTo>
                    <a:cubicBezTo>
                      <a:pt x="298" y="976"/>
                      <a:pt x="298" y="977"/>
                      <a:pt x="299" y="977"/>
                    </a:cubicBezTo>
                    <a:cubicBezTo>
                      <a:pt x="330" y="927"/>
                      <a:pt x="354" y="874"/>
                      <a:pt x="373" y="818"/>
                    </a:cubicBezTo>
                    <a:cubicBezTo>
                      <a:pt x="400" y="827"/>
                      <a:pt x="427" y="837"/>
                      <a:pt x="454" y="846"/>
                    </a:cubicBezTo>
                    <a:cubicBezTo>
                      <a:pt x="511" y="670"/>
                      <a:pt x="512" y="474"/>
                      <a:pt x="448" y="300"/>
                    </a:cubicBezTo>
                    <a:cubicBezTo>
                      <a:pt x="409" y="316"/>
                      <a:pt x="370" y="332"/>
                      <a:pt x="332" y="347"/>
                    </a:cubicBezTo>
                    <a:cubicBezTo>
                      <a:pt x="278" y="200"/>
                      <a:pt x="170" y="73"/>
                      <a:pt x="1" y="0"/>
                    </a:cubicBezTo>
                    <a:cubicBezTo>
                      <a:pt x="1" y="1"/>
                      <a:pt x="1" y="2"/>
                      <a:pt x="0" y="3"/>
                    </a:cubicBezTo>
                    <a:cubicBezTo>
                      <a:pt x="170" y="76"/>
                      <a:pt x="279" y="206"/>
                      <a:pt x="331" y="355"/>
                    </a:cubicBezTo>
                    <a:cubicBezTo>
                      <a:pt x="370" y="340"/>
                      <a:pt x="409" y="325"/>
                      <a:pt x="448" y="309"/>
                    </a:cubicBezTo>
                    <a:cubicBezTo>
                      <a:pt x="507" y="478"/>
                      <a:pt x="507" y="666"/>
                      <a:pt x="453" y="837"/>
                    </a:cubicBezTo>
                    <a:cubicBezTo>
                      <a:pt x="426" y="828"/>
                      <a:pt x="399" y="819"/>
                      <a:pt x="372" y="810"/>
                    </a:cubicBezTo>
                    <a:cubicBezTo>
                      <a:pt x="354" y="868"/>
                      <a:pt x="329" y="924"/>
                      <a:pt x="297" y="97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3" name="Freeform 1137"/>
              <p:cNvSpPr>
                <a:spLocks/>
              </p:cNvSpPr>
              <p:nvPr/>
            </p:nvSpPr>
            <p:spPr bwMode="auto">
              <a:xfrm>
                <a:off x="2965" y="1318"/>
                <a:ext cx="83" cy="49"/>
              </a:xfrm>
              <a:custGeom>
                <a:avLst/>
                <a:gdLst>
                  <a:gd name="T0" fmla="*/ 42 w 44"/>
                  <a:gd name="T1" fmla="*/ 22 h 26"/>
                  <a:gd name="T2" fmla="*/ 25 w 44"/>
                  <a:gd name="T3" fmla="*/ 5 h 26"/>
                  <a:gd name="T4" fmla="*/ 1 w 44"/>
                  <a:gd name="T5" fmla="*/ 4 h 26"/>
                  <a:gd name="T6" fmla="*/ 18 w 44"/>
                  <a:gd name="T7" fmla="*/ 20 h 26"/>
                  <a:gd name="T8" fmla="*/ 42 w 44"/>
                  <a:gd name="T9" fmla="*/ 22 h 26"/>
                </a:gdLst>
                <a:ahLst/>
                <a:cxnLst>
                  <a:cxn ang="0">
                    <a:pos x="T0" y="T1"/>
                  </a:cxn>
                  <a:cxn ang="0">
                    <a:pos x="T2" y="T3"/>
                  </a:cxn>
                  <a:cxn ang="0">
                    <a:pos x="T4" y="T5"/>
                  </a:cxn>
                  <a:cxn ang="0">
                    <a:pos x="T6" y="T7"/>
                  </a:cxn>
                  <a:cxn ang="0">
                    <a:pos x="T8" y="T9"/>
                  </a:cxn>
                </a:cxnLst>
                <a:rect l="0" t="0" r="r" b="b"/>
                <a:pathLst>
                  <a:path w="44" h="26">
                    <a:moveTo>
                      <a:pt x="42" y="22"/>
                    </a:moveTo>
                    <a:cubicBezTo>
                      <a:pt x="44" y="18"/>
                      <a:pt x="37" y="10"/>
                      <a:pt x="25" y="5"/>
                    </a:cubicBezTo>
                    <a:cubicBezTo>
                      <a:pt x="14" y="1"/>
                      <a:pt x="3" y="0"/>
                      <a:pt x="1" y="4"/>
                    </a:cubicBezTo>
                    <a:cubicBezTo>
                      <a:pt x="0" y="8"/>
                      <a:pt x="8" y="15"/>
                      <a:pt x="18" y="20"/>
                    </a:cubicBezTo>
                    <a:cubicBezTo>
                      <a:pt x="29" y="25"/>
                      <a:pt x="40" y="26"/>
                      <a:pt x="42"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4" name="Freeform 1138"/>
              <p:cNvSpPr>
                <a:spLocks/>
              </p:cNvSpPr>
              <p:nvPr/>
            </p:nvSpPr>
            <p:spPr bwMode="auto">
              <a:xfrm>
                <a:off x="3604" y="1957"/>
                <a:ext cx="43" cy="73"/>
              </a:xfrm>
              <a:custGeom>
                <a:avLst/>
                <a:gdLst>
                  <a:gd name="T0" fmla="*/ 18 w 23"/>
                  <a:gd name="T1" fmla="*/ 38 h 39"/>
                  <a:gd name="T2" fmla="*/ 19 w 23"/>
                  <a:gd name="T3" fmla="*/ 17 h 39"/>
                  <a:gd name="T4" fmla="*/ 5 w 23"/>
                  <a:gd name="T5" fmla="*/ 2 h 39"/>
                  <a:gd name="T6" fmla="*/ 4 w 23"/>
                  <a:gd name="T7" fmla="*/ 23 h 39"/>
                  <a:gd name="T8" fmla="*/ 18 w 23"/>
                  <a:gd name="T9" fmla="*/ 38 h 39"/>
                </a:gdLst>
                <a:ahLst/>
                <a:cxnLst>
                  <a:cxn ang="0">
                    <a:pos x="T0" y="T1"/>
                  </a:cxn>
                  <a:cxn ang="0">
                    <a:pos x="T2" y="T3"/>
                  </a:cxn>
                  <a:cxn ang="0">
                    <a:pos x="T4" y="T5"/>
                  </a:cxn>
                  <a:cxn ang="0">
                    <a:pos x="T6" y="T7"/>
                  </a:cxn>
                  <a:cxn ang="0">
                    <a:pos x="T8" y="T9"/>
                  </a:cxn>
                </a:cxnLst>
                <a:rect l="0" t="0" r="r" b="b"/>
                <a:pathLst>
                  <a:path w="23" h="39">
                    <a:moveTo>
                      <a:pt x="18" y="38"/>
                    </a:moveTo>
                    <a:cubicBezTo>
                      <a:pt x="22" y="36"/>
                      <a:pt x="23" y="27"/>
                      <a:pt x="19" y="17"/>
                    </a:cubicBezTo>
                    <a:cubicBezTo>
                      <a:pt x="16" y="7"/>
                      <a:pt x="9" y="0"/>
                      <a:pt x="5" y="2"/>
                    </a:cubicBezTo>
                    <a:cubicBezTo>
                      <a:pt x="0" y="4"/>
                      <a:pt x="0" y="13"/>
                      <a:pt x="4" y="23"/>
                    </a:cubicBezTo>
                    <a:cubicBezTo>
                      <a:pt x="7" y="33"/>
                      <a:pt x="13" y="39"/>
                      <a:pt x="18" y="3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5" name="Freeform 1139"/>
              <p:cNvSpPr>
                <a:spLocks/>
              </p:cNvSpPr>
              <p:nvPr/>
            </p:nvSpPr>
            <p:spPr bwMode="auto">
              <a:xfrm>
                <a:off x="3546" y="3139"/>
                <a:ext cx="43" cy="61"/>
              </a:xfrm>
              <a:custGeom>
                <a:avLst/>
                <a:gdLst>
                  <a:gd name="T0" fmla="*/ 3 w 23"/>
                  <a:gd name="T1" fmla="*/ 30 h 32"/>
                  <a:gd name="T2" fmla="*/ 17 w 23"/>
                  <a:gd name="T3" fmla="*/ 20 h 32"/>
                  <a:gd name="T4" fmla="*/ 20 w 23"/>
                  <a:gd name="T5" fmla="*/ 3 h 32"/>
                  <a:gd name="T6" fmla="*/ 6 w 23"/>
                  <a:gd name="T7" fmla="*/ 13 h 32"/>
                  <a:gd name="T8" fmla="*/ 3 w 23"/>
                  <a:gd name="T9" fmla="*/ 30 h 32"/>
                </a:gdLst>
                <a:ahLst/>
                <a:cxnLst>
                  <a:cxn ang="0">
                    <a:pos x="T0" y="T1"/>
                  </a:cxn>
                  <a:cxn ang="0">
                    <a:pos x="T2" y="T3"/>
                  </a:cxn>
                  <a:cxn ang="0">
                    <a:pos x="T4" y="T5"/>
                  </a:cxn>
                  <a:cxn ang="0">
                    <a:pos x="T6" y="T7"/>
                  </a:cxn>
                  <a:cxn ang="0">
                    <a:pos x="T8" y="T9"/>
                  </a:cxn>
                </a:cxnLst>
                <a:rect l="0" t="0" r="r" b="b"/>
                <a:pathLst>
                  <a:path w="23" h="32">
                    <a:moveTo>
                      <a:pt x="3" y="30"/>
                    </a:moveTo>
                    <a:cubicBezTo>
                      <a:pt x="6" y="32"/>
                      <a:pt x="12" y="28"/>
                      <a:pt x="17" y="20"/>
                    </a:cubicBezTo>
                    <a:cubicBezTo>
                      <a:pt x="22" y="12"/>
                      <a:pt x="23" y="5"/>
                      <a:pt x="20" y="3"/>
                    </a:cubicBezTo>
                    <a:cubicBezTo>
                      <a:pt x="17" y="0"/>
                      <a:pt x="10" y="5"/>
                      <a:pt x="6" y="13"/>
                    </a:cubicBezTo>
                    <a:cubicBezTo>
                      <a:pt x="1" y="20"/>
                      <a:pt x="0" y="28"/>
                      <a:pt x="3" y="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6" name="Freeform 1140"/>
              <p:cNvSpPr>
                <a:spLocks/>
              </p:cNvSpPr>
              <p:nvPr/>
            </p:nvSpPr>
            <p:spPr bwMode="auto">
              <a:xfrm>
                <a:off x="3822" y="1863"/>
                <a:ext cx="45" cy="86"/>
              </a:xfrm>
              <a:custGeom>
                <a:avLst/>
                <a:gdLst>
                  <a:gd name="T0" fmla="*/ 19 w 24"/>
                  <a:gd name="T1" fmla="*/ 44 h 46"/>
                  <a:gd name="T2" fmla="*/ 20 w 24"/>
                  <a:gd name="T3" fmla="*/ 20 h 46"/>
                  <a:gd name="T4" fmla="*/ 4 w 24"/>
                  <a:gd name="T5" fmla="*/ 2 h 46"/>
                  <a:gd name="T6" fmla="*/ 4 w 24"/>
                  <a:gd name="T7" fmla="*/ 26 h 46"/>
                  <a:gd name="T8" fmla="*/ 19 w 24"/>
                  <a:gd name="T9" fmla="*/ 44 h 46"/>
                </a:gdLst>
                <a:ahLst/>
                <a:cxnLst>
                  <a:cxn ang="0">
                    <a:pos x="T0" y="T1"/>
                  </a:cxn>
                  <a:cxn ang="0">
                    <a:pos x="T2" y="T3"/>
                  </a:cxn>
                  <a:cxn ang="0">
                    <a:pos x="T4" y="T5"/>
                  </a:cxn>
                  <a:cxn ang="0">
                    <a:pos x="T6" y="T7"/>
                  </a:cxn>
                  <a:cxn ang="0">
                    <a:pos x="T8" y="T9"/>
                  </a:cxn>
                </a:cxnLst>
                <a:rect l="0" t="0" r="r" b="b"/>
                <a:pathLst>
                  <a:path w="24" h="46">
                    <a:moveTo>
                      <a:pt x="19" y="44"/>
                    </a:moveTo>
                    <a:cubicBezTo>
                      <a:pt x="24" y="43"/>
                      <a:pt x="24" y="32"/>
                      <a:pt x="20" y="20"/>
                    </a:cubicBezTo>
                    <a:cubicBezTo>
                      <a:pt x="15" y="9"/>
                      <a:pt x="8" y="0"/>
                      <a:pt x="4" y="2"/>
                    </a:cubicBezTo>
                    <a:cubicBezTo>
                      <a:pt x="0" y="4"/>
                      <a:pt x="0" y="15"/>
                      <a:pt x="4" y="26"/>
                    </a:cubicBezTo>
                    <a:cubicBezTo>
                      <a:pt x="9" y="38"/>
                      <a:pt x="15" y="46"/>
                      <a:pt x="19" y="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7" name="Freeform 1141"/>
              <p:cNvSpPr>
                <a:spLocks/>
              </p:cNvSpPr>
              <p:nvPr/>
            </p:nvSpPr>
            <p:spPr bwMode="auto">
              <a:xfrm>
                <a:off x="3833" y="2882"/>
                <a:ext cx="44" cy="86"/>
              </a:xfrm>
              <a:custGeom>
                <a:avLst/>
                <a:gdLst>
                  <a:gd name="T0" fmla="*/ 5 w 23"/>
                  <a:gd name="T1" fmla="*/ 44 h 46"/>
                  <a:gd name="T2" fmla="*/ 19 w 23"/>
                  <a:gd name="T3" fmla="*/ 26 h 46"/>
                  <a:gd name="T4" fmla="*/ 19 w 23"/>
                  <a:gd name="T5" fmla="*/ 2 h 46"/>
                  <a:gd name="T6" fmla="*/ 4 w 23"/>
                  <a:gd name="T7" fmla="*/ 21 h 46"/>
                  <a:gd name="T8" fmla="*/ 5 w 23"/>
                  <a:gd name="T9" fmla="*/ 44 h 46"/>
                </a:gdLst>
                <a:ahLst/>
                <a:cxnLst>
                  <a:cxn ang="0">
                    <a:pos x="T0" y="T1"/>
                  </a:cxn>
                  <a:cxn ang="0">
                    <a:pos x="T2" y="T3"/>
                  </a:cxn>
                  <a:cxn ang="0">
                    <a:pos x="T4" y="T5"/>
                  </a:cxn>
                  <a:cxn ang="0">
                    <a:pos x="T6" y="T7"/>
                  </a:cxn>
                  <a:cxn ang="0">
                    <a:pos x="T8" y="T9"/>
                  </a:cxn>
                </a:cxnLst>
                <a:rect l="0" t="0" r="r" b="b"/>
                <a:pathLst>
                  <a:path w="23" h="46">
                    <a:moveTo>
                      <a:pt x="5" y="44"/>
                    </a:moveTo>
                    <a:cubicBezTo>
                      <a:pt x="9" y="46"/>
                      <a:pt x="16" y="38"/>
                      <a:pt x="19" y="26"/>
                    </a:cubicBezTo>
                    <a:cubicBezTo>
                      <a:pt x="23" y="14"/>
                      <a:pt x="23" y="3"/>
                      <a:pt x="19" y="2"/>
                    </a:cubicBezTo>
                    <a:cubicBezTo>
                      <a:pt x="14" y="0"/>
                      <a:pt x="8" y="9"/>
                      <a:pt x="4" y="21"/>
                    </a:cubicBezTo>
                    <a:cubicBezTo>
                      <a:pt x="0" y="32"/>
                      <a:pt x="0" y="43"/>
                      <a:pt x="5" y="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8" name="Freeform 1142"/>
              <p:cNvSpPr>
                <a:spLocks/>
              </p:cNvSpPr>
              <p:nvPr/>
            </p:nvSpPr>
            <p:spPr bwMode="auto">
              <a:xfrm>
                <a:off x="3692" y="2850"/>
                <a:ext cx="27" cy="47"/>
              </a:xfrm>
              <a:custGeom>
                <a:avLst/>
                <a:gdLst>
                  <a:gd name="T0" fmla="*/ 3 w 14"/>
                  <a:gd name="T1" fmla="*/ 24 h 25"/>
                  <a:gd name="T2" fmla="*/ 11 w 14"/>
                  <a:gd name="T3" fmla="*/ 14 h 25"/>
                  <a:gd name="T4" fmla="*/ 10 w 14"/>
                  <a:gd name="T5" fmla="*/ 1 h 25"/>
                  <a:gd name="T6" fmla="*/ 2 w 14"/>
                  <a:gd name="T7" fmla="*/ 11 h 25"/>
                  <a:gd name="T8" fmla="*/ 3 w 14"/>
                  <a:gd name="T9" fmla="*/ 24 h 25"/>
                </a:gdLst>
                <a:ahLst/>
                <a:cxnLst>
                  <a:cxn ang="0">
                    <a:pos x="T0" y="T1"/>
                  </a:cxn>
                  <a:cxn ang="0">
                    <a:pos x="T2" y="T3"/>
                  </a:cxn>
                  <a:cxn ang="0">
                    <a:pos x="T4" y="T5"/>
                  </a:cxn>
                  <a:cxn ang="0">
                    <a:pos x="T6" y="T7"/>
                  </a:cxn>
                  <a:cxn ang="0">
                    <a:pos x="T8" y="T9"/>
                  </a:cxn>
                </a:cxnLst>
                <a:rect l="0" t="0" r="r" b="b"/>
                <a:pathLst>
                  <a:path w="14" h="25">
                    <a:moveTo>
                      <a:pt x="3" y="24"/>
                    </a:moveTo>
                    <a:cubicBezTo>
                      <a:pt x="5" y="25"/>
                      <a:pt x="9" y="21"/>
                      <a:pt x="11" y="14"/>
                    </a:cubicBezTo>
                    <a:cubicBezTo>
                      <a:pt x="14" y="7"/>
                      <a:pt x="13" y="2"/>
                      <a:pt x="10" y="1"/>
                    </a:cubicBezTo>
                    <a:cubicBezTo>
                      <a:pt x="8" y="0"/>
                      <a:pt x="4" y="4"/>
                      <a:pt x="2" y="11"/>
                    </a:cubicBezTo>
                    <a:cubicBezTo>
                      <a:pt x="0" y="17"/>
                      <a:pt x="0" y="23"/>
                      <a:pt x="3" y="2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9" name="Freeform 1143"/>
              <p:cNvSpPr>
                <a:spLocks/>
              </p:cNvSpPr>
              <p:nvPr/>
            </p:nvSpPr>
            <p:spPr bwMode="auto">
              <a:xfrm>
                <a:off x="3345" y="1463"/>
                <a:ext cx="1039" cy="2552"/>
              </a:xfrm>
              <a:custGeom>
                <a:avLst/>
                <a:gdLst>
                  <a:gd name="T0" fmla="*/ 0 w 553"/>
                  <a:gd name="T1" fmla="*/ 1355 h 1358"/>
                  <a:gd name="T2" fmla="*/ 1 w 553"/>
                  <a:gd name="T3" fmla="*/ 1358 h 1358"/>
                  <a:gd name="T4" fmla="*/ 192 w 553"/>
                  <a:gd name="T5" fmla="*/ 1213 h 1358"/>
                  <a:gd name="T6" fmla="*/ 253 w 553"/>
                  <a:gd name="T7" fmla="*/ 1276 h 1358"/>
                  <a:gd name="T8" fmla="*/ 553 w 553"/>
                  <a:gd name="T9" fmla="*/ 626 h 1358"/>
                  <a:gd name="T10" fmla="*/ 429 w 553"/>
                  <a:gd name="T11" fmla="*/ 614 h 1358"/>
                  <a:gd name="T12" fmla="*/ 281 w 553"/>
                  <a:gd name="T13" fmla="*/ 0 h 1358"/>
                  <a:gd name="T14" fmla="*/ 279 w 553"/>
                  <a:gd name="T15" fmla="*/ 2 h 1358"/>
                  <a:gd name="T16" fmla="*/ 425 w 553"/>
                  <a:gd name="T17" fmla="*/ 624 h 1358"/>
                  <a:gd name="T18" fmla="*/ 548 w 553"/>
                  <a:gd name="T19" fmla="*/ 637 h 1358"/>
                  <a:gd name="T20" fmla="*/ 258 w 553"/>
                  <a:gd name="T21" fmla="*/ 1266 h 1358"/>
                  <a:gd name="T22" fmla="*/ 197 w 553"/>
                  <a:gd name="T23" fmla="*/ 1204 h 1358"/>
                  <a:gd name="T24" fmla="*/ 0 w 553"/>
                  <a:gd name="T25" fmla="*/ 1355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3" h="1358">
                    <a:moveTo>
                      <a:pt x="0" y="1355"/>
                    </a:moveTo>
                    <a:cubicBezTo>
                      <a:pt x="0" y="1356"/>
                      <a:pt x="1" y="1357"/>
                      <a:pt x="1" y="1358"/>
                    </a:cubicBezTo>
                    <a:cubicBezTo>
                      <a:pt x="72" y="1318"/>
                      <a:pt x="136" y="1269"/>
                      <a:pt x="192" y="1213"/>
                    </a:cubicBezTo>
                    <a:cubicBezTo>
                      <a:pt x="212" y="1234"/>
                      <a:pt x="232" y="1255"/>
                      <a:pt x="253" y="1276"/>
                    </a:cubicBezTo>
                    <a:cubicBezTo>
                      <a:pt x="424" y="1104"/>
                      <a:pt x="527" y="869"/>
                      <a:pt x="553" y="626"/>
                    </a:cubicBezTo>
                    <a:cubicBezTo>
                      <a:pt x="512" y="622"/>
                      <a:pt x="470" y="618"/>
                      <a:pt x="429" y="614"/>
                    </a:cubicBezTo>
                    <a:cubicBezTo>
                      <a:pt x="452" y="400"/>
                      <a:pt x="405" y="179"/>
                      <a:pt x="281" y="0"/>
                    </a:cubicBezTo>
                    <a:cubicBezTo>
                      <a:pt x="281" y="0"/>
                      <a:pt x="280" y="1"/>
                      <a:pt x="279" y="2"/>
                    </a:cubicBezTo>
                    <a:cubicBezTo>
                      <a:pt x="404" y="182"/>
                      <a:pt x="450" y="407"/>
                      <a:pt x="425" y="624"/>
                    </a:cubicBezTo>
                    <a:cubicBezTo>
                      <a:pt x="466" y="628"/>
                      <a:pt x="507" y="633"/>
                      <a:pt x="548" y="637"/>
                    </a:cubicBezTo>
                    <a:cubicBezTo>
                      <a:pt x="522" y="871"/>
                      <a:pt x="422" y="1098"/>
                      <a:pt x="258" y="1266"/>
                    </a:cubicBezTo>
                    <a:cubicBezTo>
                      <a:pt x="238" y="1246"/>
                      <a:pt x="217" y="1225"/>
                      <a:pt x="197" y="1204"/>
                    </a:cubicBezTo>
                    <a:cubicBezTo>
                      <a:pt x="140" y="1263"/>
                      <a:pt x="74" y="1314"/>
                      <a:pt x="0" y="135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0" name="Freeform 1144"/>
              <p:cNvSpPr>
                <a:spLocks/>
              </p:cNvSpPr>
              <p:nvPr/>
            </p:nvSpPr>
            <p:spPr bwMode="auto">
              <a:xfrm>
                <a:off x="3835" y="1419"/>
                <a:ext cx="72" cy="91"/>
              </a:xfrm>
              <a:custGeom>
                <a:avLst/>
                <a:gdLst>
                  <a:gd name="T0" fmla="*/ 34 w 38"/>
                  <a:gd name="T1" fmla="*/ 45 h 48"/>
                  <a:gd name="T2" fmla="*/ 26 w 38"/>
                  <a:gd name="T3" fmla="*/ 19 h 48"/>
                  <a:gd name="T4" fmla="*/ 4 w 38"/>
                  <a:gd name="T5" fmla="*/ 2 h 48"/>
                  <a:gd name="T6" fmla="*/ 12 w 38"/>
                  <a:gd name="T7" fmla="*/ 29 h 48"/>
                  <a:gd name="T8" fmla="*/ 34 w 38"/>
                  <a:gd name="T9" fmla="*/ 45 h 48"/>
                </a:gdLst>
                <a:ahLst/>
                <a:cxnLst>
                  <a:cxn ang="0">
                    <a:pos x="T0" y="T1"/>
                  </a:cxn>
                  <a:cxn ang="0">
                    <a:pos x="T2" y="T3"/>
                  </a:cxn>
                  <a:cxn ang="0">
                    <a:pos x="T4" y="T5"/>
                  </a:cxn>
                  <a:cxn ang="0">
                    <a:pos x="T6" y="T7"/>
                  </a:cxn>
                  <a:cxn ang="0">
                    <a:pos x="T8" y="T9"/>
                  </a:cxn>
                </a:cxnLst>
                <a:rect l="0" t="0" r="r" b="b"/>
                <a:pathLst>
                  <a:path w="38" h="48">
                    <a:moveTo>
                      <a:pt x="34" y="45"/>
                    </a:moveTo>
                    <a:cubicBezTo>
                      <a:pt x="38" y="43"/>
                      <a:pt x="34" y="31"/>
                      <a:pt x="26" y="19"/>
                    </a:cubicBezTo>
                    <a:cubicBezTo>
                      <a:pt x="18" y="7"/>
                      <a:pt x="8" y="0"/>
                      <a:pt x="4" y="2"/>
                    </a:cubicBezTo>
                    <a:cubicBezTo>
                      <a:pt x="0" y="5"/>
                      <a:pt x="4" y="17"/>
                      <a:pt x="12" y="29"/>
                    </a:cubicBezTo>
                    <a:cubicBezTo>
                      <a:pt x="21" y="40"/>
                      <a:pt x="30" y="48"/>
                      <a:pt x="34" y="4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1" name="Freeform 1145"/>
              <p:cNvSpPr>
                <a:spLocks/>
              </p:cNvSpPr>
              <p:nvPr/>
            </p:nvSpPr>
            <p:spPr bwMode="auto">
              <a:xfrm>
                <a:off x="4127" y="2572"/>
                <a:ext cx="35" cy="97"/>
              </a:xfrm>
              <a:custGeom>
                <a:avLst/>
                <a:gdLst>
                  <a:gd name="T0" fmla="*/ 6 w 19"/>
                  <a:gd name="T1" fmla="*/ 51 h 52"/>
                  <a:gd name="T2" fmla="*/ 17 w 19"/>
                  <a:gd name="T3" fmla="*/ 27 h 52"/>
                  <a:gd name="T4" fmla="*/ 12 w 19"/>
                  <a:gd name="T5" fmla="*/ 0 h 52"/>
                  <a:gd name="T6" fmla="*/ 1 w 19"/>
                  <a:gd name="T7" fmla="*/ 25 h 52"/>
                  <a:gd name="T8" fmla="*/ 6 w 19"/>
                  <a:gd name="T9" fmla="*/ 51 h 52"/>
                </a:gdLst>
                <a:ahLst/>
                <a:cxnLst>
                  <a:cxn ang="0">
                    <a:pos x="T0" y="T1"/>
                  </a:cxn>
                  <a:cxn ang="0">
                    <a:pos x="T2" y="T3"/>
                  </a:cxn>
                  <a:cxn ang="0">
                    <a:pos x="T4" y="T5"/>
                  </a:cxn>
                  <a:cxn ang="0">
                    <a:pos x="T6" y="T7"/>
                  </a:cxn>
                  <a:cxn ang="0">
                    <a:pos x="T8" y="T9"/>
                  </a:cxn>
                </a:cxnLst>
                <a:rect l="0" t="0" r="r" b="b"/>
                <a:pathLst>
                  <a:path w="19" h="52">
                    <a:moveTo>
                      <a:pt x="6" y="51"/>
                    </a:moveTo>
                    <a:cubicBezTo>
                      <a:pt x="11" y="52"/>
                      <a:pt x="16" y="41"/>
                      <a:pt x="17" y="27"/>
                    </a:cubicBezTo>
                    <a:cubicBezTo>
                      <a:pt x="19" y="12"/>
                      <a:pt x="16" y="0"/>
                      <a:pt x="12" y="0"/>
                    </a:cubicBezTo>
                    <a:cubicBezTo>
                      <a:pt x="7" y="0"/>
                      <a:pt x="3" y="11"/>
                      <a:pt x="1" y="25"/>
                    </a:cubicBezTo>
                    <a:cubicBezTo>
                      <a:pt x="0" y="39"/>
                      <a:pt x="2" y="51"/>
                      <a:pt x="6" y="5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2" name="Freeform 1146"/>
              <p:cNvSpPr>
                <a:spLocks/>
              </p:cNvSpPr>
              <p:nvPr/>
            </p:nvSpPr>
            <p:spPr bwMode="auto">
              <a:xfrm>
                <a:off x="3311" y="3982"/>
                <a:ext cx="81" cy="54"/>
              </a:xfrm>
              <a:custGeom>
                <a:avLst/>
                <a:gdLst>
                  <a:gd name="T0" fmla="*/ 1 w 43"/>
                  <a:gd name="T1" fmla="*/ 25 h 29"/>
                  <a:gd name="T2" fmla="*/ 25 w 43"/>
                  <a:gd name="T3" fmla="*/ 20 h 29"/>
                  <a:gd name="T4" fmla="*/ 41 w 43"/>
                  <a:gd name="T5" fmla="*/ 3 h 29"/>
                  <a:gd name="T6" fmla="*/ 18 w 43"/>
                  <a:gd name="T7" fmla="*/ 9 h 29"/>
                  <a:gd name="T8" fmla="*/ 1 w 43"/>
                  <a:gd name="T9" fmla="*/ 25 h 29"/>
                </a:gdLst>
                <a:ahLst/>
                <a:cxnLst>
                  <a:cxn ang="0">
                    <a:pos x="T0" y="T1"/>
                  </a:cxn>
                  <a:cxn ang="0">
                    <a:pos x="T2" y="T3"/>
                  </a:cxn>
                  <a:cxn ang="0">
                    <a:pos x="T4" y="T5"/>
                  </a:cxn>
                  <a:cxn ang="0">
                    <a:pos x="T6" y="T7"/>
                  </a:cxn>
                  <a:cxn ang="0">
                    <a:pos x="T8" y="T9"/>
                  </a:cxn>
                </a:cxnLst>
                <a:rect l="0" t="0" r="r" b="b"/>
                <a:pathLst>
                  <a:path w="43" h="29">
                    <a:moveTo>
                      <a:pt x="1" y="25"/>
                    </a:moveTo>
                    <a:cubicBezTo>
                      <a:pt x="3" y="29"/>
                      <a:pt x="14" y="27"/>
                      <a:pt x="25" y="20"/>
                    </a:cubicBezTo>
                    <a:cubicBezTo>
                      <a:pt x="36" y="15"/>
                      <a:pt x="43" y="7"/>
                      <a:pt x="41" y="3"/>
                    </a:cubicBezTo>
                    <a:cubicBezTo>
                      <a:pt x="39" y="0"/>
                      <a:pt x="29" y="3"/>
                      <a:pt x="18" y="9"/>
                    </a:cubicBezTo>
                    <a:cubicBezTo>
                      <a:pt x="7" y="15"/>
                      <a:pt x="0" y="22"/>
                      <a:pt x="1" y="2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3" name="Freeform 1147"/>
              <p:cNvSpPr>
                <a:spLocks/>
              </p:cNvSpPr>
              <p:nvPr/>
            </p:nvSpPr>
            <p:spPr bwMode="auto">
              <a:xfrm>
                <a:off x="4361" y="2589"/>
                <a:ext cx="38" cy="111"/>
              </a:xfrm>
              <a:custGeom>
                <a:avLst/>
                <a:gdLst>
                  <a:gd name="T0" fmla="*/ 6 w 20"/>
                  <a:gd name="T1" fmla="*/ 59 h 59"/>
                  <a:gd name="T2" fmla="*/ 18 w 20"/>
                  <a:gd name="T3" fmla="*/ 30 h 59"/>
                  <a:gd name="T4" fmla="*/ 13 w 20"/>
                  <a:gd name="T5" fmla="*/ 0 h 59"/>
                  <a:gd name="T6" fmla="*/ 2 w 20"/>
                  <a:gd name="T7" fmla="*/ 28 h 59"/>
                  <a:gd name="T8" fmla="*/ 6 w 20"/>
                  <a:gd name="T9" fmla="*/ 59 h 59"/>
                </a:gdLst>
                <a:ahLst/>
                <a:cxnLst>
                  <a:cxn ang="0">
                    <a:pos x="T0" y="T1"/>
                  </a:cxn>
                  <a:cxn ang="0">
                    <a:pos x="T2" y="T3"/>
                  </a:cxn>
                  <a:cxn ang="0">
                    <a:pos x="T4" y="T5"/>
                  </a:cxn>
                  <a:cxn ang="0">
                    <a:pos x="T6" y="T7"/>
                  </a:cxn>
                  <a:cxn ang="0">
                    <a:pos x="T8" y="T9"/>
                  </a:cxn>
                </a:cxnLst>
                <a:rect l="0" t="0" r="r" b="b"/>
                <a:pathLst>
                  <a:path w="20" h="59">
                    <a:moveTo>
                      <a:pt x="6" y="59"/>
                    </a:moveTo>
                    <a:cubicBezTo>
                      <a:pt x="11" y="59"/>
                      <a:pt x="16" y="46"/>
                      <a:pt x="18" y="30"/>
                    </a:cubicBezTo>
                    <a:cubicBezTo>
                      <a:pt x="20" y="14"/>
                      <a:pt x="17" y="0"/>
                      <a:pt x="13" y="0"/>
                    </a:cubicBezTo>
                    <a:cubicBezTo>
                      <a:pt x="8" y="0"/>
                      <a:pt x="4" y="13"/>
                      <a:pt x="2" y="28"/>
                    </a:cubicBezTo>
                    <a:cubicBezTo>
                      <a:pt x="0" y="44"/>
                      <a:pt x="2" y="58"/>
                      <a:pt x="6" y="5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4" name="Freeform 1148"/>
              <p:cNvSpPr>
                <a:spLocks/>
              </p:cNvSpPr>
              <p:nvPr/>
            </p:nvSpPr>
            <p:spPr bwMode="auto">
              <a:xfrm>
                <a:off x="3775" y="3811"/>
                <a:ext cx="88" cy="92"/>
              </a:xfrm>
              <a:custGeom>
                <a:avLst/>
                <a:gdLst>
                  <a:gd name="T0" fmla="*/ 3 w 47"/>
                  <a:gd name="T1" fmla="*/ 45 h 49"/>
                  <a:gd name="T2" fmla="*/ 29 w 47"/>
                  <a:gd name="T3" fmla="*/ 31 h 49"/>
                  <a:gd name="T4" fmla="*/ 44 w 47"/>
                  <a:gd name="T5" fmla="*/ 4 h 49"/>
                  <a:gd name="T6" fmla="*/ 18 w 47"/>
                  <a:gd name="T7" fmla="*/ 19 h 49"/>
                  <a:gd name="T8" fmla="*/ 3 w 47"/>
                  <a:gd name="T9" fmla="*/ 45 h 49"/>
                </a:gdLst>
                <a:ahLst/>
                <a:cxnLst>
                  <a:cxn ang="0">
                    <a:pos x="T0" y="T1"/>
                  </a:cxn>
                  <a:cxn ang="0">
                    <a:pos x="T2" y="T3"/>
                  </a:cxn>
                  <a:cxn ang="0">
                    <a:pos x="T4" y="T5"/>
                  </a:cxn>
                  <a:cxn ang="0">
                    <a:pos x="T6" y="T7"/>
                  </a:cxn>
                  <a:cxn ang="0">
                    <a:pos x="T8" y="T9"/>
                  </a:cxn>
                </a:cxnLst>
                <a:rect l="0" t="0" r="r" b="b"/>
                <a:pathLst>
                  <a:path w="47" h="49">
                    <a:moveTo>
                      <a:pt x="3" y="45"/>
                    </a:moveTo>
                    <a:cubicBezTo>
                      <a:pt x="6" y="49"/>
                      <a:pt x="18" y="42"/>
                      <a:pt x="29" y="31"/>
                    </a:cubicBezTo>
                    <a:cubicBezTo>
                      <a:pt x="41" y="19"/>
                      <a:pt x="47" y="7"/>
                      <a:pt x="44" y="4"/>
                    </a:cubicBezTo>
                    <a:cubicBezTo>
                      <a:pt x="41" y="0"/>
                      <a:pt x="29" y="7"/>
                      <a:pt x="18" y="19"/>
                    </a:cubicBezTo>
                    <a:cubicBezTo>
                      <a:pt x="7" y="30"/>
                      <a:pt x="0" y="42"/>
                      <a:pt x="3" y="4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5" name="Freeform 1149"/>
              <p:cNvSpPr>
                <a:spLocks/>
              </p:cNvSpPr>
              <p:nvPr/>
            </p:nvSpPr>
            <p:spPr bwMode="auto">
              <a:xfrm>
                <a:off x="3681" y="3715"/>
                <a:ext cx="53" cy="52"/>
              </a:xfrm>
              <a:custGeom>
                <a:avLst/>
                <a:gdLst>
                  <a:gd name="T0" fmla="*/ 2 w 28"/>
                  <a:gd name="T1" fmla="*/ 26 h 28"/>
                  <a:gd name="T2" fmla="*/ 18 w 28"/>
                  <a:gd name="T3" fmla="*/ 17 h 28"/>
                  <a:gd name="T4" fmla="*/ 26 w 28"/>
                  <a:gd name="T5" fmla="*/ 1 h 28"/>
                  <a:gd name="T6" fmla="*/ 11 w 28"/>
                  <a:gd name="T7" fmla="*/ 10 h 28"/>
                  <a:gd name="T8" fmla="*/ 2 w 28"/>
                  <a:gd name="T9" fmla="*/ 26 h 28"/>
                </a:gdLst>
                <a:ahLst/>
                <a:cxnLst>
                  <a:cxn ang="0">
                    <a:pos x="T0" y="T1"/>
                  </a:cxn>
                  <a:cxn ang="0">
                    <a:pos x="T2" y="T3"/>
                  </a:cxn>
                  <a:cxn ang="0">
                    <a:pos x="T4" y="T5"/>
                  </a:cxn>
                  <a:cxn ang="0">
                    <a:pos x="T6" y="T7"/>
                  </a:cxn>
                  <a:cxn ang="0">
                    <a:pos x="T8" y="T9"/>
                  </a:cxn>
                </a:cxnLst>
                <a:rect l="0" t="0" r="r" b="b"/>
                <a:pathLst>
                  <a:path w="28" h="28">
                    <a:moveTo>
                      <a:pt x="2" y="26"/>
                    </a:moveTo>
                    <a:cubicBezTo>
                      <a:pt x="4" y="28"/>
                      <a:pt x="11" y="24"/>
                      <a:pt x="18" y="17"/>
                    </a:cubicBezTo>
                    <a:cubicBezTo>
                      <a:pt x="24" y="11"/>
                      <a:pt x="28" y="4"/>
                      <a:pt x="26" y="1"/>
                    </a:cubicBezTo>
                    <a:cubicBezTo>
                      <a:pt x="24" y="0"/>
                      <a:pt x="17" y="3"/>
                      <a:pt x="11" y="10"/>
                    </a:cubicBezTo>
                    <a:cubicBezTo>
                      <a:pt x="4" y="16"/>
                      <a:pt x="0" y="23"/>
                      <a:pt x="2" y="2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6" name="Freeform 1150"/>
              <p:cNvSpPr>
                <a:spLocks/>
              </p:cNvSpPr>
              <p:nvPr/>
            </p:nvSpPr>
            <p:spPr bwMode="auto">
              <a:xfrm>
                <a:off x="3046" y="1801"/>
                <a:ext cx="539" cy="1350"/>
              </a:xfrm>
              <a:custGeom>
                <a:avLst/>
                <a:gdLst>
                  <a:gd name="T0" fmla="*/ 31 w 287"/>
                  <a:gd name="T1" fmla="*/ 716 h 718"/>
                  <a:gd name="T2" fmla="*/ 33 w 287"/>
                  <a:gd name="T3" fmla="*/ 718 h 718"/>
                  <a:gd name="T4" fmla="*/ 112 w 287"/>
                  <a:gd name="T5" fmla="*/ 621 h 718"/>
                  <a:gd name="T6" fmla="*/ 184 w 287"/>
                  <a:gd name="T7" fmla="*/ 668 h 718"/>
                  <a:gd name="T8" fmla="*/ 273 w 287"/>
                  <a:gd name="T9" fmla="*/ 271 h 718"/>
                  <a:gd name="T10" fmla="*/ 149 w 287"/>
                  <a:gd name="T11" fmla="*/ 287 h 718"/>
                  <a:gd name="T12" fmla="*/ 2 w 287"/>
                  <a:gd name="T13" fmla="*/ 0 h 718"/>
                  <a:gd name="T14" fmla="*/ 0 w 287"/>
                  <a:gd name="T15" fmla="*/ 2 h 718"/>
                  <a:gd name="T16" fmla="*/ 147 w 287"/>
                  <a:gd name="T17" fmla="*/ 293 h 718"/>
                  <a:gd name="T18" fmla="*/ 270 w 287"/>
                  <a:gd name="T19" fmla="*/ 278 h 718"/>
                  <a:gd name="T20" fmla="*/ 185 w 287"/>
                  <a:gd name="T21" fmla="*/ 661 h 718"/>
                  <a:gd name="T22" fmla="*/ 112 w 287"/>
                  <a:gd name="T23" fmla="*/ 615 h 718"/>
                  <a:gd name="T24" fmla="*/ 31 w 287"/>
                  <a:gd name="T25" fmla="*/ 716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7" h="718">
                    <a:moveTo>
                      <a:pt x="31" y="716"/>
                    </a:moveTo>
                    <a:cubicBezTo>
                      <a:pt x="32" y="716"/>
                      <a:pt x="33" y="717"/>
                      <a:pt x="33" y="718"/>
                    </a:cubicBezTo>
                    <a:cubicBezTo>
                      <a:pt x="64" y="689"/>
                      <a:pt x="90" y="656"/>
                      <a:pt x="112" y="621"/>
                    </a:cubicBezTo>
                    <a:cubicBezTo>
                      <a:pt x="136" y="636"/>
                      <a:pt x="160" y="652"/>
                      <a:pt x="184" y="668"/>
                    </a:cubicBezTo>
                    <a:cubicBezTo>
                      <a:pt x="256" y="551"/>
                      <a:pt x="287" y="408"/>
                      <a:pt x="273" y="271"/>
                    </a:cubicBezTo>
                    <a:cubicBezTo>
                      <a:pt x="232" y="276"/>
                      <a:pt x="191" y="282"/>
                      <a:pt x="149" y="287"/>
                    </a:cubicBezTo>
                    <a:cubicBezTo>
                      <a:pt x="138" y="179"/>
                      <a:pt x="90" y="75"/>
                      <a:pt x="2" y="0"/>
                    </a:cubicBezTo>
                    <a:cubicBezTo>
                      <a:pt x="1" y="1"/>
                      <a:pt x="1" y="2"/>
                      <a:pt x="0" y="2"/>
                    </a:cubicBezTo>
                    <a:cubicBezTo>
                      <a:pt x="89" y="77"/>
                      <a:pt x="137" y="183"/>
                      <a:pt x="147" y="293"/>
                    </a:cubicBezTo>
                    <a:cubicBezTo>
                      <a:pt x="188" y="288"/>
                      <a:pt x="229" y="283"/>
                      <a:pt x="270" y="278"/>
                    </a:cubicBezTo>
                    <a:cubicBezTo>
                      <a:pt x="283" y="410"/>
                      <a:pt x="253" y="547"/>
                      <a:pt x="185" y="661"/>
                    </a:cubicBezTo>
                    <a:cubicBezTo>
                      <a:pt x="160" y="646"/>
                      <a:pt x="136" y="630"/>
                      <a:pt x="112" y="615"/>
                    </a:cubicBezTo>
                    <a:cubicBezTo>
                      <a:pt x="90" y="652"/>
                      <a:pt x="63" y="686"/>
                      <a:pt x="31" y="7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7" name="Freeform 1151"/>
              <p:cNvSpPr>
                <a:spLocks/>
              </p:cNvSpPr>
              <p:nvPr/>
            </p:nvSpPr>
            <p:spPr bwMode="auto">
              <a:xfrm>
                <a:off x="3022" y="1780"/>
                <a:ext cx="52" cy="45"/>
              </a:xfrm>
              <a:custGeom>
                <a:avLst/>
                <a:gdLst>
                  <a:gd name="T0" fmla="*/ 24 w 28"/>
                  <a:gd name="T1" fmla="*/ 21 h 24"/>
                  <a:gd name="T2" fmla="*/ 20 w 28"/>
                  <a:gd name="T3" fmla="*/ 6 h 24"/>
                  <a:gd name="T4" fmla="*/ 3 w 28"/>
                  <a:gd name="T5" fmla="*/ 4 h 24"/>
                  <a:gd name="T6" fmla="*/ 8 w 28"/>
                  <a:gd name="T7" fmla="*/ 19 h 24"/>
                  <a:gd name="T8" fmla="*/ 24 w 28"/>
                  <a:gd name="T9" fmla="*/ 21 h 24"/>
                </a:gdLst>
                <a:ahLst/>
                <a:cxnLst>
                  <a:cxn ang="0">
                    <a:pos x="T0" y="T1"/>
                  </a:cxn>
                  <a:cxn ang="0">
                    <a:pos x="T2" y="T3"/>
                  </a:cxn>
                  <a:cxn ang="0">
                    <a:pos x="T4" y="T5"/>
                  </a:cxn>
                  <a:cxn ang="0">
                    <a:pos x="T6" y="T7"/>
                  </a:cxn>
                  <a:cxn ang="0">
                    <a:pos x="T8" y="T9"/>
                  </a:cxn>
                </a:cxnLst>
                <a:rect l="0" t="0" r="r" b="b"/>
                <a:pathLst>
                  <a:path w="28" h="24">
                    <a:moveTo>
                      <a:pt x="24" y="21"/>
                    </a:moveTo>
                    <a:cubicBezTo>
                      <a:pt x="28" y="18"/>
                      <a:pt x="26" y="11"/>
                      <a:pt x="20" y="6"/>
                    </a:cubicBezTo>
                    <a:cubicBezTo>
                      <a:pt x="14" y="1"/>
                      <a:pt x="6" y="0"/>
                      <a:pt x="3" y="4"/>
                    </a:cubicBezTo>
                    <a:cubicBezTo>
                      <a:pt x="0" y="7"/>
                      <a:pt x="3" y="14"/>
                      <a:pt x="8" y="19"/>
                    </a:cubicBezTo>
                    <a:cubicBezTo>
                      <a:pt x="14" y="23"/>
                      <a:pt x="21" y="24"/>
                      <a:pt x="24"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8" name="Freeform 1152"/>
              <p:cNvSpPr>
                <a:spLocks/>
              </p:cNvSpPr>
              <p:nvPr/>
            </p:nvSpPr>
            <p:spPr bwMode="auto">
              <a:xfrm>
                <a:off x="3307" y="2318"/>
                <a:ext cx="34" cy="51"/>
              </a:xfrm>
              <a:custGeom>
                <a:avLst/>
                <a:gdLst>
                  <a:gd name="T0" fmla="*/ 10 w 18"/>
                  <a:gd name="T1" fmla="*/ 26 h 27"/>
                  <a:gd name="T2" fmla="*/ 17 w 18"/>
                  <a:gd name="T3" fmla="*/ 12 h 27"/>
                  <a:gd name="T4" fmla="*/ 7 w 18"/>
                  <a:gd name="T5" fmla="*/ 0 h 27"/>
                  <a:gd name="T6" fmla="*/ 1 w 18"/>
                  <a:gd name="T7" fmla="*/ 14 h 27"/>
                  <a:gd name="T8" fmla="*/ 10 w 18"/>
                  <a:gd name="T9" fmla="*/ 26 h 27"/>
                </a:gdLst>
                <a:ahLst/>
                <a:cxnLst>
                  <a:cxn ang="0">
                    <a:pos x="T0" y="T1"/>
                  </a:cxn>
                  <a:cxn ang="0">
                    <a:pos x="T2" y="T3"/>
                  </a:cxn>
                  <a:cxn ang="0">
                    <a:pos x="T4" y="T5"/>
                  </a:cxn>
                  <a:cxn ang="0">
                    <a:pos x="T6" y="T7"/>
                  </a:cxn>
                  <a:cxn ang="0">
                    <a:pos x="T8" y="T9"/>
                  </a:cxn>
                </a:cxnLst>
                <a:rect l="0" t="0" r="r" b="b"/>
                <a:pathLst>
                  <a:path w="18" h="27">
                    <a:moveTo>
                      <a:pt x="10" y="26"/>
                    </a:moveTo>
                    <a:cubicBezTo>
                      <a:pt x="15" y="26"/>
                      <a:pt x="18" y="19"/>
                      <a:pt x="17" y="12"/>
                    </a:cubicBezTo>
                    <a:cubicBezTo>
                      <a:pt x="16" y="5"/>
                      <a:pt x="12" y="0"/>
                      <a:pt x="7" y="0"/>
                    </a:cubicBezTo>
                    <a:cubicBezTo>
                      <a:pt x="3" y="1"/>
                      <a:pt x="0" y="7"/>
                      <a:pt x="1" y="14"/>
                    </a:cubicBezTo>
                    <a:cubicBezTo>
                      <a:pt x="2" y="21"/>
                      <a:pt x="6" y="27"/>
                      <a:pt x="10" y="2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9" name="Freeform 1153"/>
              <p:cNvSpPr>
                <a:spLocks/>
              </p:cNvSpPr>
              <p:nvPr/>
            </p:nvSpPr>
            <p:spPr bwMode="auto">
              <a:xfrm>
                <a:off x="3089" y="3126"/>
                <a:ext cx="40" cy="40"/>
              </a:xfrm>
              <a:custGeom>
                <a:avLst/>
                <a:gdLst>
                  <a:gd name="T0" fmla="*/ 2 w 21"/>
                  <a:gd name="T1" fmla="*/ 19 h 21"/>
                  <a:gd name="T2" fmla="*/ 15 w 21"/>
                  <a:gd name="T3" fmla="*/ 16 h 21"/>
                  <a:gd name="T4" fmla="*/ 19 w 21"/>
                  <a:gd name="T5" fmla="*/ 3 h 21"/>
                  <a:gd name="T6" fmla="*/ 6 w 21"/>
                  <a:gd name="T7" fmla="*/ 6 h 21"/>
                  <a:gd name="T8" fmla="*/ 2 w 21"/>
                  <a:gd name="T9" fmla="*/ 19 h 21"/>
                </a:gdLst>
                <a:ahLst/>
                <a:cxnLst>
                  <a:cxn ang="0">
                    <a:pos x="T0" y="T1"/>
                  </a:cxn>
                  <a:cxn ang="0">
                    <a:pos x="T2" y="T3"/>
                  </a:cxn>
                  <a:cxn ang="0">
                    <a:pos x="T4" y="T5"/>
                  </a:cxn>
                  <a:cxn ang="0">
                    <a:pos x="T6" y="T7"/>
                  </a:cxn>
                  <a:cxn ang="0">
                    <a:pos x="T8" y="T9"/>
                  </a:cxn>
                </a:cxnLst>
                <a:rect l="0" t="0" r="r" b="b"/>
                <a:pathLst>
                  <a:path w="21" h="21">
                    <a:moveTo>
                      <a:pt x="2" y="19"/>
                    </a:moveTo>
                    <a:cubicBezTo>
                      <a:pt x="4" y="21"/>
                      <a:pt x="10" y="20"/>
                      <a:pt x="15" y="16"/>
                    </a:cubicBezTo>
                    <a:cubicBezTo>
                      <a:pt x="20" y="11"/>
                      <a:pt x="21" y="5"/>
                      <a:pt x="19" y="3"/>
                    </a:cubicBezTo>
                    <a:cubicBezTo>
                      <a:pt x="16" y="0"/>
                      <a:pt x="11" y="1"/>
                      <a:pt x="6" y="6"/>
                    </a:cubicBezTo>
                    <a:cubicBezTo>
                      <a:pt x="1" y="10"/>
                      <a:pt x="0" y="16"/>
                      <a:pt x="2"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0" name="Freeform 1154"/>
              <p:cNvSpPr>
                <a:spLocks/>
              </p:cNvSpPr>
              <p:nvPr/>
            </p:nvSpPr>
            <p:spPr bwMode="auto">
              <a:xfrm>
                <a:off x="3538" y="2280"/>
                <a:ext cx="36" cy="64"/>
              </a:xfrm>
              <a:custGeom>
                <a:avLst/>
                <a:gdLst>
                  <a:gd name="T0" fmla="*/ 11 w 19"/>
                  <a:gd name="T1" fmla="*/ 33 h 34"/>
                  <a:gd name="T2" fmla="*/ 18 w 19"/>
                  <a:gd name="T3" fmla="*/ 16 h 34"/>
                  <a:gd name="T4" fmla="*/ 7 w 19"/>
                  <a:gd name="T5" fmla="*/ 0 h 34"/>
                  <a:gd name="T6" fmla="*/ 1 w 19"/>
                  <a:gd name="T7" fmla="*/ 18 h 34"/>
                  <a:gd name="T8" fmla="*/ 11 w 19"/>
                  <a:gd name="T9" fmla="*/ 33 h 34"/>
                </a:gdLst>
                <a:ahLst/>
                <a:cxnLst>
                  <a:cxn ang="0">
                    <a:pos x="T0" y="T1"/>
                  </a:cxn>
                  <a:cxn ang="0">
                    <a:pos x="T2" y="T3"/>
                  </a:cxn>
                  <a:cxn ang="0">
                    <a:pos x="T4" y="T5"/>
                  </a:cxn>
                  <a:cxn ang="0">
                    <a:pos x="T6" y="T7"/>
                  </a:cxn>
                  <a:cxn ang="0">
                    <a:pos x="T8" y="T9"/>
                  </a:cxn>
                </a:cxnLst>
                <a:rect l="0" t="0" r="r" b="b"/>
                <a:pathLst>
                  <a:path w="19" h="34">
                    <a:moveTo>
                      <a:pt x="11" y="33"/>
                    </a:moveTo>
                    <a:cubicBezTo>
                      <a:pt x="16" y="33"/>
                      <a:pt x="19" y="25"/>
                      <a:pt x="18" y="16"/>
                    </a:cubicBezTo>
                    <a:cubicBezTo>
                      <a:pt x="17" y="7"/>
                      <a:pt x="12" y="0"/>
                      <a:pt x="7" y="0"/>
                    </a:cubicBezTo>
                    <a:cubicBezTo>
                      <a:pt x="3" y="1"/>
                      <a:pt x="0" y="9"/>
                      <a:pt x="1" y="18"/>
                    </a:cubicBezTo>
                    <a:cubicBezTo>
                      <a:pt x="2" y="27"/>
                      <a:pt x="6" y="34"/>
                      <a:pt x="11" y="3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1" name="Freeform 1155"/>
              <p:cNvSpPr>
                <a:spLocks/>
              </p:cNvSpPr>
              <p:nvPr/>
            </p:nvSpPr>
            <p:spPr bwMode="auto">
              <a:xfrm>
                <a:off x="3365" y="3023"/>
                <a:ext cx="47" cy="62"/>
              </a:xfrm>
              <a:custGeom>
                <a:avLst/>
                <a:gdLst>
                  <a:gd name="T0" fmla="*/ 4 w 25"/>
                  <a:gd name="T1" fmla="*/ 30 h 33"/>
                  <a:gd name="T2" fmla="*/ 20 w 25"/>
                  <a:gd name="T3" fmla="*/ 21 h 33"/>
                  <a:gd name="T4" fmla="*/ 21 w 25"/>
                  <a:gd name="T5" fmla="*/ 2 h 33"/>
                  <a:gd name="T6" fmla="*/ 6 w 25"/>
                  <a:gd name="T7" fmla="*/ 12 h 33"/>
                  <a:gd name="T8" fmla="*/ 4 w 25"/>
                  <a:gd name="T9" fmla="*/ 30 h 33"/>
                </a:gdLst>
                <a:ahLst/>
                <a:cxnLst>
                  <a:cxn ang="0">
                    <a:pos x="T0" y="T1"/>
                  </a:cxn>
                  <a:cxn ang="0">
                    <a:pos x="T2" y="T3"/>
                  </a:cxn>
                  <a:cxn ang="0">
                    <a:pos x="T4" y="T5"/>
                  </a:cxn>
                  <a:cxn ang="0">
                    <a:pos x="T6" y="T7"/>
                  </a:cxn>
                  <a:cxn ang="0">
                    <a:pos x="T8" y="T9"/>
                  </a:cxn>
                </a:cxnLst>
                <a:rect l="0" t="0" r="r" b="b"/>
                <a:pathLst>
                  <a:path w="25" h="33">
                    <a:moveTo>
                      <a:pt x="4" y="30"/>
                    </a:moveTo>
                    <a:cubicBezTo>
                      <a:pt x="8" y="33"/>
                      <a:pt x="15" y="29"/>
                      <a:pt x="20" y="21"/>
                    </a:cubicBezTo>
                    <a:cubicBezTo>
                      <a:pt x="25" y="13"/>
                      <a:pt x="25" y="5"/>
                      <a:pt x="21" y="2"/>
                    </a:cubicBezTo>
                    <a:cubicBezTo>
                      <a:pt x="18" y="0"/>
                      <a:pt x="11" y="4"/>
                      <a:pt x="6" y="12"/>
                    </a:cubicBezTo>
                    <a:cubicBezTo>
                      <a:pt x="2" y="20"/>
                      <a:pt x="0" y="28"/>
                      <a:pt x="4" y="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2" name="Freeform 1156"/>
              <p:cNvSpPr>
                <a:spLocks/>
              </p:cNvSpPr>
              <p:nvPr/>
            </p:nvSpPr>
            <p:spPr bwMode="auto">
              <a:xfrm>
                <a:off x="3243" y="2948"/>
                <a:ext cx="27" cy="35"/>
              </a:xfrm>
              <a:custGeom>
                <a:avLst/>
                <a:gdLst>
                  <a:gd name="T0" fmla="*/ 2 w 14"/>
                  <a:gd name="T1" fmla="*/ 17 h 19"/>
                  <a:gd name="T2" fmla="*/ 11 w 14"/>
                  <a:gd name="T3" fmla="*/ 12 h 19"/>
                  <a:gd name="T4" fmla="*/ 11 w 14"/>
                  <a:gd name="T5" fmla="*/ 2 h 19"/>
                  <a:gd name="T6" fmla="*/ 2 w 14"/>
                  <a:gd name="T7" fmla="*/ 7 h 19"/>
                  <a:gd name="T8" fmla="*/ 2 w 14"/>
                  <a:gd name="T9" fmla="*/ 17 h 19"/>
                </a:gdLst>
                <a:ahLst/>
                <a:cxnLst>
                  <a:cxn ang="0">
                    <a:pos x="T0" y="T1"/>
                  </a:cxn>
                  <a:cxn ang="0">
                    <a:pos x="T2" y="T3"/>
                  </a:cxn>
                  <a:cxn ang="0">
                    <a:pos x="T4" y="T5"/>
                  </a:cxn>
                  <a:cxn ang="0">
                    <a:pos x="T6" y="T7"/>
                  </a:cxn>
                  <a:cxn ang="0">
                    <a:pos x="T8" y="T9"/>
                  </a:cxn>
                </a:cxnLst>
                <a:rect l="0" t="0" r="r" b="b"/>
                <a:pathLst>
                  <a:path w="14" h="19">
                    <a:moveTo>
                      <a:pt x="2" y="17"/>
                    </a:moveTo>
                    <a:cubicBezTo>
                      <a:pt x="4" y="19"/>
                      <a:pt x="8" y="17"/>
                      <a:pt x="11" y="12"/>
                    </a:cubicBezTo>
                    <a:cubicBezTo>
                      <a:pt x="14" y="8"/>
                      <a:pt x="14" y="3"/>
                      <a:pt x="11" y="2"/>
                    </a:cubicBezTo>
                    <a:cubicBezTo>
                      <a:pt x="9" y="0"/>
                      <a:pt x="5" y="3"/>
                      <a:pt x="2" y="7"/>
                    </a:cubicBezTo>
                    <a:cubicBezTo>
                      <a:pt x="0" y="11"/>
                      <a:pt x="0" y="16"/>
                      <a:pt x="2" y="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3" name="Freeform 1157"/>
              <p:cNvSpPr>
                <a:spLocks/>
              </p:cNvSpPr>
              <p:nvPr/>
            </p:nvSpPr>
            <p:spPr bwMode="auto">
              <a:xfrm>
                <a:off x="2302" y="2393"/>
                <a:ext cx="1366" cy="1468"/>
              </a:xfrm>
              <a:custGeom>
                <a:avLst/>
                <a:gdLst>
                  <a:gd name="T0" fmla="*/ 1 w 727"/>
                  <a:gd name="T1" fmla="*/ 690 h 781"/>
                  <a:gd name="T2" fmla="*/ 0 w 727"/>
                  <a:gd name="T3" fmla="*/ 693 h 781"/>
                  <a:gd name="T4" fmla="*/ 208 w 727"/>
                  <a:gd name="T5" fmla="*/ 696 h 781"/>
                  <a:gd name="T6" fmla="*/ 223 w 727"/>
                  <a:gd name="T7" fmla="*/ 781 h 781"/>
                  <a:gd name="T8" fmla="*/ 690 w 727"/>
                  <a:gd name="T9" fmla="*/ 504 h 781"/>
                  <a:gd name="T10" fmla="*/ 592 w 727"/>
                  <a:gd name="T11" fmla="*/ 426 h 781"/>
                  <a:gd name="T12" fmla="*/ 723 w 727"/>
                  <a:gd name="T13" fmla="*/ 0 h 781"/>
                  <a:gd name="T14" fmla="*/ 720 w 727"/>
                  <a:gd name="T15" fmla="*/ 0 h 781"/>
                  <a:gd name="T16" fmla="*/ 585 w 727"/>
                  <a:gd name="T17" fmla="*/ 430 h 781"/>
                  <a:gd name="T18" fmla="*/ 683 w 727"/>
                  <a:gd name="T19" fmla="*/ 509 h 781"/>
                  <a:gd name="T20" fmla="*/ 231 w 727"/>
                  <a:gd name="T21" fmla="*/ 777 h 781"/>
                  <a:gd name="T22" fmla="*/ 216 w 727"/>
                  <a:gd name="T23" fmla="*/ 692 h 781"/>
                  <a:gd name="T24" fmla="*/ 1 w 727"/>
                  <a:gd name="T25" fmla="*/ 69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7" h="781">
                    <a:moveTo>
                      <a:pt x="1" y="690"/>
                    </a:moveTo>
                    <a:cubicBezTo>
                      <a:pt x="1" y="691"/>
                      <a:pt x="0" y="692"/>
                      <a:pt x="0" y="693"/>
                    </a:cubicBezTo>
                    <a:cubicBezTo>
                      <a:pt x="74" y="704"/>
                      <a:pt x="144" y="705"/>
                      <a:pt x="208" y="696"/>
                    </a:cubicBezTo>
                    <a:cubicBezTo>
                      <a:pt x="213" y="725"/>
                      <a:pt x="217" y="753"/>
                      <a:pt x="223" y="781"/>
                    </a:cubicBezTo>
                    <a:cubicBezTo>
                      <a:pt x="426" y="754"/>
                      <a:pt x="584" y="648"/>
                      <a:pt x="690" y="504"/>
                    </a:cubicBezTo>
                    <a:cubicBezTo>
                      <a:pt x="658" y="478"/>
                      <a:pt x="625" y="452"/>
                      <a:pt x="592" y="426"/>
                    </a:cubicBezTo>
                    <a:cubicBezTo>
                      <a:pt x="682" y="305"/>
                      <a:pt x="727" y="152"/>
                      <a:pt x="723" y="0"/>
                    </a:cubicBezTo>
                    <a:cubicBezTo>
                      <a:pt x="722" y="0"/>
                      <a:pt x="721" y="0"/>
                      <a:pt x="720" y="0"/>
                    </a:cubicBezTo>
                    <a:cubicBezTo>
                      <a:pt x="724" y="153"/>
                      <a:pt x="677" y="308"/>
                      <a:pt x="585" y="430"/>
                    </a:cubicBezTo>
                    <a:cubicBezTo>
                      <a:pt x="618" y="456"/>
                      <a:pt x="651" y="483"/>
                      <a:pt x="683" y="509"/>
                    </a:cubicBezTo>
                    <a:cubicBezTo>
                      <a:pt x="579" y="647"/>
                      <a:pt x="426" y="749"/>
                      <a:pt x="231" y="777"/>
                    </a:cubicBezTo>
                    <a:cubicBezTo>
                      <a:pt x="226" y="749"/>
                      <a:pt x="221" y="720"/>
                      <a:pt x="216" y="692"/>
                    </a:cubicBezTo>
                    <a:cubicBezTo>
                      <a:pt x="149" y="701"/>
                      <a:pt x="78" y="702"/>
                      <a:pt x="1" y="6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4" name="Freeform 1158"/>
              <p:cNvSpPr>
                <a:spLocks/>
              </p:cNvSpPr>
              <p:nvPr/>
            </p:nvSpPr>
            <p:spPr bwMode="auto">
              <a:xfrm>
                <a:off x="3642" y="2359"/>
                <a:ext cx="32" cy="68"/>
              </a:xfrm>
              <a:custGeom>
                <a:avLst/>
                <a:gdLst>
                  <a:gd name="T0" fmla="*/ 8 w 17"/>
                  <a:gd name="T1" fmla="*/ 36 h 36"/>
                  <a:gd name="T2" fmla="*/ 16 w 17"/>
                  <a:gd name="T3" fmla="*/ 18 h 36"/>
                  <a:gd name="T4" fmla="*/ 7 w 17"/>
                  <a:gd name="T5" fmla="*/ 0 h 36"/>
                  <a:gd name="T6" fmla="*/ 0 w 17"/>
                  <a:gd name="T7" fmla="*/ 19 h 36"/>
                  <a:gd name="T8" fmla="*/ 8 w 17"/>
                  <a:gd name="T9" fmla="*/ 36 h 36"/>
                </a:gdLst>
                <a:ahLst/>
                <a:cxnLst>
                  <a:cxn ang="0">
                    <a:pos x="T0" y="T1"/>
                  </a:cxn>
                  <a:cxn ang="0">
                    <a:pos x="T2" y="T3"/>
                  </a:cxn>
                  <a:cxn ang="0">
                    <a:pos x="T4" y="T5"/>
                  </a:cxn>
                  <a:cxn ang="0">
                    <a:pos x="T6" y="T7"/>
                  </a:cxn>
                  <a:cxn ang="0">
                    <a:pos x="T8" y="T9"/>
                  </a:cxn>
                </a:cxnLst>
                <a:rect l="0" t="0" r="r" b="b"/>
                <a:pathLst>
                  <a:path w="17" h="36">
                    <a:moveTo>
                      <a:pt x="8" y="36"/>
                    </a:moveTo>
                    <a:cubicBezTo>
                      <a:pt x="13" y="36"/>
                      <a:pt x="17" y="28"/>
                      <a:pt x="16" y="18"/>
                    </a:cubicBezTo>
                    <a:cubicBezTo>
                      <a:pt x="16" y="8"/>
                      <a:pt x="12" y="0"/>
                      <a:pt x="7" y="0"/>
                    </a:cubicBezTo>
                    <a:cubicBezTo>
                      <a:pt x="3" y="1"/>
                      <a:pt x="0" y="9"/>
                      <a:pt x="0" y="19"/>
                    </a:cubicBezTo>
                    <a:cubicBezTo>
                      <a:pt x="0" y="28"/>
                      <a:pt x="4" y="36"/>
                      <a:pt x="8" y="3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5" name="Freeform 1159"/>
              <p:cNvSpPr>
                <a:spLocks/>
              </p:cNvSpPr>
              <p:nvPr/>
            </p:nvSpPr>
            <p:spPr bwMode="auto">
              <a:xfrm>
                <a:off x="3384" y="3162"/>
                <a:ext cx="53" cy="66"/>
              </a:xfrm>
              <a:custGeom>
                <a:avLst/>
                <a:gdLst>
                  <a:gd name="T0" fmla="*/ 3 w 28"/>
                  <a:gd name="T1" fmla="*/ 32 h 35"/>
                  <a:gd name="T2" fmla="*/ 21 w 28"/>
                  <a:gd name="T3" fmla="*/ 23 h 35"/>
                  <a:gd name="T4" fmla="*/ 25 w 28"/>
                  <a:gd name="T5" fmla="*/ 3 h 35"/>
                  <a:gd name="T6" fmla="*/ 8 w 28"/>
                  <a:gd name="T7" fmla="*/ 12 h 35"/>
                  <a:gd name="T8" fmla="*/ 3 w 28"/>
                  <a:gd name="T9" fmla="*/ 32 h 35"/>
                </a:gdLst>
                <a:ahLst/>
                <a:cxnLst>
                  <a:cxn ang="0">
                    <a:pos x="T0" y="T1"/>
                  </a:cxn>
                  <a:cxn ang="0">
                    <a:pos x="T2" y="T3"/>
                  </a:cxn>
                  <a:cxn ang="0">
                    <a:pos x="T4" y="T5"/>
                  </a:cxn>
                  <a:cxn ang="0">
                    <a:pos x="T6" y="T7"/>
                  </a:cxn>
                  <a:cxn ang="0">
                    <a:pos x="T8" y="T9"/>
                  </a:cxn>
                </a:cxnLst>
                <a:rect l="0" t="0" r="r" b="b"/>
                <a:pathLst>
                  <a:path w="28" h="35">
                    <a:moveTo>
                      <a:pt x="3" y="32"/>
                    </a:moveTo>
                    <a:cubicBezTo>
                      <a:pt x="6" y="35"/>
                      <a:pt x="14" y="31"/>
                      <a:pt x="21" y="23"/>
                    </a:cubicBezTo>
                    <a:cubicBezTo>
                      <a:pt x="27" y="14"/>
                      <a:pt x="28" y="5"/>
                      <a:pt x="25" y="3"/>
                    </a:cubicBezTo>
                    <a:cubicBezTo>
                      <a:pt x="21" y="0"/>
                      <a:pt x="14" y="4"/>
                      <a:pt x="8" y="12"/>
                    </a:cubicBezTo>
                    <a:cubicBezTo>
                      <a:pt x="2" y="20"/>
                      <a:pt x="0" y="29"/>
                      <a:pt x="3" y="3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6" name="Freeform 1160"/>
              <p:cNvSpPr>
                <a:spLocks/>
              </p:cNvSpPr>
              <p:nvPr/>
            </p:nvSpPr>
            <p:spPr bwMode="auto">
              <a:xfrm>
                <a:off x="2270" y="3679"/>
                <a:ext cx="77" cy="32"/>
              </a:xfrm>
              <a:custGeom>
                <a:avLst/>
                <a:gdLst>
                  <a:gd name="T0" fmla="*/ 0 w 41"/>
                  <a:gd name="T1" fmla="*/ 5 h 17"/>
                  <a:gd name="T2" fmla="*/ 20 w 41"/>
                  <a:gd name="T3" fmla="*/ 15 h 17"/>
                  <a:gd name="T4" fmla="*/ 41 w 41"/>
                  <a:gd name="T5" fmla="*/ 11 h 17"/>
                  <a:gd name="T6" fmla="*/ 22 w 41"/>
                  <a:gd name="T7" fmla="*/ 2 h 17"/>
                  <a:gd name="T8" fmla="*/ 0 w 41"/>
                  <a:gd name="T9" fmla="*/ 5 h 17"/>
                </a:gdLst>
                <a:ahLst/>
                <a:cxnLst>
                  <a:cxn ang="0">
                    <a:pos x="T0" y="T1"/>
                  </a:cxn>
                  <a:cxn ang="0">
                    <a:pos x="T2" y="T3"/>
                  </a:cxn>
                  <a:cxn ang="0">
                    <a:pos x="T4" y="T5"/>
                  </a:cxn>
                  <a:cxn ang="0">
                    <a:pos x="T6" y="T7"/>
                  </a:cxn>
                  <a:cxn ang="0">
                    <a:pos x="T8" y="T9"/>
                  </a:cxn>
                </a:cxnLst>
                <a:rect l="0" t="0" r="r" b="b"/>
                <a:pathLst>
                  <a:path w="41" h="17">
                    <a:moveTo>
                      <a:pt x="0" y="5"/>
                    </a:moveTo>
                    <a:cubicBezTo>
                      <a:pt x="0" y="9"/>
                      <a:pt x="8" y="13"/>
                      <a:pt x="20" y="15"/>
                    </a:cubicBezTo>
                    <a:cubicBezTo>
                      <a:pt x="31" y="17"/>
                      <a:pt x="41" y="15"/>
                      <a:pt x="41" y="11"/>
                    </a:cubicBezTo>
                    <a:cubicBezTo>
                      <a:pt x="41" y="7"/>
                      <a:pt x="33" y="4"/>
                      <a:pt x="22" y="2"/>
                    </a:cubicBezTo>
                    <a:cubicBezTo>
                      <a:pt x="10" y="0"/>
                      <a:pt x="1" y="2"/>
                      <a:pt x="0" y="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7" name="Freeform 1161"/>
              <p:cNvSpPr>
                <a:spLocks/>
              </p:cNvSpPr>
              <p:nvPr/>
            </p:nvSpPr>
            <p:spPr bwMode="auto">
              <a:xfrm>
                <a:off x="3565" y="3303"/>
                <a:ext cx="62" cy="75"/>
              </a:xfrm>
              <a:custGeom>
                <a:avLst/>
                <a:gdLst>
                  <a:gd name="T0" fmla="*/ 3 w 33"/>
                  <a:gd name="T1" fmla="*/ 37 h 40"/>
                  <a:gd name="T2" fmla="*/ 23 w 33"/>
                  <a:gd name="T3" fmla="*/ 25 h 40"/>
                  <a:gd name="T4" fmla="*/ 29 w 33"/>
                  <a:gd name="T5" fmla="*/ 3 h 40"/>
                  <a:gd name="T6" fmla="*/ 10 w 33"/>
                  <a:gd name="T7" fmla="*/ 15 h 40"/>
                  <a:gd name="T8" fmla="*/ 3 w 33"/>
                  <a:gd name="T9" fmla="*/ 37 h 40"/>
                </a:gdLst>
                <a:ahLst/>
                <a:cxnLst>
                  <a:cxn ang="0">
                    <a:pos x="T0" y="T1"/>
                  </a:cxn>
                  <a:cxn ang="0">
                    <a:pos x="T2" y="T3"/>
                  </a:cxn>
                  <a:cxn ang="0">
                    <a:pos x="T4" y="T5"/>
                  </a:cxn>
                  <a:cxn ang="0">
                    <a:pos x="T6" y="T7"/>
                  </a:cxn>
                  <a:cxn ang="0">
                    <a:pos x="T8" y="T9"/>
                  </a:cxn>
                </a:cxnLst>
                <a:rect l="0" t="0" r="r" b="b"/>
                <a:pathLst>
                  <a:path w="33" h="40">
                    <a:moveTo>
                      <a:pt x="3" y="37"/>
                    </a:moveTo>
                    <a:cubicBezTo>
                      <a:pt x="7" y="40"/>
                      <a:pt x="16" y="35"/>
                      <a:pt x="23" y="25"/>
                    </a:cubicBezTo>
                    <a:cubicBezTo>
                      <a:pt x="30" y="16"/>
                      <a:pt x="33" y="5"/>
                      <a:pt x="29" y="3"/>
                    </a:cubicBezTo>
                    <a:cubicBezTo>
                      <a:pt x="25" y="0"/>
                      <a:pt x="17" y="5"/>
                      <a:pt x="10" y="15"/>
                    </a:cubicBezTo>
                    <a:cubicBezTo>
                      <a:pt x="3" y="25"/>
                      <a:pt x="0" y="35"/>
                      <a:pt x="3" y="3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8" name="Freeform 1162"/>
              <p:cNvSpPr>
                <a:spLocks/>
              </p:cNvSpPr>
              <p:nvPr/>
            </p:nvSpPr>
            <p:spPr bwMode="auto">
              <a:xfrm>
                <a:off x="2674" y="3839"/>
                <a:ext cx="96" cy="39"/>
              </a:xfrm>
              <a:custGeom>
                <a:avLst/>
                <a:gdLst>
                  <a:gd name="T0" fmla="*/ 1 w 51"/>
                  <a:gd name="T1" fmla="*/ 14 h 21"/>
                  <a:gd name="T2" fmla="*/ 27 w 51"/>
                  <a:gd name="T3" fmla="*/ 19 h 21"/>
                  <a:gd name="T4" fmla="*/ 50 w 51"/>
                  <a:gd name="T5" fmla="*/ 7 h 21"/>
                  <a:gd name="T6" fmla="*/ 25 w 51"/>
                  <a:gd name="T7" fmla="*/ 2 h 21"/>
                  <a:gd name="T8" fmla="*/ 1 w 51"/>
                  <a:gd name="T9" fmla="*/ 14 h 21"/>
                </a:gdLst>
                <a:ahLst/>
                <a:cxnLst>
                  <a:cxn ang="0">
                    <a:pos x="T0" y="T1"/>
                  </a:cxn>
                  <a:cxn ang="0">
                    <a:pos x="T2" y="T3"/>
                  </a:cxn>
                  <a:cxn ang="0">
                    <a:pos x="T4" y="T5"/>
                  </a:cxn>
                  <a:cxn ang="0">
                    <a:pos x="T6" y="T7"/>
                  </a:cxn>
                  <a:cxn ang="0">
                    <a:pos x="T8" y="T9"/>
                  </a:cxn>
                </a:cxnLst>
                <a:rect l="0" t="0" r="r" b="b"/>
                <a:pathLst>
                  <a:path w="51" h="21">
                    <a:moveTo>
                      <a:pt x="1" y="14"/>
                    </a:moveTo>
                    <a:cubicBezTo>
                      <a:pt x="1" y="18"/>
                      <a:pt x="14" y="21"/>
                      <a:pt x="27" y="19"/>
                    </a:cubicBezTo>
                    <a:cubicBezTo>
                      <a:pt x="41" y="17"/>
                      <a:pt x="51" y="11"/>
                      <a:pt x="50" y="7"/>
                    </a:cubicBezTo>
                    <a:cubicBezTo>
                      <a:pt x="49" y="2"/>
                      <a:pt x="38" y="0"/>
                      <a:pt x="25" y="2"/>
                    </a:cubicBezTo>
                    <a:cubicBezTo>
                      <a:pt x="11" y="4"/>
                      <a:pt x="0" y="9"/>
                      <a:pt x="1" y="1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9" name="Freeform 1163"/>
              <p:cNvSpPr>
                <a:spLocks/>
              </p:cNvSpPr>
              <p:nvPr/>
            </p:nvSpPr>
            <p:spPr bwMode="auto">
              <a:xfrm>
                <a:off x="2668" y="3688"/>
                <a:ext cx="53" cy="23"/>
              </a:xfrm>
              <a:custGeom>
                <a:avLst/>
                <a:gdLst>
                  <a:gd name="T0" fmla="*/ 0 w 28"/>
                  <a:gd name="T1" fmla="*/ 8 h 12"/>
                  <a:gd name="T2" fmla="*/ 15 w 28"/>
                  <a:gd name="T3" fmla="*/ 11 h 12"/>
                  <a:gd name="T4" fmla="*/ 27 w 28"/>
                  <a:gd name="T5" fmla="*/ 4 h 12"/>
                  <a:gd name="T6" fmla="*/ 13 w 28"/>
                  <a:gd name="T7" fmla="*/ 1 h 12"/>
                  <a:gd name="T8" fmla="*/ 0 w 28"/>
                  <a:gd name="T9" fmla="*/ 8 h 12"/>
                </a:gdLst>
                <a:ahLst/>
                <a:cxnLst>
                  <a:cxn ang="0">
                    <a:pos x="T0" y="T1"/>
                  </a:cxn>
                  <a:cxn ang="0">
                    <a:pos x="T2" y="T3"/>
                  </a:cxn>
                  <a:cxn ang="0">
                    <a:pos x="T4" y="T5"/>
                  </a:cxn>
                  <a:cxn ang="0">
                    <a:pos x="T6" y="T7"/>
                  </a:cxn>
                  <a:cxn ang="0">
                    <a:pos x="T8" y="T9"/>
                  </a:cxn>
                </a:cxnLst>
                <a:rect l="0" t="0" r="r" b="b"/>
                <a:pathLst>
                  <a:path w="28" h="12">
                    <a:moveTo>
                      <a:pt x="0" y="8"/>
                    </a:moveTo>
                    <a:cubicBezTo>
                      <a:pt x="1" y="11"/>
                      <a:pt x="7" y="12"/>
                      <a:pt x="15" y="11"/>
                    </a:cubicBezTo>
                    <a:cubicBezTo>
                      <a:pt x="23" y="10"/>
                      <a:pt x="28" y="7"/>
                      <a:pt x="27" y="4"/>
                    </a:cubicBezTo>
                    <a:cubicBezTo>
                      <a:pt x="27" y="1"/>
                      <a:pt x="21" y="0"/>
                      <a:pt x="13" y="1"/>
                    </a:cubicBezTo>
                    <a:cubicBezTo>
                      <a:pt x="6" y="2"/>
                      <a:pt x="0" y="5"/>
                      <a:pt x="0"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0" name="Freeform 1164"/>
              <p:cNvSpPr>
                <a:spLocks/>
              </p:cNvSpPr>
              <p:nvPr/>
            </p:nvSpPr>
            <p:spPr bwMode="auto">
              <a:xfrm>
                <a:off x="3642" y="2527"/>
                <a:ext cx="460" cy="1141"/>
              </a:xfrm>
              <a:custGeom>
                <a:avLst/>
                <a:gdLst>
                  <a:gd name="T0" fmla="*/ 0 w 245"/>
                  <a:gd name="T1" fmla="*/ 606 h 607"/>
                  <a:gd name="T2" fmla="*/ 0 w 245"/>
                  <a:gd name="T3" fmla="*/ 607 h 607"/>
                  <a:gd name="T4" fmla="*/ 67 w 245"/>
                  <a:gd name="T5" fmla="*/ 531 h 607"/>
                  <a:gd name="T6" fmla="*/ 97 w 245"/>
                  <a:gd name="T7" fmla="*/ 556 h 607"/>
                  <a:gd name="T8" fmla="*/ 240 w 245"/>
                  <a:gd name="T9" fmla="*/ 297 h 607"/>
                  <a:gd name="T10" fmla="*/ 188 w 245"/>
                  <a:gd name="T11" fmla="*/ 276 h 607"/>
                  <a:gd name="T12" fmla="*/ 245 w 245"/>
                  <a:gd name="T13" fmla="*/ 1 h 607"/>
                  <a:gd name="T14" fmla="*/ 243 w 245"/>
                  <a:gd name="T15" fmla="*/ 1 h 607"/>
                  <a:gd name="T16" fmla="*/ 185 w 245"/>
                  <a:gd name="T17" fmla="*/ 280 h 607"/>
                  <a:gd name="T18" fmla="*/ 237 w 245"/>
                  <a:gd name="T19" fmla="*/ 300 h 607"/>
                  <a:gd name="T20" fmla="*/ 99 w 245"/>
                  <a:gd name="T21" fmla="*/ 552 h 607"/>
                  <a:gd name="T22" fmla="*/ 69 w 245"/>
                  <a:gd name="T23" fmla="*/ 527 h 607"/>
                  <a:gd name="T24" fmla="*/ 0 w 245"/>
                  <a:gd name="T25" fmla="*/ 606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607">
                    <a:moveTo>
                      <a:pt x="0" y="606"/>
                    </a:moveTo>
                    <a:cubicBezTo>
                      <a:pt x="0" y="607"/>
                      <a:pt x="0" y="607"/>
                      <a:pt x="0" y="607"/>
                    </a:cubicBezTo>
                    <a:cubicBezTo>
                      <a:pt x="24" y="583"/>
                      <a:pt x="46" y="558"/>
                      <a:pt x="67" y="531"/>
                    </a:cubicBezTo>
                    <a:cubicBezTo>
                      <a:pt x="77" y="540"/>
                      <a:pt x="87" y="548"/>
                      <a:pt x="97" y="556"/>
                    </a:cubicBezTo>
                    <a:cubicBezTo>
                      <a:pt x="158" y="478"/>
                      <a:pt x="206" y="390"/>
                      <a:pt x="240" y="297"/>
                    </a:cubicBezTo>
                    <a:cubicBezTo>
                      <a:pt x="223" y="290"/>
                      <a:pt x="205" y="283"/>
                      <a:pt x="188" y="276"/>
                    </a:cubicBezTo>
                    <a:cubicBezTo>
                      <a:pt x="220" y="188"/>
                      <a:pt x="239" y="95"/>
                      <a:pt x="245" y="1"/>
                    </a:cubicBezTo>
                    <a:cubicBezTo>
                      <a:pt x="244" y="0"/>
                      <a:pt x="244" y="1"/>
                      <a:pt x="243" y="1"/>
                    </a:cubicBezTo>
                    <a:cubicBezTo>
                      <a:pt x="238" y="96"/>
                      <a:pt x="218" y="190"/>
                      <a:pt x="185" y="280"/>
                    </a:cubicBezTo>
                    <a:cubicBezTo>
                      <a:pt x="202" y="287"/>
                      <a:pt x="220" y="294"/>
                      <a:pt x="237" y="300"/>
                    </a:cubicBezTo>
                    <a:cubicBezTo>
                      <a:pt x="204" y="391"/>
                      <a:pt x="157" y="476"/>
                      <a:pt x="99" y="552"/>
                    </a:cubicBezTo>
                    <a:cubicBezTo>
                      <a:pt x="89" y="543"/>
                      <a:pt x="79" y="535"/>
                      <a:pt x="69" y="527"/>
                    </a:cubicBezTo>
                    <a:cubicBezTo>
                      <a:pt x="47" y="555"/>
                      <a:pt x="24" y="581"/>
                      <a:pt x="0" y="60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1" name="Freeform 1165"/>
              <p:cNvSpPr>
                <a:spLocks/>
              </p:cNvSpPr>
              <p:nvPr/>
            </p:nvSpPr>
            <p:spPr bwMode="auto">
              <a:xfrm>
                <a:off x="4093" y="2506"/>
                <a:ext cx="15" cy="43"/>
              </a:xfrm>
              <a:custGeom>
                <a:avLst/>
                <a:gdLst>
                  <a:gd name="T0" fmla="*/ 3 w 8"/>
                  <a:gd name="T1" fmla="*/ 23 h 23"/>
                  <a:gd name="T2" fmla="*/ 8 w 8"/>
                  <a:gd name="T3" fmla="*/ 12 h 23"/>
                  <a:gd name="T4" fmla="*/ 5 w 8"/>
                  <a:gd name="T5" fmla="*/ 0 h 23"/>
                  <a:gd name="T6" fmla="*/ 0 w 8"/>
                  <a:gd name="T7" fmla="*/ 11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cubicBezTo>
                      <a:pt x="5" y="23"/>
                      <a:pt x="7" y="18"/>
                      <a:pt x="8" y="12"/>
                    </a:cubicBezTo>
                    <a:cubicBezTo>
                      <a:pt x="8" y="6"/>
                      <a:pt x="7" y="0"/>
                      <a:pt x="5" y="0"/>
                    </a:cubicBezTo>
                    <a:cubicBezTo>
                      <a:pt x="3" y="0"/>
                      <a:pt x="1" y="5"/>
                      <a:pt x="0" y="11"/>
                    </a:cubicBezTo>
                    <a:cubicBezTo>
                      <a:pt x="0" y="18"/>
                      <a:pt x="1" y="23"/>
                      <a:pt x="3"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2" name="Freeform 1166"/>
              <p:cNvSpPr>
                <a:spLocks/>
              </p:cNvSpPr>
              <p:nvPr/>
            </p:nvSpPr>
            <p:spPr bwMode="auto">
              <a:xfrm>
                <a:off x="3982" y="3025"/>
                <a:ext cx="21" cy="43"/>
              </a:xfrm>
              <a:custGeom>
                <a:avLst/>
                <a:gdLst>
                  <a:gd name="T0" fmla="*/ 2 w 11"/>
                  <a:gd name="T1" fmla="*/ 22 h 23"/>
                  <a:gd name="T2" fmla="*/ 9 w 11"/>
                  <a:gd name="T3" fmla="*/ 13 h 23"/>
                  <a:gd name="T4" fmla="*/ 10 w 11"/>
                  <a:gd name="T5" fmla="*/ 1 h 23"/>
                  <a:gd name="T6" fmla="*/ 2 w 11"/>
                  <a:gd name="T7" fmla="*/ 10 h 23"/>
                  <a:gd name="T8" fmla="*/ 2 w 11"/>
                  <a:gd name="T9" fmla="*/ 22 h 23"/>
                </a:gdLst>
                <a:ahLst/>
                <a:cxnLst>
                  <a:cxn ang="0">
                    <a:pos x="T0" y="T1"/>
                  </a:cxn>
                  <a:cxn ang="0">
                    <a:pos x="T2" y="T3"/>
                  </a:cxn>
                  <a:cxn ang="0">
                    <a:pos x="T4" y="T5"/>
                  </a:cxn>
                  <a:cxn ang="0">
                    <a:pos x="T6" y="T7"/>
                  </a:cxn>
                  <a:cxn ang="0">
                    <a:pos x="T8" y="T9"/>
                  </a:cxn>
                </a:cxnLst>
                <a:rect l="0" t="0" r="r" b="b"/>
                <a:pathLst>
                  <a:path w="11" h="23">
                    <a:moveTo>
                      <a:pt x="2" y="22"/>
                    </a:moveTo>
                    <a:cubicBezTo>
                      <a:pt x="4" y="23"/>
                      <a:pt x="7" y="19"/>
                      <a:pt x="9" y="13"/>
                    </a:cubicBezTo>
                    <a:cubicBezTo>
                      <a:pt x="11" y="7"/>
                      <a:pt x="11" y="2"/>
                      <a:pt x="10" y="1"/>
                    </a:cubicBezTo>
                    <a:cubicBezTo>
                      <a:pt x="7" y="0"/>
                      <a:pt x="5" y="5"/>
                      <a:pt x="2" y="10"/>
                    </a:cubicBezTo>
                    <a:cubicBezTo>
                      <a:pt x="0" y="16"/>
                      <a:pt x="0" y="21"/>
                      <a:pt x="2"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3" name="Freeform 1167"/>
              <p:cNvSpPr>
                <a:spLocks/>
              </p:cNvSpPr>
              <p:nvPr/>
            </p:nvSpPr>
            <p:spPr bwMode="auto">
              <a:xfrm>
                <a:off x="3629" y="3651"/>
                <a:ext cx="30" cy="30"/>
              </a:xfrm>
              <a:custGeom>
                <a:avLst/>
                <a:gdLst>
                  <a:gd name="T0" fmla="*/ 1 w 16"/>
                  <a:gd name="T1" fmla="*/ 15 h 16"/>
                  <a:gd name="T2" fmla="*/ 10 w 16"/>
                  <a:gd name="T3" fmla="*/ 10 h 16"/>
                  <a:gd name="T4" fmla="*/ 15 w 16"/>
                  <a:gd name="T5" fmla="*/ 1 h 16"/>
                  <a:gd name="T6" fmla="*/ 6 w 16"/>
                  <a:gd name="T7" fmla="*/ 5 h 16"/>
                  <a:gd name="T8" fmla="*/ 1 w 16"/>
                  <a:gd name="T9" fmla="*/ 15 h 16"/>
                </a:gdLst>
                <a:ahLst/>
                <a:cxnLst>
                  <a:cxn ang="0">
                    <a:pos x="T0" y="T1"/>
                  </a:cxn>
                  <a:cxn ang="0">
                    <a:pos x="T2" y="T3"/>
                  </a:cxn>
                  <a:cxn ang="0">
                    <a:pos x="T4" y="T5"/>
                  </a:cxn>
                  <a:cxn ang="0">
                    <a:pos x="T6" y="T7"/>
                  </a:cxn>
                  <a:cxn ang="0">
                    <a:pos x="T8" y="T9"/>
                  </a:cxn>
                </a:cxnLst>
                <a:rect l="0" t="0" r="r" b="b"/>
                <a:pathLst>
                  <a:path w="16" h="16">
                    <a:moveTo>
                      <a:pt x="1" y="15"/>
                    </a:moveTo>
                    <a:cubicBezTo>
                      <a:pt x="3" y="16"/>
                      <a:pt x="6" y="14"/>
                      <a:pt x="10" y="10"/>
                    </a:cubicBezTo>
                    <a:cubicBezTo>
                      <a:pt x="14" y="6"/>
                      <a:pt x="16" y="2"/>
                      <a:pt x="15" y="1"/>
                    </a:cubicBezTo>
                    <a:cubicBezTo>
                      <a:pt x="13" y="0"/>
                      <a:pt x="9" y="2"/>
                      <a:pt x="6" y="5"/>
                    </a:cubicBezTo>
                    <a:cubicBezTo>
                      <a:pt x="2" y="9"/>
                      <a:pt x="0" y="13"/>
                      <a:pt x="1"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4" name="Freeform 1168"/>
              <p:cNvSpPr>
                <a:spLocks/>
              </p:cNvSpPr>
              <p:nvPr/>
            </p:nvSpPr>
            <p:spPr bwMode="auto">
              <a:xfrm>
                <a:off x="4080" y="3062"/>
                <a:ext cx="22" cy="45"/>
              </a:xfrm>
              <a:custGeom>
                <a:avLst/>
                <a:gdLst>
                  <a:gd name="T0" fmla="*/ 2 w 12"/>
                  <a:gd name="T1" fmla="*/ 23 h 24"/>
                  <a:gd name="T2" fmla="*/ 9 w 12"/>
                  <a:gd name="T3" fmla="*/ 13 h 24"/>
                  <a:gd name="T4" fmla="*/ 10 w 12"/>
                  <a:gd name="T5" fmla="*/ 1 h 24"/>
                  <a:gd name="T6" fmla="*/ 3 w 12"/>
                  <a:gd name="T7" fmla="*/ 11 h 24"/>
                  <a:gd name="T8" fmla="*/ 2 w 12"/>
                  <a:gd name="T9" fmla="*/ 23 h 24"/>
                </a:gdLst>
                <a:ahLst/>
                <a:cxnLst>
                  <a:cxn ang="0">
                    <a:pos x="T0" y="T1"/>
                  </a:cxn>
                  <a:cxn ang="0">
                    <a:pos x="T2" y="T3"/>
                  </a:cxn>
                  <a:cxn ang="0">
                    <a:pos x="T4" y="T5"/>
                  </a:cxn>
                  <a:cxn ang="0">
                    <a:pos x="T6" y="T7"/>
                  </a:cxn>
                  <a:cxn ang="0">
                    <a:pos x="T8" y="T9"/>
                  </a:cxn>
                </a:cxnLst>
                <a:rect l="0" t="0" r="r" b="b"/>
                <a:pathLst>
                  <a:path w="12" h="24">
                    <a:moveTo>
                      <a:pt x="2" y="23"/>
                    </a:moveTo>
                    <a:cubicBezTo>
                      <a:pt x="4" y="24"/>
                      <a:pt x="7" y="20"/>
                      <a:pt x="9" y="13"/>
                    </a:cubicBezTo>
                    <a:cubicBezTo>
                      <a:pt x="12" y="7"/>
                      <a:pt x="12" y="2"/>
                      <a:pt x="10" y="1"/>
                    </a:cubicBezTo>
                    <a:cubicBezTo>
                      <a:pt x="8" y="0"/>
                      <a:pt x="5" y="5"/>
                      <a:pt x="3" y="11"/>
                    </a:cubicBezTo>
                    <a:cubicBezTo>
                      <a:pt x="0" y="17"/>
                      <a:pt x="0" y="23"/>
                      <a:pt x="2"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5" name="Freeform 1169"/>
              <p:cNvSpPr>
                <a:spLocks/>
              </p:cNvSpPr>
              <p:nvPr/>
            </p:nvSpPr>
            <p:spPr bwMode="auto">
              <a:xfrm>
                <a:off x="3807" y="3549"/>
                <a:ext cx="34" cy="42"/>
              </a:xfrm>
              <a:custGeom>
                <a:avLst/>
                <a:gdLst>
                  <a:gd name="T0" fmla="*/ 2 w 18"/>
                  <a:gd name="T1" fmla="*/ 21 h 22"/>
                  <a:gd name="T2" fmla="*/ 12 w 18"/>
                  <a:gd name="T3" fmla="*/ 14 h 22"/>
                  <a:gd name="T4" fmla="*/ 17 w 18"/>
                  <a:gd name="T5" fmla="*/ 1 h 22"/>
                  <a:gd name="T6" fmla="*/ 6 w 18"/>
                  <a:gd name="T7" fmla="*/ 9 h 22"/>
                  <a:gd name="T8" fmla="*/ 2 w 18"/>
                  <a:gd name="T9" fmla="*/ 21 h 22"/>
                </a:gdLst>
                <a:ahLst/>
                <a:cxnLst>
                  <a:cxn ang="0">
                    <a:pos x="T0" y="T1"/>
                  </a:cxn>
                  <a:cxn ang="0">
                    <a:pos x="T2" y="T3"/>
                  </a:cxn>
                  <a:cxn ang="0">
                    <a:pos x="T4" y="T5"/>
                  </a:cxn>
                  <a:cxn ang="0">
                    <a:pos x="T6" y="T7"/>
                  </a:cxn>
                  <a:cxn ang="0">
                    <a:pos x="T8" y="T9"/>
                  </a:cxn>
                </a:cxnLst>
                <a:rect l="0" t="0" r="r" b="b"/>
                <a:pathLst>
                  <a:path w="18" h="22">
                    <a:moveTo>
                      <a:pt x="2" y="21"/>
                    </a:moveTo>
                    <a:cubicBezTo>
                      <a:pt x="3" y="22"/>
                      <a:pt x="8" y="19"/>
                      <a:pt x="12" y="14"/>
                    </a:cubicBezTo>
                    <a:cubicBezTo>
                      <a:pt x="16" y="8"/>
                      <a:pt x="18" y="3"/>
                      <a:pt x="17" y="1"/>
                    </a:cubicBezTo>
                    <a:cubicBezTo>
                      <a:pt x="15" y="0"/>
                      <a:pt x="10" y="4"/>
                      <a:pt x="6" y="9"/>
                    </a:cubicBezTo>
                    <a:cubicBezTo>
                      <a:pt x="3" y="14"/>
                      <a:pt x="0" y="19"/>
                      <a:pt x="2"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6" name="Freeform 1170"/>
              <p:cNvSpPr>
                <a:spLocks/>
              </p:cNvSpPr>
              <p:nvPr/>
            </p:nvSpPr>
            <p:spPr bwMode="auto">
              <a:xfrm>
                <a:off x="3758" y="3512"/>
                <a:ext cx="21" cy="24"/>
              </a:xfrm>
              <a:custGeom>
                <a:avLst/>
                <a:gdLst>
                  <a:gd name="T0" fmla="*/ 1 w 11"/>
                  <a:gd name="T1" fmla="*/ 12 h 13"/>
                  <a:gd name="T2" fmla="*/ 7 w 11"/>
                  <a:gd name="T3" fmla="*/ 8 h 13"/>
                  <a:gd name="T4" fmla="*/ 10 w 11"/>
                  <a:gd name="T5" fmla="*/ 1 h 13"/>
                  <a:gd name="T6" fmla="*/ 4 w 11"/>
                  <a:gd name="T7" fmla="*/ 5 h 13"/>
                  <a:gd name="T8" fmla="*/ 1 w 11"/>
                  <a:gd name="T9" fmla="*/ 12 h 13"/>
                </a:gdLst>
                <a:ahLst/>
                <a:cxnLst>
                  <a:cxn ang="0">
                    <a:pos x="T0" y="T1"/>
                  </a:cxn>
                  <a:cxn ang="0">
                    <a:pos x="T2" y="T3"/>
                  </a:cxn>
                  <a:cxn ang="0">
                    <a:pos x="T4" y="T5"/>
                  </a:cxn>
                  <a:cxn ang="0">
                    <a:pos x="T6" y="T7"/>
                  </a:cxn>
                  <a:cxn ang="0">
                    <a:pos x="T8" y="T9"/>
                  </a:cxn>
                </a:cxnLst>
                <a:rect l="0" t="0" r="r" b="b"/>
                <a:pathLst>
                  <a:path w="11" h="13">
                    <a:moveTo>
                      <a:pt x="1" y="12"/>
                    </a:moveTo>
                    <a:cubicBezTo>
                      <a:pt x="2" y="13"/>
                      <a:pt x="5" y="11"/>
                      <a:pt x="7" y="8"/>
                    </a:cubicBezTo>
                    <a:cubicBezTo>
                      <a:pt x="10" y="5"/>
                      <a:pt x="11" y="2"/>
                      <a:pt x="10" y="1"/>
                    </a:cubicBezTo>
                    <a:cubicBezTo>
                      <a:pt x="9" y="0"/>
                      <a:pt x="6" y="2"/>
                      <a:pt x="4" y="5"/>
                    </a:cubicBezTo>
                    <a:cubicBezTo>
                      <a:pt x="1" y="8"/>
                      <a:pt x="0" y="11"/>
                      <a:pt x="1"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7" name="Freeform 1171"/>
              <p:cNvSpPr>
                <a:spLocks/>
              </p:cNvSpPr>
              <p:nvPr/>
            </p:nvSpPr>
            <p:spPr bwMode="auto">
              <a:xfrm>
                <a:off x="2772" y="3045"/>
                <a:ext cx="678" cy="549"/>
              </a:xfrm>
              <a:custGeom>
                <a:avLst/>
                <a:gdLst>
                  <a:gd name="T0" fmla="*/ 361 w 361"/>
                  <a:gd name="T1" fmla="*/ 0 h 292"/>
                  <a:gd name="T2" fmla="*/ 360 w 361"/>
                  <a:gd name="T3" fmla="*/ 0 h 292"/>
                  <a:gd name="T4" fmla="*/ 322 w 361"/>
                  <a:gd name="T5" fmla="*/ 58 h 292"/>
                  <a:gd name="T6" fmla="*/ 291 w 361"/>
                  <a:gd name="T7" fmla="*/ 34 h 292"/>
                  <a:gd name="T8" fmla="*/ 162 w 361"/>
                  <a:gd name="T9" fmla="*/ 160 h 292"/>
                  <a:gd name="T10" fmla="*/ 194 w 361"/>
                  <a:gd name="T11" fmla="*/ 208 h 292"/>
                  <a:gd name="T12" fmla="*/ 0 w 361"/>
                  <a:gd name="T13" fmla="*/ 291 h 292"/>
                  <a:gd name="T14" fmla="*/ 1 w 361"/>
                  <a:gd name="T15" fmla="*/ 292 h 292"/>
                  <a:gd name="T16" fmla="*/ 197 w 361"/>
                  <a:gd name="T17" fmla="*/ 207 h 292"/>
                  <a:gd name="T18" fmla="*/ 165 w 361"/>
                  <a:gd name="T19" fmla="*/ 160 h 292"/>
                  <a:gd name="T20" fmla="*/ 291 w 361"/>
                  <a:gd name="T21" fmla="*/ 37 h 292"/>
                  <a:gd name="T22" fmla="*/ 322 w 361"/>
                  <a:gd name="T23" fmla="*/ 61 h 292"/>
                  <a:gd name="T24" fmla="*/ 361 w 361"/>
                  <a:gd name="T25"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1" h="292">
                    <a:moveTo>
                      <a:pt x="361" y="0"/>
                    </a:moveTo>
                    <a:cubicBezTo>
                      <a:pt x="361" y="0"/>
                      <a:pt x="360" y="0"/>
                      <a:pt x="360" y="0"/>
                    </a:cubicBezTo>
                    <a:cubicBezTo>
                      <a:pt x="348" y="20"/>
                      <a:pt x="336" y="39"/>
                      <a:pt x="322" y="58"/>
                    </a:cubicBezTo>
                    <a:cubicBezTo>
                      <a:pt x="312" y="50"/>
                      <a:pt x="302" y="42"/>
                      <a:pt x="291" y="34"/>
                    </a:cubicBezTo>
                    <a:cubicBezTo>
                      <a:pt x="256" y="83"/>
                      <a:pt x="213" y="126"/>
                      <a:pt x="162" y="160"/>
                    </a:cubicBezTo>
                    <a:cubicBezTo>
                      <a:pt x="173" y="176"/>
                      <a:pt x="183" y="192"/>
                      <a:pt x="194" y="208"/>
                    </a:cubicBezTo>
                    <a:cubicBezTo>
                      <a:pt x="137" y="246"/>
                      <a:pt x="73" y="275"/>
                      <a:pt x="0" y="291"/>
                    </a:cubicBezTo>
                    <a:cubicBezTo>
                      <a:pt x="0" y="291"/>
                      <a:pt x="1" y="292"/>
                      <a:pt x="1" y="292"/>
                    </a:cubicBezTo>
                    <a:cubicBezTo>
                      <a:pt x="74" y="276"/>
                      <a:pt x="140" y="246"/>
                      <a:pt x="197" y="207"/>
                    </a:cubicBezTo>
                    <a:cubicBezTo>
                      <a:pt x="186" y="191"/>
                      <a:pt x="176" y="176"/>
                      <a:pt x="165" y="160"/>
                    </a:cubicBezTo>
                    <a:cubicBezTo>
                      <a:pt x="214" y="126"/>
                      <a:pt x="256" y="84"/>
                      <a:pt x="291" y="37"/>
                    </a:cubicBezTo>
                    <a:cubicBezTo>
                      <a:pt x="301" y="45"/>
                      <a:pt x="311" y="53"/>
                      <a:pt x="322" y="61"/>
                    </a:cubicBezTo>
                    <a:cubicBezTo>
                      <a:pt x="336" y="42"/>
                      <a:pt x="349" y="21"/>
                      <a:pt x="36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8" name="Freeform 1172"/>
              <p:cNvSpPr>
                <a:spLocks/>
              </p:cNvSpPr>
              <p:nvPr/>
            </p:nvSpPr>
            <p:spPr bwMode="auto">
              <a:xfrm>
                <a:off x="2755" y="3585"/>
                <a:ext cx="35" cy="17"/>
              </a:xfrm>
              <a:custGeom>
                <a:avLst/>
                <a:gdLst>
                  <a:gd name="T0" fmla="*/ 18 w 19"/>
                  <a:gd name="T1" fmla="*/ 3 h 9"/>
                  <a:gd name="T2" fmla="*/ 9 w 19"/>
                  <a:gd name="T3" fmla="*/ 1 h 9"/>
                  <a:gd name="T4" fmla="*/ 1 w 19"/>
                  <a:gd name="T5" fmla="*/ 6 h 9"/>
                  <a:gd name="T6" fmla="*/ 10 w 19"/>
                  <a:gd name="T7" fmla="*/ 8 h 9"/>
                  <a:gd name="T8" fmla="*/ 18 w 19"/>
                  <a:gd name="T9" fmla="*/ 3 h 9"/>
                </a:gdLst>
                <a:ahLst/>
                <a:cxnLst>
                  <a:cxn ang="0">
                    <a:pos x="T0" y="T1"/>
                  </a:cxn>
                  <a:cxn ang="0">
                    <a:pos x="T2" y="T3"/>
                  </a:cxn>
                  <a:cxn ang="0">
                    <a:pos x="T4" y="T5"/>
                  </a:cxn>
                  <a:cxn ang="0">
                    <a:pos x="T6" y="T7"/>
                  </a:cxn>
                  <a:cxn ang="0">
                    <a:pos x="T8" y="T9"/>
                  </a:cxn>
                </a:cxnLst>
                <a:rect l="0" t="0" r="r" b="b"/>
                <a:pathLst>
                  <a:path w="19" h="9">
                    <a:moveTo>
                      <a:pt x="18" y="3"/>
                    </a:moveTo>
                    <a:cubicBezTo>
                      <a:pt x="18" y="0"/>
                      <a:pt x="13" y="0"/>
                      <a:pt x="9" y="1"/>
                    </a:cubicBezTo>
                    <a:cubicBezTo>
                      <a:pt x="4" y="2"/>
                      <a:pt x="0" y="4"/>
                      <a:pt x="1" y="6"/>
                    </a:cubicBezTo>
                    <a:cubicBezTo>
                      <a:pt x="1" y="9"/>
                      <a:pt x="6" y="9"/>
                      <a:pt x="10" y="8"/>
                    </a:cubicBezTo>
                    <a:cubicBezTo>
                      <a:pt x="15" y="7"/>
                      <a:pt x="19" y="5"/>
                      <a:pt x="18" y="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9" name="Freeform 1173"/>
              <p:cNvSpPr>
                <a:spLocks/>
              </p:cNvSpPr>
              <p:nvPr/>
            </p:nvSpPr>
            <p:spPr bwMode="auto">
              <a:xfrm>
                <a:off x="3123" y="3425"/>
                <a:ext cx="28" cy="23"/>
              </a:xfrm>
              <a:custGeom>
                <a:avLst/>
                <a:gdLst>
                  <a:gd name="T0" fmla="*/ 14 w 15"/>
                  <a:gd name="T1" fmla="*/ 1 h 12"/>
                  <a:gd name="T2" fmla="*/ 5 w 15"/>
                  <a:gd name="T3" fmla="*/ 3 h 12"/>
                  <a:gd name="T4" fmla="*/ 1 w 15"/>
                  <a:gd name="T5" fmla="*/ 11 h 12"/>
                  <a:gd name="T6" fmla="*/ 10 w 15"/>
                  <a:gd name="T7" fmla="*/ 9 h 12"/>
                  <a:gd name="T8" fmla="*/ 14 w 15"/>
                  <a:gd name="T9" fmla="*/ 1 h 12"/>
                </a:gdLst>
                <a:ahLst/>
                <a:cxnLst>
                  <a:cxn ang="0">
                    <a:pos x="T0" y="T1"/>
                  </a:cxn>
                  <a:cxn ang="0">
                    <a:pos x="T2" y="T3"/>
                  </a:cxn>
                  <a:cxn ang="0">
                    <a:pos x="T4" y="T5"/>
                  </a:cxn>
                  <a:cxn ang="0">
                    <a:pos x="T6" y="T7"/>
                  </a:cxn>
                  <a:cxn ang="0">
                    <a:pos x="T8" y="T9"/>
                  </a:cxn>
                </a:cxnLst>
                <a:rect l="0" t="0" r="r" b="b"/>
                <a:pathLst>
                  <a:path w="15" h="12">
                    <a:moveTo>
                      <a:pt x="14" y="1"/>
                    </a:moveTo>
                    <a:cubicBezTo>
                      <a:pt x="13" y="0"/>
                      <a:pt x="9" y="0"/>
                      <a:pt x="5" y="3"/>
                    </a:cubicBezTo>
                    <a:cubicBezTo>
                      <a:pt x="2" y="5"/>
                      <a:pt x="0" y="9"/>
                      <a:pt x="1" y="11"/>
                    </a:cubicBezTo>
                    <a:cubicBezTo>
                      <a:pt x="2" y="12"/>
                      <a:pt x="6" y="12"/>
                      <a:pt x="10" y="9"/>
                    </a:cubicBezTo>
                    <a:cubicBezTo>
                      <a:pt x="13" y="7"/>
                      <a:pt x="15" y="3"/>
                      <a:pt x="14"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0" name="Freeform 1174"/>
              <p:cNvSpPr>
                <a:spLocks/>
              </p:cNvSpPr>
              <p:nvPr/>
            </p:nvSpPr>
            <p:spPr bwMode="auto">
              <a:xfrm>
                <a:off x="3439" y="3034"/>
                <a:ext cx="17" cy="25"/>
              </a:xfrm>
              <a:custGeom>
                <a:avLst/>
                <a:gdLst>
                  <a:gd name="T0" fmla="*/ 8 w 9"/>
                  <a:gd name="T1" fmla="*/ 1 h 13"/>
                  <a:gd name="T2" fmla="*/ 2 w 9"/>
                  <a:gd name="T3" fmla="*/ 5 h 13"/>
                  <a:gd name="T4" fmla="*/ 2 w 9"/>
                  <a:gd name="T5" fmla="*/ 13 h 13"/>
                  <a:gd name="T6" fmla="*/ 7 w 9"/>
                  <a:gd name="T7" fmla="*/ 9 h 13"/>
                  <a:gd name="T8" fmla="*/ 8 w 9"/>
                  <a:gd name="T9" fmla="*/ 1 h 13"/>
                </a:gdLst>
                <a:ahLst/>
                <a:cxnLst>
                  <a:cxn ang="0">
                    <a:pos x="T0" y="T1"/>
                  </a:cxn>
                  <a:cxn ang="0">
                    <a:pos x="T2" y="T3"/>
                  </a:cxn>
                  <a:cxn ang="0">
                    <a:pos x="T4" y="T5"/>
                  </a:cxn>
                  <a:cxn ang="0">
                    <a:pos x="T6" y="T7"/>
                  </a:cxn>
                  <a:cxn ang="0">
                    <a:pos x="T8" y="T9"/>
                  </a:cxn>
                </a:cxnLst>
                <a:rect l="0" t="0" r="r" b="b"/>
                <a:pathLst>
                  <a:path w="9" h="13">
                    <a:moveTo>
                      <a:pt x="8" y="1"/>
                    </a:moveTo>
                    <a:cubicBezTo>
                      <a:pt x="6" y="0"/>
                      <a:pt x="4" y="2"/>
                      <a:pt x="2" y="5"/>
                    </a:cubicBezTo>
                    <a:cubicBezTo>
                      <a:pt x="0" y="8"/>
                      <a:pt x="0" y="12"/>
                      <a:pt x="2" y="13"/>
                    </a:cubicBezTo>
                    <a:cubicBezTo>
                      <a:pt x="3" y="13"/>
                      <a:pt x="6" y="12"/>
                      <a:pt x="7" y="9"/>
                    </a:cubicBezTo>
                    <a:cubicBezTo>
                      <a:pt x="9" y="5"/>
                      <a:pt x="9" y="2"/>
                      <a:pt x="8"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1" name="Freeform 1175"/>
              <p:cNvSpPr>
                <a:spLocks/>
              </p:cNvSpPr>
              <p:nvPr/>
            </p:nvSpPr>
            <p:spPr bwMode="auto">
              <a:xfrm>
                <a:off x="3063" y="3337"/>
                <a:ext cx="28" cy="22"/>
              </a:xfrm>
              <a:custGeom>
                <a:avLst/>
                <a:gdLst>
                  <a:gd name="T0" fmla="*/ 14 w 15"/>
                  <a:gd name="T1" fmla="*/ 1 h 12"/>
                  <a:gd name="T2" fmla="*/ 6 w 15"/>
                  <a:gd name="T3" fmla="*/ 3 h 12"/>
                  <a:gd name="T4" fmla="*/ 1 w 15"/>
                  <a:gd name="T5" fmla="*/ 10 h 12"/>
                  <a:gd name="T6" fmla="*/ 10 w 15"/>
                  <a:gd name="T7" fmla="*/ 9 h 12"/>
                  <a:gd name="T8" fmla="*/ 14 w 15"/>
                  <a:gd name="T9" fmla="*/ 1 h 12"/>
                </a:gdLst>
                <a:ahLst/>
                <a:cxnLst>
                  <a:cxn ang="0">
                    <a:pos x="T0" y="T1"/>
                  </a:cxn>
                  <a:cxn ang="0">
                    <a:pos x="T2" y="T3"/>
                  </a:cxn>
                  <a:cxn ang="0">
                    <a:pos x="T4" y="T5"/>
                  </a:cxn>
                  <a:cxn ang="0">
                    <a:pos x="T6" y="T7"/>
                  </a:cxn>
                  <a:cxn ang="0">
                    <a:pos x="T8" y="T9"/>
                  </a:cxn>
                </a:cxnLst>
                <a:rect l="0" t="0" r="r" b="b"/>
                <a:pathLst>
                  <a:path w="15" h="12">
                    <a:moveTo>
                      <a:pt x="14" y="1"/>
                    </a:moveTo>
                    <a:cubicBezTo>
                      <a:pt x="13" y="0"/>
                      <a:pt x="9" y="0"/>
                      <a:pt x="6" y="3"/>
                    </a:cubicBezTo>
                    <a:cubicBezTo>
                      <a:pt x="2" y="5"/>
                      <a:pt x="0" y="8"/>
                      <a:pt x="1" y="10"/>
                    </a:cubicBezTo>
                    <a:cubicBezTo>
                      <a:pt x="3" y="12"/>
                      <a:pt x="6" y="11"/>
                      <a:pt x="10" y="9"/>
                    </a:cubicBezTo>
                    <a:cubicBezTo>
                      <a:pt x="13" y="6"/>
                      <a:pt x="15" y="3"/>
                      <a:pt x="14"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2" name="Freeform 1176"/>
              <p:cNvSpPr>
                <a:spLocks/>
              </p:cNvSpPr>
              <p:nvPr/>
            </p:nvSpPr>
            <p:spPr bwMode="auto">
              <a:xfrm>
                <a:off x="3309" y="3096"/>
                <a:ext cx="23" cy="28"/>
              </a:xfrm>
              <a:custGeom>
                <a:avLst/>
                <a:gdLst>
                  <a:gd name="T0" fmla="*/ 10 w 12"/>
                  <a:gd name="T1" fmla="*/ 2 h 15"/>
                  <a:gd name="T2" fmla="*/ 3 w 12"/>
                  <a:gd name="T3" fmla="*/ 5 h 15"/>
                  <a:gd name="T4" fmla="*/ 1 w 12"/>
                  <a:gd name="T5" fmla="*/ 14 h 15"/>
                  <a:gd name="T6" fmla="*/ 9 w 12"/>
                  <a:gd name="T7" fmla="*/ 10 h 15"/>
                  <a:gd name="T8" fmla="*/ 10 w 12"/>
                  <a:gd name="T9" fmla="*/ 2 h 15"/>
                </a:gdLst>
                <a:ahLst/>
                <a:cxnLst>
                  <a:cxn ang="0">
                    <a:pos x="T0" y="T1"/>
                  </a:cxn>
                  <a:cxn ang="0">
                    <a:pos x="T2" y="T3"/>
                  </a:cxn>
                  <a:cxn ang="0">
                    <a:pos x="T4" y="T5"/>
                  </a:cxn>
                  <a:cxn ang="0">
                    <a:pos x="T6" y="T7"/>
                  </a:cxn>
                  <a:cxn ang="0">
                    <a:pos x="T8" y="T9"/>
                  </a:cxn>
                </a:cxnLst>
                <a:rect l="0" t="0" r="r" b="b"/>
                <a:pathLst>
                  <a:path w="12" h="15">
                    <a:moveTo>
                      <a:pt x="10" y="2"/>
                    </a:moveTo>
                    <a:cubicBezTo>
                      <a:pt x="8" y="0"/>
                      <a:pt x="5" y="2"/>
                      <a:pt x="3" y="5"/>
                    </a:cubicBezTo>
                    <a:cubicBezTo>
                      <a:pt x="0" y="9"/>
                      <a:pt x="0" y="12"/>
                      <a:pt x="1" y="14"/>
                    </a:cubicBezTo>
                    <a:cubicBezTo>
                      <a:pt x="3" y="15"/>
                      <a:pt x="6" y="13"/>
                      <a:pt x="9" y="10"/>
                    </a:cubicBezTo>
                    <a:cubicBezTo>
                      <a:pt x="11" y="7"/>
                      <a:pt x="12" y="3"/>
                      <a:pt x="10"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3" name="Freeform 1177"/>
              <p:cNvSpPr>
                <a:spLocks/>
              </p:cNvSpPr>
              <p:nvPr/>
            </p:nvSpPr>
            <p:spPr bwMode="auto">
              <a:xfrm>
                <a:off x="3369" y="3145"/>
                <a:ext cx="15" cy="19"/>
              </a:xfrm>
              <a:custGeom>
                <a:avLst/>
                <a:gdLst>
                  <a:gd name="T0" fmla="*/ 7 w 8"/>
                  <a:gd name="T1" fmla="*/ 1 h 10"/>
                  <a:gd name="T2" fmla="*/ 3 w 8"/>
                  <a:gd name="T3" fmla="*/ 4 h 10"/>
                  <a:gd name="T4" fmla="*/ 1 w 8"/>
                  <a:gd name="T5" fmla="*/ 9 h 10"/>
                  <a:gd name="T6" fmla="*/ 6 w 8"/>
                  <a:gd name="T7" fmla="*/ 7 h 10"/>
                  <a:gd name="T8" fmla="*/ 7 w 8"/>
                  <a:gd name="T9" fmla="*/ 1 h 10"/>
                </a:gdLst>
                <a:ahLst/>
                <a:cxnLst>
                  <a:cxn ang="0">
                    <a:pos x="T0" y="T1"/>
                  </a:cxn>
                  <a:cxn ang="0">
                    <a:pos x="T2" y="T3"/>
                  </a:cxn>
                  <a:cxn ang="0">
                    <a:pos x="T4" y="T5"/>
                  </a:cxn>
                  <a:cxn ang="0">
                    <a:pos x="T6" y="T7"/>
                  </a:cxn>
                  <a:cxn ang="0">
                    <a:pos x="T8" y="T9"/>
                  </a:cxn>
                </a:cxnLst>
                <a:rect l="0" t="0" r="r" b="b"/>
                <a:pathLst>
                  <a:path w="8" h="10">
                    <a:moveTo>
                      <a:pt x="7" y="1"/>
                    </a:moveTo>
                    <a:cubicBezTo>
                      <a:pt x="6" y="0"/>
                      <a:pt x="4" y="2"/>
                      <a:pt x="3" y="4"/>
                    </a:cubicBezTo>
                    <a:cubicBezTo>
                      <a:pt x="1" y="6"/>
                      <a:pt x="0" y="8"/>
                      <a:pt x="1" y="9"/>
                    </a:cubicBezTo>
                    <a:cubicBezTo>
                      <a:pt x="2" y="10"/>
                      <a:pt x="5" y="9"/>
                      <a:pt x="6" y="7"/>
                    </a:cubicBezTo>
                    <a:cubicBezTo>
                      <a:pt x="8" y="5"/>
                      <a:pt x="8" y="2"/>
                      <a:pt x="7"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4" name="Freeform 1178"/>
              <p:cNvSpPr>
                <a:spLocks/>
              </p:cNvSpPr>
              <p:nvPr/>
            </p:nvSpPr>
            <p:spPr bwMode="auto">
              <a:xfrm>
                <a:off x="4252" y="765"/>
                <a:ext cx="707" cy="2745"/>
              </a:xfrm>
              <a:custGeom>
                <a:avLst/>
                <a:gdLst>
                  <a:gd name="T0" fmla="*/ 2 w 376"/>
                  <a:gd name="T1" fmla="*/ 0 h 1460"/>
                  <a:gd name="T2" fmla="*/ 0 w 376"/>
                  <a:gd name="T3" fmla="*/ 2 h 1460"/>
                  <a:gd name="T4" fmla="*/ 145 w 376"/>
                  <a:gd name="T5" fmla="*/ 188 h 1460"/>
                  <a:gd name="T6" fmla="*/ 93 w 376"/>
                  <a:gd name="T7" fmla="*/ 222 h 1460"/>
                  <a:gd name="T8" fmla="*/ 273 w 376"/>
                  <a:gd name="T9" fmla="*/ 809 h 1460"/>
                  <a:gd name="T10" fmla="*/ 362 w 376"/>
                  <a:gd name="T11" fmla="*/ 803 h 1460"/>
                  <a:gd name="T12" fmla="*/ 241 w 376"/>
                  <a:gd name="T13" fmla="*/ 1459 h 1460"/>
                  <a:gd name="T14" fmla="*/ 243 w 376"/>
                  <a:gd name="T15" fmla="*/ 1460 h 1460"/>
                  <a:gd name="T16" fmla="*/ 364 w 376"/>
                  <a:gd name="T17" fmla="*/ 793 h 1460"/>
                  <a:gd name="T18" fmla="*/ 275 w 376"/>
                  <a:gd name="T19" fmla="*/ 800 h 1460"/>
                  <a:gd name="T20" fmla="*/ 100 w 376"/>
                  <a:gd name="T21" fmla="*/ 229 h 1460"/>
                  <a:gd name="T22" fmla="*/ 153 w 376"/>
                  <a:gd name="T23" fmla="*/ 195 h 1460"/>
                  <a:gd name="T24" fmla="*/ 2 w 376"/>
                  <a:gd name="T25" fmla="*/ 0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6" h="1460">
                    <a:moveTo>
                      <a:pt x="2" y="0"/>
                    </a:moveTo>
                    <a:cubicBezTo>
                      <a:pt x="1" y="1"/>
                      <a:pt x="0" y="2"/>
                      <a:pt x="0" y="2"/>
                    </a:cubicBezTo>
                    <a:cubicBezTo>
                      <a:pt x="56" y="60"/>
                      <a:pt x="104" y="122"/>
                      <a:pt x="145" y="188"/>
                    </a:cubicBezTo>
                    <a:cubicBezTo>
                      <a:pt x="128" y="199"/>
                      <a:pt x="111" y="211"/>
                      <a:pt x="93" y="222"/>
                    </a:cubicBezTo>
                    <a:cubicBezTo>
                      <a:pt x="204" y="399"/>
                      <a:pt x="263" y="602"/>
                      <a:pt x="273" y="809"/>
                    </a:cubicBezTo>
                    <a:cubicBezTo>
                      <a:pt x="303" y="807"/>
                      <a:pt x="332" y="805"/>
                      <a:pt x="362" y="803"/>
                    </a:cubicBezTo>
                    <a:cubicBezTo>
                      <a:pt x="373" y="1026"/>
                      <a:pt x="331" y="1254"/>
                      <a:pt x="241" y="1459"/>
                    </a:cubicBezTo>
                    <a:cubicBezTo>
                      <a:pt x="242" y="1459"/>
                      <a:pt x="242" y="1460"/>
                      <a:pt x="243" y="1460"/>
                    </a:cubicBezTo>
                    <a:cubicBezTo>
                      <a:pt x="334" y="1252"/>
                      <a:pt x="376" y="1020"/>
                      <a:pt x="364" y="793"/>
                    </a:cubicBezTo>
                    <a:cubicBezTo>
                      <a:pt x="334" y="795"/>
                      <a:pt x="305" y="797"/>
                      <a:pt x="275" y="800"/>
                    </a:cubicBezTo>
                    <a:cubicBezTo>
                      <a:pt x="264" y="599"/>
                      <a:pt x="207" y="401"/>
                      <a:pt x="100" y="229"/>
                    </a:cubicBezTo>
                    <a:cubicBezTo>
                      <a:pt x="118" y="218"/>
                      <a:pt x="135" y="206"/>
                      <a:pt x="153" y="195"/>
                    </a:cubicBezTo>
                    <a:cubicBezTo>
                      <a:pt x="110" y="126"/>
                      <a:pt x="59" y="61"/>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5" name="Freeform 1179"/>
              <p:cNvSpPr>
                <a:spLocks/>
              </p:cNvSpPr>
              <p:nvPr/>
            </p:nvSpPr>
            <p:spPr bwMode="auto">
              <a:xfrm>
                <a:off x="4681" y="3459"/>
                <a:ext cx="51" cy="98"/>
              </a:xfrm>
              <a:custGeom>
                <a:avLst/>
                <a:gdLst>
                  <a:gd name="T0" fmla="*/ 24 w 27"/>
                  <a:gd name="T1" fmla="*/ 2 h 52"/>
                  <a:gd name="T2" fmla="*/ 8 w 27"/>
                  <a:gd name="T3" fmla="*/ 24 h 52"/>
                  <a:gd name="T4" fmla="*/ 2 w 27"/>
                  <a:gd name="T5" fmla="*/ 51 h 52"/>
                  <a:gd name="T6" fmla="*/ 19 w 27"/>
                  <a:gd name="T7" fmla="*/ 29 h 52"/>
                  <a:gd name="T8" fmla="*/ 24 w 27"/>
                  <a:gd name="T9" fmla="*/ 2 h 52"/>
                </a:gdLst>
                <a:ahLst/>
                <a:cxnLst>
                  <a:cxn ang="0">
                    <a:pos x="T0" y="T1"/>
                  </a:cxn>
                  <a:cxn ang="0">
                    <a:pos x="T2" y="T3"/>
                  </a:cxn>
                  <a:cxn ang="0">
                    <a:pos x="T4" y="T5"/>
                  </a:cxn>
                  <a:cxn ang="0">
                    <a:pos x="T6" y="T7"/>
                  </a:cxn>
                  <a:cxn ang="0">
                    <a:pos x="T8" y="T9"/>
                  </a:cxn>
                </a:cxnLst>
                <a:rect l="0" t="0" r="r" b="b"/>
                <a:pathLst>
                  <a:path w="27" h="52">
                    <a:moveTo>
                      <a:pt x="24" y="2"/>
                    </a:moveTo>
                    <a:cubicBezTo>
                      <a:pt x="21" y="0"/>
                      <a:pt x="14" y="10"/>
                      <a:pt x="8" y="24"/>
                    </a:cubicBezTo>
                    <a:cubicBezTo>
                      <a:pt x="2" y="38"/>
                      <a:pt x="0" y="50"/>
                      <a:pt x="2" y="51"/>
                    </a:cubicBezTo>
                    <a:cubicBezTo>
                      <a:pt x="5" y="52"/>
                      <a:pt x="13" y="43"/>
                      <a:pt x="19" y="29"/>
                    </a:cubicBezTo>
                    <a:cubicBezTo>
                      <a:pt x="25" y="15"/>
                      <a:pt x="27" y="3"/>
                      <a:pt x="24"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6" name="Freeform 1180"/>
              <p:cNvSpPr>
                <a:spLocks/>
              </p:cNvSpPr>
              <p:nvPr/>
            </p:nvSpPr>
            <p:spPr bwMode="auto">
              <a:xfrm>
                <a:off x="4922" y="2220"/>
                <a:ext cx="24" cy="102"/>
              </a:xfrm>
              <a:custGeom>
                <a:avLst/>
                <a:gdLst>
                  <a:gd name="T0" fmla="*/ 5 w 13"/>
                  <a:gd name="T1" fmla="*/ 0 h 54"/>
                  <a:gd name="T2" fmla="*/ 1 w 13"/>
                  <a:gd name="T3" fmla="*/ 28 h 54"/>
                  <a:gd name="T4" fmla="*/ 8 w 13"/>
                  <a:gd name="T5" fmla="*/ 54 h 54"/>
                  <a:gd name="T6" fmla="*/ 13 w 13"/>
                  <a:gd name="T7" fmla="*/ 27 h 54"/>
                  <a:gd name="T8" fmla="*/ 5 w 13"/>
                  <a:gd name="T9" fmla="*/ 0 h 54"/>
                </a:gdLst>
                <a:ahLst/>
                <a:cxnLst>
                  <a:cxn ang="0">
                    <a:pos x="T0" y="T1"/>
                  </a:cxn>
                  <a:cxn ang="0">
                    <a:pos x="T2" y="T3"/>
                  </a:cxn>
                  <a:cxn ang="0">
                    <a:pos x="T4" y="T5"/>
                  </a:cxn>
                  <a:cxn ang="0">
                    <a:pos x="T6" y="T7"/>
                  </a:cxn>
                  <a:cxn ang="0">
                    <a:pos x="T8" y="T9"/>
                  </a:cxn>
                </a:cxnLst>
                <a:rect l="0" t="0" r="r" b="b"/>
                <a:pathLst>
                  <a:path w="13" h="54">
                    <a:moveTo>
                      <a:pt x="5" y="0"/>
                    </a:moveTo>
                    <a:cubicBezTo>
                      <a:pt x="2" y="0"/>
                      <a:pt x="0" y="13"/>
                      <a:pt x="1" y="28"/>
                    </a:cubicBezTo>
                    <a:cubicBezTo>
                      <a:pt x="2" y="42"/>
                      <a:pt x="5" y="54"/>
                      <a:pt x="8" y="54"/>
                    </a:cubicBezTo>
                    <a:cubicBezTo>
                      <a:pt x="11" y="54"/>
                      <a:pt x="13" y="42"/>
                      <a:pt x="13" y="27"/>
                    </a:cubicBezTo>
                    <a:cubicBezTo>
                      <a:pt x="12" y="12"/>
                      <a:pt x="8" y="0"/>
                      <a:pt x="5"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7" name="Freeform 1181"/>
              <p:cNvSpPr>
                <a:spLocks/>
              </p:cNvSpPr>
              <p:nvPr/>
            </p:nvSpPr>
            <p:spPr bwMode="auto">
              <a:xfrm>
                <a:off x="4226" y="739"/>
                <a:ext cx="64" cy="66"/>
              </a:xfrm>
              <a:custGeom>
                <a:avLst/>
                <a:gdLst>
                  <a:gd name="T0" fmla="*/ 2 w 34"/>
                  <a:gd name="T1" fmla="*/ 2 h 35"/>
                  <a:gd name="T2" fmla="*/ 13 w 34"/>
                  <a:gd name="T3" fmla="*/ 21 h 35"/>
                  <a:gd name="T4" fmla="*/ 32 w 34"/>
                  <a:gd name="T5" fmla="*/ 34 h 35"/>
                  <a:gd name="T6" fmla="*/ 21 w 34"/>
                  <a:gd name="T7" fmla="*/ 14 h 35"/>
                  <a:gd name="T8" fmla="*/ 2 w 34"/>
                  <a:gd name="T9" fmla="*/ 2 h 35"/>
                </a:gdLst>
                <a:ahLst/>
                <a:cxnLst>
                  <a:cxn ang="0">
                    <a:pos x="T0" y="T1"/>
                  </a:cxn>
                  <a:cxn ang="0">
                    <a:pos x="T2" y="T3"/>
                  </a:cxn>
                  <a:cxn ang="0">
                    <a:pos x="T4" y="T5"/>
                  </a:cxn>
                  <a:cxn ang="0">
                    <a:pos x="T6" y="T7"/>
                  </a:cxn>
                  <a:cxn ang="0">
                    <a:pos x="T8" y="T9"/>
                  </a:cxn>
                </a:cxnLst>
                <a:rect l="0" t="0" r="r" b="b"/>
                <a:pathLst>
                  <a:path w="34" h="35">
                    <a:moveTo>
                      <a:pt x="2" y="2"/>
                    </a:moveTo>
                    <a:cubicBezTo>
                      <a:pt x="0" y="4"/>
                      <a:pt x="5" y="12"/>
                      <a:pt x="13" y="21"/>
                    </a:cubicBezTo>
                    <a:cubicBezTo>
                      <a:pt x="22" y="30"/>
                      <a:pt x="30" y="35"/>
                      <a:pt x="32" y="34"/>
                    </a:cubicBezTo>
                    <a:cubicBezTo>
                      <a:pt x="34" y="32"/>
                      <a:pt x="29" y="23"/>
                      <a:pt x="21" y="14"/>
                    </a:cubicBezTo>
                    <a:cubicBezTo>
                      <a:pt x="12" y="5"/>
                      <a:pt x="3" y="0"/>
                      <a:pt x="2"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8" name="Freeform 1182"/>
              <p:cNvSpPr>
                <a:spLocks/>
              </p:cNvSpPr>
              <p:nvPr/>
            </p:nvSpPr>
            <p:spPr bwMode="auto">
              <a:xfrm>
                <a:off x="4756" y="2235"/>
                <a:ext cx="25" cy="96"/>
              </a:xfrm>
              <a:custGeom>
                <a:avLst/>
                <a:gdLst>
                  <a:gd name="T0" fmla="*/ 5 w 13"/>
                  <a:gd name="T1" fmla="*/ 1 h 51"/>
                  <a:gd name="T2" fmla="*/ 1 w 13"/>
                  <a:gd name="T3" fmla="*/ 26 h 51"/>
                  <a:gd name="T4" fmla="*/ 7 w 13"/>
                  <a:gd name="T5" fmla="*/ 51 h 51"/>
                  <a:gd name="T6" fmla="*/ 12 w 13"/>
                  <a:gd name="T7" fmla="*/ 25 h 51"/>
                  <a:gd name="T8" fmla="*/ 5 w 13"/>
                  <a:gd name="T9" fmla="*/ 1 h 51"/>
                </a:gdLst>
                <a:ahLst/>
                <a:cxnLst>
                  <a:cxn ang="0">
                    <a:pos x="T0" y="T1"/>
                  </a:cxn>
                  <a:cxn ang="0">
                    <a:pos x="T2" y="T3"/>
                  </a:cxn>
                  <a:cxn ang="0">
                    <a:pos x="T4" y="T5"/>
                  </a:cxn>
                  <a:cxn ang="0">
                    <a:pos x="T6" y="T7"/>
                  </a:cxn>
                  <a:cxn ang="0">
                    <a:pos x="T8" y="T9"/>
                  </a:cxn>
                </a:cxnLst>
                <a:rect l="0" t="0" r="r" b="b"/>
                <a:pathLst>
                  <a:path w="13" h="51">
                    <a:moveTo>
                      <a:pt x="5" y="1"/>
                    </a:moveTo>
                    <a:cubicBezTo>
                      <a:pt x="2" y="1"/>
                      <a:pt x="0" y="12"/>
                      <a:pt x="1" y="26"/>
                    </a:cubicBezTo>
                    <a:cubicBezTo>
                      <a:pt x="1" y="40"/>
                      <a:pt x="4" y="51"/>
                      <a:pt x="7" y="51"/>
                    </a:cubicBezTo>
                    <a:cubicBezTo>
                      <a:pt x="11" y="51"/>
                      <a:pt x="13" y="39"/>
                      <a:pt x="12" y="25"/>
                    </a:cubicBezTo>
                    <a:cubicBezTo>
                      <a:pt x="11" y="11"/>
                      <a:pt x="8" y="0"/>
                      <a:pt x="5"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9" name="Freeform 1183"/>
              <p:cNvSpPr>
                <a:spLocks/>
              </p:cNvSpPr>
              <p:nvPr/>
            </p:nvSpPr>
            <p:spPr bwMode="auto">
              <a:xfrm>
                <a:off x="4401" y="1139"/>
                <a:ext cx="60" cy="89"/>
              </a:xfrm>
              <a:custGeom>
                <a:avLst/>
                <a:gdLst>
                  <a:gd name="T0" fmla="*/ 2 w 32"/>
                  <a:gd name="T1" fmla="*/ 2 h 47"/>
                  <a:gd name="T2" fmla="*/ 11 w 32"/>
                  <a:gd name="T3" fmla="*/ 27 h 47"/>
                  <a:gd name="T4" fmla="*/ 29 w 32"/>
                  <a:gd name="T5" fmla="*/ 45 h 47"/>
                  <a:gd name="T6" fmla="*/ 21 w 32"/>
                  <a:gd name="T7" fmla="*/ 20 h 47"/>
                  <a:gd name="T8" fmla="*/ 2 w 32"/>
                  <a:gd name="T9" fmla="*/ 2 h 47"/>
                </a:gdLst>
                <a:ahLst/>
                <a:cxnLst>
                  <a:cxn ang="0">
                    <a:pos x="T0" y="T1"/>
                  </a:cxn>
                  <a:cxn ang="0">
                    <a:pos x="T2" y="T3"/>
                  </a:cxn>
                  <a:cxn ang="0">
                    <a:pos x="T4" y="T5"/>
                  </a:cxn>
                  <a:cxn ang="0">
                    <a:pos x="T6" y="T7"/>
                  </a:cxn>
                  <a:cxn ang="0">
                    <a:pos x="T8" y="T9"/>
                  </a:cxn>
                </a:cxnLst>
                <a:rect l="0" t="0" r="r" b="b"/>
                <a:pathLst>
                  <a:path w="32" h="47">
                    <a:moveTo>
                      <a:pt x="2" y="2"/>
                    </a:moveTo>
                    <a:cubicBezTo>
                      <a:pt x="0" y="4"/>
                      <a:pt x="4" y="15"/>
                      <a:pt x="11" y="27"/>
                    </a:cubicBezTo>
                    <a:cubicBezTo>
                      <a:pt x="19" y="39"/>
                      <a:pt x="27" y="47"/>
                      <a:pt x="29" y="45"/>
                    </a:cubicBezTo>
                    <a:cubicBezTo>
                      <a:pt x="32" y="43"/>
                      <a:pt x="29" y="32"/>
                      <a:pt x="21" y="20"/>
                    </a:cubicBezTo>
                    <a:cubicBezTo>
                      <a:pt x="14" y="8"/>
                      <a:pt x="5" y="0"/>
                      <a:pt x="2"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0" name="Freeform 1184"/>
              <p:cNvSpPr>
                <a:spLocks/>
              </p:cNvSpPr>
              <p:nvPr/>
            </p:nvSpPr>
            <p:spPr bwMode="auto">
              <a:xfrm>
                <a:off x="4508" y="1092"/>
                <a:ext cx="40" cy="57"/>
              </a:xfrm>
              <a:custGeom>
                <a:avLst/>
                <a:gdLst>
                  <a:gd name="T0" fmla="*/ 2 w 21"/>
                  <a:gd name="T1" fmla="*/ 1 h 30"/>
                  <a:gd name="T2" fmla="*/ 8 w 21"/>
                  <a:gd name="T3" fmla="*/ 17 h 30"/>
                  <a:gd name="T4" fmla="*/ 20 w 21"/>
                  <a:gd name="T5" fmla="*/ 29 h 30"/>
                  <a:gd name="T6" fmla="*/ 14 w 21"/>
                  <a:gd name="T7" fmla="*/ 13 h 30"/>
                  <a:gd name="T8" fmla="*/ 2 w 21"/>
                  <a:gd name="T9" fmla="*/ 1 h 30"/>
                </a:gdLst>
                <a:ahLst/>
                <a:cxnLst>
                  <a:cxn ang="0">
                    <a:pos x="T0" y="T1"/>
                  </a:cxn>
                  <a:cxn ang="0">
                    <a:pos x="T2" y="T3"/>
                  </a:cxn>
                  <a:cxn ang="0">
                    <a:pos x="T4" y="T5"/>
                  </a:cxn>
                  <a:cxn ang="0">
                    <a:pos x="T6" y="T7"/>
                  </a:cxn>
                  <a:cxn ang="0">
                    <a:pos x="T8" y="T9"/>
                  </a:cxn>
                </a:cxnLst>
                <a:rect l="0" t="0" r="r" b="b"/>
                <a:pathLst>
                  <a:path w="21" h="30">
                    <a:moveTo>
                      <a:pt x="2" y="1"/>
                    </a:moveTo>
                    <a:cubicBezTo>
                      <a:pt x="0" y="2"/>
                      <a:pt x="3" y="10"/>
                      <a:pt x="8" y="17"/>
                    </a:cubicBezTo>
                    <a:cubicBezTo>
                      <a:pt x="12" y="25"/>
                      <a:pt x="18" y="30"/>
                      <a:pt x="20" y="29"/>
                    </a:cubicBezTo>
                    <a:cubicBezTo>
                      <a:pt x="21" y="28"/>
                      <a:pt x="19" y="21"/>
                      <a:pt x="14" y="13"/>
                    </a:cubicBezTo>
                    <a:cubicBezTo>
                      <a:pt x="9" y="5"/>
                      <a:pt x="4" y="0"/>
                      <a:pt x="2"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1" name="Freeform 1185"/>
              <p:cNvSpPr>
                <a:spLocks/>
              </p:cNvSpPr>
              <p:nvPr/>
            </p:nvSpPr>
            <p:spPr bwMode="auto">
              <a:xfrm>
                <a:off x="3910" y="3233"/>
                <a:ext cx="792" cy="593"/>
              </a:xfrm>
              <a:custGeom>
                <a:avLst/>
                <a:gdLst>
                  <a:gd name="T0" fmla="*/ 69 w 421"/>
                  <a:gd name="T1" fmla="*/ 12 h 315"/>
                  <a:gd name="T2" fmla="*/ 66 w 421"/>
                  <a:gd name="T3" fmla="*/ 18 h 315"/>
                  <a:gd name="T4" fmla="*/ 111 w 421"/>
                  <a:gd name="T5" fmla="*/ 42 h 315"/>
                  <a:gd name="T6" fmla="*/ 0 w 421"/>
                  <a:gd name="T7" fmla="*/ 222 h 315"/>
                  <a:gd name="T8" fmla="*/ 112 w 421"/>
                  <a:gd name="T9" fmla="*/ 315 h 315"/>
                  <a:gd name="T10" fmla="*/ 283 w 421"/>
                  <a:gd name="T11" fmla="*/ 9 h 315"/>
                  <a:gd name="T12" fmla="*/ 418 w 421"/>
                  <a:gd name="T13" fmla="*/ 64 h 315"/>
                  <a:gd name="T14" fmla="*/ 421 w 421"/>
                  <a:gd name="T15" fmla="*/ 54 h 315"/>
                  <a:gd name="T16" fmla="*/ 284 w 421"/>
                  <a:gd name="T17" fmla="*/ 0 h 315"/>
                  <a:gd name="T18" fmla="*/ 115 w 421"/>
                  <a:gd name="T19" fmla="*/ 307 h 315"/>
                  <a:gd name="T20" fmla="*/ 6 w 421"/>
                  <a:gd name="T21" fmla="*/ 217 h 315"/>
                  <a:gd name="T22" fmla="*/ 117 w 421"/>
                  <a:gd name="T23" fmla="*/ 36 h 315"/>
                  <a:gd name="T24" fmla="*/ 69 w 421"/>
                  <a:gd name="T25" fmla="*/ 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1" h="315">
                    <a:moveTo>
                      <a:pt x="69" y="12"/>
                    </a:moveTo>
                    <a:cubicBezTo>
                      <a:pt x="68" y="14"/>
                      <a:pt x="67" y="16"/>
                      <a:pt x="66" y="18"/>
                    </a:cubicBezTo>
                    <a:cubicBezTo>
                      <a:pt x="81" y="26"/>
                      <a:pt x="96" y="34"/>
                      <a:pt x="111" y="42"/>
                    </a:cubicBezTo>
                    <a:cubicBezTo>
                      <a:pt x="80" y="106"/>
                      <a:pt x="43" y="166"/>
                      <a:pt x="0" y="222"/>
                    </a:cubicBezTo>
                    <a:cubicBezTo>
                      <a:pt x="37" y="253"/>
                      <a:pt x="74" y="284"/>
                      <a:pt x="112" y="315"/>
                    </a:cubicBezTo>
                    <a:cubicBezTo>
                      <a:pt x="184" y="223"/>
                      <a:pt x="241" y="119"/>
                      <a:pt x="283" y="9"/>
                    </a:cubicBezTo>
                    <a:cubicBezTo>
                      <a:pt x="328" y="27"/>
                      <a:pt x="373" y="45"/>
                      <a:pt x="418" y="64"/>
                    </a:cubicBezTo>
                    <a:cubicBezTo>
                      <a:pt x="419" y="61"/>
                      <a:pt x="420" y="57"/>
                      <a:pt x="421" y="54"/>
                    </a:cubicBezTo>
                    <a:cubicBezTo>
                      <a:pt x="376" y="36"/>
                      <a:pt x="330" y="18"/>
                      <a:pt x="284" y="0"/>
                    </a:cubicBezTo>
                    <a:cubicBezTo>
                      <a:pt x="243" y="110"/>
                      <a:pt x="187" y="214"/>
                      <a:pt x="115" y="307"/>
                    </a:cubicBezTo>
                    <a:cubicBezTo>
                      <a:pt x="79" y="277"/>
                      <a:pt x="43" y="247"/>
                      <a:pt x="6" y="217"/>
                    </a:cubicBezTo>
                    <a:cubicBezTo>
                      <a:pt x="49" y="161"/>
                      <a:pt x="86" y="100"/>
                      <a:pt x="117" y="36"/>
                    </a:cubicBezTo>
                    <a:cubicBezTo>
                      <a:pt x="101" y="28"/>
                      <a:pt x="85" y="19"/>
                      <a:pt x="69"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2" name="Freeform 1186"/>
              <p:cNvSpPr>
                <a:spLocks/>
              </p:cNvSpPr>
              <p:nvPr/>
            </p:nvSpPr>
            <p:spPr bwMode="auto">
              <a:xfrm>
                <a:off x="4681" y="3292"/>
                <a:ext cx="45" cy="96"/>
              </a:xfrm>
              <a:custGeom>
                <a:avLst/>
                <a:gdLst>
                  <a:gd name="T0" fmla="*/ 7 w 24"/>
                  <a:gd name="T1" fmla="*/ 23 h 51"/>
                  <a:gd name="T2" fmla="*/ 3 w 24"/>
                  <a:gd name="T3" fmla="*/ 50 h 51"/>
                  <a:gd name="T4" fmla="*/ 17 w 24"/>
                  <a:gd name="T5" fmla="*/ 27 h 51"/>
                  <a:gd name="T6" fmla="*/ 21 w 24"/>
                  <a:gd name="T7" fmla="*/ 1 h 51"/>
                  <a:gd name="T8" fmla="*/ 7 w 24"/>
                  <a:gd name="T9" fmla="*/ 23 h 51"/>
                </a:gdLst>
                <a:ahLst/>
                <a:cxnLst>
                  <a:cxn ang="0">
                    <a:pos x="T0" y="T1"/>
                  </a:cxn>
                  <a:cxn ang="0">
                    <a:pos x="T2" y="T3"/>
                  </a:cxn>
                  <a:cxn ang="0">
                    <a:pos x="T4" y="T5"/>
                  </a:cxn>
                  <a:cxn ang="0">
                    <a:pos x="T6" y="T7"/>
                  </a:cxn>
                  <a:cxn ang="0">
                    <a:pos x="T8" y="T9"/>
                  </a:cxn>
                </a:cxnLst>
                <a:rect l="0" t="0" r="r" b="b"/>
                <a:pathLst>
                  <a:path w="24" h="51">
                    <a:moveTo>
                      <a:pt x="7" y="23"/>
                    </a:moveTo>
                    <a:cubicBezTo>
                      <a:pt x="2" y="37"/>
                      <a:pt x="0" y="49"/>
                      <a:pt x="3" y="50"/>
                    </a:cubicBezTo>
                    <a:cubicBezTo>
                      <a:pt x="6" y="51"/>
                      <a:pt x="13" y="41"/>
                      <a:pt x="17" y="27"/>
                    </a:cubicBezTo>
                    <a:cubicBezTo>
                      <a:pt x="22" y="14"/>
                      <a:pt x="24" y="2"/>
                      <a:pt x="21" y="1"/>
                    </a:cubicBezTo>
                    <a:cubicBezTo>
                      <a:pt x="18" y="0"/>
                      <a:pt x="12" y="10"/>
                      <a:pt x="7"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3" name="Freeform 1187"/>
              <p:cNvSpPr>
                <a:spLocks/>
              </p:cNvSpPr>
              <p:nvPr/>
            </p:nvSpPr>
            <p:spPr bwMode="auto">
              <a:xfrm>
                <a:off x="4423" y="3200"/>
                <a:ext cx="42" cy="86"/>
              </a:xfrm>
              <a:custGeom>
                <a:avLst/>
                <a:gdLst>
                  <a:gd name="T0" fmla="*/ 6 w 22"/>
                  <a:gd name="T1" fmla="*/ 21 h 46"/>
                  <a:gd name="T2" fmla="*/ 3 w 22"/>
                  <a:gd name="T3" fmla="*/ 44 h 46"/>
                  <a:gd name="T4" fmla="*/ 17 w 22"/>
                  <a:gd name="T5" fmla="*/ 25 h 46"/>
                  <a:gd name="T6" fmla="*/ 19 w 22"/>
                  <a:gd name="T7" fmla="*/ 1 h 46"/>
                  <a:gd name="T8" fmla="*/ 6 w 22"/>
                  <a:gd name="T9" fmla="*/ 21 h 46"/>
                </a:gdLst>
                <a:ahLst/>
                <a:cxnLst>
                  <a:cxn ang="0">
                    <a:pos x="T0" y="T1"/>
                  </a:cxn>
                  <a:cxn ang="0">
                    <a:pos x="T2" y="T3"/>
                  </a:cxn>
                  <a:cxn ang="0">
                    <a:pos x="T4" y="T5"/>
                  </a:cxn>
                  <a:cxn ang="0">
                    <a:pos x="T6" y="T7"/>
                  </a:cxn>
                  <a:cxn ang="0">
                    <a:pos x="T8" y="T9"/>
                  </a:cxn>
                </a:cxnLst>
                <a:rect l="0" t="0" r="r" b="b"/>
                <a:pathLst>
                  <a:path w="22" h="46">
                    <a:moveTo>
                      <a:pt x="6" y="21"/>
                    </a:moveTo>
                    <a:cubicBezTo>
                      <a:pt x="1" y="32"/>
                      <a:pt x="0" y="43"/>
                      <a:pt x="3" y="44"/>
                    </a:cubicBezTo>
                    <a:cubicBezTo>
                      <a:pt x="6" y="46"/>
                      <a:pt x="12" y="37"/>
                      <a:pt x="17" y="25"/>
                    </a:cubicBezTo>
                    <a:cubicBezTo>
                      <a:pt x="21" y="13"/>
                      <a:pt x="22" y="2"/>
                      <a:pt x="19" y="1"/>
                    </a:cubicBezTo>
                    <a:cubicBezTo>
                      <a:pt x="16" y="0"/>
                      <a:pt x="10" y="9"/>
                      <a:pt x="6"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4" name="Freeform 1188"/>
              <p:cNvSpPr>
                <a:spLocks/>
              </p:cNvSpPr>
              <p:nvPr/>
            </p:nvSpPr>
            <p:spPr bwMode="auto">
              <a:xfrm>
                <a:off x="4021" y="3233"/>
                <a:ext cx="34" cy="57"/>
              </a:xfrm>
              <a:custGeom>
                <a:avLst/>
                <a:gdLst>
                  <a:gd name="T0" fmla="*/ 5 w 18"/>
                  <a:gd name="T1" fmla="*/ 13 h 30"/>
                  <a:gd name="T2" fmla="*/ 2 w 18"/>
                  <a:gd name="T3" fmla="*/ 29 h 30"/>
                  <a:gd name="T4" fmla="*/ 13 w 18"/>
                  <a:gd name="T5" fmla="*/ 17 h 30"/>
                  <a:gd name="T6" fmla="*/ 16 w 18"/>
                  <a:gd name="T7" fmla="*/ 1 h 30"/>
                  <a:gd name="T8" fmla="*/ 5 w 18"/>
                  <a:gd name="T9" fmla="*/ 13 h 30"/>
                </a:gdLst>
                <a:ahLst/>
                <a:cxnLst>
                  <a:cxn ang="0">
                    <a:pos x="T0" y="T1"/>
                  </a:cxn>
                  <a:cxn ang="0">
                    <a:pos x="T2" y="T3"/>
                  </a:cxn>
                  <a:cxn ang="0">
                    <a:pos x="T4" y="T5"/>
                  </a:cxn>
                  <a:cxn ang="0">
                    <a:pos x="T6" y="T7"/>
                  </a:cxn>
                  <a:cxn ang="0">
                    <a:pos x="T8" y="T9"/>
                  </a:cxn>
                </a:cxnLst>
                <a:rect l="0" t="0" r="r" b="b"/>
                <a:pathLst>
                  <a:path w="18" h="30">
                    <a:moveTo>
                      <a:pt x="5" y="13"/>
                    </a:moveTo>
                    <a:cubicBezTo>
                      <a:pt x="1" y="20"/>
                      <a:pt x="0" y="28"/>
                      <a:pt x="2" y="29"/>
                    </a:cubicBezTo>
                    <a:cubicBezTo>
                      <a:pt x="4" y="30"/>
                      <a:pt x="9" y="25"/>
                      <a:pt x="13" y="17"/>
                    </a:cubicBezTo>
                    <a:cubicBezTo>
                      <a:pt x="17" y="10"/>
                      <a:pt x="18" y="2"/>
                      <a:pt x="16" y="1"/>
                    </a:cubicBezTo>
                    <a:cubicBezTo>
                      <a:pt x="13" y="0"/>
                      <a:pt x="8" y="5"/>
                      <a:pt x="5" y="1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5" name="Freeform 1189"/>
              <p:cNvSpPr>
                <a:spLocks/>
              </p:cNvSpPr>
              <p:nvPr/>
            </p:nvSpPr>
            <p:spPr bwMode="auto">
              <a:xfrm>
                <a:off x="4093" y="3781"/>
                <a:ext cx="64" cy="77"/>
              </a:xfrm>
              <a:custGeom>
                <a:avLst/>
                <a:gdLst>
                  <a:gd name="T0" fmla="*/ 13 w 34"/>
                  <a:gd name="T1" fmla="*/ 17 h 41"/>
                  <a:gd name="T2" fmla="*/ 3 w 34"/>
                  <a:gd name="T3" fmla="*/ 38 h 41"/>
                  <a:gd name="T4" fmla="*/ 22 w 34"/>
                  <a:gd name="T5" fmla="*/ 24 h 41"/>
                  <a:gd name="T6" fmla="*/ 31 w 34"/>
                  <a:gd name="T7" fmla="*/ 2 h 41"/>
                  <a:gd name="T8" fmla="*/ 13 w 34"/>
                  <a:gd name="T9" fmla="*/ 17 h 41"/>
                </a:gdLst>
                <a:ahLst/>
                <a:cxnLst>
                  <a:cxn ang="0">
                    <a:pos x="T0" y="T1"/>
                  </a:cxn>
                  <a:cxn ang="0">
                    <a:pos x="T2" y="T3"/>
                  </a:cxn>
                  <a:cxn ang="0">
                    <a:pos x="T4" y="T5"/>
                  </a:cxn>
                  <a:cxn ang="0">
                    <a:pos x="T6" y="T7"/>
                  </a:cxn>
                  <a:cxn ang="0">
                    <a:pos x="T8" y="T9"/>
                  </a:cxn>
                </a:cxnLst>
                <a:rect l="0" t="0" r="r" b="b"/>
                <a:pathLst>
                  <a:path w="34" h="41">
                    <a:moveTo>
                      <a:pt x="13" y="17"/>
                    </a:moveTo>
                    <a:cubicBezTo>
                      <a:pt x="5" y="27"/>
                      <a:pt x="0" y="36"/>
                      <a:pt x="3" y="38"/>
                    </a:cubicBezTo>
                    <a:cubicBezTo>
                      <a:pt x="5" y="41"/>
                      <a:pt x="14" y="34"/>
                      <a:pt x="22" y="24"/>
                    </a:cubicBezTo>
                    <a:cubicBezTo>
                      <a:pt x="29" y="14"/>
                      <a:pt x="34" y="4"/>
                      <a:pt x="31" y="2"/>
                    </a:cubicBezTo>
                    <a:cubicBezTo>
                      <a:pt x="28" y="0"/>
                      <a:pt x="20" y="7"/>
                      <a:pt x="13" y="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6" name="Freeform 1190"/>
              <p:cNvSpPr>
                <a:spLocks/>
              </p:cNvSpPr>
              <p:nvPr/>
            </p:nvSpPr>
            <p:spPr bwMode="auto">
              <a:xfrm>
                <a:off x="3886" y="3611"/>
                <a:ext cx="56" cy="68"/>
              </a:xfrm>
              <a:custGeom>
                <a:avLst/>
                <a:gdLst>
                  <a:gd name="T0" fmla="*/ 11 w 30"/>
                  <a:gd name="T1" fmla="*/ 14 h 36"/>
                  <a:gd name="T2" fmla="*/ 3 w 30"/>
                  <a:gd name="T3" fmla="*/ 34 h 36"/>
                  <a:gd name="T4" fmla="*/ 20 w 30"/>
                  <a:gd name="T5" fmla="*/ 21 h 36"/>
                  <a:gd name="T6" fmla="*/ 27 w 30"/>
                  <a:gd name="T7" fmla="*/ 2 h 36"/>
                  <a:gd name="T8" fmla="*/ 11 w 30"/>
                  <a:gd name="T9" fmla="*/ 14 h 36"/>
                </a:gdLst>
                <a:ahLst/>
                <a:cxnLst>
                  <a:cxn ang="0">
                    <a:pos x="T0" y="T1"/>
                  </a:cxn>
                  <a:cxn ang="0">
                    <a:pos x="T2" y="T3"/>
                  </a:cxn>
                  <a:cxn ang="0">
                    <a:pos x="T4" y="T5"/>
                  </a:cxn>
                  <a:cxn ang="0">
                    <a:pos x="T6" y="T7"/>
                  </a:cxn>
                  <a:cxn ang="0">
                    <a:pos x="T8" y="T9"/>
                  </a:cxn>
                </a:cxnLst>
                <a:rect l="0" t="0" r="r" b="b"/>
                <a:pathLst>
                  <a:path w="30" h="36">
                    <a:moveTo>
                      <a:pt x="11" y="14"/>
                    </a:moveTo>
                    <a:cubicBezTo>
                      <a:pt x="4" y="23"/>
                      <a:pt x="0" y="31"/>
                      <a:pt x="3" y="34"/>
                    </a:cubicBezTo>
                    <a:cubicBezTo>
                      <a:pt x="5" y="36"/>
                      <a:pt x="13" y="31"/>
                      <a:pt x="20" y="21"/>
                    </a:cubicBezTo>
                    <a:cubicBezTo>
                      <a:pt x="27" y="13"/>
                      <a:pt x="30" y="4"/>
                      <a:pt x="27" y="2"/>
                    </a:cubicBezTo>
                    <a:cubicBezTo>
                      <a:pt x="25" y="0"/>
                      <a:pt x="17" y="5"/>
                      <a:pt x="11" y="1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7" name="Freeform 1191"/>
              <p:cNvSpPr>
                <a:spLocks/>
              </p:cNvSpPr>
              <p:nvPr/>
            </p:nvSpPr>
            <p:spPr bwMode="auto">
              <a:xfrm>
                <a:off x="4108" y="3286"/>
                <a:ext cx="28" cy="47"/>
              </a:xfrm>
              <a:custGeom>
                <a:avLst/>
                <a:gdLst>
                  <a:gd name="T0" fmla="*/ 4 w 15"/>
                  <a:gd name="T1" fmla="*/ 11 h 25"/>
                  <a:gd name="T2" fmla="*/ 2 w 15"/>
                  <a:gd name="T3" fmla="*/ 24 h 25"/>
                  <a:gd name="T4" fmla="*/ 10 w 15"/>
                  <a:gd name="T5" fmla="*/ 14 h 25"/>
                  <a:gd name="T6" fmla="*/ 13 w 15"/>
                  <a:gd name="T7" fmla="*/ 1 h 25"/>
                  <a:gd name="T8" fmla="*/ 4 w 15"/>
                  <a:gd name="T9" fmla="*/ 11 h 25"/>
                </a:gdLst>
                <a:ahLst/>
                <a:cxnLst>
                  <a:cxn ang="0">
                    <a:pos x="T0" y="T1"/>
                  </a:cxn>
                  <a:cxn ang="0">
                    <a:pos x="T2" y="T3"/>
                  </a:cxn>
                  <a:cxn ang="0">
                    <a:pos x="T4" y="T5"/>
                  </a:cxn>
                  <a:cxn ang="0">
                    <a:pos x="T6" y="T7"/>
                  </a:cxn>
                  <a:cxn ang="0">
                    <a:pos x="T8" y="T9"/>
                  </a:cxn>
                </a:cxnLst>
                <a:rect l="0" t="0" r="r" b="b"/>
                <a:pathLst>
                  <a:path w="15" h="25">
                    <a:moveTo>
                      <a:pt x="4" y="11"/>
                    </a:moveTo>
                    <a:cubicBezTo>
                      <a:pt x="1" y="17"/>
                      <a:pt x="0" y="23"/>
                      <a:pt x="2" y="24"/>
                    </a:cubicBezTo>
                    <a:cubicBezTo>
                      <a:pt x="4" y="25"/>
                      <a:pt x="8" y="21"/>
                      <a:pt x="10" y="14"/>
                    </a:cubicBezTo>
                    <a:cubicBezTo>
                      <a:pt x="14" y="8"/>
                      <a:pt x="15" y="2"/>
                      <a:pt x="13" y="1"/>
                    </a:cubicBezTo>
                    <a:cubicBezTo>
                      <a:pt x="11" y="0"/>
                      <a:pt x="7" y="5"/>
                      <a:pt x="4" y="1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8" name="Freeform 1192"/>
              <p:cNvSpPr>
                <a:spLocks/>
              </p:cNvSpPr>
              <p:nvPr/>
            </p:nvSpPr>
            <p:spPr bwMode="auto">
              <a:xfrm>
                <a:off x="2944" y="3461"/>
                <a:ext cx="718" cy="474"/>
              </a:xfrm>
              <a:custGeom>
                <a:avLst/>
                <a:gdLst>
                  <a:gd name="T0" fmla="*/ 113 w 382"/>
                  <a:gd name="T1" fmla="*/ 0 h 252"/>
                  <a:gd name="T2" fmla="*/ 109 w 382"/>
                  <a:gd name="T3" fmla="*/ 2 h 252"/>
                  <a:gd name="T4" fmla="*/ 137 w 382"/>
                  <a:gd name="T5" fmla="*/ 46 h 252"/>
                  <a:gd name="T6" fmla="*/ 0 w 382"/>
                  <a:gd name="T7" fmla="*/ 115 h 252"/>
                  <a:gd name="T8" fmla="*/ 52 w 382"/>
                  <a:gd name="T9" fmla="*/ 252 h 252"/>
                  <a:gd name="T10" fmla="*/ 283 w 382"/>
                  <a:gd name="T11" fmla="*/ 120 h 252"/>
                  <a:gd name="T12" fmla="*/ 376 w 382"/>
                  <a:gd name="T13" fmla="*/ 235 h 252"/>
                  <a:gd name="T14" fmla="*/ 382 w 382"/>
                  <a:gd name="T15" fmla="*/ 229 h 252"/>
                  <a:gd name="T16" fmla="*/ 287 w 382"/>
                  <a:gd name="T17" fmla="*/ 114 h 252"/>
                  <a:gd name="T18" fmla="*/ 58 w 382"/>
                  <a:gd name="T19" fmla="*/ 247 h 252"/>
                  <a:gd name="T20" fmla="*/ 6 w 382"/>
                  <a:gd name="T21" fmla="*/ 115 h 252"/>
                  <a:gd name="T22" fmla="*/ 143 w 382"/>
                  <a:gd name="T23" fmla="*/ 45 h 252"/>
                  <a:gd name="T24" fmla="*/ 113 w 382"/>
                  <a:gd name="T25"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2" h="252">
                    <a:moveTo>
                      <a:pt x="113" y="0"/>
                    </a:moveTo>
                    <a:cubicBezTo>
                      <a:pt x="111" y="1"/>
                      <a:pt x="110" y="2"/>
                      <a:pt x="109" y="2"/>
                    </a:cubicBezTo>
                    <a:cubicBezTo>
                      <a:pt x="118" y="17"/>
                      <a:pt x="128" y="32"/>
                      <a:pt x="137" y="46"/>
                    </a:cubicBezTo>
                    <a:cubicBezTo>
                      <a:pt x="96" y="74"/>
                      <a:pt x="50" y="97"/>
                      <a:pt x="0" y="115"/>
                    </a:cubicBezTo>
                    <a:cubicBezTo>
                      <a:pt x="18" y="161"/>
                      <a:pt x="35" y="206"/>
                      <a:pt x="52" y="252"/>
                    </a:cubicBezTo>
                    <a:cubicBezTo>
                      <a:pt x="140" y="221"/>
                      <a:pt x="217" y="176"/>
                      <a:pt x="283" y="120"/>
                    </a:cubicBezTo>
                    <a:cubicBezTo>
                      <a:pt x="314" y="158"/>
                      <a:pt x="345" y="196"/>
                      <a:pt x="376" y="235"/>
                    </a:cubicBezTo>
                    <a:cubicBezTo>
                      <a:pt x="378" y="233"/>
                      <a:pt x="380" y="231"/>
                      <a:pt x="382" y="229"/>
                    </a:cubicBezTo>
                    <a:cubicBezTo>
                      <a:pt x="350" y="191"/>
                      <a:pt x="319" y="153"/>
                      <a:pt x="287" y="114"/>
                    </a:cubicBezTo>
                    <a:cubicBezTo>
                      <a:pt x="221" y="170"/>
                      <a:pt x="144" y="216"/>
                      <a:pt x="58" y="247"/>
                    </a:cubicBezTo>
                    <a:cubicBezTo>
                      <a:pt x="41" y="204"/>
                      <a:pt x="23" y="160"/>
                      <a:pt x="6" y="115"/>
                    </a:cubicBezTo>
                    <a:cubicBezTo>
                      <a:pt x="56" y="97"/>
                      <a:pt x="101" y="73"/>
                      <a:pt x="143" y="45"/>
                    </a:cubicBezTo>
                    <a:cubicBezTo>
                      <a:pt x="133" y="30"/>
                      <a:pt x="123" y="15"/>
                      <a:pt x="113"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9" name="Freeform 1193"/>
              <p:cNvSpPr>
                <a:spLocks/>
              </p:cNvSpPr>
              <p:nvPr/>
            </p:nvSpPr>
            <p:spPr bwMode="auto">
              <a:xfrm>
                <a:off x="3625" y="3867"/>
                <a:ext cx="66" cy="58"/>
              </a:xfrm>
              <a:custGeom>
                <a:avLst/>
                <a:gdLst>
                  <a:gd name="T0" fmla="*/ 14 w 35"/>
                  <a:gd name="T1" fmla="*/ 11 h 31"/>
                  <a:gd name="T2" fmla="*/ 2 w 35"/>
                  <a:gd name="T3" fmla="*/ 29 h 31"/>
                  <a:gd name="T4" fmla="*/ 21 w 35"/>
                  <a:gd name="T5" fmla="*/ 21 h 31"/>
                  <a:gd name="T6" fmla="*/ 33 w 35"/>
                  <a:gd name="T7" fmla="*/ 3 h 31"/>
                  <a:gd name="T8" fmla="*/ 14 w 35"/>
                  <a:gd name="T9" fmla="*/ 11 h 31"/>
                </a:gdLst>
                <a:ahLst/>
                <a:cxnLst>
                  <a:cxn ang="0">
                    <a:pos x="T0" y="T1"/>
                  </a:cxn>
                  <a:cxn ang="0">
                    <a:pos x="T2" y="T3"/>
                  </a:cxn>
                  <a:cxn ang="0">
                    <a:pos x="T4" y="T5"/>
                  </a:cxn>
                  <a:cxn ang="0">
                    <a:pos x="T6" y="T7"/>
                  </a:cxn>
                  <a:cxn ang="0">
                    <a:pos x="T8" y="T9"/>
                  </a:cxn>
                </a:cxnLst>
                <a:rect l="0" t="0" r="r" b="b"/>
                <a:pathLst>
                  <a:path w="35" h="31">
                    <a:moveTo>
                      <a:pt x="14" y="11"/>
                    </a:moveTo>
                    <a:cubicBezTo>
                      <a:pt x="5" y="19"/>
                      <a:pt x="0" y="26"/>
                      <a:pt x="2" y="29"/>
                    </a:cubicBezTo>
                    <a:cubicBezTo>
                      <a:pt x="4" y="31"/>
                      <a:pt x="13" y="28"/>
                      <a:pt x="21" y="21"/>
                    </a:cubicBezTo>
                    <a:cubicBezTo>
                      <a:pt x="30" y="13"/>
                      <a:pt x="35" y="5"/>
                      <a:pt x="33" y="3"/>
                    </a:cubicBezTo>
                    <a:cubicBezTo>
                      <a:pt x="30" y="0"/>
                      <a:pt x="22" y="4"/>
                      <a:pt x="14" y="1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0" name="Freeform 1194"/>
              <p:cNvSpPr>
                <a:spLocks/>
              </p:cNvSpPr>
              <p:nvPr/>
            </p:nvSpPr>
            <p:spPr bwMode="auto">
              <a:xfrm>
                <a:off x="3452" y="3655"/>
                <a:ext cx="58" cy="52"/>
              </a:xfrm>
              <a:custGeom>
                <a:avLst/>
                <a:gdLst>
                  <a:gd name="T0" fmla="*/ 12 w 31"/>
                  <a:gd name="T1" fmla="*/ 10 h 28"/>
                  <a:gd name="T2" fmla="*/ 2 w 31"/>
                  <a:gd name="T3" fmla="*/ 25 h 28"/>
                  <a:gd name="T4" fmla="*/ 19 w 31"/>
                  <a:gd name="T5" fmla="*/ 19 h 28"/>
                  <a:gd name="T6" fmla="*/ 29 w 31"/>
                  <a:gd name="T7" fmla="*/ 3 h 28"/>
                  <a:gd name="T8" fmla="*/ 12 w 31"/>
                  <a:gd name="T9" fmla="*/ 10 h 28"/>
                </a:gdLst>
                <a:ahLst/>
                <a:cxnLst>
                  <a:cxn ang="0">
                    <a:pos x="T0" y="T1"/>
                  </a:cxn>
                  <a:cxn ang="0">
                    <a:pos x="T2" y="T3"/>
                  </a:cxn>
                  <a:cxn ang="0">
                    <a:pos x="T4" y="T5"/>
                  </a:cxn>
                  <a:cxn ang="0">
                    <a:pos x="T6" y="T7"/>
                  </a:cxn>
                  <a:cxn ang="0">
                    <a:pos x="T8" y="T9"/>
                  </a:cxn>
                </a:cxnLst>
                <a:rect l="0" t="0" r="r" b="b"/>
                <a:pathLst>
                  <a:path w="31" h="28">
                    <a:moveTo>
                      <a:pt x="12" y="10"/>
                    </a:moveTo>
                    <a:cubicBezTo>
                      <a:pt x="5" y="16"/>
                      <a:pt x="0" y="23"/>
                      <a:pt x="2" y="25"/>
                    </a:cubicBezTo>
                    <a:cubicBezTo>
                      <a:pt x="4" y="28"/>
                      <a:pt x="12" y="25"/>
                      <a:pt x="19" y="19"/>
                    </a:cubicBezTo>
                    <a:cubicBezTo>
                      <a:pt x="27" y="13"/>
                      <a:pt x="31" y="6"/>
                      <a:pt x="29" y="3"/>
                    </a:cubicBezTo>
                    <a:cubicBezTo>
                      <a:pt x="26" y="0"/>
                      <a:pt x="19" y="4"/>
                      <a:pt x="12"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1" name="Freeform 1195"/>
              <p:cNvSpPr>
                <a:spLocks/>
              </p:cNvSpPr>
              <p:nvPr/>
            </p:nvSpPr>
            <p:spPr bwMode="auto">
              <a:xfrm>
                <a:off x="3134" y="3450"/>
                <a:ext cx="38" cy="30"/>
              </a:xfrm>
              <a:custGeom>
                <a:avLst/>
                <a:gdLst>
                  <a:gd name="T0" fmla="*/ 7 w 20"/>
                  <a:gd name="T1" fmla="*/ 4 h 16"/>
                  <a:gd name="T2" fmla="*/ 1 w 20"/>
                  <a:gd name="T3" fmla="*/ 14 h 16"/>
                  <a:gd name="T4" fmla="*/ 13 w 20"/>
                  <a:gd name="T5" fmla="*/ 12 h 16"/>
                  <a:gd name="T6" fmla="*/ 19 w 20"/>
                  <a:gd name="T7" fmla="*/ 2 h 16"/>
                  <a:gd name="T8" fmla="*/ 7 w 20"/>
                  <a:gd name="T9" fmla="*/ 4 h 16"/>
                </a:gdLst>
                <a:ahLst/>
                <a:cxnLst>
                  <a:cxn ang="0">
                    <a:pos x="T0" y="T1"/>
                  </a:cxn>
                  <a:cxn ang="0">
                    <a:pos x="T2" y="T3"/>
                  </a:cxn>
                  <a:cxn ang="0">
                    <a:pos x="T4" y="T5"/>
                  </a:cxn>
                  <a:cxn ang="0">
                    <a:pos x="T6" y="T7"/>
                  </a:cxn>
                  <a:cxn ang="0">
                    <a:pos x="T8" y="T9"/>
                  </a:cxn>
                </a:cxnLst>
                <a:rect l="0" t="0" r="r" b="b"/>
                <a:pathLst>
                  <a:path w="20" h="16">
                    <a:moveTo>
                      <a:pt x="7" y="4"/>
                    </a:moveTo>
                    <a:cubicBezTo>
                      <a:pt x="2" y="7"/>
                      <a:pt x="0" y="12"/>
                      <a:pt x="1" y="14"/>
                    </a:cubicBezTo>
                    <a:cubicBezTo>
                      <a:pt x="2" y="16"/>
                      <a:pt x="8" y="15"/>
                      <a:pt x="13" y="12"/>
                    </a:cubicBezTo>
                    <a:cubicBezTo>
                      <a:pt x="18" y="9"/>
                      <a:pt x="20" y="4"/>
                      <a:pt x="19" y="2"/>
                    </a:cubicBezTo>
                    <a:cubicBezTo>
                      <a:pt x="17" y="0"/>
                      <a:pt x="12" y="0"/>
                      <a:pt x="7"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2" name="Freeform 1196"/>
              <p:cNvSpPr>
                <a:spLocks/>
              </p:cNvSpPr>
              <p:nvPr/>
            </p:nvSpPr>
            <p:spPr bwMode="auto">
              <a:xfrm>
                <a:off x="3014" y="3914"/>
                <a:ext cx="70" cy="36"/>
              </a:xfrm>
              <a:custGeom>
                <a:avLst/>
                <a:gdLst>
                  <a:gd name="T0" fmla="*/ 17 w 37"/>
                  <a:gd name="T1" fmla="*/ 4 h 19"/>
                  <a:gd name="T2" fmla="*/ 1 w 37"/>
                  <a:gd name="T3" fmla="*/ 15 h 19"/>
                  <a:gd name="T4" fmla="*/ 21 w 37"/>
                  <a:gd name="T5" fmla="*/ 15 h 19"/>
                  <a:gd name="T6" fmla="*/ 36 w 37"/>
                  <a:gd name="T7" fmla="*/ 3 h 19"/>
                  <a:gd name="T8" fmla="*/ 17 w 37"/>
                  <a:gd name="T9" fmla="*/ 4 h 19"/>
                </a:gdLst>
                <a:ahLst/>
                <a:cxnLst>
                  <a:cxn ang="0">
                    <a:pos x="T0" y="T1"/>
                  </a:cxn>
                  <a:cxn ang="0">
                    <a:pos x="T2" y="T3"/>
                  </a:cxn>
                  <a:cxn ang="0">
                    <a:pos x="T4" y="T5"/>
                  </a:cxn>
                  <a:cxn ang="0">
                    <a:pos x="T6" y="T7"/>
                  </a:cxn>
                  <a:cxn ang="0">
                    <a:pos x="T8" y="T9"/>
                  </a:cxn>
                </a:cxnLst>
                <a:rect l="0" t="0" r="r" b="b"/>
                <a:pathLst>
                  <a:path w="37" h="19">
                    <a:moveTo>
                      <a:pt x="17" y="4"/>
                    </a:moveTo>
                    <a:cubicBezTo>
                      <a:pt x="7" y="7"/>
                      <a:pt x="0" y="12"/>
                      <a:pt x="1" y="15"/>
                    </a:cubicBezTo>
                    <a:cubicBezTo>
                      <a:pt x="2" y="19"/>
                      <a:pt x="11" y="19"/>
                      <a:pt x="21" y="15"/>
                    </a:cubicBezTo>
                    <a:cubicBezTo>
                      <a:pt x="31" y="12"/>
                      <a:pt x="37" y="6"/>
                      <a:pt x="36" y="3"/>
                    </a:cubicBezTo>
                    <a:cubicBezTo>
                      <a:pt x="34" y="0"/>
                      <a:pt x="26" y="1"/>
                      <a:pt x="17"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3" name="Freeform 1197"/>
              <p:cNvSpPr>
                <a:spLocks/>
              </p:cNvSpPr>
              <p:nvPr/>
            </p:nvSpPr>
            <p:spPr bwMode="auto">
              <a:xfrm>
                <a:off x="2920" y="3660"/>
                <a:ext cx="58" cy="32"/>
              </a:xfrm>
              <a:custGeom>
                <a:avLst/>
                <a:gdLst>
                  <a:gd name="T0" fmla="*/ 14 w 31"/>
                  <a:gd name="T1" fmla="*/ 3 h 17"/>
                  <a:gd name="T2" fmla="*/ 2 w 31"/>
                  <a:gd name="T3" fmla="*/ 14 h 17"/>
                  <a:gd name="T4" fmla="*/ 18 w 31"/>
                  <a:gd name="T5" fmla="*/ 14 h 17"/>
                  <a:gd name="T6" fmla="*/ 30 w 31"/>
                  <a:gd name="T7" fmla="*/ 3 h 17"/>
                  <a:gd name="T8" fmla="*/ 14 w 31"/>
                  <a:gd name="T9" fmla="*/ 3 h 17"/>
                </a:gdLst>
                <a:ahLst/>
                <a:cxnLst>
                  <a:cxn ang="0">
                    <a:pos x="T0" y="T1"/>
                  </a:cxn>
                  <a:cxn ang="0">
                    <a:pos x="T2" y="T3"/>
                  </a:cxn>
                  <a:cxn ang="0">
                    <a:pos x="T4" y="T5"/>
                  </a:cxn>
                  <a:cxn ang="0">
                    <a:pos x="T6" y="T7"/>
                  </a:cxn>
                  <a:cxn ang="0">
                    <a:pos x="T8" y="T9"/>
                  </a:cxn>
                </a:cxnLst>
                <a:rect l="0" t="0" r="r" b="b"/>
                <a:pathLst>
                  <a:path w="31" h="17">
                    <a:moveTo>
                      <a:pt x="14" y="3"/>
                    </a:moveTo>
                    <a:cubicBezTo>
                      <a:pt x="6" y="6"/>
                      <a:pt x="0" y="10"/>
                      <a:pt x="2" y="14"/>
                    </a:cubicBezTo>
                    <a:cubicBezTo>
                      <a:pt x="3" y="17"/>
                      <a:pt x="10" y="17"/>
                      <a:pt x="18" y="14"/>
                    </a:cubicBezTo>
                    <a:cubicBezTo>
                      <a:pt x="26" y="11"/>
                      <a:pt x="31" y="6"/>
                      <a:pt x="30" y="3"/>
                    </a:cubicBezTo>
                    <a:cubicBezTo>
                      <a:pt x="29" y="1"/>
                      <a:pt x="22" y="0"/>
                      <a:pt x="14" y="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4" name="Freeform 1198"/>
              <p:cNvSpPr>
                <a:spLocks/>
              </p:cNvSpPr>
              <p:nvPr/>
            </p:nvSpPr>
            <p:spPr bwMode="auto">
              <a:xfrm>
                <a:off x="3189" y="3534"/>
                <a:ext cx="32" cy="27"/>
              </a:xfrm>
              <a:custGeom>
                <a:avLst/>
                <a:gdLst>
                  <a:gd name="T0" fmla="*/ 6 w 17"/>
                  <a:gd name="T1" fmla="*/ 4 h 14"/>
                  <a:gd name="T2" fmla="*/ 1 w 17"/>
                  <a:gd name="T3" fmla="*/ 12 h 14"/>
                  <a:gd name="T4" fmla="*/ 10 w 17"/>
                  <a:gd name="T5" fmla="*/ 10 h 14"/>
                  <a:gd name="T6" fmla="*/ 15 w 17"/>
                  <a:gd name="T7" fmla="*/ 2 h 14"/>
                  <a:gd name="T8" fmla="*/ 6 w 17"/>
                  <a:gd name="T9" fmla="*/ 4 h 14"/>
                </a:gdLst>
                <a:ahLst/>
                <a:cxnLst>
                  <a:cxn ang="0">
                    <a:pos x="T0" y="T1"/>
                  </a:cxn>
                  <a:cxn ang="0">
                    <a:pos x="T2" y="T3"/>
                  </a:cxn>
                  <a:cxn ang="0">
                    <a:pos x="T4" y="T5"/>
                  </a:cxn>
                  <a:cxn ang="0">
                    <a:pos x="T6" y="T7"/>
                  </a:cxn>
                  <a:cxn ang="0">
                    <a:pos x="T8" y="T9"/>
                  </a:cxn>
                </a:cxnLst>
                <a:rect l="0" t="0" r="r" b="b"/>
                <a:pathLst>
                  <a:path w="17" h="14">
                    <a:moveTo>
                      <a:pt x="6" y="4"/>
                    </a:moveTo>
                    <a:cubicBezTo>
                      <a:pt x="2" y="7"/>
                      <a:pt x="0" y="10"/>
                      <a:pt x="1" y="12"/>
                    </a:cubicBezTo>
                    <a:cubicBezTo>
                      <a:pt x="2" y="14"/>
                      <a:pt x="6" y="13"/>
                      <a:pt x="10" y="10"/>
                    </a:cubicBezTo>
                    <a:cubicBezTo>
                      <a:pt x="14" y="7"/>
                      <a:pt x="17" y="4"/>
                      <a:pt x="15" y="2"/>
                    </a:cubicBezTo>
                    <a:cubicBezTo>
                      <a:pt x="15" y="0"/>
                      <a:pt x="10" y="1"/>
                      <a:pt x="6"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5" name="Freeform 1199"/>
              <p:cNvSpPr>
                <a:spLocks/>
              </p:cNvSpPr>
              <p:nvPr/>
            </p:nvSpPr>
            <p:spPr bwMode="auto">
              <a:xfrm>
                <a:off x="2952" y="904"/>
                <a:ext cx="459" cy="705"/>
              </a:xfrm>
              <a:custGeom>
                <a:avLst/>
                <a:gdLst>
                  <a:gd name="T0" fmla="*/ 0 w 244"/>
                  <a:gd name="T1" fmla="*/ 342 h 375"/>
                  <a:gd name="T2" fmla="*/ 5 w 244"/>
                  <a:gd name="T3" fmla="*/ 344 h 375"/>
                  <a:gd name="T4" fmla="*/ 29 w 244"/>
                  <a:gd name="T5" fmla="*/ 299 h 375"/>
                  <a:gd name="T6" fmla="*/ 146 w 244"/>
                  <a:gd name="T7" fmla="*/ 375 h 375"/>
                  <a:gd name="T8" fmla="*/ 244 w 244"/>
                  <a:gd name="T9" fmla="*/ 266 h 375"/>
                  <a:gd name="T10" fmla="*/ 21 w 244"/>
                  <a:gd name="T11" fmla="*/ 138 h 375"/>
                  <a:gd name="T12" fmla="*/ 76 w 244"/>
                  <a:gd name="T13" fmla="*/ 3 h 375"/>
                  <a:gd name="T14" fmla="*/ 68 w 244"/>
                  <a:gd name="T15" fmla="*/ 0 h 375"/>
                  <a:gd name="T16" fmla="*/ 14 w 244"/>
                  <a:gd name="T17" fmla="*/ 138 h 375"/>
                  <a:gd name="T18" fmla="*/ 238 w 244"/>
                  <a:gd name="T19" fmla="*/ 263 h 375"/>
                  <a:gd name="T20" fmla="*/ 144 w 244"/>
                  <a:gd name="T21" fmla="*/ 371 h 375"/>
                  <a:gd name="T22" fmla="*/ 26 w 244"/>
                  <a:gd name="T23" fmla="*/ 295 h 375"/>
                  <a:gd name="T24" fmla="*/ 0 w 244"/>
                  <a:gd name="T25" fmla="*/ 342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375">
                    <a:moveTo>
                      <a:pt x="0" y="342"/>
                    </a:moveTo>
                    <a:cubicBezTo>
                      <a:pt x="2" y="343"/>
                      <a:pt x="3" y="344"/>
                      <a:pt x="5" y="344"/>
                    </a:cubicBezTo>
                    <a:cubicBezTo>
                      <a:pt x="13" y="329"/>
                      <a:pt x="21" y="314"/>
                      <a:pt x="29" y="299"/>
                    </a:cubicBezTo>
                    <a:cubicBezTo>
                      <a:pt x="73" y="320"/>
                      <a:pt x="112" y="346"/>
                      <a:pt x="146" y="375"/>
                    </a:cubicBezTo>
                    <a:cubicBezTo>
                      <a:pt x="179" y="339"/>
                      <a:pt x="212" y="302"/>
                      <a:pt x="244" y="266"/>
                    </a:cubicBezTo>
                    <a:cubicBezTo>
                      <a:pt x="182" y="213"/>
                      <a:pt x="108" y="169"/>
                      <a:pt x="21" y="138"/>
                    </a:cubicBezTo>
                    <a:cubicBezTo>
                      <a:pt x="39" y="93"/>
                      <a:pt x="58" y="48"/>
                      <a:pt x="76" y="3"/>
                    </a:cubicBezTo>
                    <a:cubicBezTo>
                      <a:pt x="73" y="2"/>
                      <a:pt x="71" y="1"/>
                      <a:pt x="68" y="0"/>
                    </a:cubicBezTo>
                    <a:cubicBezTo>
                      <a:pt x="50" y="46"/>
                      <a:pt x="32" y="92"/>
                      <a:pt x="14" y="138"/>
                    </a:cubicBezTo>
                    <a:cubicBezTo>
                      <a:pt x="102" y="168"/>
                      <a:pt x="176" y="212"/>
                      <a:pt x="238" y="263"/>
                    </a:cubicBezTo>
                    <a:cubicBezTo>
                      <a:pt x="207" y="299"/>
                      <a:pt x="176" y="335"/>
                      <a:pt x="144" y="371"/>
                    </a:cubicBezTo>
                    <a:cubicBezTo>
                      <a:pt x="109" y="341"/>
                      <a:pt x="70" y="316"/>
                      <a:pt x="26" y="295"/>
                    </a:cubicBezTo>
                    <a:cubicBezTo>
                      <a:pt x="17" y="310"/>
                      <a:pt x="9" y="326"/>
                      <a:pt x="0" y="34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6" name="Freeform 1200"/>
              <p:cNvSpPr>
                <a:spLocks/>
              </p:cNvSpPr>
              <p:nvPr/>
            </p:nvSpPr>
            <p:spPr bwMode="auto">
              <a:xfrm>
                <a:off x="3046" y="887"/>
                <a:ext cx="83" cy="40"/>
              </a:xfrm>
              <a:custGeom>
                <a:avLst/>
                <a:gdLst>
                  <a:gd name="T0" fmla="*/ 20 w 44"/>
                  <a:gd name="T1" fmla="*/ 16 h 21"/>
                  <a:gd name="T2" fmla="*/ 42 w 44"/>
                  <a:gd name="T3" fmla="*/ 18 h 21"/>
                  <a:gd name="T4" fmla="*/ 24 w 44"/>
                  <a:gd name="T5" fmla="*/ 5 h 21"/>
                  <a:gd name="T6" fmla="*/ 1 w 44"/>
                  <a:gd name="T7" fmla="*/ 3 h 21"/>
                  <a:gd name="T8" fmla="*/ 20 w 44"/>
                  <a:gd name="T9" fmla="*/ 16 h 21"/>
                </a:gdLst>
                <a:ahLst/>
                <a:cxnLst>
                  <a:cxn ang="0">
                    <a:pos x="T0" y="T1"/>
                  </a:cxn>
                  <a:cxn ang="0">
                    <a:pos x="T2" y="T3"/>
                  </a:cxn>
                  <a:cxn ang="0">
                    <a:pos x="T4" y="T5"/>
                  </a:cxn>
                  <a:cxn ang="0">
                    <a:pos x="T6" y="T7"/>
                  </a:cxn>
                  <a:cxn ang="0">
                    <a:pos x="T8" y="T9"/>
                  </a:cxn>
                </a:cxnLst>
                <a:rect l="0" t="0" r="r" b="b"/>
                <a:pathLst>
                  <a:path w="44" h="21">
                    <a:moveTo>
                      <a:pt x="20" y="16"/>
                    </a:moveTo>
                    <a:cubicBezTo>
                      <a:pt x="31" y="20"/>
                      <a:pt x="41" y="21"/>
                      <a:pt x="42" y="18"/>
                    </a:cubicBezTo>
                    <a:cubicBezTo>
                      <a:pt x="44" y="15"/>
                      <a:pt x="35" y="9"/>
                      <a:pt x="24" y="5"/>
                    </a:cubicBezTo>
                    <a:cubicBezTo>
                      <a:pt x="12" y="1"/>
                      <a:pt x="2" y="0"/>
                      <a:pt x="1" y="3"/>
                    </a:cubicBezTo>
                    <a:cubicBezTo>
                      <a:pt x="0" y="6"/>
                      <a:pt x="8" y="12"/>
                      <a:pt x="20" y="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7" name="Freeform 1201"/>
              <p:cNvSpPr>
                <a:spLocks/>
              </p:cNvSpPr>
              <p:nvPr/>
            </p:nvSpPr>
            <p:spPr bwMode="auto">
              <a:xfrm>
                <a:off x="2950" y="1145"/>
                <a:ext cx="70" cy="36"/>
              </a:xfrm>
              <a:custGeom>
                <a:avLst/>
                <a:gdLst>
                  <a:gd name="T0" fmla="*/ 17 w 37"/>
                  <a:gd name="T1" fmla="*/ 15 h 19"/>
                  <a:gd name="T2" fmla="*/ 36 w 37"/>
                  <a:gd name="T3" fmla="*/ 16 h 19"/>
                  <a:gd name="T4" fmla="*/ 21 w 37"/>
                  <a:gd name="T5" fmla="*/ 4 h 19"/>
                  <a:gd name="T6" fmla="*/ 2 w 37"/>
                  <a:gd name="T7" fmla="*/ 3 h 19"/>
                  <a:gd name="T8" fmla="*/ 17 w 37"/>
                  <a:gd name="T9" fmla="*/ 15 h 19"/>
                </a:gdLst>
                <a:ahLst/>
                <a:cxnLst>
                  <a:cxn ang="0">
                    <a:pos x="T0" y="T1"/>
                  </a:cxn>
                  <a:cxn ang="0">
                    <a:pos x="T2" y="T3"/>
                  </a:cxn>
                  <a:cxn ang="0">
                    <a:pos x="T4" y="T5"/>
                  </a:cxn>
                  <a:cxn ang="0">
                    <a:pos x="T6" y="T7"/>
                  </a:cxn>
                  <a:cxn ang="0">
                    <a:pos x="T8" y="T9"/>
                  </a:cxn>
                </a:cxnLst>
                <a:rect l="0" t="0" r="r" b="b"/>
                <a:pathLst>
                  <a:path w="37" h="19">
                    <a:moveTo>
                      <a:pt x="17" y="15"/>
                    </a:moveTo>
                    <a:cubicBezTo>
                      <a:pt x="26" y="18"/>
                      <a:pt x="35" y="19"/>
                      <a:pt x="36" y="16"/>
                    </a:cubicBezTo>
                    <a:cubicBezTo>
                      <a:pt x="37" y="13"/>
                      <a:pt x="31" y="7"/>
                      <a:pt x="21" y="4"/>
                    </a:cubicBezTo>
                    <a:cubicBezTo>
                      <a:pt x="11" y="0"/>
                      <a:pt x="3" y="0"/>
                      <a:pt x="2" y="3"/>
                    </a:cubicBezTo>
                    <a:cubicBezTo>
                      <a:pt x="0" y="6"/>
                      <a:pt x="7" y="11"/>
                      <a:pt x="17"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8" name="Freeform 1202"/>
              <p:cNvSpPr>
                <a:spLocks/>
              </p:cNvSpPr>
              <p:nvPr/>
            </p:nvSpPr>
            <p:spPr bwMode="auto">
              <a:xfrm>
                <a:off x="2937" y="1536"/>
                <a:ext cx="39" cy="24"/>
              </a:xfrm>
              <a:custGeom>
                <a:avLst/>
                <a:gdLst>
                  <a:gd name="T0" fmla="*/ 9 w 21"/>
                  <a:gd name="T1" fmla="*/ 11 h 13"/>
                  <a:gd name="T2" fmla="*/ 20 w 21"/>
                  <a:gd name="T3" fmla="*/ 11 h 13"/>
                  <a:gd name="T4" fmla="*/ 13 w 21"/>
                  <a:gd name="T5" fmla="*/ 2 h 13"/>
                  <a:gd name="T6" fmla="*/ 2 w 21"/>
                  <a:gd name="T7" fmla="*/ 2 h 13"/>
                  <a:gd name="T8" fmla="*/ 9 w 21"/>
                  <a:gd name="T9" fmla="*/ 11 h 13"/>
                </a:gdLst>
                <a:ahLst/>
                <a:cxnLst>
                  <a:cxn ang="0">
                    <a:pos x="T0" y="T1"/>
                  </a:cxn>
                  <a:cxn ang="0">
                    <a:pos x="T2" y="T3"/>
                  </a:cxn>
                  <a:cxn ang="0">
                    <a:pos x="T4" y="T5"/>
                  </a:cxn>
                  <a:cxn ang="0">
                    <a:pos x="T6" y="T7"/>
                  </a:cxn>
                  <a:cxn ang="0">
                    <a:pos x="T8" y="T9"/>
                  </a:cxn>
                </a:cxnLst>
                <a:rect l="0" t="0" r="r" b="b"/>
                <a:pathLst>
                  <a:path w="21" h="13">
                    <a:moveTo>
                      <a:pt x="9" y="11"/>
                    </a:moveTo>
                    <a:cubicBezTo>
                      <a:pt x="14" y="13"/>
                      <a:pt x="19" y="13"/>
                      <a:pt x="20" y="11"/>
                    </a:cubicBezTo>
                    <a:cubicBezTo>
                      <a:pt x="21" y="9"/>
                      <a:pt x="18" y="5"/>
                      <a:pt x="13" y="2"/>
                    </a:cubicBezTo>
                    <a:cubicBezTo>
                      <a:pt x="8" y="0"/>
                      <a:pt x="3" y="0"/>
                      <a:pt x="2" y="2"/>
                    </a:cubicBezTo>
                    <a:cubicBezTo>
                      <a:pt x="0" y="5"/>
                      <a:pt x="4" y="8"/>
                      <a:pt x="9" y="1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9" name="Freeform 1203"/>
              <p:cNvSpPr>
                <a:spLocks/>
              </p:cNvSpPr>
              <p:nvPr/>
            </p:nvSpPr>
            <p:spPr bwMode="auto">
              <a:xfrm>
                <a:off x="3386" y="1382"/>
                <a:ext cx="53" cy="49"/>
              </a:xfrm>
              <a:custGeom>
                <a:avLst/>
                <a:gdLst>
                  <a:gd name="T0" fmla="*/ 10 w 28"/>
                  <a:gd name="T1" fmla="*/ 17 h 26"/>
                  <a:gd name="T2" fmla="*/ 26 w 28"/>
                  <a:gd name="T3" fmla="*/ 23 h 26"/>
                  <a:gd name="T4" fmla="*/ 18 w 28"/>
                  <a:gd name="T5" fmla="*/ 8 h 26"/>
                  <a:gd name="T6" fmla="*/ 2 w 28"/>
                  <a:gd name="T7" fmla="*/ 2 h 26"/>
                  <a:gd name="T8" fmla="*/ 10 w 28"/>
                  <a:gd name="T9" fmla="*/ 17 h 26"/>
                </a:gdLst>
                <a:ahLst/>
                <a:cxnLst>
                  <a:cxn ang="0">
                    <a:pos x="T0" y="T1"/>
                  </a:cxn>
                  <a:cxn ang="0">
                    <a:pos x="T2" y="T3"/>
                  </a:cxn>
                  <a:cxn ang="0">
                    <a:pos x="T4" y="T5"/>
                  </a:cxn>
                  <a:cxn ang="0">
                    <a:pos x="T6" y="T7"/>
                  </a:cxn>
                  <a:cxn ang="0">
                    <a:pos x="T8" y="T9"/>
                  </a:cxn>
                </a:cxnLst>
                <a:rect l="0" t="0" r="r" b="b"/>
                <a:pathLst>
                  <a:path w="28" h="26">
                    <a:moveTo>
                      <a:pt x="10" y="17"/>
                    </a:moveTo>
                    <a:cubicBezTo>
                      <a:pt x="17" y="23"/>
                      <a:pt x="24" y="26"/>
                      <a:pt x="26" y="23"/>
                    </a:cubicBezTo>
                    <a:cubicBezTo>
                      <a:pt x="28" y="21"/>
                      <a:pt x="25" y="14"/>
                      <a:pt x="18" y="8"/>
                    </a:cubicBezTo>
                    <a:cubicBezTo>
                      <a:pt x="12" y="3"/>
                      <a:pt x="4" y="0"/>
                      <a:pt x="2" y="2"/>
                    </a:cubicBezTo>
                    <a:cubicBezTo>
                      <a:pt x="0" y="5"/>
                      <a:pt x="4" y="12"/>
                      <a:pt x="10" y="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0" name="Freeform 1204"/>
              <p:cNvSpPr>
                <a:spLocks/>
              </p:cNvSpPr>
              <p:nvPr/>
            </p:nvSpPr>
            <p:spPr bwMode="auto">
              <a:xfrm>
                <a:off x="3202" y="1587"/>
                <a:ext cx="45" cy="39"/>
              </a:xfrm>
              <a:custGeom>
                <a:avLst/>
                <a:gdLst>
                  <a:gd name="T0" fmla="*/ 8 w 24"/>
                  <a:gd name="T1" fmla="*/ 15 h 21"/>
                  <a:gd name="T2" fmla="*/ 21 w 24"/>
                  <a:gd name="T3" fmla="*/ 19 h 21"/>
                  <a:gd name="T4" fmla="*/ 16 w 24"/>
                  <a:gd name="T5" fmla="*/ 6 h 21"/>
                  <a:gd name="T6" fmla="*/ 2 w 24"/>
                  <a:gd name="T7" fmla="*/ 2 h 21"/>
                  <a:gd name="T8" fmla="*/ 8 w 24"/>
                  <a:gd name="T9" fmla="*/ 15 h 21"/>
                </a:gdLst>
                <a:ahLst/>
                <a:cxnLst>
                  <a:cxn ang="0">
                    <a:pos x="T0" y="T1"/>
                  </a:cxn>
                  <a:cxn ang="0">
                    <a:pos x="T2" y="T3"/>
                  </a:cxn>
                  <a:cxn ang="0">
                    <a:pos x="T4" y="T5"/>
                  </a:cxn>
                  <a:cxn ang="0">
                    <a:pos x="T6" y="T7"/>
                  </a:cxn>
                  <a:cxn ang="0">
                    <a:pos x="T8" y="T9"/>
                  </a:cxn>
                </a:cxnLst>
                <a:rect l="0" t="0" r="r" b="b"/>
                <a:pathLst>
                  <a:path w="24" h="21">
                    <a:moveTo>
                      <a:pt x="8" y="15"/>
                    </a:moveTo>
                    <a:cubicBezTo>
                      <a:pt x="13" y="19"/>
                      <a:pt x="19" y="21"/>
                      <a:pt x="21" y="19"/>
                    </a:cubicBezTo>
                    <a:cubicBezTo>
                      <a:pt x="24" y="16"/>
                      <a:pt x="21" y="10"/>
                      <a:pt x="16" y="6"/>
                    </a:cubicBezTo>
                    <a:cubicBezTo>
                      <a:pt x="10" y="1"/>
                      <a:pt x="4" y="0"/>
                      <a:pt x="2" y="2"/>
                    </a:cubicBezTo>
                    <a:cubicBezTo>
                      <a:pt x="0" y="5"/>
                      <a:pt x="3" y="10"/>
                      <a:pt x="8"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1" name="Freeform 1205"/>
              <p:cNvSpPr>
                <a:spLocks/>
              </p:cNvSpPr>
              <p:nvPr/>
            </p:nvSpPr>
            <p:spPr bwMode="auto">
              <a:xfrm>
                <a:off x="2990" y="1453"/>
                <a:ext cx="33" cy="23"/>
              </a:xfrm>
              <a:custGeom>
                <a:avLst/>
                <a:gdLst>
                  <a:gd name="T0" fmla="*/ 7 w 18"/>
                  <a:gd name="T1" fmla="*/ 9 h 12"/>
                  <a:gd name="T2" fmla="*/ 16 w 18"/>
                  <a:gd name="T3" fmla="*/ 10 h 12"/>
                  <a:gd name="T4" fmla="*/ 10 w 18"/>
                  <a:gd name="T5" fmla="*/ 3 h 12"/>
                  <a:gd name="T6" fmla="*/ 1 w 18"/>
                  <a:gd name="T7" fmla="*/ 2 h 12"/>
                  <a:gd name="T8" fmla="*/ 7 w 18"/>
                  <a:gd name="T9" fmla="*/ 9 h 12"/>
                </a:gdLst>
                <a:ahLst/>
                <a:cxnLst>
                  <a:cxn ang="0">
                    <a:pos x="T0" y="T1"/>
                  </a:cxn>
                  <a:cxn ang="0">
                    <a:pos x="T2" y="T3"/>
                  </a:cxn>
                  <a:cxn ang="0">
                    <a:pos x="T4" y="T5"/>
                  </a:cxn>
                  <a:cxn ang="0">
                    <a:pos x="T6" y="T7"/>
                  </a:cxn>
                  <a:cxn ang="0">
                    <a:pos x="T8" y="T9"/>
                  </a:cxn>
                </a:cxnLst>
                <a:rect l="0" t="0" r="r" b="b"/>
                <a:pathLst>
                  <a:path w="18" h="12">
                    <a:moveTo>
                      <a:pt x="7" y="9"/>
                    </a:moveTo>
                    <a:cubicBezTo>
                      <a:pt x="11" y="11"/>
                      <a:pt x="16" y="12"/>
                      <a:pt x="16" y="10"/>
                    </a:cubicBezTo>
                    <a:cubicBezTo>
                      <a:pt x="18" y="8"/>
                      <a:pt x="15" y="5"/>
                      <a:pt x="10" y="3"/>
                    </a:cubicBezTo>
                    <a:cubicBezTo>
                      <a:pt x="6" y="1"/>
                      <a:pt x="2" y="0"/>
                      <a:pt x="1" y="2"/>
                    </a:cubicBezTo>
                    <a:cubicBezTo>
                      <a:pt x="0" y="4"/>
                      <a:pt x="3" y="7"/>
                      <a:pt x="7" y="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2" name="Freeform 1206"/>
              <p:cNvSpPr>
                <a:spLocks/>
              </p:cNvSpPr>
              <p:nvPr/>
            </p:nvSpPr>
            <p:spPr bwMode="auto">
              <a:xfrm>
                <a:off x="4764" y="1587"/>
                <a:ext cx="236" cy="394"/>
              </a:xfrm>
              <a:custGeom>
                <a:avLst/>
                <a:gdLst>
                  <a:gd name="T0" fmla="*/ 0 w 126"/>
                  <a:gd name="T1" fmla="*/ 97 h 210"/>
                  <a:gd name="T2" fmla="*/ 1 w 126"/>
                  <a:gd name="T3" fmla="*/ 101 h 210"/>
                  <a:gd name="T4" fmla="*/ 22 w 126"/>
                  <a:gd name="T5" fmla="*/ 95 h 210"/>
                  <a:gd name="T6" fmla="*/ 47 w 126"/>
                  <a:gd name="T7" fmla="*/ 210 h 210"/>
                  <a:gd name="T8" fmla="*/ 107 w 126"/>
                  <a:gd name="T9" fmla="*/ 198 h 210"/>
                  <a:gd name="T10" fmla="*/ 67 w 126"/>
                  <a:gd name="T11" fmla="*/ 24 h 210"/>
                  <a:gd name="T12" fmla="*/ 126 w 126"/>
                  <a:gd name="T13" fmla="*/ 4 h 210"/>
                  <a:gd name="T14" fmla="*/ 125 w 126"/>
                  <a:gd name="T15" fmla="*/ 0 h 210"/>
                  <a:gd name="T16" fmla="*/ 65 w 126"/>
                  <a:gd name="T17" fmla="*/ 21 h 210"/>
                  <a:gd name="T18" fmla="*/ 106 w 126"/>
                  <a:gd name="T19" fmla="*/ 194 h 210"/>
                  <a:gd name="T20" fmla="*/ 47 w 126"/>
                  <a:gd name="T21" fmla="*/ 206 h 210"/>
                  <a:gd name="T22" fmla="*/ 22 w 126"/>
                  <a:gd name="T23" fmla="*/ 91 h 210"/>
                  <a:gd name="T24" fmla="*/ 0 w 126"/>
                  <a:gd name="T25" fmla="*/ 9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6" h="210">
                    <a:moveTo>
                      <a:pt x="0" y="97"/>
                    </a:moveTo>
                    <a:cubicBezTo>
                      <a:pt x="0" y="99"/>
                      <a:pt x="1" y="100"/>
                      <a:pt x="1" y="101"/>
                    </a:cubicBezTo>
                    <a:cubicBezTo>
                      <a:pt x="8" y="99"/>
                      <a:pt x="15" y="97"/>
                      <a:pt x="22" y="95"/>
                    </a:cubicBezTo>
                    <a:cubicBezTo>
                      <a:pt x="32" y="133"/>
                      <a:pt x="40" y="171"/>
                      <a:pt x="47" y="210"/>
                    </a:cubicBezTo>
                    <a:cubicBezTo>
                      <a:pt x="67" y="206"/>
                      <a:pt x="87" y="202"/>
                      <a:pt x="107" y="198"/>
                    </a:cubicBezTo>
                    <a:cubicBezTo>
                      <a:pt x="97" y="139"/>
                      <a:pt x="84" y="81"/>
                      <a:pt x="67" y="24"/>
                    </a:cubicBezTo>
                    <a:cubicBezTo>
                      <a:pt x="86" y="18"/>
                      <a:pt x="106" y="11"/>
                      <a:pt x="126" y="4"/>
                    </a:cubicBezTo>
                    <a:cubicBezTo>
                      <a:pt x="126" y="3"/>
                      <a:pt x="125" y="1"/>
                      <a:pt x="125" y="0"/>
                    </a:cubicBezTo>
                    <a:cubicBezTo>
                      <a:pt x="105" y="7"/>
                      <a:pt x="84" y="14"/>
                      <a:pt x="65" y="21"/>
                    </a:cubicBezTo>
                    <a:cubicBezTo>
                      <a:pt x="82" y="77"/>
                      <a:pt x="96" y="135"/>
                      <a:pt x="106" y="194"/>
                    </a:cubicBezTo>
                    <a:cubicBezTo>
                      <a:pt x="86" y="198"/>
                      <a:pt x="66" y="202"/>
                      <a:pt x="47" y="206"/>
                    </a:cubicBezTo>
                    <a:cubicBezTo>
                      <a:pt x="40" y="167"/>
                      <a:pt x="32" y="129"/>
                      <a:pt x="22" y="91"/>
                    </a:cubicBezTo>
                    <a:cubicBezTo>
                      <a:pt x="15" y="93"/>
                      <a:pt x="7" y="95"/>
                      <a:pt x="0" y="9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3" name="Freeform 1207"/>
              <p:cNvSpPr>
                <a:spLocks/>
              </p:cNvSpPr>
              <p:nvPr/>
            </p:nvSpPr>
            <p:spPr bwMode="auto">
              <a:xfrm>
                <a:off x="4989" y="1568"/>
                <a:ext cx="19" cy="45"/>
              </a:xfrm>
              <a:custGeom>
                <a:avLst/>
                <a:gdLst>
                  <a:gd name="T0" fmla="*/ 3 w 10"/>
                  <a:gd name="T1" fmla="*/ 13 h 24"/>
                  <a:gd name="T2" fmla="*/ 9 w 10"/>
                  <a:gd name="T3" fmla="*/ 24 h 24"/>
                  <a:gd name="T4" fmla="*/ 8 w 10"/>
                  <a:gd name="T5" fmla="*/ 11 h 24"/>
                  <a:gd name="T6" fmla="*/ 2 w 10"/>
                  <a:gd name="T7" fmla="*/ 0 h 24"/>
                  <a:gd name="T8" fmla="*/ 3 w 10"/>
                  <a:gd name="T9" fmla="*/ 13 h 24"/>
                </a:gdLst>
                <a:ahLst/>
                <a:cxnLst>
                  <a:cxn ang="0">
                    <a:pos x="T0" y="T1"/>
                  </a:cxn>
                  <a:cxn ang="0">
                    <a:pos x="T2" y="T3"/>
                  </a:cxn>
                  <a:cxn ang="0">
                    <a:pos x="T4" y="T5"/>
                  </a:cxn>
                  <a:cxn ang="0">
                    <a:pos x="T6" y="T7"/>
                  </a:cxn>
                  <a:cxn ang="0">
                    <a:pos x="T8" y="T9"/>
                  </a:cxn>
                </a:cxnLst>
                <a:rect l="0" t="0" r="r" b="b"/>
                <a:pathLst>
                  <a:path w="10" h="24">
                    <a:moveTo>
                      <a:pt x="3" y="13"/>
                    </a:moveTo>
                    <a:cubicBezTo>
                      <a:pt x="5" y="19"/>
                      <a:pt x="8" y="24"/>
                      <a:pt x="9" y="24"/>
                    </a:cubicBezTo>
                    <a:cubicBezTo>
                      <a:pt x="10" y="23"/>
                      <a:pt x="9" y="18"/>
                      <a:pt x="8" y="11"/>
                    </a:cubicBezTo>
                    <a:cubicBezTo>
                      <a:pt x="5" y="5"/>
                      <a:pt x="3" y="0"/>
                      <a:pt x="2" y="0"/>
                    </a:cubicBezTo>
                    <a:cubicBezTo>
                      <a:pt x="0" y="1"/>
                      <a:pt x="1" y="6"/>
                      <a:pt x="3" y="1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4" name="Freeform 1208"/>
              <p:cNvSpPr>
                <a:spLocks/>
              </p:cNvSpPr>
              <p:nvPr/>
            </p:nvSpPr>
            <p:spPr bwMode="auto">
              <a:xfrm>
                <a:off x="4878" y="1607"/>
                <a:ext cx="19" cy="44"/>
              </a:xfrm>
              <a:custGeom>
                <a:avLst/>
                <a:gdLst>
                  <a:gd name="T0" fmla="*/ 2 w 10"/>
                  <a:gd name="T1" fmla="*/ 12 h 23"/>
                  <a:gd name="T2" fmla="*/ 8 w 10"/>
                  <a:gd name="T3" fmla="*/ 23 h 23"/>
                  <a:gd name="T4" fmla="*/ 7 w 10"/>
                  <a:gd name="T5" fmla="*/ 10 h 23"/>
                  <a:gd name="T6" fmla="*/ 1 w 10"/>
                  <a:gd name="T7" fmla="*/ 0 h 23"/>
                  <a:gd name="T8" fmla="*/ 2 w 10"/>
                  <a:gd name="T9" fmla="*/ 12 h 23"/>
                </a:gdLst>
                <a:ahLst/>
                <a:cxnLst>
                  <a:cxn ang="0">
                    <a:pos x="T0" y="T1"/>
                  </a:cxn>
                  <a:cxn ang="0">
                    <a:pos x="T2" y="T3"/>
                  </a:cxn>
                  <a:cxn ang="0">
                    <a:pos x="T4" y="T5"/>
                  </a:cxn>
                  <a:cxn ang="0">
                    <a:pos x="T6" y="T7"/>
                  </a:cxn>
                  <a:cxn ang="0">
                    <a:pos x="T8" y="T9"/>
                  </a:cxn>
                </a:cxnLst>
                <a:rect l="0" t="0" r="r" b="b"/>
                <a:pathLst>
                  <a:path w="10" h="23">
                    <a:moveTo>
                      <a:pt x="2" y="12"/>
                    </a:moveTo>
                    <a:cubicBezTo>
                      <a:pt x="4" y="18"/>
                      <a:pt x="7" y="23"/>
                      <a:pt x="8" y="23"/>
                    </a:cubicBezTo>
                    <a:cubicBezTo>
                      <a:pt x="10" y="22"/>
                      <a:pt x="9" y="17"/>
                      <a:pt x="7" y="10"/>
                    </a:cubicBezTo>
                    <a:cubicBezTo>
                      <a:pt x="5" y="4"/>
                      <a:pt x="3" y="0"/>
                      <a:pt x="1" y="0"/>
                    </a:cubicBezTo>
                    <a:cubicBezTo>
                      <a:pt x="0" y="1"/>
                      <a:pt x="1" y="6"/>
                      <a:pt x="2"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5" name="Freeform 1209"/>
              <p:cNvSpPr>
                <a:spLocks/>
              </p:cNvSpPr>
              <p:nvPr/>
            </p:nvSpPr>
            <p:spPr bwMode="auto">
              <a:xfrm>
                <a:off x="4758" y="1756"/>
                <a:ext cx="13" cy="34"/>
              </a:xfrm>
              <a:custGeom>
                <a:avLst/>
                <a:gdLst>
                  <a:gd name="T0" fmla="*/ 2 w 7"/>
                  <a:gd name="T1" fmla="*/ 10 h 18"/>
                  <a:gd name="T2" fmla="*/ 6 w 7"/>
                  <a:gd name="T3" fmla="*/ 18 h 18"/>
                  <a:gd name="T4" fmla="*/ 6 w 7"/>
                  <a:gd name="T5" fmla="*/ 9 h 18"/>
                  <a:gd name="T6" fmla="*/ 1 w 7"/>
                  <a:gd name="T7" fmla="*/ 1 h 18"/>
                  <a:gd name="T8" fmla="*/ 2 w 7"/>
                  <a:gd name="T9" fmla="*/ 10 h 18"/>
                </a:gdLst>
                <a:ahLst/>
                <a:cxnLst>
                  <a:cxn ang="0">
                    <a:pos x="T0" y="T1"/>
                  </a:cxn>
                  <a:cxn ang="0">
                    <a:pos x="T2" y="T3"/>
                  </a:cxn>
                  <a:cxn ang="0">
                    <a:pos x="T4" y="T5"/>
                  </a:cxn>
                  <a:cxn ang="0">
                    <a:pos x="T6" y="T7"/>
                  </a:cxn>
                  <a:cxn ang="0">
                    <a:pos x="T8" y="T9"/>
                  </a:cxn>
                </a:cxnLst>
                <a:rect l="0" t="0" r="r" b="b"/>
                <a:pathLst>
                  <a:path w="7" h="18">
                    <a:moveTo>
                      <a:pt x="2" y="10"/>
                    </a:moveTo>
                    <a:cubicBezTo>
                      <a:pt x="3" y="14"/>
                      <a:pt x="5" y="18"/>
                      <a:pt x="6" y="18"/>
                    </a:cubicBezTo>
                    <a:cubicBezTo>
                      <a:pt x="7" y="18"/>
                      <a:pt x="7" y="13"/>
                      <a:pt x="6" y="9"/>
                    </a:cubicBezTo>
                    <a:cubicBezTo>
                      <a:pt x="4" y="4"/>
                      <a:pt x="3" y="0"/>
                      <a:pt x="1" y="1"/>
                    </a:cubicBezTo>
                    <a:cubicBezTo>
                      <a:pt x="0" y="1"/>
                      <a:pt x="0" y="5"/>
                      <a:pt x="2"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6" name="Freeform 1210"/>
              <p:cNvSpPr>
                <a:spLocks/>
              </p:cNvSpPr>
              <p:nvPr/>
            </p:nvSpPr>
            <p:spPr bwMode="auto">
              <a:xfrm>
                <a:off x="4957" y="1933"/>
                <a:ext cx="13" cy="45"/>
              </a:xfrm>
              <a:custGeom>
                <a:avLst/>
                <a:gdLst>
                  <a:gd name="T0" fmla="*/ 1 w 7"/>
                  <a:gd name="T1" fmla="*/ 12 h 24"/>
                  <a:gd name="T2" fmla="*/ 6 w 7"/>
                  <a:gd name="T3" fmla="*/ 24 h 24"/>
                  <a:gd name="T4" fmla="*/ 6 w 7"/>
                  <a:gd name="T5" fmla="*/ 12 h 24"/>
                  <a:gd name="T6" fmla="*/ 2 w 7"/>
                  <a:gd name="T7" fmla="*/ 0 h 24"/>
                  <a:gd name="T8" fmla="*/ 1 w 7"/>
                  <a:gd name="T9" fmla="*/ 12 h 24"/>
                </a:gdLst>
                <a:ahLst/>
                <a:cxnLst>
                  <a:cxn ang="0">
                    <a:pos x="T0" y="T1"/>
                  </a:cxn>
                  <a:cxn ang="0">
                    <a:pos x="T2" y="T3"/>
                  </a:cxn>
                  <a:cxn ang="0">
                    <a:pos x="T4" y="T5"/>
                  </a:cxn>
                  <a:cxn ang="0">
                    <a:pos x="T6" y="T7"/>
                  </a:cxn>
                  <a:cxn ang="0">
                    <a:pos x="T8" y="T9"/>
                  </a:cxn>
                </a:cxnLst>
                <a:rect l="0" t="0" r="r" b="b"/>
                <a:pathLst>
                  <a:path w="7" h="24">
                    <a:moveTo>
                      <a:pt x="1" y="12"/>
                    </a:moveTo>
                    <a:cubicBezTo>
                      <a:pt x="2" y="19"/>
                      <a:pt x="4" y="24"/>
                      <a:pt x="6" y="24"/>
                    </a:cubicBezTo>
                    <a:cubicBezTo>
                      <a:pt x="7" y="23"/>
                      <a:pt x="7" y="18"/>
                      <a:pt x="6" y="12"/>
                    </a:cubicBezTo>
                    <a:cubicBezTo>
                      <a:pt x="5" y="5"/>
                      <a:pt x="3" y="0"/>
                      <a:pt x="2" y="0"/>
                    </a:cubicBezTo>
                    <a:cubicBezTo>
                      <a:pt x="0" y="1"/>
                      <a:pt x="0" y="6"/>
                      <a:pt x="1"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7" name="Freeform 1211"/>
              <p:cNvSpPr>
                <a:spLocks/>
              </p:cNvSpPr>
              <p:nvPr/>
            </p:nvSpPr>
            <p:spPr bwMode="auto">
              <a:xfrm>
                <a:off x="4844" y="1957"/>
                <a:ext cx="14" cy="41"/>
              </a:xfrm>
              <a:custGeom>
                <a:avLst/>
                <a:gdLst>
                  <a:gd name="T0" fmla="*/ 1 w 7"/>
                  <a:gd name="T1" fmla="*/ 12 h 22"/>
                  <a:gd name="T2" fmla="*/ 5 w 7"/>
                  <a:gd name="T3" fmla="*/ 22 h 22"/>
                  <a:gd name="T4" fmla="*/ 6 w 7"/>
                  <a:gd name="T5" fmla="*/ 11 h 22"/>
                  <a:gd name="T6" fmla="*/ 2 w 7"/>
                  <a:gd name="T7" fmla="*/ 0 h 22"/>
                  <a:gd name="T8" fmla="*/ 1 w 7"/>
                  <a:gd name="T9" fmla="*/ 12 h 22"/>
                </a:gdLst>
                <a:ahLst/>
                <a:cxnLst>
                  <a:cxn ang="0">
                    <a:pos x="T0" y="T1"/>
                  </a:cxn>
                  <a:cxn ang="0">
                    <a:pos x="T2" y="T3"/>
                  </a:cxn>
                  <a:cxn ang="0">
                    <a:pos x="T4" y="T5"/>
                  </a:cxn>
                  <a:cxn ang="0">
                    <a:pos x="T6" y="T7"/>
                  </a:cxn>
                  <a:cxn ang="0">
                    <a:pos x="T8" y="T9"/>
                  </a:cxn>
                </a:cxnLst>
                <a:rect l="0" t="0" r="r" b="b"/>
                <a:pathLst>
                  <a:path w="7" h="22">
                    <a:moveTo>
                      <a:pt x="1" y="12"/>
                    </a:moveTo>
                    <a:cubicBezTo>
                      <a:pt x="2" y="18"/>
                      <a:pt x="4" y="22"/>
                      <a:pt x="5" y="22"/>
                    </a:cubicBezTo>
                    <a:cubicBezTo>
                      <a:pt x="7" y="22"/>
                      <a:pt x="7" y="17"/>
                      <a:pt x="6" y="11"/>
                    </a:cubicBezTo>
                    <a:cubicBezTo>
                      <a:pt x="5" y="5"/>
                      <a:pt x="3" y="0"/>
                      <a:pt x="2" y="0"/>
                    </a:cubicBezTo>
                    <a:cubicBezTo>
                      <a:pt x="0" y="0"/>
                      <a:pt x="0" y="6"/>
                      <a:pt x="1"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8" name="Freeform 1212"/>
              <p:cNvSpPr>
                <a:spLocks/>
              </p:cNvSpPr>
              <p:nvPr/>
            </p:nvSpPr>
            <p:spPr bwMode="auto">
              <a:xfrm>
                <a:off x="4799" y="1750"/>
                <a:ext cx="12" cy="26"/>
              </a:xfrm>
              <a:custGeom>
                <a:avLst/>
                <a:gdLst>
                  <a:gd name="T0" fmla="*/ 2 w 6"/>
                  <a:gd name="T1" fmla="*/ 8 h 14"/>
                  <a:gd name="T2" fmla="*/ 5 w 6"/>
                  <a:gd name="T3" fmla="*/ 14 h 14"/>
                  <a:gd name="T4" fmla="*/ 5 w 6"/>
                  <a:gd name="T5" fmla="*/ 7 h 14"/>
                  <a:gd name="T6" fmla="*/ 1 w 6"/>
                  <a:gd name="T7" fmla="*/ 1 h 14"/>
                  <a:gd name="T8" fmla="*/ 2 w 6"/>
                  <a:gd name="T9" fmla="*/ 8 h 14"/>
                </a:gdLst>
                <a:ahLst/>
                <a:cxnLst>
                  <a:cxn ang="0">
                    <a:pos x="T0" y="T1"/>
                  </a:cxn>
                  <a:cxn ang="0">
                    <a:pos x="T2" y="T3"/>
                  </a:cxn>
                  <a:cxn ang="0">
                    <a:pos x="T4" y="T5"/>
                  </a:cxn>
                  <a:cxn ang="0">
                    <a:pos x="T6" y="T7"/>
                  </a:cxn>
                  <a:cxn ang="0">
                    <a:pos x="T8" y="T9"/>
                  </a:cxn>
                </a:cxnLst>
                <a:rect l="0" t="0" r="r" b="b"/>
                <a:pathLst>
                  <a:path w="6" h="14">
                    <a:moveTo>
                      <a:pt x="2" y="8"/>
                    </a:moveTo>
                    <a:cubicBezTo>
                      <a:pt x="3" y="11"/>
                      <a:pt x="4" y="14"/>
                      <a:pt x="5" y="14"/>
                    </a:cubicBezTo>
                    <a:cubicBezTo>
                      <a:pt x="6" y="14"/>
                      <a:pt x="6" y="11"/>
                      <a:pt x="5" y="7"/>
                    </a:cubicBezTo>
                    <a:cubicBezTo>
                      <a:pt x="3" y="3"/>
                      <a:pt x="2" y="0"/>
                      <a:pt x="1" y="1"/>
                    </a:cubicBezTo>
                    <a:cubicBezTo>
                      <a:pt x="0" y="1"/>
                      <a:pt x="1" y="4"/>
                      <a:pt x="2"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9" name="Freeform 1213"/>
              <p:cNvSpPr>
                <a:spLocks/>
              </p:cNvSpPr>
              <p:nvPr/>
            </p:nvSpPr>
            <p:spPr bwMode="auto">
              <a:xfrm>
                <a:off x="4356" y="2100"/>
                <a:ext cx="263" cy="301"/>
              </a:xfrm>
              <a:custGeom>
                <a:avLst/>
                <a:gdLst>
                  <a:gd name="T0" fmla="*/ 0 w 140"/>
                  <a:gd name="T1" fmla="*/ 65 h 160"/>
                  <a:gd name="T2" fmla="*/ 1 w 140"/>
                  <a:gd name="T3" fmla="*/ 68 h 160"/>
                  <a:gd name="T4" fmla="*/ 22 w 140"/>
                  <a:gd name="T5" fmla="*/ 66 h 160"/>
                  <a:gd name="T6" fmla="*/ 27 w 140"/>
                  <a:gd name="T7" fmla="*/ 160 h 160"/>
                  <a:gd name="T8" fmla="*/ 89 w 140"/>
                  <a:gd name="T9" fmla="*/ 158 h 160"/>
                  <a:gd name="T10" fmla="*/ 79 w 140"/>
                  <a:gd name="T11" fmla="*/ 14 h 160"/>
                  <a:gd name="T12" fmla="*/ 140 w 140"/>
                  <a:gd name="T13" fmla="*/ 4 h 160"/>
                  <a:gd name="T14" fmla="*/ 140 w 140"/>
                  <a:gd name="T15" fmla="*/ 0 h 160"/>
                  <a:gd name="T16" fmla="*/ 78 w 140"/>
                  <a:gd name="T17" fmla="*/ 10 h 160"/>
                  <a:gd name="T18" fmla="*/ 88 w 140"/>
                  <a:gd name="T19" fmla="*/ 155 h 160"/>
                  <a:gd name="T20" fmla="*/ 28 w 140"/>
                  <a:gd name="T21" fmla="*/ 156 h 160"/>
                  <a:gd name="T22" fmla="*/ 23 w 140"/>
                  <a:gd name="T23" fmla="*/ 62 h 160"/>
                  <a:gd name="T24" fmla="*/ 0 w 140"/>
                  <a:gd name="T25" fmla="*/ 6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60">
                    <a:moveTo>
                      <a:pt x="0" y="65"/>
                    </a:moveTo>
                    <a:cubicBezTo>
                      <a:pt x="1" y="66"/>
                      <a:pt x="1" y="67"/>
                      <a:pt x="1" y="68"/>
                    </a:cubicBezTo>
                    <a:cubicBezTo>
                      <a:pt x="8" y="67"/>
                      <a:pt x="15" y="66"/>
                      <a:pt x="22" y="66"/>
                    </a:cubicBezTo>
                    <a:cubicBezTo>
                      <a:pt x="26" y="97"/>
                      <a:pt x="27" y="129"/>
                      <a:pt x="27" y="160"/>
                    </a:cubicBezTo>
                    <a:cubicBezTo>
                      <a:pt x="48" y="160"/>
                      <a:pt x="68" y="159"/>
                      <a:pt x="89" y="158"/>
                    </a:cubicBezTo>
                    <a:cubicBezTo>
                      <a:pt x="88" y="110"/>
                      <a:pt x="85" y="62"/>
                      <a:pt x="79" y="14"/>
                    </a:cubicBezTo>
                    <a:cubicBezTo>
                      <a:pt x="99" y="11"/>
                      <a:pt x="120" y="7"/>
                      <a:pt x="140" y="4"/>
                    </a:cubicBezTo>
                    <a:cubicBezTo>
                      <a:pt x="140" y="3"/>
                      <a:pt x="140" y="1"/>
                      <a:pt x="140" y="0"/>
                    </a:cubicBezTo>
                    <a:cubicBezTo>
                      <a:pt x="119" y="3"/>
                      <a:pt x="98" y="7"/>
                      <a:pt x="78" y="10"/>
                    </a:cubicBezTo>
                    <a:cubicBezTo>
                      <a:pt x="84" y="58"/>
                      <a:pt x="87" y="106"/>
                      <a:pt x="88" y="155"/>
                    </a:cubicBezTo>
                    <a:cubicBezTo>
                      <a:pt x="68" y="155"/>
                      <a:pt x="48" y="156"/>
                      <a:pt x="28" y="156"/>
                    </a:cubicBezTo>
                    <a:cubicBezTo>
                      <a:pt x="28" y="125"/>
                      <a:pt x="26" y="93"/>
                      <a:pt x="23" y="62"/>
                    </a:cubicBezTo>
                    <a:cubicBezTo>
                      <a:pt x="15" y="63"/>
                      <a:pt x="8" y="64"/>
                      <a:pt x="0" y="6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0" name="Freeform 1214"/>
              <p:cNvSpPr>
                <a:spLocks/>
              </p:cNvSpPr>
              <p:nvPr/>
            </p:nvSpPr>
            <p:spPr bwMode="auto">
              <a:xfrm>
                <a:off x="4613" y="2085"/>
                <a:ext cx="12" cy="37"/>
              </a:xfrm>
              <a:custGeom>
                <a:avLst/>
                <a:gdLst>
                  <a:gd name="T0" fmla="*/ 1 w 6"/>
                  <a:gd name="T1" fmla="*/ 10 h 20"/>
                  <a:gd name="T2" fmla="*/ 4 w 6"/>
                  <a:gd name="T3" fmla="*/ 20 h 20"/>
                  <a:gd name="T4" fmla="*/ 6 w 6"/>
                  <a:gd name="T5" fmla="*/ 10 h 20"/>
                  <a:gd name="T6" fmla="*/ 2 w 6"/>
                  <a:gd name="T7" fmla="*/ 0 h 20"/>
                  <a:gd name="T8" fmla="*/ 1 w 6"/>
                  <a:gd name="T9" fmla="*/ 10 h 20"/>
                </a:gdLst>
                <a:ahLst/>
                <a:cxnLst>
                  <a:cxn ang="0">
                    <a:pos x="T0" y="T1"/>
                  </a:cxn>
                  <a:cxn ang="0">
                    <a:pos x="T2" y="T3"/>
                  </a:cxn>
                  <a:cxn ang="0">
                    <a:pos x="T4" y="T5"/>
                  </a:cxn>
                  <a:cxn ang="0">
                    <a:pos x="T6" y="T7"/>
                  </a:cxn>
                  <a:cxn ang="0">
                    <a:pos x="T8" y="T9"/>
                  </a:cxn>
                </a:cxnLst>
                <a:rect l="0" t="0" r="r" b="b"/>
                <a:pathLst>
                  <a:path w="6" h="20">
                    <a:moveTo>
                      <a:pt x="1" y="10"/>
                    </a:moveTo>
                    <a:cubicBezTo>
                      <a:pt x="1" y="16"/>
                      <a:pt x="3" y="20"/>
                      <a:pt x="4" y="20"/>
                    </a:cubicBezTo>
                    <a:cubicBezTo>
                      <a:pt x="6" y="19"/>
                      <a:pt x="6" y="15"/>
                      <a:pt x="6" y="10"/>
                    </a:cubicBezTo>
                    <a:cubicBezTo>
                      <a:pt x="5" y="4"/>
                      <a:pt x="3" y="0"/>
                      <a:pt x="2" y="0"/>
                    </a:cubicBezTo>
                    <a:cubicBezTo>
                      <a:pt x="0" y="0"/>
                      <a:pt x="0" y="5"/>
                      <a:pt x="1"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1" name="Freeform 1215"/>
              <p:cNvSpPr>
                <a:spLocks/>
              </p:cNvSpPr>
              <p:nvPr/>
            </p:nvSpPr>
            <p:spPr bwMode="auto">
              <a:xfrm>
                <a:off x="4497" y="2104"/>
                <a:ext cx="13" cy="37"/>
              </a:xfrm>
              <a:custGeom>
                <a:avLst/>
                <a:gdLst>
                  <a:gd name="T0" fmla="*/ 1 w 7"/>
                  <a:gd name="T1" fmla="*/ 10 h 20"/>
                  <a:gd name="T2" fmla="*/ 5 w 7"/>
                  <a:gd name="T3" fmla="*/ 19 h 20"/>
                  <a:gd name="T4" fmla="*/ 6 w 7"/>
                  <a:gd name="T5" fmla="*/ 10 h 20"/>
                  <a:gd name="T6" fmla="*/ 2 w 7"/>
                  <a:gd name="T7" fmla="*/ 1 h 20"/>
                  <a:gd name="T8" fmla="*/ 1 w 7"/>
                  <a:gd name="T9" fmla="*/ 10 h 20"/>
                </a:gdLst>
                <a:ahLst/>
                <a:cxnLst>
                  <a:cxn ang="0">
                    <a:pos x="T0" y="T1"/>
                  </a:cxn>
                  <a:cxn ang="0">
                    <a:pos x="T2" y="T3"/>
                  </a:cxn>
                  <a:cxn ang="0">
                    <a:pos x="T4" y="T5"/>
                  </a:cxn>
                  <a:cxn ang="0">
                    <a:pos x="T6" y="T7"/>
                  </a:cxn>
                  <a:cxn ang="0">
                    <a:pos x="T8" y="T9"/>
                  </a:cxn>
                </a:cxnLst>
                <a:rect l="0" t="0" r="r" b="b"/>
                <a:pathLst>
                  <a:path w="7" h="20">
                    <a:moveTo>
                      <a:pt x="1" y="10"/>
                    </a:moveTo>
                    <a:cubicBezTo>
                      <a:pt x="2" y="16"/>
                      <a:pt x="3" y="20"/>
                      <a:pt x="5" y="19"/>
                    </a:cubicBezTo>
                    <a:cubicBezTo>
                      <a:pt x="6" y="19"/>
                      <a:pt x="7" y="15"/>
                      <a:pt x="6" y="10"/>
                    </a:cubicBezTo>
                    <a:cubicBezTo>
                      <a:pt x="5" y="4"/>
                      <a:pt x="4" y="0"/>
                      <a:pt x="2" y="1"/>
                    </a:cubicBezTo>
                    <a:cubicBezTo>
                      <a:pt x="1" y="1"/>
                      <a:pt x="0" y="5"/>
                      <a:pt x="1"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2" name="Freeform 1216"/>
              <p:cNvSpPr>
                <a:spLocks/>
              </p:cNvSpPr>
              <p:nvPr/>
            </p:nvSpPr>
            <p:spPr bwMode="auto">
              <a:xfrm>
                <a:off x="4354" y="2211"/>
                <a:ext cx="7" cy="28"/>
              </a:xfrm>
              <a:custGeom>
                <a:avLst/>
                <a:gdLst>
                  <a:gd name="T0" fmla="*/ 0 w 4"/>
                  <a:gd name="T1" fmla="*/ 8 h 15"/>
                  <a:gd name="T2" fmla="*/ 3 w 4"/>
                  <a:gd name="T3" fmla="*/ 15 h 15"/>
                  <a:gd name="T4" fmla="*/ 4 w 4"/>
                  <a:gd name="T5" fmla="*/ 7 h 15"/>
                  <a:gd name="T6" fmla="*/ 1 w 4"/>
                  <a:gd name="T7" fmla="*/ 0 h 15"/>
                  <a:gd name="T8" fmla="*/ 0 w 4"/>
                  <a:gd name="T9" fmla="*/ 8 h 15"/>
                </a:gdLst>
                <a:ahLst/>
                <a:cxnLst>
                  <a:cxn ang="0">
                    <a:pos x="T0" y="T1"/>
                  </a:cxn>
                  <a:cxn ang="0">
                    <a:pos x="T2" y="T3"/>
                  </a:cxn>
                  <a:cxn ang="0">
                    <a:pos x="T4" y="T5"/>
                  </a:cxn>
                  <a:cxn ang="0">
                    <a:pos x="T6" y="T7"/>
                  </a:cxn>
                  <a:cxn ang="0">
                    <a:pos x="T8" y="T9"/>
                  </a:cxn>
                </a:cxnLst>
                <a:rect l="0" t="0" r="r" b="b"/>
                <a:pathLst>
                  <a:path w="4" h="15">
                    <a:moveTo>
                      <a:pt x="0" y="8"/>
                    </a:moveTo>
                    <a:cubicBezTo>
                      <a:pt x="0" y="11"/>
                      <a:pt x="1" y="15"/>
                      <a:pt x="3" y="15"/>
                    </a:cubicBezTo>
                    <a:cubicBezTo>
                      <a:pt x="4" y="15"/>
                      <a:pt x="4" y="11"/>
                      <a:pt x="4" y="7"/>
                    </a:cubicBezTo>
                    <a:cubicBezTo>
                      <a:pt x="3" y="3"/>
                      <a:pt x="2" y="0"/>
                      <a:pt x="1" y="0"/>
                    </a:cubicBezTo>
                    <a:cubicBezTo>
                      <a:pt x="0" y="1"/>
                      <a:pt x="0" y="4"/>
                      <a:pt x="0"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3" name="Freeform 1217"/>
              <p:cNvSpPr>
                <a:spLocks/>
              </p:cNvSpPr>
              <p:nvPr/>
            </p:nvSpPr>
            <p:spPr bwMode="auto">
              <a:xfrm>
                <a:off x="4517" y="2376"/>
                <a:ext cx="10" cy="36"/>
              </a:xfrm>
              <a:custGeom>
                <a:avLst/>
                <a:gdLst>
                  <a:gd name="T0" fmla="*/ 0 w 5"/>
                  <a:gd name="T1" fmla="*/ 10 h 19"/>
                  <a:gd name="T2" fmla="*/ 3 w 5"/>
                  <a:gd name="T3" fmla="*/ 19 h 19"/>
                  <a:gd name="T4" fmla="*/ 5 w 5"/>
                  <a:gd name="T5" fmla="*/ 9 h 19"/>
                  <a:gd name="T6" fmla="*/ 3 w 5"/>
                  <a:gd name="T7" fmla="*/ 0 h 19"/>
                  <a:gd name="T8" fmla="*/ 0 w 5"/>
                  <a:gd name="T9" fmla="*/ 10 h 19"/>
                </a:gdLst>
                <a:ahLst/>
                <a:cxnLst>
                  <a:cxn ang="0">
                    <a:pos x="T0" y="T1"/>
                  </a:cxn>
                  <a:cxn ang="0">
                    <a:pos x="T2" y="T3"/>
                  </a:cxn>
                  <a:cxn ang="0">
                    <a:pos x="T4" y="T5"/>
                  </a:cxn>
                  <a:cxn ang="0">
                    <a:pos x="T6" y="T7"/>
                  </a:cxn>
                  <a:cxn ang="0">
                    <a:pos x="T8" y="T9"/>
                  </a:cxn>
                </a:cxnLst>
                <a:rect l="0" t="0" r="r" b="b"/>
                <a:pathLst>
                  <a:path w="5" h="19">
                    <a:moveTo>
                      <a:pt x="0" y="10"/>
                    </a:moveTo>
                    <a:cubicBezTo>
                      <a:pt x="0" y="15"/>
                      <a:pt x="1" y="19"/>
                      <a:pt x="3" y="19"/>
                    </a:cubicBezTo>
                    <a:cubicBezTo>
                      <a:pt x="4" y="19"/>
                      <a:pt x="5" y="15"/>
                      <a:pt x="5" y="9"/>
                    </a:cubicBezTo>
                    <a:cubicBezTo>
                      <a:pt x="5" y="4"/>
                      <a:pt x="4" y="0"/>
                      <a:pt x="3" y="0"/>
                    </a:cubicBezTo>
                    <a:cubicBezTo>
                      <a:pt x="1" y="0"/>
                      <a:pt x="0" y="4"/>
                      <a:pt x="0"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4" name="Freeform 1218"/>
              <p:cNvSpPr>
                <a:spLocks/>
              </p:cNvSpPr>
              <p:nvPr/>
            </p:nvSpPr>
            <p:spPr bwMode="auto">
              <a:xfrm>
                <a:off x="4403" y="2380"/>
                <a:ext cx="9" cy="36"/>
              </a:xfrm>
              <a:custGeom>
                <a:avLst/>
                <a:gdLst>
                  <a:gd name="T0" fmla="*/ 0 w 5"/>
                  <a:gd name="T1" fmla="*/ 10 h 19"/>
                  <a:gd name="T2" fmla="*/ 2 w 5"/>
                  <a:gd name="T3" fmla="*/ 19 h 19"/>
                  <a:gd name="T4" fmla="*/ 5 w 5"/>
                  <a:gd name="T5" fmla="*/ 9 h 19"/>
                  <a:gd name="T6" fmla="*/ 2 w 5"/>
                  <a:gd name="T7" fmla="*/ 0 h 19"/>
                  <a:gd name="T8" fmla="*/ 0 w 5"/>
                  <a:gd name="T9" fmla="*/ 10 h 19"/>
                </a:gdLst>
                <a:ahLst/>
                <a:cxnLst>
                  <a:cxn ang="0">
                    <a:pos x="T0" y="T1"/>
                  </a:cxn>
                  <a:cxn ang="0">
                    <a:pos x="T2" y="T3"/>
                  </a:cxn>
                  <a:cxn ang="0">
                    <a:pos x="T4" y="T5"/>
                  </a:cxn>
                  <a:cxn ang="0">
                    <a:pos x="T6" y="T7"/>
                  </a:cxn>
                  <a:cxn ang="0">
                    <a:pos x="T8" y="T9"/>
                  </a:cxn>
                </a:cxnLst>
                <a:rect l="0" t="0" r="r" b="b"/>
                <a:pathLst>
                  <a:path w="5" h="19">
                    <a:moveTo>
                      <a:pt x="0" y="10"/>
                    </a:moveTo>
                    <a:cubicBezTo>
                      <a:pt x="0" y="14"/>
                      <a:pt x="1" y="18"/>
                      <a:pt x="2" y="19"/>
                    </a:cubicBezTo>
                    <a:cubicBezTo>
                      <a:pt x="4" y="18"/>
                      <a:pt x="5" y="14"/>
                      <a:pt x="5" y="9"/>
                    </a:cubicBezTo>
                    <a:cubicBezTo>
                      <a:pt x="5" y="4"/>
                      <a:pt x="4" y="0"/>
                      <a:pt x="2" y="0"/>
                    </a:cubicBezTo>
                    <a:cubicBezTo>
                      <a:pt x="1" y="0"/>
                      <a:pt x="0" y="4"/>
                      <a:pt x="0"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5" name="Freeform 1219"/>
              <p:cNvSpPr>
                <a:spLocks/>
              </p:cNvSpPr>
              <p:nvPr/>
            </p:nvSpPr>
            <p:spPr bwMode="auto">
              <a:xfrm>
                <a:off x="4395" y="2211"/>
                <a:ext cx="6" cy="22"/>
              </a:xfrm>
              <a:custGeom>
                <a:avLst/>
                <a:gdLst>
                  <a:gd name="T0" fmla="*/ 0 w 3"/>
                  <a:gd name="T1" fmla="*/ 6 h 12"/>
                  <a:gd name="T2" fmla="*/ 2 w 3"/>
                  <a:gd name="T3" fmla="*/ 11 h 12"/>
                  <a:gd name="T4" fmla="*/ 3 w 3"/>
                  <a:gd name="T5" fmla="*/ 6 h 12"/>
                  <a:gd name="T6" fmla="*/ 1 w 3"/>
                  <a:gd name="T7" fmla="*/ 0 h 12"/>
                  <a:gd name="T8" fmla="*/ 0 w 3"/>
                  <a:gd name="T9" fmla="*/ 6 h 12"/>
                </a:gdLst>
                <a:ahLst/>
                <a:cxnLst>
                  <a:cxn ang="0">
                    <a:pos x="T0" y="T1"/>
                  </a:cxn>
                  <a:cxn ang="0">
                    <a:pos x="T2" y="T3"/>
                  </a:cxn>
                  <a:cxn ang="0">
                    <a:pos x="T4" y="T5"/>
                  </a:cxn>
                  <a:cxn ang="0">
                    <a:pos x="T6" y="T7"/>
                  </a:cxn>
                  <a:cxn ang="0">
                    <a:pos x="T8" y="T9"/>
                  </a:cxn>
                </a:cxnLst>
                <a:rect l="0" t="0" r="r" b="b"/>
                <a:pathLst>
                  <a:path w="3" h="12">
                    <a:moveTo>
                      <a:pt x="0" y="6"/>
                    </a:moveTo>
                    <a:cubicBezTo>
                      <a:pt x="0" y="9"/>
                      <a:pt x="1" y="12"/>
                      <a:pt x="2" y="11"/>
                    </a:cubicBezTo>
                    <a:cubicBezTo>
                      <a:pt x="3" y="11"/>
                      <a:pt x="3" y="9"/>
                      <a:pt x="3" y="6"/>
                    </a:cubicBezTo>
                    <a:cubicBezTo>
                      <a:pt x="3" y="3"/>
                      <a:pt x="2" y="0"/>
                      <a:pt x="1" y="0"/>
                    </a:cubicBezTo>
                    <a:cubicBezTo>
                      <a:pt x="0" y="0"/>
                      <a:pt x="0" y="3"/>
                      <a:pt x="0" y="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6" name="Freeform 1220"/>
              <p:cNvSpPr>
                <a:spLocks/>
              </p:cNvSpPr>
              <p:nvPr/>
            </p:nvSpPr>
            <p:spPr bwMode="auto">
              <a:xfrm>
                <a:off x="3612" y="1476"/>
                <a:ext cx="233" cy="344"/>
              </a:xfrm>
              <a:custGeom>
                <a:avLst/>
                <a:gdLst>
                  <a:gd name="T0" fmla="*/ 0 w 124"/>
                  <a:gd name="T1" fmla="*/ 127 h 183"/>
                  <a:gd name="T2" fmla="*/ 2 w 124"/>
                  <a:gd name="T3" fmla="*/ 129 h 183"/>
                  <a:gd name="T4" fmla="*/ 23 w 124"/>
                  <a:gd name="T5" fmla="*/ 115 h 183"/>
                  <a:gd name="T6" fmla="*/ 60 w 124"/>
                  <a:gd name="T7" fmla="*/ 183 h 183"/>
                  <a:gd name="T8" fmla="*/ 124 w 124"/>
                  <a:gd name="T9" fmla="*/ 151 h 183"/>
                  <a:gd name="T10" fmla="*/ 62 w 124"/>
                  <a:gd name="T11" fmla="*/ 45 h 183"/>
                  <a:gd name="T12" fmla="*/ 121 w 124"/>
                  <a:gd name="T13" fmla="*/ 3 h 183"/>
                  <a:gd name="T14" fmla="*/ 119 w 124"/>
                  <a:gd name="T15" fmla="*/ 0 h 183"/>
                  <a:gd name="T16" fmla="*/ 60 w 124"/>
                  <a:gd name="T17" fmla="*/ 43 h 183"/>
                  <a:gd name="T18" fmla="*/ 122 w 124"/>
                  <a:gd name="T19" fmla="*/ 149 h 183"/>
                  <a:gd name="T20" fmla="*/ 60 w 124"/>
                  <a:gd name="T21" fmla="*/ 180 h 183"/>
                  <a:gd name="T22" fmla="*/ 22 w 124"/>
                  <a:gd name="T23" fmla="*/ 112 h 183"/>
                  <a:gd name="T24" fmla="*/ 0 w 124"/>
                  <a:gd name="T25" fmla="*/ 12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83">
                    <a:moveTo>
                      <a:pt x="0" y="127"/>
                    </a:moveTo>
                    <a:cubicBezTo>
                      <a:pt x="1" y="128"/>
                      <a:pt x="1" y="128"/>
                      <a:pt x="2" y="129"/>
                    </a:cubicBezTo>
                    <a:cubicBezTo>
                      <a:pt x="9" y="125"/>
                      <a:pt x="16" y="120"/>
                      <a:pt x="23" y="115"/>
                    </a:cubicBezTo>
                    <a:cubicBezTo>
                      <a:pt x="37" y="137"/>
                      <a:pt x="49" y="160"/>
                      <a:pt x="60" y="183"/>
                    </a:cubicBezTo>
                    <a:cubicBezTo>
                      <a:pt x="81" y="173"/>
                      <a:pt x="103" y="162"/>
                      <a:pt x="124" y="151"/>
                    </a:cubicBezTo>
                    <a:cubicBezTo>
                      <a:pt x="106" y="114"/>
                      <a:pt x="86" y="79"/>
                      <a:pt x="62" y="45"/>
                    </a:cubicBezTo>
                    <a:cubicBezTo>
                      <a:pt x="82" y="31"/>
                      <a:pt x="101" y="17"/>
                      <a:pt x="121" y="3"/>
                    </a:cubicBezTo>
                    <a:cubicBezTo>
                      <a:pt x="120" y="2"/>
                      <a:pt x="120" y="1"/>
                      <a:pt x="119" y="0"/>
                    </a:cubicBezTo>
                    <a:cubicBezTo>
                      <a:pt x="99" y="14"/>
                      <a:pt x="79" y="29"/>
                      <a:pt x="60" y="43"/>
                    </a:cubicBezTo>
                    <a:cubicBezTo>
                      <a:pt x="84" y="77"/>
                      <a:pt x="104" y="112"/>
                      <a:pt x="122" y="149"/>
                    </a:cubicBezTo>
                    <a:cubicBezTo>
                      <a:pt x="101" y="160"/>
                      <a:pt x="80" y="170"/>
                      <a:pt x="60" y="180"/>
                    </a:cubicBezTo>
                    <a:cubicBezTo>
                      <a:pt x="49" y="157"/>
                      <a:pt x="36" y="134"/>
                      <a:pt x="22" y="112"/>
                    </a:cubicBezTo>
                    <a:cubicBezTo>
                      <a:pt x="15" y="117"/>
                      <a:pt x="8" y="122"/>
                      <a:pt x="0" y="12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7" name="Freeform 1221"/>
              <p:cNvSpPr>
                <a:spLocks/>
              </p:cNvSpPr>
              <p:nvPr/>
            </p:nvSpPr>
            <p:spPr bwMode="auto">
              <a:xfrm>
                <a:off x="3824" y="1463"/>
                <a:ext cx="24" cy="32"/>
              </a:xfrm>
              <a:custGeom>
                <a:avLst/>
                <a:gdLst>
                  <a:gd name="T0" fmla="*/ 5 w 13"/>
                  <a:gd name="T1" fmla="*/ 10 h 17"/>
                  <a:gd name="T2" fmla="*/ 12 w 13"/>
                  <a:gd name="T3" fmla="*/ 16 h 17"/>
                  <a:gd name="T4" fmla="*/ 9 w 13"/>
                  <a:gd name="T5" fmla="*/ 7 h 17"/>
                  <a:gd name="T6" fmla="*/ 2 w 13"/>
                  <a:gd name="T7" fmla="*/ 1 h 17"/>
                  <a:gd name="T8" fmla="*/ 5 w 13"/>
                  <a:gd name="T9" fmla="*/ 10 h 17"/>
                </a:gdLst>
                <a:ahLst/>
                <a:cxnLst>
                  <a:cxn ang="0">
                    <a:pos x="T0" y="T1"/>
                  </a:cxn>
                  <a:cxn ang="0">
                    <a:pos x="T2" y="T3"/>
                  </a:cxn>
                  <a:cxn ang="0">
                    <a:pos x="T4" y="T5"/>
                  </a:cxn>
                  <a:cxn ang="0">
                    <a:pos x="T6" y="T7"/>
                  </a:cxn>
                  <a:cxn ang="0">
                    <a:pos x="T8" y="T9"/>
                  </a:cxn>
                </a:cxnLst>
                <a:rect l="0" t="0" r="r" b="b"/>
                <a:pathLst>
                  <a:path w="13" h="17">
                    <a:moveTo>
                      <a:pt x="5" y="10"/>
                    </a:moveTo>
                    <a:cubicBezTo>
                      <a:pt x="7" y="14"/>
                      <a:pt x="10" y="17"/>
                      <a:pt x="12" y="16"/>
                    </a:cubicBezTo>
                    <a:cubicBezTo>
                      <a:pt x="13" y="15"/>
                      <a:pt x="12" y="11"/>
                      <a:pt x="9" y="7"/>
                    </a:cubicBezTo>
                    <a:cubicBezTo>
                      <a:pt x="7" y="3"/>
                      <a:pt x="3" y="0"/>
                      <a:pt x="2" y="1"/>
                    </a:cubicBezTo>
                    <a:cubicBezTo>
                      <a:pt x="0" y="2"/>
                      <a:pt x="2" y="6"/>
                      <a:pt x="5"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8" name="Freeform 1222"/>
              <p:cNvSpPr>
                <a:spLocks/>
              </p:cNvSpPr>
              <p:nvPr/>
            </p:nvSpPr>
            <p:spPr bwMode="auto">
              <a:xfrm>
                <a:off x="3715" y="1543"/>
                <a:ext cx="23" cy="29"/>
              </a:xfrm>
              <a:custGeom>
                <a:avLst/>
                <a:gdLst>
                  <a:gd name="T0" fmla="*/ 4 w 12"/>
                  <a:gd name="T1" fmla="*/ 9 h 15"/>
                  <a:gd name="T2" fmla="*/ 11 w 12"/>
                  <a:gd name="T3" fmla="*/ 14 h 15"/>
                  <a:gd name="T4" fmla="*/ 8 w 12"/>
                  <a:gd name="T5" fmla="*/ 6 h 15"/>
                  <a:gd name="T6" fmla="*/ 1 w 12"/>
                  <a:gd name="T7" fmla="*/ 1 h 15"/>
                  <a:gd name="T8" fmla="*/ 4 w 12"/>
                  <a:gd name="T9" fmla="*/ 9 h 15"/>
                </a:gdLst>
                <a:ahLst/>
                <a:cxnLst>
                  <a:cxn ang="0">
                    <a:pos x="T0" y="T1"/>
                  </a:cxn>
                  <a:cxn ang="0">
                    <a:pos x="T2" y="T3"/>
                  </a:cxn>
                  <a:cxn ang="0">
                    <a:pos x="T4" y="T5"/>
                  </a:cxn>
                  <a:cxn ang="0">
                    <a:pos x="T6" y="T7"/>
                  </a:cxn>
                  <a:cxn ang="0">
                    <a:pos x="T8" y="T9"/>
                  </a:cxn>
                </a:cxnLst>
                <a:rect l="0" t="0" r="r" b="b"/>
                <a:pathLst>
                  <a:path w="12" h="15">
                    <a:moveTo>
                      <a:pt x="4" y="9"/>
                    </a:moveTo>
                    <a:cubicBezTo>
                      <a:pt x="6" y="13"/>
                      <a:pt x="9" y="15"/>
                      <a:pt x="11" y="14"/>
                    </a:cubicBezTo>
                    <a:cubicBezTo>
                      <a:pt x="12" y="13"/>
                      <a:pt x="11" y="10"/>
                      <a:pt x="8" y="6"/>
                    </a:cubicBezTo>
                    <a:cubicBezTo>
                      <a:pt x="6" y="2"/>
                      <a:pt x="3" y="0"/>
                      <a:pt x="1" y="1"/>
                    </a:cubicBezTo>
                    <a:cubicBezTo>
                      <a:pt x="0" y="2"/>
                      <a:pt x="1" y="6"/>
                      <a:pt x="4" y="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9" name="Freeform 1223"/>
              <p:cNvSpPr>
                <a:spLocks/>
              </p:cNvSpPr>
              <p:nvPr/>
            </p:nvSpPr>
            <p:spPr bwMode="auto">
              <a:xfrm>
                <a:off x="3606" y="1705"/>
                <a:ext cx="15" cy="21"/>
              </a:xfrm>
              <a:custGeom>
                <a:avLst/>
                <a:gdLst>
                  <a:gd name="T0" fmla="*/ 2 w 8"/>
                  <a:gd name="T1" fmla="*/ 7 h 11"/>
                  <a:gd name="T2" fmla="*/ 7 w 8"/>
                  <a:gd name="T3" fmla="*/ 11 h 11"/>
                  <a:gd name="T4" fmla="*/ 6 w 8"/>
                  <a:gd name="T5" fmla="*/ 5 h 11"/>
                  <a:gd name="T6" fmla="*/ 1 w 8"/>
                  <a:gd name="T7" fmla="*/ 1 h 11"/>
                  <a:gd name="T8" fmla="*/ 2 w 8"/>
                  <a:gd name="T9" fmla="*/ 7 h 11"/>
                </a:gdLst>
                <a:ahLst/>
                <a:cxnLst>
                  <a:cxn ang="0">
                    <a:pos x="T0" y="T1"/>
                  </a:cxn>
                  <a:cxn ang="0">
                    <a:pos x="T2" y="T3"/>
                  </a:cxn>
                  <a:cxn ang="0">
                    <a:pos x="T4" y="T5"/>
                  </a:cxn>
                  <a:cxn ang="0">
                    <a:pos x="T6" y="T7"/>
                  </a:cxn>
                  <a:cxn ang="0">
                    <a:pos x="T8" y="T9"/>
                  </a:cxn>
                </a:cxnLst>
                <a:rect l="0" t="0" r="r" b="b"/>
                <a:pathLst>
                  <a:path w="8" h="11">
                    <a:moveTo>
                      <a:pt x="2" y="7"/>
                    </a:moveTo>
                    <a:cubicBezTo>
                      <a:pt x="4" y="10"/>
                      <a:pt x="6" y="11"/>
                      <a:pt x="7" y="11"/>
                    </a:cubicBezTo>
                    <a:cubicBezTo>
                      <a:pt x="8" y="10"/>
                      <a:pt x="8" y="7"/>
                      <a:pt x="6" y="5"/>
                    </a:cubicBezTo>
                    <a:cubicBezTo>
                      <a:pt x="5" y="2"/>
                      <a:pt x="2" y="0"/>
                      <a:pt x="1" y="1"/>
                    </a:cubicBezTo>
                    <a:cubicBezTo>
                      <a:pt x="0" y="2"/>
                      <a:pt x="1" y="4"/>
                      <a:pt x="2"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0" name="Freeform 1224"/>
              <p:cNvSpPr>
                <a:spLocks/>
              </p:cNvSpPr>
              <p:nvPr/>
            </p:nvSpPr>
            <p:spPr bwMode="auto">
              <a:xfrm>
                <a:off x="3833" y="1743"/>
                <a:ext cx="19" cy="30"/>
              </a:xfrm>
              <a:custGeom>
                <a:avLst/>
                <a:gdLst>
                  <a:gd name="T0" fmla="*/ 3 w 10"/>
                  <a:gd name="T1" fmla="*/ 9 h 16"/>
                  <a:gd name="T2" fmla="*/ 8 w 10"/>
                  <a:gd name="T3" fmla="*/ 15 h 16"/>
                  <a:gd name="T4" fmla="*/ 8 w 10"/>
                  <a:gd name="T5" fmla="*/ 7 h 16"/>
                  <a:gd name="T6" fmla="*/ 2 w 10"/>
                  <a:gd name="T7" fmla="*/ 1 h 16"/>
                  <a:gd name="T8" fmla="*/ 3 w 10"/>
                  <a:gd name="T9" fmla="*/ 9 h 16"/>
                </a:gdLst>
                <a:ahLst/>
                <a:cxnLst>
                  <a:cxn ang="0">
                    <a:pos x="T0" y="T1"/>
                  </a:cxn>
                  <a:cxn ang="0">
                    <a:pos x="T2" y="T3"/>
                  </a:cxn>
                  <a:cxn ang="0">
                    <a:pos x="T4" y="T5"/>
                  </a:cxn>
                  <a:cxn ang="0">
                    <a:pos x="T6" y="T7"/>
                  </a:cxn>
                  <a:cxn ang="0">
                    <a:pos x="T8" y="T9"/>
                  </a:cxn>
                </a:cxnLst>
                <a:rect l="0" t="0" r="r" b="b"/>
                <a:pathLst>
                  <a:path w="10" h="16">
                    <a:moveTo>
                      <a:pt x="3" y="9"/>
                    </a:moveTo>
                    <a:cubicBezTo>
                      <a:pt x="4" y="13"/>
                      <a:pt x="7" y="16"/>
                      <a:pt x="8" y="15"/>
                    </a:cubicBezTo>
                    <a:cubicBezTo>
                      <a:pt x="10" y="15"/>
                      <a:pt x="10" y="11"/>
                      <a:pt x="8" y="7"/>
                    </a:cubicBezTo>
                    <a:cubicBezTo>
                      <a:pt x="6" y="3"/>
                      <a:pt x="3" y="0"/>
                      <a:pt x="2" y="1"/>
                    </a:cubicBezTo>
                    <a:cubicBezTo>
                      <a:pt x="0" y="1"/>
                      <a:pt x="1" y="5"/>
                      <a:pt x="3" y="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1" name="Freeform 1225"/>
              <p:cNvSpPr>
                <a:spLocks/>
              </p:cNvSpPr>
              <p:nvPr/>
            </p:nvSpPr>
            <p:spPr bwMode="auto">
              <a:xfrm>
                <a:off x="3715" y="1805"/>
                <a:ext cx="17" cy="28"/>
              </a:xfrm>
              <a:custGeom>
                <a:avLst/>
                <a:gdLst>
                  <a:gd name="T0" fmla="*/ 2 w 9"/>
                  <a:gd name="T1" fmla="*/ 8 h 15"/>
                  <a:gd name="T2" fmla="*/ 8 w 9"/>
                  <a:gd name="T3" fmla="*/ 14 h 15"/>
                  <a:gd name="T4" fmla="*/ 7 w 9"/>
                  <a:gd name="T5" fmla="*/ 6 h 15"/>
                  <a:gd name="T6" fmla="*/ 1 w 9"/>
                  <a:gd name="T7" fmla="*/ 1 h 15"/>
                  <a:gd name="T8" fmla="*/ 2 w 9"/>
                  <a:gd name="T9" fmla="*/ 8 h 15"/>
                </a:gdLst>
                <a:ahLst/>
                <a:cxnLst>
                  <a:cxn ang="0">
                    <a:pos x="T0" y="T1"/>
                  </a:cxn>
                  <a:cxn ang="0">
                    <a:pos x="T2" y="T3"/>
                  </a:cxn>
                  <a:cxn ang="0">
                    <a:pos x="T4" y="T5"/>
                  </a:cxn>
                  <a:cxn ang="0">
                    <a:pos x="T6" y="T7"/>
                  </a:cxn>
                  <a:cxn ang="0">
                    <a:pos x="T8" y="T9"/>
                  </a:cxn>
                </a:cxnLst>
                <a:rect l="0" t="0" r="r" b="b"/>
                <a:pathLst>
                  <a:path w="9" h="15">
                    <a:moveTo>
                      <a:pt x="2" y="8"/>
                    </a:moveTo>
                    <a:cubicBezTo>
                      <a:pt x="4" y="12"/>
                      <a:pt x="7" y="15"/>
                      <a:pt x="8" y="14"/>
                    </a:cubicBezTo>
                    <a:cubicBezTo>
                      <a:pt x="9" y="13"/>
                      <a:pt x="9" y="9"/>
                      <a:pt x="7" y="6"/>
                    </a:cubicBezTo>
                    <a:cubicBezTo>
                      <a:pt x="6" y="2"/>
                      <a:pt x="3" y="0"/>
                      <a:pt x="1" y="1"/>
                    </a:cubicBezTo>
                    <a:cubicBezTo>
                      <a:pt x="0" y="1"/>
                      <a:pt x="0" y="5"/>
                      <a:pt x="2"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2" name="Freeform 1226"/>
              <p:cNvSpPr>
                <a:spLocks/>
              </p:cNvSpPr>
              <p:nvPr/>
            </p:nvSpPr>
            <p:spPr bwMode="auto">
              <a:xfrm>
                <a:off x="3649" y="1682"/>
                <a:ext cx="11" cy="19"/>
              </a:xfrm>
              <a:custGeom>
                <a:avLst/>
                <a:gdLst>
                  <a:gd name="T0" fmla="*/ 2 w 6"/>
                  <a:gd name="T1" fmla="*/ 6 h 10"/>
                  <a:gd name="T2" fmla="*/ 5 w 6"/>
                  <a:gd name="T3" fmla="*/ 9 h 10"/>
                  <a:gd name="T4" fmla="*/ 4 w 6"/>
                  <a:gd name="T5" fmla="*/ 4 h 10"/>
                  <a:gd name="T6" fmla="*/ 0 w 6"/>
                  <a:gd name="T7" fmla="*/ 1 h 10"/>
                  <a:gd name="T8" fmla="*/ 2 w 6"/>
                  <a:gd name="T9" fmla="*/ 6 h 10"/>
                </a:gdLst>
                <a:ahLst/>
                <a:cxnLst>
                  <a:cxn ang="0">
                    <a:pos x="T0" y="T1"/>
                  </a:cxn>
                  <a:cxn ang="0">
                    <a:pos x="T2" y="T3"/>
                  </a:cxn>
                  <a:cxn ang="0">
                    <a:pos x="T4" y="T5"/>
                  </a:cxn>
                  <a:cxn ang="0">
                    <a:pos x="T6" y="T7"/>
                  </a:cxn>
                  <a:cxn ang="0">
                    <a:pos x="T8" y="T9"/>
                  </a:cxn>
                </a:cxnLst>
                <a:rect l="0" t="0" r="r" b="b"/>
                <a:pathLst>
                  <a:path w="6" h="10">
                    <a:moveTo>
                      <a:pt x="2" y="6"/>
                    </a:moveTo>
                    <a:cubicBezTo>
                      <a:pt x="3" y="8"/>
                      <a:pt x="5" y="10"/>
                      <a:pt x="5" y="9"/>
                    </a:cubicBezTo>
                    <a:cubicBezTo>
                      <a:pt x="6" y="8"/>
                      <a:pt x="6" y="6"/>
                      <a:pt x="4" y="4"/>
                    </a:cubicBezTo>
                    <a:cubicBezTo>
                      <a:pt x="3" y="2"/>
                      <a:pt x="1" y="0"/>
                      <a:pt x="0" y="1"/>
                    </a:cubicBezTo>
                    <a:cubicBezTo>
                      <a:pt x="0" y="2"/>
                      <a:pt x="0" y="4"/>
                      <a:pt x="2" y="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3" name="Freeform 1227"/>
              <p:cNvSpPr>
                <a:spLocks/>
              </p:cNvSpPr>
              <p:nvPr/>
            </p:nvSpPr>
            <p:spPr bwMode="auto">
              <a:xfrm>
                <a:off x="4602" y="1910"/>
                <a:ext cx="180" cy="1276"/>
              </a:xfrm>
              <a:custGeom>
                <a:avLst/>
                <a:gdLst>
                  <a:gd name="T0" fmla="*/ 0 w 96"/>
                  <a:gd name="T1" fmla="*/ 679 h 679"/>
                  <a:gd name="T2" fmla="*/ 1 w 96"/>
                  <a:gd name="T3" fmla="*/ 679 h 679"/>
                  <a:gd name="T4" fmla="*/ 30 w 96"/>
                  <a:gd name="T5" fmla="*/ 579 h 679"/>
                  <a:gd name="T6" fmla="*/ 58 w 96"/>
                  <a:gd name="T7" fmla="*/ 586 h 679"/>
                  <a:gd name="T8" fmla="*/ 96 w 96"/>
                  <a:gd name="T9" fmla="*/ 289 h 679"/>
                  <a:gd name="T10" fmla="*/ 53 w 96"/>
                  <a:gd name="T11" fmla="*/ 289 h 679"/>
                  <a:gd name="T12" fmla="*/ 25 w 96"/>
                  <a:gd name="T13" fmla="*/ 0 h 679"/>
                  <a:gd name="T14" fmla="*/ 24 w 96"/>
                  <a:gd name="T15" fmla="*/ 0 h 679"/>
                  <a:gd name="T16" fmla="*/ 52 w 96"/>
                  <a:gd name="T17" fmla="*/ 293 h 679"/>
                  <a:gd name="T18" fmla="*/ 95 w 96"/>
                  <a:gd name="T19" fmla="*/ 293 h 679"/>
                  <a:gd name="T20" fmla="*/ 58 w 96"/>
                  <a:gd name="T21" fmla="*/ 581 h 679"/>
                  <a:gd name="T22" fmla="*/ 29 w 96"/>
                  <a:gd name="T23" fmla="*/ 574 h 679"/>
                  <a:gd name="T24" fmla="*/ 0 w 96"/>
                  <a:gd name="T25" fmla="*/ 679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679">
                    <a:moveTo>
                      <a:pt x="0" y="679"/>
                    </a:moveTo>
                    <a:cubicBezTo>
                      <a:pt x="1" y="679"/>
                      <a:pt x="1" y="679"/>
                      <a:pt x="1" y="679"/>
                    </a:cubicBezTo>
                    <a:cubicBezTo>
                      <a:pt x="12" y="646"/>
                      <a:pt x="21" y="613"/>
                      <a:pt x="30" y="579"/>
                    </a:cubicBezTo>
                    <a:cubicBezTo>
                      <a:pt x="39" y="582"/>
                      <a:pt x="48" y="584"/>
                      <a:pt x="58" y="586"/>
                    </a:cubicBezTo>
                    <a:cubicBezTo>
                      <a:pt x="81" y="489"/>
                      <a:pt x="94" y="389"/>
                      <a:pt x="96" y="289"/>
                    </a:cubicBezTo>
                    <a:cubicBezTo>
                      <a:pt x="82" y="289"/>
                      <a:pt x="67" y="289"/>
                      <a:pt x="53" y="289"/>
                    </a:cubicBezTo>
                    <a:cubicBezTo>
                      <a:pt x="55" y="192"/>
                      <a:pt x="46" y="94"/>
                      <a:pt x="25" y="0"/>
                    </a:cubicBezTo>
                    <a:cubicBezTo>
                      <a:pt x="25" y="0"/>
                      <a:pt x="25" y="0"/>
                      <a:pt x="24" y="0"/>
                    </a:cubicBezTo>
                    <a:cubicBezTo>
                      <a:pt x="45" y="96"/>
                      <a:pt x="54" y="195"/>
                      <a:pt x="52" y="293"/>
                    </a:cubicBezTo>
                    <a:cubicBezTo>
                      <a:pt x="66" y="293"/>
                      <a:pt x="81" y="294"/>
                      <a:pt x="95" y="293"/>
                    </a:cubicBezTo>
                    <a:cubicBezTo>
                      <a:pt x="93" y="390"/>
                      <a:pt x="80" y="487"/>
                      <a:pt x="58" y="581"/>
                    </a:cubicBezTo>
                    <a:cubicBezTo>
                      <a:pt x="49" y="579"/>
                      <a:pt x="39" y="577"/>
                      <a:pt x="29" y="574"/>
                    </a:cubicBezTo>
                    <a:cubicBezTo>
                      <a:pt x="21" y="610"/>
                      <a:pt x="11" y="645"/>
                      <a:pt x="0" y="67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4" name="Freeform 1228"/>
              <p:cNvSpPr>
                <a:spLocks/>
              </p:cNvSpPr>
              <p:nvPr/>
            </p:nvSpPr>
            <p:spPr bwMode="auto">
              <a:xfrm>
                <a:off x="4641" y="1887"/>
                <a:ext cx="16" cy="46"/>
              </a:xfrm>
              <a:custGeom>
                <a:avLst/>
                <a:gdLst>
                  <a:gd name="T0" fmla="*/ 6 w 8"/>
                  <a:gd name="T1" fmla="*/ 24 h 24"/>
                  <a:gd name="T2" fmla="*/ 7 w 8"/>
                  <a:gd name="T3" fmla="*/ 11 h 24"/>
                  <a:gd name="T4" fmla="*/ 2 w 8"/>
                  <a:gd name="T5" fmla="*/ 1 h 24"/>
                  <a:gd name="T6" fmla="*/ 1 w 8"/>
                  <a:gd name="T7" fmla="*/ 13 h 24"/>
                  <a:gd name="T8" fmla="*/ 6 w 8"/>
                  <a:gd name="T9" fmla="*/ 24 h 24"/>
                </a:gdLst>
                <a:ahLst/>
                <a:cxnLst>
                  <a:cxn ang="0">
                    <a:pos x="T0" y="T1"/>
                  </a:cxn>
                  <a:cxn ang="0">
                    <a:pos x="T2" y="T3"/>
                  </a:cxn>
                  <a:cxn ang="0">
                    <a:pos x="T4" y="T5"/>
                  </a:cxn>
                  <a:cxn ang="0">
                    <a:pos x="T6" y="T7"/>
                  </a:cxn>
                  <a:cxn ang="0">
                    <a:pos x="T8" y="T9"/>
                  </a:cxn>
                </a:cxnLst>
                <a:rect l="0" t="0" r="r" b="b"/>
                <a:pathLst>
                  <a:path w="8" h="24">
                    <a:moveTo>
                      <a:pt x="6" y="24"/>
                    </a:moveTo>
                    <a:cubicBezTo>
                      <a:pt x="8" y="23"/>
                      <a:pt x="8" y="18"/>
                      <a:pt x="7" y="11"/>
                    </a:cubicBezTo>
                    <a:cubicBezTo>
                      <a:pt x="5" y="5"/>
                      <a:pt x="3" y="0"/>
                      <a:pt x="2" y="1"/>
                    </a:cubicBezTo>
                    <a:cubicBezTo>
                      <a:pt x="0" y="1"/>
                      <a:pt x="0" y="6"/>
                      <a:pt x="1" y="13"/>
                    </a:cubicBezTo>
                    <a:cubicBezTo>
                      <a:pt x="2" y="19"/>
                      <a:pt x="5" y="24"/>
                      <a:pt x="6" y="2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5" name="Freeform 1229"/>
              <p:cNvSpPr>
                <a:spLocks/>
              </p:cNvSpPr>
              <p:nvPr/>
            </p:nvSpPr>
            <p:spPr bwMode="auto">
              <a:xfrm>
                <a:off x="4696" y="2433"/>
                <a:ext cx="11" cy="43"/>
              </a:xfrm>
              <a:custGeom>
                <a:avLst/>
                <a:gdLst>
                  <a:gd name="T0" fmla="*/ 3 w 6"/>
                  <a:gd name="T1" fmla="*/ 23 h 23"/>
                  <a:gd name="T2" fmla="*/ 6 w 6"/>
                  <a:gd name="T3" fmla="*/ 12 h 23"/>
                  <a:gd name="T4" fmla="*/ 3 w 6"/>
                  <a:gd name="T5" fmla="*/ 0 h 23"/>
                  <a:gd name="T6" fmla="*/ 0 w 6"/>
                  <a:gd name="T7" fmla="*/ 12 h 23"/>
                  <a:gd name="T8" fmla="*/ 3 w 6"/>
                  <a:gd name="T9" fmla="*/ 23 h 23"/>
                </a:gdLst>
                <a:ahLst/>
                <a:cxnLst>
                  <a:cxn ang="0">
                    <a:pos x="T0" y="T1"/>
                  </a:cxn>
                  <a:cxn ang="0">
                    <a:pos x="T2" y="T3"/>
                  </a:cxn>
                  <a:cxn ang="0">
                    <a:pos x="T4" y="T5"/>
                  </a:cxn>
                  <a:cxn ang="0">
                    <a:pos x="T6" y="T7"/>
                  </a:cxn>
                  <a:cxn ang="0">
                    <a:pos x="T8" y="T9"/>
                  </a:cxn>
                </a:cxnLst>
                <a:rect l="0" t="0" r="r" b="b"/>
                <a:pathLst>
                  <a:path w="6" h="23">
                    <a:moveTo>
                      <a:pt x="3" y="23"/>
                    </a:moveTo>
                    <a:cubicBezTo>
                      <a:pt x="4" y="23"/>
                      <a:pt x="6" y="18"/>
                      <a:pt x="6" y="12"/>
                    </a:cubicBezTo>
                    <a:cubicBezTo>
                      <a:pt x="6" y="5"/>
                      <a:pt x="5" y="0"/>
                      <a:pt x="3" y="0"/>
                    </a:cubicBezTo>
                    <a:cubicBezTo>
                      <a:pt x="1" y="0"/>
                      <a:pt x="0" y="5"/>
                      <a:pt x="0" y="12"/>
                    </a:cubicBezTo>
                    <a:cubicBezTo>
                      <a:pt x="0" y="18"/>
                      <a:pt x="1" y="23"/>
                      <a:pt x="3"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6" name="Freeform 1230"/>
              <p:cNvSpPr>
                <a:spLocks/>
              </p:cNvSpPr>
              <p:nvPr/>
            </p:nvSpPr>
            <p:spPr bwMode="auto">
              <a:xfrm>
                <a:off x="4596" y="3166"/>
                <a:ext cx="15" cy="35"/>
              </a:xfrm>
              <a:custGeom>
                <a:avLst/>
                <a:gdLst>
                  <a:gd name="T0" fmla="*/ 1 w 8"/>
                  <a:gd name="T1" fmla="*/ 19 h 19"/>
                  <a:gd name="T2" fmla="*/ 6 w 8"/>
                  <a:gd name="T3" fmla="*/ 10 h 19"/>
                  <a:gd name="T4" fmla="*/ 7 w 8"/>
                  <a:gd name="T5" fmla="*/ 0 h 19"/>
                  <a:gd name="T6" fmla="*/ 2 w 8"/>
                  <a:gd name="T7" fmla="*/ 9 h 19"/>
                  <a:gd name="T8" fmla="*/ 1 w 8"/>
                  <a:gd name="T9" fmla="*/ 19 h 19"/>
                </a:gdLst>
                <a:ahLst/>
                <a:cxnLst>
                  <a:cxn ang="0">
                    <a:pos x="T0" y="T1"/>
                  </a:cxn>
                  <a:cxn ang="0">
                    <a:pos x="T2" y="T3"/>
                  </a:cxn>
                  <a:cxn ang="0">
                    <a:pos x="T4" y="T5"/>
                  </a:cxn>
                  <a:cxn ang="0">
                    <a:pos x="T6" y="T7"/>
                  </a:cxn>
                  <a:cxn ang="0">
                    <a:pos x="T8" y="T9"/>
                  </a:cxn>
                </a:cxnLst>
                <a:rect l="0" t="0" r="r" b="b"/>
                <a:pathLst>
                  <a:path w="8" h="19">
                    <a:moveTo>
                      <a:pt x="1" y="19"/>
                    </a:moveTo>
                    <a:cubicBezTo>
                      <a:pt x="2" y="19"/>
                      <a:pt x="5" y="15"/>
                      <a:pt x="6" y="10"/>
                    </a:cubicBezTo>
                    <a:cubicBezTo>
                      <a:pt x="8" y="5"/>
                      <a:pt x="8" y="1"/>
                      <a:pt x="7" y="0"/>
                    </a:cubicBezTo>
                    <a:cubicBezTo>
                      <a:pt x="6" y="0"/>
                      <a:pt x="4" y="4"/>
                      <a:pt x="2" y="9"/>
                    </a:cubicBezTo>
                    <a:cubicBezTo>
                      <a:pt x="0" y="14"/>
                      <a:pt x="0" y="19"/>
                      <a:pt x="1"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7" name="Freeform 1231"/>
              <p:cNvSpPr>
                <a:spLocks/>
              </p:cNvSpPr>
              <p:nvPr/>
            </p:nvSpPr>
            <p:spPr bwMode="auto">
              <a:xfrm>
                <a:off x="4775" y="2431"/>
                <a:ext cx="11" cy="47"/>
              </a:xfrm>
              <a:custGeom>
                <a:avLst/>
                <a:gdLst>
                  <a:gd name="T0" fmla="*/ 3 w 6"/>
                  <a:gd name="T1" fmla="*/ 25 h 25"/>
                  <a:gd name="T2" fmla="*/ 6 w 6"/>
                  <a:gd name="T3" fmla="*/ 13 h 25"/>
                  <a:gd name="T4" fmla="*/ 3 w 6"/>
                  <a:gd name="T5" fmla="*/ 1 h 25"/>
                  <a:gd name="T6" fmla="*/ 0 w 6"/>
                  <a:gd name="T7" fmla="*/ 13 h 25"/>
                  <a:gd name="T8" fmla="*/ 3 w 6"/>
                  <a:gd name="T9" fmla="*/ 25 h 25"/>
                </a:gdLst>
                <a:ahLst/>
                <a:cxnLst>
                  <a:cxn ang="0">
                    <a:pos x="T0" y="T1"/>
                  </a:cxn>
                  <a:cxn ang="0">
                    <a:pos x="T2" y="T3"/>
                  </a:cxn>
                  <a:cxn ang="0">
                    <a:pos x="T4" y="T5"/>
                  </a:cxn>
                  <a:cxn ang="0">
                    <a:pos x="T6" y="T7"/>
                  </a:cxn>
                  <a:cxn ang="0">
                    <a:pos x="T8" y="T9"/>
                  </a:cxn>
                </a:cxnLst>
                <a:rect l="0" t="0" r="r" b="b"/>
                <a:pathLst>
                  <a:path w="6" h="25">
                    <a:moveTo>
                      <a:pt x="3" y="25"/>
                    </a:moveTo>
                    <a:cubicBezTo>
                      <a:pt x="5" y="25"/>
                      <a:pt x="6" y="19"/>
                      <a:pt x="6" y="13"/>
                    </a:cubicBezTo>
                    <a:cubicBezTo>
                      <a:pt x="6" y="6"/>
                      <a:pt x="5" y="0"/>
                      <a:pt x="3" y="1"/>
                    </a:cubicBezTo>
                    <a:cubicBezTo>
                      <a:pt x="2" y="1"/>
                      <a:pt x="1" y="6"/>
                      <a:pt x="0" y="13"/>
                    </a:cubicBezTo>
                    <a:cubicBezTo>
                      <a:pt x="0" y="19"/>
                      <a:pt x="2" y="25"/>
                      <a:pt x="3" y="2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8" name="Freeform 1232"/>
              <p:cNvSpPr>
                <a:spLocks/>
              </p:cNvSpPr>
              <p:nvPr/>
            </p:nvSpPr>
            <p:spPr bwMode="auto">
              <a:xfrm>
                <a:off x="4702" y="2987"/>
                <a:ext cx="17" cy="45"/>
              </a:xfrm>
              <a:custGeom>
                <a:avLst/>
                <a:gdLst>
                  <a:gd name="T0" fmla="*/ 2 w 9"/>
                  <a:gd name="T1" fmla="*/ 24 h 24"/>
                  <a:gd name="T2" fmla="*/ 7 w 9"/>
                  <a:gd name="T3" fmla="*/ 13 h 24"/>
                  <a:gd name="T4" fmla="*/ 7 w 9"/>
                  <a:gd name="T5" fmla="*/ 0 h 24"/>
                  <a:gd name="T6" fmla="*/ 2 w 9"/>
                  <a:gd name="T7" fmla="*/ 12 h 24"/>
                  <a:gd name="T8" fmla="*/ 2 w 9"/>
                  <a:gd name="T9" fmla="*/ 24 h 24"/>
                </a:gdLst>
                <a:ahLst/>
                <a:cxnLst>
                  <a:cxn ang="0">
                    <a:pos x="T0" y="T1"/>
                  </a:cxn>
                  <a:cxn ang="0">
                    <a:pos x="T2" y="T3"/>
                  </a:cxn>
                  <a:cxn ang="0">
                    <a:pos x="T4" y="T5"/>
                  </a:cxn>
                  <a:cxn ang="0">
                    <a:pos x="T6" y="T7"/>
                  </a:cxn>
                  <a:cxn ang="0">
                    <a:pos x="T8" y="T9"/>
                  </a:cxn>
                </a:cxnLst>
                <a:rect l="0" t="0" r="r" b="b"/>
                <a:pathLst>
                  <a:path w="9" h="24">
                    <a:moveTo>
                      <a:pt x="2" y="24"/>
                    </a:moveTo>
                    <a:cubicBezTo>
                      <a:pt x="3" y="24"/>
                      <a:pt x="6" y="19"/>
                      <a:pt x="7" y="13"/>
                    </a:cubicBezTo>
                    <a:cubicBezTo>
                      <a:pt x="9" y="6"/>
                      <a:pt x="9" y="1"/>
                      <a:pt x="7" y="0"/>
                    </a:cubicBezTo>
                    <a:cubicBezTo>
                      <a:pt x="6" y="0"/>
                      <a:pt x="3" y="5"/>
                      <a:pt x="2" y="12"/>
                    </a:cubicBezTo>
                    <a:cubicBezTo>
                      <a:pt x="0" y="18"/>
                      <a:pt x="0" y="24"/>
                      <a:pt x="2" y="2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9" name="Freeform 1233"/>
              <p:cNvSpPr>
                <a:spLocks/>
              </p:cNvSpPr>
              <p:nvPr/>
            </p:nvSpPr>
            <p:spPr bwMode="auto">
              <a:xfrm>
                <a:off x="4653" y="2983"/>
                <a:ext cx="9" cy="27"/>
              </a:xfrm>
              <a:custGeom>
                <a:avLst/>
                <a:gdLst>
                  <a:gd name="T0" fmla="*/ 1 w 5"/>
                  <a:gd name="T1" fmla="*/ 14 h 14"/>
                  <a:gd name="T2" fmla="*/ 4 w 5"/>
                  <a:gd name="T3" fmla="*/ 8 h 14"/>
                  <a:gd name="T4" fmla="*/ 4 w 5"/>
                  <a:gd name="T5" fmla="*/ 0 h 14"/>
                  <a:gd name="T6" fmla="*/ 1 w 5"/>
                  <a:gd name="T7" fmla="*/ 7 h 14"/>
                  <a:gd name="T8" fmla="*/ 1 w 5"/>
                  <a:gd name="T9" fmla="*/ 14 h 14"/>
                </a:gdLst>
                <a:ahLst/>
                <a:cxnLst>
                  <a:cxn ang="0">
                    <a:pos x="T0" y="T1"/>
                  </a:cxn>
                  <a:cxn ang="0">
                    <a:pos x="T2" y="T3"/>
                  </a:cxn>
                  <a:cxn ang="0">
                    <a:pos x="T4" y="T5"/>
                  </a:cxn>
                  <a:cxn ang="0">
                    <a:pos x="T6" y="T7"/>
                  </a:cxn>
                  <a:cxn ang="0">
                    <a:pos x="T8" y="T9"/>
                  </a:cxn>
                </a:cxnLst>
                <a:rect l="0" t="0" r="r" b="b"/>
                <a:pathLst>
                  <a:path w="5" h="14">
                    <a:moveTo>
                      <a:pt x="1" y="14"/>
                    </a:moveTo>
                    <a:cubicBezTo>
                      <a:pt x="2" y="14"/>
                      <a:pt x="3" y="12"/>
                      <a:pt x="4" y="8"/>
                    </a:cubicBezTo>
                    <a:cubicBezTo>
                      <a:pt x="5" y="3"/>
                      <a:pt x="5" y="0"/>
                      <a:pt x="4" y="0"/>
                    </a:cubicBezTo>
                    <a:cubicBezTo>
                      <a:pt x="3" y="0"/>
                      <a:pt x="2" y="2"/>
                      <a:pt x="1" y="7"/>
                    </a:cubicBezTo>
                    <a:cubicBezTo>
                      <a:pt x="0" y="11"/>
                      <a:pt x="0" y="14"/>
                      <a:pt x="1" y="1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0" name="Freeform 1234"/>
              <p:cNvSpPr>
                <a:spLocks/>
              </p:cNvSpPr>
              <p:nvPr/>
            </p:nvSpPr>
            <p:spPr bwMode="auto">
              <a:xfrm>
                <a:off x="3563" y="2872"/>
                <a:ext cx="438" cy="796"/>
              </a:xfrm>
              <a:custGeom>
                <a:avLst/>
                <a:gdLst>
                  <a:gd name="T0" fmla="*/ 233 w 233"/>
                  <a:gd name="T1" fmla="*/ 0 h 423"/>
                  <a:gd name="T2" fmla="*/ 232 w 233"/>
                  <a:gd name="T3" fmla="*/ 0 h 423"/>
                  <a:gd name="T4" fmla="*/ 210 w 233"/>
                  <a:gd name="T5" fmla="*/ 69 h 423"/>
                  <a:gd name="T6" fmla="*/ 183 w 233"/>
                  <a:gd name="T7" fmla="*/ 59 h 423"/>
                  <a:gd name="T8" fmla="*/ 97 w 233"/>
                  <a:gd name="T9" fmla="*/ 237 h 423"/>
                  <a:gd name="T10" fmla="*/ 133 w 233"/>
                  <a:gd name="T11" fmla="*/ 261 h 423"/>
                  <a:gd name="T12" fmla="*/ 0 w 233"/>
                  <a:gd name="T13" fmla="*/ 422 h 423"/>
                  <a:gd name="T14" fmla="*/ 1 w 233"/>
                  <a:gd name="T15" fmla="*/ 423 h 423"/>
                  <a:gd name="T16" fmla="*/ 135 w 233"/>
                  <a:gd name="T17" fmla="*/ 259 h 423"/>
                  <a:gd name="T18" fmla="*/ 100 w 233"/>
                  <a:gd name="T19" fmla="*/ 235 h 423"/>
                  <a:gd name="T20" fmla="*/ 183 w 233"/>
                  <a:gd name="T21" fmla="*/ 62 h 423"/>
                  <a:gd name="T22" fmla="*/ 210 w 233"/>
                  <a:gd name="T23" fmla="*/ 73 h 423"/>
                  <a:gd name="T24" fmla="*/ 233 w 233"/>
                  <a:gd name="T2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423">
                    <a:moveTo>
                      <a:pt x="233" y="0"/>
                    </a:moveTo>
                    <a:cubicBezTo>
                      <a:pt x="232" y="0"/>
                      <a:pt x="232" y="0"/>
                      <a:pt x="232" y="0"/>
                    </a:cubicBezTo>
                    <a:cubicBezTo>
                      <a:pt x="225" y="23"/>
                      <a:pt x="218" y="46"/>
                      <a:pt x="210" y="69"/>
                    </a:cubicBezTo>
                    <a:cubicBezTo>
                      <a:pt x="201" y="66"/>
                      <a:pt x="192" y="63"/>
                      <a:pt x="183" y="59"/>
                    </a:cubicBezTo>
                    <a:cubicBezTo>
                      <a:pt x="161" y="122"/>
                      <a:pt x="133" y="182"/>
                      <a:pt x="97" y="237"/>
                    </a:cubicBezTo>
                    <a:cubicBezTo>
                      <a:pt x="109" y="245"/>
                      <a:pt x="121" y="253"/>
                      <a:pt x="133" y="261"/>
                    </a:cubicBezTo>
                    <a:cubicBezTo>
                      <a:pt x="95" y="320"/>
                      <a:pt x="51" y="375"/>
                      <a:pt x="0" y="422"/>
                    </a:cubicBezTo>
                    <a:cubicBezTo>
                      <a:pt x="0" y="423"/>
                      <a:pt x="1" y="423"/>
                      <a:pt x="1" y="423"/>
                    </a:cubicBezTo>
                    <a:cubicBezTo>
                      <a:pt x="53" y="375"/>
                      <a:pt x="98" y="319"/>
                      <a:pt x="135" y="259"/>
                    </a:cubicBezTo>
                    <a:cubicBezTo>
                      <a:pt x="124" y="251"/>
                      <a:pt x="112" y="243"/>
                      <a:pt x="100" y="235"/>
                    </a:cubicBezTo>
                    <a:cubicBezTo>
                      <a:pt x="134" y="181"/>
                      <a:pt x="162" y="123"/>
                      <a:pt x="183" y="62"/>
                    </a:cubicBezTo>
                    <a:cubicBezTo>
                      <a:pt x="192" y="66"/>
                      <a:pt x="201" y="69"/>
                      <a:pt x="210" y="73"/>
                    </a:cubicBezTo>
                    <a:cubicBezTo>
                      <a:pt x="219" y="49"/>
                      <a:pt x="226" y="24"/>
                      <a:pt x="233"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1" name="Freeform 1235"/>
              <p:cNvSpPr>
                <a:spLocks/>
              </p:cNvSpPr>
              <p:nvPr/>
            </p:nvSpPr>
            <p:spPr bwMode="auto">
              <a:xfrm>
                <a:off x="3550" y="3655"/>
                <a:ext cx="26" cy="26"/>
              </a:xfrm>
              <a:custGeom>
                <a:avLst/>
                <a:gdLst>
                  <a:gd name="T0" fmla="*/ 13 w 14"/>
                  <a:gd name="T1" fmla="*/ 1 h 14"/>
                  <a:gd name="T2" fmla="*/ 5 w 14"/>
                  <a:gd name="T3" fmla="*/ 5 h 14"/>
                  <a:gd name="T4" fmla="*/ 1 w 14"/>
                  <a:gd name="T5" fmla="*/ 12 h 14"/>
                  <a:gd name="T6" fmla="*/ 9 w 14"/>
                  <a:gd name="T7" fmla="*/ 9 h 14"/>
                  <a:gd name="T8" fmla="*/ 13 w 14"/>
                  <a:gd name="T9" fmla="*/ 1 h 14"/>
                </a:gdLst>
                <a:ahLst/>
                <a:cxnLst>
                  <a:cxn ang="0">
                    <a:pos x="T0" y="T1"/>
                  </a:cxn>
                  <a:cxn ang="0">
                    <a:pos x="T2" y="T3"/>
                  </a:cxn>
                  <a:cxn ang="0">
                    <a:pos x="T4" y="T5"/>
                  </a:cxn>
                  <a:cxn ang="0">
                    <a:pos x="T6" y="T7"/>
                  </a:cxn>
                  <a:cxn ang="0">
                    <a:pos x="T8" y="T9"/>
                  </a:cxn>
                </a:cxnLst>
                <a:rect l="0" t="0" r="r" b="b"/>
                <a:pathLst>
                  <a:path w="14" h="14">
                    <a:moveTo>
                      <a:pt x="13" y="1"/>
                    </a:moveTo>
                    <a:cubicBezTo>
                      <a:pt x="12" y="0"/>
                      <a:pt x="9" y="2"/>
                      <a:pt x="5" y="5"/>
                    </a:cubicBezTo>
                    <a:cubicBezTo>
                      <a:pt x="2" y="8"/>
                      <a:pt x="0" y="11"/>
                      <a:pt x="1" y="12"/>
                    </a:cubicBezTo>
                    <a:cubicBezTo>
                      <a:pt x="2" y="14"/>
                      <a:pt x="6" y="12"/>
                      <a:pt x="9" y="9"/>
                    </a:cubicBezTo>
                    <a:cubicBezTo>
                      <a:pt x="12" y="6"/>
                      <a:pt x="14" y="2"/>
                      <a:pt x="13"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2" name="Freeform 1236"/>
              <p:cNvSpPr>
                <a:spLocks/>
              </p:cNvSpPr>
              <p:nvPr/>
            </p:nvSpPr>
            <p:spPr bwMode="auto">
              <a:xfrm>
                <a:off x="3803" y="3348"/>
                <a:ext cx="21" cy="30"/>
              </a:xfrm>
              <a:custGeom>
                <a:avLst/>
                <a:gdLst>
                  <a:gd name="T0" fmla="*/ 10 w 11"/>
                  <a:gd name="T1" fmla="*/ 1 h 16"/>
                  <a:gd name="T2" fmla="*/ 3 w 11"/>
                  <a:gd name="T3" fmla="*/ 7 h 16"/>
                  <a:gd name="T4" fmla="*/ 1 w 11"/>
                  <a:gd name="T5" fmla="*/ 15 h 16"/>
                  <a:gd name="T6" fmla="*/ 8 w 11"/>
                  <a:gd name="T7" fmla="*/ 10 h 16"/>
                  <a:gd name="T8" fmla="*/ 10 w 11"/>
                  <a:gd name="T9" fmla="*/ 1 h 16"/>
                </a:gdLst>
                <a:ahLst/>
                <a:cxnLst>
                  <a:cxn ang="0">
                    <a:pos x="T0" y="T1"/>
                  </a:cxn>
                  <a:cxn ang="0">
                    <a:pos x="T2" y="T3"/>
                  </a:cxn>
                  <a:cxn ang="0">
                    <a:pos x="T4" y="T5"/>
                  </a:cxn>
                  <a:cxn ang="0">
                    <a:pos x="T6" y="T7"/>
                  </a:cxn>
                  <a:cxn ang="0">
                    <a:pos x="T8" y="T9"/>
                  </a:cxn>
                </a:cxnLst>
                <a:rect l="0" t="0" r="r" b="b"/>
                <a:pathLst>
                  <a:path w="11" h="16">
                    <a:moveTo>
                      <a:pt x="10" y="1"/>
                    </a:moveTo>
                    <a:cubicBezTo>
                      <a:pt x="9" y="0"/>
                      <a:pt x="5" y="3"/>
                      <a:pt x="3" y="7"/>
                    </a:cubicBezTo>
                    <a:cubicBezTo>
                      <a:pt x="1" y="10"/>
                      <a:pt x="0" y="14"/>
                      <a:pt x="1" y="15"/>
                    </a:cubicBezTo>
                    <a:cubicBezTo>
                      <a:pt x="2" y="16"/>
                      <a:pt x="5" y="14"/>
                      <a:pt x="8" y="10"/>
                    </a:cubicBezTo>
                    <a:cubicBezTo>
                      <a:pt x="10" y="6"/>
                      <a:pt x="11" y="2"/>
                      <a:pt x="10"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3" name="Freeform 1237"/>
              <p:cNvSpPr>
                <a:spLocks/>
              </p:cNvSpPr>
              <p:nvPr/>
            </p:nvSpPr>
            <p:spPr bwMode="auto">
              <a:xfrm>
                <a:off x="3993" y="2861"/>
                <a:ext cx="11" cy="27"/>
              </a:xfrm>
              <a:custGeom>
                <a:avLst/>
                <a:gdLst>
                  <a:gd name="T0" fmla="*/ 5 w 6"/>
                  <a:gd name="T1" fmla="*/ 0 h 14"/>
                  <a:gd name="T2" fmla="*/ 1 w 6"/>
                  <a:gd name="T3" fmla="*/ 6 h 14"/>
                  <a:gd name="T4" fmla="*/ 1 w 6"/>
                  <a:gd name="T5" fmla="*/ 13 h 14"/>
                  <a:gd name="T6" fmla="*/ 5 w 6"/>
                  <a:gd name="T7" fmla="*/ 7 h 14"/>
                  <a:gd name="T8" fmla="*/ 5 w 6"/>
                  <a:gd name="T9" fmla="*/ 0 h 14"/>
                </a:gdLst>
                <a:ahLst/>
                <a:cxnLst>
                  <a:cxn ang="0">
                    <a:pos x="T0" y="T1"/>
                  </a:cxn>
                  <a:cxn ang="0">
                    <a:pos x="T2" y="T3"/>
                  </a:cxn>
                  <a:cxn ang="0">
                    <a:pos x="T4" y="T5"/>
                  </a:cxn>
                  <a:cxn ang="0">
                    <a:pos x="T6" y="T7"/>
                  </a:cxn>
                  <a:cxn ang="0">
                    <a:pos x="T8" y="T9"/>
                  </a:cxn>
                </a:cxnLst>
                <a:rect l="0" t="0" r="r" b="b"/>
                <a:pathLst>
                  <a:path w="6" h="14">
                    <a:moveTo>
                      <a:pt x="5" y="0"/>
                    </a:moveTo>
                    <a:cubicBezTo>
                      <a:pt x="4" y="0"/>
                      <a:pt x="2" y="2"/>
                      <a:pt x="1" y="6"/>
                    </a:cubicBezTo>
                    <a:cubicBezTo>
                      <a:pt x="0" y="10"/>
                      <a:pt x="0" y="13"/>
                      <a:pt x="1" y="13"/>
                    </a:cubicBezTo>
                    <a:cubicBezTo>
                      <a:pt x="2" y="14"/>
                      <a:pt x="4" y="11"/>
                      <a:pt x="5" y="7"/>
                    </a:cubicBezTo>
                    <a:cubicBezTo>
                      <a:pt x="6" y="4"/>
                      <a:pt x="6" y="0"/>
                      <a:pt x="5"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4" name="Freeform 1238"/>
              <p:cNvSpPr>
                <a:spLocks/>
              </p:cNvSpPr>
              <p:nvPr/>
            </p:nvSpPr>
            <p:spPr bwMode="auto">
              <a:xfrm>
                <a:off x="3736" y="3303"/>
                <a:ext cx="20" cy="30"/>
              </a:xfrm>
              <a:custGeom>
                <a:avLst/>
                <a:gdLst>
                  <a:gd name="T0" fmla="*/ 10 w 11"/>
                  <a:gd name="T1" fmla="*/ 1 h 16"/>
                  <a:gd name="T2" fmla="*/ 4 w 11"/>
                  <a:gd name="T3" fmla="*/ 6 h 16"/>
                  <a:gd name="T4" fmla="*/ 2 w 11"/>
                  <a:gd name="T5" fmla="*/ 15 h 16"/>
                  <a:gd name="T6" fmla="*/ 8 w 11"/>
                  <a:gd name="T7" fmla="*/ 10 h 16"/>
                  <a:gd name="T8" fmla="*/ 10 w 11"/>
                  <a:gd name="T9" fmla="*/ 1 h 16"/>
                </a:gdLst>
                <a:ahLst/>
                <a:cxnLst>
                  <a:cxn ang="0">
                    <a:pos x="T0" y="T1"/>
                  </a:cxn>
                  <a:cxn ang="0">
                    <a:pos x="T2" y="T3"/>
                  </a:cxn>
                  <a:cxn ang="0">
                    <a:pos x="T4" y="T5"/>
                  </a:cxn>
                  <a:cxn ang="0">
                    <a:pos x="T6" y="T7"/>
                  </a:cxn>
                  <a:cxn ang="0">
                    <a:pos x="T8" y="T9"/>
                  </a:cxn>
                </a:cxnLst>
                <a:rect l="0" t="0" r="r" b="b"/>
                <a:pathLst>
                  <a:path w="11" h="16">
                    <a:moveTo>
                      <a:pt x="10" y="1"/>
                    </a:moveTo>
                    <a:cubicBezTo>
                      <a:pt x="9" y="0"/>
                      <a:pt x="6" y="3"/>
                      <a:pt x="4" y="6"/>
                    </a:cubicBezTo>
                    <a:cubicBezTo>
                      <a:pt x="2" y="10"/>
                      <a:pt x="0" y="14"/>
                      <a:pt x="2" y="15"/>
                    </a:cubicBezTo>
                    <a:cubicBezTo>
                      <a:pt x="3" y="16"/>
                      <a:pt x="6" y="13"/>
                      <a:pt x="8" y="10"/>
                    </a:cubicBezTo>
                    <a:cubicBezTo>
                      <a:pt x="11" y="6"/>
                      <a:pt x="11" y="2"/>
                      <a:pt x="10"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5" name="Freeform 1239"/>
              <p:cNvSpPr>
                <a:spLocks/>
              </p:cNvSpPr>
              <p:nvPr/>
            </p:nvSpPr>
            <p:spPr bwMode="auto">
              <a:xfrm>
                <a:off x="3899" y="2970"/>
                <a:ext cx="15" cy="30"/>
              </a:xfrm>
              <a:custGeom>
                <a:avLst/>
                <a:gdLst>
                  <a:gd name="T0" fmla="*/ 7 w 8"/>
                  <a:gd name="T1" fmla="*/ 1 h 16"/>
                  <a:gd name="T2" fmla="*/ 2 w 8"/>
                  <a:gd name="T3" fmla="*/ 7 h 16"/>
                  <a:gd name="T4" fmla="*/ 2 w 8"/>
                  <a:gd name="T5" fmla="*/ 15 h 16"/>
                  <a:gd name="T6" fmla="*/ 7 w 8"/>
                  <a:gd name="T7" fmla="*/ 9 h 16"/>
                  <a:gd name="T8" fmla="*/ 7 w 8"/>
                  <a:gd name="T9" fmla="*/ 1 h 16"/>
                </a:gdLst>
                <a:ahLst/>
                <a:cxnLst>
                  <a:cxn ang="0">
                    <a:pos x="T0" y="T1"/>
                  </a:cxn>
                  <a:cxn ang="0">
                    <a:pos x="T2" y="T3"/>
                  </a:cxn>
                  <a:cxn ang="0">
                    <a:pos x="T4" y="T5"/>
                  </a:cxn>
                  <a:cxn ang="0">
                    <a:pos x="T6" y="T7"/>
                  </a:cxn>
                  <a:cxn ang="0">
                    <a:pos x="T8" y="T9"/>
                  </a:cxn>
                </a:cxnLst>
                <a:rect l="0" t="0" r="r" b="b"/>
                <a:pathLst>
                  <a:path w="8" h="16">
                    <a:moveTo>
                      <a:pt x="7" y="1"/>
                    </a:moveTo>
                    <a:cubicBezTo>
                      <a:pt x="6" y="0"/>
                      <a:pt x="3" y="3"/>
                      <a:pt x="2" y="7"/>
                    </a:cubicBezTo>
                    <a:cubicBezTo>
                      <a:pt x="0" y="11"/>
                      <a:pt x="0" y="15"/>
                      <a:pt x="2" y="15"/>
                    </a:cubicBezTo>
                    <a:cubicBezTo>
                      <a:pt x="3" y="16"/>
                      <a:pt x="5" y="13"/>
                      <a:pt x="7" y="9"/>
                    </a:cubicBezTo>
                    <a:cubicBezTo>
                      <a:pt x="8" y="5"/>
                      <a:pt x="8" y="1"/>
                      <a:pt x="7"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6" name="Freeform 1240"/>
              <p:cNvSpPr>
                <a:spLocks/>
              </p:cNvSpPr>
              <p:nvPr/>
            </p:nvSpPr>
            <p:spPr bwMode="auto">
              <a:xfrm>
                <a:off x="3954" y="2995"/>
                <a:ext cx="9" cy="18"/>
              </a:xfrm>
              <a:custGeom>
                <a:avLst/>
                <a:gdLst>
                  <a:gd name="T0" fmla="*/ 4 w 5"/>
                  <a:gd name="T1" fmla="*/ 0 h 10"/>
                  <a:gd name="T2" fmla="*/ 1 w 5"/>
                  <a:gd name="T3" fmla="*/ 4 h 10"/>
                  <a:gd name="T4" fmla="*/ 1 w 5"/>
                  <a:gd name="T5" fmla="*/ 10 h 10"/>
                  <a:gd name="T6" fmla="*/ 4 w 5"/>
                  <a:gd name="T7" fmla="*/ 6 h 10"/>
                  <a:gd name="T8" fmla="*/ 4 w 5"/>
                  <a:gd name="T9" fmla="*/ 0 h 10"/>
                </a:gdLst>
                <a:ahLst/>
                <a:cxnLst>
                  <a:cxn ang="0">
                    <a:pos x="T0" y="T1"/>
                  </a:cxn>
                  <a:cxn ang="0">
                    <a:pos x="T2" y="T3"/>
                  </a:cxn>
                  <a:cxn ang="0">
                    <a:pos x="T4" y="T5"/>
                  </a:cxn>
                  <a:cxn ang="0">
                    <a:pos x="T6" y="T7"/>
                  </a:cxn>
                  <a:cxn ang="0">
                    <a:pos x="T8" y="T9"/>
                  </a:cxn>
                </a:cxnLst>
                <a:rect l="0" t="0" r="r" b="b"/>
                <a:pathLst>
                  <a:path w="5" h="10">
                    <a:moveTo>
                      <a:pt x="4" y="0"/>
                    </a:moveTo>
                    <a:cubicBezTo>
                      <a:pt x="3" y="0"/>
                      <a:pt x="2" y="2"/>
                      <a:pt x="1" y="4"/>
                    </a:cubicBezTo>
                    <a:cubicBezTo>
                      <a:pt x="0" y="7"/>
                      <a:pt x="0" y="10"/>
                      <a:pt x="1" y="10"/>
                    </a:cubicBezTo>
                    <a:cubicBezTo>
                      <a:pt x="2" y="10"/>
                      <a:pt x="3" y="8"/>
                      <a:pt x="4" y="6"/>
                    </a:cubicBezTo>
                    <a:cubicBezTo>
                      <a:pt x="5" y="3"/>
                      <a:pt x="5" y="0"/>
                      <a:pt x="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7" name="Freeform 1241"/>
              <p:cNvSpPr>
                <a:spLocks/>
              </p:cNvSpPr>
              <p:nvPr/>
            </p:nvSpPr>
            <p:spPr bwMode="auto">
              <a:xfrm>
                <a:off x="3232" y="1643"/>
                <a:ext cx="291" cy="406"/>
              </a:xfrm>
              <a:custGeom>
                <a:avLst/>
                <a:gdLst>
                  <a:gd name="T0" fmla="*/ 1 w 155"/>
                  <a:gd name="T1" fmla="*/ 0 h 216"/>
                  <a:gd name="T2" fmla="*/ 0 w 155"/>
                  <a:gd name="T3" fmla="*/ 1 h 216"/>
                  <a:gd name="T4" fmla="*/ 29 w 155"/>
                  <a:gd name="T5" fmla="*/ 29 h 216"/>
                  <a:gd name="T6" fmla="*/ 12 w 155"/>
                  <a:gd name="T7" fmla="*/ 45 h 216"/>
                  <a:gd name="T8" fmla="*/ 77 w 155"/>
                  <a:gd name="T9" fmla="*/ 131 h 216"/>
                  <a:gd name="T10" fmla="*/ 106 w 155"/>
                  <a:gd name="T11" fmla="*/ 113 h 216"/>
                  <a:gd name="T12" fmla="*/ 154 w 155"/>
                  <a:gd name="T13" fmla="*/ 216 h 216"/>
                  <a:gd name="T14" fmla="*/ 155 w 155"/>
                  <a:gd name="T15" fmla="*/ 216 h 216"/>
                  <a:gd name="T16" fmla="*/ 106 w 155"/>
                  <a:gd name="T17" fmla="*/ 111 h 216"/>
                  <a:gd name="T18" fmla="*/ 77 w 155"/>
                  <a:gd name="T19" fmla="*/ 129 h 216"/>
                  <a:gd name="T20" fmla="*/ 14 w 155"/>
                  <a:gd name="T21" fmla="*/ 46 h 216"/>
                  <a:gd name="T22" fmla="*/ 31 w 155"/>
                  <a:gd name="T23" fmla="*/ 30 h 216"/>
                  <a:gd name="T24" fmla="*/ 1 w 155"/>
                  <a:gd name="T25"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16">
                    <a:moveTo>
                      <a:pt x="1" y="0"/>
                    </a:moveTo>
                    <a:cubicBezTo>
                      <a:pt x="0" y="0"/>
                      <a:pt x="0" y="1"/>
                      <a:pt x="0" y="1"/>
                    </a:cubicBezTo>
                    <a:cubicBezTo>
                      <a:pt x="10" y="10"/>
                      <a:pt x="20" y="20"/>
                      <a:pt x="29" y="29"/>
                    </a:cubicBezTo>
                    <a:cubicBezTo>
                      <a:pt x="24" y="35"/>
                      <a:pt x="18" y="40"/>
                      <a:pt x="12" y="45"/>
                    </a:cubicBezTo>
                    <a:cubicBezTo>
                      <a:pt x="38" y="72"/>
                      <a:pt x="59" y="101"/>
                      <a:pt x="77" y="131"/>
                    </a:cubicBezTo>
                    <a:cubicBezTo>
                      <a:pt x="87" y="125"/>
                      <a:pt x="96" y="119"/>
                      <a:pt x="106" y="113"/>
                    </a:cubicBezTo>
                    <a:cubicBezTo>
                      <a:pt x="126" y="146"/>
                      <a:pt x="142" y="180"/>
                      <a:pt x="154" y="216"/>
                    </a:cubicBezTo>
                    <a:cubicBezTo>
                      <a:pt x="155" y="216"/>
                      <a:pt x="155" y="216"/>
                      <a:pt x="155" y="216"/>
                    </a:cubicBezTo>
                    <a:cubicBezTo>
                      <a:pt x="142" y="179"/>
                      <a:pt x="126" y="144"/>
                      <a:pt x="106" y="111"/>
                    </a:cubicBezTo>
                    <a:cubicBezTo>
                      <a:pt x="96" y="117"/>
                      <a:pt x="87" y="123"/>
                      <a:pt x="77" y="129"/>
                    </a:cubicBezTo>
                    <a:cubicBezTo>
                      <a:pt x="59" y="100"/>
                      <a:pt x="38" y="72"/>
                      <a:pt x="14" y="46"/>
                    </a:cubicBezTo>
                    <a:cubicBezTo>
                      <a:pt x="20" y="41"/>
                      <a:pt x="25" y="35"/>
                      <a:pt x="31" y="30"/>
                    </a:cubicBezTo>
                    <a:cubicBezTo>
                      <a:pt x="22" y="20"/>
                      <a:pt x="11" y="1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8" name="Freeform 1242"/>
              <p:cNvSpPr>
                <a:spLocks/>
              </p:cNvSpPr>
              <p:nvPr/>
            </p:nvSpPr>
            <p:spPr bwMode="auto">
              <a:xfrm>
                <a:off x="3518" y="2040"/>
                <a:ext cx="9" cy="17"/>
              </a:xfrm>
              <a:custGeom>
                <a:avLst/>
                <a:gdLst>
                  <a:gd name="T0" fmla="*/ 1 w 5"/>
                  <a:gd name="T1" fmla="*/ 0 h 9"/>
                  <a:gd name="T2" fmla="*/ 0 w 5"/>
                  <a:gd name="T3" fmla="*/ 6 h 9"/>
                  <a:gd name="T4" fmla="*/ 4 w 5"/>
                  <a:gd name="T5" fmla="*/ 9 h 9"/>
                  <a:gd name="T6" fmla="*/ 4 w 5"/>
                  <a:gd name="T7" fmla="*/ 4 h 9"/>
                  <a:gd name="T8" fmla="*/ 1 w 5"/>
                  <a:gd name="T9" fmla="*/ 0 h 9"/>
                </a:gdLst>
                <a:ahLst/>
                <a:cxnLst>
                  <a:cxn ang="0">
                    <a:pos x="T0" y="T1"/>
                  </a:cxn>
                  <a:cxn ang="0">
                    <a:pos x="T2" y="T3"/>
                  </a:cxn>
                  <a:cxn ang="0">
                    <a:pos x="T4" y="T5"/>
                  </a:cxn>
                  <a:cxn ang="0">
                    <a:pos x="T6" y="T7"/>
                  </a:cxn>
                  <a:cxn ang="0">
                    <a:pos x="T8" y="T9"/>
                  </a:cxn>
                </a:cxnLst>
                <a:rect l="0" t="0" r="r" b="b"/>
                <a:pathLst>
                  <a:path w="5" h="9">
                    <a:moveTo>
                      <a:pt x="1" y="0"/>
                    </a:moveTo>
                    <a:cubicBezTo>
                      <a:pt x="0" y="1"/>
                      <a:pt x="0" y="3"/>
                      <a:pt x="0" y="6"/>
                    </a:cubicBezTo>
                    <a:cubicBezTo>
                      <a:pt x="1" y="8"/>
                      <a:pt x="3" y="9"/>
                      <a:pt x="4" y="9"/>
                    </a:cubicBezTo>
                    <a:cubicBezTo>
                      <a:pt x="5" y="8"/>
                      <a:pt x="5" y="6"/>
                      <a:pt x="4" y="4"/>
                    </a:cubicBezTo>
                    <a:cubicBezTo>
                      <a:pt x="4" y="1"/>
                      <a:pt x="2"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9" name="Freeform 1243"/>
              <p:cNvSpPr>
                <a:spLocks/>
              </p:cNvSpPr>
              <p:nvPr/>
            </p:nvSpPr>
            <p:spPr bwMode="auto">
              <a:xfrm>
                <a:off x="3426" y="1846"/>
                <a:ext cx="13" cy="17"/>
              </a:xfrm>
              <a:custGeom>
                <a:avLst/>
                <a:gdLst>
                  <a:gd name="T0" fmla="*/ 1 w 7"/>
                  <a:gd name="T1" fmla="*/ 1 h 9"/>
                  <a:gd name="T2" fmla="*/ 1 w 7"/>
                  <a:gd name="T3" fmla="*/ 6 h 9"/>
                  <a:gd name="T4" fmla="*/ 6 w 7"/>
                  <a:gd name="T5" fmla="*/ 9 h 9"/>
                  <a:gd name="T6" fmla="*/ 5 w 7"/>
                  <a:gd name="T7" fmla="*/ 4 h 9"/>
                  <a:gd name="T8" fmla="*/ 1 w 7"/>
                  <a:gd name="T9" fmla="*/ 1 h 9"/>
                </a:gdLst>
                <a:ahLst/>
                <a:cxnLst>
                  <a:cxn ang="0">
                    <a:pos x="T0" y="T1"/>
                  </a:cxn>
                  <a:cxn ang="0">
                    <a:pos x="T2" y="T3"/>
                  </a:cxn>
                  <a:cxn ang="0">
                    <a:pos x="T4" y="T5"/>
                  </a:cxn>
                  <a:cxn ang="0">
                    <a:pos x="T6" y="T7"/>
                  </a:cxn>
                  <a:cxn ang="0">
                    <a:pos x="T8" y="T9"/>
                  </a:cxn>
                </a:cxnLst>
                <a:rect l="0" t="0" r="r" b="b"/>
                <a:pathLst>
                  <a:path w="7" h="9">
                    <a:moveTo>
                      <a:pt x="1" y="1"/>
                    </a:moveTo>
                    <a:cubicBezTo>
                      <a:pt x="0" y="2"/>
                      <a:pt x="0" y="4"/>
                      <a:pt x="1" y="6"/>
                    </a:cubicBezTo>
                    <a:cubicBezTo>
                      <a:pt x="3" y="8"/>
                      <a:pt x="4" y="9"/>
                      <a:pt x="6" y="9"/>
                    </a:cubicBezTo>
                    <a:cubicBezTo>
                      <a:pt x="7" y="8"/>
                      <a:pt x="6" y="6"/>
                      <a:pt x="5" y="4"/>
                    </a:cubicBezTo>
                    <a:cubicBezTo>
                      <a:pt x="4" y="2"/>
                      <a:pt x="2"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0" name="Freeform 1244"/>
              <p:cNvSpPr>
                <a:spLocks/>
              </p:cNvSpPr>
              <p:nvPr/>
            </p:nvSpPr>
            <p:spPr bwMode="auto">
              <a:xfrm>
                <a:off x="3226" y="1639"/>
                <a:ext cx="14" cy="12"/>
              </a:xfrm>
              <a:custGeom>
                <a:avLst/>
                <a:gdLst>
                  <a:gd name="T0" fmla="*/ 1 w 7"/>
                  <a:gd name="T1" fmla="*/ 0 h 6"/>
                  <a:gd name="T2" fmla="*/ 3 w 7"/>
                  <a:gd name="T3" fmla="*/ 4 h 6"/>
                  <a:gd name="T4" fmla="*/ 7 w 7"/>
                  <a:gd name="T5" fmla="*/ 5 h 6"/>
                  <a:gd name="T6" fmla="*/ 5 w 7"/>
                  <a:gd name="T7" fmla="*/ 2 h 6"/>
                  <a:gd name="T8" fmla="*/ 1 w 7"/>
                  <a:gd name="T9" fmla="*/ 0 h 6"/>
                </a:gdLst>
                <a:ahLst/>
                <a:cxnLst>
                  <a:cxn ang="0">
                    <a:pos x="T0" y="T1"/>
                  </a:cxn>
                  <a:cxn ang="0">
                    <a:pos x="T2" y="T3"/>
                  </a:cxn>
                  <a:cxn ang="0">
                    <a:pos x="T4" y="T5"/>
                  </a:cxn>
                  <a:cxn ang="0">
                    <a:pos x="T6" y="T7"/>
                  </a:cxn>
                  <a:cxn ang="0">
                    <a:pos x="T8" y="T9"/>
                  </a:cxn>
                </a:cxnLst>
                <a:rect l="0" t="0" r="r" b="b"/>
                <a:pathLst>
                  <a:path w="7" h="6">
                    <a:moveTo>
                      <a:pt x="1" y="0"/>
                    </a:moveTo>
                    <a:cubicBezTo>
                      <a:pt x="0" y="1"/>
                      <a:pt x="1" y="3"/>
                      <a:pt x="3" y="4"/>
                    </a:cubicBezTo>
                    <a:cubicBezTo>
                      <a:pt x="4" y="6"/>
                      <a:pt x="6" y="6"/>
                      <a:pt x="7" y="5"/>
                    </a:cubicBezTo>
                    <a:cubicBezTo>
                      <a:pt x="7" y="5"/>
                      <a:pt x="7" y="3"/>
                      <a:pt x="5" y="2"/>
                    </a:cubicBezTo>
                    <a:cubicBezTo>
                      <a:pt x="4" y="0"/>
                      <a:pt x="2"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1" name="Freeform 1245"/>
              <p:cNvSpPr>
                <a:spLocks/>
              </p:cNvSpPr>
              <p:nvPr/>
            </p:nvSpPr>
            <p:spPr bwMode="auto">
              <a:xfrm>
                <a:off x="3373" y="1880"/>
                <a:ext cx="11" cy="17"/>
              </a:xfrm>
              <a:custGeom>
                <a:avLst/>
                <a:gdLst>
                  <a:gd name="T0" fmla="*/ 0 w 6"/>
                  <a:gd name="T1" fmla="*/ 1 h 9"/>
                  <a:gd name="T2" fmla="*/ 1 w 6"/>
                  <a:gd name="T3" fmla="*/ 6 h 9"/>
                  <a:gd name="T4" fmla="*/ 5 w 6"/>
                  <a:gd name="T5" fmla="*/ 8 h 9"/>
                  <a:gd name="T6" fmla="*/ 5 w 6"/>
                  <a:gd name="T7" fmla="*/ 3 h 9"/>
                  <a:gd name="T8" fmla="*/ 0 w 6"/>
                  <a:gd name="T9" fmla="*/ 1 h 9"/>
                </a:gdLst>
                <a:ahLst/>
                <a:cxnLst>
                  <a:cxn ang="0">
                    <a:pos x="T0" y="T1"/>
                  </a:cxn>
                  <a:cxn ang="0">
                    <a:pos x="T2" y="T3"/>
                  </a:cxn>
                  <a:cxn ang="0">
                    <a:pos x="T4" y="T5"/>
                  </a:cxn>
                  <a:cxn ang="0">
                    <a:pos x="T6" y="T7"/>
                  </a:cxn>
                  <a:cxn ang="0">
                    <a:pos x="T8" y="T9"/>
                  </a:cxn>
                </a:cxnLst>
                <a:rect l="0" t="0" r="r" b="b"/>
                <a:pathLst>
                  <a:path w="6" h="9">
                    <a:moveTo>
                      <a:pt x="0" y="1"/>
                    </a:moveTo>
                    <a:cubicBezTo>
                      <a:pt x="0" y="2"/>
                      <a:pt x="0" y="4"/>
                      <a:pt x="1" y="6"/>
                    </a:cubicBezTo>
                    <a:cubicBezTo>
                      <a:pt x="2" y="8"/>
                      <a:pt x="4" y="9"/>
                      <a:pt x="5" y="8"/>
                    </a:cubicBezTo>
                    <a:cubicBezTo>
                      <a:pt x="6" y="8"/>
                      <a:pt x="6" y="5"/>
                      <a:pt x="5" y="3"/>
                    </a:cubicBezTo>
                    <a:cubicBezTo>
                      <a:pt x="3" y="1"/>
                      <a:pt x="1" y="0"/>
                      <a:pt x="0"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2" name="Freeform 1246"/>
              <p:cNvSpPr>
                <a:spLocks/>
              </p:cNvSpPr>
              <p:nvPr/>
            </p:nvSpPr>
            <p:spPr bwMode="auto">
              <a:xfrm>
                <a:off x="3249" y="1720"/>
                <a:ext cx="15" cy="15"/>
              </a:xfrm>
              <a:custGeom>
                <a:avLst/>
                <a:gdLst>
                  <a:gd name="T0" fmla="*/ 1 w 8"/>
                  <a:gd name="T1" fmla="*/ 1 h 8"/>
                  <a:gd name="T2" fmla="*/ 2 w 8"/>
                  <a:gd name="T3" fmla="*/ 6 h 8"/>
                  <a:gd name="T4" fmla="*/ 7 w 8"/>
                  <a:gd name="T5" fmla="*/ 7 h 8"/>
                  <a:gd name="T6" fmla="*/ 6 w 8"/>
                  <a:gd name="T7" fmla="*/ 3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2"/>
                      <a:pt x="1" y="4"/>
                      <a:pt x="2" y="6"/>
                    </a:cubicBezTo>
                    <a:cubicBezTo>
                      <a:pt x="4" y="8"/>
                      <a:pt x="6" y="8"/>
                      <a:pt x="7" y="7"/>
                    </a:cubicBezTo>
                    <a:cubicBezTo>
                      <a:pt x="8" y="7"/>
                      <a:pt x="7" y="5"/>
                      <a:pt x="6" y="3"/>
                    </a:cubicBezTo>
                    <a:cubicBezTo>
                      <a:pt x="4" y="1"/>
                      <a:pt x="2"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3" name="Freeform 1247"/>
              <p:cNvSpPr>
                <a:spLocks/>
              </p:cNvSpPr>
              <p:nvPr/>
            </p:nvSpPr>
            <p:spPr bwMode="auto">
              <a:xfrm>
                <a:off x="3283" y="1694"/>
                <a:ext cx="9" cy="9"/>
              </a:xfrm>
              <a:custGeom>
                <a:avLst/>
                <a:gdLst>
                  <a:gd name="T0" fmla="*/ 1 w 5"/>
                  <a:gd name="T1" fmla="*/ 1 h 5"/>
                  <a:gd name="T2" fmla="*/ 2 w 5"/>
                  <a:gd name="T3" fmla="*/ 4 h 5"/>
                  <a:gd name="T4" fmla="*/ 5 w 5"/>
                  <a:gd name="T5" fmla="*/ 5 h 5"/>
                  <a:gd name="T6" fmla="*/ 4 w 5"/>
                  <a:gd name="T7" fmla="*/ 2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1"/>
                      <a:pt x="1" y="2"/>
                      <a:pt x="2" y="4"/>
                    </a:cubicBezTo>
                    <a:cubicBezTo>
                      <a:pt x="3" y="5"/>
                      <a:pt x="4" y="5"/>
                      <a:pt x="5" y="5"/>
                    </a:cubicBezTo>
                    <a:cubicBezTo>
                      <a:pt x="5" y="4"/>
                      <a:pt x="5" y="3"/>
                      <a:pt x="4" y="2"/>
                    </a:cubicBezTo>
                    <a:cubicBezTo>
                      <a:pt x="3" y="0"/>
                      <a:pt x="1"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4" name="Freeform 1248"/>
              <p:cNvSpPr>
                <a:spLocks/>
              </p:cNvSpPr>
              <p:nvPr/>
            </p:nvSpPr>
            <p:spPr bwMode="auto">
              <a:xfrm>
                <a:off x="3602" y="910"/>
                <a:ext cx="587" cy="647"/>
              </a:xfrm>
              <a:custGeom>
                <a:avLst/>
                <a:gdLst>
                  <a:gd name="T0" fmla="*/ 0 w 312"/>
                  <a:gd name="T1" fmla="*/ 0 h 344"/>
                  <a:gd name="T2" fmla="*/ 0 w 312"/>
                  <a:gd name="T3" fmla="*/ 1 h 344"/>
                  <a:gd name="T4" fmla="*/ 59 w 312"/>
                  <a:gd name="T5" fmla="*/ 44 h 344"/>
                  <a:gd name="T6" fmla="*/ 43 w 312"/>
                  <a:gd name="T7" fmla="*/ 62 h 344"/>
                  <a:gd name="T8" fmla="*/ 180 w 312"/>
                  <a:gd name="T9" fmla="*/ 199 h 344"/>
                  <a:gd name="T10" fmla="*/ 206 w 312"/>
                  <a:gd name="T11" fmla="*/ 178 h 344"/>
                  <a:gd name="T12" fmla="*/ 311 w 312"/>
                  <a:gd name="T13" fmla="*/ 344 h 344"/>
                  <a:gd name="T14" fmla="*/ 312 w 312"/>
                  <a:gd name="T15" fmla="*/ 343 h 344"/>
                  <a:gd name="T16" fmla="*/ 205 w 312"/>
                  <a:gd name="T17" fmla="*/ 175 h 344"/>
                  <a:gd name="T18" fmla="*/ 179 w 312"/>
                  <a:gd name="T19" fmla="*/ 197 h 344"/>
                  <a:gd name="T20" fmla="*/ 46 w 312"/>
                  <a:gd name="T21" fmla="*/ 63 h 344"/>
                  <a:gd name="T22" fmla="*/ 62 w 312"/>
                  <a:gd name="T23" fmla="*/ 46 h 344"/>
                  <a:gd name="T24" fmla="*/ 0 w 312"/>
                  <a:gd name="T2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344">
                    <a:moveTo>
                      <a:pt x="0" y="0"/>
                    </a:moveTo>
                    <a:cubicBezTo>
                      <a:pt x="0" y="1"/>
                      <a:pt x="0" y="1"/>
                      <a:pt x="0" y="1"/>
                    </a:cubicBezTo>
                    <a:cubicBezTo>
                      <a:pt x="20" y="15"/>
                      <a:pt x="40" y="29"/>
                      <a:pt x="59" y="44"/>
                    </a:cubicBezTo>
                    <a:cubicBezTo>
                      <a:pt x="54" y="50"/>
                      <a:pt x="48" y="56"/>
                      <a:pt x="43" y="62"/>
                    </a:cubicBezTo>
                    <a:cubicBezTo>
                      <a:pt x="95" y="103"/>
                      <a:pt x="141" y="150"/>
                      <a:pt x="180" y="199"/>
                    </a:cubicBezTo>
                    <a:cubicBezTo>
                      <a:pt x="189" y="192"/>
                      <a:pt x="198" y="185"/>
                      <a:pt x="206" y="178"/>
                    </a:cubicBezTo>
                    <a:cubicBezTo>
                      <a:pt x="247" y="230"/>
                      <a:pt x="282" y="285"/>
                      <a:pt x="311" y="344"/>
                    </a:cubicBezTo>
                    <a:cubicBezTo>
                      <a:pt x="312" y="343"/>
                      <a:pt x="312" y="343"/>
                      <a:pt x="312" y="343"/>
                    </a:cubicBezTo>
                    <a:cubicBezTo>
                      <a:pt x="282" y="284"/>
                      <a:pt x="247" y="228"/>
                      <a:pt x="205" y="175"/>
                    </a:cubicBezTo>
                    <a:cubicBezTo>
                      <a:pt x="196" y="182"/>
                      <a:pt x="188" y="189"/>
                      <a:pt x="179" y="197"/>
                    </a:cubicBezTo>
                    <a:cubicBezTo>
                      <a:pt x="140" y="148"/>
                      <a:pt x="96" y="104"/>
                      <a:pt x="46" y="63"/>
                    </a:cubicBezTo>
                    <a:cubicBezTo>
                      <a:pt x="52" y="58"/>
                      <a:pt x="57" y="51"/>
                      <a:pt x="62" y="46"/>
                    </a:cubicBezTo>
                    <a:cubicBezTo>
                      <a:pt x="42" y="30"/>
                      <a:pt x="22" y="15"/>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5" name="Freeform 1249"/>
              <p:cNvSpPr>
                <a:spLocks/>
              </p:cNvSpPr>
              <p:nvPr/>
            </p:nvSpPr>
            <p:spPr bwMode="auto">
              <a:xfrm>
                <a:off x="4179" y="1542"/>
                <a:ext cx="17" cy="28"/>
              </a:xfrm>
              <a:custGeom>
                <a:avLst/>
                <a:gdLst>
                  <a:gd name="T0" fmla="*/ 1 w 9"/>
                  <a:gd name="T1" fmla="*/ 1 h 15"/>
                  <a:gd name="T2" fmla="*/ 2 w 9"/>
                  <a:gd name="T3" fmla="*/ 9 h 15"/>
                  <a:gd name="T4" fmla="*/ 8 w 9"/>
                  <a:gd name="T5" fmla="*/ 15 h 15"/>
                  <a:gd name="T6" fmla="*/ 6 w 9"/>
                  <a:gd name="T7" fmla="*/ 6 h 15"/>
                  <a:gd name="T8" fmla="*/ 1 w 9"/>
                  <a:gd name="T9" fmla="*/ 1 h 15"/>
                </a:gdLst>
                <a:ahLst/>
                <a:cxnLst>
                  <a:cxn ang="0">
                    <a:pos x="T0" y="T1"/>
                  </a:cxn>
                  <a:cxn ang="0">
                    <a:pos x="T2" y="T3"/>
                  </a:cxn>
                  <a:cxn ang="0">
                    <a:pos x="T4" y="T5"/>
                  </a:cxn>
                  <a:cxn ang="0">
                    <a:pos x="T6" y="T7"/>
                  </a:cxn>
                  <a:cxn ang="0">
                    <a:pos x="T8" y="T9"/>
                  </a:cxn>
                </a:cxnLst>
                <a:rect l="0" t="0" r="r" b="b"/>
                <a:pathLst>
                  <a:path w="9" h="15">
                    <a:moveTo>
                      <a:pt x="1" y="1"/>
                    </a:moveTo>
                    <a:cubicBezTo>
                      <a:pt x="0" y="1"/>
                      <a:pt x="0" y="5"/>
                      <a:pt x="2" y="9"/>
                    </a:cubicBezTo>
                    <a:cubicBezTo>
                      <a:pt x="4" y="13"/>
                      <a:pt x="7" y="15"/>
                      <a:pt x="8" y="15"/>
                    </a:cubicBezTo>
                    <a:cubicBezTo>
                      <a:pt x="9" y="14"/>
                      <a:pt x="8" y="10"/>
                      <a:pt x="6" y="6"/>
                    </a:cubicBezTo>
                    <a:cubicBezTo>
                      <a:pt x="4" y="3"/>
                      <a:pt x="2"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6" name="Freeform 1250"/>
              <p:cNvSpPr>
                <a:spLocks/>
              </p:cNvSpPr>
              <p:nvPr/>
            </p:nvSpPr>
            <p:spPr bwMode="auto">
              <a:xfrm>
                <a:off x="3978" y="1231"/>
                <a:ext cx="23" cy="27"/>
              </a:xfrm>
              <a:custGeom>
                <a:avLst/>
                <a:gdLst>
                  <a:gd name="T0" fmla="*/ 1 w 12"/>
                  <a:gd name="T1" fmla="*/ 0 h 14"/>
                  <a:gd name="T2" fmla="*/ 4 w 12"/>
                  <a:gd name="T3" fmla="*/ 8 h 14"/>
                  <a:gd name="T4" fmla="*/ 11 w 12"/>
                  <a:gd name="T5" fmla="*/ 13 h 14"/>
                  <a:gd name="T6" fmla="*/ 8 w 12"/>
                  <a:gd name="T7" fmla="*/ 5 h 14"/>
                  <a:gd name="T8" fmla="*/ 1 w 12"/>
                  <a:gd name="T9" fmla="*/ 0 h 14"/>
                </a:gdLst>
                <a:ahLst/>
                <a:cxnLst>
                  <a:cxn ang="0">
                    <a:pos x="T0" y="T1"/>
                  </a:cxn>
                  <a:cxn ang="0">
                    <a:pos x="T2" y="T3"/>
                  </a:cxn>
                  <a:cxn ang="0">
                    <a:pos x="T4" y="T5"/>
                  </a:cxn>
                  <a:cxn ang="0">
                    <a:pos x="T6" y="T7"/>
                  </a:cxn>
                  <a:cxn ang="0">
                    <a:pos x="T8" y="T9"/>
                  </a:cxn>
                </a:cxnLst>
                <a:rect l="0" t="0" r="r" b="b"/>
                <a:pathLst>
                  <a:path w="12" h="14">
                    <a:moveTo>
                      <a:pt x="1" y="0"/>
                    </a:moveTo>
                    <a:cubicBezTo>
                      <a:pt x="0" y="1"/>
                      <a:pt x="2" y="5"/>
                      <a:pt x="4" y="8"/>
                    </a:cubicBezTo>
                    <a:cubicBezTo>
                      <a:pt x="7" y="12"/>
                      <a:pt x="10" y="14"/>
                      <a:pt x="11" y="13"/>
                    </a:cubicBezTo>
                    <a:cubicBezTo>
                      <a:pt x="12" y="12"/>
                      <a:pt x="11" y="9"/>
                      <a:pt x="8" y="5"/>
                    </a:cubicBezTo>
                    <a:cubicBezTo>
                      <a:pt x="5" y="2"/>
                      <a:pt x="2"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7" name="Freeform 1251"/>
              <p:cNvSpPr>
                <a:spLocks/>
              </p:cNvSpPr>
              <p:nvPr/>
            </p:nvSpPr>
            <p:spPr bwMode="auto">
              <a:xfrm>
                <a:off x="3593" y="902"/>
                <a:ext cx="22" cy="19"/>
              </a:xfrm>
              <a:custGeom>
                <a:avLst/>
                <a:gdLst>
                  <a:gd name="T0" fmla="*/ 0 w 12"/>
                  <a:gd name="T1" fmla="*/ 1 h 10"/>
                  <a:gd name="T2" fmla="*/ 5 w 12"/>
                  <a:gd name="T3" fmla="*/ 6 h 10"/>
                  <a:gd name="T4" fmla="*/ 12 w 12"/>
                  <a:gd name="T5" fmla="*/ 9 h 10"/>
                  <a:gd name="T6" fmla="*/ 7 w 12"/>
                  <a:gd name="T7" fmla="*/ 3 h 10"/>
                  <a:gd name="T8" fmla="*/ 0 w 12"/>
                  <a:gd name="T9" fmla="*/ 1 h 10"/>
                </a:gdLst>
                <a:ahLst/>
                <a:cxnLst>
                  <a:cxn ang="0">
                    <a:pos x="T0" y="T1"/>
                  </a:cxn>
                  <a:cxn ang="0">
                    <a:pos x="T2" y="T3"/>
                  </a:cxn>
                  <a:cxn ang="0">
                    <a:pos x="T4" y="T5"/>
                  </a:cxn>
                  <a:cxn ang="0">
                    <a:pos x="T6" y="T7"/>
                  </a:cxn>
                  <a:cxn ang="0">
                    <a:pos x="T8" y="T9"/>
                  </a:cxn>
                </a:cxnLst>
                <a:rect l="0" t="0" r="r" b="b"/>
                <a:pathLst>
                  <a:path w="12" h="10">
                    <a:moveTo>
                      <a:pt x="0" y="1"/>
                    </a:moveTo>
                    <a:cubicBezTo>
                      <a:pt x="0" y="2"/>
                      <a:pt x="2" y="4"/>
                      <a:pt x="5" y="6"/>
                    </a:cubicBezTo>
                    <a:cubicBezTo>
                      <a:pt x="8" y="9"/>
                      <a:pt x="11" y="10"/>
                      <a:pt x="12" y="9"/>
                    </a:cubicBezTo>
                    <a:cubicBezTo>
                      <a:pt x="12" y="8"/>
                      <a:pt x="10" y="6"/>
                      <a:pt x="7" y="3"/>
                    </a:cubicBezTo>
                    <a:cubicBezTo>
                      <a:pt x="4" y="1"/>
                      <a:pt x="1" y="0"/>
                      <a:pt x="0"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8" name="Freeform 1252"/>
              <p:cNvSpPr>
                <a:spLocks/>
              </p:cNvSpPr>
              <p:nvPr/>
            </p:nvSpPr>
            <p:spPr bwMode="auto">
              <a:xfrm>
                <a:off x="3929" y="1271"/>
                <a:ext cx="23" cy="26"/>
              </a:xfrm>
              <a:custGeom>
                <a:avLst/>
                <a:gdLst>
                  <a:gd name="T0" fmla="*/ 1 w 12"/>
                  <a:gd name="T1" fmla="*/ 1 h 14"/>
                  <a:gd name="T2" fmla="*/ 4 w 12"/>
                  <a:gd name="T3" fmla="*/ 8 h 14"/>
                  <a:gd name="T4" fmla="*/ 11 w 12"/>
                  <a:gd name="T5" fmla="*/ 13 h 14"/>
                  <a:gd name="T6" fmla="*/ 8 w 12"/>
                  <a:gd name="T7" fmla="*/ 5 h 14"/>
                  <a:gd name="T8" fmla="*/ 1 w 12"/>
                  <a:gd name="T9" fmla="*/ 1 h 14"/>
                </a:gdLst>
                <a:ahLst/>
                <a:cxnLst>
                  <a:cxn ang="0">
                    <a:pos x="T0" y="T1"/>
                  </a:cxn>
                  <a:cxn ang="0">
                    <a:pos x="T2" y="T3"/>
                  </a:cxn>
                  <a:cxn ang="0">
                    <a:pos x="T4" y="T5"/>
                  </a:cxn>
                  <a:cxn ang="0">
                    <a:pos x="T6" y="T7"/>
                  </a:cxn>
                  <a:cxn ang="0">
                    <a:pos x="T8" y="T9"/>
                  </a:cxn>
                </a:cxnLst>
                <a:rect l="0" t="0" r="r" b="b"/>
                <a:pathLst>
                  <a:path w="12" h="14">
                    <a:moveTo>
                      <a:pt x="1" y="1"/>
                    </a:moveTo>
                    <a:cubicBezTo>
                      <a:pt x="0" y="2"/>
                      <a:pt x="2" y="5"/>
                      <a:pt x="4" y="8"/>
                    </a:cubicBezTo>
                    <a:cubicBezTo>
                      <a:pt x="7" y="11"/>
                      <a:pt x="10" y="14"/>
                      <a:pt x="11" y="13"/>
                    </a:cubicBezTo>
                    <a:cubicBezTo>
                      <a:pt x="12" y="12"/>
                      <a:pt x="10" y="9"/>
                      <a:pt x="8" y="5"/>
                    </a:cubicBezTo>
                    <a:cubicBezTo>
                      <a:pt x="5" y="2"/>
                      <a:pt x="2"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9" name="Freeform 1253"/>
              <p:cNvSpPr>
                <a:spLocks/>
              </p:cNvSpPr>
              <p:nvPr/>
            </p:nvSpPr>
            <p:spPr bwMode="auto">
              <a:xfrm>
                <a:off x="3672" y="1015"/>
                <a:ext cx="26" cy="23"/>
              </a:xfrm>
              <a:custGeom>
                <a:avLst/>
                <a:gdLst>
                  <a:gd name="T0" fmla="*/ 1 w 14"/>
                  <a:gd name="T1" fmla="*/ 1 h 12"/>
                  <a:gd name="T2" fmla="*/ 6 w 14"/>
                  <a:gd name="T3" fmla="*/ 8 h 12"/>
                  <a:gd name="T4" fmla="*/ 14 w 14"/>
                  <a:gd name="T5" fmla="*/ 11 h 12"/>
                  <a:gd name="T6" fmla="*/ 9 w 14"/>
                  <a:gd name="T7" fmla="*/ 4 h 12"/>
                  <a:gd name="T8" fmla="*/ 1 w 14"/>
                  <a:gd name="T9" fmla="*/ 1 h 12"/>
                </a:gdLst>
                <a:ahLst/>
                <a:cxnLst>
                  <a:cxn ang="0">
                    <a:pos x="T0" y="T1"/>
                  </a:cxn>
                  <a:cxn ang="0">
                    <a:pos x="T2" y="T3"/>
                  </a:cxn>
                  <a:cxn ang="0">
                    <a:pos x="T4" y="T5"/>
                  </a:cxn>
                  <a:cxn ang="0">
                    <a:pos x="T6" y="T7"/>
                  </a:cxn>
                  <a:cxn ang="0">
                    <a:pos x="T8" y="T9"/>
                  </a:cxn>
                </a:cxnLst>
                <a:rect l="0" t="0" r="r" b="b"/>
                <a:pathLst>
                  <a:path w="14" h="12">
                    <a:moveTo>
                      <a:pt x="1" y="1"/>
                    </a:moveTo>
                    <a:cubicBezTo>
                      <a:pt x="0" y="2"/>
                      <a:pt x="2" y="5"/>
                      <a:pt x="6" y="8"/>
                    </a:cubicBezTo>
                    <a:cubicBezTo>
                      <a:pt x="9" y="10"/>
                      <a:pt x="13" y="12"/>
                      <a:pt x="14" y="11"/>
                    </a:cubicBezTo>
                    <a:cubicBezTo>
                      <a:pt x="14" y="10"/>
                      <a:pt x="12" y="7"/>
                      <a:pt x="9" y="4"/>
                    </a:cubicBezTo>
                    <a:cubicBezTo>
                      <a:pt x="5" y="1"/>
                      <a:pt x="2"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0" name="Freeform 1254"/>
              <p:cNvSpPr>
                <a:spLocks/>
              </p:cNvSpPr>
              <p:nvPr/>
            </p:nvSpPr>
            <p:spPr bwMode="auto">
              <a:xfrm>
                <a:off x="3706" y="987"/>
                <a:ext cx="16" cy="13"/>
              </a:xfrm>
              <a:custGeom>
                <a:avLst/>
                <a:gdLst>
                  <a:gd name="T0" fmla="*/ 0 w 9"/>
                  <a:gd name="T1" fmla="*/ 0 h 7"/>
                  <a:gd name="T2" fmla="*/ 3 w 9"/>
                  <a:gd name="T3" fmla="*/ 5 h 7"/>
                  <a:gd name="T4" fmla="*/ 8 w 9"/>
                  <a:gd name="T5" fmla="*/ 7 h 7"/>
                  <a:gd name="T6" fmla="*/ 5 w 9"/>
                  <a:gd name="T7" fmla="*/ 2 h 7"/>
                  <a:gd name="T8" fmla="*/ 0 w 9"/>
                  <a:gd name="T9" fmla="*/ 0 h 7"/>
                </a:gdLst>
                <a:ahLst/>
                <a:cxnLst>
                  <a:cxn ang="0">
                    <a:pos x="T0" y="T1"/>
                  </a:cxn>
                  <a:cxn ang="0">
                    <a:pos x="T2" y="T3"/>
                  </a:cxn>
                  <a:cxn ang="0">
                    <a:pos x="T4" y="T5"/>
                  </a:cxn>
                  <a:cxn ang="0">
                    <a:pos x="T6" y="T7"/>
                  </a:cxn>
                  <a:cxn ang="0">
                    <a:pos x="T8" y="T9"/>
                  </a:cxn>
                </a:cxnLst>
                <a:rect l="0" t="0" r="r" b="b"/>
                <a:pathLst>
                  <a:path w="9" h="7">
                    <a:moveTo>
                      <a:pt x="0" y="0"/>
                    </a:moveTo>
                    <a:cubicBezTo>
                      <a:pt x="0" y="1"/>
                      <a:pt x="1" y="3"/>
                      <a:pt x="3" y="5"/>
                    </a:cubicBezTo>
                    <a:cubicBezTo>
                      <a:pt x="5" y="6"/>
                      <a:pt x="8" y="7"/>
                      <a:pt x="8" y="7"/>
                    </a:cubicBezTo>
                    <a:cubicBezTo>
                      <a:pt x="9" y="6"/>
                      <a:pt x="7" y="4"/>
                      <a:pt x="5" y="2"/>
                    </a:cubicBezTo>
                    <a:cubicBezTo>
                      <a:pt x="3" y="1"/>
                      <a:pt x="1" y="0"/>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1" name="Freeform 1255"/>
              <p:cNvSpPr>
                <a:spLocks/>
              </p:cNvSpPr>
              <p:nvPr/>
            </p:nvSpPr>
            <p:spPr bwMode="auto">
              <a:xfrm>
                <a:off x="3745" y="2079"/>
                <a:ext cx="98" cy="773"/>
              </a:xfrm>
              <a:custGeom>
                <a:avLst/>
                <a:gdLst>
                  <a:gd name="T0" fmla="*/ 17 w 52"/>
                  <a:gd name="T1" fmla="*/ 0 h 411"/>
                  <a:gd name="T2" fmla="*/ 16 w 52"/>
                  <a:gd name="T3" fmla="*/ 0 h 411"/>
                  <a:gd name="T4" fmla="*/ 29 w 52"/>
                  <a:gd name="T5" fmla="*/ 60 h 411"/>
                  <a:gd name="T6" fmla="*/ 0 w 52"/>
                  <a:gd name="T7" fmla="*/ 66 h 411"/>
                  <a:gd name="T8" fmla="*/ 8 w 52"/>
                  <a:gd name="T9" fmla="*/ 233 h 411"/>
                  <a:gd name="T10" fmla="*/ 50 w 52"/>
                  <a:gd name="T11" fmla="*/ 235 h 411"/>
                  <a:gd name="T12" fmla="*/ 20 w 52"/>
                  <a:gd name="T13" fmla="*/ 411 h 411"/>
                  <a:gd name="T14" fmla="*/ 21 w 52"/>
                  <a:gd name="T15" fmla="*/ 411 h 411"/>
                  <a:gd name="T16" fmla="*/ 52 w 52"/>
                  <a:gd name="T17" fmla="*/ 232 h 411"/>
                  <a:gd name="T18" fmla="*/ 9 w 52"/>
                  <a:gd name="T19" fmla="*/ 231 h 411"/>
                  <a:gd name="T20" fmla="*/ 1 w 52"/>
                  <a:gd name="T21" fmla="*/ 69 h 411"/>
                  <a:gd name="T22" fmla="*/ 30 w 52"/>
                  <a:gd name="T23" fmla="*/ 63 h 411"/>
                  <a:gd name="T24" fmla="*/ 17 w 52"/>
                  <a:gd name="T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411">
                    <a:moveTo>
                      <a:pt x="17" y="0"/>
                    </a:moveTo>
                    <a:cubicBezTo>
                      <a:pt x="17" y="0"/>
                      <a:pt x="17" y="0"/>
                      <a:pt x="16" y="0"/>
                    </a:cubicBezTo>
                    <a:cubicBezTo>
                      <a:pt x="21" y="20"/>
                      <a:pt x="25" y="40"/>
                      <a:pt x="29" y="60"/>
                    </a:cubicBezTo>
                    <a:cubicBezTo>
                      <a:pt x="19" y="63"/>
                      <a:pt x="9" y="64"/>
                      <a:pt x="0" y="66"/>
                    </a:cubicBezTo>
                    <a:cubicBezTo>
                      <a:pt x="9" y="121"/>
                      <a:pt x="12" y="177"/>
                      <a:pt x="8" y="233"/>
                    </a:cubicBezTo>
                    <a:cubicBezTo>
                      <a:pt x="22" y="233"/>
                      <a:pt x="36" y="234"/>
                      <a:pt x="50" y="235"/>
                    </a:cubicBezTo>
                    <a:cubicBezTo>
                      <a:pt x="47" y="295"/>
                      <a:pt x="36" y="354"/>
                      <a:pt x="20" y="411"/>
                    </a:cubicBezTo>
                    <a:cubicBezTo>
                      <a:pt x="20" y="411"/>
                      <a:pt x="20" y="411"/>
                      <a:pt x="21" y="411"/>
                    </a:cubicBezTo>
                    <a:cubicBezTo>
                      <a:pt x="38" y="353"/>
                      <a:pt x="48" y="293"/>
                      <a:pt x="52" y="232"/>
                    </a:cubicBezTo>
                    <a:cubicBezTo>
                      <a:pt x="37" y="232"/>
                      <a:pt x="23" y="231"/>
                      <a:pt x="9" y="231"/>
                    </a:cubicBezTo>
                    <a:cubicBezTo>
                      <a:pt x="13" y="176"/>
                      <a:pt x="10" y="122"/>
                      <a:pt x="1" y="69"/>
                    </a:cubicBezTo>
                    <a:cubicBezTo>
                      <a:pt x="11" y="67"/>
                      <a:pt x="20" y="65"/>
                      <a:pt x="30" y="63"/>
                    </a:cubicBezTo>
                    <a:cubicBezTo>
                      <a:pt x="27" y="42"/>
                      <a:pt x="22" y="21"/>
                      <a:pt x="17"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2" name="Freeform 1256"/>
              <p:cNvSpPr>
                <a:spLocks/>
              </p:cNvSpPr>
              <p:nvPr/>
            </p:nvSpPr>
            <p:spPr bwMode="auto">
              <a:xfrm>
                <a:off x="3775" y="2839"/>
                <a:ext cx="15" cy="28"/>
              </a:xfrm>
              <a:custGeom>
                <a:avLst/>
                <a:gdLst>
                  <a:gd name="T0" fmla="*/ 6 w 8"/>
                  <a:gd name="T1" fmla="*/ 0 h 15"/>
                  <a:gd name="T2" fmla="*/ 2 w 8"/>
                  <a:gd name="T3" fmla="*/ 6 h 15"/>
                  <a:gd name="T4" fmla="*/ 2 w 8"/>
                  <a:gd name="T5" fmla="*/ 14 h 15"/>
                  <a:gd name="T6" fmla="*/ 7 w 8"/>
                  <a:gd name="T7" fmla="*/ 8 h 15"/>
                  <a:gd name="T8" fmla="*/ 6 w 8"/>
                  <a:gd name="T9" fmla="*/ 0 h 15"/>
                </a:gdLst>
                <a:ahLst/>
                <a:cxnLst>
                  <a:cxn ang="0">
                    <a:pos x="T0" y="T1"/>
                  </a:cxn>
                  <a:cxn ang="0">
                    <a:pos x="T2" y="T3"/>
                  </a:cxn>
                  <a:cxn ang="0">
                    <a:pos x="T4" y="T5"/>
                  </a:cxn>
                  <a:cxn ang="0">
                    <a:pos x="T6" y="T7"/>
                  </a:cxn>
                  <a:cxn ang="0">
                    <a:pos x="T8" y="T9"/>
                  </a:cxn>
                </a:cxnLst>
                <a:rect l="0" t="0" r="r" b="b"/>
                <a:pathLst>
                  <a:path w="8" h="15">
                    <a:moveTo>
                      <a:pt x="6" y="0"/>
                    </a:moveTo>
                    <a:cubicBezTo>
                      <a:pt x="5" y="0"/>
                      <a:pt x="3" y="3"/>
                      <a:pt x="2" y="6"/>
                    </a:cubicBezTo>
                    <a:cubicBezTo>
                      <a:pt x="0" y="10"/>
                      <a:pt x="1" y="14"/>
                      <a:pt x="2" y="14"/>
                    </a:cubicBezTo>
                    <a:cubicBezTo>
                      <a:pt x="4" y="15"/>
                      <a:pt x="6" y="12"/>
                      <a:pt x="7" y="8"/>
                    </a:cubicBezTo>
                    <a:cubicBezTo>
                      <a:pt x="8" y="4"/>
                      <a:pt x="8" y="1"/>
                      <a:pt x="6"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3" name="Freeform 1257"/>
              <p:cNvSpPr>
                <a:spLocks/>
              </p:cNvSpPr>
              <p:nvPr/>
            </p:nvSpPr>
            <p:spPr bwMode="auto">
              <a:xfrm>
                <a:off x="3835" y="2506"/>
                <a:ext cx="12" cy="28"/>
              </a:xfrm>
              <a:custGeom>
                <a:avLst/>
                <a:gdLst>
                  <a:gd name="T0" fmla="*/ 3 w 6"/>
                  <a:gd name="T1" fmla="*/ 0 h 15"/>
                  <a:gd name="T2" fmla="*/ 0 w 6"/>
                  <a:gd name="T3" fmla="*/ 7 h 15"/>
                  <a:gd name="T4" fmla="*/ 3 w 6"/>
                  <a:gd name="T5" fmla="*/ 15 h 15"/>
                  <a:gd name="T6" fmla="*/ 6 w 6"/>
                  <a:gd name="T7" fmla="*/ 8 h 15"/>
                  <a:gd name="T8" fmla="*/ 3 w 6"/>
                  <a:gd name="T9" fmla="*/ 0 h 15"/>
                </a:gdLst>
                <a:ahLst/>
                <a:cxnLst>
                  <a:cxn ang="0">
                    <a:pos x="T0" y="T1"/>
                  </a:cxn>
                  <a:cxn ang="0">
                    <a:pos x="T2" y="T3"/>
                  </a:cxn>
                  <a:cxn ang="0">
                    <a:pos x="T4" y="T5"/>
                  </a:cxn>
                  <a:cxn ang="0">
                    <a:pos x="T6" y="T7"/>
                  </a:cxn>
                  <a:cxn ang="0">
                    <a:pos x="T8" y="T9"/>
                  </a:cxn>
                </a:cxnLst>
                <a:rect l="0" t="0" r="r" b="b"/>
                <a:pathLst>
                  <a:path w="6" h="15">
                    <a:moveTo>
                      <a:pt x="3" y="0"/>
                    </a:moveTo>
                    <a:cubicBezTo>
                      <a:pt x="2" y="0"/>
                      <a:pt x="0" y="4"/>
                      <a:pt x="0" y="7"/>
                    </a:cubicBezTo>
                    <a:cubicBezTo>
                      <a:pt x="0" y="11"/>
                      <a:pt x="1" y="15"/>
                      <a:pt x="3" y="15"/>
                    </a:cubicBezTo>
                    <a:cubicBezTo>
                      <a:pt x="4" y="15"/>
                      <a:pt x="5" y="11"/>
                      <a:pt x="6" y="8"/>
                    </a:cubicBezTo>
                    <a:cubicBezTo>
                      <a:pt x="6" y="4"/>
                      <a:pt x="5" y="0"/>
                      <a:pt x="3"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4" name="Freeform 1258"/>
              <p:cNvSpPr>
                <a:spLocks/>
              </p:cNvSpPr>
              <p:nvPr/>
            </p:nvSpPr>
            <p:spPr bwMode="auto">
              <a:xfrm>
                <a:off x="3771" y="2070"/>
                <a:ext cx="12" cy="22"/>
              </a:xfrm>
              <a:custGeom>
                <a:avLst/>
                <a:gdLst>
                  <a:gd name="T0" fmla="*/ 2 w 6"/>
                  <a:gd name="T1" fmla="*/ 0 h 12"/>
                  <a:gd name="T2" fmla="*/ 1 w 6"/>
                  <a:gd name="T3" fmla="*/ 6 h 12"/>
                  <a:gd name="T4" fmla="*/ 4 w 6"/>
                  <a:gd name="T5" fmla="*/ 11 h 12"/>
                  <a:gd name="T6" fmla="*/ 5 w 6"/>
                  <a:gd name="T7" fmla="*/ 5 h 12"/>
                  <a:gd name="T8" fmla="*/ 2 w 6"/>
                  <a:gd name="T9" fmla="*/ 0 h 12"/>
                </a:gdLst>
                <a:ahLst/>
                <a:cxnLst>
                  <a:cxn ang="0">
                    <a:pos x="T0" y="T1"/>
                  </a:cxn>
                  <a:cxn ang="0">
                    <a:pos x="T2" y="T3"/>
                  </a:cxn>
                  <a:cxn ang="0">
                    <a:pos x="T4" y="T5"/>
                  </a:cxn>
                  <a:cxn ang="0">
                    <a:pos x="T6" y="T7"/>
                  </a:cxn>
                  <a:cxn ang="0">
                    <a:pos x="T8" y="T9"/>
                  </a:cxn>
                </a:cxnLst>
                <a:rect l="0" t="0" r="r" b="b"/>
                <a:pathLst>
                  <a:path w="6" h="12">
                    <a:moveTo>
                      <a:pt x="2" y="0"/>
                    </a:moveTo>
                    <a:cubicBezTo>
                      <a:pt x="0" y="1"/>
                      <a:pt x="0" y="3"/>
                      <a:pt x="1" y="6"/>
                    </a:cubicBezTo>
                    <a:cubicBezTo>
                      <a:pt x="2" y="9"/>
                      <a:pt x="3" y="12"/>
                      <a:pt x="4" y="11"/>
                    </a:cubicBezTo>
                    <a:cubicBezTo>
                      <a:pt x="5" y="11"/>
                      <a:pt x="6" y="8"/>
                      <a:pt x="5" y="5"/>
                    </a:cubicBezTo>
                    <a:cubicBezTo>
                      <a:pt x="4" y="2"/>
                      <a:pt x="3"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5" name="Freeform 1259"/>
              <p:cNvSpPr>
                <a:spLocks/>
              </p:cNvSpPr>
              <p:nvPr/>
            </p:nvSpPr>
            <p:spPr bwMode="auto">
              <a:xfrm>
                <a:off x="3756" y="2502"/>
                <a:ext cx="12" cy="26"/>
              </a:xfrm>
              <a:custGeom>
                <a:avLst/>
                <a:gdLst>
                  <a:gd name="T0" fmla="*/ 3 w 6"/>
                  <a:gd name="T1" fmla="*/ 1 h 14"/>
                  <a:gd name="T2" fmla="*/ 0 w 6"/>
                  <a:gd name="T3" fmla="*/ 7 h 14"/>
                  <a:gd name="T4" fmla="*/ 2 w 6"/>
                  <a:gd name="T5" fmla="*/ 14 h 14"/>
                  <a:gd name="T6" fmla="*/ 5 w 6"/>
                  <a:gd name="T7" fmla="*/ 8 h 14"/>
                  <a:gd name="T8" fmla="*/ 3 w 6"/>
                  <a:gd name="T9" fmla="*/ 1 h 14"/>
                </a:gdLst>
                <a:ahLst/>
                <a:cxnLst>
                  <a:cxn ang="0">
                    <a:pos x="T0" y="T1"/>
                  </a:cxn>
                  <a:cxn ang="0">
                    <a:pos x="T2" y="T3"/>
                  </a:cxn>
                  <a:cxn ang="0">
                    <a:pos x="T4" y="T5"/>
                  </a:cxn>
                  <a:cxn ang="0">
                    <a:pos x="T6" y="T7"/>
                  </a:cxn>
                  <a:cxn ang="0">
                    <a:pos x="T8" y="T9"/>
                  </a:cxn>
                </a:cxnLst>
                <a:rect l="0" t="0" r="r" b="b"/>
                <a:pathLst>
                  <a:path w="6" h="14">
                    <a:moveTo>
                      <a:pt x="3" y="1"/>
                    </a:moveTo>
                    <a:cubicBezTo>
                      <a:pt x="1" y="0"/>
                      <a:pt x="0" y="4"/>
                      <a:pt x="0" y="7"/>
                    </a:cubicBezTo>
                    <a:cubicBezTo>
                      <a:pt x="0" y="11"/>
                      <a:pt x="0" y="14"/>
                      <a:pt x="2" y="14"/>
                    </a:cubicBezTo>
                    <a:cubicBezTo>
                      <a:pt x="4" y="14"/>
                      <a:pt x="5" y="11"/>
                      <a:pt x="5" y="8"/>
                    </a:cubicBezTo>
                    <a:cubicBezTo>
                      <a:pt x="6" y="4"/>
                      <a:pt x="4" y="1"/>
                      <a:pt x="3"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6" name="Freeform 1260"/>
              <p:cNvSpPr>
                <a:spLocks/>
              </p:cNvSpPr>
              <p:nvPr/>
            </p:nvSpPr>
            <p:spPr bwMode="auto">
              <a:xfrm>
                <a:off x="3739" y="2192"/>
                <a:ext cx="14" cy="26"/>
              </a:xfrm>
              <a:custGeom>
                <a:avLst/>
                <a:gdLst>
                  <a:gd name="T0" fmla="*/ 2 w 7"/>
                  <a:gd name="T1" fmla="*/ 0 h 14"/>
                  <a:gd name="T2" fmla="*/ 1 w 7"/>
                  <a:gd name="T3" fmla="*/ 7 h 14"/>
                  <a:gd name="T4" fmla="*/ 4 w 7"/>
                  <a:gd name="T5" fmla="*/ 13 h 14"/>
                  <a:gd name="T6" fmla="*/ 6 w 7"/>
                  <a:gd name="T7" fmla="*/ 6 h 14"/>
                  <a:gd name="T8" fmla="*/ 2 w 7"/>
                  <a:gd name="T9" fmla="*/ 0 h 14"/>
                </a:gdLst>
                <a:ahLst/>
                <a:cxnLst>
                  <a:cxn ang="0">
                    <a:pos x="T0" y="T1"/>
                  </a:cxn>
                  <a:cxn ang="0">
                    <a:pos x="T2" y="T3"/>
                  </a:cxn>
                  <a:cxn ang="0">
                    <a:pos x="T4" y="T5"/>
                  </a:cxn>
                  <a:cxn ang="0">
                    <a:pos x="T6" y="T7"/>
                  </a:cxn>
                  <a:cxn ang="0">
                    <a:pos x="T8" y="T9"/>
                  </a:cxn>
                </a:cxnLst>
                <a:rect l="0" t="0" r="r" b="b"/>
                <a:pathLst>
                  <a:path w="7" h="14">
                    <a:moveTo>
                      <a:pt x="2" y="0"/>
                    </a:moveTo>
                    <a:cubicBezTo>
                      <a:pt x="1" y="0"/>
                      <a:pt x="0" y="4"/>
                      <a:pt x="1" y="7"/>
                    </a:cubicBezTo>
                    <a:cubicBezTo>
                      <a:pt x="1" y="11"/>
                      <a:pt x="3" y="14"/>
                      <a:pt x="4" y="13"/>
                    </a:cubicBezTo>
                    <a:cubicBezTo>
                      <a:pt x="6" y="13"/>
                      <a:pt x="7" y="10"/>
                      <a:pt x="6" y="6"/>
                    </a:cubicBezTo>
                    <a:cubicBezTo>
                      <a:pt x="5" y="2"/>
                      <a:pt x="4"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7" name="Freeform 1261"/>
              <p:cNvSpPr>
                <a:spLocks/>
              </p:cNvSpPr>
              <p:nvPr/>
            </p:nvSpPr>
            <p:spPr bwMode="auto">
              <a:xfrm>
                <a:off x="3796" y="2186"/>
                <a:ext cx="7" cy="17"/>
              </a:xfrm>
              <a:custGeom>
                <a:avLst/>
                <a:gdLst>
                  <a:gd name="T0" fmla="*/ 1 w 4"/>
                  <a:gd name="T1" fmla="*/ 0 h 9"/>
                  <a:gd name="T2" fmla="*/ 0 w 4"/>
                  <a:gd name="T3" fmla="*/ 4 h 9"/>
                  <a:gd name="T4" fmla="*/ 3 w 4"/>
                  <a:gd name="T5" fmla="*/ 8 h 9"/>
                  <a:gd name="T6" fmla="*/ 4 w 4"/>
                  <a:gd name="T7" fmla="*/ 4 h 9"/>
                  <a:gd name="T8" fmla="*/ 1 w 4"/>
                  <a:gd name="T9" fmla="*/ 0 h 9"/>
                </a:gdLst>
                <a:ahLst/>
                <a:cxnLst>
                  <a:cxn ang="0">
                    <a:pos x="T0" y="T1"/>
                  </a:cxn>
                  <a:cxn ang="0">
                    <a:pos x="T2" y="T3"/>
                  </a:cxn>
                  <a:cxn ang="0">
                    <a:pos x="T4" y="T5"/>
                  </a:cxn>
                  <a:cxn ang="0">
                    <a:pos x="T6" y="T7"/>
                  </a:cxn>
                  <a:cxn ang="0">
                    <a:pos x="T8" y="T9"/>
                  </a:cxn>
                </a:cxnLst>
                <a:rect l="0" t="0" r="r" b="b"/>
                <a:pathLst>
                  <a:path w="4" h="9">
                    <a:moveTo>
                      <a:pt x="1" y="0"/>
                    </a:moveTo>
                    <a:cubicBezTo>
                      <a:pt x="0" y="0"/>
                      <a:pt x="0" y="2"/>
                      <a:pt x="0" y="4"/>
                    </a:cubicBezTo>
                    <a:cubicBezTo>
                      <a:pt x="1" y="7"/>
                      <a:pt x="2" y="9"/>
                      <a:pt x="3" y="8"/>
                    </a:cubicBezTo>
                    <a:cubicBezTo>
                      <a:pt x="4" y="8"/>
                      <a:pt x="4" y="6"/>
                      <a:pt x="4" y="4"/>
                    </a:cubicBezTo>
                    <a:cubicBezTo>
                      <a:pt x="3" y="1"/>
                      <a:pt x="2"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8" name="Freeform 1262"/>
              <p:cNvSpPr>
                <a:spLocks/>
              </p:cNvSpPr>
              <p:nvPr/>
            </p:nvSpPr>
            <p:spPr bwMode="auto">
              <a:xfrm>
                <a:off x="3027" y="1483"/>
                <a:ext cx="201" cy="309"/>
              </a:xfrm>
              <a:custGeom>
                <a:avLst/>
                <a:gdLst>
                  <a:gd name="T0" fmla="*/ 0 w 107"/>
                  <a:gd name="T1" fmla="*/ 148 h 164"/>
                  <a:gd name="T2" fmla="*/ 1 w 107"/>
                  <a:gd name="T3" fmla="*/ 149 h 164"/>
                  <a:gd name="T4" fmla="*/ 17 w 107"/>
                  <a:gd name="T5" fmla="*/ 129 h 164"/>
                  <a:gd name="T6" fmla="*/ 57 w 107"/>
                  <a:gd name="T7" fmla="*/ 164 h 164"/>
                  <a:gd name="T8" fmla="*/ 107 w 107"/>
                  <a:gd name="T9" fmla="*/ 114 h 164"/>
                  <a:gd name="T10" fmla="*/ 38 w 107"/>
                  <a:gd name="T11" fmla="*/ 59 h 164"/>
                  <a:gd name="T12" fmla="*/ 79 w 107"/>
                  <a:gd name="T13" fmla="*/ 1 h 164"/>
                  <a:gd name="T14" fmla="*/ 77 w 107"/>
                  <a:gd name="T15" fmla="*/ 0 h 164"/>
                  <a:gd name="T16" fmla="*/ 35 w 107"/>
                  <a:gd name="T17" fmla="*/ 58 h 164"/>
                  <a:gd name="T18" fmla="*/ 104 w 107"/>
                  <a:gd name="T19" fmla="*/ 114 h 164"/>
                  <a:gd name="T20" fmla="*/ 57 w 107"/>
                  <a:gd name="T21" fmla="*/ 162 h 164"/>
                  <a:gd name="T22" fmla="*/ 16 w 107"/>
                  <a:gd name="T23" fmla="*/ 127 h 164"/>
                  <a:gd name="T24" fmla="*/ 0 w 107"/>
                  <a:gd name="T25" fmla="*/ 14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64">
                    <a:moveTo>
                      <a:pt x="0" y="148"/>
                    </a:moveTo>
                    <a:cubicBezTo>
                      <a:pt x="0" y="148"/>
                      <a:pt x="0" y="148"/>
                      <a:pt x="1" y="149"/>
                    </a:cubicBezTo>
                    <a:cubicBezTo>
                      <a:pt x="6" y="142"/>
                      <a:pt x="11" y="136"/>
                      <a:pt x="17" y="129"/>
                    </a:cubicBezTo>
                    <a:cubicBezTo>
                      <a:pt x="31" y="140"/>
                      <a:pt x="45" y="152"/>
                      <a:pt x="57" y="164"/>
                    </a:cubicBezTo>
                    <a:cubicBezTo>
                      <a:pt x="74" y="147"/>
                      <a:pt x="90" y="131"/>
                      <a:pt x="107" y="114"/>
                    </a:cubicBezTo>
                    <a:cubicBezTo>
                      <a:pt x="86" y="94"/>
                      <a:pt x="63" y="76"/>
                      <a:pt x="38" y="59"/>
                    </a:cubicBezTo>
                    <a:cubicBezTo>
                      <a:pt x="52" y="40"/>
                      <a:pt x="66" y="20"/>
                      <a:pt x="79" y="1"/>
                    </a:cubicBezTo>
                    <a:cubicBezTo>
                      <a:pt x="78" y="1"/>
                      <a:pt x="78" y="0"/>
                      <a:pt x="77" y="0"/>
                    </a:cubicBezTo>
                    <a:cubicBezTo>
                      <a:pt x="63" y="19"/>
                      <a:pt x="49" y="39"/>
                      <a:pt x="35" y="58"/>
                    </a:cubicBezTo>
                    <a:cubicBezTo>
                      <a:pt x="61" y="75"/>
                      <a:pt x="83" y="94"/>
                      <a:pt x="104" y="114"/>
                    </a:cubicBezTo>
                    <a:cubicBezTo>
                      <a:pt x="88" y="130"/>
                      <a:pt x="72" y="146"/>
                      <a:pt x="57" y="162"/>
                    </a:cubicBezTo>
                    <a:cubicBezTo>
                      <a:pt x="44" y="150"/>
                      <a:pt x="30" y="138"/>
                      <a:pt x="16" y="127"/>
                    </a:cubicBezTo>
                    <a:cubicBezTo>
                      <a:pt x="10" y="134"/>
                      <a:pt x="5" y="141"/>
                      <a:pt x="0" y="14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9" name="Freeform 1263"/>
              <p:cNvSpPr>
                <a:spLocks/>
              </p:cNvSpPr>
              <p:nvPr/>
            </p:nvSpPr>
            <p:spPr bwMode="auto">
              <a:xfrm>
                <a:off x="3162" y="1476"/>
                <a:ext cx="25" cy="19"/>
              </a:xfrm>
              <a:custGeom>
                <a:avLst/>
                <a:gdLst>
                  <a:gd name="T0" fmla="*/ 4 w 13"/>
                  <a:gd name="T1" fmla="*/ 7 h 10"/>
                  <a:gd name="T2" fmla="*/ 12 w 13"/>
                  <a:gd name="T3" fmla="*/ 8 h 10"/>
                  <a:gd name="T4" fmla="*/ 8 w 13"/>
                  <a:gd name="T5" fmla="*/ 2 h 10"/>
                  <a:gd name="T6" fmla="*/ 1 w 13"/>
                  <a:gd name="T7" fmla="*/ 1 h 10"/>
                  <a:gd name="T8" fmla="*/ 4 w 13"/>
                  <a:gd name="T9" fmla="*/ 7 h 10"/>
                </a:gdLst>
                <a:ahLst/>
                <a:cxnLst>
                  <a:cxn ang="0">
                    <a:pos x="T0" y="T1"/>
                  </a:cxn>
                  <a:cxn ang="0">
                    <a:pos x="T2" y="T3"/>
                  </a:cxn>
                  <a:cxn ang="0">
                    <a:pos x="T4" y="T5"/>
                  </a:cxn>
                  <a:cxn ang="0">
                    <a:pos x="T6" y="T7"/>
                  </a:cxn>
                  <a:cxn ang="0">
                    <a:pos x="T8" y="T9"/>
                  </a:cxn>
                </a:cxnLst>
                <a:rect l="0" t="0" r="r" b="b"/>
                <a:pathLst>
                  <a:path w="13" h="10">
                    <a:moveTo>
                      <a:pt x="4" y="7"/>
                    </a:moveTo>
                    <a:cubicBezTo>
                      <a:pt x="8" y="9"/>
                      <a:pt x="11" y="10"/>
                      <a:pt x="12" y="8"/>
                    </a:cubicBezTo>
                    <a:cubicBezTo>
                      <a:pt x="13" y="7"/>
                      <a:pt x="11" y="4"/>
                      <a:pt x="8" y="2"/>
                    </a:cubicBezTo>
                    <a:cubicBezTo>
                      <a:pt x="5" y="0"/>
                      <a:pt x="1" y="0"/>
                      <a:pt x="1" y="1"/>
                    </a:cubicBezTo>
                    <a:cubicBezTo>
                      <a:pt x="0" y="2"/>
                      <a:pt x="2" y="5"/>
                      <a:pt x="4"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0" name="Freeform 1264"/>
              <p:cNvSpPr>
                <a:spLocks/>
              </p:cNvSpPr>
              <p:nvPr/>
            </p:nvSpPr>
            <p:spPr bwMode="auto">
              <a:xfrm>
                <a:off x="3085" y="1583"/>
                <a:ext cx="23" cy="19"/>
              </a:xfrm>
              <a:custGeom>
                <a:avLst/>
                <a:gdLst>
                  <a:gd name="T0" fmla="*/ 4 w 12"/>
                  <a:gd name="T1" fmla="*/ 7 h 10"/>
                  <a:gd name="T2" fmla="*/ 11 w 12"/>
                  <a:gd name="T3" fmla="*/ 8 h 10"/>
                  <a:gd name="T4" fmla="*/ 8 w 12"/>
                  <a:gd name="T5" fmla="*/ 3 h 10"/>
                  <a:gd name="T6" fmla="*/ 1 w 12"/>
                  <a:gd name="T7" fmla="*/ 2 h 10"/>
                  <a:gd name="T8" fmla="*/ 4 w 12"/>
                  <a:gd name="T9" fmla="*/ 7 h 10"/>
                </a:gdLst>
                <a:ahLst/>
                <a:cxnLst>
                  <a:cxn ang="0">
                    <a:pos x="T0" y="T1"/>
                  </a:cxn>
                  <a:cxn ang="0">
                    <a:pos x="T2" y="T3"/>
                  </a:cxn>
                  <a:cxn ang="0">
                    <a:pos x="T4" y="T5"/>
                  </a:cxn>
                  <a:cxn ang="0">
                    <a:pos x="T6" y="T7"/>
                  </a:cxn>
                  <a:cxn ang="0">
                    <a:pos x="T8" y="T9"/>
                  </a:cxn>
                </a:cxnLst>
                <a:rect l="0" t="0" r="r" b="b"/>
                <a:pathLst>
                  <a:path w="12" h="10">
                    <a:moveTo>
                      <a:pt x="4" y="7"/>
                    </a:moveTo>
                    <a:cubicBezTo>
                      <a:pt x="7" y="9"/>
                      <a:pt x="10" y="10"/>
                      <a:pt x="11" y="8"/>
                    </a:cubicBezTo>
                    <a:cubicBezTo>
                      <a:pt x="12" y="7"/>
                      <a:pt x="10" y="5"/>
                      <a:pt x="8" y="3"/>
                    </a:cubicBezTo>
                    <a:cubicBezTo>
                      <a:pt x="5" y="1"/>
                      <a:pt x="2" y="0"/>
                      <a:pt x="1" y="2"/>
                    </a:cubicBezTo>
                    <a:cubicBezTo>
                      <a:pt x="0" y="3"/>
                      <a:pt x="1" y="6"/>
                      <a:pt x="4"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1" name="Freeform 1265"/>
              <p:cNvSpPr>
                <a:spLocks/>
              </p:cNvSpPr>
              <p:nvPr/>
            </p:nvSpPr>
            <p:spPr bwMode="auto">
              <a:xfrm>
                <a:off x="3022" y="1756"/>
                <a:ext cx="13" cy="11"/>
              </a:xfrm>
              <a:custGeom>
                <a:avLst/>
                <a:gdLst>
                  <a:gd name="T0" fmla="*/ 2 w 7"/>
                  <a:gd name="T1" fmla="*/ 5 h 6"/>
                  <a:gd name="T2" fmla="*/ 7 w 7"/>
                  <a:gd name="T3" fmla="*/ 5 h 6"/>
                  <a:gd name="T4" fmla="*/ 5 w 7"/>
                  <a:gd name="T5" fmla="*/ 1 h 6"/>
                  <a:gd name="T6" fmla="*/ 0 w 7"/>
                  <a:gd name="T7" fmla="*/ 1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4" y="6"/>
                      <a:pt x="6" y="6"/>
                      <a:pt x="7" y="5"/>
                    </a:cubicBezTo>
                    <a:cubicBezTo>
                      <a:pt x="7" y="5"/>
                      <a:pt x="7" y="3"/>
                      <a:pt x="5" y="1"/>
                    </a:cubicBezTo>
                    <a:cubicBezTo>
                      <a:pt x="3" y="0"/>
                      <a:pt x="1" y="0"/>
                      <a:pt x="0" y="1"/>
                    </a:cubicBezTo>
                    <a:cubicBezTo>
                      <a:pt x="0" y="1"/>
                      <a:pt x="0" y="4"/>
                      <a:pt x="2" y="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2" name="Freeform 1266"/>
              <p:cNvSpPr>
                <a:spLocks/>
              </p:cNvSpPr>
              <p:nvPr/>
            </p:nvSpPr>
            <p:spPr bwMode="auto">
              <a:xfrm>
                <a:off x="3217" y="1688"/>
                <a:ext cx="19" cy="19"/>
              </a:xfrm>
              <a:custGeom>
                <a:avLst/>
                <a:gdLst>
                  <a:gd name="T0" fmla="*/ 3 w 10"/>
                  <a:gd name="T1" fmla="*/ 7 h 10"/>
                  <a:gd name="T2" fmla="*/ 9 w 10"/>
                  <a:gd name="T3" fmla="*/ 9 h 10"/>
                  <a:gd name="T4" fmla="*/ 7 w 10"/>
                  <a:gd name="T5" fmla="*/ 3 h 10"/>
                  <a:gd name="T6" fmla="*/ 1 w 10"/>
                  <a:gd name="T7" fmla="*/ 1 h 10"/>
                  <a:gd name="T8" fmla="*/ 3 w 10"/>
                  <a:gd name="T9" fmla="*/ 7 h 10"/>
                </a:gdLst>
                <a:ahLst/>
                <a:cxnLst>
                  <a:cxn ang="0">
                    <a:pos x="T0" y="T1"/>
                  </a:cxn>
                  <a:cxn ang="0">
                    <a:pos x="T2" y="T3"/>
                  </a:cxn>
                  <a:cxn ang="0">
                    <a:pos x="T4" y="T5"/>
                  </a:cxn>
                  <a:cxn ang="0">
                    <a:pos x="T6" y="T7"/>
                  </a:cxn>
                  <a:cxn ang="0">
                    <a:pos x="T8" y="T9"/>
                  </a:cxn>
                </a:cxnLst>
                <a:rect l="0" t="0" r="r" b="b"/>
                <a:pathLst>
                  <a:path w="10" h="10">
                    <a:moveTo>
                      <a:pt x="3" y="7"/>
                    </a:moveTo>
                    <a:cubicBezTo>
                      <a:pt x="5" y="9"/>
                      <a:pt x="8" y="10"/>
                      <a:pt x="9" y="9"/>
                    </a:cubicBezTo>
                    <a:cubicBezTo>
                      <a:pt x="10" y="8"/>
                      <a:pt x="9" y="5"/>
                      <a:pt x="7" y="3"/>
                    </a:cubicBezTo>
                    <a:cubicBezTo>
                      <a:pt x="4" y="0"/>
                      <a:pt x="2" y="0"/>
                      <a:pt x="1" y="1"/>
                    </a:cubicBezTo>
                    <a:cubicBezTo>
                      <a:pt x="0" y="2"/>
                      <a:pt x="0" y="5"/>
                      <a:pt x="3"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3" name="Freeform 1267"/>
              <p:cNvSpPr>
                <a:spLocks/>
              </p:cNvSpPr>
              <p:nvPr/>
            </p:nvSpPr>
            <p:spPr bwMode="auto">
              <a:xfrm>
                <a:off x="3125" y="1782"/>
                <a:ext cx="17" cy="17"/>
              </a:xfrm>
              <a:custGeom>
                <a:avLst/>
                <a:gdLst>
                  <a:gd name="T0" fmla="*/ 2 w 9"/>
                  <a:gd name="T1" fmla="*/ 7 h 9"/>
                  <a:gd name="T2" fmla="*/ 8 w 9"/>
                  <a:gd name="T3" fmla="*/ 8 h 9"/>
                  <a:gd name="T4" fmla="*/ 7 w 9"/>
                  <a:gd name="T5" fmla="*/ 2 h 9"/>
                  <a:gd name="T6" fmla="*/ 1 w 9"/>
                  <a:gd name="T7" fmla="*/ 1 h 9"/>
                  <a:gd name="T8" fmla="*/ 2 w 9"/>
                  <a:gd name="T9" fmla="*/ 7 h 9"/>
                </a:gdLst>
                <a:ahLst/>
                <a:cxnLst>
                  <a:cxn ang="0">
                    <a:pos x="T0" y="T1"/>
                  </a:cxn>
                  <a:cxn ang="0">
                    <a:pos x="T2" y="T3"/>
                  </a:cxn>
                  <a:cxn ang="0">
                    <a:pos x="T4" y="T5"/>
                  </a:cxn>
                  <a:cxn ang="0">
                    <a:pos x="T6" y="T7"/>
                  </a:cxn>
                  <a:cxn ang="0">
                    <a:pos x="T8" y="T9"/>
                  </a:cxn>
                </a:cxnLst>
                <a:rect l="0" t="0" r="r" b="b"/>
                <a:pathLst>
                  <a:path w="9" h="9">
                    <a:moveTo>
                      <a:pt x="2" y="7"/>
                    </a:moveTo>
                    <a:cubicBezTo>
                      <a:pt x="4" y="8"/>
                      <a:pt x="7" y="9"/>
                      <a:pt x="8" y="8"/>
                    </a:cubicBezTo>
                    <a:cubicBezTo>
                      <a:pt x="9" y="7"/>
                      <a:pt x="9" y="4"/>
                      <a:pt x="7" y="2"/>
                    </a:cubicBezTo>
                    <a:cubicBezTo>
                      <a:pt x="5" y="0"/>
                      <a:pt x="2" y="0"/>
                      <a:pt x="1" y="1"/>
                    </a:cubicBezTo>
                    <a:cubicBezTo>
                      <a:pt x="0" y="2"/>
                      <a:pt x="0" y="4"/>
                      <a:pt x="2"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4" name="Freeform 1268"/>
              <p:cNvSpPr>
                <a:spLocks/>
              </p:cNvSpPr>
              <p:nvPr/>
            </p:nvSpPr>
            <p:spPr bwMode="auto">
              <a:xfrm>
                <a:off x="3052" y="1720"/>
                <a:ext cx="13" cy="11"/>
              </a:xfrm>
              <a:custGeom>
                <a:avLst/>
                <a:gdLst>
                  <a:gd name="T0" fmla="*/ 2 w 7"/>
                  <a:gd name="T1" fmla="*/ 4 h 6"/>
                  <a:gd name="T2" fmla="*/ 6 w 7"/>
                  <a:gd name="T3" fmla="*/ 5 h 6"/>
                  <a:gd name="T4" fmla="*/ 5 w 7"/>
                  <a:gd name="T5" fmla="*/ 2 h 6"/>
                  <a:gd name="T6" fmla="*/ 1 w 7"/>
                  <a:gd name="T7" fmla="*/ 1 h 6"/>
                  <a:gd name="T8" fmla="*/ 2 w 7"/>
                  <a:gd name="T9" fmla="*/ 4 h 6"/>
                </a:gdLst>
                <a:ahLst/>
                <a:cxnLst>
                  <a:cxn ang="0">
                    <a:pos x="T0" y="T1"/>
                  </a:cxn>
                  <a:cxn ang="0">
                    <a:pos x="T2" y="T3"/>
                  </a:cxn>
                  <a:cxn ang="0">
                    <a:pos x="T4" y="T5"/>
                  </a:cxn>
                  <a:cxn ang="0">
                    <a:pos x="T6" y="T7"/>
                  </a:cxn>
                  <a:cxn ang="0">
                    <a:pos x="T8" y="T9"/>
                  </a:cxn>
                </a:cxnLst>
                <a:rect l="0" t="0" r="r" b="b"/>
                <a:pathLst>
                  <a:path w="7" h="6">
                    <a:moveTo>
                      <a:pt x="2" y="4"/>
                    </a:moveTo>
                    <a:cubicBezTo>
                      <a:pt x="4" y="6"/>
                      <a:pt x="5" y="6"/>
                      <a:pt x="6" y="5"/>
                    </a:cubicBezTo>
                    <a:cubicBezTo>
                      <a:pt x="7" y="4"/>
                      <a:pt x="6" y="3"/>
                      <a:pt x="5" y="2"/>
                    </a:cubicBezTo>
                    <a:cubicBezTo>
                      <a:pt x="3" y="1"/>
                      <a:pt x="2" y="0"/>
                      <a:pt x="1" y="1"/>
                    </a:cubicBezTo>
                    <a:cubicBezTo>
                      <a:pt x="0" y="2"/>
                      <a:pt x="1" y="3"/>
                      <a:pt x="2"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5" name="Freeform 1269"/>
              <p:cNvSpPr>
                <a:spLocks/>
              </p:cNvSpPr>
              <p:nvPr/>
            </p:nvSpPr>
            <p:spPr bwMode="auto">
              <a:xfrm>
                <a:off x="2873" y="385"/>
                <a:ext cx="1836" cy="2879"/>
              </a:xfrm>
              <a:custGeom>
                <a:avLst/>
                <a:gdLst>
                  <a:gd name="T0" fmla="*/ 864 w 977"/>
                  <a:gd name="T1" fmla="*/ 1530 h 1531"/>
                  <a:gd name="T2" fmla="*/ 867 w 977"/>
                  <a:gd name="T3" fmla="*/ 1531 h 1531"/>
                  <a:gd name="T4" fmla="*/ 890 w 977"/>
                  <a:gd name="T5" fmla="*/ 699 h 1531"/>
                  <a:gd name="T6" fmla="*/ 772 w 977"/>
                  <a:gd name="T7" fmla="*/ 742 h 1531"/>
                  <a:gd name="T8" fmla="*/ 302 w 977"/>
                  <a:gd name="T9" fmla="*/ 190 h 1531"/>
                  <a:gd name="T10" fmla="*/ 344 w 977"/>
                  <a:gd name="T11" fmla="*/ 115 h 1531"/>
                  <a:gd name="T12" fmla="*/ 1 w 977"/>
                  <a:gd name="T13" fmla="*/ 0 h 1531"/>
                  <a:gd name="T14" fmla="*/ 0 w 977"/>
                  <a:gd name="T15" fmla="*/ 3 h 1531"/>
                  <a:gd name="T16" fmla="*/ 330 w 977"/>
                  <a:gd name="T17" fmla="*/ 111 h 1531"/>
                  <a:gd name="T18" fmla="*/ 289 w 977"/>
                  <a:gd name="T19" fmla="*/ 187 h 1531"/>
                  <a:gd name="T20" fmla="*/ 772 w 977"/>
                  <a:gd name="T21" fmla="*/ 753 h 1531"/>
                  <a:gd name="T22" fmla="*/ 890 w 977"/>
                  <a:gd name="T23" fmla="*/ 712 h 1531"/>
                  <a:gd name="T24" fmla="*/ 864 w 977"/>
                  <a:gd name="T25" fmla="*/ 1530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7" h="1531">
                    <a:moveTo>
                      <a:pt x="864" y="1530"/>
                    </a:moveTo>
                    <a:cubicBezTo>
                      <a:pt x="865" y="1530"/>
                      <a:pt x="866" y="1531"/>
                      <a:pt x="867" y="1531"/>
                    </a:cubicBezTo>
                    <a:cubicBezTo>
                      <a:pt x="966" y="1266"/>
                      <a:pt x="977" y="966"/>
                      <a:pt x="890" y="699"/>
                    </a:cubicBezTo>
                    <a:cubicBezTo>
                      <a:pt x="850" y="713"/>
                      <a:pt x="811" y="727"/>
                      <a:pt x="772" y="742"/>
                    </a:cubicBezTo>
                    <a:cubicBezTo>
                      <a:pt x="697" y="515"/>
                      <a:pt x="544" y="314"/>
                      <a:pt x="302" y="190"/>
                    </a:cubicBezTo>
                    <a:cubicBezTo>
                      <a:pt x="316" y="165"/>
                      <a:pt x="330" y="140"/>
                      <a:pt x="344" y="115"/>
                    </a:cubicBezTo>
                    <a:cubicBezTo>
                      <a:pt x="244" y="63"/>
                      <a:pt x="130" y="24"/>
                      <a:pt x="1" y="0"/>
                    </a:cubicBezTo>
                    <a:cubicBezTo>
                      <a:pt x="1" y="1"/>
                      <a:pt x="1" y="2"/>
                      <a:pt x="0" y="3"/>
                    </a:cubicBezTo>
                    <a:cubicBezTo>
                      <a:pt x="124" y="26"/>
                      <a:pt x="234" y="63"/>
                      <a:pt x="330" y="111"/>
                    </a:cubicBezTo>
                    <a:cubicBezTo>
                      <a:pt x="316" y="136"/>
                      <a:pt x="303" y="162"/>
                      <a:pt x="289" y="187"/>
                    </a:cubicBezTo>
                    <a:cubicBezTo>
                      <a:pt x="540" y="312"/>
                      <a:pt x="698" y="519"/>
                      <a:pt x="772" y="753"/>
                    </a:cubicBezTo>
                    <a:cubicBezTo>
                      <a:pt x="812" y="739"/>
                      <a:pt x="851" y="725"/>
                      <a:pt x="890" y="712"/>
                    </a:cubicBezTo>
                    <a:cubicBezTo>
                      <a:pt x="974" y="975"/>
                      <a:pt x="962" y="1269"/>
                      <a:pt x="864" y="15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6" name="Freeform 1270"/>
              <p:cNvSpPr>
                <a:spLocks/>
              </p:cNvSpPr>
              <p:nvPr/>
            </p:nvSpPr>
            <p:spPr bwMode="auto">
              <a:xfrm>
                <a:off x="4470" y="3200"/>
                <a:ext cx="59" cy="124"/>
              </a:xfrm>
              <a:custGeom>
                <a:avLst/>
                <a:gdLst>
                  <a:gd name="T0" fmla="*/ 27 w 31"/>
                  <a:gd name="T1" fmla="*/ 2 h 66"/>
                  <a:gd name="T2" fmla="*/ 8 w 31"/>
                  <a:gd name="T3" fmla="*/ 30 h 66"/>
                  <a:gd name="T4" fmla="*/ 4 w 31"/>
                  <a:gd name="T5" fmla="*/ 65 h 66"/>
                  <a:gd name="T6" fmla="*/ 24 w 31"/>
                  <a:gd name="T7" fmla="*/ 36 h 66"/>
                  <a:gd name="T8" fmla="*/ 27 w 31"/>
                  <a:gd name="T9" fmla="*/ 2 h 66"/>
                </a:gdLst>
                <a:ahLst/>
                <a:cxnLst>
                  <a:cxn ang="0">
                    <a:pos x="T0" y="T1"/>
                  </a:cxn>
                  <a:cxn ang="0">
                    <a:pos x="T2" y="T3"/>
                  </a:cxn>
                  <a:cxn ang="0">
                    <a:pos x="T4" y="T5"/>
                  </a:cxn>
                  <a:cxn ang="0">
                    <a:pos x="T6" y="T7"/>
                  </a:cxn>
                  <a:cxn ang="0">
                    <a:pos x="T8" y="T9"/>
                  </a:cxn>
                </a:cxnLst>
                <a:rect l="0" t="0" r="r" b="b"/>
                <a:pathLst>
                  <a:path w="31" h="66">
                    <a:moveTo>
                      <a:pt x="27" y="2"/>
                    </a:moveTo>
                    <a:cubicBezTo>
                      <a:pt x="23" y="0"/>
                      <a:pt x="15" y="13"/>
                      <a:pt x="8" y="30"/>
                    </a:cubicBezTo>
                    <a:cubicBezTo>
                      <a:pt x="2" y="47"/>
                      <a:pt x="0" y="62"/>
                      <a:pt x="4" y="65"/>
                    </a:cubicBezTo>
                    <a:cubicBezTo>
                      <a:pt x="8" y="66"/>
                      <a:pt x="17" y="54"/>
                      <a:pt x="24" y="36"/>
                    </a:cubicBezTo>
                    <a:cubicBezTo>
                      <a:pt x="30" y="19"/>
                      <a:pt x="31" y="4"/>
                      <a:pt x="27"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7" name="Freeform 1271"/>
              <p:cNvSpPr>
                <a:spLocks/>
              </p:cNvSpPr>
              <p:nvPr/>
            </p:nvSpPr>
            <p:spPr bwMode="auto">
              <a:xfrm>
                <a:off x="4521" y="1656"/>
                <a:ext cx="53" cy="126"/>
              </a:xfrm>
              <a:custGeom>
                <a:avLst/>
                <a:gdLst>
                  <a:gd name="T0" fmla="*/ 4 w 28"/>
                  <a:gd name="T1" fmla="*/ 2 h 67"/>
                  <a:gd name="T2" fmla="*/ 7 w 28"/>
                  <a:gd name="T3" fmla="*/ 36 h 67"/>
                  <a:gd name="T4" fmla="*/ 24 w 28"/>
                  <a:gd name="T5" fmla="*/ 65 h 67"/>
                  <a:gd name="T6" fmla="*/ 22 w 28"/>
                  <a:gd name="T7" fmla="*/ 30 h 67"/>
                  <a:gd name="T8" fmla="*/ 4 w 28"/>
                  <a:gd name="T9" fmla="*/ 2 h 67"/>
                </a:gdLst>
                <a:ahLst/>
                <a:cxnLst>
                  <a:cxn ang="0">
                    <a:pos x="T0" y="T1"/>
                  </a:cxn>
                  <a:cxn ang="0">
                    <a:pos x="T2" y="T3"/>
                  </a:cxn>
                  <a:cxn ang="0">
                    <a:pos x="T4" y="T5"/>
                  </a:cxn>
                  <a:cxn ang="0">
                    <a:pos x="T6" y="T7"/>
                  </a:cxn>
                  <a:cxn ang="0">
                    <a:pos x="T8" y="T9"/>
                  </a:cxn>
                </a:cxnLst>
                <a:rect l="0" t="0" r="r" b="b"/>
                <a:pathLst>
                  <a:path w="28" h="67">
                    <a:moveTo>
                      <a:pt x="4" y="2"/>
                    </a:moveTo>
                    <a:cubicBezTo>
                      <a:pt x="0" y="3"/>
                      <a:pt x="1" y="18"/>
                      <a:pt x="7" y="36"/>
                    </a:cubicBezTo>
                    <a:cubicBezTo>
                      <a:pt x="12" y="53"/>
                      <a:pt x="20" y="67"/>
                      <a:pt x="24" y="65"/>
                    </a:cubicBezTo>
                    <a:cubicBezTo>
                      <a:pt x="28" y="64"/>
                      <a:pt x="28" y="48"/>
                      <a:pt x="22" y="30"/>
                    </a:cubicBezTo>
                    <a:cubicBezTo>
                      <a:pt x="17" y="12"/>
                      <a:pt x="8" y="0"/>
                      <a:pt x="4"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8" name="Freeform 1272"/>
              <p:cNvSpPr>
                <a:spLocks/>
              </p:cNvSpPr>
              <p:nvPr/>
            </p:nvSpPr>
            <p:spPr bwMode="auto">
              <a:xfrm>
                <a:off x="2819" y="370"/>
                <a:ext cx="131" cy="40"/>
              </a:xfrm>
              <a:custGeom>
                <a:avLst/>
                <a:gdLst>
                  <a:gd name="T0" fmla="*/ 1 w 70"/>
                  <a:gd name="T1" fmla="*/ 4 h 21"/>
                  <a:gd name="T2" fmla="*/ 34 w 70"/>
                  <a:gd name="T3" fmla="*/ 17 h 21"/>
                  <a:gd name="T4" fmla="*/ 69 w 70"/>
                  <a:gd name="T5" fmla="*/ 17 h 21"/>
                  <a:gd name="T6" fmla="*/ 36 w 70"/>
                  <a:gd name="T7" fmla="*/ 4 h 21"/>
                  <a:gd name="T8" fmla="*/ 1 w 70"/>
                  <a:gd name="T9" fmla="*/ 4 h 21"/>
                </a:gdLst>
                <a:ahLst/>
                <a:cxnLst>
                  <a:cxn ang="0">
                    <a:pos x="T0" y="T1"/>
                  </a:cxn>
                  <a:cxn ang="0">
                    <a:pos x="T2" y="T3"/>
                  </a:cxn>
                  <a:cxn ang="0">
                    <a:pos x="T4" y="T5"/>
                  </a:cxn>
                  <a:cxn ang="0">
                    <a:pos x="T6" y="T7"/>
                  </a:cxn>
                  <a:cxn ang="0">
                    <a:pos x="T8" y="T9"/>
                  </a:cxn>
                </a:cxnLst>
                <a:rect l="0" t="0" r="r" b="b"/>
                <a:pathLst>
                  <a:path w="70" h="21">
                    <a:moveTo>
                      <a:pt x="1" y="4"/>
                    </a:moveTo>
                    <a:cubicBezTo>
                      <a:pt x="0" y="8"/>
                      <a:pt x="15" y="13"/>
                      <a:pt x="34" y="17"/>
                    </a:cubicBezTo>
                    <a:cubicBezTo>
                      <a:pt x="52" y="20"/>
                      <a:pt x="68" y="21"/>
                      <a:pt x="69" y="17"/>
                    </a:cubicBezTo>
                    <a:cubicBezTo>
                      <a:pt x="70" y="14"/>
                      <a:pt x="55" y="8"/>
                      <a:pt x="36" y="4"/>
                    </a:cubicBezTo>
                    <a:cubicBezTo>
                      <a:pt x="17" y="0"/>
                      <a:pt x="1" y="1"/>
                      <a:pt x="1"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9" name="Freeform 1273"/>
              <p:cNvSpPr>
                <a:spLocks/>
              </p:cNvSpPr>
              <p:nvPr/>
            </p:nvSpPr>
            <p:spPr bwMode="auto">
              <a:xfrm>
                <a:off x="4301" y="1741"/>
                <a:ext cx="49" cy="113"/>
              </a:xfrm>
              <a:custGeom>
                <a:avLst/>
                <a:gdLst>
                  <a:gd name="T0" fmla="*/ 4 w 26"/>
                  <a:gd name="T1" fmla="*/ 2 h 60"/>
                  <a:gd name="T2" fmla="*/ 6 w 26"/>
                  <a:gd name="T3" fmla="*/ 33 h 60"/>
                  <a:gd name="T4" fmla="*/ 22 w 26"/>
                  <a:gd name="T5" fmla="*/ 58 h 60"/>
                  <a:gd name="T6" fmla="*/ 21 w 26"/>
                  <a:gd name="T7" fmla="*/ 27 h 60"/>
                  <a:gd name="T8" fmla="*/ 4 w 26"/>
                  <a:gd name="T9" fmla="*/ 2 h 60"/>
                </a:gdLst>
                <a:ahLst/>
                <a:cxnLst>
                  <a:cxn ang="0">
                    <a:pos x="T0" y="T1"/>
                  </a:cxn>
                  <a:cxn ang="0">
                    <a:pos x="T2" y="T3"/>
                  </a:cxn>
                  <a:cxn ang="0">
                    <a:pos x="T4" y="T5"/>
                  </a:cxn>
                  <a:cxn ang="0">
                    <a:pos x="T6" y="T7"/>
                  </a:cxn>
                  <a:cxn ang="0">
                    <a:pos x="T8" y="T9"/>
                  </a:cxn>
                </a:cxnLst>
                <a:rect l="0" t="0" r="r" b="b"/>
                <a:pathLst>
                  <a:path w="26" h="60">
                    <a:moveTo>
                      <a:pt x="4" y="2"/>
                    </a:moveTo>
                    <a:cubicBezTo>
                      <a:pt x="0" y="4"/>
                      <a:pt x="0" y="17"/>
                      <a:pt x="6" y="33"/>
                    </a:cubicBezTo>
                    <a:cubicBezTo>
                      <a:pt x="10" y="48"/>
                      <a:pt x="17" y="60"/>
                      <a:pt x="22" y="58"/>
                    </a:cubicBezTo>
                    <a:cubicBezTo>
                      <a:pt x="26" y="57"/>
                      <a:pt x="26" y="43"/>
                      <a:pt x="21" y="27"/>
                    </a:cubicBezTo>
                    <a:cubicBezTo>
                      <a:pt x="16" y="11"/>
                      <a:pt x="8" y="0"/>
                      <a:pt x="4"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0" name="Freeform 1274"/>
              <p:cNvSpPr>
                <a:spLocks/>
              </p:cNvSpPr>
              <p:nvPr/>
            </p:nvSpPr>
            <p:spPr bwMode="auto">
              <a:xfrm>
                <a:off x="3358" y="701"/>
                <a:ext cx="124" cy="72"/>
              </a:xfrm>
              <a:custGeom>
                <a:avLst/>
                <a:gdLst>
                  <a:gd name="T0" fmla="*/ 3 w 66"/>
                  <a:gd name="T1" fmla="*/ 4 h 38"/>
                  <a:gd name="T2" fmla="*/ 30 w 66"/>
                  <a:gd name="T3" fmla="*/ 26 h 38"/>
                  <a:gd name="T4" fmla="*/ 63 w 66"/>
                  <a:gd name="T5" fmla="*/ 34 h 38"/>
                  <a:gd name="T6" fmla="*/ 37 w 66"/>
                  <a:gd name="T7" fmla="*/ 12 h 38"/>
                  <a:gd name="T8" fmla="*/ 3 w 66"/>
                  <a:gd name="T9" fmla="*/ 4 h 38"/>
                </a:gdLst>
                <a:ahLst/>
                <a:cxnLst>
                  <a:cxn ang="0">
                    <a:pos x="T0" y="T1"/>
                  </a:cxn>
                  <a:cxn ang="0">
                    <a:pos x="T2" y="T3"/>
                  </a:cxn>
                  <a:cxn ang="0">
                    <a:pos x="T4" y="T5"/>
                  </a:cxn>
                  <a:cxn ang="0">
                    <a:pos x="T6" y="T7"/>
                  </a:cxn>
                  <a:cxn ang="0">
                    <a:pos x="T8" y="T9"/>
                  </a:cxn>
                </a:cxnLst>
                <a:rect l="0" t="0" r="r" b="b"/>
                <a:pathLst>
                  <a:path w="66" h="38">
                    <a:moveTo>
                      <a:pt x="3" y="4"/>
                    </a:moveTo>
                    <a:cubicBezTo>
                      <a:pt x="0" y="8"/>
                      <a:pt x="13" y="18"/>
                      <a:pt x="30" y="26"/>
                    </a:cubicBezTo>
                    <a:cubicBezTo>
                      <a:pt x="46" y="34"/>
                      <a:pt x="61" y="38"/>
                      <a:pt x="63" y="34"/>
                    </a:cubicBezTo>
                    <a:cubicBezTo>
                      <a:pt x="66" y="30"/>
                      <a:pt x="55" y="20"/>
                      <a:pt x="37" y="12"/>
                    </a:cubicBezTo>
                    <a:cubicBezTo>
                      <a:pt x="21" y="3"/>
                      <a:pt x="5" y="0"/>
                      <a:pt x="3"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1" name="Freeform 1275"/>
              <p:cNvSpPr>
                <a:spLocks/>
              </p:cNvSpPr>
              <p:nvPr/>
            </p:nvSpPr>
            <p:spPr bwMode="auto">
              <a:xfrm>
                <a:off x="3458" y="571"/>
                <a:ext cx="82" cy="49"/>
              </a:xfrm>
              <a:custGeom>
                <a:avLst/>
                <a:gdLst>
                  <a:gd name="T0" fmla="*/ 1 w 44"/>
                  <a:gd name="T1" fmla="*/ 3 h 26"/>
                  <a:gd name="T2" fmla="*/ 19 w 44"/>
                  <a:gd name="T3" fmla="*/ 17 h 26"/>
                  <a:gd name="T4" fmla="*/ 42 w 44"/>
                  <a:gd name="T5" fmla="*/ 23 h 26"/>
                  <a:gd name="T6" fmla="*/ 24 w 44"/>
                  <a:gd name="T7" fmla="*/ 8 h 26"/>
                  <a:gd name="T8" fmla="*/ 1 w 44"/>
                  <a:gd name="T9" fmla="*/ 3 h 26"/>
                </a:gdLst>
                <a:ahLst/>
                <a:cxnLst>
                  <a:cxn ang="0">
                    <a:pos x="T0" y="T1"/>
                  </a:cxn>
                  <a:cxn ang="0">
                    <a:pos x="T2" y="T3"/>
                  </a:cxn>
                  <a:cxn ang="0">
                    <a:pos x="T4" y="T5"/>
                  </a:cxn>
                  <a:cxn ang="0">
                    <a:pos x="T6" y="T7"/>
                  </a:cxn>
                  <a:cxn ang="0">
                    <a:pos x="T8" y="T9"/>
                  </a:cxn>
                </a:cxnLst>
                <a:rect l="0" t="0" r="r" b="b"/>
                <a:pathLst>
                  <a:path w="44" h="26">
                    <a:moveTo>
                      <a:pt x="1" y="3"/>
                    </a:moveTo>
                    <a:cubicBezTo>
                      <a:pt x="0" y="5"/>
                      <a:pt x="8" y="12"/>
                      <a:pt x="19" y="17"/>
                    </a:cubicBezTo>
                    <a:cubicBezTo>
                      <a:pt x="31" y="23"/>
                      <a:pt x="41" y="26"/>
                      <a:pt x="42" y="23"/>
                    </a:cubicBezTo>
                    <a:cubicBezTo>
                      <a:pt x="44" y="21"/>
                      <a:pt x="36" y="14"/>
                      <a:pt x="24" y="8"/>
                    </a:cubicBezTo>
                    <a:cubicBezTo>
                      <a:pt x="13" y="3"/>
                      <a:pt x="2" y="0"/>
                      <a:pt x="1" y="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2" name="Freeform 1276"/>
              <p:cNvSpPr>
                <a:spLocks/>
              </p:cNvSpPr>
              <p:nvPr/>
            </p:nvSpPr>
            <p:spPr bwMode="auto">
              <a:xfrm>
                <a:off x="3221" y="739"/>
                <a:ext cx="201" cy="351"/>
              </a:xfrm>
              <a:custGeom>
                <a:avLst/>
                <a:gdLst>
                  <a:gd name="T0" fmla="*/ 5 w 107"/>
                  <a:gd name="T1" fmla="*/ 187 h 187"/>
                  <a:gd name="T2" fmla="*/ 107 w 107"/>
                  <a:gd name="T3" fmla="*/ 2 h 187"/>
                  <a:gd name="T4" fmla="*/ 101 w 107"/>
                  <a:gd name="T5" fmla="*/ 0 h 187"/>
                  <a:gd name="T6" fmla="*/ 0 w 107"/>
                  <a:gd name="T7" fmla="*/ 185 h 187"/>
                  <a:gd name="T8" fmla="*/ 5 w 107"/>
                  <a:gd name="T9" fmla="*/ 187 h 187"/>
                </a:gdLst>
                <a:ahLst/>
                <a:cxnLst>
                  <a:cxn ang="0">
                    <a:pos x="T0" y="T1"/>
                  </a:cxn>
                  <a:cxn ang="0">
                    <a:pos x="T2" y="T3"/>
                  </a:cxn>
                  <a:cxn ang="0">
                    <a:pos x="T4" y="T5"/>
                  </a:cxn>
                  <a:cxn ang="0">
                    <a:pos x="T6" y="T7"/>
                  </a:cxn>
                  <a:cxn ang="0">
                    <a:pos x="T8" y="T9"/>
                  </a:cxn>
                </a:cxnLst>
                <a:rect l="0" t="0" r="r" b="b"/>
                <a:pathLst>
                  <a:path w="107" h="187">
                    <a:moveTo>
                      <a:pt x="5" y="187"/>
                    </a:moveTo>
                    <a:cubicBezTo>
                      <a:pt x="39" y="125"/>
                      <a:pt x="73" y="64"/>
                      <a:pt x="107" y="2"/>
                    </a:cubicBezTo>
                    <a:cubicBezTo>
                      <a:pt x="105" y="1"/>
                      <a:pt x="103" y="0"/>
                      <a:pt x="101" y="0"/>
                    </a:cubicBezTo>
                    <a:cubicBezTo>
                      <a:pt x="68" y="61"/>
                      <a:pt x="34" y="123"/>
                      <a:pt x="0" y="185"/>
                    </a:cubicBezTo>
                    <a:cubicBezTo>
                      <a:pt x="2" y="185"/>
                      <a:pt x="3" y="186"/>
                      <a:pt x="5" y="18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3" name="Freeform 1277"/>
              <p:cNvSpPr>
                <a:spLocks/>
              </p:cNvSpPr>
              <p:nvPr/>
            </p:nvSpPr>
            <p:spPr bwMode="auto">
              <a:xfrm>
                <a:off x="3172" y="1056"/>
                <a:ext cx="107" cy="64"/>
              </a:xfrm>
              <a:custGeom>
                <a:avLst/>
                <a:gdLst>
                  <a:gd name="T0" fmla="*/ 24 w 57"/>
                  <a:gd name="T1" fmla="*/ 25 h 34"/>
                  <a:gd name="T2" fmla="*/ 54 w 57"/>
                  <a:gd name="T3" fmla="*/ 30 h 34"/>
                  <a:gd name="T4" fmla="*/ 33 w 57"/>
                  <a:gd name="T5" fmla="*/ 9 h 34"/>
                  <a:gd name="T6" fmla="*/ 2 w 57"/>
                  <a:gd name="T7" fmla="*/ 4 h 34"/>
                  <a:gd name="T8" fmla="*/ 24 w 57"/>
                  <a:gd name="T9" fmla="*/ 25 h 34"/>
                </a:gdLst>
                <a:ahLst/>
                <a:cxnLst>
                  <a:cxn ang="0">
                    <a:pos x="T0" y="T1"/>
                  </a:cxn>
                  <a:cxn ang="0">
                    <a:pos x="T2" y="T3"/>
                  </a:cxn>
                  <a:cxn ang="0">
                    <a:pos x="T4" y="T5"/>
                  </a:cxn>
                  <a:cxn ang="0">
                    <a:pos x="T6" y="T7"/>
                  </a:cxn>
                  <a:cxn ang="0">
                    <a:pos x="T8" y="T9"/>
                  </a:cxn>
                </a:cxnLst>
                <a:rect l="0" t="0" r="r" b="b"/>
                <a:pathLst>
                  <a:path w="57" h="34">
                    <a:moveTo>
                      <a:pt x="24" y="25"/>
                    </a:moveTo>
                    <a:cubicBezTo>
                      <a:pt x="38" y="32"/>
                      <a:pt x="52" y="34"/>
                      <a:pt x="54" y="30"/>
                    </a:cubicBezTo>
                    <a:cubicBezTo>
                      <a:pt x="57" y="26"/>
                      <a:pt x="47" y="16"/>
                      <a:pt x="33" y="9"/>
                    </a:cubicBezTo>
                    <a:cubicBezTo>
                      <a:pt x="18" y="2"/>
                      <a:pt x="4" y="0"/>
                      <a:pt x="2" y="4"/>
                    </a:cubicBezTo>
                    <a:cubicBezTo>
                      <a:pt x="0" y="8"/>
                      <a:pt x="10" y="18"/>
                      <a:pt x="24" y="2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4" name="Freeform 1278"/>
              <p:cNvSpPr>
                <a:spLocks/>
              </p:cNvSpPr>
              <p:nvPr/>
            </p:nvSpPr>
            <p:spPr bwMode="auto">
              <a:xfrm>
                <a:off x="4704" y="2265"/>
                <a:ext cx="231" cy="1081"/>
              </a:xfrm>
              <a:custGeom>
                <a:avLst/>
                <a:gdLst>
                  <a:gd name="T0" fmla="*/ 0 w 123"/>
                  <a:gd name="T1" fmla="*/ 575 h 575"/>
                  <a:gd name="T2" fmla="*/ 1 w 123"/>
                  <a:gd name="T3" fmla="*/ 575 h 575"/>
                  <a:gd name="T4" fmla="*/ 90 w 123"/>
                  <a:gd name="T5" fmla="*/ 150 h 575"/>
                  <a:gd name="T6" fmla="*/ 123 w 123"/>
                  <a:gd name="T7" fmla="*/ 6 h 575"/>
                  <a:gd name="T8" fmla="*/ 122 w 123"/>
                  <a:gd name="T9" fmla="*/ 0 h 575"/>
                  <a:gd name="T10" fmla="*/ 89 w 123"/>
                  <a:gd name="T11" fmla="*/ 147 h 575"/>
                  <a:gd name="T12" fmla="*/ 0 w 123"/>
                  <a:gd name="T13" fmla="*/ 575 h 575"/>
                </a:gdLst>
                <a:ahLst/>
                <a:cxnLst>
                  <a:cxn ang="0">
                    <a:pos x="T0" y="T1"/>
                  </a:cxn>
                  <a:cxn ang="0">
                    <a:pos x="T2" y="T3"/>
                  </a:cxn>
                  <a:cxn ang="0">
                    <a:pos x="T4" y="T5"/>
                  </a:cxn>
                  <a:cxn ang="0">
                    <a:pos x="T6" y="T7"/>
                  </a:cxn>
                  <a:cxn ang="0">
                    <a:pos x="T8" y="T9"/>
                  </a:cxn>
                  <a:cxn ang="0">
                    <a:pos x="T10" y="T11"/>
                  </a:cxn>
                  <a:cxn ang="0">
                    <a:pos x="T12" y="T13"/>
                  </a:cxn>
                </a:cxnLst>
                <a:rect l="0" t="0" r="r" b="b"/>
                <a:pathLst>
                  <a:path w="123" h="575">
                    <a:moveTo>
                      <a:pt x="0" y="575"/>
                    </a:moveTo>
                    <a:cubicBezTo>
                      <a:pt x="1" y="575"/>
                      <a:pt x="1" y="575"/>
                      <a:pt x="1" y="575"/>
                    </a:cubicBezTo>
                    <a:cubicBezTo>
                      <a:pt x="52" y="440"/>
                      <a:pt x="82" y="295"/>
                      <a:pt x="90" y="150"/>
                    </a:cubicBezTo>
                    <a:cubicBezTo>
                      <a:pt x="104" y="103"/>
                      <a:pt x="115" y="55"/>
                      <a:pt x="123" y="6"/>
                    </a:cubicBezTo>
                    <a:cubicBezTo>
                      <a:pt x="123" y="4"/>
                      <a:pt x="123" y="2"/>
                      <a:pt x="122" y="0"/>
                    </a:cubicBezTo>
                    <a:cubicBezTo>
                      <a:pt x="114" y="50"/>
                      <a:pt x="102" y="99"/>
                      <a:pt x="89" y="147"/>
                    </a:cubicBezTo>
                    <a:cubicBezTo>
                      <a:pt x="81" y="293"/>
                      <a:pt x="51" y="438"/>
                      <a:pt x="0" y="57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5" name="Freeform 1279"/>
              <p:cNvSpPr>
                <a:spLocks/>
              </p:cNvSpPr>
              <p:nvPr/>
            </p:nvSpPr>
            <p:spPr bwMode="auto">
              <a:xfrm>
                <a:off x="3589" y="2942"/>
                <a:ext cx="265" cy="438"/>
              </a:xfrm>
              <a:custGeom>
                <a:avLst/>
                <a:gdLst>
                  <a:gd name="T0" fmla="*/ 0 w 141"/>
                  <a:gd name="T1" fmla="*/ 217 h 233"/>
                  <a:gd name="T2" fmla="*/ 20 w 141"/>
                  <a:gd name="T3" fmla="*/ 233 h 233"/>
                  <a:gd name="T4" fmla="*/ 141 w 141"/>
                  <a:gd name="T5" fmla="*/ 1 h 233"/>
                  <a:gd name="T6" fmla="*/ 139 w 141"/>
                  <a:gd name="T7" fmla="*/ 0 h 233"/>
                  <a:gd name="T8" fmla="*/ 21 w 141"/>
                  <a:gd name="T9" fmla="*/ 228 h 233"/>
                  <a:gd name="T10" fmla="*/ 2 w 141"/>
                  <a:gd name="T11" fmla="*/ 214 h 233"/>
                  <a:gd name="T12" fmla="*/ 0 w 141"/>
                  <a:gd name="T13" fmla="*/ 217 h 233"/>
                </a:gdLst>
                <a:ahLst/>
                <a:cxnLst>
                  <a:cxn ang="0">
                    <a:pos x="T0" y="T1"/>
                  </a:cxn>
                  <a:cxn ang="0">
                    <a:pos x="T2" y="T3"/>
                  </a:cxn>
                  <a:cxn ang="0">
                    <a:pos x="T4" y="T5"/>
                  </a:cxn>
                  <a:cxn ang="0">
                    <a:pos x="T6" y="T7"/>
                  </a:cxn>
                  <a:cxn ang="0">
                    <a:pos x="T8" y="T9"/>
                  </a:cxn>
                  <a:cxn ang="0">
                    <a:pos x="T10" y="T11"/>
                  </a:cxn>
                  <a:cxn ang="0">
                    <a:pos x="T12" y="T13"/>
                  </a:cxn>
                </a:cxnLst>
                <a:rect l="0" t="0" r="r" b="b"/>
                <a:pathLst>
                  <a:path w="141" h="233">
                    <a:moveTo>
                      <a:pt x="0" y="217"/>
                    </a:moveTo>
                    <a:cubicBezTo>
                      <a:pt x="6" y="222"/>
                      <a:pt x="13" y="228"/>
                      <a:pt x="20" y="233"/>
                    </a:cubicBezTo>
                    <a:cubicBezTo>
                      <a:pt x="72" y="163"/>
                      <a:pt x="113" y="85"/>
                      <a:pt x="141" y="1"/>
                    </a:cubicBezTo>
                    <a:cubicBezTo>
                      <a:pt x="140" y="1"/>
                      <a:pt x="140" y="1"/>
                      <a:pt x="139" y="0"/>
                    </a:cubicBezTo>
                    <a:cubicBezTo>
                      <a:pt x="112" y="83"/>
                      <a:pt x="72" y="160"/>
                      <a:pt x="21" y="228"/>
                    </a:cubicBezTo>
                    <a:cubicBezTo>
                      <a:pt x="15" y="224"/>
                      <a:pt x="9" y="219"/>
                      <a:pt x="2" y="214"/>
                    </a:cubicBezTo>
                    <a:cubicBezTo>
                      <a:pt x="2" y="215"/>
                      <a:pt x="1" y="216"/>
                      <a:pt x="0" y="2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6" name="Freeform 1280"/>
              <p:cNvSpPr>
                <a:spLocks/>
              </p:cNvSpPr>
              <p:nvPr/>
            </p:nvSpPr>
            <p:spPr bwMode="auto">
              <a:xfrm>
                <a:off x="4380" y="2636"/>
                <a:ext cx="203" cy="607"/>
              </a:xfrm>
              <a:custGeom>
                <a:avLst/>
                <a:gdLst>
                  <a:gd name="T0" fmla="*/ 33 w 108"/>
                  <a:gd name="T1" fmla="*/ 322 h 323"/>
                  <a:gd name="T2" fmla="*/ 35 w 108"/>
                  <a:gd name="T3" fmla="*/ 323 h 323"/>
                  <a:gd name="T4" fmla="*/ 108 w 108"/>
                  <a:gd name="T5" fmla="*/ 11 h 323"/>
                  <a:gd name="T6" fmla="*/ 0 w 108"/>
                  <a:gd name="T7" fmla="*/ 0 h 323"/>
                  <a:gd name="T8" fmla="*/ 0 w 108"/>
                  <a:gd name="T9" fmla="*/ 8 h 323"/>
                  <a:gd name="T10" fmla="*/ 105 w 108"/>
                  <a:gd name="T11" fmla="*/ 19 h 323"/>
                  <a:gd name="T12" fmla="*/ 33 w 108"/>
                  <a:gd name="T13" fmla="*/ 322 h 323"/>
                </a:gdLst>
                <a:ahLst/>
                <a:cxnLst>
                  <a:cxn ang="0">
                    <a:pos x="T0" y="T1"/>
                  </a:cxn>
                  <a:cxn ang="0">
                    <a:pos x="T2" y="T3"/>
                  </a:cxn>
                  <a:cxn ang="0">
                    <a:pos x="T4" y="T5"/>
                  </a:cxn>
                  <a:cxn ang="0">
                    <a:pos x="T6" y="T7"/>
                  </a:cxn>
                  <a:cxn ang="0">
                    <a:pos x="T8" y="T9"/>
                  </a:cxn>
                  <a:cxn ang="0">
                    <a:pos x="T10" y="T11"/>
                  </a:cxn>
                  <a:cxn ang="0">
                    <a:pos x="T12" y="T13"/>
                  </a:cxn>
                </a:cxnLst>
                <a:rect l="0" t="0" r="r" b="b"/>
                <a:pathLst>
                  <a:path w="108" h="323">
                    <a:moveTo>
                      <a:pt x="33" y="322"/>
                    </a:moveTo>
                    <a:cubicBezTo>
                      <a:pt x="34" y="323"/>
                      <a:pt x="34" y="323"/>
                      <a:pt x="35" y="323"/>
                    </a:cubicBezTo>
                    <a:cubicBezTo>
                      <a:pt x="73" y="223"/>
                      <a:pt x="97" y="117"/>
                      <a:pt x="108" y="11"/>
                    </a:cubicBezTo>
                    <a:cubicBezTo>
                      <a:pt x="73" y="7"/>
                      <a:pt x="36" y="4"/>
                      <a:pt x="0" y="0"/>
                    </a:cubicBezTo>
                    <a:cubicBezTo>
                      <a:pt x="0" y="3"/>
                      <a:pt x="0" y="6"/>
                      <a:pt x="0" y="8"/>
                    </a:cubicBezTo>
                    <a:cubicBezTo>
                      <a:pt x="35" y="12"/>
                      <a:pt x="70" y="16"/>
                      <a:pt x="105" y="19"/>
                    </a:cubicBezTo>
                    <a:cubicBezTo>
                      <a:pt x="94" y="123"/>
                      <a:pt x="69" y="225"/>
                      <a:pt x="33" y="3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7" name="Freeform 1281"/>
              <p:cNvSpPr>
                <a:spLocks/>
              </p:cNvSpPr>
              <p:nvPr/>
            </p:nvSpPr>
            <p:spPr bwMode="auto">
              <a:xfrm>
                <a:off x="3371" y="2162"/>
                <a:ext cx="188" cy="150"/>
              </a:xfrm>
              <a:custGeom>
                <a:avLst/>
                <a:gdLst>
                  <a:gd name="T0" fmla="*/ 97 w 100"/>
                  <a:gd name="T1" fmla="*/ 80 h 80"/>
                  <a:gd name="T2" fmla="*/ 100 w 100"/>
                  <a:gd name="T3" fmla="*/ 80 h 80"/>
                  <a:gd name="T4" fmla="*/ 89 w 100"/>
                  <a:gd name="T5" fmla="*/ 15 h 80"/>
                  <a:gd name="T6" fmla="*/ 10 w 100"/>
                  <a:gd name="T7" fmla="*/ 34 h 80"/>
                  <a:gd name="T8" fmla="*/ 2 w 100"/>
                  <a:gd name="T9" fmla="*/ 0 h 80"/>
                  <a:gd name="T10" fmla="*/ 0 w 100"/>
                  <a:gd name="T11" fmla="*/ 1 h 80"/>
                  <a:gd name="T12" fmla="*/ 9 w 100"/>
                  <a:gd name="T13" fmla="*/ 39 h 80"/>
                  <a:gd name="T14" fmla="*/ 88 w 100"/>
                  <a:gd name="T15" fmla="*/ 20 h 80"/>
                  <a:gd name="T16" fmla="*/ 97 w 100"/>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0">
                    <a:moveTo>
                      <a:pt x="97" y="80"/>
                    </a:moveTo>
                    <a:cubicBezTo>
                      <a:pt x="98" y="80"/>
                      <a:pt x="99" y="80"/>
                      <a:pt x="100" y="80"/>
                    </a:cubicBezTo>
                    <a:cubicBezTo>
                      <a:pt x="97" y="58"/>
                      <a:pt x="94" y="36"/>
                      <a:pt x="89" y="15"/>
                    </a:cubicBezTo>
                    <a:cubicBezTo>
                      <a:pt x="63" y="21"/>
                      <a:pt x="37" y="28"/>
                      <a:pt x="10" y="34"/>
                    </a:cubicBezTo>
                    <a:cubicBezTo>
                      <a:pt x="8" y="23"/>
                      <a:pt x="5" y="11"/>
                      <a:pt x="2" y="0"/>
                    </a:cubicBezTo>
                    <a:cubicBezTo>
                      <a:pt x="1" y="0"/>
                      <a:pt x="0" y="0"/>
                      <a:pt x="0" y="1"/>
                    </a:cubicBezTo>
                    <a:cubicBezTo>
                      <a:pt x="3" y="13"/>
                      <a:pt x="6" y="26"/>
                      <a:pt x="9" y="39"/>
                    </a:cubicBezTo>
                    <a:cubicBezTo>
                      <a:pt x="35" y="32"/>
                      <a:pt x="62" y="26"/>
                      <a:pt x="88" y="20"/>
                    </a:cubicBezTo>
                    <a:cubicBezTo>
                      <a:pt x="92" y="40"/>
                      <a:pt x="95" y="60"/>
                      <a:pt x="97" y="8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8" name="Freeform 1282"/>
              <p:cNvSpPr>
                <a:spLocks/>
              </p:cNvSpPr>
              <p:nvPr/>
            </p:nvSpPr>
            <p:spPr bwMode="auto">
              <a:xfrm>
                <a:off x="3657" y="2384"/>
                <a:ext cx="88" cy="496"/>
              </a:xfrm>
              <a:custGeom>
                <a:avLst/>
                <a:gdLst>
                  <a:gd name="T0" fmla="*/ 5 w 47"/>
                  <a:gd name="T1" fmla="*/ 258 h 264"/>
                  <a:gd name="T2" fmla="*/ 24 w 47"/>
                  <a:gd name="T3" fmla="*/ 264 h 264"/>
                  <a:gd name="T4" fmla="*/ 26 w 47"/>
                  <a:gd name="T5" fmla="*/ 259 h 264"/>
                  <a:gd name="T6" fmla="*/ 9 w 47"/>
                  <a:gd name="T7" fmla="*/ 254 h 264"/>
                  <a:gd name="T8" fmla="*/ 45 w 47"/>
                  <a:gd name="T9" fmla="*/ 0 h 264"/>
                  <a:gd name="T10" fmla="*/ 0 w 47"/>
                  <a:gd name="T11" fmla="*/ 3 h 264"/>
                  <a:gd name="T12" fmla="*/ 0 w 47"/>
                  <a:gd name="T13" fmla="*/ 8 h 264"/>
                  <a:gd name="T14" fmla="*/ 42 w 47"/>
                  <a:gd name="T15" fmla="*/ 6 h 264"/>
                  <a:gd name="T16" fmla="*/ 5 w 47"/>
                  <a:gd name="T17" fmla="*/ 25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64">
                    <a:moveTo>
                      <a:pt x="5" y="258"/>
                    </a:moveTo>
                    <a:cubicBezTo>
                      <a:pt x="12" y="260"/>
                      <a:pt x="18" y="262"/>
                      <a:pt x="24" y="264"/>
                    </a:cubicBezTo>
                    <a:cubicBezTo>
                      <a:pt x="25" y="263"/>
                      <a:pt x="25" y="261"/>
                      <a:pt x="26" y="259"/>
                    </a:cubicBezTo>
                    <a:cubicBezTo>
                      <a:pt x="20" y="257"/>
                      <a:pt x="15" y="255"/>
                      <a:pt x="9" y="254"/>
                    </a:cubicBezTo>
                    <a:cubicBezTo>
                      <a:pt x="35" y="172"/>
                      <a:pt x="47" y="86"/>
                      <a:pt x="45" y="0"/>
                    </a:cubicBezTo>
                    <a:cubicBezTo>
                      <a:pt x="30" y="1"/>
                      <a:pt x="15" y="2"/>
                      <a:pt x="0" y="3"/>
                    </a:cubicBezTo>
                    <a:cubicBezTo>
                      <a:pt x="0" y="4"/>
                      <a:pt x="0" y="6"/>
                      <a:pt x="0" y="8"/>
                    </a:cubicBezTo>
                    <a:cubicBezTo>
                      <a:pt x="14" y="7"/>
                      <a:pt x="28" y="6"/>
                      <a:pt x="42" y="6"/>
                    </a:cubicBezTo>
                    <a:cubicBezTo>
                      <a:pt x="45" y="91"/>
                      <a:pt x="32" y="177"/>
                      <a:pt x="5" y="25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9" name="Freeform 1283"/>
              <p:cNvSpPr>
                <a:spLocks/>
              </p:cNvSpPr>
              <p:nvPr/>
            </p:nvSpPr>
            <p:spPr bwMode="auto">
              <a:xfrm>
                <a:off x="4102" y="2619"/>
                <a:ext cx="175" cy="693"/>
              </a:xfrm>
              <a:custGeom>
                <a:avLst/>
                <a:gdLst>
                  <a:gd name="T0" fmla="*/ 9 w 93"/>
                  <a:gd name="T1" fmla="*/ 367 h 369"/>
                  <a:gd name="T2" fmla="*/ 11 w 93"/>
                  <a:gd name="T3" fmla="*/ 369 h 369"/>
                  <a:gd name="T4" fmla="*/ 93 w 93"/>
                  <a:gd name="T5" fmla="*/ 132 h 369"/>
                  <a:gd name="T6" fmla="*/ 4 w 93"/>
                  <a:gd name="T7" fmla="*/ 112 h 369"/>
                  <a:gd name="T8" fmla="*/ 22 w 93"/>
                  <a:gd name="T9" fmla="*/ 0 h 369"/>
                  <a:gd name="T10" fmla="*/ 20 w 93"/>
                  <a:gd name="T11" fmla="*/ 0 h 369"/>
                  <a:gd name="T12" fmla="*/ 0 w 93"/>
                  <a:gd name="T13" fmla="*/ 118 h 369"/>
                  <a:gd name="T14" fmla="*/ 89 w 93"/>
                  <a:gd name="T15" fmla="*/ 140 h 369"/>
                  <a:gd name="T16" fmla="*/ 9 w 93"/>
                  <a:gd name="T17" fmla="*/ 367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69">
                    <a:moveTo>
                      <a:pt x="9" y="367"/>
                    </a:moveTo>
                    <a:cubicBezTo>
                      <a:pt x="10" y="368"/>
                      <a:pt x="11" y="368"/>
                      <a:pt x="11" y="369"/>
                    </a:cubicBezTo>
                    <a:cubicBezTo>
                      <a:pt x="48" y="293"/>
                      <a:pt x="75" y="214"/>
                      <a:pt x="93" y="132"/>
                    </a:cubicBezTo>
                    <a:cubicBezTo>
                      <a:pt x="63" y="125"/>
                      <a:pt x="34" y="119"/>
                      <a:pt x="4" y="112"/>
                    </a:cubicBezTo>
                    <a:cubicBezTo>
                      <a:pt x="12" y="75"/>
                      <a:pt x="18" y="38"/>
                      <a:pt x="22" y="0"/>
                    </a:cubicBezTo>
                    <a:cubicBezTo>
                      <a:pt x="22" y="0"/>
                      <a:pt x="21" y="0"/>
                      <a:pt x="20" y="0"/>
                    </a:cubicBezTo>
                    <a:cubicBezTo>
                      <a:pt x="16" y="40"/>
                      <a:pt x="9" y="79"/>
                      <a:pt x="0" y="118"/>
                    </a:cubicBezTo>
                    <a:cubicBezTo>
                      <a:pt x="30" y="125"/>
                      <a:pt x="60" y="133"/>
                      <a:pt x="89" y="140"/>
                    </a:cubicBezTo>
                    <a:cubicBezTo>
                      <a:pt x="71" y="218"/>
                      <a:pt x="44" y="295"/>
                      <a:pt x="9" y="36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0" name="Freeform 1284"/>
              <p:cNvSpPr>
                <a:spLocks/>
              </p:cNvSpPr>
              <p:nvPr/>
            </p:nvSpPr>
            <p:spPr bwMode="auto">
              <a:xfrm>
                <a:off x="3963" y="2515"/>
                <a:ext cx="137" cy="367"/>
              </a:xfrm>
              <a:custGeom>
                <a:avLst/>
                <a:gdLst>
                  <a:gd name="T0" fmla="*/ 0 w 73"/>
                  <a:gd name="T1" fmla="*/ 190 h 195"/>
                  <a:gd name="T2" fmla="*/ 18 w 73"/>
                  <a:gd name="T3" fmla="*/ 195 h 195"/>
                  <a:gd name="T4" fmla="*/ 19 w 73"/>
                  <a:gd name="T5" fmla="*/ 191 h 195"/>
                  <a:gd name="T6" fmla="*/ 3 w 73"/>
                  <a:gd name="T7" fmla="*/ 186 h 195"/>
                  <a:gd name="T8" fmla="*/ 32 w 73"/>
                  <a:gd name="T9" fmla="*/ 5 h 195"/>
                  <a:gd name="T10" fmla="*/ 73 w 73"/>
                  <a:gd name="T11" fmla="*/ 6 h 195"/>
                  <a:gd name="T12" fmla="*/ 73 w 73"/>
                  <a:gd name="T13" fmla="*/ 2 h 195"/>
                  <a:gd name="T14" fmla="*/ 30 w 73"/>
                  <a:gd name="T15" fmla="*/ 0 h 195"/>
                  <a:gd name="T16" fmla="*/ 0 w 73"/>
                  <a:gd name="T17" fmla="*/ 19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95">
                    <a:moveTo>
                      <a:pt x="0" y="190"/>
                    </a:moveTo>
                    <a:cubicBezTo>
                      <a:pt x="6" y="192"/>
                      <a:pt x="12" y="194"/>
                      <a:pt x="18" y="195"/>
                    </a:cubicBezTo>
                    <a:cubicBezTo>
                      <a:pt x="18" y="194"/>
                      <a:pt x="19" y="193"/>
                      <a:pt x="19" y="191"/>
                    </a:cubicBezTo>
                    <a:cubicBezTo>
                      <a:pt x="13" y="189"/>
                      <a:pt x="8" y="188"/>
                      <a:pt x="3" y="186"/>
                    </a:cubicBezTo>
                    <a:cubicBezTo>
                      <a:pt x="18" y="127"/>
                      <a:pt x="28" y="66"/>
                      <a:pt x="32" y="5"/>
                    </a:cubicBezTo>
                    <a:cubicBezTo>
                      <a:pt x="45" y="5"/>
                      <a:pt x="59" y="6"/>
                      <a:pt x="73" y="6"/>
                    </a:cubicBezTo>
                    <a:cubicBezTo>
                      <a:pt x="73" y="5"/>
                      <a:pt x="73" y="3"/>
                      <a:pt x="73" y="2"/>
                    </a:cubicBezTo>
                    <a:cubicBezTo>
                      <a:pt x="59" y="1"/>
                      <a:pt x="45" y="1"/>
                      <a:pt x="30" y="0"/>
                    </a:cubicBezTo>
                    <a:cubicBezTo>
                      <a:pt x="27" y="64"/>
                      <a:pt x="17" y="128"/>
                      <a:pt x="0" y="1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1" name="Freeform 1285"/>
              <p:cNvSpPr>
                <a:spLocks/>
              </p:cNvSpPr>
              <p:nvPr/>
            </p:nvSpPr>
            <p:spPr bwMode="auto">
              <a:xfrm>
                <a:off x="3937" y="372"/>
                <a:ext cx="1058" cy="1077"/>
              </a:xfrm>
              <a:custGeom>
                <a:avLst/>
                <a:gdLst>
                  <a:gd name="T0" fmla="*/ 562 w 563"/>
                  <a:gd name="T1" fmla="*/ 573 h 573"/>
                  <a:gd name="T2" fmla="*/ 563 w 563"/>
                  <a:gd name="T3" fmla="*/ 572 h 573"/>
                  <a:gd name="T4" fmla="*/ 515 w 563"/>
                  <a:gd name="T5" fmla="*/ 457 h 573"/>
                  <a:gd name="T6" fmla="*/ 434 w 563"/>
                  <a:gd name="T7" fmla="*/ 498 h 573"/>
                  <a:gd name="T8" fmla="*/ 1 w 563"/>
                  <a:gd name="T9" fmla="*/ 0 h 573"/>
                  <a:gd name="T10" fmla="*/ 0 w 563"/>
                  <a:gd name="T11" fmla="*/ 1 h 573"/>
                  <a:gd name="T12" fmla="*/ 435 w 563"/>
                  <a:gd name="T13" fmla="*/ 505 h 573"/>
                  <a:gd name="T14" fmla="*/ 517 w 563"/>
                  <a:gd name="T15" fmla="*/ 465 h 573"/>
                  <a:gd name="T16" fmla="*/ 562 w 563"/>
                  <a:gd name="T17" fmla="*/ 57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3" h="573">
                    <a:moveTo>
                      <a:pt x="562" y="573"/>
                    </a:moveTo>
                    <a:cubicBezTo>
                      <a:pt x="562" y="573"/>
                      <a:pt x="562" y="572"/>
                      <a:pt x="563" y="572"/>
                    </a:cubicBezTo>
                    <a:cubicBezTo>
                      <a:pt x="549" y="533"/>
                      <a:pt x="533" y="495"/>
                      <a:pt x="515" y="457"/>
                    </a:cubicBezTo>
                    <a:cubicBezTo>
                      <a:pt x="488" y="471"/>
                      <a:pt x="461" y="484"/>
                      <a:pt x="434" y="498"/>
                    </a:cubicBezTo>
                    <a:cubicBezTo>
                      <a:pt x="342" y="303"/>
                      <a:pt x="199" y="129"/>
                      <a:pt x="1" y="0"/>
                    </a:cubicBezTo>
                    <a:cubicBezTo>
                      <a:pt x="1" y="0"/>
                      <a:pt x="0" y="1"/>
                      <a:pt x="0" y="1"/>
                    </a:cubicBezTo>
                    <a:cubicBezTo>
                      <a:pt x="200" y="132"/>
                      <a:pt x="344" y="307"/>
                      <a:pt x="435" y="505"/>
                    </a:cubicBezTo>
                    <a:cubicBezTo>
                      <a:pt x="463" y="492"/>
                      <a:pt x="490" y="478"/>
                      <a:pt x="517" y="465"/>
                    </a:cubicBezTo>
                    <a:cubicBezTo>
                      <a:pt x="533" y="500"/>
                      <a:pt x="548" y="536"/>
                      <a:pt x="562" y="57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2" name="Freeform 1286"/>
              <p:cNvSpPr>
                <a:spLocks/>
              </p:cNvSpPr>
              <p:nvPr/>
            </p:nvSpPr>
            <p:spPr bwMode="auto">
              <a:xfrm>
                <a:off x="2882" y="242"/>
                <a:ext cx="694" cy="243"/>
              </a:xfrm>
              <a:custGeom>
                <a:avLst/>
                <a:gdLst>
                  <a:gd name="T0" fmla="*/ 306 w 369"/>
                  <a:gd name="T1" fmla="*/ 129 h 129"/>
                  <a:gd name="T2" fmla="*/ 369 w 369"/>
                  <a:gd name="T3" fmla="*/ 3 h 129"/>
                  <a:gd name="T4" fmla="*/ 362 w 369"/>
                  <a:gd name="T5" fmla="*/ 0 h 129"/>
                  <a:gd name="T6" fmla="*/ 300 w 369"/>
                  <a:gd name="T7" fmla="*/ 125 h 129"/>
                  <a:gd name="T8" fmla="*/ 8 w 369"/>
                  <a:gd name="T9" fmla="*/ 35 h 129"/>
                  <a:gd name="T10" fmla="*/ 0 w 369"/>
                  <a:gd name="T11" fmla="*/ 78 h 129"/>
                  <a:gd name="T12" fmla="*/ 8 w 369"/>
                  <a:gd name="T13" fmla="*/ 80 h 129"/>
                  <a:gd name="T14" fmla="*/ 16 w 369"/>
                  <a:gd name="T15" fmla="*/ 38 h 129"/>
                  <a:gd name="T16" fmla="*/ 306 w 369"/>
                  <a:gd name="T1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129">
                    <a:moveTo>
                      <a:pt x="306" y="129"/>
                    </a:moveTo>
                    <a:cubicBezTo>
                      <a:pt x="327" y="87"/>
                      <a:pt x="348" y="45"/>
                      <a:pt x="369" y="3"/>
                    </a:cubicBezTo>
                    <a:cubicBezTo>
                      <a:pt x="367" y="2"/>
                      <a:pt x="364" y="1"/>
                      <a:pt x="362" y="0"/>
                    </a:cubicBezTo>
                    <a:cubicBezTo>
                      <a:pt x="341" y="41"/>
                      <a:pt x="321" y="83"/>
                      <a:pt x="300" y="125"/>
                    </a:cubicBezTo>
                    <a:cubicBezTo>
                      <a:pt x="213" y="85"/>
                      <a:pt x="115" y="55"/>
                      <a:pt x="8" y="35"/>
                    </a:cubicBezTo>
                    <a:cubicBezTo>
                      <a:pt x="5" y="49"/>
                      <a:pt x="3" y="64"/>
                      <a:pt x="0" y="78"/>
                    </a:cubicBezTo>
                    <a:cubicBezTo>
                      <a:pt x="2" y="79"/>
                      <a:pt x="5" y="79"/>
                      <a:pt x="8" y="80"/>
                    </a:cubicBezTo>
                    <a:cubicBezTo>
                      <a:pt x="11" y="66"/>
                      <a:pt x="13" y="52"/>
                      <a:pt x="16" y="38"/>
                    </a:cubicBezTo>
                    <a:cubicBezTo>
                      <a:pt x="122" y="59"/>
                      <a:pt x="219" y="90"/>
                      <a:pt x="306" y="12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3" name="Freeform 1287"/>
              <p:cNvSpPr>
                <a:spLocks/>
              </p:cNvSpPr>
              <p:nvPr/>
            </p:nvSpPr>
            <p:spPr bwMode="auto">
              <a:xfrm>
                <a:off x="3332" y="1120"/>
                <a:ext cx="270" cy="297"/>
              </a:xfrm>
              <a:custGeom>
                <a:avLst/>
                <a:gdLst>
                  <a:gd name="T0" fmla="*/ 142 w 144"/>
                  <a:gd name="T1" fmla="*/ 75 h 158"/>
                  <a:gd name="T2" fmla="*/ 144 w 144"/>
                  <a:gd name="T3" fmla="*/ 73 h 158"/>
                  <a:gd name="T4" fmla="*/ 51 w 144"/>
                  <a:gd name="T5" fmla="*/ 0 h 158"/>
                  <a:gd name="T6" fmla="*/ 0 w 144"/>
                  <a:gd name="T7" fmla="*/ 72 h 158"/>
                  <a:gd name="T8" fmla="*/ 71 w 144"/>
                  <a:gd name="T9" fmla="*/ 126 h 158"/>
                  <a:gd name="T10" fmla="*/ 45 w 144"/>
                  <a:gd name="T11" fmla="*/ 154 h 158"/>
                  <a:gd name="T12" fmla="*/ 50 w 144"/>
                  <a:gd name="T13" fmla="*/ 158 h 158"/>
                  <a:gd name="T14" fmla="*/ 77 w 144"/>
                  <a:gd name="T15" fmla="*/ 129 h 158"/>
                  <a:gd name="T16" fmla="*/ 6 w 144"/>
                  <a:gd name="T17" fmla="*/ 74 h 158"/>
                  <a:gd name="T18" fmla="*/ 56 w 144"/>
                  <a:gd name="T19" fmla="*/ 6 h 158"/>
                  <a:gd name="T20" fmla="*/ 142 w 144"/>
                  <a:gd name="T21" fmla="*/ 7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158">
                    <a:moveTo>
                      <a:pt x="142" y="75"/>
                    </a:moveTo>
                    <a:cubicBezTo>
                      <a:pt x="143" y="74"/>
                      <a:pt x="143" y="74"/>
                      <a:pt x="144" y="73"/>
                    </a:cubicBezTo>
                    <a:cubicBezTo>
                      <a:pt x="115" y="47"/>
                      <a:pt x="84" y="23"/>
                      <a:pt x="51" y="0"/>
                    </a:cubicBezTo>
                    <a:cubicBezTo>
                      <a:pt x="34" y="24"/>
                      <a:pt x="16" y="48"/>
                      <a:pt x="0" y="72"/>
                    </a:cubicBezTo>
                    <a:cubicBezTo>
                      <a:pt x="25" y="89"/>
                      <a:pt x="49" y="107"/>
                      <a:pt x="71" y="126"/>
                    </a:cubicBezTo>
                    <a:cubicBezTo>
                      <a:pt x="62" y="135"/>
                      <a:pt x="54" y="145"/>
                      <a:pt x="45" y="154"/>
                    </a:cubicBezTo>
                    <a:cubicBezTo>
                      <a:pt x="47" y="156"/>
                      <a:pt x="49" y="157"/>
                      <a:pt x="50" y="158"/>
                    </a:cubicBezTo>
                    <a:cubicBezTo>
                      <a:pt x="59" y="149"/>
                      <a:pt x="68" y="139"/>
                      <a:pt x="77" y="129"/>
                    </a:cubicBezTo>
                    <a:cubicBezTo>
                      <a:pt x="55" y="109"/>
                      <a:pt x="32" y="91"/>
                      <a:pt x="6" y="74"/>
                    </a:cubicBezTo>
                    <a:cubicBezTo>
                      <a:pt x="23" y="52"/>
                      <a:pt x="39" y="29"/>
                      <a:pt x="56" y="6"/>
                    </a:cubicBezTo>
                    <a:cubicBezTo>
                      <a:pt x="87" y="28"/>
                      <a:pt x="116" y="50"/>
                      <a:pt x="142" y="7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4" name="Freeform 1288"/>
              <p:cNvSpPr>
                <a:spLocks/>
              </p:cNvSpPr>
              <p:nvPr/>
            </p:nvSpPr>
            <p:spPr bwMode="auto">
              <a:xfrm>
                <a:off x="2990" y="1094"/>
                <a:ext cx="242" cy="117"/>
              </a:xfrm>
              <a:custGeom>
                <a:avLst/>
                <a:gdLst>
                  <a:gd name="T0" fmla="*/ 95 w 129"/>
                  <a:gd name="T1" fmla="*/ 62 h 62"/>
                  <a:gd name="T2" fmla="*/ 129 w 129"/>
                  <a:gd name="T3" fmla="*/ 2 h 62"/>
                  <a:gd name="T4" fmla="*/ 124 w 129"/>
                  <a:gd name="T5" fmla="*/ 0 h 62"/>
                  <a:gd name="T6" fmla="*/ 92 w 129"/>
                  <a:gd name="T7" fmla="*/ 58 h 62"/>
                  <a:gd name="T8" fmla="*/ 27 w 129"/>
                  <a:gd name="T9" fmla="*/ 30 h 62"/>
                  <a:gd name="T10" fmla="*/ 22 w 129"/>
                  <a:gd name="T11" fmla="*/ 40 h 62"/>
                  <a:gd name="T12" fmla="*/ 0 w 129"/>
                  <a:gd name="T13" fmla="*/ 36 h 62"/>
                  <a:gd name="T14" fmla="*/ 2 w 129"/>
                  <a:gd name="T15" fmla="*/ 38 h 62"/>
                  <a:gd name="T16" fmla="*/ 26 w 129"/>
                  <a:gd name="T17" fmla="*/ 42 h 62"/>
                  <a:gd name="T18" fmla="*/ 30 w 129"/>
                  <a:gd name="T19" fmla="*/ 33 h 62"/>
                  <a:gd name="T20" fmla="*/ 95 w 129"/>
                  <a:gd name="T2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62">
                    <a:moveTo>
                      <a:pt x="95" y="62"/>
                    </a:moveTo>
                    <a:cubicBezTo>
                      <a:pt x="106" y="42"/>
                      <a:pt x="118" y="22"/>
                      <a:pt x="129" y="2"/>
                    </a:cubicBezTo>
                    <a:cubicBezTo>
                      <a:pt x="127" y="1"/>
                      <a:pt x="125" y="0"/>
                      <a:pt x="124" y="0"/>
                    </a:cubicBezTo>
                    <a:cubicBezTo>
                      <a:pt x="113" y="19"/>
                      <a:pt x="102" y="39"/>
                      <a:pt x="92" y="58"/>
                    </a:cubicBezTo>
                    <a:cubicBezTo>
                      <a:pt x="71" y="48"/>
                      <a:pt x="49" y="39"/>
                      <a:pt x="27" y="30"/>
                    </a:cubicBezTo>
                    <a:cubicBezTo>
                      <a:pt x="25" y="33"/>
                      <a:pt x="24" y="36"/>
                      <a:pt x="22" y="40"/>
                    </a:cubicBezTo>
                    <a:cubicBezTo>
                      <a:pt x="15" y="38"/>
                      <a:pt x="8" y="37"/>
                      <a:pt x="0" y="36"/>
                    </a:cubicBezTo>
                    <a:cubicBezTo>
                      <a:pt x="1" y="37"/>
                      <a:pt x="2" y="37"/>
                      <a:pt x="2" y="38"/>
                    </a:cubicBezTo>
                    <a:cubicBezTo>
                      <a:pt x="10" y="39"/>
                      <a:pt x="19" y="41"/>
                      <a:pt x="26" y="42"/>
                    </a:cubicBezTo>
                    <a:cubicBezTo>
                      <a:pt x="28" y="39"/>
                      <a:pt x="29" y="36"/>
                      <a:pt x="30" y="33"/>
                    </a:cubicBezTo>
                    <a:cubicBezTo>
                      <a:pt x="53" y="42"/>
                      <a:pt x="74" y="52"/>
                      <a:pt x="95" y="6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5" name="Freeform 1289"/>
              <p:cNvSpPr>
                <a:spLocks/>
              </p:cNvSpPr>
              <p:nvPr/>
            </p:nvSpPr>
            <p:spPr bwMode="auto">
              <a:xfrm>
                <a:off x="4162" y="761"/>
                <a:ext cx="269" cy="423"/>
              </a:xfrm>
              <a:custGeom>
                <a:avLst/>
                <a:gdLst>
                  <a:gd name="T0" fmla="*/ 142 w 143"/>
                  <a:gd name="T1" fmla="*/ 225 h 225"/>
                  <a:gd name="T2" fmla="*/ 143 w 143"/>
                  <a:gd name="T3" fmla="*/ 225 h 225"/>
                  <a:gd name="T4" fmla="*/ 6 w 143"/>
                  <a:gd name="T5" fmla="*/ 48 h 225"/>
                  <a:gd name="T6" fmla="*/ 52 w 143"/>
                  <a:gd name="T7" fmla="*/ 5 h 225"/>
                  <a:gd name="T8" fmla="*/ 47 w 143"/>
                  <a:gd name="T9" fmla="*/ 0 h 225"/>
                  <a:gd name="T10" fmla="*/ 0 w 143"/>
                  <a:gd name="T11" fmla="*/ 44 h 225"/>
                  <a:gd name="T12" fmla="*/ 142 w 143"/>
                  <a:gd name="T13" fmla="*/ 225 h 225"/>
                </a:gdLst>
                <a:ahLst/>
                <a:cxnLst>
                  <a:cxn ang="0">
                    <a:pos x="T0" y="T1"/>
                  </a:cxn>
                  <a:cxn ang="0">
                    <a:pos x="T2" y="T3"/>
                  </a:cxn>
                  <a:cxn ang="0">
                    <a:pos x="T4" y="T5"/>
                  </a:cxn>
                  <a:cxn ang="0">
                    <a:pos x="T6" y="T7"/>
                  </a:cxn>
                  <a:cxn ang="0">
                    <a:pos x="T8" y="T9"/>
                  </a:cxn>
                  <a:cxn ang="0">
                    <a:pos x="T10" y="T11"/>
                  </a:cxn>
                  <a:cxn ang="0">
                    <a:pos x="T12" y="T13"/>
                  </a:cxn>
                </a:cxnLst>
                <a:rect l="0" t="0" r="r" b="b"/>
                <a:pathLst>
                  <a:path w="143" h="225">
                    <a:moveTo>
                      <a:pt x="142" y="225"/>
                    </a:moveTo>
                    <a:cubicBezTo>
                      <a:pt x="142" y="225"/>
                      <a:pt x="143" y="225"/>
                      <a:pt x="143" y="225"/>
                    </a:cubicBezTo>
                    <a:cubicBezTo>
                      <a:pt x="104" y="162"/>
                      <a:pt x="58" y="103"/>
                      <a:pt x="6" y="48"/>
                    </a:cubicBezTo>
                    <a:cubicBezTo>
                      <a:pt x="21" y="34"/>
                      <a:pt x="37" y="20"/>
                      <a:pt x="52" y="5"/>
                    </a:cubicBezTo>
                    <a:cubicBezTo>
                      <a:pt x="50" y="3"/>
                      <a:pt x="49" y="1"/>
                      <a:pt x="47" y="0"/>
                    </a:cubicBezTo>
                    <a:cubicBezTo>
                      <a:pt x="31" y="15"/>
                      <a:pt x="16" y="30"/>
                      <a:pt x="0" y="44"/>
                    </a:cubicBezTo>
                    <a:cubicBezTo>
                      <a:pt x="54" y="101"/>
                      <a:pt x="102" y="161"/>
                      <a:pt x="142" y="22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6" name="Freeform 1290"/>
              <p:cNvSpPr>
                <a:spLocks/>
              </p:cNvSpPr>
              <p:nvPr/>
            </p:nvSpPr>
            <p:spPr bwMode="auto">
              <a:xfrm>
                <a:off x="4021" y="1585"/>
                <a:ext cx="181" cy="128"/>
              </a:xfrm>
              <a:custGeom>
                <a:avLst/>
                <a:gdLst>
                  <a:gd name="T0" fmla="*/ 32 w 96"/>
                  <a:gd name="T1" fmla="*/ 68 h 68"/>
                  <a:gd name="T2" fmla="*/ 96 w 96"/>
                  <a:gd name="T3" fmla="*/ 38 h 68"/>
                  <a:gd name="T4" fmla="*/ 94 w 96"/>
                  <a:gd name="T5" fmla="*/ 33 h 68"/>
                  <a:gd name="T6" fmla="*/ 31 w 96"/>
                  <a:gd name="T7" fmla="*/ 63 h 68"/>
                  <a:gd name="T8" fmla="*/ 1 w 96"/>
                  <a:gd name="T9" fmla="*/ 0 h 68"/>
                  <a:gd name="T10" fmla="*/ 0 w 96"/>
                  <a:gd name="T11" fmla="*/ 1 h 68"/>
                  <a:gd name="T12" fmla="*/ 32 w 96"/>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96" h="68">
                    <a:moveTo>
                      <a:pt x="32" y="68"/>
                    </a:moveTo>
                    <a:cubicBezTo>
                      <a:pt x="53" y="58"/>
                      <a:pt x="75" y="48"/>
                      <a:pt x="96" y="38"/>
                    </a:cubicBezTo>
                    <a:cubicBezTo>
                      <a:pt x="96" y="36"/>
                      <a:pt x="95" y="35"/>
                      <a:pt x="94" y="33"/>
                    </a:cubicBezTo>
                    <a:cubicBezTo>
                      <a:pt x="73" y="43"/>
                      <a:pt x="52" y="53"/>
                      <a:pt x="31" y="63"/>
                    </a:cubicBezTo>
                    <a:cubicBezTo>
                      <a:pt x="22" y="42"/>
                      <a:pt x="12" y="20"/>
                      <a:pt x="1" y="0"/>
                    </a:cubicBezTo>
                    <a:cubicBezTo>
                      <a:pt x="0" y="0"/>
                      <a:pt x="0" y="1"/>
                      <a:pt x="0" y="1"/>
                    </a:cubicBezTo>
                    <a:cubicBezTo>
                      <a:pt x="11" y="23"/>
                      <a:pt x="22" y="45"/>
                      <a:pt x="32" y="6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7" name="Freeform 1291"/>
              <p:cNvSpPr>
                <a:spLocks/>
              </p:cNvSpPr>
              <p:nvPr/>
            </p:nvSpPr>
            <p:spPr bwMode="auto">
              <a:xfrm>
                <a:off x="2790" y="1286"/>
                <a:ext cx="216" cy="263"/>
              </a:xfrm>
              <a:custGeom>
                <a:avLst/>
                <a:gdLst>
                  <a:gd name="T0" fmla="*/ 88 w 115"/>
                  <a:gd name="T1" fmla="*/ 140 h 140"/>
                  <a:gd name="T2" fmla="*/ 89 w 115"/>
                  <a:gd name="T3" fmla="*/ 139 h 140"/>
                  <a:gd name="T4" fmla="*/ 4 w 115"/>
                  <a:gd name="T5" fmla="*/ 106 h 140"/>
                  <a:gd name="T6" fmla="*/ 38 w 115"/>
                  <a:gd name="T7" fmla="*/ 3 h 140"/>
                  <a:gd name="T8" fmla="*/ 114 w 115"/>
                  <a:gd name="T9" fmla="*/ 30 h 140"/>
                  <a:gd name="T10" fmla="*/ 115 w 115"/>
                  <a:gd name="T11" fmla="*/ 29 h 140"/>
                  <a:gd name="T12" fmla="*/ 35 w 115"/>
                  <a:gd name="T13" fmla="*/ 0 h 140"/>
                  <a:gd name="T14" fmla="*/ 0 w 115"/>
                  <a:gd name="T15" fmla="*/ 107 h 140"/>
                  <a:gd name="T16" fmla="*/ 88 w 115"/>
                  <a:gd name="T17"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40">
                    <a:moveTo>
                      <a:pt x="88" y="140"/>
                    </a:moveTo>
                    <a:cubicBezTo>
                      <a:pt x="89" y="140"/>
                      <a:pt x="89" y="140"/>
                      <a:pt x="89" y="139"/>
                    </a:cubicBezTo>
                    <a:cubicBezTo>
                      <a:pt x="63" y="126"/>
                      <a:pt x="34" y="115"/>
                      <a:pt x="4" y="106"/>
                    </a:cubicBezTo>
                    <a:cubicBezTo>
                      <a:pt x="15" y="72"/>
                      <a:pt x="27" y="37"/>
                      <a:pt x="38" y="3"/>
                    </a:cubicBezTo>
                    <a:cubicBezTo>
                      <a:pt x="65" y="11"/>
                      <a:pt x="90" y="20"/>
                      <a:pt x="114" y="30"/>
                    </a:cubicBezTo>
                    <a:cubicBezTo>
                      <a:pt x="115" y="30"/>
                      <a:pt x="115" y="29"/>
                      <a:pt x="115" y="29"/>
                    </a:cubicBezTo>
                    <a:cubicBezTo>
                      <a:pt x="90" y="18"/>
                      <a:pt x="63" y="8"/>
                      <a:pt x="35" y="0"/>
                    </a:cubicBezTo>
                    <a:cubicBezTo>
                      <a:pt x="23" y="35"/>
                      <a:pt x="11" y="71"/>
                      <a:pt x="0" y="107"/>
                    </a:cubicBezTo>
                    <a:cubicBezTo>
                      <a:pt x="32" y="116"/>
                      <a:pt x="61" y="127"/>
                      <a:pt x="88" y="14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8" name="Freeform 1292"/>
              <p:cNvSpPr>
                <a:spLocks/>
              </p:cNvSpPr>
              <p:nvPr/>
            </p:nvSpPr>
            <p:spPr bwMode="auto">
              <a:xfrm>
                <a:off x="3146" y="1980"/>
                <a:ext cx="180" cy="377"/>
              </a:xfrm>
              <a:custGeom>
                <a:avLst/>
                <a:gdLst>
                  <a:gd name="T0" fmla="*/ 71 w 96"/>
                  <a:gd name="T1" fmla="*/ 201 h 201"/>
                  <a:gd name="T2" fmla="*/ 96 w 96"/>
                  <a:gd name="T3" fmla="*/ 198 h 201"/>
                  <a:gd name="T4" fmla="*/ 95 w 96"/>
                  <a:gd name="T5" fmla="*/ 196 h 201"/>
                  <a:gd name="T6" fmla="*/ 72 w 96"/>
                  <a:gd name="T7" fmla="*/ 199 h 201"/>
                  <a:gd name="T8" fmla="*/ 1 w 96"/>
                  <a:gd name="T9" fmla="*/ 0 h 201"/>
                  <a:gd name="T10" fmla="*/ 0 w 96"/>
                  <a:gd name="T11" fmla="*/ 0 h 201"/>
                  <a:gd name="T12" fmla="*/ 71 w 96"/>
                  <a:gd name="T13" fmla="*/ 201 h 201"/>
                </a:gdLst>
                <a:ahLst/>
                <a:cxnLst>
                  <a:cxn ang="0">
                    <a:pos x="T0" y="T1"/>
                  </a:cxn>
                  <a:cxn ang="0">
                    <a:pos x="T2" y="T3"/>
                  </a:cxn>
                  <a:cxn ang="0">
                    <a:pos x="T4" y="T5"/>
                  </a:cxn>
                  <a:cxn ang="0">
                    <a:pos x="T6" y="T7"/>
                  </a:cxn>
                  <a:cxn ang="0">
                    <a:pos x="T8" y="T9"/>
                  </a:cxn>
                  <a:cxn ang="0">
                    <a:pos x="T10" y="T11"/>
                  </a:cxn>
                  <a:cxn ang="0">
                    <a:pos x="T12" y="T13"/>
                  </a:cxn>
                </a:cxnLst>
                <a:rect l="0" t="0" r="r" b="b"/>
                <a:pathLst>
                  <a:path w="96" h="201">
                    <a:moveTo>
                      <a:pt x="71" y="201"/>
                    </a:moveTo>
                    <a:cubicBezTo>
                      <a:pt x="79" y="200"/>
                      <a:pt x="87" y="199"/>
                      <a:pt x="96" y="198"/>
                    </a:cubicBezTo>
                    <a:cubicBezTo>
                      <a:pt x="95" y="198"/>
                      <a:pt x="95" y="197"/>
                      <a:pt x="95" y="196"/>
                    </a:cubicBezTo>
                    <a:cubicBezTo>
                      <a:pt x="87" y="197"/>
                      <a:pt x="80" y="198"/>
                      <a:pt x="72" y="199"/>
                    </a:cubicBezTo>
                    <a:cubicBezTo>
                      <a:pt x="65" y="128"/>
                      <a:pt x="42" y="59"/>
                      <a:pt x="1" y="0"/>
                    </a:cubicBezTo>
                    <a:cubicBezTo>
                      <a:pt x="1" y="0"/>
                      <a:pt x="0" y="0"/>
                      <a:pt x="0" y="0"/>
                    </a:cubicBezTo>
                    <a:cubicBezTo>
                      <a:pt x="41" y="60"/>
                      <a:pt x="64" y="130"/>
                      <a:pt x="71" y="20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9" name="Freeform 1293"/>
              <p:cNvSpPr>
                <a:spLocks/>
              </p:cNvSpPr>
              <p:nvPr/>
            </p:nvSpPr>
            <p:spPr bwMode="auto">
              <a:xfrm>
                <a:off x="3149" y="3194"/>
                <a:ext cx="263" cy="274"/>
              </a:xfrm>
              <a:custGeom>
                <a:avLst/>
                <a:gdLst>
                  <a:gd name="T0" fmla="*/ 0 w 140"/>
                  <a:gd name="T1" fmla="*/ 144 h 146"/>
                  <a:gd name="T2" fmla="*/ 1 w 140"/>
                  <a:gd name="T3" fmla="*/ 146 h 146"/>
                  <a:gd name="T4" fmla="*/ 43 w 140"/>
                  <a:gd name="T5" fmla="*/ 115 h 146"/>
                  <a:gd name="T6" fmla="*/ 38 w 140"/>
                  <a:gd name="T7" fmla="*/ 109 h 146"/>
                  <a:gd name="T8" fmla="*/ 140 w 140"/>
                  <a:gd name="T9" fmla="*/ 1 h 146"/>
                  <a:gd name="T10" fmla="*/ 138 w 140"/>
                  <a:gd name="T11" fmla="*/ 0 h 146"/>
                  <a:gd name="T12" fmla="*/ 33 w 140"/>
                  <a:gd name="T13" fmla="*/ 110 h 146"/>
                  <a:gd name="T14" fmla="*/ 38 w 140"/>
                  <a:gd name="T15" fmla="*/ 116 h 146"/>
                  <a:gd name="T16" fmla="*/ 0 w 140"/>
                  <a:gd name="T17"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46">
                    <a:moveTo>
                      <a:pt x="0" y="144"/>
                    </a:moveTo>
                    <a:cubicBezTo>
                      <a:pt x="0" y="145"/>
                      <a:pt x="1" y="146"/>
                      <a:pt x="1" y="146"/>
                    </a:cubicBezTo>
                    <a:cubicBezTo>
                      <a:pt x="16" y="137"/>
                      <a:pt x="30" y="126"/>
                      <a:pt x="43" y="115"/>
                    </a:cubicBezTo>
                    <a:cubicBezTo>
                      <a:pt x="41" y="113"/>
                      <a:pt x="40" y="111"/>
                      <a:pt x="38" y="109"/>
                    </a:cubicBezTo>
                    <a:cubicBezTo>
                      <a:pt x="77" y="77"/>
                      <a:pt x="111" y="41"/>
                      <a:pt x="140" y="1"/>
                    </a:cubicBezTo>
                    <a:cubicBezTo>
                      <a:pt x="139" y="1"/>
                      <a:pt x="139" y="0"/>
                      <a:pt x="138" y="0"/>
                    </a:cubicBezTo>
                    <a:cubicBezTo>
                      <a:pt x="108" y="40"/>
                      <a:pt x="72" y="78"/>
                      <a:pt x="33" y="110"/>
                    </a:cubicBezTo>
                    <a:cubicBezTo>
                      <a:pt x="34" y="112"/>
                      <a:pt x="36" y="114"/>
                      <a:pt x="38" y="116"/>
                    </a:cubicBezTo>
                    <a:cubicBezTo>
                      <a:pt x="26" y="126"/>
                      <a:pt x="13" y="136"/>
                      <a:pt x="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0" name="Freeform 1294"/>
              <p:cNvSpPr>
                <a:spLocks/>
              </p:cNvSpPr>
              <p:nvPr/>
            </p:nvSpPr>
            <p:spPr bwMode="auto">
              <a:xfrm>
                <a:off x="3813" y="3826"/>
                <a:ext cx="310" cy="259"/>
              </a:xfrm>
              <a:custGeom>
                <a:avLst/>
                <a:gdLst>
                  <a:gd name="T0" fmla="*/ 4 w 165"/>
                  <a:gd name="T1" fmla="*/ 100 h 138"/>
                  <a:gd name="T2" fmla="*/ 37 w 165"/>
                  <a:gd name="T3" fmla="*/ 138 h 138"/>
                  <a:gd name="T4" fmla="*/ 165 w 165"/>
                  <a:gd name="T5" fmla="*/ 1 h 138"/>
                  <a:gd name="T6" fmla="*/ 163 w 165"/>
                  <a:gd name="T7" fmla="*/ 0 h 138"/>
                  <a:gd name="T8" fmla="*/ 42 w 165"/>
                  <a:gd name="T9" fmla="*/ 130 h 138"/>
                  <a:gd name="T10" fmla="*/ 13 w 165"/>
                  <a:gd name="T11" fmla="*/ 96 h 138"/>
                  <a:gd name="T12" fmla="*/ 47 w 165"/>
                  <a:gd name="T13" fmla="*/ 62 h 138"/>
                  <a:gd name="T14" fmla="*/ 5 w 165"/>
                  <a:gd name="T15" fmla="*/ 18 h 138"/>
                  <a:gd name="T16" fmla="*/ 0 w 165"/>
                  <a:gd name="T17" fmla="*/ 24 h 138"/>
                  <a:gd name="T18" fmla="*/ 40 w 165"/>
                  <a:gd name="T19" fmla="*/ 66 h 138"/>
                  <a:gd name="T20" fmla="*/ 4 w 165"/>
                  <a:gd name="T21"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138">
                    <a:moveTo>
                      <a:pt x="4" y="100"/>
                    </a:moveTo>
                    <a:cubicBezTo>
                      <a:pt x="15" y="112"/>
                      <a:pt x="26" y="125"/>
                      <a:pt x="37" y="138"/>
                    </a:cubicBezTo>
                    <a:cubicBezTo>
                      <a:pt x="84" y="96"/>
                      <a:pt x="126" y="50"/>
                      <a:pt x="165" y="1"/>
                    </a:cubicBezTo>
                    <a:cubicBezTo>
                      <a:pt x="164" y="0"/>
                      <a:pt x="164" y="0"/>
                      <a:pt x="163" y="0"/>
                    </a:cubicBezTo>
                    <a:cubicBezTo>
                      <a:pt x="126" y="46"/>
                      <a:pt x="86" y="90"/>
                      <a:pt x="42" y="130"/>
                    </a:cubicBezTo>
                    <a:cubicBezTo>
                      <a:pt x="32" y="118"/>
                      <a:pt x="22" y="107"/>
                      <a:pt x="13" y="96"/>
                    </a:cubicBezTo>
                    <a:cubicBezTo>
                      <a:pt x="24" y="85"/>
                      <a:pt x="36" y="73"/>
                      <a:pt x="47" y="62"/>
                    </a:cubicBezTo>
                    <a:cubicBezTo>
                      <a:pt x="33" y="47"/>
                      <a:pt x="19" y="33"/>
                      <a:pt x="5" y="18"/>
                    </a:cubicBezTo>
                    <a:cubicBezTo>
                      <a:pt x="4" y="20"/>
                      <a:pt x="2" y="22"/>
                      <a:pt x="0" y="24"/>
                    </a:cubicBezTo>
                    <a:cubicBezTo>
                      <a:pt x="13" y="38"/>
                      <a:pt x="27" y="52"/>
                      <a:pt x="40" y="66"/>
                    </a:cubicBezTo>
                    <a:cubicBezTo>
                      <a:pt x="28" y="78"/>
                      <a:pt x="17" y="89"/>
                      <a:pt x="4" y="10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301" name="Freeform 854"/>
            <p:cNvSpPr>
              <a:spLocks/>
            </p:cNvSpPr>
            <p:nvPr/>
          </p:nvSpPr>
          <p:spPr bwMode="auto">
            <a:xfrm rot="11067552">
              <a:off x="3040887" y="2633714"/>
              <a:ext cx="144814" cy="146189"/>
            </a:xfrm>
            <a:custGeom>
              <a:avLst/>
              <a:gdLst>
                <a:gd name="T0" fmla="*/ 0 w 101"/>
                <a:gd name="T1" fmla="*/ 41 h 81"/>
                <a:gd name="T2" fmla="*/ 51 w 101"/>
                <a:gd name="T3" fmla="*/ 0 h 81"/>
                <a:gd name="T4" fmla="*/ 101 w 101"/>
                <a:gd name="T5" fmla="*/ 41 h 81"/>
                <a:gd name="T6" fmla="*/ 51 w 101"/>
                <a:gd name="T7" fmla="*/ 81 h 81"/>
                <a:gd name="T8" fmla="*/ 0 w 101"/>
                <a:gd name="T9" fmla="*/ 41 h 81"/>
              </a:gdLst>
              <a:ahLst/>
              <a:cxnLst>
                <a:cxn ang="0">
                  <a:pos x="T0" y="T1"/>
                </a:cxn>
                <a:cxn ang="0">
                  <a:pos x="T2" y="T3"/>
                </a:cxn>
                <a:cxn ang="0">
                  <a:pos x="T4" y="T5"/>
                </a:cxn>
                <a:cxn ang="0">
                  <a:pos x="T6" y="T7"/>
                </a:cxn>
                <a:cxn ang="0">
                  <a:pos x="T8" y="T9"/>
                </a:cxn>
              </a:cxnLst>
              <a:rect l="0" t="0" r="r" b="b"/>
              <a:pathLst>
                <a:path w="101" h="81">
                  <a:moveTo>
                    <a:pt x="0" y="41"/>
                  </a:moveTo>
                  <a:lnTo>
                    <a:pt x="51" y="0"/>
                  </a:lnTo>
                  <a:lnTo>
                    <a:pt x="101" y="41"/>
                  </a:lnTo>
                  <a:lnTo>
                    <a:pt x="51" y="81"/>
                  </a:lnTo>
                  <a:lnTo>
                    <a:pt x="0" y="41"/>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2" name="Freeform 855"/>
            <p:cNvSpPr>
              <a:spLocks/>
            </p:cNvSpPr>
            <p:nvPr/>
          </p:nvSpPr>
          <p:spPr bwMode="auto">
            <a:xfrm rot="11067552">
              <a:off x="3956613" y="2159936"/>
              <a:ext cx="146248" cy="146189"/>
            </a:xfrm>
            <a:custGeom>
              <a:avLst/>
              <a:gdLst>
                <a:gd name="T0" fmla="*/ 0 w 102"/>
                <a:gd name="T1" fmla="*/ 40 h 81"/>
                <a:gd name="T2" fmla="*/ 50 w 102"/>
                <a:gd name="T3" fmla="*/ 0 h 81"/>
                <a:gd name="T4" fmla="*/ 102 w 102"/>
                <a:gd name="T5" fmla="*/ 40 h 81"/>
                <a:gd name="T6" fmla="*/ 50 w 102"/>
                <a:gd name="T7" fmla="*/ 81 h 81"/>
                <a:gd name="T8" fmla="*/ 0 w 102"/>
                <a:gd name="T9" fmla="*/ 40 h 81"/>
              </a:gdLst>
              <a:ahLst/>
              <a:cxnLst>
                <a:cxn ang="0">
                  <a:pos x="T0" y="T1"/>
                </a:cxn>
                <a:cxn ang="0">
                  <a:pos x="T2" y="T3"/>
                </a:cxn>
                <a:cxn ang="0">
                  <a:pos x="T4" y="T5"/>
                </a:cxn>
                <a:cxn ang="0">
                  <a:pos x="T6" y="T7"/>
                </a:cxn>
                <a:cxn ang="0">
                  <a:pos x="T8" y="T9"/>
                </a:cxn>
              </a:cxnLst>
              <a:rect l="0" t="0" r="r" b="b"/>
              <a:pathLst>
                <a:path w="102" h="81">
                  <a:moveTo>
                    <a:pt x="0" y="40"/>
                  </a:moveTo>
                  <a:lnTo>
                    <a:pt x="50" y="0"/>
                  </a:lnTo>
                  <a:lnTo>
                    <a:pt x="102" y="40"/>
                  </a:lnTo>
                  <a:lnTo>
                    <a:pt x="50" y="81"/>
                  </a:lnTo>
                  <a:lnTo>
                    <a:pt x="0" y="40"/>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3" name="Freeform 856"/>
            <p:cNvSpPr>
              <a:spLocks/>
            </p:cNvSpPr>
            <p:nvPr/>
          </p:nvSpPr>
          <p:spPr bwMode="auto">
            <a:xfrm rot="11067552">
              <a:off x="4367005" y="4409277"/>
              <a:ext cx="144814" cy="146189"/>
            </a:xfrm>
            <a:custGeom>
              <a:avLst/>
              <a:gdLst>
                <a:gd name="T0" fmla="*/ 0 w 101"/>
                <a:gd name="T1" fmla="*/ 41 h 81"/>
                <a:gd name="T2" fmla="*/ 50 w 101"/>
                <a:gd name="T3" fmla="*/ 0 h 81"/>
                <a:gd name="T4" fmla="*/ 101 w 101"/>
                <a:gd name="T5" fmla="*/ 41 h 81"/>
                <a:gd name="T6" fmla="*/ 50 w 101"/>
                <a:gd name="T7" fmla="*/ 81 h 81"/>
                <a:gd name="T8" fmla="*/ 0 w 101"/>
                <a:gd name="T9" fmla="*/ 41 h 81"/>
              </a:gdLst>
              <a:ahLst/>
              <a:cxnLst>
                <a:cxn ang="0">
                  <a:pos x="T0" y="T1"/>
                </a:cxn>
                <a:cxn ang="0">
                  <a:pos x="T2" y="T3"/>
                </a:cxn>
                <a:cxn ang="0">
                  <a:pos x="T4" y="T5"/>
                </a:cxn>
                <a:cxn ang="0">
                  <a:pos x="T6" y="T7"/>
                </a:cxn>
                <a:cxn ang="0">
                  <a:pos x="T8" y="T9"/>
                </a:cxn>
              </a:cxnLst>
              <a:rect l="0" t="0" r="r" b="b"/>
              <a:pathLst>
                <a:path w="101" h="81">
                  <a:moveTo>
                    <a:pt x="0" y="41"/>
                  </a:moveTo>
                  <a:lnTo>
                    <a:pt x="50" y="0"/>
                  </a:lnTo>
                  <a:lnTo>
                    <a:pt x="101" y="41"/>
                  </a:lnTo>
                  <a:lnTo>
                    <a:pt x="50" y="81"/>
                  </a:lnTo>
                  <a:lnTo>
                    <a:pt x="0" y="41"/>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4" name="Freeform 857"/>
            <p:cNvSpPr>
              <a:spLocks/>
            </p:cNvSpPr>
            <p:nvPr/>
          </p:nvSpPr>
          <p:spPr bwMode="auto">
            <a:xfrm rot="11067552">
              <a:off x="2476872" y="3966335"/>
              <a:ext cx="144814" cy="146189"/>
            </a:xfrm>
            <a:custGeom>
              <a:avLst/>
              <a:gdLst>
                <a:gd name="T0" fmla="*/ 0 w 101"/>
                <a:gd name="T1" fmla="*/ 40 h 81"/>
                <a:gd name="T2" fmla="*/ 51 w 101"/>
                <a:gd name="T3" fmla="*/ 0 h 81"/>
                <a:gd name="T4" fmla="*/ 101 w 101"/>
                <a:gd name="T5" fmla="*/ 40 h 81"/>
                <a:gd name="T6" fmla="*/ 51 w 101"/>
                <a:gd name="T7" fmla="*/ 81 h 81"/>
                <a:gd name="T8" fmla="*/ 0 w 101"/>
                <a:gd name="T9" fmla="*/ 40 h 81"/>
              </a:gdLst>
              <a:ahLst/>
              <a:cxnLst>
                <a:cxn ang="0">
                  <a:pos x="T0" y="T1"/>
                </a:cxn>
                <a:cxn ang="0">
                  <a:pos x="T2" y="T3"/>
                </a:cxn>
                <a:cxn ang="0">
                  <a:pos x="T4" y="T5"/>
                </a:cxn>
                <a:cxn ang="0">
                  <a:pos x="T6" y="T7"/>
                </a:cxn>
                <a:cxn ang="0">
                  <a:pos x="T8" y="T9"/>
                </a:cxn>
              </a:cxnLst>
              <a:rect l="0" t="0" r="r" b="b"/>
              <a:pathLst>
                <a:path w="101" h="81">
                  <a:moveTo>
                    <a:pt x="0" y="40"/>
                  </a:moveTo>
                  <a:lnTo>
                    <a:pt x="51" y="0"/>
                  </a:lnTo>
                  <a:lnTo>
                    <a:pt x="101" y="40"/>
                  </a:lnTo>
                  <a:lnTo>
                    <a:pt x="51" y="81"/>
                  </a:lnTo>
                  <a:lnTo>
                    <a:pt x="0" y="40"/>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5" name="Freeform 858"/>
            <p:cNvSpPr>
              <a:spLocks/>
            </p:cNvSpPr>
            <p:nvPr/>
          </p:nvSpPr>
          <p:spPr bwMode="auto">
            <a:xfrm rot="11067552">
              <a:off x="3765962" y="2537931"/>
              <a:ext cx="144814" cy="146189"/>
            </a:xfrm>
            <a:custGeom>
              <a:avLst/>
              <a:gdLst>
                <a:gd name="T0" fmla="*/ 0 w 101"/>
                <a:gd name="T1" fmla="*/ 40 h 81"/>
                <a:gd name="T2" fmla="*/ 51 w 101"/>
                <a:gd name="T3" fmla="*/ 0 h 81"/>
                <a:gd name="T4" fmla="*/ 101 w 101"/>
                <a:gd name="T5" fmla="*/ 40 h 81"/>
                <a:gd name="T6" fmla="*/ 51 w 101"/>
                <a:gd name="T7" fmla="*/ 81 h 81"/>
                <a:gd name="T8" fmla="*/ 0 w 101"/>
                <a:gd name="T9" fmla="*/ 40 h 81"/>
              </a:gdLst>
              <a:ahLst/>
              <a:cxnLst>
                <a:cxn ang="0">
                  <a:pos x="T0" y="T1"/>
                </a:cxn>
                <a:cxn ang="0">
                  <a:pos x="T2" y="T3"/>
                </a:cxn>
                <a:cxn ang="0">
                  <a:pos x="T4" y="T5"/>
                </a:cxn>
                <a:cxn ang="0">
                  <a:pos x="T6" y="T7"/>
                </a:cxn>
                <a:cxn ang="0">
                  <a:pos x="T8" y="T9"/>
                </a:cxn>
              </a:cxnLst>
              <a:rect l="0" t="0" r="r" b="b"/>
              <a:pathLst>
                <a:path w="101" h="81">
                  <a:moveTo>
                    <a:pt x="0" y="40"/>
                  </a:moveTo>
                  <a:lnTo>
                    <a:pt x="51" y="0"/>
                  </a:lnTo>
                  <a:lnTo>
                    <a:pt x="101" y="40"/>
                  </a:lnTo>
                  <a:lnTo>
                    <a:pt x="51" y="81"/>
                  </a:lnTo>
                  <a:lnTo>
                    <a:pt x="0" y="40"/>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6" name="Freeform 859"/>
            <p:cNvSpPr>
              <a:spLocks/>
            </p:cNvSpPr>
            <p:nvPr/>
          </p:nvSpPr>
          <p:spPr bwMode="auto">
            <a:xfrm rot="11067552">
              <a:off x="4057450" y="4445117"/>
              <a:ext cx="146248" cy="146189"/>
            </a:xfrm>
            <a:custGeom>
              <a:avLst/>
              <a:gdLst>
                <a:gd name="T0" fmla="*/ 0 w 102"/>
                <a:gd name="T1" fmla="*/ 40 h 81"/>
                <a:gd name="T2" fmla="*/ 50 w 102"/>
                <a:gd name="T3" fmla="*/ 0 h 81"/>
                <a:gd name="T4" fmla="*/ 102 w 102"/>
                <a:gd name="T5" fmla="*/ 40 h 81"/>
                <a:gd name="T6" fmla="*/ 50 w 102"/>
                <a:gd name="T7" fmla="*/ 81 h 81"/>
                <a:gd name="T8" fmla="*/ 0 w 102"/>
                <a:gd name="T9" fmla="*/ 40 h 81"/>
              </a:gdLst>
              <a:ahLst/>
              <a:cxnLst>
                <a:cxn ang="0">
                  <a:pos x="T0" y="T1"/>
                </a:cxn>
                <a:cxn ang="0">
                  <a:pos x="T2" y="T3"/>
                </a:cxn>
                <a:cxn ang="0">
                  <a:pos x="T4" y="T5"/>
                </a:cxn>
                <a:cxn ang="0">
                  <a:pos x="T6" y="T7"/>
                </a:cxn>
                <a:cxn ang="0">
                  <a:pos x="T8" y="T9"/>
                </a:cxn>
              </a:cxnLst>
              <a:rect l="0" t="0" r="r" b="b"/>
              <a:pathLst>
                <a:path w="102" h="81">
                  <a:moveTo>
                    <a:pt x="0" y="40"/>
                  </a:moveTo>
                  <a:lnTo>
                    <a:pt x="50" y="0"/>
                  </a:lnTo>
                  <a:lnTo>
                    <a:pt x="102" y="40"/>
                  </a:lnTo>
                  <a:lnTo>
                    <a:pt x="50" y="81"/>
                  </a:lnTo>
                  <a:lnTo>
                    <a:pt x="0" y="40"/>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7" name="Freeform 860"/>
            <p:cNvSpPr>
              <a:spLocks/>
            </p:cNvSpPr>
            <p:nvPr/>
          </p:nvSpPr>
          <p:spPr bwMode="auto">
            <a:xfrm rot="11067552">
              <a:off x="3310294" y="1534201"/>
              <a:ext cx="144814" cy="144383"/>
            </a:xfrm>
            <a:custGeom>
              <a:avLst/>
              <a:gdLst>
                <a:gd name="T0" fmla="*/ 0 w 101"/>
                <a:gd name="T1" fmla="*/ 40 h 80"/>
                <a:gd name="T2" fmla="*/ 50 w 101"/>
                <a:gd name="T3" fmla="*/ 0 h 80"/>
                <a:gd name="T4" fmla="*/ 101 w 101"/>
                <a:gd name="T5" fmla="*/ 40 h 80"/>
                <a:gd name="T6" fmla="*/ 50 w 101"/>
                <a:gd name="T7" fmla="*/ 80 h 80"/>
                <a:gd name="T8" fmla="*/ 0 w 101"/>
                <a:gd name="T9" fmla="*/ 40 h 80"/>
              </a:gdLst>
              <a:ahLst/>
              <a:cxnLst>
                <a:cxn ang="0">
                  <a:pos x="T0" y="T1"/>
                </a:cxn>
                <a:cxn ang="0">
                  <a:pos x="T2" y="T3"/>
                </a:cxn>
                <a:cxn ang="0">
                  <a:pos x="T4" y="T5"/>
                </a:cxn>
                <a:cxn ang="0">
                  <a:pos x="T6" y="T7"/>
                </a:cxn>
                <a:cxn ang="0">
                  <a:pos x="T8" y="T9"/>
                </a:cxn>
              </a:cxnLst>
              <a:rect l="0" t="0" r="r" b="b"/>
              <a:pathLst>
                <a:path w="101" h="80">
                  <a:moveTo>
                    <a:pt x="0" y="40"/>
                  </a:moveTo>
                  <a:lnTo>
                    <a:pt x="50" y="0"/>
                  </a:lnTo>
                  <a:lnTo>
                    <a:pt x="101" y="40"/>
                  </a:lnTo>
                  <a:lnTo>
                    <a:pt x="50" y="80"/>
                  </a:lnTo>
                  <a:lnTo>
                    <a:pt x="0" y="40"/>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8" name="Freeform 861"/>
            <p:cNvSpPr>
              <a:spLocks/>
            </p:cNvSpPr>
            <p:nvPr/>
          </p:nvSpPr>
          <p:spPr bwMode="auto">
            <a:xfrm rot="11067552">
              <a:off x="3383106" y="3694062"/>
              <a:ext cx="146248" cy="146189"/>
            </a:xfrm>
            <a:custGeom>
              <a:avLst/>
              <a:gdLst>
                <a:gd name="T0" fmla="*/ 0 w 102"/>
                <a:gd name="T1" fmla="*/ 41 h 81"/>
                <a:gd name="T2" fmla="*/ 51 w 102"/>
                <a:gd name="T3" fmla="*/ 0 h 81"/>
                <a:gd name="T4" fmla="*/ 102 w 102"/>
                <a:gd name="T5" fmla="*/ 41 h 81"/>
                <a:gd name="T6" fmla="*/ 51 w 102"/>
                <a:gd name="T7" fmla="*/ 81 h 81"/>
                <a:gd name="T8" fmla="*/ 0 w 102"/>
                <a:gd name="T9" fmla="*/ 41 h 81"/>
              </a:gdLst>
              <a:ahLst/>
              <a:cxnLst>
                <a:cxn ang="0">
                  <a:pos x="T0" y="T1"/>
                </a:cxn>
                <a:cxn ang="0">
                  <a:pos x="T2" y="T3"/>
                </a:cxn>
                <a:cxn ang="0">
                  <a:pos x="T4" y="T5"/>
                </a:cxn>
                <a:cxn ang="0">
                  <a:pos x="T6" y="T7"/>
                </a:cxn>
                <a:cxn ang="0">
                  <a:pos x="T8" y="T9"/>
                </a:cxn>
              </a:cxnLst>
              <a:rect l="0" t="0" r="r" b="b"/>
              <a:pathLst>
                <a:path w="102" h="81">
                  <a:moveTo>
                    <a:pt x="0" y="41"/>
                  </a:moveTo>
                  <a:lnTo>
                    <a:pt x="51" y="0"/>
                  </a:lnTo>
                  <a:lnTo>
                    <a:pt x="102" y="41"/>
                  </a:lnTo>
                  <a:lnTo>
                    <a:pt x="51" y="81"/>
                  </a:lnTo>
                  <a:lnTo>
                    <a:pt x="0" y="41"/>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9" name="Freeform 862"/>
            <p:cNvSpPr>
              <a:spLocks/>
            </p:cNvSpPr>
            <p:nvPr/>
          </p:nvSpPr>
          <p:spPr bwMode="auto">
            <a:xfrm rot="11067552">
              <a:off x="2593393" y="3142574"/>
              <a:ext cx="146248" cy="146189"/>
            </a:xfrm>
            <a:custGeom>
              <a:avLst/>
              <a:gdLst>
                <a:gd name="T0" fmla="*/ 0 w 102"/>
                <a:gd name="T1" fmla="*/ 41 h 81"/>
                <a:gd name="T2" fmla="*/ 52 w 102"/>
                <a:gd name="T3" fmla="*/ 0 h 81"/>
                <a:gd name="T4" fmla="*/ 102 w 102"/>
                <a:gd name="T5" fmla="*/ 41 h 81"/>
                <a:gd name="T6" fmla="*/ 52 w 102"/>
                <a:gd name="T7" fmla="*/ 81 h 81"/>
                <a:gd name="T8" fmla="*/ 0 w 102"/>
                <a:gd name="T9" fmla="*/ 41 h 81"/>
              </a:gdLst>
              <a:ahLst/>
              <a:cxnLst>
                <a:cxn ang="0">
                  <a:pos x="T0" y="T1"/>
                </a:cxn>
                <a:cxn ang="0">
                  <a:pos x="T2" y="T3"/>
                </a:cxn>
                <a:cxn ang="0">
                  <a:pos x="T4" y="T5"/>
                </a:cxn>
                <a:cxn ang="0">
                  <a:pos x="T6" y="T7"/>
                </a:cxn>
                <a:cxn ang="0">
                  <a:pos x="T8" y="T9"/>
                </a:cxn>
              </a:cxnLst>
              <a:rect l="0" t="0" r="r" b="b"/>
              <a:pathLst>
                <a:path w="102" h="81">
                  <a:moveTo>
                    <a:pt x="0" y="41"/>
                  </a:moveTo>
                  <a:lnTo>
                    <a:pt x="52" y="0"/>
                  </a:lnTo>
                  <a:lnTo>
                    <a:pt x="102" y="41"/>
                  </a:lnTo>
                  <a:lnTo>
                    <a:pt x="52" y="81"/>
                  </a:lnTo>
                  <a:lnTo>
                    <a:pt x="0" y="41"/>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0" name="Freeform 863"/>
            <p:cNvSpPr>
              <a:spLocks/>
            </p:cNvSpPr>
            <p:nvPr/>
          </p:nvSpPr>
          <p:spPr bwMode="auto">
            <a:xfrm rot="11067552">
              <a:off x="4185273" y="1552762"/>
              <a:ext cx="144814" cy="146189"/>
            </a:xfrm>
            <a:custGeom>
              <a:avLst/>
              <a:gdLst>
                <a:gd name="T0" fmla="*/ 0 w 101"/>
                <a:gd name="T1" fmla="*/ 41 h 81"/>
                <a:gd name="T2" fmla="*/ 51 w 101"/>
                <a:gd name="T3" fmla="*/ 0 h 81"/>
                <a:gd name="T4" fmla="*/ 101 w 101"/>
                <a:gd name="T5" fmla="*/ 41 h 81"/>
                <a:gd name="T6" fmla="*/ 51 w 101"/>
                <a:gd name="T7" fmla="*/ 81 h 81"/>
                <a:gd name="T8" fmla="*/ 0 w 101"/>
                <a:gd name="T9" fmla="*/ 41 h 81"/>
              </a:gdLst>
              <a:ahLst/>
              <a:cxnLst>
                <a:cxn ang="0">
                  <a:pos x="T0" y="T1"/>
                </a:cxn>
                <a:cxn ang="0">
                  <a:pos x="T2" y="T3"/>
                </a:cxn>
                <a:cxn ang="0">
                  <a:pos x="T4" y="T5"/>
                </a:cxn>
                <a:cxn ang="0">
                  <a:pos x="T6" y="T7"/>
                </a:cxn>
                <a:cxn ang="0">
                  <a:pos x="T8" y="T9"/>
                </a:cxn>
              </a:cxnLst>
              <a:rect l="0" t="0" r="r" b="b"/>
              <a:pathLst>
                <a:path w="101" h="81">
                  <a:moveTo>
                    <a:pt x="0" y="41"/>
                  </a:moveTo>
                  <a:lnTo>
                    <a:pt x="51" y="0"/>
                  </a:lnTo>
                  <a:lnTo>
                    <a:pt x="101" y="41"/>
                  </a:lnTo>
                  <a:lnTo>
                    <a:pt x="51" y="81"/>
                  </a:lnTo>
                  <a:lnTo>
                    <a:pt x="0" y="41"/>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1" name="Freeform 864"/>
            <p:cNvSpPr>
              <a:spLocks/>
            </p:cNvSpPr>
            <p:nvPr/>
          </p:nvSpPr>
          <p:spPr bwMode="auto">
            <a:xfrm rot="11067552">
              <a:off x="2551091" y="2511898"/>
              <a:ext cx="146248" cy="146189"/>
            </a:xfrm>
            <a:custGeom>
              <a:avLst/>
              <a:gdLst>
                <a:gd name="T0" fmla="*/ 0 w 102"/>
                <a:gd name="T1" fmla="*/ 41 h 81"/>
                <a:gd name="T2" fmla="*/ 50 w 102"/>
                <a:gd name="T3" fmla="*/ 0 h 81"/>
                <a:gd name="T4" fmla="*/ 102 w 102"/>
                <a:gd name="T5" fmla="*/ 41 h 81"/>
                <a:gd name="T6" fmla="*/ 50 w 102"/>
                <a:gd name="T7" fmla="*/ 81 h 81"/>
                <a:gd name="T8" fmla="*/ 0 w 102"/>
                <a:gd name="T9" fmla="*/ 41 h 81"/>
              </a:gdLst>
              <a:ahLst/>
              <a:cxnLst>
                <a:cxn ang="0">
                  <a:pos x="T0" y="T1"/>
                </a:cxn>
                <a:cxn ang="0">
                  <a:pos x="T2" y="T3"/>
                </a:cxn>
                <a:cxn ang="0">
                  <a:pos x="T4" y="T5"/>
                </a:cxn>
                <a:cxn ang="0">
                  <a:pos x="T6" y="T7"/>
                </a:cxn>
                <a:cxn ang="0">
                  <a:pos x="T8" y="T9"/>
                </a:cxn>
              </a:cxnLst>
              <a:rect l="0" t="0" r="r" b="b"/>
              <a:pathLst>
                <a:path w="102" h="81">
                  <a:moveTo>
                    <a:pt x="0" y="41"/>
                  </a:moveTo>
                  <a:lnTo>
                    <a:pt x="50" y="0"/>
                  </a:lnTo>
                  <a:lnTo>
                    <a:pt x="102" y="41"/>
                  </a:lnTo>
                  <a:lnTo>
                    <a:pt x="50" y="81"/>
                  </a:lnTo>
                  <a:lnTo>
                    <a:pt x="0" y="41"/>
                  </a:lnTo>
                  <a:close/>
                </a:path>
              </a:pathLst>
            </a:custGeom>
            <a:solidFill>
              <a:srgbClr val="029E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2" name="Freeform 865"/>
            <p:cNvSpPr>
              <a:spLocks/>
            </p:cNvSpPr>
            <p:nvPr/>
          </p:nvSpPr>
          <p:spPr bwMode="auto">
            <a:xfrm rot="11067552">
              <a:off x="3760293" y="1799133"/>
              <a:ext cx="146248" cy="146189"/>
            </a:xfrm>
            <a:custGeom>
              <a:avLst/>
              <a:gdLst>
                <a:gd name="T0" fmla="*/ 0 w 102"/>
                <a:gd name="T1" fmla="*/ 41 h 81"/>
                <a:gd name="T2" fmla="*/ 52 w 102"/>
                <a:gd name="T3" fmla="*/ 0 h 81"/>
                <a:gd name="T4" fmla="*/ 102 w 102"/>
                <a:gd name="T5" fmla="*/ 41 h 81"/>
                <a:gd name="T6" fmla="*/ 52 w 102"/>
                <a:gd name="T7" fmla="*/ 81 h 81"/>
                <a:gd name="T8" fmla="*/ 0 w 102"/>
                <a:gd name="T9" fmla="*/ 41 h 81"/>
              </a:gdLst>
              <a:ahLst/>
              <a:cxnLst>
                <a:cxn ang="0">
                  <a:pos x="T0" y="T1"/>
                </a:cxn>
                <a:cxn ang="0">
                  <a:pos x="T2" y="T3"/>
                </a:cxn>
                <a:cxn ang="0">
                  <a:pos x="T4" y="T5"/>
                </a:cxn>
                <a:cxn ang="0">
                  <a:pos x="T6" y="T7"/>
                </a:cxn>
                <a:cxn ang="0">
                  <a:pos x="T8" y="T9"/>
                </a:cxn>
              </a:cxnLst>
              <a:rect l="0" t="0" r="r" b="b"/>
              <a:pathLst>
                <a:path w="102" h="81">
                  <a:moveTo>
                    <a:pt x="0" y="41"/>
                  </a:moveTo>
                  <a:lnTo>
                    <a:pt x="52" y="0"/>
                  </a:lnTo>
                  <a:lnTo>
                    <a:pt x="102" y="41"/>
                  </a:lnTo>
                  <a:lnTo>
                    <a:pt x="52" y="81"/>
                  </a:lnTo>
                  <a:lnTo>
                    <a:pt x="0" y="41"/>
                  </a:lnTo>
                  <a:close/>
                </a:path>
              </a:pathLst>
            </a:custGeom>
            <a:solidFill>
              <a:srgbClr val="029E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3" name="Freeform 866"/>
            <p:cNvSpPr>
              <a:spLocks/>
            </p:cNvSpPr>
            <p:nvPr/>
          </p:nvSpPr>
          <p:spPr bwMode="auto">
            <a:xfrm rot="11067552">
              <a:off x="3203368" y="4400949"/>
              <a:ext cx="126175" cy="124531"/>
            </a:xfrm>
            <a:custGeom>
              <a:avLst/>
              <a:gdLst>
                <a:gd name="T0" fmla="*/ 0 w 88"/>
                <a:gd name="T1" fmla="*/ 35 h 69"/>
                <a:gd name="T2" fmla="*/ 44 w 88"/>
                <a:gd name="T3" fmla="*/ 0 h 69"/>
                <a:gd name="T4" fmla="*/ 88 w 88"/>
                <a:gd name="T5" fmla="*/ 35 h 69"/>
                <a:gd name="T6" fmla="*/ 44 w 88"/>
                <a:gd name="T7" fmla="*/ 69 h 69"/>
                <a:gd name="T8" fmla="*/ 0 w 88"/>
                <a:gd name="T9" fmla="*/ 35 h 69"/>
              </a:gdLst>
              <a:ahLst/>
              <a:cxnLst>
                <a:cxn ang="0">
                  <a:pos x="T0" y="T1"/>
                </a:cxn>
                <a:cxn ang="0">
                  <a:pos x="T2" y="T3"/>
                </a:cxn>
                <a:cxn ang="0">
                  <a:pos x="T4" y="T5"/>
                </a:cxn>
                <a:cxn ang="0">
                  <a:pos x="T6" y="T7"/>
                </a:cxn>
                <a:cxn ang="0">
                  <a:pos x="T8" y="T9"/>
                </a:cxn>
              </a:cxnLst>
              <a:rect l="0" t="0" r="r" b="b"/>
              <a:pathLst>
                <a:path w="88" h="69">
                  <a:moveTo>
                    <a:pt x="0" y="35"/>
                  </a:moveTo>
                  <a:lnTo>
                    <a:pt x="44" y="0"/>
                  </a:lnTo>
                  <a:lnTo>
                    <a:pt x="88" y="35"/>
                  </a:lnTo>
                  <a:lnTo>
                    <a:pt x="44" y="69"/>
                  </a:lnTo>
                  <a:lnTo>
                    <a:pt x="0" y="35"/>
                  </a:lnTo>
                  <a:close/>
                </a:path>
              </a:pathLst>
            </a:custGeom>
            <a:solidFill>
              <a:srgbClr val="029E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4" name="Freeform 867"/>
            <p:cNvSpPr>
              <a:spLocks/>
            </p:cNvSpPr>
            <p:nvPr/>
          </p:nvSpPr>
          <p:spPr bwMode="auto">
            <a:xfrm rot="11067552">
              <a:off x="3017999" y="1905464"/>
              <a:ext cx="146247" cy="144383"/>
            </a:xfrm>
            <a:custGeom>
              <a:avLst/>
              <a:gdLst>
                <a:gd name="T0" fmla="*/ 0 w 102"/>
                <a:gd name="T1" fmla="*/ 40 h 80"/>
                <a:gd name="T2" fmla="*/ 51 w 102"/>
                <a:gd name="T3" fmla="*/ 0 h 80"/>
                <a:gd name="T4" fmla="*/ 102 w 102"/>
                <a:gd name="T5" fmla="*/ 40 h 80"/>
                <a:gd name="T6" fmla="*/ 51 w 102"/>
                <a:gd name="T7" fmla="*/ 80 h 80"/>
                <a:gd name="T8" fmla="*/ 0 w 102"/>
                <a:gd name="T9" fmla="*/ 40 h 80"/>
              </a:gdLst>
              <a:ahLst/>
              <a:cxnLst>
                <a:cxn ang="0">
                  <a:pos x="T0" y="T1"/>
                </a:cxn>
                <a:cxn ang="0">
                  <a:pos x="T2" y="T3"/>
                </a:cxn>
                <a:cxn ang="0">
                  <a:pos x="T4" y="T5"/>
                </a:cxn>
                <a:cxn ang="0">
                  <a:pos x="T6" y="T7"/>
                </a:cxn>
                <a:cxn ang="0">
                  <a:pos x="T8" y="T9"/>
                </a:cxn>
              </a:cxnLst>
              <a:rect l="0" t="0" r="r" b="b"/>
              <a:pathLst>
                <a:path w="102" h="80">
                  <a:moveTo>
                    <a:pt x="0" y="40"/>
                  </a:moveTo>
                  <a:lnTo>
                    <a:pt x="51" y="0"/>
                  </a:lnTo>
                  <a:lnTo>
                    <a:pt x="102" y="40"/>
                  </a:lnTo>
                  <a:lnTo>
                    <a:pt x="51" y="80"/>
                  </a:lnTo>
                  <a:lnTo>
                    <a:pt x="0" y="40"/>
                  </a:lnTo>
                  <a:close/>
                </a:path>
              </a:pathLst>
            </a:custGeom>
            <a:solidFill>
              <a:srgbClr val="029E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5" name="Freeform 868"/>
            <p:cNvSpPr>
              <a:spLocks/>
            </p:cNvSpPr>
            <p:nvPr/>
          </p:nvSpPr>
          <p:spPr bwMode="auto">
            <a:xfrm rot="11067552">
              <a:off x="2950086" y="3470679"/>
              <a:ext cx="146248" cy="146189"/>
            </a:xfrm>
            <a:custGeom>
              <a:avLst/>
              <a:gdLst>
                <a:gd name="T0" fmla="*/ 0 w 102"/>
                <a:gd name="T1" fmla="*/ 40 h 81"/>
                <a:gd name="T2" fmla="*/ 50 w 102"/>
                <a:gd name="T3" fmla="*/ 0 h 81"/>
                <a:gd name="T4" fmla="*/ 102 w 102"/>
                <a:gd name="T5" fmla="*/ 40 h 81"/>
                <a:gd name="T6" fmla="*/ 50 w 102"/>
                <a:gd name="T7" fmla="*/ 81 h 81"/>
                <a:gd name="T8" fmla="*/ 0 w 102"/>
                <a:gd name="T9" fmla="*/ 40 h 81"/>
              </a:gdLst>
              <a:ahLst/>
              <a:cxnLst>
                <a:cxn ang="0">
                  <a:pos x="T0" y="T1"/>
                </a:cxn>
                <a:cxn ang="0">
                  <a:pos x="T2" y="T3"/>
                </a:cxn>
                <a:cxn ang="0">
                  <a:pos x="T4" y="T5"/>
                </a:cxn>
                <a:cxn ang="0">
                  <a:pos x="T6" y="T7"/>
                </a:cxn>
                <a:cxn ang="0">
                  <a:pos x="T8" y="T9"/>
                </a:cxn>
              </a:cxnLst>
              <a:rect l="0" t="0" r="r" b="b"/>
              <a:pathLst>
                <a:path w="102" h="81">
                  <a:moveTo>
                    <a:pt x="0" y="40"/>
                  </a:moveTo>
                  <a:lnTo>
                    <a:pt x="50" y="0"/>
                  </a:lnTo>
                  <a:lnTo>
                    <a:pt x="102" y="40"/>
                  </a:lnTo>
                  <a:lnTo>
                    <a:pt x="50" y="81"/>
                  </a:lnTo>
                  <a:lnTo>
                    <a:pt x="0" y="40"/>
                  </a:lnTo>
                  <a:close/>
                </a:path>
              </a:pathLst>
            </a:custGeom>
            <a:solidFill>
              <a:srgbClr val="8F6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6" name="Freeform 869"/>
            <p:cNvSpPr>
              <a:spLocks/>
            </p:cNvSpPr>
            <p:nvPr/>
          </p:nvSpPr>
          <p:spPr bwMode="auto">
            <a:xfrm rot="11067552">
              <a:off x="3428372" y="2808649"/>
              <a:ext cx="144814" cy="146189"/>
            </a:xfrm>
            <a:custGeom>
              <a:avLst/>
              <a:gdLst>
                <a:gd name="T0" fmla="*/ 0 w 101"/>
                <a:gd name="T1" fmla="*/ 41 h 81"/>
                <a:gd name="T2" fmla="*/ 50 w 101"/>
                <a:gd name="T3" fmla="*/ 0 h 81"/>
                <a:gd name="T4" fmla="*/ 101 w 101"/>
                <a:gd name="T5" fmla="*/ 41 h 81"/>
                <a:gd name="T6" fmla="*/ 50 w 101"/>
                <a:gd name="T7" fmla="*/ 81 h 81"/>
                <a:gd name="T8" fmla="*/ 0 w 101"/>
                <a:gd name="T9" fmla="*/ 41 h 81"/>
              </a:gdLst>
              <a:ahLst/>
              <a:cxnLst>
                <a:cxn ang="0">
                  <a:pos x="T0" y="T1"/>
                </a:cxn>
                <a:cxn ang="0">
                  <a:pos x="T2" y="T3"/>
                </a:cxn>
                <a:cxn ang="0">
                  <a:pos x="T4" y="T5"/>
                </a:cxn>
                <a:cxn ang="0">
                  <a:pos x="T6" y="T7"/>
                </a:cxn>
                <a:cxn ang="0">
                  <a:pos x="T8" y="T9"/>
                </a:cxn>
              </a:cxnLst>
              <a:rect l="0" t="0" r="r" b="b"/>
              <a:pathLst>
                <a:path w="101" h="81">
                  <a:moveTo>
                    <a:pt x="0" y="41"/>
                  </a:moveTo>
                  <a:lnTo>
                    <a:pt x="50" y="0"/>
                  </a:lnTo>
                  <a:lnTo>
                    <a:pt x="101" y="41"/>
                  </a:lnTo>
                  <a:lnTo>
                    <a:pt x="50" y="81"/>
                  </a:lnTo>
                  <a:lnTo>
                    <a:pt x="0" y="41"/>
                  </a:lnTo>
                  <a:close/>
                </a:path>
              </a:pathLst>
            </a:custGeom>
            <a:solidFill>
              <a:srgbClr val="8F6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7" name="Freeform 870"/>
            <p:cNvSpPr>
              <a:spLocks/>
            </p:cNvSpPr>
            <p:nvPr/>
          </p:nvSpPr>
          <p:spPr bwMode="auto">
            <a:xfrm rot="11067552">
              <a:off x="2844519" y="2802170"/>
              <a:ext cx="103506" cy="75991"/>
            </a:xfrm>
            <a:custGeom>
              <a:avLst/>
              <a:gdLst>
                <a:gd name="T0" fmla="*/ 0 w 101"/>
                <a:gd name="T1" fmla="*/ 40 h 81"/>
                <a:gd name="T2" fmla="*/ 50 w 101"/>
                <a:gd name="T3" fmla="*/ 0 h 81"/>
                <a:gd name="T4" fmla="*/ 101 w 101"/>
                <a:gd name="T5" fmla="*/ 40 h 81"/>
                <a:gd name="T6" fmla="*/ 50 w 101"/>
                <a:gd name="T7" fmla="*/ 81 h 81"/>
                <a:gd name="T8" fmla="*/ 0 w 101"/>
                <a:gd name="T9" fmla="*/ 40 h 81"/>
              </a:gdLst>
              <a:ahLst/>
              <a:cxnLst>
                <a:cxn ang="0">
                  <a:pos x="T0" y="T1"/>
                </a:cxn>
                <a:cxn ang="0">
                  <a:pos x="T2" y="T3"/>
                </a:cxn>
                <a:cxn ang="0">
                  <a:pos x="T4" y="T5"/>
                </a:cxn>
                <a:cxn ang="0">
                  <a:pos x="T6" y="T7"/>
                </a:cxn>
                <a:cxn ang="0">
                  <a:pos x="T8" y="T9"/>
                </a:cxn>
              </a:cxnLst>
              <a:rect l="0" t="0" r="r" b="b"/>
              <a:pathLst>
                <a:path w="101" h="81">
                  <a:moveTo>
                    <a:pt x="0" y="40"/>
                  </a:moveTo>
                  <a:lnTo>
                    <a:pt x="50" y="0"/>
                  </a:lnTo>
                  <a:lnTo>
                    <a:pt x="101" y="40"/>
                  </a:lnTo>
                  <a:lnTo>
                    <a:pt x="50" y="81"/>
                  </a:lnTo>
                  <a:lnTo>
                    <a:pt x="0" y="40"/>
                  </a:lnTo>
                  <a:close/>
                </a:path>
              </a:pathLst>
            </a:custGeom>
            <a:solidFill>
              <a:srgbClr val="8F6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97" name="Rectangle 27"/>
          <p:cNvSpPr/>
          <p:nvPr/>
        </p:nvSpPr>
        <p:spPr>
          <a:xfrm>
            <a:off x="4562471" y="2990273"/>
            <a:ext cx="720000" cy="72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02" name="Rectangle 21"/>
          <p:cNvSpPr/>
          <p:nvPr/>
        </p:nvSpPr>
        <p:spPr>
          <a:xfrm>
            <a:off x="4202471" y="3704839"/>
            <a:ext cx="360000" cy="360000"/>
          </a:xfrm>
          <a:prstGeom prst="rect">
            <a:avLst/>
          </a:prstGeom>
          <a:solidFill>
            <a:srgbClr val="B2D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03" name="Rectangle 25"/>
          <p:cNvSpPr/>
          <p:nvPr/>
        </p:nvSpPr>
        <p:spPr>
          <a:xfrm>
            <a:off x="5462471" y="3884839"/>
            <a:ext cx="180000" cy="180000"/>
          </a:xfrm>
          <a:prstGeom prst="rect">
            <a:avLst/>
          </a:prstGeom>
          <a:noFill/>
          <a:ln w="19050">
            <a:solidFill>
              <a:srgbClr val="F23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04" name="Rectangle 12"/>
          <p:cNvSpPr/>
          <p:nvPr/>
        </p:nvSpPr>
        <p:spPr>
          <a:xfrm>
            <a:off x="5282471" y="3707556"/>
            <a:ext cx="180000" cy="180000"/>
          </a:xfrm>
          <a:prstGeom prst="rect">
            <a:avLst/>
          </a:prstGeom>
          <a:solidFill>
            <a:srgbClr val="F0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05" name="Rectangle 16"/>
          <p:cNvSpPr/>
          <p:nvPr/>
        </p:nvSpPr>
        <p:spPr>
          <a:xfrm>
            <a:off x="5102471" y="2452990"/>
            <a:ext cx="180000" cy="180000"/>
          </a:xfrm>
          <a:prstGeom prst="rect">
            <a:avLst/>
          </a:prstGeom>
          <a:solidFill>
            <a:srgbClr val="937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nvGrpSpPr>
          <p:cNvPr id="406" name="Group 5"/>
          <p:cNvGrpSpPr/>
          <p:nvPr/>
        </p:nvGrpSpPr>
        <p:grpSpPr>
          <a:xfrm>
            <a:off x="4199744" y="2632990"/>
            <a:ext cx="180000" cy="180000"/>
            <a:chOff x="3121851" y="2769787"/>
            <a:chExt cx="215805" cy="215805"/>
          </a:xfrm>
        </p:grpSpPr>
        <p:cxnSp>
          <p:nvCxnSpPr>
            <p:cNvPr id="407" name="Straight Connector 4"/>
            <p:cNvCxnSpPr/>
            <p:nvPr/>
          </p:nvCxnSpPr>
          <p:spPr>
            <a:xfrm>
              <a:off x="3229754" y="2769787"/>
              <a:ext cx="0" cy="215805"/>
            </a:xfrm>
            <a:prstGeom prst="line">
              <a:avLst/>
            </a:prstGeom>
            <a:ln w="19050">
              <a:solidFill>
                <a:srgbClr val="00BBD6"/>
              </a:solidFill>
            </a:ln>
          </p:spPr>
          <p:style>
            <a:lnRef idx="1">
              <a:schemeClr val="accent1"/>
            </a:lnRef>
            <a:fillRef idx="0">
              <a:schemeClr val="accent1"/>
            </a:fillRef>
            <a:effectRef idx="0">
              <a:schemeClr val="accent1"/>
            </a:effectRef>
            <a:fontRef idx="minor">
              <a:schemeClr val="tx1"/>
            </a:fontRef>
          </p:style>
        </p:cxnSp>
        <p:cxnSp>
          <p:nvCxnSpPr>
            <p:cNvPr id="408" name="Straight Connector 20"/>
            <p:cNvCxnSpPr/>
            <p:nvPr/>
          </p:nvCxnSpPr>
          <p:spPr>
            <a:xfrm rot="16200000">
              <a:off x="3229754" y="2769786"/>
              <a:ext cx="0" cy="215805"/>
            </a:xfrm>
            <a:prstGeom prst="line">
              <a:avLst/>
            </a:prstGeom>
            <a:ln w="19050">
              <a:solidFill>
                <a:srgbClr val="00BBD6"/>
              </a:solidFill>
            </a:ln>
          </p:spPr>
          <p:style>
            <a:lnRef idx="1">
              <a:schemeClr val="accent1"/>
            </a:lnRef>
            <a:fillRef idx="0">
              <a:schemeClr val="accent1"/>
            </a:fillRef>
            <a:effectRef idx="0">
              <a:schemeClr val="accent1"/>
            </a:effectRef>
            <a:fontRef idx="minor">
              <a:schemeClr val="tx1"/>
            </a:fontRef>
          </p:style>
        </p:cxnSp>
      </p:grpSp>
      <p:sp>
        <p:nvSpPr>
          <p:cNvPr id="409" name="Rectangle 23"/>
          <p:cNvSpPr/>
          <p:nvPr/>
        </p:nvSpPr>
        <p:spPr>
          <a:xfrm>
            <a:off x="4019744" y="4064839"/>
            <a:ext cx="180000" cy="180000"/>
          </a:xfrm>
          <a:prstGeom prst="rect">
            <a:avLst/>
          </a:prstGeom>
          <a:solidFill>
            <a:srgbClr val="B2D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10" name="Rectangle 28"/>
          <p:cNvSpPr/>
          <p:nvPr/>
        </p:nvSpPr>
        <p:spPr>
          <a:xfrm>
            <a:off x="5282471" y="2632990"/>
            <a:ext cx="360000" cy="360000"/>
          </a:xfrm>
          <a:prstGeom prst="rect">
            <a:avLst/>
          </a:prstGeom>
          <a:solidFill>
            <a:schemeClr val="bg1"/>
          </a:solidFill>
          <a:ln w="19050">
            <a:solidFill>
              <a:srgbClr val="895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11" name="Oval 19"/>
          <p:cNvSpPr/>
          <p:nvPr/>
        </p:nvSpPr>
        <p:spPr>
          <a:xfrm>
            <a:off x="4292471" y="3794839"/>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12" name="AutoShape 9"/>
          <p:cNvSpPr>
            <a:spLocks/>
          </p:cNvSpPr>
          <p:nvPr/>
        </p:nvSpPr>
        <p:spPr bwMode="auto">
          <a:xfrm>
            <a:off x="4755401" y="3098786"/>
            <a:ext cx="370323" cy="370323"/>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0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2147483646 w 21600"/>
              <a:gd name="T25" fmla="*/ 2147483646 h 21600"/>
              <a:gd name="T26" fmla="*/ 2147483646 w 21600"/>
              <a:gd name="T27" fmla="*/ 2147483646 h 21600"/>
              <a:gd name="T28" fmla="*/ 2147483646 w 21600"/>
              <a:gd name="T29" fmla="*/ 2147483646 h 21600"/>
              <a:gd name="T30" fmla="*/ 2147483646 w 21600"/>
              <a:gd name="T31" fmla="*/ 2147483646 h 21600"/>
              <a:gd name="T32" fmla="*/ 2147483646 w 21600"/>
              <a:gd name="T33" fmla="*/ 2147483646 h 21600"/>
              <a:gd name="T34" fmla="*/ 2147483646 w 21600"/>
              <a:gd name="T35" fmla="*/ 2147483646 h 21600"/>
              <a:gd name="T36" fmla="*/ 2147483646 w 21600"/>
              <a:gd name="T37" fmla="*/ 2147483646 h 21600"/>
              <a:gd name="T38" fmla="*/ 2147483646 w 21600"/>
              <a:gd name="T39" fmla="*/ 2147483646 h 21600"/>
              <a:gd name="T40" fmla="*/ 2147483646 w 21600"/>
              <a:gd name="T41" fmla="*/ 2147483646 h 21600"/>
              <a:gd name="T42" fmla="*/ 2147483646 w 21600"/>
              <a:gd name="T43" fmla="*/ 2147483646 h 21600"/>
              <a:gd name="T44" fmla="*/ 2147483646 w 21600"/>
              <a:gd name="T45" fmla="*/ 2147483646 h 21600"/>
              <a:gd name="T46" fmla="*/ 2147483646 w 21600"/>
              <a:gd name="T47" fmla="*/ 2147483646 h 21600"/>
              <a:gd name="T48" fmla="*/ 2147483646 w 21600"/>
              <a:gd name="T49" fmla="*/ 2147483646 h 21600"/>
              <a:gd name="T50" fmla="*/ 2147483646 w 21600"/>
              <a:gd name="T51" fmla="*/ 2147483646 h 21600"/>
              <a:gd name="T52" fmla="*/ 2147483646 w 21600"/>
              <a:gd name="T53" fmla="*/ 2147483646 h 21600"/>
              <a:gd name="T54" fmla="*/ 2147483646 w 21600"/>
              <a:gd name="T55" fmla="*/ 2147483646 h 21600"/>
              <a:gd name="T56" fmla="*/ 2147483646 w 21600"/>
              <a:gd name="T57" fmla="*/ 2147483646 h 21600"/>
              <a:gd name="T58" fmla="*/ 2147483646 w 21600"/>
              <a:gd name="T59" fmla="*/ 2147483646 h 21600"/>
              <a:gd name="T60" fmla="*/ 2147483646 w 21600"/>
              <a:gd name="T61" fmla="*/ 2147483646 h 21600"/>
              <a:gd name="T62" fmla="*/ 2147483646 w 21600"/>
              <a:gd name="T63" fmla="*/ 2147483646 h 21600"/>
              <a:gd name="T64" fmla="*/ 2147483646 w 21600"/>
              <a:gd name="T65" fmla="*/ 2147483646 h 21600"/>
              <a:gd name="T66" fmla="*/ 2147483646 w 21600"/>
              <a:gd name="T67" fmla="*/ 2147483646 h 21600"/>
              <a:gd name="T68" fmla="*/ 2147483646 w 21600"/>
              <a:gd name="T69" fmla="*/ 2147483646 h 21600"/>
              <a:gd name="T70" fmla="*/ 2147483646 w 21600"/>
              <a:gd name="T71" fmla="*/ 2147483646 h 21600"/>
              <a:gd name="T72" fmla="*/ 2147483646 w 21600"/>
              <a:gd name="T73" fmla="*/ 2147483646 h 21600"/>
              <a:gd name="T74" fmla="*/ 2147483646 w 21600"/>
              <a:gd name="T75" fmla="*/ 2147483646 h 21600"/>
              <a:gd name="T76" fmla="*/ 2147483646 w 21600"/>
              <a:gd name="T77" fmla="*/ 2147483646 h 21600"/>
              <a:gd name="T78" fmla="*/ 2147483646 w 21600"/>
              <a:gd name="T79" fmla="*/ 2147483646 h 21600"/>
              <a:gd name="T80" fmla="*/ 2147483646 w 21600"/>
              <a:gd name="T81" fmla="*/ 2147483646 h 21600"/>
              <a:gd name="T82" fmla="*/ 2147483646 w 21600"/>
              <a:gd name="T83" fmla="*/ 2147483646 h 21600"/>
              <a:gd name="T84" fmla="*/ 2147483646 w 21600"/>
              <a:gd name="T85" fmla="*/ 2147483646 h 21600"/>
              <a:gd name="T86" fmla="*/ 2147483646 w 21600"/>
              <a:gd name="T87" fmla="*/ 2147483646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600" h="21600">
                <a:moveTo>
                  <a:pt x="19988" y="2580"/>
                </a:moveTo>
                <a:cubicBezTo>
                  <a:pt x="20420" y="2580"/>
                  <a:pt x="20794" y="2736"/>
                  <a:pt x="21116" y="3053"/>
                </a:cubicBezTo>
                <a:cubicBezTo>
                  <a:pt x="21439" y="3372"/>
                  <a:pt x="21600" y="3744"/>
                  <a:pt x="21600" y="4176"/>
                </a:cubicBezTo>
                <a:lnTo>
                  <a:pt x="21600" y="19987"/>
                </a:lnTo>
                <a:cubicBezTo>
                  <a:pt x="21600" y="20419"/>
                  <a:pt x="21439" y="20797"/>
                  <a:pt x="21116" y="21116"/>
                </a:cubicBezTo>
                <a:cubicBezTo>
                  <a:pt x="20794" y="21439"/>
                  <a:pt x="20420" y="21600"/>
                  <a:pt x="19988" y="21600"/>
                </a:cubicBezTo>
                <a:lnTo>
                  <a:pt x="1612" y="21600"/>
                </a:lnTo>
                <a:cubicBezTo>
                  <a:pt x="1180" y="21600"/>
                  <a:pt x="806" y="21439"/>
                  <a:pt x="484" y="21116"/>
                </a:cubicBezTo>
                <a:cubicBezTo>
                  <a:pt x="161" y="20797"/>
                  <a:pt x="0" y="20419"/>
                  <a:pt x="0" y="19987"/>
                </a:cubicBezTo>
                <a:lnTo>
                  <a:pt x="0" y="4176"/>
                </a:lnTo>
                <a:cubicBezTo>
                  <a:pt x="0" y="3744"/>
                  <a:pt x="161" y="3372"/>
                  <a:pt x="484" y="3053"/>
                </a:cubicBezTo>
                <a:cubicBezTo>
                  <a:pt x="806" y="2736"/>
                  <a:pt x="1180" y="2580"/>
                  <a:pt x="1612" y="2580"/>
                </a:cubicBezTo>
                <a:lnTo>
                  <a:pt x="2151" y="2580"/>
                </a:lnTo>
                <a:lnTo>
                  <a:pt x="2151" y="2402"/>
                </a:lnTo>
                <a:cubicBezTo>
                  <a:pt x="2151" y="2117"/>
                  <a:pt x="2197" y="1829"/>
                  <a:pt x="2289" y="1541"/>
                </a:cubicBezTo>
                <a:cubicBezTo>
                  <a:pt x="2381" y="1250"/>
                  <a:pt x="2531" y="991"/>
                  <a:pt x="2738" y="766"/>
                </a:cubicBezTo>
                <a:cubicBezTo>
                  <a:pt x="2943" y="542"/>
                  <a:pt x="3216" y="360"/>
                  <a:pt x="3556" y="213"/>
                </a:cubicBezTo>
                <a:cubicBezTo>
                  <a:pt x="3896" y="75"/>
                  <a:pt x="4310" y="0"/>
                  <a:pt x="4797" y="0"/>
                </a:cubicBezTo>
                <a:cubicBezTo>
                  <a:pt x="5283" y="0"/>
                  <a:pt x="5698" y="75"/>
                  <a:pt x="6038" y="213"/>
                </a:cubicBezTo>
                <a:cubicBezTo>
                  <a:pt x="6378" y="360"/>
                  <a:pt x="6651" y="542"/>
                  <a:pt x="6858" y="766"/>
                </a:cubicBezTo>
                <a:cubicBezTo>
                  <a:pt x="7063" y="991"/>
                  <a:pt x="7215" y="1256"/>
                  <a:pt x="7313" y="1546"/>
                </a:cubicBezTo>
                <a:cubicBezTo>
                  <a:pt x="7411" y="1840"/>
                  <a:pt x="7457" y="2125"/>
                  <a:pt x="7457" y="2402"/>
                </a:cubicBezTo>
                <a:lnTo>
                  <a:pt x="7457" y="2580"/>
                </a:lnTo>
                <a:lnTo>
                  <a:pt x="8134" y="2580"/>
                </a:lnTo>
                <a:lnTo>
                  <a:pt x="8134" y="2402"/>
                </a:lnTo>
                <a:cubicBezTo>
                  <a:pt x="8134" y="2117"/>
                  <a:pt x="8180" y="1829"/>
                  <a:pt x="8269" y="1541"/>
                </a:cubicBezTo>
                <a:cubicBezTo>
                  <a:pt x="8364" y="1250"/>
                  <a:pt x="8511" y="991"/>
                  <a:pt x="8718" y="766"/>
                </a:cubicBezTo>
                <a:cubicBezTo>
                  <a:pt x="8926" y="541"/>
                  <a:pt x="9199" y="360"/>
                  <a:pt x="9539" y="213"/>
                </a:cubicBezTo>
                <a:cubicBezTo>
                  <a:pt x="9879" y="75"/>
                  <a:pt x="10293" y="0"/>
                  <a:pt x="10780" y="0"/>
                </a:cubicBezTo>
                <a:cubicBezTo>
                  <a:pt x="11266" y="0"/>
                  <a:pt x="11678" y="75"/>
                  <a:pt x="12021" y="213"/>
                </a:cubicBezTo>
                <a:cubicBezTo>
                  <a:pt x="12361" y="360"/>
                  <a:pt x="12637" y="542"/>
                  <a:pt x="12853" y="766"/>
                </a:cubicBezTo>
                <a:cubicBezTo>
                  <a:pt x="13069" y="991"/>
                  <a:pt x="13227" y="1256"/>
                  <a:pt x="13322" y="1546"/>
                </a:cubicBezTo>
                <a:cubicBezTo>
                  <a:pt x="13417" y="1840"/>
                  <a:pt x="13469" y="2125"/>
                  <a:pt x="13469" y="2402"/>
                </a:cubicBezTo>
                <a:lnTo>
                  <a:pt x="13469" y="2580"/>
                </a:lnTo>
                <a:lnTo>
                  <a:pt x="14143" y="2580"/>
                </a:lnTo>
                <a:lnTo>
                  <a:pt x="14143" y="2402"/>
                </a:lnTo>
                <a:cubicBezTo>
                  <a:pt x="14143" y="2117"/>
                  <a:pt x="14192" y="1829"/>
                  <a:pt x="14287" y="1541"/>
                </a:cubicBezTo>
                <a:cubicBezTo>
                  <a:pt x="14385" y="1250"/>
                  <a:pt x="14534" y="991"/>
                  <a:pt x="14742" y="766"/>
                </a:cubicBezTo>
                <a:cubicBezTo>
                  <a:pt x="14949" y="541"/>
                  <a:pt x="15220" y="360"/>
                  <a:pt x="15556" y="213"/>
                </a:cubicBezTo>
                <a:cubicBezTo>
                  <a:pt x="15890" y="75"/>
                  <a:pt x="16305" y="0"/>
                  <a:pt x="16803" y="0"/>
                </a:cubicBezTo>
                <a:cubicBezTo>
                  <a:pt x="17290" y="0"/>
                  <a:pt x="17704" y="75"/>
                  <a:pt x="18044" y="213"/>
                </a:cubicBezTo>
                <a:cubicBezTo>
                  <a:pt x="18384" y="360"/>
                  <a:pt x="18657" y="541"/>
                  <a:pt x="18865" y="766"/>
                </a:cubicBezTo>
                <a:cubicBezTo>
                  <a:pt x="19069" y="991"/>
                  <a:pt x="19219" y="1256"/>
                  <a:pt x="19311" y="1546"/>
                </a:cubicBezTo>
                <a:cubicBezTo>
                  <a:pt x="19403" y="1840"/>
                  <a:pt x="19449" y="2125"/>
                  <a:pt x="19449" y="2402"/>
                </a:cubicBezTo>
                <a:lnTo>
                  <a:pt x="19449" y="2580"/>
                </a:lnTo>
                <a:lnTo>
                  <a:pt x="19988" y="2580"/>
                </a:lnTo>
                <a:close/>
                <a:moveTo>
                  <a:pt x="6067" y="7968"/>
                </a:moveTo>
                <a:lnTo>
                  <a:pt x="2180" y="7968"/>
                </a:lnTo>
                <a:lnTo>
                  <a:pt x="2180" y="11444"/>
                </a:lnTo>
                <a:lnTo>
                  <a:pt x="6067" y="11444"/>
                </a:lnTo>
                <a:lnTo>
                  <a:pt x="6067" y="7968"/>
                </a:lnTo>
                <a:close/>
                <a:moveTo>
                  <a:pt x="6067" y="11976"/>
                </a:moveTo>
                <a:lnTo>
                  <a:pt x="2180" y="11976"/>
                </a:lnTo>
                <a:lnTo>
                  <a:pt x="2180" y="15452"/>
                </a:lnTo>
                <a:lnTo>
                  <a:pt x="6067" y="15452"/>
                </a:lnTo>
                <a:lnTo>
                  <a:pt x="6067" y="11976"/>
                </a:lnTo>
                <a:close/>
                <a:moveTo>
                  <a:pt x="6067" y="15976"/>
                </a:moveTo>
                <a:lnTo>
                  <a:pt x="2180" y="15976"/>
                </a:lnTo>
                <a:lnTo>
                  <a:pt x="2180" y="19423"/>
                </a:lnTo>
                <a:lnTo>
                  <a:pt x="6067" y="19423"/>
                </a:lnTo>
                <a:lnTo>
                  <a:pt x="6067" y="15976"/>
                </a:lnTo>
                <a:close/>
                <a:moveTo>
                  <a:pt x="3755" y="5543"/>
                </a:moveTo>
                <a:cubicBezTo>
                  <a:pt x="3755" y="6068"/>
                  <a:pt x="4103" y="6324"/>
                  <a:pt x="4800" y="6324"/>
                </a:cubicBezTo>
                <a:cubicBezTo>
                  <a:pt x="5499" y="6324"/>
                  <a:pt x="5848" y="6068"/>
                  <a:pt x="5848" y="5543"/>
                </a:cubicBezTo>
                <a:lnTo>
                  <a:pt x="5848" y="2399"/>
                </a:lnTo>
                <a:cubicBezTo>
                  <a:pt x="5848" y="1878"/>
                  <a:pt x="5499" y="1613"/>
                  <a:pt x="4800" y="1613"/>
                </a:cubicBezTo>
                <a:cubicBezTo>
                  <a:pt x="4103" y="1613"/>
                  <a:pt x="3755" y="1878"/>
                  <a:pt x="3755" y="2399"/>
                </a:cubicBezTo>
                <a:lnTo>
                  <a:pt x="3755" y="5543"/>
                </a:lnTo>
                <a:close/>
                <a:moveTo>
                  <a:pt x="10535" y="7968"/>
                </a:moveTo>
                <a:lnTo>
                  <a:pt x="6608" y="7968"/>
                </a:lnTo>
                <a:lnTo>
                  <a:pt x="6608" y="11444"/>
                </a:lnTo>
                <a:lnTo>
                  <a:pt x="10535" y="11444"/>
                </a:lnTo>
                <a:lnTo>
                  <a:pt x="10535" y="7968"/>
                </a:lnTo>
                <a:close/>
                <a:moveTo>
                  <a:pt x="10535" y="11976"/>
                </a:moveTo>
                <a:lnTo>
                  <a:pt x="6608" y="11976"/>
                </a:lnTo>
                <a:lnTo>
                  <a:pt x="6608" y="15452"/>
                </a:lnTo>
                <a:lnTo>
                  <a:pt x="10535" y="15452"/>
                </a:lnTo>
                <a:lnTo>
                  <a:pt x="10535" y="11976"/>
                </a:lnTo>
                <a:close/>
                <a:moveTo>
                  <a:pt x="10535" y="15976"/>
                </a:moveTo>
                <a:lnTo>
                  <a:pt x="6608" y="15976"/>
                </a:lnTo>
                <a:lnTo>
                  <a:pt x="6608" y="19423"/>
                </a:lnTo>
                <a:lnTo>
                  <a:pt x="10535" y="19423"/>
                </a:lnTo>
                <a:lnTo>
                  <a:pt x="10535" y="15976"/>
                </a:lnTo>
                <a:close/>
                <a:moveTo>
                  <a:pt x="9775" y="5543"/>
                </a:moveTo>
                <a:cubicBezTo>
                  <a:pt x="9775" y="5826"/>
                  <a:pt x="9850" y="6027"/>
                  <a:pt x="9997" y="6145"/>
                </a:cubicBezTo>
                <a:cubicBezTo>
                  <a:pt x="10144" y="6269"/>
                  <a:pt x="10406" y="6324"/>
                  <a:pt x="10783" y="6324"/>
                </a:cubicBezTo>
                <a:cubicBezTo>
                  <a:pt x="11160" y="6324"/>
                  <a:pt x="11428" y="6263"/>
                  <a:pt x="11589" y="6140"/>
                </a:cubicBezTo>
                <a:cubicBezTo>
                  <a:pt x="11750" y="6016"/>
                  <a:pt x="11831" y="5820"/>
                  <a:pt x="11831" y="5544"/>
                </a:cubicBezTo>
                <a:lnTo>
                  <a:pt x="11831" y="2399"/>
                </a:lnTo>
                <a:cubicBezTo>
                  <a:pt x="11831" y="2128"/>
                  <a:pt x="11750" y="1933"/>
                  <a:pt x="11589" y="1803"/>
                </a:cubicBezTo>
                <a:cubicBezTo>
                  <a:pt x="11428" y="1673"/>
                  <a:pt x="11160" y="1613"/>
                  <a:pt x="10783" y="1613"/>
                </a:cubicBezTo>
                <a:cubicBezTo>
                  <a:pt x="10406" y="1613"/>
                  <a:pt x="10144" y="1679"/>
                  <a:pt x="9997" y="1814"/>
                </a:cubicBezTo>
                <a:cubicBezTo>
                  <a:pt x="9850" y="1944"/>
                  <a:pt x="9775" y="2140"/>
                  <a:pt x="9775" y="2399"/>
                </a:cubicBezTo>
                <a:lnTo>
                  <a:pt x="9775" y="5543"/>
                </a:lnTo>
                <a:close/>
                <a:moveTo>
                  <a:pt x="14986" y="7968"/>
                </a:moveTo>
                <a:lnTo>
                  <a:pt x="11074" y="7968"/>
                </a:lnTo>
                <a:lnTo>
                  <a:pt x="11074" y="11444"/>
                </a:lnTo>
                <a:lnTo>
                  <a:pt x="14986" y="11444"/>
                </a:lnTo>
                <a:lnTo>
                  <a:pt x="14986" y="7968"/>
                </a:lnTo>
                <a:close/>
                <a:moveTo>
                  <a:pt x="14986" y="11976"/>
                </a:moveTo>
                <a:lnTo>
                  <a:pt x="11074" y="11976"/>
                </a:lnTo>
                <a:lnTo>
                  <a:pt x="11074" y="15452"/>
                </a:lnTo>
                <a:lnTo>
                  <a:pt x="14986" y="15452"/>
                </a:lnTo>
                <a:lnTo>
                  <a:pt x="14986" y="11976"/>
                </a:lnTo>
                <a:close/>
                <a:moveTo>
                  <a:pt x="14986" y="15976"/>
                </a:moveTo>
                <a:lnTo>
                  <a:pt x="11074" y="15976"/>
                </a:lnTo>
                <a:lnTo>
                  <a:pt x="11074" y="19423"/>
                </a:lnTo>
                <a:lnTo>
                  <a:pt x="14986" y="19423"/>
                </a:lnTo>
                <a:lnTo>
                  <a:pt x="14986" y="15976"/>
                </a:lnTo>
                <a:close/>
                <a:moveTo>
                  <a:pt x="19423" y="7968"/>
                </a:moveTo>
                <a:lnTo>
                  <a:pt x="15522" y="7968"/>
                </a:lnTo>
                <a:lnTo>
                  <a:pt x="15522" y="11444"/>
                </a:lnTo>
                <a:lnTo>
                  <a:pt x="19423" y="11444"/>
                </a:lnTo>
                <a:lnTo>
                  <a:pt x="19423" y="7968"/>
                </a:lnTo>
                <a:close/>
                <a:moveTo>
                  <a:pt x="19423" y="11976"/>
                </a:moveTo>
                <a:lnTo>
                  <a:pt x="15522" y="11976"/>
                </a:lnTo>
                <a:lnTo>
                  <a:pt x="15522" y="15452"/>
                </a:lnTo>
                <a:lnTo>
                  <a:pt x="19423" y="15452"/>
                </a:lnTo>
                <a:lnTo>
                  <a:pt x="19423" y="11976"/>
                </a:lnTo>
                <a:close/>
                <a:moveTo>
                  <a:pt x="19423" y="15976"/>
                </a:moveTo>
                <a:lnTo>
                  <a:pt x="15522" y="15976"/>
                </a:lnTo>
                <a:lnTo>
                  <a:pt x="15522" y="19423"/>
                </a:lnTo>
                <a:lnTo>
                  <a:pt x="19423" y="19423"/>
                </a:lnTo>
                <a:lnTo>
                  <a:pt x="19423" y="15976"/>
                </a:lnTo>
                <a:close/>
                <a:moveTo>
                  <a:pt x="15758" y="5543"/>
                </a:moveTo>
                <a:cubicBezTo>
                  <a:pt x="15758" y="6068"/>
                  <a:pt x="16106" y="6324"/>
                  <a:pt x="16806" y="6324"/>
                </a:cubicBezTo>
                <a:cubicBezTo>
                  <a:pt x="17503" y="6324"/>
                  <a:pt x="17848" y="6068"/>
                  <a:pt x="17840" y="5543"/>
                </a:cubicBezTo>
                <a:lnTo>
                  <a:pt x="17840" y="2399"/>
                </a:lnTo>
                <a:cubicBezTo>
                  <a:pt x="17840" y="1878"/>
                  <a:pt x="17494" y="1613"/>
                  <a:pt x="16806" y="1613"/>
                </a:cubicBezTo>
                <a:cubicBezTo>
                  <a:pt x="16106" y="1613"/>
                  <a:pt x="15758" y="1878"/>
                  <a:pt x="15758" y="2399"/>
                </a:cubicBezTo>
                <a:lnTo>
                  <a:pt x="15758" y="5543"/>
                </a:lnTo>
                <a:close/>
                <a:moveTo>
                  <a:pt x="15758" y="5543"/>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zh-CN" altLang="en-US" sz="900">
              <a:cs typeface="+mn-ea"/>
              <a:sym typeface="+mn-lt"/>
            </a:endParaRPr>
          </a:p>
        </p:txBody>
      </p:sp>
      <p:sp>
        <p:nvSpPr>
          <p:cNvPr id="413" name="TextBox 9">
            <a:extLst>
              <a:ext uri="{FF2B5EF4-FFF2-40B4-BE49-F238E27FC236}">
                <a16:creationId xmlns:a16="http://schemas.microsoft.com/office/drawing/2014/main" id="{DB55E4F4-2BB7-4387-91B7-7FA934458AFD}"/>
              </a:ext>
            </a:extLst>
          </p:cNvPr>
          <p:cNvSpPr txBox="1"/>
          <p:nvPr/>
        </p:nvSpPr>
        <p:spPr>
          <a:xfrm>
            <a:off x="5613263" y="3060668"/>
            <a:ext cx="4254533" cy="584775"/>
          </a:xfrm>
          <a:prstGeom prst="rect">
            <a:avLst/>
          </a:prstGeom>
          <a:noFill/>
        </p:spPr>
        <p:txBody>
          <a:bodyPr wrap="square" rtlCol="0">
            <a:spAutoFit/>
          </a:bodyPr>
          <a:lstStyle/>
          <a:p>
            <a:r>
              <a:rPr lang="en-US" altLang="zh-CN" sz="32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02.</a:t>
            </a:r>
            <a:r>
              <a:rPr lang="zh-CN" altLang="en-US" sz="3200" dirty="0">
                <a:solidFill>
                  <a:srgbClr val="937963"/>
                </a:solidFill>
                <a:latin typeface="华文行楷" panose="02010800040101010101" pitchFamily="2" charset="-122"/>
                <a:ea typeface="华文行楷" panose="02010800040101010101" pitchFamily="2" charset="-122"/>
                <a:cs typeface="+mn-ea"/>
                <a:sym typeface="+mn-lt"/>
              </a:rPr>
              <a:t>所</a:t>
            </a:r>
            <a:r>
              <a:rPr lang="zh-CN" altLang="en-US" sz="3200" dirty="0">
                <a:solidFill>
                  <a:srgbClr val="F23B48"/>
                </a:solidFill>
                <a:latin typeface="华文行楷" panose="02010800040101010101" pitchFamily="2" charset="-122"/>
                <a:ea typeface="华文行楷" panose="02010800040101010101" pitchFamily="2" charset="-122"/>
                <a:cs typeface="+mn-ea"/>
                <a:sym typeface="+mn-lt"/>
              </a:rPr>
              <a:t>选</a:t>
            </a:r>
            <a:r>
              <a:rPr lang="zh-CN" altLang="en-US" sz="3200" dirty="0">
                <a:solidFill>
                  <a:srgbClr val="FFC000"/>
                </a:solidFill>
                <a:latin typeface="华文行楷" panose="02010800040101010101" pitchFamily="2" charset="-122"/>
                <a:ea typeface="华文行楷" panose="02010800040101010101" pitchFamily="2" charset="-122"/>
                <a:cs typeface="+mn-ea"/>
                <a:sym typeface="+mn-lt"/>
              </a:rPr>
              <a:t>问</a:t>
            </a:r>
            <a:r>
              <a:rPr lang="zh-CN" altLang="en-US" sz="3200" dirty="0">
                <a:solidFill>
                  <a:srgbClr val="00BBD6"/>
                </a:solidFill>
                <a:latin typeface="华文行楷" panose="02010800040101010101" pitchFamily="2" charset="-122"/>
                <a:ea typeface="华文行楷" panose="02010800040101010101" pitchFamily="2" charset="-122"/>
                <a:cs typeface="+mn-ea"/>
                <a:sym typeface="+mn-lt"/>
              </a:rPr>
              <a:t>题</a:t>
            </a:r>
            <a:r>
              <a:rPr lang="zh-CN" altLang="en-US" sz="3200" dirty="0">
                <a:solidFill>
                  <a:srgbClr val="B2D235"/>
                </a:solidFill>
                <a:latin typeface="华文行楷" panose="02010800040101010101" pitchFamily="2" charset="-122"/>
                <a:ea typeface="华文行楷" panose="02010800040101010101" pitchFamily="2" charset="-122"/>
                <a:cs typeface="+mn-ea"/>
                <a:sym typeface="+mn-lt"/>
              </a:rPr>
              <a:t>概述</a:t>
            </a:r>
            <a:endParaRPr lang="en-AU" sz="3200" dirty="0">
              <a:solidFill>
                <a:srgbClr val="00BBD6"/>
              </a:solidFill>
              <a:latin typeface="华文行楷" panose="02010800040101010101" pitchFamily="2" charset="-122"/>
              <a:ea typeface="华文行楷" panose="02010800040101010101" pitchFamily="2" charset="-122"/>
              <a:cs typeface="+mn-ea"/>
              <a:sym typeface="+mn-lt"/>
            </a:endParaRPr>
          </a:p>
        </p:txBody>
      </p:sp>
    </p:spTree>
    <p:extLst>
      <p:ext uri="{BB962C8B-B14F-4D97-AF65-F5344CB8AC3E}">
        <p14:creationId xmlns:p14="http://schemas.microsoft.com/office/powerpoint/2010/main" val="214442033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02.</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问</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题</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概</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述</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pic>
        <p:nvPicPr>
          <p:cNvPr id="29698" name="Picture 2">
            <a:extLst>
              <a:ext uri="{FF2B5EF4-FFF2-40B4-BE49-F238E27FC236}">
                <a16:creationId xmlns:a16="http://schemas.microsoft.com/office/drawing/2014/main" id="{A9FF701E-B48B-46DE-A71F-1E51BF4B8A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5003" y="855202"/>
            <a:ext cx="2571750" cy="26765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F9A86A0D-A132-4DC6-9D62-B2E9D30795A0}"/>
              </a:ext>
            </a:extLst>
          </p:cNvPr>
          <p:cNvSpPr txBox="1"/>
          <p:nvPr/>
        </p:nvSpPr>
        <p:spPr>
          <a:xfrm>
            <a:off x="1864006" y="1003890"/>
            <a:ext cx="3171825" cy="395558"/>
          </a:xfrm>
          <a:prstGeom prst="rect">
            <a:avLst/>
          </a:prstGeom>
          <a:noFill/>
        </p:spPr>
        <p:txBody>
          <a:bodyPr wrap="square">
            <a:spAutoFit/>
          </a:bodyPr>
          <a:lstStyle/>
          <a:p>
            <a:pPr marL="342900" lvl="0" indent="-342900" algn="just">
              <a:lnSpc>
                <a:spcPct val="115000"/>
              </a:lnSpc>
              <a:buFont typeface="+mj-lt"/>
              <a:buAutoNum type="arabicPeriod"/>
            </a:pPr>
            <a:r>
              <a:rPr lang="zh-CN" altLang="zh-CN" sz="1800" b="1" kern="100" dirty="0">
                <a:effectLst/>
                <a:latin typeface="华文楷体" panose="02010600040101010101" pitchFamily="2" charset="-122"/>
                <a:ea typeface="华文楷体" panose="02010600040101010101" pitchFamily="2" charset="-122"/>
              </a:rPr>
              <a:t>旅行商问题概述</a:t>
            </a:r>
            <a:endParaRPr lang="zh-CN" altLang="zh-CN" sz="1800" kern="100" dirty="0">
              <a:effectLst/>
              <a:latin typeface="华文楷体" panose="02010600040101010101" pitchFamily="2" charset="-122"/>
              <a:ea typeface="华文楷体" panose="02010600040101010101" pitchFamily="2" charset="-122"/>
            </a:endParaRPr>
          </a:p>
        </p:txBody>
      </p:sp>
      <p:sp>
        <p:nvSpPr>
          <p:cNvPr id="9" name="文本框 8">
            <a:extLst>
              <a:ext uri="{FF2B5EF4-FFF2-40B4-BE49-F238E27FC236}">
                <a16:creationId xmlns:a16="http://schemas.microsoft.com/office/drawing/2014/main" id="{B1544257-8A5C-4C90-A4BC-F172ACDBF1BD}"/>
              </a:ext>
            </a:extLst>
          </p:cNvPr>
          <p:cNvSpPr txBox="1"/>
          <p:nvPr/>
        </p:nvSpPr>
        <p:spPr>
          <a:xfrm>
            <a:off x="2046504" y="1548136"/>
            <a:ext cx="5533743" cy="1351204"/>
          </a:xfrm>
          <a:prstGeom prst="rect">
            <a:avLst/>
          </a:prstGeom>
          <a:noFill/>
        </p:spPr>
        <p:txBody>
          <a:bodyPr wrap="square">
            <a:spAutoFit/>
          </a:bodyPr>
          <a:lstStyle/>
          <a:p>
            <a:pPr indent="266700" algn="just">
              <a:lnSpc>
                <a:spcPct val="115000"/>
              </a:lnSpc>
            </a:pPr>
            <a:r>
              <a:rPr lang="zh-CN" altLang="zh-CN" sz="1800" kern="100" dirty="0">
                <a:effectLst/>
                <a:latin typeface="华文楷体" panose="02010600040101010101" pitchFamily="2" charset="-122"/>
                <a:ea typeface="华文楷体" panose="02010600040101010101" pitchFamily="2" charset="-122"/>
              </a:rPr>
              <a:t>旅行商问题</a:t>
            </a:r>
            <a:r>
              <a:rPr lang="en-US" altLang="zh-CN" sz="1800" kern="100" dirty="0">
                <a:effectLst/>
                <a:latin typeface="华文楷体" panose="02010600040101010101" pitchFamily="2" charset="-122"/>
                <a:ea typeface="华文楷体" panose="02010600040101010101" pitchFamily="2" charset="-122"/>
              </a:rPr>
              <a:t>(Traveling </a:t>
            </a:r>
            <a:r>
              <a:rPr lang="en-US" altLang="zh-CN" sz="1800" kern="100" dirty="0" err="1">
                <a:effectLst/>
                <a:latin typeface="华文楷体" panose="02010600040101010101" pitchFamily="2" charset="-122"/>
                <a:ea typeface="华文楷体" panose="02010600040101010101" pitchFamily="2" charset="-122"/>
              </a:rPr>
              <a:t>Saleman</a:t>
            </a:r>
            <a:r>
              <a:rPr lang="en-US" altLang="zh-CN" sz="1800" kern="100" dirty="0">
                <a:effectLst/>
                <a:latin typeface="华文楷体" panose="02010600040101010101" pitchFamily="2" charset="-122"/>
                <a:ea typeface="华文楷体" panose="02010600040101010101" pitchFamily="2" charset="-122"/>
              </a:rPr>
              <a:t> Problem</a:t>
            </a:r>
            <a:r>
              <a:rPr lang="zh-CN" altLang="zh-CN" sz="1800" kern="100" dirty="0">
                <a:effectLst/>
                <a:latin typeface="华文楷体" panose="02010600040101010101" pitchFamily="2" charset="-122"/>
                <a:ea typeface="华文楷体" panose="02010600040101010101" pitchFamily="2" charset="-122"/>
              </a:rPr>
              <a:t>，</a:t>
            </a:r>
            <a:r>
              <a:rPr lang="en-US" altLang="zh-CN" sz="1800" kern="100" dirty="0">
                <a:effectLst/>
                <a:latin typeface="华文楷体" panose="02010600040101010101" pitchFamily="2" charset="-122"/>
                <a:ea typeface="华文楷体" panose="02010600040101010101" pitchFamily="2" charset="-122"/>
              </a:rPr>
              <a:t>TSP)</a:t>
            </a:r>
            <a:r>
              <a:rPr lang="zh-CN" altLang="zh-CN" sz="1800" kern="100" dirty="0">
                <a:effectLst/>
                <a:latin typeface="华文楷体" panose="02010600040101010101" pitchFamily="2" charset="-122"/>
                <a:ea typeface="华文楷体" panose="02010600040101010101" pitchFamily="2" charset="-122"/>
              </a:rPr>
              <a:t>是指</a:t>
            </a:r>
            <a:r>
              <a:rPr lang="zh-CN" altLang="en-US" kern="100" dirty="0">
                <a:latin typeface="华文楷体" panose="02010600040101010101" pitchFamily="2" charset="-122"/>
                <a:ea typeface="华文楷体" panose="02010600040101010101" pitchFamily="2" charset="-122"/>
              </a:rPr>
              <a:t>一个</a:t>
            </a:r>
            <a:r>
              <a:rPr lang="zh-CN" altLang="zh-CN" sz="1800" kern="100" dirty="0">
                <a:effectLst/>
                <a:latin typeface="华文楷体" panose="02010600040101010101" pitchFamily="2" charset="-122"/>
                <a:ea typeface="华文楷体" panose="02010600040101010101" pitchFamily="2" charset="-122"/>
              </a:rPr>
              <a:t>旅行商需要到</a:t>
            </a:r>
            <a:r>
              <a:rPr lang="en-US" altLang="zh-CN" sz="1800" kern="100" dirty="0">
                <a:effectLst/>
                <a:latin typeface="华文楷体" panose="02010600040101010101" pitchFamily="2" charset="-122"/>
                <a:ea typeface="华文楷体" panose="02010600040101010101" pitchFamily="2" charset="-122"/>
              </a:rPr>
              <a:t>n</a:t>
            </a:r>
            <a:r>
              <a:rPr lang="zh-CN" altLang="zh-CN" sz="1800" kern="100" dirty="0">
                <a:effectLst/>
                <a:latin typeface="华文楷体" panose="02010600040101010101" pitchFamily="2" charset="-122"/>
                <a:ea typeface="华文楷体" panose="02010600040101010101" pitchFamily="2" charset="-122"/>
              </a:rPr>
              <a:t>个城市去推销商品，要求从某一城市出发，经过</a:t>
            </a:r>
            <a:r>
              <a:rPr lang="en-US" altLang="zh-CN" sz="1800" kern="100" dirty="0">
                <a:effectLst/>
                <a:latin typeface="华文楷体" panose="02010600040101010101" pitchFamily="2" charset="-122"/>
                <a:ea typeface="华文楷体" panose="02010600040101010101" pitchFamily="2" charset="-122"/>
              </a:rPr>
              <a:t>n-1</a:t>
            </a:r>
            <a:r>
              <a:rPr lang="zh-CN" altLang="zh-CN" sz="1800" kern="100" dirty="0">
                <a:effectLst/>
                <a:latin typeface="华文楷体" panose="02010600040101010101" pitchFamily="2" charset="-122"/>
                <a:ea typeface="华文楷体" panose="02010600040101010101" pitchFamily="2" charset="-122"/>
              </a:rPr>
              <a:t>个城市，旅行商在途径的</a:t>
            </a:r>
            <a:r>
              <a:rPr lang="en-US" altLang="zh-CN" sz="1800" kern="100" dirty="0">
                <a:solidFill>
                  <a:srgbClr val="FF0000"/>
                </a:solidFill>
                <a:effectLst/>
                <a:latin typeface="华文楷体" panose="02010600040101010101" pitchFamily="2" charset="-122"/>
                <a:ea typeface="华文楷体" panose="02010600040101010101" pitchFamily="2" charset="-122"/>
              </a:rPr>
              <a:t>n-1</a:t>
            </a:r>
            <a:r>
              <a:rPr lang="zh-CN" altLang="zh-CN" sz="1800" kern="100" dirty="0">
                <a:solidFill>
                  <a:srgbClr val="FF0000"/>
                </a:solidFill>
                <a:effectLst/>
                <a:latin typeface="华文楷体" panose="02010600040101010101" pitchFamily="2" charset="-122"/>
                <a:ea typeface="华文楷体" panose="02010600040101010101" pitchFamily="2" charset="-122"/>
              </a:rPr>
              <a:t>个城市能且仅能经过一次</a:t>
            </a:r>
            <a:r>
              <a:rPr lang="zh-CN" altLang="zh-CN" sz="1800" kern="100" dirty="0">
                <a:effectLst/>
                <a:latin typeface="华文楷体" panose="02010600040101010101" pitchFamily="2" charset="-122"/>
                <a:ea typeface="华文楷体" panose="02010600040101010101" pitchFamily="2" charset="-122"/>
              </a:rPr>
              <a:t>，使得旅行商的路程最短。</a:t>
            </a:r>
          </a:p>
        </p:txBody>
      </p:sp>
      <p:sp>
        <p:nvSpPr>
          <p:cNvPr id="13" name="文本框 12">
            <a:extLst>
              <a:ext uri="{FF2B5EF4-FFF2-40B4-BE49-F238E27FC236}">
                <a16:creationId xmlns:a16="http://schemas.microsoft.com/office/drawing/2014/main" id="{4DDFF036-26A9-4567-A37C-8ECDC33AD367}"/>
              </a:ext>
            </a:extLst>
          </p:cNvPr>
          <p:cNvSpPr txBox="1"/>
          <p:nvPr/>
        </p:nvSpPr>
        <p:spPr>
          <a:xfrm>
            <a:off x="5128917" y="4541178"/>
            <a:ext cx="4423366" cy="1200329"/>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      与传统</a:t>
            </a:r>
            <a:r>
              <a:rPr lang="en-US" altLang="zh-CN" dirty="0">
                <a:latin typeface="华文楷体" panose="02010600040101010101" pitchFamily="2" charset="-122"/>
                <a:ea typeface="华文楷体" panose="02010600040101010101" pitchFamily="2" charset="-122"/>
              </a:rPr>
              <a:t>TSP</a:t>
            </a:r>
            <a:r>
              <a:rPr lang="zh-CN" altLang="en-US" dirty="0">
                <a:latin typeface="华文楷体" panose="02010600040101010101" pitchFamily="2" charset="-122"/>
                <a:ea typeface="华文楷体" panose="02010600040101010101" pitchFamily="2" charset="-122"/>
              </a:rPr>
              <a:t>不太一样，我在这里进行了简化，从权值最小的</a:t>
            </a:r>
            <a:r>
              <a:rPr lang="en-US" altLang="zh-CN" dirty="0">
                <a:solidFill>
                  <a:srgbClr val="FF0000"/>
                </a:solidFill>
                <a:latin typeface="华文楷体" panose="02010600040101010101" pitchFamily="2" charset="-122"/>
                <a:ea typeface="华文楷体" panose="02010600040101010101" pitchFamily="2" charset="-122"/>
              </a:rPr>
              <a:t>Hamilton</a:t>
            </a:r>
            <a:r>
              <a:rPr lang="zh-CN" altLang="en-US" dirty="0">
                <a:solidFill>
                  <a:srgbClr val="FF0000"/>
                </a:solidFill>
                <a:latin typeface="华文楷体" panose="02010600040101010101" pitchFamily="2" charset="-122"/>
                <a:ea typeface="华文楷体" panose="02010600040101010101" pitchFamily="2" charset="-122"/>
              </a:rPr>
              <a:t>回路</a:t>
            </a:r>
            <a:r>
              <a:rPr lang="zh-CN" altLang="en-US" dirty="0">
                <a:latin typeface="华文楷体" panose="02010600040101010101" pitchFamily="2" charset="-122"/>
                <a:ea typeface="华文楷体" panose="02010600040101010101" pitchFamily="2" charset="-122"/>
              </a:rPr>
              <a:t>变成了随机点的最短路径，这里从</a:t>
            </a:r>
            <a:r>
              <a:rPr lang="zh-CN" altLang="en-US" dirty="0">
                <a:solidFill>
                  <a:srgbClr val="FF0000"/>
                </a:solidFill>
                <a:latin typeface="华文楷体" panose="02010600040101010101" pitchFamily="2" charset="-122"/>
                <a:ea typeface="华文楷体" panose="02010600040101010101" pitchFamily="2" charset="-122"/>
              </a:rPr>
              <a:t>随机的一点后出发一点结束</a:t>
            </a:r>
            <a:r>
              <a:rPr lang="zh-CN" altLang="en-US" dirty="0">
                <a:latin typeface="华文楷体" panose="02010600040101010101" pitchFamily="2" charset="-122"/>
                <a:ea typeface="华文楷体" panose="02010600040101010101" pitchFamily="2" charset="-122"/>
              </a:rPr>
              <a:t>，同时保证每个城市都经过。</a:t>
            </a:r>
          </a:p>
        </p:txBody>
      </p:sp>
      <p:pic>
        <p:nvPicPr>
          <p:cNvPr id="29700" name="Picture 4">
            <a:extLst>
              <a:ext uri="{FF2B5EF4-FFF2-40B4-BE49-F238E27FC236}">
                <a16:creationId xmlns:a16="http://schemas.microsoft.com/office/drawing/2014/main" id="{FB68B998-6D06-4228-AFA5-550A583159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6660" y="3704238"/>
            <a:ext cx="2390828" cy="2176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23331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02.</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问</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题</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概</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述</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sp>
        <p:nvSpPr>
          <p:cNvPr id="7" name="文本框 6">
            <a:extLst>
              <a:ext uri="{FF2B5EF4-FFF2-40B4-BE49-F238E27FC236}">
                <a16:creationId xmlns:a16="http://schemas.microsoft.com/office/drawing/2014/main" id="{F9A86A0D-A132-4DC6-9D62-B2E9D30795A0}"/>
              </a:ext>
            </a:extLst>
          </p:cNvPr>
          <p:cNvSpPr txBox="1"/>
          <p:nvPr/>
        </p:nvSpPr>
        <p:spPr>
          <a:xfrm>
            <a:off x="1864006" y="1003890"/>
            <a:ext cx="4012361" cy="395558"/>
          </a:xfrm>
          <a:prstGeom prst="rect">
            <a:avLst/>
          </a:prstGeom>
          <a:noFill/>
        </p:spPr>
        <p:txBody>
          <a:bodyPr wrap="square">
            <a:spAutoFit/>
          </a:bodyPr>
          <a:lstStyle/>
          <a:p>
            <a:pPr lvl="0" algn="just">
              <a:lnSpc>
                <a:spcPct val="115000"/>
              </a:lnSpc>
            </a:pPr>
            <a:r>
              <a:rPr lang="en-US" altLang="zh-CN" sz="1800" b="1" kern="100" dirty="0">
                <a:effectLst/>
                <a:latin typeface="华文楷体" panose="02010600040101010101" pitchFamily="2" charset="-122"/>
                <a:ea typeface="华文楷体" panose="02010600040101010101" pitchFamily="2" charset="-122"/>
              </a:rPr>
              <a:t>2. </a:t>
            </a:r>
            <a:r>
              <a:rPr lang="zh-CN" altLang="en-US" sz="1800" b="1" kern="100" dirty="0">
                <a:effectLst/>
                <a:latin typeface="华文楷体" panose="02010600040101010101" pitchFamily="2" charset="-122"/>
                <a:ea typeface="华文楷体" panose="02010600040101010101" pitchFamily="2" charset="-122"/>
              </a:rPr>
              <a:t>基于遗传算法的符号回归问题概述</a:t>
            </a:r>
            <a:endParaRPr lang="zh-CN" altLang="zh-CN" sz="1800" kern="100" dirty="0">
              <a:effectLst/>
              <a:latin typeface="华文楷体" panose="02010600040101010101" pitchFamily="2" charset="-122"/>
              <a:ea typeface="华文楷体" panose="02010600040101010101" pitchFamily="2" charset="-122"/>
            </a:endParaRPr>
          </a:p>
        </p:txBody>
      </p:sp>
      <p:sp>
        <p:nvSpPr>
          <p:cNvPr id="2" name="AutoShape 2" descr="johnkoza">
            <a:extLst>
              <a:ext uri="{FF2B5EF4-FFF2-40B4-BE49-F238E27FC236}">
                <a16:creationId xmlns:a16="http://schemas.microsoft.com/office/drawing/2014/main" id="{A0A7C869-CC7D-4EE1-94A4-330D8DBD241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BBC56DBD-6D1E-46B7-96ED-C21054D03E5E}"/>
              </a:ext>
            </a:extLst>
          </p:cNvPr>
          <p:cNvPicPr>
            <a:picLocks noChangeAspect="1"/>
          </p:cNvPicPr>
          <p:nvPr/>
        </p:nvPicPr>
        <p:blipFill>
          <a:blip r:embed="rId5"/>
          <a:stretch>
            <a:fillRect/>
          </a:stretch>
        </p:blipFill>
        <p:spPr>
          <a:xfrm>
            <a:off x="8324001" y="756693"/>
            <a:ext cx="3164587" cy="2126207"/>
          </a:xfrm>
          <a:prstGeom prst="rect">
            <a:avLst/>
          </a:prstGeom>
        </p:spPr>
      </p:pic>
      <p:sp>
        <p:nvSpPr>
          <p:cNvPr id="14" name="文本框 13">
            <a:extLst>
              <a:ext uri="{FF2B5EF4-FFF2-40B4-BE49-F238E27FC236}">
                <a16:creationId xmlns:a16="http://schemas.microsoft.com/office/drawing/2014/main" id="{EFB14FCA-0312-4116-BA87-656DC1B37ABD}"/>
              </a:ext>
            </a:extLst>
          </p:cNvPr>
          <p:cNvSpPr txBox="1"/>
          <p:nvPr/>
        </p:nvSpPr>
        <p:spPr>
          <a:xfrm>
            <a:off x="1621834" y="1548136"/>
            <a:ext cx="6157847" cy="1669752"/>
          </a:xfrm>
          <a:prstGeom prst="rect">
            <a:avLst/>
          </a:prstGeom>
          <a:noFill/>
        </p:spPr>
        <p:txBody>
          <a:bodyPr wrap="square">
            <a:spAutoFit/>
          </a:bodyPr>
          <a:lstStyle/>
          <a:p>
            <a:pPr indent="266700" algn="just">
              <a:lnSpc>
                <a:spcPct val="115000"/>
              </a:lnSpc>
            </a:pPr>
            <a:r>
              <a:rPr lang="zh-CN" altLang="en-US" kern="100" dirty="0">
                <a:latin typeface="华文楷体" panose="02010600040101010101" pitchFamily="2" charset="-122"/>
                <a:ea typeface="华文楷体" panose="02010600040101010101" pitchFamily="2" charset="-122"/>
              </a:rPr>
              <a:t>在这个问题中论文选自</a:t>
            </a:r>
            <a:r>
              <a:rPr lang="en-US" altLang="zh-CN" kern="100" dirty="0">
                <a:latin typeface="华文楷体" panose="02010600040101010101" pitchFamily="2" charset="-122"/>
                <a:ea typeface="华文楷体" panose="02010600040101010101" pitchFamily="2" charset="-122"/>
              </a:rPr>
              <a:t>1994</a:t>
            </a:r>
            <a:r>
              <a:rPr lang="zh-CN" altLang="en-US" kern="100" dirty="0">
                <a:latin typeface="华文楷体" panose="02010600040101010101" pitchFamily="2" charset="-122"/>
                <a:ea typeface="华文楷体" panose="02010600040101010101" pitchFamily="2" charset="-122"/>
              </a:rPr>
              <a:t>年在</a:t>
            </a:r>
            <a:r>
              <a:rPr lang="en-US" altLang="zh-CN" kern="100" dirty="0">
                <a:solidFill>
                  <a:schemeClr val="accent1"/>
                </a:solidFill>
                <a:latin typeface="华文楷体" panose="02010600040101010101" pitchFamily="2" charset="-122"/>
                <a:ea typeface="华文楷体" panose="02010600040101010101" pitchFamily="2" charset="-122"/>
              </a:rPr>
              <a:t>《Statistics and Computing》</a:t>
            </a:r>
            <a:r>
              <a:rPr lang="zh-CN" altLang="en-US" kern="100" dirty="0">
                <a:latin typeface="华文楷体" panose="02010600040101010101" pitchFamily="2" charset="-122"/>
                <a:ea typeface="华文楷体" panose="02010600040101010101" pitchFamily="2" charset="-122"/>
              </a:rPr>
              <a:t>中</a:t>
            </a:r>
            <a:r>
              <a:rPr lang="en-US" altLang="zh-CN" kern="100" dirty="0">
                <a:latin typeface="华文楷体" panose="02010600040101010101" pitchFamily="2" charset="-122"/>
                <a:ea typeface="华文楷体" panose="02010600040101010101" pitchFamily="2" charset="-122"/>
              </a:rPr>
              <a:t>John </a:t>
            </a:r>
            <a:r>
              <a:rPr lang="en-US" altLang="zh-CN" kern="100" dirty="0" err="1">
                <a:latin typeface="华文楷体" panose="02010600040101010101" pitchFamily="2" charset="-122"/>
                <a:ea typeface="华文楷体" panose="02010600040101010101" pitchFamily="2" charset="-122"/>
              </a:rPr>
              <a:t>Koza</a:t>
            </a:r>
            <a:r>
              <a:rPr lang="zh-CN" altLang="en-US" kern="100" dirty="0">
                <a:latin typeface="华文楷体" panose="02010600040101010101" pitchFamily="2" charset="-122"/>
                <a:ea typeface="华文楷体" panose="02010600040101010101" pitchFamily="2" charset="-122"/>
              </a:rPr>
              <a:t>所著的</a:t>
            </a:r>
            <a:r>
              <a:rPr lang="en-US" altLang="zh-CN" kern="100" dirty="0">
                <a:solidFill>
                  <a:srgbClr val="FF0000"/>
                </a:solidFill>
                <a:latin typeface="华文楷体" panose="02010600040101010101" pitchFamily="2" charset="-122"/>
                <a:ea typeface="华文楷体" panose="02010600040101010101" pitchFamily="2" charset="-122"/>
              </a:rPr>
              <a:t>《Genetic programming as a means for programming computers by natural selection》</a:t>
            </a:r>
            <a:r>
              <a:rPr lang="zh-CN" altLang="en-US" kern="100" dirty="0">
                <a:latin typeface="华文楷体" panose="02010600040101010101" pitchFamily="2" charset="-122"/>
                <a:ea typeface="华文楷体" panose="02010600040101010101" pitchFamily="2" charset="-122"/>
              </a:rPr>
              <a:t>一文，其主要思想是通过基于</a:t>
            </a:r>
            <a:r>
              <a:rPr lang="zh-CN" altLang="en-US" kern="100" dirty="0">
                <a:solidFill>
                  <a:schemeClr val="accent6">
                    <a:lumMod val="50000"/>
                  </a:schemeClr>
                </a:solidFill>
                <a:latin typeface="华文楷体" panose="02010600040101010101" pitchFamily="2" charset="-122"/>
                <a:ea typeface="华文楷体" panose="02010600040101010101" pitchFamily="2" charset="-122"/>
              </a:rPr>
              <a:t>遗传算法</a:t>
            </a:r>
            <a:r>
              <a:rPr lang="zh-CN" altLang="en-US" kern="100" dirty="0">
                <a:latin typeface="华文楷体" panose="02010600040101010101" pitchFamily="2" charset="-122"/>
                <a:ea typeface="华文楷体" panose="02010600040101010101" pitchFamily="2" charset="-122"/>
              </a:rPr>
              <a:t>的</a:t>
            </a:r>
            <a:r>
              <a:rPr lang="zh-CN" altLang="en-US" kern="100" dirty="0">
                <a:solidFill>
                  <a:schemeClr val="accent4"/>
                </a:solidFill>
                <a:latin typeface="华文楷体" panose="02010600040101010101" pitchFamily="2" charset="-122"/>
                <a:ea typeface="华文楷体" panose="02010600040101010101" pitchFamily="2" charset="-122"/>
              </a:rPr>
              <a:t>符号回归</a:t>
            </a:r>
            <a:r>
              <a:rPr lang="zh-CN" altLang="en-US" kern="100" dirty="0">
                <a:latin typeface="华文楷体" panose="02010600040101010101" pitchFamily="2" charset="-122"/>
                <a:ea typeface="华文楷体" panose="02010600040101010101" pitchFamily="2" charset="-122"/>
              </a:rPr>
              <a:t>来由计算机得到一个适合的计算公式，来对相关数据进行预测。</a:t>
            </a:r>
            <a:endParaRPr lang="zh-CN" altLang="zh-CN" sz="1800" kern="100" dirty="0">
              <a:effectLst/>
              <a:latin typeface="华文楷体" panose="02010600040101010101" pitchFamily="2" charset="-122"/>
              <a:ea typeface="华文楷体" panose="02010600040101010101" pitchFamily="2" charset="-122"/>
            </a:endParaRPr>
          </a:p>
        </p:txBody>
      </p:sp>
      <p:sp>
        <p:nvSpPr>
          <p:cNvPr id="15" name="文本框 14">
            <a:extLst>
              <a:ext uri="{FF2B5EF4-FFF2-40B4-BE49-F238E27FC236}">
                <a16:creationId xmlns:a16="http://schemas.microsoft.com/office/drawing/2014/main" id="{E0D8238B-AF12-41FE-B03A-93FD37868570}"/>
              </a:ext>
            </a:extLst>
          </p:cNvPr>
          <p:cNvSpPr txBox="1"/>
          <p:nvPr/>
        </p:nvSpPr>
        <p:spPr>
          <a:xfrm>
            <a:off x="1621833" y="3704238"/>
            <a:ext cx="6157847" cy="1032655"/>
          </a:xfrm>
          <a:prstGeom prst="rect">
            <a:avLst/>
          </a:prstGeom>
          <a:noFill/>
        </p:spPr>
        <p:txBody>
          <a:bodyPr wrap="square">
            <a:spAutoFit/>
          </a:bodyPr>
          <a:lstStyle/>
          <a:p>
            <a:pPr indent="266700" algn="just">
              <a:lnSpc>
                <a:spcPct val="115000"/>
              </a:lnSpc>
            </a:pPr>
            <a:r>
              <a:rPr lang="zh-CN" altLang="en-US" sz="1800" kern="100" dirty="0">
                <a:effectLst/>
                <a:latin typeface="华文楷体" panose="02010600040101010101" pitchFamily="2" charset="-122"/>
                <a:ea typeface="华文楷体" panose="02010600040101010101" pitchFamily="2" charset="-122"/>
              </a:rPr>
              <a:t>在解决过程中将</a:t>
            </a:r>
            <a:r>
              <a:rPr lang="zh-CN" altLang="en-US" kern="100" dirty="0">
                <a:latin typeface="华文楷体" panose="02010600040101010101" pitchFamily="2" charset="-122"/>
                <a:ea typeface="华文楷体" panose="02010600040101010101" pitchFamily="2" charset="-122"/>
              </a:rPr>
              <a:t>会用到</a:t>
            </a:r>
            <a:r>
              <a:rPr lang="en-US" altLang="zh-CN" kern="100" dirty="0" err="1">
                <a:solidFill>
                  <a:srgbClr val="FF0000"/>
                </a:solidFill>
                <a:latin typeface="华文楷体" panose="02010600040101010101" pitchFamily="2" charset="-122"/>
                <a:ea typeface="华文楷体" panose="02010600040101010101" pitchFamily="2" charset="-122"/>
              </a:rPr>
              <a:t>gplearn</a:t>
            </a:r>
            <a:r>
              <a:rPr lang="zh-CN" altLang="en-US" kern="100" dirty="0">
                <a:solidFill>
                  <a:srgbClr val="FF0000"/>
                </a:solidFill>
                <a:latin typeface="华文楷体" panose="02010600040101010101" pitchFamily="2" charset="-122"/>
                <a:ea typeface="华文楷体" panose="02010600040101010101" pitchFamily="2" charset="-122"/>
              </a:rPr>
              <a:t>库</a:t>
            </a:r>
            <a:r>
              <a:rPr lang="zh-CN" altLang="en-US" kern="100" dirty="0">
                <a:latin typeface="华文楷体" panose="02010600040101010101" pitchFamily="2" charset="-122"/>
                <a:ea typeface="华文楷体" panose="02010600040101010101" pitchFamily="2" charset="-122"/>
              </a:rPr>
              <a:t>，是目前</a:t>
            </a:r>
            <a:r>
              <a:rPr lang="en-US" altLang="zh-CN" kern="100" dirty="0">
                <a:latin typeface="华文楷体" panose="02010600040101010101" pitchFamily="2" charset="-122"/>
                <a:ea typeface="华文楷体" panose="02010600040101010101" pitchFamily="2" charset="-122"/>
              </a:rPr>
              <a:t>Python</a:t>
            </a:r>
            <a:r>
              <a:rPr lang="zh-CN" altLang="en-US" kern="100" dirty="0">
                <a:latin typeface="华文楷体" panose="02010600040101010101" pitchFamily="2" charset="-122"/>
                <a:ea typeface="华文楷体" panose="02010600040101010101" pitchFamily="2" charset="-122"/>
              </a:rPr>
              <a:t>内最成熟的符号回归算法实现。</a:t>
            </a:r>
            <a:endParaRPr lang="en-US" altLang="zh-CN" kern="100" dirty="0">
              <a:latin typeface="华文楷体" panose="02010600040101010101" pitchFamily="2" charset="-122"/>
              <a:ea typeface="华文楷体" panose="02010600040101010101" pitchFamily="2" charset="-122"/>
            </a:endParaRPr>
          </a:p>
          <a:p>
            <a:pPr indent="266700" algn="just">
              <a:lnSpc>
                <a:spcPct val="115000"/>
              </a:lnSpc>
            </a:pPr>
            <a:r>
              <a:rPr lang="en-US" altLang="zh-CN" kern="100" dirty="0">
                <a:latin typeface="华文楷体" panose="02010600040101010101" pitchFamily="2" charset="-122"/>
                <a:ea typeface="华文楷体" panose="02010600040101010101" pitchFamily="2" charset="-122"/>
              </a:rPr>
              <a:t>Link</a:t>
            </a:r>
            <a:r>
              <a:rPr lang="zh-CN" altLang="en-US" kern="100" dirty="0">
                <a:latin typeface="华文楷体" panose="02010600040101010101" pitchFamily="2" charset="-122"/>
                <a:ea typeface="华文楷体" panose="02010600040101010101" pitchFamily="2" charset="-122"/>
              </a:rPr>
              <a:t>：</a:t>
            </a:r>
            <a:r>
              <a:rPr lang="en-US" altLang="zh-CN" kern="100" dirty="0">
                <a:latin typeface="华文楷体" panose="02010600040101010101" pitchFamily="2" charset="-122"/>
                <a:ea typeface="华文楷体" panose="02010600040101010101" pitchFamily="2" charset="-122"/>
              </a:rPr>
              <a:t>https://github.com/trevorstephens/gplearn</a:t>
            </a:r>
            <a:endParaRPr lang="zh-CN" altLang="zh-CN" sz="1800" kern="100" dirty="0">
              <a:effectLst/>
              <a:latin typeface="华文楷体" panose="02010600040101010101" pitchFamily="2" charset="-122"/>
              <a:ea typeface="华文楷体" panose="02010600040101010101" pitchFamily="2" charset="-122"/>
            </a:endParaRPr>
          </a:p>
        </p:txBody>
      </p:sp>
      <p:pic>
        <p:nvPicPr>
          <p:cNvPr id="8" name="图片 7">
            <a:extLst>
              <a:ext uri="{FF2B5EF4-FFF2-40B4-BE49-F238E27FC236}">
                <a16:creationId xmlns:a16="http://schemas.microsoft.com/office/drawing/2014/main" id="{D27AB789-AEA0-4E13-8877-B0903B043658}"/>
              </a:ext>
            </a:extLst>
          </p:cNvPr>
          <p:cNvPicPr>
            <a:picLocks noChangeAspect="1"/>
          </p:cNvPicPr>
          <p:nvPr/>
        </p:nvPicPr>
        <p:blipFill>
          <a:blip r:embed="rId6"/>
          <a:stretch>
            <a:fillRect/>
          </a:stretch>
        </p:blipFill>
        <p:spPr>
          <a:xfrm>
            <a:off x="8006052" y="3639960"/>
            <a:ext cx="3800484" cy="1096933"/>
          </a:xfrm>
          <a:prstGeom prst="rect">
            <a:avLst/>
          </a:prstGeom>
        </p:spPr>
      </p:pic>
    </p:spTree>
    <p:extLst>
      <p:ext uri="{BB962C8B-B14F-4D97-AF65-F5344CB8AC3E}">
        <p14:creationId xmlns:p14="http://schemas.microsoft.com/office/powerpoint/2010/main" val="121403483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02.</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问</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题</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概</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述</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sp>
        <p:nvSpPr>
          <p:cNvPr id="7" name="文本框 6">
            <a:extLst>
              <a:ext uri="{FF2B5EF4-FFF2-40B4-BE49-F238E27FC236}">
                <a16:creationId xmlns:a16="http://schemas.microsoft.com/office/drawing/2014/main" id="{F9A86A0D-A132-4DC6-9D62-B2E9D30795A0}"/>
              </a:ext>
            </a:extLst>
          </p:cNvPr>
          <p:cNvSpPr txBox="1"/>
          <p:nvPr/>
        </p:nvSpPr>
        <p:spPr>
          <a:xfrm>
            <a:off x="1864006" y="1003890"/>
            <a:ext cx="4012361" cy="395558"/>
          </a:xfrm>
          <a:prstGeom prst="rect">
            <a:avLst/>
          </a:prstGeom>
          <a:noFill/>
        </p:spPr>
        <p:txBody>
          <a:bodyPr wrap="square">
            <a:spAutoFit/>
          </a:bodyPr>
          <a:lstStyle/>
          <a:p>
            <a:pPr lvl="0" algn="just">
              <a:lnSpc>
                <a:spcPct val="115000"/>
              </a:lnSpc>
            </a:pPr>
            <a:r>
              <a:rPr lang="en-US" altLang="zh-CN" sz="1800" b="1" kern="100" dirty="0">
                <a:effectLst/>
                <a:latin typeface="华文楷体" panose="02010600040101010101" pitchFamily="2" charset="-122"/>
                <a:ea typeface="华文楷体" panose="02010600040101010101" pitchFamily="2" charset="-122"/>
              </a:rPr>
              <a:t>2. </a:t>
            </a:r>
            <a:r>
              <a:rPr lang="zh-CN" altLang="en-US" sz="1800" b="1" kern="100" dirty="0">
                <a:effectLst/>
                <a:latin typeface="华文楷体" panose="02010600040101010101" pitchFamily="2" charset="-122"/>
                <a:ea typeface="华文楷体" panose="02010600040101010101" pitchFamily="2" charset="-122"/>
              </a:rPr>
              <a:t>基于遗传算法的符号回归问题概述</a:t>
            </a:r>
            <a:endParaRPr lang="zh-CN" altLang="zh-CN" sz="1800" kern="100" dirty="0">
              <a:effectLst/>
              <a:latin typeface="华文楷体" panose="02010600040101010101" pitchFamily="2" charset="-122"/>
              <a:ea typeface="华文楷体" panose="02010600040101010101" pitchFamily="2" charset="-122"/>
            </a:endParaRPr>
          </a:p>
        </p:txBody>
      </p:sp>
      <p:sp>
        <p:nvSpPr>
          <p:cNvPr id="2" name="AutoShape 2" descr="johnkoza">
            <a:extLst>
              <a:ext uri="{FF2B5EF4-FFF2-40B4-BE49-F238E27FC236}">
                <a16:creationId xmlns:a16="http://schemas.microsoft.com/office/drawing/2014/main" id="{A0A7C869-CC7D-4EE1-94A4-330D8DBD241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文本框 18">
            <a:extLst>
              <a:ext uri="{FF2B5EF4-FFF2-40B4-BE49-F238E27FC236}">
                <a16:creationId xmlns:a16="http://schemas.microsoft.com/office/drawing/2014/main" id="{9690A413-EECF-4943-AF75-1D31AE357A7C}"/>
              </a:ext>
            </a:extLst>
          </p:cNvPr>
          <p:cNvSpPr txBox="1"/>
          <p:nvPr/>
        </p:nvSpPr>
        <p:spPr>
          <a:xfrm>
            <a:off x="1864006" y="1579149"/>
            <a:ext cx="6157847" cy="1669752"/>
          </a:xfrm>
          <a:prstGeom prst="rect">
            <a:avLst/>
          </a:prstGeom>
          <a:noFill/>
        </p:spPr>
        <p:txBody>
          <a:bodyPr wrap="square">
            <a:spAutoFit/>
          </a:bodyPr>
          <a:lstStyle/>
          <a:p>
            <a:pPr indent="266700" algn="just">
              <a:lnSpc>
                <a:spcPct val="115000"/>
              </a:lnSpc>
            </a:pPr>
            <a:r>
              <a:rPr lang="zh-CN" altLang="en-US" sz="1800" kern="100" dirty="0">
                <a:effectLst/>
                <a:latin typeface="华文楷体" panose="02010600040101010101" pitchFamily="2" charset="-122"/>
                <a:ea typeface="华文楷体" panose="02010600040101010101" pitchFamily="2" charset="-122"/>
              </a:rPr>
              <a:t>根据该领域的先验知识，对于</a:t>
            </a:r>
            <a:r>
              <a:rPr lang="zh-CN" altLang="en-US" sz="1800" kern="100" dirty="0">
                <a:solidFill>
                  <a:srgbClr val="FF0000"/>
                </a:solidFill>
                <a:effectLst/>
                <a:latin typeface="华文楷体" panose="02010600040101010101" pitchFamily="2" charset="-122"/>
                <a:ea typeface="华文楷体" panose="02010600040101010101" pitchFamily="2" charset="-122"/>
              </a:rPr>
              <a:t>金额</a:t>
            </a:r>
            <a:r>
              <a:rPr lang="zh-CN" altLang="en-US" sz="1800" kern="100" dirty="0">
                <a:effectLst/>
                <a:latin typeface="华文楷体" panose="02010600040101010101" pitchFamily="2" charset="-122"/>
                <a:ea typeface="华文楷体" panose="02010600040101010101" pitchFamily="2" charset="-122"/>
              </a:rPr>
              <a:t>特征、</a:t>
            </a:r>
            <a:r>
              <a:rPr lang="zh-CN" altLang="en-US" sz="1800" kern="100" dirty="0">
                <a:solidFill>
                  <a:srgbClr val="FF0000"/>
                </a:solidFill>
                <a:effectLst/>
                <a:latin typeface="华文楷体" panose="02010600040101010101" pitchFamily="2" charset="-122"/>
                <a:ea typeface="华文楷体" panose="02010600040101010101" pitchFamily="2" charset="-122"/>
              </a:rPr>
              <a:t>日期</a:t>
            </a:r>
            <a:r>
              <a:rPr lang="zh-CN" altLang="en-US" sz="1800" kern="100" dirty="0">
                <a:effectLst/>
                <a:latin typeface="华文楷体" panose="02010600040101010101" pitchFamily="2" charset="-122"/>
                <a:ea typeface="华文楷体" panose="02010600040101010101" pitchFamily="2" charset="-122"/>
              </a:rPr>
              <a:t>特征进行比值操作生成的特征通常能够提升验证集和测试集合的分数，所以论文中对</a:t>
            </a:r>
            <a:r>
              <a:rPr lang="en-US" altLang="zh-CN" sz="1800" kern="100" dirty="0">
                <a:solidFill>
                  <a:srgbClr val="FF0000"/>
                </a:solidFill>
                <a:effectLst/>
                <a:latin typeface="华文楷体" panose="02010600040101010101" pitchFamily="2" charset="-122"/>
                <a:ea typeface="华文楷体" panose="02010600040101010101" pitchFamily="2" charset="-122"/>
              </a:rPr>
              <a:t>1959</a:t>
            </a:r>
            <a:r>
              <a:rPr lang="zh-CN" altLang="en-US" sz="1800" kern="100" dirty="0">
                <a:solidFill>
                  <a:srgbClr val="FF0000"/>
                </a:solidFill>
                <a:effectLst/>
                <a:latin typeface="华文楷体" panose="02010600040101010101" pitchFamily="2" charset="-122"/>
                <a:ea typeface="华文楷体" panose="02010600040101010101" pitchFamily="2" charset="-122"/>
              </a:rPr>
              <a:t>年至</a:t>
            </a:r>
            <a:r>
              <a:rPr lang="en-US" altLang="zh-CN" sz="1800" kern="100" dirty="0">
                <a:solidFill>
                  <a:srgbClr val="FF0000"/>
                </a:solidFill>
                <a:effectLst/>
                <a:latin typeface="华文楷体" panose="02010600040101010101" pitchFamily="2" charset="-122"/>
                <a:ea typeface="华文楷体" panose="02010600040101010101" pitchFamily="2" charset="-122"/>
              </a:rPr>
              <a:t>1988</a:t>
            </a:r>
            <a:r>
              <a:rPr lang="zh-CN" altLang="en-US" sz="1800" kern="100" dirty="0">
                <a:solidFill>
                  <a:srgbClr val="FF0000"/>
                </a:solidFill>
                <a:effectLst/>
                <a:latin typeface="华文楷体" panose="02010600040101010101" pitchFamily="2" charset="-122"/>
                <a:ea typeface="华文楷体" panose="02010600040101010101" pitchFamily="2" charset="-122"/>
              </a:rPr>
              <a:t>年</a:t>
            </a:r>
            <a:r>
              <a:rPr lang="zh-CN" altLang="en-US" sz="1800" kern="100" dirty="0">
                <a:effectLst/>
                <a:latin typeface="华文楷体" panose="02010600040101010101" pitchFamily="2" charset="-122"/>
                <a:ea typeface="华文楷体" panose="02010600040101010101" pitchFamily="2" charset="-122"/>
              </a:rPr>
              <a:t>的美国经济就行了回归预测。</a:t>
            </a:r>
            <a:endParaRPr lang="en-US" altLang="zh-CN" sz="1800" kern="100" dirty="0">
              <a:effectLst/>
              <a:latin typeface="华文楷体" panose="02010600040101010101" pitchFamily="2" charset="-122"/>
              <a:ea typeface="华文楷体" panose="02010600040101010101" pitchFamily="2" charset="-122"/>
            </a:endParaRPr>
          </a:p>
          <a:p>
            <a:pPr indent="266700" algn="just">
              <a:lnSpc>
                <a:spcPct val="115000"/>
              </a:lnSpc>
            </a:pPr>
            <a:r>
              <a:rPr lang="zh-CN" altLang="en-US" kern="100" dirty="0">
                <a:latin typeface="华文楷体" panose="02010600040101010101" pitchFamily="2" charset="-122"/>
                <a:ea typeface="华文楷体" panose="02010600040101010101" pitchFamily="2" charset="-122"/>
              </a:rPr>
              <a:t>复现则是采用</a:t>
            </a:r>
            <a:r>
              <a:rPr lang="en-US" altLang="zh-CN" sz="1800" kern="100" dirty="0">
                <a:solidFill>
                  <a:srgbClr val="FF0000"/>
                </a:solidFill>
                <a:effectLst/>
                <a:latin typeface="华文楷体" panose="02010600040101010101" pitchFamily="2" charset="-122"/>
                <a:ea typeface="华文楷体" panose="02010600040101010101" pitchFamily="2" charset="-122"/>
              </a:rPr>
              <a:t>1989</a:t>
            </a:r>
            <a:r>
              <a:rPr lang="zh-CN" altLang="en-US" sz="1800" kern="100" dirty="0">
                <a:solidFill>
                  <a:srgbClr val="FF0000"/>
                </a:solidFill>
                <a:effectLst/>
                <a:latin typeface="华文楷体" panose="02010600040101010101" pitchFamily="2" charset="-122"/>
                <a:ea typeface="华文楷体" panose="02010600040101010101" pitchFamily="2" charset="-122"/>
              </a:rPr>
              <a:t>年至</a:t>
            </a:r>
            <a:r>
              <a:rPr lang="en-US" altLang="zh-CN" kern="100" dirty="0">
                <a:solidFill>
                  <a:srgbClr val="FF0000"/>
                </a:solidFill>
                <a:latin typeface="华文楷体" panose="02010600040101010101" pitchFamily="2" charset="-122"/>
                <a:ea typeface="华文楷体" panose="02010600040101010101" pitchFamily="2" charset="-122"/>
              </a:rPr>
              <a:t>201</a:t>
            </a:r>
            <a:r>
              <a:rPr lang="en-US" altLang="zh-CN" sz="1800" kern="100" dirty="0">
                <a:solidFill>
                  <a:srgbClr val="FF0000"/>
                </a:solidFill>
                <a:effectLst/>
                <a:latin typeface="华文楷体" panose="02010600040101010101" pitchFamily="2" charset="-122"/>
                <a:ea typeface="华文楷体" panose="02010600040101010101" pitchFamily="2" charset="-122"/>
              </a:rPr>
              <a:t>8</a:t>
            </a:r>
            <a:r>
              <a:rPr lang="zh-CN" altLang="en-US" sz="1800" kern="100" dirty="0">
                <a:solidFill>
                  <a:srgbClr val="FF0000"/>
                </a:solidFill>
                <a:effectLst/>
                <a:latin typeface="华文楷体" panose="02010600040101010101" pitchFamily="2" charset="-122"/>
                <a:ea typeface="华文楷体" panose="02010600040101010101" pitchFamily="2" charset="-122"/>
              </a:rPr>
              <a:t>年</a:t>
            </a:r>
            <a:r>
              <a:rPr lang="zh-CN" altLang="en-US" sz="1800" kern="100" dirty="0">
                <a:effectLst/>
                <a:latin typeface="华文楷体" panose="02010600040101010101" pitchFamily="2" charset="-122"/>
                <a:ea typeface="华文楷体" panose="02010600040101010101" pitchFamily="2" charset="-122"/>
              </a:rPr>
              <a:t>的美国经济作为数据集。</a:t>
            </a:r>
            <a:endParaRPr lang="en-US" altLang="zh-CN" sz="1800" kern="100" dirty="0">
              <a:effectLst/>
              <a:latin typeface="华文楷体" panose="02010600040101010101" pitchFamily="2" charset="-122"/>
              <a:ea typeface="华文楷体" panose="02010600040101010101" pitchFamily="2" charset="-122"/>
            </a:endParaRPr>
          </a:p>
          <a:p>
            <a:pPr indent="266700" algn="just">
              <a:lnSpc>
                <a:spcPct val="115000"/>
              </a:lnSpc>
            </a:pPr>
            <a:r>
              <a:rPr lang="en-US" altLang="zh-CN" kern="100" dirty="0">
                <a:latin typeface="华文楷体" panose="02010600040101010101" pitchFamily="2" charset="-122"/>
                <a:ea typeface="华文楷体" panose="02010600040101010101" pitchFamily="2" charset="-122"/>
              </a:rPr>
              <a:t>Link</a:t>
            </a:r>
            <a:r>
              <a:rPr lang="zh-CN" altLang="en-US" kern="100" dirty="0">
                <a:latin typeface="华文楷体" panose="02010600040101010101" pitchFamily="2" charset="-122"/>
                <a:ea typeface="华文楷体" panose="02010600040101010101" pitchFamily="2" charset="-122"/>
              </a:rPr>
              <a:t>：</a:t>
            </a:r>
            <a:r>
              <a:rPr lang="en-US" altLang="zh-CN" kern="100" dirty="0">
                <a:latin typeface="华文楷体" panose="02010600040101010101" pitchFamily="2" charset="-122"/>
                <a:ea typeface="华文楷体" panose="02010600040101010101" pitchFamily="2" charset="-122"/>
              </a:rPr>
              <a:t>https://fred.stlouisfed.org/</a:t>
            </a:r>
            <a:endParaRPr lang="zh-CN" altLang="zh-CN" sz="1800" kern="100" dirty="0">
              <a:effectLst/>
              <a:latin typeface="华文楷体" panose="02010600040101010101" pitchFamily="2" charset="-122"/>
              <a:ea typeface="华文楷体" panose="02010600040101010101" pitchFamily="2" charset="-122"/>
            </a:endParaRPr>
          </a:p>
        </p:txBody>
      </p:sp>
      <p:pic>
        <p:nvPicPr>
          <p:cNvPr id="32770" name="Picture 2" descr="PowerPoint Template - Version 1: Standard Width, Blue Bar on Top">
            <a:extLst>
              <a:ext uri="{FF2B5EF4-FFF2-40B4-BE49-F238E27FC236}">
                <a16:creationId xmlns:a16="http://schemas.microsoft.com/office/drawing/2014/main" id="{4EC2846E-4DDD-4D90-870E-916432A942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8650" y="1567301"/>
            <a:ext cx="3467100" cy="1314450"/>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E9C216B7-4DDE-4CF2-A387-D5191FCFA98E}"/>
              </a:ext>
            </a:extLst>
          </p:cNvPr>
          <p:cNvSpPr txBox="1"/>
          <p:nvPr/>
        </p:nvSpPr>
        <p:spPr>
          <a:xfrm>
            <a:off x="350384" y="3506459"/>
            <a:ext cx="2126550" cy="395558"/>
          </a:xfrm>
          <a:prstGeom prst="rect">
            <a:avLst/>
          </a:prstGeom>
          <a:noFill/>
        </p:spPr>
        <p:txBody>
          <a:bodyPr wrap="square">
            <a:spAutoFit/>
          </a:bodyPr>
          <a:lstStyle/>
          <a:p>
            <a:pPr>
              <a:lnSpc>
                <a:spcPct val="115000"/>
              </a:lnSpc>
            </a:pPr>
            <a:r>
              <a:rPr lang="zh-CN" altLang="en-US" sz="1800" b="1" kern="100" dirty="0">
                <a:solidFill>
                  <a:schemeClr val="accent4"/>
                </a:solidFill>
                <a:effectLst/>
                <a:latin typeface="华文楷体" panose="02010600040101010101" pitchFamily="2" charset="-122"/>
                <a:ea typeface="华文楷体" panose="02010600040101010101" pitchFamily="2" charset="-122"/>
              </a:rPr>
              <a:t>相关经济</a:t>
            </a:r>
            <a:r>
              <a:rPr lang="zh-CN" altLang="zh-CN" sz="1800" b="1" kern="100" dirty="0">
                <a:solidFill>
                  <a:schemeClr val="accent4"/>
                </a:solidFill>
                <a:effectLst/>
                <a:latin typeface="华文楷体" panose="02010600040101010101" pitchFamily="2" charset="-122"/>
                <a:ea typeface="华文楷体" panose="02010600040101010101" pitchFamily="2" charset="-122"/>
              </a:rPr>
              <a:t>术语描述</a:t>
            </a:r>
            <a:r>
              <a:rPr lang="zh-CN" altLang="en-US" sz="1800" b="1" kern="100" dirty="0">
                <a:solidFill>
                  <a:schemeClr val="accent4"/>
                </a:solidFill>
                <a:effectLst/>
                <a:latin typeface="华文楷体" panose="02010600040101010101" pitchFamily="2" charset="-122"/>
                <a:ea typeface="华文楷体" panose="02010600040101010101" pitchFamily="2" charset="-122"/>
              </a:rPr>
              <a:t>：</a:t>
            </a:r>
            <a:endParaRPr lang="zh-CN" altLang="zh-CN" sz="1800" kern="100" dirty="0">
              <a:solidFill>
                <a:schemeClr val="accent4"/>
              </a:solidFill>
              <a:effectLst/>
              <a:latin typeface="华文楷体" panose="02010600040101010101" pitchFamily="2" charset="-122"/>
              <a:ea typeface="华文楷体" panose="02010600040101010101" pitchFamily="2" charset="-122"/>
            </a:endParaRPr>
          </a:p>
        </p:txBody>
      </p:sp>
      <p:sp>
        <p:nvSpPr>
          <p:cNvPr id="17" name="文本框 16">
            <a:extLst>
              <a:ext uri="{FF2B5EF4-FFF2-40B4-BE49-F238E27FC236}">
                <a16:creationId xmlns:a16="http://schemas.microsoft.com/office/drawing/2014/main" id="{A07B0578-9016-4164-8D87-EF462031D1EC}"/>
              </a:ext>
            </a:extLst>
          </p:cNvPr>
          <p:cNvSpPr txBox="1"/>
          <p:nvPr/>
        </p:nvSpPr>
        <p:spPr>
          <a:xfrm>
            <a:off x="302478" y="4073688"/>
            <a:ext cx="10024275" cy="2306850"/>
          </a:xfrm>
          <a:prstGeom prst="rect">
            <a:avLst/>
          </a:prstGeom>
          <a:noFill/>
        </p:spPr>
        <p:txBody>
          <a:bodyPr wrap="square">
            <a:spAutoFit/>
          </a:bodyPr>
          <a:lstStyle/>
          <a:p>
            <a:pPr indent="266700" algn="just">
              <a:lnSpc>
                <a:spcPct val="115000"/>
              </a:lnSpc>
            </a:pPr>
            <a:r>
              <a:rPr lang="en-US" altLang="zh-CN" sz="1800" b="1" kern="100" dirty="0">
                <a:effectLst/>
                <a:latin typeface="华文楷体" panose="02010600040101010101" pitchFamily="2" charset="-122"/>
                <a:ea typeface="华文楷体" panose="02010600040101010101" pitchFamily="2" charset="-122"/>
              </a:rPr>
              <a:t>GNP</a:t>
            </a:r>
            <a:r>
              <a:rPr lang="zh-CN" altLang="zh-CN" sz="1800" b="1" kern="100" dirty="0">
                <a:effectLst/>
                <a:latin typeface="华文楷体" panose="02010600040101010101" pitchFamily="2" charset="-122"/>
                <a:ea typeface="华文楷体" panose="02010600040101010101" pitchFamily="2" charset="-122"/>
              </a:rPr>
              <a:t>：</a:t>
            </a:r>
            <a:r>
              <a:rPr lang="zh-CN" altLang="zh-CN" sz="1800" kern="100" dirty="0">
                <a:solidFill>
                  <a:srgbClr val="FF0000"/>
                </a:solidFill>
                <a:effectLst/>
                <a:latin typeface="华文楷体" panose="02010600040101010101" pitchFamily="2" charset="-122"/>
                <a:ea typeface="华文楷体" panose="02010600040101010101" pitchFamily="2" charset="-122"/>
              </a:rPr>
              <a:t>国民生产总值</a:t>
            </a:r>
            <a:r>
              <a:rPr lang="en-US" altLang="zh-CN" sz="1800" kern="100" dirty="0">
                <a:effectLst/>
                <a:latin typeface="华文楷体" panose="02010600040101010101" pitchFamily="2" charset="-122"/>
                <a:ea typeface="华文楷体" panose="02010600040101010101" pitchFamily="2" charset="-122"/>
              </a:rPr>
              <a:t> = </a:t>
            </a:r>
            <a:r>
              <a:rPr lang="zh-CN" altLang="zh-CN" sz="1800" kern="100" dirty="0">
                <a:effectLst/>
                <a:latin typeface="华文楷体" panose="02010600040101010101" pitchFamily="2" charset="-122"/>
                <a:ea typeface="华文楷体" panose="02010600040101010101" pitchFamily="2" charset="-122"/>
              </a:rPr>
              <a:t>国内生产总值</a:t>
            </a:r>
            <a:r>
              <a:rPr lang="en-US" altLang="zh-CN" sz="1800" kern="100" dirty="0">
                <a:effectLst/>
                <a:latin typeface="华文楷体" panose="02010600040101010101" pitchFamily="2" charset="-122"/>
                <a:ea typeface="华文楷体" panose="02010600040101010101" pitchFamily="2" charset="-122"/>
              </a:rPr>
              <a:t> + </a:t>
            </a:r>
            <a:r>
              <a:rPr lang="zh-CN" altLang="zh-CN" sz="1800" kern="100" dirty="0">
                <a:effectLst/>
                <a:latin typeface="华文楷体" panose="02010600040101010101" pitchFamily="2" charset="-122"/>
                <a:ea typeface="华文楷体" panose="02010600040101010101" pitchFamily="2" charset="-122"/>
              </a:rPr>
              <a:t>来自国外的净要素收入，反映了现代产业结构的变化。</a:t>
            </a:r>
          </a:p>
          <a:p>
            <a:pPr indent="266700" algn="just">
              <a:lnSpc>
                <a:spcPct val="115000"/>
              </a:lnSpc>
            </a:pPr>
            <a:r>
              <a:rPr lang="en-US" altLang="zh-CN" sz="1800" b="1" kern="100" dirty="0">
                <a:effectLst/>
                <a:latin typeface="华文楷体" panose="02010600040101010101" pitchFamily="2" charset="-122"/>
                <a:ea typeface="华文楷体" panose="02010600040101010101" pitchFamily="2" charset="-122"/>
              </a:rPr>
              <a:t>GNPDEF</a:t>
            </a:r>
            <a:r>
              <a:rPr lang="zh-CN" altLang="zh-CN" sz="1800" b="1" kern="100" dirty="0">
                <a:effectLst/>
                <a:latin typeface="华文楷体" panose="02010600040101010101" pitchFamily="2" charset="-122"/>
                <a:ea typeface="华文楷体" panose="02010600040101010101" pitchFamily="2" charset="-122"/>
              </a:rPr>
              <a:t>：</a:t>
            </a:r>
            <a:r>
              <a:rPr lang="zh-CN" altLang="zh-CN" sz="1800" kern="100" dirty="0">
                <a:solidFill>
                  <a:schemeClr val="accent4"/>
                </a:solidFill>
                <a:effectLst/>
                <a:latin typeface="华文楷体" panose="02010600040101010101" pitchFamily="2" charset="-122"/>
                <a:ea typeface="华文楷体" panose="02010600040101010101" pitchFamily="2" charset="-122"/>
              </a:rPr>
              <a:t>国民生产总值平减指数</a:t>
            </a:r>
            <a:r>
              <a:rPr lang="en-US" altLang="zh-CN" sz="1800" kern="100" dirty="0">
                <a:solidFill>
                  <a:schemeClr val="accent4"/>
                </a:solidFill>
                <a:effectLst/>
                <a:latin typeface="华文楷体" panose="02010600040101010101" pitchFamily="2" charset="-122"/>
                <a:ea typeface="华文楷体" panose="02010600040101010101" pitchFamily="2" charset="-122"/>
              </a:rPr>
              <a:t> </a:t>
            </a:r>
            <a:r>
              <a:rPr lang="en-US" altLang="zh-CN" sz="1800" kern="100" dirty="0">
                <a:effectLst/>
                <a:latin typeface="华文楷体" panose="02010600040101010101" pitchFamily="2" charset="-122"/>
                <a:ea typeface="华文楷体" panose="02010600040101010101" pitchFamily="2" charset="-122"/>
              </a:rPr>
              <a:t>= </a:t>
            </a:r>
            <a:r>
              <a:rPr lang="zh-CN" altLang="zh-CN" sz="1800" kern="100" dirty="0">
                <a:effectLst/>
                <a:latin typeface="华文楷体" panose="02010600040101010101" pitchFamily="2" charset="-122"/>
                <a:ea typeface="华文楷体" panose="02010600040101010101" pitchFamily="2" charset="-122"/>
              </a:rPr>
              <a:t>报告期价格计算的国民生产总值</a:t>
            </a:r>
            <a:r>
              <a:rPr lang="en-US" altLang="zh-CN" sz="1800" kern="100" dirty="0">
                <a:effectLst/>
                <a:latin typeface="华文楷体" panose="02010600040101010101" pitchFamily="2" charset="-122"/>
                <a:ea typeface="华文楷体" panose="02010600040101010101" pitchFamily="2" charset="-122"/>
              </a:rPr>
              <a:t> / </a:t>
            </a:r>
            <a:r>
              <a:rPr lang="zh-CN" altLang="en-US" sz="1800" kern="100" dirty="0">
                <a:effectLst/>
                <a:latin typeface="华文楷体" panose="02010600040101010101" pitchFamily="2" charset="-122"/>
                <a:ea typeface="华文楷体" panose="02010600040101010101" pitchFamily="2" charset="-122"/>
              </a:rPr>
              <a:t>基准年</a:t>
            </a:r>
            <a:r>
              <a:rPr lang="zh-CN" altLang="zh-CN" sz="1800" kern="100" dirty="0">
                <a:effectLst/>
                <a:latin typeface="华文楷体" panose="02010600040101010101" pitchFamily="2" charset="-122"/>
                <a:ea typeface="华文楷体" panose="02010600040101010101" pitchFamily="2" charset="-122"/>
              </a:rPr>
              <a:t>的国民生产总值，反映价值指标增减过程中与物量变动同时存在的价格变动趋势和程度的价格指数。</a:t>
            </a:r>
          </a:p>
          <a:p>
            <a:pPr indent="266700" algn="just">
              <a:lnSpc>
                <a:spcPct val="115000"/>
              </a:lnSpc>
            </a:pPr>
            <a:r>
              <a:rPr lang="en-US" altLang="zh-CN" sz="1800" b="1" kern="100" dirty="0">
                <a:effectLst/>
                <a:latin typeface="华文楷体" panose="02010600040101010101" pitchFamily="2" charset="-122"/>
                <a:ea typeface="华文楷体" panose="02010600040101010101" pitchFamily="2" charset="-122"/>
              </a:rPr>
              <a:t>M2</a:t>
            </a:r>
            <a:r>
              <a:rPr lang="zh-CN" altLang="zh-CN" sz="1800" b="1" kern="100" dirty="0">
                <a:effectLst/>
                <a:latin typeface="华文楷体" panose="02010600040101010101" pitchFamily="2" charset="-122"/>
                <a:ea typeface="华文楷体" panose="02010600040101010101" pitchFamily="2" charset="-122"/>
              </a:rPr>
              <a:t>：</a:t>
            </a:r>
            <a:r>
              <a:rPr lang="zh-CN" altLang="zh-CN" sz="1800" kern="100" dirty="0">
                <a:solidFill>
                  <a:srgbClr val="00B0F0"/>
                </a:solidFill>
                <a:effectLst/>
                <a:latin typeface="华文楷体" panose="02010600040101010101" pitchFamily="2" charset="-122"/>
                <a:ea typeface="华文楷体" panose="02010600040101010101" pitchFamily="2" charset="-122"/>
              </a:rPr>
              <a:t>广义货币供应量</a:t>
            </a:r>
            <a:r>
              <a:rPr lang="en-US" altLang="zh-CN" sz="1800" kern="100" dirty="0">
                <a:solidFill>
                  <a:srgbClr val="00B0F0"/>
                </a:solidFill>
                <a:effectLst/>
                <a:latin typeface="华文楷体" panose="02010600040101010101" pitchFamily="2" charset="-122"/>
                <a:ea typeface="华文楷体" panose="02010600040101010101" pitchFamily="2" charset="-122"/>
              </a:rPr>
              <a:t> </a:t>
            </a:r>
            <a:r>
              <a:rPr lang="en-US" altLang="zh-CN" sz="1800" kern="100" dirty="0">
                <a:effectLst/>
                <a:latin typeface="华文楷体" panose="02010600040101010101" pitchFamily="2" charset="-122"/>
                <a:ea typeface="华文楷体" panose="02010600040101010101" pitchFamily="2" charset="-122"/>
              </a:rPr>
              <a:t>= </a:t>
            </a:r>
            <a:r>
              <a:rPr lang="zh-CN" altLang="zh-CN" sz="1800" kern="100" dirty="0">
                <a:effectLst/>
                <a:latin typeface="华文楷体" panose="02010600040101010101" pitchFamily="2" charset="-122"/>
                <a:ea typeface="华文楷体" panose="02010600040101010101" pitchFamily="2" charset="-122"/>
              </a:rPr>
              <a:t>流通的现金（</a:t>
            </a:r>
            <a:r>
              <a:rPr lang="en-US" altLang="zh-CN" sz="1800" kern="100" dirty="0">
                <a:effectLst/>
                <a:latin typeface="华文楷体" panose="02010600040101010101" pitchFamily="2" charset="-122"/>
                <a:ea typeface="华文楷体" panose="02010600040101010101" pitchFamily="2" charset="-122"/>
              </a:rPr>
              <a:t>M0</a:t>
            </a:r>
            <a:r>
              <a:rPr lang="zh-CN" altLang="zh-CN" sz="1800" kern="100" dirty="0">
                <a:effectLst/>
                <a:latin typeface="华文楷体" panose="02010600040101010101" pitchFamily="2" charset="-122"/>
                <a:ea typeface="华文楷体" panose="02010600040101010101" pitchFamily="2" charset="-122"/>
              </a:rPr>
              <a:t>）</a:t>
            </a:r>
            <a:r>
              <a:rPr lang="en-US" altLang="zh-CN" sz="1800" kern="100" dirty="0">
                <a:effectLst/>
                <a:latin typeface="华文楷体" panose="02010600040101010101" pitchFamily="2" charset="-122"/>
                <a:ea typeface="华文楷体" panose="02010600040101010101" pitchFamily="2" charset="-122"/>
              </a:rPr>
              <a:t>+ </a:t>
            </a:r>
            <a:r>
              <a:rPr lang="zh-CN" altLang="zh-CN" sz="1800" kern="100" dirty="0">
                <a:effectLst/>
                <a:latin typeface="华文楷体" panose="02010600040101010101" pitchFamily="2" charset="-122"/>
                <a:ea typeface="华文楷体" panose="02010600040101010101" pitchFamily="2" charset="-122"/>
              </a:rPr>
              <a:t>企业活期存款（</a:t>
            </a:r>
            <a:r>
              <a:rPr lang="en-US" altLang="zh-CN" sz="1800" kern="100" dirty="0">
                <a:effectLst/>
                <a:latin typeface="华文楷体" panose="02010600040101010101" pitchFamily="2" charset="-122"/>
                <a:ea typeface="华文楷体" panose="02010600040101010101" pitchFamily="2" charset="-122"/>
              </a:rPr>
              <a:t>M1</a:t>
            </a:r>
            <a:r>
              <a:rPr lang="zh-CN" altLang="zh-CN" sz="1800" kern="100" dirty="0">
                <a:effectLst/>
                <a:latin typeface="华文楷体" panose="02010600040101010101" pitchFamily="2" charset="-122"/>
                <a:ea typeface="华文楷体" panose="02010600040101010101" pitchFamily="2" charset="-122"/>
              </a:rPr>
              <a:t>）</a:t>
            </a:r>
            <a:r>
              <a:rPr lang="en-US" altLang="zh-CN" sz="1800" kern="100" dirty="0">
                <a:effectLst/>
                <a:latin typeface="华文楷体" panose="02010600040101010101" pitchFamily="2" charset="-122"/>
                <a:ea typeface="华文楷体" panose="02010600040101010101" pitchFamily="2" charset="-122"/>
              </a:rPr>
              <a:t>+ </a:t>
            </a:r>
            <a:r>
              <a:rPr lang="zh-CN" altLang="zh-CN" sz="1800" kern="100" dirty="0">
                <a:effectLst/>
                <a:latin typeface="华文楷体" panose="02010600040101010101" pitchFamily="2" charset="-122"/>
                <a:ea typeface="华文楷体" panose="02010600040101010101" pitchFamily="2" charset="-122"/>
              </a:rPr>
              <a:t>准货币（定期存款、居民储蓄存款、其他存款），通常反映的是社会总需求变化和未来通胀的压力状态。</a:t>
            </a:r>
          </a:p>
          <a:p>
            <a:pPr indent="228600" algn="just">
              <a:lnSpc>
                <a:spcPct val="115000"/>
              </a:lnSpc>
            </a:pPr>
            <a:r>
              <a:rPr lang="en-US" altLang="zh-CN" sz="1800" b="1" kern="100" dirty="0">
                <a:effectLst/>
                <a:latin typeface="华文楷体" panose="02010600040101010101" pitchFamily="2" charset="-122"/>
                <a:ea typeface="华文楷体" panose="02010600040101010101" pitchFamily="2" charset="-122"/>
              </a:rPr>
              <a:t>3MTB</a:t>
            </a:r>
            <a:r>
              <a:rPr lang="zh-CN" altLang="zh-CN" sz="1800" b="1" kern="100" dirty="0">
                <a:effectLst/>
                <a:latin typeface="华文楷体" panose="02010600040101010101" pitchFamily="2" charset="-122"/>
                <a:ea typeface="华文楷体" panose="02010600040101010101" pitchFamily="2" charset="-122"/>
              </a:rPr>
              <a:t>：</a:t>
            </a:r>
            <a:r>
              <a:rPr lang="zh-CN" altLang="zh-CN" sz="1800" kern="100" dirty="0">
                <a:solidFill>
                  <a:schemeClr val="accent6"/>
                </a:solidFill>
                <a:effectLst/>
                <a:latin typeface="华文楷体" panose="02010600040101010101" pitchFamily="2" charset="-122"/>
                <a:ea typeface="华文楷体" panose="02010600040101010101" pitchFamily="2" charset="-122"/>
              </a:rPr>
              <a:t>三个月国库券</a:t>
            </a:r>
            <a:r>
              <a:rPr lang="zh-CN" altLang="zh-CN" sz="1800" kern="100" dirty="0">
                <a:effectLst/>
                <a:latin typeface="华文楷体" panose="02010600040101010101" pitchFamily="2" charset="-122"/>
                <a:ea typeface="华文楷体" panose="02010600040101010101" pitchFamily="2" charset="-122"/>
              </a:rPr>
              <a:t>，国库券的利率是市场利率变动情况的集中反映。</a:t>
            </a:r>
          </a:p>
          <a:p>
            <a:pPr algn="just">
              <a:lnSpc>
                <a:spcPct val="115000"/>
              </a:lnSpc>
            </a:pPr>
            <a:r>
              <a:rPr lang="en-US" altLang="zh-CN" sz="1800" kern="100" dirty="0">
                <a:effectLst/>
                <a:latin typeface="华文楷体" panose="02010600040101010101" pitchFamily="2" charset="-122"/>
                <a:ea typeface="华文楷体" panose="02010600040101010101" pitchFamily="2" charset="-122"/>
              </a:rPr>
              <a:t> </a:t>
            </a:r>
            <a:endParaRPr lang="zh-CN" altLang="zh-CN" sz="1800" kern="100" dirty="0">
              <a:effectLst/>
              <a:latin typeface="华文楷体" panose="02010600040101010101" pitchFamily="2" charset="-122"/>
              <a:ea typeface="华文楷体" panose="02010600040101010101" pitchFamily="2" charset="-122"/>
            </a:endParaRPr>
          </a:p>
        </p:txBody>
      </p:sp>
      <p:pic>
        <p:nvPicPr>
          <p:cNvPr id="32772" name="Picture 4" descr="画有美元符号标志的钱袋和金币图片免抠矢量素材- 设计盒子">
            <a:extLst>
              <a:ext uri="{FF2B5EF4-FFF2-40B4-BE49-F238E27FC236}">
                <a16:creationId xmlns:a16="http://schemas.microsoft.com/office/drawing/2014/main" id="{93C9ABB2-955F-4E8D-B03A-36ACEED650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4950" y="3276600"/>
            <a:ext cx="1320800" cy="13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026874"/>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18" name="组合 1317"/>
          <p:cNvGrpSpPr/>
          <p:nvPr/>
        </p:nvGrpSpPr>
        <p:grpSpPr>
          <a:xfrm>
            <a:off x="2071725" y="1318439"/>
            <a:ext cx="2787354" cy="3530008"/>
            <a:chOff x="2071725" y="1318439"/>
            <a:chExt cx="2787354" cy="3530008"/>
          </a:xfrm>
        </p:grpSpPr>
        <p:grpSp>
          <p:nvGrpSpPr>
            <p:cNvPr id="924" name="Group 919"/>
            <p:cNvGrpSpPr>
              <a:grpSpLocks noChangeAspect="1"/>
            </p:cNvGrpSpPr>
            <p:nvPr/>
          </p:nvGrpSpPr>
          <p:grpSpPr bwMode="auto">
            <a:xfrm rot="10800000" flipV="1">
              <a:off x="2071725" y="1318439"/>
              <a:ext cx="2787354" cy="3530008"/>
              <a:chOff x="2236" y="0"/>
              <a:chExt cx="3208" cy="4320"/>
            </a:xfrm>
          </p:grpSpPr>
          <p:sp>
            <p:nvSpPr>
              <p:cNvPr id="925" name="AutoShape 918"/>
              <p:cNvSpPr>
                <a:spLocks noChangeAspect="1" noChangeArrowheads="1" noTextEdit="1"/>
              </p:cNvSpPr>
              <p:nvPr/>
            </p:nvSpPr>
            <p:spPr bwMode="auto">
              <a:xfrm>
                <a:off x="2236" y="0"/>
                <a:ext cx="3208"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926" name="Group 1120"/>
              <p:cNvGrpSpPr>
                <a:grpSpLocks/>
              </p:cNvGrpSpPr>
              <p:nvPr/>
            </p:nvGrpSpPr>
            <p:grpSpPr bwMode="auto">
              <a:xfrm>
                <a:off x="2234" y="0"/>
                <a:ext cx="3259" cy="4318"/>
                <a:chOff x="2234" y="0"/>
                <a:chExt cx="3259" cy="4318"/>
              </a:xfrm>
            </p:grpSpPr>
            <p:sp>
              <p:nvSpPr>
                <p:cNvPr id="1101" name="Freeform 920"/>
                <p:cNvSpPr>
                  <a:spLocks noEditPoints="1"/>
                </p:cNvSpPr>
                <p:nvPr/>
              </p:nvSpPr>
              <p:spPr bwMode="auto">
                <a:xfrm>
                  <a:off x="3715" y="199"/>
                  <a:ext cx="831" cy="1343"/>
                </a:xfrm>
                <a:custGeom>
                  <a:avLst/>
                  <a:gdLst>
                    <a:gd name="T0" fmla="*/ 328 w 442"/>
                    <a:gd name="T1" fmla="*/ 662 h 714"/>
                    <a:gd name="T2" fmla="*/ 254 w 442"/>
                    <a:gd name="T3" fmla="*/ 704 h 714"/>
                    <a:gd name="T4" fmla="*/ 257 w 442"/>
                    <a:gd name="T5" fmla="*/ 709 h 714"/>
                    <a:gd name="T6" fmla="*/ 259 w 442"/>
                    <a:gd name="T7" fmla="*/ 714 h 714"/>
                    <a:gd name="T8" fmla="*/ 333 w 442"/>
                    <a:gd name="T9" fmla="*/ 673 h 714"/>
                    <a:gd name="T10" fmla="*/ 328 w 442"/>
                    <a:gd name="T11" fmla="*/ 662 h 714"/>
                    <a:gd name="T12" fmla="*/ 347 w 442"/>
                    <a:gd name="T13" fmla="*/ 652 h 714"/>
                    <a:gd name="T14" fmla="*/ 328 w 442"/>
                    <a:gd name="T15" fmla="*/ 662 h 714"/>
                    <a:gd name="T16" fmla="*/ 334 w 442"/>
                    <a:gd name="T17" fmla="*/ 673 h 714"/>
                    <a:gd name="T18" fmla="*/ 352 w 442"/>
                    <a:gd name="T19" fmla="*/ 663 h 714"/>
                    <a:gd name="T20" fmla="*/ 347 w 442"/>
                    <a:gd name="T21" fmla="*/ 652 h 714"/>
                    <a:gd name="T22" fmla="*/ 436 w 442"/>
                    <a:gd name="T23" fmla="*/ 601 h 714"/>
                    <a:gd name="T24" fmla="*/ 349 w 442"/>
                    <a:gd name="T25" fmla="*/ 650 h 714"/>
                    <a:gd name="T26" fmla="*/ 355 w 442"/>
                    <a:gd name="T27" fmla="*/ 661 h 714"/>
                    <a:gd name="T28" fmla="*/ 442 w 442"/>
                    <a:gd name="T29" fmla="*/ 613 h 714"/>
                    <a:gd name="T30" fmla="*/ 439 w 442"/>
                    <a:gd name="T31" fmla="*/ 607 h 714"/>
                    <a:gd name="T32" fmla="*/ 436 w 442"/>
                    <a:gd name="T33" fmla="*/ 601 h 714"/>
                    <a:gd name="T34" fmla="*/ 71 w 442"/>
                    <a:gd name="T35" fmla="*/ 474 h 714"/>
                    <a:gd name="T36" fmla="*/ 71 w 442"/>
                    <a:gd name="T37" fmla="*/ 478 h 714"/>
                    <a:gd name="T38" fmla="*/ 71 w 442"/>
                    <a:gd name="T39" fmla="*/ 479 h 714"/>
                    <a:gd name="T40" fmla="*/ 234 w 442"/>
                    <a:gd name="T41" fmla="*/ 688 h 714"/>
                    <a:gd name="T42" fmla="*/ 234 w 442"/>
                    <a:gd name="T43" fmla="*/ 687 h 714"/>
                    <a:gd name="T44" fmla="*/ 236 w 442"/>
                    <a:gd name="T45" fmla="*/ 687 h 714"/>
                    <a:gd name="T46" fmla="*/ 238 w 442"/>
                    <a:gd name="T47" fmla="*/ 687 h 714"/>
                    <a:gd name="T48" fmla="*/ 71 w 442"/>
                    <a:gd name="T49" fmla="*/ 474 h 714"/>
                    <a:gd name="T50" fmla="*/ 46 w 442"/>
                    <a:gd name="T51" fmla="*/ 462 h 714"/>
                    <a:gd name="T52" fmla="*/ 0 w 442"/>
                    <a:gd name="T53" fmla="*/ 512 h 714"/>
                    <a:gd name="T54" fmla="*/ 4 w 442"/>
                    <a:gd name="T55" fmla="*/ 516 h 714"/>
                    <a:gd name="T56" fmla="*/ 8 w 442"/>
                    <a:gd name="T57" fmla="*/ 519 h 714"/>
                    <a:gd name="T58" fmla="*/ 54 w 442"/>
                    <a:gd name="T59" fmla="*/ 470 h 714"/>
                    <a:gd name="T60" fmla="*/ 53 w 442"/>
                    <a:gd name="T61" fmla="*/ 469 h 714"/>
                    <a:gd name="T62" fmla="*/ 46 w 442"/>
                    <a:gd name="T63" fmla="*/ 462 h 714"/>
                    <a:gd name="T64" fmla="*/ 99 w 442"/>
                    <a:gd name="T65" fmla="*/ 207 h 714"/>
                    <a:gd name="T66" fmla="*/ 99 w 442"/>
                    <a:gd name="T67" fmla="*/ 208 h 714"/>
                    <a:gd name="T68" fmla="*/ 95 w 442"/>
                    <a:gd name="T69" fmla="*/ 209 h 714"/>
                    <a:gd name="T70" fmla="*/ 95 w 442"/>
                    <a:gd name="T71" fmla="*/ 209 h 714"/>
                    <a:gd name="T72" fmla="*/ 428 w 442"/>
                    <a:gd name="T73" fmla="*/ 574 h 714"/>
                    <a:gd name="T74" fmla="*/ 429 w 442"/>
                    <a:gd name="T75" fmla="*/ 570 h 714"/>
                    <a:gd name="T76" fmla="*/ 430 w 442"/>
                    <a:gd name="T77" fmla="*/ 570 h 714"/>
                    <a:gd name="T78" fmla="*/ 99 w 442"/>
                    <a:gd name="T79" fmla="*/ 207 h 714"/>
                    <a:gd name="T80" fmla="*/ 168 w 442"/>
                    <a:gd name="T81" fmla="*/ 26 h 714"/>
                    <a:gd name="T82" fmla="*/ 65 w 442"/>
                    <a:gd name="T83" fmla="*/ 174 h 714"/>
                    <a:gd name="T84" fmla="*/ 71 w 442"/>
                    <a:gd name="T85" fmla="*/ 178 h 714"/>
                    <a:gd name="T86" fmla="*/ 77 w 442"/>
                    <a:gd name="T87" fmla="*/ 182 h 714"/>
                    <a:gd name="T88" fmla="*/ 182 w 442"/>
                    <a:gd name="T89" fmla="*/ 35 h 714"/>
                    <a:gd name="T90" fmla="*/ 168 w 442"/>
                    <a:gd name="T91" fmla="*/ 26 h 714"/>
                    <a:gd name="T92" fmla="*/ 186 w 442"/>
                    <a:gd name="T93" fmla="*/ 0 h 714"/>
                    <a:gd name="T94" fmla="*/ 170 w 442"/>
                    <a:gd name="T95" fmla="*/ 23 h 714"/>
                    <a:gd name="T96" fmla="*/ 184 w 442"/>
                    <a:gd name="T97" fmla="*/ 33 h 714"/>
                    <a:gd name="T98" fmla="*/ 200 w 442"/>
                    <a:gd name="T99" fmla="*/ 10 h 714"/>
                    <a:gd name="T100" fmla="*/ 193 w 442"/>
                    <a:gd name="T101" fmla="*/ 5 h 714"/>
                    <a:gd name="T102" fmla="*/ 186 w 442"/>
                    <a:gd name="T103" fmla="*/ 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2" h="714">
                      <a:moveTo>
                        <a:pt x="328" y="662"/>
                      </a:moveTo>
                      <a:cubicBezTo>
                        <a:pt x="303" y="676"/>
                        <a:pt x="279" y="690"/>
                        <a:pt x="254" y="704"/>
                      </a:cubicBezTo>
                      <a:cubicBezTo>
                        <a:pt x="255" y="706"/>
                        <a:pt x="256" y="707"/>
                        <a:pt x="257" y="709"/>
                      </a:cubicBezTo>
                      <a:cubicBezTo>
                        <a:pt x="258" y="711"/>
                        <a:pt x="259" y="712"/>
                        <a:pt x="259" y="714"/>
                      </a:cubicBezTo>
                      <a:cubicBezTo>
                        <a:pt x="284" y="700"/>
                        <a:pt x="309" y="687"/>
                        <a:pt x="333" y="673"/>
                      </a:cubicBezTo>
                      <a:cubicBezTo>
                        <a:pt x="331" y="670"/>
                        <a:pt x="330" y="666"/>
                        <a:pt x="328" y="662"/>
                      </a:cubicBezTo>
                      <a:moveTo>
                        <a:pt x="347" y="652"/>
                      </a:moveTo>
                      <a:cubicBezTo>
                        <a:pt x="340" y="655"/>
                        <a:pt x="334" y="659"/>
                        <a:pt x="328" y="662"/>
                      </a:cubicBezTo>
                      <a:cubicBezTo>
                        <a:pt x="330" y="666"/>
                        <a:pt x="332" y="669"/>
                        <a:pt x="334" y="673"/>
                      </a:cubicBezTo>
                      <a:cubicBezTo>
                        <a:pt x="340" y="669"/>
                        <a:pt x="346" y="666"/>
                        <a:pt x="352" y="663"/>
                      </a:cubicBezTo>
                      <a:cubicBezTo>
                        <a:pt x="350" y="659"/>
                        <a:pt x="348" y="655"/>
                        <a:pt x="347" y="652"/>
                      </a:cubicBezTo>
                      <a:moveTo>
                        <a:pt x="436" y="601"/>
                      </a:moveTo>
                      <a:cubicBezTo>
                        <a:pt x="407" y="617"/>
                        <a:pt x="378" y="634"/>
                        <a:pt x="349" y="650"/>
                      </a:cubicBezTo>
                      <a:cubicBezTo>
                        <a:pt x="351" y="654"/>
                        <a:pt x="353" y="657"/>
                        <a:pt x="355" y="661"/>
                      </a:cubicBezTo>
                      <a:cubicBezTo>
                        <a:pt x="384" y="645"/>
                        <a:pt x="413" y="629"/>
                        <a:pt x="442" y="613"/>
                      </a:cubicBezTo>
                      <a:cubicBezTo>
                        <a:pt x="441" y="611"/>
                        <a:pt x="440" y="609"/>
                        <a:pt x="439" y="607"/>
                      </a:cubicBezTo>
                      <a:cubicBezTo>
                        <a:pt x="438" y="605"/>
                        <a:pt x="437" y="603"/>
                        <a:pt x="436" y="601"/>
                      </a:cubicBezTo>
                      <a:moveTo>
                        <a:pt x="71" y="474"/>
                      </a:moveTo>
                      <a:cubicBezTo>
                        <a:pt x="72" y="476"/>
                        <a:pt x="72" y="477"/>
                        <a:pt x="71" y="478"/>
                      </a:cubicBezTo>
                      <a:cubicBezTo>
                        <a:pt x="71" y="478"/>
                        <a:pt x="71" y="478"/>
                        <a:pt x="71" y="479"/>
                      </a:cubicBezTo>
                      <a:cubicBezTo>
                        <a:pt x="136" y="541"/>
                        <a:pt x="190" y="612"/>
                        <a:pt x="234" y="688"/>
                      </a:cubicBezTo>
                      <a:cubicBezTo>
                        <a:pt x="234" y="687"/>
                        <a:pt x="234" y="687"/>
                        <a:pt x="234" y="687"/>
                      </a:cubicBezTo>
                      <a:cubicBezTo>
                        <a:pt x="235" y="687"/>
                        <a:pt x="235" y="687"/>
                        <a:pt x="236" y="687"/>
                      </a:cubicBezTo>
                      <a:cubicBezTo>
                        <a:pt x="237" y="687"/>
                        <a:pt x="237" y="687"/>
                        <a:pt x="238" y="687"/>
                      </a:cubicBezTo>
                      <a:cubicBezTo>
                        <a:pt x="194" y="610"/>
                        <a:pt x="138" y="538"/>
                        <a:pt x="71" y="474"/>
                      </a:cubicBezTo>
                      <a:moveTo>
                        <a:pt x="46" y="462"/>
                      </a:moveTo>
                      <a:cubicBezTo>
                        <a:pt x="31" y="479"/>
                        <a:pt x="15" y="495"/>
                        <a:pt x="0" y="512"/>
                      </a:cubicBezTo>
                      <a:cubicBezTo>
                        <a:pt x="1" y="513"/>
                        <a:pt x="2" y="514"/>
                        <a:pt x="4" y="516"/>
                      </a:cubicBezTo>
                      <a:cubicBezTo>
                        <a:pt x="5" y="517"/>
                        <a:pt x="6" y="518"/>
                        <a:pt x="8" y="519"/>
                      </a:cubicBezTo>
                      <a:cubicBezTo>
                        <a:pt x="23" y="503"/>
                        <a:pt x="39" y="487"/>
                        <a:pt x="54" y="470"/>
                      </a:cubicBezTo>
                      <a:cubicBezTo>
                        <a:pt x="54" y="470"/>
                        <a:pt x="53" y="470"/>
                        <a:pt x="53" y="469"/>
                      </a:cubicBezTo>
                      <a:cubicBezTo>
                        <a:pt x="50" y="467"/>
                        <a:pt x="48" y="464"/>
                        <a:pt x="46" y="462"/>
                      </a:cubicBezTo>
                      <a:moveTo>
                        <a:pt x="99" y="207"/>
                      </a:moveTo>
                      <a:cubicBezTo>
                        <a:pt x="99" y="207"/>
                        <a:pt x="99" y="208"/>
                        <a:pt x="99" y="208"/>
                      </a:cubicBezTo>
                      <a:cubicBezTo>
                        <a:pt x="98" y="209"/>
                        <a:pt x="97" y="209"/>
                        <a:pt x="95" y="209"/>
                      </a:cubicBezTo>
                      <a:cubicBezTo>
                        <a:pt x="95" y="209"/>
                        <a:pt x="95" y="209"/>
                        <a:pt x="95" y="209"/>
                      </a:cubicBezTo>
                      <a:cubicBezTo>
                        <a:pt x="238" y="309"/>
                        <a:pt x="348" y="434"/>
                        <a:pt x="428" y="574"/>
                      </a:cubicBezTo>
                      <a:cubicBezTo>
                        <a:pt x="428" y="572"/>
                        <a:pt x="428" y="571"/>
                        <a:pt x="429" y="570"/>
                      </a:cubicBezTo>
                      <a:cubicBezTo>
                        <a:pt x="429" y="570"/>
                        <a:pt x="430" y="570"/>
                        <a:pt x="430" y="570"/>
                      </a:cubicBezTo>
                      <a:cubicBezTo>
                        <a:pt x="350" y="431"/>
                        <a:pt x="241" y="307"/>
                        <a:pt x="99" y="207"/>
                      </a:cubicBezTo>
                      <a:moveTo>
                        <a:pt x="168" y="26"/>
                      </a:moveTo>
                      <a:cubicBezTo>
                        <a:pt x="133" y="75"/>
                        <a:pt x="99" y="125"/>
                        <a:pt x="65" y="174"/>
                      </a:cubicBezTo>
                      <a:cubicBezTo>
                        <a:pt x="67" y="175"/>
                        <a:pt x="69" y="177"/>
                        <a:pt x="71" y="178"/>
                      </a:cubicBezTo>
                      <a:cubicBezTo>
                        <a:pt x="73" y="180"/>
                        <a:pt x="75" y="181"/>
                        <a:pt x="77" y="182"/>
                      </a:cubicBezTo>
                      <a:cubicBezTo>
                        <a:pt x="112" y="133"/>
                        <a:pt x="147" y="84"/>
                        <a:pt x="182" y="35"/>
                      </a:cubicBezTo>
                      <a:cubicBezTo>
                        <a:pt x="177" y="32"/>
                        <a:pt x="172" y="29"/>
                        <a:pt x="168" y="26"/>
                      </a:cubicBezTo>
                      <a:moveTo>
                        <a:pt x="186" y="0"/>
                      </a:moveTo>
                      <a:cubicBezTo>
                        <a:pt x="180" y="8"/>
                        <a:pt x="175" y="16"/>
                        <a:pt x="170" y="23"/>
                      </a:cubicBezTo>
                      <a:cubicBezTo>
                        <a:pt x="174" y="26"/>
                        <a:pt x="179" y="30"/>
                        <a:pt x="184" y="33"/>
                      </a:cubicBezTo>
                      <a:cubicBezTo>
                        <a:pt x="189" y="25"/>
                        <a:pt x="195" y="17"/>
                        <a:pt x="200" y="10"/>
                      </a:cubicBezTo>
                      <a:cubicBezTo>
                        <a:pt x="198" y="8"/>
                        <a:pt x="195" y="7"/>
                        <a:pt x="193" y="5"/>
                      </a:cubicBezTo>
                      <a:cubicBezTo>
                        <a:pt x="191" y="3"/>
                        <a:pt x="188" y="2"/>
                        <a:pt x="18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2" name="Freeform 921"/>
                <p:cNvSpPr>
                  <a:spLocks/>
                </p:cNvSpPr>
                <p:nvPr/>
              </p:nvSpPr>
              <p:spPr bwMode="auto">
                <a:xfrm>
                  <a:off x="4008" y="145"/>
                  <a:ext cx="154" cy="101"/>
                </a:xfrm>
                <a:custGeom>
                  <a:avLst/>
                  <a:gdLst>
                    <a:gd name="T0" fmla="*/ 6 w 82"/>
                    <a:gd name="T1" fmla="*/ 0 h 54"/>
                    <a:gd name="T2" fmla="*/ 2 w 82"/>
                    <a:gd name="T3" fmla="*/ 1 h 54"/>
                    <a:gd name="T4" fmla="*/ 30 w 82"/>
                    <a:gd name="T5" fmla="*/ 29 h 54"/>
                    <a:gd name="T6" fmla="*/ 37 w 82"/>
                    <a:gd name="T7" fmla="*/ 34 h 54"/>
                    <a:gd name="T8" fmla="*/ 44 w 82"/>
                    <a:gd name="T9" fmla="*/ 39 h 54"/>
                    <a:gd name="T10" fmla="*/ 78 w 82"/>
                    <a:gd name="T11" fmla="*/ 54 h 54"/>
                    <a:gd name="T12" fmla="*/ 80 w 82"/>
                    <a:gd name="T13" fmla="*/ 53 h 54"/>
                    <a:gd name="T14" fmla="*/ 42 w 82"/>
                    <a:gd name="T15" fmla="*/ 27 h 54"/>
                    <a:gd name="T16" fmla="*/ 43 w 82"/>
                    <a:gd name="T17" fmla="*/ 26 h 54"/>
                    <a:gd name="T18" fmla="*/ 81 w 82"/>
                    <a:gd name="T19" fmla="*/ 52 h 54"/>
                    <a:gd name="T20" fmla="*/ 48 w 82"/>
                    <a:gd name="T21" fmla="*/ 19 h 54"/>
                    <a:gd name="T22" fmla="*/ 6 w 82"/>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4">
                      <a:moveTo>
                        <a:pt x="6" y="0"/>
                      </a:moveTo>
                      <a:cubicBezTo>
                        <a:pt x="4" y="0"/>
                        <a:pt x="3" y="1"/>
                        <a:pt x="2" y="1"/>
                      </a:cubicBezTo>
                      <a:cubicBezTo>
                        <a:pt x="0" y="5"/>
                        <a:pt x="12" y="17"/>
                        <a:pt x="30" y="29"/>
                      </a:cubicBezTo>
                      <a:cubicBezTo>
                        <a:pt x="32" y="31"/>
                        <a:pt x="35" y="32"/>
                        <a:pt x="37" y="34"/>
                      </a:cubicBezTo>
                      <a:cubicBezTo>
                        <a:pt x="39" y="36"/>
                        <a:pt x="42" y="37"/>
                        <a:pt x="44" y="39"/>
                      </a:cubicBezTo>
                      <a:cubicBezTo>
                        <a:pt x="59" y="48"/>
                        <a:pt x="72" y="54"/>
                        <a:pt x="78" y="54"/>
                      </a:cubicBezTo>
                      <a:cubicBezTo>
                        <a:pt x="79" y="54"/>
                        <a:pt x="80" y="54"/>
                        <a:pt x="80" y="53"/>
                      </a:cubicBezTo>
                      <a:cubicBezTo>
                        <a:pt x="68" y="44"/>
                        <a:pt x="55" y="36"/>
                        <a:pt x="42" y="27"/>
                      </a:cubicBezTo>
                      <a:cubicBezTo>
                        <a:pt x="42" y="27"/>
                        <a:pt x="42" y="26"/>
                        <a:pt x="43" y="26"/>
                      </a:cubicBezTo>
                      <a:cubicBezTo>
                        <a:pt x="56" y="34"/>
                        <a:pt x="69" y="43"/>
                        <a:pt x="81" y="52"/>
                      </a:cubicBezTo>
                      <a:cubicBezTo>
                        <a:pt x="82" y="47"/>
                        <a:pt x="68" y="32"/>
                        <a:pt x="48" y="19"/>
                      </a:cubicBezTo>
                      <a:cubicBezTo>
                        <a:pt x="30" y="7"/>
                        <a:pt x="13"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3" name="Freeform 922"/>
                <p:cNvSpPr>
                  <a:spLocks/>
                </p:cNvSpPr>
                <p:nvPr/>
              </p:nvSpPr>
              <p:spPr bwMode="auto">
                <a:xfrm>
                  <a:off x="3769" y="506"/>
                  <a:ext cx="136" cy="86"/>
                </a:xfrm>
                <a:custGeom>
                  <a:avLst/>
                  <a:gdLst>
                    <a:gd name="T0" fmla="*/ 7 w 72"/>
                    <a:gd name="T1" fmla="*/ 0 h 46"/>
                    <a:gd name="T2" fmla="*/ 3 w 72"/>
                    <a:gd name="T3" fmla="*/ 1 h 46"/>
                    <a:gd name="T4" fmla="*/ 32 w 72"/>
                    <a:gd name="T5" fmla="*/ 30 h 46"/>
                    <a:gd name="T6" fmla="*/ 66 w 72"/>
                    <a:gd name="T7" fmla="*/ 46 h 46"/>
                    <a:gd name="T8" fmla="*/ 66 w 72"/>
                    <a:gd name="T9" fmla="*/ 46 h 46"/>
                    <a:gd name="T10" fmla="*/ 70 w 72"/>
                    <a:gd name="T11" fmla="*/ 45 h 46"/>
                    <a:gd name="T12" fmla="*/ 70 w 72"/>
                    <a:gd name="T13" fmla="*/ 44 h 46"/>
                    <a:gd name="T14" fmla="*/ 48 w 72"/>
                    <a:gd name="T15" fmla="*/ 19 h 46"/>
                    <a:gd name="T16" fmla="*/ 42 w 72"/>
                    <a:gd name="T17" fmla="*/ 15 h 46"/>
                    <a:gd name="T18" fmla="*/ 36 w 72"/>
                    <a:gd name="T19" fmla="*/ 11 h 46"/>
                    <a:gd name="T20" fmla="*/ 7 w 72"/>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46">
                      <a:moveTo>
                        <a:pt x="7" y="0"/>
                      </a:moveTo>
                      <a:cubicBezTo>
                        <a:pt x="5" y="0"/>
                        <a:pt x="4" y="0"/>
                        <a:pt x="3" y="1"/>
                      </a:cubicBezTo>
                      <a:cubicBezTo>
                        <a:pt x="0" y="6"/>
                        <a:pt x="14" y="18"/>
                        <a:pt x="32" y="30"/>
                      </a:cubicBezTo>
                      <a:cubicBezTo>
                        <a:pt x="46" y="40"/>
                        <a:pt x="60" y="46"/>
                        <a:pt x="66" y="46"/>
                      </a:cubicBezTo>
                      <a:cubicBezTo>
                        <a:pt x="66" y="46"/>
                        <a:pt x="66" y="46"/>
                        <a:pt x="66" y="46"/>
                      </a:cubicBezTo>
                      <a:cubicBezTo>
                        <a:pt x="68" y="46"/>
                        <a:pt x="69" y="46"/>
                        <a:pt x="70" y="45"/>
                      </a:cubicBezTo>
                      <a:cubicBezTo>
                        <a:pt x="70" y="45"/>
                        <a:pt x="70" y="44"/>
                        <a:pt x="70" y="44"/>
                      </a:cubicBezTo>
                      <a:cubicBezTo>
                        <a:pt x="72" y="41"/>
                        <a:pt x="63" y="30"/>
                        <a:pt x="48" y="19"/>
                      </a:cubicBezTo>
                      <a:cubicBezTo>
                        <a:pt x="46" y="18"/>
                        <a:pt x="44" y="17"/>
                        <a:pt x="42" y="15"/>
                      </a:cubicBezTo>
                      <a:cubicBezTo>
                        <a:pt x="40" y="14"/>
                        <a:pt x="38" y="12"/>
                        <a:pt x="36" y="11"/>
                      </a:cubicBezTo>
                      <a:cubicBezTo>
                        <a:pt x="24" y="4"/>
                        <a:pt x="13"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4" name="Freeform 923"/>
                <p:cNvSpPr>
                  <a:spLocks/>
                </p:cNvSpPr>
                <p:nvPr/>
              </p:nvSpPr>
              <p:spPr bwMode="auto">
                <a:xfrm>
                  <a:off x="3677" y="1147"/>
                  <a:ext cx="72" cy="64"/>
                </a:xfrm>
                <a:custGeom>
                  <a:avLst/>
                  <a:gdLst>
                    <a:gd name="T0" fmla="*/ 4 w 38"/>
                    <a:gd name="T1" fmla="*/ 0 h 34"/>
                    <a:gd name="T2" fmla="*/ 2 w 38"/>
                    <a:gd name="T3" fmla="*/ 1 h 34"/>
                    <a:gd name="T4" fmla="*/ 20 w 38"/>
                    <a:gd name="T5" fmla="*/ 16 h 34"/>
                    <a:gd name="T6" fmla="*/ 18 w 38"/>
                    <a:gd name="T7" fmla="*/ 18 h 34"/>
                    <a:gd name="T8" fmla="*/ 0 w 38"/>
                    <a:gd name="T9" fmla="*/ 3 h 34"/>
                    <a:gd name="T10" fmla="*/ 14 w 38"/>
                    <a:gd name="T11" fmla="*/ 23 h 34"/>
                    <a:gd name="T12" fmla="*/ 33 w 38"/>
                    <a:gd name="T13" fmla="*/ 34 h 34"/>
                    <a:gd name="T14" fmla="*/ 36 w 38"/>
                    <a:gd name="T15" fmla="*/ 33 h 34"/>
                    <a:gd name="T16" fmla="*/ 28 w 38"/>
                    <a:gd name="T17" fmla="*/ 15 h 34"/>
                    <a:gd name="T18" fmla="*/ 24 w 38"/>
                    <a:gd name="T19" fmla="*/ 12 h 34"/>
                    <a:gd name="T20" fmla="*/ 20 w 38"/>
                    <a:gd name="T21" fmla="*/ 8 h 34"/>
                    <a:gd name="T22" fmla="*/ 4 w 38"/>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34">
                      <a:moveTo>
                        <a:pt x="4" y="0"/>
                      </a:moveTo>
                      <a:cubicBezTo>
                        <a:pt x="3" y="0"/>
                        <a:pt x="3" y="1"/>
                        <a:pt x="2" y="1"/>
                      </a:cubicBezTo>
                      <a:cubicBezTo>
                        <a:pt x="8" y="6"/>
                        <a:pt x="14" y="11"/>
                        <a:pt x="20" y="16"/>
                      </a:cubicBezTo>
                      <a:cubicBezTo>
                        <a:pt x="19" y="17"/>
                        <a:pt x="18" y="17"/>
                        <a:pt x="18" y="18"/>
                      </a:cubicBezTo>
                      <a:cubicBezTo>
                        <a:pt x="12" y="13"/>
                        <a:pt x="6" y="8"/>
                        <a:pt x="0" y="3"/>
                      </a:cubicBezTo>
                      <a:cubicBezTo>
                        <a:pt x="0" y="7"/>
                        <a:pt x="5" y="15"/>
                        <a:pt x="14" y="23"/>
                      </a:cubicBezTo>
                      <a:cubicBezTo>
                        <a:pt x="21" y="29"/>
                        <a:pt x="29" y="34"/>
                        <a:pt x="33" y="34"/>
                      </a:cubicBezTo>
                      <a:cubicBezTo>
                        <a:pt x="34" y="34"/>
                        <a:pt x="35" y="34"/>
                        <a:pt x="36" y="33"/>
                      </a:cubicBezTo>
                      <a:cubicBezTo>
                        <a:pt x="38" y="31"/>
                        <a:pt x="35" y="23"/>
                        <a:pt x="28" y="15"/>
                      </a:cubicBezTo>
                      <a:cubicBezTo>
                        <a:pt x="26" y="14"/>
                        <a:pt x="25" y="13"/>
                        <a:pt x="24" y="12"/>
                      </a:cubicBezTo>
                      <a:cubicBezTo>
                        <a:pt x="22" y="10"/>
                        <a:pt x="21" y="9"/>
                        <a:pt x="20" y="8"/>
                      </a:cubicBezTo>
                      <a:cubicBezTo>
                        <a:pt x="13" y="3"/>
                        <a:pt x="7"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5" name="Freeform 924"/>
                <p:cNvSpPr>
                  <a:spLocks/>
                </p:cNvSpPr>
                <p:nvPr/>
              </p:nvSpPr>
              <p:spPr bwMode="auto">
                <a:xfrm>
                  <a:off x="4517" y="1271"/>
                  <a:ext cx="78" cy="122"/>
                </a:xfrm>
                <a:custGeom>
                  <a:avLst/>
                  <a:gdLst>
                    <a:gd name="T0" fmla="*/ 4 w 41"/>
                    <a:gd name="T1" fmla="*/ 0 h 65"/>
                    <a:gd name="T2" fmla="*/ 3 w 41"/>
                    <a:gd name="T3" fmla="*/ 0 h 65"/>
                    <a:gd name="T4" fmla="*/ 2 w 41"/>
                    <a:gd name="T5" fmla="*/ 0 h 65"/>
                    <a:gd name="T6" fmla="*/ 1 w 41"/>
                    <a:gd name="T7" fmla="*/ 4 h 65"/>
                    <a:gd name="T8" fmla="*/ 9 w 41"/>
                    <a:gd name="T9" fmla="*/ 31 h 65"/>
                    <a:gd name="T10" fmla="*/ 12 w 41"/>
                    <a:gd name="T11" fmla="*/ 37 h 65"/>
                    <a:gd name="T12" fmla="*/ 15 w 41"/>
                    <a:gd name="T13" fmla="*/ 43 h 65"/>
                    <a:gd name="T14" fmla="*/ 35 w 41"/>
                    <a:gd name="T15" fmla="*/ 65 h 65"/>
                    <a:gd name="T16" fmla="*/ 37 w 41"/>
                    <a:gd name="T17" fmla="*/ 65 h 65"/>
                    <a:gd name="T18" fmla="*/ 28 w 41"/>
                    <a:gd name="T19" fmla="*/ 28 h 65"/>
                    <a:gd name="T20" fmla="*/ 4 w 41"/>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5">
                      <a:moveTo>
                        <a:pt x="4" y="0"/>
                      </a:moveTo>
                      <a:cubicBezTo>
                        <a:pt x="3" y="0"/>
                        <a:pt x="3" y="0"/>
                        <a:pt x="3" y="0"/>
                      </a:cubicBezTo>
                      <a:cubicBezTo>
                        <a:pt x="3" y="0"/>
                        <a:pt x="2" y="0"/>
                        <a:pt x="2" y="0"/>
                      </a:cubicBezTo>
                      <a:cubicBezTo>
                        <a:pt x="1" y="1"/>
                        <a:pt x="1" y="2"/>
                        <a:pt x="1" y="4"/>
                      </a:cubicBezTo>
                      <a:cubicBezTo>
                        <a:pt x="0" y="9"/>
                        <a:pt x="3" y="19"/>
                        <a:pt x="9" y="31"/>
                      </a:cubicBezTo>
                      <a:cubicBezTo>
                        <a:pt x="10" y="33"/>
                        <a:pt x="11" y="35"/>
                        <a:pt x="12" y="37"/>
                      </a:cubicBezTo>
                      <a:cubicBezTo>
                        <a:pt x="13" y="39"/>
                        <a:pt x="14" y="41"/>
                        <a:pt x="15" y="43"/>
                      </a:cubicBezTo>
                      <a:cubicBezTo>
                        <a:pt x="23" y="56"/>
                        <a:pt x="31" y="65"/>
                        <a:pt x="35" y="65"/>
                      </a:cubicBezTo>
                      <a:cubicBezTo>
                        <a:pt x="36" y="65"/>
                        <a:pt x="36" y="65"/>
                        <a:pt x="37" y="65"/>
                      </a:cubicBezTo>
                      <a:cubicBezTo>
                        <a:pt x="41" y="62"/>
                        <a:pt x="37" y="46"/>
                        <a:pt x="28" y="28"/>
                      </a:cubicBezTo>
                      <a:cubicBezTo>
                        <a:pt x="19" y="12"/>
                        <a:pt x="9"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6" name="Freeform 925"/>
                <p:cNvSpPr>
                  <a:spLocks/>
                </p:cNvSpPr>
                <p:nvPr/>
              </p:nvSpPr>
              <p:spPr bwMode="auto">
                <a:xfrm>
                  <a:off x="4147" y="1491"/>
                  <a:ext cx="68" cy="99"/>
                </a:xfrm>
                <a:custGeom>
                  <a:avLst/>
                  <a:gdLst>
                    <a:gd name="T0" fmla="*/ 6 w 36"/>
                    <a:gd name="T1" fmla="*/ 0 h 53"/>
                    <a:gd name="T2" fmla="*/ 4 w 36"/>
                    <a:gd name="T3" fmla="*/ 0 h 53"/>
                    <a:gd name="T4" fmla="*/ 4 w 36"/>
                    <a:gd name="T5" fmla="*/ 1 h 53"/>
                    <a:gd name="T6" fmla="*/ 11 w 36"/>
                    <a:gd name="T7" fmla="*/ 31 h 53"/>
                    <a:gd name="T8" fmla="*/ 30 w 36"/>
                    <a:gd name="T9" fmla="*/ 53 h 53"/>
                    <a:gd name="T10" fmla="*/ 17 w 36"/>
                    <a:gd name="T11" fmla="*/ 27 h 53"/>
                    <a:gd name="T12" fmla="*/ 19 w 36"/>
                    <a:gd name="T13" fmla="*/ 26 h 53"/>
                    <a:gd name="T14" fmla="*/ 32 w 36"/>
                    <a:gd name="T15" fmla="*/ 53 h 53"/>
                    <a:gd name="T16" fmla="*/ 33 w 36"/>
                    <a:gd name="T17" fmla="*/ 53 h 53"/>
                    <a:gd name="T18" fmla="*/ 29 w 36"/>
                    <a:gd name="T19" fmla="*/ 27 h 53"/>
                    <a:gd name="T20" fmla="*/ 27 w 36"/>
                    <a:gd name="T21" fmla="*/ 22 h 53"/>
                    <a:gd name="T22" fmla="*/ 24 w 36"/>
                    <a:gd name="T23" fmla="*/ 17 h 53"/>
                    <a:gd name="T24" fmla="*/ 8 w 36"/>
                    <a:gd name="T25" fmla="*/ 0 h 53"/>
                    <a:gd name="T26" fmla="*/ 6 w 36"/>
                    <a:gd name="T2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3">
                      <a:moveTo>
                        <a:pt x="6" y="0"/>
                      </a:moveTo>
                      <a:cubicBezTo>
                        <a:pt x="5" y="0"/>
                        <a:pt x="5" y="0"/>
                        <a:pt x="4" y="0"/>
                      </a:cubicBezTo>
                      <a:cubicBezTo>
                        <a:pt x="4" y="0"/>
                        <a:pt x="4" y="0"/>
                        <a:pt x="4" y="1"/>
                      </a:cubicBezTo>
                      <a:cubicBezTo>
                        <a:pt x="0" y="4"/>
                        <a:pt x="3" y="17"/>
                        <a:pt x="11" y="31"/>
                      </a:cubicBezTo>
                      <a:cubicBezTo>
                        <a:pt x="17" y="43"/>
                        <a:pt x="25" y="52"/>
                        <a:pt x="30" y="53"/>
                      </a:cubicBezTo>
                      <a:cubicBezTo>
                        <a:pt x="26" y="45"/>
                        <a:pt x="22" y="36"/>
                        <a:pt x="17" y="27"/>
                      </a:cubicBezTo>
                      <a:cubicBezTo>
                        <a:pt x="18" y="27"/>
                        <a:pt x="18" y="27"/>
                        <a:pt x="19" y="26"/>
                      </a:cubicBezTo>
                      <a:cubicBezTo>
                        <a:pt x="23" y="35"/>
                        <a:pt x="28" y="44"/>
                        <a:pt x="32" y="53"/>
                      </a:cubicBezTo>
                      <a:cubicBezTo>
                        <a:pt x="32" y="53"/>
                        <a:pt x="32" y="53"/>
                        <a:pt x="33" y="53"/>
                      </a:cubicBezTo>
                      <a:cubicBezTo>
                        <a:pt x="36" y="51"/>
                        <a:pt x="35" y="40"/>
                        <a:pt x="29" y="27"/>
                      </a:cubicBezTo>
                      <a:cubicBezTo>
                        <a:pt x="29" y="25"/>
                        <a:pt x="28" y="24"/>
                        <a:pt x="27" y="22"/>
                      </a:cubicBezTo>
                      <a:cubicBezTo>
                        <a:pt x="26" y="20"/>
                        <a:pt x="25" y="19"/>
                        <a:pt x="24" y="17"/>
                      </a:cubicBezTo>
                      <a:cubicBezTo>
                        <a:pt x="18" y="8"/>
                        <a:pt x="12" y="2"/>
                        <a:pt x="8" y="0"/>
                      </a:cubicBezTo>
                      <a:cubicBezTo>
                        <a:pt x="7" y="0"/>
                        <a:pt x="7"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7" name="Freeform 926"/>
                <p:cNvSpPr>
                  <a:spLocks/>
                </p:cNvSpPr>
                <p:nvPr/>
              </p:nvSpPr>
              <p:spPr bwMode="auto">
                <a:xfrm>
                  <a:off x="3792" y="1047"/>
                  <a:ext cx="58" cy="53"/>
                </a:xfrm>
                <a:custGeom>
                  <a:avLst/>
                  <a:gdLst>
                    <a:gd name="T0" fmla="*/ 3 w 31"/>
                    <a:gd name="T1" fmla="*/ 0 h 28"/>
                    <a:gd name="T2" fmla="*/ 1 w 31"/>
                    <a:gd name="T3" fmla="*/ 1 h 28"/>
                    <a:gd name="T4" fmla="*/ 5 w 31"/>
                    <a:gd name="T5" fmla="*/ 11 h 28"/>
                    <a:gd name="T6" fmla="*/ 12 w 31"/>
                    <a:gd name="T7" fmla="*/ 18 h 28"/>
                    <a:gd name="T8" fmla="*/ 13 w 31"/>
                    <a:gd name="T9" fmla="*/ 19 h 28"/>
                    <a:gd name="T10" fmla="*/ 28 w 31"/>
                    <a:gd name="T11" fmla="*/ 28 h 28"/>
                    <a:gd name="T12" fmla="*/ 30 w 31"/>
                    <a:gd name="T13" fmla="*/ 28 h 28"/>
                    <a:gd name="T14" fmla="*/ 30 w 31"/>
                    <a:gd name="T15" fmla="*/ 27 h 28"/>
                    <a:gd name="T16" fmla="*/ 30 w 31"/>
                    <a:gd name="T17" fmla="*/ 23 h 28"/>
                    <a:gd name="T18" fmla="*/ 20 w 31"/>
                    <a:gd name="T19" fmla="*/ 10 h 28"/>
                    <a:gd name="T20" fmla="*/ 3 w 31"/>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8">
                      <a:moveTo>
                        <a:pt x="3" y="0"/>
                      </a:moveTo>
                      <a:cubicBezTo>
                        <a:pt x="2" y="0"/>
                        <a:pt x="2" y="0"/>
                        <a:pt x="1" y="1"/>
                      </a:cubicBezTo>
                      <a:cubicBezTo>
                        <a:pt x="0" y="2"/>
                        <a:pt x="2" y="6"/>
                        <a:pt x="5" y="11"/>
                      </a:cubicBezTo>
                      <a:cubicBezTo>
                        <a:pt x="7" y="13"/>
                        <a:pt x="9" y="16"/>
                        <a:pt x="12" y="18"/>
                      </a:cubicBezTo>
                      <a:cubicBezTo>
                        <a:pt x="12" y="19"/>
                        <a:pt x="13" y="19"/>
                        <a:pt x="13" y="19"/>
                      </a:cubicBezTo>
                      <a:cubicBezTo>
                        <a:pt x="19" y="25"/>
                        <a:pt x="25" y="28"/>
                        <a:pt x="28" y="28"/>
                      </a:cubicBezTo>
                      <a:cubicBezTo>
                        <a:pt x="29" y="28"/>
                        <a:pt x="29" y="28"/>
                        <a:pt x="30" y="28"/>
                      </a:cubicBezTo>
                      <a:cubicBezTo>
                        <a:pt x="30" y="27"/>
                        <a:pt x="30" y="27"/>
                        <a:pt x="30" y="27"/>
                      </a:cubicBezTo>
                      <a:cubicBezTo>
                        <a:pt x="31" y="26"/>
                        <a:pt x="31" y="25"/>
                        <a:pt x="30" y="23"/>
                      </a:cubicBezTo>
                      <a:cubicBezTo>
                        <a:pt x="29" y="20"/>
                        <a:pt x="25" y="15"/>
                        <a:pt x="20" y="10"/>
                      </a:cubicBezTo>
                      <a:cubicBezTo>
                        <a:pt x="13" y="4"/>
                        <a:pt x="7"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8" name="Freeform 927"/>
                <p:cNvSpPr>
                  <a:spLocks noEditPoints="1"/>
                </p:cNvSpPr>
                <p:nvPr/>
              </p:nvSpPr>
              <p:spPr bwMode="auto">
                <a:xfrm>
                  <a:off x="3217" y="1196"/>
                  <a:ext cx="648" cy="983"/>
                </a:xfrm>
                <a:custGeom>
                  <a:avLst/>
                  <a:gdLst>
                    <a:gd name="T0" fmla="*/ 338 w 345"/>
                    <a:gd name="T1" fmla="*/ 451 h 523"/>
                    <a:gd name="T2" fmla="*/ 141 w 345"/>
                    <a:gd name="T3" fmla="*/ 517 h 523"/>
                    <a:gd name="T4" fmla="*/ 142 w 345"/>
                    <a:gd name="T5" fmla="*/ 520 h 523"/>
                    <a:gd name="T6" fmla="*/ 142 w 345"/>
                    <a:gd name="T7" fmla="*/ 523 h 523"/>
                    <a:gd name="T8" fmla="*/ 340 w 345"/>
                    <a:gd name="T9" fmla="*/ 459 h 523"/>
                    <a:gd name="T10" fmla="*/ 339 w 345"/>
                    <a:gd name="T11" fmla="*/ 455 h 523"/>
                    <a:gd name="T12" fmla="*/ 338 w 345"/>
                    <a:gd name="T13" fmla="*/ 451 h 523"/>
                    <a:gd name="T14" fmla="*/ 335 w 345"/>
                    <a:gd name="T15" fmla="*/ 411 h 523"/>
                    <a:gd name="T16" fmla="*/ 332 w 345"/>
                    <a:gd name="T17" fmla="*/ 412 h 523"/>
                    <a:gd name="T18" fmla="*/ 339 w 345"/>
                    <a:gd name="T19" fmla="*/ 433 h 523"/>
                    <a:gd name="T20" fmla="*/ 341 w 345"/>
                    <a:gd name="T21" fmla="*/ 431 h 523"/>
                    <a:gd name="T22" fmla="*/ 342 w 345"/>
                    <a:gd name="T23" fmla="*/ 431 h 523"/>
                    <a:gd name="T24" fmla="*/ 335 w 345"/>
                    <a:gd name="T25" fmla="*/ 411 h 523"/>
                    <a:gd name="T26" fmla="*/ 14 w 345"/>
                    <a:gd name="T27" fmla="*/ 400 h 523"/>
                    <a:gd name="T28" fmla="*/ 0 w 345"/>
                    <a:gd name="T29" fmla="*/ 411 h 523"/>
                    <a:gd name="T30" fmla="*/ 1 w 345"/>
                    <a:gd name="T31" fmla="*/ 413 h 523"/>
                    <a:gd name="T32" fmla="*/ 3 w 345"/>
                    <a:gd name="T33" fmla="*/ 415 h 523"/>
                    <a:gd name="T34" fmla="*/ 17 w 345"/>
                    <a:gd name="T35" fmla="*/ 405 h 523"/>
                    <a:gd name="T36" fmla="*/ 14 w 345"/>
                    <a:gd name="T37" fmla="*/ 400 h 523"/>
                    <a:gd name="T38" fmla="*/ 70 w 345"/>
                    <a:gd name="T39" fmla="*/ 378 h 523"/>
                    <a:gd name="T40" fmla="*/ 68 w 345"/>
                    <a:gd name="T41" fmla="*/ 380 h 523"/>
                    <a:gd name="T42" fmla="*/ 68 w 345"/>
                    <a:gd name="T43" fmla="*/ 381 h 523"/>
                    <a:gd name="T44" fmla="*/ 128 w 345"/>
                    <a:gd name="T45" fmla="*/ 507 h 523"/>
                    <a:gd name="T46" fmla="*/ 128 w 345"/>
                    <a:gd name="T47" fmla="*/ 507 h 523"/>
                    <a:gd name="T48" fmla="*/ 130 w 345"/>
                    <a:gd name="T49" fmla="*/ 507 h 523"/>
                    <a:gd name="T50" fmla="*/ 131 w 345"/>
                    <a:gd name="T51" fmla="*/ 507 h 523"/>
                    <a:gd name="T52" fmla="*/ 70 w 345"/>
                    <a:gd name="T53" fmla="*/ 378 h 523"/>
                    <a:gd name="T54" fmla="*/ 56 w 345"/>
                    <a:gd name="T55" fmla="*/ 371 h 523"/>
                    <a:gd name="T56" fmla="*/ 17 w 345"/>
                    <a:gd name="T57" fmla="*/ 398 h 523"/>
                    <a:gd name="T58" fmla="*/ 20 w 345"/>
                    <a:gd name="T59" fmla="*/ 403 h 523"/>
                    <a:gd name="T60" fmla="*/ 58 w 345"/>
                    <a:gd name="T61" fmla="*/ 376 h 523"/>
                    <a:gd name="T62" fmla="*/ 58 w 345"/>
                    <a:gd name="T63" fmla="*/ 375 h 523"/>
                    <a:gd name="T64" fmla="*/ 56 w 345"/>
                    <a:gd name="T65" fmla="*/ 371 h 523"/>
                    <a:gd name="T66" fmla="*/ 195 w 345"/>
                    <a:gd name="T67" fmla="*/ 172 h 523"/>
                    <a:gd name="T68" fmla="*/ 195 w 345"/>
                    <a:gd name="T69" fmla="*/ 173 h 523"/>
                    <a:gd name="T70" fmla="*/ 192 w 345"/>
                    <a:gd name="T71" fmla="*/ 174 h 523"/>
                    <a:gd name="T72" fmla="*/ 329 w 345"/>
                    <a:gd name="T73" fmla="*/ 404 h 523"/>
                    <a:gd name="T74" fmla="*/ 332 w 345"/>
                    <a:gd name="T75" fmla="*/ 403 h 523"/>
                    <a:gd name="T76" fmla="*/ 195 w 345"/>
                    <a:gd name="T77" fmla="*/ 172 h 523"/>
                    <a:gd name="T78" fmla="*/ 338 w 345"/>
                    <a:gd name="T79" fmla="*/ 0 h 523"/>
                    <a:gd name="T80" fmla="*/ 183 w 345"/>
                    <a:gd name="T81" fmla="*/ 146 h 523"/>
                    <a:gd name="T82" fmla="*/ 186 w 345"/>
                    <a:gd name="T83" fmla="*/ 149 h 523"/>
                    <a:gd name="T84" fmla="*/ 189 w 345"/>
                    <a:gd name="T85" fmla="*/ 153 h 523"/>
                    <a:gd name="T86" fmla="*/ 345 w 345"/>
                    <a:gd name="T87" fmla="*/ 8 h 523"/>
                    <a:gd name="T88" fmla="*/ 341 w 345"/>
                    <a:gd name="T89" fmla="*/ 4 h 523"/>
                    <a:gd name="T90" fmla="*/ 338 w 345"/>
                    <a:gd name="T91"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 h="523">
                      <a:moveTo>
                        <a:pt x="338" y="451"/>
                      </a:moveTo>
                      <a:cubicBezTo>
                        <a:pt x="272" y="473"/>
                        <a:pt x="206" y="495"/>
                        <a:pt x="141" y="517"/>
                      </a:cubicBezTo>
                      <a:cubicBezTo>
                        <a:pt x="141" y="518"/>
                        <a:pt x="141" y="519"/>
                        <a:pt x="142" y="520"/>
                      </a:cubicBezTo>
                      <a:cubicBezTo>
                        <a:pt x="142" y="521"/>
                        <a:pt x="142" y="522"/>
                        <a:pt x="142" y="523"/>
                      </a:cubicBezTo>
                      <a:cubicBezTo>
                        <a:pt x="208" y="502"/>
                        <a:pt x="274" y="480"/>
                        <a:pt x="340" y="459"/>
                      </a:cubicBezTo>
                      <a:cubicBezTo>
                        <a:pt x="340" y="458"/>
                        <a:pt x="339" y="457"/>
                        <a:pt x="339" y="455"/>
                      </a:cubicBezTo>
                      <a:cubicBezTo>
                        <a:pt x="338" y="454"/>
                        <a:pt x="338" y="453"/>
                        <a:pt x="338" y="451"/>
                      </a:cubicBezTo>
                      <a:moveTo>
                        <a:pt x="335" y="411"/>
                      </a:moveTo>
                      <a:cubicBezTo>
                        <a:pt x="334" y="411"/>
                        <a:pt x="333" y="412"/>
                        <a:pt x="332" y="412"/>
                      </a:cubicBezTo>
                      <a:cubicBezTo>
                        <a:pt x="334" y="419"/>
                        <a:pt x="336" y="426"/>
                        <a:pt x="339" y="433"/>
                      </a:cubicBezTo>
                      <a:cubicBezTo>
                        <a:pt x="339" y="432"/>
                        <a:pt x="340" y="431"/>
                        <a:pt x="341" y="431"/>
                      </a:cubicBezTo>
                      <a:cubicBezTo>
                        <a:pt x="341" y="431"/>
                        <a:pt x="341" y="431"/>
                        <a:pt x="342" y="431"/>
                      </a:cubicBezTo>
                      <a:cubicBezTo>
                        <a:pt x="339" y="424"/>
                        <a:pt x="337" y="417"/>
                        <a:pt x="335" y="411"/>
                      </a:cubicBezTo>
                      <a:moveTo>
                        <a:pt x="14" y="400"/>
                      </a:moveTo>
                      <a:cubicBezTo>
                        <a:pt x="9" y="404"/>
                        <a:pt x="4" y="407"/>
                        <a:pt x="0" y="411"/>
                      </a:cubicBezTo>
                      <a:cubicBezTo>
                        <a:pt x="0" y="411"/>
                        <a:pt x="1" y="412"/>
                        <a:pt x="1" y="413"/>
                      </a:cubicBezTo>
                      <a:cubicBezTo>
                        <a:pt x="2" y="413"/>
                        <a:pt x="2" y="414"/>
                        <a:pt x="3" y="415"/>
                      </a:cubicBezTo>
                      <a:cubicBezTo>
                        <a:pt x="8" y="412"/>
                        <a:pt x="13" y="408"/>
                        <a:pt x="17" y="405"/>
                      </a:cubicBezTo>
                      <a:cubicBezTo>
                        <a:pt x="16" y="403"/>
                        <a:pt x="15" y="402"/>
                        <a:pt x="14" y="400"/>
                      </a:cubicBezTo>
                      <a:moveTo>
                        <a:pt x="70" y="378"/>
                      </a:moveTo>
                      <a:cubicBezTo>
                        <a:pt x="69" y="379"/>
                        <a:pt x="69" y="380"/>
                        <a:pt x="68" y="380"/>
                      </a:cubicBezTo>
                      <a:cubicBezTo>
                        <a:pt x="68" y="380"/>
                        <a:pt x="68" y="381"/>
                        <a:pt x="68" y="381"/>
                      </a:cubicBezTo>
                      <a:cubicBezTo>
                        <a:pt x="93" y="420"/>
                        <a:pt x="113" y="463"/>
                        <a:pt x="128" y="507"/>
                      </a:cubicBezTo>
                      <a:cubicBezTo>
                        <a:pt x="128" y="507"/>
                        <a:pt x="128" y="507"/>
                        <a:pt x="128" y="507"/>
                      </a:cubicBezTo>
                      <a:cubicBezTo>
                        <a:pt x="129" y="507"/>
                        <a:pt x="129" y="507"/>
                        <a:pt x="130" y="507"/>
                      </a:cubicBezTo>
                      <a:cubicBezTo>
                        <a:pt x="130" y="507"/>
                        <a:pt x="131" y="507"/>
                        <a:pt x="131" y="507"/>
                      </a:cubicBezTo>
                      <a:cubicBezTo>
                        <a:pt x="117" y="461"/>
                        <a:pt x="96" y="418"/>
                        <a:pt x="70" y="378"/>
                      </a:cubicBezTo>
                      <a:moveTo>
                        <a:pt x="56" y="371"/>
                      </a:moveTo>
                      <a:cubicBezTo>
                        <a:pt x="43" y="380"/>
                        <a:pt x="30" y="389"/>
                        <a:pt x="17" y="398"/>
                      </a:cubicBezTo>
                      <a:cubicBezTo>
                        <a:pt x="18" y="400"/>
                        <a:pt x="19" y="401"/>
                        <a:pt x="20" y="403"/>
                      </a:cubicBezTo>
                      <a:cubicBezTo>
                        <a:pt x="33" y="394"/>
                        <a:pt x="46" y="385"/>
                        <a:pt x="58" y="376"/>
                      </a:cubicBezTo>
                      <a:cubicBezTo>
                        <a:pt x="58" y="376"/>
                        <a:pt x="58" y="376"/>
                        <a:pt x="58" y="375"/>
                      </a:cubicBezTo>
                      <a:cubicBezTo>
                        <a:pt x="57" y="374"/>
                        <a:pt x="56" y="372"/>
                        <a:pt x="56" y="371"/>
                      </a:cubicBezTo>
                      <a:moveTo>
                        <a:pt x="195" y="172"/>
                      </a:moveTo>
                      <a:cubicBezTo>
                        <a:pt x="195" y="172"/>
                        <a:pt x="195" y="172"/>
                        <a:pt x="195" y="173"/>
                      </a:cubicBezTo>
                      <a:cubicBezTo>
                        <a:pt x="194" y="173"/>
                        <a:pt x="193" y="174"/>
                        <a:pt x="192" y="174"/>
                      </a:cubicBezTo>
                      <a:cubicBezTo>
                        <a:pt x="253" y="242"/>
                        <a:pt x="298" y="321"/>
                        <a:pt x="329" y="404"/>
                      </a:cubicBezTo>
                      <a:cubicBezTo>
                        <a:pt x="330" y="404"/>
                        <a:pt x="331" y="403"/>
                        <a:pt x="332" y="403"/>
                      </a:cubicBezTo>
                      <a:cubicBezTo>
                        <a:pt x="301" y="319"/>
                        <a:pt x="256" y="241"/>
                        <a:pt x="195" y="172"/>
                      </a:cubicBezTo>
                      <a:moveTo>
                        <a:pt x="338" y="0"/>
                      </a:moveTo>
                      <a:cubicBezTo>
                        <a:pt x="286" y="49"/>
                        <a:pt x="234" y="98"/>
                        <a:pt x="183" y="146"/>
                      </a:cubicBezTo>
                      <a:cubicBezTo>
                        <a:pt x="184" y="147"/>
                        <a:pt x="185" y="148"/>
                        <a:pt x="186" y="149"/>
                      </a:cubicBezTo>
                      <a:cubicBezTo>
                        <a:pt x="187" y="150"/>
                        <a:pt x="188" y="151"/>
                        <a:pt x="189" y="153"/>
                      </a:cubicBezTo>
                      <a:cubicBezTo>
                        <a:pt x="241" y="104"/>
                        <a:pt x="293" y="56"/>
                        <a:pt x="345" y="8"/>
                      </a:cubicBezTo>
                      <a:cubicBezTo>
                        <a:pt x="344" y="7"/>
                        <a:pt x="343" y="6"/>
                        <a:pt x="341" y="4"/>
                      </a:cubicBezTo>
                      <a:cubicBezTo>
                        <a:pt x="340" y="3"/>
                        <a:pt x="339" y="1"/>
                        <a:pt x="33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9" name="Freeform 928"/>
                <p:cNvSpPr>
                  <a:spLocks/>
                </p:cNvSpPr>
                <p:nvPr/>
              </p:nvSpPr>
              <p:spPr bwMode="auto">
                <a:xfrm>
                  <a:off x="3826" y="1149"/>
                  <a:ext cx="90" cy="86"/>
                </a:xfrm>
                <a:custGeom>
                  <a:avLst/>
                  <a:gdLst>
                    <a:gd name="T0" fmla="*/ 6 w 48"/>
                    <a:gd name="T1" fmla="*/ 0 h 46"/>
                    <a:gd name="T2" fmla="*/ 3 w 48"/>
                    <a:gd name="T3" fmla="*/ 1 h 46"/>
                    <a:gd name="T4" fmla="*/ 14 w 48"/>
                    <a:gd name="T5" fmla="*/ 25 h 46"/>
                    <a:gd name="T6" fmla="*/ 17 w 48"/>
                    <a:gd name="T7" fmla="*/ 29 h 46"/>
                    <a:gd name="T8" fmla="*/ 21 w 48"/>
                    <a:gd name="T9" fmla="*/ 33 h 46"/>
                    <a:gd name="T10" fmla="*/ 42 w 48"/>
                    <a:gd name="T11" fmla="*/ 46 h 46"/>
                    <a:gd name="T12" fmla="*/ 44 w 48"/>
                    <a:gd name="T13" fmla="*/ 45 h 46"/>
                    <a:gd name="T14" fmla="*/ 31 w 48"/>
                    <a:gd name="T15" fmla="*/ 17 h 46"/>
                    <a:gd name="T16" fmla="*/ 6 w 48"/>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6">
                      <a:moveTo>
                        <a:pt x="6" y="0"/>
                      </a:moveTo>
                      <a:cubicBezTo>
                        <a:pt x="5" y="0"/>
                        <a:pt x="4" y="1"/>
                        <a:pt x="3" y="1"/>
                      </a:cubicBezTo>
                      <a:cubicBezTo>
                        <a:pt x="0" y="5"/>
                        <a:pt x="5" y="15"/>
                        <a:pt x="14" y="25"/>
                      </a:cubicBezTo>
                      <a:cubicBezTo>
                        <a:pt x="15" y="26"/>
                        <a:pt x="16" y="28"/>
                        <a:pt x="17" y="29"/>
                      </a:cubicBezTo>
                      <a:cubicBezTo>
                        <a:pt x="19" y="31"/>
                        <a:pt x="20" y="32"/>
                        <a:pt x="21" y="33"/>
                      </a:cubicBezTo>
                      <a:cubicBezTo>
                        <a:pt x="29" y="41"/>
                        <a:pt x="37" y="46"/>
                        <a:pt x="42" y="46"/>
                      </a:cubicBezTo>
                      <a:cubicBezTo>
                        <a:pt x="43" y="46"/>
                        <a:pt x="44" y="45"/>
                        <a:pt x="44" y="45"/>
                      </a:cubicBezTo>
                      <a:cubicBezTo>
                        <a:pt x="48" y="42"/>
                        <a:pt x="42" y="29"/>
                        <a:pt x="31" y="17"/>
                      </a:cubicBezTo>
                      <a:cubicBezTo>
                        <a:pt x="21" y="7"/>
                        <a:pt x="11"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0" name="Freeform 929"/>
                <p:cNvSpPr>
                  <a:spLocks/>
                </p:cNvSpPr>
                <p:nvPr/>
              </p:nvSpPr>
              <p:spPr bwMode="auto">
                <a:xfrm>
                  <a:off x="3516" y="1455"/>
                  <a:ext cx="73" cy="68"/>
                </a:xfrm>
                <a:custGeom>
                  <a:avLst/>
                  <a:gdLst>
                    <a:gd name="T0" fmla="*/ 7 w 39"/>
                    <a:gd name="T1" fmla="*/ 0 h 36"/>
                    <a:gd name="T2" fmla="*/ 4 w 39"/>
                    <a:gd name="T3" fmla="*/ 1 h 36"/>
                    <a:gd name="T4" fmla="*/ 13 w 39"/>
                    <a:gd name="T5" fmla="*/ 24 h 36"/>
                    <a:gd name="T6" fmla="*/ 33 w 39"/>
                    <a:gd name="T7" fmla="*/ 36 h 36"/>
                    <a:gd name="T8" fmla="*/ 33 w 39"/>
                    <a:gd name="T9" fmla="*/ 36 h 36"/>
                    <a:gd name="T10" fmla="*/ 36 w 39"/>
                    <a:gd name="T11" fmla="*/ 35 h 36"/>
                    <a:gd name="T12" fmla="*/ 36 w 39"/>
                    <a:gd name="T13" fmla="*/ 34 h 36"/>
                    <a:gd name="T14" fmla="*/ 30 w 39"/>
                    <a:gd name="T15" fmla="*/ 15 h 36"/>
                    <a:gd name="T16" fmla="*/ 27 w 39"/>
                    <a:gd name="T17" fmla="*/ 11 h 36"/>
                    <a:gd name="T18" fmla="*/ 24 w 39"/>
                    <a:gd name="T19" fmla="*/ 8 h 36"/>
                    <a:gd name="T20" fmla="*/ 7 w 39"/>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6">
                      <a:moveTo>
                        <a:pt x="7" y="0"/>
                      </a:moveTo>
                      <a:cubicBezTo>
                        <a:pt x="6" y="0"/>
                        <a:pt x="5" y="0"/>
                        <a:pt x="4" y="1"/>
                      </a:cubicBezTo>
                      <a:cubicBezTo>
                        <a:pt x="0" y="4"/>
                        <a:pt x="5" y="15"/>
                        <a:pt x="13" y="24"/>
                      </a:cubicBezTo>
                      <a:cubicBezTo>
                        <a:pt x="20" y="31"/>
                        <a:pt x="28" y="36"/>
                        <a:pt x="33" y="36"/>
                      </a:cubicBezTo>
                      <a:cubicBezTo>
                        <a:pt x="33" y="36"/>
                        <a:pt x="33" y="36"/>
                        <a:pt x="33" y="36"/>
                      </a:cubicBezTo>
                      <a:cubicBezTo>
                        <a:pt x="34" y="36"/>
                        <a:pt x="35" y="35"/>
                        <a:pt x="36" y="35"/>
                      </a:cubicBezTo>
                      <a:cubicBezTo>
                        <a:pt x="36" y="34"/>
                        <a:pt x="36" y="34"/>
                        <a:pt x="36" y="34"/>
                      </a:cubicBezTo>
                      <a:cubicBezTo>
                        <a:pt x="39" y="31"/>
                        <a:pt x="36" y="23"/>
                        <a:pt x="30" y="15"/>
                      </a:cubicBezTo>
                      <a:cubicBezTo>
                        <a:pt x="29" y="13"/>
                        <a:pt x="28" y="12"/>
                        <a:pt x="27" y="11"/>
                      </a:cubicBezTo>
                      <a:cubicBezTo>
                        <a:pt x="26" y="10"/>
                        <a:pt x="25" y="9"/>
                        <a:pt x="24" y="8"/>
                      </a:cubicBezTo>
                      <a:cubicBezTo>
                        <a:pt x="18" y="3"/>
                        <a:pt x="11"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1" name="Freeform 930"/>
                <p:cNvSpPr>
                  <a:spLocks/>
                </p:cNvSpPr>
                <p:nvPr/>
              </p:nvSpPr>
              <p:spPr bwMode="auto">
                <a:xfrm>
                  <a:off x="3189" y="1961"/>
                  <a:ext cx="35" cy="37"/>
                </a:xfrm>
                <a:custGeom>
                  <a:avLst/>
                  <a:gdLst>
                    <a:gd name="T0" fmla="*/ 7 w 19"/>
                    <a:gd name="T1" fmla="*/ 0 h 20"/>
                    <a:gd name="T2" fmla="*/ 4 w 19"/>
                    <a:gd name="T3" fmla="*/ 1 h 20"/>
                    <a:gd name="T4" fmla="*/ 4 w 19"/>
                    <a:gd name="T5" fmla="*/ 14 h 20"/>
                    <a:gd name="T6" fmla="*/ 13 w 19"/>
                    <a:gd name="T7" fmla="*/ 20 h 20"/>
                    <a:gd name="T8" fmla="*/ 16 w 19"/>
                    <a:gd name="T9" fmla="*/ 20 h 20"/>
                    <a:gd name="T10" fmla="*/ 9 w 19"/>
                    <a:gd name="T11" fmla="*/ 10 h 20"/>
                    <a:gd name="T12" fmla="*/ 11 w 19"/>
                    <a:gd name="T13" fmla="*/ 9 h 20"/>
                    <a:gd name="T14" fmla="*/ 17 w 19"/>
                    <a:gd name="T15" fmla="*/ 19 h 20"/>
                    <a:gd name="T16" fmla="*/ 18 w 19"/>
                    <a:gd name="T17" fmla="*/ 8 h 20"/>
                    <a:gd name="T18" fmla="*/ 16 w 19"/>
                    <a:gd name="T19" fmla="*/ 6 h 20"/>
                    <a:gd name="T20" fmla="*/ 15 w 19"/>
                    <a:gd name="T21" fmla="*/ 4 h 20"/>
                    <a:gd name="T22" fmla="*/ 7 w 1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0">
                      <a:moveTo>
                        <a:pt x="7" y="0"/>
                      </a:moveTo>
                      <a:cubicBezTo>
                        <a:pt x="6" y="0"/>
                        <a:pt x="5" y="0"/>
                        <a:pt x="4" y="1"/>
                      </a:cubicBezTo>
                      <a:cubicBezTo>
                        <a:pt x="0" y="3"/>
                        <a:pt x="1" y="9"/>
                        <a:pt x="4" y="14"/>
                      </a:cubicBezTo>
                      <a:cubicBezTo>
                        <a:pt x="6" y="18"/>
                        <a:pt x="10" y="20"/>
                        <a:pt x="13" y="20"/>
                      </a:cubicBezTo>
                      <a:cubicBezTo>
                        <a:pt x="14" y="20"/>
                        <a:pt x="15" y="20"/>
                        <a:pt x="16" y="20"/>
                      </a:cubicBezTo>
                      <a:cubicBezTo>
                        <a:pt x="14" y="17"/>
                        <a:pt x="11" y="14"/>
                        <a:pt x="9" y="10"/>
                      </a:cubicBezTo>
                      <a:cubicBezTo>
                        <a:pt x="10" y="10"/>
                        <a:pt x="11" y="10"/>
                        <a:pt x="11" y="9"/>
                      </a:cubicBezTo>
                      <a:cubicBezTo>
                        <a:pt x="13" y="13"/>
                        <a:pt x="15" y="16"/>
                        <a:pt x="17" y="19"/>
                      </a:cubicBezTo>
                      <a:cubicBezTo>
                        <a:pt x="19" y="16"/>
                        <a:pt x="19" y="12"/>
                        <a:pt x="18" y="8"/>
                      </a:cubicBezTo>
                      <a:cubicBezTo>
                        <a:pt x="17" y="7"/>
                        <a:pt x="17" y="6"/>
                        <a:pt x="16" y="6"/>
                      </a:cubicBezTo>
                      <a:cubicBezTo>
                        <a:pt x="16" y="5"/>
                        <a:pt x="15" y="4"/>
                        <a:pt x="15" y="4"/>
                      </a:cubicBezTo>
                      <a:cubicBezTo>
                        <a:pt x="12" y="1"/>
                        <a:pt x="9"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2" name="Freeform 931"/>
                <p:cNvSpPr>
                  <a:spLocks/>
                </p:cNvSpPr>
                <p:nvPr/>
              </p:nvSpPr>
              <p:spPr bwMode="auto">
                <a:xfrm>
                  <a:off x="3848" y="2006"/>
                  <a:ext cx="46" cy="81"/>
                </a:xfrm>
                <a:custGeom>
                  <a:avLst/>
                  <a:gdLst>
                    <a:gd name="T0" fmla="*/ 6 w 24"/>
                    <a:gd name="T1" fmla="*/ 0 h 43"/>
                    <a:gd name="T2" fmla="*/ 6 w 24"/>
                    <a:gd name="T3" fmla="*/ 0 h 43"/>
                    <a:gd name="T4" fmla="*/ 5 w 24"/>
                    <a:gd name="T5" fmla="*/ 0 h 43"/>
                    <a:gd name="T6" fmla="*/ 3 w 24"/>
                    <a:gd name="T7" fmla="*/ 2 h 43"/>
                    <a:gd name="T8" fmla="*/ 2 w 24"/>
                    <a:gd name="T9" fmla="*/ 20 h 43"/>
                    <a:gd name="T10" fmla="*/ 3 w 24"/>
                    <a:gd name="T11" fmla="*/ 24 h 43"/>
                    <a:gd name="T12" fmla="*/ 4 w 24"/>
                    <a:gd name="T13" fmla="*/ 28 h 43"/>
                    <a:gd name="T14" fmla="*/ 16 w 24"/>
                    <a:gd name="T15" fmla="*/ 43 h 43"/>
                    <a:gd name="T16" fmla="*/ 18 w 24"/>
                    <a:gd name="T17" fmla="*/ 43 h 43"/>
                    <a:gd name="T18" fmla="*/ 20 w 24"/>
                    <a:gd name="T19" fmla="*/ 18 h 43"/>
                    <a:gd name="T20" fmla="*/ 6 w 24"/>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3">
                      <a:moveTo>
                        <a:pt x="6" y="0"/>
                      </a:moveTo>
                      <a:cubicBezTo>
                        <a:pt x="6" y="0"/>
                        <a:pt x="6" y="0"/>
                        <a:pt x="6" y="0"/>
                      </a:cubicBezTo>
                      <a:cubicBezTo>
                        <a:pt x="5" y="0"/>
                        <a:pt x="5" y="0"/>
                        <a:pt x="5" y="0"/>
                      </a:cubicBezTo>
                      <a:cubicBezTo>
                        <a:pt x="4" y="0"/>
                        <a:pt x="3" y="1"/>
                        <a:pt x="3" y="2"/>
                      </a:cubicBezTo>
                      <a:cubicBezTo>
                        <a:pt x="0" y="5"/>
                        <a:pt x="0" y="13"/>
                        <a:pt x="2" y="20"/>
                      </a:cubicBezTo>
                      <a:cubicBezTo>
                        <a:pt x="2" y="22"/>
                        <a:pt x="2" y="23"/>
                        <a:pt x="3" y="24"/>
                      </a:cubicBezTo>
                      <a:cubicBezTo>
                        <a:pt x="3" y="26"/>
                        <a:pt x="4" y="27"/>
                        <a:pt x="4" y="28"/>
                      </a:cubicBezTo>
                      <a:cubicBezTo>
                        <a:pt x="7" y="37"/>
                        <a:pt x="12" y="43"/>
                        <a:pt x="16" y="43"/>
                      </a:cubicBezTo>
                      <a:cubicBezTo>
                        <a:pt x="17" y="43"/>
                        <a:pt x="17" y="43"/>
                        <a:pt x="18" y="43"/>
                      </a:cubicBezTo>
                      <a:cubicBezTo>
                        <a:pt x="22" y="42"/>
                        <a:pt x="24" y="31"/>
                        <a:pt x="20" y="18"/>
                      </a:cubicBezTo>
                      <a:cubicBezTo>
                        <a:pt x="17" y="7"/>
                        <a:pt x="11"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3" name="Freeform 932"/>
                <p:cNvSpPr>
                  <a:spLocks/>
                </p:cNvSpPr>
                <p:nvPr/>
              </p:nvSpPr>
              <p:spPr bwMode="auto">
                <a:xfrm>
                  <a:off x="3446" y="2149"/>
                  <a:ext cx="42" cy="58"/>
                </a:xfrm>
                <a:custGeom>
                  <a:avLst/>
                  <a:gdLst>
                    <a:gd name="T0" fmla="*/ 8 w 22"/>
                    <a:gd name="T1" fmla="*/ 0 h 31"/>
                    <a:gd name="T2" fmla="*/ 6 w 22"/>
                    <a:gd name="T3" fmla="*/ 0 h 31"/>
                    <a:gd name="T4" fmla="*/ 6 w 22"/>
                    <a:gd name="T5" fmla="*/ 0 h 31"/>
                    <a:gd name="T6" fmla="*/ 2 w 22"/>
                    <a:gd name="T7" fmla="*/ 18 h 31"/>
                    <a:gd name="T8" fmla="*/ 9 w 22"/>
                    <a:gd name="T9" fmla="*/ 29 h 31"/>
                    <a:gd name="T10" fmla="*/ 6 w 22"/>
                    <a:gd name="T11" fmla="*/ 18 h 31"/>
                    <a:gd name="T12" fmla="*/ 8 w 22"/>
                    <a:gd name="T13" fmla="*/ 18 h 31"/>
                    <a:gd name="T14" fmla="*/ 12 w 22"/>
                    <a:gd name="T15" fmla="*/ 31 h 31"/>
                    <a:gd name="T16" fmla="*/ 14 w 22"/>
                    <a:gd name="T17" fmla="*/ 31 h 31"/>
                    <a:gd name="T18" fmla="*/ 15 w 22"/>
                    <a:gd name="T19" fmla="*/ 31 h 31"/>
                    <a:gd name="T20" fmla="*/ 20 w 22"/>
                    <a:gd name="T21" fmla="*/ 16 h 31"/>
                    <a:gd name="T22" fmla="*/ 20 w 22"/>
                    <a:gd name="T23" fmla="*/ 13 h 31"/>
                    <a:gd name="T24" fmla="*/ 19 w 22"/>
                    <a:gd name="T25" fmla="*/ 10 h 31"/>
                    <a:gd name="T26" fmla="*/ 9 w 22"/>
                    <a:gd name="T27" fmla="*/ 0 h 31"/>
                    <a:gd name="T28" fmla="*/ 8 w 22"/>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31">
                      <a:moveTo>
                        <a:pt x="8" y="0"/>
                      </a:moveTo>
                      <a:cubicBezTo>
                        <a:pt x="7" y="0"/>
                        <a:pt x="7" y="0"/>
                        <a:pt x="6" y="0"/>
                      </a:cubicBezTo>
                      <a:cubicBezTo>
                        <a:pt x="6" y="0"/>
                        <a:pt x="6" y="0"/>
                        <a:pt x="6" y="0"/>
                      </a:cubicBezTo>
                      <a:cubicBezTo>
                        <a:pt x="1" y="2"/>
                        <a:pt x="0" y="10"/>
                        <a:pt x="2" y="18"/>
                      </a:cubicBezTo>
                      <a:cubicBezTo>
                        <a:pt x="4" y="23"/>
                        <a:pt x="6" y="27"/>
                        <a:pt x="9" y="29"/>
                      </a:cubicBezTo>
                      <a:cubicBezTo>
                        <a:pt x="8" y="25"/>
                        <a:pt x="7" y="22"/>
                        <a:pt x="6" y="18"/>
                      </a:cubicBezTo>
                      <a:cubicBezTo>
                        <a:pt x="7" y="18"/>
                        <a:pt x="7" y="18"/>
                        <a:pt x="8" y="18"/>
                      </a:cubicBezTo>
                      <a:cubicBezTo>
                        <a:pt x="9" y="22"/>
                        <a:pt x="11" y="26"/>
                        <a:pt x="12" y="31"/>
                      </a:cubicBezTo>
                      <a:cubicBezTo>
                        <a:pt x="12" y="31"/>
                        <a:pt x="13" y="31"/>
                        <a:pt x="14" y="31"/>
                      </a:cubicBezTo>
                      <a:cubicBezTo>
                        <a:pt x="14" y="31"/>
                        <a:pt x="15" y="31"/>
                        <a:pt x="15" y="31"/>
                      </a:cubicBezTo>
                      <a:cubicBezTo>
                        <a:pt x="19" y="30"/>
                        <a:pt x="22" y="23"/>
                        <a:pt x="20" y="16"/>
                      </a:cubicBezTo>
                      <a:cubicBezTo>
                        <a:pt x="20" y="15"/>
                        <a:pt x="20" y="14"/>
                        <a:pt x="20" y="13"/>
                      </a:cubicBezTo>
                      <a:cubicBezTo>
                        <a:pt x="19" y="12"/>
                        <a:pt x="19" y="11"/>
                        <a:pt x="19" y="10"/>
                      </a:cubicBezTo>
                      <a:cubicBezTo>
                        <a:pt x="16" y="4"/>
                        <a:pt x="13" y="1"/>
                        <a:pt x="9" y="0"/>
                      </a:cubicBezTo>
                      <a:cubicBezTo>
                        <a:pt x="9" y="0"/>
                        <a:pt x="8"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4" name="Freeform 933"/>
                <p:cNvSpPr>
                  <a:spLocks/>
                </p:cNvSpPr>
                <p:nvPr/>
              </p:nvSpPr>
              <p:spPr bwMode="auto">
                <a:xfrm>
                  <a:off x="3320" y="1878"/>
                  <a:ext cx="29" cy="34"/>
                </a:xfrm>
                <a:custGeom>
                  <a:avLst/>
                  <a:gdLst>
                    <a:gd name="T0" fmla="*/ 4 w 15"/>
                    <a:gd name="T1" fmla="*/ 0 h 18"/>
                    <a:gd name="T2" fmla="*/ 2 w 15"/>
                    <a:gd name="T3" fmla="*/ 1 h 18"/>
                    <a:gd name="T4" fmla="*/ 1 w 15"/>
                    <a:gd name="T5" fmla="*/ 8 h 18"/>
                    <a:gd name="T6" fmla="*/ 3 w 15"/>
                    <a:gd name="T7" fmla="*/ 12 h 18"/>
                    <a:gd name="T8" fmla="*/ 3 w 15"/>
                    <a:gd name="T9" fmla="*/ 13 h 18"/>
                    <a:gd name="T10" fmla="*/ 11 w 15"/>
                    <a:gd name="T11" fmla="*/ 18 h 18"/>
                    <a:gd name="T12" fmla="*/ 13 w 15"/>
                    <a:gd name="T13" fmla="*/ 18 h 18"/>
                    <a:gd name="T14" fmla="*/ 13 w 15"/>
                    <a:gd name="T15" fmla="*/ 17 h 18"/>
                    <a:gd name="T16" fmla="*/ 15 w 15"/>
                    <a:gd name="T17" fmla="*/ 15 h 18"/>
                    <a:gd name="T18" fmla="*/ 12 w 15"/>
                    <a:gd name="T19" fmla="*/ 6 h 18"/>
                    <a:gd name="T20" fmla="*/ 4 w 15"/>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4" y="0"/>
                      </a:moveTo>
                      <a:cubicBezTo>
                        <a:pt x="3" y="0"/>
                        <a:pt x="2" y="0"/>
                        <a:pt x="2" y="1"/>
                      </a:cubicBezTo>
                      <a:cubicBezTo>
                        <a:pt x="0" y="2"/>
                        <a:pt x="0" y="5"/>
                        <a:pt x="1" y="8"/>
                      </a:cubicBezTo>
                      <a:cubicBezTo>
                        <a:pt x="1" y="9"/>
                        <a:pt x="2" y="11"/>
                        <a:pt x="3" y="12"/>
                      </a:cubicBezTo>
                      <a:cubicBezTo>
                        <a:pt x="3" y="13"/>
                        <a:pt x="3" y="13"/>
                        <a:pt x="3" y="13"/>
                      </a:cubicBezTo>
                      <a:cubicBezTo>
                        <a:pt x="6" y="16"/>
                        <a:pt x="9" y="18"/>
                        <a:pt x="11" y="18"/>
                      </a:cubicBezTo>
                      <a:cubicBezTo>
                        <a:pt x="11" y="18"/>
                        <a:pt x="12" y="18"/>
                        <a:pt x="13" y="18"/>
                      </a:cubicBezTo>
                      <a:cubicBezTo>
                        <a:pt x="13" y="18"/>
                        <a:pt x="13" y="17"/>
                        <a:pt x="13" y="17"/>
                      </a:cubicBezTo>
                      <a:cubicBezTo>
                        <a:pt x="14" y="17"/>
                        <a:pt x="14" y="16"/>
                        <a:pt x="15" y="15"/>
                      </a:cubicBezTo>
                      <a:cubicBezTo>
                        <a:pt x="15" y="12"/>
                        <a:pt x="14" y="9"/>
                        <a:pt x="12" y="6"/>
                      </a:cubicBezTo>
                      <a:cubicBezTo>
                        <a:pt x="10" y="2"/>
                        <a:pt x="7"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5" name="Freeform 934"/>
                <p:cNvSpPr>
                  <a:spLocks noEditPoints="1"/>
                </p:cNvSpPr>
                <p:nvPr/>
              </p:nvSpPr>
              <p:spPr bwMode="auto">
                <a:xfrm>
                  <a:off x="3933" y="1429"/>
                  <a:ext cx="829" cy="1088"/>
                </a:xfrm>
                <a:custGeom>
                  <a:avLst/>
                  <a:gdLst>
                    <a:gd name="T0" fmla="*/ 211 w 441"/>
                    <a:gd name="T1" fmla="*/ 567 h 579"/>
                    <a:gd name="T2" fmla="*/ 113 w 441"/>
                    <a:gd name="T3" fmla="*/ 568 h 579"/>
                    <a:gd name="T4" fmla="*/ 113 w 441"/>
                    <a:gd name="T5" fmla="*/ 573 h 579"/>
                    <a:gd name="T6" fmla="*/ 113 w 441"/>
                    <a:gd name="T7" fmla="*/ 578 h 579"/>
                    <a:gd name="T8" fmla="*/ 211 w 441"/>
                    <a:gd name="T9" fmla="*/ 578 h 579"/>
                    <a:gd name="T10" fmla="*/ 211 w 441"/>
                    <a:gd name="T11" fmla="*/ 567 h 579"/>
                    <a:gd name="T12" fmla="*/ 319 w 441"/>
                    <a:gd name="T13" fmla="*/ 567 h 579"/>
                    <a:gd name="T14" fmla="*/ 215 w 441"/>
                    <a:gd name="T15" fmla="*/ 567 h 579"/>
                    <a:gd name="T16" fmla="*/ 214 w 441"/>
                    <a:gd name="T17" fmla="*/ 578 h 579"/>
                    <a:gd name="T18" fmla="*/ 319 w 441"/>
                    <a:gd name="T19" fmla="*/ 579 h 579"/>
                    <a:gd name="T20" fmla="*/ 319 w 441"/>
                    <a:gd name="T21" fmla="*/ 573 h 579"/>
                    <a:gd name="T22" fmla="*/ 319 w 441"/>
                    <a:gd name="T23" fmla="*/ 567 h 579"/>
                    <a:gd name="T24" fmla="*/ 78 w 441"/>
                    <a:gd name="T25" fmla="*/ 323 h 579"/>
                    <a:gd name="T26" fmla="*/ 76 w 441"/>
                    <a:gd name="T27" fmla="*/ 326 h 579"/>
                    <a:gd name="T28" fmla="*/ 76 w 441"/>
                    <a:gd name="T29" fmla="*/ 326 h 579"/>
                    <a:gd name="T30" fmla="*/ 104 w 441"/>
                    <a:gd name="T31" fmla="*/ 547 h 579"/>
                    <a:gd name="T32" fmla="*/ 104 w 441"/>
                    <a:gd name="T33" fmla="*/ 547 h 579"/>
                    <a:gd name="T34" fmla="*/ 105 w 441"/>
                    <a:gd name="T35" fmla="*/ 547 h 579"/>
                    <a:gd name="T36" fmla="*/ 107 w 441"/>
                    <a:gd name="T37" fmla="*/ 549 h 579"/>
                    <a:gd name="T38" fmla="*/ 78 w 441"/>
                    <a:gd name="T39" fmla="*/ 323 h 579"/>
                    <a:gd name="T40" fmla="*/ 45 w 441"/>
                    <a:gd name="T41" fmla="*/ 311 h 579"/>
                    <a:gd name="T42" fmla="*/ 0 w 441"/>
                    <a:gd name="T43" fmla="*/ 325 h 579"/>
                    <a:gd name="T44" fmla="*/ 2 w 441"/>
                    <a:gd name="T45" fmla="*/ 329 h 579"/>
                    <a:gd name="T46" fmla="*/ 3 w 441"/>
                    <a:gd name="T47" fmla="*/ 333 h 579"/>
                    <a:gd name="T48" fmla="*/ 48 w 441"/>
                    <a:gd name="T49" fmla="*/ 320 h 579"/>
                    <a:gd name="T50" fmla="*/ 45 w 441"/>
                    <a:gd name="T51" fmla="*/ 311 h 579"/>
                    <a:gd name="T52" fmla="*/ 65 w 441"/>
                    <a:gd name="T53" fmla="*/ 304 h 579"/>
                    <a:gd name="T54" fmla="*/ 48 w 441"/>
                    <a:gd name="T55" fmla="*/ 310 h 579"/>
                    <a:gd name="T56" fmla="*/ 51 w 441"/>
                    <a:gd name="T57" fmla="*/ 319 h 579"/>
                    <a:gd name="T58" fmla="*/ 67 w 441"/>
                    <a:gd name="T59" fmla="*/ 314 h 579"/>
                    <a:gd name="T60" fmla="*/ 67 w 441"/>
                    <a:gd name="T61" fmla="*/ 312 h 579"/>
                    <a:gd name="T62" fmla="*/ 65 w 441"/>
                    <a:gd name="T63" fmla="*/ 304 h 579"/>
                    <a:gd name="T64" fmla="*/ 246 w 441"/>
                    <a:gd name="T65" fmla="*/ 128 h 579"/>
                    <a:gd name="T66" fmla="*/ 326 w 441"/>
                    <a:gd name="T67" fmla="*/ 542 h 579"/>
                    <a:gd name="T68" fmla="*/ 328 w 441"/>
                    <a:gd name="T69" fmla="*/ 541 h 579"/>
                    <a:gd name="T70" fmla="*/ 329 w 441"/>
                    <a:gd name="T71" fmla="*/ 541 h 579"/>
                    <a:gd name="T72" fmla="*/ 250 w 441"/>
                    <a:gd name="T73" fmla="*/ 129 h 579"/>
                    <a:gd name="T74" fmla="*/ 250 w 441"/>
                    <a:gd name="T75" fmla="*/ 129 h 579"/>
                    <a:gd name="T76" fmla="*/ 249 w 441"/>
                    <a:gd name="T77" fmla="*/ 129 h 579"/>
                    <a:gd name="T78" fmla="*/ 246 w 441"/>
                    <a:gd name="T79" fmla="*/ 128 h 579"/>
                    <a:gd name="T80" fmla="*/ 270 w 441"/>
                    <a:gd name="T81" fmla="*/ 78 h 579"/>
                    <a:gd name="T82" fmla="*/ 243 w 441"/>
                    <a:gd name="T83" fmla="*/ 90 h 579"/>
                    <a:gd name="T84" fmla="*/ 246 w 441"/>
                    <a:gd name="T85" fmla="*/ 95 h 579"/>
                    <a:gd name="T86" fmla="*/ 248 w 441"/>
                    <a:gd name="T87" fmla="*/ 101 h 579"/>
                    <a:gd name="T88" fmla="*/ 274 w 441"/>
                    <a:gd name="T89" fmla="*/ 89 h 579"/>
                    <a:gd name="T90" fmla="*/ 270 w 441"/>
                    <a:gd name="T91" fmla="*/ 78 h 579"/>
                    <a:gd name="T92" fmla="*/ 435 w 441"/>
                    <a:gd name="T93" fmla="*/ 0 h 579"/>
                    <a:gd name="T94" fmla="*/ 273 w 441"/>
                    <a:gd name="T95" fmla="*/ 76 h 579"/>
                    <a:gd name="T96" fmla="*/ 277 w 441"/>
                    <a:gd name="T97" fmla="*/ 88 h 579"/>
                    <a:gd name="T98" fmla="*/ 441 w 441"/>
                    <a:gd name="T99" fmla="*/ 13 h 579"/>
                    <a:gd name="T100" fmla="*/ 438 w 441"/>
                    <a:gd name="T101" fmla="*/ 6 h 579"/>
                    <a:gd name="T102" fmla="*/ 435 w 441"/>
                    <a:gd name="T103"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 h="579">
                      <a:moveTo>
                        <a:pt x="211" y="567"/>
                      </a:moveTo>
                      <a:cubicBezTo>
                        <a:pt x="178" y="568"/>
                        <a:pt x="146" y="568"/>
                        <a:pt x="113" y="568"/>
                      </a:cubicBezTo>
                      <a:cubicBezTo>
                        <a:pt x="113" y="570"/>
                        <a:pt x="113" y="571"/>
                        <a:pt x="113" y="573"/>
                      </a:cubicBezTo>
                      <a:cubicBezTo>
                        <a:pt x="113" y="575"/>
                        <a:pt x="113" y="576"/>
                        <a:pt x="113" y="578"/>
                      </a:cubicBezTo>
                      <a:cubicBezTo>
                        <a:pt x="146" y="578"/>
                        <a:pt x="178" y="578"/>
                        <a:pt x="211" y="578"/>
                      </a:cubicBezTo>
                      <a:cubicBezTo>
                        <a:pt x="211" y="575"/>
                        <a:pt x="211" y="571"/>
                        <a:pt x="211" y="567"/>
                      </a:cubicBezTo>
                      <a:moveTo>
                        <a:pt x="319" y="567"/>
                      </a:moveTo>
                      <a:cubicBezTo>
                        <a:pt x="284" y="567"/>
                        <a:pt x="249" y="567"/>
                        <a:pt x="215" y="567"/>
                      </a:cubicBezTo>
                      <a:cubicBezTo>
                        <a:pt x="214" y="571"/>
                        <a:pt x="214" y="575"/>
                        <a:pt x="214" y="578"/>
                      </a:cubicBezTo>
                      <a:cubicBezTo>
                        <a:pt x="249" y="579"/>
                        <a:pt x="284" y="579"/>
                        <a:pt x="319" y="579"/>
                      </a:cubicBezTo>
                      <a:cubicBezTo>
                        <a:pt x="319" y="577"/>
                        <a:pt x="319" y="575"/>
                        <a:pt x="319" y="573"/>
                      </a:cubicBezTo>
                      <a:cubicBezTo>
                        <a:pt x="319" y="571"/>
                        <a:pt x="319" y="569"/>
                        <a:pt x="319" y="567"/>
                      </a:cubicBezTo>
                      <a:moveTo>
                        <a:pt x="78" y="323"/>
                      </a:moveTo>
                      <a:cubicBezTo>
                        <a:pt x="78" y="325"/>
                        <a:pt x="77" y="326"/>
                        <a:pt x="76" y="326"/>
                      </a:cubicBezTo>
                      <a:cubicBezTo>
                        <a:pt x="76" y="326"/>
                        <a:pt x="76" y="326"/>
                        <a:pt x="76" y="326"/>
                      </a:cubicBezTo>
                      <a:cubicBezTo>
                        <a:pt x="94" y="398"/>
                        <a:pt x="103" y="473"/>
                        <a:pt x="104" y="547"/>
                      </a:cubicBezTo>
                      <a:cubicBezTo>
                        <a:pt x="104" y="547"/>
                        <a:pt x="104" y="547"/>
                        <a:pt x="104" y="547"/>
                      </a:cubicBezTo>
                      <a:cubicBezTo>
                        <a:pt x="104" y="547"/>
                        <a:pt x="104" y="547"/>
                        <a:pt x="105" y="547"/>
                      </a:cubicBezTo>
                      <a:cubicBezTo>
                        <a:pt x="105" y="547"/>
                        <a:pt x="106" y="548"/>
                        <a:pt x="107" y="549"/>
                      </a:cubicBezTo>
                      <a:cubicBezTo>
                        <a:pt x="107" y="472"/>
                        <a:pt x="97" y="396"/>
                        <a:pt x="78" y="323"/>
                      </a:cubicBezTo>
                      <a:moveTo>
                        <a:pt x="45" y="311"/>
                      </a:moveTo>
                      <a:cubicBezTo>
                        <a:pt x="30" y="316"/>
                        <a:pt x="15" y="320"/>
                        <a:pt x="0" y="325"/>
                      </a:cubicBezTo>
                      <a:cubicBezTo>
                        <a:pt x="1" y="326"/>
                        <a:pt x="1" y="328"/>
                        <a:pt x="2" y="329"/>
                      </a:cubicBezTo>
                      <a:cubicBezTo>
                        <a:pt x="2" y="331"/>
                        <a:pt x="3" y="332"/>
                        <a:pt x="3" y="333"/>
                      </a:cubicBezTo>
                      <a:cubicBezTo>
                        <a:pt x="18" y="329"/>
                        <a:pt x="33" y="324"/>
                        <a:pt x="48" y="320"/>
                      </a:cubicBezTo>
                      <a:cubicBezTo>
                        <a:pt x="47" y="317"/>
                        <a:pt x="46" y="314"/>
                        <a:pt x="45" y="311"/>
                      </a:cubicBezTo>
                      <a:moveTo>
                        <a:pt x="65" y="304"/>
                      </a:moveTo>
                      <a:cubicBezTo>
                        <a:pt x="60" y="306"/>
                        <a:pt x="54" y="308"/>
                        <a:pt x="48" y="310"/>
                      </a:cubicBezTo>
                      <a:cubicBezTo>
                        <a:pt x="49" y="313"/>
                        <a:pt x="50" y="316"/>
                        <a:pt x="51" y="319"/>
                      </a:cubicBezTo>
                      <a:cubicBezTo>
                        <a:pt x="56" y="317"/>
                        <a:pt x="62" y="315"/>
                        <a:pt x="67" y="314"/>
                      </a:cubicBezTo>
                      <a:cubicBezTo>
                        <a:pt x="67" y="313"/>
                        <a:pt x="67" y="313"/>
                        <a:pt x="67" y="312"/>
                      </a:cubicBezTo>
                      <a:cubicBezTo>
                        <a:pt x="66" y="310"/>
                        <a:pt x="66" y="307"/>
                        <a:pt x="65" y="304"/>
                      </a:cubicBezTo>
                      <a:moveTo>
                        <a:pt x="246" y="128"/>
                      </a:moveTo>
                      <a:cubicBezTo>
                        <a:pt x="299" y="260"/>
                        <a:pt x="324" y="401"/>
                        <a:pt x="326" y="542"/>
                      </a:cubicBezTo>
                      <a:cubicBezTo>
                        <a:pt x="326" y="541"/>
                        <a:pt x="327" y="541"/>
                        <a:pt x="328" y="541"/>
                      </a:cubicBezTo>
                      <a:cubicBezTo>
                        <a:pt x="328" y="541"/>
                        <a:pt x="329" y="541"/>
                        <a:pt x="329" y="541"/>
                      </a:cubicBezTo>
                      <a:cubicBezTo>
                        <a:pt x="328" y="400"/>
                        <a:pt x="302" y="259"/>
                        <a:pt x="250" y="129"/>
                      </a:cubicBezTo>
                      <a:cubicBezTo>
                        <a:pt x="250" y="129"/>
                        <a:pt x="250" y="129"/>
                        <a:pt x="250" y="129"/>
                      </a:cubicBezTo>
                      <a:cubicBezTo>
                        <a:pt x="249" y="129"/>
                        <a:pt x="249" y="129"/>
                        <a:pt x="249" y="129"/>
                      </a:cubicBezTo>
                      <a:cubicBezTo>
                        <a:pt x="248" y="129"/>
                        <a:pt x="247" y="129"/>
                        <a:pt x="246" y="128"/>
                      </a:cubicBezTo>
                      <a:moveTo>
                        <a:pt x="270" y="78"/>
                      </a:moveTo>
                      <a:cubicBezTo>
                        <a:pt x="261" y="82"/>
                        <a:pt x="252" y="86"/>
                        <a:pt x="243" y="90"/>
                      </a:cubicBezTo>
                      <a:cubicBezTo>
                        <a:pt x="244" y="92"/>
                        <a:pt x="245" y="93"/>
                        <a:pt x="246" y="95"/>
                      </a:cubicBezTo>
                      <a:cubicBezTo>
                        <a:pt x="247" y="97"/>
                        <a:pt x="247" y="99"/>
                        <a:pt x="248" y="101"/>
                      </a:cubicBezTo>
                      <a:cubicBezTo>
                        <a:pt x="257" y="97"/>
                        <a:pt x="266" y="93"/>
                        <a:pt x="274" y="89"/>
                      </a:cubicBezTo>
                      <a:cubicBezTo>
                        <a:pt x="273" y="85"/>
                        <a:pt x="271" y="81"/>
                        <a:pt x="270" y="78"/>
                      </a:cubicBezTo>
                      <a:moveTo>
                        <a:pt x="435" y="0"/>
                      </a:moveTo>
                      <a:cubicBezTo>
                        <a:pt x="381" y="25"/>
                        <a:pt x="327" y="51"/>
                        <a:pt x="273" y="76"/>
                      </a:cubicBezTo>
                      <a:cubicBezTo>
                        <a:pt x="274" y="80"/>
                        <a:pt x="276" y="84"/>
                        <a:pt x="277" y="88"/>
                      </a:cubicBezTo>
                      <a:cubicBezTo>
                        <a:pt x="332" y="63"/>
                        <a:pt x="386" y="38"/>
                        <a:pt x="441" y="13"/>
                      </a:cubicBezTo>
                      <a:cubicBezTo>
                        <a:pt x="440" y="11"/>
                        <a:pt x="439" y="9"/>
                        <a:pt x="438" y="6"/>
                      </a:cubicBezTo>
                      <a:cubicBezTo>
                        <a:pt x="437" y="4"/>
                        <a:pt x="436" y="2"/>
                        <a:pt x="43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6" name="Freeform 935"/>
                <p:cNvSpPr>
                  <a:spLocks/>
                </p:cNvSpPr>
                <p:nvPr/>
              </p:nvSpPr>
              <p:spPr bwMode="auto">
                <a:xfrm>
                  <a:off x="4734" y="1367"/>
                  <a:ext cx="73" cy="133"/>
                </a:xfrm>
                <a:custGeom>
                  <a:avLst/>
                  <a:gdLst>
                    <a:gd name="T0" fmla="*/ 6 w 39"/>
                    <a:gd name="T1" fmla="*/ 0 h 71"/>
                    <a:gd name="T2" fmla="*/ 4 w 39"/>
                    <a:gd name="T3" fmla="*/ 0 h 71"/>
                    <a:gd name="T4" fmla="*/ 9 w 39"/>
                    <a:gd name="T5" fmla="*/ 33 h 71"/>
                    <a:gd name="T6" fmla="*/ 12 w 39"/>
                    <a:gd name="T7" fmla="*/ 39 h 71"/>
                    <a:gd name="T8" fmla="*/ 15 w 39"/>
                    <a:gd name="T9" fmla="*/ 46 h 71"/>
                    <a:gd name="T10" fmla="*/ 34 w 39"/>
                    <a:gd name="T11" fmla="*/ 71 h 71"/>
                    <a:gd name="T12" fmla="*/ 35 w 39"/>
                    <a:gd name="T13" fmla="*/ 71 h 71"/>
                    <a:gd name="T14" fmla="*/ 29 w 39"/>
                    <a:gd name="T15" fmla="*/ 31 h 71"/>
                    <a:gd name="T16" fmla="*/ 6 w 3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71">
                      <a:moveTo>
                        <a:pt x="6" y="0"/>
                      </a:moveTo>
                      <a:cubicBezTo>
                        <a:pt x="5" y="0"/>
                        <a:pt x="5" y="0"/>
                        <a:pt x="4" y="0"/>
                      </a:cubicBezTo>
                      <a:cubicBezTo>
                        <a:pt x="0" y="2"/>
                        <a:pt x="3" y="16"/>
                        <a:pt x="9" y="33"/>
                      </a:cubicBezTo>
                      <a:cubicBezTo>
                        <a:pt x="10" y="35"/>
                        <a:pt x="11" y="37"/>
                        <a:pt x="12" y="39"/>
                      </a:cubicBezTo>
                      <a:cubicBezTo>
                        <a:pt x="13" y="42"/>
                        <a:pt x="14" y="44"/>
                        <a:pt x="15" y="46"/>
                      </a:cubicBezTo>
                      <a:cubicBezTo>
                        <a:pt x="22" y="61"/>
                        <a:pt x="29" y="71"/>
                        <a:pt x="34" y="71"/>
                      </a:cubicBezTo>
                      <a:cubicBezTo>
                        <a:pt x="34" y="71"/>
                        <a:pt x="35" y="71"/>
                        <a:pt x="35" y="71"/>
                      </a:cubicBezTo>
                      <a:cubicBezTo>
                        <a:pt x="39" y="69"/>
                        <a:pt x="37" y="51"/>
                        <a:pt x="29" y="31"/>
                      </a:cubicBezTo>
                      <a:cubicBezTo>
                        <a:pt x="21" y="13"/>
                        <a:pt x="11"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7" name="Freeform 936"/>
                <p:cNvSpPr>
                  <a:spLocks/>
                </p:cNvSpPr>
                <p:nvPr/>
              </p:nvSpPr>
              <p:spPr bwMode="auto">
                <a:xfrm>
                  <a:off x="4346" y="1560"/>
                  <a:ext cx="64" cy="111"/>
                </a:xfrm>
                <a:custGeom>
                  <a:avLst/>
                  <a:gdLst>
                    <a:gd name="T0" fmla="*/ 6 w 34"/>
                    <a:gd name="T1" fmla="*/ 0 h 59"/>
                    <a:gd name="T2" fmla="*/ 4 w 34"/>
                    <a:gd name="T3" fmla="*/ 0 h 59"/>
                    <a:gd name="T4" fmla="*/ 8 w 34"/>
                    <a:gd name="T5" fmla="*/ 30 h 59"/>
                    <a:gd name="T6" fmla="*/ 16 w 34"/>
                    <a:gd name="T7" fmla="*/ 26 h 59"/>
                    <a:gd name="T8" fmla="*/ 19 w 34"/>
                    <a:gd name="T9" fmla="*/ 32 h 59"/>
                    <a:gd name="T10" fmla="*/ 10 w 34"/>
                    <a:gd name="T11" fmla="*/ 36 h 59"/>
                    <a:gd name="T12" fmla="*/ 26 w 34"/>
                    <a:gd name="T13" fmla="*/ 58 h 59"/>
                    <a:gd name="T14" fmla="*/ 29 w 34"/>
                    <a:gd name="T15" fmla="*/ 59 h 59"/>
                    <a:gd name="T16" fmla="*/ 30 w 34"/>
                    <a:gd name="T17" fmla="*/ 59 h 59"/>
                    <a:gd name="T18" fmla="*/ 30 w 34"/>
                    <a:gd name="T19" fmla="*/ 59 h 59"/>
                    <a:gd name="T20" fmla="*/ 28 w 34"/>
                    <a:gd name="T21" fmla="*/ 31 h 59"/>
                    <a:gd name="T22" fmla="*/ 26 w 34"/>
                    <a:gd name="T23" fmla="*/ 25 h 59"/>
                    <a:gd name="T24" fmla="*/ 23 w 34"/>
                    <a:gd name="T25" fmla="*/ 20 h 59"/>
                    <a:gd name="T26" fmla="*/ 6 w 34"/>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9">
                      <a:moveTo>
                        <a:pt x="6" y="0"/>
                      </a:moveTo>
                      <a:cubicBezTo>
                        <a:pt x="5" y="0"/>
                        <a:pt x="5" y="0"/>
                        <a:pt x="4" y="0"/>
                      </a:cubicBezTo>
                      <a:cubicBezTo>
                        <a:pt x="0" y="2"/>
                        <a:pt x="2" y="15"/>
                        <a:pt x="8" y="30"/>
                      </a:cubicBezTo>
                      <a:cubicBezTo>
                        <a:pt x="11" y="29"/>
                        <a:pt x="13" y="28"/>
                        <a:pt x="16" y="26"/>
                      </a:cubicBezTo>
                      <a:cubicBezTo>
                        <a:pt x="17" y="28"/>
                        <a:pt x="18" y="30"/>
                        <a:pt x="19" y="32"/>
                      </a:cubicBezTo>
                      <a:cubicBezTo>
                        <a:pt x="16" y="33"/>
                        <a:pt x="13" y="35"/>
                        <a:pt x="10" y="36"/>
                      </a:cubicBezTo>
                      <a:cubicBezTo>
                        <a:pt x="15" y="47"/>
                        <a:pt x="22" y="56"/>
                        <a:pt x="26" y="58"/>
                      </a:cubicBezTo>
                      <a:cubicBezTo>
                        <a:pt x="27" y="59"/>
                        <a:pt x="28" y="59"/>
                        <a:pt x="29" y="59"/>
                      </a:cubicBezTo>
                      <a:cubicBezTo>
                        <a:pt x="29" y="59"/>
                        <a:pt x="29" y="59"/>
                        <a:pt x="30" y="59"/>
                      </a:cubicBezTo>
                      <a:cubicBezTo>
                        <a:pt x="30" y="59"/>
                        <a:pt x="30" y="59"/>
                        <a:pt x="30" y="59"/>
                      </a:cubicBezTo>
                      <a:cubicBezTo>
                        <a:pt x="34" y="56"/>
                        <a:pt x="33" y="45"/>
                        <a:pt x="28" y="31"/>
                      </a:cubicBezTo>
                      <a:cubicBezTo>
                        <a:pt x="27" y="29"/>
                        <a:pt x="27" y="27"/>
                        <a:pt x="26" y="25"/>
                      </a:cubicBezTo>
                      <a:cubicBezTo>
                        <a:pt x="25" y="23"/>
                        <a:pt x="24" y="22"/>
                        <a:pt x="23" y="20"/>
                      </a:cubicBezTo>
                      <a:cubicBezTo>
                        <a:pt x="17" y="8"/>
                        <a:pt x="10"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8" name="Freeform 937"/>
                <p:cNvSpPr>
                  <a:spLocks/>
                </p:cNvSpPr>
                <p:nvPr/>
              </p:nvSpPr>
              <p:spPr bwMode="auto">
                <a:xfrm>
                  <a:off x="3905" y="2017"/>
                  <a:ext cx="36" cy="70"/>
                </a:xfrm>
                <a:custGeom>
                  <a:avLst/>
                  <a:gdLst>
                    <a:gd name="T0" fmla="*/ 6 w 19"/>
                    <a:gd name="T1" fmla="*/ 0 h 37"/>
                    <a:gd name="T2" fmla="*/ 5 w 19"/>
                    <a:gd name="T3" fmla="*/ 0 h 37"/>
                    <a:gd name="T4" fmla="*/ 3 w 19"/>
                    <a:gd name="T5" fmla="*/ 21 h 37"/>
                    <a:gd name="T6" fmla="*/ 14 w 19"/>
                    <a:gd name="T7" fmla="*/ 37 h 37"/>
                    <a:gd name="T8" fmla="*/ 15 w 19"/>
                    <a:gd name="T9" fmla="*/ 37 h 37"/>
                    <a:gd name="T10" fmla="*/ 18 w 19"/>
                    <a:gd name="T11" fmla="*/ 20 h 37"/>
                    <a:gd name="T12" fmla="*/ 17 w 19"/>
                    <a:gd name="T13" fmla="*/ 16 h 37"/>
                    <a:gd name="T14" fmla="*/ 15 w 19"/>
                    <a:gd name="T15" fmla="*/ 12 h 37"/>
                    <a:gd name="T16" fmla="*/ 6 w 1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7">
                      <a:moveTo>
                        <a:pt x="6" y="0"/>
                      </a:moveTo>
                      <a:cubicBezTo>
                        <a:pt x="5" y="0"/>
                        <a:pt x="5" y="0"/>
                        <a:pt x="5" y="0"/>
                      </a:cubicBezTo>
                      <a:cubicBezTo>
                        <a:pt x="1" y="2"/>
                        <a:pt x="0" y="11"/>
                        <a:pt x="3" y="21"/>
                      </a:cubicBezTo>
                      <a:cubicBezTo>
                        <a:pt x="5" y="30"/>
                        <a:pt x="10" y="37"/>
                        <a:pt x="14" y="37"/>
                      </a:cubicBezTo>
                      <a:cubicBezTo>
                        <a:pt x="14" y="37"/>
                        <a:pt x="15" y="37"/>
                        <a:pt x="15" y="37"/>
                      </a:cubicBezTo>
                      <a:cubicBezTo>
                        <a:pt x="18" y="36"/>
                        <a:pt x="19" y="29"/>
                        <a:pt x="18" y="20"/>
                      </a:cubicBezTo>
                      <a:cubicBezTo>
                        <a:pt x="18" y="19"/>
                        <a:pt x="17" y="18"/>
                        <a:pt x="17" y="16"/>
                      </a:cubicBezTo>
                      <a:cubicBezTo>
                        <a:pt x="16" y="15"/>
                        <a:pt x="16" y="13"/>
                        <a:pt x="15" y="12"/>
                      </a:cubicBezTo>
                      <a:cubicBezTo>
                        <a:pt x="13" y="5"/>
                        <a:pt x="9"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9" name="Freeform 938"/>
                <p:cNvSpPr>
                  <a:spLocks/>
                </p:cNvSpPr>
                <p:nvPr/>
              </p:nvSpPr>
              <p:spPr bwMode="auto">
                <a:xfrm>
                  <a:off x="4532" y="2446"/>
                  <a:ext cx="36" cy="120"/>
                </a:xfrm>
                <a:custGeom>
                  <a:avLst/>
                  <a:gdLst>
                    <a:gd name="T0" fmla="*/ 9 w 19"/>
                    <a:gd name="T1" fmla="*/ 0 h 64"/>
                    <a:gd name="T2" fmla="*/ 7 w 19"/>
                    <a:gd name="T3" fmla="*/ 1 h 64"/>
                    <a:gd name="T4" fmla="*/ 0 w 19"/>
                    <a:gd name="T5" fmla="*/ 26 h 64"/>
                    <a:gd name="T6" fmla="*/ 0 w 19"/>
                    <a:gd name="T7" fmla="*/ 32 h 64"/>
                    <a:gd name="T8" fmla="*/ 0 w 19"/>
                    <a:gd name="T9" fmla="*/ 38 h 64"/>
                    <a:gd name="T10" fmla="*/ 8 w 19"/>
                    <a:gd name="T11" fmla="*/ 64 h 64"/>
                    <a:gd name="T12" fmla="*/ 8 w 19"/>
                    <a:gd name="T13" fmla="*/ 64 h 64"/>
                    <a:gd name="T14" fmla="*/ 8 w 19"/>
                    <a:gd name="T15" fmla="*/ 64 h 64"/>
                    <a:gd name="T16" fmla="*/ 18 w 19"/>
                    <a:gd name="T17" fmla="*/ 32 h 64"/>
                    <a:gd name="T18" fmla="*/ 10 w 19"/>
                    <a:gd name="T19" fmla="*/ 0 h 64"/>
                    <a:gd name="T20" fmla="*/ 9 w 19"/>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64">
                      <a:moveTo>
                        <a:pt x="9" y="0"/>
                      </a:moveTo>
                      <a:cubicBezTo>
                        <a:pt x="8" y="0"/>
                        <a:pt x="7" y="0"/>
                        <a:pt x="7" y="1"/>
                      </a:cubicBezTo>
                      <a:cubicBezTo>
                        <a:pt x="3" y="5"/>
                        <a:pt x="1" y="14"/>
                        <a:pt x="0" y="26"/>
                      </a:cubicBezTo>
                      <a:cubicBezTo>
                        <a:pt x="0" y="28"/>
                        <a:pt x="0" y="30"/>
                        <a:pt x="0" y="32"/>
                      </a:cubicBezTo>
                      <a:cubicBezTo>
                        <a:pt x="0" y="34"/>
                        <a:pt x="0" y="36"/>
                        <a:pt x="0" y="38"/>
                      </a:cubicBezTo>
                      <a:cubicBezTo>
                        <a:pt x="0" y="53"/>
                        <a:pt x="4" y="64"/>
                        <a:pt x="8" y="64"/>
                      </a:cubicBezTo>
                      <a:cubicBezTo>
                        <a:pt x="8" y="64"/>
                        <a:pt x="8" y="64"/>
                        <a:pt x="8" y="64"/>
                      </a:cubicBezTo>
                      <a:cubicBezTo>
                        <a:pt x="8" y="64"/>
                        <a:pt x="8" y="64"/>
                        <a:pt x="8" y="64"/>
                      </a:cubicBezTo>
                      <a:cubicBezTo>
                        <a:pt x="13" y="64"/>
                        <a:pt x="18" y="50"/>
                        <a:pt x="18" y="32"/>
                      </a:cubicBezTo>
                      <a:cubicBezTo>
                        <a:pt x="19" y="15"/>
                        <a:pt x="15" y="1"/>
                        <a:pt x="10" y="0"/>
                      </a:cubicBezTo>
                      <a:cubicBezTo>
                        <a:pt x="10" y="0"/>
                        <a:pt x="9"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0" name="Freeform 939"/>
                <p:cNvSpPr>
                  <a:spLocks/>
                </p:cNvSpPr>
                <p:nvPr/>
              </p:nvSpPr>
              <p:spPr bwMode="auto">
                <a:xfrm>
                  <a:off x="4112" y="2457"/>
                  <a:ext cx="33" cy="98"/>
                </a:xfrm>
                <a:custGeom>
                  <a:avLst/>
                  <a:gdLst>
                    <a:gd name="T0" fmla="*/ 10 w 18"/>
                    <a:gd name="T1" fmla="*/ 0 h 52"/>
                    <a:gd name="T2" fmla="*/ 9 w 18"/>
                    <a:gd name="T3" fmla="*/ 0 h 52"/>
                    <a:gd name="T4" fmla="*/ 9 w 18"/>
                    <a:gd name="T5" fmla="*/ 0 h 52"/>
                    <a:gd name="T6" fmla="*/ 0 w 18"/>
                    <a:gd name="T7" fmla="*/ 26 h 52"/>
                    <a:gd name="T8" fmla="*/ 9 w 18"/>
                    <a:gd name="T9" fmla="*/ 52 h 52"/>
                    <a:gd name="T10" fmla="*/ 9 w 18"/>
                    <a:gd name="T11" fmla="*/ 52 h 52"/>
                    <a:gd name="T12" fmla="*/ 18 w 18"/>
                    <a:gd name="T13" fmla="*/ 31 h 52"/>
                    <a:gd name="T14" fmla="*/ 18 w 18"/>
                    <a:gd name="T15" fmla="*/ 26 h 52"/>
                    <a:gd name="T16" fmla="*/ 18 w 18"/>
                    <a:gd name="T17" fmla="*/ 21 h 52"/>
                    <a:gd name="T18" fmla="*/ 12 w 18"/>
                    <a:gd name="T19" fmla="*/ 2 h 52"/>
                    <a:gd name="T20" fmla="*/ 10 w 18"/>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52">
                      <a:moveTo>
                        <a:pt x="10" y="0"/>
                      </a:moveTo>
                      <a:cubicBezTo>
                        <a:pt x="9" y="0"/>
                        <a:pt x="9" y="0"/>
                        <a:pt x="9" y="0"/>
                      </a:cubicBezTo>
                      <a:cubicBezTo>
                        <a:pt x="9" y="0"/>
                        <a:pt x="9" y="0"/>
                        <a:pt x="9" y="0"/>
                      </a:cubicBezTo>
                      <a:cubicBezTo>
                        <a:pt x="4" y="2"/>
                        <a:pt x="1" y="13"/>
                        <a:pt x="0" y="26"/>
                      </a:cubicBezTo>
                      <a:cubicBezTo>
                        <a:pt x="0" y="40"/>
                        <a:pt x="3" y="51"/>
                        <a:pt x="9" y="52"/>
                      </a:cubicBezTo>
                      <a:cubicBezTo>
                        <a:pt x="9" y="52"/>
                        <a:pt x="9" y="52"/>
                        <a:pt x="9" y="52"/>
                      </a:cubicBezTo>
                      <a:cubicBezTo>
                        <a:pt x="13" y="52"/>
                        <a:pt x="17" y="43"/>
                        <a:pt x="18" y="31"/>
                      </a:cubicBezTo>
                      <a:cubicBezTo>
                        <a:pt x="18" y="29"/>
                        <a:pt x="18" y="28"/>
                        <a:pt x="18" y="26"/>
                      </a:cubicBezTo>
                      <a:cubicBezTo>
                        <a:pt x="18" y="24"/>
                        <a:pt x="18" y="23"/>
                        <a:pt x="18" y="21"/>
                      </a:cubicBezTo>
                      <a:cubicBezTo>
                        <a:pt x="18" y="12"/>
                        <a:pt x="15" y="5"/>
                        <a:pt x="12" y="2"/>
                      </a:cubicBezTo>
                      <a:cubicBezTo>
                        <a:pt x="11" y="1"/>
                        <a:pt x="10" y="0"/>
                        <a:pt x="1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1" name="Freeform 940"/>
                <p:cNvSpPr>
                  <a:spLocks/>
                </p:cNvSpPr>
                <p:nvPr/>
              </p:nvSpPr>
              <p:spPr bwMode="auto">
                <a:xfrm>
                  <a:off x="4055" y="1983"/>
                  <a:ext cx="26" cy="59"/>
                </a:xfrm>
                <a:custGeom>
                  <a:avLst/>
                  <a:gdLst>
                    <a:gd name="T0" fmla="*/ 4 w 14"/>
                    <a:gd name="T1" fmla="*/ 0 h 31"/>
                    <a:gd name="T2" fmla="*/ 3 w 14"/>
                    <a:gd name="T3" fmla="*/ 0 h 31"/>
                    <a:gd name="T4" fmla="*/ 0 w 14"/>
                    <a:gd name="T5" fmla="*/ 9 h 31"/>
                    <a:gd name="T6" fmla="*/ 2 w 14"/>
                    <a:gd name="T7" fmla="*/ 17 h 31"/>
                    <a:gd name="T8" fmla="*/ 2 w 14"/>
                    <a:gd name="T9" fmla="*/ 19 h 31"/>
                    <a:gd name="T10" fmla="*/ 11 w 14"/>
                    <a:gd name="T11" fmla="*/ 31 h 31"/>
                    <a:gd name="T12" fmla="*/ 11 w 14"/>
                    <a:gd name="T13" fmla="*/ 31 h 31"/>
                    <a:gd name="T14" fmla="*/ 11 w 14"/>
                    <a:gd name="T15" fmla="*/ 31 h 31"/>
                    <a:gd name="T16" fmla="*/ 13 w 14"/>
                    <a:gd name="T17" fmla="*/ 28 h 31"/>
                    <a:gd name="T18" fmla="*/ 13 w 14"/>
                    <a:gd name="T19" fmla="*/ 14 h 31"/>
                    <a:gd name="T20" fmla="*/ 4 w 14"/>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1">
                      <a:moveTo>
                        <a:pt x="4" y="0"/>
                      </a:moveTo>
                      <a:cubicBezTo>
                        <a:pt x="3" y="0"/>
                        <a:pt x="3" y="0"/>
                        <a:pt x="3" y="0"/>
                      </a:cubicBezTo>
                      <a:cubicBezTo>
                        <a:pt x="1" y="1"/>
                        <a:pt x="0" y="5"/>
                        <a:pt x="0" y="9"/>
                      </a:cubicBezTo>
                      <a:cubicBezTo>
                        <a:pt x="1" y="12"/>
                        <a:pt x="1" y="15"/>
                        <a:pt x="2" y="17"/>
                      </a:cubicBezTo>
                      <a:cubicBezTo>
                        <a:pt x="2" y="18"/>
                        <a:pt x="2" y="18"/>
                        <a:pt x="2" y="19"/>
                      </a:cubicBezTo>
                      <a:cubicBezTo>
                        <a:pt x="4" y="26"/>
                        <a:pt x="8" y="31"/>
                        <a:pt x="11" y="31"/>
                      </a:cubicBezTo>
                      <a:cubicBezTo>
                        <a:pt x="11" y="31"/>
                        <a:pt x="11" y="31"/>
                        <a:pt x="11" y="31"/>
                      </a:cubicBezTo>
                      <a:cubicBezTo>
                        <a:pt x="11" y="31"/>
                        <a:pt x="11" y="31"/>
                        <a:pt x="11" y="31"/>
                      </a:cubicBezTo>
                      <a:cubicBezTo>
                        <a:pt x="12" y="31"/>
                        <a:pt x="13" y="30"/>
                        <a:pt x="13" y="28"/>
                      </a:cubicBezTo>
                      <a:cubicBezTo>
                        <a:pt x="14" y="25"/>
                        <a:pt x="14" y="20"/>
                        <a:pt x="13" y="14"/>
                      </a:cubicBezTo>
                      <a:cubicBezTo>
                        <a:pt x="10" y="6"/>
                        <a:pt x="7"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2" name="Freeform 941"/>
                <p:cNvSpPr>
                  <a:spLocks noEditPoints="1"/>
                </p:cNvSpPr>
                <p:nvPr/>
              </p:nvSpPr>
              <p:spPr bwMode="auto">
                <a:xfrm>
                  <a:off x="3721" y="71"/>
                  <a:ext cx="1772" cy="3929"/>
                </a:xfrm>
                <a:custGeom>
                  <a:avLst/>
                  <a:gdLst>
                    <a:gd name="T0" fmla="*/ 731 w 943"/>
                    <a:gd name="T1" fmla="*/ 1798 h 2090"/>
                    <a:gd name="T2" fmla="*/ 600 w 943"/>
                    <a:gd name="T3" fmla="*/ 2088 h 2090"/>
                    <a:gd name="T4" fmla="*/ 601 w 943"/>
                    <a:gd name="T5" fmla="*/ 2088 h 2090"/>
                    <a:gd name="T6" fmla="*/ 602 w 943"/>
                    <a:gd name="T7" fmla="*/ 2088 h 2090"/>
                    <a:gd name="T8" fmla="*/ 603 w 943"/>
                    <a:gd name="T9" fmla="*/ 2090 h 2090"/>
                    <a:gd name="T10" fmla="*/ 733 w 943"/>
                    <a:gd name="T11" fmla="*/ 1803 h 2090"/>
                    <a:gd name="T12" fmla="*/ 733 w 943"/>
                    <a:gd name="T13" fmla="*/ 1803 h 2090"/>
                    <a:gd name="T14" fmla="*/ 731 w 943"/>
                    <a:gd name="T15" fmla="*/ 1798 h 2090"/>
                    <a:gd name="T16" fmla="*/ 750 w 943"/>
                    <a:gd name="T17" fmla="*/ 1766 h 2090"/>
                    <a:gd name="T18" fmla="*/ 746 w 943"/>
                    <a:gd name="T19" fmla="*/ 1779 h 2090"/>
                    <a:gd name="T20" fmla="*/ 745 w 943"/>
                    <a:gd name="T21" fmla="*/ 1782 h 2090"/>
                    <a:gd name="T22" fmla="*/ 821 w 943"/>
                    <a:gd name="T23" fmla="*/ 1807 h 2090"/>
                    <a:gd name="T24" fmla="*/ 821 w 943"/>
                    <a:gd name="T25" fmla="*/ 1805 h 2090"/>
                    <a:gd name="T26" fmla="*/ 826 w 943"/>
                    <a:gd name="T27" fmla="*/ 1791 h 2090"/>
                    <a:gd name="T28" fmla="*/ 750 w 943"/>
                    <a:gd name="T29" fmla="*/ 1766 h 2090"/>
                    <a:gd name="T30" fmla="*/ 835 w 943"/>
                    <a:gd name="T31" fmla="*/ 743 h 2090"/>
                    <a:gd name="T32" fmla="*/ 834 w 943"/>
                    <a:gd name="T33" fmla="*/ 744 h 2090"/>
                    <a:gd name="T34" fmla="*/ 833 w 943"/>
                    <a:gd name="T35" fmla="*/ 744 h 2090"/>
                    <a:gd name="T36" fmla="*/ 832 w 943"/>
                    <a:gd name="T37" fmla="*/ 744 h 2090"/>
                    <a:gd name="T38" fmla="*/ 842 w 943"/>
                    <a:gd name="T39" fmla="*/ 1764 h 2090"/>
                    <a:gd name="T40" fmla="*/ 843 w 943"/>
                    <a:gd name="T41" fmla="*/ 1764 h 2090"/>
                    <a:gd name="T42" fmla="*/ 844 w 943"/>
                    <a:gd name="T43" fmla="*/ 1764 h 2090"/>
                    <a:gd name="T44" fmla="*/ 845 w 943"/>
                    <a:gd name="T45" fmla="*/ 1765 h 2090"/>
                    <a:gd name="T46" fmla="*/ 835 w 943"/>
                    <a:gd name="T47" fmla="*/ 743 h 2090"/>
                    <a:gd name="T48" fmla="*/ 809 w 943"/>
                    <a:gd name="T49" fmla="*/ 702 h 2090"/>
                    <a:gd name="T50" fmla="*/ 697 w 943"/>
                    <a:gd name="T51" fmla="*/ 747 h 2090"/>
                    <a:gd name="T52" fmla="*/ 698 w 943"/>
                    <a:gd name="T53" fmla="*/ 749 h 2090"/>
                    <a:gd name="T54" fmla="*/ 702 w 943"/>
                    <a:gd name="T55" fmla="*/ 762 h 2090"/>
                    <a:gd name="T56" fmla="*/ 815 w 943"/>
                    <a:gd name="T57" fmla="*/ 718 h 2090"/>
                    <a:gd name="T58" fmla="*/ 810 w 943"/>
                    <a:gd name="T59" fmla="*/ 704 h 2090"/>
                    <a:gd name="T60" fmla="*/ 809 w 943"/>
                    <a:gd name="T61" fmla="*/ 702 h 2090"/>
                    <a:gd name="T62" fmla="*/ 2 w 943"/>
                    <a:gd name="T63" fmla="*/ 0 h 2090"/>
                    <a:gd name="T64" fmla="*/ 2 w 943"/>
                    <a:gd name="T65" fmla="*/ 2 h 2090"/>
                    <a:gd name="T66" fmla="*/ 0 w 943"/>
                    <a:gd name="T67" fmla="*/ 3 h 2090"/>
                    <a:gd name="T68" fmla="*/ 165 w 943"/>
                    <a:gd name="T69" fmla="*/ 94 h 2090"/>
                    <a:gd name="T70" fmla="*/ 179 w 943"/>
                    <a:gd name="T71" fmla="*/ 103 h 2090"/>
                    <a:gd name="T72" fmla="*/ 673 w 943"/>
                    <a:gd name="T73" fmla="*/ 715 h 2090"/>
                    <a:gd name="T74" fmla="*/ 674 w 943"/>
                    <a:gd name="T75" fmla="*/ 714 h 2090"/>
                    <a:gd name="T76" fmla="*/ 675 w 943"/>
                    <a:gd name="T77" fmla="*/ 714 h 2090"/>
                    <a:gd name="T78" fmla="*/ 676 w 943"/>
                    <a:gd name="T79" fmla="*/ 714 h 2090"/>
                    <a:gd name="T80" fmla="*/ 181 w 943"/>
                    <a:gd name="T81" fmla="*/ 101 h 2090"/>
                    <a:gd name="T82" fmla="*/ 167 w 943"/>
                    <a:gd name="T83" fmla="*/ 91 h 2090"/>
                    <a:gd name="T84" fmla="*/ 2 w 943"/>
                    <a:gd name="T85" fmla="*/ 0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2090">
                      <a:moveTo>
                        <a:pt x="731" y="1798"/>
                      </a:moveTo>
                      <a:cubicBezTo>
                        <a:pt x="697" y="1899"/>
                        <a:pt x="653" y="1996"/>
                        <a:pt x="600" y="2088"/>
                      </a:cubicBezTo>
                      <a:cubicBezTo>
                        <a:pt x="601" y="2088"/>
                        <a:pt x="601" y="2088"/>
                        <a:pt x="601" y="2088"/>
                      </a:cubicBezTo>
                      <a:cubicBezTo>
                        <a:pt x="601" y="2088"/>
                        <a:pt x="602" y="2088"/>
                        <a:pt x="602" y="2088"/>
                      </a:cubicBezTo>
                      <a:cubicBezTo>
                        <a:pt x="602" y="2088"/>
                        <a:pt x="603" y="2089"/>
                        <a:pt x="603" y="2090"/>
                      </a:cubicBezTo>
                      <a:cubicBezTo>
                        <a:pt x="656" y="1999"/>
                        <a:pt x="699" y="1903"/>
                        <a:pt x="733" y="1803"/>
                      </a:cubicBezTo>
                      <a:cubicBezTo>
                        <a:pt x="733" y="1803"/>
                        <a:pt x="733" y="1803"/>
                        <a:pt x="733" y="1803"/>
                      </a:cubicBezTo>
                      <a:cubicBezTo>
                        <a:pt x="732" y="1802"/>
                        <a:pt x="731" y="1801"/>
                        <a:pt x="731" y="1798"/>
                      </a:cubicBezTo>
                      <a:moveTo>
                        <a:pt x="750" y="1766"/>
                      </a:moveTo>
                      <a:cubicBezTo>
                        <a:pt x="749" y="1770"/>
                        <a:pt x="748" y="1774"/>
                        <a:pt x="746" y="1779"/>
                      </a:cubicBezTo>
                      <a:cubicBezTo>
                        <a:pt x="746" y="1780"/>
                        <a:pt x="746" y="1781"/>
                        <a:pt x="745" y="1782"/>
                      </a:cubicBezTo>
                      <a:cubicBezTo>
                        <a:pt x="771" y="1790"/>
                        <a:pt x="796" y="1799"/>
                        <a:pt x="821" y="1807"/>
                      </a:cubicBezTo>
                      <a:cubicBezTo>
                        <a:pt x="821" y="1807"/>
                        <a:pt x="821" y="1806"/>
                        <a:pt x="821" y="1805"/>
                      </a:cubicBezTo>
                      <a:cubicBezTo>
                        <a:pt x="823" y="1800"/>
                        <a:pt x="825" y="1796"/>
                        <a:pt x="826" y="1791"/>
                      </a:cubicBezTo>
                      <a:cubicBezTo>
                        <a:pt x="801" y="1783"/>
                        <a:pt x="775" y="1774"/>
                        <a:pt x="750" y="1766"/>
                      </a:cubicBezTo>
                      <a:moveTo>
                        <a:pt x="835" y="743"/>
                      </a:moveTo>
                      <a:cubicBezTo>
                        <a:pt x="835" y="743"/>
                        <a:pt x="834" y="744"/>
                        <a:pt x="834" y="744"/>
                      </a:cubicBezTo>
                      <a:cubicBezTo>
                        <a:pt x="833" y="744"/>
                        <a:pt x="833" y="744"/>
                        <a:pt x="833" y="744"/>
                      </a:cubicBezTo>
                      <a:cubicBezTo>
                        <a:pt x="832" y="744"/>
                        <a:pt x="832" y="744"/>
                        <a:pt x="832" y="744"/>
                      </a:cubicBezTo>
                      <a:cubicBezTo>
                        <a:pt x="940" y="1071"/>
                        <a:pt x="940" y="1433"/>
                        <a:pt x="842" y="1764"/>
                      </a:cubicBezTo>
                      <a:cubicBezTo>
                        <a:pt x="842" y="1764"/>
                        <a:pt x="843" y="1764"/>
                        <a:pt x="843" y="1764"/>
                      </a:cubicBezTo>
                      <a:cubicBezTo>
                        <a:pt x="843" y="1764"/>
                        <a:pt x="844" y="1764"/>
                        <a:pt x="844" y="1764"/>
                      </a:cubicBezTo>
                      <a:cubicBezTo>
                        <a:pt x="844" y="1764"/>
                        <a:pt x="845" y="1765"/>
                        <a:pt x="845" y="1765"/>
                      </a:cubicBezTo>
                      <a:cubicBezTo>
                        <a:pt x="943" y="1433"/>
                        <a:pt x="943" y="1070"/>
                        <a:pt x="835" y="743"/>
                      </a:cubicBezTo>
                      <a:moveTo>
                        <a:pt x="809" y="702"/>
                      </a:moveTo>
                      <a:cubicBezTo>
                        <a:pt x="772" y="717"/>
                        <a:pt x="734" y="732"/>
                        <a:pt x="697" y="747"/>
                      </a:cubicBezTo>
                      <a:cubicBezTo>
                        <a:pt x="697" y="748"/>
                        <a:pt x="697" y="748"/>
                        <a:pt x="698" y="749"/>
                      </a:cubicBezTo>
                      <a:cubicBezTo>
                        <a:pt x="699" y="754"/>
                        <a:pt x="700" y="758"/>
                        <a:pt x="702" y="762"/>
                      </a:cubicBezTo>
                      <a:cubicBezTo>
                        <a:pt x="739" y="747"/>
                        <a:pt x="777" y="732"/>
                        <a:pt x="815" y="718"/>
                      </a:cubicBezTo>
                      <a:cubicBezTo>
                        <a:pt x="814" y="714"/>
                        <a:pt x="812" y="709"/>
                        <a:pt x="810" y="704"/>
                      </a:cubicBezTo>
                      <a:cubicBezTo>
                        <a:pt x="810" y="704"/>
                        <a:pt x="809" y="703"/>
                        <a:pt x="809" y="702"/>
                      </a:cubicBezTo>
                      <a:moveTo>
                        <a:pt x="2" y="0"/>
                      </a:moveTo>
                      <a:cubicBezTo>
                        <a:pt x="2" y="1"/>
                        <a:pt x="2" y="2"/>
                        <a:pt x="2" y="2"/>
                      </a:cubicBezTo>
                      <a:cubicBezTo>
                        <a:pt x="1" y="3"/>
                        <a:pt x="1" y="3"/>
                        <a:pt x="0" y="3"/>
                      </a:cubicBezTo>
                      <a:cubicBezTo>
                        <a:pt x="58" y="31"/>
                        <a:pt x="113" y="61"/>
                        <a:pt x="165" y="94"/>
                      </a:cubicBezTo>
                      <a:cubicBezTo>
                        <a:pt x="169" y="97"/>
                        <a:pt x="174" y="100"/>
                        <a:pt x="179" y="103"/>
                      </a:cubicBezTo>
                      <a:cubicBezTo>
                        <a:pt x="415" y="260"/>
                        <a:pt x="578" y="475"/>
                        <a:pt x="673" y="715"/>
                      </a:cubicBezTo>
                      <a:cubicBezTo>
                        <a:pt x="673" y="714"/>
                        <a:pt x="674" y="714"/>
                        <a:pt x="674" y="714"/>
                      </a:cubicBezTo>
                      <a:cubicBezTo>
                        <a:pt x="674" y="714"/>
                        <a:pt x="675" y="714"/>
                        <a:pt x="675" y="714"/>
                      </a:cubicBezTo>
                      <a:cubicBezTo>
                        <a:pt x="675" y="714"/>
                        <a:pt x="676" y="714"/>
                        <a:pt x="676" y="714"/>
                      </a:cubicBezTo>
                      <a:cubicBezTo>
                        <a:pt x="581" y="473"/>
                        <a:pt x="417" y="257"/>
                        <a:pt x="181" y="101"/>
                      </a:cubicBezTo>
                      <a:cubicBezTo>
                        <a:pt x="176" y="98"/>
                        <a:pt x="171" y="94"/>
                        <a:pt x="167" y="91"/>
                      </a:cubicBezTo>
                      <a:cubicBezTo>
                        <a:pt x="115" y="58"/>
                        <a:pt x="60" y="28"/>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3" name="Freeform 942"/>
                <p:cNvSpPr>
                  <a:spLocks/>
                </p:cNvSpPr>
                <p:nvPr/>
              </p:nvSpPr>
              <p:spPr bwMode="auto">
                <a:xfrm>
                  <a:off x="3551" y="0"/>
                  <a:ext cx="173" cy="79"/>
                </a:xfrm>
                <a:custGeom>
                  <a:avLst/>
                  <a:gdLst>
                    <a:gd name="T0" fmla="*/ 8 w 92"/>
                    <a:gd name="T1" fmla="*/ 0 h 42"/>
                    <a:gd name="T2" fmla="*/ 2 w 92"/>
                    <a:gd name="T3" fmla="*/ 1 h 42"/>
                    <a:gd name="T4" fmla="*/ 43 w 92"/>
                    <a:gd name="T5" fmla="*/ 28 h 42"/>
                    <a:gd name="T6" fmla="*/ 59 w 92"/>
                    <a:gd name="T7" fmla="*/ 35 h 42"/>
                    <a:gd name="T8" fmla="*/ 63 w 92"/>
                    <a:gd name="T9" fmla="*/ 26 h 42"/>
                    <a:gd name="T10" fmla="*/ 72 w 92"/>
                    <a:gd name="T11" fmla="*/ 30 h 42"/>
                    <a:gd name="T12" fmla="*/ 68 w 92"/>
                    <a:gd name="T13" fmla="*/ 38 h 42"/>
                    <a:gd name="T14" fmla="*/ 87 w 92"/>
                    <a:gd name="T15" fmla="*/ 42 h 42"/>
                    <a:gd name="T16" fmla="*/ 90 w 92"/>
                    <a:gd name="T17" fmla="*/ 41 h 42"/>
                    <a:gd name="T18" fmla="*/ 92 w 92"/>
                    <a:gd name="T19" fmla="*/ 40 h 42"/>
                    <a:gd name="T20" fmla="*/ 92 w 92"/>
                    <a:gd name="T21" fmla="*/ 38 h 42"/>
                    <a:gd name="T22" fmla="*/ 51 w 92"/>
                    <a:gd name="T23" fmla="*/ 12 h 42"/>
                    <a:gd name="T24" fmla="*/ 8 w 92"/>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42">
                      <a:moveTo>
                        <a:pt x="8" y="0"/>
                      </a:moveTo>
                      <a:cubicBezTo>
                        <a:pt x="5" y="0"/>
                        <a:pt x="3" y="0"/>
                        <a:pt x="2" y="1"/>
                      </a:cubicBezTo>
                      <a:cubicBezTo>
                        <a:pt x="0" y="6"/>
                        <a:pt x="19" y="18"/>
                        <a:pt x="43" y="28"/>
                      </a:cubicBezTo>
                      <a:cubicBezTo>
                        <a:pt x="49" y="31"/>
                        <a:pt x="54" y="33"/>
                        <a:pt x="59" y="35"/>
                      </a:cubicBezTo>
                      <a:cubicBezTo>
                        <a:pt x="61" y="32"/>
                        <a:pt x="62" y="29"/>
                        <a:pt x="63" y="26"/>
                      </a:cubicBezTo>
                      <a:cubicBezTo>
                        <a:pt x="66" y="27"/>
                        <a:pt x="69" y="28"/>
                        <a:pt x="72" y="30"/>
                      </a:cubicBezTo>
                      <a:cubicBezTo>
                        <a:pt x="70" y="32"/>
                        <a:pt x="69" y="35"/>
                        <a:pt x="68" y="38"/>
                      </a:cubicBezTo>
                      <a:cubicBezTo>
                        <a:pt x="76" y="40"/>
                        <a:pt x="83" y="42"/>
                        <a:pt x="87" y="42"/>
                      </a:cubicBezTo>
                      <a:cubicBezTo>
                        <a:pt x="88" y="42"/>
                        <a:pt x="89" y="41"/>
                        <a:pt x="90" y="41"/>
                      </a:cubicBezTo>
                      <a:cubicBezTo>
                        <a:pt x="91" y="41"/>
                        <a:pt x="91" y="41"/>
                        <a:pt x="92" y="40"/>
                      </a:cubicBezTo>
                      <a:cubicBezTo>
                        <a:pt x="92" y="40"/>
                        <a:pt x="92" y="39"/>
                        <a:pt x="92" y="38"/>
                      </a:cubicBezTo>
                      <a:cubicBezTo>
                        <a:pt x="90" y="33"/>
                        <a:pt x="73" y="22"/>
                        <a:pt x="51" y="12"/>
                      </a:cubicBezTo>
                      <a:cubicBezTo>
                        <a:pt x="33" y="4"/>
                        <a:pt x="16"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4" name="Freeform 943"/>
                <p:cNvSpPr>
                  <a:spLocks/>
                </p:cNvSpPr>
                <p:nvPr/>
              </p:nvSpPr>
              <p:spPr bwMode="auto">
                <a:xfrm>
                  <a:off x="4980" y="1414"/>
                  <a:ext cx="67" cy="146"/>
                </a:xfrm>
                <a:custGeom>
                  <a:avLst/>
                  <a:gdLst>
                    <a:gd name="T0" fmla="*/ 5 w 36"/>
                    <a:gd name="T1" fmla="*/ 0 h 78"/>
                    <a:gd name="T2" fmla="*/ 4 w 36"/>
                    <a:gd name="T3" fmla="*/ 0 h 78"/>
                    <a:gd name="T4" fmla="*/ 3 w 36"/>
                    <a:gd name="T5" fmla="*/ 1 h 78"/>
                    <a:gd name="T6" fmla="*/ 10 w 36"/>
                    <a:gd name="T7" fmla="*/ 42 h 78"/>
                    <a:gd name="T8" fmla="*/ 32 w 36"/>
                    <a:gd name="T9" fmla="*/ 78 h 78"/>
                    <a:gd name="T10" fmla="*/ 33 w 36"/>
                    <a:gd name="T11" fmla="*/ 78 h 78"/>
                    <a:gd name="T12" fmla="*/ 32 w 36"/>
                    <a:gd name="T13" fmla="*/ 48 h 78"/>
                    <a:gd name="T14" fmla="*/ 28 w 36"/>
                    <a:gd name="T15" fmla="*/ 35 h 78"/>
                    <a:gd name="T16" fmla="*/ 27 w 36"/>
                    <a:gd name="T17" fmla="*/ 33 h 78"/>
                    <a:gd name="T18" fmla="*/ 6 w 36"/>
                    <a:gd name="T19" fmla="*/ 0 h 78"/>
                    <a:gd name="T20" fmla="*/ 5 w 36"/>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8">
                      <a:moveTo>
                        <a:pt x="5" y="0"/>
                      </a:moveTo>
                      <a:cubicBezTo>
                        <a:pt x="5" y="0"/>
                        <a:pt x="4" y="0"/>
                        <a:pt x="4" y="0"/>
                      </a:cubicBezTo>
                      <a:cubicBezTo>
                        <a:pt x="4" y="0"/>
                        <a:pt x="3" y="0"/>
                        <a:pt x="3" y="1"/>
                      </a:cubicBezTo>
                      <a:cubicBezTo>
                        <a:pt x="0" y="6"/>
                        <a:pt x="4" y="23"/>
                        <a:pt x="10" y="42"/>
                      </a:cubicBezTo>
                      <a:cubicBezTo>
                        <a:pt x="18" y="63"/>
                        <a:pt x="27" y="78"/>
                        <a:pt x="32" y="78"/>
                      </a:cubicBezTo>
                      <a:cubicBezTo>
                        <a:pt x="32" y="78"/>
                        <a:pt x="32" y="78"/>
                        <a:pt x="33" y="78"/>
                      </a:cubicBezTo>
                      <a:cubicBezTo>
                        <a:pt x="36" y="77"/>
                        <a:pt x="36" y="64"/>
                        <a:pt x="32" y="48"/>
                      </a:cubicBezTo>
                      <a:cubicBezTo>
                        <a:pt x="30" y="44"/>
                        <a:pt x="29" y="40"/>
                        <a:pt x="28" y="35"/>
                      </a:cubicBezTo>
                      <a:cubicBezTo>
                        <a:pt x="27" y="34"/>
                        <a:pt x="27" y="34"/>
                        <a:pt x="27" y="33"/>
                      </a:cubicBezTo>
                      <a:cubicBezTo>
                        <a:pt x="20" y="15"/>
                        <a:pt x="11" y="1"/>
                        <a:pt x="6" y="0"/>
                      </a:cubicBezTo>
                      <a:cubicBezTo>
                        <a:pt x="6" y="0"/>
                        <a:pt x="5"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5" name="Freeform 944"/>
                <p:cNvSpPr>
                  <a:spLocks/>
                </p:cNvSpPr>
                <p:nvPr/>
              </p:nvSpPr>
              <p:spPr bwMode="auto">
                <a:xfrm>
                  <a:off x="4777" y="3997"/>
                  <a:ext cx="79" cy="112"/>
                </a:xfrm>
                <a:custGeom>
                  <a:avLst/>
                  <a:gdLst>
                    <a:gd name="T0" fmla="*/ 39 w 42"/>
                    <a:gd name="T1" fmla="*/ 0 h 60"/>
                    <a:gd name="T2" fmla="*/ 38 w 42"/>
                    <a:gd name="T3" fmla="*/ 0 h 60"/>
                    <a:gd name="T4" fmla="*/ 16 w 42"/>
                    <a:gd name="T5" fmla="*/ 26 h 60"/>
                    <a:gd name="T6" fmla="*/ 4 w 42"/>
                    <a:gd name="T7" fmla="*/ 59 h 60"/>
                    <a:gd name="T8" fmla="*/ 5 w 42"/>
                    <a:gd name="T9" fmla="*/ 60 h 60"/>
                    <a:gd name="T10" fmla="*/ 28 w 42"/>
                    <a:gd name="T11" fmla="*/ 34 h 60"/>
                    <a:gd name="T12" fmla="*/ 41 w 42"/>
                    <a:gd name="T13" fmla="*/ 2 h 60"/>
                    <a:gd name="T14" fmla="*/ 40 w 42"/>
                    <a:gd name="T15" fmla="*/ 0 h 60"/>
                    <a:gd name="T16" fmla="*/ 39 w 42"/>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60">
                      <a:moveTo>
                        <a:pt x="39" y="0"/>
                      </a:moveTo>
                      <a:cubicBezTo>
                        <a:pt x="39" y="0"/>
                        <a:pt x="39" y="0"/>
                        <a:pt x="38" y="0"/>
                      </a:cubicBezTo>
                      <a:cubicBezTo>
                        <a:pt x="34" y="1"/>
                        <a:pt x="25" y="12"/>
                        <a:pt x="16" y="26"/>
                      </a:cubicBezTo>
                      <a:cubicBezTo>
                        <a:pt x="6" y="42"/>
                        <a:pt x="0" y="57"/>
                        <a:pt x="4" y="59"/>
                      </a:cubicBezTo>
                      <a:cubicBezTo>
                        <a:pt x="4" y="60"/>
                        <a:pt x="4" y="60"/>
                        <a:pt x="5" y="60"/>
                      </a:cubicBezTo>
                      <a:cubicBezTo>
                        <a:pt x="9" y="60"/>
                        <a:pt x="19" y="49"/>
                        <a:pt x="28" y="34"/>
                      </a:cubicBezTo>
                      <a:cubicBezTo>
                        <a:pt x="37" y="20"/>
                        <a:pt x="42" y="7"/>
                        <a:pt x="41" y="2"/>
                      </a:cubicBezTo>
                      <a:cubicBezTo>
                        <a:pt x="41" y="1"/>
                        <a:pt x="40" y="0"/>
                        <a:pt x="40" y="0"/>
                      </a:cubicBezTo>
                      <a:cubicBezTo>
                        <a:pt x="40" y="0"/>
                        <a:pt x="39" y="0"/>
                        <a:pt x="3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6" name="Freeform 945"/>
                <p:cNvSpPr>
                  <a:spLocks/>
                </p:cNvSpPr>
                <p:nvPr/>
              </p:nvSpPr>
              <p:spPr bwMode="auto">
                <a:xfrm>
                  <a:off x="5220" y="1308"/>
                  <a:ext cx="76" cy="162"/>
                </a:xfrm>
                <a:custGeom>
                  <a:avLst/>
                  <a:gdLst>
                    <a:gd name="T0" fmla="*/ 6 w 40"/>
                    <a:gd name="T1" fmla="*/ 0 h 86"/>
                    <a:gd name="T2" fmla="*/ 22 w 40"/>
                    <a:gd name="T3" fmla="*/ 43 h 86"/>
                    <a:gd name="T4" fmla="*/ 20 w 40"/>
                    <a:gd name="T5" fmla="*/ 43 h 86"/>
                    <a:gd name="T6" fmla="*/ 4 w 40"/>
                    <a:gd name="T7" fmla="*/ 1 h 86"/>
                    <a:gd name="T8" fmla="*/ 11 w 40"/>
                    <a:gd name="T9" fmla="*/ 44 h 86"/>
                    <a:gd name="T10" fmla="*/ 12 w 40"/>
                    <a:gd name="T11" fmla="*/ 46 h 86"/>
                    <a:gd name="T12" fmla="*/ 17 w 40"/>
                    <a:gd name="T13" fmla="*/ 60 h 86"/>
                    <a:gd name="T14" fmla="*/ 34 w 40"/>
                    <a:gd name="T15" fmla="*/ 86 h 86"/>
                    <a:gd name="T16" fmla="*/ 35 w 40"/>
                    <a:gd name="T17" fmla="*/ 86 h 86"/>
                    <a:gd name="T18" fmla="*/ 36 w 40"/>
                    <a:gd name="T19" fmla="*/ 86 h 86"/>
                    <a:gd name="T20" fmla="*/ 37 w 40"/>
                    <a:gd name="T21" fmla="*/ 85 h 86"/>
                    <a:gd name="T22" fmla="*/ 29 w 40"/>
                    <a:gd name="T23" fmla="*/ 40 h 86"/>
                    <a:gd name="T24" fmla="*/ 6 w 40"/>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86">
                      <a:moveTo>
                        <a:pt x="6" y="0"/>
                      </a:moveTo>
                      <a:cubicBezTo>
                        <a:pt x="11" y="14"/>
                        <a:pt x="17" y="28"/>
                        <a:pt x="22" y="43"/>
                      </a:cubicBezTo>
                      <a:cubicBezTo>
                        <a:pt x="22" y="43"/>
                        <a:pt x="21" y="43"/>
                        <a:pt x="20" y="43"/>
                      </a:cubicBezTo>
                      <a:cubicBezTo>
                        <a:pt x="15" y="29"/>
                        <a:pt x="10" y="15"/>
                        <a:pt x="4" y="1"/>
                      </a:cubicBezTo>
                      <a:cubicBezTo>
                        <a:pt x="0" y="3"/>
                        <a:pt x="3" y="22"/>
                        <a:pt x="11" y="44"/>
                      </a:cubicBezTo>
                      <a:cubicBezTo>
                        <a:pt x="11" y="45"/>
                        <a:pt x="12" y="46"/>
                        <a:pt x="12" y="46"/>
                      </a:cubicBezTo>
                      <a:cubicBezTo>
                        <a:pt x="14" y="51"/>
                        <a:pt x="16" y="56"/>
                        <a:pt x="17" y="60"/>
                      </a:cubicBezTo>
                      <a:cubicBezTo>
                        <a:pt x="23" y="74"/>
                        <a:pt x="30" y="84"/>
                        <a:pt x="34" y="86"/>
                      </a:cubicBezTo>
                      <a:cubicBezTo>
                        <a:pt x="34" y="86"/>
                        <a:pt x="34" y="86"/>
                        <a:pt x="35" y="86"/>
                      </a:cubicBezTo>
                      <a:cubicBezTo>
                        <a:pt x="35" y="86"/>
                        <a:pt x="35" y="86"/>
                        <a:pt x="36" y="86"/>
                      </a:cubicBezTo>
                      <a:cubicBezTo>
                        <a:pt x="36" y="86"/>
                        <a:pt x="37" y="85"/>
                        <a:pt x="37" y="85"/>
                      </a:cubicBezTo>
                      <a:cubicBezTo>
                        <a:pt x="40" y="80"/>
                        <a:pt x="37" y="61"/>
                        <a:pt x="29" y="40"/>
                      </a:cubicBezTo>
                      <a:cubicBezTo>
                        <a:pt x="21" y="18"/>
                        <a:pt x="11" y="1"/>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7" name="Freeform 946"/>
                <p:cNvSpPr>
                  <a:spLocks/>
                </p:cNvSpPr>
                <p:nvPr/>
              </p:nvSpPr>
              <p:spPr bwMode="auto">
                <a:xfrm>
                  <a:off x="5245" y="3388"/>
                  <a:ext cx="69" cy="165"/>
                </a:xfrm>
                <a:custGeom>
                  <a:avLst/>
                  <a:gdLst>
                    <a:gd name="T0" fmla="*/ 32 w 37"/>
                    <a:gd name="T1" fmla="*/ 0 h 88"/>
                    <a:gd name="T2" fmla="*/ 31 w 37"/>
                    <a:gd name="T3" fmla="*/ 0 h 88"/>
                    <a:gd name="T4" fmla="*/ 15 w 37"/>
                    <a:gd name="T5" fmla="*/ 27 h 88"/>
                    <a:gd name="T6" fmla="*/ 10 w 37"/>
                    <a:gd name="T7" fmla="*/ 41 h 88"/>
                    <a:gd name="T8" fmla="*/ 10 w 37"/>
                    <a:gd name="T9" fmla="*/ 43 h 88"/>
                    <a:gd name="T10" fmla="*/ 4 w 37"/>
                    <a:gd name="T11" fmla="*/ 87 h 88"/>
                    <a:gd name="T12" fmla="*/ 5 w 37"/>
                    <a:gd name="T13" fmla="*/ 88 h 88"/>
                    <a:gd name="T14" fmla="*/ 28 w 37"/>
                    <a:gd name="T15" fmla="*/ 47 h 88"/>
                    <a:gd name="T16" fmla="*/ 34 w 37"/>
                    <a:gd name="T17" fmla="*/ 1 h 88"/>
                    <a:gd name="T18" fmla="*/ 33 w 37"/>
                    <a:gd name="T19" fmla="*/ 0 h 88"/>
                    <a:gd name="T20" fmla="*/ 32 w 37"/>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8">
                      <a:moveTo>
                        <a:pt x="32" y="0"/>
                      </a:moveTo>
                      <a:cubicBezTo>
                        <a:pt x="32" y="0"/>
                        <a:pt x="31" y="0"/>
                        <a:pt x="31" y="0"/>
                      </a:cubicBezTo>
                      <a:cubicBezTo>
                        <a:pt x="27" y="2"/>
                        <a:pt x="21" y="13"/>
                        <a:pt x="15" y="27"/>
                      </a:cubicBezTo>
                      <a:cubicBezTo>
                        <a:pt x="14" y="32"/>
                        <a:pt x="12" y="36"/>
                        <a:pt x="10" y="41"/>
                      </a:cubicBezTo>
                      <a:cubicBezTo>
                        <a:pt x="10" y="42"/>
                        <a:pt x="10" y="43"/>
                        <a:pt x="10" y="43"/>
                      </a:cubicBezTo>
                      <a:cubicBezTo>
                        <a:pt x="3" y="66"/>
                        <a:pt x="0" y="86"/>
                        <a:pt x="4" y="87"/>
                      </a:cubicBezTo>
                      <a:cubicBezTo>
                        <a:pt x="5" y="88"/>
                        <a:pt x="5" y="88"/>
                        <a:pt x="5" y="88"/>
                      </a:cubicBezTo>
                      <a:cubicBezTo>
                        <a:pt x="10" y="88"/>
                        <a:pt x="20" y="70"/>
                        <a:pt x="28" y="47"/>
                      </a:cubicBezTo>
                      <a:cubicBezTo>
                        <a:pt x="35" y="25"/>
                        <a:pt x="37" y="6"/>
                        <a:pt x="34" y="1"/>
                      </a:cubicBezTo>
                      <a:cubicBezTo>
                        <a:pt x="34" y="1"/>
                        <a:pt x="33" y="0"/>
                        <a:pt x="33" y="0"/>
                      </a:cubicBezTo>
                      <a:cubicBezTo>
                        <a:pt x="33" y="0"/>
                        <a:pt x="32" y="0"/>
                        <a:pt x="3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8" name="Freeform 947"/>
                <p:cNvSpPr>
                  <a:spLocks/>
                </p:cNvSpPr>
                <p:nvPr/>
              </p:nvSpPr>
              <p:spPr bwMode="auto">
                <a:xfrm>
                  <a:off x="5094" y="3363"/>
                  <a:ext cx="38" cy="98"/>
                </a:xfrm>
                <a:custGeom>
                  <a:avLst/>
                  <a:gdLst>
                    <a:gd name="T0" fmla="*/ 18 w 20"/>
                    <a:gd name="T1" fmla="*/ 0 h 52"/>
                    <a:gd name="T2" fmla="*/ 5 w 20"/>
                    <a:gd name="T3" fmla="*/ 24 h 52"/>
                    <a:gd name="T4" fmla="*/ 0 w 20"/>
                    <a:gd name="T5" fmla="*/ 47 h 52"/>
                    <a:gd name="T6" fmla="*/ 2 w 20"/>
                    <a:gd name="T7" fmla="*/ 52 h 52"/>
                    <a:gd name="T8" fmla="*/ 2 w 20"/>
                    <a:gd name="T9" fmla="*/ 52 h 52"/>
                    <a:gd name="T10" fmla="*/ 2 w 20"/>
                    <a:gd name="T11" fmla="*/ 52 h 52"/>
                    <a:gd name="T12" fmla="*/ 14 w 20"/>
                    <a:gd name="T13" fmla="*/ 31 h 52"/>
                    <a:gd name="T14" fmla="*/ 15 w 20"/>
                    <a:gd name="T15" fmla="*/ 28 h 52"/>
                    <a:gd name="T16" fmla="*/ 19 w 20"/>
                    <a:gd name="T17" fmla="*/ 15 h 52"/>
                    <a:gd name="T18" fmla="*/ 18 w 20"/>
                    <a:gd name="T19" fmla="*/ 0 h 52"/>
                    <a:gd name="T20" fmla="*/ 18 w 20"/>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52">
                      <a:moveTo>
                        <a:pt x="18" y="0"/>
                      </a:moveTo>
                      <a:cubicBezTo>
                        <a:pt x="15" y="0"/>
                        <a:pt x="9" y="11"/>
                        <a:pt x="5" y="24"/>
                      </a:cubicBezTo>
                      <a:cubicBezTo>
                        <a:pt x="2" y="33"/>
                        <a:pt x="0" y="42"/>
                        <a:pt x="0" y="47"/>
                      </a:cubicBezTo>
                      <a:cubicBezTo>
                        <a:pt x="0" y="50"/>
                        <a:pt x="1" y="51"/>
                        <a:pt x="2" y="52"/>
                      </a:cubicBezTo>
                      <a:cubicBezTo>
                        <a:pt x="2" y="52"/>
                        <a:pt x="2" y="52"/>
                        <a:pt x="2" y="52"/>
                      </a:cubicBezTo>
                      <a:cubicBezTo>
                        <a:pt x="2" y="52"/>
                        <a:pt x="2" y="52"/>
                        <a:pt x="2" y="52"/>
                      </a:cubicBezTo>
                      <a:cubicBezTo>
                        <a:pt x="5" y="52"/>
                        <a:pt x="11" y="43"/>
                        <a:pt x="14" y="31"/>
                      </a:cubicBezTo>
                      <a:cubicBezTo>
                        <a:pt x="15" y="30"/>
                        <a:pt x="15" y="29"/>
                        <a:pt x="15" y="28"/>
                      </a:cubicBezTo>
                      <a:cubicBezTo>
                        <a:pt x="17" y="23"/>
                        <a:pt x="18" y="19"/>
                        <a:pt x="19" y="15"/>
                      </a:cubicBezTo>
                      <a:cubicBezTo>
                        <a:pt x="20" y="7"/>
                        <a:pt x="20" y="1"/>
                        <a:pt x="18" y="0"/>
                      </a:cubicBezTo>
                      <a:cubicBezTo>
                        <a:pt x="18" y="0"/>
                        <a:pt x="18" y="0"/>
                        <a:pt x="1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9" name="Freeform 948"/>
                <p:cNvSpPr>
                  <a:spLocks noEditPoints="1"/>
                </p:cNvSpPr>
                <p:nvPr/>
              </p:nvSpPr>
              <p:spPr bwMode="auto">
                <a:xfrm>
                  <a:off x="3091" y="1286"/>
                  <a:ext cx="1022" cy="1991"/>
                </a:xfrm>
                <a:custGeom>
                  <a:avLst/>
                  <a:gdLst>
                    <a:gd name="T0" fmla="*/ 386 w 544"/>
                    <a:gd name="T1" fmla="*/ 908 h 1059"/>
                    <a:gd name="T2" fmla="*/ 318 w 544"/>
                    <a:gd name="T3" fmla="*/ 1057 h 1059"/>
                    <a:gd name="T4" fmla="*/ 320 w 544"/>
                    <a:gd name="T5" fmla="*/ 1057 h 1059"/>
                    <a:gd name="T6" fmla="*/ 321 w 544"/>
                    <a:gd name="T7" fmla="*/ 1059 h 1059"/>
                    <a:gd name="T8" fmla="*/ 389 w 544"/>
                    <a:gd name="T9" fmla="*/ 911 h 1059"/>
                    <a:gd name="T10" fmla="*/ 388 w 544"/>
                    <a:gd name="T11" fmla="*/ 910 h 1059"/>
                    <a:gd name="T12" fmla="*/ 386 w 544"/>
                    <a:gd name="T13" fmla="*/ 908 h 1059"/>
                    <a:gd name="T14" fmla="*/ 399 w 544"/>
                    <a:gd name="T15" fmla="*/ 892 h 1059"/>
                    <a:gd name="T16" fmla="*/ 398 w 544"/>
                    <a:gd name="T17" fmla="*/ 899 h 1059"/>
                    <a:gd name="T18" fmla="*/ 397 w 544"/>
                    <a:gd name="T19" fmla="*/ 901 h 1059"/>
                    <a:gd name="T20" fmla="*/ 473 w 544"/>
                    <a:gd name="T21" fmla="*/ 926 h 1059"/>
                    <a:gd name="T22" fmla="*/ 473 w 544"/>
                    <a:gd name="T23" fmla="*/ 925 h 1059"/>
                    <a:gd name="T24" fmla="*/ 476 w 544"/>
                    <a:gd name="T25" fmla="*/ 918 h 1059"/>
                    <a:gd name="T26" fmla="*/ 399 w 544"/>
                    <a:gd name="T27" fmla="*/ 892 h 1059"/>
                    <a:gd name="T28" fmla="*/ 485 w 544"/>
                    <a:gd name="T29" fmla="*/ 348 h 1059"/>
                    <a:gd name="T30" fmla="*/ 483 w 544"/>
                    <a:gd name="T31" fmla="*/ 349 h 1059"/>
                    <a:gd name="T32" fmla="*/ 482 w 544"/>
                    <a:gd name="T33" fmla="*/ 349 h 1059"/>
                    <a:gd name="T34" fmla="*/ 482 w 544"/>
                    <a:gd name="T35" fmla="*/ 349 h 1059"/>
                    <a:gd name="T36" fmla="*/ 493 w 544"/>
                    <a:gd name="T37" fmla="*/ 387 h 1059"/>
                    <a:gd name="T38" fmla="*/ 496 w 544"/>
                    <a:gd name="T39" fmla="*/ 396 h 1059"/>
                    <a:gd name="T40" fmla="*/ 487 w 544"/>
                    <a:gd name="T41" fmla="*/ 904 h 1059"/>
                    <a:gd name="T42" fmla="*/ 488 w 544"/>
                    <a:gd name="T43" fmla="*/ 904 h 1059"/>
                    <a:gd name="T44" fmla="*/ 489 w 544"/>
                    <a:gd name="T45" fmla="*/ 904 h 1059"/>
                    <a:gd name="T46" fmla="*/ 490 w 544"/>
                    <a:gd name="T47" fmla="*/ 905 h 1059"/>
                    <a:gd name="T48" fmla="*/ 499 w 544"/>
                    <a:gd name="T49" fmla="*/ 395 h 1059"/>
                    <a:gd name="T50" fmla="*/ 496 w 544"/>
                    <a:gd name="T51" fmla="*/ 386 h 1059"/>
                    <a:gd name="T52" fmla="*/ 485 w 544"/>
                    <a:gd name="T53" fmla="*/ 348 h 1059"/>
                    <a:gd name="T54" fmla="*/ 466 w 544"/>
                    <a:gd name="T55" fmla="*/ 328 h 1059"/>
                    <a:gd name="T56" fmla="*/ 399 w 544"/>
                    <a:gd name="T57" fmla="*/ 355 h 1059"/>
                    <a:gd name="T58" fmla="*/ 396 w 544"/>
                    <a:gd name="T59" fmla="*/ 356 h 1059"/>
                    <a:gd name="T60" fmla="*/ 354 w 544"/>
                    <a:gd name="T61" fmla="*/ 373 h 1059"/>
                    <a:gd name="T62" fmla="*/ 354 w 544"/>
                    <a:gd name="T63" fmla="*/ 374 h 1059"/>
                    <a:gd name="T64" fmla="*/ 356 w 544"/>
                    <a:gd name="T65" fmla="*/ 381 h 1059"/>
                    <a:gd name="T66" fmla="*/ 399 w 544"/>
                    <a:gd name="T67" fmla="*/ 364 h 1059"/>
                    <a:gd name="T68" fmla="*/ 402 w 544"/>
                    <a:gd name="T69" fmla="*/ 363 h 1059"/>
                    <a:gd name="T70" fmla="*/ 470 w 544"/>
                    <a:gd name="T71" fmla="*/ 336 h 1059"/>
                    <a:gd name="T72" fmla="*/ 467 w 544"/>
                    <a:gd name="T73" fmla="*/ 329 h 1059"/>
                    <a:gd name="T74" fmla="*/ 466 w 544"/>
                    <a:gd name="T75" fmla="*/ 328 h 1059"/>
                    <a:gd name="T76" fmla="*/ 156 w 544"/>
                    <a:gd name="T77" fmla="*/ 99 h 1059"/>
                    <a:gd name="T78" fmla="*/ 153 w 544"/>
                    <a:gd name="T79" fmla="*/ 101 h 1059"/>
                    <a:gd name="T80" fmla="*/ 337 w 544"/>
                    <a:gd name="T81" fmla="*/ 359 h 1059"/>
                    <a:gd name="T82" fmla="*/ 338 w 544"/>
                    <a:gd name="T83" fmla="*/ 358 h 1059"/>
                    <a:gd name="T84" fmla="*/ 340 w 544"/>
                    <a:gd name="T85" fmla="*/ 358 h 1059"/>
                    <a:gd name="T86" fmla="*/ 156 w 544"/>
                    <a:gd name="T87" fmla="*/ 99 h 1059"/>
                    <a:gd name="T88" fmla="*/ 2 w 544"/>
                    <a:gd name="T89" fmla="*/ 0 h 1059"/>
                    <a:gd name="T90" fmla="*/ 1 w 544"/>
                    <a:gd name="T91" fmla="*/ 2 h 1059"/>
                    <a:gd name="T92" fmla="*/ 0 w 544"/>
                    <a:gd name="T93" fmla="*/ 3 h 1059"/>
                    <a:gd name="T94" fmla="*/ 149 w 544"/>
                    <a:gd name="T95" fmla="*/ 98 h 1059"/>
                    <a:gd name="T96" fmla="*/ 151 w 544"/>
                    <a:gd name="T97" fmla="*/ 95 h 1059"/>
                    <a:gd name="T98" fmla="*/ 2 w 544"/>
                    <a:gd name="T99" fmla="*/ 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4" h="1059">
                      <a:moveTo>
                        <a:pt x="386" y="908"/>
                      </a:moveTo>
                      <a:cubicBezTo>
                        <a:pt x="368" y="960"/>
                        <a:pt x="346" y="1010"/>
                        <a:pt x="318" y="1057"/>
                      </a:cubicBezTo>
                      <a:cubicBezTo>
                        <a:pt x="319" y="1057"/>
                        <a:pt x="320" y="1057"/>
                        <a:pt x="320" y="1057"/>
                      </a:cubicBezTo>
                      <a:cubicBezTo>
                        <a:pt x="321" y="1058"/>
                        <a:pt x="321" y="1058"/>
                        <a:pt x="321" y="1059"/>
                      </a:cubicBezTo>
                      <a:cubicBezTo>
                        <a:pt x="348" y="1012"/>
                        <a:pt x="371" y="962"/>
                        <a:pt x="389" y="911"/>
                      </a:cubicBezTo>
                      <a:cubicBezTo>
                        <a:pt x="388" y="911"/>
                        <a:pt x="388" y="911"/>
                        <a:pt x="388" y="910"/>
                      </a:cubicBezTo>
                      <a:cubicBezTo>
                        <a:pt x="387" y="910"/>
                        <a:pt x="386" y="909"/>
                        <a:pt x="386" y="908"/>
                      </a:cubicBezTo>
                      <a:moveTo>
                        <a:pt x="399" y="892"/>
                      </a:moveTo>
                      <a:cubicBezTo>
                        <a:pt x="399" y="895"/>
                        <a:pt x="398" y="897"/>
                        <a:pt x="398" y="899"/>
                      </a:cubicBezTo>
                      <a:cubicBezTo>
                        <a:pt x="397" y="900"/>
                        <a:pt x="397" y="900"/>
                        <a:pt x="397" y="901"/>
                      </a:cubicBezTo>
                      <a:cubicBezTo>
                        <a:pt x="422" y="909"/>
                        <a:pt x="447" y="918"/>
                        <a:pt x="473" y="926"/>
                      </a:cubicBezTo>
                      <a:cubicBezTo>
                        <a:pt x="473" y="926"/>
                        <a:pt x="473" y="926"/>
                        <a:pt x="473" y="925"/>
                      </a:cubicBezTo>
                      <a:cubicBezTo>
                        <a:pt x="474" y="922"/>
                        <a:pt x="475" y="920"/>
                        <a:pt x="476" y="918"/>
                      </a:cubicBezTo>
                      <a:cubicBezTo>
                        <a:pt x="450" y="909"/>
                        <a:pt x="425" y="901"/>
                        <a:pt x="399" y="892"/>
                      </a:cubicBezTo>
                      <a:moveTo>
                        <a:pt x="485" y="348"/>
                      </a:moveTo>
                      <a:cubicBezTo>
                        <a:pt x="484" y="349"/>
                        <a:pt x="484" y="349"/>
                        <a:pt x="483" y="349"/>
                      </a:cubicBezTo>
                      <a:cubicBezTo>
                        <a:pt x="483" y="349"/>
                        <a:pt x="483" y="349"/>
                        <a:pt x="482" y="349"/>
                      </a:cubicBezTo>
                      <a:cubicBezTo>
                        <a:pt x="482" y="349"/>
                        <a:pt x="482" y="349"/>
                        <a:pt x="482" y="349"/>
                      </a:cubicBezTo>
                      <a:cubicBezTo>
                        <a:pt x="486" y="362"/>
                        <a:pt x="490" y="374"/>
                        <a:pt x="493" y="387"/>
                      </a:cubicBezTo>
                      <a:cubicBezTo>
                        <a:pt x="494" y="390"/>
                        <a:pt x="495" y="393"/>
                        <a:pt x="496" y="396"/>
                      </a:cubicBezTo>
                      <a:cubicBezTo>
                        <a:pt x="540" y="561"/>
                        <a:pt x="536" y="739"/>
                        <a:pt x="487" y="904"/>
                      </a:cubicBezTo>
                      <a:cubicBezTo>
                        <a:pt x="487" y="904"/>
                        <a:pt x="487" y="904"/>
                        <a:pt x="488" y="904"/>
                      </a:cubicBezTo>
                      <a:cubicBezTo>
                        <a:pt x="488" y="904"/>
                        <a:pt x="488" y="904"/>
                        <a:pt x="489" y="904"/>
                      </a:cubicBezTo>
                      <a:cubicBezTo>
                        <a:pt x="489" y="904"/>
                        <a:pt x="490" y="905"/>
                        <a:pt x="490" y="905"/>
                      </a:cubicBezTo>
                      <a:cubicBezTo>
                        <a:pt x="539" y="740"/>
                        <a:pt x="544" y="560"/>
                        <a:pt x="499" y="395"/>
                      </a:cubicBezTo>
                      <a:cubicBezTo>
                        <a:pt x="498" y="392"/>
                        <a:pt x="497" y="389"/>
                        <a:pt x="496" y="386"/>
                      </a:cubicBezTo>
                      <a:cubicBezTo>
                        <a:pt x="493" y="373"/>
                        <a:pt x="489" y="361"/>
                        <a:pt x="485" y="348"/>
                      </a:cubicBezTo>
                      <a:moveTo>
                        <a:pt x="466" y="328"/>
                      </a:moveTo>
                      <a:cubicBezTo>
                        <a:pt x="444" y="337"/>
                        <a:pt x="421" y="346"/>
                        <a:pt x="399" y="355"/>
                      </a:cubicBezTo>
                      <a:cubicBezTo>
                        <a:pt x="398" y="355"/>
                        <a:pt x="397" y="356"/>
                        <a:pt x="396" y="356"/>
                      </a:cubicBezTo>
                      <a:cubicBezTo>
                        <a:pt x="382" y="362"/>
                        <a:pt x="368" y="367"/>
                        <a:pt x="354" y="373"/>
                      </a:cubicBezTo>
                      <a:cubicBezTo>
                        <a:pt x="354" y="373"/>
                        <a:pt x="354" y="374"/>
                        <a:pt x="354" y="374"/>
                      </a:cubicBezTo>
                      <a:cubicBezTo>
                        <a:pt x="355" y="376"/>
                        <a:pt x="355" y="379"/>
                        <a:pt x="356" y="381"/>
                      </a:cubicBezTo>
                      <a:cubicBezTo>
                        <a:pt x="370" y="375"/>
                        <a:pt x="384" y="370"/>
                        <a:pt x="399" y="364"/>
                      </a:cubicBezTo>
                      <a:cubicBezTo>
                        <a:pt x="400" y="364"/>
                        <a:pt x="401" y="363"/>
                        <a:pt x="402" y="363"/>
                      </a:cubicBezTo>
                      <a:cubicBezTo>
                        <a:pt x="424" y="354"/>
                        <a:pt x="447" y="345"/>
                        <a:pt x="470" y="336"/>
                      </a:cubicBezTo>
                      <a:cubicBezTo>
                        <a:pt x="469" y="334"/>
                        <a:pt x="468" y="332"/>
                        <a:pt x="467" y="329"/>
                      </a:cubicBezTo>
                      <a:cubicBezTo>
                        <a:pt x="466" y="329"/>
                        <a:pt x="466" y="328"/>
                        <a:pt x="466" y="328"/>
                      </a:cubicBezTo>
                      <a:moveTo>
                        <a:pt x="156" y="99"/>
                      </a:moveTo>
                      <a:cubicBezTo>
                        <a:pt x="155" y="100"/>
                        <a:pt x="154" y="100"/>
                        <a:pt x="153" y="101"/>
                      </a:cubicBezTo>
                      <a:cubicBezTo>
                        <a:pt x="238" y="173"/>
                        <a:pt x="298" y="262"/>
                        <a:pt x="337" y="359"/>
                      </a:cubicBezTo>
                      <a:cubicBezTo>
                        <a:pt x="337" y="359"/>
                        <a:pt x="338" y="358"/>
                        <a:pt x="338" y="358"/>
                      </a:cubicBezTo>
                      <a:cubicBezTo>
                        <a:pt x="339" y="358"/>
                        <a:pt x="339" y="358"/>
                        <a:pt x="340" y="358"/>
                      </a:cubicBezTo>
                      <a:cubicBezTo>
                        <a:pt x="301" y="260"/>
                        <a:pt x="240" y="171"/>
                        <a:pt x="156" y="99"/>
                      </a:cubicBezTo>
                      <a:moveTo>
                        <a:pt x="2" y="0"/>
                      </a:moveTo>
                      <a:cubicBezTo>
                        <a:pt x="2" y="1"/>
                        <a:pt x="2" y="1"/>
                        <a:pt x="1" y="2"/>
                      </a:cubicBezTo>
                      <a:cubicBezTo>
                        <a:pt x="1" y="2"/>
                        <a:pt x="1" y="3"/>
                        <a:pt x="0" y="3"/>
                      </a:cubicBezTo>
                      <a:cubicBezTo>
                        <a:pt x="56" y="29"/>
                        <a:pt x="106" y="61"/>
                        <a:pt x="149" y="98"/>
                      </a:cubicBezTo>
                      <a:cubicBezTo>
                        <a:pt x="150" y="97"/>
                        <a:pt x="151" y="96"/>
                        <a:pt x="151" y="95"/>
                      </a:cubicBezTo>
                      <a:cubicBezTo>
                        <a:pt x="108" y="58"/>
                        <a:pt x="58" y="26"/>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0" name="Freeform 949"/>
                <p:cNvSpPr>
                  <a:spLocks/>
                </p:cNvSpPr>
                <p:nvPr/>
              </p:nvSpPr>
              <p:spPr bwMode="auto">
                <a:xfrm>
                  <a:off x="3008" y="1246"/>
                  <a:ext cx="87" cy="49"/>
                </a:xfrm>
                <a:custGeom>
                  <a:avLst/>
                  <a:gdLst>
                    <a:gd name="T0" fmla="*/ 9 w 46"/>
                    <a:gd name="T1" fmla="*/ 0 h 26"/>
                    <a:gd name="T2" fmla="*/ 1 w 46"/>
                    <a:gd name="T3" fmla="*/ 3 h 26"/>
                    <a:gd name="T4" fmla="*/ 24 w 46"/>
                    <a:gd name="T5" fmla="*/ 12 h 26"/>
                    <a:gd name="T6" fmla="*/ 23 w 46"/>
                    <a:gd name="T7" fmla="*/ 14 h 26"/>
                    <a:gd name="T8" fmla="*/ 0 w 46"/>
                    <a:gd name="T9" fmla="*/ 4 h 26"/>
                    <a:gd name="T10" fmla="*/ 19 w 46"/>
                    <a:gd name="T11" fmla="*/ 21 h 26"/>
                    <a:gd name="T12" fmla="*/ 38 w 46"/>
                    <a:gd name="T13" fmla="*/ 26 h 26"/>
                    <a:gd name="T14" fmla="*/ 44 w 46"/>
                    <a:gd name="T15" fmla="*/ 24 h 26"/>
                    <a:gd name="T16" fmla="*/ 45 w 46"/>
                    <a:gd name="T17" fmla="*/ 23 h 26"/>
                    <a:gd name="T18" fmla="*/ 46 w 46"/>
                    <a:gd name="T19" fmla="*/ 21 h 26"/>
                    <a:gd name="T20" fmla="*/ 27 w 46"/>
                    <a:gd name="T21" fmla="*/ 5 h 26"/>
                    <a:gd name="T22" fmla="*/ 9 w 46"/>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26">
                      <a:moveTo>
                        <a:pt x="9" y="0"/>
                      </a:moveTo>
                      <a:cubicBezTo>
                        <a:pt x="5" y="0"/>
                        <a:pt x="2" y="1"/>
                        <a:pt x="1" y="3"/>
                      </a:cubicBezTo>
                      <a:cubicBezTo>
                        <a:pt x="9" y="6"/>
                        <a:pt x="16" y="9"/>
                        <a:pt x="24" y="12"/>
                      </a:cubicBezTo>
                      <a:cubicBezTo>
                        <a:pt x="23" y="13"/>
                        <a:pt x="23" y="13"/>
                        <a:pt x="23" y="14"/>
                      </a:cubicBezTo>
                      <a:cubicBezTo>
                        <a:pt x="15" y="11"/>
                        <a:pt x="8" y="7"/>
                        <a:pt x="0" y="4"/>
                      </a:cubicBezTo>
                      <a:cubicBezTo>
                        <a:pt x="0" y="9"/>
                        <a:pt x="8" y="16"/>
                        <a:pt x="19" y="21"/>
                      </a:cubicBezTo>
                      <a:cubicBezTo>
                        <a:pt x="26" y="24"/>
                        <a:pt x="33" y="26"/>
                        <a:pt x="38" y="26"/>
                      </a:cubicBezTo>
                      <a:cubicBezTo>
                        <a:pt x="41" y="26"/>
                        <a:pt x="43" y="25"/>
                        <a:pt x="44" y="24"/>
                      </a:cubicBezTo>
                      <a:cubicBezTo>
                        <a:pt x="45" y="24"/>
                        <a:pt x="45" y="23"/>
                        <a:pt x="45" y="23"/>
                      </a:cubicBezTo>
                      <a:cubicBezTo>
                        <a:pt x="46" y="22"/>
                        <a:pt x="46" y="22"/>
                        <a:pt x="46" y="21"/>
                      </a:cubicBezTo>
                      <a:cubicBezTo>
                        <a:pt x="46" y="16"/>
                        <a:pt x="38" y="9"/>
                        <a:pt x="27" y="5"/>
                      </a:cubicBezTo>
                      <a:cubicBezTo>
                        <a:pt x="20" y="2"/>
                        <a:pt x="14"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1" name="Freeform 950"/>
                <p:cNvSpPr>
                  <a:spLocks/>
                </p:cNvSpPr>
                <p:nvPr/>
              </p:nvSpPr>
              <p:spPr bwMode="auto">
                <a:xfrm>
                  <a:off x="3717" y="1959"/>
                  <a:ext cx="45" cy="75"/>
                </a:xfrm>
                <a:custGeom>
                  <a:avLst/>
                  <a:gdLst>
                    <a:gd name="T0" fmla="*/ 7 w 24"/>
                    <a:gd name="T1" fmla="*/ 0 h 40"/>
                    <a:gd name="T2" fmla="*/ 7 w 24"/>
                    <a:gd name="T3" fmla="*/ 0 h 40"/>
                    <a:gd name="T4" fmla="*/ 5 w 24"/>
                    <a:gd name="T5" fmla="*/ 0 h 40"/>
                    <a:gd name="T6" fmla="*/ 4 w 24"/>
                    <a:gd name="T7" fmla="*/ 1 h 40"/>
                    <a:gd name="T8" fmla="*/ 4 w 24"/>
                    <a:gd name="T9" fmla="*/ 23 h 40"/>
                    <a:gd name="T10" fmla="*/ 18 w 24"/>
                    <a:gd name="T11" fmla="*/ 40 h 40"/>
                    <a:gd name="T12" fmla="*/ 19 w 24"/>
                    <a:gd name="T13" fmla="*/ 39 h 40"/>
                    <a:gd name="T14" fmla="*/ 23 w 24"/>
                    <a:gd name="T15" fmla="*/ 23 h 40"/>
                    <a:gd name="T16" fmla="*/ 21 w 24"/>
                    <a:gd name="T17" fmla="*/ 16 h 40"/>
                    <a:gd name="T18" fmla="*/ 21 w 24"/>
                    <a:gd name="T19" fmla="*/ 15 h 40"/>
                    <a:gd name="T20" fmla="*/ 7 w 24"/>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0">
                      <a:moveTo>
                        <a:pt x="7" y="0"/>
                      </a:moveTo>
                      <a:cubicBezTo>
                        <a:pt x="7" y="0"/>
                        <a:pt x="7" y="0"/>
                        <a:pt x="7" y="0"/>
                      </a:cubicBezTo>
                      <a:cubicBezTo>
                        <a:pt x="6" y="0"/>
                        <a:pt x="6" y="0"/>
                        <a:pt x="5" y="0"/>
                      </a:cubicBezTo>
                      <a:cubicBezTo>
                        <a:pt x="5" y="0"/>
                        <a:pt x="4" y="1"/>
                        <a:pt x="4" y="1"/>
                      </a:cubicBezTo>
                      <a:cubicBezTo>
                        <a:pt x="0" y="4"/>
                        <a:pt x="1" y="13"/>
                        <a:pt x="4" y="23"/>
                      </a:cubicBezTo>
                      <a:cubicBezTo>
                        <a:pt x="7" y="33"/>
                        <a:pt x="13" y="40"/>
                        <a:pt x="18" y="40"/>
                      </a:cubicBezTo>
                      <a:cubicBezTo>
                        <a:pt x="18" y="40"/>
                        <a:pt x="19" y="40"/>
                        <a:pt x="19" y="39"/>
                      </a:cubicBezTo>
                      <a:cubicBezTo>
                        <a:pt x="23" y="38"/>
                        <a:pt x="24" y="31"/>
                        <a:pt x="23" y="23"/>
                      </a:cubicBezTo>
                      <a:cubicBezTo>
                        <a:pt x="22" y="21"/>
                        <a:pt x="22" y="18"/>
                        <a:pt x="21" y="16"/>
                      </a:cubicBezTo>
                      <a:cubicBezTo>
                        <a:pt x="21" y="16"/>
                        <a:pt x="21" y="15"/>
                        <a:pt x="21" y="15"/>
                      </a:cubicBezTo>
                      <a:cubicBezTo>
                        <a:pt x="17" y="6"/>
                        <a:pt x="11"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2" name="Freeform 951"/>
                <p:cNvSpPr>
                  <a:spLocks/>
                </p:cNvSpPr>
                <p:nvPr/>
              </p:nvSpPr>
              <p:spPr bwMode="auto">
                <a:xfrm>
                  <a:off x="3651" y="3273"/>
                  <a:ext cx="47" cy="58"/>
                </a:xfrm>
                <a:custGeom>
                  <a:avLst/>
                  <a:gdLst>
                    <a:gd name="T0" fmla="*/ 20 w 25"/>
                    <a:gd name="T1" fmla="*/ 0 h 31"/>
                    <a:gd name="T2" fmla="*/ 7 w 25"/>
                    <a:gd name="T3" fmla="*/ 12 h 31"/>
                    <a:gd name="T4" fmla="*/ 3 w 25"/>
                    <a:gd name="T5" fmla="*/ 31 h 31"/>
                    <a:gd name="T6" fmla="*/ 5 w 25"/>
                    <a:gd name="T7" fmla="*/ 31 h 31"/>
                    <a:gd name="T8" fmla="*/ 19 w 25"/>
                    <a:gd name="T9" fmla="*/ 20 h 31"/>
                    <a:gd name="T10" fmla="*/ 23 w 25"/>
                    <a:gd name="T11" fmla="*/ 2 h 31"/>
                    <a:gd name="T12" fmla="*/ 22 w 25"/>
                    <a:gd name="T13" fmla="*/ 0 h 31"/>
                    <a:gd name="T14" fmla="*/ 20 w 25"/>
                    <a:gd name="T15" fmla="*/ 0 h 31"/>
                    <a:gd name="T16" fmla="*/ 20 w 2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1">
                      <a:moveTo>
                        <a:pt x="20" y="0"/>
                      </a:moveTo>
                      <a:cubicBezTo>
                        <a:pt x="16" y="0"/>
                        <a:pt x="11" y="5"/>
                        <a:pt x="7" y="12"/>
                      </a:cubicBezTo>
                      <a:cubicBezTo>
                        <a:pt x="2" y="20"/>
                        <a:pt x="0" y="29"/>
                        <a:pt x="3" y="31"/>
                      </a:cubicBezTo>
                      <a:cubicBezTo>
                        <a:pt x="4" y="31"/>
                        <a:pt x="5" y="31"/>
                        <a:pt x="5" y="31"/>
                      </a:cubicBezTo>
                      <a:cubicBezTo>
                        <a:pt x="9" y="31"/>
                        <a:pt x="15" y="27"/>
                        <a:pt x="19" y="20"/>
                      </a:cubicBezTo>
                      <a:cubicBezTo>
                        <a:pt x="24" y="12"/>
                        <a:pt x="25" y="5"/>
                        <a:pt x="23" y="2"/>
                      </a:cubicBezTo>
                      <a:cubicBezTo>
                        <a:pt x="23" y="1"/>
                        <a:pt x="23" y="1"/>
                        <a:pt x="22" y="0"/>
                      </a:cubicBezTo>
                      <a:cubicBezTo>
                        <a:pt x="22" y="0"/>
                        <a:pt x="21" y="0"/>
                        <a:pt x="20" y="0"/>
                      </a:cubicBezTo>
                      <a:cubicBezTo>
                        <a:pt x="20" y="0"/>
                        <a:pt x="20" y="0"/>
                        <a:pt x="2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3" name="Freeform 952"/>
                <p:cNvSpPr>
                  <a:spLocks/>
                </p:cNvSpPr>
                <p:nvPr/>
              </p:nvSpPr>
              <p:spPr bwMode="auto">
                <a:xfrm>
                  <a:off x="3959" y="1854"/>
                  <a:ext cx="49" cy="88"/>
                </a:xfrm>
                <a:custGeom>
                  <a:avLst/>
                  <a:gdLst>
                    <a:gd name="T0" fmla="*/ 6 w 26"/>
                    <a:gd name="T1" fmla="*/ 0 h 47"/>
                    <a:gd name="T2" fmla="*/ 4 w 26"/>
                    <a:gd name="T3" fmla="*/ 1 h 47"/>
                    <a:gd name="T4" fmla="*/ 4 w 26"/>
                    <a:gd name="T5" fmla="*/ 26 h 47"/>
                    <a:gd name="T6" fmla="*/ 5 w 26"/>
                    <a:gd name="T7" fmla="*/ 27 h 47"/>
                    <a:gd name="T8" fmla="*/ 8 w 26"/>
                    <a:gd name="T9" fmla="*/ 34 h 47"/>
                    <a:gd name="T10" fmla="*/ 20 w 26"/>
                    <a:gd name="T11" fmla="*/ 47 h 47"/>
                    <a:gd name="T12" fmla="*/ 20 w 26"/>
                    <a:gd name="T13" fmla="*/ 47 h 47"/>
                    <a:gd name="T14" fmla="*/ 21 w 26"/>
                    <a:gd name="T15" fmla="*/ 47 h 47"/>
                    <a:gd name="T16" fmla="*/ 23 w 26"/>
                    <a:gd name="T17" fmla="*/ 46 h 47"/>
                    <a:gd name="T18" fmla="*/ 22 w 26"/>
                    <a:gd name="T19" fmla="*/ 20 h 47"/>
                    <a:gd name="T20" fmla="*/ 6 w 26"/>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47">
                      <a:moveTo>
                        <a:pt x="6" y="0"/>
                      </a:moveTo>
                      <a:cubicBezTo>
                        <a:pt x="5" y="0"/>
                        <a:pt x="5" y="0"/>
                        <a:pt x="4" y="1"/>
                      </a:cubicBezTo>
                      <a:cubicBezTo>
                        <a:pt x="0" y="3"/>
                        <a:pt x="0" y="14"/>
                        <a:pt x="4" y="26"/>
                      </a:cubicBezTo>
                      <a:cubicBezTo>
                        <a:pt x="4" y="26"/>
                        <a:pt x="4" y="27"/>
                        <a:pt x="5" y="27"/>
                      </a:cubicBezTo>
                      <a:cubicBezTo>
                        <a:pt x="6" y="30"/>
                        <a:pt x="7" y="32"/>
                        <a:pt x="8" y="34"/>
                      </a:cubicBezTo>
                      <a:cubicBezTo>
                        <a:pt x="12" y="42"/>
                        <a:pt x="16" y="47"/>
                        <a:pt x="20" y="47"/>
                      </a:cubicBezTo>
                      <a:cubicBezTo>
                        <a:pt x="20" y="47"/>
                        <a:pt x="20" y="47"/>
                        <a:pt x="20" y="47"/>
                      </a:cubicBezTo>
                      <a:cubicBezTo>
                        <a:pt x="21" y="47"/>
                        <a:pt x="21" y="47"/>
                        <a:pt x="21" y="47"/>
                      </a:cubicBezTo>
                      <a:cubicBezTo>
                        <a:pt x="22" y="47"/>
                        <a:pt x="22" y="47"/>
                        <a:pt x="23" y="46"/>
                      </a:cubicBezTo>
                      <a:cubicBezTo>
                        <a:pt x="26" y="43"/>
                        <a:pt x="26" y="32"/>
                        <a:pt x="22" y="20"/>
                      </a:cubicBezTo>
                      <a:cubicBezTo>
                        <a:pt x="17" y="9"/>
                        <a:pt x="10"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4" name="Freeform 953"/>
                <p:cNvSpPr>
                  <a:spLocks/>
                </p:cNvSpPr>
                <p:nvPr/>
              </p:nvSpPr>
              <p:spPr bwMode="auto">
                <a:xfrm>
                  <a:off x="3972" y="2985"/>
                  <a:ext cx="47" cy="91"/>
                </a:xfrm>
                <a:custGeom>
                  <a:avLst/>
                  <a:gdLst>
                    <a:gd name="T0" fmla="*/ 19 w 25"/>
                    <a:gd name="T1" fmla="*/ 0 h 48"/>
                    <a:gd name="T2" fmla="*/ 18 w 25"/>
                    <a:gd name="T3" fmla="*/ 0 h 48"/>
                    <a:gd name="T4" fmla="*/ 7 w 25"/>
                    <a:gd name="T5" fmla="*/ 14 h 48"/>
                    <a:gd name="T6" fmla="*/ 4 w 25"/>
                    <a:gd name="T7" fmla="*/ 21 h 48"/>
                    <a:gd name="T8" fmla="*/ 4 w 25"/>
                    <a:gd name="T9" fmla="*/ 22 h 48"/>
                    <a:gd name="T10" fmla="*/ 5 w 25"/>
                    <a:gd name="T11" fmla="*/ 48 h 48"/>
                    <a:gd name="T12" fmla="*/ 5 w 25"/>
                    <a:gd name="T13" fmla="*/ 48 h 48"/>
                    <a:gd name="T14" fmla="*/ 10 w 25"/>
                    <a:gd name="T15" fmla="*/ 34 h 48"/>
                    <a:gd name="T16" fmla="*/ 11 w 25"/>
                    <a:gd name="T17" fmla="*/ 35 h 48"/>
                    <a:gd name="T18" fmla="*/ 7 w 25"/>
                    <a:gd name="T19" fmla="*/ 48 h 48"/>
                    <a:gd name="T20" fmla="*/ 21 w 25"/>
                    <a:gd name="T21" fmla="*/ 27 h 48"/>
                    <a:gd name="T22" fmla="*/ 21 w 25"/>
                    <a:gd name="T23" fmla="*/ 1 h 48"/>
                    <a:gd name="T24" fmla="*/ 20 w 25"/>
                    <a:gd name="T25" fmla="*/ 0 h 48"/>
                    <a:gd name="T26" fmla="*/ 19 w 25"/>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48">
                      <a:moveTo>
                        <a:pt x="19" y="0"/>
                      </a:moveTo>
                      <a:cubicBezTo>
                        <a:pt x="18" y="0"/>
                        <a:pt x="18" y="0"/>
                        <a:pt x="18" y="0"/>
                      </a:cubicBezTo>
                      <a:cubicBezTo>
                        <a:pt x="14" y="1"/>
                        <a:pt x="10" y="6"/>
                        <a:pt x="7" y="14"/>
                      </a:cubicBezTo>
                      <a:cubicBezTo>
                        <a:pt x="6" y="16"/>
                        <a:pt x="5" y="18"/>
                        <a:pt x="4" y="21"/>
                      </a:cubicBezTo>
                      <a:cubicBezTo>
                        <a:pt x="4" y="22"/>
                        <a:pt x="4" y="22"/>
                        <a:pt x="4" y="22"/>
                      </a:cubicBezTo>
                      <a:cubicBezTo>
                        <a:pt x="0" y="35"/>
                        <a:pt x="0" y="46"/>
                        <a:pt x="5" y="48"/>
                      </a:cubicBezTo>
                      <a:cubicBezTo>
                        <a:pt x="5" y="48"/>
                        <a:pt x="5" y="48"/>
                        <a:pt x="5" y="48"/>
                      </a:cubicBezTo>
                      <a:cubicBezTo>
                        <a:pt x="7" y="43"/>
                        <a:pt x="8" y="39"/>
                        <a:pt x="10" y="34"/>
                      </a:cubicBezTo>
                      <a:cubicBezTo>
                        <a:pt x="10" y="35"/>
                        <a:pt x="11" y="35"/>
                        <a:pt x="11" y="35"/>
                      </a:cubicBezTo>
                      <a:cubicBezTo>
                        <a:pt x="10" y="39"/>
                        <a:pt x="9" y="44"/>
                        <a:pt x="7" y="48"/>
                      </a:cubicBezTo>
                      <a:cubicBezTo>
                        <a:pt x="12" y="46"/>
                        <a:pt x="18" y="38"/>
                        <a:pt x="21" y="27"/>
                      </a:cubicBezTo>
                      <a:cubicBezTo>
                        <a:pt x="25" y="15"/>
                        <a:pt x="25" y="4"/>
                        <a:pt x="21" y="1"/>
                      </a:cubicBezTo>
                      <a:cubicBezTo>
                        <a:pt x="21" y="1"/>
                        <a:pt x="20" y="0"/>
                        <a:pt x="20" y="0"/>
                      </a:cubicBezTo>
                      <a:cubicBezTo>
                        <a:pt x="19" y="0"/>
                        <a:pt x="19" y="0"/>
                        <a:pt x="1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5" name="Freeform 954"/>
                <p:cNvSpPr>
                  <a:spLocks/>
                </p:cNvSpPr>
                <p:nvPr/>
              </p:nvSpPr>
              <p:spPr bwMode="auto">
                <a:xfrm>
                  <a:off x="3815" y="2948"/>
                  <a:ext cx="26" cy="50"/>
                </a:xfrm>
                <a:custGeom>
                  <a:avLst/>
                  <a:gdLst>
                    <a:gd name="T0" fmla="*/ 11 w 14"/>
                    <a:gd name="T1" fmla="*/ 0 h 27"/>
                    <a:gd name="T2" fmla="*/ 2 w 14"/>
                    <a:gd name="T3" fmla="*/ 10 h 27"/>
                    <a:gd name="T4" fmla="*/ 8 w 14"/>
                    <a:gd name="T5" fmla="*/ 12 h 27"/>
                    <a:gd name="T6" fmla="*/ 6 w 14"/>
                    <a:gd name="T7" fmla="*/ 18 h 27"/>
                    <a:gd name="T8" fmla="*/ 1 w 14"/>
                    <a:gd name="T9" fmla="*/ 16 h 27"/>
                    <a:gd name="T10" fmla="*/ 1 w 14"/>
                    <a:gd name="T11" fmla="*/ 24 h 27"/>
                    <a:gd name="T12" fmla="*/ 3 w 14"/>
                    <a:gd name="T13" fmla="*/ 26 h 27"/>
                    <a:gd name="T14" fmla="*/ 4 w 14"/>
                    <a:gd name="T15" fmla="*/ 27 h 27"/>
                    <a:gd name="T16" fmla="*/ 4 w 14"/>
                    <a:gd name="T17" fmla="*/ 27 h 27"/>
                    <a:gd name="T18" fmla="*/ 12 w 14"/>
                    <a:gd name="T19" fmla="*/ 17 h 27"/>
                    <a:gd name="T20" fmla="*/ 13 w 14"/>
                    <a:gd name="T21" fmla="*/ 15 h 27"/>
                    <a:gd name="T22" fmla="*/ 14 w 14"/>
                    <a:gd name="T23" fmla="*/ 8 h 27"/>
                    <a:gd name="T24" fmla="*/ 12 w 14"/>
                    <a:gd name="T25" fmla="*/ 0 h 27"/>
                    <a:gd name="T26" fmla="*/ 11 w 14"/>
                    <a:gd name="T2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7">
                      <a:moveTo>
                        <a:pt x="11" y="0"/>
                      </a:moveTo>
                      <a:cubicBezTo>
                        <a:pt x="8" y="0"/>
                        <a:pt x="5" y="4"/>
                        <a:pt x="2" y="10"/>
                      </a:cubicBezTo>
                      <a:cubicBezTo>
                        <a:pt x="4" y="11"/>
                        <a:pt x="6" y="11"/>
                        <a:pt x="8" y="12"/>
                      </a:cubicBezTo>
                      <a:cubicBezTo>
                        <a:pt x="7" y="14"/>
                        <a:pt x="7" y="16"/>
                        <a:pt x="6" y="18"/>
                      </a:cubicBezTo>
                      <a:cubicBezTo>
                        <a:pt x="4" y="17"/>
                        <a:pt x="2" y="17"/>
                        <a:pt x="1" y="16"/>
                      </a:cubicBezTo>
                      <a:cubicBezTo>
                        <a:pt x="0" y="19"/>
                        <a:pt x="0" y="22"/>
                        <a:pt x="1" y="24"/>
                      </a:cubicBezTo>
                      <a:cubicBezTo>
                        <a:pt x="1" y="25"/>
                        <a:pt x="2" y="26"/>
                        <a:pt x="3" y="26"/>
                      </a:cubicBezTo>
                      <a:cubicBezTo>
                        <a:pt x="3" y="27"/>
                        <a:pt x="3" y="27"/>
                        <a:pt x="4" y="27"/>
                      </a:cubicBezTo>
                      <a:cubicBezTo>
                        <a:pt x="4" y="27"/>
                        <a:pt x="4" y="27"/>
                        <a:pt x="4" y="27"/>
                      </a:cubicBezTo>
                      <a:cubicBezTo>
                        <a:pt x="6" y="27"/>
                        <a:pt x="10" y="23"/>
                        <a:pt x="12" y="17"/>
                      </a:cubicBezTo>
                      <a:cubicBezTo>
                        <a:pt x="12" y="16"/>
                        <a:pt x="12" y="16"/>
                        <a:pt x="13" y="15"/>
                      </a:cubicBezTo>
                      <a:cubicBezTo>
                        <a:pt x="13" y="13"/>
                        <a:pt x="14" y="11"/>
                        <a:pt x="14" y="8"/>
                      </a:cubicBezTo>
                      <a:cubicBezTo>
                        <a:pt x="14" y="4"/>
                        <a:pt x="13" y="1"/>
                        <a:pt x="12" y="0"/>
                      </a:cubicBezTo>
                      <a:cubicBezTo>
                        <a:pt x="11" y="0"/>
                        <a:pt x="11" y="0"/>
                        <a:pt x="1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6" name="Freeform 955"/>
                <p:cNvSpPr>
                  <a:spLocks noEditPoints="1"/>
                </p:cNvSpPr>
                <p:nvPr/>
              </p:nvSpPr>
              <p:spPr bwMode="auto">
                <a:xfrm>
                  <a:off x="3474" y="1449"/>
                  <a:ext cx="1102" cy="2766"/>
                </a:xfrm>
                <a:custGeom>
                  <a:avLst/>
                  <a:gdLst>
                    <a:gd name="T0" fmla="*/ 125 w 586"/>
                    <a:gd name="T1" fmla="*/ 1379 h 1471"/>
                    <a:gd name="T2" fmla="*/ 0 w 586"/>
                    <a:gd name="T3" fmla="*/ 1468 h 1471"/>
                    <a:gd name="T4" fmla="*/ 1 w 586"/>
                    <a:gd name="T5" fmla="*/ 1469 h 1471"/>
                    <a:gd name="T6" fmla="*/ 1 w 586"/>
                    <a:gd name="T7" fmla="*/ 1471 h 1471"/>
                    <a:gd name="T8" fmla="*/ 127 w 586"/>
                    <a:gd name="T9" fmla="*/ 1381 h 1471"/>
                    <a:gd name="T10" fmla="*/ 125 w 586"/>
                    <a:gd name="T11" fmla="*/ 1379 h 1471"/>
                    <a:gd name="T12" fmla="*/ 177 w 586"/>
                    <a:gd name="T13" fmla="*/ 1332 h 1471"/>
                    <a:gd name="T14" fmla="*/ 131 w 586"/>
                    <a:gd name="T15" fmla="*/ 1374 h 1471"/>
                    <a:gd name="T16" fmla="*/ 133 w 586"/>
                    <a:gd name="T17" fmla="*/ 1376 h 1471"/>
                    <a:gd name="T18" fmla="*/ 177 w 586"/>
                    <a:gd name="T19" fmla="*/ 1336 h 1471"/>
                    <a:gd name="T20" fmla="*/ 177 w 586"/>
                    <a:gd name="T21" fmla="*/ 1336 h 1471"/>
                    <a:gd name="T22" fmla="*/ 177 w 586"/>
                    <a:gd name="T23" fmla="*/ 1332 h 1471"/>
                    <a:gd name="T24" fmla="*/ 200 w 586"/>
                    <a:gd name="T25" fmla="*/ 1320 h 1471"/>
                    <a:gd name="T26" fmla="*/ 194 w 586"/>
                    <a:gd name="T27" fmla="*/ 1327 h 1471"/>
                    <a:gd name="T28" fmla="*/ 193 w 586"/>
                    <a:gd name="T29" fmla="*/ 1328 h 1471"/>
                    <a:gd name="T30" fmla="*/ 248 w 586"/>
                    <a:gd name="T31" fmla="*/ 1387 h 1471"/>
                    <a:gd name="T32" fmla="*/ 250 w 586"/>
                    <a:gd name="T33" fmla="*/ 1385 h 1471"/>
                    <a:gd name="T34" fmla="*/ 257 w 586"/>
                    <a:gd name="T35" fmla="*/ 1378 h 1471"/>
                    <a:gd name="T36" fmla="*/ 200 w 586"/>
                    <a:gd name="T37" fmla="*/ 1320 h 1471"/>
                    <a:gd name="T38" fmla="*/ 340 w 586"/>
                    <a:gd name="T39" fmla="*/ 1295 h 1471"/>
                    <a:gd name="T40" fmla="*/ 277 w 586"/>
                    <a:gd name="T41" fmla="*/ 1368 h 1471"/>
                    <a:gd name="T42" fmla="*/ 279 w 586"/>
                    <a:gd name="T43" fmla="*/ 1368 h 1471"/>
                    <a:gd name="T44" fmla="*/ 280 w 586"/>
                    <a:gd name="T45" fmla="*/ 1370 h 1471"/>
                    <a:gd name="T46" fmla="*/ 342 w 586"/>
                    <a:gd name="T47" fmla="*/ 1297 h 1471"/>
                    <a:gd name="T48" fmla="*/ 340 w 586"/>
                    <a:gd name="T49" fmla="*/ 1295 h 1471"/>
                    <a:gd name="T50" fmla="*/ 582 w 586"/>
                    <a:gd name="T51" fmla="*/ 706 h 1471"/>
                    <a:gd name="T52" fmla="*/ 345 w 586"/>
                    <a:gd name="T53" fmla="*/ 1287 h 1471"/>
                    <a:gd name="T54" fmla="*/ 348 w 586"/>
                    <a:gd name="T55" fmla="*/ 1290 h 1471"/>
                    <a:gd name="T56" fmla="*/ 586 w 586"/>
                    <a:gd name="T57" fmla="*/ 707 h 1471"/>
                    <a:gd name="T58" fmla="*/ 584 w 586"/>
                    <a:gd name="T59" fmla="*/ 707 h 1471"/>
                    <a:gd name="T60" fmla="*/ 584 w 586"/>
                    <a:gd name="T61" fmla="*/ 707 h 1471"/>
                    <a:gd name="T62" fmla="*/ 582 w 586"/>
                    <a:gd name="T63" fmla="*/ 706 h 1471"/>
                    <a:gd name="T64" fmla="*/ 457 w 586"/>
                    <a:gd name="T65" fmla="*/ 660 h 1471"/>
                    <a:gd name="T66" fmla="*/ 457 w 586"/>
                    <a:gd name="T67" fmla="*/ 662 h 1471"/>
                    <a:gd name="T68" fmla="*/ 456 w 586"/>
                    <a:gd name="T69" fmla="*/ 670 h 1471"/>
                    <a:gd name="T70" fmla="*/ 578 w 586"/>
                    <a:gd name="T71" fmla="*/ 684 h 1471"/>
                    <a:gd name="T72" fmla="*/ 579 w 586"/>
                    <a:gd name="T73" fmla="*/ 674 h 1471"/>
                    <a:gd name="T74" fmla="*/ 579 w 586"/>
                    <a:gd name="T75" fmla="*/ 671 h 1471"/>
                    <a:gd name="T76" fmla="*/ 457 w 586"/>
                    <a:gd name="T77" fmla="*/ 660 h 1471"/>
                    <a:gd name="T78" fmla="*/ 304 w 586"/>
                    <a:gd name="T79" fmla="*/ 0 h 1471"/>
                    <a:gd name="T80" fmla="*/ 303 w 586"/>
                    <a:gd name="T81" fmla="*/ 1 h 1471"/>
                    <a:gd name="T82" fmla="*/ 301 w 586"/>
                    <a:gd name="T83" fmla="*/ 2 h 1471"/>
                    <a:gd name="T84" fmla="*/ 455 w 586"/>
                    <a:gd name="T85" fmla="*/ 556 h 1471"/>
                    <a:gd name="T86" fmla="*/ 455 w 586"/>
                    <a:gd name="T87" fmla="*/ 567 h 1471"/>
                    <a:gd name="T88" fmla="*/ 452 w 586"/>
                    <a:gd name="T89" fmla="*/ 632 h 1471"/>
                    <a:gd name="T90" fmla="*/ 455 w 586"/>
                    <a:gd name="T91" fmla="*/ 636 h 1471"/>
                    <a:gd name="T92" fmla="*/ 458 w 586"/>
                    <a:gd name="T93" fmla="*/ 567 h 1471"/>
                    <a:gd name="T94" fmla="*/ 459 w 586"/>
                    <a:gd name="T95" fmla="*/ 556 h 1471"/>
                    <a:gd name="T96" fmla="*/ 304 w 586"/>
                    <a:gd name="T97"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6" h="1471">
                      <a:moveTo>
                        <a:pt x="125" y="1379"/>
                      </a:moveTo>
                      <a:cubicBezTo>
                        <a:pt x="86" y="1412"/>
                        <a:pt x="44" y="1442"/>
                        <a:pt x="0" y="1468"/>
                      </a:cubicBezTo>
                      <a:cubicBezTo>
                        <a:pt x="0" y="1468"/>
                        <a:pt x="1" y="1469"/>
                        <a:pt x="1" y="1469"/>
                      </a:cubicBezTo>
                      <a:cubicBezTo>
                        <a:pt x="1" y="1470"/>
                        <a:pt x="1" y="1470"/>
                        <a:pt x="1" y="1471"/>
                      </a:cubicBezTo>
                      <a:cubicBezTo>
                        <a:pt x="46" y="1444"/>
                        <a:pt x="88" y="1414"/>
                        <a:pt x="127" y="1381"/>
                      </a:cubicBezTo>
                      <a:cubicBezTo>
                        <a:pt x="127" y="1381"/>
                        <a:pt x="126" y="1380"/>
                        <a:pt x="125" y="1379"/>
                      </a:cubicBezTo>
                      <a:moveTo>
                        <a:pt x="177" y="1332"/>
                      </a:moveTo>
                      <a:cubicBezTo>
                        <a:pt x="162" y="1346"/>
                        <a:pt x="147" y="1360"/>
                        <a:pt x="131" y="1374"/>
                      </a:cubicBezTo>
                      <a:cubicBezTo>
                        <a:pt x="132" y="1375"/>
                        <a:pt x="133" y="1375"/>
                        <a:pt x="133" y="1376"/>
                      </a:cubicBezTo>
                      <a:cubicBezTo>
                        <a:pt x="148" y="1363"/>
                        <a:pt x="163" y="1350"/>
                        <a:pt x="177" y="1336"/>
                      </a:cubicBezTo>
                      <a:cubicBezTo>
                        <a:pt x="177" y="1336"/>
                        <a:pt x="177" y="1336"/>
                        <a:pt x="177" y="1336"/>
                      </a:cubicBezTo>
                      <a:cubicBezTo>
                        <a:pt x="176" y="1335"/>
                        <a:pt x="176" y="1334"/>
                        <a:pt x="177" y="1332"/>
                      </a:cubicBezTo>
                      <a:moveTo>
                        <a:pt x="200" y="1320"/>
                      </a:moveTo>
                      <a:cubicBezTo>
                        <a:pt x="199" y="1322"/>
                        <a:pt x="197" y="1325"/>
                        <a:pt x="194" y="1327"/>
                      </a:cubicBezTo>
                      <a:cubicBezTo>
                        <a:pt x="194" y="1328"/>
                        <a:pt x="193" y="1328"/>
                        <a:pt x="193" y="1328"/>
                      </a:cubicBezTo>
                      <a:cubicBezTo>
                        <a:pt x="211" y="1348"/>
                        <a:pt x="230" y="1367"/>
                        <a:pt x="248" y="1387"/>
                      </a:cubicBezTo>
                      <a:cubicBezTo>
                        <a:pt x="249" y="1386"/>
                        <a:pt x="249" y="1386"/>
                        <a:pt x="250" y="1385"/>
                      </a:cubicBezTo>
                      <a:cubicBezTo>
                        <a:pt x="252" y="1383"/>
                        <a:pt x="255" y="1380"/>
                        <a:pt x="257" y="1378"/>
                      </a:cubicBezTo>
                      <a:cubicBezTo>
                        <a:pt x="238" y="1359"/>
                        <a:pt x="219" y="1339"/>
                        <a:pt x="200" y="1320"/>
                      </a:cubicBezTo>
                      <a:moveTo>
                        <a:pt x="340" y="1295"/>
                      </a:moveTo>
                      <a:cubicBezTo>
                        <a:pt x="320" y="1320"/>
                        <a:pt x="299" y="1344"/>
                        <a:pt x="277" y="1368"/>
                      </a:cubicBezTo>
                      <a:cubicBezTo>
                        <a:pt x="278" y="1368"/>
                        <a:pt x="279" y="1368"/>
                        <a:pt x="279" y="1368"/>
                      </a:cubicBezTo>
                      <a:cubicBezTo>
                        <a:pt x="279" y="1369"/>
                        <a:pt x="280" y="1369"/>
                        <a:pt x="280" y="1370"/>
                      </a:cubicBezTo>
                      <a:cubicBezTo>
                        <a:pt x="302" y="1347"/>
                        <a:pt x="323" y="1322"/>
                        <a:pt x="342" y="1297"/>
                      </a:cubicBezTo>
                      <a:cubicBezTo>
                        <a:pt x="341" y="1296"/>
                        <a:pt x="340" y="1296"/>
                        <a:pt x="340" y="1295"/>
                      </a:cubicBezTo>
                      <a:moveTo>
                        <a:pt x="582" y="706"/>
                      </a:moveTo>
                      <a:cubicBezTo>
                        <a:pt x="554" y="916"/>
                        <a:pt x="474" y="1120"/>
                        <a:pt x="345" y="1287"/>
                      </a:cubicBezTo>
                      <a:cubicBezTo>
                        <a:pt x="346" y="1288"/>
                        <a:pt x="347" y="1289"/>
                        <a:pt x="348" y="1290"/>
                      </a:cubicBezTo>
                      <a:cubicBezTo>
                        <a:pt x="477" y="1122"/>
                        <a:pt x="558" y="918"/>
                        <a:pt x="586" y="707"/>
                      </a:cubicBezTo>
                      <a:cubicBezTo>
                        <a:pt x="585" y="707"/>
                        <a:pt x="585" y="707"/>
                        <a:pt x="584" y="707"/>
                      </a:cubicBezTo>
                      <a:cubicBezTo>
                        <a:pt x="584" y="707"/>
                        <a:pt x="584" y="707"/>
                        <a:pt x="584" y="707"/>
                      </a:cubicBezTo>
                      <a:cubicBezTo>
                        <a:pt x="583" y="707"/>
                        <a:pt x="583" y="707"/>
                        <a:pt x="582" y="706"/>
                      </a:cubicBezTo>
                      <a:moveTo>
                        <a:pt x="457" y="660"/>
                      </a:moveTo>
                      <a:cubicBezTo>
                        <a:pt x="457" y="660"/>
                        <a:pt x="457" y="661"/>
                        <a:pt x="457" y="662"/>
                      </a:cubicBezTo>
                      <a:cubicBezTo>
                        <a:pt x="457" y="665"/>
                        <a:pt x="456" y="668"/>
                        <a:pt x="456" y="670"/>
                      </a:cubicBezTo>
                      <a:cubicBezTo>
                        <a:pt x="497" y="675"/>
                        <a:pt x="538" y="679"/>
                        <a:pt x="578" y="684"/>
                      </a:cubicBezTo>
                      <a:cubicBezTo>
                        <a:pt x="578" y="681"/>
                        <a:pt x="578" y="677"/>
                        <a:pt x="579" y="674"/>
                      </a:cubicBezTo>
                      <a:cubicBezTo>
                        <a:pt x="579" y="673"/>
                        <a:pt x="579" y="672"/>
                        <a:pt x="579" y="671"/>
                      </a:cubicBezTo>
                      <a:cubicBezTo>
                        <a:pt x="539" y="668"/>
                        <a:pt x="498" y="664"/>
                        <a:pt x="457" y="660"/>
                      </a:cubicBezTo>
                      <a:moveTo>
                        <a:pt x="304" y="0"/>
                      </a:moveTo>
                      <a:cubicBezTo>
                        <a:pt x="304" y="0"/>
                        <a:pt x="303" y="1"/>
                        <a:pt x="303" y="1"/>
                      </a:cubicBezTo>
                      <a:cubicBezTo>
                        <a:pt x="302" y="1"/>
                        <a:pt x="302" y="2"/>
                        <a:pt x="301" y="2"/>
                      </a:cubicBezTo>
                      <a:cubicBezTo>
                        <a:pt x="408" y="166"/>
                        <a:pt x="458" y="361"/>
                        <a:pt x="455" y="556"/>
                      </a:cubicBezTo>
                      <a:cubicBezTo>
                        <a:pt x="455" y="560"/>
                        <a:pt x="455" y="564"/>
                        <a:pt x="455" y="567"/>
                      </a:cubicBezTo>
                      <a:cubicBezTo>
                        <a:pt x="454" y="589"/>
                        <a:pt x="453" y="610"/>
                        <a:pt x="452" y="632"/>
                      </a:cubicBezTo>
                      <a:cubicBezTo>
                        <a:pt x="453" y="632"/>
                        <a:pt x="454" y="634"/>
                        <a:pt x="455" y="636"/>
                      </a:cubicBezTo>
                      <a:cubicBezTo>
                        <a:pt x="457" y="613"/>
                        <a:pt x="458" y="590"/>
                        <a:pt x="458" y="567"/>
                      </a:cubicBezTo>
                      <a:cubicBezTo>
                        <a:pt x="458" y="564"/>
                        <a:pt x="458" y="560"/>
                        <a:pt x="459" y="556"/>
                      </a:cubicBezTo>
                      <a:cubicBezTo>
                        <a:pt x="461" y="361"/>
                        <a:pt x="411" y="165"/>
                        <a:pt x="30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7" name="Freeform 956"/>
                <p:cNvSpPr>
                  <a:spLocks/>
                </p:cNvSpPr>
                <p:nvPr/>
              </p:nvSpPr>
              <p:spPr bwMode="auto">
                <a:xfrm>
                  <a:off x="3974" y="1361"/>
                  <a:ext cx="76" cy="92"/>
                </a:xfrm>
                <a:custGeom>
                  <a:avLst/>
                  <a:gdLst>
                    <a:gd name="T0" fmla="*/ 6 w 40"/>
                    <a:gd name="T1" fmla="*/ 0 h 49"/>
                    <a:gd name="T2" fmla="*/ 4 w 40"/>
                    <a:gd name="T3" fmla="*/ 1 h 49"/>
                    <a:gd name="T4" fmla="*/ 13 w 40"/>
                    <a:gd name="T5" fmla="*/ 29 h 49"/>
                    <a:gd name="T6" fmla="*/ 35 w 40"/>
                    <a:gd name="T7" fmla="*/ 49 h 49"/>
                    <a:gd name="T8" fmla="*/ 35 w 40"/>
                    <a:gd name="T9" fmla="*/ 49 h 49"/>
                    <a:gd name="T10" fmla="*/ 37 w 40"/>
                    <a:gd name="T11" fmla="*/ 48 h 49"/>
                    <a:gd name="T12" fmla="*/ 38 w 40"/>
                    <a:gd name="T13" fmla="*/ 47 h 49"/>
                    <a:gd name="T14" fmla="*/ 28 w 40"/>
                    <a:gd name="T15" fmla="*/ 19 h 49"/>
                    <a:gd name="T16" fmla="*/ 6 w 4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9">
                      <a:moveTo>
                        <a:pt x="6" y="0"/>
                      </a:moveTo>
                      <a:cubicBezTo>
                        <a:pt x="5" y="0"/>
                        <a:pt x="4" y="0"/>
                        <a:pt x="4" y="1"/>
                      </a:cubicBezTo>
                      <a:cubicBezTo>
                        <a:pt x="0" y="4"/>
                        <a:pt x="4" y="16"/>
                        <a:pt x="13" y="29"/>
                      </a:cubicBezTo>
                      <a:cubicBezTo>
                        <a:pt x="21" y="41"/>
                        <a:pt x="30" y="49"/>
                        <a:pt x="35" y="49"/>
                      </a:cubicBezTo>
                      <a:cubicBezTo>
                        <a:pt x="35" y="49"/>
                        <a:pt x="35" y="49"/>
                        <a:pt x="35" y="49"/>
                      </a:cubicBezTo>
                      <a:cubicBezTo>
                        <a:pt x="36" y="49"/>
                        <a:pt x="36" y="48"/>
                        <a:pt x="37" y="48"/>
                      </a:cubicBezTo>
                      <a:cubicBezTo>
                        <a:pt x="37" y="48"/>
                        <a:pt x="38" y="47"/>
                        <a:pt x="38" y="47"/>
                      </a:cubicBezTo>
                      <a:cubicBezTo>
                        <a:pt x="40" y="42"/>
                        <a:pt x="37" y="31"/>
                        <a:pt x="28" y="19"/>
                      </a:cubicBezTo>
                      <a:cubicBezTo>
                        <a:pt x="21" y="7"/>
                        <a:pt x="11"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8" name="Freeform 957"/>
                <p:cNvSpPr>
                  <a:spLocks/>
                </p:cNvSpPr>
                <p:nvPr/>
              </p:nvSpPr>
              <p:spPr bwMode="auto">
                <a:xfrm>
                  <a:off x="4298" y="2638"/>
                  <a:ext cx="37" cy="107"/>
                </a:xfrm>
                <a:custGeom>
                  <a:avLst/>
                  <a:gdLst>
                    <a:gd name="T0" fmla="*/ 13 w 20"/>
                    <a:gd name="T1" fmla="*/ 0 h 57"/>
                    <a:gd name="T2" fmla="*/ 1 w 20"/>
                    <a:gd name="T3" fmla="*/ 28 h 57"/>
                    <a:gd name="T4" fmla="*/ 4 w 20"/>
                    <a:gd name="T5" fmla="*/ 55 h 57"/>
                    <a:gd name="T6" fmla="*/ 7 w 20"/>
                    <a:gd name="T7" fmla="*/ 28 h 57"/>
                    <a:gd name="T8" fmla="*/ 10 w 20"/>
                    <a:gd name="T9" fmla="*/ 28 h 57"/>
                    <a:gd name="T10" fmla="*/ 6 w 20"/>
                    <a:gd name="T11" fmla="*/ 57 h 57"/>
                    <a:gd name="T12" fmla="*/ 7 w 20"/>
                    <a:gd name="T13" fmla="*/ 57 h 57"/>
                    <a:gd name="T14" fmla="*/ 7 w 20"/>
                    <a:gd name="T15" fmla="*/ 57 h 57"/>
                    <a:gd name="T16" fmla="*/ 18 w 20"/>
                    <a:gd name="T17" fmla="*/ 38 h 57"/>
                    <a:gd name="T18" fmla="*/ 19 w 20"/>
                    <a:gd name="T19" fmla="*/ 30 h 57"/>
                    <a:gd name="T20" fmla="*/ 19 w 20"/>
                    <a:gd name="T21" fmla="*/ 28 h 57"/>
                    <a:gd name="T22" fmla="*/ 17 w 20"/>
                    <a:gd name="T23" fmla="*/ 4 h 57"/>
                    <a:gd name="T24" fmla="*/ 14 w 20"/>
                    <a:gd name="T25" fmla="*/ 0 h 57"/>
                    <a:gd name="T26" fmla="*/ 13 w 20"/>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57">
                      <a:moveTo>
                        <a:pt x="13" y="0"/>
                      </a:moveTo>
                      <a:cubicBezTo>
                        <a:pt x="8" y="0"/>
                        <a:pt x="3" y="12"/>
                        <a:pt x="1" y="28"/>
                      </a:cubicBezTo>
                      <a:cubicBezTo>
                        <a:pt x="0" y="40"/>
                        <a:pt x="1" y="51"/>
                        <a:pt x="4" y="55"/>
                      </a:cubicBezTo>
                      <a:cubicBezTo>
                        <a:pt x="5" y="46"/>
                        <a:pt x="6" y="37"/>
                        <a:pt x="7" y="28"/>
                      </a:cubicBezTo>
                      <a:cubicBezTo>
                        <a:pt x="8" y="28"/>
                        <a:pt x="9" y="28"/>
                        <a:pt x="10" y="28"/>
                      </a:cubicBezTo>
                      <a:cubicBezTo>
                        <a:pt x="9" y="38"/>
                        <a:pt x="8" y="48"/>
                        <a:pt x="6" y="57"/>
                      </a:cubicBezTo>
                      <a:cubicBezTo>
                        <a:pt x="7" y="57"/>
                        <a:pt x="7" y="57"/>
                        <a:pt x="7" y="57"/>
                      </a:cubicBezTo>
                      <a:cubicBezTo>
                        <a:pt x="7" y="57"/>
                        <a:pt x="7" y="57"/>
                        <a:pt x="7" y="57"/>
                      </a:cubicBezTo>
                      <a:cubicBezTo>
                        <a:pt x="11" y="57"/>
                        <a:pt x="15" y="49"/>
                        <a:pt x="18" y="38"/>
                      </a:cubicBezTo>
                      <a:cubicBezTo>
                        <a:pt x="18" y="36"/>
                        <a:pt x="19" y="33"/>
                        <a:pt x="19" y="30"/>
                      </a:cubicBezTo>
                      <a:cubicBezTo>
                        <a:pt x="19" y="29"/>
                        <a:pt x="19" y="28"/>
                        <a:pt x="19" y="28"/>
                      </a:cubicBezTo>
                      <a:cubicBezTo>
                        <a:pt x="20" y="17"/>
                        <a:pt x="19" y="8"/>
                        <a:pt x="17" y="4"/>
                      </a:cubicBezTo>
                      <a:cubicBezTo>
                        <a:pt x="16" y="2"/>
                        <a:pt x="15" y="0"/>
                        <a:pt x="14" y="0"/>
                      </a:cubicBezTo>
                      <a:cubicBezTo>
                        <a:pt x="13" y="0"/>
                        <a:pt x="13" y="0"/>
                        <a:pt x="1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9" name="Freeform 958"/>
                <p:cNvSpPr>
                  <a:spLocks/>
                </p:cNvSpPr>
                <p:nvPr/>
              </p:nvSpPr>
              <p:spPr bwMode="auto">
                <a:xfrm>
                  <a:off x="3390" y="4209"/>
                  <a:ext cx="86" cy="51"/>
                </a:xfrm>
                <a:custGeom>
                  <a:avLst/>
                  <a:gdLst>
                    <a:gd name="T0" fmla="*/ 42 w 46"/>
                    <a:gd name="T1" fmla="*/ 0 h 27"/>
                    <a:gd name="T2" fmla="*/ 20 w 46"/>
                    <a:gd name="T3" fmla="*/ 7 h 27"/>
                    <a:gd name="T4" fmla="*/ 2 w 46"/>
                    <a:gd name="T5" fmla="*/ 26 h 27"/>
                    <a:gd name="T6" fmla="*/ 6 w 46"/>
                    <a:gd name="T7" fmla="*/ 27 h 27"/>
                    <a:gd name="T8" fmla="*/ 28 w 46"/>
                    <a:gd name="T9" fmla="*/ 20 h 27"/>
                    <a:gd name="T10" fmla="*/ 46 w 46"/>
                    <a:gd name="T11" fmla="*/ 3 h 27"/>
                    <a:gd name="T12" fmla="*/ 46 w 46"/>
                    <a:gd name="T13" fmla="*/ 1 h 27"/>
                    <a:gd name="T14" fmla="*/ 45 w 46"/>
                    <a:gd name="T15" fmla="*/ 0 h 27"/>
                    <a:gd name="T16" fmla="*/ 42 w 46"/>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7">
                      <a:moveTo>
                        <a:pt x="42" y="0"/>
                      </a:moveTo>
                      <a:cubicBezTo>
                        <a:pt x="37" y="0"/>
                        <a:pt x="29" y="2"/>
                        <a:pt x="20" y="7"/>
                      </a:cubicBezTo>
                      <a:cubicBezTo>
                        <a:pt x="8" y="14"/>
                        <a:pt x="0" y="22"/>
                        <a:pt x="2" y="26"/>
                      </a:cubicBezTo>
                      <a:cubicBezTo>
                        <a:pt x="3" y="27"/>
                        <a:pt x="4" y="27"/>
                        <a:pt x="6" y="27"/>
                      </a:cubicBezTo>
                      <a:cubicBezTo>
                        <a:pt x="11" y="27"/>
                        <a:pt x="19" y="25"/>
                        <a:pt x="28" y="20"/>
                      </a:cubicBezTo>
                      <a:cubicBezTo>
                        <a:pt x="38" y="14"/>
                        <a:pt x="46" y="7"/>
                        <a:pt x="46" y="3"/>
                      </a:cubicBezTo>
                      <a:cubicBezTo>
                        <a:pt x="46" y="2"/>
                        <a:pt x="46" y="2"/>
                        <a:pt x="46" y="1"/>
                      </a:cubicBezTo>
                      <a:cubicBezTo>
                        <a:pt x="46" y="1"/>
                        <a:pt x="45" y="0"/>
                        <a:pt x="45" y="0"/>
                      </a:cubicBezTo>
                      <a:cubicBezTo>
                        <a:pt x="44" y="0"/>
                        <a:pt x="43" y="0"/>
                        <a:pt x="4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0" name="Freeform 959"/>
                <p:cNvSpPr>
                  <a:spLocks/>
                </p:cNvSpPr>
                <p:nvPr/>
              </p:nvSpPr>
              <p:spPr bwMode="auto">
                <a:xfrm>
                  <a:off x="4561" y="2656"/>
                  <a:ext cx="37" cy="123"/>
                </a:xfrm>
                <a:custGeom>
                  <a:avLst/>
                  <a:gdLst>
                    <a:gd name="T0" fmla="*/ 13 w 20"/>
                    <a:gd name="T1" fmla="*/ 0 h 65"/>
                    <a:gd name="T2" fmla="*/ 1 w 20"/>
                    <a:gd name="T3" fmla="*/ 29 h 65"/>
                    <a:gd name="T4" fmla="*/ 1 w 20"/>
                    <a:gd name="T5" fmla="*/ 32 h 65"/>
                    <a:gd name="T6" fmla="*/ 0 w 20"/>
                    <a:gd name="T7" fmla="*/ 42 h 65"/>
                    <a:gd name="T8" fmla="*/ 4 w 20"/>
                    <a:gd name="T9" fmla="*/ 64 h 65"/>
                    <a:gd name="T10" fmla="*/ 6 w 20"/>
                    <a:gd name="T11" fmla="*/ 65 h 65"/>
                    <a:gd name="T12" fmla="*/ 6 w 20"/>
                    <a:gd name="T13" fmla="*/ 65 h 65"/>
                    <a:gd name="T14" fmla="*/ 8 w 20"/>
                    <a:gd name="T15" fmla="*/ 65 h 65"/>
                    <a:gd name="T16" fmla="*/ 18 w 20"/>
                    <a:gd name="T17" fmla="*/ 38 h 65"/>
                    <a:gd name="T18" fmla="*/ 9 w 20"/>
                    <a:gd name="T19" fmla="*/ 37 h 65"/>
                    <a:gd name="T20" fmla="*/ 10 w 20"/>
                    <a:gd name="T21" fmla="*/ 28 h 65"/>
                    <a:gd name="T22" fmla="*/ 19 w 20"/>
                    <a:gd name="T23" fmla="*/ 29 h 65"/>
                    <a:gd name="T24" fmla="*/ 13 w 20"/>
                    <a:gd name="T25" fmla="*/ 0 h 65"/>
                    <a:gd name="T26" fmla="*/ 13 w 20"/>
                    <a:gd name="T2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65">
                      <a:moveTo>
                        <a:pt x="13" y="0"/>
                      </a:moveTo>
                      <a:cubicBezTo>
                        <a:pt x="8" y="0"/>
                        <a:pt x="3" y="13"/>
                        <a:pt x="1" y="29"/>
                      </a:cubicBezTo>
                      <a:cubicBezTo>
                        <a:pt x="1" y="30"/>
                        <a:pt x="1" y="31"/>
                        <a:pt x="1" y="32"/>
                      </a:cubicBezTo>
                      <a:cubicBezTo>
                        <a:pt x="0" y="35"/>
                        <a:pt x="0" y="39"/>
                        <a:pt x="0" y="42"/>
                      </a:cubicBezTo>
                      <a:cubicBezTo>
                        <a:pt x="0" y="53"/>
                        <a:pt x="1" y="62"/>
                        <a:pt x="4" y="64"/>
                      </a:cubicBezTo>
                      <a:cubicBezTo>
                        <a:pt x="5" y="65"/>
                        <a:pt x="5" y="65"/>
                        <a:pt x="6" y="65"/>
                      </a:cubicBezTo>
                      <a:cubicBezTo>
                        <a:pt x="6" y="65"/>
                        <a:pt x="6" y="65"/>
                        <a:pt x="6" y="65"/>
                      </a:cubicBezTo>
                      <a:cubicBezTo>
                        <a:pt x="7" y="65"/>
                        <a:pt x="7" y="65"/>
                        <a:pt x="8" y="65"/>
                      </a:cubicBezTo>
                      <a:cubicBezTo>
                        <a:pt x="12" y="62"/>
                        <a:pt x="16" y="52"/>
                        <a:pt x="18" y="38"/>
                      </a:cubicBezTo>
                      <a:cubicBezTo>
                        <a:pt x="15" y="37"/>
                        <a:pt x="12" y="37"/>
                        <a:pt x="9" y="37"/>
                      </a:cubicBezTo>
                      <a:cubicBezTo>
                        <a:pt x="10" y="34"/>
                        <a:pt x="10" y="31"/>
                        <a:pt x="10" y="28"/>
                      </a:cubicBezTo>
                      <a:cubicBezTo>
                        <a:pt x="13" y="28"/>
                        <a:pt x="16" y="28"/>
                        <a:pt x="19" y="29"/>
                      </a:cubicBezTo>
                      <a:cubicBezTo>
                        <a:pt x="20" y="13"/>
                        <a:pt x="17" y="0"/>
                        <a:pt x="13" y="0"/>
                      </a:cubicBezTo>
                      <a:cubicBezTo>
                        <a:pt x="13" y="0"/>
                        <a:pt x="13" y="0"/>
                        <a:pt x="1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1" name="Freeform 960"/>
                <p:cNvSpPr>
                  <a:spLocks/>
                </p:cNvSpPr>
                <p:nvPr/>
              </p:nvSpPr>
              <p:spPr bwMode="auto">
                <a:xfrm>
                  <a:off x="3907" y="4021"/>
                  <a:ext cx="96" cy="90"/>
                </a:xfrm>
                <a:custGeom>
                  <a:avLst/>
                  <a:gdLst>
                    <a:gd name="T0" fmla="*/ 46 w 51"/>
                    <a:gd name="T1" fmla="*/ 0 h 48"/>
                    <a:gd name="T2" fmla="*/ 27 w 51"/>
                    <a:gd name="T3" fmla="*/ 10 h 48"/>
                    <a:gd name="T4" fmla="*/ 20 w 51"/>
                    <a:gd name="T5" fmla="*/ 17 h 48"/>
                    <a:gd name="T6" fmla="*/ 18 w 51"/>
                    <a:gd name="T7" fmla="*/ 19 h 48"/>
                    <a:gd name="T8" fmla="*/ 3 w 51"/>
                    <a:gd name="T9" fmla="*/ 47 h 48"/>
                    <a:gd name="T10" fmla="*/ 6 w 51"/>
                    <a:gd name="T11" fmla="*/ 48 h 48"/>
                    <a:gd name="T12" fmla="*/ 26 w 51"/>
                    <a:gd name="T13" fmla="*/ 36 h 48"/>
                    <a:gd name="T14" fmla="*/ 22 w 51"/>
                    <a:gd name="T15" fmla="*/ 32 h 48"/>
                    <a:gd name="T16" fmla="*/ 28 w 51"/>
                    <a:gd name="T17" fmla="*/ 25 h 48"/>
                    <a:gd name="T18" fmla="*/ 33 w 51"/>
                    <a:gd name="T19" fmla="*/ 30 h 48"/>
                    <a:gd name="T20" fmla="*/ 50 w 51"/>
                    <a:gd name="T21" fmla="*/ 2 h 48"/>
                    <a:gd name="T22" fmla="*/ 49 w 51"/>
                    <a:gd name="T23" fmla="*/ 0 h 48"/>
                    <a:gd name="T24" fmla="*/ 47 w 51"/>
                    <a:gd name="T25" fmla="*/ 0 h 48"/>
                    <a:gd name="T26" fmla="*/ 46 w 51"/>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48">
                      <a:moveTo>
                        <a:pt x="46" y="0"/>
                      </a:moveTo>
                      <a:cubicBezTo>
                        <a:pt x="42" y="0"/>
                        <a:pt x="35" y="4"/>
                        <a:pt x="27" y="10"/>
                      </a:cubicBezTo>
                      <a:cubicBezTo>
                        <a:pt x="25" y="12"/>
                        <a:pt x="22" y="15"/>
                        <a:pt x="20" y="17"/>
                      </a:cubicBezTo>
                      <a:cubicBezTo>
                        <a:pt x="19" y="18"/>
                        <a:pt x="19" y="18"/>
                        <a:pt x="18" y="19"/>
                      </a:cubicBezTo>
                      <a:cubicBezTo>
                        <a:pt x="7" y="31"/>
                        <a:pt x="0" y="43"/>
                        <a:pt x="3" y="47"/>
                      </a:cubicBezTo>
                      <a:cubicBezTo>
                        <a:pt x="4" y="47"/>
                        <a:pt x="5" y="48"/>
                        <a:pt x="6" y="48"/>
                      </a:cubicBezTo>
                      <a:cubicBezTo>
                        <a:pt x="10" y="48"/>
                        <a:pt x="18" y="43"/>
                        <a:pt x="26" y="36"/>
                      </a:cubicBezTo>
                      <a:cubicBezTo>
                        <a:pt x="25" y="35"/>
                        <a:pt x="23" y="33"/>
                        <a:pt x="22" y="32"/>
                      </a:cubicBezTo>
                      <a:cubicBezTo>
                        <a:pt x="24" y="29"/>
                        <a:pt x="26" y="27"/>
                        <a:pt x="28" y="25"/>
                      </a:cubicBezTo>
                      <a:cubicBezTo>
                        <a:pt x="30" y="27"/>
                        <a:pt x="31" y="29"/>
                        <a:pt x="33" y="30"/>
                      </a:cubicBezTo>
                      <a:cubicBezTo>
                        <a:pt x="44" y="19"/>
                        <a:pt x="51" y="7"/>
                        <a:pt x="50" y="2"/>
                      </a:cubicBezTo>
                      <a:cubicBezTo>
                        <a:pt x="50" y="1"/>
                        <a:pt x="49" y="1"/>
                        <a:pt x="49" y="0"/>
                      </a:cubicBezTo>
                      <a:cubicBezTo>
                        <a:pt x="49" y="0"/>
                        <a:pt x="48" y="0"/>
                        <a:pt x="47" y="0"/>
                      </a:cubicBezTo>
                      <a:cubicBezTo>
                        <a:pt x="47" y="0"/>
                        <a:pt x="47" y="0"/>
                        <a:pt x="4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2" name="Freeform 961"/>
                <p:cNvSpPr>
                  <a:spLocks/>
                </p:cNvSpPr>
                <p:nvPr/>
              </p:nvSpPr>
              <p:spPr bwMode="auto">
                <a:xfrm>
                  <a:off x="3805" y="3910"/>
                  <a:ext cx="55" cy="53"/>
                </a:xfrm>
                <a:custGeom>
                  <a:avLst/>
                  <a:gdLst>
                    <a:gd name="T0" fmla="*/ 26 w 29"/>
                    <a:gd name="T1" fmla="*/ 0 h 28"/>
                    <a:gd name="T2" fmla="*/ 10 w 29"/>
                    <a:gd name="T3" fmla="*/ 10 h 28"/>
                    <a:gd name="T4" fmla="*/ 1 w 29"/>
                    <a:gd name="T5" fmla="*/ 23 h 28"/>
                    <a:gd name="T6" fmla="*/ 1 w 29"/>
                    <a:gd name="T7" fmla="*/ 27 h 28"/>
                    <a:gd name="T8" fmla="*/ 1 w 29"/>
                    <a:gd name="T9" fmla="*/ 27 h 28"/>
                    <a:gd name="T10" fmla="*/ 3 w 29"/>
                    <a:gd name="T11" fmla="*/ 28 h 28"/>
                    <a:gd name="T12" fmla="*/ 17 w 29"/>
                    <a:gd name="T13" fmla="*/ 19 h 28"/>
                    <a:gd name="T14" fmla="*/ 18 w 29"/>
                    <a:gd name="T15" fmla="*/ 18 h 28"/>
                    <a:gd name="T16" fmla="*/ 24 w 29"/>
                    <a:gd name="T17" fmla="*/ 11 h 28"/>
                    <a:gd name="T18" fmla="*/ 27 w 29"/>
                    <a:gd name="T19" fmla="*/ 0 h 28"/>
                    <a:gd name="T20" fmla="*/ 26 w 29"/>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8">
                      <a:moveTo>
                        <a:pt x="26" y="0"/>
                      </a:moveTo>
                      <a:cubicBezTo>
                        <a:pt x="23" y="0"/>
                        <a:pt x="16" y="3"/>
                        <a:pt x="10" y="10"/>
                      </a:cubicBezTo>
                      <a:cubicBezTo>
                        <a:pt x="5" y="15"/>
                        <a:pt x="2" y="20"/>
                        <a:pt x="1" y="23"/>
                      </a:cubicBezTo>
                      <a:cubicBezTo>
                        <a:pt x="0" y="25"/>
                        <a:pt x="0" y="26"/>
                        <a:pt x="1" y="27"/>
                      </a:cubicBezTo>
                      <a:cubicBezTo>
                        <a:pt x="1" y="27"/>
                        <a:pt x="1" y="27"/>
                        <a:pt x="1" y="27"/>
                      </a:cubicBezTo>
                      <a:cubicBezTo>
                        <a:pt x="2" y="27"/>
                        <a:pt x="2" y="28"/>
                        <a:pt x="3" y="28"/>
                      </a:cubicBezTo>
                      <a:cubicBezTo>
                        <a:pt x="6" y="28"/>
                        <a:pt x="11" y="24"/>
                        <a:pt x="17" y="19"/>
                      </a:cubicBezTo>
                      <a:cubicBezTo>
                        <a:pt x="17" y="19"/>
                        <a:pt x="18" y="19"/>
                        <a:pt x="18" y="18"/>
                      </a:cubicBezTo>
                      <a:cubicBezTo>
                        <a:pt x="21" y="16"/>
                        <a:pt x="23" y="13"/>
                        <a:pt x="24" y="11"/>
                      </a:cubicBezTo>
                      <a:cubicBezTo>
                        <a:pt x="28" y="6"/>
                        <a:pt x="29" y="2"/>
                        <a:pt x="27" y="0"/>
                      </a:cubicBezTo>
                      <a:cubicBezTo>
                        <a:pt x="27" y="0"/>
                        <a:pt x="27" y="0"/>
                        <a:pt x="2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3" name="Freeform 962"/>
                <p:cNvSpPr>
                  <a:spLocks noEditPoints="1"/>
                </p:cNvSpPr>
                <p:nvPr/>
              </p:nvSpPr>
              <p:spPr bwMode="auto">
                <a:xfrm>
                  <a:off x="3117" y="1799"/>
                  <a:ext cx="572" cy="1463"/>
                </a:xfrm>
                <a:custGeom>
                  <a:avLst/>
                  <a:gdLst>
                    <a:gd name="T0" fmla="*/ 106 w 304"/>
                    <a:gd name="T1" fmla="*/ 685 h 778"/>
                    <a:gd name="T2" fmla="*/ 34 w 304"/>
                    <a:gd name="T3" fmla="*/ 776 h 778"/>
                    <a:gd name="T4" fmla="*/ 35 w 304"/>
                    <a:gd name="T5" fmla="*/ 777 h 778"/>
                    <a:gd name="T6" fmla="*/ 36 w 304"/>
                    <a:gd name="T7" fmla="*/ 778 h 778"/>
                    <a:gd name="T8" fmla="*/ 108 w 304"/>
                    <a:gd name="T9" fmla="*/ 688 h 778"/>
                    <a:gd name="T10" fmla="*/ 108 w 304"/>
                    <a:gd name="T11" fmla="*/ 687 h 778"/>
                    <a:gd name="T12" fmla="*/ 106 w 304"/>
                    <a:gd name="T13" fmla="*/ 685 h 778"/>
                    <a:gd name="T14" fmla="*/ 120 w 304"/>
                    <a:gd name="T15" fmla="*/ 678 h 778"/>
                    <a:gd name="T16" fmla="*/ 118 w 304"/>
                    <a:gd name="T17" fmla="*/ 682 h 778"/>
                    <a:gd name="T18" fmla="*/ 117 w 304"/>
                    <a:gd name="T19" fmla="*/ 683 h 778"/>
                    <a:gd name="T20" fmla="*/ 184 w 304"/>
                    <a:gd name="T21" fmla="*/ 727 h 778"/>
                    <a:gd name="T22" fmla="*/ 185 w 304"/>
                    <a:gd name="T23" fmla="*/ 726 h 778"/>
                    <a:gd name="T24" fmla="*/ 188 w 304"/>
                    <a:gd name="T25" fmla="*/ 722 h 778"/>
                    <a:gd name="T26" fmla="*/ 120 w 304"/>
                    <a:gd name="T27" fmla="*/ 678 h 778"/>
                    <a:gd name="T28" fmla="*/ 294 w 304"/>
                    <a:gd name="T29" fmla="*/ 310 h 778"/>
                    <a:gd name="T30" fmla="*/ 292 w 304"/>
                    <a:gd name="T31" fmla="*/ 311 h 778"/>
                    <a:gd name="T32" fmla="*/ 292 w 304"/>
                    <a:gd name="T33" fmla="*/ 311 h 778"/>
                    <a:gd name="T34" fmla="*/ 290 w 304"/>
                    <a:gd name="T35" fmla="*/ 311 h 778"/>
                    <a:gd name="T36" fmla="*/ 200 w 304"/>
                    <a:gd name="T37" fmla="*/ 714 h 778"/>
                    <a:gd name="T38" fmla="*/ 202 w 304"/>
                    <a:gd name="T39" fmla="*/ 715 h 778"/>
                    <a:gd name="T40" fmla="*/ 203 w 304"/>
                    <a:gd name="T41" fmla="*/ 716 h 778"/>
                    <a:gd name="T42" fmla="*/ 294 w 304"/>
                    <a:gd name="T43" fmla="*/ 310 h 778"/>
                    <a:gd name="T44" fmla="*/ 281 w 304"/>
                    <a:gd name="T45" fmla="*/ 293 h 778"/>
                    <a:gd name="T46" fmla="*/ 162 w 304"/>
                    <a:gd name="T47" fmla="*/ 308 h 778"/>
                    <a:gd name="T48" fmla="*/ 162 w 304"/>
                    <a:gd name="T49" fmla="*/ 309 h 778"/>
                    <a:gd name="T50" fmla="*/ 162 w 304"/>
                    <a:gd name="T51" fmla="*/ 314 h 778"/>
                    <a:gd name="T52" fmla="*/ 282 w 304"/>
                    <a:gd name="T53" fmla="*/ 300 h 778"/>
                    <a:gd name="T54" fmla="*/ 281 w 304"/>
                    <a:gd name="T55" fmla="*/ 294 h 778"/>
                    <a:gd name="T56" fmla="*/ 281 w 304"/>
                    <a:gd name="T57" fmla="*/ 293 h 778"/>
                    <a:gd name="T58" fmla="*/ 2 w 304"/>
                    <a:gd name="T59" fmla="*/ 0 h 778"/>
                    <a:gd name="T60" fmla="*/ 1 w 304"/>
                    <a:gd name="T61" fmla="*/ 2 h 778"/>
                    <a:gd name="T62" fmla="*/ 0 w 304"/>
                    <a:gd name="T63" fmla="*/ 3 h 778"/>
                    <a:gd name="T64" fmla="*/ 67 w 304"/>
                    <a:gd name="T65" fmla="*/ 79 h 778"/>
                    <a:gd name="T66" fmla="*/ 70 w 304"/>
                    <a:gd name="T67" fmla="*/ 84 h 778"/>
                    <a:gd name="T68" fmla="*/ 150 w 304"/>
                    <a:gd name="T69" fmla="*/ 297 h 778"/>
                    <a:gd name="T70" fmla="*/ 151 w 304"/>
                    <a:gd name="T71" fmla="*/ 296 h 778"/>
                    <a:gd name="T72" fmla="*/ 152 w 304"/>
                    <a:gd name="T73" fmla="*/ 296 h 778"/>
                    <a:gd name="T74" fmla="*/ 153 w 304"/>
                    <a:gd name="T75" fmla="*/ 296 h 778"/>
                    <a:gd name="T76" fmla="*/ 73 w 304"/>
                    <a:gd name="T77" fmla="*/ 82 h 778"/>
                    <a:gd name="T78" fmla="*/ 70 w 304"/>
                    <a:gd name="T79" fmla="*/ 77 h 778"/>
                    <a:gd name="T80" fmla="*/ 2 w 304"/>
                    <a:gd name="T81"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4" h="778">
                      <a:moveTo>
                        <a:pt x="106" y="685"/>
                      </a:moveTo>
                      <a:cubicBezTo>
                        <a:pt x="85" y="717"/>
                        <a:pt x="61" y="748"/>
                        <a:pt x="34" y="776"/>
                      </a:cubicBezTo>
                      <a:cubicBezTo>
                        <a:pt x="34" y="776"/>
                        <a:pt x="35" y="776"/>
                        <a:pt x="35" y="777"/>
                      </a:cubicBezTo>
                      <a:cubicBezTo>
                        <a:pt x="36" y="777"/>
                        <a:pt x="36" y="777"/>
                        <a:pt x="36" y="778"/>
                      </a:cubicBezTo>
                      <a:cubicBezTo>
                        <a:pt x="63" y="751"/>
                        <a:pt x="87" y="720"/>
                        <a:pt x="108" y="688"/>
                      </a:cubicBezTo>
                      <a:cubicBezTo>
                        <a:pt x="108" y="687"/>
                        <a:pt x="108" y="687"/>
                        <a:pt x="108" y="687"/>
                      </a:cubicBezTo>
                      <a:cubicBezTo>
                        <a:pt x="107" y="687"/>
                        <a:pt x="106" y="686"/>
                        <a:pt x="106" y="685"/>
                      </a:cubicBezTo>
                      <a:moveTo>
                        <a:pt x="120" y="678"/>
                      </a:moveTo>
                      <a:cubicBezTo>
                        <a:pt x="119" y="679"/>
                        <a:pt x="119" y="680"/>
                        <a:pt x="118" y="682"/>
                      </a:cubicBezTo>
                      <a:cubicBezTo>
                        <a:pt x="118" y="682"/>
                        <a:pt x="117" y="683"/>
                        <a:pt x="117" y="683"/>
                      </a:cubicBezTo>
                      <a:cubicBezTo>
                        <a:pt x="139" y="697"/>
                        <a:pt x="162" y="712"/>
                        <a:pt x="184" y="727"/>
                      </a:cubicBezTo>
                      <a:cubicBezTo>
                        <a:pt x="184" y="727"/>
                        <a:pt x="185" y="726"/>
                        <a:pt x="185" y="726"/>
                      </a:cubicBezTo>
                      <a:cubicBezTo>
                        <a:pt x="186" y="724"/>
                        <a:pt x="187" y="723"/>
                        <a:pt x="188" y="722"/>
                      </a:cubicBezTo>
                      <a:cubicBezTo>
                        <a:pt x="165" y="707"/>
                        <a:pt x="142" y="692"/>
                        <a:pt x="120" y="678"/>
                      </a:cubicBezTo>
                      <a:moveTo>
                        <a:pt x="294" y="310"/>
                      </a:moveTo>
                      <a:cubicBezTo>
                        <a:pt x="293" y="311"/>
                        <a:pt x="293" y="311"/>
                        <a:pt x="292" y="311"/>
                      </a:cubicBezTo>
                      <a:cubicBezTo>
                        <a:pt x="292" y="311"/>
                        <a:pt x="292" y="311"/>
                        <a:pt x="292" y="311"/>
                      </a:cubicBezTo>
                      <a:cubicBezTo>
                        <a:pt x="291" y="311"/>
                        <a:pt x="291" y="311"/>
                        <a:pt x="290" y="311"/>
                      </a:cubicBezTo>
                      <a:cubicBezTo>
                        <a:pt x="301" y="450"/>
                        <a:pt x="269" y="593"/>
                        <a:pt x="200" y="714"/>
                      </a:cubicBezTo>
                      <a:cubicBezTo>
                        <a:pt x="201" y="715"/>
                        <a:pt x="201" y="715"/>
                        <a:pt x="202" y="715"/>
                      </a:cubicBezTo>
                      <a:cubicBezTo>
                        <a:pt x="202" y="715"/>
                        <a:pt x="203" y="716"/>
                        <a:pt x="203" y="716"/>
                      </a:cubicBezTo>
                      <a:cubicBezTo>
                        <a:pt x="273" y="595"/>
                        <a:pt x="304" y="451"/>
                        <a:pt x="294" y="310"/>
                      </a:cubicBezTo>
                      <a:moveTo>
                        <a:pt x="281" y="293"/>
                      </a:moveTo>
                      <a:cubicBezTo>
                        <a:pt x="241" y="298"/>
                        <a:pt x="202" y="303"/>
                        <a:pt x="162" y="308"/>
                      </a:cubicBezTo>
                      <a:cubicBezTo>
                        <a:pt x="162" y="309"/>
                        <a:pt x="162" y="309"/>
                        <a:pt x="162" y="309"/>
                      </a:cubicBezTo>
                      <a:cubicBezTo>
                        <a:pt x="162" y="311"/>
                        <a:pt x="162" y="313"/>
                        <a:pt x="162" y="314"/>
                      </a:cubicBezTo>
                      <a:cubicBezTo>
                        <a:pt x="202" y="309"/>
                        <a:pt x="242" y="305"/>
                        <a:pt x="282" y="300"/>
                      </a:cubicBezTo>
                      <a:cubicBezTo>
                        <a:pt x="282" y="298"/>
                        <a:pt x="282" y="296"/>
                        <a:pt x="281" y="294"/>
                      </a:cubicBezTo>
                      <a:cubicBezTo>
                        <a:pt x="281" y="293"/>
                        <a:pt x="281" y="293"/>
                        <a:pt x="281" y="293"/>
                      </a:cubicBezTo>
                      <a:moveTo>
                        <a:pt x="2" y="0"/>
                      </a:moveTo>
                      <a:cubicBezTo>
                        <a:pt x="2" y="1"/>
                        <a:pt x="2" y="1"/>
                        <a:pt x="1" y="2"/>
                      </a:cubicBezTo>
                      <a:cubicBezTo>
                        <a:pt x="1" y="2"/>
                        <a:pt x="1" y="3"/>
                        <a:pt x="0" y="3"/>
                      </a:cubicBezTo>
                      <a:cubicBezTo>
                        <a:pt x="26" y="26"/>
                        <a:pt x="48" y="52"/>
                        <a:pt x="67" y="79"/>
                      </a:cubicBezTo>
                      <a:cubicBezTo>
                        <a:pt x="68" y="81"/>
                        <a:pt x="69" y="82"/>
                        <a:pt x="70" y="84"/>
                      </a:cubicBezTo>
                      <a:cubicBezTo>
                        <a:pt x="114" y="147"/>
                        <a:pt x="140" y="221"/>
                        <a:pt x="150" y="297"/>
                      </a:cubicBezTo>
                      <a:cubicBezTo>
                        <a:pt x="150" y="296"/>
                        <a:pt x="151" y="296"/>
                        <a:pt x="151" y="296"/>
                      </a:cubicBezTo>
                      <a:cubicBezTo>
                        <a:pt x="152" y="296"/>
                        <a:pt x="152" y="296"/>
                        <a:pt x="152" y="296"/>
                      </a:cubicBezTo>
                      <a:cubicBezTo>
                        <a:pt x="153" y="296"/>
                        <a:pt x="153" y="296"/>
                        <a:pt x="153" y="296"/>
                      </a:cubicBezTo>
                      <a:cubicBezTo>
                        <a:pt x="143" y="220"/>
                        <a:pt x="117" y="146"/>
                        <a:pt x="73" y="82"/>
                      </a:cubicBezTo>
                      <a:cubicBezTo>
                        <a:pt x="72" y="80"/>
                        <a:pt x="71" y="79"/>
                        <a:pt x="70" y="77"/>
                      </a:cubicBezTo>
                      <a:cubicBezTo>
                        <a:pt x="51" y="49"/>
                        <a:pt x="28" y="24"/>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4" name="Freeform 963"/>
                <p:cNvSpPr>
                  <a:spLocks/>
                </p:cNvSpPr>
                <p:nvPr/>
              </p:nvSpPr>
              <p:spPr bwMode="auto">
                <a:xfrm>
                  <a:off x="3070" y="1761"/>
                  <a:ext cx="55" cy="46"/>
                </a:xfrm>
                <a:custGeom>
                  <a:avLst/>
                  <a:gdLst>
                    <a:gd name="T0" fmla="*/ 9 w 29"/>
                    <a:gd name="T1" fmla="*/ 0 h 24"/>
                    <a:gd name="T2" fmla="*/ 3 w 29"/>
                    <a:gd name="T3" fmla="*/ 2 h 24"/>
                    <a:gd name="T4" fmla="*/ 9 w 29"/>
                    <a:gd name="T5" fmla="*/ 19 h 24"/>
                    <a:gd name="T6" fmla="*/ 21 w 29"/>
                    <a:gd name="T7" fmla="*/ 24 h 24"/>
                    <a:gd name="T8" fmla="*/ 25 w 29"/>
                    <a:gd name="T9" fmla="*/ 23 h 24"/>
                    <a:gd name="T10" fmla="*/ 26 w 29"/>
                    <a:gd name="T11" fmla="*/ 22 h 24"/>
                    <a:gd name="T12" fmla="*/ 27 w 29"/>
                    <a:gd name="T13" fmla="*/ 20 h 24"/>
                    <a:gd name="T14" fmla="*/ 21 w 29"/>
                    <a:gd name="T15" fmla="*/ 5 h 24"/>
                    <a:gd name="T16" fmla="*/ 9 w 29"/>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4">
                      <a:moveTo>
                        <a:pt x="9" y="0"/>
                      </a:moveTo>
                      <a:cubicBezTo>
                        <a:pt x="6" y="0"/>
                        <a:pt x="4" y="1"/>
                        <a:pt x="3" y="2"/>
                      </a:cubicBezTo>
                      <a:cubicBezTo>
                        <a:pt x="0" y="6"/>
                        <a:pt x="2" y="13"/>
                        <a:pt x="9" y="19"/>
                      </a:cubicBezTo>
                      <a:cubicBezTo>
                        <a:pt x="13" y="22"/>
                        <a:pt x="17" y="24"/>
                        <a:pt x="21" y="24"/>
                      </a:cubicBezTo>
                      <a:cubicBezTo>
                        <a:pt x="23" y="24"/>
                        <a:pt x="24" y="24"/>
                        <a:pt x="25" y="23"/>
                      </a:cubicBezTo>
                      <a:cubicBezTo>
                        <a:pt x="26" y="23"/>
                        <a:pt x="26" y="22"/>
                        <a:pt x="26" y="22"/>
                      </a:cubicBezTo>
                      <a:cubicBezTo>
                        <a:pt x="27" y="21"/>
                        <a:pt x="27" y="21"/>
                        <a:pt x="27" y="20"/>
                      </a:cubicBezTo>
                      <a:cubicBezTo>
                        <a:pt x="29" y="16"/>
                        <a:pt x="27" y="10"/>
                        <a:pt x="21" y="5"/>
                      </a:cubicBezTo>
                      <a:cubicBezTo>
                        <a:pt x="17" y="1"/>
                        <a:pt x="12"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5" name="Freeform 964"/>
                <p:cNvSpPr>
                  <a:spLocks/>
                </p:cNvSpPr>
                <p:nvPr/>
              </p:nvSpPr>
              <p:spPr bwMode="auto">
                <a:xfrm>
                  <a:off x="3386" y="2356"/>
                  <a:ext cx="36" cy="54"/>
                </a:xfrm>
                <a:custGeom>
                  <a:avLst/>
                  <a:gdLst>
                    <a:gd name="T0" fmla="*/ 9 w 19"/>
                    <a:gd name="T1" fmla="*/ 0 h 29"/>
                    <a:gd name="T2" fmla="*/ 8 w 19"/>
                    <a:gd name="T3" fmla="*/ 0 h 29"/>
                    <a:gd name="T4" fmla="*/ 7 w 19"/>
                    <a:gd name="T5" fmla="*/ 1 h 29"/>
                    <a:gd name="T6" fmla="*/ 1 w 19"/>
                    <a:gd name="T7" fmla="*/ 16 h 29"/>
                    <a:gd name="T8" fmla="*/ 2 w 19"/>
                    <a:gd name="T9" fmla="*/ 19 h 29"/>
                    <a:gd name="T10" fmla="*/ 10 w 19"/>
                    <a:gd name="T11" fmla="*/ 18 h 29"/>
                    <a:gd name="T12" fmla="*/ 11 w 19"/>
                    <a:gd name="T13" fmla="*/ 21 h 29"/>
                    <a:gd name="T14" fmla="*/ 3 w 19"/>
                    <a:gd name="T15" fmla="*/ 22 h 29"/>
                    <a:gd name="T16" fmla="*/ 11 w 19"/>
                    <a:gd name="T17" fmla="*/ 29 h 29"/>
                    <a:gd name="T18" fmla="*/ 11 w 19"/>
                    <a:gd name="T19" fmla="*/ 29 h 29"/>
                    <a:gd name="T20" fmla="*/ 19 w 19"/>
                    <a:gd name="T21" fmla="*/ 18 h 29"/>
                    <a:gd name="T22" fmla="*/ 19 w 19"/>
                    <a:gd name="T23" fmla="*/ 13 h 29"/>
                    <a:gd name="T24" fmla="*/ 19 w 19"/>
                    <a:gd name="T25" fmla="*/ 12 h 29"/>
                    <a:gd name="T26" fmla="*/ 10 w 19"/>
                    <a:gd name="T27" fmla="*/ 0 h 29"/>
                    <a:gd name="T28" fmla="*/ 9 w 1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9">
                      <a:moveTo>
                        <a:pt x="9" y="0"/>
                      </a:moveTo>
                      <a:cubicBezTo>
                        <a:pt x="9" y="0"/>
                        <a:pt x="9" y="0"/>
                        <a:pt x="8" y="0"/>
                      </a:cubicBezTo>
                      <a:cubicBezTo>
                        <a:pt x="8" y="0"/>
                        <a:pt x="7" y="0"/>
                        <a:pt x="7" y="1"/>
                      </a:cubicBezTo>
                      <a:cubicBezTo>
                        <a:pt x="3" y="3"/>
                        <a:pt x="0" y="9"/>
                        <a:pt x="1" y="16"/>
                      </a:cubicBezTo>
                      <a:cubicBezTo>
                        <a:pt x="1" y="17"/>
                        <a:pt x="1" y="18"/>
                        <a:pt x="2" y="19"/>
                      </a:cubicBezTo>
                      <a:cubicBezTo>
                        <a:pt x="5" y="19"/>
                        <a:pt x="7" y="18"/>
                        <a:pt x="10" y="18"/>
                      </a:cubicBezTo>
                      <a:cubicBezTo>
                        <a:pt x="10" y="19"/>
                        <a:pt x="11" y="19"/>
                        <a:pt x="11" y="21"/>
                      </a:cubicBezTo>
                      <a:cubicBezTo>
                        <a:pt x="8" y="21"/>
                        <a:pt x="5" y="21"/>
                        <a:pt x="3" y="22"/>
                      </a:cubicBezTo>
                      <a:cubicBezTo>
                        <a:pt x="4" y="26"/>
                        <a:pt x="7" y="29"/>
                        <a:pt x="11" y="29"/>
                      </a:cubicBezTo>
                      <a:cubicBezTo>
                        <a:pt x="11" y="29"/>
                        <a:pt x="11" y="29"/>
                        <a:pt x="11" y="29"/>
                      </a:cubicBezTo>
                      <a:cubicBezTo>
                        <a:pt x="16" y="29"/>
                        <a:pt x="18" y="24"/>
                        <a:pt x="19" y="18"/>
                      </a:cubicBezTo>
                      <a:cubicBezTo>
                        <a:pt x="19" y="17"/>
                        <a:pt x="19" y="15"/>
                        <a:pt x="19" y="13"/>
                      </a:cubicBezTo>
                      <a:cubicBezTo>
                        <a:pt x="19" y="13"/>
                        <a:pt x="19" y="13"/>
                        <a:pt x="19" y="12"/>
                      </a:cubicBezTo>
                      <a:cubicBezTo>
                        <a:pt x="18" y="6"/>
                        <a:pt x="14" y="1"/>
                        <a:pt x="10" y="0"/>
                      </a:cubicBezTo>
                      <a:cubicBezTo>
                        <a:pt x="10" y="0"/>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6" name="Freeform 965"/>
                <p:cNvSpPr>
                  <a:spLocks/>
                </p:cNvSpPr>
                <p:nvPr/>
              </p:nvSpPr>
              <p:spPr bwMode="auto">
                <a:xfrm>
                  <a:off x="3144" y="3256"/>
                  <a:ext cx="45" cy="39"/>
                </a:xfrm>
                <a:custGeom>
                  <a:avLst/>
                  <a:gdLst>
                    <a:gd name="T0" fmla="*/ 17 w 24"/>
                    <a:gd name="T1" fmla="*/ 0 h 21"/>
                    <a:gd name="T2" fmla="*/ 7 w 24"/>
                    <a:gd name="T3" fmla="*/ 5 h 21"/>
                    <a:gd name="T4" fmla="*/ 3 w 24"/>
                    <a:gd name="T5" fmla="*/ 19 h 21"/>
                    <a:gd name="T6" fmla="*/ 7 w 24"/>
                    <a:gd name="T7" fmla="*/ 21 h 21"/>
                    <a:gd name="T8" fmla="*/ 17 w 24"/>
                    <a:gd name="T9" fmla="*/ 16 h 21"/>
                    <a:gd name="T10" fmla="*/ 22 w 24"/>
                    <a:gd name="T11" fmla="*/ 3 h 21"/>
                    <a:gd name="T12" fmla="*/ 21 w 24"/>
                    <a:gd name="T13" fmla="*/ 2 h 21"/>
                    <a:gd name="T14" fmla="*/ 20 w 24"/>
                    <a:gd name="T15" fmla="*/ 1 h 21"/>
                    <a:gd name="T16" fmla="*/ 17 w 24"/>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1">
                      <a:moveTo>
                        <a:pt x="17" y="0"/>
                      </a:moveTo>
                      <a:cubicBezTo>
                        <a:pt x="14" y="0"/>
                        <a:pt x="10" y="2"/>
                        <a:pt x="7" y="5"/>
                      </a:cubicBezTo>
                      <a:cubicBezTo>
                        <a:pt x="2" y="10"/>
                        <a:pt x="0" y="16"/>
                        <a:pt x="3" y="19"/>
                      </a:cubicBezTo>
                      <a:cubicBezTo>
                        <a:pt x="4" y="20"/>
                        <a:pt x="5" y="21"/>
                        <a:pt x="7" y="21"/>
                      </a:cubicBezTo>
                      <a:cubicBezTo>
                        <a:pt x="10" y="21"/>
                        <a:pt x="14" y="19"/>
                        <a:pt x="17" y="16"/>
                      </a:cubicBezTo>
                      <a:cubicBezTo>
                        <a:pt x="22" y="12"/>
                        <a:pt x="24" y="6"/>
                        <a:pt x="22" y="3"/>
                      </a:cubicBezTo>
                      <a:cubicBezTo>
                        <a:pt x="22" y="2"/>
                        <a:pt x="22" y="2"/>
                        <a:pt x="21" y="2"/>
                      </a:cubicBezTo>
                      <a:cubicBezTo>
                        <a:pt x="21" y="1"/>
                        <a:pt x="20" y="1"/>
                        <a:pt x="20" y="1"/>
                      </a:cubicBezTo>
                      <a:cubicBezTo>
                        <a:pt x="19" y="0"/>
                        <a:pt x="18" y="0"/>
                        <a:pt x="1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7" name="Freeform 966"/>
                <p:cNvSpPr>
                  <a:spLocks/>
                </p:cNvSpPr>
                <p:nvPr/>
              </p:nvSpPr>
              <p:spPr bwMode="auto">
                <a:xfrm>
                  <a:off x="3645" y="2314"/>
                  <a:ext cx="38" cy="70"/>
                </a:xfrm>
                <a:custGeom>
                  <a:avLst/>
                  <a:gdLst>
                    <a:gd name="T0" fmla="*/ 9 w 20"/>
                    <a:gd name="T1" fmla="*/ 0 h 37"/>
                    <a:gd name="T2" fmla="*/ 11 w 20"/>
                    <a:gd name="T3" fmla="*/ 18 h 37"/>
                    <a:gd name="T4" fmla="*/ 8 w 20"/>
                    <a:gd name="T5" fmla="*/ 19 h 37"/>
                    <a:gd name="T6" fmla="*/ 6 w 20"/>
                    <a:gd name="T7" fmla="*/ 1 h 37"/>
                    <a:gd name="T8" fmla="*/ 0 w 20"/>
                    <a:gd name="T9" fmla="*/ 19 h 37"/>
                    <a:gd name="T10" fmla="*/ 0 w 20"/>
                    <a:gd name="T11" fmla="*/ 20 h 37"/>
                    <a:gd name="T12" fmla="*/ 1 w 20"/>
                    <a:gd name="T13" fmla="*/ 26 h 37"/>
                    <a:gd name="T14" fmla="*/ 9 w 20"/>
                    <a:gd name="T15" fmla="*/ 37 h 37"/>
                    <a:gd name="T16" fmla="*/ 11 w 20"/>
                    <a:gd name="T17" fmla="*/ 37 h 37"/>
                    <a:gd name="T18" fmla="*/ 11 w 20"/>
                    <a:gd name="T19" fmla="*/ 37 h 37"/>
                    <a:gd name="T20" fmla="*/ 13 w 20"/>
                    <a:gd name="T21" fmla="*/ 36 h 37"/>
                    <a:gd name="T22" fmla="*/ 18 w 20"/>
                    <a:gd name="T23" fmla="*/ 17 h 37"/>
                    <a:gd name="T24" fmla="*/ 9 w 20"/>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7">
                      <a:moveTo>
                        <a:pt x="9" y="0"/>
                      </a:moveTo>
                      <a:cubicBezTo>
                        <a:pt x="9" y="6"/>
                        <a:pt x="10" y="12"/>
                        <a:pt x="11" y="18"/>
                      </a:cubicBezTo>
                      <a:cubicBezTo>
                        <a:pt x="10" y="19"/>
                        <a:pt x="9" y="19"/>
                        <a:pt x="8" y="19"/>
                      </a:cubicBezTo>
                      <a:cubicBezTo>
                        <a:pt x="8" y="13"/>
                        <a:pt x="7" y="7"/>
                        <a:pt x="6" y="1"/>
                      </a:cubicBezTo>
                      <a:cubicBezTo>
                        <a:pt x="2" y="2"/>
                        <a:pt x="0" y="10"/>
                        <a:pt x="0" y="19"/>
                      </a:cubicBezTo>
                      <a:cubicBezTo>
                        <a:pt x="0" y="19"/>
                        <a:pt x="0" y="19"/>
                        <a:pt x="0" y="20"/>
                      </a:cubicBezTo>
                      <a:cubicBezTo>
                        <a:pt x="1" y="22"/>
                        <a:pt x="1" y="24"/>
                        <a:pt x="1" y="26"/>
                      </a:cubicBezTo>
                      <a:cubicBezTo>
                        <a:pt x="3" y="32"/>
                        <a:pt x="6" y="36"/>
                        <a:pt x="9" y="37"/>
                      </a:cubicBezTo>
                      <a:cubicBezTo>
                        <a:pt x="10" y="37"/>
                        <a:pt x="10" y="37"/>
                        <a:pt x="11" y="37"/>
                      </a:cubicBezTo>
                      <a:cubicBezTo>
                        <a:pt x="11" y="37"/>
                        <a:pt x="11" y="37"/>
                        <a:pt x="11" y="37"/>
                      </a:cubicBezTo>
                      <a:cubicBezTo>
                        <a:pt x="12" y="37"/>
                        <a:pt x="12" y="37"/>
                        <a:pt x="13" y="36"/>
                      </a:cubicBezTo>
                      <a:cubicBezTo>
                        <a:pt x="17" y="35"/>
                        <a:pt x="20" y="27"/>
                        <a:pt x="18" y="17"/>
                      </a:cubicBezTo>
                      <a:cubicBezTo>
                        <a:pt x="17" y="8"/>
                        <a:pt x="13" y="1"/>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8" name="Freeform 967"/>
                <p:cNvSpPr>
                  <a:spLocks/>
                </p:cNvSpPr>
                <p:nvPr/>
              </p:nvSpPr>
              <p:spPr bwMode="auto">
                <a:xfrm>
                  <a:off x="3452" y="3141"/>
                  <a:ext cx="52" cy="62"/>
                </a:xfrm>
                <a:custGeom>
                  <a:avLst/>
                  <a:gdLst>
                    <a:gd name="T0" fmla="*/ 21 w 28"/>
                    <a:gd name="T1" fmla="*/ 0 h 33"/>
                    <a:gd name="T2" fmla="*/ 10 w 28"/>
                    <a:gd name="T3" fmla="*/ 8 h 33"/>
                    <a:gd name="T4" fmla="*/ 7 w 28"/>
                    <a:gd name="T5" fmla="*/ 12 h 33"/>
                    <a:gd name="T6" fmla="*/ 6 w 28"/>
                    <a:gd name="T7" fmla="*/ 13 h 33"/>
                    <a:gd name="T8" fmla="*/ 4 w 28"/>
                    <a:gd name="T9" fmla="*/ 33 h 33"/>
                    <a:gd name="T10" fmla="*/ 7 w 28"/>
                    <a:gd name="T11" fmla="*/ 33 h 33"/>
                    <a:gd name="T12" fmla="*/ 22 w 28"/>
                    <a:gd name="T13" fmla="*/ 22 h 33"/>
                    <a:gd name="T14" fmla="*/ 25 w 28"/>
                    <a:gd name="T15" fmla="*/ 2 h 33"/>
                    <a:gd name="T16" fmla="*/ 24 w 28"/>
                    <a:gd name="T17" fmla="*/ 1 h 33"/>
                    <a:gd name="T18" fmla="*/ 22 w 28"/>
                    <a:gd name="T19" fmla="*/ 0 h 33"/>
                    <a:gd name="T20" fmla="*/ 21 w 28"/>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3">
                      <a:moveTo>
                        <a:pt x="21" y="0"/>
                      </a:moveTo>
                      <a:cubicBezTo>
                        <a:pt x="18" y="0"/>
                        <a:pt x="14" y="3"/>
                        <a:pt x="10" y="8"/>
                      </a:cubicBezTo>
                      <a:cubicBezTo>
                        <a:pt x="9" y="9"/>
                        <a:pt x="8" y="10"/>
                        <a:pt x="7" y="12"/>
                      </a:cubicBezTo>
                      <a:cubicBezTo>
                        <a:pt x="7" y="12"/>
                        <a:pt x="6" y="13"/>
                        <a:pt x="6" y="13"/>
                      </a:cubicBezTo>
                      <a:cubicBezTo>
                        <a:pt x="1" y="21"/>
                        <a:pt x="0" y="30"/>
                        <a:pt x="4" y="33"/>
                      </a:cubicBezTo>
                      <a:cubicBezTo>
                        <a:pt x="5" y="33"/>
                        <a:pt x="6" y="33"/>
                        <a:pt x="7" y="33"/>
                      </a:cubicBezTo>
                      <a:cubicBezTo>
                        <a:pt x="12" y="33"/>
                        <a:pt x="18" y="29"/>
                        <a:pt x="22" y="22"/>
                      </a:cubicBezTo>
                      <a:cubicBezTo>
                        <a:pt x="27" y="14"/>
                        <a:pt x="28" y="6"/>
                        <a:pt x="25" y="2"/>
                      </a:cubicBezTo>
                      <a:cubicBezTo>
                        <a:pt x="25" y="2"/>
                        <a:pt x="24" y="1"/>
                        <a:pt x="24" y="1"/>
                      </a:cubicBezTo>
                      <a:cubicBezTo>
                        <a:pt x="23" y="1"/>
                        <a:pt x="23" y="1"/>
                        <a:pt x="22" y="0"/>
                      </a:cubicBezTo>
                      <a:cubicBezTo>
                        <a:pt x="22" y="0"/>
                        <a:pt x="21" y="0"/>
                        <a:pt x="2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9" name="Freeform 968"/>
                <p:cNvSpPr>
                  <a:spLocks/>
                </p:cNvSpPr>
                <p:nvPr/>
              </p:nvSpPr>
              <p:spPr bwMode="auto">
                <a:xfrm>
                  <a:off x="3315" y="3059"/>
                  <a:ext cx="28" cy="33"/>
                </a:xfrm>
                <a:custGeom>
                  <a:avLst/>
                  <a:gdLst>
                    <a:gd name="T0" fmla="*/ 11 w 15"/>
                    <a:gd name="T1" fmla="*/ 0 h 18"/>
                    <a:gd name="T2" fmla="*/ 3 w 15"/>
                    <a:gd name="T3" fmla="*/ 6 h 18"/>
                    <a:gd name="T4" fmla="*/ 1 w 15"/>
                    <a:gd name="T5" fmla="*/ 15 h 18"/>
                    <a:gd name="T6" fmla="*/ 3 w 15"/>
                    <a:gd name="T7" fmla="*/ 17 h 18"/>
                    <a:gd name="T8" fmla="*/ 3 w 15"/>
                    <a:gd name="T9" fmla="*/ 18 h 18"/>
                    <a:gd name="T10" fmla="*/ 5 w 15"/>
                    <a:gd name="T11" fmla="*/ 18 h 18"/>
                    <a:gd name="T12" fmla="*/ 12 w 15"/>
                    <a:gd name="T13" fmla="*/ 13 h 18"/>
                    <a:gd name="T14" fmla="*/ 13 w 15"/>
                    <a:gd name="T15" fmla="*/ 12 h 18"/>
                    <a:gd name="T16" fmla="*/ 15 w 15"/>
                    <a:gd name="T17" fmla="*/ 8 h 18"/>
                    <a:gd name="T18" fmla="*/ 13 w 15"/>
                    <a:gd name="T19" fmla="*/ 0 h 18"/>
                    <a:gd name="T20" fmla="*/ 11 w 15"/>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11" y="0"/>
                      </a:moveTo>
                      <a:cubicBezTo>
                        <a:pt x="9" y="0"/>
                        <a:pt x="5" y="2"/>
                        <a:pt x="3" y="6"/>
                      </a:cubicBezTo>
                      <a:cubicBezTo>
                        <a:pt x="1" y="9"/>
                        <a:pt x="0" y="12"/>
                        <a:pt x="1" y="15"/>
                      </a:cubicBezTo>
                      <a:cubicBezTo>
                        <a:pt x="1" y="16"/>
                        <a:pt x="2" y="17"/>
                        <a:pt x="3" y="17"/>
                      </a:cubicBezTo>
                      <a:cubicBezTo>
                        <a:pt x="3" y="17"/>
                        <a:pt x="3" y="17"/>
                        <a:pt x="3" y="18"/>
                      </a:cubicBezTo>
                      <a:cubicBezTo>
                        <a:pt x="4" y="18"/>
                        <a:pt x="4" y="18"/>
                        <a:pt x="5" y="18"/>
                      </a:cubicBezTo>
                      <a:cubicBezTo>
                        <a:pt x="7" y="18"/>
                        <a:pt x="10" y="16"/>
                        <a:pt x="12" y="13"/>
                      </a:cubicBezTo>
                      <a:cubicBezTo>
                        <a:pt x="12" y="13"/>
                        <a:pt x="13" y="12"/>
                        <a:pt x="13" y="12"/>
                      </a:cubicBezTo>
                      <a:cubicBezTo>
                        <a:pt x="14" y="10"/>
                        <a:pt x="14" y="9"/>
                        <a:pt x="15" y="8"/>
                      </a:cubicBezTo>
                      <a:cubicBezTo>
                        <a:pt x="15" y="4"/>
                        <a:pt x="15" y="1"/>
                        <a:pt x="13" y="0"/>
                      </a:cubicBezTo>
                      <a:cubicBezTo>
                        <a:pt x="13" y="0"/>
                        <a:pt x="12" y="0"/>
                        <a:pt x="1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0" name="Freeform 969"/>
                <p:cNvSpPr>
                  <a:spLocks noEditPoints="1"/>
                </p:cNvSpPr>
                <p:nvPr/>
              </p:nvSpPr>
              <p:spPr bwMode="auto">
                <a:xfrm>
                  <a:off x="2319" y="2476"/>
                  <a:ext cx="1462" cy="1586"/>
                </a:xfrm>
                <a:custGeom>
                  <a:avLst/>
                  <a:gdLst>
                    <a:gd name="T0" fmla="*/ 380 w 778"/>
                    <a:gd name="T1" fmla="*/ 807 h 844"/>
                    <a:gd name="T2" fmla="*/ 249 w 778"/>
                    <a:gd name="T3" fmla="*/ 841 h 844"/>
                    <a:gd name="T4" fmla="*/ 250 w 778"/>
                    <a:gd name="T5" fmla="*/ 842 h 844"/>
                    <a:gd name="T6" fmla="*/ 250 w 778"/>
                    <a:gd name="T7" fmla="*/ 844 h 844"/>
                    <a:gd name="T8" fmla="*/ 381 w 778"/>
                    <a:gd name="T9" fmla="*/ 810 h 844"/>
                    <a:gd name="T10" fmla="*/ 380 w 778"/>
                    <a:gd name="T11" fmla="*/ 807 h 844"/>
                    <a:gd name="T12" fmla="*/ 215 w 778"/>
                    <a:gd name="T13" fmla="*/ 757 h 844"/>
                    <a:gd name="T14" fmla="*/ 207 w 778"/>
                    <a:gd name="T15" fmla="*/ 759 h 844"/>
                    <a:gd name="T16" fmla="*/ 205 w 778"/>
                    <a:gd name="T17" fmla="*/ 759 h 844"/>
                    <a:gd name="T18" fmla="*/ 219 w 778"/>
                    <a:gd name="T19" fmla="*/ 838 h 844"/>
                    <a:gd name="T20" fmla="*/ 221 w 778"/>
                    <a:gd name="T21" fmla="*/ 838 h 844"/>
                    <a:gd name="T22" fmla="*/ 230 w 778"/>
                    <a:gd name="T23" fmla="*/ 837 h 844"/>
                    <a:gd name="T24" fmla="*/ 215 w 778"/>
                    <a:gd name="T25" fmla="*/ 757 h 844"/>
                    <a:gd name="T26" fmla="*/ 0 w 778"/>
                    <a:gd name="T27" fmla="*/ 751 h 844"/>
                    <a:gd name="T28" fmla="*/ 0 w 778"/>
                    <a:gd name="T29" fmla="*/ 753 h 844"/>
                    <a:gd name="T30" fmla="*/ 0 w 778"/>
                    <a:gd name="T31" fmla="*/ 754 h 844"/>
                    <a:gd name="T32" fmla="*/ 102 w 778"/>
                    <a:gd name="T33" fmla="*/ 761 h 844"/>
                    <a:gd name="T34" fmla="*/ 191 w 778"/>
                    <a:gd name="T35" fmla="*/ 755 h 844"/>
                    <a:gd name="T36" fmla="*/ 191 w 778"/>
                    <a:gd name="T37" fmla="*/ 755 h 844"/>
                    <a:gd name="T38" fmla="*/ 192 w 778"/>
                    <a:gd name="T39" fmla="*/ 752 h 844"/>
                    <a:gd name="T40" fmla="*/ 102 w 778"/>
                    <a:gd name="T41" fmla="*/ 757 h 844"/>
                    <a:gd name="T42" fmla="*/ 0 w 778"/>
                    <a:gd name="T43" fmla="*/ 751 h 844"/>
                    <a:gd name="T44" fmla="*/ 723 w 778"/>
                    <a:gd name="T45" fmla="*/ 559 h 844"/>
                    <a:gd name="T46" fmla="*/ 386 w 778"/>
                    <a:gd name="T47" fmla="*/ 805 h 844"/>
                    <a:gd name="T48" fmla="*/ 387 w 778"/>
                    <a:gd name="T49" fmla="*/ 808 h 844"/>
                    <a:gd name="T50" fmla="*/ 726 w 778"/>
                    <a:gd name="T51" fmla="*/ 561 h 844"/>
                    <a:gd name="T52" fmla="*/ 724 w 778"/>
                    <a:gd name="T53" fmla="*/ 560 h 844"/>
                    <a:gd name="T54" fmla="*/ 723 w 778"/>
                    <a:gd name="T55" fmla="*/ 559 h 844"/>
                    <a:gd name="T56" fmla="*/ 637 w 778"/>
                    <a:gd name="T57" fmla="*/ 459 h 844"/>
                    <a:gd name="T58" fmla="*/ 637 w 778"/>
                    <a:gd name="T59" fmla="*/ 460 h 844"/>
                    <a:gd name="T60" fmla="*/ 632 w 778"/>
                    <a:gd name="T61" fmla="*/ 465 h 844"/>
                    <a:gd name="T62" fmla="*/ 727 w 778"/>
                    <a:gd name="T63" fmla="*/ 541 h 844"/>
                    <a:gd name="T64" fmla="*/ 732 w 778"/>
                    <a:gd name="T65" fmla="*/ 535 h 844"/>
                    <a:gd name="T66" fmla="*/ 732 w 778"/>
                    <a:gd name="T67" fmla="*/ 534 h 844"/>
                    <a:gd name="T68" fmla="*/ 637 w 778"/>
                    <a:gd name="T69" fmla="*/ 459 h 844"/>
                    <a:gd name="T70" fmla="*/ 777 w 778"/>
                    <a:gd name="T71" fmla="*/ 0 h 844"/>
                    <a:gd name="T72" fmla="*/ 775 w 778"/>
                    <a:gd name="T73" fmla="*/ 1 h 844"/>
                    <a:gd name="T74" fmla="*/ 774 w 778"/>
                    <a:gd name="T75" fmla="*/ 1 h 844"/>
                    <a:gd name="T76" fmla="*/ 640 w 778"/>
                    <a:gd name="T77" fmla="*/ 437 h 844"/>
                    <a:gd name="T78" fmla="*/ 641 w 778"/>
                    <a:gd name="T79" fmla="*/ 438 h 844"/>
                    <a:gd name="T80" fmla="*/ 642 w 778"/>
                    <a:gd name="T81" fmla="*/ 439 h 844"/>
                    <a:gd name="T82" fmla="*/ 777 w 778"/>
                    <a:gd name="T83" fmla="*/ 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8" h="844">
                      <a:moveTo>
                        <a:pt x="380" y="807"/>
                      </a:moveTo>
                      <a:cubicBezTo>
                        <a:pt x="338" y="822"/>
                        <a:pt x="295" y="833"/>
                        <a:pt x="249" y="841"/>
                      </a:cubicBezTo>
                      <a:cubicBezTo>
                        <a:pt x="249" y="841"/>
                        <a:pt x="250" y="842"/>
                        <a:pt x="250" y="842"/>
                      </a:cubicBezTo>
                      <a:cubicBezTo>
                        <a:pt x="250" y="843"/>
                        <a:pt x="250" y="844"/>
                        <a:pt x="250" y="844"/>
                      </a:cubicBezTo>
                      <a:cubicBezTo>
                        <a:pt x="296" y="837"/>
                        <a:pt x="339" y="825"/>
                        <a:pt x="381" y="810"/>
                      </a:cubicBezTo>
                      <a:cubicBezTo>
                        <a:pt x="381" y="809"/>
                        <a:pt x="380" y="808"/>
                        <a:pt x="380" y="807"/>
                      </a:cubicBezTo>
                      <a:moveTo>
                        <a:pt x="215" y="757"/>
                      </a:moveTo>
                      <a:cubicBezTo>
                        <a:pt x="212" y="758"/>
                        <a:pt x="210" y="758"/>
                        <a:pt x="207" y="759"/>
                      </a:cubicBezTo>
                      <a:cubicBezTo>
                        <a:pt x="206" y="759"/>
                        <a:pt x="206" y="759"/>
                        <a:pt x="205" y="759"/>
                      </a:cubicBezTo>
                      <a:cubicBezTo>
                        <a:pt x="210" y="785"/>
                        <a:pt x="214" y="812"/>
                        <a:pt x="219" y="838"/>
                      </a:cubicBezTo>
                      <a:cubicBezTo>
                        <a:pt x="220" y="838"/>
                        <a:pt x="220" y="838"/>
                        <a:pt x="221" y="838"/>
                      </a:cubicBezTo>
                      <a:cubicBezTo>
                        <a:pt x="224" y="837"/>
                        <a:pt x="227" y="837"/>
                        <a:pt x="230" y="837"/>
                      </a:cubicBezTo>
                      <a:cubicBezTo>
                        <a:pt x="224" y="810"/>
                        <a:pt x="220" y="783"/>
                        <a:pt x="215" y="757"/>
                      </a:cubicBezTo>
                      <a:moveTo>
                        <a:pt x="0" y="751"/>
                      </a:moveTo>
                      <a:cubicBezTo>
                        <a:pt x="0" y="752"/>
                        <a:pt x="0" y="752"/>
                        <a:pt x="0" y="753"/>
                      </a:cubicBezTo>
                      <a:cubicBezTo>
                        <a:pt x="0" y="753"/>
                        <a:pt x="0" y="754"/>
                        <a:pt x="0" y="754"/>
                      </a:cubicBezTo>
                      <a:cubicBezTo>
                        <a:pt x="35" y="759"/>
                        <a:pt x="69" y="761"/>
                        <a:pt x="102" y="761"/>
                      </a:cubicBezTo>
                      <a:cubicBezTo>
                        <a:pt x="132" y="761"/>
                        <a:pt x="162" y="759"/>
                        <a:pt x="191" y="755"/>
                      </a:cubicBezTo>
                      <a:cubicBezTo>
                        <a:pt x="191" y="755"/>
                        <a:pt x="191" y="755"/>
                        <a:pt x="191" y="755"/>
                      </a:cubicBezTo>
                      <a:cubicBezTo>
                        <a:pt x="191" y="754"/>
                        <a:pt x="191" y="753"/>
                        <a:pt x="192" y="752"/>
                      </a:cubicBezTo>
                      <a:cubicBezTo>
                        <a:pt x="163" y="755"/>
                        <a:pt x="133" y="757"/>
                        <a:pt x="102" y="757"/>
                      </a:cubicBezTo>
                      <a:cubicBezTo>
                        <a:pt x="69" y="757"/>
                        <a:pt x="35" y="755"/>
                        <a:pt x="0" y="751"/>
                      </a:cubicBezTo>
                      <a:moveTo>
                        <a:pt x="723" y="559"/>
                      </a:moveTo>
                      <a:cubicBezTo>
                        <a:pt x="638" y="667"/>
                        <a:pt x="524" y="754"/>
                        <a:pt x="386" y="805"/>
                      </a:cubicBezTo>
                      <a:cubicBezTo>
                        <a:pt x="387" y="806"/>
                        <a:pt x="387" y="807"/>
                        <a:pt x="387" y="808"/>
                      </a:cubicBezTo>
                      <a:cubicBezTo>
                        <a:pt x="526" y="757"/>
                        <a:pt x="640" y="670"/>
                        <a:pt x="726" y="561"/>
                      </a:cubicBezTo>
                      <a:cubicBezTo>
                        <a:pt x="725" y="561"/>
                        <a:pt x="724" y="560"/>
                        <a:pt x="724" y="560"/>
                      </a:cubicBezTo>
                      <a:cubicBezTo>
                        <a:pt x="724" y="560"/>
                        <a:pt x="723" y="559"/>
                        <a:pt x="723" y="559"/>
                      </a:cubicBezTo>
                      <a:moveTo>
                        <a:pt x="637" y="459"/>
                      </a:moveTo>
                      <a:cubicBezTo>
                        <a:pt x="637" y="459"/>
                        <a:pt x="637" y="460"/>
                        <a:pt x="637" y="460"/>
                      </a:cubicBezTo>
                      <a:cubicBezTo>
                        <a:pt x="635" y="462"/>
                        <a:pt x="634" y="463"/>
                        <a:pt x="632" y="465"/>
                      </a:cubicBezTo>
                      <a:cubicBezTo>
                        <a:pt x="664" y="490"/>
                        <a:pt x="696" y="516"/>
                        <a:pt x="727" y="541"/>
                      </a:cubicBezTo>
                      <a:cubicBezTo>
                        <a:pt x="729" y="539"/>
                        <a:pt x="730" y="537"/>
                        <a:pt x="732" y="535"/>
                      </a:cubicBezTo>
                      <a:cubicBezTo>
                        <a:pt x="732" y="535"/>
                        <a:pt x="732" y="534"/>
                        <a:pt x="732" y="534"/>
                      </a:cubicBezTo>
                      <a:cubicBezTo>
                        <a:pt x="701" y="509"/>
                        <a:pt x="669" y="484"/>
                        <a:pt x="637" y="459"/>
                      </a:cubicBezTo>
                      <a:moveTo>
                        <a:pt x="777" y="0"/>
                      </a:moveTo>
                      <a:cubicBezTo>
                        <a:pt x="776" y="1"/>
                        <a:pt x="776" y="1"/>
                        <a:pt x="775" y="1"/>
                      </a:cubicBezTo>
                      <a:cubicBezTo>
                        <a:pt x="775" y="1"/>
                        <a:pt x="774" y="1"/>
                        <a:pt x="774" y="1"/>
                      </a:cubicBezTo>
                      <a:cubicBezTo>
                        <a:pt x="774" y="155"/>
                        <a:pt x="728" y="311"/>
                        <a:pt x="640" y="437"/>
                      </a:cubicBezTo>
                      <a:cubicBezTo>
                        <a:pt x="640" y="437"/>
                        <a:pt x="641" y="437"/>
                        <a:pt x="641" y="438"/>
                      </a:cubicBezTo>
                      <a:cubicBezTo>
                        <a:pt x="642" y="438"/>
                        <a:pt x="642" y="438"/>
                        <a:pt x="642" y="439"/>
                      </a:cubicBezTo>
                      <a:cubicBezTo>
                        <a:pt x="731" y="312"/>
                        <a:pt x="778" y="156"/>
                        <a:pt x="77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1" name="Freeform 970"/>
                <p:cNvSpPr>
                  <a:spLocks/>
                </p:cNvSpPr>
                <p:nvPr/>
              </p:nvSpPr>
              <p:spPr bwMode="auto">
                <a:xfrm>
                  <a:off x="3758" y="2401"/>
                  <a:ext cx="34" cy="77"/>
                </a:xfrm>
                <a:custGeom>
                  <a:avLst/>
                  <a:gdLst>
                    <a:gd name="T0" fmla="*/ 8 w 18"/>
                    <a:gd name="T1" fmla="*/ 0 h 41"/>
                    <a:gd name="T2" fmla="*/ 8 w 18"/>
                    <a:gd name="T3" fmla="*/ 0 h 41"/>
                    <a:gd name="T4" fmla="*/ 0 w 18"/>
                    <a:gd name="T5" fmla="*/ 21 h 41"/>
                    <a:gd name="T6" fmla="*/ 8 w 18"/>
                    <a:gd name="T7" fmla="*/ 41 h 41"/>
                    <a:gd name="T8" fmla="*/ 9 w 18"/>
                    <a:gd name="T9" fmla="*/ 41 h 41"/>
                    <a:gd name="T10" fmla="*/ 11 w 18"/>
                    <a:gd name="T11" fmla="*/ 40 h 41"/>
                    <a:gd name="T12" fmla="*/ 18 w 18"/>
                    <a:gd name="T13" fmla="*/ 23 h 41"/>
                    <a:gd name="T14" fmla="*/ 9 w 18"/>
                    <a:gd name="T15" fmla="*/ 24 h 41"/>
                    <a:gd name="T16" fmla="*/ 9 w 18"/>
                    <a:gd name="T17" fmla="*/ 18 h 41"/>
                    <a:gd name="T18" fmla="*/ 18 w 18"/>
                    <a:gd name="T19" fmla="*/ 17 h 41"/>
                    <a:gd name="T20" fmla="*/ 8 w 18"/>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41">
                      <a:moveTo>
                        <a:pt x="8" y="0"/>
                      </a:moveTo>
                      <a:cubicBezTo>
                        <a:pt x="8" y="0"/>
                        <a:pt x="8" y="0"/>
                        <a:pt x="8" y="0"/>
                      </a:cubicBezTo>
                      <a:cubicBezTo>
                        <a:pt x="3" y="1"/>
                        <a:pt x="0" y="10"/>
                        <a:pt x="0" y="21"/>
                      </a:cubicBezTo>
                      <a:cubicBezTo>
                        <a:pt x="0" y="31"/>
                        <a:pt x="4" y="39"/>
                        <a:pt x="8" y="41"/>
                      </a:cubicBezTo>
                      <a:cubicBezTo>
                        <a:pt x="8" y="41"/>
                        <a:pt x="9" y="41"/>
                        <a:pt x="9" y="41"/>
                      </a:cubicBezTo>
                      <a:cubicBezTo>
                        <a:pt x="10" y="41"/>
                        <a:pt x="10" y="41"/>
                        <a:pt x="11" y="40"/>
                      </a:cubicBezTo>
                      <a:cubicBezTo>
                        <a:pt x="15" y="39"/>
                        <a:pt x="18" y="32"/>
                        <a:pt x="18" y="23"/>
                      </a:cubicBezTo>
                      <a:cubicBezTo>
                        <a:pt x="15" y="23"/>
                        <a:pt x="12" y="23"/>
                        <a:pt x="9" y="24"/>
                      </a:cubicBezTo>
                      <a:cubicBezTo>
                        <a:pt x="9" y="22"/>
                        <a:pt x="9" y="20"/>
                        <a:pt x="9" y="18"/>
                      </a:cubicBezTo>
                      <a:cubicBezTo>
                        <a:pt x="12" y="18"/>
                        <a:pt x="15" y="18"/>
                        <a:pt x="18" y="17"/>
                      </a:cubicBezTo>
                      <a:cubicBezTo>
                        <a:pt x="17" y="8"/>
                        <a:pt x="13"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2" name="Freeform 971"/>
                <p:cNvSpPr>
                  <a:spLocks/>
                </p:cNvSpPr>
                <p:nvPr/>
              </p:nvSpPr>
              <p:spPr bwMode="auto">
                <a:xfrm>
                  <a:off x="3473" y="3297"/>
                  <a:ext cx="58" cy="64"/>
                </a:xfrm>
                <a:custGeom>
                  <a:avLst/>
                  <a:gdLst>
                    <a:gd name="T0" fmla="*/ 24 w 31"/>
                    <a:gd name="T1" fmla="*/ 0 h 34"/>
                    <a:gd name="T2" fmla="*/ 8 w 31"/>
                    <a:gd name="T3" fmla="*/ 12 h 34"/>
                    <a:gd name="T4" fmla="*/ 2 w 31"/>
                    <a:gd name="T5" fmla="*/ 32 h 34"/>
                    <a:gd name="T6" fmla="*/ 15 w 31"/>
                    <a:gd name="T7" fmla="*/ 16 h 34"/>
                    <a:gd name="T8" fmla="*/ 17 w 31"/>
                    <a:gd name="T9" fmla="*/ 18 h 34"/>
                    <a:gd name="T10" fmla="*/ 4 w 31"/>
                    <a:gd name="T11" fmla="*/ 34 h 34"/>
                    <a:gd name="T12" fmla="*/ 6 w 31"/>
                    <a:gd name="T13" fmla="*/ 34 h 34"/>
                    <a:gd name="T14" fmla="*/ 18 w 31"/>
                    <a:gd name="T15" fmla="*/ 28 h 34"/>
                    <a:gd name="T16" fmla="*/ 23 w 31"/>
                    <a:gd name="T17" fmla="*/ 23 h 34"/>
                    <a:gd name="T18" fmla="*/ 23 w 31"/>
                    <a:gd name="T19" fmla="*/ 22 h 34"/>
                    <a:gd name="T20" fmla="*/ 28 w 31"/>
                    <a:gd name="T21" fmla="*/ 2 h 34"/>
                    <a:gd name="T22" fmla="*/ 27 w 31"/>
                    <a:gd name="T23" fmla="*/ 1 h 34"/>
                    <a:gd name="T24" fmla="*/ 26 w 31"/>
                    <a:gd name="T25" fmla="*/ 0 h 34"/>
                    <a:gd name="T26" fmla="*/ 24 w 31"/>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4">
                      <a:moveTo>
                        <a:pt x="24" y="0"/>
                      </a:moveTo>
                      <a:cubicBezTo>
                        <a:pt x="20" y="0"/>
                        <a:pt x="13" y="5"/>
                        <a:pt x="8" y="12"/>
                      </a:cubicBezTo>
                      <a:cubicBezTo>
                        <a:pt x="2" y="20"/>
                        <a:pt x="0" y="28"/>
                        <a:pt x="2" y="32"/>
                      </a:cubicBezTo>
                      <a:cubicBezTo>
                        <a:pt x="7" y="27"/>
                        <a:pt x="11" y="22"/>
                        <a:pt x="15" y="16"/>
                      </a:cubicBezTo>
                      <a:cubicBezTo>
                        <a:pt x="15" y="17"/>
                        <a:pt x="16" y="18"/>
                        <a:pt x="17" y="18"/>
                      </a:cubicBezTo>
                      <a:cubicBezTo>
                        <a:pt x="13" y="23"/>
                        <a:pt x="9" y="29"/>
                        <a:pt x="4" y="34"/>
                      </a:cubicBezTo>
                      <a:cubicBezTo>
                        <a:pt x="5" y="34"/>
                        <a:pt x="6" y="34"/>
                        <a:pt x="6" y="34"/>
                      </a:cubicBezTo>
                      <a:cubicBezTo>
                        <a:pt x="10" y="34"/>
                        <a:pt x="14" y="32"/>
                        <a:pt x="18" y="28"/>
                      </a:cubicBezTo>
                      <a:cubicBezTo>
                        <a:pt x="20" y="26"/>
                        <a:pt x="21" y="25"/>
                        <a:pt x="23" y="23"/>
                      </a:cubicBezTo>
                      <a:cubicBezTo>
                        <a:pt x="23" y="23"/>
                        <a:pt x="23" y="22"/>
                        <a:pt x="23" y="22"/>
                      </a:cubicBezTo>
                      <a:cubicBezTo>
                        <a:pt x="29" y="14"/>
                        <a:pt x="31" y="6"/>
                        <a:pt x="28" y="2"/>
                      </a:cubicBezTo>
                      <a:cubicBezTo>
                        <a:pt x="28" y="1"/>
                        <a:pt x="28" y="1"/>
                        <a:pt x="27" y="1"/>
                      </a:cubicBezTo>
                      <a:cubicBezTo>
                        <a:pt x="27" y="0"/>
                        <a:pt x="26" y="0"/>
                        <a:pt x="26" y="0"/>
                      </a:cubicBezTo>
                      <a:cubicBezTo>
                        <a:pt x="25" y="0"/>
                        <a:pt x="25" y="0"/>
                        <a:pt x="2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3" name="Freeform 972"/>
                <p:cNvSpPr>
                  <a:spLocks/>
                </p:cNvSpPr>
                <p:nvPr/>
              </p:nvSpPr>
              <p:spPr bwMode="auto">
                <a:xfrm>
                  <a:off x="2234" y="3871"/>
                  <a:ext cx="85" cy="30"/>
                </a:xfrm>
                <a:custGeom>
                  <a:avLst/>
                  <a:gdLst>
                    <a:gd name="T0" fmla="*/ 14 w 45"/>
                    <a:gd name="T1" fmla="*/ 0 h 16"/>
                    <a:gd name="T2" fmla="*/ 0 w 45"/>
                    <a:gd name="T3" fmla="*/ 4 h 16"/>
                    <a:gd name="T4" fmla="*/ 22 w 45"/>
                    <a:gd name="T5" fmla="*/ 15 h 16"/>
                    <a:gd name="T6" fmla="*/ 31 w 45"/>
                    <a:gd name="T7" fmla="*/ 16 h 16"/>
                    <a:gd name="T8" fmla="*/ 45 w 45"/>
                    <a:gd name="T9" fmla="*/ 12 h 16"/>
                    <a:gd name="T10" fmla="*/ 45 w 45"/>
                    <a:gd name="T11" fmla="*/ 11 h 16"/>
                    <a:gd name="T12" fmla="*/ 45 w 45"/>
                    <a:gd name="T13" fmla="*/ 9 h 16"/>
                    <a:gd name="T14" fmla="*/ 24 w 45"/>
                    <a:gd name="T15" fmla="*/ 1 h 16"/>
                    <a:gd name="T16" fmla="*/ 14 w 4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6">
                      <a:moveTo>
                        <a:pt x="14" y="0"/>
                      </a:moveTo>
                      <a:cubicBezTo>
                        <a:pt x="6" y="0"/>
                        <a:pt x="1" y="1"/>
                        <a:pt x="0" y="4"/>
                      </a:cubicBezTo>
                      <a:cubicBezTo>
                        <a:pt x="0" y="8"/>
                        <a:pt x="9" y="13"/>
                        <a:pt x="22" y="15"/>
                      </a:cubicBezTo>
                      <a:cubicBezTo>
                        <a:pt x="25" y="15"/>
                        <a:pt x="28" y="16"/>
                        <a:pt x="31" y="16"/>
                      </a:cubicBezTo>
                      <a:cubicBezTo>
                        <a:pt x="38" y="16"/>
                        <a:pt x="43" y="14"/>
                        <a:pt x="45" y="12"/>
                      </a:cubicBezTo>
                      <a:cubicBezTo>
                        <a:pt x="45" y="12"/>
                        <a:pt x="45" y="11"/>
                        <a:pt x="45" y="11"/>
                      </a:cubicBezTo>
                      <a:cubicBezTo>
                        <a:pt x="45" y="10"/>
                        <a:pt x="45" y="10"/>
                        <a:pt x="45" y="9"/>
                      </a:cubicBezTo>
                      <a:cubicBezTo>
                        <a:pt x="43" y="6"/>
                        <a:pt x="34" y="2"/>
                        <a:pt x="24" y="1"/>
                      </a:cubicBezTo>
                      <a:cubicBezTo>
                        <a:pt x="20" y="0"/>
                        <a:pt x="17" y="0"/>
                        <a:pt x="1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4" name="Freeform 973"/>
                <p:cNvSpPr>
                  <a:spLocks/>
                </p:cNvSpPr>
                <p:nvPr/>
              </p:nvSpPr>
              <p:spPr bwMode="auto">
                <a:xfrm>
                  <a:off x="3674" y="3455"/>
                  <a:ext cx="67" cy="75"/>
                </a:xfrm>
                <a:custGeom>
                  <a:avLst/>
                  <a:gdLst>
                    <a:gd name="T0" fmla="*/ 29 w 36"/>
                    <a:gd name="T1" fmla="*/ 0 h 40"/>
                    <a:gd name="T2" fmla="*/ 11 w 36"/>
                    <a:gd name="T3" fmla="*/ 13 h 40"/>
                    <a:gd name="T4" fmla="*/ 11 w 36"/>
                    <a:gd name="T5" fmla="*/ 14 h 40"/>
                    <a:gd name="T6" fmla="*/ 6 w 36"/>
                    <a:gd name="T7" fmla="*/ 20 h 40"/>
                    <a:gd name="T8" fmla="*/ 2 w 36"/>
                    <a:gd name="T9" fmla="*/ 38 h 40"/>
                    <a:gd name="T10" fmla="*/ 3 w 36"/>
                    <a:gd name="T11" fmla="*/ 39 h 40"/>
                    <a:gd name="T12" fmla="*/ 5 w 36"/>
                    <a:gd name="T13" fmla="*/ 40 h 40"/>
                    <a:gd name="T14" fmla="*/ 6 w 36"/>
                    <a:gd name="T15" fmla="*/ 40 h 40"/>
                    <a:gd name="T16" fmla="*/ 21 w 36"/>
                    <a:gd name="T17" fmla="*/ 31 h 40"/>
                    <a:gd name="T18" fmla="*/ 14 w 36"/>
                    <a:gd name="T19" fmla="*/ 25 h 40"/>
                    <a:gd name="T20" fmla="*/ 17 w 36"/>
                    <a:gd name="T21" fmla="*/ 21 h 40"/>
                    <a:gd name="T22" fmla="*/ 24 w 36"/>
                    <a:gd name="T23" fmla="*/ 27 h 40"/>
                    <a:gd name="T24" fmla="*/ 25 w 36"/>
                    <a:gd name="T25" fmla="*/ 25 h 40"/>
                    <a:gd name="T26" fmla="*/ 32 w 36"/>
                    <a:gd name="T27" fmla="*/ 0 h 40"/>
                    <a:gd name="T28" fmla="*/ 29 w 36"/>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40">
                      <a:moveTo>
                        <a:pt x="29" y="0"/>
                      </a:moveTo>
                      <a:cubicBezTo>
                        <a:pt x="25" y="0"/>
                        <a:pt x="18" y="5"/>
                        <a:pt x="11" y="13"/>
                      </a:cubicBezTo>
                      <a:cubicBezTo>
                        <a:pt x="11" y="13"/>
                        <a:pt x="11" y="14"/>
                        <a:pt x="11" y="14"/>
                      </a:cubicBezTo>
                      <a:cubicBezTo>
                        <a:pt x="9" y="16"/>
                        <a:pt x="8" y="18"/>
                        <a:pt x="6" y="20"/>
                      </a:cubicBezTo>
                      <a:cubicBezTo>
                        <a:pt x="2" y="28"/>
                        <a:pt x="0" y="34"/>
                        <a:pt x="2" y="38"/>
                      </a:cubicBezTo>
                      <a:cubicBezTo>
                        <a:pt x="2" y="38"/>
                        <a:pt x="3" y="39"/>
                        <a:pt x="3" y="39"/>
                      </a:cubicBezTo>
                      <a:cubicBezTo>
                        <a:pt x="3" y="39"/>
                        <a:pt x="4" y="40"/>
                        <a:pt x="5" y="40"/>
                      </a:cubicBezTo>
                      <a:cubicBezTo>
                        <a:pt x="5" y="40"/>
                        <a:pt x="5" y="40"/>
                        <a:pt x="6" y="40"/>
                      </a:cubicBezTo>
                      <a:cubicBezTo>
                        <a:pt x="10" y="40"/>
                        <a:pt x="15" y="36"/>
                        <a:pt x="21" y="31"/>
                      </a:cubicBezTo>
                      <a:cubicBezTo>
                        <a:pt x="18" y="29"/>
                        <a:pt x="16" y="27"/>
                        <a:pt x="14" y="25"/>
                      </a:cubicBezTo>
                      <a:cubicBezTo>
                        <a:pt x="15" y="24"/>
                        <a:pt x="16" y="23"/>
                        <a:pt x="17" y="21"/>
                      </a:cubicBezTo>
                      <a:cubicBezTo>
                        <a:pt x="19" y="23"/>
                        <a:pt x="21" y="25"/>
                        <a:pt x="24" y="27"/>
                      </a:cubicBezTo>
                      <a:cubicBezTo>
                        <a:pt x="24" y="27"/>
                        <a:pt x="25" y="26"/>
                        <a:pt x="25" y="25"/>
                      </a:cubicBezTo>
                      <a:cubicBezTo>
                        <a:pt x="33" y="15"/>
                        <a:pt x="36" y="3"/>
                        <a:pt x="32" y="0"/>
                      </a:cubicBezTo>
                      <a:cubicBezTo>
                        <a:pt x="31" y="0"/>
                        <a:pt x="30" y="0"/>
                        <a:pt x="2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5" name="Freeform 974"/>
                <p:cNvSpPr>
                  <a:spLocks/>
                </p:cNvSpPr>
                <p:nvPr/>
              </p:nvSpPr>
              <p:spPr bwMode="auto">
                <a:xfrm>
                  <a:off x="2683" y="4049"/>
                  <a:ext cx="105" cy="38"/>
                </a:xfrm>
                <a:custGeom>
                  <a:avLst/>
                  <a:gdLst>
                    <a:gd name="T0" fmla="*/ 38 w 56"/>
                    <a:gd name="T1" fmla="*/ 0 h 20"/>
                    <a:gd name="T2" fmla="*/ 36 w 56"/>
                    <a:gd name="T3" fmla="*/ 0 h 20"/>
                    <a:gd name="T4" fmla="*/ 27 w 56"/>
                    <a:gd name="T5" fmla="*/ 1 h 20"/>
                    <a:gd name="T6" fmla="*/ 25 w 56"/>
                    <a:gd name="T7" fmla="*/ 1 h 20"/>
                    <a:gd name="T8" fmla="*/ 1 w 56"/>
                    <a:gd name="T9" fmla="*/ 13 h 20"/>
                    <a:gd name="T10" fmla="*/ 20 w 56"/>
                    <a:gd name="T11" fmla="*/ 20 h 20"/>
                    <a:gd name="T12" fmla="*/ 30 w 56"/>
                    <a:gd name="T13" fmla="*/ 19 h 20"/>
                    <a:gd name="T14" fmla="*/ 56 w 56"/>
                    <a:gd name="T15" fmla="*/ 7 h 20"/>
                    <a:gd name="T16" fmla="*/ 56 w 56"/>
                    <a:gd name="T17" fmla="*/ 5 h 20"/>
                    <a:gd name="T18" fmla="*/ 55 w 56"/>
                    <a:gd name="T19" fmla="*/ 4 h 20"/>
                    <a:gd name="T20" fmla="*/ 38 w 56"/>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20">
                      <a:moveTo>
                        <a:pt x="38" y="0"/>
                      </a:moveTo>
                      <a:cubicBezTo>
                        <a:pt x="37" y="0"/>
                        <a:pt x="36" y="0"/>
                        <a:pt x="36" y="0"/>
                      </a:cubicBezTo>
                      <a:cubicBezTo>
                        <a:pt x="33" y="0"/>
                        <a:pt x="30" y="0"/>
                        <a:pt x="27" y="1"/>
                      </a:cubicBezTo>
                      <a:cubicBezTo>
                        <a:pt x="26" y="1"/>
                        <a:pt x="26" y="1"/>
                        <a:pt x="25" y="1"/>
                      </a:cubicBezTo>
                      <a:cubicBezTo>
                        <a:pt x="11" y="3"/>
                        <a:pt x="0" y="8"/>
                        <a:pt x="1" y="13"/>
                      </a:cubicBezTo>
                      <a:cubicBezTo>
                        <a:pt x="1" y="17"/>
                        <a:pt x="10" y="20"/>
                        <a:pt x="20" y="20"/>
                      </a:cubicBezTo>
                      <a:cubicBezTo>
                        <a:pt x="23" y="20"/>
                        <a:pt x="27" y="19"/>
                        <a:pt x="30" y="19"/>
                      </a:cubicBezTo>
                      <a:cubicBezTo>
                        <a:pt x="43" y="17"/>
                        <a:pt x="54" y="12"/>
                        <a:pt x="56" y="7"/>
                      </a:cubicBezTo>
                      <a:cubicBezTo>
                        <a:pt x="56" y="7"/>
                        <a:pt x="56" y="6"/>
                        <a:pt x="56" y="5"/>
                      </a:cubicBezTo>
                      <a:cubicBezTo>
                        <a:pt x="56" y="5"/>
                        <a:pt x="55" y="4"/>
                        <a:pt x="55" y="4"/>
                      </a:cubicBezTo>
                      <a:cubicBezTo>
                        <a:pt x="53" y="1"/>
                        <a:pt x="46" y="0"/>
                        <a:pt x="3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6" name="Freeform 975"/>
                <p:cNvSpPr>
                  <a:spLocks/>
                </p:cNvSpPr>
                <p:nvPr/>
              </p:nvSpPr>
              <p:spPr bwMode="auto">
                <a:xfrm>
                  <a:off x="2678" y="3880"/>
                  <a:ext cx="56" cy="23"/>
                </a:xfrm>
                <a:custGeom>
                  <a:avLst/>
                  <a:gdLst>
                    <a:gd name="T0" fmla="*/ 19 w 30"/>
                    <a:gd name="T1" fmla="*/ 0 h 12"/>
                    <a:gd name="T2" fmla="*/ 14 w 30"/>
                    <a:gd name="T3" fmla="*/ 0 h 12"/>
                    <a:gd name="T4" fmla="*/ 1 w 30"/>
                    <a:gd name="T5" fmla="*/ 5 h 12"/>
                    <a:gd name="T6" fmla="*/ 0 w 30"/>
                    <a:gd name="T7" fmla="*/ 8 h 12"/>
                    <a:gd name="T8" fmla="*/ 0 w 30"/>
                    <a:gd name="T9" fmla="*/ 8 h 12"/>
                    <a:gd name="T10" fmla="*/ 11 w 30"/>
                    <a:gd name="T11" fmla="*/ 12 h 12"/>
                    <a:gd name="T12" fmla="*/ 14 w 30"/>
                    <a:gd name="T13" fmla="*/ 12 h 12"/>
                    <a:gd name="T14" fmla="*/ 16 w 30"/>
                    <a:gd name="T15" fmla="*/ 12 h 12"/>
                    <a:gd name="T16" fmla="*/ 24 w 30"/>
                    <a:gd name="T17" fmla="*/ 10 h 12"/>
                    <a:gd name="T18" fmla="*/ 30 w 30"/>
                    <a:gd name="T19" fmla="*/ 4 h 12"/>
                    <a:gd name="T20" fmla="*/ 19 w 30"/>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2">
                      <a:moveTo>
                        <a:pt x="19" y="0"/>
                      </a:moveTo>
                      <a:cubicBezTo>
                        <a:pt x="17" y="0"/>
                        <a:pt x="16" y="0"/>
                        <a:pt x="14" y="0"/>
                      </a:cubicBezTo>
                      <a:cubicBezTo>
                        <a:pt x="8" y="1"/>
                        <a:pt x="4" y="3"/>
                        <a:pt x="1" y="5"/>
                      </a:cubicBezTo>
                      <a:cubicBezTo>
                        <a:pt x="0" y="6"/>
                        <a:pt x="0" y="7"/>
                        <a:pt x="0" y="8"/>
                      </a:cubicBezTo>
                      <a:cubicBezTo>
                        <a:pt x="0" y="8"/>
                        <a:pt x="0" y="8"/>
                        <a:pt x="0" y="8"/>
                      </a:cubicBezTo>
                      <a:cubicBezTo>
                        <a:pt x="1" y="11"/>
                        <a:pt x="5" y="12"/>
                        <a:pt x="11" y="12"/>
                      </a:cubicBezTo>
                      <a:cubicBezTo>
                        <a:pt x="12" y="12"/>
                        <a:pt x="13" y="12"/>
                        <a:pt x="14" y="12"/>
                      </a:cubicBezTo>
                      <a:cubicBezTo>
                        <a:pt x="15" y="12"/>
                        <a:pt x="15" y="12"/>
                        <a:pt x="16" y="12"/>
                      </a:cubicBezTo>
                      <a:cubicBezTo>
                        <a:pt x="19" y="11"/>
                        <a:pt x="21" y="11"/>
                        <a:pt x="24" y="10"/>
                      </a:cubicBezTo>
                      <a:cubicBezTo>
                        <a:pt x="28" y="8"/>
                        <a:pt x="30" y="6"/>
                        <a:pt x="30" y="4"/>
                      </a:cubicBezTo>
                      <a:cubicBezTo>
                        <a:pt x="29" y="1"/>
                        <a:pt x="25" y="0"/>
                        <a:pt x="1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7" name="Freeform 976"/>
                <p:cNvSpPr>
                  <a:spLocks noEditPoints="1"/>
                </p:cNvSpPr>
                <p:nvPr/>
              </p:nvSpPr>
              <p:spPr bwMode="auto">
                <a:xfrm>
                  <a:off x="3773" y="2611"/>
                  <a:ext cx="495" cy="1230"/>
                </a:xfrm>
                <a:custGeom>
                  <a:avLst/>
                  <a:gdLst>
                    <a:gd name="T0" fmla="*/ 62 w 263"/>
                    <a:gd name="T1" fmla="*/ 581 h 654"/>
                    <a:gd name="T2" fmla="*/ 0 w 263"/>
                    <a:gd name="T3" fmla="*/ 653 h 654"/>
                    <a:gd name="T4" fmla="*/ 0 w 263"/>
                    <a:gd name="T5" fmla="*/ 653 h 654"/>
                    <a:gd name="T6" fmla="*/ 1 w 263"/>
                    <a:gd name="T7" fmla="*/ 654 h 654"/>
                    <a:gd name="T8" fmla="*/ 62 w 263"/>
                    <a:gd name="T9" fmla="*/ 583 h 654"/>
                    <a:gd name="T10" fmla="*/ 62 w 263"/>
                    <a:gd name="T11" fmla="*/ 583 h 654"/>
                    <a:gd name="T12" fmla="*/ 62 w 263"/>
                    <a:gd name="T13" fmla="*/ 581 h 654"/>
                    <a:gd name="T14" fmla="*/ 71 w 263"/>
                    <a:gd name="T15" fmla="*/ 575 h 654"/>
                    <a:gd name="T16" fmla="*/ 69 w 263"/>
                    <a:gd name="T17" fmla="*/ 578 h 654"/>
                    <a:gd name="T18" fmla="*/ 68 w 263"/>
                    <a:gd name="T19" fmla="*/ 579 h 654"/>
                    <a:gd name="T20" fmla="*/ 96 w 263"/>
                    <a:gd name="T21" fmla="*/ 602 h 654"/>
                    <a:gd name="T22" fmla="*/ 97 w 263"/>
                    <a:gd name="T23" fmla="*/ 602 h 654"/>
                    <a:gd name="T24" fmla="*/ 99 w 263"/>
                    <a:gd name="T25" fmla="*/ 598 h 654"/>
                    <a:gd name="T26" fmla="*/ 71 w 263"/>
                    <a:gd name="T27" fmla="*/ 575 h 654"/>
                    <a:gd name="T28" fmla="*/ 252 w 263"/>
                    <a:gd name="T29" fmla="*/ 329 h 654"/>
                    <a:gd name="T30" fmla="*/ 107 w 263"/>
                    <a:gd name="T31" fmla="*/ 593 h 654"/>
                    <a:gd name="T32" fmla="*/ 108 w 263"/>
                    <a:gd name="T33" fmla="*/ 594 h 654"/>
                    <a:gd name="T34" fmla="*/ 109 w 263"/>
                    <a:gd name="T35" fmla="*/ 594 h 654"/>
                    <a:gd name="T36" fmla="*/ 254 w 263"/>
                    <a:gd name="T37" fmla="*/ 330 h 654"/>
                    <a:gd name="T38" fmla="*/ 253 w 263"/>
                    <a:gd name="T39" fmla="*/ 330 h 654"/>
                    <a:gd name="T40" fmla="*/ 253 w 263"/>
                    <a:gd name="T41" fmla="*/ 330 h 654"/>
                    <a:gd name="T42" fmla="*/ 252 w 263"/>
                    <a:gd name="T43" fmla="*/ 329 h 654"/>
                    <a:gd name="T44" fmla="*/ 204 w 263"/>
                    <a:gd name="T45" fmla="*/ 295 h 654"/>
                    <a:gd name="T46" fmla="*/ 203 w 263"/>
                    <a:gd name="T47" fmla="*/ 296 h 654"/>
                    <a:gd name="T48" fmla="*/ 202 w 263"/>
                    <a:gd name="T49" fmla="*/ 300 h 654"/>
                    <a:gd name="T50" fmla="*/ 253 w 263"/>
                    <a:gd name="T51" fmla="*/ 320 h 654"/>
                    <a:gd name="T52" fmla="*/ 254 w 263"/>
                    <a:gd name="T53" fmla="*/ 316 h 654"/>
                    <a:gd name="T54" fmla="*/ 254 w 263"/>
                    <a:gd name="T55" fmla="*/ 315 h 654"/>
                    <a:gd name="T56" fmla="*/ 204 w 263"/>
                    <a:gd name="T57" fmla="*/ 295 h 654"/>
                    <a:gd name="T58" fmla="*/ 262 w 263"/>
                    <a:gd name="T59" fmla="*/ 0 h 654"/>
                    <a:gd name="T60" fmla="*/ 203 w 263"/>
                    <a:gd name="T61" fmla="*/ 283 h 654"/>
                    <a:gd name="T62" fmla="*/ 203 w 263"/>
                    <a:gd name="T63" fmla="*/ 283 h 654"/>
                    <a:gd name="T64" fmla="*/ 204 w 263"/>
                    <a:gd name="T65" fmla="*/ 283 h 654"/>
                    <a:gd name="T66" fmla="*/ 204 w 263"/>
                    <a:gd name="T67" fmla="*/ 284 h 654"/>
                    <a:gd name="T68" fmla="*/ 263 w 263"/>
                    <a:gd name="T69" fmla="*/ 0 h 654"/>
                    <a:gd name="T70" fmla="*/ 262 w 263"/>
                    <a:gd name="T71" fmla="*/ 0 h 654"/>
                    <a:gd name="T72" fmla="*/ 262 w 263"/>
                    <a:gd name="T73" fmla="*/ 0 h 654"/>
                    <a:gd name="T74" fmla="*/ 262 w 263"/>
                    <a:gd name="T75"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3" h="654">
                      <a:moveTo>
                        <a:pt x="62" y="581"/>
                      </a:moveTo>
                      <a:cubicBezTo>
                        <a:pt x="42" y="606"/>
                        <a:pt x="22" y="630"/>
                        <a:pt x="0" y="653"/>
                      </a:cubicBezTo>
                      <a:cubicBezTo>
                        <a:pt x="0" y="653"/>
                        <a:pt x="0" y="653"/>
                        <a:pt x="0" y="653"/>
                      </a:cubicBezTo>
                      <a:cubicBezTo>
                        <a:pt x="1" y="653"/>
                        <a:pt x="1" y="654"/>
                        <a:pt x="1" y="654"/>
                      </a:cubicBezTo>
                      <a:cubicBezTo>
                        <a:pt x="23" y="631"/>
                        <a:pt x="43" y="607"/>
                        <a:pt x="62" y="583"/>
                      </a:cubicBezTo>
                      <a:cubicBezTo>
                        <a:pt x="62" y="583"/>
                        <a:pt x="62" y="583"/>
                        <a:pt x="62" y="583"/>
                      </a:cubicBezTo>
                      <a:cubicBezTo>
                        <a:pt x="62" y="583"/>
                        <a:pt x="62" y="582"/>
                        <a:pt x="62" y="581"/>
                      </a:cubicBezTo>
                      <a:moveTo>
                        <a:pt x="71" y="575"/>
                      </a:moveTo>
                      <a:cubicBezTo>
                        <a:pt x="71" y="576"/>
                        <a:pt x="70" y="577"/>
                        <a:pt x="69" y="578"/>
                      </a:cubicBezTo>
                      <a:cubicBezTo>
                        <a:pt x="69" y="579"/>
                        <a:pt x="69" y="579"/>
                        <a:pt x="68" y="579"/>
                      </a:cubicBezTo>
                      <a:cubicBezTo>
                        <a:pt x="78" y="587"/>
                        <a:pt x="87" y="594"/>
                        <a:pt x="96" y="602"/>
                      </a:cubicBezTo>
                      <a:cubicBezTo>
                        <a:pt x="96" y="602"/>
                        <a:pt x="97" y="602"/>
                        <a:pt x="97" y="602"/>
                      </a:cubicBezTo>
                      <a:cubicBezTo>
                        <a:pt x="98" y="600"/>
                        <a:pt x="99" y="599"/>
                        <a:pt x="99" y="598"/>
                      </a:cubicBezTo>
                      <a:cubicBezTo>
                        <a:pt x="90" y="590"/>
                        <a:pt x="81" y="583"/>
                        <a:pt x="71" y="575"/>
                      </a:cubicBezTo>
                      <a:moveTo>
                        <a:pt x="252" y="329"/>
                      </a:moveTo>
                      <a:cubicBezTo>
                        <a:pt x="217" y="424"/>
                        <a:pt x="168" y="513"/>
                        <a:pt x="107" y="593"/>
                      </a:cubicBezTo>
                      <a:cubicBezTo>
                        <a:pt x="108" y="593"/>
                        <a:pt x="108" y="593"/>
                        <a:pt x="108" y="594"/>
                      </a:cubicBezTo>
                      <a:cubicBezTo>
                        <a:pt x="108" y="594"/>
                        <a:pt x="109" y="594"/>
                        <a:pt x="109" y="594"/>
                      </a:cubicBezTo>
                      <a:cubicBezTo>
                        <a:pt x="169" y="514"/>
                        <a:pt x="218" y="424"/>
                        <a:pt x="254" y="330"/>
                      </a:cubicBezTo>
                      <a:cubicBezTo>
                        <a:pt x="254" y="330"/>
                        <a:pt x="254" y="330"/>
                        <a:pt x="253" y="330"/>
                      </a:cubicBezTo>
                      <a:cubicBezTo>
                        <a:pt x="253" y="330"/>
                        <a:pt x="253" y="330"/>
                        <a:pt x="253" y="330"/>
                      </a:cubicBezTo>
                      <a:cubicBezTo>
                        <a:pt x="253" y="330"/>
                        <a:pt x="253" y="330"/>
                        <a:pt x="252" y="329"/>
                      </a:cubicBezTo>
                      <a:moveTo>
                        <a:pt x="204" y="295"/>
                      </a:moveTo>
                      <a:cubicBezTo>
                        <a:pt x="203" y="296"/>
                        <a:pt x="203" y="296"/>
                        <a:pt x="203" y="296"/>
                      </a:cubicBezTo>
                      <a:cubicBezTo>
                        <a:pt x="203" y="297"/>
                        <a:pt x="202" y="299"/>
                        <a:pt x="202" y="300"/>
                      </a:cubicBezTo>
                      <a:cubicBezTo>
                        <a:pt x="219" y="307"/>
                        <a:pt x="236" y="313"/>
                        <a:pt x="253" y="320"/>
                      </a:cubicBezTo>
                      <a:cubicBezTo>
                        <a:pt x="253" y="319"/>
                        <a:pt x="253" y="317"/>
                        <a:pt x="254" y="316"/>
                      </a:cubicBezTo>
                      <a:cubicBezTo>
                        <a:pt x="254" y="316"/>
                        <a:pt x="254" y="315"/>
                        <a:pt x="254" y="315"/>
                      </a:cubicBezTo>
                      <a:cubicBezTo>
                        <a:pt x="237" y="308"/>
                        <a:pt x="220" y="302"/>
                        <a:pt x="204" y="295"/>
                      </a:cubicBezTo>
                      <a:moveTo>
                        <a:pt x="262" y="0"/>
                      </a:moveTo>
                      <a:cubicBezTo>
                        <a:pt x="255" y="97"/>
                        <a:pt x="235" y="192"/>
                        <a:pt x="203" y="283"/>
                      </a:cubicBezTo>
                      <a:cubicBezTo>
                        <a:pt x="203" y="283"/>
                        <a:pt x="203" y="283"/>
                        <a:pt x="203" y="283"/>
                      </a:cubicBezTo>
                      <a:cubicBezTo>
                        <a:pt x="203" y="283"/>
                        <a:pt x="203" y="283"/>
                        <a:pt x="204" y="283"/>
                      </a:cubicBezTo>
                      <a:cubicBezTo>
                        <a:pt x="204" y="283"/>
                        <a:pt x="204" y="283"/>
                        <a:pt x="204" y="284"/>
                      </a:cubicBezTo>
                      <a:cubicBezTo>
                        <a:pt x="236" y="192"/>
                        <a:pt x="256" y="97"/>
                        <a:pt x="263" y="0"/>
                      </a:cubicBezTo>
                      <a:cubicBezTo>
                        <a:pt x="263" y="0"/>
                        <a:pt x="263" y="0"/>
                        <a:pt x="262" y="0"/>
                      </a:cubicBezTo>
                      <a:cubicBezTo>
                        <a:pt x="262" y="0"/>
                        <a:pt x="262" y="0"/>
                        <a:pt x="262" y="0"/>
                      </a:cubicBezTo>
                      <a:cubicBezTo>
                        <a:pt x="262" y="0"/>
                        <a:pt x="262" y="0"/>
                        <a:pt x="26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8" name="Freeform 977"/>
                <p:cNvSpPr>
                  <a:spLocks/>
                </p:cNvSpPr>
                <p:nvPr/>
              </p:nvSpPr>
              <p:spPr bwMode="auto">
                <a:xfrm>
                  <a:off x="4260" y="2564"/>
                  <a:ext cx="17" cy="47"/>
                </a:xfrm>
                <a:custGeom>
                  <a:avLst/>
                  <a:gdLst>
                    <a:gd name="T0" fmla="*/ 5 w 9"/>
                    <a:gd name="T1" fmla="*/ 0 h 25"/>
                    <a:gd name="T2" fmla="*/ 1 w 9"/>
                    <a:gd name="T3" fmla="*/ 7 h 25"/>
                    <a:gd name="T4" fmla="*/ 4 w 9"/>
                    <a:gd name="T5" fmla="*/ 8 h 25"/>
                    <a:gd name="T6" fmla="*/ 4 w 9"/>
                    <a:gd name="T7" fmla="*/ 13 h 25"/>
                    <a:gd name="T8" fmla="*/ 0 w 9"/>
                    <a:gd name="T9" fmla="*/ 13 h 25"/>
                    <a:gd name="T10" fmla="*/ 3 w 9"/>
                    <a:gd name="T11" fmla="*/ 25 h 25"/>
                    <a:gd name="T12" fmla="*/ 3 w 9"/>
                    <a:gd name="T13" fmla="*/ 25 h 25"/>
                    <a:gd name="T14" fmla="*/ 3 w 9"/>
                    <a:gd name="T15" fmla="*/ 25 h 25"/>
                    <a:gd name="T16" fmla="*/ 4 w 9"/>
                    <a:gd name="T17" fmla="*/ 25 h 25"/>
                    <a:gd name="T18" fmla="*/ 8 w 9"/>
                    <a:gd name="T19" fmla="*/ 13 h 25"/>
                    <a:gd name="T20" fmla="*/ 5 w 9"/>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25">
                      <a:moveTo>
                        <a:pt x="5" y="0"/>
                      </a:moveTo>
                      <a:cubicBezTo>
                        <a:pt x="3" y="0"/>
                        <a:pt x="2" y="3"/>
                        <a:pt x="1" y="7"/>
                      </a:cubicBezTo>
                      <a:cubicBezTo>
                        <a:pt x="2" y="8"/>
                        <a:pt x="3" y="8"/>
                        <a:pt x="4" y="8"/>
                      </a:cubicBezTo>
                      <a:cubicBezTo>
                        <a:pt x="4" y="10"/>
                        <a:pt x="4" y="11"/>
                        <a:pt x="4" y="13"/>
                      </a:cubicBezTo>
                      <a:cubicBezTo>
                        <a:pt x="3" y="13"/>
                        <a:pt x="1" y="13"/>
                        <a:pt x="0" y="13"/>
                      </a:cubicBezTo>
                      <a:cubicBezTo>
                        <a:pt x="0" y="19"/>
                        <a:pt x="1" y="24"/>
                        <a:pt x="3" y="25"/>
                      </a:cubicBezTo>
                      <a:cubicBezTo>
                        <a:pt x="3" y="25"/>
                        <a:pt x="3" y="25"/>
                        <a:pt x="3" y="25"/>
                      </a:cubicBezTo>
                      <a:cubicBezTo>
                        <a:pt x="3" y="25"/>
                        <a:pt x="3" y="25"/>
                        <a:pt x="3" y="25"/>
                      </a:cubicBezTo>
                      <a:cubicBezTo>
                        <a:pt x="4" y="25"/>
                        <a:pt x="4" y="25"/>
                        <a:pt x="4" y="25"/>
                      </a:cubicBezTo>
                      <a:cubicBezTo>
                        <a:pt x="6" y="25"/>
                        <a:pt x="8" y="19"/>
                        <a:pt x="8" y="13"/>
                      </a:cubicBezTo>
                      <a:cubicBezTo>
                        <a:pt x="9" y="6"/>
                        <a:pt x="7"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9" name="Freeform 978"/>
                <p:cNvSpPr>
                  <a:spLocks/>
                </p:cNvSpPr>
                <p:nvPr/>
              </p:nvSpPr>
              <p:spPr bwMode="auto">
                <a:xfrm>
                  <a:off x="4136" y="3143"/>
                  <a:ext cx="24" cy="45"/>
                </a:xfrm>
                <a:custGeom>
                  <a:avLst/>
                  <a:gdLst>
                    <a:gd name="T0" fmla="*/ 10 w 13"/>
                    <a:gd name="T1" fmla="*/ 0 h 24"/>
                    <a:gd name="T2" fmla="*/ 10 w 13"/>
                    <a:gd name="T3" fmla="*/ 0 h 24"/>
                    <a:gd name="T4" fmla="*/ 3 w 13"/>
                    <a:gd name="T5" fmla="*/ 10 h 24"/>
                    <a:gd name="T6" fmla="*/ 2 w 13"/>
                    <a:gd name="T7" fmla="*/ 23 h 24"/>
                    <a:gd name="T8" fmla="*/ 3 w 13"/>
                    <a:gd name="T9" fmla="*/ 24 h 24"/>
                    <a:gd name="T10" fmla="*/ 9 w 13"/>
                    <a:gd name="T11" fmla="*/ 17 h 24"/>
                    <a:gd name="T12" fmla="*/ 10 w 13"/>
                    <a:gd name="T13" fmla="*/ 13 h 24"/>
                    <a:gd name="T14" fmla="*/ 11 w 13"/>
                    <a:gd name="T15" fmla="*/ 12 h 24"/>
                    <a:gd name="T16" fmla="*/ 11 w 13"/>
                    <a:gd name="T17" fmla="*/ 1 h 24"/>
                    <a:gd name="T18" fmla="*/ 11 w 13"/>
                    <a:gd name="T19" fmla="*/ 0 h 24"/>
                    <a:gd name="T20" fmla="*/ 10 w 13"/>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4">
                      <a:moveTo>
                        <a:pt x="10" y="0"/>
                      </a:moveTo>
                      <a:cubicBezTo>
                        <a:pt x="10" y="0"/>
                        <a:pt x="10" y="0"/>
                        <a:pt x="10" y="0"/>
                      </a:cubicBezTo>
                      <a:cubicBezTo>
                        <a:pt x="8" y="0"/>
                        <a:pt x="5" y="5"/>
                        <a:pt x="3" y="10"/>
                      </a:cubicBezTo>
                      <a:cubicBezTo>
                        <a:pt x="0" y="17"/>
                        <a:pt x="0" y="23"/>
                        <a:pt x="2" y="23"/>
                      </a:cubicBezTo>
                      <a:cubicBezTo>
                        <a:pt x="2" y="24"/>
                        <a:pt x="3" y="24"/>
                        <a:pt x="3" y="24"/>
                      </a:cubicBezTo>
                      <a:cubicBezTo>
                        <a:pt x="4" y="24"/>
                        <a:pt x="7" y="21"/>
                        <a:pt x="9" y="17"/>
                      </a:cubicBezTo>
                      <a:cubicBezTo>
                        <a:pt x="9" y="16"/>
                        <a:pt x="10" y="14"/>
                        <a:pt x="10" y="13"/>
                      </a:cubicBezTo>
                      <a:cubicBezTo>
                        <a:pt x="10" y="13"/>
                        <a:pt x="10" y="13"/>
                        <a:pt x="11" y="12"/>
                      </a:cubicBezTo>
                      <a:cubicBezTo>
                        <a:pt x="13" y="7"/>
                        <a:pt x="13" y="2"/>
                        <a:pt x="11" y="1"/>
                      </a:cubicBezTo>
                      <a:cubicBezTo>
                        <a:pt x="11" y="0"/>
                        <a:pt x="11" y="0"/>
                        <a:pt x="11" y="0"/>
                      </a:cubicBezTo>
                      <a:cubicBezTo>
                        <a:pt x="10" y="0"/>
                        <a:pt x="10" y="0"/>
                        <a:pt x="1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0" name="Freeform 979"/>
                <p:cNvSpPr>
                  <a:spLocks/>
                </p:cNvSpPr>
                <p:nvPr/>
              </p:nvSpPr>
              <p:spPr bwMode="auto">
                <a:xfrm>
                  <a:off x="3745" y="3839"/>
                  <a:ext cx="30" cy="28"/>
                </a:xfrm>
                <a:custGeom>
                  <a:avLst/>
                  <a:gdLst>
                    <a:gd name="T0" fmla="*/ 14 w 16"/>
                    <a:gd name="T1" fmla="*/ 0 h 15"/>
                    <a:gd name="T2" fmla="*/ 6 w 16"/>
                    <a:gd name="T3" fmla="*/ 5 h 15"/>
                    <a:gd name="T4" fmla="*/ 1 w 16"/>
                    <a:gd name="T5" fmla="*/ 15 h 15"/>
                    <a:gd name="T6" fmla="*/ 2 w 16"/>
                    <a:gd name="T7" fmla="*/ 15 h 15"/>
                    <a:gd name="T8" fmla="*/ 11 w 16"/>
                    <a:gd name="T9" fmla="*/ 10 h 15"/>
                    <a:gd name="T10" fmla="*/ 16 w 16"/>
                    <a:gd name="T11" fmla="*/ 1 h 15"/>
                    <a:gd name="T12" fmla="*/ 15 w 16"/>
                    <a:gd name="T13" fmla="*/ 0 h 15"/>
                    <a:gd name="T14" fmla="*/ 15 w 16"/>
                    <a:gd name="T15" fmla="*/ 0 h 15"/>
                    <a:gd name="T16" fmla="*/ 14 w 1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14" y="0"/>
                      </a:moveTo>
                      <a:cubicBezTo>
                        <a:pt x="13" y="0"/>
                        <a:pt x="9" y="2"/>
                        <a:pt x="6" y="5"/>
                      </a:cubicBezTo>
                      <a:cubicBezTo>
                        <a:pt x="2" y="9"/>
                        <a:pt x="0" y="14"/>
                        <a:pt x="1" y="15"/>
                      </a:cubicBezTo>
                      <a:cubicBezTo>
                        <a:pt x="1" y="15"/>
                        <a:pt x="2" y="15"/>
                        <a:pt x="2" y="15"/>
                      </a:cubicBezTo>
                      <a:cubicBezTo>
                        <a:pt x="4" y="15"/>
                        <a:pt x="7" y="13"/>
                        <a:pt x="11" y="10"/>
                      </a:cubicBezTo>
                      <a:cubicBezTo>
                        <a:pt x="14" y="6"/>
                        <a:pt x="16" y="3"/>
                        <a:pt x="16" y="1"/>
                      </a:cubicBezTo>
                      <a:cubicBezTo>
                        <a:pt x="16" y="1"/>
                        <a:pt x="16" y="0"/>
                        <a:pt x="15" y="0"/>
                      </a:cubicBezTo>
                      <a:cubicBezTo>
                        <a:pt x="15" y="0"/>
                        <a:pt x="15" y="0"/>
                        <a:pt x="15" y="0"/>
                      </a:cubicBezTo>
                      <a:cubicBezTo>
                        <a:pt x="15" y="0"/>
                        <a:pt x="15" y="0"/>
                        <a:pt x="1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1" name="Freeform 980"/>
                <p:cNvSpPr>
                  <a:spLocks/>
                </p:cNvSpPr>
                <p:nvPr/>
              </p:nvSpPr>
              <p:spPr bwMode="auto">
                <a:xfrm>
                  <a:off x="4245" y="3185"/>
                  <a:ext cx="24" cy="47"/>
                </a:xfrm>
                <a:custGeom>
                  <a:avLst/>
                  <a:gdLst>
                    <a:gd name="T0" fmla="*/ 11 w 13"/>
                    <a:gd name="T1" fmla="*/ 0 h 25"/>
                    <a:gd name="T2" fmla="*/ 3 w 13"/>
                    <a:gd name="T3" fmla="*/ 10 h 25"/>
                    <a:gd name="T4" fmla="*/ 3 w 13"/>
                    <a:gd name="T5" fmla="*/ 11 h 25"/>
                    <a:gd name="T6" fmla="*/ 2 w 13"/>
                    <a:gd name="T7" fmla="*/ 15 h 25"/>
                    <a:gd name="T8" fmla="*/ 1 w 13"/>
                    <a:gd name="T9" fmla="*/ 24 h 25"/>
                    <a:gd name="T10" fmla="*/ 2 w 13"/>
                    <a:gd name="T11" fmla="*/ 25 h 25"/>
                    <a:gd name="T12" fmla="*/ 2 w 13"/>
                    <a:gd name="T13" fmla="*/ 25 h 25"/>
                    <a:gd name="T14" fmla="*/ 3 w 13"/>
                    <a:gd name="T15" fmla="*/ 25 h 25"/>
                    <a:gd name="T16" fmla="*/ 10 w 13"/>
                    <a:gd name="T17" fmla="*/ 14 h 25"/>
                    <a:gd name="T18" fmla="*/ 11 w 13"/>
                    <a:gd name="T19" fmla="*/ 0 h 25"/>
                    <a:gd name="T20" fmla="*/ 11 w 13"/>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5">
                      <a:moveTo>
                        <a:pt x="11" y="0"/>
                      </a:moveTo>
                      <a:cubicBezTo>
                        <a:pt x="8" y="0"/>
                        <a:pt x="5" y="4"/>
                        <a:pt x="3" y="10"/>
                      </a:cubicBezTo>
                      <a:cubicBezTo>
                        <a:pt x="3" y="10"/>
                        <a:pt x="3" y="11"/>
                        <a:pt x="3" y="11"/>
                      </a:cubicBezTo>
                      <a:cubicBezTo>
                        <a:pt x="2" y="12"/>
                        <a:pt x="2" y="14"/>
                        <a:pt x="2" y="15"/>
                      </a:cubicBezTo>
                      <a:cubicBezTo>
                        <a:pt x="0" y="20"/>
                        <a:pt x="0" y="23"/>
                        <a:pt x="1" y="24"/>
                      </a:cubicBezTo>
                      <a:cubicBezTo>
                        <a:pt x="2" y="25"/>
                        <a:pt x="2" y="25"/>
                        <a:pt x="2" y="25"/>
                      </a:cubicBezTo>
                      <a:cubicBezTo>
                        <a:pt x="2" y="25"/>
                        <a:pt x="2" y="25"/>
                        <a:pt x="2" y="25"/>
                      </a:cubicBezTo>
                      <a:cubicBezTo>
                        <a:pt x="3" y="25"/>
                        <a:pt x="3" y="25"/>
                        <a:pt x="3" y="25"/>
                      </a:cubicBezTo>
                      <a:cubicBezTo>
                        <a:pt x="5" y="25"/>
                        <a:pt x="8" y="20"/>
                        <a:pt x="10" y="14"/>
                      </a:cubicBezTo>
                      <a:cubicBezTo>
                        <a:pt x="13" y="7"/>
                        <a:pt x="13" y="1"/>
                        <a:pt x="11" y="0"/>
                      </a:cubicBezTo>
                      <a:cubicBezTo>
                        <a:pt x="11" y="0"/>
                        <a:pt x="11" y="0"/>
                        <a:pt x="1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2" name="Freeform 981"/>
                <p:cNvSpPr>
                  <a:spLocks/>
                </p:cNvSpPr>
                <p:nvPr/>
              </p:nvSpPr>
              <p:spPr bwMode="auto">
                <a:xfrm>
                  <a:off x="3942" y="3726"/>
                  <a:ext cx="36" cy="41"/>
                </a:xfrm>
                <a:custGeom>
                  <a:avLst/>
                  <a:gdLst>
                    <a:gd name="T0" fmla="*/ 17 w 19"/>
                    <a:gd name="T1" fmla="*/ 0 h 22"/>
                    <a:gd name="T2" fmla="*/ 9 w 19"/>
                    <a:gd name="T3" fmla="*/ 5 h 22"/>
                    <a:gd name="T4" fmla="*/ 7 w 19"/>
                    <a:gd name="T5" fmla="*/ 9 h 22"/>
                    <a:gd name="T6" fmla="*/ 6 w 19"/>
                    <a:gd name="T7" fmla="*/ 9 h 22"/>
                    <a:gd name="T8" fmla="*/ 2 w 19"/>
                    <a:gd name="T9" fmla="*/ 22 h 22"/>
                    <a:gd name="T10" fmla="*/ 3 w 19"/>
                    <a:gd name="T11" fmla="*/ 22 h 22"/>
                    <a:gd name="T12" fmla="*/ 13 w 19"/>
                    <a:gd name="T13" fmla="*/ 14 h 22"/>
                    <a:gd name="T14" fmla="*/ 19 w 19"/>
                    <a:gd name="T15" fmla="*/ 1 h 22"/>
                    <a:gd name="T16" fmla="*/ 18 w 19"/>
                    <a:gd name="T17" fmla="*/ 1 h 22"/>
                    <a:gd name="T18" fmla="*/ 17 w 19"/>
                    <a:gd name="T19" fmla="*/ 0 h 22"/>
                    <a:gd name="T20" fmla="*/ 17 w 1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
                      <a:moveTo>
                        <a:pt x="17" y="0"/>
                      </a:moveTo>
                      <a:cubicBezTo>
                        <a:pt x="15" y="0"/>
                        <a:pt x="13" y="2"/>
                        <a:pt x="9" y="5"/>
                      </a:cubicBezTo>
                      <a:cubicBezTo>
                        <a:pt x="9" y="6"/>
                        <a:pt x="8" y="7"/>
                        <a:pt x="7" y="9"/>
                      </a:cubicBezTo>
                      <a:cubicBezTo>
                        <a:pt x="7" y="9"/>
                        <a:pt x="6" y="9"/>
                        <a:pt x="6" y="9"/>
                      </a:cubicBezTo>
                      <a:cubicBezTo>
                        <a:pt x="3" y="14"/>
                        <a:pt x="0" y="20"/>
                        <a:pt x="2" y="22"/>
                      </a:cubicBezTo>
                      <a:cubicBezTo>
                        <a:pt x="2" y="22"/>
                        <a:pt x="2" y="22"/>
                        <a:pt x="3" y="22"/>
                      </a:cubicBezTo>
                      <a:cubicBezTo>
                        <a:pt x="5" y="22"/>
                        <a:pt x="10" y="19"/>
                        <a:pt x="13" y="14"/>
                      </a:cubicBezTo>
                      <a:cubicBezTo>
                        <a:pt x="17" y="9"/>
                        <a:pt x="19" y="4"/>
                        <a:pt x="19" y="1"/>
                      </a:cubicBezTo>
                      <a:cubicBezTo>
                        <a:pt x="19" y="1"/>
                        <a:pt x="18" y="1"/>
                        <a:pt x="18" y="1"/>
                      </a:cubicBezTo>
                      <a:cubicBezTo>
                        <a:pt x="18" y="0"/>
                        <a:pt x="18" y="0"/>
                        <a:pt x="17" y="0"/>
                      </a:cubicBezTo>
                      <a:cubicBezTo>
                        <a:pt x="17" y="0"/>
                        <a:pt x="17" y="0"/>
                        <a:pt x="1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3" name="Freeform 982"/>
                <p:cNvSpPr>
                  <a:spLocks/>
                </p:cNvSpPr>
                <p:nvPr/>
              </p:nvSpPr>
              <p:spPr bwMode="auto">
                <a:xfrm>
                  <a:off x="3890" y="3683"/>
                  <a:ext cx="19" cy="24"/>
                </a:xfrm>
                <a:custGeom>
                  <a:avLst/>
                  <a:gdLst>
                    <a:gd name="T0" fmla="*/ 9 w 10"/>
                    <a:gd name="T1" fmla="*/ 0 h 13"/>
                    <a:gd name="T2" fmla="*/ 3 w 10"/>
                    <a:gd name="T3" fmla="*/ 5 h 13"/>
                    <a:gd name="T4" fmla="*/ 0 w 10"/>
                    <a:gd name="T5" fmla="*/ 11 h 13"/>
                    <a:gd name="T6" fmla="*/ 0 w 10"/>
                    <a:gd name="T7" fmla="*/ 13 h 13"/>
                    <a:gd name="T8" fmla="*/ 0 w 10"/>
                    <a:gd name="T9" fmla="*/ 13 h 13"/>
                    <a:gd name="T10" fmla="*/ 1 w 10"/>
                    <a:gd name="T11" fmla="*/ 13 h 13"/>
                    <a:gd name="T12" fmla="*/ 6 w 10"/>
                    <a:gd name="T13" fmla="*/ 9 h 13"/>
                    <a:gd name="T14" fmla="*/ 7 w 10"/>
                    <a:gd name="T15" fmla="*/ 8 h 13"/>
                    <a:gd name="T16" fmla="*/ 9 w 10"/>
                    <a:gd name="T17" fmla="*/ 5 h 13"/>
                    <a:gd name="T18" fmla="*/ 10 w 10"/>
                    <a:gd name="T19" fmla="*/ 1 h 13"/>
                    <a:gd name="T20" fmla="*/ 9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9" y="0"/>
                      </a:moveTo>
                      <a:cubicBezTo>
                        <a:pt x="8" y="0"/>
                        <a:pt x="5" y="2"/>
                        <a:pt x="3" y="5"/>
                      </a:cubicBezTo>
                      <a:cubicBezTo>
                        <a:pt x="1" y="7"/>
                        <a:pt x="0" y="10"/>
                        <a:pt x="0" y="11"/>
                      </a:cubicBezTo>
                      <a:cubicBezTo>
                        <a:pt x="0" y="12"/>
                        <a:pt x="0" y="13"/>
                        <a:pt x="0" y="13"/>
                      </a:cubicBezTo>
                      <a:cubicBezTo>
                        <a:pt x="0" y="13"/>
                        <a:pt x="0" y="13"/>
                        <a:pt x="0" y="13"/>
                      </a:cubicBezTo>
                      <a:cubicBezTo>
                        <a:pt x="0" y="13"/>
                        <a:pt x="1" y="13"/>
                        <a:pt x="1" y="13"/>
                      </a:cubicBezTo>
                      <a:cubicBezTo>
                        <a:pt x="2" y="13"/>
                        <a:pt x="5" y="11"/>
                        <a:pt x="6" y="9"/>
                      </a:cubicBezTo>
                      <a:cubicBezTo>
                        <a:pt x="7" y="9"/>
                        <a:pt x="7" y="9"/>
                        <a:pt x="7" y="8"/>
                      </a:cubicBezTo>
                      <a:cubicBezTo>
                        <a:pt x="8" y="7"/>
                        <a:pt x="9" y="6"/>
                        <a:pt x="9" y="5"/>
                      </a:cubicBezTo>
                      <a:cubicBezTo>
                        <a:pt x="10" y="3"/>
                        <a:pt x="10" y="1"/>
                        <a:pt x="10" y="1"/>
                      </a:cubicBezTo>
                      <a:cubicBezTo>
                        <a:pt x="9" y="0"/>
                        <a:pt x="9"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4" name="Freeform 983"/>
                <p:cNvSpPr>
                  <a:spLocks noEditPoints="1"/>
                </p:cNvSpPr>
                <p:nvPr/>
              </p:nvSpPr>
              <p:spPr bwMode="auto">
                <a:xfrm>
                  <a:off x="2809" y="3177"/>
                  <a:ext cx="729" cy="594"/>
                </a:xfrm>
                <a:custGeom>
                  <a:avLst/>
                  <a:gdLst>
                    <a:gd name="T0" fmla="*/ 199 w 388"/>
                    <a:gd name="T1" fmla="*/ 229 h 316"/>
                    <a:gd name="T2" fmla="*/ 0 w 388"/>
                    <a:gd name="T3" fmla="*/ 314 h 316"/>
                    <a:gd name="T4" fmla="*/ 1 w 388"/>
                    <a:gd name="T5" fmla="*/ 315 h 316"/>
                    <a:gd name="T6" fmla="*/ 1 w 388"/>
                    <a:gd name="T7" fmla="*/ 316 h 316"/>
                    <a:gd name="T8" fmla="*/ 200 w 388"/>
                    <a:gd name="T9" fmla="*/ 230 h 316"/>
                    <a:gd name="T10" fmla="*/ 199 w 388"/>
                    <a:gd name="T11" fmla="*/ 229 h 316"/>
                    <a:gd name="T12" fmla="*/ 199 w 388"/>
                    <a:gd name="T13" fmla="*/ 229 h 316"/>
                    <a:gd name="T14" fmla="*/ 176 w 388"/>
                    <a:gd name="T15" fmla="*/ 173 h 316"/>
                    <a:gd name="T16" fmla="*/ 174 w 388"/>
                    <a:gd name="T17" fmla="*/ 175 h 316"/>
                    <a:gd name="T18" fmla="*/ 173 w 388"/>
                    <a:gd name="T19" fmla="*/ 175 h 316"/>
                    <a:gd name="T20" fmla="*/ 204 w 388"/>
                    <a:gd name="T21" fmla="*/ 221 h 316"/>
                    <a:gd name="T22" fmla="*/ 204 w 388"/>
                    <a:gd name="T23" fmla="*/ 220 h 316"/>
                    <a:gd name="T24" fmla="*/ 207 w 388"/>
                    <a:gd name="T25" fmla="*/ 219 h 316"/>
                    <a:gd name="T26" fmla="*/ 176 w 388"/>
                    <a:gd name="T27" fmla="*/ 173 h 316"/>
                    <a:gd name="T28" fmla="*/ 309 w 388"/>
                    <a:gd name="T29" fmla="*/ 37 h 316"/>
                    <a:gd name="T30" fmla="*/ 177 w 388"/>
                    <a:gd name="T31" fmla="*/ 166 h 316"/>
                    <a:gd name="T32" fmla="*/ 178 w 388"/>
                    <a:gd name="T33" fmla="*/ 167 h 316"/>
                    <a:gd name="T34" fmla="*/ 178 w 388"/>
                    <a:gd name="T35" fmla="*/ 168 h 316"/>
                    <a:gd name="T36" fmla="*/ 311 w 388"/>
                    <a:gd name="T37" fmla="*/ 38 h 316"/>
                    <a:gd name="T38" fmla="*/ 310 w 388"/>
                    <a:gd name="T39" fmla="*/ 38 h 316"/>
                    <a:gd name="T40" fmla="*/ 309 w 388"/>
                    <a:gd name="T41" fmla="*/ 37 h 316"/>
                    <a:gd name="T42" fmla="*/ 318 w 388"/>
                    <a:gd name="T43" fmla="*/ 34 h 316"/>
                    <a:gd name="T44" fmla="*/ 318 w 388"/>
                    <a:gd name="T45" fmla="*/ 34 h 316"/>
                    <a:gd name="T46" fmla="*/ 316 w 388"/>
                    <a:gd name="T47" fmla="*/ 36 h 316"/>
                    <a:gd name="T48" fmla="*/ 345 w 388"/>
                    <a:gd name="T49" fmla="*/ 59 h 316"/>
                    <a:gd name="T50" fmla="*/ 347 w 388"/>
                    <a:gd name="T51" fmla="*/ 56 h 316"/>
                    <a:gd name="T52" fmla="*/ 347 w 388"/>
                    <a:gd name="T53" fmla="*/ 56 h 316"/>
                    <a:gd name="T54" fmla="*/ 318 w 388"/>
                    <a:gd name="T55" fmla="*/ 34 h 316"/>
                    <a:gd name="T56" fmla="*/ 386 w 388"/>
                    <a:gd name="T57" fmla="*/ 0 h 316"/>
                    <a:gd name="T58" fmla="*/ 352 w 388"/>
                    <a:gd name="T59" fmla="*/ 53 h 316"/>
                    <a:gd name="T60" fmla="*/ 352 w 388"/>
                    <a:gd name="T61" fmla="*/ 53 h 316"/>
                    <a:gd name="T62" fmla="*/ 352 w 388"/>
                    <a:gd name="T63" fmla="*/ 55 h 316"/>
                    <a:gd name="T64" fmla="*/ 388 w 388"/>
                    <a:gd name="T65" fmla="*/ 1 h 316"/>
                    <a:gd name="T66" fmla="*/ 387 w 388"/>
                    <a:gd name="T67" fmla="*/ 0 h 316"/>
                    <a:gd name="T68" fmla="*/ 386 w 388"/>
                    <a:gd name="T6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8" h="316">
                      <a:moveTo>
                        <a:pt x="199" y="229"/>
                      </a:moveTo>
                      <a:cubicBezTo>
                        <a:pt x="140" y="267"/>
                        <a:pt x="74" y="296"/>
                        <a:pt x="0" y="314"/>
                      </a:cubicBezTo>
                      <a:cubicBezTo>
                        <a:pt x="1" y="314"/>
                        <a:pt x="1" y="315"/>
                        <a:pt x="1" y="315"/>
                      </a:cubicBezTo>
                      <a:cubicBezTo>
                        <a:pt x="1" y="315"/>
                        <a:pt x="1" y="315"/>
                        <a:pt x="1" y="316"/>
                      </a:cubicBezTo>
                      <a:cubicBezTo>
                        <a:pt x="75" y="298"/>
                        <a:pt x="141" y="269"/>
                        <a:pt x="200" y="230"/>
                      </a:cubicBezTo>
                      <a:cubicBezTo>
                        <a:pt x="199" y="230"/>
                        <a:pt x="199" y="229"/>
                        <a:pt x="199" y="229"/>
                      </a:cubicBezTo>
                      <a:cubicBezTo>
                        <a:pt x="199" y="229"/>
                        <a:pt x="199" y="229"/>
                        <a:pt x="199" y="229"/>
                      </a:cubicBezTo>
                      <a:moveTo>
                        <a:pt x="176" y="173"/>
                      </a:moveTo>
                      <a:cubicBezTo>
                        <a:pt x="175" y="174"/>
                        <a:pt x="174" y="175"/>
                        <a:pt x="174" y="175"/>
                      </a:cubicBezTo>
                      <a:cubicBezTo>
                        <a:pt x="174" y="175"/>
                        <a:pt x="173" y="175"/>
                        <a:pt x="173" y="175"/>
                      </a:cubicBezTo>
                      <a:cubicBezTo>
                        <a:pt x="183" y="191"/>
                        <a:pt x="194" y="206"/>
                        <a:pt x="204" y="221"/>
                      </a:cubicBezTo>
                      <a:cubicBezTo>
                        <a:pt x="204" y="221"/>
                        <a:pt x="204" y="221"/>
                        <a:pt x="204" y="220"/>
                      </a:cubicBezTo>
                      <a:cubicBezTo>
                        <a:pt x="205" y="220"/>
                        <a:pt x="206" y="220"/>
                        <a:pt x="207" y="219"/>
                      </a:cubicBezTo>
                      <a:cubicBezTo>
                        <a:pt x="196" y="204"/>
                        <a:pt x="186" y="189"/>
                        <a:pt x="176" y="173"/>
                      </a:cubicBezTo>
                      <a:moveTo>
                        <a:pt x="309" y="37"/>
                      </a:moveTo>
                      <a:cubicBezTo>
                        <a:pt x="273" y="87"/>
                        <a:pt x="228" y="130"/>
                        <a:pt x="177" y="166"/>
                      </a:cubicBezTo>
                      <a:cubicBezTo>
                        <a:pt x="178" y="166"/>
                        <a:pt x="178" y="167"/>
                        <a:pt x="178" y="167"/>
                      </a:cubicBezTo>
                      <a:cubicBezTo>
                        <a:pt x="178" y="167"/>
                        <a:pt x="178" y="167"/>
                        <a:pt x="178" y="168"/>
                      </a:cubicBezTo>
                      <a:cubicBezTo>
                        <a:pt x="229" y="131"/>
                        <a:pt x="274" y="88"/>
                        <a:pt x="311" y="38"/>
                      </a:cubicBezTo>
                      <a:cubicBezTo>
                        <a:pt x="310" y="38"/>
                        <a:pt x="310" y="38"/>
                        <a:pt x="310" y="38"/>
                      </a:cubicBezTo>
                      <a:cubicBezTo>
                        <a:pt x="310" y="38"/>
                        <a:pt x="310" y="38"/>
                        <a:pt x="309" y="37"/>
                      </a:cubicBezTo>
                      <a:moveTo>
                        <a:pt x="318" y="34"/>
                      </a:moveTo>
                      <a:cubicBezTo>
                        <a:pt x="318" y="34"/>
                        <a:pt x="318" y="34"/>
                        <a:pt x="318" y="34"/>
                      </a:cubicBezTo>
                      <a:cubicBezTo>
                        <a:pt x="318" y="35"/>
                        <a:pt x="317" y="35"/>
                        <a:pt x="316" y="36"/>
                      </a:cubicBezTo>
                      <a:cubicBezTo>
                        <a:pt x="326" y="43"/>
                        <a:pt x="336" y="51"/>
                        <a:pt x="345" y="59"/>
                      </a:cubicBezTo>
                      <a:cubicBezTo>
                        <a:pt x="346" y="58"/>
                        <a:pt x="346" y="57"/>
                        <a:pt x="347" y="56"/>
                      </a:cubicBezTo>
                      <a:cubicBezTo>
                        <a:pt x="347" y="56"/>
                        <a:pt x="347" y="56"/>
                        <a:pt x="347" y="56"/>
                      </a:cubicBezTo>
                      <a:cubicBezTo>
                        <a:pt x="337" y="49"/>
                        <a:pt x="328" y="41"/>
                        <a:pt x="318" y="34"/>
                      </a:cubicBezTo>
                      <a:moveTo>
                        <a:pt x="386" y="0"/>
                      </a:moveTo>
                      <a:cubicBezTo>
                        <a:pt x="376" y="18"/>
                        <a:pt x="364" y="36"/>
                        <a:pt x="352" y="53"/>
                      </a:cubicBezTo>
                      <a:cubicBezTo>
                        <a:pt x="352" y="53"/>
                        <a:pt x="352" y="53"/>
                        <a:pt x="352" y="53"/>
                      </a:cubicBezTo>
                      <a:cubicBezTo>
                        <a:pt x="352" y="54"/>
                        <a:pt x="352" y="54"/>
                        <a:pt x="352" y="55"/>
                      </a:cubicBezTo>
                      <a:cubicBezTo>
                        <a:pt x="365" y="37"/>
                        <a:pt x="377" y="19"/>
                        <a:pt x="388" y="1"/>
                      </a:cubicBezTo>
                      <a:cubicBezTo>
                        <a:pt x="387" y="0"/>
                        <a:pt x="387" y="0"/>
                        <a:pt x="387" y="0"/>
                      </a:cubicBezTo>
                      <a:cubicBezTo>
                        <a:pt x="387" y="0"/>
                        <a:pt x="386" y="0"/>
                        <a:pt x="38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5" name="Freeform 984"/>
                <p:cNvSpPr>
                  <a:spLocks/>
                </p:cNvSpPr>
                <p:nvPr/>
              </p:nvSpPr>
              <p:spPr bwMode="auto">
                <a:xfrm>
                  <a:off x="2773" y="3764"/>
                  <a:ext cx="38" cy="18"/>
                </a:xfrm>
                <a:custGeom>
                  <a:avLst/>
                  <a:gdLst>
                    <a:gd name="T0" fmla="*/ 14 w 20"/>
                    <a:gd name="T1" fmla="*/ 0 h 10"/>
                    <a:gd name="T2" fmla="*/ 9 w 20"/>
                    <a:gd name="T3" fmla="*/ 1 h 10"/>
                    <a:gd name="T4" fmla="*/ 0 w 20"/>
                    <a:gd name="T5" fmla="*/ 7 h 10"/>
                    <a:gd name="T6" fmla="*/ 6 w 20"/>
                    <a:gd name="T7" fmla="*/ 10 h 10"/>
                    <a:gd name="T8" fmla="*/ 11 w 20"/>
                    <a:gd name="T9" fmla="*/ 9 h 10"/>
                    <a:gd name="T10" fmla="*/ 20 w 20"/>
                    <a:gd name="T11" fmla="*/ 4 h 10"/>
                    <a:gd name="T12" fmla="*/ 20 w 20"/>
                    <a:gd name="T13" fmla="*/ 3 h 10"/>
                    <a:gd name="T14" fmla="*/ 19 w 20"/>
                    <a:gd name="T15" fmla="*/ 2 h 10"/>
                    <a:gd name="T16" fmla="*/ 14 w 20"/>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0">
                      <a:moveTo>
                        <a:pt x="14" y="0"/>
                      </a:moveTo>
                      <a:cubicBezTo>
                        <a:pt x="13" y="0"/>
                        <a:pt x="11" y="1"/>
                        <a:pt x="9" y="1"/>
                      </a:cubicBezTo>
                      <a:cubicBezTo>
                        <a:pt x="4" y="3"/>
                        <a:pt x="0" y="5"/>
                        <a:pt x="0" y="7"/>
                      </a:cubicBezTo>
                      <a:cubicBezTo>
                        <a:pt x="1" y="9"/>
                        <a:pt x="3" y="10"/>
                        <a:pt x="6" y="10"/>
                      </a:cubicBezTo>
                      <a:cubicBezTo>
                        <a:pt x="8" y="10"/>
                        <a:pt x="9" y="9"/>
                        <a:pt x="11" y="9"/>
                      </a:cubicBezTo>
                      <a:cubicBezTo>
                        <a:pt x="16" y="8"/>
                        <a:pt x="20" y="6"/>
                        <a:pt x="20" y="4"/>
                      </a:cubicBezTo>
                      <a:cubicBezTo>
                        <a:pt x="20" y="3"/>
                        <a:pt x="20" y="3"/>
                        <a:pt x="20" y="3"/>
                      </a:cubicBezTo>
                      <a:cubicBezTo>
                        <a:pt x="20" y="3"/>
                        <a:pt x="20" y="2"/>
                        <a:pt x="19" y="2"/>
                      </a:cubicBezTo>
                      <a:cubicBezTo>
                        <a:pt x="18" y="1"/>
                        <a:pt x="17" y="0"/>
                        <a:pt x="1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6" name="Freeform 985"/>
                <p:cNvSpPr>
                  <a:spLocks/>
                </p:cNvSpPr>
                <p:nvPr/>
              </p:nvSpPr>
              <p:spPr bwMode="auto">
                <a:xfrm>
                  <a:off x="3181" y="3587"/>
                  <a:ext cx="32" cy="22"/>
                </a:xfrm>
                <a:custGeom>
                  <a:avLst/>
                  <a:gdLst>
                    <a:gd name="T0" fmla="*/ 13 w 17"/>
                    <a:gd name="T1" fmla="*/ 0 h 12"/>
                    <a:gd name="T2" fmla="*/ 9 w 17"/>
                    <a:gd name="T3" fmla="*/ 1 h 12"/>
                    <a:gd name="T4" fmla="*/ 6 w 17"/>
                    <a:gd name="T5" fmla="*/ 2 h 12"/>
                    <a:gd name="T6" fmla="*/ 6 w 17"/>
                    <a:gd name="T7" fmla="*/ 3 h 12"/>
                    <a:gd name="T8" fmla="*/ 1 w 17"/>
                    <a:gd name="T9" fmla="*/ 11 h 12"/>
                    <a:gd name="T10" fmla="*/ 1 w 17"/>
                    <a:gd name="T11" fmla="*/ 11 h 12"/>
                    <a:gd name="T12" fmla="*/ 2 w 17"/>
                    <a:gd name="T13" fmla="*/ 12 h 12"/>
                    <a:gd name="T14" fmla="*/ 4 w 17"/>
                    <a:gd name="T15" fmla="*/ 12 h 12"/>
                    <a:gd name="T16" fmla="*/ 11 w 17"/>
                    <a:gd name="T17" fmla="*/ 10 h 12"/>
                    <a:gd name="T18" fmla="*/ 16 w 17"/>
                    <a:gd name="T19" fmla="*/ 1 h 12"/>
                    <a:gd name="T20" fmla="*/ 13 w 17"/>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2">
                      <a:moveTo>
                        <a:pt x="13" y="0"/>
                      </a:moveTo>
                      <a:cubicBezTo>
                        <a:pt x="12" y="0"/>
                        <a:pt x="10" y="0"/>
                        <a:pt x="9" y="1"/>
                      </a:cubicBezTo>
                      <a:cubicBezTo>
                        <a:pt x="8" y="2"/>
                        <a:pt x="7" y="2"/>
                        <a:pt x="6" y="2"/>
                      </a:cubicBezTo>
                      <a:cubicBezTo>
                        <a:pt x="6" y="3"/>
                        <a:pt x="6" y="3"/>
                        <a:pt x="6" y="3"/>
                      </a:cubicBezTo>
                      <a:cubicBezTo>
                        <a:pt x="3" y="5"/>
                        <a:pt x="0" y="8"/>
                        <a:pt x="1" y="11"/>
                      </a:cubicBezTo>
                      <a:cubicBezTo>
                        <a:pt x="1" y="11"/>
                        <a:pt x="1" y="11"/>
                        <a:pt x="1" y="11"/>
                      </a:cubicBezTo>
                      <a:cubicBezTo>
                        <a:pt x="1" y="11"/>
                        <a:pt x="1" y="12"/>
                        <a:pt x="2" y="12"/>
                      </a:cubicBezTo>
                      <a:cubicBezTo>
                        <a:pt x="2" y="12"/>
                        <a:pt x="3" y="12"/>
                        <a:pt x="4" y="12"/>
                      </a:cubicBezTo>
                      <a:cubicBezTo>
                        <a:pt x="6" y="12"/>
                        <a:pt x="8" y="11"/>
                        <a:pt x="11" y="10"/>
                      </a:cubicBezTo>
                      <a:cubicBezTo>
                        <a:pt x="15" y="7"/>
                        <a:pt x="17" y="3"/>
                        <a:pt x="16" y="1"/>
                      </a:cubicBezTo>
                      <a:cubicBezTo>
                        <a:pt x="16" y="0"/>
                        <a:pt x="15" y="0"/>
                        <a:pt x="1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7" name="Freeform 986"/>
                <p:cNvSpPr>
                  <a:spLocks/>
                </p:cNvSpPr>
                <p:nvPr/>
              </p:nvSpPr>
              <p:spPr bwMode="auto">
                <a:xfrm>
                  <a:off x="3533" y="3154"/>
                  <a:ext cx="18" cy="25"/>
                </a:xfrm>
                <a:custGeom>
                  <a:avLst/>
                  <a:gdLst>
                    <a:gd name="T0" fmla="*/ 8 w 10"/>
                    <a:gd name="T1" fmla="*/ 0 h 13"/>
                    <a:gd name="T2" fmla="*/ 2 w 10"/>
                    <a:gd name="T3" fmla="*/ 5 h 13"/>
                    <a:gd name="T4" fmla="*/ 1 w 10"/>
                    <a:gd name="T5" fmla="*/ 12 h 13"/>
                    <a:gd name="T6" fmla="*/ 2 w 10"/>
                    <a:gd name="T7" fmla="*/ 12 h 13"/>
                    <a:gd name="T8" fmla="*/ 3 w 10"/>
                    <a:gd name="T9" fmla="*/ 13 h 13"/>
                    <a:gd name="T10" fmla="*/ 3 w 10"/>
                    <a:gd name="T11" fmla="*/ 13 h 13"/>
                    <a:gd name="T12" fmla="*/ 8 w 10"/>
                    <a:gd name="T13" fmla="*/ 8 h 13"/>
                    <a:gd name="T14" fmla="*/ 9 w 10"/>
                    <a:gd name="T15" fmla="*/ 0 h 13"/>
                    <a:gd name="T16" fmla="*/ 8 w 10"/>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8" y="0"/>
                      </a:moveTo>
                      <a:cubicBezTo>
                        <a:pt x="6" y="0"/>
                        <a:pt x="4" y="1"/>
                        <a:pt x="2" y="5"/>
                      </a:cubicBezTo>
                      <a:cubicBezTo>
                        <a:pt x="1" y="7"/>
                        <a:pt x="0" y="10"/>
                        <a:pt x="1" y="12"/>
                      </a:cubicBezTo>
                      <a:cubicBezTo>
                        <a:pt x="1" y="12"/>
                        <a:pt x="2" y="12"/>
                        <a:pt x="2" y="12"/>
                      </a:cubicBezTo>
                      <a:cubicBezTo>
                        <a:pt x="2" y="12"/>
                        <a:pt x="2" y="12"/>
                        <a:pt x="3" y="13"/>
                      </a:cubicBezTo>
                      <a:cubicBezTo>
                        <a:pt x="3" y="13"/>
                        <a:pt x="3" y="13"/>
                        <a:pt x="3" y="13"/>
                      </a:cubicBezTo>
                      <a:cubicBezTo>
                        <a:pt x="4" y="13"/>
                        <a:pt x="7" y="11"/>
                        <a:pt x="8" y="8"/>
                      </a:cubicBezTo>
                      <a:cubicBezTo>
                        <a:pt x="10" y="4"/>
                        <a:pt x="10" y="1"/>
                        <a:pt x="9" y="0"/>
                      </a:cubicBezTo>
                      <a:cubicBezTo>
                        <a:pt x="9" y="0"/>
                        <a:pt x="8"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8" name="Freeform 987"/>
                <p:cNvSpPr>
                  <a:spLocks/>
                </p:cNvSpPr>
                <p:nvPr/>
              </p:nvSpPr>
              <p:spPr bwMode="auto">
                <a:xfrm>
                  <a:off x="3115" y="3489"/>
                  <a:ext cx="31" cy="21"/>
                </a:xfrm>
                <a:custGeom>
                  <a:avLst/>
                  <a:gdLst>
                    <a:gd name="T0" fmla="*/ 12 w 16"/>
                    <a:gd name="T1" fmla="*/ 0 h 11"/>
                    <a:gd name="T2" fmla="*/ 6 w 16"/>
                    <a:gd name="T3" fmla="*/ 2 h 11"/>
                    <a:gd name="T4" fmla="*/ 2 w 16"/>
                    <a:gd name="T5" fmla="*/ 10 h 11"/>
                    <a:gd name="T6" fmla="*/ 4 w 16"/>
                    <a:gd name="T7" fmla="*/ 11 h 11"/>
                    <a:gd name="T8" fmla="*/ 10 w 16"/>
                    <a:gd name="T9" fmla="*/ 9 h 11"/>
                    <a:gd name="T10" fmla="*/ 11 w 16"/>
                    <a:gd name="T11" fmla="*/ 9 h 11"/>
                    <a:gd name="T12" fmla="*/ 13 w 16"/>
                    <a:gd name="T13" fmla="*/ 7 h 11"/>
                    <a:gd name="T14" fmla="*/ 15 w 16"/>
                    <a:gd name="T15" fmla="*/ 2 h 11"/>
                    <a:gd name="T16" fmla="*/ 15 w 16"/>
                    <a:gd name="T17" fmla="*/ 1 h 11"/>
                    <a:gd name="T18" fmla="*/ 14 w 16"/>
                    <a:gd name="T19" fmla="*/ 0 h 11"/>
                    <a:gd name="T20" fmla="*/ 12 w 16"/>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1">
                      <a:moveTo>
                        <a:pt x="12" y="0"/>
                      </a:moveTo>
                      <a:cubicBezTo>
                        <a:pt x="10" y="0"/>
                        <a:pt x="8" y="0"/>
                        <a:pt x="6" y="2"/>
                      </a:cubicBezTo>
                      <a:cubicBezTo>
                        <a:pt x="2" y="5"/>
                        <a:pt x="0" y="8"/>
                        <a:pt x="2" y="10"/>
                      </a:cubicBezTo>
                      <a:cubicBezTo>
                        <a:pt x="2" y="11"/>
                        <a:pt x="3" y="11"/>
                        <a:pt x="4" y="11"/>
                      </a:cubicBezTo>
                      <a:cubicBezTo>
                        <a:pt x="6" y="11"/>
                        <a:pt x="8" y="11"/>
                        <a:pt x="10" y="9"/>
                      </a:cubicBezTo>
                      <a:cubicBezTo>
                        <a:pt x="10" y="9"/>
                        <a:pt x="11" y="9"/>
                        <a:pt x="11" y="9"/>
                      </a:cubicBezTo>
                      <a:cubicBezTo>
                        <a:pt x="11" y="9"/>
                        <a:pt x="12" y="8"/>
                        <a:pt x="13" y="7"/>
                      </a:cubicBezTo>
                      <a:cubicBezTo>
                        <a:pt x="15" y="5"/>
                        <a:pt x="16" y="3"/>
                        <a:pt x="15" y="2"/>
                      </a:cubicBezTo>
                      <a:cubicBezTo>
                        <a:pt x="15" y="1"/>
                        <a:pt x="15" y="1"/>
                        <a:pt x="15" y="1"/>
                      </a:cubicBezTo>
                      <a:cubicBezTo>
                        <a:pt x="15" y="1"/>
                        <a:pt x="15" y="0"/>
                        <a:pt x="14" y="0"/>
                      </a:cubicBezTo>
                      <a:cubicBezTo>
                        <a:pt x="14" y="0"/>
                        <a:pt x="13" y="0"/>
                        <a:pt x="1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9" name="Freeform 988"/>
                <p:cNvSpPr>
                  <a:spLocks/>
                </p:cNvSpPr>
                <p:nvPr/>
              </p:nvSpPr>
              <p:spPr bwMode="auto">
                <a:xfrm>
                  <a:off x="3388" y="3222"/>
                  <a:ext cx="24" cy="26"/>
                </a:xfrm>
                <a:custGeom>
                  <a:avLst/>
                  <a:gdLst>
                    <a:gd name="T0" fmla="*/ 10 w 13"/>
                    <a:gd name="T1" fmla="*/ 0 h 14"/>
                    <a:gd name="T2" fmla="*/ 4 w 13"/>
                    <a:gd name="T3" fmla="*/ 5 h 14"/>
                    <a:gd name="T4" fmla="*/ 1 w 13"/>
                    <a:gd name="T5" fmla="*/ 13 h 14"/>
                    <a:gd name="T6" fmla="*/ 2 w 13"/>
                    <a:gd name="T7" fmla="*/ 14 h 14"/>
                    <a:gd name="T8" fmla="*/ 3 w 13"/>
                    <a:gd name="T9" fmla="*/ 14 h 14"/>
                    <a:gd name="T10" fmla="*/ 3 w 13"/>
                    <a:gd name="T11" fmla="*/ 14 h 14"/>
                    <a:gd name="T12" fmla="*/ 8 w 13"/>
                    <a:gd name="T13" fmla="*/ 12 h 14"/>
                    <a:gd name="T14" fmla="*/ 10 w 13"/>
                    <a:gd name="T15" fmla="*/ 10 h 14"/>
                    <a:gd name="T16" fmla="*/ 10 w 13"/>
                    <a:gd name="T17" fmla="*/ 10 h 14"/>
                    <a:gd name="T18" fmla="*/ 12 w 13"/>
                    <a:gd name="T19" fmla="*/ 1 h 14"/>
                    <a:gd name="T20" fmla="*/ 10 w 13"/>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4">
                      <a:moveTo>
                        <a:pt x="10" y="0"/>
                      </a:moveTo>
                      <a:cubicBezTo>
                        <a:pt x="8" y="0"/>
                        <a:pt x="6" y="2"/>
                        <a:pt x="4" y="5"/>
                      </a:cubicBezTo>
                      <a:cubicBezTo>
                        <a:pt x="1" y="8"/>
                        <a:pt x="0" y="12"/>
                        <a:pt x="1" y="13"/>
                      </a:cubicBezTo>
                      <a:cubicBezTo>
                        <a:pt x="2" y="14"/>
                        <a:pt x="2" y="14"/>
                        <a:pt x="2" y="14"/>
                      </a:cubicBezTo>
                      <a:cubicBezTo>
                        <a:pt x="2" y="14"/>
                        <a:pt x="2" y="14"/>
                        <a:pt x="3" y="14"/>
                      </a:cubicBezTo>
                      <a:cubicBezTo>
                        <a:pt x="3" y="14"/>
                        <a:pt x="3" y="14"/>
                        <a:pt x="3" y="14"/>
                      </a:cubicBezTo>
                      <a:cubicBezTo>
                        <a:pt x="5" y="14"/>
                        <a:pt x="7" y="13"/>
                        <a:pt x="8" y="12"/>
                      </a:cubicBezTo>
                      <a:cubicBezTo>
                        <a:pt x="9" y="11"/>
                        <a:pt x="10" y="11"/>
                        <a:pt x="10" y="10"/>
                      </a:cubicBezTo>
                      <a:cubicBezTo>
                        <a:pt x="10" y="10"/>
                        <a:pt x="10" y="10"/>
                        <a:pt x="10" y="10"/>
                      </a:cubicBezTo>
                      <a:cubicBezTo>
                        <a:pt x="13" y="6"/>
                        <a:pt x="13" y="2"/>
                        <a:pt x="12" y="1"/>
                      </a:cubicBezTo>
                      <a:cubicBezTo>
                        <a:pt x="11" y="1"/>
                        <a:pt x="11" y="0"/>
                        <a:pt x="1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0" name="Freeform 989"/>
                <p:cNvSpPr>
                  <a:spLocks/>
                </p:cNvSpPr>
                <p:nvPr/>
              </p:nvSpPr>
              <p:spPr bwMode="auto">
                <a:xfrm>
                  <a:off x="3458" y="3277"/>
                  <a:ext cx="15" cy="17"/>
                </a:xfrm>
                <a:custGeom>
                  <a:avLst/>
                  <a:gdLst>
                    <a:gd name="T0" fmla="*/ 6 w 8"/>
                    <a:gd name="T1" fmla="*/ 0 h 9"/>
                    <a:gd name="T2" fmla="*/ 2 w 8"/>
                    <a:gd name="T3" fmla="*/ 3 h 9"/>
                    <a:gd name="T4" fmla="*/ 2 w 8"/>
                    <a:gd name="T5" fmla="*/ 3 h 9"/>
                    <a:gd name="T6" fmla="*/ 0 w 8"/>
                    <a:gd name="T7" fmla="*/ 6 h 9"/>
                    <a:gd name="T8" fmla="*/ 0 w 8"/>
                    <a:gd name="T9" fmla="*/ 9 h 9"/>
                    <a:gd name="T10" fmla="*/ 1 w 8"/>
                    <a:gd name="T11" fmla="*/ 9 h 9"/>
                    <a:gd name="T12" fmla="*/ 6 w 8"/>
                    <a:gd name="T13" fmla="*/ 6 h 9"/>
                    <a:gd name="T14" fmla="*/ 7 w 8"/>
                    <a:gd name="T15" fmla="*/ 2 h 9"/>
                    <a:gd name="T16" fmla="*/ 7 w 8"/>
                    <a:gd name="T17" fmla="*/ 0 h 9"/>
                    <a:gd name="T18" fmla="*/ 7 w 8"/>
                    <a:gd name="T19" fmla="*/ 0 h 9"/>
                    <a:gd name="T20" fmla="*/ 6 w 8"/>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6" y="0"/>
                      </a:moveTo>
                      <a:cubicBezTo>
                        <a:pt x="5" y="0"/>
                        <a:pt x="3" y="1"/>
                        <a:pt x="2" y="3"/>
                      </a:cubicBezTo>
                      <a:cubicBezTo>
                        <a:pt x="2" y="3"/>
                        <a:pt x="2" y="3"/>
                        <a:pt x="2" y="3"/>
                      </a:cubicBezTo>
                      <a:cubicBezTo>
                        <a:pt x="1" y="4"/>
                        <a:pt x="1" y="5"/>
                        <a:pt x="0" y="6"/>
                      </a:cubicBezTo>
                      <a:cubicBezTo>
                        <a:pt x="0" y="7"/>
                        <a:pt x="0" y="8"/>
                        <a:pt x="0" y="9"/>
                      </a:cubicBezTo>
                      <a:cubicBezTo>
                        <a:pt x="1" y="9"/>
                        <a:pt x="1" y="9"/>
                        <a:pt x="1" y="9"/>
                      </a:cubicBezTo>
                      <a:cubicBezTo>
                        <a:pt x="3" y="9"/>
                        <a:pt x="5" y="8"/>
                        <a:pt x="6" y="6"/>
                      </a:cubicBezTo>
                      <a:cubicBezTo>
                        <a:pt x="7" y="5"/>
                        <a:pt x="8" y="3"/>
                        <a:pt x="7" y="2"/>
                      </a:cubicBezTo>
                      <a:cubicBezTo>
                        <a:pt x="7" y="1"/>
                        <a:pt x="7" y="1"/>
                        <a:pt x="7" y="0"/>
                      </a:cubicBezTo>
                      <a:cubicBezTo>
                        <a:pt x="7" y="0"/>
                        <a:pt x="7" y="0"/>
                        <a:pt x="7" y="0"/>
                      </a:cubicBezTo>
                      <a:cubicBezTo>
                        <a:pt x="6" y="0"/>
                        <a:pt x="6"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1" name="Freeform 990"/>
                <p:cNvSpPr>
                  <a:spLocks noEditPoints="1"/>
                </p:cNvSpPr>
                <p:nvPr/>
              </p:nvSpPr>
              <p:spPr bwMode="auto">
                <a:xfrm>
                  <a:off x="4472" y="669"/>
                  <a:ext cx="741" cy="2959"/>
                </a:xfrm>
                <a:custGeom>
                  <a:avLst/>
                  <a:gdLst>
                    <a:gd name="T0" fmla="*/ 387 w 394"/>
                    <a:gd name="T1" fmla="*/ 899 h 1574"/>
                    <a:gd name="T2" fmla="*/ 386 w 394"/>
                    <a:gd name="T3" fmla="*/ 899 h 1574"/>
                    <a:gd name="T4" fmla="*/ 385 w 394"/>
                    <a:gd name="T5" fmla="*/ 899 h 1574"/>
                    <a:gd name="T6" fmla="*/ 384 w 394"/>
                    <a:gd name="T7" fmla="*/ 899 h 1574"/>
                    <a:gd name="T8" fmla="*/ 260 w 394"/>
                    <a:gd name="T9" fmla="*/ 1573 h 1574"/>
                    <a:gd name="T10" fmla="*/ 261 w 394"/>
                    <a:gd name="T11" fmla="*/ 1573 h 1574"/>
                    <a:gd name="T12" fmla="*/ 262 w 394"/>
                    <a:gd name="T13" fmla="*/ 1573 h 1574"/>
                    <a:gd name="T14" fmla="*/ 262 w 394"/>
                    <a:gd name="T15" fmla="*/ 1574 h 1574"/>
                    <a:gd name="T16" fmla="*/ 387 w 394"/>
                    <a:gd name="T17" fmla="*/ 899 h 1574"/>
                    <a:gd name="T18" fmla="*/ 378 w 394"/>
                    <a:gd name="T19" fmla="*/ 860 h 1574"/>
                    <a:gd name="T20" fmla="*/ 292 w 394"/>
                    <a:gd name="T21" fmla="*/ 867 h 1574"/>
                    <a:gd name="T22" fmla="*/ 293 w 394"/>
                    <a:gd name="T23" fmla="*/ 876 h 1574"/>
                    <a:gd name="T24" fmla="*/ 293 w 394"/>
                    <a:gd name="T25" fmla="*/ 878 h 1574"/>
                    <a:gd name="T26" fmla="*/ 378 w 394"/>
                    <a:gd name="T27" fmla="*/ 872 h 1574"/>
                    <a:gd name="T28" fmla="*/ 378 w 394"/>
                    <a:gd name="T29" fmla="*/ 870 h 1574"/>
                    <a:gd name="T30" fmla="*/ 378 w 394"/>
                    <a:gd name="T31" fmla="*/ 860 h 1574"/>
                    <a:gd name="T32" fmla="*/ 102 w 394"/>
                    <a:gd name="T33" fmla="*/ 249 h 1574"/>
                    <a:gd name="T34" fmla="*/ 102 w 394"/>
                    <a:gd name="T35" fmla="*/ 250 h 1574"/>
                    <a:gd name="T36" fmla="*/ 101 w 394"/>
                    <a:gd name="T37" fmla="*/ 251 h 1574"/>
                    <a:gd name="T38" fmla="*/ 100 w 394"/>
                    <a:gd name="T39" fmla="*/ 251 h 1574"/>
                    <a:gd name="T40" fmla="*/ 283 w 394"/>
                    <a:gd name="T41" fmla="*/ 849 h 1574"/>
                    <a:gd name="T42" fmla="*/ 284 w 394"/>
                    <a:gd name="T43" fmla="*/ 849 h 1574"/>
                    <a:gd name="T44" fmla="*/ 284 w 394"/>
                    <a:gd name="T45" fmla="*/ 849 h 1574"/>
                    <a:gd name="T46" fmla="*/ 285 w 394"/>
                    <a:gd name="T47" fmla="*/ 849 h 1574"/>
                    <a:gd name="T48" fmla="*/ 102 w 394"/>
                    <a:gd name="T49" fmla="*/ 249 h 1574"/>
                    <a:gd name="T50" fmla="*/ 140 w 394"/>
                    <a:gd name="T51" fmla="*/ 190 h 1574"/>
                    <a:gd name="T52" fmla="*/ 92 w 394"/>
                    <a:gd name="T53" fmla="*/ 221 h 1574"/>
                    <a:gd name="T54" fmla="*/ 93 w 394"/>
                    <a:gd name="T55" fmla="*/ 223 h 1574"/>
                    <a:gd name="T56" fmla="*/ 97 w 394"/>
                    <a:gd name="T57" fmla="*/ 231 h 1574"/>
                    <a:gd name="T58" fmla="*/ 146 w 394"/>
                    <a:gd name="T59" fmla="*/ 199 h 1574"/>
                    <a:gd name="T60" fmla="*/ 141 w 394"/>
                    <a:gd name="T61" fmla="*/ 191 h 1574"/>
                    <a:gd name="T62" fmla="*/ 140 w 394"/>
                    <a:gd name="T63" fmla="*/ 190 h 1574"/>
                    <a:gd name="T64" fmla="*/ 2 w 394"/>
                    <a:gd name="T65" fmla="*/ 0 h 1574"/>
                    <a:gd name="T66" fmla="*/ 1 w 394"/>
                    <a:gd name="T67" fmla="*/ 1 h 1574"/>
                    <a:gd name="T68" fmla="*/ 0 w 394"/>
                    <a:gd name="T69" fmla="*/ 1 h 1574"/>
                    <a:gd name="T70" fmla="*/ 0 w 394"/>
                    <a:gd name="T71" fmla="*/ 1 h 1574"/>
                    <a:gd name="T72" fmla="*/ 134 w 394"/>
                    <a:gd name="T73" fmla="*/ 174 h 1574"/>
                    <a:gd name="T74" fmla="*/ 135 w 394"/>
                    <a:gd name="T75" fmla="*/ 174 h 1574"/>
                    <a:gd name="T76" fmla="*/ 135 w 394"/>
                    <a:gd name="T77" fmla="*/ 174 h 1574"/>
                    <a:gd name="T78" fmla="*/ 137 w 394"/>
                    <a:gd name="T79" fmla="*/ 174 h 1574"/>
                    <a:gd name="T80" fmla="*/ 2 w 394"/>
                    <a:gd name="T81" fmla="*/ 0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4" h="1574">
                      <a:moveTo>
                        <a:pt x="387" y="899"/>
                      </a:moveTo>
                      <a:cubicBezTo>
                        <a:pt x="386" y="899"/>
                        <a:pt x="386" y="899"/>
                        <a:pt x="386" y="899"/>
                      </a:cubicBezTo>
                      <a:cubicBezTo>
                        <a:pt x="385" y="899"/>
                        <a:pt x="385" y="899"/>
                        <a:pt x="385" y="899"/>
                      </a:cubicBezTo>
                      <a:cubicBezTo>
                        <a:pt x="385" y="899"/>
                        <a:pt x="385" y="899"/>
                        <a:pt x="384" y="899"/>
                      </a:cubicBezTo>
                      <a:cubicBezTo>
                        <a:pt x="392" y="1129"/>
                        <a:pt x="349" y="1361"/>
                        <a:pt x="260" y="1573"/>
                      </a:cubicBezTo>
                      <a:cubicBezTo>
                        <a:pt x="261" y="1573"/>
                        <a:pt x="261" y="1573"/>
                        <a:pt x="261" y="1573"/>
                      </a:cubicBezTo>
                      <a:cubicBezTo>
                        <a:pt x="261" y="1573"/>
                        <a:pt x="261" y="1573"/>
                        <a:pt x="262" y="1573"/>
                      </a:cubicBezTo>
                      <a:cubicBezTo>
                        <a:pt x="262" y="1574"/>
                        <a:pt x="262" y="1574"/>
                        <a:pt x="262" y="1574"/>
                      </a:cubicBezTo>
                      <a:cubicBezTo>
                        <a:pt x="351" y="1362"/>
                        <a:pt x="394" y="1129"/>
                        <a:pt x="387" y="899"/>
                      </a:cubicBezTo>
                      <a:moveTo>
                        <a:pt x="378" y="860"/>
                      </a:moveTo>
                      <a:cubicBezTo>
                        <a:pt x="349" y="863"/>
                        <a:pt x="321" y="865"/>
                        <a:pt x="292" y="867"/>
                      </a:cubicBezTo>
                      <a:cubicBezTo>
                        <a:pt x="292" y="870"/>
                        <a:pt x="292" y="873"/>
                        <a:pt x="293" y="876"/>
                      </a:cubicBezTo>
                      <a:cubicBezTo>
                        <a:pt x="293" y="877"/>
                        <a:pt x="293" y="877"/>
                        <a:pt x="293" y="878"/>
                      </a:cubicBezTo>
                      <a:cubicBezTo>
                        <a:pt x="321" y="876"/>
                        <a:pt x="349" y="874"/>
                        <a:pt x="378" y="872"/>
                      </a:cubicBezTo>
                      <a:cubicBezTo>
                        <a:pt x="378" y="871"/>
                        <a:pt x="378" y="870"/>
                        <a:pt x="378" y="870"/>
                      </a:cubicBezTo>
                      <a:cubicBezTo>
                        <a:pt x="378" y="867"/>
                        <a:pt x="378" y="863"/>
                        <a:pt x="378" y="860"/>
                      </a:cubicBezTo>
                      <a:moveTo>
                        <a:pt x="102" y="249"/>
                      </a:moveTo>
                      <a:cubicBezTo>
                        <a:pt x="102" y="250"/>
                        <a:pt x="102" y="250"/>
                        <a:pt x="102" y="250"/>
                      </a:cubicBezTo>
                      <a:cubicBezTo>
                        <a:pt x="101" y="251"/>
                        <a:pt x="101" y="251"/>
                        <a:pt x="101" y="251"/>
                      </a:cubicBezTo>
                      <a:cubicBezTo>
                        <a:pt x="100" y="251"/>
                        <a:pt x="100" y="251"/>
                        <a:pt x="100" y="251"/>
                      </a:cubicBezTo>
                      <a:cubicBezTo>
                        <a:pt x="209" y="433"/>
                        <a:pt x="269" y="639"/>
                        <a:pt x="283" y="849"/>
                      </a:cubicBezTo>
                      <a:cubicBezTo>
                        <a:pt x="283" y="849"/>
                        <a:pt x="284" y="849"/>
                        <a:pt x="284" y="849"/>
                      </a:cubicBezTo>
                      <a:cubicBezTo>
                        <a:pt x="284" y="849"/>
                        <a:pt x="284" y="849"/>
                        <a:pt x="284" y="849"/>
                      </a:cubicBezTo>
                      <a:cubicBezTo>
                        <a:pt x="285" y="849"/>
                        <a:pt x="285" y="849"/>
                        <a:pt x="285" y="849"/>
                      </a:cubicBezTo>
                      <a:cubicBezTo>
                        <a:pt x="271" y="638"/>
                        <a:pt x="211" y="432"/>
                        <a:pt x="102" y="249"/>
                      </a:cubicBezTo>
                      <a:moveTo>
                        <a:pt x="140" y="190"/>
                      </a:moveTo>
                      <a:cubicBezTo>
                        <a:pt x="124" y="200"/>
                        <a:pt x="108" y="211"/>
                        <a:pt x="92" y="221"/>
                      </a:cubicBezTo>
                      <a:cubicBezTo>
                        <a:pt x="92" y="222"/>
                        <a:pt x="92" y="222"/>
                        <a:pt x="93" y="223"/>
                      </a:cubicBezTo>
                      <a:cubicBezTo>
                        <a:pt x="94" y="226"/>
                        <a:pt x="96" y="228"/>
                        <a:pt x="97" y="231"/>
                      </a:cubicBezTo>
                      <a:cubicBezTo>
                        <a:pt x="113" y="220"/>
                        <a:pt x="130" y="210"/>
                        <a:pt x="146" y="199"/>
                      </a:cubicBezTo>
                      <a:cubicBezTo>
                        <a:pt x="144" y="197"/>
                        <a:pt x="143" y="194"/>
                        <a:pt x="141" y="191"/>
                      </a:cubicBezTo>
                      <a:cubicBezTo>
                        <a:pt x="141" y="191"/>
                        <a:pt x="140" y="190"/>
                        <a:pt x="140" y="190"/>
                      </a:cubicBezTo>
                      <a:moveTo>
                        <a:pt x="2" y="0"/>
                      </a:moveTo>
                      <a:cubicBezTo>
                        <a:pt x="2" y="0"/>
                        <a:pt x="2" y="1"/>
                        <a:pt x="1" y="1"/>
                      </a:cubicBezTo>
                      <a:cubicBezTo>
                        <a:pt x="1" y="1"/>
                        <a:pt x="1" y="1"/>
                        <a:pt x="0" y="1"/>
                      </a:cubicBezTo>
                      <a:cubicBezTo>
                        <a:pt x="0" y="1"/>
                        <a:pt x="0" y="1"/>
                        <a:pt x="0" y="1"/>
                      </a:cubicBezTo>
                      <a:cubicBezTo>
                        <a:pt x="50" y="56"/>
                        <a:pt x="95" y="114"/>
                        <a:pt x="134" y="174"/>
                      </a:cubicBezTo>
                      <a:cubicBezTo>
                        <a:pt x="134" y="174"/>
                        <a:pt x="134" y="174"/>
                        <a:pt x="135" y="174"/>
                      </a:cubicBezTo>
                      <a:cubicBezTo>
                        <a:pt x="135" y="174"/>
                        <a:pt x="135" y="174"/>
                        <a:pt x="135" y="174"/>
                      </a:cubicBezTo>
                      <a:cubicBezTo>
                        <a:pt x="136" y="174"/>
                        <a:pt x="136" y="174"/>
                        <a:pt x="137" y="174"/>
                      </a:cubicBezTo>
                      <a:cubicBezTo>
                        <a:pt x="98" y="113"/>
                        <a:pt x="53" y="55"/>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2" name="Freeform 991"/>
                <p:cNvSpPr>
                  <a:spLocks/>
                </p:cNvSpPr>
                <p:nvPr/>
              </p:nvSpPr>
              <p:spPr bwMode="auto">
                <a:xfrm>
                  <a:off x="4912" y="3626"/>
                  <a:ext cx="57" cy="104"/>
                </a:xfrm>
                <a:custGeom>
                  <a:avLst/>
                  <a:gdLst>
                    <a:gd name="T0" fmla="*/ 27 w 30"/>
                    <a:gd name="T1" fmla="*/ 0 h 55"/>
                    <a:gd name="T2" fmla="*/ 26 w 30"/>
                    <a:gd name="T3" fmla="*/ 0 h 55"/>
                    <a:gd name="T4" fmla="*/ 10 w 30"/>
                    <a:gd name="T5" fmla="*/ 25 h 55"/>
                    <a:gd name="T6" fmla="*/ 3 w 30"/>
                    <a:gd name="T7" fmla="*/ 55 h 55"/>
                    <a:gd name="T8" fmla="*/ 4 w 30"/>
                    <a:gd name="T9" fmla="*/ 55 h 55"/>
                    <a:gd name="T10" fmla="*/ 22 w 30"/>
                    <a:gd name="T11" fmla="*/ 30 h 55"/>
                    <a:gd name="T12" fmla="*/ 28 w 30"/>
                    <a:gd name="T13" fmla="*/ 1 h 55"/>
                    <a:gd name="T14" fmla="*/ 28 w 30"/>
                    <a:gd name="T15" fmla="*/ 0 h 55"/>
                    <a:gd name="T16" fmla="*/ 27 w 30"/>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5">
                      <a:moveTo>
                        <a:pt x="27" y="0"/>
                      </a:moveTo>
                      <a:cubicBezTo>
                        <a:pt x="27" y="0"/>
                        <a:pt x="27" y="0"/>
                        <a:pt x="26" y="0"/>
                      </a:cubicBezTo>
                      <a:cubicBezTo>
                        <a:pt x="23" y="1"/>
                        <a:pt x="16" y="12"/>
                        <a:pt x="10" y="25"/>
                      </a:cubicBezTo>
                      <a:cubicBezTo>
                        <a:pt x="3" y="40"/>
                        <a:pt x="0" y="54"/>
                        <a:pt x="3" y="55"/>
                      </a:cubicBezTo>
                      <a:cubicBezTo>
                        <a:pt x="3" y="55"/>
                        <a:pt x="4" y="55"/>
                        <a:pt x="4" y="55"/>
                      </a:cubicBezTo>
                      <a:cubicBezTo>
                        <a:pt x="8" y="55"/>
                        <a:pt x="15" y="45"/>
                        <a:pt x="22" y="30"/>
                      </a:cubicBezTo>
                      <a:cubicBezTo>
                        <a:pt x="28" y="17"/>
                        <a:pt x="30" y="5"/>
                        <a:pt x="28" y="1"/>
                      </a:cubicBezTo>
                      <a:cubicBezTo>
                        <a:pt x="28" y="1"/>
                        <a:pt x="28" y="1"/>
                        <a:pt x="28" y="0"/>
                      </a:cubicBezTo>
                      <a:cubicBezTo>
                        <a:pt x="27" y="0"/>
                        <a:pt x="27" y="0"/>
                        <a:pt x="2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3" name="Freeform 992"/>
                <p:cNvSpPr>
                  <a:spLocks/>
                </p:cNvSpPr>
                <p:nvPr/>
              </p:nvSpPr>
              <p:spPr bwMode="auto">
                <a:xfrm>
                  <a:off x="5183" y="2246"/>
                  <a:ext cx="26" cy="113"/>
                </a:xfrm>
                <a:custGeom>
                  <a:avLst/>
                  <a:gdLst>
                    <a:gd name="T0" fmla="*/ 5 w 14"/>
                    <a:gd name="T1" fmla="*/ 0 h 60"/>
                    <a:gd name="T2" fmla="*/ 5 w 14"/>
                    <a:gd name="T3" fmla="*/ 0 h 60"/>
                    <a:gd name="T4" fmla="*/ 0 w 14"/>
                    <a:gd name="T5" fmla="*/ 21 h 60"/>
                    <a:gd name="T6" fmla="*/ 0 w 14"/>
                    <a:gd name="T7" fmla="*/ 31 h 60"/>
                    <a:gd name="T8" fmla="*/ 0 w 14"/>
                    <a:gd name="T9" fmla="*/ 33 h 60"/>
                    <a:gd name="T10" fmla="*/ 2 w 14"/>
                    <a:gd name="T11" fmla="*/ 48 h 60"/>
                    <a:gd name="T12" fmla="*/ 6 w 14"/>
                    <a:gd name="T13" fmla="*/ 27 h 60"/>
                    <a:gd name="T14" fmla="*/ 7 w 14"/>
                    <a:gd name="T15" fmla="*/ 33 h 60"/>
                    <a:gd name="T16" fmla="*/ 3 w 14"/>
                    <a:gd name="T17" fmla="*/ 54 h 60"/>
                    <a:gd name="T18" fmla="*/ 6 w 14"/>
                    <a:gd name="T19" fmla="*/ 60 h 60"/>
                    <a:gd name="T20" fmla="*/ 7 w 14"/>
                    <a:gd name="T21" fmla="*/ 60 h 60"/>
                    <a:gd name="T22" fmla="*/ 8 w 14"/>
                    <a:gd name="T23" fmla="*/ 60 h 60"/>
                    <a:gd name="T24" fmla="*/ 9 w 14"/>
                    <a:gd name="T25" fmla="*/ 60 h 60"/>
                    <a:gd name="T26" fmla="*/ 13 w 14"/>
                    <a:gd name="T27" fmla="*/ 30 h 60"/>
                    <a:gd name="T28" fmla="*/ 5 w 14"/>
                    <a:gd name="T2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60">
                      <a:moveTo>
                        <a:pt x="5" y="0"/>
                      </a:moveTo>
                      <a:cubicBezTo>
                        <a:pt x="5" y="0"/>
                        <a:pt x="5" y="0"/>
                        <a:pt x="5" y="0"/>
                      </a:cubicBezTo>
                      <a:cubicBezTo>
                        <a:pt x="2" y="1"/>
                        <a:pt x="0" y="10"/>
                        <a:pt x="0" y="21"/>
                      </a:cubicBezTo>
                      <a:cubicBezTo>
                        <a:pt x="0" y="24"/>
                        <a:pt x="0" y="28"/>
                        <a:pt x="0" y="31"/>
                      </a:cubicBezTo>
                      <a:cubicBezTo>
                        <a:pt x="0" y="31"/>
                        <a:pt x="0" y="32"/>
                        <a:pt x="0" y="33"/>
                      </a:cubicBezTo>
                      <a:cubicBezTo>
                        <a:pt x="0" y="38"/>
                        <a:pt x="1" y="44"/>
                        <a:pt x="2" y="48"/>
                      </a:cubicBezTo>
                      <a:cubicBezTo>
                        <a:pt x="3" y="41"/>
                        <a:pt x="4" y="34"/>
                        <a:pt x="6" y="27"/>
                      </a:cubicBezTo>
                      <a:cubicBezTo>
                        <a:pt x="6" y="29"/>
                        <a:pt x="6" y="31"/>
                        <a:pt x="7" y="33"/>
                      </a:cubicBezTo>
                      <a:cubicBezTo>
                        <a:pt x="6" y="40"/>
                        <a:pt x="5" y="47"/>
                        <a:pt x="3" y="54"/>
                      </a:cubicBezTo>
                      <a:cubicBezTo>
                        <a:pt x="4" y="57"/>
                        <a:pt x="5" y="59"/>
                        <a:pt x="6" y="60"/>
                      </a:cubicBezTo>
                      <a:cubicBezTo>
                        <a:pt x="7" y="60"/>
                        <a:pt x="7" y="60"/>
                        <a:pt x="7" y="60"/>
                      </a:cubicBezTo>
                      <a:cubicBezTo>
                        <a:pt x="7" y="60"/>
                        <a:pt x="7" y="60"/>
                        <a:pt x="8" y="60"/>
                      </a:cubicBezTo>
                      <a:cubicBezTo>
                        <a:pt x="8" y="60"/>
                        <a:pt x="8" y="60"/>
                        <a:pt x="9" y="60"/>
                      </a:cubicBezTo>
                      <a:cubicBezTo>
                        <a:pt x="12" y="57"/>
                        <a:pt x="14" y="44"/>
                        <a:pt x="13" y="30"/>
                      </a:cubicBezTo>
                      <a:cubicBezTo>
                        <a:pt x="12" y="13"/>
                        <a:pt x="8"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4" name="Freeform 993"/>
                <p:cNvSpPr>
                  <a:spLocks/>
                </p:cNvSpPr>
                <p:nvPr/>
              </p:nvSpPr>
              <p:spPr bwMode="auto">
                <a:xfrm>
                  <a:off x="4408" y="603"/>
                  <a:ext cx="68" cy="68"/>
                </a:xfrm>
                <a:custGeom>
                  <a:avLst/>
                  <a:gdLst>
                    <a:gd name="T0" fmla="*/ 2 w 36"/>
                    <a:gd name="T1" fmla="*/ 0 h 36"/>
                    <a:gd name="T2" fmla="*/ 1 w 36"/>
                    <a:gd name="T3" fmla="*/ 0 h 36"/>
                    <a:gd name="T4" fmla="*/ 9 w 36"/>
                    <a:gd name="T5" fmla="*/ 16 h 36"/>
                    <a:gd name="T6" fmla="*/ 14 w 36"/>
                    <a:gd name="T7" fmla="*/ 12 h 36"/>
                    <a:gd name="T8" fmla="*/ 20 w 36"/>
                    <a:gd name="T9" fmla="*/ 17 h 36"/>
                    <a:gd name="T10" fmla="*/ 15 w 36"/>
                    <a:gd name="T11" fmla="*/ 22 h 36"/>
                    <a:gd name="T12" fmla="*/ 34 w 36"/>
                    <a:gd name="T13" fmla="*/ 36 h 36"/>
                    <a:gd name="T14" fmla="*/ 34 w 36"/>
                    <a:gd name="T15" fmla="*/ 36 h 36"/>
                    <a:gd name="T16" fmla="*/ 35 w 36"/>
                    <a:gd name="T17" fmla="*/ 36 h 36"/>
                    <a:gd name="T18" fmla="*/ 36 w 36"/>
                    <a:gd name="T19" fmla="*/ 35 h 36"/>
                    <a:gd name="T20" fmla="*/ 22 w 36"/>
                    <a:gd name="T21" fmla="*/ 14 h 36"/>
                    <a:gd name="T22" fmla="*/ 2 w 36"/>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36">
                      <a:moveTo>
                        <a:pt x="2" y="0"/>
                      </a:moveTo>
                      <a:cubicBezTo>
                        <a:pt x="2" y="0"/>
                        <a:pt x="2" y="0"/>
                        <a:pt x="1" y="0"/>
                      </a:cubicBezTo>
                      <a:cubicBezTo>
                        <a:pt x="0" y="2"/>
                        <a:pt x="3" y="8"/>
                        <a:pt x="9" y="16"/>
                      </a:cubicBezTo>
                      <a:cubicBezTo>
                        <a:pt x="11" y="15"/>
                        <a:pt x="12" y="13"/>
                        <a:pt x="14" y="12"/>
                      </a:cubicBezTo>
                      <a:cubicBezTo>
                        <a:pt x="16" y="14"/>
                        <a:pt x="18" y="16"/>
                        <a:pt x="20" y="17"/>
                      </a:cubicBezTo>
                      <a:cubicBezTo>
                        <a:pt x="18" y="19"/>
                        <a:pt x="16" y="20"/>
                        <a:pt x="15" y="22"/>
                      </a:cubicBezTo>
                      <a:cubicBezTo>
                        <a:pt x="23" y="30"/>
                        <a:pt x="31" y="36"/>
                        <a:pt x="34" y="36"/>
                      </a:cubicBezTo>
                      <a:cubicBezTo>
                        <a:pt x="34" y="36"/>
                        <a:pt x="34" y="36"/>
                        <a:pt x="34" y="36"/>
                      </a:cubicBezTo>
                      <a:cubicBezTo>
                        <a:pt x="35" y="36"/>
                        <a:pt x="35" y="36"/>
                        <a:pt x="35" y="36"/>
                      </a:cubicBezTo>
                      <a:cubicBezTo>
                        <a:pt x="36" y="36"/>
                        <a:pt x="36" y="35"/>
                        <a:pt x="36" y="35"/>
                      </a:cubicBezTo>
                      <a:cubicBezTo>
                        <a:pt x="36" y="31"/>
                        <a:pt x="31" y="23"/>
                        <a:pt x="22" y="14"/>
                      </a:cubicBezTo>
                      <a:cubicBezTo>
                        <a:pt x="14" y="6"/>
                        <a:pt x="6"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5" name="Freeform 994"/>
                <p:cNvSpPr>
                  <a:spLocks/>
                </p:cNvSpPr>
                <p:nvPr/>
              </p:nvSpPr>
              <p:spPr bwMode="auto">
                <a:xfrm>
                  <a:off x="4997" y="2265"/>
                  <a:ext cx="26" cy="106"/>
                </a:xfrm>
                <a:custGeom>
                  <a:avLst/>
                  <a:gdLst>
                    <a:gd name="T0" fmla="*/ 5 w 14"/>
                    <a:gd name="T1" fmla="*/ 0 h 56"/>
                    <a:gd name="T2" fmla="*/ 5 w 14"/>
                    <a:gd name="T3" fmla="*/ 0 h 56"/>
                    <a:gd name="T4" fmla="*/ 4 w 14"/>
                    <a:gd name="T5" fmla="*/ 0 h 56"/>
                    <a:gd name="T6" fmla="*/ 0 w 14"/>
                    <a:gd name="T7" fmla="*/ 28 h 56"/>
                    <a:gd name="T8" fmla="*/ 8 w 14"/>
                    <a:gd name="T9" fmla="*/ 56 h 56"/>
                    <a:gd name="T10" fmla="*/ 8 w 14"/>
                    <a:gd name="T11" fmla="*/ 56 h 56"/>
                    <a:gd name="T12" fmla="*/ 14 w 14"/>
                    <a:gd name="T13" fmla="*/ 29 h 56"/>
                    <a:gd name="T14" fmla="*/ 14 w 14"/>
                    <a:gd name="T15" fmla="*/ 27 h 56"/>
                    <a:gd name="T16" fmla="*/ 13 w 14"/>
                    <a:gd name="T17" fmla="*/ 18 h 56"/>
                    <a:gd name="T18" fmla="*/ 6 w 14"/>
                    <a:gd name="T19" fmla="*/ 0 h 56"/>
                    <a:gd name="T20" fmla="*/ 5 w 1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56">
                      <a:moveTo>
                        <a:pt x="5" y="0"/>
                      </a:moveTo>
                      <a:cubicBezTo>
                        <a:pt x="5" y="0"/>
                        <a:pt x="5" y="0"/>
                        <a:pt x="5" y="0"/>
                      </a:cubicBezTo>
                      <a:cubicBezTo>
                        <a:pt x="5" y="0"/>
                        <a:pt x="4" y="0"/>
                        <a:pt x="4" y="0"/>
                      </a:cubicBezTo>
                      <a:cubicBezTo>
                        <a:pt x="1" y="3"/>
                        <a:pt x="0" y="14"/>
                        <a:pt x="0" y="28"/>
                      </a:cubicBezTo>
                      <a:cubicBezTo>
                        <a:pt x="1" y="43"/>
                        <a:pt x="4" y="56"/>
                        <a:pt x="8" y="56"/>
                      </a:cubicBezTo>
                      <a:cubicBezTo>
                        <a:pt x="8" y="56"/>
                        <a:pt x="8" y="56"/>
                        <a:pt x="8" y="56"/>
                      </a:cubicBezTo>
                      <a:cubicBezTo>
                        <a:pt x="12" y="55"/>
                        <a:pt x="14" y="43"/>
                        <a:pt x="14" y="29"/>
                      </a:cubicBezTo>
                      <a:cubicBezTo>
                        <a:pt x="14" y="28"/>
                        <a:pt x="14" y="28"/>
                        <a:pt x="14" y="27"/>
                      </a:cubicBezTo>
                      <a:cubicBezTo>
                        <a:pt x="13" y="24"/>
                        <a:pt x="13" y="21"/>
                        <a:pt x="13" y="18"/>
                      </a:cubicBezTo>
                      <a:cubicBezTo>
                        <a:pt x="11" y="9"/>
                        <a:pt x="9" y="2"/>
                        <a:pt x="6" y="0"/>
                      </a:cubicBezTo>
                      <a:cubicBezTo>
                        <a:pt x="6" y="0"/>
                        <a:pt x="6"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6" name="Freeform 995"/>
                <p:cNvSpPr>
                  <a:spLocks/>
                </p:cNvSpPr>
                <p:nvPr/>
              </p:nvSpPr>
              <p:spPr bwMode="auto">
                <a:xfrm>
                  <a:off x="4604" y="1051"/>
                  <a:ext cx="62" cy="90"/>
                </a:xfrm>
                <a:custGeom>
                  <a:avLst/>
                  <a:gdLst>
                    <a:gd name="T0" fmla="*/ 3 w 33"/>
                    <a:gd name="T1" fmla="*/ 0 h 48"/>
                    <a:gd name="T2" fmla="*/ 2 w 33"/>
                    <a:gd name="T3" fmla="*/ 0 h 48"/>
                    <a:gd name="T4" fmla="*/ 17 w 33"/>
                    <a:gd name="T5" fmla="*/ 23 h 48"/>
                    <a:gd name="T6" fmla="*/ 16 w 33"/>
                    <a:gd name="T7" fmla="*/ 24 h 48"/>
                    <a:gd name="T8" fmla="*/ 1 w 33"/>
                    <a:gd name="T9" fmla="*/ 2 h 48"/>
                    <a:gd name="T10" fmla="*/ 11 w 33"/>
                    <a:gd name="T11" fmla="*/ 27 h 48"/>
                    <a:gd name="T12" fmla="*/ 30 w 33"/>
                    <a:gd name="T13" fmla="*/ 48 h 48"/>
                    <a:gd name="T14" fmla="*/ 31 w 33"/>
                    <a:gd name="T15" fmla="*/ 48 h 48"/>
                    <a:gd name="T16" fmla="*/ 32 w 33"/>
                    <a:gd name="T17" fmla="*/ 47 h 48"/>
                    <a:gd name="T18" fmla="*/ 32 w 33"/>
                    <a:gd name="T19" fmla="*/ 46 h 48"/>
                    <a:gd name="T20" fmla="*/ 27 w 33"/>
                    <a:gd name="T21" fmla="*/ 28 h 48"/>
                    <a:gd name="T22" fmla="*/ 23 w 33"/>
                    <a:gd name="T23" fmla="*/ 20 h 48"/>
                    <a:gd name="T24" fmla="*/ 22 w 33"/>
                    <a:gd name="T25" fmla="*/ 18 h 48"/>
                    <a:gd name="T26" fmla="*/ 3 w 33"/>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3" y="0"/>
                      </a:moveTo>
                      <a:cubicBezTo>
                        <a:pt x="2" y="0"/>
                        <a:pt x="2" y="0"/>
                        <a:pt x="2" y="0"/>
                      </a:cubicBezTo>
                      <a:cubicBezTo>
                        <a:pt x="7" y="8"/>
                        <a:pt x="12" y="16"/>
                        <a:pt x="17" y="23"/>
                      </a:cubicBezTo>
                      <a:cubicBezTo>
                        <a:pt x="17" y="24"/>
                        <a:pt x="16" y="24"/>
                        <a:pt x="16" y="24"/>
                      </a:cubicBezTo>
                      <a:cubicBezTo>
                        <a:pt x="11" y="17"/>
                        <a:pt x="6" y="9"/>
                        <a:pt x="1" y="2"/>
                      </a:cubicBezTo>
                      <a:cubicBezTo>
                        <a:pt x="0" y="6"/>
                        <a:pt x="5" y="16"/>
                        <a:pt x="11" y="27"/>
                      </a:cubicBezTo>
                      <a:cubicBezTo>
                        <a:pt x="19" y="39"/>
                        <a:pt x="27" y="47"/>
                        <a:pt x="30" y="48"/>
                      </a:cubicBezTo>
                      <a:cubicBezTo>
                        <a:pt x="30" y="48"/>
                        <a:pt x="30" y="48"/>
                        <a:pt x="31" y="48"/>
                      </a:cubicBezTo>
                      <a:cubicBezTo>
                        <a:pt x="31" y="48"/>
                        <a:pt x="31" y="48"/>
                        <a:pt x="32" y="47"/>
                      </a:cubicBezTo>
                      <a:cubicBezTo>
                        <a:pt x="32" y="47"/>
                        <a:pt x="32" y="47"/>
                        <a:pt x="32" y="46"/>
                      </a:cubicBezTo>
                      <a:cubicBezTo>
                        <a:pt x="33" y="44"/>
                        <a:pt x="31" y="36"/>
                        <a:pt x="27" y="28"/>
                      </a:cubicBezTo>
                      <a:cubicBezTo>
                        <a:pt x="26" y="25"/>
                        <a:pt x="24" y="23"/>
                        <a:pt x="23" y="20"/>
                      </a:cubicBezTo>
                      <a:cubicBezTo>
                        <a:pt x="22" y="19"/>
                        <a:pt x="22" y="19"/>
                        <a:pt x="22" y="18"/>
                      </a:cubicBezTo>
                      <a:cubicBezTo>
                        <a:pt x="14" y="7"/>
                        <a:pt x="6"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7" name="Freeform 996"/>
                <p:cNvSpPr>
                  <a:spLocks/>
                </p:cNvSpPr>
                <p:nvPr/>
              </p:nvSpPr>
              <p:spPr bwMode="auto">
                <a:xfrm>
                  <a:off x="4722" y="996"/>
                  <a:ext cx="44" cy="59"/>
                </a:xfrm>
                <a:custGeom>
                  <a:avLst/>
                  <a:gdLst>
                    <a:gd name="T0" fmla="*/ 2 w 23"/>
                    <a:gd name="T1" fmla="*/ 0 h 31"/>
                    <a:gd name="T2" fmla="*/ 2 w 23"/>
                    <a:gd name="T3" fmla="*/ 0 h 31"/>
                    <a:gd name="T4" fmla="*/ 1 w 23"/>
                    <a:gd name="T5" fmla="*/ 0 h 31"/>
                    <a:gd name="T6" fmla="*/ 7 w 23"/>
                    <a:gd name="T7" fmla="*/ 16 h 31"/>
                    <a:gd name="T8" fmla="*/ 8 w 23"/>
                    <a:gd name="T9" fmla="*/ 17 h 31"/>
                    <a:gd name="T10" fmla="*/ 13 w 23"/>
                    <a:gd name="T11" fmla="*/ 25 h 31"/>
                    <a:gd name="T12" fmla="*/ 20 w 23"/>
                    <a:gd name="T13" fmla="*/ 31 h 31"/>
                    <a:gd name="T14" fmla="*/ 21 w 23"/>
                    <a:gd name="T15" fmla="*/ 31 h 31"/>
                    <a:gd name="T16" fmla="*/ 15 w 23"/>
                    <a:gd name="T17" fmla="*/ 13 h 31"/>
                    <a:gd name="T18" fmla="*/ 4 w 23"/>
                    <a:gd name="T19" fmla="*/ 0 h 31"/>
                    <a:gd name="T20" fmla="*/ 2 w 23"/>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1">
                      <a:moveTo>
                        <a:pt x="2" y="0"/>
                      </a:moveTo>
                      <a:cubicBezTo>
                        <a:pt x="2" y="0"/>
                        <a:pt x="2" y="0"/>
                        <a:pt x="2" y="0"/>
                      </a:cubicBezTo>
                      <a:cubicBezTo>
                        <a:pt x="1" y="0"/>
                        <a:pt x="1" y="0"/>
                        <a:pt x="1" y="0"/>
                      </a:cubicBezTo>
                      <a:cubicBezTo>
                        <a:pt x="0" y="2"/>
                        <a:pt x="3" y="9"/>
                        <a:pt x="7" y="16"/>
                      </a:cubicBezTo>
                      <a:cubicBezTo>
                        <a:pt x="7" y="16"/>
                        <a:pt x="8" y="17"/>
                        <a:pt x="8" y="17"/>
                      </a:cubicBezTo>
                      <a:cubicBezTo>
                        <a:pt x="10" y="20"/>
                        <a:pt x="11" y="23"/>
                        <a:pt x="13" y="25"/>
                      </a:cubicBezTo>
                      <a:cubicBezTo>
                        <a:pt x="16" y="29"/>
                        <a:pt x="19" y="31"/>
                        <a:pt x="20" y="31"/>
                      </a:cubicBezTo>
                      <a:cubicBezTo>
                        <a:pt x="21" y="31"/>
                        <a:pt x="21" y="31"/>
                        <a:pt x="21" y="31"/>
                      </a:cubicBezTo>
                      <a:cubicBezTo>
                        <a:pt x="23" y="30"/>
                        <a:pt x="20" y="22"/>
                        <a:pt x="15" y="13"/>
                      </a:cubicBezTo>
                      <a:cubicBezTo>
                        <a:pt x="11" y="7"/>
                        <a:pt x="7" y="2"/>
                        <a:pt x="4" y="0"/>
                      </a:cubicBezTo>
                      <a:cubicBezTo>
                        <a:pt x="3" y="0"/>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8" name="Freeform 997"/>
                <p:cNvSpPr>
                  <a:spLocks noEditPoints="1"/>
                </p:cNvSpPr>
                <p:nvPr/>
              </p:nvSpPr>
              <p:spPr bwMode="auto">
                <a:xfrm>
                  <a:off x="4066" y="3378"/>
                  <a:ext cx="863" cy="645"/>
                </a:xfrm>
                <a:custGeom>
                  <a:avLst/>
                  <a:gdLst>
                    <a:gd name="T0" fmla="*/ 5 w 459"/>
                    <a:gd name="T1" fmla="*/ 241 h 343"/>
                    <a:gd name="T2" fmla="*/ 3 w 459"/>
                    <a:gd name="T3" fmla="*/ 244 h 343"/>
                    <a:gd name="T4" fmla="*/ 0 w 459"/>
                    <a:gd name="T5" fmla="*/ 248 h 343"/>
                    <a:gd name="T6" fmla="*/ 25 w 459"/>
                    <a:gd name="T7" fmla="*/ 269 h 343"/>
                    <a:gd name="T8" fmla="*/ 27 w 459"/>
                    <a:gd name="T9" fmla="*/ 271 h 343"/>
                    <a:gd name="T10" fmla="*/ 114 w 459"/>
                    <a:gd name="T11" fmla="*/ 343 h 343"/>
                    <a:gd name="T12" fmla="*/ 117 w 459"/>
                    <a:gd name="T13" fmla="*/ 339 h 343"/>
                    <a:gd name="T14" fmla="*/ 120 w 459"/>
                    <a:gd name="T15" fmla="*/ 335 h 343"/>
                    <a:gd name="T16" fmla="*/ 33 w 459"/>
                    <a:gd name="T17" fmla="*/ 264 h 343"/>
                    <a:gd name="T18" fmla="*/ 30 w 459"/>
                    <a:gd name="T19" fmla="*/ 261 h 343"/>
                    <a:gd name="T20" fmla="*/ 5 w 459"/>
                    <a:gd name="T21" fmla="*/ 241 h 343"/>
                    <a:gd name="T22" fmla="*/ 116 w 459"/>
                    <a:gd name="T23" fmla="*/ 54 h 343"/>
                    <a:gd name="T24" fmla="*/ 114 w 459"/>
                    <a:gd name="T25" fmla="*/ 55 h 343"/>
                    <a:gd name="T26" fmla="*/ 114 w 459"/>
                    <a:gd name="T27" fmla="*/ 55 h 343"/>
                    <a:gd name="T28" fmla="*/ 113 w 459"/>
                    <a:gd name="T29" fmla="*/ 54 h 343"/>
                    <a:gd name="T30" fmla="*/ 11 w 459"/>
                    <a:gd name="T31" fmla="*/ 222 h 343"/>
                    <a:gd name="T32" fmla="*/ 11 w 459"/>
                    <a:gd name="T33" fmla="*/ 222 h 343"/>
                    <a:gd name="T34" fmla="*/ 12 w 459"/>
                    <a:gd name="T35" fmla="*/ 224 h 343"/>
                    <a:gd name="T36" fmla="*/ 116 w 459"/>
                    <a:gd name="T37" fmla="*/ 54 h 343"/>
                    <a:gd name="T38" fmla="*/ 300 w 459"/>
                    <a:gd name="T39" fmla="*/ 24 h 343"/>
                    <a:gd name="T40" fmla="*/ 135 w 459"/>
                    <a:gd name="T41" fmla="*/ 323 h 343"/>
                    <a:gd name="T42" fmla="*/ 136 w 459"/>
                    <a:gd name="T43" fmla="*/ 322 h 343"/>
                    <a:gd name="T44" fmla="*/ 137 w 459"/>
                    <a:gd name="T45" fmla="*/ 323 h 343"/>
                    <a:gd name="T46" fmla="*/ 137 w 459"/>
                    <a:gd name="T47" fmla="*/ 323 h 343"/>
                    <a:gd name="T48" fmla="*/ 302 w 459"/>
                    <a:gd name="T49" fmla="*/ 27 h 343"/>
                    <a:gd name="T50" fmla="*/ 302 w 459"/>
                    <a:gd name="T51" fmla="*/ 26 h 343"/>
                    <a:gd name="T52" fmla="*/ 300 w 459"/>
                    <a:gd name="T53" fmla="*/ 24 h 343"/>
                    <a:gd name="T54" fmla="*/ 353 w 459"/>
                    <a:gd name="T55" fmla="*/ 14 h 343"/>
                    <a:gd name="T56" fmla="*/ 352 w 459"/>
                    <a:gd name="T57" fmla="*/ 17 h 343"/>
                    <a:gd name="T58" fmla="*/ 350 w 459"/>
                    <a:gd name="T59" fmla="*/ 24 h 343"/>
                    <a:gd name="T60" fmla="*/ 455 w 459"/>
                    <a:gd name="T61" fmla="*/ 66 h 343"/>
                    <a:gd name="T62" fmla="*/ 458 w 459"/>
                    <a:gd name="T63" fmla="*/ 57 h 343"/>
                    <a:gd name="T64" fmla="*/ 459 w 459"/>
                    <a:gd name="T65" fmla="*/ 56 h 343"/>
                    <a:gd name="T66" fmla="*/ 353 w 459"/>
                    <a:gd name="T67" fmla="*/ 14 h 343"/>
                    <a:gd name="T68" fmla="*/ 77 w 459"/>
                    <a:gd name="T69" fmla="*/ 13 h 343"/>
                    <a:gd name="T70" fmla="*/ 75 w 459"/>
                    <a:gd name="T71" fmla="*/ 16 h 343"/>
                    <a:gd name="T72" fmla="*/ 73 w 459"/>
                    <a:gd name="T73" fmla="*/ 20 h 343"/>
                    <a:gd name="T74" fmla="*/ 116 w 459"/>
                    <a:gd name="T75" fmla="*/ 42 h 343"/>
                    <a:gd name="T76" fmla="*/ 116 w 459"/>
                    <a:gd name="T77" fmla="*/ 41 h 343"/>
                    <a:gd name="T78" fmla="*/ 120 w 459"/>
                    <a:gd name="T79" fmla="*/ 35 h 343"/>
                    <a:gd name="T80" fmla="*/ 77 w 459"/>
                    <a:gd name="T81" fmla="*/ 13 h 343"/>
                    <a:gd name="T82" fmla="*/ 318 w 459"/>
                    <a:gd name="T83" fmla="*/ 0 h 343"/>
                    <a:gd name="T84" fmla="*/ 317 w 459"/>
                    <a:gd name="T85" fmla="*/ 5 h 343"/>
                    <a:gd name="T86" fmla="*/ 315 w 459"/>
                    <a:gd name="T87" fmla="*/ 9 h 343"/>
                    <a:gd name="T88" fmla="*/ 333 w 459"/>
                    <a:gd name="T89" fmla="*/ 17 h 343"/>
                    <a:gd name="T90" fmla="*/ 335 w 459"/>
                    <a:gd name="T91" fmla="*/ 11 h 343"/>
                    <a:gd name="T92" fmla="*/ 337 w 459"/>
                    <a:gd name="T93" fmla="*/ 7 h 343"/>
                    <a:gd name="T94" fmla="*/ 318 w 459"/>
                    <a:gd name="T95"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343">
                      <a:moveTo>
                        <a:pt x="5" y="241"/>
                      </a:moveTo>
                      <a:cubicBezTo>
                        <a:pt x="4" y="242"/>
                        <a:pt x="4" y="243"/>
                        <a:pt x="3" y="244"/>
                      </a:cubicBezTo>
                      <a:cubicBezTo>
                        <a:pt x="2" y="246"/>
                        <a:pt x="1" y="247"/>
                        <a:pt x="0" y="248"/>
                      </a:cubicBezTo>
                      <a:cubicBezTo>
                        <a:pt x="8" y="255"/>
                        <a:pt x="16" y="262"/>
                        <a:pt x="25" y="269"/>
                      </a:cubicBezTo>
                      <a:cubicBezTo>
                        <a:pt x="25" y="270"/>
                        <a:pt x="26" y="270"/>
                        <a:pt x="27" y="271"/>
                      </a:cubicBezTo>
                      <a:cubicBezTo>
                        <a:pt x="56" y="295"/>
                        <a:pt x="85" y="319"/>
                        <a:pt x="114" y="343"/>
                      </a:cubicBezTo>
                      <a:cubicBezTo>
                        <a:pt x="115" y="342"/>
                        <a:pt x="116" y="340"/>
                        <a:pt x="117" y="339"/>
                      </a:cubicBezTo>
                      <a:cubicBezTo>
                        <a:pt x="118" y="338"/>
                        <a:pt x="119" y="336"/>
                        <a:pt x="120" y="335"/>
                      </a:cubicBezTo>
                      <a:cubicBezTo>
                        <a:pt x="91" y="311"/>
                        <a:pt x="62" y="287"/>
                        <a:pt x="33" y="264"/>
                      </a:cubicBezTo>
                      <a:cubicBezTo>
                        <a:pt x="32" y="263"/>
                        <a:pt x="31" y="262"/>
                        <a:pt x="30" y="261"/>
                      </a:cubicBezTo>
                      <a:cubicBezTo>
                        <a:pt x="22" y="255"/>
                        <a:pt x="13" y="248"/>
                        <a:pt x="5" y="241"/>
                      </a:cubicBezTo>
                      <a:moveTo>
                        <a:pt x="116" y="54"/>
                      </a:moveTo>
                      <a:cubicBezTo>
                        <a:pt x="116" y="55"/>
                        <a:pt x="115" y="55"/>
                        <a:pt x="114" y="55"/>
                      </a:cubicBezTo>
                      <a:cubicBezTo>
                        <a:pt x="114" y="55"/>
                        <a:pt x="114" y="55"/>
                        <a:pt x="114" y="55"/>
                      </a:cubicBezTo>
                      <a:cubicBezTo>
                        <a:pt x="114" y="55"/>
                        <a:pt x="113" y="55"/>
                        <a:pt x="113" y="54"/>
                      </a:cubicBezTo>
                      <a:cubicBezTo>
                        <a:pt x="84" y="113"/>
                        <a:pt x="50" y="169"/>
                        <a:pt x="11" y="222"/>
                      </a:cubicBezTo>
                      <a:cubicBezTo>
                        <a:pt x="11" y="222"/>
                        <a:pt x="11" y="222"/>
                        <a:pt x="11" y="222"/>
                      </a:cubicBezTo>
                      <a:cubicBezTo>
                        <a:pt x="12" y="223"/>
                        <a:pt x="12" y="224"/>
                        <a:pt x="12" y="224"/>
                      </a:cubicBezTo>
                      <a:cubicBezTo>
                        <a:pt x="52" y="171"/>
                        <a:pt x="87" y="114"/>
                        <a:pt x="116" y="54"/>
                      </a:cubicBezTo>
                      <a:moveTo>
                        <a:pt x="300" y="24"/>
                      </a:moveTo>
                      <a:cubicBezTo>
                        <a:pt x="258" y="131"/>
                        <a:pt x="203" y="231"/>
                        <a:pt x="135" y="323"/>
                      </a:cubicBezTo>
                      <a:cubicBezTo>
                        <a:pt x="135" y="322"/>
                        <a:pt x="136" y="322"/>
                        <a:pt x="136" y="322"/>
                      </a:cubicBezTo>
                      <a:cubicBezTo>
                        <a:pt x="136" y="322"/>
                        <a:pt x="137" y="323"/>
                        <a:pt x="137" y="323"/>
                      </a:cubicBezTo>
                      <a:cubicBezTo>
                        <a:pt x="137" y="323"/>
                        <a:pt x="137" y="323"/>
                        <a:pt x="137" y="323"/>
                      </a:cubicBezTo>
                      <a:cubicBezTo>
                        <a:pt x="205" y="232"/>
                        <a:pt x="260" y="132"/>
                        <a:pt x="302" y="27"/>
                      </a:cubicBezTo>
                      <a:cubicBezTo>
                        <a:pt x="302" y="26"/>
                        <a:pt x="302" y="26"/>
                        <a:pt x="302" y="26"/>
                      </a:cubicBezTo>
                      <a:cubicBezTo>
                        <a:pt x="301" y="26"/>
                        <a:pt x="300" y="25"/>
                        <a:pt x="300" y="24"/>
                      </a:cubicBezTo>
                      <a:moveTo>
                        <a:pt x="353" y="14"/>
                      </a:moveTo>
                      <a:cubicBezTo>
                        <a:pt x="353" y="15"/>
                        <a:pt x="353" y="16"/>
                        <a:pt x="352" y="17"/>
                      </a:cubicBezTo>
                      <a:cubicBezTo>
                        <a:pt x="351" y="19"/>
                        <a:pt x="351" y="22"/>
                        <a:pt x="350" y="24"/>
                      </a:cubicBezTo>
                      <a:cubicBezTo>
                        <a:pt x="385" y="38"/>
                        <a:pt x="420" y="52"/>
                        <a:pt x="455" y="66"/>
                      </a:cubicBezTo>
                      <a:cubicBezTo>
                        <a:pt x="456" y="63"/>
                        <a:pt x="457" y="60"/>
                        <a:pt x="458" y="57"/>
                      </a:cubicBezTo>
                      <a:cubicBezTo>
                        <a:pt x="458" y="57"/>
                        <a:pt x="458" y="56"/>
                        <a:pt x="459" y="56"/>
                      </a:cubicBezTo>
                      <a:cubicBezTo>
                        <a:pt x="423" y="42"/>
                        <a:pt x="388" y="28"/>
                        <a:pt x="353" y="14"/>
                      </a:cubicBezTo>
                      <a:moveTo>
                        <a:pt x="77" y="13"/>
                      </a:moveTo>
                      <a:cubicBezTo>
                        <a:pt x="76" y="14"/>
                        <a:pt x="76" y="15"/>
                        <a:pt x="75" y="16"/>
                      </a:cubicBezTo>
                      <a:cubicBezTo>
                        <a:pt x="75" y="17"/>
                        <a:pt x="74" y="19"/>
                        <a:pt x="73" y="20"/>
                      </a:cubicBezTo>
                      <a:cubicBezTo>
                        <a:pt x="87" y="27"/>
                        <a:pt x="102" y="34"/>
                        <a:pt x="116" y="42"/>
                      </a:cubicBezTo>
                      <a:cubicBezTo>
                        <a:pt x="116" y="41"/>
                        <a:pt x="116" y="41"/>
                        <a:pt x="116" y="41"/>
                      </a:cubicBezTo>
                      <a:cubicBezTo>
                        <a:pt x="117" y="38"/>
                        <a:pt x="118" y="36"/>
                        <a:pt x="120" y="35"/>
                      </a:cubicBezTo>
                      <a:cubicBezTo>
                        <a:pt x="105" y="27"/>
                        <a:pt x="91" y="20"/>
                        <a:pt x="77" y="13"/>
                      </a:cubicBezTo>
                      <a:moveTo>
                        <a:pt x="318" y="0"/>
                      </a:moveTo>
                      <a:cubicBezTo>
                        <a:pt x="318" y="2"/>
                        <a:pt x="317" y="3"/>
                        <a:pt x="317" y="5"/>
                      </a:cubicBezTo>
                      <a:cubicBezTo>
                        <a:pt x="316" y="6"/>
                        <a:pt x="315" y="8"/>
                        <a:pt x="315" y="9"/>
                      </a:cubicBezTo>
                      <a:cubicBezTo>
                        <a:pt x="321" y="12"/>
                        <a:pt x="327" y="14"/>
                        <a:pt x="333" y="17"/>
                      </a:cubicBezTo>
                      <a:cubicBezTo>
                        <a:pt x="334" y="15"/>
                        <a:pt x="334" y="13"/>
                        <a:pt x="335" y="11"/>
                      </a:cubicBezTo>
                      <a:cubicBezTo>
                        <a:pt x="336" y="10"/>
                        <a:pt x="336" y="9"/>
                        <a:pt x="337" y="7"/>
                      </a:cubicBezTo>
                      <a:cubicBezTo>
                        <a:pt x="330" y="5"/>
                        <a:pt x="324" y="3"/>
                        <a:pt x="31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9" name="Freeform 998"/>
                <p:cNvSpPr>
                  <a:spLocks/>
                </p:cNvSpPr>
                <p:nvPr/>
              </p:nvSpPr>
              <p:spPr bwMode="auto">
                <a:xfrm>
                  <a:off x="4914" y="3438"/>
                  <a:ext cx="47" cy="104"/>
                </a:xfrm>
                <a:custGeom>
                  <a:avLst/>
                  <a:gdLst>
                    <a:gd name="T0" fmla="*/ 22 w 25"/>
                    <a:gd name="T1" fmla="*/ 0 h 55"/>
                    <a:gd name="T2" fmla="*/ 8 w 25"/>
                    <a:gd name="T3" fmla="*/ 24 h 55"/>
                    <a:gd name="T4" fmla="*/ 7 w 25"/>
                    <a:gd name="T5" fmla="*/ 25 h 55"/>
                    <a:gd name="T6" fmla="*/ 4 w 25"/>
                    <a:gd name="T7" fmla="*/ 34 h 55"/>
                    <a:gd name="T8" fmla="*/ 2 w 25"/>
                    <a:gd name="T9" fmla="*/ 55 h 55"/>
                    <a:gd name="T10" fmla="*/ 3 w 25"/>
                    <a:gd name="T11" fmla="*/ 55 h 55"/>
                    <a:gd name="T12" fmla="*/ 19 w 25"/>
                    <a:gd name="T13" fmla="*/ 30 h 55"/>
                    <a:gd name="T14" fmla="*/ 24 w 25"/>
                    <a:gd name="T15" fmla="*/ 5 h 55"/>
                    <a:gd name="T16" fmla="*/ 15 w 25"/>
                    <a:gd name="T17" fmla="*/ 32 h 55"/>
                    <a:gd name="T18" fmla="*/ 13 w 25"/>
                    <a:gd name="T19" fmla="*/ 32 h 55"/>
                    <a:gd name="T20" fmla="*/ 24 w 25"/>
                    <a:gd name="T21" fmla="*/ 2 h 55"/>
                    <a:gd name="T22" fmla="*/ 23 w 25"/>
                    <a:gd name="T23" fmla="*/ 0 h 55"/>
                    <a:gd name="T24" fmla="*/ 22 w 25"/>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55">
                      <a:moveTo>
                        <a:pt x="22" y="0"/>
                      </a:moveTo>
                      <a:cubicBezTo>
                        <a:pt x="19" y="0"/>
                        <a:pt x="13" y="10"/>
                        <a:pt x="8" y="24"/>
                      </a:cubicBezTo>
                      <a:cubicBezTo>
                        <a:pt x="7" y="24"/>
                        <a:pt x="7" y="25"/>
                        <a:pt x="7" y="25"/>
                      </a:cubicBezTo>
                      <a:cubicBezTo>
                        <a:pt x="6" y="28"/>
                        <a:pt x="5" y="31"/>
                        <a:pt x="4" y="34"/>
                      </a:cubicBezTo>
                      <a:cubicBezTo>
                        <a:pt x="1" y="45"/>
                        <a:pt x="0" y="54"/>
                        <a:pt x="2" y="55"/>
                      </a:cubicBezTo>
                      <a:cubicBezTo>
                        <a:pt x="3" y="55"/>
                        <a:pt x="3" y="55"/>
                        <a:pt x="3" y="55"/>
                      </a:cubicBezTo>
                      <a:cubicBezTo>
                        <a:pt x="7" y="55"/>
                        <a:pt x="14" y="44"/>
                        <a:pt x="19" y="30"/>
                      </a:cubicBezTo>
                      <a:cubicBezTo>
                        <a:pt x="23" y="20"/>
                        <a:pt x="25" y="10"/>
                        <a:pt x="24" y="5"/>
                      </a:cubicBezTo>
                      <a:cubicBezTo>
                        <a:pt x="21" y="14"/>
                        <a:pt x="18" y="23"/>
                        <a:pt x="15" y="32"/>
                      </a:cubicBezTo>
                      <a:cubicBezTo>
                        <a:pt x="14" y="32"/>
                        <a:pt x="13" y="32"/>
                        <a:pt x="13" y="32"/>
                      </a:cubicBezTo>
                      <a:cubicBezTo>
                        <a:pt x="17" y="22"/>
                        <a:pt x="20" y="12"/>
                        <a:pt x="24" y="2"/>
                      </a:cubicBezTo>
                      <a:cubicBezTo>
                        <a:pt x="24" y="1"/>
                        <a:pt x="23" y="1"/>
                        <a:pt x="23" y="0"/>
                      </a:cubicBezTo>
                      <a:cubicBezTo>
                        <a:pt x="22" y="0"/>
                        <a:pt x="22" y="0"/>
                        <a:pt x="2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0" name="Freeform 999"/>
                <p:cNvSpPr>
                  <a:spLocks/>
                </p:cNvSpPr>
                <p:nvPr/>
              </p:nvSpPr>
              <p:spPr bwMode="auto">
                <a:xfrm>
                  <a:off x="4628" y="3337"/>
                  <a:ext cx="44" cy="92"/>
                </a:xfrm>
                <a:custGeom>
                  <a:avLst/>
                  <a:gdLst>
                    <a:gd name="T0" fmla="*/ 19 w 23"/>
                    <a:gd name="T1" fmla="*/ 0 h 49"/>
                    <a:gd name="T2" fmla="*/ 6 w 23"/>
                    <a:gd name="T3" fmla="*/ 22 h 49"/>
                    <a:gd name="T4" fmla="*/ 1 w 23"/>
                    <a:gd name="T5" fmla="*/ 46 h 49"/>
                    <a:gd name="T6" fmla="*/ 3 w 23"/>
                    <a:gd name="T7" fmla="*/ 48 h 49"/>
                    <a:gd name="T8" fmla="*/ 3 w 23"/>
                    <a:gd name="T9" fmla="*/ 49 h 49"/>
                    <a:gd name="T10" fmla="*/ 3 w 23"/>
                    <a:gd name="T11" fmla="*/ 49 h 49"/>
                    <a:gd name="T12" fmla="*/ 16 w 23"/>
                    <a:gd name="T13" fmla="*/ 31 h 49"/>
                    <a:gd name="T14" fmla="*/ 18 w 23"/>
                    <a:gd name="T15" fmla="*/ 27 h 49"/>
                    <a:gd name="T16" fmla="*/ 19 w 23"/>
                    <a:gd name="T17" fmla="*/ 22 h 49"/>
                    <a:gd name="T18" fmla="*/ 21 w 23"/>
                    <a:gd name="T19" fmla="*/ 1 h 49"/>
                    <a:gd name="T20" fmla="*/ 13 w 23"/>
                    <a:gd name="T21" fmla="*/ 25 h 49"/>
                    <a:gd name="T22" fmla="*/ 10 w 23"/>
                    <a:gd name="T23" fmla="*/ 24 h 49"/>
                    <a:gd name="T24" fmla="*/ 19 w 23"/>
                    <a:gd name="T2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49">
                      <a:moveTo>
                        <a:pt x="19" y="0"/>
                      </a:moveTo>
                      <a:cubicBezTo>
                        <a:pt x="15" y="2"/>
                        <a:pt x="10" y="11"/>
                        <a:pt x="6" y="22"/>
                      </a:cubicBezTo>
                      <a:cubicBezTo>
                        <a:pt x="2" y="33"/>
                        <a:pt x="0" y="42"/>
                        <a:pt x="1" y="46"/>
                      </a:cubicBezTo>
                      <a:cubicBezTo>
                        <a:pt x="1" y="47"/>
                        <a:pt x="2" y="48"/>
                        <a:pt x="3" y="48"/>
                      </a:cubicBezTo>
                      <a:cubicBezTo>
                        <a:pt x="3" y="48"/>
                        <a:pt x="3" y="48"/>
                        <a:pt x="3" y="49"/>
                      </a:cubicBezTo>
                      <a:cubicBezTo>
                        <a:pt x="3" y="49"/>
                        <a:pt x="3" y="49"/>
                        <a:pt x="3" y="49"/>
                      </a:cubicBezTo>
                      <a:cubicBezTo>
                        <a:pt x="6" y="49"/>
                        <a:pt x="11" y="41"/>
                        <a:pt x="16" y="31"/>
                      </a:cubicBezTo>
                      <a:cubicBezTo>
                        <a:pt x="16" y="30"/>
                        <a:pt x="17" y="28"/>
                        <a:pt x="18" y="27"/>
                      </a:cubicBezTo>
                      <a:cubicBezTo>
                        <a:pt x="18" y="25"/>
                        <a:pt x="19" y="24"/>
                        <a:pt x="19" y="22"/>
                      </a:cubicBezTo>
                      <a:cubicBezTo>
                        <a:pt x="23" y="12"/>
                        <a:pt x="23" y="4"/>
                        <a:pt x="21" y="1"/>
                      </a:cubicBezTo>
                      <a:cubicBezTo>
                        <a:pt x="19" y="9"/>
                        <a:pt x="16" y="17"/>
                        <a:pt x="13" y="25"/>
                      </a:cubicBezTo>
                      <a:cubicBezTo>
                        <a:pt x="12" y="25"/>
                        <a:pt x="11" y="24"/>
                        <a:pt x="10" y="24"/>
                      </a:cubicBezTo>
                      <a:cubicBezTo>
                        <a:pt x="13" y="16"/>
                        <a:pt x="16" y="8"/>
                        <a:pt x="1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1" name="Freeform 1000"/>
                <p:cNvSpPr>
                  <a:spLocks/>
                </p:cNvSpPr>
                <p:nvPr/>
              </p:nvSpPr>
              <p:spPr bwMode="auto">
                <a:xfrm>
                  <a:off x="4179" y="3374"/>
                  <a:ext cx="38" cy="61"/>
                </a:xfrm>
                <a:custGeom>
                  <a:avLst/>
                  <a:gdLst>
                    <a:gd name="T0" fmla="*/ 17 w 20"/>
                    <a:gd name="T1" fmla="*/ 0 h 32"/>
                    <a:gd name="T2" fmla="*/ 6 w 20"/>
                    <a:gd name="T3" fmla="*/ 13 h 32"/>
                    <a:gd name="T4" fmla="*/ 3 w 20"/>
                    <a:gd name="T5" fmla="*/ 31 h 32"/>
                    <a:gd name="T6" fmla="*/ 4 w 20"/>
                    <a:gd name="T7" fmla="*/ 32 h 32"/>
                    <a:gd name="T8" fmla="*/ 13 w 20"/>
                    <a:gd name="T9" fmla="*/ 22 h 32"/>
                    <a:gd name="T10" fmla="*/ 15 w 20"/>
                    <a:gd name="T11" fmla="*/ 18 h 32"/>
                    <a:gd name="T12" fmla="*/ 17 w 20"/>
                    <a:gd name="T13" fmla="*/ 15 h 32"/>
                    <a:gd name="T14" fmla="*/ 18 w 20"/>
                    <a:gd name="T15" fmla="*/ 0 h 32"/>
                    <a:gd name="T16" fmla="*/ 17 w 20"/>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0"/>
                      </a:moveTo>
                      <a:cubicBezTo>
                        <a:pt x="14" y="0"/>
                        <a:pt x="9" y="6"/>
                        <a:pt x="6" y="13"/>
                      </a:cubicBezTo>
                      <a:cubicBezTo>
                        <a:pt x="2" y="22"/>
                        <a:pt x="0" y="30"/>
                        <a:pt x="3" y="31"/>
                      </a:cubicBezTo>
                      <a:cubicBezTo>
                        <a:pt x="3" y="32"/>
                        <a:pt x="3" y="32"/>
                        <a:pt x="4" y="32"/>
                      </a:cubicBezTo>
                      <a:cubicBezTo>
                        <a:pt x="6" y="32"/>
                        <a:pt x="10" y="28"/>
                        <a:pt x="13" y="22"/>
                      </a:cubicBezTo>
                      <a:cubicBezTo>
                        <a:pt x="14" y="21"/>
                        <a:pt x="15" y="19"/>
                        <a:pt x="15" y="18"/>
                      </a:cubicBezTo>
                      <a:cubicBezTo>
                        <a:pt x="16" y="17"/>
                        <a:pt x="16" y="16"/>
                        <a:pt x="17" y="15"/>
                      </a:cubicBezTo>
                      <a:cubicBezTo>
                        <a:pt x="19" y="8"/>
                        <a:pt x="20" y="1"/>
                        <a:pt x="18" y="0"/>
                      </a:cubicBezTo>
                      <a:cubicBezTo>
                        <a:pt x="18" y="0"/>
                        <a:pt x="17" y="0"/>
                        <a:pt x="1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2" name="Freeform 1001"/>
                <p:cNvSpPr>
                  <a:spLocks/>
                </p:cNvSpPr>
                <p:nvPr/>
              </p:nvSpPr>
              <p:spPr bwMode="auto">
                <a:xfrm>
                  <a:off x="4262" y="3984"/>
                  <a:ext cx="68" cy="78"/>
                </a:xfrm>
                <a:custGeom>
                  <a:avLst/>
                  <a:gdLst>
                    <a:gd name="T0" fmla="*/ 32 w 36"/>
                    <a:gd name="T1" fmla="*/ 0 h 42"/>
                    <a:gd name="T2" fmla="*/ 31 w 36"/>
                    <a:gd name="T3" fmla="*/ 1 h 42"/>
                    <a:gd name="T4" fmla="*/ 16 w 36"/>
                    <a:gd name="T5" fmla="*/ 13 h 42"/>
                    <a:gd name="T6" fmla="*/ 13 w 36"/>
                    <a:gd name="T7" fmla="*/ 17 h 42"/>
                    <a:gd name="T8" fmla="*/ 10 w 36"/>
                    <a:gd name="T9" fmla="*/ 21 h 42"/>
                    <a:gd name="T10" fmla="*/ 1 w 36"/>
                    <a:gd name="T11" fmla="*/ 41 h 42"/>
                    <a:gd name="T12" fmla="*/ 14 w 36"/>
                    <a:gd name="T13" fmla="*/ 25 h 42"/>
                    <a:gd name="T14" fmla="*/ 16 w 36"/>
                    <a:gd name="T15" fmla="*/ 26 h 42"/>
                    <a:gd name="T16" fmla="*/ 4 w 36"/>
                    <a:gd name="T17" fmla="*/ 42 h 42"/>
                    <a:gd name="T18" fmla="*/ 23 w 36"/>
                    <a:gd name="T19" fmla="*/ 25 h 42"/>
                    <a:gd name="T20" fmla="*/ 33 w 36"/>
                    <a:gd name="T21" fmla="*/ 1 h 42"/>
                    <a:gd name="T22" fmla="*/ 33 w 36"/>
                    <a:gd name="T23" fmla="*/ 1 h 42"/>
                    <a:gd name="T24" fmla="*/ 32 w 36"/>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42">
                      <a:moveTo>
                        <a:pt x="32" y="0"/>
                      </a:moveTo>
                      <a:cubicBezTo>
                        <a:pt x="32" y="0"/>
                        <a:pt x="31" y="0"/>
                        <a:pt x="31" y="1"/>
                      </a:cubicBezTo>
                      <a:cubicBezTo>
                        <a:pt x="27" y="2"/>
                        <a:pt x="22" y="6"/>
                        <a:pt x="16" y="13"/>
                      </a:cubicBezTo>
                      <a:cubicBezTo>
                        <a:pt x="15" y="14"/>
                        <a:pt x="14" y="16"/>
                        <a:pt x="13" y="17"/>
                      </a:cubicBezTo>
                      <a:cubicBezTo>
                        <a:pt x="12" y="18"/>
                        <a:pt x="11" y="20"/>
                        <a:pt x="10" y="21"/>
                      </a:cubicBezTo>
                      <a:cubicBezTo>
                        <a:pt x="3" y="30"/>
                        <a:pt x="0" y="38"/>
                        <a:pt x="1" y="41"/>
                      </a:cubicBezTo>
                      <a:cubicBezTo>
                        <a:pt x="6" y="35"/>
                        <a:pt x="10" y="30"/>
                        <a:pt x="14" y="25"/>
                      </a:cubicBezTo>
                      <a:cubicBezTo>
                        <a:pt x="15" y="25"/>
                        <a:pt x="15" y="26"/>
                        <a:pt x="16" y="26"/>
                      </a:cubicBezTo>
                      <a:cubicBezTo>
                        <a:pt x="12" y="31"/>
                        <a:pt x="8" y="37"/>
                        <a:pt x="4" y="42"/>
                      </a:cubicBezTo>
                      <a:cubicBezTo>
                        <a:pt x="8" y="41"/>
                        <a:pt x="16" y="34"/>
                        <a:pt x="23" y="25"/>
                      </a:cubicBezTo>
                      <a:cubicBezTo>
                        <a:pt x="31" y="14"/>
                        <a:pt x="36" y="4"/>
                        <a:pt x="33" y="1"/>
                      </a:cubicBezTo>
                      <a:cubicBezTo>
                        <a:pt x="33" y="1"/>
                        <a:pt x="33" y="1"/>
                        <a:pt x="33" y="1"/>
                      </a:cubicBezTo>
                      <a:cubicBezTo>
                        <a:pt x="33" y="1"/>
                        <a:pt x="32" y="0"/>
                        <a:pt x="3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3" name="Freeform 1002"/>
                <p:cNvSpPr>
                  <a:spLocks/>
                </p:cNvSpPr>
                <p:nvPr/>
              </p:nvSpPr>
              <p:spPr bwMode="auto">
                <a:xfrm>
                  <a:off x="4031" y="3796"/>
                  <a:ext cx="58" cy="67"/>
                </a:xfrm>
                <a:custGeom>
                  <a:avLst/>
                  <a:gdLst>
                    <a:gd name="T0" fmla="*/ 29 w 31"/>
                    <a:gd name="T1" fmla="*/ 0 h 36"/>
                    <a:gd name="T2" fmla="*/ 12 w 31"/>
                    <a:gd name="T3" fmla="*/ 14 h 36"/>
                    <a:gd name="T4" fmla="*/ 2 w 31"/>
                    <a:gd name="T5" fmla="*/ 36 h 36"/>
                    <a:gd name="T6" fmla="*/ 4 w 31"/>
                    <a:gd name="T7" fmla="*/ 36 h 36"/>
                    <a:gd name="T8" fmla="*/ 19 w 31"/>
                    <a:gd name="T9" fmla="*/ 26 h 36"/>
                    <a:gd name="T10" fmla="*/ 22 w 31"/>
                    <a:gd name="T11" fmla="*/ 22 h 36"/>
                    <a:gd name="T12" fmla="*/ 24 w 31"/>
                    <a:gd name="T13" fmla="*/ 19 h 36"/>
                    <a:gd name="T14" fmla="*/ 31 w 31"/>
                    <a:gd name="T15" fmla="*/ 2 h 36"/>
                    <a:gd name="T16" fmla="*/ 30 w 31"/>
                    <a:gd name="T17" fmla="*/ 0 h 36"/>
                    <a:gd name="T18" fmla="*/ 30 w 31"/>
                    <a:gd name="T19" fmla="*/ 0 h 36"/>
                    <a:gd name="T20" fmla="*/ 29 w 31"/>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6">
                      <a:moveTo>
                        <a:pt x="29" y="0"/>
                      </a:moveTo>
                      <a:cubicBezTo>
                        <a:pt x="25" y="0"/>
                        <a:pt x="18" y="6"/>
                        <a:pt x="12" y="14"/>
                      </a:cubicBezTo>
                      <a:cubicBezTo>
                        <a:pt x="4" y="24"/>
                        <a:pt x="0" y="33"/>
                        <a:pt x="2" y="36"/>
                      </a:cubicBezTo>
                      <a:cubicBezTo>
                        <a:pt x="3" y="36"/>
                        <a:pt x="3" y="36"/>
                        <a:pt x="4" y="36"/>
                      </a:cubicBezTo>
                      <a:cubicBezTo>
                        <a:pt x="7" y="36"/>
                        <a:pt x="13" y="32"/>
                        <a:pt x="19" y="26"/>
                      </a:cubicBezTo>
                      <a:cubicBezTo>
                        <a:pt x="20" y="25"/>
                        <a:pt x="21" y="24"/>
                        <a:pt x="22" y="22"/>
                      </a:cubicBezTo>
                      <a:cubicBezTo>
                        <a:pt x="23" y="21"/>
                        <a:pt x="23" y="20"/>
                        <a:pt x="24" y="19"/>
                      </a:cubicBezTo>
                      <a:cubicBezTo>
                        <a:pt x="29" y="12"/>
                        <a:pt x="31" y="6"/>
                        <a:pt x="31" y="2"/>
                      </a:cubicBezTo>
                      <a:cubicBezTo>
                        <a:pt x="31" y="2"/>
                        <a:pt x="31" y="1"/>
                        <a:pt x="30" y="0"/>
                      </a:cubicBezTo>
                      <a:cubicBezTo>
                        <a:pt x="30" y="0"/>
                        <a:pt x="30" y="0"/>
                        <a:pt x="30" y="0"/>
                      </a:cubicBezTo>
                      <a:cubicBezTo>
                        <a:pt x="29" y="0"/>
                        <a:pt x="29" y="0"/>
                        <a:pt x="2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4" name="Freeform 1003"/>
                <p:cNvSpPr>
                  <a:spLocks/>
                </p:cNvSpPr>
                <p:nvPr/>
              </p:nvSpPr>
              <p:spPr bwMode="auto">
                <a:xfrm>
                  <a:off x="4277" y="3435"/>
                  <a:ext cx="28" cy="47"/>
                </a:xfrm>
                <a:custGeom>
                  <a:avLst/>
                  <a:gdLst>
                    <a:gd name="T0" fmla="*/ 12 w 15"/>
                    <a:gd name="T1" fmla="*/ 0 h 25"/>
                    <a:gd name="T2" fmla="*/ 8 w 15"/>
                    <a:gd name="T3" fmla="*/ 5 h 25"/>
                    <a:gd name="T4" fmla="*/ 4 w 15"/>
                    <a:gd name="T5" fmla="*/ 11 h 25"/>
                    <a:gd name="T6" fmla="*/ 4 w 15"/>
                    <a:gd name="T7" fmla="*/ 12 h 25"/>
                    <a:gd name="T8" fmla="*/ 1 w 15"/>
                    <a:gd name="T9" fmla="*/ 24 h 25"/>
                    <a:gd name="T10" fmla="*/ 2 w 15"/>
                    <a:gd name="T11" fmla="*/ 25 h 25"/>
                    <a:gd name="T12" fmla="*/ 2 w 15"/>
                    <a:gd name="T13" fmla="*/ 25 h 25"/>
                    <a:gd name="T14" fmla="*/ 4 w 15"/>
                    <a:gd name="T15" fmla="*/ 24 h 25"/>
                    <a:gd name="T16" fmla="*/ 11 w 15"/>
                    <a:gd name="T17" fmla="*/ 14 h 25"/>
                    <a:gd name="T18" fmla="*/ 15 w 15"/>
                    <a:gd name="T19" fmla="*/ 1 h 25"/>
                    <a:gd name="T20" fmla="*/ 9 w 15"/>
                    <a:gd name="T21" fmla="*/ 13 h 25"/>
                    <a:gd name="T22" fmla="*/ 7 w 15"/>
                    <a:gd name="T23" fmla="*/ 12 h 25"/>
                    <a:gd name="T24" fmla="*/ 12 w 1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5">
                      <a:moveTo>
                        <a:pt x="12" y="0"/>
                      </a:moveTo>
                      <a:cubicBezTo>
                        <a:pt x="11" y="0"/>
                        <a:pt x="9" y="2"/>
                        <a:pt x="8" y="5"/>
                      </a:cubicBezTo>
                      <a:cubicBezTo>
                        <a:pt x="6" y="6"/>
                        <a:pt x="5" y="8"/>
                        <a:pt x="4" y="11"/>
                      </a:cubicBezTo>
                      <a:cubicBezTo>
                        <a:pt x="4" y="11"/>
                        <a:pt x="4" y="11"/>
                        <a:pt x="4" y="12"/>
                      </a:cubicBezTo>
                      <a:cubicBezTo>
                        <a:pt x="1" y="18"/>
                        <a:pt x="0" y="23"/>
                        <a:pt x="1" y="24"/>
                      </a:cubicBezTo>
                      <a:cubicBezTo>
                        <a:pt x="1" y="25"/>
                        <a:pt x="2" y="25"/>
                        <a:pt x="2" y="25"/>
                      </a:cubicBezTo>
                      <a:cubicBezTo>
                        <a:pt x="2" y="25"/>
                        <a:pt x="2" y="25"/>
                        <a:pt x="2" y="25"/>
                      </a:cubicBezTo>
                      <a:cubicBezTo>
                        <a:pt x="3" y="25"/>
                        <a:pt x="4" y="25"/>
                        <a:pt x="4" y="24"/>
                      </a:cubicBezTo>
                      <a:cubicBezTo>
                        <a:pt x="6" y="23"/>
                        <a:pt x="9" y="19"/>
                        <a:pt x="11" y="14"/>
                      </a:cubicBezTo>
                      <a:cubicBezTo>
                        <a:pt x="14" y="9"/>
                        <a:pt x="15" y="3"/>
                        <a:pt x="15" y="1"/>
                      </a:cubicBezTo>
                      <a:cubicBezTo>
                        <a:pt x="13" y="5"/>
                        <a:pt x="11" y="9"/>
                        <a:pt x="9" y="13"/>
                      </a:cubicBezTo>
                      <a:cubicBezTo>
                        <a:pt x="8" y="13"/>
                        <a:pt x="7" y="12"/>
                        <a:pt x="7" y="12"/>
                      </a:cubicBezTo>
                      <a:cubicBezTo>
                        <a:pt x="9" y="8"/>
                        <a:pt x="10" y="4"/>
                        <a:pt x="1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5" name="Freeform 1004"/>
                <p:cNvSpPr>
                  <a:spLocks noEditPoints="1"/>
                </p:cNvSpPr>
                <p:nvPr/>
              </p:nvSpPr>
              <p:spPr bwMode="auto">
                <a:xfrm>
                  <a:off x="2988" y="3634"/>
                  <a:ext cx="785" cy="506"/>
                </a:xfrm>
                <a:custGeom>
                  <a:avLst/>
                  <a:gdLst>
                    <a:gd name="T0" fmla="*/ 300 w 418"/>
                    <a:gd name="T1" fmla="*/ 136 h 269"/>
                    <a:gd name="T2" fmla="*/ 77 w 418"/>
                    <a:gd name="T3" fmla="*/ 265 h 269"/>
                    <a:gd name="T4" fmla="*/ 78 w 418"/>
                    <a:gd name="T5" fmla="*/ 267 h 269"/>
                    <a:gd name="T6" fmla="*/ 79 w 418"/>
                    <a:gd name="T7" fmla="*/ 267 h 269"/>
                    <a:gd name="T8" fmla="*/ 301 w 418"/>
                    <a:gd name="T9" fmla="*/ 138 h 269"/>
                    <a:gd name="T10" fmla="*/ 300 w 418"/>
                    <a:gd name="T11" fmla="*/ 138 h 269"/>
                    <a:gd name="T12" fmla="*/ 300 w 418"/>
                    <a:gd name="T13" fmla="*/ 136 h 269"/>
                    <a:gd name="T14" fmla="*/ 322 w 418"/>
                    <a:gd name="T15" fmla="*/ 129 h 269"/>
                    <a:gd name="T16" fmla="*/ 319 w 418"/>
                    <a:gd name="T17" fmla="*/ 131 h 269"/>
                    <a:gd name="T18" fmla="*/ 316 w 418"/>
                    <a:gd name="T19" fmla="*/ 133 h 269"/>
                    <a:gd name="T20" fmla="*/ 384 w 418"/>
                    <a:gd name="T21" fmla="*/ 217 h 269"/>
                    <a:gd name="T22" fmla="*/ 386 w 418"/>
                    <a:gd name="T23" fmla="*/ 219 h 269"/>
                    <a:gd name="T24" fmla="*/ 412 w 418"/>
                    <a:gd name="T25" fmla="*/ 251 h 269"/>
                    <a:gd name="T26" fmla="*/ 415 w 418"/>
                    <a:gd name="T27" fmla="*/ 248 h 269"/>
                    <a:gd name="T28" fmla="*/ 418 w 418"/>
                    <a:gd name="T29" fmla="*/ 246 h 269"/>
                    <a:gd name="T30" fmla="*/ 392 w 418"/>
                    <a:gd name="T31" fmla="*/ 214 h 269"/>
                    <a:gd name="T32" fmla="*/ 390 w 418"/>
                    <a:gd name="T33" fmla="*/ 212 h 269"/>
                    <a:gd name="T34" fmla="*/ 322 w 418"/>
                    <a:gd name="T35" fmla="*/ 129 h 269"/>
                    <a:gd name="T36" fmla="*/ 6 w 418"/>
                    <a:gd name="T37" fmla="*/ 128 h 269"/>
                    <a:gd name="T38" fmla="*/ 3 w 418"/>
                    <a:gd name="T39" fmla="*/ 129 h 269"/>
                    <a:gd name="T40" fmla="*/ 0 w 418"/>
                    <a:gd name="T41" fmla="*/ 130 h 269"/>
                    <a:gd name="T42" fmla="*/ 24 w 418"/>
                    <a:gd name="T43" fmla="*/ 191 h 269"/>
                    <a:gd name="T44" fmla="*/ 25 w 418"/>
                    <a:gd name="T45" fmla="*/ 194 h 269"/>
                    <a:gd name="T46" fmla="*/ 54 w 418"/>
                    <a:gd name="T47" fmla="*/ 269 h 269"/>
                    <a:gd name="T48" fmla="*/ 57 w 418"/>
                    <a:gd name="T49" fmla="*/ 268 h 269"/>
                    <a:gd name="T50" fmla="*/ 61 w 418"/>
                    <a:gd name="T51" fmla="*/ 267 h 269"/>
                    <a:gd name="T52" fmla="*/ 31 w 418"/>
                    <a:gd name="T53" fmla="*/ 192 h 269"/>
                    <a:gd name="T54" fmla="*/ 30 w 418"/>
                    <a:gd name="T55" fmla="*/ 189 h 269"/>
                    <a:gd name="T56" fmla="*/ 6 w 418"/>
                    <a:gd name="T57" fmla="*/ 128 h 269"/>
                    <a:gd name="T58" fmla="*/ 143 w 418"/>
                    <a:gd name="T59" fmla="*/ 52 h 269"/>
                    <a:gd name="T60" fmla="*/ 16 w 418"/>
                    <a:gd name="T61" fmla="*/ 117 h 269"/>
                    <a:gd name="T62" fmla="*/ 17 w 418"/>
                    <a:gd name="T63" fmla="*/ 117 h 269"/>
                    <a:gd name="T64" fmla="*/ 17 w 418"/>
                    <a:gd name="T65" fmla="*/ 119 h 269"/>
                    <a:gd name="T66" fmla="*/ 145 w 418"/>
                    <a:gd name="T67" fmla="*/ 53 h 269"/>
                    <a:gd name="T68" fmla="*/ 145 w 418"/>
                    <a:gd name="T69" fmla="*/ 53 h 269"/>
                    <a:gd name="T70" fmla="*/ 143 w 418"/>
                    <a:gd name="T71" fmla="*/ 52 h 269"/>
                    <a:gd name="T72" fmla="*/ 143 w 418"/>
                    <a:gd name="T73" fmla="*/ 52 h 269"/>
                    <a:gd name="T74" fmla="*/ 126 w 418"/>
                    <a:gd name="T75" fmla="*/ 0 h 269"/>
                    <a:gd name="T76" fmla="*/ 124 w 418"/>
                    <a:gd name="T77" fmla="*/ 2 h 269"/>
                    <a:gd name="T78" fmla="*/ 122 w 418"/>
                    <a:gd name="T79" fmla="*/ 4 h 269"/>
                    <a:gd name="T80" fmla="*/ 148 w 418"/>
                    <a:gd name="T81" fmla="*/ 44 h 269"/>
                    <a:gd name="T82" fmla="*/ 149 w 418"/>
                    <a:gd name="T83" fmla="*/ 43 h 269"/>
                    <a:gd name="T84" fmla="*/ 154 w 418"/>
                    <a:gd name="T85" fmla="*/ 41 h 269"/>
                    <a:gd name="T86" fmla="*/ 126 w 418"/>
                    <a:gd name="T8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8" h="269">
                      <a:moveTo>
                        <a:pt x="300" y="136"/>
                      </a:moveTo>
                      <a:cubicBezTo>
                        <a:pt x="234" y="189"/>
                        <a:pt x="160" y="233"/>
                        <a:pt x="77" y="265"/>
                      </a:cubicBezTo>
                      <a:cubicBezTo>
                        <a:pt x="78" y="266"/>
                        <a:pt x="78" y="266"/>
                        <a:pt x="78" y="267"/>
                      </a:cubicBezTo>
                      <a:cubicBezTo>
                        <a:pt x="79" y="267"/>
                        <a:pt x="79" y="267"/>
                        <a:pt x="79" y="267"/>
                      </a:cubicBezTo>
                      <a:cubicBezTo>
                        <a:pt x="161" y="235"/>
                        <a:pt x="235" y="191"/>
                        <a:pt x="301" y="138"/>
                      </a:cubicBezTo>
                      <a:cubicBezTo>
                        <a:pt x="301" y="138"/>
                        <a:pt x="300" y="138"/>
                        <a:pt x="300" y="138"/>
                      </a:cubicBezTo>
                      <a:cubicBezTo>
                        <a:pt x="300" y="137"/>
                        <a:pt x="300" y="137"/>
                        <a:pt x="300" y="136"/>
                      </a:cubicBezTo>
                      <a:moveTo>
                        <a:pt x="322" y="129"/>
                      </a:moveTo>
                      <a:cubicBezTo>
                        <a:pt x="321" y="129"/>
                        <a:pt x="320" y="130"/>
                        <a:pt x="319" y="131"/>
                      </a:cubicBezTo>
                      <a:cubicBezTo>
                        <a:pt x="318" y="132"/>
                        <a:pt x="317" y="133"/>
                        <a:pt x="316" y="133"/>
                      </a:cubicBezTo>
                      <a:cubicBezTo>
                        <a:pt x="339" y="161"/>
                        <a:pt x="362" y="189"/>
                        <a:pt x="384" y="217"/>
                      </a:cubicBezTo>
                      <a:cubicBezTo>
                        <a:pt x="385" y="218"/>
                        <a:pt x="386" y="219"/>
                        <a:pt x="386" y="219"/>
                      </a:cubicBezTo>
                      <a:cubicBezTo>
                        <a:pt x="395" y="230"/>
                        <a:pt x="403" y="241"/>
                        <a:pt x="412" y="251"/>
                      </a:cubicBezTo>
                      <a:cubicBezTo>
                        <a:pt x="413" y="250"/>
                        <a:pt x="414" y="249"/>
                        <a:pt x="415" y="248"/>
                      </a:cubicBezTo>
                      <a:cubicBezTo>
                        <a:pt x="416" y="247"/>
                        <a:pt x="417" y="247"/>
                        <a:pt x="418" y="246"/>
                      </a:cubicBezTo>
                      <a:cubicBezTo>
                        <a:pt x="410" y="235"/>
                        <a:pt x="401" y="225"/>
                        <a:pt x="392" y="214"/>
                      </a:cubicBezTo>
                      <a:cubicBezTo>
                        <a:pt x="392" y="213"/>
                        <a:pt x="391" y="213"/>
                        <a:pt x="390" y="212"/>
                      </a:cubicBezTo>
                      <a:cubicBezTo>
                        <a:pt x="367" y="184"/>
                        <a:pt x="345" y="157"/>
                        <a:pt x="322" y="129"/>
                      </a:cubicBezTo>
                      <a:moveTo>
                        <a:pt x="6" y="128"/>
                      </a:moveTo>
                      <a:cubicBezTo>
                        <a:pt x="5" y="128"/>
                        <a:pt x="4" y="129"/>
                        <a:pt x="3" y="129"/>
                      </a:cubicBezTo>
                      <a:cubicBezTo>
                        <a:pt x="2" y="129"/>
                        <a:pt x="1" y="130"/>
                        <a:pt x="0" y="130"/>
                      </a:cubicBezTo>
                      <a:cubicBezTo>
                        <a:pt x="8" y="150"/>
                        <a:pt x="16" y="171"/>
                        <a:pt x="24" y="191"/>
                      </a:cubicBezTo>
                      <a:cubicBezTo>
                        <a:pt x="24" y="192"/>
                        <a:pt x="25" y="193"/>
                        <a:pt x="25" y="194"/>
                      </a:cubicBezTo>
                      <a:cubicBezTo>
                        <a:pt x="35" y="219"/>
                        <a:pt x="44" y="244"/>
                        <a:pt x="54" y="269"/>
                      </a:cubicBezTo>
                      <a:cubicBezTo>
                        <a:pt x="55" y="269"/>
                        <a:pt x="56" y="268"/>
                        <a:pt x="57" y="268"/>
                      </a:cubicBezTo>
                      <a:cubicBezTo>
                        <a:pt x="58" y="267"/>
                        <a:pt x="60" y="267"/>
                        <a:pt x="61" y="267"/>
                      </a:cubicBezTo>
                      <a:cubicBezTo>
                        <a:pt x="51" y="242"/>
                        <a:pt x="41" y="217"/>
                        <a:pt x="31" y="192"/>
                      </a:cubicBezTo>
                      <a:cubicBezTo>
                        <a:pt x="31" y="191"/>
                        <a:pt x="31" y="190"/>
                        <a:pt x="30" y="189"/>
                      </a:cubicBezTo>
                      <a:cubicBezTo>
                        <a:pt x="22" y="169"/>
                        <a:pt x="14" y="148"/>
                        <a:pt x="6" y="128"/>
                      </a:cubicBezTo>
                      <a:moveTo>
                        <a:pt x="143" y="52"/>
                      </a:moveTo>
                      <a:cubicBezTo>
                        <a:pt x="104" y="77"/>
                        <a:pt x="62" y="99"/>
                        <a:pt x="16" y="117"/>
                      </a:cubicBezTo>
                      <a:cubicBezTo>
                        <a:pt x="16" y="117"/>
                        <a:pt x="16" y="117"/>
                        <a:pt x="17" y="117"/>
                      </a:cubicBezTo>
                      <a:cubicBezTo>
                        <a:pt x="17" y="118"/>
                        <a:pt x="17" y="118"/>
                        <a:pt x="17" y="119"/>
                      </a:cubicBezTo>
                      <a:cubicBezTo>
                        <a:pt x="63" y="102"/>
                        <a:pt x="106" y="79"/>
                        <a:pt x="145" y="53"/>
                      </a:cubicBezTo>
                      <a:cubicBezTo>
                        <a:pt x="145" y="53"/>
                        <a:pt x="145" y="53"/>
                        <a:pt x="145" y="53"/>
                      </a:cubicBezTo>
                      <a:cubicBezTo>
                        <a:pt x="144" y="53"/>
                        <a:pt x="143" y="53"/>
                        <a:pt x="143" y="52"/>
                      </a:cubicBezTo>
                      <a:cubicBezTo>
                        <a:pt x="143" y="52"/>
                        <a:pt x="143" y="52"/>
                        <a:pt x="143" y="52"/>
                      </a:cubicBezTo>
                      <a:moveTo>
                        <a:pt x="126" y="0"/>
                      </a:moveTo>
                      <a:cubicBezTo>
                        <a:pt x="126" y="1"/>
                        <a:pt x="125" y="2"/>
                        <a:pt x="124" y="2"/>
                      </a:cubicBezTo>
                      <a:cubicBezTo>
                        <a:pt x="123" y="3"/>
                        <a:pt x="122" y="3"/>
                        <a:pt x="122" y="4"/>
                      </a:cubicBezTo>
                      <a:cubicBezTo>
                        <a:pt x="131" y="17"/>
                        <a:pt x="140" y="31"/>
                        <a:pt x="148" y="44"/>
                      </a:cubicBezTo>
                      <a:cubicBezTo>
                        <a:pt x="149" y="44"/>
                        <a:pt x="149" y="44"/>
                        <a:pt x="149" y="43"/>
                      </a:cubicBezTo>
                      <a:cubicBezTo>
                        <a:pt x="151" y="42"/>
                        <a:pt x="152" y="41"/>
                        <a:pt x="154" y="41"/>
                      </a:cubicBezTo>
                      <a:cubicBezTo>
                        <a:pt x="144" y="27"/>
                        <a:pt x="135" y="14"/>
                        <a:pt x="12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6" name="Freeform 1005"/>
                <p:cNvSpPr>
                  <a:spLocks/>
                </p:cNvSpPr>
                <p:nvPr/>
              </p:nvSpPr>
              <p:spPr bwMode="auto">
                <a:xfrm>
                  <a:off x="3739" y="4081"/>
                  <a:ext cx="74" cy="59"/>
                </a:xfrm>
                <a:custGeom>
                  <a:avLst/>
                  <a:gdLst>
                    <a:gd name="T0" fmla="*/ 34 w 39"/>
                    <a:gd name="T1" fmla="*/ 0 h 31"/>
                    <a:gd name="T2" fmla="*/ 18 w 39"/>
                    <a:gd name="T3" fmla="*/ 8 h 31"/>
                    <a:gd name="T4" fmla="*/ 15 w 39"/>
                    <a:gd name="T5" fmla="*/ 10 h 31"/>
                    <a:gd name="T6" fmla="*/ 12 w 39"/>
                    <a:gd name="T7" fmla="*/ 13 h 31"/>
                    <a:gd name="T8" fmla="*/ 2 w 39"/>
                    <a:gd name="T9" fmla="*/ 30 h 31"/>
                    <a:gd name="T10" fmla="*/ 4 w 39"/>
                    <a:gd name="T11" fmla="*/ 31 h 31"/>
                    <a:gd name="T12" fmla="*/ 24 w 39"/>
                    <a:gd name="T13" fmla="*/ 20 h 31"/>
                    <a:gd name="T14" fmla="*/ 36 w 39"/>
                    <a:gd name="T15" fmla="*/ 0 h 31"/>
                    <a:gd name="T16" fmla="*/ 34 w 39"/>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1">
                      <a:moveTo>
                        <a:pt x="34" y="0"/>
                      </a:moveTo>
                      <a:cubicBezTo>
                        <a:pt x="31" y="0"/>
                        <a:pt x="25" y="3"/>
                        <a:pt x="18" y="8"/>
                      </a:cubicBezTo>
                      <a:cubicBezTo>
                        <a:pt x="17" y="9"/>
                        <a:pt x="16" y="9"/>
                        <a:pt x="15" y="10"/>
                      </a:cubicBezTo>
                      <a:cubicBezTo>
                        <a:pt x="14" y="11"/>
                        <a:pt x="13" y="12"/>
                        <a:pt x="12" y="13"/>
                      </a:cubicBezTo>
                      <a:cubicBezTo>
                        <a:pt x="4" y="20"/>
                        <a:pt x="0" y="27"/>
                        <a:pt x="2" y="30"/>
                      </a:cubicBezTo>
                      <a:cubicBezTo>
                        <a:pt x="2" y="30"/>
                        <a:pt x="3" y="31"/>
                        <a:pt x="4" y="31"/>
                      </a:cubicBezTo>
                      <a:cubicBezTo>
                        <a:pt x="8" y="31"/>
                        <a:pt x="16" y="27"/>
                        <a:pt x="24" y="20"/>
                      </a:cubicBezTo>
                      <a:cubicBezTo>
                        <a:pt x="33" y="12"/>
                        <a:pt x="39" y="3"/>
                        <a:pt x="36" y="0"/>
                      </a:cubicBezTo>
                      <a:cubicBezTo>
                        <a:pt x="36" y="0"/>
                        <a:pt x="35" y="0"/>
                        <a:pt x="3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7" name="Freeform 1006"/>
                <p:cNvSpPr>
                  <a:spLocks/>
                </p:cNvSpPr>
                <p:nvPr/>
              </p:nvSpPr>
              <p:spPr bwMode="auto">
                <a:xfrm>
                  <a:off x="3551" y="3844"/>
                  <a:ext cx="61" cy="51"/>
                </a:xfrm>
                <a:custGeom>
                  <a:avLst/>
                  <a:gdLst>
                    <a:gd name="T0" fmla="*/ 27 w 32"/>
                    <a:gd name="T1" fmla="*/ 0 h 27"/>
                    <a:gd name="T2" fmla="*/ 11 w 32"/>
                    <a:gd name="T3" fmla="*/ 9 h 27"/>
                    <a:gd name="T4" fmla="*/ 0 w 32"/>
                    <a:gd name="T5" fmla="*/ 24 h 27"/>
                    <a:gd name="T6" fmla="*/ 0 w 32"/>
                    <a:gd name="T7" fmla="*/ 26 h 27"/>
                    <a:gd name="T8" fmla="*/ 1 w 32"/>
                    <a:gd name="T9" fmla="*/ 26 h 27"/>
                    <a:gd name="T10" fmla="*/ 3 w 32"/>
                    <a:gd name="T11" fmla="*/ 27 h 27"/>
                    <a:gd name="T12" fmla="*/ 16 w 32"/>
                    <a:gd name="T13" fmla="*/ 21 h 27"/>
                    <a:gd name="T14" fmla="*/ 19 w 32"/>
                    <a:gd name="T15" fmla="*/ 19 h 27"/>
                    <a:gd name="T16" fmla="*/ 22 w 32"/>
                    <a:gd name="T17" fmla="*/ 17 h 27"/>
                    <a:gd name="T18" fmla="*/ 30 w 32"/>
                    <a:gd name="T19" fmla="*/ 1 h 27"/>
                    <a:gd name="T20" fmla="*/ 27 w 32"/>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7">
                      <a:moveTo>
                        <a:pt x="27" y="0"/>
                      </a:moveTo>
                      <a:cubicBezTo>
                        <a:pt x="23" y="0"/>
                        <a:pt x="17" y="4"/>
                        <a:pt x="11" y="9"/>
                      </a:cubicBezTo>
                      <a:cubicBezTo>
                        <a:pt x="4" y="14"/>
                        <a:pt x="0" y="20"/>
                        <a:pt x="0" y="24"/>
                      </a:cubicBezTo>
                      <a:cubicBezTo>
                        <a:pt x="0" y="25"/>
                        <a:pt x="0" y="25"/>
                        <a:pt x="0" y="26"/>
                      </a:cubicBezTo>
                      <a:cubicBezTo>
                        <a:pt x="0" y="26"/>
                        <a:pt x="1" y="26"/>
                        <a:pt x="1" y="26"/>
                      </a:cubicBezTo>
                      <a:cubicBezTo>
                        <a:pt x="1" y="27"/>
                        <a:pt x="2" y="27"/>
                        <a:pt x="3" y="27"/>
                      </a:cubicBezTo>
                      <a:cubicBezTo>
                        <a:pt x="6" y="27"/>
                        <a:pt x="11" y="25"/>
                        <a:pt x="16" y="21"/>
                      </a:cubicBezTo>
                      <a:cubicBezTo>
                        <a:pt x="17" y="21"/>
                        <a:pt x="18" y="20"/>
                        <a:pt x="19" y="19"/>
                      </a:cubicBezTo>
                      <a:cubicBezTo>
                        <a:pt x="20" y="18"/>
                        <a:pt x="21" y="17"/>
                        <a:pt x="22" y="17"/>
                      </a:cubicBezTo>
                      <a:cubicBezTo>
                        <a:pt x="28" y="11"/>
                        <a:pt x="32" y="4"/>
                        <a:pt x="30" y="1"/>
                      </a:cubicBezTo>
                      <a:cubicBezTo>
                        <a:pt x="29" y="1"/>
                        <a:pt x="28" y="0"/>
                        <a:pt x="2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8" name="Freeform 1007"/>
                <p:cNvSpPr>
                  <a:spLocks/>
                </p:cNvSpPr>
                <p:nvPr/>
              </p:nvSpPr>
              <p:spPr bwMode="auto">
                <a:xfrm>
                  <a:off x="3193" y="3613"/>
                  <a:ext cx="41" cy="32"/>
                </a:xfrm>
                <a:custGeom>
                  <a:avLst/>
                  <a:gdLst>
                    <a:gd name="T0" fmla="*/ 19 w 22"/>
                    <a:gd name="T1" fmla="*/ 0 h 17"/>
                    <a:gd name="T2" fmla="*/ 9 w 22"/>
                    <a:gd name="T3" fmla="*/ 4 h 17"/>
                    <a:gd name="T4" fmla="*/ 2 w 22"/>
                    <a:gd name="T5" fmla="*/ 15 h 17"/>
                    <a:gd name="T6" fmla="*/ 5 w 22"/>
                    <a:gd name="T7" fmla="*/ 17 h 17"/>
                    <a:gd name="T8" fmla="*/ 13 w 22"/>
                    <a:gd name="T9" fmla="*/ 15 h 17"/>
                    <a:gd name="T10" fmla="*/ 15 w 22"/>
                    <a:gd name="T11" fmla="*/ 13 h 17"/>
                    <a:gd name="T12" fmla="*/ 17 w 22"/>
                    <a:gd name="T13" fmla="*/ 11 h 17"/>
                    <a:gd name="T14" fmla="*/ 22 w 22"/>
                    <a:gd name="T15" fmla="*/ 4 h 17"/>
                    <a:gd name="T16" fmla="*/ 11 w 22"/>
                    <a:gd name="T17" fmla="*/ 11 h 17"/>
                    <a:gd name="T18" fmla="*/ 10 w 22"/>
                    <a:gd name="T19" fmla="*/ 9 h 17"/>
                    <a:gd name="T20" fmla="*/ 21 w 22"/>
                    <a:gd name="T21" fmla="*/ 1 h 17"/>
                    <a:gd name="T22" fmla="*/ 19 w 22"/>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7">
                      <a:moveTo>
                        <a:pt x="19" y="0"/>
                      </a:moveTo>
                      <a:cubicBezTo>
                        <a:pt x="16" y="0"/>
                        <a:pt x="13" y="2"/>
                        <a:pt x="9" y="4"/>
                      </a:cubicBezTo>
                      <a:cubicBezTo>
                        <a:pt x="4" y="8"/>
                        <a:pt x="0" y="13"/>
                        <a:pt x="2" y="15"/>
                      </a:cubicBezTo>
                      <a:cubicBezTo>
                        <a:pt x="2" y="16"/>
                        <a:pt x="4" y="17"/>
                        <a:pt x="5" y="17"/>
                      </a:cubicBezTo>
                      <a:cubicBezTo>
                        <a:pt x="7" y="17"/>
                        <a:pt x="10" y="16"/>
                        <a:pt x="13" y="15"/>
                      </a:cubicBezTo>
                      <a:cubicBezTo>
                        <a:pt x="13" y="14"/>
                        <a:pt x="14" y="14"/>
                        <a:pt x="15" y="13"/>
                      </a:cubicBezTo>
                      <a:cubicBezTo>
                        <a:pt x="16" y="13"/>
                        <a:pt x="17" y="12"/>
                        <a:pt x="17" y="11"/>
                      </a:cubicBezTo>
                      <a:cubicBezTo>
                        <a:pt x="20" y="9"/>
                        <a:pt x="22" y="6"/>
                        <a:pt x="22" y="4"/>
                      </a:cubicBezTo>
                      <a:cubicBezTo>
                        <a:pt x="19" y="6"/>
                        <a:pt x="15" y="9"/>
                        <a:pt x="11" y="11"/>
                      </a:cubicBezTo>
                      <a:cubicBezTo>
                        <a:pt x="11" y="11"/>
                        <a:pt x="10" y="10"/>
                        <a:pt x="10" y="9"/>
                      </a:cubicBezTo>
                      <a:cubicBezTo>
                        <a:pt x="14" y="6"/>
                        <a:pt x="17" y="4"/>
                        <a:pt x="21" y="1"/>
                      </a:cubicBezTo>
                      <a:cubicBezTo>
                        <a:pt x="21" y="1"/>
                        <a:pt x="20" y="0"/>
                        <a:pt x="1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9" name="Freeform 1008"/>
                <p:cNvSpPr>
                  <a:spLocks/>
                </p:cNvSpPr>
                <p:nvPr/>
              </p:nvSpPr>
              <p:spPr bwMode="auto">
                <a:xfrm>
                  <a:off x="3061" y="4132"/>
                  <a:ext cx="75" cy="34"/>
                </a:xfrm>
                <a:custGeom>
                  <a:avLst/>
                  <a:gdLst>
                    <a:gd name="T0" fmla="*/ 33 w 40"/>
                    <a:gd name="T1" fmla="*/ 0 h 18"/>
                    <a:gd name="T2" fmla="*/ 22 w 40"/>
                    <a:gd name="T3" fmla="*/ 2 h 18"/>
                    <a:gd name="T4" fmla="*/ 18 w 40"/>
                    <a:gd name="T5" fmla="*/ 3 h 18"/>
                    <a:gd name="T6" fmla="*/ 15 w 40"/>
                    <a:gd name="T7" fmla="*/ 4 h 18"/>
                    <a:gd name="T8" fmla="*/ 1 w 40"/>
                    <a:gd name="T9" fmla="*/ 16 h 18"/>
                    <a:gd name="T10" fmla="*/ 8 w 40"/>
                    <a:gd name="T11" fmla="*/ 18 h 18"/>
                    <a:gd name="T12" fmla="*/ 23 w 40"/>
                    <a:gd name="T13" fmla="*/ 15 h 18"/>
                    <a:gd name="T14" fmla="*/ 40 w 40"/>
                    <a:gd name="T15" fmla="*/ 2 h 18"/>
                    <a:gd name="T16" fmla="*/ 39 w 40"/>
                    <a:gd name="T17" fmla="*/ 2 h 18"/>
                    <a:gd name="T18" fmla="*/ 38 w 40"/>
                    <a:gd name="T19" fmla="*/ 0 h 18"/>
                    <a:gd name="T20" fmla="*/ 33 w 40"/>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8">
                      <a:moveTo>
                        <a:pt x="33" y="0"/>
                      </a:moveTo>
                      <a:cubicBezTo>
                        <a:pt x="30" y="0"/>
                        <a:pt x="26" y="0"/>
                        <a:pt x="22" y="2"/>
                      </a:cubicBezTo>
                      <a:cubicBezTo>
                        <a:pt x="21" y="2"/>
                        <a:pt x="19" y="2"/>
                        <a:pt x="18" y="3"/>
                      </a:cubicBezTo>
                      <a:cubicBezTo>
                        <a:pt x="17" y="3"/>
                        <a:pt x="16" y="4"/>
                        <a:pt x="15" y="4"/>
                      </a:cubicBezTo>
                      <a:cubicBezTo>
                        <a:pt x="6" y="8"/>
                        <a:pt x="0" y="13"/>
                        <a:pt x="1" y="16"/>
                      </a:cubicBezTo>
                      <a:cubicBezTo>
                        <a:pt x="2" y="17"/>
                        <a:pt x="4" y="18"/>
                        <a:pt x="8" y="18"/>
                      </a:cubicBezTo>
                      <a:cubicBezTo>
                        <a:pt x="12" y="18"/>
                        <a:pt x="17" y="17"/>
                        <a:pt x="23" y="15"/>
                      </a:cubicBezTo>
                      <a:cubicBezTo>
                        <a:pt x="33" y="11"/>
                        <a:pt x="40" y="6"/>
                        <a:pt x="40" y="2"/>
                      </a:cubicBezTo>
                      <a:cubicBezTo>
                        <a:pt x="40" y="2"/>
                        <a:pt x="40" y="2"/>
                        <a:pt x="39" y="2"/>
                      </a:cubicBezTo>
                      <a:cubicBezTo>
                        <a:pt x="39" y="1"/>
                        <a:pt x="39" y="1"/>
                        <a:pt x="38" y="0"/>
                      </a:cubicBezTo>
                      <a:cubicBezTo>
                        <a:pt x="37" y="0"/>
                        <a:pt x="35" y="0"/>
                        <a:pt x="3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0" name="Freeform 1009"/>
                <p:cNvSpPr>
                  <a:spLocks/>
                </p:cNvSpPr>
                <p:nvPr/>
              </p:nvSpPr>
              <p:spPr bwMode="auto">
                <a:xfrm>
                  <a:off x="2958" y="3848"/>
                  <a:ext cx="62" cy="32"/>
                </a:xfrm>
                <a:custGeom>
                  <a:avLst/>
                  <a:gdLst>
                    <a:gd name="T0" fmla="*/ 26 w 33"/>
                    <a:gd name="T1" fmla="*/ 0 h 17"/>
                    <a:gd name="T2" fmla="*/ 14 w 33"/>
                    <a:gd name="T3" fmla="*/ 3 h 17"/>
                    <a:gd name="T4" fmla="*/ 1 w 33"/>
                    <a:gd name="T5" fmla="*/ 14 h 17"/>
                    <a:gd name="T6" fmla="*/ 8 w 33"/>
                    <a:gd name="T7" fmla="*/ 17 h 17"/>
                    <a:gd name="T8" fmla="*/ 16 w 33"/>
                    <a:gd name="T9" fmla="*/ 16 h 17"/>
                    <a:gd name="T10" fmla="*/ 19 w 33"/>
                    <a:gd name="T11" fmla="*/ 15 h 17"/>
                    <a:gd name="T12" fmla="*/ 22 w 33"/>
                    <a:gd name="T13" fmla="*/ 14 h 17"/>
                    <a:gd name="T14" fmla="*/ 33 w 33"/>
                    <a:gd name="T15" fmla="*/ 5 h 17"/>
                    <a:gd name="T16" fmla="*/ 33 w 33"/>
                    <a:gd name="T17" fmla="*/ 3 h 17"/>
                    <a:gd name="T18" fmla="*/ 32 w 33"/>
                    <a:gd name="T19" fmla="*/ 3 h 17"/>
                    <a:gd name="T20" fmla="*/ 26 w 33"/>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7">
                      <a:moveTo>
                        <a:pt x="26" y="0"/>
                      </a:moveTo>
                      <a:cubicBezTo>
                        <a:pt x="23" y="0"/>
                        <a:pt x="19" y="1"/>
                        <a:pt x="14" y="3"/>
                      </a:cubicBezTo>
                      <a:cubicBezTo>
                        <a:pt x="6" y="6"/>
                        <a:pt x="0" y="11"/>
                        <a:pt x="1" y="14"/>
                      </a:cubicBezTo>
                      <a:cubicBezTo>
                        <a:pt x="2" y="16"/>
                        <a:pt x="5" y="17"/>
                        <a:pt x="8" y="17"/>
                      </a:cubicBezTo>
                      <a:cubicBezTo>
                        <a:pt x="11" y="17"/>
                        <a:pt x="14" y="17"/>
                        <a:pt x="16" y="16"/>
                      </a:cubicBezTo>
                      <a:cubicBezTo>
                        <a:pt x="17" y="16"/>
                        <a:pt x="18" y="15"/>
                        <a:pt x="19" y="15"/>
                      </a:cubicBezTo>
                      <a:cubicBezTo>
                        <a:pt x="20" y="15"/>
                        <a:pt x="21" y="14"/>
                        <a:pt x="22" y="14"/>
                      </a:cubicBezTo>
                      <a:cubicBezTo>
                        <a:pt x="28" y="11"/>
                        <a:pt x="32" y="8"/>
                        <a:pt x="33" y="5"/>
                      </a:cubicBezTo>
                      <a:cubicBezTo>
                        <a:pt x="33" y="4"/>
                        <a:pt x="33" y="4"/>
                        <a:pt x="33" y="3"/>
                      </a:cubicBezTo>
                      <a:cubicBezTo>
                        <a:pt x="32" y="3"/>
                        <a:pt x="32" y="3"/>
                        <a:pt x="32" y="3"/>
                      </a:cubicBezTo>
                      <a:cubicBezTo>
                        <a:pt x="32" y="1"/>
                        <a:pt x="29" y="0"/>
                        <a:pt x="2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1" name="Freeform 1010"/>
                <p:cNvSpPr>
                  <a:spLocks/>
                </p:cNvSpPr>
                <p:nvPr/>
              </p:nvSpPr>
              <p:spPr bwMode="auto">
                <a:xfrm>
                  <a:off x="3256" y="3709"/>
                  <a:ext cx="34" cy="25"/>
                </a:xfrm>
                <a:custGeom>
                  <a:avLst/>
                  <a:gdLst>
                    <a:gd name="T0" fmla="*/ 14 w 18"/>
                    <a:gd name="T1" fmla="*/ 0 h 13"/>
                    <a:gd name="T2" fmla="*/ 11 w 18"/>
                    <a:gd name="T3" fmla="*/ 1 h 13"/>
                    <a:gd name="T4" fmla="*/ 6 w 18"/>
                    <a:gd name="T5" fmla="*/ 3 h 13"/>
                    <a:gd name="T6" fmla="*/ 5 w 18"/>
                    <a:gd name="T7" fmla="*/ 4 h 13"/>
                    <a:gd name="T8" fmla="*/ 0 w 18"/>
                    <a:gd name="T9" fmla="*/ 12 h 13"/>
                    <a:gd name="T10" fmla="*/ 0 w 18"/>
                    <a:gd name="T11" fmla="*/ 12 h 13"/>
                    <a:gd name="T12" fmla="*/ 2 w 18"/>
                    <a:gd name="T13" fmla="*/ 13 h 13"/>
                    <a:gd name="T14" fmla="*/ 2 w 18"/>
                    <a:gd name="T15" fmla="*/ 13 h 13"/>
                    <a:gd name="T16" fmla="*/ 11 w 18"/>
                    <a:gd name="T17" fmla="*/ 10 h 13"/>
                    <a:gd name="T18" fmla="*/ 16 w 18"/>
                    <a:gd name="T19" fmla="*/ 1 h 13"/>
                    <a:gd name="T20" fmla="*/ 14 w 18"/>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3">
                      <a:moveTo>
                        <a:pt x="14" y="0"/>
                      </a:moveTo>
                      <a:cubicBezTo>
                        <a:pt x="13" y="0"/>
                        <a:pt x="12" y="0"/>
                        <a:pt x="11" y="1"/>
                      </a:cubicBezTo>
                      <a:cubicBezTo>
                        <a:pt x="9" y="1"/>
                        <a:pt x="8" y="2"/>
                        <a:pt x="6" y="3"/>
                      </a:cubicBezTo>
                      <a:cubicBezTo>
                        <a:pt x="6" y="4"/>
                        <a:pt x="6" y="4"/>
                        <a:pt x="5" y="4"/>
                      </a:cubicBezTo>
                      <a:cubicBezTo>
                        <a:pt x="2" y="7"/>
                        <a:pt x="0" y="10"/>
                        <a:pt x="0" y="12"/>
                      </a:cubicBezTo>
                      <a:cubicBezTo>
                        <a:pt x="0" y="12"/>
                        <a:pt x="0" y="12"/>
                        <a:pt x="0" y="12"/>
                      </a:cubicBezTo>
                      <a:cubicBezTo>
                        <a:pt x="0" y="13"/>
                        <a:pt x="1" y="13"/>
                        <a:pt x="2" y="13"/>
                      </a:cubicBezTo>
                      <a:cubicBezTo>
                        <a:pt x="2" y="13"/>
                        <a:pt x="2" y="13"/>
                        <a:pt x="2" y="13"/>
                      </a:cubicBezTo>
                      <a:cubicBezTo>
                        <a:pt x="5" y="13"/>
                        <a:pt x="8" y="12"/>
                        <a:pt x="11" y="10"/>
                      </a:cubicBezTo>
                      <a:cubicBezTo>
                        <a:pt x="15" y="7"/>
                        <a:pt x="18" y="3"/>
                        <a:pt x="16" y="1"/>
                      </a:cubicBezTo>
                      <a:cubicBezTo>
                        <a:pt x="16" y="0"/>
                        <a:pt x="15" y="0"/>
                        <a:pt x="1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2" name="Freeform 1011"/>
                <p:cNvSpPr>
                  <a:spLocks noEditPoints="1"/>
                </p:cNvSpPr>
                <p:nvPr/>
              </p:nvSpPr>
              <p:spPr bwMode="auto">
                <a:xfrm>
                  <a:off x="2997" y="795"/>
                  <a:ext cx="496" cy="763"/>
                </a:xfrm>
                <a:custGeom>
                  <a:avLst/>
                  <a:gdLst>
                    <a:gd name="T0" fmla="*/ 108 w 264"/>
                    <a:gd name="T1" fmla="*/ 368 h 406"/>
                    <a:gd name="T2" fmla="*/ 106 w 264"/>
                    <a:gd name="T3" fmla="*/ 370 h 406"/>
                    <a:gd name="T4" fmla="*/ 147 w 264"/>
                    <a:gd name="T5" fmla="*/ 400 h 406"/>
                    <a:gd name="T6" fmla="*/ 147 w 264"/>
                    <a:gd name="T7" fmla="*/ 400 h 406"/>
                    <a:gd name="T8" fmla="*/ 149 w 264"/>
                    <a:gd name="T9" fmla="*/ 399 h 406"/>
                    <a:gd name="T10" fmla="*/ 108 w 264"/>
                    <a:gd name="T11" fmla="*/ 368 h 406"/>
                    <a:gd name="T12" fmla="*/ 38 w 264"/>
                    <a:gd name="T13" fmla="*/ 327 h 406"/>
                    <a:gd name="T14" fmla="*/ 38 w 264"/>
                    <a:gd name="T15" fmla="*/ 330 h 406"/>
                    <a:gd name="T16" fmla="*/ 37 w 264"/>
                    <a:gd name="T17" fmla="*/ 330 h 406"/>
                    <a:gd name="T18" fmla="*/ 104 w 264"/>
                    <a:gd name="T19" fmla="*/ 369 h 406"/>
                    <a:gd name="T20" fmla="*/ 106 w 264"/>
                    <a:gd name="T21" fmla="*/ 367 h 406"/>
                    <a:gd name="T22" fmla="*/ 38 w 264"/>
                    <a:gd name="T23" fmla="*/ 327 h 406"/>
                    <a:gd name="T24" fmla="*/ 23 w 264"/>
                    <a:gd name="T25" fmla="*/ 327 h 406"/>
                    <a:gd name="T26" fmla="*/ 0 w 264"/>
                    <a:gd name="T27" fmla="*/ 369 h 406"/>
                    <a:gd name="T28" fmla="*/ 3 w 264"/>
                    <a:gd name="T29" fmla="*/ 370 h 406"/>
                    <a:gd name="T30" fmla="*/ 5 w 264"/>
                    <a:gd name="T31" fmla="*/ 372 h 406"/>
                    <a:gd name="T32" fmla="*/ 28 w 264"/>
                    <a:gd name="T33" fmla="*/ 330 h 406"/>
                    <a:gd name="T34" fmla="*/ 27 w 264"/>
                    <a:gd name="T35" fmla="*/ 329 h 406"/>
                    <a:gd name="T36" fmla="*/ 23 w 264"/>
                    <a:gd name="T37" fmla="*/ 327 h 406"/>
                    <a:gd name="T38" fmla="*/ 259 w 264"/>
                    <a:gd name="T39" fmla="*/ 290 h 406"/>
                    <a:gd name="T40" fmla="*/ 201 w 264"/>
                    <a:gd name="T41" fmla="*/ 356 h 406"/>
                    <a:gd name="T42" fmla="*/ 199 w 264"/>
                    <a:gd name="T43" fmla="*/ 359 h 406"/>
                    <a:gd name="T44" fmla="*/ 161 w 264"/>
                    <a:gd name="T45" fmla="*/ 403 h 406"/>
                    <a:gd name="T46" fmla="*/ 162 w 264"/>
                    <a:gd name="T47" fmla="*/ 404 h 406"/>
                    <a:gd name="T48" fmla="*/ 164 w 264"/>
                    <a:gd name="T49" fmla="*/ 406 h 406"/>
                    <a:gd name="T50" fmla="*/ 203 w 264"/>
                    <a:gd name="T51" fmla="*/ 362 h 406"/>
                    <a:gd name="T52" fmla="*/ 206 w 264"/>
                    <a:gd name="T53" fmla="*/ 360 h 406"/>
                    <a:gd name="T54" fmla="*/ 264 w 264"/>
                    <a:gd name="T55" fmla="*/ 295 h 406"/>
                    <a:gd name="T56" fmla="*/ 259 w 264"/>
                    <a:gd name="T57" fmla="*/ 290 h 406"/>
                    <a:gd name="T58" fmla="*/ 36 w 264"/>
                    <a:gd name="T59" fmla="*/ 154 h 406"/>
                    <a:gd name="T60" fmla="*/ 36 w 264"/>
                    <a:gd name="T61" fmla="*/ 154 h 406"/>
                    <a:gd name="T62" fmla="*/ 34 w 264"/>
                    <a:gd name="T63" fmla="*/ 155 h 406"/>
                    <a:gd name="T64" fmla="*/ 256 w 264"/>
                    <a:gd name="T65" fmla="*/ 282 h 406"/>
                    <a:gd name="T66" fmla="*/ 256 w 264"/>
                    <a:gd name="T67" fmla="*/ 279 h 406"/>
                    <a:gd name="T68" fmla="*/ 256 w 264"/>
                    <a:gd name="T69" fmla="*/ 279 h 406"/>
                    <a:gd name="T70" fmla="*/ 36 w 264"/>
                    <a:gd name="T71" fmla="*/ 154 h 406"/>
                    <a:gd name="T72" fmla="*/ 70 w 264"/>
                    <a:gd name="T73" fmla="*/ 0 h 406"/>
                    <a:gd name="T74" fmla="*/ 16 w 264"/>
                    <a:gd name="T75" fmla="*/ 140 h 406"/>
                    <a:gd name="T76" fmla="*/ 20 w 264"/>
                    <a:gd name="T77" fmla="*/ 141 h 406"/>
                    <a:gd name="T78" fmla="*/ 23 w 264"/>
                    <a:gd name="T79" fmla="*/ 142 h 406"/>
                    <a:gd name="T80" fmla="*/ 79 w 264"/>
                    <a:gd name="T81" fmla="*/ 3 h 406"/>
                    <a:gd name="T82" fmla="*/ 74 w 264"/>
                    <a:gd name="T83" fmla="*/ 2 h 406"/>
                    <a:gd name="T84" fmla="*/ 70 w 264"/>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4" h="406">
                      <a:moveTo>
                        <a:pt x="108" y="368"/>
                      </a:moveTo>
                      <a:cubicBezTo>
                        <a:pt x="107" y="369"/>
                        <a:pt x="107" y="370"/>
                        <a:pt x="106" y="370"/>
                      </a:cubicBezTo>
                      <a:cubicBezTo>
                        <a:pt x="120" y="380"/>
                        <a:pt x="134" y="390"/>
                        <a:pt x="147" y="400"/>
                      </a:cubicBezTo>
                      <a:cubicBezTo>
                        <a:pt x="147" y="400"/>
                        <a:pt x="147" y="400"/>
                        <a:pt x="147" y="400"/>
                      </a:cubicBezTo>
                      <a:cubicBezTo>
                        <a:pt x="148" y="400"/>
                        <a:pt x="148" y="399"/>
                        <a:pt x="149" y="399"/>
                      </a:cubicBezTo>
                      <a:cubicBezTo>
                        <a:pt x="136" y="388"/>
                        <a:pt x="122" y="378"/>
                        <a:pt x="108" y="368"/>
                      </a:cubicBezTo>
                      <a:moveTo>
                        <a:pt x="38" y="327"/>
                      </a:moveTo>
                      <a:cubicBezTo>
                        <a:pt x="38" y="328"/>
                        <a:pt x="38" y="329"/>
                        <a:pt x="38" y="330"/>
                      </a:cubicBezTo>
                      <a:cubicBezTo>
                        <a:pt x="38" y="330"/>
                        <a:pt x="37" y="330"/>
                        <a:pt x="37" y="330"/>
                      </a:cubicBezTo>
                      <a:cubicBezTo>
                        <a:pt x="61" y="342"/>
                        <a:pt x="83" y="355"/>
                        <a:pt x="104" y="369"/>
                      </a:cubicBezTo>
                      <a:cubicBezTo>
                        <a:pt x="105" y="368"/>
                        <a:pt x="105" y="368"/>
                        <a:pt x="106" y="367"/>
                      </a:cubicBezTo>
                      <a:cubicBezTo>
                        <a:pt x="84" y="353"/>
                        <a:pt x="62" y="339"/>
                        <a:pt x="38" y="327"/>
                      </a:cubicBezTo>
                      <a:moveTo>
                        <a:pt x="23" y="327"/>
                      </a:moveTo>
                      <a:cubicBezTo>
                        <a:pt x="16" y="341"/>
                        <a:pt x="8" y="355"/>
                        <a:pt x="0" y="369"/>
                      </a:cubicBezTo>
                      <a:cubicBezTo>
                        <a:pt x="1" y="370"/>
                        <a:pt x="2" y="370"/>
                        <a:pt x="3" y="370"/>
                      </a:cubicBezTo>
                      <a:cubicBezTo>
                        <a:pt x="4" y="371"/>
                        <a:pt x="5" y="371"/>
                        <a:pt x="5" y="372"/>
                      </a:cubicBezTo>
                      <a:cubicBezTo>
                        <a:pt x="13" y="358"/>
                        <a:pt x="21" y="343"/>
                        <a:pt x="28" y="330"/>
                      </a:cubicBezTo>
                      <a:cubicBezTo>
                        <a:pt x="28" y="329"/>
                        <a:pt x="27" y="329"/>
                        <a:pt x="27" y="329"/>
                      </a:cubicBezTo>
                      <a:cubicBezTo>
                        <a:pt x="25" y="328"/>
                        <a:pt x="24" y="327"/>
                        <a:pt x="23" y="327"/>
                      </a:cubicBezTo>
                      <a:moveTo>
                        <a:pt x="259" y="290"/>
                      </a:moveTo>
                      <a:cubicBezTo>
                        <a:pt x="240" y="312"/>
                        <a:pt x="221" y="334"/>
                        <a:pt x="201" y="356"/>
                      </a:cubicBezTo>
                      <a:cubicBezTo>
                        <a:pt x="201" y="357"/>
                        <a:pt x="200" y="358"/>
                        <a:pt x="199" y="359"/>
                      </a:cubicBezTo>
                      <a:cubicBezTo>
                        <a:pt x="186" y="373"/>
                        <a:pt x="173" y="388"/>
                        <a:pt x="161" y="403"/>
                      </a:cubicBezTo>
                      <a:cubicBezTo>
                        <a:pt x="161" y="403"/>
                        <a:pt x="162" y="404"/>
                        <a:pt x="162" y="404"/>
                      </a:cubicBezTo>
                      <a:cubicBezTo>
                        <a:pt x="163" y="405"/>
                        <a:pt x="164" y="405"/>
                        <a:pt x="164" y="406"/>
                      </a:cubicBezTo>
                      <a:cubicBezTo>
                        <a:pt x="177" y="391"/>
                        <a:pt x="190" y="377"/>
                        <a:pt x="203" y="362"/>
                      </a:cubicBezTo>
                      <a:cubicBezTo>
                        <a:pt x="204" y="361"/>
                        <a:pt x="205" y="361"/>
                        <a:pt x="206" y="360"/>
                      </a:cubicBezTo>
                      <a:cubicBezTo>
                        <a:pt x="225" y="338"/>
                        <a:pt x="245" y="316"/>
                        <a:pt x="264" y="295"/>
                      </a:cubicBezTo>
                      <a:cubicBezTo>
                        <a:pt x="262" y="293"/>
                        <a:pt x="261" y="291"/>
                        <a:pt x="259" y="290"/>
                      </a:cubicBezTo>
                      <a:moveTo>
                        <a:pt x="36" y="154"/>
                      </a:moveTo>
                      <a:cubicBezTo>
                        <a:pt x="36" y="154"/>
                        <a:pt x="36" y="154"/>
                        <a:pt x="36" y="154"/>
                      </a:cubicBezTo>
                      <a:cubicBezTo>
                        <a:pt x="36" y="155"/>
                        <a:pt x="35" y="155"/>
                        <a:pt x="34" y="155"/>
                      </a:cubicBezTo>
                      <a:cubicBezTo>
                        <a:pt x="119" y="188"/>
                        <a:pt x="193" y="231"/>
                        <a:pt x="256" y="282"/>
                      </a:cubicBezTo>
                      <a:cubicBezTo>
                        <a:pt x="255" y="281"/>
                        <a:pt x="256" y="280"/>
                        <a:pt x="256" y="279"/>
                      </a:cubicBezTo>
                      <a:cubicBezTo>
                        <a:pt x="256" y="279"/>
                        <a:pt x="256" y="279"/>
                        <a:pt x="256" y="279"/>
                      </a:cubicBezTo>
                      <a:cubicBezTo>
                        <a:pt x="194" y="228"/>
                        <a:pt x="121" y="186"/>
                        <a:pt x="36" y="154"/>
                      </a:cubicBezTo>
                      <a:moveTo>
                        <a:pt x="70" y="0"/>
                      </a:moveTo>
                      <a:cubicBezTo>
                        <a:pt x="52" y="47"/>
                        <a:pt x="34" y="93"/>
                        <a:pt x="16" y="140"/>
                      </a:cubicBezTo>
                      <a:cubicBezTo>
                        <a:pt x="17" y="140"/>
                        <a:pt x="18" y="140"/>
                        <a:pt x="20" y="141"/>
                      </a:cubicBezTo>
                      <a:cubicBezTo>
                        <a:pt x="21" y="141"/>
                        <a:pt x="22" y="142"/>
                        <a:pt x="23" y="142"/>
                      </a:cubicBezTo>
                      <a:cubicBezTo>
                        <a:pt x="42" y="96"/>
                        <a:pt x="60" y="50"/>
                        <a:pt x="79" y="3"/>
                      </a:cubicBezTo>
                      <a:cubicBezTo>
                        <a:pt x="77" y="3"/>
                        <a:pt x="76" y="2"/>
                        <a:pt x="74" y="2"/>
                      </a:cubicBezTo>
                      <a:cubicBezTo>
                        <a:pt x="73" y="1"/>
                        <a:pt x="72" y="1"/>
                        <a:pt x="7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3" name="Freeform 1012"/>
                <p:cNvSpPr>
                  <a:spLocks/>
                </p:cNvSpPr>
                <p:nvPr/>
              </p:nvSpPr>
              <p:spPr bwMode="auto">
                <a:xfrm>
                  <a:off x="3097" y="769"/>
                  <a:ext cx="90" cy="37"/>
                </a:xfrm>
                <a:custGeom>
                  <a:avLst/>
                  <a:gdLst>
                    <a:gd name="T0" fmla="*/ 7 w 48"/>
                    <a:gd name="T1" fmla="*/ 0 h 20"/>
                    <a:gd name="T2" fmla="*/ 1 w 48"/>
                    <a:gd name="T3" fmla="*/ 2 h 20"/>
                    <a:gd name="T4" fmla="*/ 17 w 48"/>
                    <a:gd name="T5" fmla="*/ 14 h 20"/>
                    <a:gd name="T6" fmla="*/ 21 w 48"/>
                    <a:gd name="T7" fmla="*/ 16 h 20"/>
                    <a:gd name="T8" fmla="*/ 26 w 48"/>
                    <a:gd name="T9" fmla="*/ 17 h 20"/>
                    <a:gd name="T10" fmla="*/ 41 w 48"/>
                    <a:gd name="T11" fmla="*/ 20 h 20"/>
                    <a:gd name="T12" fmla="*/ 47 w 48"/>
                    <a:gd name="T13" fmla="*/ 18 h 20"/>
                    <a:gd name="T14" fmla="*/ 26 w 48"/>
                    <a:gd name="T15" fmla="*/ 4 h 20"/>
                    <a:gd name="T16" fmla="*/ 7 w 48"/>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0">
                      <a:moveTo>
                        <a:pt x="7" y="0"/>
                      </a:moveTo>
                      <a:cubicBezTo>
                        <a:pt x="4" y="0"/>
                        <a:pt x="1" y="0"/>
                        <a:pt x="1" y="2"/>
                      </a:cubicBezTo>
                      <a:cubicBezTo>
                        <a:pt x="0" y="5"/>
                        <a:pt x="7" y="10"/>
                        <a:pt x="17" y="14"/>
                      </a:cubicBezTo>
                      <a:cubicBezTo>
                        <a:pt x="19" y="15"/>
                        <a:pt x="20" y="15"/>
                        <a:pt x="21" y="16"/>
                      </a:cubicBezTo>
                      <a:cubicBezTo>
                        <a:pt x="23" y="16"/>
                        <a:pt x="24" y="17"/>
                        <a:pt x="26" y="17"/>
                      </a:cubicBezTo>
                      <a:cubicBezTo>
                        <a:pt x="32" y="19"/>
                        <a:pt x="37" y="20"/>
                        <a:pt x="41" y="20"/>
                      </a:cubicBezTo>
                      <a:cubicBezTo>
                        <a:pt x="44" y="20"/>
                        <a:pt x="46" y="19"/>
                        <a:pt x="47" y="18"/>
                      </a:cubicBezTo>
                      <a:cubicBezTo>
                        <a:pt x="48" y="15"/>
                        <a:pt x="39" y="8"/>
                        <a:pt x="26" y="4"/>
                      </a:cubicBezTo>
                      <a:cubicBezTo>
                        <a:pt x="19" y="1"/>
                        <a:pt x="12"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4" name="Freeform 1013"/>
                <p:cNvSpPr>
                  <a:spLocks/>
                </p:cNvSpPr>
                <p:nvPr/>
              </p:nvSpPr>
              <p:spPr bwMode="auto">
                <a:xfrm>
                  <a:off x="2990" y="1055"/>
                  <a:ext cx="75" cy="33"/>
                </a:xfrm>
                <a:custGeom>
                  <a:avLst/>
                  <a:gdLst>
                    <a:gd name="T0" fmla="*/ 9 w 40"/>
                    <a:gd name="T1" fmla="*/ 0 h 18"/>
                    <a:gd name="T2" fmla="*/ 2 w 40"/>
                    <a:gd name="T3" fmla="*/ 2 h 18"/>
                    <a:gd name="T4" fmla="*/ 19 w 40"/>
                    <a:gd name="T5" fmla="*/ 15 h 18"/>
                    <a:gd name="T6" fmla="*/ 34 w 40"/>
                    <a:gd name="T7" fmla="*/ 18 h 18"/>
                    <a:gd name="T8" fmla="*/ 38 w 40"/>
                    <a:gd name="T9" fmla="*/ 17 h 18"/>
                    <a:gd name="T10" fmla="*/ 40 w 40"/>
                    <a:gd name="T11" fmla="*/ 16 h 18"/>
                    <a:gd name="T12" fmla="*/ 40 w 40"/>
                    <a:gd name="T13" fmla="*/ 16 h 18"/>
                    <a:gd name="T14" fmla="*/ 40 w 40"/>
                    <a:gd name="T15" fmla="*/ 13 h 18"/>
                    <a:gd name="T16" fmla="*/ 26 w 40"/>
                    <a:gd name="T17" fmla="*/ 11 h 18"/>
                    <a:gd name="T18" fmla="*/ 24 w 40"/>
                    <a:gd name="T19" fmla="*/ 9 h 18"/>
                    <a:gd name="T20" fmla="*/ 38 w 40"/>
                    <a:gd name="T21" fmla="*/ 11 h 18"/>
                    <a:gd name="T22" fmla="*/ 27 w 40"/>
                    <a:gd name="T23" fmla="*/ 4 h 18"/>
                    <a:gd name="T24" fmla="*/ 24 w 40"/>
                    <a:gd name="T25" fmla="*/ 3 h 18"/>
                    <a:gd name="T26" fmla="*/ 20 w 40"/>
                    <a:gd name="T27" fmla="*/ 2 h 18"/>
                    <a:gd name="T28" fmla="*/ 9 w 40"/>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18">
                      <a:moveTo>
                        <a:pt x="9" y="0"/>
                      </a:moveTo>
                      <a:cubicBezTo>
                        <a:pt x="5" y="0"/>
                        <a:pt x="3" y="1"/>
                        <a:pt x="2" y="2"/>
                      </a:cubicBezTo>
                      <a:cubicBezTo>
                        <a:pt x="0" y="6"/>
                        <a:pt x="8" y="11"/>
                        <a:pt x="19" y="15"/>
                      </a:cubicBezTo>
                      <a:cubicBezTo>
                        <a:pt x="25" y="17"/>
                        <a:pt x="30" y="18"/>
                        <a:pt x="34" y="18"/>
                      </a:cubicBezTo>
                      <a:cubicBezTo>
                        <a:pt x="36" y="18"/>
                        <a:pt x="37" y="18"/>
                        <a:pt x="38" y="17"/>
                      </a:cubicBezTo>
                      <a:cubicBezTo>
                        <a:pt x="39" y="17"/>
                        <a:pt x="40" y="17"/>
                        <a:pt x="40" y="16"/>
                      </a:cubicBezTo>
                      <a:cubicBezTo>
                        <a:pt x="40" y="16"/>
                        <a:pt x="40" y="16"/>
                        <a:pt x="40" y="16"/>
                      </a:cubicBezTo>
                      <a:cubicBezTo>
                        <a:pt x="40" y="15"/>
                        <a:pt x="40" y="14"/>
                        <a:pt x="40" y="13"/>
                      </a:cubicBezTo>
                      <a:cubicBezTo>
                        <a:pt x="35" y="12"/>
                        <a:pt x="30" y="12"/>
                        <a:pt x="26" y="11"/>
                      </a:cubicBezTo>
                      <a:cubicBezTo>
                        <a:pt x="25" y="10"/>
                        <a:pt x="24" y="10"/>
                        <a:pt x="24" y="9"/>
                      </a:cubicBezTo>
                      <a:cubicBezTo>
                        <a:pt x="28" y="9"/>
                        <a:pt x="33" y="10"/>
                        <a:pt x="38" y="11"/>
                      </a:cubicBezTo>
                      <a:cubicBezTo>
                        <a:pt x="36" y="9"/>
                        <a:pt x="32" y="6"/>
                        <a:pt x="27" y="4"/>
                      </a:cubicBezTo>
                      <a:cubicBezTo>
                        <a:pt x="26" y="4"/>
                        <a:pt x="25" y="3"/>
                        <a:pt x="24" y="3"/>
                      </a:cubicBezTo>
                      <a:cubicBezTo>
                        <a:pt x="22" y="2"/>
                        <a:pt x="21" y="2"/>
                        <a:pt x="20" y="2"/>
                      </a:cubicBezTo>
                      <a:cubicBezTo>
                        <a:pt x="16" y="0"/>
                        <a:pt x="12"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5" name="Freeform 1014"/>
                <p:cNvSpPr>
                  <a:spLocks/>
                </p:cNvSpPr>
                <p:nvPr/>
              </p:nvSpPr>
              <p:spPr bwMode="auto">
                <a:xfrm>
                  <a:off x="2978" y="1487"/>
                  <a:ext cx="42" cy="26"/>
                </a:xfrm>
                <a:custGeom>
                  <a:avLst/>
                  <a:gdLst>
                    <a:gd name="T0" fmla="*/ 4 w 22"/>
                    <a:gd name="T1" fmla="*/ 0 h 14"/>
                    <a:gd name="T2" fmla="*/ 0 w 22"/>
                    <a:gd name="T3" fmla="*/ 1 h 14"/>
                    <a:gd name="T4" fmla="*/ 10 w 22"/>
                    <a:gd name="T5" fmla="*/ 6 h 14"/>
                    <a:gd name="T6" fmla="*/ 10 w 22"/>
                    <a:gd name="T7" fmla="*/ 8 h 14"/>
                    <a:gd name="T8" fmla="*/ 0 w 22"/>
                    <a:gd name="T9" fmla="*/ 3 h 14"/>
                    <a:gd name="T10" fmla="*/ 8 w 22"/>
                    <a:gd name="T11" fmla="*/ 12 h 14"/>
                    <a:gd name="T12" fmla="*/ 16 w 22"/>
                    <a:gd name="T13" fmla="*/ 14 h 14"/>
                    <a:gd name="T14" fmla="*/ 21 w 22"/>
                    <a:gd name="T15" fmla="*/ 12 h 14"/>
                    <a:gd name="T16" fmla="*/ 15 w 22"/>
                    <a:gd name="T17" fmla="*/ 4 h 14"/>
                    <a:gd name="T18" fmla="*/ 13 w 22"/>
                    <a:gd name="T19" fmla="*/ 2 h 14"/>
                    <a:gd name="T20" fmla="*/ 10 w 22"/>
                    <a:gd name="T21" fmla="*/ 1 h 14"/>
                    <a:gd name="T22" fmla="*/ 4 w 22"/>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4">
                      <a:moveTo>
                        <a:pt x="4" y="0"/>
                      </a:moveTo>
                      <a:cubicBezTo>
                        <a:pt x="2" y="0"/>
                        <a:pt x="1" y="1"/>
                        <a:pt x="0" y="1"/>
                      </a:cubicBezTo>
                      <a:cubicBezTo>
                        <a:pt x="4" y="3"/>
                        <a:pt x="7" y="5"/>
                        <a:pt x="10" y="6"/>
                      </a:cubicBezTo>
                      <a:cubicBezTo>
                        <a:pt x="10" y="7"/>
                        <a:pt x="10" y="7"/>
                        <a:pt x="10" y="8"/>
                      </a:cubicBezTo>
                      <a:cubicBezTo>
                        <a:pt x="6" y="6"/>
                        <a:pt x="3" y="5"/>
                        <a:pt x="0" y="3"/>
                      </a:cubicBezTo>
                      <a:cubicBezTo>
                        <a:pt x="0" y="6"/>
                        <a:pt x="3" y="9"/>
                        <a:pt x="8" y="12"/>
                      </a:cubicBezTo>
                      <a:cubicBezTo>
                        <a:pt x="11" y="13"/>
                        <a:pt x="14" y="14"/>
                        <a:pt x="16" y="14"/>
                      </a:cubicBezTo>
                      <a:cubicBezTo>
                        <a:pt x="18" y="14"/>
                        <a:pt x="20" y="13"/>
                        <a:pt x="21" y="12"/>
                      </a:cubicBezTo>
                      <a:cubicBezTo>
                        <a:pt x="22" y="10"/>
                        <a:pt x="20" y="6"/>
                        <a:pt x="15" y="4"/>
                      </a:cubicBezTo>
                      <a:cubicBezTo>
                        <a:pt x="15" y="3"/>
                        <a:pt x="14" y="3"/>
                        <a:pt x="13" y="2"/>
                      </a:cubicBezTo>
                      <a:cubicBezTo>
                        <a:pt x="12" y="2"/>
                        <a:pt x="11" y="2"/>
                        <a:pt x="10" y="1"/>
                      </a:cubicBezTo>
                      <a:cubicBezTo>
                        <a:pt x="8" y="1"/>
                        <a:pt x="6"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6" name="Freeform 1015"/>
                <p:cNvSpPr>
                  <a:spLocks/>
                </p:cNvSpPr>
                <p:nvPr/>
              </p:nvSpPr>
              <p:spPr bwMode="auto">
                <a:xfrm>
                  <a:off x="3476" y="1318"/>
                  <a:ext cx="57" cy="49"/>
                </a:xfrm>
                <a:custGeom>
                  <a:avLst/>
                  <a:gdLst>
                    <a:gd name="T0" fmla="*/ 4 w 30"/>
                    <a:gd name="T1" fmla="*/ 0 h 26"/>
                    <a:gd name="T2" fmla="*/ 1 w 30"/>
                    <a:gd name="T3" fmla="*/ 1 h 26"/>
                    <a:gd name="T4" fmla="*/ 1 w 30"/>
                    <a:gd name="T5" fmla="*/ 1 h 26"/>
                    <a:gd name="T6" fmla="*/ 1 w 30"/>
                    <a:gd name="T7" fmla="*/ 4 h 26"/>
                    <a:gd name="T8" fmla="*/ 4 w 30"/>
                    <a:gd name="T9" fmla="*/ 12 h 26"/>
                    <a:gd name="T10" fmla="*/ 9 w 30"/>
                    <a:gd name="T11" fmla="*/ 17 h 26"/>
                    <a:gd name="T12" fmla="*/ 10 w 30"/>
                    <a:gd name="T13" fmla="*/ 18 h 26"/>
                    <a:gd name="T14" fmla="*/ 25 w 30"/>
                    <a:gd name="T15" fmla="*/ 26 h 26"/>
                    <a:gd name="T16" fmla="*/ 28 w 30"/>
                    <a:gd name="T17" fmla="*/ 25 h 26"/>
                    <a:gd name="T18" fmla="*/ 26 w 30"/>
                    <a:gd name="T19" fmla="*/ 16 h 26"/>
                    <a:gd name="T20" fmla="*/ 23 w 30"/>
                    <a:gd name="T21" fmla="*/ 20 h 26"/>
                    <a:gd name="T22" fmla="*/ 17 w 30"/>
                    <a:gd name="T23" fmla="*/ 16 h 26"/>
                    <a:gd name="T24" fmla="*/ 22 w 30"/>
                    <a:gd name="T25" fmla="*/ 10 h 26"/>
                    <a:gd name="T26" fmla="*/ 19 w 30"/>
                    <a:gd name="T27" fmla="*/ 8 h 26"/>
                    <a:gd name="T28" fmla="*/ 4 w 30"/>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26">
                      <a:moveTo>
                        <a:pt x="4" y="0"/>
                      </a:moveTo>
                      <a:cubicBezTo>
                        <a:pt x="3" y="0"/>
                        <a:pt x="2" y="1"/>
                        <a:pt x="1" y="1"/>
                      </a:cubicBezTo>
                      <a:cubicBezTo>
                        <a:pt x="1" y="1"/>
                        <a:pt x="1" y="1"/>
                        <a:pt x="1" y="1"/>
                      </a:cubicBezTo>
                      <a:cubicBezTo>
                        <a:pt x="1" y="2"/>
                        <a:pt x="0" y="3"/>
                        <a:pt x="1" y="4"/>
                      </a:cubicBezTo>
                      <a:cubicBezTo>
                        <a:pt x="1" y="6"/>
                        <a:pt x="2" y="9"/>
                        <a:pt x="4" y="12"/>
                      </a:cubicBezTo>
                      <a:cubicBezTo>
                        <a:pt x="6" y="13"/>
                        <a:pt x="7" y="15"/>
                        <a:pt x="9" y="17"/>
                      </a:cubicBezTo>
                      <a:cubicBezTo>
                        <a:pt x="9" y="17"/>
                        <a:pt x="10" y="17"/>
                        <a:pt x="10" y="18"/>
                      </a:cubicBezTo>
                      <a:cubicBezTo>
                        <a:pt x="16" y="23"/>
                        <a:pt x="22" y="26"/>
                        <a:pt x="25" y="26"/>
                      </a:cubicBezTo>
                      <a:cubicBezTo>
                        <a:pt x="27" y="26"/>
                        <a:pt x="27" y="25"/>
                        <a:pt x="28" y="25"/>
                      </a:cubicBezTo>
                      <a:cubicBezTo>
                        <a:pt x="30" y="23"/>
                        <a:pt x="29" y="20"/>
                        <a:pt x="26" y="16"/>
                      </a:cubicBezTo>
                      <a:cubicBezTo>
                        <a:pt x="25" y="17"/>
                        <a:pt x="24" y="19"/>
                        <a:pt x="23" y="20"/>
                      </a:cubicBezTo>
                      <a:cubicBezTo>
                        <a:pt x="21" y="19"/>
                        <a:pt x="19" y="17"/>
                        <a:pt x="17" y="16"/>
                      </a:cubicBezTo>
                      <a:cubicBezTo>
                        <a:pt x="19" y="14"/>
                        <a:pt x="20" y="12"/>
                        <a:pt x="22" y="10"/>
                      </a:cubicBezTo>
                      <a:cubicBezTo>
                        <a:pt x="21" y="10"/>
                        <a:pt x="20" y="9"/>
                        <a:pt x="19" y="8"/>
                      </a:cubicBezTo>
                      <a:cubicBezTo>
                        <a:pt x="14" y="3"/>
                        <a:pt x="7"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7" name="Freeform 1016"/>
                <p:cNvSpPr>
                  <a:spLocks/>
                </p:cNvSpPr>
                <p:nvPr/>
              </p:nvSpPr>
              <p:spPr bwMode="auto">
                <a:xfrm>
                  <a:off x="3270" y="1545"/>
                  <a:ext cx="48" cy="40"/>
                </a:xfrm>
                <a:custGeom>
                  <a:avLst/>
                  <a:gdLst>
                    <a:gd name="T0" fmla="*/ 6 w 26"/>
                    <a:gd name="T1" fmla="*/ 0 h 21"/>
                    <a:gd name="T2" fmla="*/ 4 w 26"/>
                    <a:gd name="T3" fmla="*/ 0 h 21"/>
                    <a:gd name="T4" fmla="*/ 2 w 26"/>
                    <a:gd name="T5" fmla="*/ 1 h 21"/>
                    <a:gd name="T6" fmla="*/ 2 w 26"/>
                    <a:gd name="T7" fmla="*/ 1 h 21"/>
                    <a:gd name="T8" fmla="*/ 9 w 26"/>
                    <a:gd name="T9" fmla="*/ 15 h 21"/>
                    <a:gd name="T10" fmla="*/ 21 w 26"/>
                    <a:gd name="T11" fmla="*/ 21 h 21"/>
                    <a:gd name="T12" fmla="*/ 24 w 26"/>
                    <a:gd name="T13" fmla="*/ 20 h 21"/>
                    <a:gd name="T14" fmla="*/ 19 w 26"/>
                    <a:gd name="T15" fmla="*/ 7 h 21"/>
                    <a:gd name="T16" fmla="*/ 17 w 26"/>
                    <a:gd name="T17" fmla="*/ 5 h 21"/>
                    <a:gd name="T18" fmla="*/ 16 w 26"/>
                    <a:gd name="T19" fmla="*/ 4 h 21"/>
                    <a:gd name="T20" fmla="*/ 6 w 26"/>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1">
                      <a:moveTo>
                        <a:pt x="6" y="0"/>
                      </a:moveTo>
                      <a:cubicBezTo>
                        <a:pt x="5" y="0"/>
                        <a:pt x="4" y="0"/>
                        <a:pt x="4" y="0"/>
                      </a:cubicBezTo>
                      <a:cubicBezTo>
                        <a:pt x="3" y="0"/>
                        <a:pt x="3" y="1"/>
                        <a:pt x="2" y="1"/>
                      </a:cubicBezTo>
                      <a:cubicBezTo>
                        <a:pt x="2" y="1"/>
                        <a:pt x="2" y="1"/>
                        <a:pt x="2" y="1"/>
                      </a:cubicBezTo>
                      <a:cubicBezTo>
                        <a:pt x="0" y="4"/>
                        <a:pt x="3" y="10"/>
                        <a:pt x="9" y="15"/>
                      </a:cubicBezTo>
                      <a:cubicBezTo>
                        <a:pt x="13" y="19"/>
                        <a:pt x="18" y="21"/>
                        <a:pt x="21" y="21"/>
                      </a:cubicBezTo>
                      <a:cubicBezTo>
                        <a:pt x="22" y="21"/>
                        <a:pt x="23" y="20"/>
                        <a:pt x="24" y="20"/>
                      </a:cubicBezTo>
                      <a:cubicBezTo>
                        <a:pt x="26" y="17"/>
                        <a:pt x="24" y="12"/>
                        <a:pt x="19" y="7"/>
                      </a:cubicBezTo>
                      <a:cubicBezTo>
                        <a:pt x="19" y="6"/>
                        <a:pt x="18" y="6"/>
                        <a:pt x="17" y="5"/>
                      </a:cubicBezTo>
                      <a:cubicBezTo>
                        <a:pt x="17" y="5"/>
                        <a:pt x="16" y="4"/>
                        <a:pt x="16" y="4"/>
                      </a:cubicBezTo>
                      <a:cubicBezTo>
                        <a:pt x="12" y="1"/>
                        <a:pt x="8"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8" name="Freeform 1017"/>
                <p:cNvSpPr>
                  <a:spLocks/>
                </p:cNvSpPr>
                <p:nvPr/>
              </p:nvSpPr>
              <p:spPr bwMode="auto">
                <a:xfrm>
                  <a:off x="3035" y="1397"/>
                  <a:ext cx="33" cy="20"/>
                </a:xfrm>
                <a:custGeom>
                  <a:avLst/>
                  <a:gdLst>
                    <a:gd name="T0" fmla="*/ 4 w 18"/>
                    <a:gd name="T1" fmla="*/ 0 h 11"/>
                    <a:gd name="T2" fmla="*/ 0 w 18"/>
                    <a:gd name="T3" fmla="*/ 1 h 11"/>
                    <a:gd name="T4" fmla="*/ 3 w 18"/>
                    <a:gd name="T5" fmla="*/ 7 h 11"/>
                    <a:gd name="T6" fmla="*/ 7 w 18"/>
                    <a:gd name="T7" fmla="*/ 9 h 11"/>
                    <a:gd name="T8" fmla="*/ 8 w 18"/>
                    <a:gd name="T9" fmla="*/ 10 h 11"/>
                    <a:gd name="T10" fmla="*/ 14 w 18"/>
                    <a:gd name="T11" fmla="*/ 11 h 11"/>
                    <a:gd name="T12" fmla="*/ 17 w 18"/>
                    <a:gd name="T13" fmla="*/ 10 h 11"/>
                    <a:gd name="T14" fmla="*/ 18 w 18"/>
                    <a:gd name="T15" fmla="*/ 10 h 11"/>
                    <a:gd name="T16" fmla="*/ 18 w 18"/>
                    <a:gd name="T17" fmla="*/ 7 h 11"/>
                    <a:gd name="T18" fmla="*/ 11 w 18"/>
                    <a:gd name="T19" fmla="*/ 2 h 11"/>
                    <a:gd name="T20" fmla="*/ 4 w 18"/>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1">
                      <a:moveTo>
                        <a:pt x="4" y="0"/>
                      </a:moveTo>
                      <a:cubicBezTo>
                        <a:pt x="2" y="0"/>
                        <a:pt x="1" y="0"/>
                        <a:pt x="0" y="1"/>
                      </a:cubicBezTo>
                      <a:cubicBezTo>
                        <a:pt x="0" y="2"/>
                        <a:pt x="1" y="5"/>
                        <a:pt x="3" y="7"/>
                      </a:cubicBezTo>
                      <a:cubicBezTo>
                        <a:pt x="4" y="7"/>
                        <a:pt x="5" y="8"/>
                        <a:pt x="7" y="9"/>
                      </a:cubicBezTo>
                      <a:cubicBezTo>
                        <a:pt x="7" y="9"/>
                        <a:pt x="8" y="9"/>
                        <a:pt x="8" y="10"/>
                      </a:cubicBezTo>
                      <a:cubicBezTo>
                        <a:pt x="10" y="11"/>
                        <a:pt x="13" y="11"/>
                        <a:pt x="14" y="11"/>
                      </a:cubicBezTo>
                      <a:cubicBezTo>
                        <a:pt x="16" y="11"/>
                        <a:pt x="17" y="11"/>
                        <a:pt x="17" y="10"/>
                      </a:cubicBezTo>
                      <a:cubicBezTo>
                        <a:pt x="17" y="10"/>
                        <a:pt x="18" y="10"/>
                        <a:pt x="18" y="10"/>
                      </a:cubicBezTo>
                      <a:cubicBezTo>
                        <a:pt x="18" y="9"/>
                        <a:pt x="18" y="8"/>
                        <a:pt x="18" y="7"/>
                      </a:cubicBezTo>
                      <a:cubicBezTo>
                        <a:pt x="17" y="6"/>
                        <a:pt x="14" y="3"/>
                        <a:pt x="11" y="2"/>
                      </a:cubicBezTo>
                      <a:cubicBezTo>
                        <a:pt x="8" y="1"/>
                        <a:pt x="6"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9" name="Freeform 1018"/>
                <p:cNvSpPr>
                  <a:spLocks noEditPoints="1"/>
                </p:cNvSpPr>
                <p:nvPr/>
              </p:nvSpPr>
              <p:spPr bwMode="auto">
                <a:xfrm>
                  <a:off x="5010" y="1545"/>
                  <a:ext cx="254" cy="436"/>
                </a:xfrm>
                <a:custGeom>
                  <a:avLst/>
                  <a:gdLst>
                    <a:gd name="T0" fmla="*/ 113 w 135"/>
                    <a:gd name="T1" fmla="*/ 215 h 232"/>
                    <a:gd name="T2" fmla="*/ 51 w 135"/>
                    <a:gd name="T3" fmla="*/ 227 h 232"/>
                    <a:gd name="T4" fmla="*/ 52 w 135"/>
                    <a:gd name="T5" fmla="*/ 229 h 232"/>
                    <a:gd name="T6" fmla="*/ 52 w 135"/>
                    <a:gd name="T7" fmla="*/ 232 h 232"/>
                    <a:gd name="T8" fmla="*/ 114 w 135"/>
                    <a:gd name="T9" fmla="*/ 220 h 232"/>
                    <a:gd name="T10" fmla="*/ 113 w 135"/>
                    <a:gd name="T11" fmla="*/ 217 h 232"/>
                    <a:gd name="T12" fmla="*/ 113 w 135"/>
                    <a:gd name="T13" fmla="*/ 215 h 232"/>
                    <a:gd name="T14" fmla="*/ 25 w 135"/>
                    <a:gd name="T15" fmla="*/ 110 h 232"/>
                    <a:gd name="T16" fmla="*/ 24 w 135"/>
                    <a:gd name="T17" fmla="*/ 111 h 232"/>
                    <a:gd name="T18" fmla="*/ 24 w 135"/>
                    <a:gd name="T19" fmla="*/ 111 h 232"/>
                    <a:gd name="T20" fmla="*/ 24 w 135"/>
                    <a:gd name="T21" fmla="*/ 111 h 232"/>
                    <a:gd name="T22" fmla="*/ 47 w 135"/>
                    <a:gd name="T23" fmla="*/ 218 h 232"/>
                    <a:gd name="T24" fmla="*/ 47 w 135"/>
                    <a:gd name="T25" fmla="*/ 218 h 232"/>
                    <a:gd name="T26" fmla="*/ 47 w 135"/>
                    <a:gd name="T27" fmla="*/ 218 h 232"/>
                    <a:gd name="T28" fmla="*/ 48 w 135"/>
                    <a:gd name="T29" fmla="*/ 218 h 232"/>
                    <a:gd name="T30" fmla="*/ 25 w 135"/>
                    <a:gd name="T31" fmla="*/ 110 h 232"/>
                    <a:gd name="T32" fmla="*/ 20 w 135"/>
                    <a:gd name="T33" fmla="*/ 100 h 232"/>
                    <a:gd name="T34" fmla="*/ 0 w 135"/>
                    <a:gd name="T35" fmla="*/ 106 h 232"/>
                    <a:gd name="T36" fmla="*/ 0 w 135"/>
                    <a:gd name="T37" fmla="*/ 108 h 232"/>
                    <a:gd name="T38" fmla="*/ 1 w 135"/>
                    <a:gd name="T39" fmla="*/ 110 h 232"/>
                    <a:gd name="T40" fmla="*/ 20 w 135"/>
                    <a:gd name="T41" fmla="*/ 105 h 232"/>
                    <a:gd name="T42" fmla="*/ 20 w 135"/>
                    <a:gd name="T43" fmla="*/ 104 h 232"/>
                    <a:gd name="T44" fmla="*/ 20 w 135"/>
                    <a:gd name="T45" fmla="*/ 100 h 232"/>
                    <a:gd name="T46" fmla="*/ 73 w 135"/>
                    <a:gd name="T47" fmla="*/ 36 h 232"/>
                    <a:gd name="T48" fmla="*/ 113 w 135"/>
                    <a:gd name="T49" fmla="*/ 204 h 232"/>
                    <a:gd name="T50" fmla="*/ 114 w 135"/>
                    <a:gd name="T51" fmla="*/ 204 h 232"/>
                    <a:gd name="T52" fmla="*/ 114 w 135"/>
                    <a:gd name="T53" fmla="*/ 204 h 232"/>
                    <a:gd name="T54" fmla="*/ 114 w 135"/>
                    <a:gd name="T55" fmla="*/ 204 h 232"/>
                    <a:gd name="T56" fmla="*/ 75 w 135"/>
                    <a:gd name="T57" fmla="*/ 36 h 232"/>
                    <a:gd name="T58" fmla="*/ 74 w 135"/>
                    <a:gd name="T59" fmla="*/ 36 h 232"/>
                    <a:gd name="T60" fmla="*/ 74 w 135"/>
                    <a:gd name="T61" fmla="*/ 36 h 232"/>
                    <a:gd name="T62" fmla="*/ 73 w 135"/>
                    <a:gd name="T63" fmla="*/ 36 h 232"/>
                    <a:gd name="T64" fmla="*/ 133 w 135"/>
                    <a:gd name="T65" fmla="*/ 0 h 232"/>
                    <a:gd name="T66" fmla="*/ 73 w 135"/>
                    <a:gd name="T67" fmla="*/ 20 h 232"/>
                    <a:gd name="T68" fmla="*/ 73 w 135"/>
                    <a:gd name="T69" fmla="*/ 23 h 232"/>
                    <a:gd name="T70" fmla="*/ 74 w 135"/>
                    <a:gd name="T71" fmla="*/ 25 h 232"/>
                    <a:gd name="T72" fmla="*/ 135 w 135"/>
                    <a:gd name="T73" fmla="*/ 4 h 232"/>
                    <a:gd name="T74" fmla="*/ 134 w 135"/>
                    <a:gd name="T75" fmla="*/ 2 h 232"/>
                    <a:gd name="T76" fmla="*/ 133 w 135"/>
                    <a:gd name="T77"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 h="232">
                      <a:moveTo>
                        <a:pt x="113" y="215"/>
                      </a:moveTo>
                      <a:cubicBezTo>
                        <a:pt x="92" y="219"/>
                        <a:pt x="72" y="223"/>
                        <a:pt x="51" y="227"/>
                      </a:cubicBezTo>
                      <a:cubicBezTo>
                        <a:pt x="51" y="228"/>
                        <a:pt x="52" y="229"/>
                        <a:pt x="52" y="229"/>
                      </a:cubicBezTo>
                      <a:cubicBezTo>
                        <a:pt x="52" y="230"/>
                        <a:pt x="52" y="231"/>
                        <a:pt x="52" y="232"/>
                      </a:cubicBezTo>
                      <a:cubicBezTo>
                        <a:pt x="73" y="228"/>
                        <a:pt x="93" y="224"/>
                        <a:pt x="114" y="220"/>
                      </a:cubicBezTo>
                      <a:cubicBezTo>
                        <a:pt x="114" y="219"/>
                        <a:pt x="113" y="218"/>
                        <a:pt x="113" y="217"/>
                      </a:cubicBezTo>
                      <a:cubicBezTo>
                        <a:pt x="113" y="216"/>
                        <a:pt x="113" y="215"/>
                        <a:pt x="113" y="215"/>
                      </a:cubicBezTo>
                      <a:moveTo>
                        <a:pt x="25" y="110"/>
                      </a:moveTo>
                      <a:cubicBezTo>
                        <a:pt x="24" y="111"/>
                        <a:pt x="24" y="111"/>
                        <a:pt x="24" y="111"/>
                      </a:cubicBezTo>
                      <a:cubicBezTo>
                        <a:pt x="24" y="111"/>
                        <a:pt x="24" y="111"/>
                        <a:pt x="24" y="111"/>
                      </a:cubicBezTo>
                      <a:cubicBezTo>
                        <a:pt x="24" y="111"/>
                        <a:pt x="24" y="111"/>
                        <a:pt x="24" y="111"/>
                      </a:cubicBezTo>
                      <a:cubicBezTo>
                        <a:pt x="33" y="146"/>
                        <a:pt x="40" y="182"/>
                        <a:pt x="47" y="218"/>
                      </a:cubicBezTo>
                      <a:cubicBezTo>
                        <a:pt x="47" y="218"/>
                        <a:pt x="47" y="218"/>
                        <a:pt x="47" y="218"/>
                      </a:cubicBezTo>
                      <a:cubicBezTo>
                        <a:pt x="47" y="218"/>
                        <a:pt x="47" y="218"/>
                        <a:pt x="47" y="218"/>
                      </a:cubicBezTo>
                      <a:cubicBezTo>
                        <a:pt x="47" y="218"/>
                        <a:pt x="48" y="218"/>
                        <a:pt x="48" y="218"/>
                      </a:cubicBezTo>
                      <a:cubicBezTo>
                        <a:pt x="41" y="182"/>
                        <a:pt x="34" y="146"/>
                        <a:pt x="25" y="110"/>
                      </a:cubicBezTo>
                      <a:moveTo>
                        <a:pt x="20" y="100"/>
                      </a:moveTo>
                      <a:cubicBezTo>
                        <a:pt x="13" y="102"/>
                        <a:pt x="6" y="104"/>
                        <a:pt x="0" y="106"/>
                      </a:cubicBezTo>
                      <a:cubicBezTo>
                        <a:pt x="0" y="107"/>
                        <a:pt x="0" y="107"/>
                        <a:pt x="0" y="108"/>
                      </a:cubicBezTo>
                      <a:cubicBezTo>
                        <a:pt x="1" y="109"/>
                        <a:pt x="1" y="110"/>
                        <a:pt x="1" y="110"/>
                      </a:cubicBezTo>
                      <a:cubicBezTo>
                        <a:pt x="7" y="108"/>
                        <a:pt x="14" y="107"/>
                        <a:pt x="20" y="105"/>
                      </a:cubicBezTo>
                      <a:cubicBezTo>
                        <a:pt x="20" y="105"/>
                        <a:pt x="20" y="104"/>
                        <a:pt x="20" y="104"/>
                      </a:cubicBezTo>
                      <a:cubicBezTo>
                        <a:pt x="20" y="103"/>
                        <a:pt x="20" y="101"/>
                        <a:pt x="20" y="100"/>
                      </a:cubicBezTo>
                      <a:moveTo>
                        <a:pt x="73" y="36"/>
                      </a:moveTo>
                      <a:cubicBezTo>
                        <a:pt x="90" y="91"/>
                        <a:pt x="103" y="147"/>
                        <a:pt x="113" y="204"/>
                      </a:cubicBezTo>
                      <a:cubicBezTo>
                        <a:pt x="113" y="204"/>
                        <a:pt x="113" y="204"/>
                        <a:pt x="114" y="204"/>
                      </a:cubicBezTo>
                      <a:cubicBezTo>
                        <a:pt x="114" y="204"/>
                        <a:pt x="114" y="204"/>
                        <a:pt x="114" y="204"/>
                      </a:cubicBezTo>
                      <a:cubicBezTo>
                        <a:pt x="114" y="204"/>
                        <a:pt x="114" y="204"/>
                        <a:pt x="114" y="204"/>
                      </a:cubicBezTo>
                      <a:cubicBezTo>
                        <a:pt x="104" y="147"/>
                        <a:pt x="91" y="91"/>
                        <a:pt x="75" y="36"/>
                      </a:cubicBezTo>
                      <a:cubicBezTo>
                        <a:pt x="75" y="36"/>
                        <a:pt x="74" y="36"/>
                        <a:pt x="74" y="36"/>
                      </a:cubicBezTo>
                      <a:cubicBezTo>
                        <a:pt x="74" y="36"/>
                        <a:pt x="74" y="36"/>
                        <a:pt x="74" y="36"/>
                      </a:cubicBezTo>
                      <a:cubicBezTo>
                        <a:pt x="74" y="36"/>
                        <a:pt x="74" y="36"/>
                        <a:pt x="73" y="36"/>
                      </a:cubicBezTo>
                      <a:moveTo>
                        <a:pt x="133" y="0"/>
                      </a:moveTo>
                      <a:cubicBezTo>
                        <a:pt x="113" y="6"/>
                        <a:pt x="93" y="13"/>
                        <a:pt x="73" y="20"/>
                      </a:cubicBezTo>
                      <a:cubicBezTo>
                        <a:pt x="73" y="21"/>
                        <a:pt x="73" y="22"/>
                        <a:pt x="73" y="23"/>
                      </a:cubicBezTo>
                      <a:cubicBezTo>
                        <a:pt x="74" y="23"/>
                        <a:pt x="74" y="24"/>
                        <a:pt x="74" y="25"/>
                      </a:cubicBezTo>
                      <a:cubicBezTo>
                        <a:pt x="94" y="18"/>
                        <a:pt x="115" y="11"/>
                        <a:pt x="135" y="4"/>
                      </a:cubicBezTo>
                      <a:cubicBezTo>
                        <a:pt x="134" y="3"/>
                        <a:pt x="134" y="3"/>
                        <a:pt x="134" y="2"/>
                      </a:cubicBezTo>
                      <a:cubicBezTo>
                        <a:pt x="134" y="1"/>
                        <a:pt x="133" y="0"/>
                        <a:pt x="13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0" name="Freeform 1019"/>
                <p:cNvSpPr>
                  <a:spLocks/>
                </p:cNvSpPr>
                <p:nvPr/>
              </p:nvSpPr>
              <p:spPr bwMode="auto">
                <a:xfrm>
                  <a:off x="5256" y="1523"/>
                  <a:ext cx="21" cy="49"/>
                </a:xfrm>
                <a:custGeom>
                  <a:avLst/>
                  <a:gdLst>
                    <a:gd name="T0" fmla="*/ 2 w 11"/>
                    <a:gd name="T1" fmla="*/ 0 h 26"/>
                    <a:gd name="T2" fmla="*/ 2 w 11"/>
                    <a:gd name="T3" fmla="*/ 0 h 26"/>
                    <a:gd name="T4" fmla="*/ 2 w 11"/>
                    <a:gd name="T5" fmla="*/ 12 h 26"/>
                    <a:gd name="T6" fmla="*/ 3 w 11"/>
                    <a:gd name="T7" fmla="*/ 14 h 26"/>
                    <a:gd name="T8" fmla="*/ 4 w 11"/>
                    <a:gd name="T9" fmla="*/ 16 h 26"/>
                    <a:gd name="T10" fmla="*/ 9 w 11"/>
                    <a:gd name="T11" fmla="*/ 26 h 26"/>
                    <a:gd name="T12" fmla="*/ 10 w 11"/>
                    <a:gd name="T13" fmla="*/ 26 h 26"/>
                    <a:gd name="T14" fmla="*/ 8 w 11"/>
                    <a:gd name="T15" fmla="*/ 12 h 26"/>
                    <a:gd name="T16" fmla="*/ 2 w 1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6">
                      <a:moveTo>
                        <a:pt x="2" y="0"/>
                      </a:moveTo>
                      <a:cubicBezTo>
                        <a:pt x="2" y="0"/>
                        <a:pt x="2" y="0"/>
                        <a:pt x="2" y="0"/>
                      </a:cubicBezTo>
                      <a:cubicBezTo>
                        <a:pt x="0" y="0"/>
                        <a:pt x="1" y="6"/>
                        <a:pt x="2" y="12"/>
                      </a:cubicBezTo>
                      <a:cubicBezTo>
                        <a:pt x="2" y="12"/>
                        <a:pt x="3" y="13"/>
                        <a:pt x="3" y="14"/>
                      </a:cubicBezTo>
                      <a:cubicBezTo>
                        <a:pt x="3" y="15"/>
                        <a:pt x="3" y="15"/>
                        <a:pt x="4" y="16"/>
                      </a:cubicBezTo>
                      <a:cubicBezTo>
                        <a:pt x="6" y="22"/>
                        <a:pt x="8" y="26"/>
                        <a:pt x="9" y="26"/>
                      </a:cubicBezTo>
                      <a:cubicBezTo>
                        <a:pt x="10" y="26"/>
                        <a:pt x="10" y="26"/>
                        <a:pt x="10" y="26"/>
                      </a:cubicBezTo>
                      <a:cubicBezTo>
                        <a:pt x="11" y="26"/>
                        <a:pt x="10" y="19"/>
                        <a:pt x="8" y="12"/>
                      </a:cubicBezTo>
                      <a:cubicBezTo>
                        <a:pt x="6" y="5"/>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1" name="Freeform 1020"/>
                <p:cNvSpPr>
                  <a:spLocks/>
                </p:cNvSpPr>
                <p:nvPr/>
              </p:nvSpPr>
              <p:spPr bwMode="auto">
                <a:xfrm>
                  <a:off x="5132" y="1566"/>
                  <a:ext cx="21" cy="47"/>
                </a:xfrm>
                <a:custGeom>
                  <a:avLst/>
                  <a:gdLst>
                    <a:gd name="T0" fmla="*/ 2 w 11"/>
                    <a:gd name="T1" fmla="*/ 0 h 25"/>
                    <a:gd name="T2" fmla="*/ 2 w 11"/>
                    <a:gd name="T3" fmla="*/ 0 h 25"/>
                    <a:gd name="T4" fmla="*/ 3 w 11"/>
                    <a:gd name="T5" fmla="*/ 13 h 25"/>
                    <a:gd name="T6" fmla="*/ 8 w 11"/>
                    <a:gd name="T7" fmla="*/ 25 h 25"/>
                    <a:gd name="T8" fmla="*/ 9 w 11"/>
                    <a:gd name="T9" fmla="*/ 25 h 25"/>
                    <a:gd name="T10" fmla="*/ 9 w 11"/>
                    <a:gd name="T11" fmla="*/ 25 h 25"/>
                    <a:gd name="T12" fmla="*/ 10 w 11"/>
                    <a:gd name="T13" fmla="*/ 25 h 25"/>
                    <a:gd name="T14" fmla="*/ 9 w 11"/>
                    <a:gd name="T15" fmla="*/ 14 h 25"/>
                    <a:gd name="T16" fmla="*/ 8 w 11"/>
                    <a:gd name="T17" fmla="*/ 12 h 25"/>
                    <a:gd name="T18" fmla="*/ 8 w 11"/>
                    <a:gd name="T19" fmla="*/ 9 h 25"/>
                    <a:gd name="T20" fmla="*/ 2 w 11"/>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25">
                      <a:moveTo>
                        <a:pt x="2" y="0"/>
                      </a:moveTo>
                      <a:cubicBezTo>
                        <a:pt x="2" y="0"/>
                        <a:pt x="2" y="0"/>
                        <a:pt x="2" y="0"/>
                      </a:cubicBezTo>
                      <a:cubicBezTo>
                        <a:pt x="0" y="1"/>
                        <a:pt x="1" y="6"/>
                        <a:pt x="3" y="13"/>
                      </a:cubicBezTo>
                      <a:cubicBezTo>
                        <a:pt x="5" y="19"/>
                        <a:pt x="7" y="23"/>
                        <a:pt x="8" y="25"/>
                      </a:cubicBezTo>
                      <a:cubicBezTo>
                        <a:pt x="9" y="25"/>
                        <a:pt x="9" y="25"/>
                        <a:pt x="9" y="25"/>
                      </a:cubicBezTo>
                      <a:cubicBezTo>
                        <a:pt x="9" y="25"/>
                        <a:pt x="9" y="25"/>
                        <a:pt x="9" y="25"/>
                      </a:cubicBezTo>
                      <a:cubicBezTo>
                        <a:pt x="9" y="25"/>
                        <a:pt x="10" y="25"/>
                        <a:pt x="10" y="25"/>
                      </a:cubicBezTo>
                      <a:cubicBezTo>
                        <a:pt x="11" y="24"/>
                        <a:pt x="10" y="20"/>
                        <a:pt x="9" y="14"/>
                      </a:cubicBezTo>
                      <a:cubicBezTo>
                        <a:pt x="9" y="13"/>
                        <a:pt x="9" y="12"/>
                        <a:pt x="8" y="12"/>
                      </a:cubicBezTo>
                      <a:cubicBezTo>
                        <a:pt x="8" y="11"/>
                        <a:pt x="8" y="10"/>
                        <a:pt x="8" y="9"/>
                      </a:cubicBezTo>
                      <a:cubicBezTo>
                        <a:pt x="6" y="4"/>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2" name="Freeform 1021"/>
                <p:cNvSpPr>
                  <a:spLocks/>
                </p:cNvSpPr>
                <p:nvPr/>
              </p:nvSpPr>
              <p:spPr bwMode="auto">
                <a:xfrm>
                  <a:off x="4999" y="1731"/>
                  <a:ext cx="15" cy="38"/>
                </a:xfrm>
                <a:custGeom>
                  <a:avLst/>
                  <a:gdLst>
                    <a:gd name="T0" fmla="*/ 2 w 8"/>
                    <a:gd name="T1" fmla="*/ 0 h 20"/>
                    <a:gd name="T2" fmla="*/ 2 w 8"/>
                    <a:gd name="T3" fmla="*/ 0 h 20"/>
                    <a:gd name="T4" fmla="*/ 2 w 8"/>
                    <a:gd name="T5" fmla="*/ 11 h 20"/>
                    <a:gd name="T6" fmla="*/ 7 w 8"/>
                    <a:gd name="T7" fmla="*/ 20 h 20"/>
                    <a:gd name="T8" fmla="*/ 7 w 8"/>
                    <a:gd name="T9" fmla="*/ 20 h 20"/>
                    <a:gd name="T10" fmla="*/ 7 w 8"/>
                    <a:gd name="T11" fmla="*/ 11 h 20"/>
                    <a:gd name="T12" fmla="*/ 6 w 8"/>
                    <a:gd name="T13" fmla="*/ 9 h 20"/>
                    <a:gd name="T14" fmla="*/ 6 w 8"/>
                    <a:gd name="T15" fmla="*/ 7 h 20"/>
                    <a:gd name="T16" fmla="*/ 2 w 8"/>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0">
                      <a:moveTo>
                        <a:pt x="2" y="0"/>
                      </a:moveTo>
                      <a:cubicBezTo>
                        <a:pt x="2" y="0"/>
                        <a:pt x="2" y="0"/>
                        <a:pt x="2" y="0"/>
                      </a:cubicBezTo>
                      <a:cubicBezTo>
                        <a:pt x="0" y="1"/>
                        <a:pt x="1" y="5"/>
                        <a:pt x="2" y="11"/>
                      </a:cubicBezTo>
                      <a:cubicBezTo>
                        <a:pt x="3" y="16"/>
                        <a:pt x="5" y="20"/>
                        <a:pt x="7" y="20"/>
                      </a:cubicBezTo>
                      <a:cubicBezTo>
                        <a:pt x="7" y="20"/>
                        <a:pt x="7" y="20"/>
                        <a:pt x="7" y="20"/>
                      </a:cubicBezTo>
                      <a:cubicBezTo>
                        <a:pt x="8" y="19"/>
                        <a:pt x="8" y="16"/>
                        <a:pt x="7" y="11"/>
                      </a:cubicBezTo>
                      <a:cubicBezTo>
                        <a:pt x="7" y="11"/>
                        <a:pt x="7" y="10"/>
                        <a:pt x="6" y="9"/>
                      </a:cubicBezTo>
                      <a:cubicBezTo>
                        <a:pt x="6" y="8"/>
                        <a:pt x="6" y="8"/>
                        <a:pt x="6" y="7"/>
                      </a:cubicBezTo>
                      <a:cubicBezTo>
                        <a:pt x="4" y="3"/>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3" name="Freeform 1022"/>
                <p:cNvSpPr>
                  <a:spLocks/>
                </p:cNvSpPr>
                <p:nvPr/>
              </p:nvSpPr>
              <p:spPr bwMode="auto">
                <a:xfrm>
                  <a:off x="5220" y="1929"/>
                  <a:ext cx="15" cy="47"/>
                </a:xfrm>
                <a:custGeom>
                  <a:avLst/>
                  <a:gdLst>
                    <a:gd name="T0" fmla="*/ 2 w 8"/>
                    <a:gd name="T1" fmla="*/ 0 h 25"/>
                    <a:gd name="T2" fmla="*/ 2 w 8"/>
                    <a:gd name="T3" fmla="*/ 0 h 25"/>
                    <a:gd name="T4" fmla="*/ 1 w 8"/>
                    <a:gd name="T5" fmla="*/ 0 h 25"/>
                    <a:gd name="T6" fmla="*/ 1 w 8"/>
                    <a:gd name="T7" fmla="*/ 11 h 25"/>
                    <a:gd name="T8" fmla="*/ 1 w 8"/>
                    <a:gd name="T9" fmla="*/ 13 h 25"/>
                    <a:gd name="T10" fmla="*/ 2 w 8"/>
                    <a:gd name="T11" fmla="*/ 16 h 25"/>
                    <a:gd name="T12" fmla="*/ 6 w 8"/>
                    <a:gd name="T13" fmla="*/ 25 h 25"/>
                    <a:gd name="T14" fmla="*/ 6 w 8"/>
                    <a:gd name="T15" fmla="*/ 25 h 25"/>
                    <a:gd name="T16" fmla="*/ 7 w 8"/>
                    <a:gd name="T17" fmla="*/ 12 h 25"/>
                    <a:gd name="T18" fmla="*/ 2 w 8"/>
                    <a:gd name="T19" fmla="*/ 0 h 25"/>
                    <a:gd name="T20" fmla="*/ 2 w 8"/>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5">
                      <a:moveTo>
                        <a:pt x="2" y="0"/>
                      </a:moveTo>
                      <a:cubicBezTo>
                        <a:pt x="2" y="0"/>
                        <a:pt x="2" y="0"/>
                        <a:pt x="2" y="0"/>
                      </a:cubicBezTo>
                      <a:cubicBezTo>
                        <a:pt x="1" y="0"/>
                        <a:pt x="1" y="0"/>
                        <a:pt x="1" y="0"/>
                      </a:cubicBezTo>
                      <a:cubicBezTo>
                        <a:pt x="0" y="2"/>
                        <a:pt x="0" y="6"/>
                        <a:pt x="1" y="11"/>
                      </a:cubicBezTo>
                      <a:cubicBezTo>
                        <a:pt x="1" y="11"/>
                        <a:pt x="1" y="12"/>
                        <a:pt x="1" y="13"/>
                      </a:cubicBezTo>
                      <a:cubicBezTo>
                        <a:pt x="1" y="14"/>
                        <a:pt x="2" y="15"/>
                        <a:pt x="2" y="16"/>
                      </a:cubicBezTo>
                      <a:cubicBezTo>
                        <a:pt x="3" y="22"/>
                        <a:pt x="5" y="25"/>
                        <a:pt x="6" y="25"/>
                      </a:cubicBezTo>
                      <a:cubicBezTo>
                        <a:pt x="6" y="25"/>
                        <a:pt x="6" y="25"/>
                        <a:pt x="6" y="25"/>
                      </a:cubicBezTo>
                      <a:cubicBezTo>
                        <a:pt x="8" y="25"/>
                        <a:pt x="8" y="19"/>
                        <a:pt x="7" y="12"/>
                      </a:cubicBezTo>
                      <a:cubicBezTo>
                        <a:pt x="6" y="5"/>
                        <a:pt x="4" y="0"/>
                        <a:pt x="2" y="0"/>
                      </a:cubicBezTo>
                      <a:cubicBezTo>
                        <a:pt x="2" y="0"/>
                        <a:pt x="2"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4" name="Freeform 1023"/>
                <p:cNvSpPr>
                  <a:spLocks/>
                </p:cNvSpPr>
                <p:nvPr/>
              </p:nvSpPr>
              <p:spPr bwMode="auto">
                <a:xfrm>
                  <a:off x="5094" y="1955"/>
                  <a:ext cx="15" cy="45"/>
                </a:xfrm>
                <a:custGeom>
                  <a:avLst/>
                  <a:gdLst>
                    <a:gd name="T0" fmla="*/ 2 w 8"/>
                    <a:gd name="T1" fmla="*/ 0 h 24"/>
                    <a:gd name="T2" fmla="*/ 2 w 8"/>
                    <a:gd name="T3" fmla="*/ 0 h 24"/>
                    <a:gd name="T4" fmla="*/ 2 w 8"/>
                    <a:gd name="T5" fmla="*/ 0 h 24"/>
                    <a:gd name="T6" fmla="*/ 1 w 8"/>
                    <a:gd name="T7" fmla="*/ 13 h 24"/>
                    <a:gd name="T8" fmla="*/ 6 w 8"/>
                    <a:gd name="T9" fmla="*/ 24 h 24"/>
                    <a:gd name="T10" fmla="*/ 6 w 8"/>
                    <a:gd name="T11" fmla="*/ 24 h 24"/>
                    <a:gd name="T12" fmla="*/ 7 w 8"/>
                    <a:gd name="T13" fmla="*/ 14 h 24"/>
                    <a:gd name="T14" fmla="*/ 7 w 8"/>
                    <a:gd name="T15" fmla="*/ 11 h 24"/>
                    <a:gd name="T16" fmla="*/ 6 w 8"/>
                    <a:gd name="T17" fmla="*/ 9 h 24"/>
                    <a:gd name="T18" fmla="*/ 3 w 8"/>
                    <a:gd name="T19" fmla="*/ 0 h 24"/>
                    <a:gd name="T20" fmla="*/ 2 w 8"/>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4">
                      <a:moveTo>
                        <a:pt x="2" y="0"/>
                      </a:moveTo>
                      <a:cubicBezTo>
                        <a:pt x="2" y="0"/>
                        <a:pt x="2" y="0"/>
                        <a:pt x="2" y="0"/>
                      </a:cubicBezTo>
                      <a:cubicBezTo>
                        <a:pt x="2" y="0"/>
                        <a:pt x="2" y="0"/>
                        <a:pt x="2" y="0"/>
                      </a:cubicBezTo>
                      <a:cubicBezTo>
                        <a:pt x="0" y="1"/>
                        <a:pt x="0" y="6"/>
                        <a:pt x="1" y="13"/>
                      </a:cubicBezTo>
                      <a:cubicBezTo>
                        <a:pt x="2" y="19"/>
                        <a:pt x="4" y="24"/>
                        <a:pt x="6" y="24"/>
                      </a:cubicBezTo>
                      <a:cubicBezTo>
                        <a:pt x="6" y="24"/>
                        <a:pt x="6" y="24"/>
                        <a:pt x="6" y="24"/>
                      </a:cubicBezTo>
                      <a:cubicBezTo>
                        <a:pt x="7" y="24"/>
                        <a:pt x="8" y="20"/>
                        <a:pt x="7" y="14"/>
                      </a:cubicBezTo>
                      <a:cubicBezTo>
                        <a:pt x="7" y="13"/>
                        <a:pt x="7" y="12"/>
                        <a:pt x="7" y="11"/>
                      </a:cubicBezTo>
                      <a:cubicBezTo>
                        <a:pt x="7" y="11"/>
                        <a:pt x="6" y="10"/>
                        <a:pt x="6" y="9"/>
                      </a:cubicBezTo>
                      <a:cubicBezTo>
                        <a:pt x="5" y="5"/>
                        <a:pt x="4" y="1"/>
                        <a:pt x="3" y="0"/>
                      </a:cubicBezTo>
                      <a:cubicBezTo>
                        <a:pt x="3" y="0"/>
                        <a:pt x="2"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5" name="Freeform 1024"/>
                <p:cNvSpPr>
                  <a:spLocks/>
                </p:cNvSpPr>
                <p:nvPr/>
              </p:nvSpPr>
              <p:spPr bwMode="auto">
                <a:xfrm>
                  <a:off x="5046" y="1726"/>
                  <a:ext cx="11" cy="28"/>
                </a:xfrm>
                <a:custGeom>
                  <a:avLst/>
                  <a:gdLst>
                    <a:gd name="T0" fmla="*/ 1 w 6"/>
                    <a:gd name="T1" fmla="*/ 0 h 15"/>
                    <a:gd name="T2" fmla="*/ 1 w 6"/>
                    <a:gd name="T3" fmla="*/ 0 h 15"/>
                    <a:gd name="T4" fmla="*/ 1 w 6"/>
                    <a:gd name="T5" fmla="*/ 4 h 15"/>
                    <a:gd name="T6" fmla="*/ 1 w 6"/>
                    <a:gd name="T7" fmla="*/ 8 h 15"/>
                    <a:gd name="T8" fmla="*/ 1 w 6"/>
                    <a:gd name="T9" fmla="*/ 9 h 15"/>
                    <a:gd name="T10" fmla="*/ 5 w 6"/>
                    <a:gd name="T11" fmla="*/ 15 h 15"/>
                    <a:gd name="T12" fmla="*/ 5 w 6"/>
                    <a:gd name="T13" fmla="*/ 15 h 15"/>
                    <a:gd name="T14" fmla="*/ 5 w 6"/>
                    <a:gd name="T15" fmla="*/ 15 h 15"/>
                    <a:gd name="T16" fmla="*/ 6 w 6"/>
                    <a:gd name="T17" fmla="*/ 14 h 15"/>
                    <a:gd name="T18" fmla="*/ 5 w 6"/>
                    <a:gd name="T19" fmla="*/ 7 h 15"/>
                    <a:gd name="T20" fmla="*/ 1 w 6"/>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5">
                      <a:moveTo>
                        <a:pt x="1" y="0"/>
                      </a:moveTo>
                      <a:cubicBezTo>
                        <a:pt x="1" y="0"/>
                        <a:pt x="1" y="0"/>
                        <a:pt x="1" y="0"/>
                      </a:cubicBezTo>
                      <a:cubicBezTo>
                        <a:pt x="0" y="0"/>
                        <a:pt x="0" y="2"/>
                        <a:pt x="1" y="4"/>
                      </a:cubicBezTo>
                      <a:cubicBezTo>
                        <a:pt x="1" y="5"/>
                        <a:pt x="1" y="7"/>
                        <a:pt x="1" y="8"/>
                      </a:cubicBezTo>
                      <a:cubicBezTo>
                        <a:pt x="1" y="8"/>
                        <a:pt x="1" y="9"/>
                        <a:pt x="1" y="9"/>
                      </a:cubicBezTo>
                      <a:cubicBezTo>
                        <a:pt x="2" y="12"/>
                        <a:pt x="4" y="15"/>
                        <a:pt x="5" y="15"/>
                      </a:cubicBezTo>
                      <a:cubicBezTo>
                        <a:pt x="5" y="15"/>
                        <a:pt x="5" y="15"/>
                        <a:pt x="5" y="15"/>
                      </a:cubicBezTo>
                      <a:cubicBezTo>
                        <a:pt x="5" y="15"/>
                        <a:pt x="5" y="15"/>
                        <a:pt x="5" y="15"/>
                      </a:cubicBezTo>
                      <a:cubicBezTo>
                        <a:pt x="5" y="15"/>
                        <a:pt x="5" y="15"/>
                        <a:pt x="6" y="14"/>
                      </a:cubicBezTo>
                      <a:cubicBezTo>
                        <a:pt x="6" y="12"/>
                        <a:pt x="5" y="10"/>
                        <a:pt x="5" y="7"/>
                      </a:cubicBezTo>
                      <a:cubicBezTo>
                        <a:pt x="3" y="3"/>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6" name="Freeform 1025"/>
                <p:cNvSpPr>
                  <a:spLocks noEditPoints="1"/>
                </p:cNvSpPr>
                <p:nvPr/>
              </p:nvSpPr>
              <p:spPr bwMode="auto">
                <a:xfrm>
                  <a:off x="4557" y="2113"/>
                  <a:ext cx="284" cy="335"/>
                </a:xfrm>
                <a:custGeom>
                  <a:avLst/>
                  <a:gdLst>
                    <a:gd name="T0" fmla="*/ 93 w 151"/>
                    <a:gd name="T1" fmla="*/ 172 h 178"/>
                    <a:gd name="T2" fmla="*/ 30 w 151"/>
                    <a:gd name="T3" fmla="*/ 174 h 178"/>
                    <a:gd name="T4" fmla="*/ 30 w 151"/>
                    <a:gd name="T5" fmla="*/ 176 h 178"/>
                    <a:gd name="T6" fmla="*/ 30 w 151"/>
                    <a:gd name="T7" fmla="*/ 178 h 178"/>
                    <a:gd name="T8" fmla="*/ 93 w 151"/>
                    <a:gd name="T9" fmla="*/ 176 h 178"/>
                    <a:gd name="T10" fmla="*/ 93 w 151"/>
                    <a:gd name="T11" fmla="*/ 174 h 178"/>
                    <a:gd name="T12" fmla="*/ 93 w 151"/>
                    <a:gd name="T13" fmla="*/ 172 h 178"/>
                    <a:gd name="T14" fmla="*/ 24 w 151"/>
                    <a:gd name="T15" fmla="*/ 77 h 178"/>
                    <a:gd name="T16" fmla="*/ 23 w 151"/>
                    <a:gd name="T17" fmla="*/ 78 h 178"/>
                    <a:gd name="T18" fmla="*/ 27 w 151"/>
                    <a:gd name="T19" fmla="*/ 166 h 178"/>
                    <a:gd name="T20" fmla="*/ 28 w 151"/>
                    <a:gd name="T21" fmla="*/ 166 h 178"/>
                    <a:gd name="T22" fmla="*/ 29 w 151"/>
                    <a:gd name="T23" fmla="*/ 166 h 178"/>
                    <a:gd name="T24" fmla="*/ 24 w 151"/>
                    <a:gd name="T25" fmla="*/ 77 h 178"/>
                    <a:gd name="T26" fmla="*/ 21 w 151"/>
                    <a:gd name="T27" fmla="*/ 69 h 178"/>
                    <a:gd name="T28" fmla="*/ 0 w 151"/>
                    <a:gd name="T29" fmla="*/ 72 h 178"/>
                    <a:gd name="T30" fmla="*/ 1 w 151"/>
                    <a:gd name="T31" fmla="*/ 73 h 178"/>
                    <a:gd name="T32" fmla="*/ 1 w 151"/>
                    <a:gd name="T33" fmla="*/ 76 h 178"/>
                    <a:gd name="T34" fmla="*/ 21 w 151"/>
                    <a:gd name="T35" fmla="*/ 73 h 178"/>
                    <a:gd name="T36" fmla="*/ 21 w 151"/>
                    <a:gd name="T37" fmla="*/ 72 h 178"/>
                    <a:gd name="T38" fmla="*/ 21 w 151"/>
                    <a:gd name="T39" fmla="*/ 69 h 178"/>
                    <a:gd name="T40" fmla="*/ 85 w 151"/>
                    <a:gd name="T41" fmla="*/ 24 h 178"/>
                    <a:gd name="T42" fmla="*/ 95 w 151"/>
                    <a:gd name="T43" fmla="*/ 164 h 178"/>
                    <a:gd name="T44" fmla="*/ 96 w 151"/>
                    <a:gd name="T45" fmla="*/ 164 h 178"/>
                    <a:gd name="T46" fmla="*/ 96 w 151"/>
                    <a:gd name="T47" fmla="*/ 164 h 178"/>
                    <a:gd name="T48" fmla="*/ 96 w 151"/>
                    <a:gd name="T49" fmla="*/ 164 h 178"/>
                    <a:gd name="T50" fmla="*/ 86 w 151"/>
                    <a:gd name="T51" fmla="*/ 24 h 178"/>
                    <a:gd name="T52" fmla="*/ 86 w 151"/>
                    <a:gd name="T53" fmla="*/ 24 h 178"/>
                    <a:gd name="T54" fmla="*/ 86 w 151"/>
                    <a:gd name="T55" fmla="*/ 24 h 178"/>
                    <a:gd name="T56" fmla="*/ 85 w 151"/>
                    <a:gd name="T57" fmla="*/ 24 h 178"/>
                    <a:gd name="T58" fmla="*/ 150 w 151"/>
                    <a:gd name="T59" fmla="*/ 0 h 178"/>
                    <a:gd name="T60" fmla="*/ 87 w 151"/>
                    <a:gd name="T61" fmla="*/ 11 h 178"/>
                    <a:gd name="T62" fmla="*/ 87 w 151"/>
                    <a:gd name="T63" fmla="*/ 13 h 178"/>
                    <a:gd name="T64" fmla="*/ 87 w 151"/>
                    <a:gd name="T65" fmla="*/ 15 h 178"/>
                    <a:gd name="T66" fmla="*/ 151 w 151"/>
                    <a:gd name="T67" fmla="*/ 5 h 178"/>
                    <a:gd name="T68" fmla="*/ 150 w 151"/>
                    <a:gd name="T69" fmla="*/ 2 h 178"/>
                    <a:gd name="T70" fmla="*/ 150 w 151"/>
                    <a:gd name="T7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1" h="178">
                      <a:moveTo>
                        <a:pt x="93" y="172"/>
                      </a:moveTo>
                      <a:cubicBezTo>
                        <a:pt x="72" y="172"/>
                        <a:pt x="51" y="173"/>
                        <a:pt x="30" y="174"/>
                      </a:cubicBezTo>
                      <a:cubicBezTo>
                        <a:pt x="30" y="174"/>
                        <a:pt x="30" y="175"/>
                        <a:pt x="30" y="176"/>
                      </a:cubicBezTo>
                      <a:cubicBezTo>
                        <a:pt x="30" y="177"/>
                        <a:pt x="30" y="177"/>
                        <a:pt x="30" y="178"/>
                      </a:cubicBezTo>
                      <a:cubicBezTo>
                        <a:pt x="51" y="177"/>
                        <a:pt x="72" y="177"/>
                        <a:pt x="93" y="176"/>
                      </a:cubicBezTo>
                      <a:cubicBezTo>
                        <a:pt x="93" y="176"/>
                        <a:pt x="93" y="175"/>
                        <a:pt x="93" y="174"/>
                      </a:cubicBezTo>
                      <a:cubicBezTo>
                        <a:pt x="93" y="173"/>
                        <a:pt x="93" y="173"/>
                        <a:pt x="93" y="172"/>
                      </a:cubicBezTo>
                      <a:moveTo>
                        <a:pt x="24" y="77"/>
                      </a:moveTo>
                      <a:cubicBezTo>
                        <a:pt x="24" y="78"/>
                        <a:pt x="23" y="78"/>
                        <a:pt x="23" y="78"/>
                      </a:cubicBezTo>
                      <a:cubicBezTo>
                        <a:pt x="26" y="107"/>
                        <a:pt x="27" y="137"/>
                        <a:pt x="27" y="166"/>
                      </a:cubicBezTo>
                      <a:cubicBezTo>
                        <a:pt x="28" y="166"/>
                        <a:pt x="28" y="166"/>
                        <a:pt x="28" y="166"/>
                      </a:cubicBezTo>
                      <a:cubicBezTo>
                        <a:pt x="28" y="166"/>
                        <a:pt x="28" y="166"/>
                        <a:pt x="29" y="166"/>
                      </a:cubicBezTo>
                      <a:cubicBezTo>
                        <a:pt x="28" y="137"/>
                        <a:pt x="26" y="107"/>
                        <a:pt x="24" y="77"/>
                      </a:cubicBezTo>
                      <a:moveTo>
                        <a:pt x="21" y="69"/>
                      </a:moveTo>
                      <a:cubicBezTo>
                        <a:pt x="14" y="70"/>
                        <a:pt x="7" y="71"/>
                        <a:pt x="0" y="72"/>
                      </a:cubicBezTo>
                      <a:cubicBezTo>
                        <a:pt x="0" y="72"/>
                        <a:pt x="1" y="73"/>
                        <a:pt x="1" y="73"/>
                      </a:cubicBezTo>
                      <a:cubicBezTo>
                        <a:pt x="1" y="74"/>
                        <a:pt x="1" y="75"/>
                        <a:pt x="1" y="76"/>
                      </a:cubicBezTo>
                      <a:cubicBezTo>
                        <a:pt x="7" y="75"/>
                        <a:pt x="14" y="74"/>
                        <a:pt x="21" y="73"/>
                      </a:cubicBezTo>
                      <a:cubicBezTo>
                        <a:pt x="21" y="73"/>
                        <a:pt x="21" y="73"/>
                        <a:pt x="21" y="72"/>
                      </a:cubicBezTo>
                      <a:cubicBezTo>
                        <a:pt x="21" y="71"/>
                        <a:pt x="21" y="70"/>
                        <a:pt x="21" y="69"/>
                      </a:cubicBezTo>
                      <a:moveTo>
                        <a:pt x="85" y="24"/>
                      </a:moveTo>
                      <a:cubicBezTo>
                        <a:pt x="91" y="70"/>
                        <a:pt x="94" y="117"/>
                        <a:pt x="95" y="164"/>
                      </a:cubicBezTo>
                      <a:cubicBezTo>
                        <a:pt x="95" y="164"/>
                        <a:pt x="95" y="164"/>
                        <a:pt x="96" y="164"/>
                      </a:cubicBezTo>
                      <a:cubicBezTo>
                        <a:pt x="96" y="164"/>
                        <a:pt x="96" y="164"/>
                        <a:pt x="96" y="164"/>
                      </a:cubicBezTo>
                      <a:cubicBezTo>
                        <a:pt x="96" y="164"/>
                        <a:pt x="96" y="164"/>
                        <a:pt x="96" y="164"/>
                      </a:cubicBezTo>
                      <a:cubicBezTo>
                        <a:pt x="95" y="117"/>
                        <a:pt x="92" y="70"/>
                        <a:pt x="86" y="24"/>
                      </a:cubicBezTo>
                      <a:cubicBezTo>
                        <a:pt x="86" y="24"/>
                        <a:pt x="86" y="24"/>
                        <a:pt x="86" y="24"/>
                      </a:cubicBezTo>
                      <a:cubicBezTo>
                        <a:pt x="86" y="24"/>
                        <a:pt x="86" y="24"/>
                        <a:pt x="86" y="24"/>
                      </a:cubicBezTo>
                      <a:cubicBezTo>
                        <a:pt x="85" y="24"/>
                        <a:pt x="85" y="24"/>
                        <a:pt x="85" y="24"/>
                      </a:cubicBezTo>
                      <a:moveTo>
                        <a:pt x="150" y="0"/>
                      </a:moveTo>
                      <a:cubicBezTo>
                        <a:pt x="129" y="4"/>
                        <a:pt x="108" y="7"/>
                        <a:pt x="87" y="11"/>
                      </a:cubicBezTo>
                      <a:cubicBezTo>
                        <a:pt x="87" y="12"/>
                        <a:pt x="87" y="12"/>
                        <a:pt x="87" y="13"/>
                      </a:cubicBezTo>
                      <a:cubicBezTo>
                        <a:pt x="87" y="14"/>
                        <a:pt x="87" y="14"/>
                        <a:pt x="87" y="15"/>
                      </a:cubicBezTo>
                      <a:cubicBezTo>
                        <a:pt x="109" y="12"/>
                        <a:pt x="130" y="8"/>
                        <a:pt x="151" y="5"/>
                      </a:cubicBezTo>
                      <a:cubicBezTo>
                        <a:pt x="150" y="4"/>
                        <a:pt x="150" y="3"/>
                        <a:pt x="150" y="2"/>
                      </a:cubicBezTo>
                      <a:cubicBezTo>
                        <a:pt x="150" y="2"/>
                        <a:pt x="150" y="1"/>
                        <a:pt x="15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7" name="Freeform 1026"/>
                <p:cNvSpPr>
                  <a:spLocks/>
                </p:cNvSpPr>
                <p:nvPr/>
              </p:nvSpPr>
              <p:spPr bwMode="auto">
                <a:xfrm>
                  <a:off x="4839" y="2096"/>
                  <a:ext cx="11" cy="41"/>
                </a:xfrm>
                <a:custGeom>
                  <a:avLst/>
                  <a:gdLst>
                    <a:gd name="T0" fmla="*/ 2 w 6"/>
                    <a:gd name="T1" fmla="*/ 0 h 22"/>
                    <a:gd name="T2" fmla="*/ 0 w 6"/>
                    <a:gd name="T3" fmla="*/ 9 h 22"/>
                    <a:gd name="T4" fmla="*/ 0 w 6"/>
                    <a:gd name="T5" fmla="*/ 11 h 22"/>
                    <a:gd name="T6" fmla="*/ 1 w 6"/>
                    <a:gd name="T7" fmla="*/ 14 h 22"/>
                    <a:gd name="T8" fmla="*/ 4 w 6"/>
                    <a:gd name="T9" fmla="*/ 22 h 22"/>
                    <a:gd name="T10" fmla="*/ 5 w 6"/>
                    <a:gd name="T11" fmla="*/ 22 h 22"/>
                    <a:gd name="T12" fmla="*/ 6 w 6"/>
                    <a:gd name="T13" fmla="*/ 11 h 22"/>
                    <a:gd name="T14" fmla="*/ 2 w 6"/>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2">
                      <a:moveTo>
                        <a:pt x="2" y="0"/>
                      </a:moveTo>
                      <a:cubicBezTo>
                        <a:pt x="0" y="0"/>
                        <a:pt x="0" y="4"/>
                        <a:pt x="0" y="9"/>
                      </a:cubicBezTo>
                      <a:cubicBezTo>
                        <a:pt x="0" y="10"/>
                        <a:pt x="0" y="11"/>
                        <a:pt x="0" y="11"/>
                      </a:cubicBezTo>
                      <a:cubicBezTo>
                        <a:pt x="0" y="12"/>
                        <a:pt x="0" y="13"/>
                        <a:pt x="1" y="14"/>
                      </a:cubicBezTo>
                      <a:cubicBezTo>
                        <a:pt x="2" y="19"/>
                        <a:pt x="3" y="22"/>
                        <a:pt x="4" y="22"/>
                      </a:cubicBezTo>
                      <a:cubicBezTo>
                        <a:pt x="4" y="22"/>
                        <a:pt x="4" y="22"/>
                        <a:pt x="5" y="22"/>
                      </a:cubicBezTo>
                      <a:cubicBezTo>
                        <a:pt x="6" y="22"/>
                        <a:pt x="6" y="17"/>
                        <a:pt x="6" y="11"/>
                      </a:cubicBezTo>
                      <a:cubicBezTo>
                        <a:pt x="5" y="4"/>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8" name="Freeform 1027"/>
                <p:cNvSpPr>
                  <a:spLocks/>
                </p:cNvSpPr>
                <p:nvPr/>
              </p:nvSpPr>
              <p:spPr bwMode="auto">
                <a:xfrm>
                  <a:off x="4709" y="2119"/>
                  <a:ext cx="13" cy="39"/>
                </a:xfrm>
                <a:custGeom>
                  <a:avLst/>
                  <a:gdLst>
                    <a:gd name="T0" fmla="*/ 2 w 7"/>
                    <a:gd name="T1" fmla="*/ 0 h 21"/>
                    <a:gd name="T2" fmla="*/ 2 w 7"/>
                    <a:gd name="T3" fmla="*/ 0 h 21"/>
                    <a:gd name="T4" fmla="*/ 1 w 7"/>
                    <a:gd name="T5" fmla="*/ 11 h 21"/>
                    <a:gd name="T6" fmla="*/ 4 w 7"/>
                    <a:gd name="T7" fmla="*/ 21 h 21"/>
                    <a:gd name="T8" fmla="*/ 5 w 7"/>
                    <a:gd name="T9" fmla="*/ 21 h 21"/>
                    <a:gd name="T10" fmla="*/ 5 w 7"/>
                    <a:gd name="T11" fmla="*/ 21 h 21"/>
                    <a:gd name="T12" fmla="*/ 5 w 7"/>
                    <a:gd name="T13" fmla="*/ 21 h 21"/>
                    <a:gd name="T14" fmla="*/ 6 w 7"/>
                    <a:gd name="T15" fmla="*/ 12 h 21"/>
                    <a:gd name="T16" fmla="*/ 6 w 7"/>
                    <a:gd name="T17" fmla="*/ 10 h 21"/>
                    <a:gd name="T18" fmla="*/ 6 w 7"/>
                    <a:gd name="T19" fmla="*/ 8 h 21"/>
                    <a:gd name="T20" fmla="*/ 2 w 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1">
                      <a:moveTo>
                        <a:pt x="2" y="0"/>
                      </a:moveTo>
                      <a:cubicBezTo>
                        <a:pt x="2" y="0"/>
                        <a:pt x="2" y="0"/>
                        <a:pt x="2" y="0"/>
                      </a:cubicBezTo>
                      <a:cubicBezTo>
                        <a:pt x="0" y="0"/>
                        <a:pt x="0" y="5"/>
                        <a:pt x="1" y="11"/>
                      </a:cubicBezTo>
                      <a:cubicBezTo>
                        <a:pt x="1" y="16"/>
                        <a:pt x="3" y="20"/>
                        <a:pt x="4" y="21"/>
                      </a:cubicBezTo>
                      <a:cubicBezTo>
                        <a:pt x="4" y="21"/>
                        <a:pt x="4" y="21"/>
                        <a:pt x="5" y="21"/>
                      </a:cubicBezTo>
                      <a:cubicBezTo>
                        <a:pt x="5" y="21"/>
                        <a:pt x="5" y="21"/>
                        <a:pt x="5" y="21"/>
                      </a:cubicBezTo>
                      <a:cubicBezTo>
                        <a:pt x="5" y="21"/>
                        <a:pt x="5" y="21"/>
                        <a:pt x="5" y="21"/>
                      </a:cubicBezTo>
                      <a:cubicBezTo>
                        <a:pt x="6" y="20"/>
                        <a:pt x="7" y="16"/>
                        <a:pt x="6" y="12"/>
                      </a:cubicBezTo>
                      <a:cubicBezTo>
                        <a:pt x="6" y="11"/>
                        <a:pt x="6" y="11"/>
                        <a:pt x="6" y="10"/>
                      </a:cubicBezTo>
                      <a:cubicBezTo>
                        <a:pt x="6" y="9"/>
                        <a:pt x="6" y="9"/>
                        <a:pt x="6" y="8"/>
                      </a:cubicBezTo>
                      <a:cubicBezTo>
                        <a:pt x="5" y="3"/>
                        <a:pt x="4"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9" name="Freeform 1028"/>
                <p:cNvSpPr>
                  <a:spLocks/>
                </p:cNvSpPr>
                <p:nvPr/>
              </p:nvSpPr>
              <p:spPr bwMode="auto">
                <a:xfrm>
                  <a:off x="4549" y="2237"/>
                  <a:ext cx="10" cy="30"/>
                </a:xfrm>
                <a:custGeom>
                  <a:avLst/>
                  <a:gdLst>
                    <a:gd name="T0" fmla="*/ 2 w 5"/>
                    <a:gd name="T1" fmla="*/ 0 h 16"/>
                    <a:gd name="T2" fmla="*/ 1 w 5"/>
                    <a:gd name="T3" fmla="*/ 0 h 16"/>
                    <a:gd name="T4" fmla="*/ 0 w 5"/>
                    <a:gd name="T5" fmla="*/ 8 h 16"/>
                    <a:gd name="T6" fmla="*/ 3 w 5"/>
                    <a:gd name="T7" fmla="*/ 16 h 16"/>
                    <a:gd name="T8" fmla="*/ 3 w 5"/>
                    <a:gd name="T9" fmla="*/ 16 h 16"/>
                    <a:gd name="T10" fmla="*/ 5 w 5"/>
                    <a:gd name="T11" fmla="*/ 10 h 16"/>
                    <a:gd name="T12" fmla="*/ 5 w 5"/>
                    <a:gd name="T13" fmla="*/ 7 h 16"/>
                    <a:gd name="T14" fmla="*/ 4 w 5"/>
                    <a:gd name="T15" fmla="*/ 6 h 16"/>
                    <a:gd name="T16" fmla="*/ 2 w 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0"/>
                      </a:moveTo>
                      <a:cubicBezTo>
                        <a:pt x="2" y="0"/>
                        <a:pt x="2" y="0"/>
                        <a:pt x="1" y="0"/>
                      </a:cubicBezTo>
                      <a:cubicBezTo>
                        <a:pt x="0" y="0"/>
                        <a:pt x="0" y="4"/>
                        <a:pt x="0" y="8"/>
                      </a:cubicBezTo>
                      <a:cubicBezTo>
                        <a:pt x="0" y="12"/>
                        <a:pt x="2" y="16"/>
                        <a:pt x="3" y="16"/>
                      </a:cubicBezTo>
                      <a:cubicBezTo>
                        <a:pt x="3" y="16"/>
                        <a:pt x="3" y="16"/>
                        <a:pt x="3" y="16"/>
                      </a:cubicBezTo>
                      <a:cubicBezTo>
                        <a:pt x="4" y="16"/>
                        <a:pt x="5" y="13"/>
                        <a:pt x="5" y="10"/>
                      </a:cubicBezTo>
                      <a:cubicBezTo>
                        <a:pt x="5" y="9"/>
                        <a:pt x="5" y="8"/>
                        <a:pt x="5" y="7"/>
                      </a:cubicBezTo>
                      <a:cubicBezTo>
                        <a:pt x="5" y="7"/>
                        <a:pt x="4" y="6"/>
                        <a:pt x="4" y="6"/>
                      </a:cubicBezTo>
                      <a:cubicBezTo>
                        <a:pt x="4" y="2"/>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0" name="Freeform 1029"/>
                <p:cNvSpPr>
                  <a:spLocks/>
                </p:cNvSpPr>
                <p:nvPr/>
              </p:nvSpPr>
              <p:spPr bwMode="auto">
                <a:xfrm>
                  <a:off x="4732" y="2421"/>
                  <a:ext cx="11" cy="40"/>
                </a:xfrm>
                <a:custGeom>
                  <a:avLst/>
                  <a:gdLst>
                    <a:gd name="T0" fmla="*/ 3 w 6"/>
                    <a:gd name="T1" fmla="*/ 0 h 21"/>
                    <a:gd name="T2" fmla="*/ 3 w 6"/>
                    <a:gd name="T3" fmla="*/ 0 h 21"/>
                    <a:gd name="T4" fmla="*/ 3 w 6"/>
                    <a:gd name="T5" fmla="*/ 0 h 21"/>
                    <a:gd name="T6" fmla="*/ 3 w 6"/>
                    <a:gd name="T7" fmla="*/ 0 h 21"/>
                    <a:gd name="T8" fmla="*/ 2 w 6"/>
                    <a:gd name="T9" fmla="*/ 0 h 21"/>
                    <a:gd name="T10" fmla="*/ 0 w 6"/>
                    <a:gd name="T11" fmla="*/ 8 h 21"/>
                    <a:gd name="T12" fmla="*/ 0 w 6"/>
                    <a:gd name="T13" fmla="*/ 10 h 21"/>
                    <a:gd name="T14" fmla="*/ 0 w 6"/>
                    <a:gd name="T15" fmla="*/ 12 h 21"/>
                    <a:gd name="T16" fmla="*/ 3 w 6"/>
                    <a:gd name="T17" fmla="*/ 21 h 21"/>
                    <a:gd name="T18" fmla="*/ 3 w 6"/>
                    <a:gd name="T19" fmla="*/ 21 h 21"/>
                    <a:gd name="T20" fmla="*/ 6 w 6"/>
                    <a:gd name="T21" fmla="*/ 10 h 21"/>
                    <a:gd name="T22" fmla="*/ 3 w 6"/>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1">
                      <a:moveTo>
                        <a:pt x="3" y="0"/>
                      </a:moveTo>
                      <a:cubicBezTo>
                        <a:pt x="3" y="0"/>
                        <a:pt x="3" y="0"/>
                        <a:pt x="3" y="0"/>
                      </a:cubicBezTo>
                      <a:cubicBezTo>
                        <a:pt x="3" y="0"/>
                        <a:pt x="3" y="0"/>
                        <a:pt x="3" y="0"/>
                      </a:cubicBezTo>
                      <a:cubicBezTo>
                        <a:pt x="3" y="0"/>
                        <a:pt x="3" y="0"/>
                        <a:pt x="3" y="0"/>
                      </a:cubicBezTo>
                      <a:cubicBezTo>
                        <a:pt x="2" y="0"/>
                        <a:pt x="2" y="0"/>
                        <a:pt x="2" y="0"/>
                      </a:cubicBezTo>
                      <a:cubicBezTo>
                        <a:pt x="1" y="1"/>
                        <a:pt x="0" y="4"/>
                        <a:pt x="0" y="8"/>
                      </a:cubicBezTo>
                      <a:cubicBezTo>
                        <a:pt x="0" y="9"/>
                        <a:pt x="0" y="9"/>
                        <a:pt x="0" y="10"/>
                      </a:cubicBezTo>
                      <a:cubicBezTo>
                        <a:pt x="0" y="11"/>
                        <a:pt x="0" y="12"/>
                        <a:pt x="0" y="12"/>
                      </a:cubicBezTo>
                      <a:cubicBezTo>
                        <a:pt x="0" y="17"/>
                        <a:pt x="1" y="21"/>
                        <a:pt x="3" y="21"/>
                      </a:cubicBezTo>
                      <a:cubicBezTo>
                        <a:pt x="3" y="21"/>
                        <a:pt x="3" y="21"/>
                        <a:pt x="3" y="21"/>
                      </a:cubicBezTo>
                      <a:cubicBezTo>
                        <a:pt x="4" y="21"/>
                        <a:pt x="6" y="16"/>
                        <a:pt x="6" y="10"/>
                      </a:cubicBezTo>
                      <a:cubicBezTo>
                        <a:pt x="6" y="4"/>
                        <a:pt x="4"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1" name="Freeform 1030"/>
                <p:cNvSpPr>
                  <a:spLocks/>
                </p:cNvSpPr>
                <p:nvPr/>
              </p:nvSpPr>
              <p:spPr bwMode="auto">
                <a:xfrm>
                  <a:off x="4604" y="2425"/>
                  <a:ext cx="9" cy="38"/>
                </a:xfrm>
                <a:custGeom>
                  <a:avLst/>
                  <a:gdLst>
                    <a:gd name="T0" fmla="*/ 3 w 5"/>
                    <a:gd name="T1" fmla="*/ 0 h 20"/>
                    <a:gd name="T2" fmla="*/ 2 w 5"/>
                    <a:gd name="T3" fmla="*/ 0 h 20"/>
                    <a:gd name="T4" fmla="*/ 0 w 5"/>
                    <a:gd name="T5" fmla="*/ 10 h 20"/>
                    <a:gd name="T6" fmla="*/ 3 w 5"/>
                    <a:gd name="T7" fmla="*/ 20 h 20"/>
                    <a:gd name="T8" fmla="*/ 5 w 5"/>
                    <a:gd name="T9" fmla="*/ 12 h 20"/>
                    <a:gd name="T10" fmla="*/ 5 w 5"/>
                    <a:gd name="T11" fmla="*/ 10 h 20"/>
                    <a:gd name="T12" fmla="*/ 5 w 5"/>
                    <a:gd name="T13" fmla="*/ 8 h 20"/>
                    <a:gd name="T14" fmla="*/ 4 w 5"/>
                    <a:gd name="T15" fmla="*/ 0 h 20"/>
                    <a:gd name="T16" fmla="*/ 3 w 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0">
                      <a:moveTo>
                        <a:pt x="3" y="0"/>
                      </a:moveTo>
                      <a:cubicBezTo>
                        <a:pt x="3" y="0"/>
                        <a:pt x="3" y="0"/>
                        <a:pt x="2" y="0"/>
                      </a:cubicBezTo>
                      <a:cubicBezTo>
                        <a:pt x="1" y="1"/>
                        <a:pt x="0" y="5"/>
                        <a:pt x="0" y="10"/>
                      </a:cubicBezTo>
                      <a:cubicBezTo>
                        <a:pt x="0" y="16"/>
                        <a:pt x="1" y="20"/>
                        <a:pt x="3" y="20"/>
                      </a:cubicBezTo>
                      <a:cubicBezTo>
                        <a:pt x="4" y="20"/>
                        <a:pt x="5" y="17"/>
                        <a:pt x="5" y="12"/>
                      </a:cubicBezTo>
                      <a:cubicBezTo>
                        <a:pt x="5" y="11"/>
                        <a:pt x="5" y="11"/>
                        <a:pt x="5" y="10"/>
                      </a:cubicBezTo>
                      <a:cubicBezTo>
                        <a:pt x="5" y="9"/>
                        <a:pt x="5" y="8"/>
                        <a:pt x="5" y="8"/>
                      </a:cubicBezTo>
                      <a:cubicBezTo>
                        <a:pt x="5" y="4"/>
                        <a:pt x="5" y="1"/>
                        <a:pt x="4" y="0"/>
                      </a:cubicBezTo>
                      <a:cubicBezTo>
                        <a:pt x="3" y="0"/>
                        <a:pt x="3"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2" name="Freeform 1031"/>
                <p:cNvSpPr>
                  <a:spLocks/>
                </p:cNvSpPr>
                <p:nvPr/>
              </p:nvSpPr>
              <p:spPr bwMode="auto">
                <a:xfrm>
                  <a:off x="4596" y="2237"/>
                  <a:ext cx="6" cy="23"/>
                </a:xfrm>
                <a:custGeom>
                  <a:avLst/>
                  <a:gdLst>
                    <a:gd name="T0" fmla="*/ 1 w 3"/>
                    <a:gd name="T1" fmla="*/ 0 h 12"/>
                    <a:gd name="T2" fmla="*/ 1 w 3"/>
                    <a:gd name="T3" fmla="*/ 0 h 12"/>
                    <a:gd name="T4" fmla="*/ 1 w 3"/>
                    <a:gd name="T5" fmla="*/ 0 h 12"/>
                    <a:gd name="T6" fmla="*/ 0 w 3"/>
                    <a:gd name="T7" fmla="*/ 3 h 12"/>
                    <a:gd name="T8" fmla="*/ 0 w 3"/>
                    <a:gd name="T9" fmla="*/ 6 h 12"/>
                    <a:gd name="T10" fmla="*/ 0 w 3"/>
                    <a:gd name="T11" fmla="*/ 7 h 12"/>
                    <a:gd name="T12" fmla="*/ 2 w 3"/>
                    <a:gd name="T13" fmla="*/ 12 h 12"/>
                    <a:gd name="T14" fmla="*/ 2 w 3"/>
                    <a:gd name="T15" fmla="*/ 12 h 12"/>
                    <a:gd name="T16" fmla="*/ 2 w 3"/>
                    <a:gd name="T17" fmla="*/ 12 h 12"/>
                    <a:gd name="T18" fmla="*/ 3 w 3"/>
                    <a:gd name="T19" fmla="*/ 11 h 12"/>
                    <a:gd name="T20" fmla="*/ 3 w 3"/>
                    <a:gd name="T21" fmla="*/ 6 h 12"/>
                    <a:gd name="T22" fmla="*/ 1 w 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2">
                      <a:moveTo>
                        <a:pt x="1" y="0"/>
                      </a:moveTo>
                      <a:cubicBezTo>
                        <a:pt x="1" y="0"/>
                        <a:pt x="1" y="0"/>
                        <a:pt x="1" y="0"/>
                      </a:cubicBezTo>
                      <a:cubicBezTo>
                        <a:pt x="1" y="0"/>
                        <a:pt x="1" y="0"/>
                        <a:pt x="1" y="0"/>
                      </a:cubicBezTo>
                      <a:cubicBezTo>
                        <a:pt x="0" y="0"/>
                        <a:pt x="0" y="1"/>
                        <a:pt x="0" y="3"/>
                      </a:cubicBezTo>
                      <a:cubicBezTo>
                        <a:pt x="0" y="4"/>
                        <a:pt x="0" y="5"/>
                        <a:pt x="0" y="6"/>
                      </a:cubicBezTo>
                      <a:cubicBezTo>
                        <a:pt x="0" y="7"/>
                        <a:pt x="0" y="7"/>
                        <a:pt x="0" y="7"/>
                      </a:cubicBezTo>
                      <a:cubicBezTo>
                        <a:pt x="0" y="10"/>
                        <a:pt x="1" y="12"/>
                        <a:pt x="2" y="12"/>
                      </a:cubicBezTo>
                      <a:cubicBezTo>
                        <a:pt x="2" y="12"/>
                        <a:pt x="2" y="12"/>
                        <a:pt x="2" y="12"/>
                      </a:cubicBezTo>
                      <a:cubicBezTo>
                        <a:pt x="2" y="12"/>
                        <a:pt x="2" y="12"/>
                        <a:pt x="2" y="12"/>
                      </a:cubicBezTo>
                      <a:cubicBezTo>
                        <a:pt x="2" y="12"/>
                        <a:pt x="3" y="12"/>
                        <a:pt x="3" y="11"/>
                      </a:cubicBezTo>
                      <a:cubicBezTo>
                        <a:pt x="3" y="10"/>
                        <a:pt x="3" y="8"/>
                        <a:pt x="3" y="6"/>
                      </a:cubicBezTo>
                      <a:cubicBezTo>
                        <a:pt x="3" y="3"/>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3" name="Freeform 1032"/>
                <p:cNvSpPr>
                  <a:spLocks noEditPoints="1"/>
                </p:cNvSpPr>
                <p:nvPr/>
              </p:nvSpPr>
              <p:spPr bwMode="auto">
                <a:xfrm>
                  <a:off x="3730" y="1423"/>
                  <a:ext cx="248" cy="376"/>
                </a:xfrm>
                <a:custGeom>
                  <a:avLst/>
                  <a:gdLst>
                    <a:gd name="T0" fmla="*/ 131 w 132"/>
                    <a:gd name="T1" fmla="*/ 165 h 200"/>
                    <a:gd name="T2" fmla="*/ 66 w 132"/>
                    <a:gd name="T3" fmla="*/ 198 h 200"/>
                    <a:gd name="T4" fmla="*/ 67 w 132"/>
                    <a:gd name="T5" fmla="*/ 199 h 200"/>
                    <a:gd name="T6" fmla="*/ 67 w 132"/>
                    <a:gd name="T7" fmla="*/ 200 h 200"/>
                    <a:gd name="T8" fmla="*/ 132 w 132"/>
                    <a:gd name="T9" fmla="*/ 168 h 200"/>
                    <a:gd name="T10" fmla="*/ 131 w 132"/>
                    <a:gd name="T11" fmla="*/ 166 h 200"/>
                    <a:gd name="T12" fmla="*/ 131 w 132"/>
                    <a:gd name="T13" fmla="*/ 165 h 200"/>
                    <a:gd name="T14" fmla="*/ 26 w 132"/>
                    <a:gd name="T15" fmla="*/ 129 h 200"/>
                    <a:gd name="T16" fmla="*/ 25 w 132"/>
                    <a:gd name="T17" fmla="*/ 130 h 200"/>
                    <a:gd name="T18" fmla="*/ 25 w 132"/>
                    <a:gd name="T19" fmla="*/ 130 h 200"/>
                    <a:gd name="T20" fmla="*/ 60 w 132"/>
                    <a:gd name="T21" fmla="*/ 193 h 200"/>
                    <a:gd name="T22" fmla="*/ 60 w 132"/>
                    <a:gd name="T23" fmla="*/ 193 h 200"/>
                    <a:gd name="T24" fmla="*/ 61 w 132"/>
                    <a:gd name="T25" fmla="*/ 193 h 200"/>
                    <a:gd name="T26" fmla="*/ 61 w 132"/>
                    <a:gd name="T27" fmla="*/ 193 h 200"/>
                    <a:gd name="T28" fmla="*/ 26 w 132"/>
                    <a:gd name="T29" fmla="*/ 129 h 200"/>
                    <a:gd name="T30" fmla="*/ 20 w 132"/>
                    <a:gd name="T31" fmla="*/ 125 h 200"/>
                    <a:gd name="T32" fmla="*/ 0 w 132"/>
                    <a:gd name="T33" fmla="*/ 137 h 200"/>
                    <a:gd name="T34" fmla="*/ 1 w 132"/>
                    <a:gd name="T35" fmla="*/ 139 h 200"/>
                    <a:gd name="T36" fmla="*/ 2 w 132"/>
                    <a:gd name="T37" fmla="*/ 140 h 200"/>
                    <a:gd name="T38" fmla="*/ 21 w 132"/>
                    <a:gd name="T39" fmla="*/ 127 h 200"/>
                    <a:gd name="T40" fmla="*/ 21 w 132"/>
                    <a:gd name="T41" fmla="*/ 127 h 200"/>
                    <a:gd name="T42" fmla="*/ 20 w 132"/>
                    <a:gd name="T43" fmla="*/ 125 h 200"/>
                    <a:gd name="T44" fmla="*/ 70 w 132"/>
                    <a:gd name="T45" fmla="*/ 54 h 200"/>
                    <a:gd name="T46" fmla="*/ 70 w 132"/>
                    <a:gd name="T47" fmla="*/ 54 h 200"/>
                    <a:gd name="T48" fmla="*/ 70 w 132"/>
                    <a:gd name="T49" fmla="*/ 54 h 200"/>
                    <a:gd name="T50" fmla="*/ 69 w 132"/>
                    <a:gd name="T51" fmla="*/ 54 h 200"/>
                    <a:gd name="T52" fmla="*/ 129 w 132"/>
                    <a:gd name="T53" fmla="*/ 157 h 200"/>
                    <a:gd name="T54" fmla="*/ 130 w 132"/>
                    <a:gd name="T55" fmla="*/ 157 h 200"/>
                    <a:gd name="T56" fmla="*/ 130 w 132"/>
                    <a:gd name="T57" fmla="*/ 157 h 200"/>
                    <a:gd name="T58" fmla="*/ 70 w 132"/>
                    <a:gd name="T59" fmla="*/ 54 h 200"/>
                    <a:gd name="T60" fmla="*/ 127 w 132"/>
                    <a:gd name="T61" fmla="*/ 0 h 200"/>
                    <a:gd name="T62" fmla="*/ 67 w 132"/>
                    <a:gd name="T63" fmla="*/ 43 h 200"/>
                    <a:gd name="T64" fmla="*/ 68 w 132"/>
                    <a:gd name="T65" fmla="*/ 45 h 200"/>
                    <a:gd name="T66" fmla="*/ 69 w 132"/>
                    <a:gd name="T67" fmla="*/ 46 h 200"/>
                    <a:gd name="T68" fmla="*/ 129 w 132"/>
                    <a:gd name="T69" fmla="*/ 3 h 200"/>
                    <a:gd name="T70" fmla="*/ 128 w 132"/>
                    <a:gd name="T71" fmla="*/ 2 h 200"/>
                    <a:gd name="T72" fmla="*/ 127 w 132"/>
                    <a:gd name="T7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200">
                      <a:moveTo>
                        <a:pt x="131" y="165"/>
                      </a:moveTo>
                      <a:cubicBezTo>
                        <a:pt x="109" y="176"/>
                        <a:pt x="87" y="187"/>
                        <a:pt x="66" y="198"/>
                      </a:cubicBezTo>
                      <a:cubicBezTo>
                        <a:pt x="66" y="198"/>
                        <a:pt x="66" y="199"/>
                        <a:pt x="67" y="199"/>
                      </a:cubicBezTo>
                      <a:cubicBezTo>
                        <a:pt x="67" y="200"/>
                        <a:pt x="67" y="200"/>
                        <a:pt x="67" y="200"/>
                      </a:cubicBezTo>
                      <a:cubicBezTo>
                        <a:pt x="89" y="189"/>
                        <a:pt x="110" y="179"/>
                        <a:pt x="132" y="168"/>
                      </a:cubicBezTo>
                      <a:cubicBezTo>
                        <a:pt x="132" y="167"/>
                        <a:pt x="132" y="167"/>
                        <a:pt x="131" y="166"/>
                      </a:cubicBezTo>
                      <a:cubicBezTo>
                        <a:pt x="131" y="166"/>
                        <a:pt x="131" y="165"/>
                        <a:pt x="131" y="165"/>
                      </a:cubicBezTo>
                      <a:moveTo>
                        <a:pt x="26" y="129"/>
                      </a:moveTo>
                      <a:cubicBezTo>
                        <a:pt x="26" y="130"/>
                        <a:pt x="26" y="130"/>
                        <a:pt x="25" y="130"/>
                      </a:cubicBezTo>
                      <a:cubicBezTo>
                        <a:pt x="25" y="130"/>
                        <a:pt x="25" y="130"/>
                        <a:pt x="25" y="130"/>
                      </a:cubicBezTo>
                      <a:cubicBezTo>
                        <a:pt x="38" y="151"/>
                        <a:pt x="49" y="172"/>
                        <a:pt x="60" y="193"/>
                      </a:cubicBezTo>
                      <a:cubicBezTo>
                        <a:pt x="60" y="193"/>
                        <a:pt x="60" y="193"/>
                        <a:pt x="60" y="193"/>
                      </a:cubicBezTo>
                      <a:cubicBezTo>
                        <a:pt x="60" y="193"/>
                        <a:pt x="61" y="193"/>
                        <a:pt x="61" y="193"/>
                      </a:cubicBezTo>
                      <a:cubicBezTo>
                        <a:pt x="61" y="193"/>
                        <a:pt x="61" y="193"/>
                        <a:pt x="61" y="193"/>
                      </a:cubicBezTo>
                      <a:cubicBezTo>
                        <a:pt x="51" y="171"/>
                        <a:pt x="39" y="150"/>
                        <a:pt x="26" y="129"/>
                      </a:cubicBezTo>
                      <a:moveTo>
                        <a:pt x="20" y="125"/>
                      </a:moveTo>
                      <a:cubicBezTo>
                        <a:pt x="13" y="129"/>
                        <a:pt x="7" y="133"/>
                        <a:pt x="0" y="137"/>
                      </a:cubicBezTo>
                      <a:cubicBezTo>
                        <a:pt x="0" y="138"/>
                        <a:pt x="1" y="138"/>
                        <a:pt x="1" y="139"/>
                      </a:cubicBezTo>
                      <a:cubicBezTo>
                        <a:pt x="1" y="139"/>
                        <a:pt x="1" y="140"/>
                        <a:pt x="2" y="140"/>
                      </a:cubicBezTo>
                      <a:cubicBezTo>
                        <a:pt x="8" y="136"/>
                        <a:pt x="15" y="131"/>
                        <a:pt x="21" y="127"/>
                      </a:cubicBezTo>
                      <a:cubicBezTo>
                        <a:pt x="21" y="127"/>
                        <a:pt x="21" y="127"/>
                        <a:pt x="21" y="127"/>
                      </a:cubicBezTo>
                      <a:cubicBezTo>
                        <a:pt x="21" y="126"/>
                        <a:pt x="20" y="125"/>
                        <a:pt x="20" y="125"/>
                      </a:cubicBezTo>
                      <a:moveTo>
                        <a:pt x="70" y="54"/>
                      </a:moveTo>
                      <a:cubicBezTo>
                        <a:pt x="70" y="54"/>
                        <a:pt x="70" y="54"/>
                        <a:pt x="70" y="54"/>
                      </a:cubicBezTo>
                      <a:cubicBezTo>
                        <a:pt x="70" y="54"/>
                        <a:pt x="70" y="54"/>
                        <a:pt x="70" y="54"/>
                      </a:cubicBezTo>
                      <a:cubicBezTo>
                        <a:pt x="69" y="54"/>
                        <a:pt x="69" y="54"/>
                        <a:pt x="69" y="54"/>
                      </a:cubicBezTo>
                      <a:cubicBezTo>
                        <a:pt x="92" y="87"/>
                        <a:pt x="112" y="122"/>
                        <a:pt x="129" y="157"/>
                      </a:cubicBezTo>
                      <a:cubicBezTo>
                        <a:pt x="130" y="157"/>
                        <a:pt x="130" y="157"/>
                        <a:pt x="130" y="157"/>
                      </a:cubicBezTo>
                      <a:cubicBezTo>
                        <a:pt x="130" y="157"/>
                        <a:pt x="130" y="157"/>
                        <a:pt x="130" y="157"/>
                      </a:cubicBezTo>
                      <a:cubicBezTo>
                        <a:pt x="113" y="121"/>
                        <a:pt x="93" y="87"/>
                        <a:pt x="70" y="54"/>
                      </a:cubicBezTo>
                      <a:moveTo>
                        <a:pt x="127" y="0"/>
                      </a:moveTo>
                      <a:cubicBezTo>
                        <a:pt x="107" y="15"/>
                        <a:pt x="87" y="29"/>
                        <a:pt x="67" y="43"/>
                      </a:cubicBezTo>
                      <a:cubicBezTo>
                        <a:pt x="67" y="44"/>
                        <a:pt x="67" y="44"/>
                        <a:pt x="68" y="45"/>
                      </a:cubicBezTo>
                      <a:cubicBezTo>
                        <a:pt x="68" y="45"/>
                        <a:pt x="68" y="46"/>
                        <a:pt x="69" y="46"/>
                      </a:cubicBezTo>
                      <a:cubicBezTo>
                        <a:pt x="89" y="32"/>
                        <a:pt x="109" y="18"/>
                        <a:pt x="129" y="3"/>
                      </a:cubicBezTo>
                      <a:cubicBezTo>
                        <a:pt x="129" y="3"/>
                        <a:pt x="128" y="2"/>
                        <a:pt x="128" y="2"/>
                      </a:cubicBezTo>
                      <a:cubicBezTo>
                        <a:pt x="128" y="1"/>
                        <a:pt x="127" y="1"/>
                        <a:pt x="12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4" name="Freeform 1033"/>
                <p:cNvSpPr>
                  <a:spLocks/>
                </p:cNvSpPr>
                <p:nvPr/>
              </p:nvSpPr>
              <p:spPr bwMode="auto">
                <a:xfrm>
                  <a:off x="3961" y="1408"/>
                  <a:ext cx="28" cy="30"/>
                </a:xfrm>
                <a:custGeom>
                  <a:avLst/>
                  <a:gdLst>
                    <a:gd name="T0" fmla="*/ 2 w 15"/>
                    <a:gd name="T1" fmla="*/ 0 h 16"/>
                    <a:gd name="T2" fmla="*/ 2 w 15"/>
                    <a:gd name="T3" fmla="*/ 0 h 16"/>
                    <a:gd name="T4" fmla="*/ 4 w 15"/>
                    <a:gd name="T5" fmla="*/ 8 h 16"/>
                    <a:gd name="T6" fmla="*/ 5 w 15"/>
                    <a:gd name="T7" fmla="*/ 10 h 16"/>
                    <a:gd name="T8" fmla="*/ 6 w 15"/>
                    <a:gd name="T9" fmla="*/ 11 h 16"/>
                    <a:gd name="T10" fmla="*/ 12 w 15"/>
                    <a:gd name="T11" fmla="*/ 16 h 16"/>
                    <a:gd name="T12" fmla="*/ 13 w 15"/>
                    <a:gd name="T13" fmla="*/ 16 h 16"/>
                    <a:gd name="T14" fmla="*/ 10 w 15"/>
                    <a:gd name="T15" fmla="*/ 6 h 16"/>
                    <a:gd name="T16" fmla="*/ 2 w 1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2" y="0"/>
                      </a:moveTo>
                      <a:cubicBezTo>
                        <a:pt x="2" y="0"/>
                        <a:pt x="2" y="0"/>
                        <a:pt x="2" y="0"/>
                      </a:cubicBezTo>
                      <a:cubicBezTo>
                        <a:pt x="0" y="1"/>
                        <a:pt x="1" y="4"/>
                        <a:pt x="4" y="8"/>
                      </a:cubicBezTo>
                      <a:cubicBezTo>
                        <a:pt x="4" y="9"/>
                        <a:pt x="5" y="9"/>
                        <a:pt x="5" y="10"/>
                      </a:cubicBezTo>
                      <a:cubicBezTo>
                        <a:pt x="5" y="10"/>
                        <a:pt x="6" y="11"/>
                        <a:pt x="6" y="11"/>
                      </a:cubicBezTo>
                      <a:cubicBezTo>
                        <a:pt x="8" y="14"/>
                        <a:pt x="11" y="16"/>
                        <a:pt x="12" y="16"/>
                      </a:cubicBezTo>
                      <a:cubicBezTo>
                        <a:pt x="13" y="16"/>
                        <a:pt x="13" y="16"/>
                        <a:pt x="13" y="16"/>
                      </a:cubicBezTo>
                      <a:cubicBezTo>
                        <a:pt x="15" y="15"/>
                        <a:pt x="13" y="10"/>
                        <a:pt x="10" y="6"/>
                      </a:cubicBezTo>
                      <a:cubicBezTo>
                        <a:pt x="8" y="2"/>
                        <a:pt x="4"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5" name="Freeform 1034"/>
                <p:cNvSpPr>
                  <a:spLocks/>
                </p:cNvSpPr>
                <p:nvPr/>
              </p:nvSpPr>
              <p:spPr bwMode="auto">
                <a:xfrm>
                  <a:off x="3841" y="1496"/>
                  <a:ext cx="24" cy="29"/>
                </a:xfrm>
                <a:custGeom>
                  <a:avLst/>
                  <a:gdLst>
                    <a:gd name="T0" fmla="*/ 2 w 13"/>
                    <a:gd name="T1" fmla="*/ 0 h 15"/>
                    <a:gd name="T2" fmla="*/ 1 w 13"/>
                    <a:gd name="T3" fmla="*/ 0 h 15"/>
                    <a:gd name="T4" fmla="*/ 4 w 13"/>
                    <a:gd name="T5" fmla="*/ 10 h 15"/>
                    <a:gd name="T6" fmla="*/ 10 w 13"/>
                    <a:gd name="T7" fmla="*/ 15 h 15"/>
                    <a:gd name="T8" fmla="*/ 11 w 13"/>
                    <a:gd name="T9" fmla="*/ 15 h 15"/>
                    <a:gd name="T10" fmla="*/ 11 w 13"/>
                    <a:gd name="T11" fmla="*/ 15 h 15"/>
                    <a:gd name="T12" fmla="*/ 11 w 13"/>
                    <a:gd name="T13" fmla="*/ 15 h 15"/>
                    <a:gd name="T14" fmla="*/ 10 w 13"/>
                    <a:gd name="T15" fmla="*/ 7 h 15"/>
                    <a:gd name="T16" fmla="*/ 9 w 13"/>
                    <a:gd name="T17" fmla="*/ 6 h 15"/>
                    <a:gd name="T18" fmla="*/ 8 w 13"/>
                    <a:gd name="T19" fmla="*/ 4 h 15"/>
                    <a:gd name="T20" fmla="*/ 2 w 13"/>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5">
                      <a:moveTo>
                        <a:pt x="2" y="0"/>
                      </a:moveTo>
                      <a:cubicBezTo>
                        <a:pt x="1" y="0"/>
                        <a:pt x="1" y="0"/>
                        <a:pt x="1" y="0"/>
                      </a:cubicBezTo>
                      <a:cubicBezTo>
                        <a:pt x="0" y="1"/>
                        <a:pt x="1" y="5"/>
                        <a:pt x="4" y="10"/>
                      </a:cubicBezTo>
                      <a:cubicBezTo>
                        <a:pt x="6" y="13"/>
                        <a:pt x="8" y="15"/>
                        <a:pt x="10" y="15"/>
                      </a:cubicBezTo>
                      <a:cubicBezTo>
                        <a:pt x="10" y="15"/>
                        <a:pt x="10" y="15"/>
                        <a:pt x="11" y="15"/>
                      </a:cubicBezTo>
                      <a:cubicBezTo>
                        <a:pt x="11" y="15"/>
                        <a:pt x="11" y="15"/>
                        <a:pt x="11" y="15"/>
                      </a:cubicBezTo>
                      <a:cubicBezTo>
                        <a:pt x="11" y="15"/>
                        <a:pt x="11" y="15"/>
                        <a:pt x="11" y="15"/>
                      </a:cubicBezTo>
                      <a:cubicBezTo>
                        <a:pt x="13" y="14"/>
                        <a:pt x="12" y="11"/>
                        <a:pt x="10" y="7"/>
                      </a:cubicBezTo>
                      <a:cubicBezTo>
                        <a:pt x="9" y="7"/>
                        <a:pt x="9" y="6"/>
                        <a:pt x="9" y="6"/>
                      </a:cubicBezTo>
                      <a:cubicBezTo>
                        <a:pt x="8" y="5"/>
                        <a:pt x="8" y="5"/>
                        <a:pt x="8" y="4"/>
                      </a:cubicBezTo>
                      <a:cubicBezTo>
                        <a:pt x="5" y="2"/>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6" name="Freeform 1035"/>
                <p:cNvSpPr>
                  <a:spLocks/>
                </p:cNvSpPr>
                <p:nvPr/>
              </p:nvSpPr>
              <p:spPr bwMode="auto">
                <a:xfrm>
                  <a:off x="3719" y="1677"/>
                  <a:ext cx="17" cy="21"/>
                </a:xfrm>
                <a:custGeom>
                  <a:avLst/>
                  <a:gdLst>
                    <a:gd name="T0" fmla="*/ 2 w 9"/>
                    <a:gd name="T1" fmla="*/ 0 h 11"/>
                    <a:gd name="T2" fmla="*/ 1 w 9"/>
                    <a:gd name="T3" fmla="*/ 0 h 11"/>
                    <a:gd name="T4" fmla="*/ 2 w 9"/>
                    <a:gd name="T5" fmla="*/ 7 h 11"/>
                    <a:gd name="T6" fmla="*/ 7 w 9"/>
                    <a:gd name="T7" fmla="*/ 11 h 11"/>
                    <a:gd name="T8" fmla="*/ 8 w 9"/>
                    <a:gd name="T9" fmla="*/ 11 h 11"/>
                    <a:gd name="T10" fmla="*/ 8 w 9"/>
                    <a:gd name="T11" fmla="*/ 5 h 11"/>
                    <a:gd name="T12" fmla="*/ 7 w 9"/>
                    <a:gd name="T13" fmla="*/ 4 h 11"/>
                    <a:gd name="T14" fmla="*/ 6 w 9"/>
                    <a:gd name="T15" fmla="*/ 2 h 11"/>
                    <a:gd name="T16" fmla="*/ 2 w 9"/>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0"/>
                      </a:moveTo>
                      <a:cubicBezTo>
                        <a:pt x="2" y="0"/>
                        <a:pt x="1" y="0"/>
                        <a:pt x="1" y="0"/>
                      </a:cubicBezTo>
                      <a:cubicBezTo>
                        <a:pt x="0" y="1"/>
                        <a:pt x="1" y="4"/>
                        <a:pt x="2" y="7"/>
                      </a:cubicBezTo>
                      <a:cubicBezTo>
                        <a:pt x="4" y="9"/>
                        <a:pt x="6" y="11"/>
                        <a:pt x="7" y="11"/>
                      </a:cubicBezTo>
                      <a:cubicBezTo>
                        <a:pt x="8" y="11"/>
                        <a:pt x="8" y="11"/>
                        <a:pt x="8" y="11"/>
                      </a:cubicBezTo>
                      <a:cubicBezTo>
                        <a:pt x="9" y="10"/>
                        <a:pt x="9" y="8"/>
                        <a:pt x="8" y="5"/>
                      </a:cubicBezTo>
                      <a:cubicBezTo>
                        <a:pt x="7" y="5"/>
                        <a:pt x="7" y="4"/>
                        <a:pt x="7" y="4"/>
                      </a:cubicBezTo>
                      <a:cubicBezTo>
                        <a:pt x="7" y="3"/>
                        <a:pt x="6" y="3"/>
                        <a:pt x="6" y="2"/>
                      </a:cubicBezTo>
                      <a:cubicBezTo>
                        <a:pt x="5" y="1"/>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7" name="Freeform 1036"/>
                <p:cNvSpPr>
                  <a:spLocks/>
                </p:cNvSpPr>
                <p:nvPr/>
              </p:nvSpPr>
              <p:spPr bwMode="auto">
                <a:xfrm>
                  <a:off x="3972" y="1718"/>
                  <a:ext cx="19" cy="30"/>
                </a:xfrm>
                <a:custGeom>
                  <a:avLst/>
                  <a:gdLst>
                    <a:gd name="T0" fmla="*/ 2 w 10"/>
                    <a:gd name="T1" fmla="*/ 0 h 16"/>
                    <a:gd name="T2" fmla="*/ 1 w 10"/>
                    <a:gd name="T3" fmla="*/ 0 h 16"/>
                    <a:gd name="T4" fmla="*/ 1 w 10"/>
                    <a:gd name="T5" fmla="*/ 0 h 16"/>
                    <a:gd name="T6" fmla="*/ 0 w 10"/>
                    <a:gd name="T7" fmla="*/ 0 h 16"/>
                    <a:gd name="T8" fmla="*/ 2 w 10"/>
                    <a:gd name="T9" fmla="*/ 8 h 16"/>
                    <a:gd name="T10" fmla="*/ 2 w 10"/>
                    <a:gd name="T11" fmla="*/ 9 h 16"/>
                    <a:gd name="T12" fmla="*/ 3 w 10"/>
                    <a:gd name="T13" fmla="*/ 11 h 16"/>
                    <a:gd name="T14" fmla="*/ 8 w 10"/>
                    <a:gd name="T15" fmla="*/ 16 h 16"/>
                    <a:gd name="T16" fmla="*/ 9 w 10"/>
                    <a:gd name="T17" fmla="*/ 16 h 16"/>
                    <a:gd name="T18" fmla="*/ 8 w 10"/>
                    <a:gd name="T19" fmla="*/ 6 h 16"/>
                    <a:gd name="T20" fmla="*/ 2 w 10"/>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6">
                      <a:moveTo>
                        <a:pt x="2" y="0"/>
                      </a:moveTo>
                      <a:cubicBezTo>
                        <a:pt x="2" y="0"/>
                        <a:pt x="1" y="0"/>
                        <a:pt x="1" y="0"/>
                      </a:cubicBezTo>
                      <a:cubicBezTo>
                        <a:pt x="1" y="0"/>
                        <a:pt x="1" y="0"/>
                        <a:pt x="1" y="0"/>
                      </a:cubicBezTo>
                      <a:cubicBezTo>
                        <a:pt x="1" y="0"/>
                        <a:pt x="1" y="0"/>
                        <a:pt x="0" y="0"/>
                      </a:cubicBezTo>
                      <a:cubicBezTo>
                        <a:pt x="0" y="2"/>
                        <a:pt x="0" y="5"/>
                        <a:pt x="2" y="8"/>
                      </a:cubicBezTo>
                      <a:cubicBezTo>
                        <a:pt x="2" y="8"/>
                        <a:pt x="2" y="9"/>
                        <a:pt x="2" y="9"/>
                      </a:cubicBezTo>
                      <a:cubicBezTo>
                        <a:pt x="3" y="10"/>
                        <a:pt x="3" y="10"/>
                        <a:pt x="3" y="11"/>
                      </a:cubicBezTo>
                      <a:cubicBezTo>
                        <a:pt x="5" y="14"/>
                        <a:pt x="7" y="16"/>
                        <a:pt x="8" y="16"/>
                      </a:cubicBezTo>
                      <a:cubicBezTo>
                        <a:pt x="8" y="16"/>
                        <a:pt x="9" y="16"/>
                        <a:pt x="9" y="16"/>
                      </a:cubicBezTo>
                      <a:cubicBezTo>
                        <a:pt x="10" y="15"/>
                        <a:pt x="10" y="11"/>
                        <a:pt x="8" y="6"/>
                      </a:cubicBezTo>
                      <a:cubicBezTo>
                        <a:pt x="6" y="2"/>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8" name="Freeform 1037"/>
                <p:cNvSpPr>
                  <a:spLocks/>
                </p:cNvSpPr>
                <p:nvPr/>
              </p:nvSpPr>
              <p:spPr bwMode="auto">
                <a:xfrm>
                  <a:off x="3841" y="1786"/>
                  <a:ext cx="19" cy="28"/>
                </a:xfrm>
                <a:custGeom>
                  <a:avLst/>
                  <a:gdLst>
                    <a:gd name="T0" fmla="*/ 2 w 10"/>
                    <a:gd name="T1" fmla="*/ 0 h 15"/>
                    <a:gd name="T2" fmla="*/ 1 w 10"/>
                    <a:gd name="T3" fmla="*/ 0 h 15"/>
                    <a:gd name="T4" fmla="*/ 1 w 10"/>
                    <a:gd name="T5" fmla="*/ 0 h 15"/>
                    <a:gd name="T6" fmla="*/ 2 w 10"/>
                    <a:gd name="T7" fmla="*/ 9 h 15"/>
                    <a:gd name="T8" fmla="*/ 8 w 10"/>
                    <a:gd name="T9" fmla="*/ 15 h 15"/>
                    <a:gd name="T10" fmla="*/ 8 w 10"/>
                    <a:gd name="T11" fmla="*/ 15 h 15"/>
                    <a:gd name="T12" fmla="*/ 8 w 10"/>
                    <a:gd name="T13" fmla="*/ 7 h 15"/>
                    <a:gd name="T14" fmla="*/ 8 w 10"/>
                    <a:gd name="T15" fmla="*/ 6 h 15"/>
                    <a:gd name="T16" fmla="*/ 7 w 10"/>
                    <a:gd name="T17" fmla="*/ 5 h 15"/>
                    <a:gd name="T18" fmla="*/ 2 w 10"/>
                    <a:gd name="T19" fmla="*/ 0 h 15"/>
                    <a:gd name="T20" fmla="*/ 2 w 10"/>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5">
                      <a:moveTo>
                        <a:pt x="2" y="0"/>
                      </a:moveTo>
                      <a:cubicBezTo>
                        <a:pt x="2" y="0"/>
                        <a:pt x="1" y="0"/>
                        <a:pt x="1" y="0"/>
                      </a:cubicBezTo>
                      <a:cubicBezTo>
                        <a:pt x="1" y="0"/>
                        <a:pt x="1" y="0"/>
                        <a:pt x="1" y="0"/>
                      </a:cubicBezTo>
                      <a:cubicBezTo>
                        <a:pt x="0" y="1"/>
                        <a:pt x="0" y="5"/>
                        <a:pt x="2" y="9"/>
                      </a:cubicBezTo>
                      <a:cubicBezTo>
                        <a:pt x="4" y="13"/>
                        <a:pt x="6" y="15"/>
                        <a:pt x="8" y="15"/>
                      </a:cubicBezTo>
                      <a:cubicBezTo>
                        <a:pt x="8" y="15"/>
                        <a:pt x="8" y="15"/>
                        <a:pt x="8" y="15"/>
                      </a:cubicBezTo>
                      <a:cubicBezTo>
                        <a:pt x="10" y="14"/>
                        <a:pt x="10" y="11"/>
                        <a:pt x="8" y="7"/>
                      </a:cubicBezTo>
                      <a:cubicBezTo>
                        <a:pt x="8" y="7"/>
                        <a:pt x="8" y="7"/>
                        <a:pt x="8" y="6"/>
                      </a:cubicBezTo>
                      <a:cubicBezTo>
                        <a:pt x="7" y="6"/>
                        <a:pt x="7" y="5"/>
                        <a:pt x="7" y="5"/>
                      </a:cubicBezTo>
                      <a:cubicBezTo>
                        <a:pt x="5" y="2"/>
                        <a:pt x="4" y="1"/>
                        <a:pt x="2" y="0"/>
                      </a:cubicBezTo>
                      <a:cubicBezTo>
                        <a:pt x="2" y="0"/>
                        <a:pt x="2"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9" name="Freeform 1038"/>
                <p:cNvSpPr>
                  <a:spLocks/>
                </p:cNvSpPr>
                <p:nvPr/>
              </p:nvSpPr>
              <p:spPr bwMode="auto">
                <a:xfrm>
                  <a:off x="3766" y="1651"/>
                  <a:ext cx="13" cy="16"/>
                </a:xfrm>
                <a:custGeom>
                  <a:avLst/>
                  <a:gdLst>
                    <a:gd name="T0" fmla="*/ 1 w 7"/>
                    <a:gd name="T1" fmla="*/ 0 h 9"/>
                    <a:gd name="T2" fmla="*/ 1 w 7"/>
                    <a:gd name="T3" fmla="*/ 0 h 9"/>
                    <a:gd name="T4" fmla="*/ 1 w 7"/>
                    <a:gd name="T5" fmla="*/ 4 h 9"/>
                    <a:gd name="T6" fmla="*/ 2 w 7"/>
                    <a:gd name="T7" fmla="*/ 6 h 9"/>
                    <a:gd name="T8" fmla="*/ 2 w 7"/>
                    <a:gd name="T9" fmla="*/ 6 h 9"/>
                    <a:gd name="T10" fmla="*/ 6 w 7"/>
                    <a:gd name="T11" fmla="*/ 9 h 9"/>
                    <a:gd name="T12" fmla="*/ 6 w 7"/>
                    <a:gd name="T13" fmla="*/ 9 h 9"/>
                    <a:gd name="T14" fmla="*/ 6 w 7"/>
                    <a:gd name="T15" fmla="*/ 9 h 9"/>
                    <a:gd name="T16" fmla="*/ 7 w 7"/>
                    <a:gd name="T17" fmla="*/ 8 h 9"/>
                    <a:gd name="T18" fmla="*/ 5 w 7"/>
                    <a:gd name="T19" fmla="*/ 4 h 9"/>
                    <a:gd name="T20" fmla="*/ 1 w 7"/>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1" y="0"/>
                      </a:moveTo>
                      <a:cubicBezTo>
                        <a:pt x="1" y="0"/>
                        <a:pt x="1" y="0"/>
                        <a:pt x="1" y="0"/>
                      </a:cubicBezTo>
                      <a:cubicBezTo>
                        <a:pt x="0" y="1"/>
                        <a:pt x="0" y="2"/>
                        <a:pt x="1" y="4"/>
                      </a:cubicBezTo>
                      <a:cubicBezTo>
                        <a:pt x="1" y="4"/>
                        <a:pt x="2" y="5"/>
                        <a:pt x="2" y="6"/>
                      </a:cubicBezTo>
                      <a:cubicBezTo>
                        <a:pt x="2" y="6"/>
                        <a:pt x="2" y="6"/>
                        <a:pt x="2" y="6"/>
                      </a:cubicBezTo>
                      <a:cubicBezTo>
                        <a:pt x="4" y="8"/>
                        <a:pt x="5" y="9"/>
                        <a:pt x="6" y="9"/>
                      </a:cubicBezTo>
                      <a:cubicBezTo>
                        <a:pt x="6" y="9"/>
                        <a:pt x="6" y="9"/>
                        <a:pt x="6" y="9"/>
                      </a:cubicBezTo>
                      <a:cubicBezTo>
                        <a:pt x="6" y="9"/>
                        <a:pt x="6" y="9"/>
                        <a:pt x="6" y="9"/>
                      </a:cubicBezTo>
                      <a:cubicBezTo>
                        <a:pt x="7" y="9"/>
                        <a:pt x="7" y="9"/>
                        <a:pt x="7" y="8"/>
                      </a:cubicBezTo>
                      <a:cubicBezTo>
                        <a:pt x="7" y="7"/>
                        <a:pt x="6" y="5"/>
                        <a:pt x="5" y="4"/>
                      </a:cubicBezTo>
                      <a:cubicBezTo>
                        <a:pt x="4" y="2"/>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0" name="Freeform 1039"/>
                <p:cNvSpPr>
                  <a:spLocks noEditPoints="1"/>
                </p:cNvSpPr>
                <p:nvPr/>
              </p:nvSpPr>
              <p:spPr bwMode="auto">
                <a:xfrm>
                  <a:off x="4833" y="1925"/>
                  <a:ext cx="192" cy="1374"/>
                </a:xfrm>
                <a:custGeom>
                  <a:avLst/>
                  <a:gdLst>
                    <a:gd name="T0" fmla="*/ 26 w 102"/>
                    <a:gd name="T1" fmla="*/ 636 h 731"/>
                    <a:gd name="T2" fmla="*/ 0 w 102"/>
                    <a:gd name="T3" fmla="*/ 730 h 731"/>
                    <a:gd name="T4" fmla="*/ 0 w 102"/>
                    <a:gd name="T5" fmla="*/ 730 h 731"/>
                    <a:gd name="T6" fmla="*/ 0 w 102"/>
                    <a:gd name="T7" fmla="*/ 730 h 731"/>
                    <a:gd name="T8" fmla="*/ 1 w 102"/>
                    <a:gd name="T9" fmla="*/ 731 h 731"/>
                    <a:gd name="T10" fmla="*/ 27 w 102"/>
                    <a:gd name="T11" fmla="*/ 638 h 731"/>
                    <a:gd name="T12" fmla="*/ 27 w 102"/>
                    <a:gd name="T13" fmla="*/ 638 h 731"/>
                    <a:gd name="T14" fmla="*/ 26 w 102"/>
                    <a:gd name="T15" fmla="*/ 636 h 731"/>
                    <a:gd name="T16" fmla="*/ 31 w 102"/>
                    <a:gd name="T17" fmla="*/ 627 h 731"/>
                    <a:gd name="T18" fmla="*/ 31 w 102"/>
                    <a:gd name="T19" fmla="*/ 631 h 731"/>
                    <a:gd name="T20" fmla="*/ 30 w 102"/>
                    <a:gd name="T21" fmla="*/ 632 h 731"/>
                    <a:gd name="T22" fmla="*/ 57 w 102"/>
                    <a:gd name="T23" fmla="*/ 638 h 731"/>
                    <a:gd name="T24" fmla="*/ 57 w 102"/>
                    <a:gd name="T25" fmla="*/ 638 h 731"/>
                    <a:gd name="T26" fmla="*/ 58 w 102"/>
                    <a:gd name="T27" fmla="*/ 633 h 731"/>
                    <a:gd name="T28" fmla="*/ 31 w 102"/>
                    <a:gd name="T29" fmla="*/ 627 h 731"/>
                    <a:gd name="T30" fmla="*/ 101 w 102"/>
                    <a:gd name="T31" fmla="*/ 323 h 731"/>
                    <a:gd name="T32" fmla="*/ 62 w 102"/>
                    <a:gd name="T33" fmla="*/ 625 h 731"/>
                    <a:gd name="T34" fmla="*/ 63 w 102"/>
                    <a:gd name="T35" fmla="*/ 625 h 731"/>
                    <a:gd name="T36" fmla="*/ 63 w 102"/>
                    <a:gd name="T37" fmla="*/ 625 h 731"/>
                    <a:gd name="T38" fmla="*/ 64 w 102"/>
                    <a:gd name="T39" fmla="*/ 626 h 731"/>
                    <a:gd name="T40" fmla="*/ 102 w 102"/>
                    <a:gd name="T41" fmla="*/ 323 h 731"/>
                    <a:gd name="T42" fmla="*/ 102 w 102"/>
                    <a:gd name="T43" fmla="*/ 323 h 731"/>
                    <a:gd name="T44" fmla="*/ 101 w 102"/>
                    <a:gd name="T45" fmla="*/ 323 h 731"/>
                    <a:gd name="T46" fmla="*/ 99 w 102"/>
                    <a:gd name="T47" fmla="*/ 309 h 731"/>
                    <a:gd name="T48" fmla="*/ 58 w 102"/>
                    <a:gd name="T49" fmla="*/ 309 h 731"/>
                    <a:gd name="T50" fmla="*/ 58 w 102"/>
                    <a:gd name="T51" fmla="*/ 310 h 731"/>
                    <a:gd name="T52" fmla="*/ 57 w 102"/>
                    <a:gd name="T53" fmla="*/ 314 h 731"/>
                    <a:gd name="T54" fmla="*/ 70 w 102"/>
                    <a:gd name="T55" fmla="*/ 314 h 731"/>
                    <a:gd name="T56" fmla="*/ 99 w 102"/>
                    <a:gd name="T57" fmla="*/ 314 h 731"/>
                    <a:gd name="T58" fmla="*/ 99 w 102"/>
                    <a:gd name="T59" fmla="*/ 310 h 731"/>
                    <a:gd name="T60" fmla="*/ 99 w 102"/>
                    <a:gd name="T61" fmla="*/ 309 h 731"/>
                    <a:gd name="T62" fmla="*/ 27 w 102"/>
                    <a:gd name="T63" fmla="*/ 0 h 731"/>
                    <a:gd name="T64" fmla="*/ 26 w 102"/>
                    <a:gd name="T65" fmla="*/ 1 h 731"/>
                    <a:gd name="T66" fmla="*/ 26 w 102"/>
                    <a:gd name="T67" fmla="*/ 1 h 731"/>
                    <a:gd name="T68" fmla="*/ 26 w 102"/>
                    <a:gd name="T69" fmla="*/ 1 h 731"/>
                    <a:gd name="T70" fmla="*/ 54 w 102"/>
                    <a:gd name="T71" fmla="*/ 297 h 731"/>
                    <a:gd name="T72" fmla="*/ 55 w 102"/>
                    <a:gd name="T73" fmla="*/ 297 h 731"/>
                    <a:gd name="T74" fmla="*/ 55 w 102"/>
                    <a:gd name="T75" fmla="*/ 297 h 731"/>
                    <a:gd name="T76" fmla="*/ 27 w 102"/>
                    <a:gd name="T77"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731">
                      <a:moveTo>
                        <a:pt x="26" y="636"/>
                      </a:moveTo>
                      <a:cubicBezTo>
                        <a:pt x="18" y="668"/>
                        <a:pt x="10" y="700"/>
                        <a:pt x="0" y="730"/>
                      </a:cubicBezTo>
                      <a:cubicBezTo>
                        <a:pt x="0" y="730"/>
                        <a:pt x="0" y="730"/>
                        <a:pt x="0" y="730"/>
                      </a:cubicBezTo>
                      <a:cubicBezTo>
                        <a:pt x="0" y="730"/>
                        <a:pt x="0" y="730"/>
                        <a:pt x="0" y="730"/>
                      </a:cubicBezTo>
                      <a:cubicBezTo>
                        <a:pt x="1" y="730"/>
                        <a:pt x="1" y="731"/>
                        <a:pt x="1" y="731"/>
                      </a:cubicBezTo>
                      <a:cubicBezTo>
                        <a:pt x="11" y="700"/>
                        <a:pt x="19" y="670"/>
                        <a:pt x="27" y="638"/>
                      </a:cubicBezTo>
                      <a:cubicBezTo>
                        <a:pt x="27" y="638"/>
                        <a:pt x="27" y="638"/>
                        <a:pt x="27" y="638"/>
                      </a:cubicBezTo>
                      <a:cubicBezTo>
                        <a:pt x="26" y="638"/>
                        <a:pt x="26" y="638"/>
                        <a:pt x="26" y="636"/>
                      </a:cubicBezTo>
                      <a:moveTo>
                        <a:pt x="31" y="627"/>
                      </a:moveTo>
                      <a:cubicBezTo>
                        <a:pt x="31" y="628"/>
                        <a:pt x="31" y="629"/>
                        <a:pt x="31" y="631"/>
                      </a:cubicBezTo>
                      <a:cubicBezTo>
                        <a:pt x="30" y="631"/>
                        <a:pt x="30" y="631"/>
                        <a:pt x="30" y="632"/>
                      </a:cubicBezTo>
                      <a:cubicBezTo>
                        <a:pt x="39" y="634"/>
                        <a:pt x="48" y="636"/>
                        <a:pt x="57" y="638"/>
                      </a:cubicBezTo>
                      <a:cubicBezTo>
                        <a:pt x="57" y="638"/>
                        <a:pt x="57" y="638"/>
                        <a:pt x="57" y="638"/>
                      </a:cubicBezTo>
                      <a:cubicBezTo>
                        <a:pt x="57" y="636"/>
                        <a:pt x="58" y="635"/>
                        <a:pt x="58" y="633"/>
                      </a:cubicBezTo>
                      <a:cubicBezTo>
                        <a:pt x="49" y="631"/>
                        <a:pt x="40" y="629"/>
                        <a:pt x="31" y="627"/>
                      </a:cubicBezTo>
                      <a:moveTo>
                        <a:pt x="101" y="323"/>
                      </a:moveTo>
                      <a:cubicBezTo>
                        <a:pt x="98" y="425"/>
                        <a:pt x="85" y="526"/>
                        <a:pt x="62" y="625"/>
                      </a:cubicBezTo>
                      <a:cubicBezTo>
                        <a:pt x="62" y="625"/>
                        <a:pt x="63" y="625"/>
                        <a:pt x="63" y="625"/>
                      </a:cubicBezTo>
                      <a:cubicBezTo>
                        <a:pt x="63" y="625"/>
                        <a:pt x="63" y="625"/>
                        <a:pt x="63" y="625"/>
                      </a:cubicBezTo>
                      <a:cubicBezTo>
                        <a:pt x="63" y="625"/>
                        <a:pt x="63" y="625"/>
                        <a:pt x="64" y="626"/>
                      </a:cubicBezTo>
                      <a:cubicBezTo>
                        <a:pt x="86" y="526"/>
                        <a:pt x="99" y="425"/>
                        <a:pt x="102" y="323"/>
                      </a:cubicBezTo>
                      <a:cubicBezTo>
                        <a:pt x="102" y="323"/>
                        <a:pt x="102" y="323"/>
                        <a:pt x="102" y="323"/>
                      </a:cubicBezTo>
                      <a:cubicBezTo>
                        <a:pt x="101" y="323"/>
                        <a:pt x="101" y="323"/>
                        <a:pt x="101" y="323"/>
                      </a:cubicBezTo>
                      <a:moveTo>
                        <a:pt x="99" y="309"/>
                      </a:moveTo>
                      <a:cubicBezTo>
                        <a:pt x="85" y="309"/>
                        <a:pt x="71" y="309"/>
                        <a:pt x="58" y="309"/>
                      </a:cubicBezTo>
                      <a:cubicBezTo>
                        <a:pt x="58" y="309"/>
                        <a:pt x="58" y="310"/>
                        <a:pt x="58" y="310"/>
                      </a:cubicBezTo>
                      <a:cubicBezTo>
                        <a:pt x="58" y="311"/>
                        <a:pt x="58" y="313"/>
                        <a:pt x="57" y="314"/>
                      </a:cubicBezTo>
                      <a:cubicBezTo>
                        <a:pt x="62" y="314"/>
                        <a:pt x="66" y="314"/>
                        <a:pt x="70" y="314"/>
                      </a:cubicBezTo>
                      <a:cubicBezTo>
                        <a:pt x="79" y="314"/>
                        <a:pt x="89" y="314"/>
                        <a:pt x="99" y="314"/>
                      </a:cubicBezTo>
                      <a:cubicBezTo>
                        <a:pt x="99" y="313"/>
                        <a:pt x="99" y="311"/>
                        <a:pt x="99" y="310"/>
                      </a:cubicBezTo>
                      <a:cubicBezTo>
                        <a:pt x="99" y="309"/>
                        <a:pt x="99" y="309"/>
                        <a:pt x="99" y="309"/>
                      </a:cubicBezTo>
                      <a:moveTo>
                        <a:pt x="27" y="0"/>
                      </a:moveTo>
                      <a:cubicBezTo>
                        <a:pt x="27" y="0"/>
                        <a:pt x="26" y="0"/>
                        <a:pt x="26" y="1"/>
                      </a:cubicBezTo>
                      <a:cubicBezTo>
                        <a:pt x="26" y="1"/>
                        <a:pt x="26" y="1"/>
                        <a:pt x="26" y="1"/>
                      </a:cubicBezTo>
                      <a:cubicBezTo>
                        <a:pt x="26" y="1"/>
                        <a:pt x="26" y="1"/>
                        <a:pt x="26" y="1"/>
                      </a:cubicBezTo>
                      <a:cubicBezTo>
                        <a:pt x="46" y="98"/>
                        <a:pt x="55" y="197"/>
                        <a:pt x="54" y="297"/>
                      </a:cubicBezTo>
                      <a:cubicBezTo>
                        <a:pt x="54" y="297"/>
                        <a:pt x="55" y="297"/>
                        <a:pt x="55" y="297"/>
                      </a:cubicBezTo>
                      <a:cubicBezTo>
                        <a:pt x="55" y="297"/>
                        <a:pt x="55" y="297"/>
                        <a:pt x="55" y="297"/>
                      </a:cubicBezTo>
                      <a:cubicBezTo>
                        <a:pt x="56" y="197"/>
                        <a:pt x="47" y="97"/>
                        <a:pt x="2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1" name="Freeform 1040"/>
                <p:cNvSpPr>
                  <a:spLocks/>
                </p:cNvSpPr>
                <p:nvPr/>
              </p:nvSpPr>
              <p:spPr bwMode="auto">
                <a:xfrm>
                  <a:off x="4869" y="1878"/>
                  <a:ext cx="17" cy="49"/>
                </a:xfrm>
                <a:custGeom>
                  <a:avLst/>
                  <a:gdLst>
                    <a:gd name="T0" fmla="*/ 2 w 9"/>
                    <a:gd name="T1" fmla="*/ 0 h 26"/>
                    <a:gd name="T2" fmla="*/ 2 w 9"/>
                    <a:gd name="T3" fmla="*/ 0 h 26"/>
                    <a:gd name="T4" fmla="*/ 2 w 9"/>
                    <a:gd name="T5" fmla="*/ 14 h 26"/>
                    <a:gd name="T6" fmla="*/ 7 w 9"/>
                    <a:gd name="T7" fmla="*/ 26 h 26"/>
                    <a:gd name="T8" fmla="*/ 7 w 9"/>
                    <a:gd name="T9" fmla="*/ 26 h 26"/>
                    <a:gd name="T10" fmla="*/ 7 w 9"/>
                    <a:gd name="T11" fmla="*/ 26 h 26"/>
                    <a:gd name="T12" fmla="*/ 8 w 9"/>
                    <a:gd name="T13" fmla="*/ 25 h 26"/>
                    <a:gd name="T14" fmla="*/ 8 w 9"/>
                    <a:gd name="T15" fmla="*/ 12 h 26"/>
                    <a:gd name="T16" fmla="*/ 2 w 9"/>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6">
                      <a:moveTo>
                        <a:pt x="2" y="0"/>
                      </a:moveTo>
                      <a:cubicBezTo>
                        <a:pt x="2" y="0"/>
                        <a:pt x="2" y="0"/>
                        <a:pt x="2" y="0"/>
                      </a:cubicBezTo>
                      <a:cubicBezTo>
                        <a:pt x="0" y="1"/>
                        <a:pt x="0" y="7"/>
                        <a:pt x="2" y="14"/>
                      </a:cubicBezTo>
                      <a:cubicBezTo>
                        <a:pt x="3" y="20"/>
                        <a:pt x="5" y="25"/>
                        <a:pt x="7" y="26"/>
                      </a:cubicBezTo>
                      <a:cubicBezTo>
                        <a:pt x="7" y="26"/>
                        <a:pt x="7" y="26"/>
                        <a:pt x="7" y="26"/>
                      </a:cubicBezTo>
                      <a:cubicBezTo>
                        <a:pt x="7" y="26"/>
                        <a:pt x="7" y="26"/>
                        <a:pt x="7" y="26"/>
                      </a:cubicBezTo>
                      <a:cubicBezTo>
                        <a:pt x="7" y="25"/>
                        <a:pt x="8" y="25"/>
                        <a:pt x="8" y="25"/>
                      </a:cubicBezTo>
                      <a:cubicBezTo>
                        <a:pt x="9" y="23"/>
                        <a:pt x="9" y="18"/>
                        <a:pt x="8" y="12"/>
                      </a:cubicBezTo>
                      <a:cubicBezTo>
                        <a:pt x="6" y="5"/>
                        <a:pt x="4"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2" name="Freeform 1041"/>
                <p:cNvSpPr>
                  <a:spLocks/>
                </p:cNvSpPr>
                <p:nvPr/>
              </p:nvSpPr>
              <p:spPr bwMode="auto">
                <a:xfrm>
                  <a:off x="4929" y="2483"/>
                  <a:ext cx="13" cy="49"/>
                </a:xfrm>
                <a:custGeom>
                  <a:avLst/>
                  <a:gdLst>
                    <a:gd name="T0" fmla="*/ 4 w 7"/>
                    <a:gd name="T1" fmla="*/ 0 h 26"/>
                    <a:gd name="T2" fmla="*/ 3 w 7"/>
                    <a:gd name="T3" fmla="*/ 0 h 26"/>
                    <a:gd name="T4" fmla="*/ 1 w 7"/>
                    <a:gd name="T5" fmla="*/ 13 h 26"/>
                    <a:gd name="T6" fmla="*/ 3 w 7"/>
                    <a:gd name="T7" fmla="*/ 26 h 26"/>
                    <a:gd name="T8" fmla="*/ 6 w 7"/>
                    <a:gd name="T9" fmla="*/ 17 h 26"/>
                    <a:gd name="T10" fmla="*/ 7 w 7"/>
                    <a:gd name="T11" fmla="*/ 13 h 26"/>
                    <a:gd name="T12" fmla="*/ 7 w 7"/>
                    <a:gd name="T13" fmla="*/ 12 h 26"/>
                    <a:gd name="T14" fmla="*/ 4 w 7"/>
                    <a:gd name="T15" fmla="*/ 0 h 26"/>
                    <a:gd name="T16" fmla="*/ 4 w 7"/>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6">
                      <a:moveTo>
                        <a:pt x="4" y="0"/>
                      </a:moveTo>
                      <a:cubicBezTo>
                        <a:pt x="4" y="0"/>
                        <a:pt x="3" y="0"/>
                        <a:pt x="3" y="0"/>
                      </a:cubicBezTo>
                      <a:cubicBezTo>
                        <a:pt x="2" y="1"/>
                        <a:pt x="1" y="6"/>
                        <a:pt x="1" y="13"/>
                      </a:cubicBezTo>
                      <a:cubicBezTo>
                        <a:pt x="0" y="20"/>
                        <a:pt x="2" y="26"/>
                        <a:pt x="3" y="26"/>
                      </a:cubicBezTo>
                      <a:cubicBezTo>
                        <a:pt x="5" y="26"/>
                        <a:pt x="6" y="22"/>
                        <a:pt x="6" y="17"/>
                      </a:cubicBezTo>
                      <a:cubicBezTo>
                        <a:pt x="7" y="16"/>
                        <a:pt x="7" y="14"/>
                        <a:pt x="7" y="13"/>
                      </a:cubicBezTo>
                      <a:cubicBezTo>
                        <a:pt x="7" y="13"/>
                        <a:pt x="7" y="12"/>
                        <a:pt x="7" y="12"/>
                      </a:cubicBezTo>
                      <a:cubicBezTo>
                        <a:pt x="7" y="6"/>
                        <a:pt x="6" y="1"/>
                        <a:pt x="4" y="0"/>
                      </a:cubicBezTo>
                      <a:cubicBezTo>
                        <a:pt x="4" y="0"/>
                        <a:pt x="4"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3" name="Freeform 1042"/>
                <p:cNvSpPr>
                  <a:spLocks/>
                </p:cNvSpPr>
                <p:nvPr/>
              </p:nvSpPr>
              <p:spPr bwMode="auto">
                <a:xfrm>
                  <a:off x="4818" y="3297"/>
                  <a:ext cx="19" cy="40"/>
                </a:xfrm>
                <a:custGeom>
                  <a:avLst/>
                  <a:gdLst>
                    <a:gd name="T0" fmla="*/ 8 w 10"/>
                    <a:gd name="T1" fmla="*/ 0 h 21"/>
                    <a:gd name="T2" fmla="*/ 8 w 10"/>
                    <a:gd name="T3" fmla="*/ 0 h 21"/>
                    <a:gd name="T4" fmla="*/ 3 w 10"/>
                    <a:gd name="T5" fmla="*/ 10 h 21"/>
                    <a:gd name="T6" fmla="*/ 2 w 10"/>
                    <a:gd name="T7" fmla="*/ 21 h 21"/>
                    <a:gd name="T8" fmla="*/ 2 w 10"/>
                    <a:gd name="T9" fmla="*/ 21 h 21"/>
                    <a:gd name="T10" fmla="*/ 7 w 10"/>
                    <a:gd name="T11" fmla="*/ 11 h 21"/>
                    <a:gd name="T12" fmla="*/ 9 w 10"/>
                    <a:gd name="T13" fmla="*/ 1 h 21"/>
                    <a:gd name="T14" fmla="*/ 8 w 10"/>
                    <a:gd name="T15" fmla="*/ 0 h 21"/>
                    <a:gd name="T16" fmla="*/ 8 w 10"/>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8" y="0"/>
                      </a:moveTo>
                      <a:cubicBezTo>
                        <a:pt x="8" y="0"/>
                        <a:pt x="8" y="0"/>
                        <a:pt x="8" y="0"/>
                      </a:cubicBezTo>
                      <a:cubicBezTo>
                        <a:pt x="6" y="1"/>
                        <a:pt x="4" y="5"/>
                        <a:pt x="3" y="10"/>
                      </a:cubicBezTo>
                      <a:cubicBezTo>
                        <a:pt x="1" y="15"/>
                        <a:pt x="0" y="21"/>
                        <a:pt x="2" y="21"/>
                      </a:cubicBezTo>
                      <a:cubicBezTo>
                        <a:pt x="2" y="21"/>
                        <a:pt x="2" y="21"/>
                        <a:pt x="2" y="21"/>
                      </a:cubicBezTo>
                      <a:cubicBezTo>
                        <a:pt x="3" y="21"/>
                        <a:pt x="6" y="17"/>
                        <a:pt x="7" y="11"/>
                      </a:cubicBezTo>
                      <a:cubicBezTo>
                        <a:pt x="9" y="7"/>
                        <a:pt x="10" y="2"/>
                        <a:pt x="9" y="1"/>
                      </a:cubicBezTo>
                      <a:cubicBezTo>
                        <a:pt x="9" y="1"/>
                        <a:pt x="9" y="0"/>
                        <a:pt x="8" y="0"/>
                      </a:cubicBezTo>
                      <a:cubicBezTo>
                        <a:pt x="8" y="0"/>
                        <a:pt x="8"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4" name="Freeform 1043"/>
                <p:cNvSpPr>
                  <a:spLocks/>
                </p:cNvSpPr>
                <p:nvPr/>
              </p:nvSpPr>
              <p:spPr bwMode="auto">
                <a:xfrm>
                  <a:off x="5019" y="2481"/>
                  <a:ext cx="12" cy="51"/>
                </a:xfrm>
                <a:custGeom>
                  <a:avLst/>
                  <a:gdLst>
                    <a:gd name="T0" fmla="*/ 3 w 6"/>
                    <a:gd name="T1" fmla="*/ 0 h 27"/>
                    <a:gd name="T2" fmla="*/ 0 w 6"/>
                    <a:gd name="T3" fmla="*/ 13 h 27"/>
                    <a:gd name="T4" fmla="*/ 0 w 6"/>
                    <a:gd name="T5" fmla="*/ 14 h 27"/>
                    <a:gd name="T6" fmla="*/ 0 w 6"/>
                    <a:gd name="T7" fmla="*/ 18 h 27"/>
                    <a:gd name="T8" fmla="*/ 2 w 6"/>
                    <a:gd name="T9" fmla="*/ 27 h 27"/>
                    <a:gd name="T10" fmla="*/ 3 w 6"/>
                    <a:gd name="T11" fmla="*/ 27 h 27"/>
                    <a:gd name="T12" fmla="*/ 3 w 6"/>
                    <a:gd name="T13" fmla="*/ 27 h 27"/>
                    <a:gd name="T14" fmla="*/ 6 w 6"/>
                    <a:gd name="T15" fmla="*/ 14 h 27"/>
                    <a:gd name="T16" fmla="*/ 3 w 6"/>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7">
                      <a:moveTo>
                        <a:pt x="3" y="0"/>
                      </a:moveTo>
                      <a:cubicBezTo>
                        <a:pt x="1" y="0"/>
                        <a:pt x="0" y="6"/>
                        <a:pt x="0" y="13"/>
                      </a:cubicBezTo>
                      <a:cubicBezTo>
                        <a:pt x="0" y="13"/>
                        <a:pt x="0" y="13"/>
                        <a:pt x="0" y="14"/>
                      </a:cubicBezTo>
                      <a:cubicBezTo>
                        <a:pt x="0" y="15"/>
                        <a:pt x="0" y="17"/>
                        <a:pt x="0" y="18"/>
                      </a:cubicBezTo>
                      <a:cubicBezTo>
                        <a:pt x="0" y="22"/>
                        <a:pt x="1" y="26"/>
                        <a:pt x="2" y="27"/>
                      </a:cubicBezTo>
                      <a:cubicBezTo>
                        <a:pt x="2" y="27"/>
                        <a:pt x="2" y="27"/>
                        <a:pt x="3" y="27"/>
                      </a:cubicBezTo>
                      <a:cubicBezTo>
                        <a:pt x="3" y="27"/>
                        <a:pt x="3" y="27"/>
                        <a:pt x="3" y="27"/>
                      </a:cubicBezTo>
                      <a:cubicBezTo>
                        <a:pt x="4" y="27"/>
                        <a:pt x="6" y="21"/>
                        <a:pt x="6" y="14"/>
                      </a:cubicBezTo>
                      <a:cubicBezTo>
                        <a:pt x="6" y="6"/>
                        <a:pt x="5"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5" name="Freeform 1044"/>
                <p:cNvSpPr>
                  <a:spLocks/>
                </p:cNvSpPr>
                <p:nvPr/>
              </p:nvSpPr>
              <p:spPr bwMode="auto">
                <a:xfrm>
                  <a:off x="4937" y="3100"/>
                  <a:ext cx="18" cy="49"/>
                </a:xfrm>
                <a:custGeom>
                  <a:avLst/>
                  <a:gdLst>
                    <a:gd name="T0" fmla="*/ 8 w 10"/>
                    <a:gd name="T1" fmla="*/ 0 h 26"/>
                    <a:gd name="T2" fmla="*/ 7 w 10"/>
                    <a:gd name="T3" fmla="*/ 0 h 26"/>
                    <a:gd name="T4" fmla="*/ 3 w 10"/>
                    <a:gd name="T5" fmla="*/ 8 h 26"/>
                    <a:gd name="T6" fmla="*/ 2 w 10"/>
                    <a:gd name="T7" fmla="*/ 13 h 26"/>
                    <a:gd name="T8" fmla="*/ 2 w 10"/>
                    <a:gd name="T9" fmla="*/ 13 h 26"/>
                    <a:gd name="T10" fmla="*/ 2 w 10"/>
                    <a:gd name="T11" fmla="*/ 26 h 26"/>
                    <a:gd name="T12" fmla="*/ 2 w 10"/>
                    <a:gd name="T13" fmla="*/ 26 h 26"/>
                    <a:gd name="T14" fmla="*/ 8 w 10"/>
                    <a:gd name="T15" fmla="*/ 14 h 26"/>
                    <a:gd name="T16" fmla="*/ 9 w 10"/>
                    <a:gd name="T17" fmla="*/ 1 h 26"/>
                    <a:gd name="T18" fmla="*/ 8 w 10"/>
                    <a:gd name="T19" fmla="*/ 0 h 26"/>
                    <a:gd name="T20" fmla="*/ 8 w 10"/>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6">
                      <a:moveTo>
                        <a:pt x="8" y="0"/>
                      </a:moveTo>
                      <a:cubicBezTo>
                        <a:pt x="8" y="0"/>
                        <a:pt x="7" y="0"/>
                        <a:pt x="7" y="0"/>
                      </a:cubicBezTo>
                      <a:cubicBezTo>
                        <a:pt x="6" y="1"/>
                        <a:pt x="4" y="4"/>
                        <a:pt x="3" y="8"/>
                      </a:cubicBezTo>
                      <a:cubicBezTo>
                        <a:pt x="3" y="10"/>
                        <a:pt x="2" y="11"/>
                        <a:pt x="2" y="13"/>
                      </a:cubicBezTo>
                      <a:cubicBezTo>
                        <a:pt x="2" y="13"/>
                        <a:pt x="2" y="13"/>
                        <a:pt x="2" y="13"/>
                      </a:cubicBezTo>
                      <a:cubicBezTo>
                        <a:pt x="0" y="20"/>
                        <a:pt x="0" y="26"/>
                        <a:pt x="2" y="26"/>
                      </a:cubicBezTo>
                      <a:cubicBezTo>
                        <a:pt x="2" y="26"/>
                        <a:pt x="2" y="26"/>
                        <a:pt x="2" y="26"/>
                      </a:cubicBezTo>
                      <a:cubicBezTo>
                        <a:pt x="3" y="26"/>
                        <a:pt x="6" y="21"/>
                        <a:pt x="8" y="14"/>
                      </a:cubicBezTo>
                      <a:cubicBezTo>
                        <a:pt x="9" y="8"/>
                        <a:pt x="10" y="2"/>
                        <a:pt x="9" y="1"/>
                      </a:cubicBezTo>
                      <a:cubicBezTo>
                        <a:pt x="8" y="0"/>
                        <a:pt x="8" y="0"/>
                        <a:pt x="8" y="0"/>
                      </a:cubicBezTo>
                      <a:cubicBezTo>
                        <a:pt x="8" y="0"/>
                        <a:pt x="8"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6" name="Freeform 1045"/>
                <p:cNvSpPr>
                  <a:spLocks/>
                </p:cNvSpPr>
                <p:nvPr/>
              </p:nvSpPr>
              <p:spPr bwMode="auto">
                <a:xfrm>
                  <a:off x="4882" y="3094"/>
                  <a:ext cx="11" cy="30"/>
                </a:xfrm>
                <a:custGeom>
                  <a:avLst/>
                  <a:gdLst>
                    <a:gd name="T0" fmla="*/ 4 w 6"/>
                    <a:gd name="T1" fmla="*/ 0 h 16"/>
                    <a:gd name="T2" fmla="*/ 1 w 6"/>
                    <a:gd name="T3" fmla="*/ 8 h 16"/>
                    <a:gd name="T4" fmla="*/ 0 w 6"/>
                    <a:gd name="T5" fmla="*/ 14 h 16"/>
                    <a:gd name="T6" fmla="*/ 1 w 6"/>
                    <a:gd name="T7" fmla="*/ 16 h 16"/>
                    <a:gd name="T8" fmla="*/ 1 w 6"/>
                    <a:gd name="T9" fmla="*/ 16 h 16"/>
                    <a:gd name="T10" fmla="*/ 4 w 6"/>
                    <a:gd name="T11" fmla="*/ 10 h 16"/>
                    <a:gd name="T12" fmla="*/ 5 w 6"/>
                    <a:gd name="T13" fmla="*/ 9 h 16"/>
                    <a:gd name="T14" fmla="*/ 5 w 6"/>
                    <a:gd name="T15" fmla="*/ 5 h 16"/>
                    <a:gd name="T16" fmla="*/ 5 w 6"/>
                    <a:gd name="T17" fmla="*/ 0 h 16"/>
                    <a:gd name="T18" fmla="*/ 4 w 6"/>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6">
                      <a:moveTo>
                        <a:pt x="4" y="0"/>
                      </a:moveTo>
                      <a:cubicBezTo>
                        <a:pt x="3" y="0"/>
                        <a:pt x="2" y="3"/>
                        <a:pt x="1" y="8"/>
                      </a:cubicBezTo>
                      <a:cubicBezTo>
                        <a:pt x="0" y="10"/>
                        <a:pt x="0" y="13"/>
                        <a:pt x="0" y="14"/>
                      </a:cubicBezTo>
                      <a:cubicBezTo>
                        <a:pt x="0" y="16"/>
                        <a:pt x="0" y="16"/>
                        <a:pt x="1" y="16"/>
                      </a:cubicBezTo>
                      <a:cubicBezTo>
                        <a:pt x="1" y="16"/>
                        <a:pt x="1" y="16"/>
                        <a:pt x="1" y="16"/>
                      </a:cubicBezTo>
                      <a:cubicBezTo>
                        <a:pt x="2" y="16"/>
                        <a:pt x="3" y="13"/>
                        <a:pt x="4" y="10"/>
                      </a:cubicBezTo>
                      <a:cubicBezTo>
                        <a:pt x="4" y="9"/>
                        <a:pt x="4" y="9"/>
                        <a:pt x="5" y="9"/>
                      </a:cubicBezTo>
                      <a:cubicBezTo>
                        <a:pt x="5" y="7"/>
                        <a:pt x="5" y="6"/>
                        <a:pt x="5" y="5"/>
                      </a:cubicBezTo>
                      <a:cubicBezTo>
                        <a:pt x="6" y="2"/>
                        <a:pt x="5" y="0"/>
                        <a:pt x="5" y="0"/>
                      </a:cubicBezTo>
                      <a:cubicBezTo>
                        <a:pt x="4" y="0"/>
                        <a:pt x="4"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7" name="Freeform 1046"/>
                <p:cNvSpPr>
                  <a:spLocks noEditPoints="1"/>
                </p:cNvSpPr>
                <p:nvPr/>
              </p:nvSpPr>
              <p:spPr bwMode="auto">
                <a:xfrm>
                  <a:off x="3683" y="2987"/>
                  <a:ext cx="470" cy="857"/>
                </a:xfrm>
                <a:custGeom>
                  <a:avLst/>
                  <a:gdLst>
                    <a:gd name="T0" fmla="*/ 136 w 250"/>
                    <a:gd name="T1" fmla="*/ 290 h 456"/>
                    <a:gd name="T2" fmla="*/ 0 w 250"/>
                    <a:gd name="T3" fmla="*/ 455 h 456"/>
                    <a:gd name="T4" fmla="*/ 1 w 250"/>
                    <a:gd name="T5" fmla="*/ 455 h 456"/>
                    <a:gd name="T6" fmla="*/ 1 w 250"/>
                    <a:gd name="T7" fmla="*/ 456 h 456"/>
                    <a:gd name="T8" fmla="*/ 137 w 250"/>
                    <a:gd name="T9" fmla="*/ 290 h 456"/>
                    <a:gd name="T10" fmla="*/ 137 w 250"/>
                    <a:gd name="T11" fmla="*/ 290 h 456"/>
                    <a:gd name="T12" fmla="*/ 136 w 250"/>
                    <a:gd name="T13" fmla="*/ 290 h 456"/>
                    <a:gd name="T14" fmla="*/ 106 w 250"/>
                    <a:gd name="T15" fmla="*/ 254 h 456"/>
                    <a:gd name="T16" fmla="*/ 105 w 250"/>
                    <a:gd name="T17" fmla="*/ 257 h 456"/>
                    <a:gd name="T18" fmla="*/ 105 w 250"/>
                    <a:gd name="T19" fmla="*/ 257 h 456"/>
                    <a:gd name="T20" fmla="*/ 139 w 250"/>
                    <a:gd name="T21" fmla="*/ 281 h 456"/>
                    <a:gd name="T22" fmla="*/ 139 w 250"/>
                    <a:gd name="T23" fmla="*/ 280 h 456"/>
                    <a:gd name="T24" fmla="*/ 141 w 250"/>
                    <a:gd name="T25" fmla="*/ 278 h 456"/>
                    <a:gd name="T26" fmla="*/ 106 w 250"/>
                    <a:gd name="T27" fmla="*/ 254 h 456"/>
                    <a:gd name="T28" fmla="*/ 194 w 250"/>
                    <a:gd name="T29" fmla="*/ 66 h 456"/>
                    <a:gd name="T30" fmla="*/ 106 w 250"/>
                    <a:gd name="T31" fmla="*/ 247 h 456"/>
                    <a:gd name="T32" fmla="*/ 107 w 250"/>
                    <a:gd name="T33" fmla="*/ 248 h 456"/>
                    <a:gd name="T34" fmla="*/ 108 w 250"/>
                    <a:gd name="T35" fmla="*/ 248 h 456"/>
                    <a:gd name="T36" fmla="*/ 195 w 250"/>
                    <a:gd name="T37" fmla="*/ 67 h 456"/>
                    <a:gd name="T38" fmla="*/ 195 w 250"/>
                    <a:gd name="T39" fmla="*/ 67 h 456"/>
                    <a:gd name="T40" fmla="*/ 194 w 250"/>
                    <a:gd name="T41" fmla="*/ 67 h 456"/>
                    <a:gd name="T42" fmla="*/ 194 w 250"/>
                    <a:gd name="T43" fmla="*/ 66 h 456"/>
                    <a:gd name="T44" fmla="*/ 200 w 250"/>
                    <a:gd name="T45" fmla="*/ 59 h 456"/>
                    <a:gd name="T46" fmla="*/ 200 w 250"/>
                    <a:gd name="T47" fmla="*/ 59 h 456"/>
                    <a:gd name="T48" fmla="*/ 199 w 250"/>
                    <a:gd name="T49" fmla="*/ 62 h 456"/>
                    <a:gd name="T50" fmla="*/ 225 w 250"/>
                    <a:gd name="T51" fmla="*/ 72 h 456"/>
                    <a:gd name="T52" fmla="*/ 225 w 250"/>
                    <a:gd name="T53" fmla="*/ 69 h 456"/>
                    <a:gd name="T54" fmla="*/ 226 w 250"/>
                    <a:gd name="T55" fmla="*/ 68 h 456"/>
                    <a:gd name="T56" fmla="*/ 200 w 250"/>
                    <a:gd name="T57" fmla="*/ 59 h 456"/>
                    <a:gd name="T58" fmla="*/ 249 w 250"/>
                    <a:gd name="T59" fmla="*/ 0 h 456"/>
                    <a:gd name="T60" fmla="*/ 229 w 250"/>
                    <a:gd name="T61" fmla="*/ 64 h 456"/>
                    <a:gd name="T62" fmla="*/ 229 w 250"/>
                    <a:gd name="T63" fmla="*/ 64 h 456"/>
                    <a:gd name="T64" fmla="*/ 229 w 250"/>
                    <a:gd name="T65" fmla="*/ 64 h 456"/>
                    <a:gd name="T66" fmla="*/ 230 w 250"/>
                    <a:gd name="T67" fmla="*/ 65 h 456"/>
                    <a:gd name="T68" fmla="*/ 250 w 250"/>
                    <a:gd name="T69" fmla="*/ 0 h 456"/>
                    <a:gd name="T70" fmla="*/ 249 w 250"/>
                    <a:gd name="T71" fmla="*/ 0 h 456"/>
                    <a:gd name="T72" fmla="*/ 249 w 250"/>
                    <a:gd name="T73" fmla="*/ 0 h 456"/>
                    <a:gd name="T74" fmla="*/ 249 w 250"/>
                    <a:gd name="T75"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0" h="456">
                      <a:moveTo>
                        <a:pt x="136" y="290"/>
                      </a:moveTo>
                      <a:cubicBezTo>
                        <a:pt x="97" y="349"/>
                        <a:pt x="52" y="405"/>
                        <a:pt x="0" y="455"/>
                      </a:cubicBezTo>
                      <a:cubicBezTo>
                        <a:pt x="0" y="455"/>
                        <a:pt x="1" y="455"/>
                        <a:pt x="1" y="455"/>
                      </a:cubicBezTo>
                      <a:cubicBezTo>
                        <a:pt x="1" y="455"/>
                        <a:pt x="1" y="455"/>
                        <a:pt x="1" y="456"/>
                      </a:cubicBezTo>
                      <a:cubicBezTo>
                        <a:pt x="53" y="406"/>
                        <a:pt x="98" y="350"/>
                        <a:pt x="137" y="290"/>
                      </a:cubicBezTo>
                      <a:cubicBezTo>
                        <a:pt x="137" y="290"/>
                        <a:pt x="137" y="290"/>
                        <a:pt x="137" y="290"/>
                      </a:cubicBezTo>
                      <a:cubicBezTo>
                        <a:pt x="137" y="290"/>
                        <a:pt x="136" y="290"/>
                        <a:pt x="136" y="290"/>
                      </a:cubicBezTo>
                      <a:moveTo>
                        <a:pt x="106" y="254"/>
                      </a:moveTo>
                      <a:cubicBezTo>
                        <a:pt x="106" y="255"/>
                        <a:pt x="105" y="256"/>
                        <a:pt x="105" y="257"/>
                      </a:cubicBezTo>
                      <a:cubicBezTo>
                        <a:pt x="105" y="257"/>
                        <a:pt x="105" y="257"/>
                        <a:pt x="105" y="257"/>
                      </a:cubicBezTo>
                      <a:cubicBezTo>
                        <a:pt x="116" y="265"/>
                        <a:pt x="127" y="273"/>
                        <a:pt x="139" y="281"/>
                      </a:cubicBezTo>
                      <a:cubicBezTo>
                        <a:pt x="139" y="280"/>
                        <a:pt x="139" y="280"/>
                        <a:pt x="139" y="280"/>
                      </a:cubicBezTo>
                      <a:cubicBezTo>
                        <a:pt x="140" y="279"/>
                        <a:pt x="140" y="278"/>
                        <a:pt x="141" y="278"/>
                      </a:cubicBezTo>
                      <a:cubicBezTo>
                        <a:pt x="129" y="270"/>
                        <a:pt x="118" y="262"/>
                        <a:pt x="106" y="254"/>
                      </a:cubicBezTo>
                      <a:moveTo>
                        <a:pt x="194" y="66"/>
                      </a:moveTo>
                      <a:cubicBezTo>
                        <a:pt x="171" y="130"/>
                        <a:pt x="142" y="190"/>
                        <a:pt x="106" y="247"/>
                      </a:cubicBezTo>
                      <a:cubicBezTo>
                        <a:pt x="107" y="247"/>
                        <a:pt x="107" y="248"/>
                        <a:pt x="107" y="248"/>
                      </a:cubicBezTo>
                      <a:cubicBezTo>
                        <a:pt x="107" y="248"/>
                        <a:pt x="107" y="248"/>
                        <a:pt x="108" y="248"/>
                      </a:cubicBezTo>
                      <a:cubicBezTo>
                        <a:pt x="143" y="191"/>
                        <a:pt x="172" y="130"/>
                        <a:pt x="195" y="67"/>
                      </a:cubicBezTo>
                      <a:cubicBezTo>
                        <a:pt x="195" y="67"/>
                        <a:pt x="195" y="67"/>
                        <a:pt x="195" y="67"/>
                      </a:cubicBezTo>
                      <a:cubicBezTo>
                        <a:pt x="194" y="67"/>
                        <a:pt x="194" y="67"/>
                        <a:pt x="194" y="67"/>
                      </a:cubicBezTo>
                      <a:cubicBezTo>
                        <a:pt x="194" y="66"/>
                        <a:pt x="194" y="66"/>
                        <a:pt x="194" y="66"/>
                      </a:cubicBezTo>
                      <a:moveTo>
                        <a:pt x="200" y="59"/>
                      </a:moveTo>
                      <a:cubicBezTo>
                        <a:pt x="200" y="59"/>
                        <a:pt x="200" y="59"/>
                        <a:pt x="200" y="59"/>
                      </a:cubicBezTo>
                      <a:cubicBezTo>
                        <a:pt x="200" y="60"/>
                        <a:pt x="199" y="61"/>
                        <a:pt x="199" y="62"/>
                      </a:cubicBezTo>
                      <a:cubicBezTo>
                        <a:pt x="207" y="65"/>
                        <a:pt x="216" y="69"/>
                        <a:pt x="225" y="72"/>
                      </a:cubicBezTo>
                      <a:cubicBezTo>
                        <a:pt x="225" y="71"/>
                        <a:pt x="225" y="70"/>
                        <a:pt x="225" y="69"/>
                      </a:cubicBezTo>
                      <a:cubicBezTo>
                        <a:pt x="225" y="69"/>
                        <a:pt x="226" y="68"/>
                        <a:pt x="226" y="68"/>
                      </a:cubicBezTo>
                      <a:cubicBezTo>
                        <a:pt x="217" y="65"/>
                        <a:pt x="209" y="62"/>
                        <a:pt x="200" y="59"/>
                      </a:cubicBezTo>
                      <a:moveTo>
                        <a:pt x="249" y="0"/>
                      </a:moveTo>
                      <a:cubicBezTo>
                        <a:pt x="243" y="22"/>
                        <a:pt x="236" y="43"/>
                        <a:pt x="229" y="64"/>
                      </a:cubicBezTo>
                      <a:cubicBezTo>
                        <a:pt x="229" y="64"/>
                        <a:pt x="229" y="64"/>
                        <a:pt x="229" y="64"/>
                      </a:cubicBezTo>
                      <a:cubicBezTo>
                        <a:pt x="229" y="64"/>
                        <a:pt x="229" y="64"/>
                        <a:pt x="229" y="64"/>
                      </a:cubicBezTo>
                      <a:cubicBezTo>
                        <a:pt x="229" y="64"/>
                        <a:pt x="230" y="65"/>
                        <a:pt x="230" y="65"/>
                      </a:cubicBezTo>
                      <a:cubicBezTo>
                        <a:pt x="237" y="44"/>
                        <a:pt x="244" y="22"/>
                        <a:pt x="250" y="0"/>
                      </a:cubicBezTo>
                      <a:cubicBezTo>
                        <a:pt x="250" y="0"/>
                        <a:pt x="249" y="0"/>
                        <a:pt x="249" y="0"/>
                      </a:cubicBezTo>
                      <a:cubicBezTo>
                        <a:pt x="249" y="0"/>
                        <a:pt x="249" y="0"/>
                        <a:pt x="249" y="0"/>
                      </a:cubicBezTo>
                      <a:cubicBezTo>
                        <a:pt x="249" y="0"/>
                        <a:pt x="249" y="0"/>
                        <a:pt x="24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8" name="Freeform 1047"/>
                <p:cNvSpPr>
                  <a:spLocks/>
                </p:cNvSpPr>
                <p:nvPr/>
              </p:nvSpPr>
              <p:spPr bwMode="auto">
                <a:xfrm>
                  <a:off x="3657" y="3843"/>
                  <a:ext cx="28" cy="24"/>
                </a:xfrm>
                <a:custGeom>
                  <a:avLst/>
                  <a:gdLst>
                    <a:gd name="T0" fmla="*/ 14 w 15"/>
                    <a:gd name="T1" fmla="*/ 0 h 13"/>
                    <a:gd name="T2" fmla="*/ 5 w 15"/>
                    <a:gd name="T3" fmla="*/ 4 h 13"/>
                    <a:gd name="T4" fmla="*/ 1 w 15"/>
                    <a:gd name="T5" fmla="*/ 13 h 13"/>
                    <a:gd name="T6" fmla="*/ 2 w 15"/>
                    <a:gd name="T7" fmla="*/ 13 h 13"/>
                    <a:gd name="T8" fmla="*/ 10 w 15"/>
                    <a:gd name="T9" fmla="*/ 9 h 13"/>
                    <a:gd name="T10" fmla="*/ 15 w 15"/>
                    <a:gd name="T11" fmla="*/ 1 h 13"/>
                    <a:gd name="T12" fmla="*/ 15 w 15"/>
                    <a:gd name="T13" fmla="*/ 0 h 13"/>
                    <a:gd name="T14" fmla="*/ 14 w 15"/>
                    <a:gd name="T15" fmla="*/ 0 h 13"/>
                    <a:gd name="T16" fmla="*/ 14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4" y="0"/>
                      </a:moveTo>
                      <a:cubicBezTo>
                        <a:pt x="12" y="0"/>
                        <a:pt x="8" y="2"/>
                        <a:pt x="5" y="4"/>
                      </a:cubicBezTo>
                      <a:cubicBezTo>
                        <a:pt x="2" y="8"/>
                        <a:pt x="0" y="12"/>
                        <a:pt x="1" y="13"/>
                      </a:cubicBezTo>
                      <a:cubicBezTo>
                        <a:pt x="1" y="13"/>
                        <a:pt x="2" y="13"/>
                        <a:pt x="2" y="13"/>
                      </a:cubicBezTo>
                      <a:cubicBezTo>
                        <a:pt x="4" y="13"/>
                        <a:pt x="7" y="12"/>
                        <a:pt x="10" y="9"/>
                      </a:cubicBezTo>
                      <a:cubicBezTo>
                        <a:pt x="13" y="6"/>
                        <a:pt x="15" y="2"/>
                        <a:pt x="15" y="1"/>
                      </a:cubicBezTo>
                      <a:cubicBezTo>
                        <a:pt x="15" y="0"/>
                        <a:pt x="15" y="0"/>
                        <a:pt x="15" y="0"/>
                      </a:cubicBezTo>
                      <a:cubicBezTo>
                        <a:pt x="15" y="0"/>
                        <a:pt x="14" y="0"/>
                        <a:pt x="14" y="0"/>
                      </a:cubicBezTo>
                      <a:cubicBezTo>
                        <a:pt x="14" y="0"/>
                        <a:pt x="14" y="0"/>
                        <a:pt x="1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9" name="Freeform 1048"/>
                <p:cNvSpPr>
                  <a:spLocks/>
                </p:cNvSpPr>
                <p:nvPr/>
              </p:nvSpPr>
              <p:spPr bwMode="auto">
                <a:xfrm>
                  <a:off x="3937" y="3502"/>
                  <a:ext cx="24" cy="30"/>
                </a:xfrm>
                <a:custGeom>
                  <a:avLst/>
                  <a:gdLst>
                    <a:gd name="T0" fmla="*/ 11 w 13"/>
                    <a:gd name="T1" fmla="*/ 0 h 16"/>
                    <a:gd name="T2" fmla="*/ 6 w 13"/>
                    <a:gd name="T3" fmla="*/ 4 h 16"/>
                    <a:gd name="T4" fmla="*/ 4 w 13"/>
                    <a:gd name="T5" fmla="*/ 6 h 16"/>
                    <a:gd name="T6" fmla="*/ 4 w 13"/>
                    <a:gd name="T7" fmla="*/ 7 h 16"/>
                    <a:gd name="T8" fmla="*/ 1 w 13"/>
                    <a:gd name="T9" fmla="*/ 16 h 16"/>
                    <a:gd name="T10" fmla="*/ 2 w 13"/>
                    <a:gd name="T11" fmla="*/ 16 h 16"/>
                    <a:gd name="T12" fmla="*/ 2 w 13"/>
                    <a:gd name="T13" fmla="*/ 16 h 16"/>
                    <a:gd name="T14" fmla="*/ 2 w 13"/>
                    <a:gd name="T15" fmla="*/ 16 h 16"/>
                    <a:gd name="T16" fmla="*/ 9 w 13"/>
                    <a:gd name="T17" fmla="*/ 10 h 16"/>
                    <a:gd name="T18" fmla="*/ 12 w 13"/>
                    <a:gd name="T19" fmla="*/ 0 h 16"/>
                    <a:gd name="T20" fmla="*/ 11 w 13"/>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1" y="0"/>
                      </a:moveTo>
                      <a:cubicBezTo>
                        <a:pt x="10" y="0"/>
                        <a:pt x="8" y="1"/>
                        <a:pt x="6" y="4"/>
                      </a:cubicBezTo>
                      <a:cubicBezTo>
                        <a:pt x="5" y="4"/>
                        <a:pt x="5" y="5"/>
                        <a:pt x="4" y="6"/>
                      </a:cubicBezTo>
                      <a:cubicBezTo>
                        <a:pt x="4" y="6"/>
                        <a:pt x="4" y="6"/>
                        <a:pt x="4" y="7"/>
                      </a:cubicBezTo>
                      <a:cubicBezTo>
                        <a:pt x="2" y="11"/>
                        <a:pt x="0" y="14"/>
                        <a:pt x="1" y="16"/>
                      </a:cubicBezTo>
                      <a:cubicBezTo>
                        <a:pt x="1" y="16"/>
                        <a:pt x="2" y="16"/>
                        <a:pt x="2" y="16"/>
                      </a:cubicBezTo>
                      <a:cubicBezTo>
                        <a:pt x="2" y="16"/>
                        <a:pt x="2" y="16"/>
                        <a:pt x="2" y="16"/>
                      </a:cubicBezTo>
                      <a:cubicBezTo>
                        <a:pt x="2" y="16"/>
                        <a:pt x="2" y="16"/>
                        <a:pt x="2" y="16"/>
                      </a:cubicBezTo>
                      <a:cubicBezTo>
                        <a:pt x="4" y="16"/>
                        <a:pt x="7" y="13"/>
                        <a:pt x="9" y="10"/>
                      </a:cubicBezTo>
                      <a:cubicBezTo>
                        <a:pt x="12" y="5"/>
                        <a:pt x="13" y="1"/>
                        <a:pt x="12" y="0"/>
                      </a:cubicBezTo>
                      <a:cubicBezTo>
                        <a:pt x="11" y="0"/>
                        <a:pt x="11" y="0"/>
                        <a:pt x="1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0" name="Freeform 1049"/>
                <p:cNvSpPr>
                  <a:spLocks/>
                </p:cNvSpPr>
                <p:nvPr/>
              </p:nvSpPr>
              <p:spPr bwMode="auto">
                <a:xfrm>
                  <a:off x="4149" y="2959"/>
                  <a:ext cx="13" cy="28"/>
                </a:xfrm>
                <a:custGeom>
                  <a:avLst/>
                  <a:gdLst>
                    <a:gd name="T0" fmla="*/ 5 w 7"/>
                    <a:gd name="T1" fmla="*/ 0 h 15"/>
                    <a:gd name="T2" fmla="*/ 1 w 7"/>
                    <a:gd name="T3" fmla="*/ 7 h 15"/>
                    <a:gd name="T4" fmla="*/ 1 w 7"/>
                    <a:gd name="T5" fmla="*/ 7 h 15"/>
                    <a:gd name="T6" fmla="*/ 3 w 7"/>
                    <a:gd name="T7" fmla="*/ 8 h 15"/>
                    <a:gd name="T8" fmla="*/ 2 w 7"/>
                    <a:gd name="T9" fmla="*/ 13 h 15"/>
                    <a:gd name="T10" fmla="*/ 0 w 7"/>
                    <a:gd name="T11" fmla="*/ 12 h 15"/>
                    <a:gd name="T12" fmla="*/ 1 w 7"/>
                    <a:gd name="T13" fmla="*/ 15 h 15"/>
                    <a:gd name="T14" fmla="*/ 1 w 7"/>
                    <a:gd name="T15" fmla="*/ 15 h 15"/>
                    <a:gd name="T16" fmla="*/ 1 w 7"/>
                    <a:gd name="T17" fmla="*/ 15 h 15"/>
                    <a:gd name="T18" fmla="*/ 2 w 7"/>
                    <a:gd name="T19" fmla="*/ 15 h 15"/>
                    <a:gd name="T20" fmla="*/ 6 w 7"/>
                    <a:gd name="T21" fmla="*/ 8 h 15"/>
                    <a:gd name="T22" fmla="*/ 5 w 7"/>
                    <a:gd name="T23" fmla="*/ 0 h 15"/>
                    <a:gd name="T24" fmla="*/ 5 w 7"/>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5">
                      <a:moveTo>
                        <a:pt x="5" y="0"/>
                      </a:moveTo>
                      <a:cubicBezTo>
                        <a:pt x="3" y="0"/>
                        <a:pt x="2" y="3"/>
                        <a:pt x="1" y="7"/>
                      </a:cubicBezTo>
                      <a:cubicBezTo>
                        <a:pt x="1" y="7"/>
                        <a:pt x="1" y="7"/>
                        <a:pt x="1" y="7"/>
                      </a:cubicBezTo>
                      <a:cubicBezTo>
                        <a:pt x="2" y="8"/>
                        <a:pt x="2" y="8"/>
                        <a:pt x="3" y="8"/>
                      </a:cubicBezTo>
                      <a:cubicBezTo>
                        <a:pt x="3" y="10"/>
                        <a:pt x="2" y="12"/>
                        <a:pt x="2" y="13"/>
                      </a:cubicBezTo>
                      <a:cubicBezTo>
                        <a:pt x="1" y="13"/>
                        <a:pt x="1" y="12"/>
                        <a:pt x="0" y="12"/>
                      </a:cubicBezTo>
                      <a:cubicBezTo>
                        <a:pt x="0" y="13"/>
                        <a:pt x="0" y="14"/>
                        <a:pt x="1" y="15"/>
                      </a:cubicBezTo>
                      <a:cubicBezTo>
                        <a:pt x="1" y="15"/>
                        <a:pt x="1" y="15"/>
                        <a:pt x="1" y="15"/>
                      </a:cubicBezTo>
                      <a:cubicBezTo>
                        <a:pt x="1" y="15"/>
                        <a:pt x="1" y="15"/>
                        <a:pt x="1" y="15"/>
                      </a:cubicBezTo>
                      <a:cubicBezTo>
                        <a:pt x="1" y="15"/>
                        <a:pt x="2" y="15"/>
                        <a:pt x="2" y="15"/>
                      </a:cubicBezTo>
                      <a:cubicBezTo>
                        <a:pt x="3" y="14"/>
                        <a:pt x="5" y="12"/>
                        <a:pt x="6" y="8"/>
                      </a:cubicBezTo>
                      <a:cubicBezTo>
                        <a:pt x="7" y="4"/>
                        <a:pt x="6" y="1"/>
                        <a:pt x="5" y="0"/>
                      </a:cubicBezTo>
                      <a:cubicBezTo>
                        <a:pt x="5" y="0"/>
                        <a:pt x="5"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1" name="Freeform 1050"/>
                <p:cNvSpPr>
                  <a:spLocks/>
                </p:cNvSpPr>
                <p:nvPr/>
              </p:nvSpPr>
              <p:spPr bwMode="auto">
                <a:xfrm>
                  <a:off x="3863" y="3452"/>
                  <a:ext cx="23" cy="30"/>
                </a:xfrm>
                <a:custGeom>
                  <a:avLst/>
                  <a:gdLst>
                    <a:gd name="T0" fmla="*/ 10 w 12"/>
                    <a:gd name="T1" fmla="*/ 0 h 16"/>
                    <a:gd name="T2" fmla="*/ 4 w 12"/>
                    <a:gd name="T3" fmla="*/ 6 h 16"/>
                    <a:gd name="T4" fmla="*/ 2 w 12"/>
                    <a:gd name="T5" fmla="*/ 16 h 16"/>
                    <a:gd name="T6" fmla="*/ 2 w 12"/>
                    <a:gd name="T7" fmla="*/ 16 h 16"/>
                    <a:gd name="T8" fmla="*/ 9 w 12"/>
                    <a:gd name="T9" fmla="*/ 10 h 16"/>
                    <a:gd name="T10" fmla="*/ 9 w 12"/>
                    <a:gd name="T11" fmla="*/ 10 h 16"/>
                    <a:gd name="T12" fmla="*/ 10 w 12"/>
                    <a:gd name="T13" fmla="*/ 7 h 16"/>
                    <a:gd name="T14" fmla="*/ 12 w 12"/>
                    <a:gd name="T15" fmla="*/ 1 h 16"/>
                    <a:gd name="T16" fmla="*/ 11 w 12"/>
                    <a:gd name="T17" fmla="*/ 1 h 16"/>
                    <a:gd name="T18" fmla="*/ 10 w 12"/>
                    <a:gd name="T19" fmla="*/ 0 h 16"/>
                    <a:gd name="T20" fmla="*/ 10 w 12"/>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6">
                      <a:moveTo>
                        <a:pt x="10" y="0"/>
                      </a:moveTo>
                      <a:cubicBezTo>
                        <a:pt x="9" y="0"/>
                        <a:pt x="6" y="3"/>
                        <a:pt x="4" y="6"/>
                      </a:cubicBezTo>
                      <a:cubicBezTo>
                        <a:pt x="1" y="10"/>
                        <a:pt x="0" y="15"/>
                        <a:pt x="2" y="16"/>
                      </a:cubicBezTo>
                      <a:cubicBezTo>
                        <a:pt x="2" y="16"/>
                        <a:pt x="2" y="16"/>
                        <a:pt x="2" y="16"/>
                      </a:cubicBezTo>
                      <a:cubicBezTo>
                        <a:pt x="4" y="16"/>
                        <a:pt x="7" y="14"/>
                        <a:pt x="9" y="10"/>
                      </a:cubicBezTo>
                      <a:cubicBezTo>
                        <a:pt x="9" y="10"/>
                        <a:pt x="9" y="10"/>
                        <a:pt x="9" y="10"/>
                      </a:cubicBezTo>
                      <a:cubicBezTo>
                        <a:pt x="9" y="9"/>
                        <a:pt x="10" y="8"/>
                        <a:pt x="10" y="7"/>
                      </a:cubicBezTo>
                      <a:cubicBezTo>
                        <a:pt x="12" y="5"/>
                        <a:pt x="12" y="3"/>
                        <a:pt x="12" y="1"/>
                      </a:cubicBezTo>
                      <a:cubicBezTo>
                        <a:pt x="11" y="1"/>
                        <a:pt x="11" y="1"/>
                        <a:pt x="11" y="1"/>
                      </a:cubicBezTo>
                      <a:cubicBezTo>
                        <a:pt x="11" y="1"/>
                        <a:pt x="11" y="0"/>
                        <a:pt x="10" y="0"/>
                      </a:cubicBezTo>
                      <a:cubicBezTo>
                        <a:pt x="10" y="0"/>
                        <a:pt x="10" y="0"/>
                        <a:pt x="1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2" name="Freeform 1051"/>
                <p:cNvSpPr>
                  <a:spLocks/>
                </p:cNvSpPr>
                <p:nvPr/>
              </p:nvSpPr>
              <p:spPr bwMode="auto">
                <a:xfrm>
                  <a:off x="4046" y="3081"/>
                  <a:ext cx="17" cy="32"/>
                </a:xfrm>
                <a:custGeom>
                  <a:avLst/>
                  <a:gdLst>
                    <a:gd name="T0" fmla="*/ 7 w 9"/>
                    <a:gd name="T1" fmla="*/ 0 h 17"/>
                    <a:gd name="T2" fmla="*/ 1 w 9"/>
                    <a:gd name="T3" fmla="*/ 7 h 17"/>
                    <a:gd name="T4" fmla="*/ 1 w 9"/>
                    <a:gd name="T5" fmla="*/ 16 h 17"/>
                    <a:gd name="T6" fmla="*/ 1 w 9"/>
                    <a:gd name="T7" fmla="*/ 17 h 17"/>
                    <a:gd name="T8" fmla="*/ 2 w 9"/>
                    <a:gd name="T9" fmla="*/ 17 h 17"/>
                    <a:gd name="T10" fmla="*/ 2 w 9"/>
                    <a:gd name="T11" fmla="*/ 17 h 17"/>
                    <a:gd name="T12" fmla="*/ 6 w 9"/>
                    <a:gd name="T13" fmla="*/ 12 h 17"/>
                    <a:gd name="T14" fmla="*/ 7 w 9"/>
                    <a:gd name="T15" fmla="*/ 9 h 17"/>
                    <a:gd name="T16" fmla="*/ 7 w 9"/>
                    <a:gd name="T17" fmla="*/ 9 h 17"/>
                    <a:gd name="T18" fmla="*/ 7 w 9"/>
                    <a:gd name="T19" fmla="*/ 0 h 17"/>
                    <a:gd name="T20" fmla="*/ 7 w 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7">
                      <a:moveTo>
                        <a:pt x="7" y="0"/>
                      </a:moveTo>
                      <a:cubicBezTo>
                        <a:pt x="5" y="0"/>
                        <a:pt x="2" y="3"/>
                        <a:pt x="1" y="7"/>
                      </a:cubicBezTo>
                      <a:cubicBezTo>
                        <a:pt x="0" y="11"/>
                        <a:pt x="0" y="15"/>
                        <a:pt x="1" y="16"/>
                      </a:cubicBezTo>
                      <a:cubicBezTo>
                        <a:pt x="1" y="16"/>
                        <a:pt x="1" y="16"/>
                        <a:pt x="1" y="17"/>
                      </a:cubicBezTo>
                      <a:cubicBezTo>
                        <a:pt x="1" y="17"/>
                        <a:pt x="1" y="17"/>
                        <a:pt x="2" y="17"/>
                      </a:cubicBezTo>
                      <a:cubicBezTo>
                        <a:pt x="2" y="17"/>
                        <a:pt x="2" y="17"/>
                        <a:pt x="2" y="17"/>
                      </a:cubicBezTo>
                      <a:cubicBezTo>
                        <a:pt x="3" y="17"/>
                        <a:pt x="4" y="15"/>
                        <a:pt x="6" y="12"/>
                      </a:cubicBezTo>
                      <a:cubicBezTo>
                        <a:pt x="6" y="11"/>
                        <a:pt x="7" y="10"/>
                        <a:pt x="7" y="9"/>
                      </a:cubicBezTo>
                      <a:cubicBezTo>
                        <a:pt x="7" y="9"/>
                        <a:pt x="7" y="9"/>
                        <a:pt x="7" y="9"/>
                      </a:cubicBezTo>
                      <a:cubicBezTo>
                        <a:pt x="8" y="4"/>
                        <a:pt x="9" y="1"/>
                        <a:pt x="7" y="0"/>
                      </a:cubicBezTo>
                      <a:cubicBezTo>
                        <a:pt x="7" y="0"/>
                        <a:pt x="7"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3" name="Freeform 1052"/>
                <p:cNvSpPr>
                  <a:spLocks/>
                </p:cNvSpPr>
                <p:nvPr/>
              </p:nvSpPr>
              <p:spPr bwMode="auto">
                <a:xfrm>
                  <a:off x="4104" y="3107"/>
                  <a:ext cx="11" cy="21"/>
                </a:xfrm>
                <a:custGeom>
                  <a:avLst/>
                  <a:gdLst>
                    <a:gd name="T0" fmla="*/ 5 w 6"/>
                    <a:gd name="T1" fmla="*/ 0 h 11"/>
                    <a:gd name="T2" fmla="*/ 5 w 6"/>
                    <a:gd name="T3" fmla="*/ 0 h 11"/>
                    <a:gd name="T4" fmla="*/ 2 w 6"/>
                    <a:gd name="T5" fmla="*/ 4 h 11"/>
                    <a:gd name="T6" fmla="*/ 1 w 6"/>
                    <a:gd name="T7" fmla="*/ 5 h 11"/>
                    <a:gd name="T8" fmla="*/ 1 w 6"/>
                    <a:gd name="T9" fmla="*/ 8 h 11"/>
                    <a:gd name="T10" fmla="*/ 1 w 6"/>
                    <a:gd name="T11" fmla="*/ 11 h 11"/>
                    <a:gd name="T12" fmla="*/ 2 w 6"/>
                    <a:gd name="T13" fmla="*/ 11 h 11"/>
                    <a:gd name="T14" fmla="*/ 5 w 6"/>
                    <a:gd name="T15" fmla="*/ 6 h 11"/>
                    <a:gd name="T16" fmla="*/ 6 w 6"/>
                    <a:gd name="T17" fmla="*/ 1 h 11"/>
                    <a:gd name="T18" fmla="*/ 5 w 6"/>
                    <a:gd name="T19" fmla="*/ 0 h 11"/>
                    <a:gd name="T20" fmla="*/ 5 w 6"/>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1">
                      <a:moveTo>
                        <a:pt x="5" y="0"/>
                      </a:moveTo>
                      <a:cubicBezTo>
                        <a:pt x="5" y="0"/>
                        <a:pt x="5" y="0"/>
                        <a:pt x="5" y="0"/>
                      </a:cubicBezTo>
                      <a:cubicBezTo>
                        <a:pt x="4" y="0"/>
                        <a:pt x="3" y="2"/>
                        <a:pt x="2" y="4"/>
                      </a:cubicBezTo>
                      <a:cubicBezTo>
                        <a:pt x="2" y="4"/>
                        <a:pt x="1" y="5"/>
                        <a:pt x="1" y="5"/>
                      </a:cubicBezTo>
                      <a:cubicBezTo>
                        <a:pt x="1" y="6"/>
                        <a:pt x="1" y="7"/>
                        <a:pt x="1" y="8"/>
                      </a:cubicBezTo>
                      <a:cubicBezTo>
                        <a:pt x="0" y="10"/>
                        <a:pt x="1" y="11"/>
                        <a:pt x="1" y="11"/>
                      </a:cubicBezTo>
                      <a:cubicBezTo>
                        <a:pt x="1" y="11"/>
                        <a:pt x="2" y="11"/>
                        <a:pt x="2" y="11"/>
                      </a:cubicBezTo>
                      <a:cubicBezTo>
                        <a:pt x="2" y="11"/>
                        <a:pt x="4" y="9"/>
                        <a:pt x="5" y="6"/>
                      </a:cubicBezTo>
                      <a:cubicBezTo>
                        <a:pt x="6" y="4"/>
                        <a:pt x="6" y="3"/>
                        <a:pt x="6" y="1"/>
                      </a:cubicBezTo>
                      <a:cubicBezTo>
                        <a:pt x="6" y="1"/>
                        <a:pt x="5" y="0"/>
                        <a:pt x="5" y="0"/>
                      </a:cubicBezTo>
                      <a:cubicBezTo>
                        <a:pt x="5" y="0"/>
                        <a:pt x="5"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4" name="Freeform 1053"/>
                <p:cNvSpPr>
                  <a:spLocks noEditPoints="1"/>
                </p:cNvSpPr>
                <p:nvPr/>
              </p:nvSpPr>
              <p:spPr bwMode="auto">
                <a:xfrm>
                  <a:off x="3311" y="1613"/>
                  <a:ext cx="312" cy="434"/>
                </a:xfrm>
                <a:custGeom>
                  <a:avLst/>
                  <a:gdLst>
                    <a:gd name="T0" fmla="*/ 117 w 166"/>
                    <a:gd name="T1" fmla="*/ 125 h 231"/>
                    <a:gd name="T2" fmla="*/ 116 w 166"/>
                    <a:gd name="T3" fmla="*/ 126 h 231"/>
                    <a:gd name="T4" fmla="*/ 116 w 166"/>
                    <a:gd name="T5" fmla="*/ 126 h 231"/>
                    <a:gd name="T6" fmla="*/ 165 w 166"/>
                    <a:gd name="T7" fmla="*/ 231 h 231"/>
                    <a:gd name="T8" fmla="*/ 166 w 166"/>
                    <a:gd name="T9" fmla="*/ 231 h 231"/>
                    <a:gd name="T10" fmla="*/ 166 w 166"/>
                    <a:gd name="T11" fmla="*/ 231 h 231"/>
                    <a:gd name="T12" fmla="*/ 166 w 166"/>
                    <a:gd name="T13" fmla="*/ 231 h 231"/>
                    <a:gd name="T14" fmla="*/ 117 w 166"/>
                    <a:gd name="T15" fmla="*/ 125 h 231"/>
                    <a:gd name="T16" fmla="*/ 111 w 166"/>
                    <a:gd name="T17" fmla="*/ 121 h 231"/>
                    <a:gd name="T18" fmla="*/ 83 w 166"/>
                    <a:gd name="T19" fmla="*/ 139 h 231"/>
                    <a:gd name="T20" fmla="*/ 84 w 166"/>
                    <a:gd name="T21" fmla="*/ 140 h 231"/>
                    <a:gd name="T22" fmla="*/ 84 w 166"/>
                    <a:gd name="T23" fmla="*/ 140 h 231"/>
                    <a:gd name="T24" fmla="*/ 112 w 166"/>
                    <a:gd name="T25" fmla="*/ 123 h 231"/>
                    <a:gd name="T26" fmla="*/ 112 w 166"/>
                    <a:gd name="T27" fmla="*/ 123 h 231"/>
                    <a:gd name="T28" fmla="*/ 111 w 166"/>
                    <a:gd name="T29" fmla="*/ 121 h 231"/>
                    <a:gd name="T30" fmla="*/ 14 w 166"/>
                    <a:gd name="T31" fmla="*/ 50 h 231"/>
                    <a:gd name="T32" fmla="*/ 14 w 166"/>
                    <a:gd name="T33" fmla="*/ 50 h 231"/>
                    <a:gd name="T34" fmla="*/ 13 w 166"/>
                    <a:gd name="T35" fmla="*/ 50 h 231"/>
                    <a:gd name="T36" fmla="*/ 79 w 166"/>
                    <a:gd name="T37" fmla="*/ 138 h 231"/>
                    <a:gd name="T38" fmla="*/ 80 w 166"/>
                    <a:gd name="T39" fmla="*/ 137 h 231"/>
                    <a:gd name="T40" fmla="*/ 80 w 166"/>
                    <a:gd name="T41" fmla="*/ 137 h 231"/>
                    <a:gd name="T42" fmla="*/ 14 w 166"/>
                    <a:gd name="T43" fmla="*/ 50 h 231"/>
                    <a:gd name="T44" fmla="*/ 27 w 166"/>
                    <a:gd name="T45" fmla="*/ 30 h 231"/>
                    <a:gd name="T46" fmla="*/ 12 w 166"/>
                    <a:gd name="T47" fmla="*/ 44 h 231"/>
                    <a:gd name="T48" fmla="*/ 12 w 166"/>
                    <a:gd name="T49" fmla="*/ 45 h 231"/>
                    <a:gd name="T50" fmla="*/ 13 w 166"/>
                    <a:gd name="T51" fmla="*/ 46 h 231"/>
                    <a:gd name="T52" fmla="*/ 29 w 166"/>
                    <a:gd name="T53" fmla="*/ 31 h 231"/>
                    <a:gd name="T54" fmla="*/ 28 w 166"/>
                    <a:gd name="T55" fmla="*/ 30 h 231"/>
                    <a:gd name="T56" fmla="*/ 27 w 166"/>
                    <a:gd name="T57" fmla="*/ 30 h 231"/>
                    <a:gd name="T58" fmla="*/ 0 w 166"/>
                    <a:gd name="T59" fmla="*/ 0 h 231"/>
                    <a:gd name="T60" fmla="*/ 0 w 166"/>
                    <a:gd name="T61" fmla="*/ 0 h 231"/>
                    <a:gd name="T62" fmla="*/ 0 w 166"/>
                    <a:gd name="T63" fmla="*/ 0 h 231"/>
                    <a:gd name="T64" fmla="*/ 27 w 166"/>
                    <a:gd name="T65" fmla="*/ 27 h 231"/>
                    <a:gd name="T66" fmla="*/ 27 w 166"/>
                    <a:gd name="T67" fmla="*/ 27 h 231"/>
                    <a:gd name="T68" fmla="*/ 27 w 166"/>
                    <a:gd name="T69" fmla="*/ 26 h 231"/>
                    <a:gd name="T70" fmla="*/ 28 w 166"/>
                    <a:gd name="T71" fmla="*/ 26 h 231"/>
                    <a:gd name="T72" fmla="*/ 0 w 166"/>
                    <a:gd name="T7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6" h="231">
                      <a:moveTo>
                        <a:pt x="117" y="125"/>
                      </a:moveTo>
                      <a:cubicBezTo>
                        <a:pt x="117" y="125"/>
                        <a:pt x="117" y="126"/>
                        <a:pt x="116" y="126"/>
                      </a:cubicBezTo>
                      <a:cubicBezTo>
                        <a:pt x="116" y="126"/>
                        <a:pt x="116" y="126"/>
                        <a:pt x="116" y="126"/>
                      </a:cubicBezTo>
                      <a:cubicBezTo>
                        <a:pt x="136" y="159"/>
                        <a:pt x="152" y="194"/>
                        <a:pt x="165" y="231"/>
                      </a:cubicBezTo>
                      <a:cubicBezTo>
                        <a:pt x="165" y="231"/>
                        <a:pt x="165" y="231"/>
                        <a:pt x="166" y="231"/>
                      </a:cubicBezTo>
                      <a:cubicBezTo>
                        <a:pt x="166" y="231"/>
                        <a:pt x="166" y="231"/>
                        <a:pt x="166" y="231"/>
                      </a:cubicBezTo>
                      <a:cubicBezTo>
                        <a:pt x="166" y="231"/>
                        <a:pt x="166" y="231"/>
                        <a:pt x="166" y="231"/>
                      </a:cubicBezTo>
                      <a:cubicBezTo>
                        <a:pt x="153" y="194"/>
                        <a:pt x="137" y="159"/>
                        <a:pt x="117" y="125"/>
                      </a:cubicBezTo>
                      <a:moveTo>
                        <a:pt x="111" y="121"/>
                      </a:moveTo>
                      <a:cubicBezTo>
                        <a:pt x="102" y="127"/>
                        <a:pt x="93" y="133"/>
                        <a:pt x="83" y="139"/>
                      </a:cubicBezTo>
                      <a:cubicBezTo>
                        <a:pt x="84" y="139"/>
                        <a:pt x="84" y="139"/>
                        <a:pt x="84" y="140"/>
                      </a:cubicBezTo>
                      <a:cubicBezTo>
                        <a:pt x="84" y="140"/>
                        <a:pt x="84" y="140"/>
                        <a:pt x="84" y="140"/>
                      </a:cubicBezTo>
                      <a:cubicBezTo>
                        <a:pt x="94" y="134"/>
                        <a:pt x="103" y="129"/>
                        <a:pt x="112" y="123"/>
                      </a:cubicBezTo>
                      <a:cubicBezTo>
                        <a:pt x="112" y="123"/>
                        <a:pt x="112" y="123"/>
                        <a:pt x="112" y="123"/>
                      </a:cubicBezTo>
                      <a:cubicBezTo>
                        <a:pt x="111" y="122"/>
                        <a:pt x="111" y="122"/>
                        <a:pt x="111" y="121"/>
                      </a:cubicBezTo>
                      <a:moveTo>
                        <a:pt x="14" y="50"/>
                      </a:moveTo>
                      <a:cubicBezTo>
                        <a:pt x="14" y="50"/>
                        <a:pt x="14" y="50"/>
                        <a:pt x="14" y="50"/>
                      </a:cubicBezTo>
                      <a:cubicBezTo>
                        <a:pt x="13" y="50"/>
                        <a:pt x="13" y="50"/>
                        <a:pt x="13" y="50"/>
                      </a:cubicBezTo>
                      <a:cubicBezTo>
                        <a:pt x="38" y="77"/>
                        <a:pt x="60" y="107"/>
                        <a:pt x="79" y="138"/>
                      </a:cubicBezTo>
                      <a:cubicBezTo>
                        <a:pt x="79" y="137"/>
                        <a:pt x="80" y="137"/>
                        <a:pt x="80" y="137"/>
                      </a:cubicBezTo>
                      <a:cubicBezTo>
                        <a:pt x="80" y="137"/>
                        <a:pt x="80" y="137"/>
                        <a:pt x="80" y="137"/>
                      </a:cubicBezTo>
                      <a:cubicBezTo>
                        <a:pt x="61" y="106"/>
                        <a:pt x="39" y="77"/>
                        <a:pt x="14" y="50"/>
                      </a:cubicBezTo>
                      <a:moveTo>
                        <a:pt x="27" y="30"/>
                      </a:moveTo>
                      <a:cubicBezTo>
                        <a:pt x="22" y="35"/>
                        <a:pt x="17" y="40"/>
                        <a:pt x="12" y="44"/>
                      </a:cubicBezTo>
                      <a:cubicBezTo>
                        <a:pt x="12" y="45"/>
                        <a:pt x="12" y="45"/>
                        <a:pt x="12" y="45"/>
                      </a:cubicBezTo>
                      <a:cubicBezTo>
                        <a:pt x="12" y="45"/>
                        <a:pt x="13" y="45"/>
                        <a:pt x="13" y="46"/>
                      </a:cubicBezTo>
                      <a:cubicBezTo>
                        <a:pt x="18" y="41"/>
                        <a:pt x="24" y="36"/>
                        <a:pt x="29" y="31"/>
                      </a:cubicBezTo>
                      <a:cubicBezTo>
                        <a:pt x="28" y="31"/>
                        <a:pt x="28" y="30"/>
                        <a:pt x="28" y="30"/>
                      </a:cubicBezTo>
                      <a:cubicBezTo>
                        <a:pt x="28" y="30"/>
                        <a:pt x="27" y="30"/>
                        <a:pt x="27" y="30"/>
                      </a:cubicBezTo>
                      <a:moveTo>
                        <a:pt x="0" y="0"/>
                      </a:moveTo>
                      <a:cubicBezTo>
                        <a:pt x="0" y="0"/>
                        <a:pt x="0" y="0"/>
                        <a:pt x="0" y="0"/>
                      </a:cubicBezTo>
                      <a:cubicBezTo>
                        <a:pt x="0" y="0"/>
                        <a:pt x="0" y="0"/>
                        <a:pt x="0" y="0"/>
                      </a:cubicBezTo>
                      <a:cubicBezTo>
                        <a:pt x="9" y="9"/>
                        <a:pt x="18" y="18"/>
                        <a:pt x="27" y="27"/>
                      </a:cubicBezTo>
                      <a:cubicBezTo>
                        <a:pt x="27" y="27"/>
                        <a:pt x="27" y="27"/>
                        <a:pt x="27" y="27"/>
                      </a:cubicBezTo>
                      <a:cubicBezTo>
                        <a:pt x="27" y="27"/>
                        <a:pt x="27" y="26"/>
                        <a:pt x="27" y="26"/>
                      </a:cubicBezTo>
                      <a:cubicBezTo>
                        <a:pt x="28" y="26"/>
                        <a:pt x="28" y="26"/>
                        <a:pt x="28" y="26"/>
                      </a:cubicBezTo>
                      <a:cubicBezTo>
                        <a:pt x="19" y="17"/>
                        <a:pt x="10" y="8"/>
                        <a:pt x="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5" name="Freeform 1054"/>
                <p:cNvSpPr>
                  <a:spLocks/>
                </p:cNvSpPr>
                <p:nvPr/>
              </p:nvSpPr>
              <p:spPr bwMode="auto">
                <a:xfrm>
                  <a:off x="3619" y="2047"/>
                  <a:ext cx="13" cy="17"/>
                </a:xfrm>
                <a:custGeom>
                  <a:avLst/>
                  <a:gdLst>
                    <a:gd name="T0" fmla="*/ 2 w 7"/>
                    <a:gd name="T1" fmla="*/ 0 h 9"/>
                    <a:gd name="T2" fmla="*/ 2 w 7"/>
                    <a:gd name="T3" fmla="*/ 0 h 9"/>
                    <a:gd name="T4" fmla="*/ 1 w 7"/>
                    <a:gd name="T5" fmla="*/ 0 h 9"/>
                    <a:gd name="T6" fmla="*/ 1 w 7"/>
                    <a:gd name="T7" fmla="*/ 6 h 9"/>
                    <a:gd name="T8" fmla="*/ 4 w 7"/>
                    <a:gd name="T9" fmla="*/ 9 h 9"/>
                    <a:gd name="T10" fmla="*/ 5 w 7"/>
                    <a:gd name="T11" fmla="*/ 9 h 9"/>
                    <a:gd name="T12" fmla="*/ 6 w 7"/>
                    <a:gd name="T13" fmla="*/ 4 h 9"/>
                    <a:gd name="T14" fmla="*/ 2 w 7"/>
                    <a:gd name="T15" fmla="*/ 0 h 9"/>
                    <a:gd name="T16" fmla="*/ 2 w 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0"/>
                      </a:moveTo>
                      <a:cubicBezTo>
                        <a:pt x="2" y="0"/>
                        <a:pt x="2" y="0"/>
                        <a:pt x="2" y="0"/>
                      </a:cubicBezTo>
                      <a:cubicBezTo>
                        <a:pt x="1" y="0"/>
                        <a:pt x="1" y="0"/>
                        <a:pt x="1" y="0"/>
                      </a:cubicBezTo>
                      <a:cubicBezTo>
                        <a:pt x="0" y="1"/>
                        <a:pt x="0" y="3"/>
                        <a:pt x="1" y="6"/>
                      </a:cubicBezTo>
                      <a:cubicBezTo>
                        <a:pt x="2" y="8"/>
                        <a:pt x="3" y="9"/>
                        <a:pt x="4" y="9"/>
                      </a:cubicBezTo>
                      <a:cubicBezTo>
                        <a:pt x="5" y="9"/>
                        <a:pt x="5" y="9"/>
                        <a:pt x="5" y="9"/>
                      </a:cubicBezTo>
                      <a:cubicBezTo>
                        <a:pt x="6" y="9"/>
                        <a:pt x="7" y="6"/>
                        <a:pt x="6" y="4"/>
                      </a:cubicBezTo>
                      <a:cubicBezTo>
                        <a:pt x="5" y="1"/>
                        <a:pt x="3" y="0"/>
                        <a:pt x="2" y="0"/>
                      </a:cubicBezTo>
                      <a:cubicBezTo>
                        <a:pt x="2" y="0"/>
                        <a:pt x="2"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6" name="Freeform 1055"/>
                <p:cNvSpPr>
                  <a:spLocks/>
                </p:cNvSpPr>
                <p:nvPr/>
              </p:nvSpPr>
              <p:spPr bwMode="auto">
                <a:xfrm>
                  <a:off x="3518" y="1833"/>
                  <a:ext cx="13" cy="17"/>
                </a:xfrm>
                <a:custGeom>
                  <a:avLst/>
                  <a:gdLst>
                    <a:gd name="T0" fmla="*/ 2 w 7"/>
                    <a:gd name="T1" fmla="*/ 0 h 9"/>
                    <a:gd name="T2" fmla="*/ 1 w 7"/>
                    <a:gd name="T3" fmla="*/ 0 h 9"/>
                    <a:gd name="T4" fmla="*/ 1 w 7"/>
                    <a:gd name="T5" fmla="*/ 4 h 9"/>
                    <a:gd name="T6" fmla="*/ 2 w 7"/>
                    <a:gd name="T7" fmla="*/ 6 h 9"/>
                    <a:gd name="T8" fmla="*/ 2 w 7"/>
                    <a:gd name="T9" fmla="*/ 6 h 9"/>
                    <a:gd name="T10" fmla="*/ 6 w 7"/>
                    <a:gd name="T11" fmla="*/ 9 h 9"/>
                    <a:gd name="T12" fmla="*/ 6 w 7"/>
                    <a:gd name="T13" fmla="*/ 9 h 9"/>
                    <a:gd name="T14" fmla="*/ 6 w 7"/>
                    <a:gd name="T15" fmla="*/ 9 h 9"/>
                    <a:gd name="T16" fmla="*/ 7 w 7"/>
                    <a:gd name="T17" fmla="*/ 8 h 9"/>
                    <a:gd name="T18" fmla="*/ 6 w 7"/>
                    <a:gd name="T19" fmla="*/ 3 h 9"/>
                    <a:gd name="T20" fmla="*/ 2 w 7"/>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2" y="0"/>
                      </a:moveTo>
                      <a:cubicBezTo>
                        <a:pt x="2" y="0"/>
                        <a:pt x="1" y="0"/>
                        <a:pt x="1" y="0"/>
                      </a:cubicBezTo>
                      <a:cubicBezTo>
                        <a:pt x="0" y="1"/>
                        <a:pt x="0" y="2"/>
                        <a:pt x="1" y="4"/>
                      </a:cubicBezTo>
                      <a:cubicBezTo>
                        <a:pt x="1" y="5"/>
                        <a:pt x="1" y="5"/>
                        <a:pt x="2" y="6"/>
                      </a:cubicBezTo>
                      <a:cubicBezTo>
                        <a:pt x="2" y="6"/>
                        <a:pt x="2" y="6"/>
                        <a:pt x="2" y="6"/>
                      </a:cubicBezTo>
                      <a:cubicBezTo>
                        <a:pt x="3" y="8"/>
                        <a:pt x="5" y="9"/>
                        <a:pt x="6" y="9"/>
                      </a:cubicBezTo>
                      <a:cubicBezTo>
                        <a:pt x="6" y="9"/>
                        <a:pt x="6" y="9"/>
                        <a:pt x="6" y="9"/>
                      </a:cubicBezTo>
                      <a:cubicBezTo>
                        <a:pt x="6" y="9"/>
                        <a:pt x="6" y="9"/>
                        <a:pt x="6" y="9"/>
                      </a:cubicBezTo>
                      <a:cubicBezTo>
                        <a:pt x="7" y="9"/>
                        <a:pt x="7" y="8"/>
                        <a:pt x="7" y="8"/>
                      </a:cubicBezTo>
                      <a:cubicBezTo>
                        <a:pt x="7" y="7"/>
                        <a:pt x="7" y="5"/>
                        <a:pt x="6" y="3"/>
                      </a:cubicBezTo>
                      <a:cubicBezTo>
                        <a:pt x="5" y="1"/>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7" name="Freeform 1056"/>
                <p:cNvSpPr>
                  <a:spLocks/>
                </p:cNvSpPr>
                <p:nvPr/>
              </p:nvSpPr>
              <p:spPr bwMode="auto">
                <a:xfrm>
                  <a:off x="3298" y="1602"/>
                  <a:ext cx="15" cy="11"/>
                </a:xfrm>
                <a:custGeom>
                  <a:avLst/>
                  <a:gdLst>
                    <a:gd name="T0" fmla="*/ 2 w 8"/>
                    <a:gd name="T1" fmla="*/ 0 h 6"/>
                    <a:gd name="T2" fmla="*/ 1 w 8"/>
                    <a:gd name="T3" fmla="*/ 0 h 6"/>
                    <a:gd name="T4" fmla="*/ 2 w 8"/>
                    <a:gd name="T5" fmla="*/ 4 h 6"/>
                    <a:gd name="T6" fmla="*/ 6 w 8"/>
                    <a:gd name="T7" fmla="*/ 6 h 6"/>
                    <a:gd name="T8" fmla="*/ 7 w 8"/>
                    <a:gd name="T9" fmla="*/ 6 h 6"/>
                    <a:gd name="T10" fmla="*/ 7 w 8"/>
                    <a:gd name="T11" fmla="*/ 6 h 6"/>
                    <a:gd name="T12" fmla="*/ 7 w 8"/>
                    <a:gd name="T13" fmla="*/ 6 h 6"/>
                    <a:gd name="T14" fmla="*/ 5 w 8"/>
                    <a:gd name="T15" fmla="*/ 2 h 6"/>
                    <a:gd name="T16" fmla="*/ 2 w 8"/>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2" y="0"/>
                      </a:moveTo>
                      <a:cubicBezTo>
                        <a:pt x="1" y="0"/>
                        <a:pt x="1" y="0"/>
                        <a:pt x="1" y="0"/>
                      </a:cubicBezTo>
                      <a:cubicBezTo>
                        <a:pt x="0" y="1"/>
                        <a:pt x="1" y="3"/>
                        <a:pt x="2" y="4"/>
                      </a:cubicBezTo>
                      <a:cubicBezTo>
                        <a:pt x="4" y="6"/>
                        <a:pt x="5" y="6"/>
                        <a:pt x="6" y="6"/>
                      </a:cubicBezTo>
                      <a:cubicBezTo>
                        <a:pt x="6" y="6"/>
                        <a:pt x="6" y="6"/>
                        <a:pt x="7" y="6"/>
                      </a:cubicBezTo>
                      <a:cubicBezTo>
                        <a:pt x="7" y="6"/>
                        <a:pt x="7" y="6"/>
                        <a:pt x="7" y="6"/>
                      </a:cubicBezTo>
                      <a:cubicBezTo>
                        <a:pt x="7" y="6"/>
                        <a:pt x="7" y="6"/>
                        <a:pt x="7" y="6"/>
                      </a:cubicBezTo>
                      <a:cubicBezTo>
                        <a:pt x="8" y="5"/>
                        <a:pt x="7" y="3"/>
                        <a:pt x="5" y="2"/>
                      </a:cubicBezTo>
                      <a:cubicBezTo>
                        <a:pt x="4" y="1"/>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8" name="Freeform 1057"/>
                <p:cNvSpPr>
                  <a:spLocks/>
                </p:cNvSpPr>
                <p:nvPr/>
              </p:nvSpPr>
              <p:spPr bwMode="auto">
                <a:xfrm>
                  <a:off x="3459" y="1870"/>
                  <a:ext cx="14" cy="17"/>
                </a:xfrm>
                <a:custGeom>
                  <a:avLst/>
                  <a:gdLst>
                    <a:gd name="T0" fmla="*/ 1 w 7"/>
                    <a:gd name="T1" fmla="*/ 0 h 9"/>
                    <a:gd name="T2" fmla="*/ 1 w 7"/>
                    <a:gd name="T3" fmla="*/ 0 h 9"/>
                    <a:gd name="T4" fmla="*/ 1 w 7"/>
                    <a:gd name="T5" fmla="*/ 0 h 9"/>
                    <a:gd name="T6" fmla="*/ 0 w 7"/>
                    <a:gd name="T7" fmla="*/ 1 h 9"/>
                    <a:gd name="T8" fmla="*/ 1 w 7"/>
                    <a:gd name="T9" fmla="*/ 6 h 9"/>
                    <a:gd name="T10" fmla="*/ 5 w 7"/>
                    <a:gd name="T11" fmla="*/ 9 h 9"/>
                    <a:gd name="T12" fmla="*/ 6 w 7"/>
                    <a:gd name="T13" fmla="*/ 8 h 9"/>
                    <a:gd name="T14" fmla="*/ 5 w 7"/>
                    <a:gd name="T15" fmla="*/ 3 h 9"/>
                    <a:gd name="T16" fmla="*/ 5 w 7"/>
                    <a:gd name="T17" fmla="*/ 3 h 9"/>
                    <a:gd name="T18" fmla="*/ 4 w 7"/>
                    <a:gd name="T19" fmla="*/ 2 h 9"/>
                    <a:gd name="T20" fmla="*/ 1 w 7"/>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1" y="0"/>
                      </a:moveTo>
                      <a:cubicBezTo>
                        <a:pt x="1" y="0"/>
                        <a:pt x="1" y="0"/>
                        <a:pt x="1" y="0"/>
                      </a:cubicBezTo>
                      <a:cubicBezTo>
                        <a:pt x="1" y="0"/>
                        <a:pt x="1" y="0"/>
                        <a:pt x="1" y="0"/>
                      </a:cubicBezTo>
                      <a:cubicBezTo>
                        <a:pt x="1" y="0"/>
                        <a:pt x="0" y="0"/>
                        <a:pt x="0" y="1"/>
                      </a:cubicBezTo>
                      <a:cubicBezTo>
                        <a:pt x="0" y="2"/>
                        <a:pt x="0" y="4"/>
                        <a:pt x="1" y="6"/>
                      </a:cubicBezTo>
                      <a:cubicBezTo>
                        <a:pt x="2" y="7"/>
                        <a:pt x="4" y="9"/>
                        <a:pt x="5" y="9"/>
                      </a:cubicBezTo>
                      <a:cubicBezTo>
                        <a:pt x="5" y="9"/>
                        <a:pt x="5" y="8"/>
                        <a:pt x="6" y="8"/>
                      </a:cubicBezTo>
                      <a:cubicBezTo>
                        <a:pt x="7" y="8"/>
                        <a:pt x="7" y="5"/>
                        <a:pt x="5" y="3"/>
                      </a:cubicBezTo>
                      <a:cubicBezTo>
                        <a:pt x="5" y="3"/>
                        <a:pt x="5" y="3"/>
                        <a:pt x="5" y="3"/>
                      </a:cubicBezTo>
                      <a:cubicBezTo>
                        <a:pt x="5" y="2"/>
                        <a:pt x="5" y="2"/>
                        <a:pt x="4" y="2"/>
                      </a:cubicBezTo>
                      <a:cubicBezTo>
                        <a:pt x="3" y="0"/>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9" name="Freeform 1058"/>
                <p:cNvSpPr>
                  <a:spLocks/>
                </p:cNvSpPr>
                <p:nvPr/>
              </p:nvSpPr>
              <p:spPr bwMode="auto">
                <a:xfrm>
                  <a:off x="3322" y="1692"/>
                  <a:ext cx="15" cy="15"/>
                </a:xfrm>
                <a:custGeom>
                  <a:avLst/>
                  <a:gdLst>
                    <a:gd name="T0" fmla="*/ 2 w 8"/>
                    <a:gd name="T1" fmla="*/ 0 h 8"/>
                    <a:gd name="T2" fmla="*/ 1 w 8"/>
                    <a:gd name="T3" fmla="*/ 1 h 8"/>
                    <a:gd name="T4" fmla="*/ 2 w 8"/>
                    <a:gd name="T5" fmla="*/ 6 h 8"/>
                    <a:gd name="T6" fmla="*/ 6 w 8"/>
                    <a:gd name="T7" fmla="*/ 8 h 8"/>
                    <a:gd name="T8" fmla="*/ 7 w 8"/>
                    <a:gd name="T9" fmla="*/ 8 h 8"/>
                    <a:gd name="T10" fmla="*/ 8 w 8"/>
                    <a:gd name="T11" fmla="*/ 8 h 8"/>
                    <a:gd name="T12" fmla="*/ 8 w 8"/>
                    <a:gd name="T13" fmla="*/ 8 h 8"/>
                    <a:gd name="T14" fmla="*/ 7 w 8"/>
                    <a:gd name="T15" fmla="*/ 4 h 8"/>
                    <a:gd name="T16" fmla="*/ 6 w 8"/>
                    <a:gd name="T17" fmla="*/ 3 h 8"/>
                    <a:gd name="T18" fmla="*/ 6 w 8"/>
                    <a:gd name="T19" fmla="*/ 2 h 8"/>
                    <a:gd name="T20" fmla="*/ 2 w 8"/>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8">
                      <a:moveTo>
                        <a:pt x="2" y="0"/>
                      </a:moveTo>
                      <a:cubicBezTo>
                        <a:pt x="1" y="0"/>
                        <a:pt x="1" y="0"/>
                        <a:pt x="1" y="1"/>
                      </a:cubicBezTo>
                      <a:cubicBezTo>
                        <a:pt x="0" y="2"/>
                        <a:pt x="0" y="4"/>
                        <a:pt x="2" y="6"/>
                      </a:cubicBezTo>
                      <a:cubicBezTo>
                        <a:pt x="4" y="7"/>
                        <a:pt x="5" y="8"/>
                        <a:pt x="6" y="8"/>
                      </a:cubicBezTo>
                      <a:cubicBezTo>
                        <a:pt x="7" y="8"/>
                        <a:pt x="7" y="8"/>
                        <a:pt x="7" y="8"/>
                      </a:cubicBezTo>
                      <a:cubicBezTo>
                        <a:pt x="7" y="8"/>
                        <a:pt x="7" y="8"/>
                        <a:pt x="8" y="8"/>
                      </a:cubicBezTo>
                      <a:cubicBezTo>
                        <a:pt x="8" y="8"/>
                        <a:pt x="8" y="8"/>
                        <a:pt x="8" y="8"/>
                      </a:cubicBezTo>
                      <a:cubicBezTo>
                        <a:pt x="8" y="7"/>
                        <a:pt x="8" y="5"/>
                        <a:pt x="7" y="4"/>
                      </a:cubicBezTo>
                      <a:cubicBezTo>
                        <a:pt x="7" y="3"/>
                        <a:pt x="6" y="3"/>
                        <a:pt x="6" y="3"/>
                      </a:cubicBezTo>
                      <a:cubicBezTo>
                        <a:pt x="6" y="3"/>
                        <a:pt x="6" y="3"/>
                        <a:pt x="6" y="2"/>
                      </a:cubicBezTo>
                      <a:cubicBezTo>
                        <a:pt x="4" y="1"/>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0" name="Freeform 1059"/>
                <p:cNvSpPr>
                  <a:spLocks/>
                </p:cNvSpPr>
                <p:nvPr/>
              </p:nvSpPr>
              <p:spPr bwMode="auto">
                <a:xfrm>
                  <a:off x="3360" y="1662"/>
                  <a:ext cx="11" cy="9"/>
                </a:xfrm>
                <a:custGeom>
                  <a:avLst/>
                  <a:gdLst>
                    <a:gd name="T0" fmla="*/ 1 w 6"/>
                    <a:gd name="T1" fmla="*/ 0 h 5"/>
                    <a:gd name="T2" fmla="*/ 1 w 6"/>
                    <a:gd name="T3" fmla="*/ 1 h 5"/>
                    <a:gd name="T4" fmla="*/ 1 w 6"/>
                    <a:gd name="T5" fmla="*/ 1 h 5"/>
                    <a:gd name="T6" fmla="*/ 1 w 6"/>
                    <a:gd name="T7" fmla="*/ 4 h 5"/>
                    <a:gd name="T8" fmla="*/ 2 w 6"/>
                    <a:gd name="T9" fmla="*/ 4 h 5"/>
                    <a:gd name="T10" fmla="*/ 3 w 6"/>
                    <a:gd name="T11" fmla="*/ 5 h 5"/>
                    <a:gd name="T12" fmla="*/ 4 w 6"/>
                    <a:gd name="T13" fmla="*/ 5 h 5"/>
                    <a:gd name="T14" fmla="*/ 5 w 6"/>
                    <a:gd name="T15" fmla="*/ 5 h 5"/>
                    <a:gd name="T16" fmla="*/ 4 w 6"/>
                    <a:gd name="T17" fmla="*/ 2 h 5"/>
                    <a:gd name="T18" fmla="*/ 2 w 6"/>
                    <a:gd name="T19" fmla="*/ 0 h 5"/>
                    <a:gd name="T20" fmla="*/ 1 w 6"/>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1" y="0"/>
                      </a:moveTo>
                      <a:cubicBezTo>
                        <a:pt x="1" y="0"/>
                        <a:pt x="1" y="1"/>
                        <a:pt x="1" y="1"/>
                      </a:cubicBezTo>
                      <a:cubicBezTo>
                        <a:pt x="1" y="1"/>
                        <a:pt x="1" y="1"/>
                        <a:pt x="1" y="1"/>
                      </a:cubicBezTo>
                      <a:cubicBezTo>
                        <a:pt x="0" y="1"/>
                        <a:pt x="1" y="3"/>
                        <a:pt x="1" y="4"/>
                      </a:cubicBezTo>
                      <a:cubicBezTo>
                        <a:pt x="1" y="4"/>
                        <a:pt x="2" y="4"/>
                        <a:pt x="2" y="4"/>
                      </a:cubicBezTo>
                      <a:cubicBezTo>
                        <a:pt x="2" y="4"/>
                        <a:pt x="2" y="5"/>
                        <a:pt x="3" y="5"/>
                      </a:cubicBezTo>
                      <a:cubicBezTo>
                        <a:pt x="3" y="5"/>
                        <a:pt x="4" y="5"/>
                        <a:pt x="4" y="5"/>
                      </a:cubicBezTo>
                      <a:cubicBezTo>
                        <a:pt x="5" y="5"/>
                        <a:pt x="5" y="5"/>
                        <a:pt x="5" y="5"/>
                      </a:cubicBezTo>
                      <a:cubicBezTo>
                        <a:pt x="6" y="5"/>
                        <a:pt x="5" y="3"/>
                        <a:pt x="4" y="2"/>
                      </a:cubicBezTo>
                      <a:cubicBezTo>
                        <a:pt x="3" y="1"/>
                        <a:pt x="2" y="1"/>
                        <a:pt x="2" y="0"/>
                      </a:cubicBezTo>
                      <a:cubicBezTo>
                        <a:pt x="2" y="0"/>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1" name="Freeform 1060"/>
                <p:cNvSpPr>
                  <a:spLocks noEditPoints="1"/>
                </p:cNvSpPr>
                <p:nvPr/>
              </p:nvSpPr>
              <p:spPr bwMode="auto">
                <a:xfrm>
                  <a:off x="3728" y="801"/>
                  <a:ext cx="630" cy="694"/>
                </a:xfrm>
                <a:custGeom>
                  <a:avLst/>
                  <a:gdLst>
                    <a:gd name="T0" fmla="*/ 228 w 335"/>
                    <a:gd name="T1" fmla="*/ 199 h 369"/>
                    <a:gd name="T2" fmla="*/ 227 w 335"/>
                    <a:gd name="T3" fmla="*/ 199 h 369"/>
                    <a:gd name="T4" fmla="*/ 227 w 335"/>
                    <a:gd name="T5" fmla="*/ 199 h 369"/>
                    <a:gd name="T6" fmla="*/ 321 w 335"/>
                    <a:gd name="T7" fmla="*/ 342 h 369"/>
                    <a:gd name="T8" fmla="*/ 326 w 335"/>
                    <a:gd name="T9" fmla="*/ 353 h 369"/>
                    <a:gd name="T10" fmla="*/ 334 w 335"/>
                    <a:gd name="T11" fmla="*/ 369 h 369"/>
                    <a:gd name="T12" fmla="*/ 335 w 335"/>
                    <a:gd name="T13" fmla="*/ 369 h 369"/>
                    <a:gd name="T14" fmla="*/ 335 w 335"/>
                    <a:gd name="T15" fmla="*/ 369 h 369"/>
                    <a:gd name="T16" fmla="*/ 327 w 335"/>
                    <a:gd name="T17" fmla="*/ 353 h 369"/>
                    <a:gd name="T18" fmla="*/ 321 w 335"/>
                    <a:gd name="T19" fmla="*/ 342 h 369"/>
                    <a:gd name="T20" fmla="*/ 228 w 335"/>
                    <a:gd name="T21" fmla="*/ 199 h 369"/>
                    <a:gd name="T22" fmla="*/ 218 w 335"/>
                    <a:gd name="T23" fmla="*/ 191 h 369"/>
                    <a:gd name="T24" fmla="*/ 193 w 335"/>
                    <a:gd name="T25" fmla="*/ 212 h 369"/>
                    <a:gd name="T26" fmla="*/ 195 w 335"/>
                    <a:gd name="T27" fmla="*/ 214 h 369"/>
                    <a:gd name="T28" fmla="*/ 195 w 335"/>
                    <a:gd name="T29" fmla="*/ 214 h 369"/>
                    <a:gd name="T30" fmla="*/ 220 w 335"/>
                    <a:gd name="T31" fmla="*/ 194 h 369"/>
                    <a:gd name="T32" fmla="*/ 220 w 335"/>
                    <a:gd name="T33" fmla="*/ 194 h 369"/>
                    <a:gd name="T34" fmla="*/ 218 w 335"/>
                    <a:gd name="T35" fmla="*/ 191 h 369"/>
                    <a:gd name="T36" fmla="*/ 49 w 335"/>
                    <a:gd name="T37" fmla="*/ 69 h 369"/>
                    <a:gd name="T38" fmla="*/ 49 w 335"/>
                    <a:gd name="T39" fmla="*/ 69 h 369"/>
                    <a:gd name="T40" fmla="*/ 48 w 335"/>
                    <a:gd name="T41" fmla="*/ 69 h 369"/>
                    <a:gd name="T42" fmla="*/ 187 w 335"/>
                    <a:gd name="T43" fmla="*/ 209 h 369"/>
                    <a:gd name="T44" fmla="*/ 187 w 335"/>
                    <a:gd name="T45" fmla="*/ 209 h 369"/>
                    <a:gd name="T46" fmla="*/ 188 w 335"/>
                    <a:gd name="T47" fmla="*/ 209 h 369"/>
                    <a:gd name="T48" fmla="*/ 49 w 335"/>
                    <a:gd name="T49" fmla="*/ 69 h 369"/>
                    <a:gd name="T50" fmla="*/ 57 w 335"/>
                    <a:gd name="T51" fmla="*/ 45 h 369"/>
                    <a:gd name="T52" fmla="*/ 43 w 335"/>
                    <a:gd name="T53" fmla="*/ 61 h 369"/>
                    <a:gd name="T54" fmla="*/ 43 w 335"/>
                    <a:gd name="T55" fmla="*/ 62 h 369"/>
                    <a:gd name="T56" fmla="*/ 46 w 335"/>
                    <a:gd name="T57" fmla="*/ 64 h 369"/>
                    <a:gd name="T58" fmla="*/ 60 w 335"/>
                    <a:gd name="T59" fmla="*/ 47 h 369"/>
                    <a:gd name="T60" fmla="*/ 58 w 335"/>
                    <a:gd name="T61" fmla="*/ 45 h 369"/>
                    <a:gd name="T62" fmla="*/ 57 w 335"/>
                    <a:gd name="T63" fmla="*/ 45 h 369"/>
                    <a:gd name="T64" fmla="*/ 0 w 335"/>
                    <a:gd name="T65" fmla="*/ 0 h 369"/>
                    <a:gd name="T66" fmla="*/ 0 w 335"/>
                    <a:gd name="T67" fmla="*/ 0 h 369"/>
                    <a:gd name="T68" fmla="*/ 0 w 335"/>
                    <a:gd name="T69" fmla="*/ 0 h 369"/>
                    <a:gd name="T70" fmla="*/ 54 w 335"/>
                    <a:gd name="T71" fmla="*/ 41 h 369"/>
                    <a:gd name="T72" fmla="*/ 54 w 335"/>
                    <a:gd name="T73" fmla="*/ 40 h 369"/>
                    <a:gd name="T74" fmla="*/ 55 w 335"/>
                    <a:gd name="T75" fmla="*/ 40 h 369"/>
                    <a:gd name="T76" fmla="*/ 55 w 335"/>
                    <a:gd name="T77" fmla="*/ 40 h 369"/>
                    <a:gd name="T78" fmla="*/ 0 w 335"/>
                    <a:gd name="T7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5" h="369">
                      <a:moveTo>
                        <a:pt x="228" y="199"/>
                      </a:moveTo>
                      <a:cubicBezTo>
                        <a:pt x="228" y="199"/>
                        <a:pt x="228" y="199"/>
                        <a:pt x="227" y="199"/>
                      </a:cubicBezTo>
                      <a:cubicBezTo>
                        <a:pt x="227" y="199"/>
                        <a:pt x="227" y="199"/>
                        <a:pt x="227" y="199"/>
                      </a:cubicBezTo>
                      <a:cubicBezTo>
                        <a:pt x="262" y="245"/>
                        <a:pt x="294" y="292"/>
                        <a:pt x="321" y="342"/>
                      </a:cubicBezTo>
                      <a:cubicBezTo>
                        <a:pt x="323" y="346"/>
                        <a:pt x="324" y="350"/>
                        <a:pt x="326" y="353"/>
                      </a:cubicBezTo>
                      <a:cubicBezTo>
                        <a:pt x="329" y="358"/>
                        <a:pt x="332" y="364"/>
                        <a:pt x="334" y="369"/>
                      </a:cubicBezTo>
                      <a:cubicBezTo>
                        <a:pt x="335" y="369"/>
                        <a:pt x="335" y="369"/>
                        <a:pt x="335" y="369"/>
                      </a:cubicBezTo>
                      <a:cubicBezTo>
                        <a:pt x="335" y="369"/>
                        <a:pt x="335" y="369"/>
                        <a:pt x="335" y="369"/>
                      </a:cubicBezTo>
                      <a:cubicBezTo>
                        <a:pt x="332" y="363"/>
                        <a:pt x="330" y="358"/>
                        <a:pt x="327" y="353"/>
                      </a:cubicBezTo>
                      <a:cubicBezTo>
                        <a:pt x="325" y="349"/>
                        <a:pt x="323" y="346"/>
                        <a:pt x="321" y="342"/>
                      </a:cubicBezTo>
                      <a:cubicBezTo>
                        <a:pt x="294" y="292"/>
                        <a:pt x="263" y="244"/>
                        <a:pt x="228" y="199"/>
                      </a:cubicBezTo>
                      <a:moveTo>
                        <a:pt x="218" y="191"/>
                      </a:moveTo>
                      <a:cubicBezTo>
                        <a:pt x="210" y="198"/>
                        <a:pt x="201" y="205"/>
                        <a:pt x="193" y="212"/>
                      </a:cubicBezTo>
                      <a:cubicBezTo>
                        <a:pt x="194" y="212"/>
                        <a:pt x="194" y="213"/>
                        <a:pt x="195" y="214"/>
                      </a:cubicBezTo>
                      <a:cubicBezTo>
                        <a:pt x="195" y="214"/>
                        <a:pt x="195" y="214"/>
                        <a:pt x="195" y="214"/>
                      </a:cubicBezTo>
                      <a:cubicBezTo>
                        <a:pt x="203" y="207"/>
                        <a:pt x="212" y="201"/>
                        <a:pt x="220" y="194"/>
                      </a:cubicBezTo>
                      <a:cubicBezTo>
                        <a:pt x="220" y="194"/>
                        <a:pt x="220" y="194"/>
                        <a:pt x="220" y="194"/>
                      </a:cubicBezTo>
                      <a:cubicBezTo>
                        <a:pt x="219" y="193"/>
                        <a:pt x="219" y="192"/>
                        <a:pt x="218" y="191"/>
                      </a:cubicBezTo>
                      <a:moveTo>
                        <a:pt x="49" y="69"/>
                      </a:moveTo>
                      <a:cubicBezTo>
                        <a:pt x="49" y="69"/>
                        <a:pt x="49" y="69"/>
                        <a:pt x="49" y="69"/>
                      </a:cubicBezTo>
                      <a:cubicBezTo>
                        <a:pt x="49" y="69"/>
                        <a:pt x="49" y="69"/>
                        <a:pt x="48" y="69"/>
                      </a:cubicBezTo>
                      <a:cubicBezTo>
                        <a:pt x="100" y="112"/>
                        <a:pt x="147" y="159"/>
                        <a:pt x="187" y="209"/>
                      </a:cubicBezTo>
                      <a:cubicBezTo>
                        <a:pt x="187" y="209"/>
                        <a:pt x="187" y="209"/>
                        <a:pt x="187" y="209"/>
                      </a:cubicBezTo>
                      <a:cubicBezTo>
                        <a:pt x="187" y="209"/>
                        <a:pt x="188" y="209"/>
                        <a:pt x="188" y="209"/>
                      </a:cubicBezTo>
                      <a:cubicBezTo>
                        <a:pt x="147" y="158"/>
                        <a:pt x="101" y="111"/>
                        <a:pt x="49" y="69"/>
                      </a:cubicBezTo>
                      <a:moveTo>
                        <a:pt x="57" y="45"/>
                      </a:moveTo>
                      <a:cubicBezTo>
                        <a:pt x="52" y="50"/>
                        <a:pt x="48" y="56"/>
                        <a:pt x="43" y="61"/>
                      </a:cubicBezTo>
                      <a:cubicBezTo>
                        <a:pt x="43" y="61"/>
                        <a:pt x="43" y="61"/>
                        <a:pt x="43" y="62"/>
                      </a:cubicBezTo>
                      <a:cubicBezTo>
                        <a:pt x="44" y="62"/>
                        <a:pt x="45" y="63"/>
                        <a:pt x="46" y="64"/>
                      </a:cubicBezTo>
                      <a:cubicBezTo>
                        <a:pt x="50" y="58"/>
                        <a:pt x="55" y="52"/>
                        <a:pt x="60" y="47"/>
                      </a:cubicBezTo>
                      <a:cubicBezTo>
                        <a:pt x="59" y="47"/>
                        <a:pt x="58" y="46"/>
                        <a:pt x="58" y="45"/>
                      </a:cubicBezTo>
                      <a:cubicBezTo>
                        <a:pt x="58" y="45"/>
                        <a:pt x="57" y="45"/>
                        <a:pt x="57" y="45"/>
                      </a:cubicBezTo>
                      <a:moveTo>
                        <a:pt x="0" y="0"/>
                      </a:moveTo>
                      <a:cubicBezTo>
                        <a:pt x="0" y="0"/>
                        <a:pt x="0" y="0"/>
                        <a:pt x="0" y="0"/>
                      </a:cubicBezTo>
                      <a:cubicBezTo>
                        <a:pt x="0" y="0"/>
                        <a:pt x="0" y="0"/>
                        <a:pt x="0" y="0"/>
                      </a:cubicBezTo>
                      <a:cubicBezTo>
                        <a:pt x="18" y="13"/>
                        <a:pt x="36" y="27"/>
                        <a:pt x="54" y="41"/>
                      </a:cubicBezTo>
                      <a:cubicBezTo>
                        <a:pt x="54" y="41"/>
                        <a:pt x="54" y="41"/>
                        <a:pt x="54" y="40"/>
                      </a:cubicBezTo>
                      <a:cubicBezTo>
                        <a:pt x="54" y="40"/>
                        <a:pt x="54" y="40"/>
                        <a:pt x="55" y="40"/>
                      </a:cubicBezTo>
                      <a:cubicBezTo>
                        <a:pt x="55" y="40"/>
                        <a:pt x="55" y="40"/>
                        <a:pt x="55" y="40"/>
                      </a:cubicBezTo>
                      <a:cubicBezTo>
                        <a:pt x="37" y="26"/>
                        <a:pt x="19" y="13"/>
                        <a:pt x="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2" name="Freeform 1061"/>
                <p:cNvSpPr>
                  <a:spLocks/>
                </p:cNvSpPr>
                <p:nvPr/>
              </p:nvSpPr>
              <p:spPr bwMode="auto">
                <a:xfrm>
                  <a:off x="4356" y="1495"/>
                  <a:ext cx="19" cy="28"/>
                </a:xfrm>
                <a:custGeom>
                  <a:avLst/>
                  <a:gdLst>
                    <a:gd name="T0" fmla="*/ 1 w 10"/>
                    <a:gd name="T1" fmla="*/ 0 h 15"/>
                    <a:gd name="T2" fmla="*/ 1 w 10"/>
                    <a:gd name="T3" fmla="*/ 0 h 15"/>
                    <a:gd name="T4" fmla="*/ 1 w 10"/>
                    <a:gd name="T5" fmla="*/ 0 h 15"/>
                    <a:gd name="T6" fmla="*/ 0 w 10"/>
                    <a:gd name="T7" fmla="*/ 0 h 15"/>
                    <a:gd name="T8" fmla="*/ 2 w 10"/>
                    <a:gd name="T9" fmla="*/ 9 h 15"/>
                    <a:gd name="T10" fmla="*/ 8 w 10"/>
                    <a:gd name="T11" fmla="*/ 15 h 15"/>
                    <a:gd name="T12" fmla="*/ 8 w 10"/>
                    <a:gd name="T13" fmla="*/ 15 h 15"/>
                    <a:gd name="T14" fmla="*/ 7 w 10"/>
                    <a:gd name="T15" fmla="*/ 6 h 15"/>
                    <a:gd name="T16" fmla="*/ 1 w 10"/>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5">
                      <a:moveTo>
                        <a:pt x="1" y="0"/>
                      </a:moveTo>
                      <a:cubicBezTo>
                        <a:pt x="1" y="0"/>
                        <a:pt x="1" y="0"/>
                        <a:pt x="1" y="0"/>
                      </a:cubicBezTo>
                      <a:cubicBezTo>
                        <a:pt x="1" y="0"/>
                        <a:pt x="1" y="0"/>
                        <a:pt x="1" y="0"/>
                      </a:cubicBezTo>
                      <a:cubicBezTo>
                        <a:pt x="1" y="0"/>
                        <a:pt x="1" y="0"/>
                        <a:pt x="0" y="0"/>
                      </a:cubicBezTo>
                      <a:cubicBezTo>
                        <a:pt x="0" y="1"/>
                        <a:pt x="0" y="5"/>
                        <a:pt x="2" y="9"/>
                      </a:cubicBezTo>
                      <a:cubicBezTo>
                        <a:pt x="4" y="13"/>
                        <a:pt x="7" y="15"/>
                        <a:pt x="8" y="15"/>
                      </a:cubicBezTo>
                      <a:cubicBezTo>
                        <a:pt x="8" y="15"/>
                        <a:pt x="8" y="15"/>
                        <a:pt x="8" y="15"/>
                      </a:cubicBezTo>
                      <a:cubicBezTo>
                        <a:pt x="10" y="15"/>
                        <a:pt x="9" y="11"/>
                        <a:pt x="7" y="6"/>
                      </a:cubicBezTo>
                      <a:cubicBezTo>
                        <a:pt x="5" y="2"/>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3" name="Freeform 1062"/>
                <p:cNvSpPr>
                  <a:spLocks/>
                </p:cNvSpPr>
                <p:nvPr/>
              </p:nvSpPr>
              <p:spPr bwMode="auto">
                <a:xfrm>
                  <a:off x="4134" y="1149"/>
                  <a:ext cx="23" cy="26"/>
                </a:xfrm>
                <a:custGeom>
                  <a:avLst/>
                  <a:gdLst>
                    <a:gd name="T0" fmla="*/ 1 w 12"/>
                    <a:gd name="T1" fmla="*/ 0 h 14"/>
                    <a:gd name="T2" fmla="*/ 0 w 12"/>
                    <a:gd name="T3" fmla="*/ 0 h 14"/>
                    <a:gd name="T4" fmla="*/ 2 w 12"/>
                    <a:gd name="T5" fmla="*/ 6 h 14"/>
                    <a:gd name="T6" fmla="*/ 4 w 12"/>
                    <a:gd name="T7" fmla="*/ 9 h 14"/>
                    <a:gd name="T8" fmla="*/ 4 w 12"/>
                    <a:gd name="T9" fmla="*/ 9 h 14"/>
                    <a:gd name="T10" fmla="*/ 11 w 12"/>
                    <a:gd name="T11" fmla="*/ 14 h 14"/>
                    <a:gd name="T12" fmla="*/ 11 w 12"/>
                    <a:gd name="T13" fmla="*/ 14 h 14"/>
                    <a:gd name="T14" fmla="*/ 11 w 12"/>
                    <a:gd name="T15" fmla="*/ 14 h 14"/>
                    <a:gd name="T16" fmla="*/ 12 w 12"/>
                    <a:gd name="T17" fmla="*/ 14 h 14"/>
                    <a:gd name="T18" fmla="*/ 8 w 12"/>
                    <a:gd name="T19" fmla="*/ 5 h 14"/>
                    <a:gd name="T20" fmla="*/ 1 w 1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4">
                      <a:moveTo>
                        <a:pt x="1" y="0"/>
                      </a:moveTo>
                      <a:cubicBezTo>
                        <a:pt x="1" y="0"/>
                        <a:pt x="1" y="0"/>
                        <a:pt x="0" y="0"/>
                      </a:cubicBezTo>
                      <a:cubicBezTo>
                        <a:pt x="0" y="1"/>
                        <a:pt x="0" y="3"/>
                        <a:pt x="2" y="6"/>
                      </a:cubicBezTo>
                      <a:cubicBezTo>
                        <a:pt x="3" y="7"/>
                        <a:pt x="3" y="8"/>
                        <a:pt x="4" y="9"/>
                      </a:cubicBezTo>
                      <a:cubicBezTo>
                        <a:pt x="4" y="9"/>
                        <a:pt x="4" y="9"/>
                        <a:pt x="4" y="9"/>
                      </a:cubicBezTo>
                      <a:cubicBezTo>
                        <a:pt x="7" y="12"/>
                        <a:pt x="9" y="14"/>
                        <a:pt x="11" y="14"/>
                      </a:cubicBezTo>
                      <a:cubicBezTo>
                        <a:pt x="11" y="14"/>
                        <a:pt x="11" y="14"/>
                        <a:pt x="11" y="14"/>
                      </a:cubicBezTo>
                      <a:cubicBezTo>
                        <a:pt x="11" y="14"/>
                        <a:pt x="11" y="14"/>
                        <a:pt x="11" y="14"/>
                      </a:cubicBezTo>
                      <a:cubicBezTo>
                        <a:pt x="12" y="14"/>
                        <a:pt x="12" y="14"/>
                        <a:pt x="12" y="14"/>
                      </a:cubicBezTo>
                      <a:cubicBezTo>
                        <a:pt x="12" y="12"/>
                        <a:pt x="10" y="9"/>
                        <a:pt x="8" y="5"/>
                      </a:cubicBezTo>
                      <a:cubicBezTo>
                        <a:pt x="5" y="2"/>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4" name="Freeform 1063"/>
                <p:cNvSpPr>
                  <a:spLocks/>
                </p:cNvSpPr>
                <p:nvPr/>
              </p:nvSpPr>
              <p:spPr bwMode="auto">
                <a:xfrm>
                  <a:off x="3704" y="784"/>
                  <a:ext cx="24" cy="17"/>
                </a:xfrm>
                <a:custGeom>
                  <a:avLst/>
                  <a:gdLst>
                    <a:gd name="T0" fmla="*/ 1 w 13"/>
                    <a:gd name="T1" fmla="*/ 0 h 9"/>
                    <a:gd name="T2" fmla="*/ 1 w 13"/>
                    <a:gd name="T3" fmla="*/ 0 h 9"/>
                    <a:gd name="T4" fmla="*/ 6 w 13"/>
                    <a:gd name="T5" fmla="*/ 6 h 9"/>
                    <a:gd name="T6" fmla="*/ 12 w 13"/>
                    <a:gd name="T7" fmla="*/ 9 h 9"/>
                    <a:gd name="T8" fmla="*/ 13 w 13"/>
                    <a:gd name="T9" fmla="*/ 9 h 9"/>
                    <a:gd name="T10" fmla="*/ 13 w 13"/>
                    <a:gd name="T11" fmla="*/ 9 h 9"/>
                    <a:gd name="T12" fmla="*/ 13 w 13"/>
                    <a:gd name="T13" fmla="*/ 9 h 9"/>
                    <a:gd name="T14" fmla="*/ 8 w 13"/>
                    <a:gd name="T15" fmla="*/ 3 h 9"/>
                    <a:gd name="T16" fmla="*/ 1 w 13"/>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0"/>
                      </a:moveTo>
                      <a:cubicBezTo>
                        <a:pt x="1" y="0"/>
                        <a:pt x="1" y="0"/>
                        <a:pt x="1" y="0"/>
                      </a:cubicBezTo>
                      <a:cubicBezTo>
                        <a:pt x="0" y="1"/>
                        <a:pt x="2" y="4"/>
                        <a:pt x="6" y="6"/>
                      </a:cubicBezTo>
                      <a:cubicBezTo>
                        <a:pt x="8" y="8"/>
                        <a:pt x="11" y="9"/>
                        <a:pt x="12" y="9"/>
                      </a:cubicBezTo>
                      <a:cubicBezTo>
                        <a:pt x="12" y="9"/>
                        <a:pt x="12" y="9"/>
                        <a:pt x="13" y="9"/>
                      </a:cubicBezTo>
                      <a:cubicBezTo>
                        <a:pt x="13" y="9"/>
                        <a:pt x="13" y="9"/>
                        <a:pt x="13" y="9"/>
                      </a:cubicBezTo>
                      <a:cubicBezTo>
                        <a:pt x="13" y="9"/>
                        <a:pt x="13" y="9"/>
                        <a:pt x="13" y="9"/>
                      </a:cubicBezTo>
                      <a:cubicBezTo>
                        <a:pt x="13" y="7"/>
                        <a:pt x="11" y="5"/>
                        <a:pt x="8" y="3"/>
                      </a:cubicBezTo>
                      <a:cubicBezTo>
                        <a:pt x="6" y="1"/>
                        <a:pt x="3"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5" name="Freeform 1064"/>
                <p:cNvSpPr>
                  <a:spLocks/>
                </p:cNvSpPr>
                <p:nvPr/>
              </p:nvSpPr>
              <p:spPr bwMode="auto">
                <a:xfrm>
                  <a:off x="4080" y="1194"/>
                  <a:ext cx="22" cy="24"/>
                </a:xfrm>
                <a:custGeom>
                  <a:avLst/>
                  <a:gdLst>
                    <a:gd name="T0" fmla="*/ 1 w 12"/>
                    <a:gd name="T1" fmla="*/ 0 h 13"/>
                    <a:gd name="T2" fmla="*/ 1 w 12"/>
                    <a:gd name="T3" fmla="*/ 0 h 13"/>
                    <a:gd name="T4" fmla="*/ 0 w 12"/>
                    <a:gd name="T5" fmla="*/ 0 h 13"/>
                    <a:gd name="T6" fmla="*/ 0 w 12"/>
                    <a:gd name="T7" fmla="*/ 0 h 13"/>
                    <a:gd name="T8" fmla="*/ 4 w 12"/>
                    <a:gd name="T9" fmla="*/ 8 h 13"/>
                    <a:gd name="T10" fmla="*/ 10 w 12"/>
                    <a:gd name="T11" fmla="*/ 13 h 13"/>
                    <a:gd name="T12" fmla="*/ 11 w 12"/>
                    <a:gd name="T13" fmla="*/ 13 h 13"/>
                    <a:gd name="T14" fmla="*/ 8 w 12"/>
                    <a:gd name="T15" fmla="*/ 5 h 13"/>
                    <a:gd name="T16" fmla="*/ 8 w 12"/>
                    <a:gd name="T17" fmla="*/ 5 h 13"/>
                    <a:gd name="T18" fmla="*/ 6 w 12"/>
                    <a:gd name="T19" fmla="*/ 3 h 13"/>
                    <a:gd name="T20" fmla="*/ 1 w 12"/>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3">
                      <a:moveTo>
                        <a:pt x="1" y="0"/>
                      </a:moveTo>
                      <a:cubicBezTo>
                        <a:pt x="1" y="0"/>
                        <a:pt x="1" y="0"/>
                        <a:pt x="1" y="0"/>
                      </a:cubicBezTo>
                      <a:cubicBezTo>
                        <a:pt x="1" y="0"/>
                        <a:pt x="0" y="0"/>
                        <a:pt x="0" y="0"/>
                      </a:cubicBezTo>
                      <a:cubicBezTo>
                        <a:pt x="0" y="0"/>
                        <a:pt x="0" y="0"/>
                        <a:pt x="0" y="0"/>
                      </a:cubicBezTo>
                      <a:cubicBezTo>
                        <a:pt x="0" y="2"/>
                        <a:pt x="1" y="5"/>
                        <a:pt x="4" y="8"/>
                      </a:cubicBezTo>
                      <a:cubicBezTo>
                        <a:pt x="6" y="11"/>
                        <a:pt x="9" y="13"/>
                        <a:pt x="10" y="13"/>
                      </a:cubicBezTo>
                      <a:cubicBezTo>
                        <a:pt x="11" y="13"/>
                        <a:pt x="11" y="13"/>
                        <a:pt x="11" y="13"/>
                      </a:cubicBezTo>
                      <a:cubicBezTo>
                        <a:pt x="12" y="12"/>
                        <a:pt x="11" y="9"/>
                        <a:pt x="8" y="5"/>
                      </a:cubicBezTo>
                      <a:cubicBezTo>
                        <a:pt x="8" y="5"/>
                        <a:pt x="8" y="5"/>
                        <a:pt x="8" y="5"/>
                      </a:cubicBezTo>
                      <a:cubicBezTo>
                        <a:pt x="7" y="4"/>
                        <a:pt x="7" y="3"/>
                        <a:pt x="6" y="3"/>
                      </a:cubicBezTo>
                      <a:cubicBezTo>
                        <a:pt x="4" y="1"/>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6" name="Freeform 1065"/>
                <p:cNvSpPr>
                  <a:spLocks/>
                </p:cNvSpPr>
                <p:nvPr/>
              </p:nvSpPr>
              <p:spPr bwMode="auto">
                <a:xfrm>
                  <a:off x="3792" y="910"/>
                  <a:ext cx="28" cy="21"/>
                </a:xfrm>
                <a:custGeom>
                  <a:avLst/>
                  <a:gdLst>
                    <a:gd name="T0" fmla="*/ 2 w 15"/>
                    <a:gd name="T1" fmla="*/ 0 h 11"/>
                    <a:gd name="T2" fmla="*/ 1 w 15"/>
                    <a:gd name="T3" fmla="*/ 0 h 11"/>
                    <a:gd name="T4" fmla="*/ 6 w 15"/>
                    <a:gd name="T5" fmla="*/ 8 h 11"/>
                    <a:gd name="T6" fmla="*/ 14 w 15"/>
                    <a:gd name="T7" fmla="*/ 11 h 11"/>
                    <a:gd name="T8" fmla="*/ 14 w 15"/>
                    <a:gd name="T9" fmla="*/ 11 h 11"/>
                    <a:gd name="T10" fmla="*/ 15 w 15"/>
                    <a:gd name="T11" fmla="*/ 11 h 11"/>
                    <a:gd name="T12" fmla="*/ 15 w 15"/>
                    <a:gd name="T13" fmla="*/ 11 h 11"/>
                    <a:gd name="T14" fmla="*/ 12 w 15"/>
                    <a:gd name="T15" fmla="*/ 6 h 11"/>
                    <a:gd name="T16" fmla="*/ 9 w 15"/>
                    <a:gd name="T17" fmla="*/ 4 h 11"/>
                    <a:gd name="T18" fmla="*/ 9 w 15"/>
                    <a:gd name="T19" fmla="*/ 3 h 11"/>
                    <a:gd name="T20" fmla="*/ 2 w 1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1">
                      <a:moveTo>
                        <a:pt x="2" y="0"/>
                      </a:moveTo>
                      <a:cubicBezTo>
                        <a:pt x="2" y="0"/>
                        <a:pt x="1" y="0"/>
                        <a:pt x="1" y="0"/>
                      </a:cubicBezTo>
                      <a:cubicBezTo>
                        <a:pt x="0" y="1"/>
                        <a:pt x="2" y="4"/>
                        <a:pt x="6" y="8"/>
                      </a:cubicBezTo>
                      <a:cubicBezTo>
                        <a:pt x="9" y="10"/>
                        <a:pt x="12" y="11"/>
                        <a:pt x="14" y="11"/>
                      </a:cubicBezTo>
                      <a:cubicBezTo>
                        <a:pt x="14" y="11"/>
                        <a:pt x="14" y="11"/>
                        <a:pt x="14" y="11"/>
                      </a:cubicBezTo>
                      <a:cubicBezTo>
                        <a:pt x="15" y="11"/>
                        <a:pt x="15" y="11"/>
                        <a:pt x="15" y="11"/>
                      </a:cubicBezTo>
                      <a:cubicBezTo>
                        <a:pt x="15" y="11"/>
                        <a:pt x="15" y="11"/>
                        <a:pt x="15" y="11"/>
                      </a:cubicBezTo>
                      <a:cubicBezTo>
                        <a:pt x="15" y="10"/>
                        <a:pt x="14" y="8"/>
                        <a:pt x="12" y="6"/>
                      </a:cubicBezTo>
                      <a:cubicBezTo>
                        <a:pt x="11" y="5"/>
                        <a:pt x="10" y="4"/>
                        <a:pt x="9" y="4"/>
                      </a:cubicBezTo>
                      <a:cubicBezTo>
                        <a:pt x="9" y="3"/>
                        <a:pt x="9" y="3"/>
                        <a:pt x="9" y="3"/>
                      </a:cubicBezTo>
                      <a:cubicBezTo>
                        <a:pt x="6" y="1"/>
                        <a:pt x="4"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7" name="Freeform 1066"/>
                <p:cNvSpPr>
                  <a:spLocks/>
                </p:cNvSpPr>
                <p:nvPr/>
              </p:nvSpPr>
              <p:spPr bwMode="auto">
                <a:xfrm>
                  <a:off x="3830" y="876"/>
                  <a:ext cx="17" cy="15"/>
                </a:xfrm>
                <a:custGeom>
                  <a:avLst/>
                  <a:gdLst>
                    <a:gd name="T0" fmla="*/ 1 w 9"/>
                    <a:gd name="T1" fmla="*/ 0 h 8"/>
                    <a:gd name="T2" fmla="*/ 0 w 9"/>
                    <a:gd name="T3" fmla="*/ 0 h 8"/>
                    <a:gd name="T4" fmla="*/ 0 w 9"/>
                    <a:gd name="T5" fmla="*/ 1 h 8"/>
                    <a:gd name="T6" fmla="*/ 3 w 9"/>
                    <a:gd name="T7" fmla="*/ 5 h 8"/>
                    <a:gd name="T8" fmla="*/ 4 w 9"/>
                    <a:gd name="T9" fmla="*/ 5 h 8"/>
                    <a:gd name="T10" fmla="*/ 6 w 9"/>
                    <a:gd name="T11" fmla="*/ 7 h 8"/>
                    <a:gd name="T12" fmla="*/ 8 w 9"/>
                    <a:gd name="T13" fmla="*/ 8 h 8"/>
                    <a:gd name="T14" fmla="*/ 9 w 9"/>
                    <a:gd name="T15" fmla="*/ 8 h 8"/>
                    <a:gd name="T16" fmla="*/ 6 w 9"/>
                    <a:gd name="T17" fmla="*/ 3 h 8"/>
                    <a:gd name="T18" fmla="*/ 1 w 9"/>
                    <a:gd name="T19" fmla="*/ 0 h 8"/>
                    <a:gd name="T20" fmla="*/ 1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1" y="0"/>
                      </a:moveTo>
                      <a:cubicBezTo>
                        <a:pt x="0" y="0"/>
                        <a:pt x="0" y="0"/>
                        <a:pt x="0" y="0"/>
                      </a:cubicBezTo>
                      <a:cubicBezTo>
                        <a:pt x="0" y="1"/>
                        <a:pt x="0" y="1"/>
                        <a:pt x="0" y="1"/>
                      </a:cubicBezTo>
                      <a:cubicBezTo>
                        <a:pt x="0" y="1"/>
                        <a:pt x="1" y="3"/>
                        <a:pt x="3" y="5"/>
                      </a:cubicBezTo>
                      <a:cubicBezTo>
                        <a:pt x="3" y="5"/>
                        <a:pt x="4" y="5"/>
                        <a:pt x="4" y="5"/>
                      </a:cubicBezTo>
                      <a:cubicBezTo>
                        <a:pt x="4" y="6"/>
                        <a:pt x="5" y="7"/>
                        <a:pt x="6" y="7"/>
                      </a:cubicBezTo>
                      <a:cubicBezTo>
                        <a:pt x="7" y="8"/>
                        <a:pt x="8" y="8"/>
                        <a:pt x="8" y="8"/>
                      </a:cubicBezTo>
                      <a:cubicBezTo>
                        <a:pt x="9" y="8"/>
                        <a:pt x="9" y="8"/>
                        <a:pt x="9" y="8"/>
                      </a:cubicBezTo>
                      <a:cubicBezTo>
                        <a:pt x="9" y="7"/>
                        <a:pt x="8" y="5"/>
                        <a:pt x="6" y="3"/>
                      </a:cubicBezTo>
                      <a:cubicBezTo>
                        <a:pt x="4" y="2"/>
                        <a:pt x="2" y="1"/>
                        <a:pt x="1" y="0"/>
                      </a:cubicBezTo>
                      <a:cubicBezTo>
                        <a:pt x="1" y="0"/>
                        <a:pt x="1"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8" name="Freeform 1067"/>
                <p:cNvSpPr>
                  <a:spLocks noEditPoints="1"/>
                </p:cNvSpPr>
                <p:nvPr/>
              </p:nvSpPr>
              <p:spPr bwMode="auto">
                <a:xfrm>
                  <a:off x="3875" y="2104"/>
                  <a:ext cx="105" cy="831"/>
                </a:xfrm>
                <a:custGeom>
                  <a:avLst/>
                  <a:gdLst>
                    <a:gd name="T0" fmla="*/ 55 w 56"/>
                    <a:gd name="T1" fmla="*/ 261 h 442"/>
                    <a:gd name="T2" fmla="*/ 23 w 56"/>
                    <a:gd name="T3" fmla="*/ 442 h 442"/>
                    <a:gd name="T4" fmla="*/ 24 w 56"/>
                    <a:gd name="T5" fmla="*/ 442 h 442"/>
                    <a:gd name="T6" fmla="*/ 24 w 56"/>
                    <a:gd name="T7" fmla="*/ 442 h 442"/>
                    <a:gd name="T8" fmla="*/ 24 w 56"/>
                    <a:gd name="T9" fmla="*/ 442 h 442"/>
                    <a:gd name="T10" fmla="*/ 56 w 56"/>
                    <a:gd name="T11" fmla="*/ 261 h 442"/>
                    <a:gd name="T12" fmla="*/ 56 w 56"/>
                    <a:gd name="T13" fmla="*/ 261 h 442"/>
                    <a:gd name="T14" fmla="*/ 55 w 56"/>
                    <a:gd name="T15" fmla="*/ 261 h 442"/>
                    <a:gd name="T16" fmla="*/ 55 w 56"/>
                    <a:gd name="T17" fmla="*/ 261 h 442"/>
                    <a:gd name="T18" fmla="*/ 12 w 56"/>
                    <a:gd name="T19" fmla="*/ 249 h 442"/>
                    <a:gd name="T20" fmla="*/ 12 w 56"/>
                    <a:gd name="T21" fmla="*/ 251 h 442"/>
                    <a:gd name="T22" fmla="*/ 12 w 56"/>
                    <a:gd name="T23" fmla="*/ 252 h 442"/>
                    <a:gd name="T24" fmla="*/ 53 w 56"/>
                    <a:gd name="T25" fmla="*/ 254 h 442"/>
                    <a:gd name="T26" fmla="*/ 53 w 56"/>
                    <a:gd name="T27" fmla="*/ 253 h 442"/>
                    <a:gd name="T28" fmla="*/ 53 w 56"/>
                    <a:gd name="T29" fmla="*/ 251 h 442"/>
                    <a:gd name="T30" fmla="*/ 12 w 56"/>
                    <a:gd name="T31" fmla="*/ 249 h 442"/>
                    <a:gd name="T32" fmla="*/ 1 w 56"/>
                    <a:gd name="T33" fmla="*/ 74 h 442"/>
                    <a:gd name="T34" fmla="*/ 1 w 56"/>
                    <a:gd name="T35" fmla="*/ 74 h 442"/>
                    <a:gd name="T36" fmla="*/ 0 w 56"/>
                    <a:gd name="T37" fmla="*/ 74 h 442"/>
                    <a:gd name="T38" fmla="*/ 0 w 56"/>
                    <a:gd name="T39" fmla="*/ 74 h 442"/>
                    <a:gd name="T40" fmla="*/ 9 w 56"/>
                    <a:gd name="T41" fmla="*/ 244 h 442"/>
                    <a:gd name="T42" fmla="*/ 9 w 56"/>
                    <a:gd name="T43" fmla="*/ 243 h 442"/>
                    <a:gd name="T44" fmla="*/ 9 w 56"/>
                    <a:gd name="T45" fmla="*/ 244 h 442"/>
                    <a:gd name="T46" fmla="*/ 10 w 56"/>
                    <a:gd name="T47" fmla="*/ 244 h 442"/>
                    <a:gd name="T48" fmla="*/ 1 w 56"/>
                    <a:gd name="T49" fmla="*/ 74 h 442"/>
                    <a:gd name="T50" fmla="*/ 29 w 56"/>
                    <a:gd name="T51" fmla="*/ 61 h 442"/>
                    <a:gd name="T52" fmla="*/ 3 w 56"/>
                    <a:gd name="T53" fmla="*/ 66 h 442"/>
                    <a:gd name="T54" fmla="*/ 3 w 56"/>
                    <a:gd name="T55" fmla="*/ 67 h 442"/>
                    <a:gd name="T56" fmla="*/ 3 w 56"/>
                    <a:gd name="T57" fmla="*/ 69 h 442"/>
                    <a:gd name="T58" fmla="*/ 30 w 56"/>
                    <a:gd name="T59" fmla="*/ 63 h 442"/>
                    <a:gd name="T60" fmla="*/ 29 w 56"/>
                    <a:gd name="T61" fmla="*/ 61 h 442"/>
                    <a:gd name="T62" fmla="*/ 29 w 56"/>
                    <a:gd name="T63" fmla="*/ 61 h 442"/>
                    <a:gd name="T64" fmla="*/ 20 w 56"/>
                    <a:gd name="T65" fmla="*/ 0 h 442"/>
                    <a:gd name="T66" fmla="*/ 20 w 56"/>
                    <a:gd name="T67" fmla="*/ 0 h 442"/>
                    <a:gd name="T68" fmla="*/ 19 w 56"/>
                    <a:gd name="T69" fmla="*/ 0 h 442"/>
                    <a:gd name="T70" fmla="*/ 19 w 56"/>
                    <a:gd name="T71" fmla="*/ 0 h 442"/>
                    <a:gd name="T72" fmla="*/ 30 w 56"/>
                    <a:gd name="T73" fmla="*/ 56 h 442"/>
                    <a:gd name="T74" fmla="*/ 31 w 56"/>
                    <a:gd name="T75" fmla="*/ 56 h 442"/>
                    <a:gd name="T76" fmla="*/ 31 w 56"/>
                    <a:gd name="T77" fmla="*/ 56 h 442"/>
                    <a:gd name="T78" fmla="*/ 31 w 56"/>
                    <a:gd name="T79" fmla="*/ 56 h 442"/>
                    <a:gd name="T80" fmla="*/ 32 w 56"/>
                    <a:gd name="T81" fmla="*/ 56 h 442"/>
                    <a:gd name="T82" fmla="*/ 20 w 56"/>
                    <a:gd name="T83"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442">
                      <a:moveTo>
                        <a:pt x="55" y="261"/>
                      </a:moveTo>
                      <a:cubicBezTo>
                        <a:pt x="50" y="322"/>
                        <a:pt x="40" y="383"/>
                        <a:pt x="23" y="442"/>
                      </a:cubicBezTo>
                      <a:cubicBezTo>
                        <a:pt x="23" y="442"/>
                        <a:pt x="24" y="442"/>
                        <a:pt x="24" y="442"/>
                      </a:cubicBezTo>
                      <a:cubicBezTo>
                        <a:pt x="24" y="442"/>
                        <a:pt x="24" y="442"/>
                        <a:pt x="24" y="442"/>
                      </a:cubicBezTo>
                      <a:cubicBezTo>
                        <a:pt x="24" y="442"/>
                        <a:pt x="24" y="442"/>
                        <a:pt x="24" y="442"/>
                      </a:cubicBezTo>
                      <a:cubicBezTo>
                        <a:pt x="41" y="383"/>
                        <a:pt x="52" y="322"/>
                        <a:pt x="56" y="261"/>
                      </a:cubicBezTo>
                      <a:cubicBezTo>
                        <a:pt x="56" y="261"/>
                        <a:pt x="56" y="261"/>
                        <a:pt x="56" y="261"/>
                      </a:cubicBezTo>
                      <a:cubicBezTo>
                        <a:pt x="55" y="261"/>
                        <a:pt x="55" y="261"/>
                        <a:pt x="55" y="261"/>
                      </a:cubicBezTo>
                      <a:cubicBezTo>
                        <a:pt x="55" y="261"/>
                        <a:pt x="55" y="261"/>
                        <a:pt x="55" y="261"/>
                      </a:cubicBezTo>
                      <a:moveTo>
                        <a:pt x="12" y="249"/>
                      </a:moveTo>
                      <a:cubicBezTo>
                        <a:pt x="12" y="250"/>
                        <a:pt x="12" y="250"/>
                        <a:pt x="12" y="251"/>
                      </a:cubicBezTo>
                      <a:cubicBezTo>
                        <a:pt x="12" y="251"/>
                        <a:pt x="12" y="252"/>
                        <a:pt x="12" y="252"/>
                      </a:cubicBezTo>
                      <a:cubicBezTo>
                        <a:pt x="25" y="252"/>
                        <a:pt x="39" y="253"/>
                        <a:pt x="53" y="254"/>
                      </a:cubicBezTo>
                      <a:cubicBezTo>
                        <a:pt x="53" y="254"/>
                        <a:pt x="53" y="253"/>
                        <a:pt x="53" y="253"/>
                      </a:cubicBezTo>
                      <a:cubicBezTo>
                        <a:pt x="53" y="252"/>
                        <a:pt x="53" y="252"/>
                        <a:pt x="53" y="251"/>
                      </a:cubicBezTo>
                      <a:cubicBezTo>
                        <a:pt x="39" y="250"/>
                        <a:pt x="25" y="249"/>
                        <a:pt x="12" y="249"/>
                      </a:cubicBezTo>
                      <a:moveTo>
                        <a:pt x="1" y="74"/>
                      </a:moveTo>
                      <a:cubicBezTo>
                        <a:pt x="1" y="74"/>
                        <a:pt x="1" y="74"/>
                        <a:pt x="1" y="74"/>
                      </a:cubicBezTo>
                      <a:cubicBezTo>
                        <a:pt x="1" y="74"/>
                        <a:pt x="0" y="74"/>
                        <a:pt x="0" y="74"/>
                      </a:cubicBezTo>
                      <a:cubicBezTo>
                        <a:pt x="0" y="74"/>
                        <a:pt x="0" y="74"/>
                        <a:pt x="0" y="74"/>
                      </a:cubicBezTo>
                      <a:cubicBezTo>
                        <a:pt x="9" y="130"/>
                        <a:pt x="12" y="187"/>
                        <a:pt x="9" y="244"/>
                      </a:cubicBezTo>
                      <a:cubicBezTo>
                        <a:pt x="9" y="244"/>
                        <a:pt x="9" y="243"/>
                        <a:pt x="9" y="243"/>
                      </a:cubicBezTo>
                      <a:cubicBezTo>
                        <a:pt x="9" y="243"/>
                        <a:pt x="9" y="243"/>
                        <a:pt x="9" y="244"/>
                      </a:cubicBezTo>
                      <a:cubicBezTo>
                        <a:pt x="9" y="244"/>
                        <a:pt x="10" y="244"/>
                        <a:pt x="10" y="244"/>
                      </a:cubicBezTo>
                      <a:cubicBezTo>
                        <a:pt x="13" y="187"/>
                        <a:pt x="10" y="130"/>
                        <a:pt x="1" y="74"/>
                      </a:cubicBezTo>
                      <a:moveTo>
                        <a:pt x="29" y="61"/>
                      </a:moveTo>
                      <a:cubicBezTo>
                        <a:pt x="20" y="62"/>
                        <a:pt x="11" y="64"/>
                        <a:pt x="3" y="66"/>
                      </a:cubicBezTo>
                      <a:cubicBezTo>
                        <a:pt x="3" y="66"/>
                        <a:pt x="3" y="66"/>
                        <a:pt x="3" y="67"/>
                      </a:cubicBezTo>
                      <a:cubicBezTo>
                        <a:pt x="3" y="67"/>
                        <a:pt x="3" y="68"/>
                        <a:pt x="3" y="69"/>
                      </a:cubicBezTo>
                      <a:cubicBezTo>
                        <a:pt x="12" y="67"/>
                        <a:pt x="21" y="65"/>
                        <a:pt x="30" y="63"/>
                      </a:cubicBezTo>
                      <a:cubicBezTo>
                        <a:pt x="30" y="63"/>
                        <a:pt x="29" y="62"/>
                        <a:pt x="29" y="61"/>
                      </a:cubicBezTo>
                      <a:cubicBezTo>
                        <a:pt x="29" y="61"/>
                        <a:pt x="29" y="61"/>
                        <a:pt x="29" y="61"/>
                      </a:cubicBezTo>
                      <a:moveTo>
                        <a:pt x="20" y="0"/>
                      </a:moveTo>
                      <a:cubicBezTo>
                        <a:pt x="20" y="0"/>
                        <a:pt x="20" y="0"/>
                        <a:pt x="20" y="0"/>
                      </a:cubicBezTo>
                      <a:cubicBezTo>
                        <a:pt x="19" y="0"/>
                        <a:pt x="19" y="0"/>
                        <a:pt x="19" y="0"/>
                      </a:cubicBezTo>
                      <a:cubicBezTo>
                        <a:pt x="19" y="0"/>
                        <a:pt x="19" y="0"/>
                        <a:pt x="19" y="0"/>
                      </a:cubicBezTo>
                      <a:cubicBezTo>
                        <a:pt x="23" y="19"/>
                        <a:pt x="27" y="37"/>
                        <a:pt x="30" y="56"/>
                      </a:cubicBezTo>
                      <a:cubicBezTo>
                        <a:pt x="31" y="56"/>
                        <a:pt x="31" y="56"/>
                        <a:pt x="31" y="56"/>
                      </a:cubicBezTo>
                      <a:cubicBezTo>
                        <a:pt x="31" y="56"/>
                        <a:pt x="31" y="56"/>
                        <a:pt x="31" y="56"/>
                      </a:cubicBezTo>
                      <a:cubicBezTo>
                        <a:pt x="31" y="56"/>
                        <a:pt x="31" y="56"/>
                        <a:pt x="31" y="56"/>
                      </a:cubicBezTo>
                      <a:cubicBezTo>
                        <a:pt x="31" y="56"/>
                        <a:pt x="31" y="56"/>
                        <a:pt x="32" y="56"/>
                      </a:cubicBezTo>
                      <a:cubicBezTo>
                        <a:pt x="28" y="37"/>
                        <a:pt x="24" y="18"/>
                        <a:pt x="2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9" name="Freeform 1068"/>
                <p:cNvSpPr>
                  <a:spLocks/>
                </p:cNvSpPr>
                <p:nvPr/>
              </p:nvSpPr>
              <p:spPr bwMode="auto">
                <a:xfrm>
                  <a:off x="3907" y="2935"/>
                  <a:ext cx="17" cy="30"/>
                </a:xfrm>
                <a:custGeom>
                  <a:avLst/>
                  <a:gdLst>
                    <a:gd name="T0" fmla="*/ 7 w 9"/>
                    <a:gd name="T1" fmla="*/ 0 h 16"/>
                    <a:gd name="T2" fmla="*/ 6 w 9"/>
                    <a:gd name="T3" fmla="*/ 0 h 16"/>
                    <a:gd name="T4" fmla="*/ 2 w 9"/>
                    <a:gd name="T5" fmla="*/ 7 h 16"/>
                    <a:gd name="T6" fmla="*/ 3 w 9"/>
                    <a:gd name="T7" fmla="*/ 16 h 16"/>
                    <a:gd name="T8" fmla="*/ 3 w 9"/>
                    <a:gd name="T9" fmla="*/ 16 h 16"/>
                    <a:gd name="T10" fmla="*/ 8 w 9"/>
                    <a:gd name="T11" fmla="*/ 9 h 16"/>
                    <a:gd name="T12" fmla="*/ 7 w 9"/>
                    <a:gd name="T13" fmla="*/ 0 h 16"/>
                    <a:gd name="T14" fmla="*/ 7 w 9"/>
                    <a:gd name="T15" fmla="*/ 0 h 16"/>
                    <a:gd name="T16" fmla="*/ 7 w 9"/>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7" y="0"/>
                      </a:moveTo>
                      <a:cubicBezTo>
                        <a:pt x="7" y="0"/>
                        <a:pt x="6" y="0"/>
                        <a:pt x="6" y="0"/>
                      </a:cubicBezTo>
                      <a:cubicBezTo>
                        <a:pt x="5" y="1"/>
                        <a:pt x="3" y="4"/>
                        <a:pt x="2" y="7"/>
                      </a:cubicBezTo>
                      <a:cubicBezTo>
                        <a:pt x="0" y="11"/>
                        <a:pt x="1" y="15"/>
                        <a:pt x="3" y="16"/>
                      </a:cubicBezTo>
                      <a:cubicBezTo>
                        <a:pt x="3" y="16"/>
                        <a:pt x="3" y="16"/>
                        <a:pt x="3" y="16"/>
                      </a:cubicBezTo>
                      <a:cubicBezTo>
                        <a:pt x="4" y="16"/>
                        <a:pt x="6" y="13"/>
                        <a:pt x="8" y="9"/>
                      </a:cubicBezTo>
                      <a:cubicBezTo>
                        <a:pt x="9" y="5"/>
                        <a:pt x="9" y="2"/>
                        <a:pt x="7" y="0"/>
                      </a:cubicBezTo>
                      <a:cubicBezTo>
                        <a:pt x="7" y="0"/>
                        <a:pt x="7" y="0"/>
                        <a:pt x="7" y="0"/>
                      </a:cubicBezTo>
                      <a:cubicBezTo>
                        <a:pt x="7" y="0"/>
                        <a:pt x="7"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0" name="Freeform 1069"/>
                <p:cNvSpPr>
                  <a:spLocks/>
                </p:cNvSpPr>
                <p:nvPr/>
              </p:nvSpPr>
              <p:spPr bwMode="auto">
                <a:xfrm>
                  <a:off x="3972" y="2564"/>
                  <a:ext cx="14" cy="30"/>
                </a:xfrm>
                <a:custGeom>
                  <a:avLst/>
                  <a:gdLst>
                    <a:gd name="T0" fmla="*/ 4 w 7"/>
                    <a:gd name="T1" fmla="*/ 0 h 16"/>
                    <a:gd name="T2" fmla="*/ 1 w 7"/>
                    <a:gd name="T3" fmla="*/ 6 h 16"/>
                    <a:gd name="T4" fmla="*/ 1 w 7"/>
                    <a:gd name="T5" fmla="*/ 8 h 16"/>
                    <a:gd name="T6" fmla="*/ 1 w 7"/>
                    <a:gd name="T7" fmla="*/ 9 h 16"/>
                    <a:gd name="T8" fmla="*/ 3 w 7"/>
                    <a:gd name="T9" fmla="*/ 16 h 16"/>
                    <a:gd name="T10" fmla="*/ 3 w 7"/>
                    <a:gd name="T11" fmla="*/ 16 h 16"/>
                    <a:gd name="T12" fmla="*/ 4 w 7"/>
                    <a:gd name="T13" fmla="*/ 16 h 16"/>
                    <a:gd name="T14" fmla="*/ 4 w 7"/>
                    <a:gd name="T15" fmla="*/ 16 h 16"/>
                    <a:gd name="T16" fmla="*/ 7 w 7"/>
                    <a:gd name="T17" fmla="*/ 8 h 16"/>
                    <a:gd name="T18" fmla="*/ 4 w 7"/>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6">
                      <a:moveTo>
                        <a:pt x="4" y="0"/>
                      </a:moveTo>
                      <a:cubicBezTo>
                        <a:pt x="3" y="0"/>
                        <a:pt x="1" y="3"/>
                        <a:pt x="1" y="6"/>
                      </a:cubicBezTo>
                      <a:cubicBezTo>
                        <a:pt x="1" y="7"/>
                        <a:pt x="1" y="7"/>
                        <a:pt x="1" y="8"/>
                      </a:cubicBezTo>
                      <a:cubicBezTo>
                        <a:pt x="1" y="8"/>
                        <a:pt x="1" y="9"/>
                        <a:pt x="1" y="9"/>
                      </a:cubicBezTo>
                      <a:cubicBezTo>
                        <a:pt x="0" y="12"/>
                        <a:pt x="1" y="16"/>
                        <a:pt x="3" y="16"/>
                      </a:cubicBezTo>
                      <a:cubicBezTo>
                        <a:pt x="3" y="16"/>
                        <a:pt x="3" y="16"/>
                        <a:pt x="3" y="16"/>
                      </a:cubicBezTo>
                      <a:cubicBezTo>
                        <a:pt x="3" y="16"/>
                        <a:pt x="3" y="16"/>
                        <a:pt x="4" y="16"/>
                      </a:cubicBezTo>
                      <a:cubicBezTo>
                        <a:pt x="4" y="16"/>
                        <a:pt x="4" y="16"/>
                        <a:pt x="4" y="16"/>
                      </a:cubicBezTo>
                      <a:cubicBezTo>
                        <a:pt x="5" y="16"/>
                        <a:pt x="7" y="12"/>
                        <a:pt x="7" y="8"/>
                      </a:cubicBezTo>
                      <a:cubicBezTo>
                        <a:pt x="7" y="4"/>
                        <a:pt x="6"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1" name="Freeform 1070"/>
                <p:cNvSpPr>
                  <a:spLocks/>
                </p:cNvSpPr>
                <p:nvPr/>
              </p:nvSpPr>
              <p:spPr bwMode="auto">
                <a:xfrm>
                  <a:off x="3903" y="2081"/>
                  <a:ext cx="11" cy="23"/>
                </a:xfrm>
                <a:custGeom>
                  <a:avLst/>
                  <a:gdLst>
                    <a:gd name="T0" fmla="*/ 2 w 6"/>
                    <a:gd name="T1" fmla="*/ 0 h 12"/>
                    <a:gd name="T2" fmla="*/ 1 w 6"/>
                    <a:gd name="T3" fmla="*/ 0 h 12"/>
                    <a:gd name="T4" fmla="*/ 0 w 6"/>
                    <a:gd name="T5" fmla="*/ 7 h 12"/>
                    <a:gd name="T6" fmla="*/ 4 w 6"/>
                    <a:gd name="T7" fmla="*/ 12 h 12"/>
                    <a:gd name="T8" fmla="*/ 4 w 6"/>
                    <a:gd name="T9" fmla="*/ 12 h 12"/>
                    <a:gd name="T10" fmla="*/ 5 w 6"/>
                    <a:gd name="T11" fmla="*/ 12 h 12"/>
                    <a:gd name="T12" fmla="*/ 5 w 6"/>
                    <a:gd name="T13" fmla="*/ 12 h 12"/>
                    <a:gd name="T14" fmla="*/ 5 w 6"/>
                    <a:gd name="T15" fmla="*/ 5 h 12"/>
                    <a:gd name="T16" fmla="*/ 2 w 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
                      <a:moveTo>
                        <a:pt x="2" y="0"/>
                      </a:moveTo>
                      <a:cubicBezTo>
                        <a:pt x="2" y="0"/>
                        <a:pt x="2" y="0"/>
                        <a:pt x="1" y="0"/>
                      </a:cubicBezTo>
                      <a:cubicBezTo>
                        <a:pt x="0" y="0"/>
                        <a:pt x="0" y="3"/>
                        <a:pt x="0" y="7"/>
                      </a:cubicBezTo>
                      <a:cubicBezTo>
                        <a:pt x="1" y="9"/>
                        <a:pt x="3" y="12"/>
                        <a:pt x="4" y="12"/>
                      </a:cubicBezTo>
                      <a:cubicBezTo>
                        <a:pt x="4" y="12"/>
                        <a:pt x="4" y="12"/>
                        <a:pt x="4" y="12"/>
                      </a:cubicBezTo>
                      <a:cubicBezTo>
                        <a:pt x="4" y="12"/>
                        <a:pt x="4" y="12"/>
                        <a:pt x="5" y="12"/>
                      </a:cubicBezTo>
                      <a:cubicBezTo>
                        <a:pt x="5" y="12"/>
                        <a:pt x="5" y="12"/>
                        <a:pt x="5" y="12"/>
                      </a:cubicBezTo>
                      <a:cubicBezTo>
                        <a:pt x="6" y="11"/>
                        <a:pt x="6" y="8"/>
                        <a:pt x="5" y="5"/>
                      </a:cubicBezTo>
                      <a:cubicBezTo>
                        <a:pt x="5" y="2"/>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2" name="Freeform 1071"/>
                <p:cNvSpPr>
                  <a:spLocks/>
                </p:cNvSpPr>
                <p:nvPr/>
              </p:nvSpPr>
              <p:spPr bwMode="auto">
                <a:xfrm>
                  <a:off x="3884" y="2560"/>
                  <a:ext cx="13" cy="31"/>
                </a:xfrm>
                <a:custGeom>
                  <a:avLst/>
                  <a:gdLst>
                    <a:gd name="T0" fmla="*/ 4 w 7"/>
                    <a:gd name="T1" fmla="*/ 0 h 16"/>
                    <a:gd name="T2" fmla="*/ 4 w 7"/>
                    <a:gd name="T3" fmla="*/ 1 h 16"/>
                    <a:gd name="T4" fmla="*/ 1 w 7"/>
                    <a:gd name="T5" fmla="*/ 8 h 16"/>
                    <a:gd name="T6" fmla="*/ 3 w 7"/>
                    <a:gd name="T7" fmla="*/ 16 h 16"/>
                    <a:gd name="T8" fmla="*/ 3 w 7"/>
                    <a:gd name="T9" fmla="*/ 16 h 16"/>
                    <a:gd name="T10" fmla="*/ 7 w 7"/>
                    <a:gd name="T11" fmla="*/ 9 h 16"/>
                    <a:gd name="T12" fmla="*/ 7 w 7"/>
                    <a:gd name="T13" fmla="*/ 8 h 16"/>
                    <a:gd name="T14" fmla="*/ 7 w 7"/>
                    <a:gd name="T15" fmla="*/ 6 h 16"/>
                    <a:gd name="T16" fmla="*/ 5 w 7"/>
                    <a:gd name="T17" fmla="*/ 1 h 16"/>
                    <a:gd name="T18" fmla="*/ 4 w 7"/>
                    <a:gd name="T19" fmla="*/ 1 h 16"/>
                    <a:gd name="T20" fmla="*/ 4 w 7"/>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6">
                      <a:moveTo>
                        <a:pt x="4" y="0"/>
                      </a:moveTo>
                      <a:cubicBezTo>
                        <a:pt x="4" y="0"/>
                        <a:pt x="4" y="1"/>
                        <a:pt x="4" y="1"/>
                      </a:cubicBezTo>
                      <a:cubicBezTo>
                        <a:pt x="2" y="1"/>
                        <a:pt x="1" y="4"/>
                        <a:pt x="1" y="8"/>
                      </a:cubicBezTo>
                      <a:cubicBezTo>
                        <a:pt x="0" y="12"/>
                        <a:pt x="1" y="16"/>
                        <a:pt x="3" y="16"/>
                      </a:cubicBezTo>
                      <a:cubicBezTo>
                        <a:pt x="3" y="16"/>
                        <a:pt x="3" y="16"/>
                        <a:pt x="3" y="16"/>
                      </a:cubicBezTo>
                      <a:cubicBezTo>
                        <a:pt x="5" y="16"/>
                        <a:pt x="6" y="13"/>
                        <a:pt x="7" y="9"/>
                      </a:cubicBezTo>
                      <a:cubicBezTo>
                        <a:pt x="7" y="9"/>
                        <a:pt x="7" y="8"/>
                        <a:pt x="7" y="8"/>
                      </a:cubicBezTo>
                      <a:cubicBezTo>
                        <a:pt x="7" y="7"/>
                        <a:pt x="7" y="7"/>
                        <a:pt x="7" y="6"/>
                      </a:cubicBezTo>
                      <a:cubicBezTo>
                        <a:pt x="7" y="4"/>
                        <a:pt x="6" y="2"/>
                        <a:pt x="5" y="1"/>
                      </a:cubicBezTo>
                      <a:cubicBezTo>
                        <a:pt x="5" y="1"/>
                        <a:pt x="4" y="1"/>
                        <a:pt x="4" y="1"/>
                      </a:cubicBezTo>
                      <a:cubicBezTo>
                        <a:pt x="4" y="0"/>
                        <a:pt x="4"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3" name="Freeform 1072"/>
                <p:cNvSpPr>
                  <a:spLocks/>
                </p:cNvSpPr>
                <p:nvPr/>
              </p:nvSpPr>
              <p:spPr bwMode="auto">
                <a:xfrm>
                  <a:off x="3867" y="2216"/>
                  <a:ext cx="13" cy="27"/>
                </a:xfrm>
                <a:custGeom>
                  <a:avLst/>
                  <a:gdLst>
                    <a:gd name="T0" fmla="*/ 3 w 7"/>
                    <a:gd name="T1" fmla="*/ 0 h 14"/>
                    <a:gd name="T2" fmla="*/ 2 w 7"/>
                    <a:gd name="T3" fmla="*/ 0 h 14"/>
                    <a:gd name="T4" fmla="*/ 1 w 7"/>
                    <a:gd name="T5" fmla="*/ 7 h 14"/>
                    <a:gd name="T6" fmla="*/ 4 w 7"/>
                    <a:gd name="T7" fmla="*/ 14 h 14"/>
                    <a:gd name="T8" fmla="*/ 4 w 7"/>
                    <a:gd name="T9" fmla="*/ 14 h 14"/>
                    <a:gd name="T10" fmla="*/ 5 w 7"/>
                    <a:gd name="T11" fmla="*/ 14 h 14"/>
                    <a:gd name="T12" fmla="*/ 5 w 7"/>
                    <a:gd name="T13" fmla="*/ 14 h 14"/>
                    <a:gd name="T14" fmla="*/ 7 w 7"/>
                    <a:gd name="T15" fmla="*/ 9 h 14"/>
                    <a:gd name="T16" fmla="*/ 7 w 7"/>
                    <a:gd name="T17" fmla="*/ 7 h 14"/>
                    <a:gd name="T18" fmla="*/ 7 w 7"/>
                    <a:gd name="T19" fmla="*/ 6 h 14"/>
                    <a:gd name="T20" fmla="*/ 3 w 7"/>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4">
                      <a:moveTo>
                        <a:pt x="3" y="0"/>
                      </a:moveTo>
                      <a:cubicBezTo>
                        <a:pt x="3" y="0"/>
                        <a:pt x="2" y="0"/>
                        <a:pt x="2" y="0"/>
                      </a:cubicBezTo>
                      <a:cubicBezTo>
                        <a:pt x="1" y="0"/>
                        <a:pt x="0" y="3"/>
                        <a:pt x="1" y="7"/>
                      </a:cubicBezTo>
                      <a:cubicBezTo>
                        <a:pt x="1" y="11"/>
                        <a:pt x="3" y="14"/>
                        <a:pt x="4" y="14"/>
                      </a:cubicBezTo>
                      <a:cubicBezTo>
                        <a:pt x="4" y="14"/>
                        <a:pt x="4" y="14"/>
                        <a:pt x="4" y="14"/>
                      </a:cubicBezTo>
                      <a:cubicBezTo>
                        <a:pt x="4" y="14"/>
                        <a:pt x="5" y="14"/>
                        <a:pt x="5" y="14"/>
                      </a:cubicBezTo>
                      <a:cubicBezTo>
                        <a:pt x="5" y="14"/>
                        <a:pt x="5" y="14"/>
                        <a:pt x="5" y="14"/>
                      </a:cubicBezTo>
                      <a:cubicBezTo>
                        <a:pt x="6" y="13"/>
                        <a:pt x="7" y="11"/>
                        <a:pt x="7" y="9"/>
                      </a:cubicBezTo>
                      <a:cubicBezTo>
                        <a:pt x="7" y="8"/>
                        <a:pt x="7" y="7"/>
                        <a:pt x="7" y="7"/>
                      </a:cubicBezTo>
                      <a:cubicBezTo>
                        <a:pt x="7" y="6"/>
                        <a:pt x="7" y="6"/>
                        <a:pt x="7" y="6"/>
                      </a:cubicBezTo>
                      <a:cubicBezTo>
                        <a:pt x="6" y="2"/>
                        <a:pt x="4"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4" name="Freeform 1073"/>
                <p:cNvSpPr>
                  <a:spLocks/>
                </p:cNvSpPr>
                <p:nvPr/>
              </p:nvSpPr>
              <p:spPr bwMode="auto">
                <a:xfrm>
                  <a:off x="3929" y="2209"/>
                  <a:ext cx="10" cy="17"/>
                </a:xfrm>
                <a:custGeom>
                  <a:avLst/>
                  <a:gdLst>
                    <a:gd name="T0" fmla="*/ 2 w 5"/>
                    <a:gd name="T1" fmla="*/ 0 h 9"/>
                    <a:gd name="T2" fmla="*/ 2 w 5"/>
                    <a:gd name="T3" fmla="*/ 0 h 9"/>
                    <a:gd name="T4" fmla="*/ 2 w 5"/>
                    <a:gd name="T5" fmla="*/ 0 h 9"/>
                    <a:gd name="T6" fmla="*/ 1 w 5"/>
                    <a:gd name="T7" fmla="*/ 0 h 9"/>
                    <a:gd name="T8" fmla="*/ 0 w 5"/>
                    <a:gd name="T9" fmla="*/ 5 h 9"/>
                    <a:gd name="T10" fmla="*/ 0 w 5"/>
                    <a:gd name="T11" fmla="*/ 5 h 9"/>
                    <a:gd name="T12" fmla="*/ 1 w 5"/>
                    <a:gd name="T13" fmla="*/ 7 h 9"/>
                    <a:gd name="T14" fmla="*/ 3 w 5"/>
                    <a:gd name="T15" fmla="*/ 9 h 9"/>
                    <a:gd name="T16" fmla="*/ 3 w 5"/>
                    <a:gd name="T17" fmla="*/ 9 h 9"/>
                    <a:gd name="T18" fmla="*/ 4 w 5"/>
                    <a:gd name="T19" fmla="*/ 4 h 9"/>
                    <a:gd name="T20" fmla="*/ 3 w 5"/>
                    <a:gd name="T21" fmla="*/ 0 h 9"/>
                    <a:gd name="T22" fmla="*/ 2 w 5"/>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9">
                      <a:moveTo>
                        <a:pt x="2" y="0"/>
                      </a:moveTo>
                      <a:cubicBezTo>
                        <a:pt x="2" y="0"/>
                        <a:pt x="2" y="0"/>
                        <a:pt x="2" y="0"/>
                      </a:cubicBezTo>
                      <a:cubicBezTo>
                        <a:pt x="2" y="0"/>
                        <a:pt x="2" y="0"/>
                        <a:pt x="2" y="0"/>
                      </a:cubicBezTo>
                      <a:cubicBezTo>
                        <a:pt x="2" y="0"/>
                        <a:pt x="2" y="0"/>
                        <a:pt x="1" y="0"/>
                      </a:cubicBezTo>
                      <a:cubicBezTo>
                        <a:pt x="1" y="0"/>
                        <a:pt x="0" y="2"/>
                        <a:pt x="0" y="5"/>
                      </a:cubicBezTo>
                      <a:cubicBezTo>
                        <a:pt x="0" y="5"/>
                        <a:pt x="0" y="5"/>
                        <a:pt x="0" y="5"/>
                      </a:cubicBezTo>
                      <a:cubicBezTo>
                        <a:pt x="0" y="6"/>
                        <a:pt x="1" y="7"/>
                        <a:pt x="1" y="7"/>
                      </a:cubicBezTo>
                      <a:cubicBezTo>
                        <a:pt x="2" y="9"/>
                        <a:pt x="2" y="9"/>
                        <a:pt x="3" y="9"/>
                      </a:cubicBezTo>
                      <a:cubicBezTo>
                        <a:pt x="3" y="9"/>
                        <a:pt x="3" y="9"/>
                        <a:pt x="3" y="9"/>
                      </a:cubicBezTo>
                      <a:cubicBezTo>
                        <a:pt x="4" y="9"/>
                        <a:pt x="5" y="7"/>
                        <a:pt x="4" y="4"/>
                      </a:cubicBezTo>
                      <a:cubicBezTo>
                        <a:pt x="4" y="3"/>
                        <a:pt x="3" y="1"/>
                        <a:pt x="3" y="0"/>
                      </a:cubicBezTo>
                      <a:cubicBezTo>
                        <a:pt x="2" y="0"/>
                        <a:pt x="2"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5" name="Freeform 1074"/>
                <p:cNvSpPr>
                  <a:spLocks noEditPoints="1"/>
                </p:cNvSpPr>
                <p:nvPr/>
              </p:nvSpPr>
              <p:spPr bwMode="auto">
                <a:xfrm>
                  <a:off x="3078" y="1432"/>
                  <a:ext cx="216" cy="335"/>
                </a:xfrm>
                <a:custGeom>
                  <a:avLst/>
                  <a:gdLst>
                    <a:gd name="T0" fmla="*/ 20 w 115"/>
                    <a:gd name="T1" fmla="*/ 142 h 178"/>
                    <a:gd name="T2" fmla="*/ 20 w 115"/>
                    <a:gd name="T3" fmla="*/ 143 h 178"/>
                    <a:gd name="T4" fmla="*/ 20 w 115"/>
                    <a:gd name="T5" fmla="*/ 143 h 178"/>
                    <a:gd name="T6" fmla="*/ 57 w 115"/>
                    <a:gd name="T7" fmla="*/ 175 h 178"/>
                    <a:gd name="T8" fmla="*/ 58 w 115"/>
                    <a:gd name="T9" fmla="*/ 175 h 178"/>
                    <a:gd name="T10" fmla="*/ 59 w 115"/>
                    <a:gd name="T11" fmla="*/ 175 h 178"/>
                    <a:gd name="T12" fmla="*/ 20 w 115"/>
                    <a:gd name="T13" fmla="*/ 142 h 178"/>
                    <a:gd name="T14" fmla="*/ 15 w 115"/>
                    <a:gd name="T15" fmla="*/ 141 h 178"/>
                    <a:gd name="T16" fmla="*/ 0 w 115"/>
                    <a:gd name="T17" fmla="*/ 160 h 178"/>
                    <a:gd name="T18" fmla="*/ 1 w 115"/>
                    <a:gd name="T19" fmla="*/ 160 h 178"/>
                    <a:gd name="T20" fmla="*/ 2 w 115"/>
                    <a:gd name="T21" fmla="*/ 161 h 178"/>
                    <a:gd name="T22" fmla="*/ 16 w 115"/>
                    <a:gd name="T23" fmla="*/ 143 h 178"/>
                    <a:gd name="T24" fmla="*/ 16 w 115"/>
                    <a:gd name="T25" fmla="*/ 142 h 178"/>
                    <a:gd name="T26" fmla="*/ 15 w 115"/>
                    <a:gd name="T27" fmla="*/ 141 h 178"/>
                    <a:gd name="T28" fmla="*/ 113 w 115"/>
                    <a:gd name="T29" fmla="*/ 125 h 178"/>
                    <a:gd name="T30" fmla="*/ 63 w 115"/>
                    <a:gd name="T31" fmla="*/ 176 h 178"/>
                    <a:gd name="T32" fmla="*/ 64 w 115"/>
                    <a:gd name="T33" fmla="*/ 177 h 178"/>
                    <a:gd name="T34" fmla="*/ 64 w 115"/>
                    <a:gd name="T35" fmla="*/ 178 h 178"/>
                    <a:gd name="T36" fmla="*/ 115 w 115"/>
                    <a:gd name="T37" fmla="*/ 127 h 178"/>
                    <a:gd name="T38" fmla="*/ 114 w 115"/>
                    <a:gd name="T39" fmla="*/ 126 h 178"/>
                    <a:gd name="T40" fmla="*/ 113 w 115"/>
                    <a:gd name="T41" fmla="*/ 125 h 178"/>
                    <a:gd name="T42" fmla="*/ 45 w 115"/>
                    <a:gd name="T43" fmla="*/ 66 h 178"/>
                    <a:gd name="T44" fmla="*/ 45 w 115"/>
                    <a:gd name="T45" fmla="*/ 66 h 178"/>
                    <a:gd name="T46" fmla="*/ 44 w 115"/>
                    <a:gd name="T47" fmla="*/ 66 h 178"/>
                    <a:gd name="T48" fmla="*/ 111 w 115"/>
                    <a:gd name="T49" fmla="*/ 121 h 178"/>
                    <a:gd name="T50" fmla="*/ 112 w 115"/>
                    <a:gd name="T51" fmla="*/ 120 h 178"/>
                    <a:gd name="T52" fmla="*/ 112 w 115"/>
                    <a:gd name="T53" fmla="*/ 120 h 178"/>
                    <a:gd name="T54" fmla="*/ 45 w 115"/>
                    <a:gd name="T55" fmla="*/ 66 h 178"/>
                    <a:gd name="T56" fmla="*/ 83 w 115"/>
                    <a:gd name="T57" fmla="*/ 0 h 178"/>
                    <a:gd name="T58" fmla="*/ 63 w 115"/>
                    <a:gd name="T59" fmla="*/ 28 h 178"/>
                    <a:gd name="T60" fmla="*/ 61 w 115"/>
                    <a:gd name="T61" fmla="*/ 30 h 178"/>
                    <a:gd name="T62" fmla="*/ 40 w 115"/>
                    <a:gd name="T63" fmla="*/ 59 h 178"/>
                    <a:gd name="T64" fmla="*/ 42 w 115"/>
                    <a:gd name="T65" fmla="*/ 60 h 178"/>
                    <a:gd name="T66" fmla="*/ 42 w 115"/>
                    <a:gd name="T67" fmla="*/ 60 h 178"/>
                    <a:gd name="T68" fmla="*/ 63 w 115"/>
                    <a:gd name="T69" fmla="*/ 31 h 178"/>
                    <a:gd name="T70" fmla="*/ 65 w 115"/>
                    <a:gd name="T71" fmla="*/ 29 h 178"/>
                    <a:gd name="T72" fmla="*/ 85 w 115"/>
                    <a:gd name="T73" fmla="*/ 2 h 178"/>
                    <a:gd name="T74" fmla="*/ 84 w 115"/>
                    <a:gd name="T75" fmla="*/ 1 h 178"/>
                    <a:gd name="T76" fmla="*/ 83 w 115"/>
                    <a:gd name="T7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5" h="178">
                      <a:moveTo>
                        <a:pt x="20" y="142"/>
                      </a:moveTo>
                      <a:cubicBezTo>
                        <a:pt x="20" y="142"/>
                        <a:pt x="20" y="143"/>
                        <a:pt x="20" y="143"/>
                      </a:cubicBezTo>
                      <a:cubicBezTo>
                        <a:pt x="20" y="143"/>
                        <a:pt x="20" y="143"/>
                        <a:pt x="20" y="143"/>
                      </a:cubicBezTo>
                      <a:cubicBezTo>
                        <a:pt x="33" y="154"/>
                        <a:pt x="46" y="164"/>
                        <a:pt x="57" y="175"/>
                      </a:cubicBezTo>
                      <a:cubicBezTo>
                        <a:pt x="57" y="175"/>
                        <a:pt x="57" y="175"/>
                        <a:pt x="58" y="175"/>
                      </a:cubicBezTo>
                      <a:cubicBezTo>
                        <a:pt x="58" y="175"/>
                        <a:pt x="58" y="175"/>
                        <a:pt x="59" y="175"/>
                      </a:cubicBezTo>
                      <a:cubicBezTo>
                        <a:pt x="47" y="163"/>
                        <a:pt x="34" y="152"/>
                        <a:pt x="20" y="142"/>
                      </a:cubicBezTo>
                      <a:moveTo>
                        <a:pt x="15" y="141"/>
                      </a:moveTo>
                      <a:cubicBezTo>
                        <a:pt x="10" y="147"/>
                        <a:pt x="5" y="153"/>
                        <a:pt x="0" y="160"/>
                      </a:cubicBezTo>
                      <a:cubicBezTo>
                        <a:pt x="0" y="160"/>
                        <a:pt x="1" y="160"/>
                        <a:pt x="1" y="160"/>
                      </a:cubicBezTo>
                      <a:cubicBezTo>
                        <a:pt x="1" y="160"/>
                        <a:pt x="1" y="160"/>
                        <a:pt x="2" y="161"/>
                      </a:cubicBezTo>
                      <a:cubicBezTo>
                        <a:pt x="6" y="155"/>
                        <a:pt x="11" y="149"/>
                        <a:pt x="16" y="143"/>
                      </a:cubicBezTo>
                      <a:cubicBezTo>
                        <a:pt x="16" y="143"/>
                        <a:pt x="16" y="143"/>
                        <a:pt x="16" y="142"/>
                      </a:cubicBezTo>
                      <a:cubicBezTo>
                        <a:pt x="15" y="142"/>
                        <a:pt x="15" y="142"/>
                        <a:pt x="15" y="141"/>
                      </a:cubicBezTo>
                      <a:moveTo>
                        <a:pt x="113" y="125"/>
                      </a:moveTo>
                      <a:cubicBezTo>
                        <a:pt x="96" y="142"/>
                        <a:pt x="80" y="159"/>
                        <a:pt x="63" y="176"/>
                      </a:cubicBezTo>
                      <a:cubicBezTo>
                        <a:pt x="63" y="176"/>
                        <a:pt x="64" y="177"/>
                        <a:pt x="64" y="177"/>
                      </a:cubicBezTo>
                      <a:cubicBezTo>
                        <a:pt x="64" y="177"/>
                        <a:pt x="64" y="177"/>
                        <a:pt x="64" y="178"/>
                      </a:cubicBezTo>
                      <a:cubicBezTo>
                        <a:pt x="81" y="161"/>
                        <a:pt x="98" y="144"/>
                        <a:pt x="115" y="127"/>
                      </a:cubicBezTo>
                      <a:cubicBezTo>
                        <a:pt x="115" y="127"/>
                        <a:pt x="114" y="127"/>
                        <a:pt x="114" y="126"/>
                      </a:cubicBezTo>
                      <a:cubicBezTo>
                        <a:pt x="114" y="126"/>
                        <a:pt x="113" y="126"/>
                        <a:pt x="113" y="125"/>
                      </a:cubicBezTo>
                      <a:moveTo>
                        <a:pt x="45" y="66"/>
                      </a:moveTo>
                      <a:cubicBezTo>
                        <a:pt x="45" y="66"/>
                        <a:pt x="45" y="66"/>
                        <a:pt x="45" y="66"/>
                      </a:cubicBezTo>
                      <a:cubicBezTo>
                        <a:pt x="45" y="66"/>
                        <a:pt x="45" y="66"/>
                        <a:pt x="44" y="66"/>
                      </a:cubicBezTo>
                      <a:cubicBezTo>
                        <a:pt x="68" y="83"/>
                        <a:pt x="91" y="101"/>
                        <a:pt x="111" y="121"/>
                      </a:cubicBezTo>
                      <a:cubicBezTo>
                        <a:pt x="111" y="120"/>
                        <a:pt x="111" y="120"/>
                        <a:pt x="112" y="120"/>
                      </a:cubicBezTo>
                      <a:cubicBezTo>
                        <a:pt x="112" y="120"/>
                        <a:pt x="112" y="120"/>
                        <a:pt x="112" y="120"/>
                      </a:cubicBezTo>
                      <a:cubicBezTo>
                        <a:pt x="91" y="100"/>
                        <a:pt x="69" y="82"/>
                        <a:pt x="45" y="66"/>
                      </a:cubicBezTo>
                      <a:moveTo>
                        <a:pt x="83" y="0"/>
                      </a:moveTo>
                      <a:cubicBezTo>
                        <a:pt x="76" y="9"/>
                        <a:pt x="69" y="19"/>
                        <a:pt x="63" y="28"/>
                      </a:cubicBezTo>
                      <a:cubicBezTo>
                        <a:pt x="62" y="29"/>
                        <a:pt x="62" y="29"/>
                        <a:pt x="61" y="30"/>
                      </a:cubicBezTo>
                      <a:cubicBezTo>
                        <a:pt x="54" y="40"/>
                        <a:pt x="47" y="49"/>
                        <a:pt x="40" y="59"/>
                      </a:cubicBezTo>
                      <a:cubicBezTo>
                        <a:pt x="41" y="59"/>
                        <a:pt x="41" y="59"/>
                        <a:pt x="42" y="60"/>
                      </a:cubicBezTo>
                      <a:cubicBezTo>
                        <a:pt x="42" y="60"/>
                        <a:pt x="42" y="60"/>
                        <a:pt x="42" y="60"/>
                      </a:cubicBezTo>
                      <a:cubicBezTo>
                        <a:pt x="49" y="51"/>
                        <a:pt x="56" y="41"/>
                        <a:pt x="63" y="31"/>
                      </a:cubicBezTo>
                      <a:cubicBezTo>
                        <a:pt x="64" y="31"/>
                        <a:pt x="64" y="30"/>
                        <a:pt x="65" y="29"/>
                      </a:cubicBezTo>
                      <a:cubicBezTo>
                        <a:pt x="72" y="20"/>
                        <a:pt x="78" y="11"/>
                        <a:pt x="85" y="2"/>
                      </a:cubicBezTo>
                      <a:cubicBezTo>
                        <a:pt x="84" y="1"/>
                        <a:pt x="84" y="1"/>
                        <a:pt x="84" y="1"/>
                      </a:cubicBezTo>
                      <a:cubicBezTo>
                        <a:pt x="83" y="1"/>
                        <a:pt x="83" y="0"/>
                        <a:pt x="8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6" name="Freeform 1075"/>
                <p:cNvSpPr>
                  <a:spLocks/>
                </p:cNvSpPr>
                <p:nvPr/>
              </p:nvSpPr>
              <p:spPr bwMode="auto">
                <a:xfrm>
                  <a:off x="3224" y="1419"/>
                  <a:ext cx="29" cy="19"/>
                </a:xfrm>
                <a:custGeom>
                  <a:avLst/>
                  <a:gdLst>
                    <a:gd name="T0" fmla="*/ 3 w 15"/>
                    <a:gd name="T1" fmla="*/ 0 h 10"/>
                    <a:gd name="T2" fmla="*/ 1 w 15"/>
                    <a:gd name="T3" fmla="*/ 1 h 10"/>
                    <a:gd name="T4" fmla="*/ 5 w 15"/>
                    <a:gd name="T5" fmla="*/ 7 h 10"/>
                    <a:gd name="T6" fmla="*/ 6 w 15"/>
                    <a:gd name="T7" fmla="*/ 8 h 10"/>
                    <a:gd name="T8" fmla="*/ 7 w 15"/>
                    <a:gd name="T9" fmla="*/ 9 h 10"/>
                    <a:gd name="T10" fmla="*/ 12 w 15"/>
                    <a:gd name="T11" fmla="*/ 10 h 10"/>
                    <a:gd name="T12" fmla="*/ 14 w 15"/>
                    <a:gd name="T13" fmla="*/ 10 h 10"/>
                    <a:gd name="T14" fmla="*/ 9 w 15"/>
                    <a:gd name="T15" fmla="*/ 3 h 10"/>
                    <a:gd name="T16" fmla="*/ 3 w 15"/>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0">
                      <a:moveTo>
                        <a:pt x="3" y="0"/>
                      </a:moveTo>
                      <a:cubicBezTo>
                        <a:pt x="2" y="0"/>
                        <a:pt x="2" y="1"/>
                        <a:pt x="1" y="1"/>
                      </a:cubicBezTo>
                      <a:cubicBezTo>
                        <a:pt x="0" y="2"/>
                        <a:pt x="2" y="5"/>
                        <a:pt x="5" y="7"/>
                      </a:cubicBezTo>
                      <a:cubicBezTo>
                        <a:pt x="5" y="7"/>
                        <a:pt x="5" y="8"/>
                        <a:pt x="6" y="8"/>
                      </a:cubicBezTo>
                      <a:cubicBezTo>
                        <a:pt x="6" y="8"/>
                        <a:pt x="6" y="8"/>
                        <a:pt x="7" y="9"/>
                      </a:cubicBezTo>
                      <a:cubicBezTo>
                        <a:pt x="9" y="10"/>
                        <a:pt x="11" y="10"/>
                        <a:pt x="12" y="10"/>
                      </a:cubicBezTo>
                      <a:cubicBezTo>
                        <a:pt x="13" y="10"/>
                        <a:pt x="13" y="10"/>
                        <a:pt x="14" y="10"/>
                      </a:cubicBezTo>
                      <a:cubicBezTo>
                        <a:pt x="15" y="8"/>
                        <a:pt x="13" y="5"/>
                        <a:pt x="9" y="3"/>
                      </a:cubicBezTo>
                      <a:cubicBezTo>
                        <a:pt x="7" y="1"/>
                        <a:pt x="5"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7" name="Freeform 1076"/>
                <p:cNvSpPr>
                  <a:spLocks/>
                </p:cNvSpPr>
                <p:nvPr/>
              </p:nvSpPr>
              <p:spPr bwMode="auto">
                <a:xfrm>
                  <a:off x="3140" y="1542"/>
                  <a:ext cx="24" cy="16"/>
                </a:xfrm>
                <a:custGeom>
                  <a:avLst/>
                  <a:gdLst>
                    <a:gd name="T0" fmla="*/ 3 w 13"/>
                    <a:gd name="T1" fmla="*/ 0 h 9"/>
                    <a:gd name="T2" fmla="*/ 1 w 13"/>
                    <a:gd name="T3" fmla="*/ 0 h 9"/>
                    <a:gd name="T4" fmla="*/ 5 w 13"/>
                    <a:gd name="T5" fmla="*/ 7 h 9"/>
                    <a:gd name="T6" fmla="*/ 10 w 13"/>
                    <a:gd name="T7" fmla="*/ 9 h 9"/>
                    <a:gd name="T8" fmla="*/ 11 w 13"/>
                    <a:gd name="T9" fmla="*/ 8 h 9"/>
                    <a:gd name="T10" fmla="*/ 12 w 13"/>
                    <a:gd name="T11" fmla="*/ 8 h 9"/>
                    <a:gd name="T12" fmla="*/ 12 w 13"/>
                    <a:gd name="T13" fmla="*/ 8 h 9"/>
                    <a:gd name="T14" fmla="*/ 9 w 13"/>
                    <a:gd name="T15" fmla="*/ 2 h 9"/>
                    <a:gd name="T16" fmla="*/ 9 w 13"/>
                    <a:gd name="T17" fmla="*/ 2 h 9"/>
                    <a:gd name="T18" fmla="*/ 7 w 13"/>
                    <a:gd name="T19" fmla="*/ 1 h 9"/>
                    <a:gd name="T20" fmla="*/ 3 w 1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9">
                      <a:moveTo>
                        <a:pt x="3" y="0"/>
                      </a:moveTo>
                      <a:cubicBezTo>
                        <a:pt x="2" y="0"/>
                        <a:pt x="2" y="0"/>
                        <a:pt x="1" y="0"/>
                      </a:cubicBezTo>
                      <a:cubicBezTo>
                        <a:pt x="0" y="2"/>
                        <a:pt x="2" y="5"/>
                        <a:pt x="5" y="7"/>
                      </a:cubicBezTo>
                      <a:cubicBezTo>
                        <a:pt x="7" y="8"/>
                        <a:pt x="9" y="9"/>
                        <a:pt x="10" y="9"/>
                      </a:cubicBezTo>
                      <a:cubicBezTo>
                        <a:pt x="11" y="9"/>
                        <a:pt x="11" y="9"/>
                        <a:pt x="11" y="8"/>
                      </a:cubicBezTo>
                      <a:cubicBezTo>
                        <a:pt x="12" y="8"/>
                        <a:pt x="12" y="8"/>
                        <a:pt x="12" y="8"/>
                      </a:cubicBezTo>
                      <a:cubicBezTo>
                        <a:pt x="12" y="8"/>
                        <a:pt x="12" y="8"/>
                        <a:pt x="12" y="8"/>
                      </a:cubicBezTo>
                      <a:cubicBezTo>
                        <a:pt x="13" y="6"/>
                        <a:pt x="12" y="4"/>
                        <a:pt x="9" y="2"/>
                      </a:cubicBezTo>
                      <a:cubicBezTo>
                        <a:pt x="9" y="2"/>
                        <a:pt x="9" y="2"/>
                        <a:pt x="9" y="2"/>
                      </a:cubicBezTo>
                      <a:cubicBezTo>
                        <a:pt x="8" y="1"/>
                        <a:pt x="8" y="1"/>
                        <a:pt x="7" y="1"/>
                      </a:cubicBezTo>
                      <a:cubicBezTo>
                        <a:pt x="6" y="0"/>
                        <a:pt x="4"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8" name="Freeform 1077"/>
                <p:cNvSpPr>
                  <a:spLocks/>
                </p:cNvSpPr>
                <p:nvPr/>
              </p:nvSpPr>
              <p:spPr bwMode="auto">
                <a:xfrm>
                  <a:off x="3068" y="1731"/>
                  <a:ext cx="17" cy="12"/>
                </a:xfrm>
                <a:custGeom>
                  <a:avLst/>
                  <a:gdLst>
                    <a:gd name="T0" fmla="*/ 2 w 9"/>
                    <a:gd name="T1" fmla="*/ 0 h 6"/>
                    <a:gd name="T2" fmla="*/ 1 w 9"/>
                    <a:gd name="T3" fmla="*/ 0 h 6"/>
                    <a:gd name="T4" fmla="*/ 3 w 9"/>
                    <a:gd name="T5" fmla="*/ 5 h 6"/>
                    <a:gd name="T6" fmla="*/ 6 w 9"/>
                    <a:gd name="T7" fmla="*/ 6 h 6"/>
                    <a:gd name="T8" fmla="*/ 8 w 9"/>
                    <a:gd name="T9" fmla="*/ 6 h 6"/>
                    <a:gd name="T10" fmla="*/ 7 w 9"/>
                    <a:gd name="T11" fmla="*/ 2 h 6"/>
                    <a:gd name="T12" fmla="*/ 6 w 9"/>
                    <a:gd name="T13" fmla="*/ 1 h 6"/>
                    <a:gd name="T14" fmla="*/ 5 w 9"/>
                    <a:gd name="T15" fmla="*/ 1 h 6"/>
                    <a:gd name="T16" fmla="*/ 2 w 9"/>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6">
                      <a:moveTo>
                        <a:pt x="2" y="0"/>
                      </a:moveTo>
                      <a:cubicBezTo>
                        <a:pt x="2" y="0"/>
                        <a:pt x="1" y="0"/>
                        <a:pt x="1" y="0"/>
                      </a:cubicBezTo>
                      <a:cubicBezTo>
                        <a:pt x="0" y="1"/>
                        <a:pt x="1" y="4"/>
                        <a:pt x="3" y="5"/>
                      </a:cubicBezTo>
                      <a:cubicBezTo>
                        <a:pt x="4" y="6"/>
                        <a:pt x="5" y="6"/>
                        <a:pt x="6" y="6"/>
                      </a:cubicBezTo>
                      <a:cubicBezTo>
                        <a:pt x="7" y="6"/>
                        <a:pt x="7" y="6"/>
                        <a:pt x="8" y="6"/>
                      </a:cubicBezTo>
                      <a:cubicBezTo>
                        <a:pt x="9" y="5"/>
                        <a:pt x="8" y="3"/>
                        <a:pt x="7" y="2"/>
                      </a:cubicBezTo>
                      <a:cubicBezTo>
                        <a:pt x="6" y="1"/>
                        <a:pt x="6" y="1"/>
                        <a:pt x="6" y="1"/>
                      </a:cubicBezTo>
                      <a:cubicBezTo>
                        <a:pt x="6" y="1"/>
                        <a:pt x="5" y="1"/>
                        <a:pt x="5" y="1"/>
                      </a:cubicBezTo>
                      <a:cubicBezTo>
                        <a:pt x="4" y="0"/>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9" name="Freeform 1078"/>
                <p:cNvSpPr>
                  <a:spLocks/>
                </p:cNvSpPr>
                <p:nvPr/>
              </p:nvSpPr>
              <p:spPr bwMode="auto">
                <a:xfrm>
                  <a:off x="3286" y="1656"/>
                  <a:ext cx="21" cy="19"/>
                </a:xfrm>
                <a:custGeom>
                  <a:avLst/>
                  <a:gdLst>
                    <a:gd name="T0" fmla="*/ 2 w 11"/>
                    <a:gd name="T1" fmla="*/ 0 h 10"/>
                    <a:gd name="T2" fmla="*/ 1 w 11"/>
                    <a:gd name="T3" fmla="*/ 1 h 10"/>
                    <a:gd name="T4" fmla="*/ 1 w 11"/>
                    <a:gd name="T5" fmla="*/ 1 h 10"/>
                    <a:gd name="T6" fmla="*/ 0 w 11"/>
                    <a:gd name="T7" fmla="*/ 2 h 10"/>
                    <a:gd name="T8" fmla="*/ 2 w 11"/>
                    <a:gd name="T9" fmla="*/ 6 h 10"/>
                    <a:gd name="T10" fmla="*/ 3 w 11"/>
                    <a:gd name="T11" fmla="*/ 7 h 10"/>
                    <a:gd name="T12" fmla="*/ 4 w 11"/>
                    <a:gd name="T13" fmla="*/ 8 h 10"/>
                    <a:gd name="T14" fmla="*/ 8 w 11"/>
                    <a:gd name="T15" fmla="*/ 10 h 10"/>
                    <a:gd name="T16" fmla="*/ 10 w 11"/>
                    <a:gd name="T17" fmla="*/ 9 h 10"/>
                    <a:gd name="T18" fmla="*/ 8 w 11"/>
                    <a:gd name="T19" fmla="*/ 3 h 10"/>
                    <a:gd name="T20" fmla="*/ 2 w 11"/>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0">
                      <a:moveTo>
                        <a:pt x="2" y="0"/>
                      </a:moveTo>
                      <a:cubicBezTo>
                        <a:pt x="2" y="0"/>
                        <a:pt x="1" y="0"/>
                        <a:pt x="1" y="1"/>
                      </a:cubicBezTo>
                      <a:cubicBezTo>
                        <a:pt x="1" y="1"/>
                        <a:pt x="1" y="1"/>
                        <a:pt x="1" y="1"/>
                      </a:cubicBezTo>
                      <a:cubicBezTo>
                        <a:pt x="0" y="1"/>
                        <a:pt x="0" y="1"/>
                        <a:pt x="0" y="2"/>
                      </a:cubicBezTo>
                      <a:cubicBezTo>
                        <a:pt x="0" y="3"/>
                        <a:pt x="1" y="5"/>
                        <a:pt x="2" y="6"/>
                      </a:cubicBezTo>
                      <a:cubicBezTo>
                        <a:pt x="2" y="7"/>
                        <a:pt x="3" y="7"/>
                        <a:pt x="3" y="7"/>
                      </a:cubicBezTo>
                      <a:cubicBezTo>
                        <a:pt x="3" y="8"/>
                        <a:pt x="4" y="8"/>
                        <a:pt x="4" y="8"/>
                      </a:cubicBezTo>
                      <a:cubicBezTo>
                        <a:pt x="5" y="9"/>
                        <a:pt x="7" y="10"/>
                        <a:pt x="8" y="10"/>
                      </a:cubicBezTo>
                      <a:cubicBezTo>
                        <a:pt x="9" y="10"/>
                        <a:pt x="9" y="10"/>
                        <a:pt x="10" y="9"/>
                      </a:cubicBezTo>
                      <a:cubicBezTo>
                        <a:pt x="11" y="8"/>
                        <a:pt x="10" y="5"/>
                        <a:pt x="8" y="3"/>
                      </a:cubicBezTo>
                      <a:cubicBezTo>
                        <a:pt x="6" y="1"/>
                        <a:pt x="4"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0" name="Freeform 1079"/>
                <p:cNvSpPr>
                  <a:spLocks/>
                </p:cNvSpPr>
                <p:nvPr/>
              </p:nvSpPr>
              <p:spPr bwMode="auto">
                <a:xfrm>
                  <a:off x="3183" y="1761"/>
                  <a:ext cx="21" cy="17"/>
                </a:xfrm>
                <a:custGeom>
                  <a:avLst/>
                  <a:gdLst>
                    <a:gd name="T0" fmla="*/ 3 w 11"/>
                    <a:gd name="T1" fmla="*/ 0 h 9"/>
                    <a:gd name="T2" fmla="*/ 3 w 11"/>
                    <a:gd name="T3" fmla="*/ 0 h 9"/>
                    <a:gd name="T4" fmla="*/ 2 w 11"/>
                    <a:gd name="T5" fmla="*/ 0 h 9"/>
                    <a:gd name="T6" fmla="*/ 1 w 11"/>
                    <a:gd name="T7" fmla="*/ 0 h 9"/>
                    <a:gd name="T8" fmla="*/ 3 w 11"/>
                    <a:gd name="T9" fmla="*/ 7 h 9"/>
                    <a:gd name="T10" fmla="*/ 8 w 11"/>
                    <a:gd name="T11" fmla="*/ 9 h 9"/>
                    <a:gd name="T12" fmla="*/ 9 w 11"/>
                    <a:gd name="T13" fmla="*/ 8 h 9"/>
                    <a:gd name="T14" fmla="*/ 8 w 11"/>
                    <a:gd name="T15" fmla="*/ 3 h 9"/>
                    <a:gd name="T16" fmla="*/ 8 w 11"/>
                    <a:gd name="T17" fmla="*/ 2 h 9"/>
                    <a:gd name="T18" fmla="*/ 7 w 11"/>
                    <a:gd name="T19" fmla="*/ 1 h 9"/>
                    <a:gd name="T20" fmla="*/ 3 w 11"/>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9">
                      <a:moveTo>
                        <a:pt x="3" y="0"/>
                      </a:moveTo>
                      <a:cubicBezTo>
                        <a:pt x="3" y="0"/>
                        <a:pt x="3" y="0"/>
                        <a:pt x="3" y="0"/>
                      </a:cubicBezTo>
                      <a:cubicBezTo>
                        <a:pt x="2" y="0"/>
                        <a:pt x="2" y="0"/>
                        <a:pt x="2" y="0"/>
                      </a:cubicBezTo>
                      <a:cubicBezTo>
                        <a:pt x="1" y="0"/>
                        <a:pt x="1" y="0"/>
                        <a:pt x="1" y="0"/>
                      </a:cubicBezTo>
                      <a:cubicBezTo>
                        <a:pt x="0" y="2"/>
                        <a:pt x="1" y="4"/>
                        <a:pt x="3" y="7"/>
                      </a:cubicBezTo>
                      <a:cubicBezTo>
                        <a:pt x="5" y="8"/>
                        <a:pt x="6" y="9"/>
                        <a:pt x="8" y="9"/>
                      </a:cubicBezTo>
                      <a:cubicBezTo>
                        <a:pt x="8" y="9"/>
                        <a:pt x="9" y="8"/>
                        <a:pt x="9" y="8"/>
                      </a:cubicBezTo>
                      <a:cubicBezTo>
                        <a:pt x="11" y="7"/>
                        <a:pt x="10" y="5"/>
                        <a:pt x="8" y="3"/>
                      </a:cubicBezTo>
                      <a:cubicBezTo>
                        <a:pt x="8" y="2"/>
                        <a:pt x="8" y="2"/>
                        <a:pt x="8" y="2"/>
                      </a:cubicBezTo>
                      <a:cubicBezTo>
                        <a:pt x="8" y="2"/>
                        <a:pt x="7" y="1"/>
                        <a:pt x="7" y="1"/>
                      </a:cubicBezTo>
                      <a:cubicBezTo>
                        <a:pt x="6" y="0"/>
                        <a:pt x="4"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1" name="Freeform 1080"/>
                <p:cNvSpPr>
                  <a:spLocks/>
                </p:cNvSpPr>
                <p:nvPr/>
              </p:nvSpPr>
              <p:spPr bwMode="auto">
                <a:xfrm>
                  <a:off x="3104" y="1692"/>
                  <a:ext cx="11" cy="11"/>
                </a:xfrm>
                <a:custGeom>
                  <a:avLst/>
                  <a:gdLst>
                    <a:gd name="T0" fmla="*/ 1 w 6"/>
                    <a:gd name="T1" fmla="*/ 0 h 6"/>
                    <a:gd name="T2" fmla="*/ 0 w 6"/>
                    <a:gd name="T3" fmla="*/ 1 h 6"/>
                    <a:gd name="T4" fmla="*/ 1 w 6"/>
                    <a:gd name="T5" fmla="*/ 3 h 6"/>
                    <a:gd name="T6" fmla="*/ 2 w 6"/>
                    <a:gd name="T7" fmla="*/ 4 h 6"/>
                    <a:gd name="T8" fmla="*/ 2 w 6"/>
                    <a:gd name="T9" fmla="*/ 5 h 6"/>
                    <a:gd name="T10" fmla="*/ 5 w 6"/>
                    <a:gd name="T11" fmla="*/ 6 h 6"/>
                    <a:gd name="T12" fmla="*/ 6 w 6"/>
                    <a:gd name="T13" fmla="*/ 5 h 6"/>
                    <a:gd name="T14" fmla="*/ 6 w 6"/>
                    <a:gd name="T15" fmla="*/ 5 h 6"/>
                    <a:gd name="T16" fmla="*/ 6 w 6"/>
                    <a:gd name="T17" fmla="*/ 4 h 6"/>
                    <a:gd name="T18" fmla="*/ 4 w 6"/>
                    <a:gd name="T19" fmla="*/ 1 h 6"/>
                    <a:gd name="T20" fmla="*/ 1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1" y="0"/>
                      </a:moveTo>
                      <a:cubicBezTo>
                        <a:pt x="1" y="0"/>
                        <a:pt x="0" y="0"/>
                        <a:pt x="0" y="1"/>
                      </a:cubicBezTo>
                      <a:cubicBezTo>
                        <a:pt x="0" y="1"/>
                        <a:pt x="0" y="2"/>
                        <a:pt x="1" y="3"/>
                      </a:cubicBezTo>
                      <a:cubicBezTo>
                        <a:pt x="1" y="4"/>
                        <a:pt x="1" y="4"/>
                        <a:pt x="2" y="4"/>
                      </a:cubicBezTo>
                      <a:cubicBezTo>
                        <a:pt x="2" y="5"/>
                        <a:pt x="2" y="5"/>
                        <a:pt x="2" y="5"/>
                      </a:cubicBezTo>
                      <a:cubicBezTo>
                        <a:pt x="3" y="5"/>
                        <a:pt x="4" y="6"/>
                        <a:pt x="5" y="6"/>
                      </a:cubicBezTo>
                      <a:cubicBezTo>
                        <a:pt x="5" y="6"/>
                        <a:pt x="5" y="6"/>
                        <a:pt x="6" y="5"/>
                      </a:cubicBezTo>
                      <a:cubicBezTo>
                        <a:pt x="6" y="5"/>
                        <a:pt x="6" y="5"/>
                        <a:pt x="6" y="5"/>
                      </a:cubicBezTo>
                      <a:cubicBezTo>
                        <a:pt x="6" y="5"/>
                        <a:pt x="6" y="4"/>
                        <a:pt x="6" y="4"/>
                      </a:cubicBezTo>
                      <a:cubicBezTo>
                        <a:pt x="6" y="3"/>
                        <a:pt x="5" y="2"/>
                        <a:pt x="4" y="1"/>
                      </a:cubicBezTo>
                      <a:cubicBezTo>
                        <a:pt x="3" y="1"/>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2" name="Freeform 1081"/>
                <p:cNvSpPr>
                  <a:spLocks noEditPoints="1"/>
                </p:cNvSpPr>
                <p:nvPr/>
              </p:nvSpPr>
              <p:spPr bwMode="auto">
                <a:xfrm>
                  <a:off x="2984" y="224"/>
                  <a:ext cx="1953" cy="3117"/>
                </a:xfrm>
                <a:custGeom>
                  <a:avLst/>
                  <a:gdLst>
                    <a:gd name="T0" fmla="*/ 960 w 1039"/>
                    <a:gd name="T1" fmla="*/ 814 h 1658"/>
                    <a:gd name="T2" fmla="*/ 959 w 1039"/>
                    <a:gd name="T3" fmla="*/ 815 h 1658"/>
                    <a:gd name="T4" fmla="*/ 958 w 1039"/>
                    <a:gd name="T5" fmla="*/ 815 h 1658"/>
                    <a:gd name="T6" fmla="*/ 957 w 1039"/>
                    <a:gd name="T7" fmla="*/ 815 h 1658"/>
                    <a:gd name="T8" fmla="*/ 930 w 1039"/>
                    <a:gd name="T9" fmla="*/ 1657 h 1658"/>
                    <a:gd name="T10" fmla="*/ 932 w 1039"/>
                    <a:gd name="T11" fmla="*/ 1657 h 1658"/>
                    <a:gd name="T12" fmla="*/ 932 w 1039"/>
                    <a:gd name="T13" fmla="*/ 1657 h 1658"/>
                    <a:gd name="T14" fmla="*/ 934 w 1039"/>
                    <a:gd name="T15" fmla="*/ 1658 h 1658"/>
                    <a:gd name="T16" fmla="*/ 960 w 1039"/>
                    <a:gd name="T17" fmla="*/ 814 h 1658"/>
                    <a:gd name="T18" fmla="*/ 936 w 1039"/>
                    <a:gd name="T19" fmla="*/ 772 h 1658"/>
                    <a:gd name="T20" fmla="*/ 822 w 1039"/>
                    <a:gd name="T21" fmla="*/ 814 h 1658"/>
                    <a:gd name="T22" fmla="*/ 825 w 1039"/>
                    <a:gd name="T23" fmla="*/ 823 h 1658"/>
                    <a:gd name="T24" fmla="*/ 826 w 1039"/>
                    <a:gd name="T25" fmla="*/ 825 h 1658"/>
                    <a:gd name="T26" fmla="*/ 940 w 1039"/>
                    <a:gd name="T27" fmla="*/ 785 h 1658"/>
                    <a:gd name="T28" fmla="*/ 940 w 1039"/>
                    <a:gd name="T29" fmla="*/ 783 h 1658"/>
                    <a:gd name="T30" fmla="*/ 936 w 1039"/>
                    <a:gd name="T31" fmla="*/ 772 h 1658"/>
                    <a:gd name="T32" fmla="*/ 315 w 1039"/>
                    <a:gd name="T33" fmla="*/ 215 h 1658"/>
                    <a:gd name="T34" fmla="*/ 315 w 1039"/>
                    <a:gd name="T35" fmla="*/ 216 h 1658"/>
                    <a:gd name="T36" fmla="*/ 313 w 1039"/>
                    <a:gd name="T37" fmla="*/ 218 h 1658"/>
                    <a:gd name="T38" fmla="*/ 736 w 1039"/>
                    <a:gd name="T39" fmla="*/ 639 h 1658"/>
                    <a:gd name="T40" fmla="*/ 741 w 1039"/>
                    <a:gd name="T41" fmla="*/ 650 h 1658"/>
                    <a:gd name="T42" fmla="*/ 775 w 1039"/>
                    <a:gd name="T43" fmla="*/ 719 h 1658"/>
                    <a:gd name="T44" fmla="*/ 779 w 1039"/>
                    <a:gd name="T45" fmla="*/ 730 h 1658"/>
                    <a:gd name="T46" fmla="*/ 805 w 1039"/>
                    <a:gd name="T47" fmla="*/ 796 h 1658"/>
                    <a:gd name="T48" fmla="*/ 806 w 1039"/>
                    <a:gd name="T49" fmla="*/ 795 h 1658"/>
                    <a:gd name="T50" fmla="*/ 807 w 1039"/>
                    <a:gd name="T51" fmla="*/ 795 h 1658"/>
                    <a:gd name="T52" fmla="*/ 808 w 1039"/>
                    <a:gd name="T53" fmla="*/ 795 h 1658"/>
                    <a:gd name="T54" fmla="*/ 782 w 1039"/>
                    <a:gd name="T55" fmla="*/ 729 h 1658"/>
                    <a:gd name="T56" fmla="*/ 778 w 1039"/>
                    <a:gd name="T57" fmla="*/ 717 h 1658"/>
                    <a:gd name="T58" fmla="*/ 744 w 1039"/>
                    <a:gd name="T59" fmla="*/ 648 h 1658"/>
                    <a:gd name="T60" fmla="*/ 738 w 1039"/>
                    <a:gd name="T61" fmla="*/ 637 h 1658"/>
                    <a:gd name="T62" fmla="*/ 315 w 1039"/>
                    <a:gd name="T63" fmla="*/ 215 h 1658"/>
                    <a:gd name="T64" fmla="*/ 322 w 1039"/>
                    <a:gd name="T65" fmla="*/ 119 h 1658"/>
                    <a:gd name="T66" fmla="*/ 284 w 1039"/>
                    <a:gd name="T67" fmla="*/ 190 h 1658"/>
                    <a:gd name="T68" fmla="*/ 286 w 1039"/>
                    <a:gd name="T69" fmla="*/ 191 h 1658"/>
                    <a:gd name="T70" fmla="*/ 296 w 1039"/>
                    <a:gd name="T71" fmla="*/ 197 h 1658"/>
                    <a:gd name="T72" fmla="*/ 336 w 1039"/>
                    <a:gd name="T73" fmla="*/ 126 h 1658"/>
                    <a:gd name="T74" fmla="*/ 325 w 1039"/>
                    <a:gd name="T75" fmla="*/ 121 h 1658"/>
                    <a:gd name="T76" fmla="*/ 322 w 1039"/>
                    <a:gd name="T77" fmla="*/ 119 h 1658"/>
                    <a:gd name="T78" fmla="*/ 1 w 1039"/>
                    <a:gd name="T79" fmla="*/ 0 h 1658"/>
                    <a:gd name="T80" fmla="*/ 2 w 1039"/>
                    <a:gd name="T81" fmla="*/ 2 h 1658"/>
                    <a:gd name="T82" fmla="*/ 0 w 1039"/>
                    <a:gd name="T83" fmla="*/ 3 h 1658"/>
                    <a:gd name="T84" fmla="*/ 304 w 1039"/>
                    <a:gd name="T85" fmla="*/ 105 h 1658"/>
                    <a:gd name="T86" fmla="*/ 304 w 1039"/>
                    <a:gd name="T87" fmla="*/ 105 h 1658"/>
                    <a:gd name="T88" fmla="*/ 307 w 1039"/>
                    <a:gd name="T89" fmla="*/ 103 h 1658"/>
                    <a:gd name="T90" fmla="*/ 309 w 1039"/>
                    <a:gd name="T91" fmla="*/ 103 h 1658"/>
                    <a:gd name="T92" fmla="*/ 1 w 1039"/>
                    <a:gd name="T93" fmla="*/ 0 h 1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9" h="1658">
                      <a:moveTo>
                        <a:pt x="960" y="814"/>
                      </a:moveTo>
                      <a:cubicBezTo>
                        <a:pt x="960" y="814"/>
                        <a:pt x="959" y="815"/>
                        <a:pt x="959" y="815"/>
                      </a:cubicBezTo>
                      <a:cubicBezTo>
                        <a:pt x="959" y="815"/>
                        <a:pt x="958" y="815"/>
                        <a:pt x="958" y="815"/>
                      </a:cubicBezTo>
                      <a:cubicBezTo>
                        <a:pt x="958" y="815"/>
                        <a:pt x="957" y="815"/>
                        <a:pt x="957" y="815"/>
                      </a:cubicBezTo>
                      <a:cubicBezTo>
                        <a:pt x="1035" y="1088"/>
                        <a:pt x="1024" y="1387"/>
                        <a:pt x="930" y="1657"/>
                      </a:cubicBezTo>
                      <a:cubicBezTo>
                        <a:pt x="931" y="1657"/>
                        <a:pt x="931" y="1657"/>
                        <a:pt x="932" y="1657"/>
                      </a:cubicBezTo>
                      <a:cubicBezTo>
                        <a:pt x="932" y="1657"/>
                        <a:pt x="932" y="1657"/>
                        <a:pt x="932" y="1657"/>
                      </a:cubicBezTo>
                      <a:cubicBezTo>
                        <a:pt x="933" y="1657"/>
                        <a:pt x="933" y="1658"/>
                        <a:pt x="934" y="1658"/>
                      </a:cubicBezTo>
                      <a:cubicBezTo>
                        <a:pt x="1027" y="1388"/>
                        <a:pt x="1039" y="1088"/>
                        <a:pt x="960" y="814"/>
                      </a:cubicBezTo>
                      <a:moveTo>
                        <a:pt x="936" y="772"/>
                      </a:moveTo>
                      <a:cubicBezTo>
                        <a:pt x="898" y="786"/>
                        <a:pt x="860" y="800"/>
                        <a:pt x="822" y="814"/>
                      </a:cubicBezTo>
                      <a:cubicBezTo>
                        <a:pt x="823" y="817"/>
                        <a:pt x="824" y="820"/>
                        <a:pt x="825" y="823"/>
                      </a:cubicBezTo>
                      <a:cubicBezTo>
                        <a:pt x="826" y="824"/>
                        <a:pt x="826" y="824"/>
                        <a:pt x="826" y="825"/>
                      </a:cubicBezTo>
                      <a:cubicBezTo>
                        <a:pt x="864" y="812"/>
                        <a:pt x="902" y="798"/>
                        <a:pt x="940" y="785"/>
                      </a:cubicBezTo>
                      <a:cubicBezTo>
                        <a:pt x="940" y="784"/>
                        <a:pt x="940" y="783"/>
                        <a:pt x="940" y="783"/>
                      </a:cubicBezTo>
                      <a:cubicBezTo>
                        <a:pt x="938" y="779"/>
                        <a:pt x="937" y="775"/>
                        <a:pt x="936" y="772"/>
                      </a:cubicBezTo>
                      <a:moveTo>
                        <a:pt x="315" y="215"/>
                      </a:moveTo>
                      <a:cubicBezTo>
                        <a:pt x="315" y="215"/>
                        <a:pt x="315" y="216"/>
                        <a:pt x="315" y="216"/>
                      </a:cubicBezTo>
                      <a:cubicBezTo>
                        <a:pt x="314" y="217"/>
                        <a:pt x="314" y="217"/>
                        <a:pt x="313" y="218"/>
                      </a:cubicBezTo>
                      <a:cubicBezTo>
                        <a:pt x="504" y="321"/>
                        <a:pt x="644" y="469"/>
                        <a:pt x="736" y="639"/>
                      </a:cubicBezTo>
                      <a:cubicBezTo>
                        <a:pt x="737" y="642"/>
                        <a:pt x="739" y="646"/>
                        <a:pt x="741" y="650"/>
                      </a:cubicBezTo>
                      <a:cubicBezTo>
                        <a:pt x="753" y="672"/>
                        <a:pt x="764" y="695"/>
                        <a:pt x="775" y="719"/>
                      </a:cubicBezTo>
                      <a:cubicBezTo>
                        <a:pt x="776" y="722"/>
                        <a:pt x="778" y="726"/>
                        <a:pt x="779" y="730"/>
                      </a:cubicBezTo>
                      <a:cubicBezTo>
                        <a:pt x="789" y="752"/>
                        <a:pt x="797" y="774"/>
                        <a:pt x="805" y="796"/>
                      </a:cubicBezTo>
                      <a:cubicBezTo>
                        <a:pt x="805" y="795"/>
                        <a:pt x="806" y="795"/>
                        <a:pt x="806" y="795"/>
                      </a:cubicBezTo>
                      <a:cubicBezTo>
                        <a:pt x="807" y="795"/>
                        <a:pt x="807" y="795"/>
                        <a:pt x="807" y="795"/>
                      </a:cubicBezTo>
                      <a:cubicBezTo>
                        <a:pt x="807" y="795"/>
                        <a:pt x="808" y="795"/>
                        <a:pt x="808" y="795"/>
                      </a:cubicBezTo>
                      <a:cubicBezTo>
                        <a:pt x="800" y="772"/>
                        <a:pt x="792" y="750"/>
                        <a:pt x="782" y="729"/>
                      </a:cubicBezTo>
                      <a:cubicBezTo>
                        <a:pt x="781" y="725"/>
                        <a:pt x="779" y="721"/>
                        <a:pt x="778" y="717"/>
                      </a:cubicBezTo>
                      <a:cubicBezTo>
                        <a:pt x="767" y="694"/>
                        <a:pt x="756" y="671"/>
                        <a:pt x="744" y="648"/>
                      </a:cubicBezTo>
                      <a:cubicBezTo>
                        <a:pt x="742" y="644"/>
                        <a:pt x="740" y="641"/>
                        <a:pt x="738" y="637"/>
                      </a:cubicBezTo>
                      <a:cubicBezTo>
                        <a:pt x="646" y="466"/>
                        <a:pt x="506" y="318"/>
                        <a:pt x="315" y="215"/>
                      </a:cubicBezTo>
                      <a:moveTo>
                        <a:pt x="322" y="119"/>
                      </a:moveTo>
                      <a:cubicBezTo>
                        <a:pt x="309" y="143"/>
                        <a:pt x="296" y="167"/>
                        <a:pt x="284" y="190"/>
                      </a:cubicBezTo>
                      <a:cubicBezTo>
                        <a:pt x="284" y="190"/>
                        <a:pt x="285" y="191"/>
                        <a:pt x="286" y="191"/>
                      </a:cubicBezTo>
                      <a:cubicBezTo>
                        <a:pt x="290" y="193"/>
                        <a:pt x="293" y="195"/>
                        <a:pt x="296" y="197"/>
                      </a:cubicBezTo>
                      <a:cubicBezTo>
                        <a:pt x="309" y="173"/>
                        <a:pt x="323" y="150"/>
                        <a:pt x="336" y="126"/>
                      </a:cubicBezTo>
                      <a:cubicBezTo>
                        <a:pt x="333" y="125"/>
                        <a:pt x="329" y="123"/>
                        <a:pt x="325" y="121"/>
                      </a:cubicBezTo>
                      <a:cubicBezTo>
                        <a:pt x="324" y="120"/>
                        <a:pt x="323" y="120"/>
                        <a:pt x="322" y="119"/>
                      </a:cubicBezTo>
                      <a:moveTo>
                        <a:pt x="1" y="0"/>
                      </a:moveTo>
                      <a:cubicBezTo>
                        <a:pt x="2" y="1"/>
                        <a:pt x="2" y="1"/>
                        <a:pt x="2" y="2"/>
                      </a:cubicBezTo>
                      <a:cubicBezTo>
                        <a:pt x="2" y="2"/>
                        <a:pt x="1" y="3"/>
                        <a:pt x="0" y="3"/>
                      </a:cubicBezTo>
                      <a:cubicBezTo>
                        <a:pt x="112" y="27"/>
                        <a:pt x="213" y="62"/>
                        <a:pt x="304" y="105"/>
                      </a:cubicBezTo>
                      <a:cubicBezTo>
                        <a:pt x="304" y="105"/>
                        <a:pt x="304" y="105"/>
                        <a:pt x="304" y="105"/>
                      </a:cubicBezTo>
                      <a:cubicBezTo>
                        <a:pt x="304" y="104"/>
                        <a:pt x="306" y="103"/>
                        <a:pt x="307" y="103"/>
                      </a:cubicBezTo>
                      <a:cubicBezTo>
                        <a:pt x="308" y="103"/>
                        <a:pt x="308" y="103"/>
                        <a:pt x="309" y="103"/>
                      </a:cubicBezTo>
                      <a:cubicBezTo>
                        <a:pt x="216" y="59"/>
                        <a:pt x="114" y="24"/>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3" name="Freeform 1082"/>
                <p:cNvSpPr>
                  <a:spLocks/>
                </p:cNvSpPr>
                <p:nvPr/>
              </p:nvSpPr>
              <p:spPr bwMode="auto">
                <a:xfrm>
                  <a:off x="4679" y="3339"/>
                  <a:ext cx="64" cy="131"/>
                </a:xfrm>
                <a:custGeom>
                  <a:avLst/>
                  <a:gdLst>
                    <a:gd name="T0" fmla="*/ 30 w 34"/>
                    <a:gd name="T1" fmla="*/ 0 h 70"/>
                    <a:gd name="T2" fmla="*/ 28 w 34"/>
                    <a:gd name="T3" fmla="*/ 0 h 70"/>
                    <a:gd name="T4" fmla="*/ 11 w 34"/>
                    <a:gd name="T5" fmla="*/ 28 h 70"/>
                    <a:gd name="T6" fmla="*/ 9 w 34"/>
                    <a:gd name="T7" fmla="*/ 32 h 70"/>
                    <a:gd name="T8" fmla="*/ 7 w 34"/>
                    <a:gd name="T9" fmla="*/ 38 h 70"/>
                    <a:gd name="T10" fmla="*/ 4 w 34"/>
                    <a:gd name="T11" fmla="*/ 70 h 70"/>
                    <a:gd name="T12" fmla="*/ 5 w 34"/>
                    <a:gd name="T13" fmla="*/ 70 h 70"/>
                    <a:gd name="T14" fmla="*/ 24 w 34"/>
                    <a:gd name="T15" fmla="*/ 45 h 70"/>
                    <a:gd name="T16" fmla="*/ 26 w 34"/>
                    <a:gd name="T17" fmla="*/ 38 h 70"/>
                    <a:gd name="T18" fmla="*/ 27 w 34"/>
                    <a:gd name="T19" fmla="*/ 35 h 70"/>
                    <a:gd name="T20" fmla="*/ 32 w 34"/>
                    <a:gd name="T21" fmla="*/ 1 h 70"/>
                    <a:gd name="T22" fmla="*/ 30 w 34"/>
                    <a:gd name="T23" fmla="*/ 0 h 70"/>
                    <a:gd name="T24" fmla="*/ 30 w 34"/>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70">
                      <a:moveTo>
                        <a:pt x="30" y="0"/>
                      </a:moveTo>
                      <a:cubicBezTo>
                        <a:pt x="29" y="0"/>
                        <a:pt x="29" y="0"/>
                        <a:pt x="28" y="0"/>
                      </a:cubicBezTo>
                      <a:cubicBezTo>
                        <a:pt x="24" y="2"/>
                        <a:pt x="17" y="14"/>
                        <a:pt x="11" y="28"/>
                      </a:cubicBezTo>
                      <a:cubicBezTo>
                        <a:pt x="10" y="30"/>
                        <a:pt x="10" y="31"/>
                        <a:pt x="9" y="32"/>
                      </a:cubicBezTo>
                      <a:cubicBezTo>
                        <a:pt x="8" y="34"/>
                        <a:pt x="8" y="36"/>
                        <a:pt x="7" y="38"/>
                      </a:cubicBezTo>
                      <a:cubicBezTo>
                        <a:pt x="2" y="54"/>
                        <a:pt x="0" y="68"/>
                        <a:pt x="4" y="70"/>
                      </a:cubicBezTo>
                      <a:cubicBezTo>
                        <a:pt x="5" y="70"/>
                        <a:pt x="5" y="70"/>
                        <a:pt x="5" y="70"/>
                      </a:cubicBezTo>
                      <a:cubicBezTo>
                        <a:pt x="9" y="70"/>
                        <a:pt x="17" y="59"/>
                        <a:pt x="24" y="45"/>
                      </a:cubicBezTo>
                      <a:cubicBezTo>
                        <a:pt x="25" y="43"/>
                        <a:pt x="25" y="40"/>
                        <a:pt x="26" y="38"/>
                      </a:cubicBezTo>
                      <a:cubicBezTo>
                        <a:pt x="27" y="37"/>
                        <a:pt x="27" y="36"/>
                        <a:pt x="27" y="35"/>
                      </a:cubicBezTo>
                      <a:cubicBezTo>
                        <a:pt x="33" y="20"/>
                        <a:pt x="34" y="6"/>
                        <a:pt x="32" y="1"/>
                      </a:cubicBezTo>
                      <a:cubicBezTo>
                        <a:pt x="31" y="1"/>
                        <a:pt x="31" y="0"/>
                        <a:pt x="30" y="0"/>
                      </a:cubicBezTo>
                      <a:cubicBezTo>
                        <a:pt x="30" y="0"/>
                        <a:pt x="30" y="0"/>
                        <a:pt x="3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4" name="Freeform 1083"/>
                <p:cNvSpPr>
                  <a:spLocks/>
                </p:cNvSpPr>
                <p:nvPr/>
              </p:nvSpPr>
              <p:spPr bwMode="auto">
                <a:xfrm>
                  <a:off x="4737" y="1622"/>
                  <a:ext cx="57" cy="134"/>
                </a:xfrm>
                <a:custGeom>
                  <a:avLst/>
                  <a:gdLst>
                    <a:gd name="T0" fmla="*/ 4 w 30"/>
                    <a:gd name="T1" fmla="*/ 0 h 71"/>
                    <a:gd name="T2" fmla="*/ 3 w 30"/>
                    <a:gd name="T3" fmla="*/ 0 h 71"/>
                    <a:gd name="T4" fmla="*/ 3 w 30"/>
                    <a:gd name="T5" fmla="*/ 28 h 71"/>
                    <a:gd name="T6" fmla="*/ 7 w 30"/>
                    <a:gd name="T7" fmla="*/ 39 h 71"/>
                    <a:gd name="T8" fmla="*/ 7 w 30"/>
                    <a:gd name="T9" fmla="*/ 41 h 71"/>
                    <a:gd name="T10" fmla="*/ 24 w 30"/>
                    <a:gd name="T11" fmla="*/ 71 h 71"/>
                    <a:gd name="T12" fmla="*/ 25 w 30"/>
                    <a:gd name="T13" fmla="*/ 71 h 71"/>
                    <a:gd name="T14" fmla="*/ 26 w 30"/>
                    <a:gd name="T15" fmla="*/ 71 h 71"/>
                    <a:gd name="T16" fmla="*/ 27 w 30"/>
                    <a:gd name="T17" fmla="*/ 70 h 71"/>
                    <a:gd name="T18" fmla="*/ 24 w 30"/>
                    <a:gd name="T19" fmla="*/ 32 h 71"/>
                    <a:gd name="T20" fmla="*/ 4 w 30"/>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71">
                      <a:moveTo>
                        <a:pt x="4" y="0"/>
                      </a:moveTo>
                      <a:cubicBezTo>
                        <a:pt x="4" y="0"/>
                        <a:pt x="4" y="0"/>
                        <a:pt x="3" y="0"/>
                      </a:cubicBezTo>
                      <a:cubicBezTo>
                        <a:pt x="0" y="2"/>
                        <a:pt x="0" y="13"/>
                        <a:pt x="3" y="28"/>
                      </a:cubicBezTo>
                      <a:cubicBezTo>
                        <a:pt x="4" y="31"/>
                        <a:pt x="5" y="35"/>
                        <a:pt x="7" y="39"/>
                      </a:cubicBezTo>
                      <a:cubicBezTo>
                        <a:pt x="7" y="39"/>
                        <a:pt x="7" y="40"/>
                        <a:pt x="7" y="41"/>
                      </a:cubicBezTo>
                      <a:cubicBezTo>
                        <a:pt x="12" y="57"/>
                        <a:pt x="19" y="69"/>
                        <a:pt x="24" y="71"/>
                      </a:cubicBezTo>
                      <a:cubicBezTo>
                        <a:pt x="24" y="71"/>
                        <a:pt x="25" y="71"/>
                        <a:pt x="25" y="71"/>
                      </a:cubicBezTo>
                      <a:cubicBezTo>
                        <a:pt x="25" y="71"/>
                        <a:pt x="26" y="71"/>
                        <a:pt x="26" y="71"/>
                      </a:cubicBezTo>
                      <a:cubicBezTo>
                        <a:pt x="26" y="71"/>
                        <a:pt x="27" y="70"/>
                        <a:pt x="27" y="70"/>
                      </a:cubicBezTo>
                      <a:cubicBezTo>
                        <a:pt x="30" y="65"/>
                        <a:pt x="29" y="50"/>
                        <a:pt x="24" y="32"/>
                      </a:cubicBezTo>
                      <a:cubicBezTo>
                        <a:pt x="18" y="14"/>
                        <a:pt x="9"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5" name="Freeform 1084"/>
                <p:cNvSpPr>
                  <a:spLocks/>
                </p:cNvSpPr>
                <p:nvPr/>
              </p:nvSpPr>
              <p:spPr bwMode="auto">
                <a:xfrm>
                  <a:off x="2845" y="194"/>
                  <a:ext cx="143" cy="39"/>
                </a:xfrm>
                <a:custGeom>
                  <a:avLst/>
                  <a:gdLst>
                    <a:gd name="T0" fmla="*/ 13 w 76"/>
                    <a:gd name="T1" fmla="*/ 0 h 21"/>
                    <a:gd name="T2" fmla="*/ 0 w 76"/>
                    <a:gd name="T3" fmla="*/ 4 h 21"/>
                    <a:gd name="T4" fmla="*/ 37 w 76"/>
                    <a:gd name="T5" fmla="*/ 18 h 21"/>
                    <a:gd name="T6" fmla="*/ 64 w 76"/>
                    <a:gd name="T7" fmla="*/ 21 h 21"/>
                    <a:gd name="T8" fmla="*/ 74 w 76"/>
                    <a:gd name="T9" fmla="*/ 19 h 21"/>
                    <a:gd name="T10" fmla="*/ 76 w 76"/>
                    <a:gd name="T11" fmla="*/ 18 h 21"/>
                    <a:gd name="T12" fmla="*/ 75 w 76"/>
                    <a:gd name="T13" fmla="*/ 16 h 21"/>
                    <a:gd name="T14" fmla="*/ 47 w 76"/>
                    <a:gd name="T15" fmla="*/ 5 h 21"/>
                    <a:gd name="T16" fmla="*/ 46 w 76"/>
                    <a:gd name="T17" fmla="*/ 12 h 21"/>
                    <a:gd name="T18" fmla="*/ 37 w 76"/>
                    <a:gd name="T19" fmla="*/ 10 h 21"/>
                    <a:gd name="T20" fmla="*/ 38 w 76"/>
                    <a:gd name="T21" fmla="*/ 3 h 21"/>
                    <a:gd name="T22" fmla="*/ 13 w 76"/>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21">
                      <a:moveTo>
                        <a:pt x="13" y="0"/>
                      </a:moveTo>
                      <a:cubicBezTo>
                        <a:pt x="6" y="0"/>
                        <a:pt x="1" y="1"/>
                        <a:pt x="0" y="4"/>
                      </a:cubicBezTo>
                      <a:cubicBezTo>
                        <a:pt x="0" y="8"/>
                        <a:pt x="16" y="14"/>
                        <a:pt x="37" y="18"/>
                      </a:cubicBezTo>
                      <a:cubicBezTo>
                        <a:pt x="48" y="20"/>
                        <a:pt x="57" y="21"/>
                        <a:pt x="64" y="21"/>
                      </a:cubicBezTo>
                      <a:cubicBezTo>
                        <a:pt x="69" y="21"/>
                        <a:pt x="72" y="20"/>
                        <a:pt x="74" y="19"/>
                      </a:cubicBezTo>
                      <a:cubicBezTo>
                        <a:pt x="75" y="19"/>
                        <a:pt x="76" y="18"/>
                        <a:pt x="76" y="18"/>
                      </a:cubicBezTo>
                      <a:cubicBezTo>
                        <a:pt x="76" y="17"/>
                        <a:pt x="76" y="17"/>
                        <a:pt x="75" y="16"/>
                      </a:cubicBezTo>
                      <a:cubicBezTo>
                        <a:pt x="72" y="13"/>
                        <a:pt x="61" y="8"/>
                        <a:pt x="47" y="5"/>
                      </a:cubicBezTo>
                      <a:cubicBezTo>
                        <a:pt x="47" y="7"/>
                        <a:pt x="46" y="9"/>
                        <a:pt x="46" y="12"/>
                      </a:cubicBezTo>
                      <a:cubicBezTo>
                        <a:pt x="43" y="11"/>
                        <a:pt x="40" y="11"/>
                        <a:pt x="37" y="10"/>
                      </a:cubicBezTo>
                      <a:cubicBezTo>
                        <a:pt x="37" y="8"/>
                        <a:pt x="38" y="5"/>
                        <a:pt x="38" y="3"/>
                      </a:cubicBezTo>
                      <a:cubicBezTo>
                        <a:pt x="29" y="1"/>
                        <a:pt x="20" y="0"/>
                        <a:pt x="1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6" name="Freeform 1085"/>
                <p:cNvSpPr>
                  <a:spLocks/>
                </p:cNvSpPr>
                <p:nvPr/>
              </p:nvSpPr>
              <p:spPr bwMode="auto">
                <a:xfrm>
                  <a:off x="4491" y="1718"/>
                  <a:ext cx="55" cy="119"/>
                </a:xfrm>
                <a:custGeom>
                  <a:avLst/>
                  <a:gdLst>
                    <a:gd name="T0" fmla="*/ 5 w 29"/>
                    <a:gd name="T1" fmla="*/ 0 h 63"/>
                    <a:gd name="T2" fmla="*/ 4 w 29"/>
                    <a:gd name="T3" fmla="*/ 0 h 63"/>
                    <a:gd name="T4" fmla="*/ 3 w 29"/>
                    <a:gd name="T5" fmla="*/ 1 h 63"/>
                    <a:gd name="T6" fmla="*/ 6 w 29"/>
                    <a:gd name="T7" fmla="*/ 34 h 63"/>
                    <a:gd name="T8" fmla="*/ 23 w 29"/>
                    <a:gd name="T9" fmla="*/ 63 h 63"/>
                    <a:gd name="T10" fmla="*/ 24 w 29"/>
                    <a:gd name="T11" fmla="*/ 63 h 63"/>
                    <a:gd name="T12" fmla="*/ 24 w 29"/>
                    <a:gd name="T13" fmla="*/ 30 h 63"/>
                    <a:gd name="T14" fmla="*/ 23 w 29"/>
                    <a:gd name="T15" fmla="*/ 28 h 63"/>
                    <a:gd name="T16" fmla="*/ 20 w 29"/>
                    <a:gd name="T17" fmla="*/ 19 h 63"/>
                    <a:gd name="T18" fmla="*/ 6 w 29"/>
                    <a:gd name="T19" fmla="*/ 0 h 63"/>
                    <a:gd name="T20" fmla="*/ 5 w 2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63">
                      <a:moveTo>
                        <a:pt x="5" y="0"/>
                      </a:moveTo>
                      <a:cubicBezTo>
                        <a:pt x="5" y="0"/>
                        <a:pt x="5" y="0"/>
                        <a:pt x="4" y="0"/>
                      </a:cubicBezTo>
                      <a:cubicBezTo>
                        <a:pt x="4" y="0"/>
                        <a:pt x="3" y="0"/>
                        <a:pt x="3" y="1"/>
                      </a:cubicBezTo>
                      <a:cubicBezTo>
                        <a:pt x="0" y="5"/>
                        <a:pt x="1" y="19"/>
                        <a:pt x="6" y="34"/>
                      </a:cubicBezTo>
                      <a:cubicBezTo>
                        <a:pt x="11" y="50"/>
                        <a:pt x="19" y="63"/>
                        <a:pt x="23" y="63"/>
                      </a:cubicBezTo>
                      <a:cubicBezTo>
                        <a:pt x="24" y="63"/>
                        <a:pt x="24" y="63"/>
                        <a:pt x="24" y="63"/>
                      </a:cubicBezTo>
                      <a:cubicBezTo>
                        <a:pt x="29" y="61"/>
                        <a:pt x="29" y="47"/>
                        <a:pt x="24" y="30"/>
                      </a:cubicBezTo>
                      <a:cubicBezTo>
                        <a:pt x="24" y="29"/>
                        <a:pt x="24" y="29"/>
                        <a:pt x="23" y="28"/>
                      </a:cubicBezTo>
                      <a:cubicBezTo>
                        <a:pt x="22" y="25"/>
                        <a:pt x="21" y="22"/>
                        <a:pt x="20" y="19"/>
                      </a:cubicBezTo>
                      <a:cubicBezTo>
                        <a:pt x="15" y="8"/>
                        <a:pt x="10" y="1"/>
                        <a:pt x="6" y="0"/>
                      </a:cubicBezTo>
                      <a:cubicBezTo>
                        <a:pt x="6" y="0"/>
                        <a:pt x="5"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7" name="Freeform 1086"/>
                <p:cNvSpPr>
                  <a:spLocks/>
                </p:cNvSpPr>
                <p:nvPr/>
              </p:nvSpPr>
              <p:spPr bwMode="auto">
                <a:xfrm>
                  <a:off x="3444" y="564"/>
                  <a:ext cx="132" cy="69"/>
                </a:xfrm>
                <a:custGeom>
                  <a:avLst/>
                  <a:gdLst>
                    <a:gd name="T0" fmla="*/ 8 w 70"/>
                    <a:gd name="T1" fmla="*/ 0 h 37"/>
                    <a:gd name="T2" fmla="*/ 2 w 70"/>
                    <a:gd name="T3" fmla="*/ 1 h 37"/>
                    <a:gd name="T4" fmla="*/ 28 w 70"/>
                    <a:gd name="T5" fmla="*/ 24 h 37"/>
                    <a:gd name="T6" fmla="*/ 30 w 70"/>
                    <a:gd name="T7" fmla="*/ 19 h 37"/>
                    <a:gd name="T8" fmla="*/ 37 w 70"/>
                    <a:gd name="T9" fmla="*/ 22 h 37"/>
                    <a:gd name="T10" fmla="*/ 34 w 70"/>
                    <a:gd name="T11" fmla="*/ 27 h 37"/>
                    <a:gd name="T12" fmla="*/ 65 w 70"/>
                    <a:gd name="T13" fmla="*/ 37 h 37"/>
                    <a:gd name="T14" fmla="*/ 68 w 70"/>
                    <a:gd name="T15" fmla="*/ 37 h 37"/>
                    <a:gd name="T16" fmla="*/ 70 w 70"/>
                    <a:gd name="T17" fmla="*/ 35 h 37"/>
                    <a:gd name="T18" fmla="*/ 70 w 70"/>
                    <a:gd name="T19" fmla="*/ 34 h 37"/>
                    <a:gd name="T20" fmla="*/ 51 w 70"/>
                    <a:gd name="T21" fmla="*/ 16 h 37"/>
                    <a:gd name="T22" fmla="*/ 41 w 70"/>
                    <a:gd name="T23" fmla="*/ 10 h 37"/>
                    <a:gd name="T24" fmla="*/ 39 w 70"/>
                    <a:gd name="T25" fmla="*/ 9 h 37"/>
                    <a:gd name="T26" fmla="*/ 8 w 70"/>
                    <a:gd name="T2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7">
                      <a:moveTo>
                        <a:pt x="8" y="0"/>
                      </a:moveTo>
                      <a:cubicBezTo>
                        <a:pt x="5" y="0"/>
                        <a:pt x="3" y="0"/>
                        <a:pt x="2" y="1"/>
                      </a:cubicBezTo>
                      <a:cubicBezTo>
                        <a:pt x="0" y="6"/>
                        <a:pt x="11" y="15"/>
                        <a:pt x="28" y="24"/>
                      </a:cubicBezTo>
                      <a:cubicBezTo>
                        <a:pt x="29" y="22"/>
                        <a:pt x="30" y="21"/>
                        <a:pt x="30" y="19"/>
                      </a:cubicBezTo>
                      <a:cubicBezTo>
                        <a:pt x="33" y="20"/>
                        <a:pt x="35" y="21"/>
                        <a:pt x="37" y="22"/>
                      </a:cubicBezTo>
                      <a:cubicBezTo>
                        <a:pt x="36" y="24"/>
                        <a:pt x="35" y="25"/>
                        <a:pt x="34" y="27"/>
                      </a:cubicBezTo>
                      <a:cubicBezTo>
                        <a:pt x="47" y="33"/>
                        <a:pt x="59" y="37"/>
                        <a:pt x="65" y="37"/>
                      </a:cubicBezTo>
                      <a:cubicBezTo>
                        <a:pt x="66" y="37"/>
                        <a:pt x="68" y="37"/>
                        <a:pt x="68" y="37"/>
                      </a:cubicBezTo>
                      <a:cubicBezTo>
                        <a:pt x="69" y="36"/>
                        <a:pt x="69" y="36"/>
                        <a:pt x="70" y="35"/>
                      </a:cubicBezTo>
                      <a:cubicBezTo>
                        <a:pt x="70" y="35"/>
                        <a:pt x="70" y="34"/>
                        <a:pt x="70" y="34"/>
                      </a:cubicBezTo>
                      <a:cubicBezTo>
                        <a:pt x="69" y="30"/>
                        <a:pt x="62" y="23"/>
                        <a:pt x="51" y="16"/>
                      </a:cubicBezTo>
                      <a:cubicBezTo>
                        <a:pt x="48" y="14"/>
                        <a:pt x="45" y="12"/>
                        <a:pt x="41" y="10"/>
                      </a:cubicBezTo>
                      <a:cubicBezTo>
                        <a:pt x="40" y="10"/>
                        <a:pt x="39" y="9"/>
                        <a:pt x="39" y="9"/>
                      </a:cubicBezTo>
                      <a:cubicBezTo>
                        <a:pt x="26" y="3"/>
                        <a:pt x="14"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8" name="Freeform 1087"/>
                <p:cNvSpPr>
                  <a:spLocks/>
                </p:cNvSpPr>
                <p:nvPr/>
              </p:nvSpPr>
              <p:spPr bwMode="auto">
                <a:xfrm>
                  <a:off x="3555" y="417"/>
                  <a:ext cx="89" cy="49"/>
                </a:xfrm>
                <a:custGeom>
                  <a:avLst/>
                  <a:gdLst>
                    <a:gd name="T0" fmla="*/ 3 w 47"/>
                    <a:gd name="T1" fmla="*/ 0 h 26"/>
                    <a:gd name="T2" fmla="*/ 0 w 47"/>
                    <a:gd name="T3" fmla="*/ 2 h 26"/>
                    <a:gd name="T4" fmla="*/ 0 w 47"/>
                    <a:gd name="T5" fmla="*/ 2 h 26"/>
                    <a:gd name="T6" fmla="*/ 18 w 47"/>
                    <a:gd name="T7" fmla="*/ 16 h 26"/>
                    <a:gd name="T8" fmla="*/ 21 w 47"/>
                    <a:gd name="T9" fmla="*/ 18 h 26"/>
                    <a:gd name="T10" fmla="*/ 32 w 47"/>
                    <a:gd name="T11" fmla="*/ 23 h 26"/>
                    <a:gd name="T12" fmla="*/ 43 w 47"/>
                    <a:gd name="T13" fmla="*/ 26 h 26"/>
                    <a:gd name="T14" fmla="*/ 46 w 47"/>
                    <a:gd name="T15" fmla="*/ 24 h 26"/>
                    <a:gd name="T16" fmla="*/ 26 w 47"/>
                    <a:gd name="T17" fmla="*/ 8 h 26"/>
                    <a:gd name="T18" fmla="*/ 5 w 47"/>
                    <a:gd name="T19" fmla="*/ 0 h 26"/>
                    <a:gd name="T20" fmla="*/ 3 w 47"/>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26">
                      <a:moveTo>
                        <a:pt x="3" y="0"/>
                      </a:moveTo>
                      <a:cubicBezTo>
                        <a:pt x="2" y="0"/>
                        <a:pt x="0" y="1"/>
                        <a:pt x="0" y="2"/>
                      </a:cubicBezTo>
                      <a:cubicBezTo>
                        <a:pt x="0" y="2"/>
                        <a:pt x="0" y="2"/>
                        <a:pt x="0" y="2"/>
                      </a:cubicBezTo>
                      <a:cubicBezTo>
                        <a:pt x="0" y="5"/>
                        <a:pt x="8" y="11"/>
                        <a:pt x="18" y="16"/>
                      </a:cubicBezTo>
                      <a:cubicBezTo>
                        <a:pt x="19" y="17"/>
                        <a:pt x="20" y="17"/>
                        <a:pt x="21" y="18"/>
                      </a:cubicBezTo>
                      <a:cubicBezTo>
                        <a:pt x="25" y="20"/>
                        <a:pt x="29" y="22"/>
                        <a:pt x="32" y="23"/>
                      </a:cubicBezTo>
                      <a:cubicBezTo>
                        <a:pt x="37" y="25"/>
                        <a:pt x="41" y="26"/>
                        <a:pt x="43" y="26"/>
                      </a:cubicBezTo>
                      <a:cubicBezTo>
                        <a:pt x="44" y="26"/>
                        <a:pt x="45" y="25"/>
                        <a:pt x="46" y="24"/>
                      </a:cubicBezTo>
                      <a:cubicBezTo>
                        <a:pt x="47" y="22"/>
                        <a:pt x="39" y="14"/>
                        <a:pt x="26" y="8"/>
                      </a:cubicBezTo>
                      <a:cubicBezTo>
                        <a:pt x="18" y="4"/>
                        <a:pt x="10" y="1"/>
                        <a:pt x="5" y="0"/>
                      </a:cubicBezTo>
                      <a:cubicBezTo>
                        <a:pt x="4" y="0"/>
                        <a:pt x="4"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9" name="Freeform 1088"/>
                <p:cNvSpPr>
                  <a:spLocks/>
                </p:cNvSpPr>
                <p:nvPr/>
              </p:nvSpPr>
              <p:spPr bwMode="auto">
                <a:xfrm>
                  <a:off x="3300" y="600"/>
                  <a:ext cx="214" cy="376"/>
                </a:xfrm>
                <a:custGeom>
                  <a:avLst/>
                  <a:gdLst>
                    <a:gd name="T0" fmla="*/ 107 w 114"/>
                    <a:gd name="T1" fmla="*/ 0 h 200"/>
                    <a:gd name="T2" fmla="*/ 105 w 114"/>
                    <a:gd name="T3" fmla="*/ 5 h 200"/>
                    <a:gd name="T4" fmla="*/ 0 w 114"/>
                    <a:gd name="T5" fmla="*/ 197 h 200"/>
                    <a:gd name="T6" fmla="*/ 3 w 114"/>
                    <a:gd name="T7" fmla="*/ 198 h 200"/>
                    <a:gd name="T8" fmla="*/ 5 w 114"/>
                    <a:gd name="T9" fmla="*/ 200 h 200"/>
                    <a:gd name="T10" fmla="*/ 111 w 114"/>
                    <a:gd name="T11" fmla="*/ 8 h 200"/>
                    <a:gd name="T12" fmla="*/ 114 w 114"/>
                    <a:gd name="T13" fmla="*/ 3 h 200"/>
                    <a:gd name="T14" fmla="*/ 107 w 114"/>
                    <a:gd name="T15" fmla="*/ 0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200">
                      <a:moveTo>
                        <a:pt x="107" y="0"/>
                      </a:moveTo>
                      <a:cubicBezTo>
                        <a:pt x="107" y="2"/>
                        <a:pt x="106" y="3"/>
                        <a:pt x="105" y="5"/>
                      </a:cubicBezTo>
                      <a:cubicBezTo>
                        <a:pt x="70" y="69"/>
                        <a:pt x="35" y="133"/>
                        <a:pt x="0" y="197"/>
                      </a:cubicBezTo>
                      <a:cubicBezTo>
                        <a:pt x="1" y="197"/>
                        <a:pt x="2" y="198"/>
                        <a:pt x="3" y="198"/>
                      </a:cubicBezTo>
                      <a:cubicBezTo>
                        <a:pt x="4" y="199"/>
                        <a:pt x="4" y="199"/>
                        <a:pt x="5" y="200"/>
                      </a:cubicBezTo>
                      <a:cubicBezTo>
                        <a:pt x="41" y="136"/>
                        <a:pt x="76" y="72"/>
                        <a:pt x="111" y="8"/>
                      </a:cubicBezTo>
                      <a:cubicBezTo>
                        <a:pt x="112" y="6"/>
                        <a:pt x="113" y="5"/>
                        <a:pt x="114" y="3"/>
                      </a:cubicBezTo>
                      <a:cubicBezTo>
                        <a:pt x="112" y="2"/>
                        <a:pt x="110" y="1"/>
                        <a:pt x="10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0" name="Freeform 1089"/>
                <p:cNvSpPr>
                  <a:spLocks/>
                </p:cNvSpPr>
                <p:nvPr/>
              </p:nvSpPr>
              <p:spPr bwMode="auto">
                <a:xfrm>
                  <a:off x="3236" y="957"/>
                  <a:ext cx="118" cy="64"/>
                </a:xfrm>
                <a:custGeom>
                  <a:avLst/>
                  <a:gdLst>
                    <a:gd name="T0" fmla="*/ 9 w 63"/>
                    <a:gd name="T1" fmla="*/ 0 h 34"/>
                    <a:gd name="T2" fmla="*/ 2 w 63"/>
                    <a:gd name="T3" fmla="*/ 3 h 34"/>
                    <a:gd name="T4" fmla="*/ 27 w 63"/>
                    <a:gd name="T5" fmla="*/ 26 h 34"/>
                    <a:gd name="T6" fmla="*/ 27 w 63"/>
                    <a:gd name="T7" fmla="*/ 26 h 34"/>
                    <a:gd name="T8" fmla="*/ 30 w 63"/>
                    <a:gd name="T9" fmla="*/ 20 h 34"/>
                    <a:gd name="T10" fmla="*/ 35 w 63"/>
                    <a:gd name="T11" fmla="*/ 23 h 34"/>
                    <a:gd name="T12" fmla="*/ 32 w 63"/>
                    <a:gd name="T13" fmla="*/ 28 h 34"/>
                    <a:gd name="T14" fmla="*/ 55 w 63"/>
                    <a:gd name="T15" fmla="*/ 34 h 34"/>
                    <a:gd name="T16" fmla="*/ 61 w 63"/>
                    <a:gd name="T17" fmla="*/ 32 h 34"/>
                    <a:gd name="T18" fmla="*/ 39 w 63"/>
                    <a:gd name="T19" fmla="*/ 10 h 34"/>
                    <a:gd name="T20" fmla="*/ 37 w 63"/>
                    <a:gd name="T21" fmla="*/ 8 h 34"/>
                    <a:gd name="T22" fmla="*/ 34 w 63"/>
                    <a:gd name="T23" fmla="*/ 7 h 34"/>
                    <a:gd name="T24" fmla="*/ 9 w 63"/>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34">
                      <a:moveTo>
                        <a:pt x="9" y="0"/>
                      </a:moveTo>
                      <a:cubicBezTo>
                        <a:pt x="6" y="0"/>
                        <a:pt x="3" y="1"/>
                        <a:pt x="2" y="3"/>
                      </a:cubicBezTo>
                      <a:cubicBezTo>
                        <a:pt x="0" y="8"/>
                        <a:pt x="11" y="18"/>
                        <a:pt x="27" y="26"/>
                      </a:cubicBezTo>
                      <a:cubicBezTo>
                        <a:pt x="27" y="26"/>
                        <a:pt x="27" y="26"/>
                        <a:pt x="27" y="26"/>
                      </a:cubicBezTo>
                      <a:cubicBezTo>
                        <a:pt x="28" y="24"/>
                        <a:pt x="29" y="22"/>
                        <a:pt x="30" y="20"/>
                      </a:cubicBezTo>
                      <a:cubicBezTo>
                        <a:pt x="32" y="21"/>
                        <a:pt x="34" y="22"/>
                        <a:pt x="35" y="23"/>
                      </a:cubicBezTo>
                      <a:cubicBezTo>
                        <a:pt x="34" y="24"/>
                        <a:pt x="33" y="26"/>
                        <a:pt x="32" y="28"/>
                      </a:cubicBezTo>
                      <a:cubicBezTo>
                        <a:pt x="41" y="32"/>
                        <a:pt x="49" y="34"/>
                        <a:pt x="55" y="34"/>
                      </a:cubicBezTo>
                      <a:cubicBezTo>
                        <a:pt x="58" y="34"/>
                        <a:pt x="60" y="33"/>
                        <a:pt x="61" y="32"/>
                      </a:cubicBezTo>
                      <a:cubicBezTo>
                        <a:pt x="63" y="27"/>
                        <a:pt x="54" y="18"/>
                        <a:pt x="39" y="10"/>
                      </a:cubicBezTo>
                      <a:cubicBezTo>
                        <a:pt x="38" y="9"/>
                        <a:pt x="38" y="9"/>
                        <a:pt x="37" y="8"/>
                      </a:cubicBezTo>
                      <a:cubicBezTo>
                        <a:pt x="36" y="8"/>
                        <a:pt x="35" y="7"/>
                        <a:pt x="34" y="7"/>
                      </a:cubicBezTo>
                      <a:cubicBezTo>
                        <a:pt x="24" y="3"/>
                        <a:pt x="15"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1" name="Freeform 1090"/>
                <p:cNvSpPr>
                  <a:spLocks/>
                </p:cNvSpPr>
                <p:nvPr/>
              </p:nvSpPr>
              <p:spPr bwMode="auto">
                <a:xfrm>
                  <a:off x="4938" y="2297"/>
                  <a:ext cx="258" cy="1202"/>
                </a:xfrm>
                <a:custGeom>
                  <a:avLst/>
                  <a:gdLst>
                    <a:gd name="T0" fmla="*/ 136 w 137"/>
                    <a:gd name="T1" fmla="*/ 0 h 639"/>
                    <a:gd name="T2" fmla="*/ 132 w 137"/>
                    <a:gd name="T3" fmla="*/ 21 h 639"/>
                    <a:gd name="T4" fmla="*/ 98 w 137"/>
                    <a:gd name="T5" fmla="*/ 163 h 639"/>
                    <a:gd name="T6" fmla="*/ 11 w 137"/>
                    <a:gd name="T7" fmla="*/ 609 h 639"/>
                    <a:gd name="T8" fmla="*/ 0 w 137"/>
                    <a:gd name="T9" fmla="*/ 639 h 639"/>
                    <a:gd name="T10" fmla="*/ 2 w 137"/>
                    <a:gd name="T11" fmla="*/ 639 h 639"/>
                    <a:gd name="T12" fmla="*/ 11 w 137"/>
                    <a:gd name="T13" fmla="*/ 612 h 639"/>
                    <a:gd name="T14" fmla="*/ 100 w 137"/>
                    <a:gd name="T15" fmla="*/ 166 h 639"/>
                    <a:gd name="T16" fmla="*/ 133 w 137"/>
                    <a:gd name="T17" fmla="*/ 27 h 639"/>
                    <a:gd name="T18" fmla="*/ 137 w 137"/>
                    <a:gd name="T19" fmla="*/ 6 h 639"/>
                    <a:gd name="T20" fmla="*/ 136 w 137"/>
                    <a:gd name="T21"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639">
                      <a:moveTo>
                        <a:pt x="136" y="0"/>
                      </a:moveTo>
                      <a:cubicBezTo>
                        <a:pt x="134" y="7"/>
                        <a:pt x="133" y="14"/>
                        <a:pt x="132" y="21"/>
                      </a:cubicBezTo>
                      <a:cubicBezTo>
                        <a:pt x="123" y="70"/>
                        <a:pt x="112" y="117"/>
                        <a:pt x="98" y="163"/>
                      </a:cubicBezTo>
                      <a:cubicBezTo>
                        <a:pt x="91" y="315"/>
                        <a:pt x="61" y="466"/>
                        <a:pt x="11" y="609"/>
                      </a:cubicBezTo>
                      <a:cubicBezTo>
                        <a:pt x="7" y="619"/>
                        <a:pt x="4" y="629"/>
                        <a:pt x="0" y="639"/>
                      </a:cubicBezTo>
                      <a:cubicBezTo>
                        <a:pt x="0" y="639"/>
                        <a:pt x="1" y="639"/>
                        <a:pt x="2" y="639"/>
                      </a:cubicBezTo>
                      <a:cubicBezTo>
                        <a:pt x="5" y="630"/>
                        <a:pt x="8" y="621"/>
                        <a:pt x="11" y="612"/>
                      </a:cubicBezTo>
                      <a:cubicBezTo>
                        <a:pt x="62" y="469"/>
                        <a:pt x="92" y="318"/>
                        <a:pt x="100" y="166"/>
                      </a:cubicBezTo>
                      <a:cubicBezTo>
                        <a:pt x="113" y="121"/>
                        <a:pt x="124" y="74"/>
                        <a:pt x="133" y="27"/>
                      </a:cubicBezTo>
                      <a:cubicBezTo>
                        <a:pt x="135" y="20"/>
                        <a:pt x="136" y="13"/>
                        <a:pt x="137" y="6"/>
                      </a:cubicBezTo>
                      <a:cubicBezTo>
                        <a:pt x="136" y="4"/>
                        <a:pt x="136" y="2"/>
                        <a:pt x="13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2" name="Freeform 1091"/>
                <p:cNvSpPr>
                  <a:spLocks/>
                </p:cNvSpPr>
                <p:nvPr/>
              </p:nvSpPr>
              <p:spPr bwMode="auto">
                <a:xfrm>
                  <a:off x="3700" y="3049"/>
                  <a:ext cx="293" cy="487"/>
                </a:xfrm>
                <a:custGeom>
                  <a:avLst/>
                  <a:gdLst>
                    <a:gd name="T0" fmla="*/ 155 w 156"/>
                    <a:gd name="T1" fmla="*/ 0 h 259"/>
                    <a:gd name="T2" fmla="*/ 150 w 156"/>
                    <a:gd name="T3" fmla="*/ 14 h 259"/>
                    <a:gd name="T4" fmla="*/ 23 w 156"/>
                    <a:gd name="T5" fmla="*/ 254 h 259"/>
                    <a:gd name="T6" fmla="*/ 10 w 156"/>
                    <a:gd name="T7" fmla="*/ 243 h 259"/>
                    <a:gd name="T8" fmla="*/ 3 w 156"/>
                    <a:gd name="T9" fmla="*/ 237 h 259"/>
                    <a:gd name="T10" fmla="*/ 0 w 156"/>
                    <a:gd name="T11" fmla="*/ 241 h 259"/>
                    <a:gd name="T12" fmla="*/ 7 w 156"/>
                    <a:gd name="T13" fmla="*/ 247 h 259"/>
                    <a:gd name="T14" fmla="*/ 22 w 156"/>
                    <a:gd name="T15" fmla="*/ 259 h 259"/>
                    <a:gd name="T16" fmla="*/ 152 w 156"/>
                    <a:gd name="T17" fmla="*/ 14 h 259"/>
                    <a:gd name="T18" fmla="*/ 156 w 156"/>
                    <a:gd name="T19" fmla="*/ 1 h 259"/>
                    <a:gd name="T20" fmla="*/ 155 w 156"/>
                    <a:gd name="T21"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 h="259">
                      <a:moveTo>
                        <a:pt x="155" y="0"/>
                      </a:moveTo>
                      <a:cubicBezTo>
                        <a:pt x="153" y="5"/>
                        <a:pt x="152" y="9"/>
                        <a:pt x="150" y="14"/>
                      </a:cubicBezTo>
                      <a:cubicBezTo>
                        <a:pt x="120" y="100"/>
                        <a:pt x="78" y="181"/>
                        <a:pt x="23" y="254"/>
                      </a:cubicBezTo>
                      <a:cubicBezTo>
                        <a:pt x="19" y="250"/>
                        <a:pt x="14" y="247"/>
                        <a:pt x="10" y="243"/>
                      </a:cubicBezTo>
                      <a:cubicBezTo>
                        <a:pt x="7" y="241"/>
                        <a:pt x="5" y="239"/>
                        <a:pt x="3" y="237"/>
                      </a:cubicBezTo>
                      <a:cubicBezTo>
                        <a:pt x="2" y="239"/>
                        <a:pt x="1" y="240"/>
                        <a:pt x="0" y="241"/>
                      </a:cubicBezTo>
                      <a:cubicBezTo>
                        <a:pt x="2" y="243"/>
                        <a:pt x="4" y="245"/>
                        <a:pt x="7" y="247"/>
                      </a:cubicBezTo>
                      <a:cubicBezTo>
                        <a:pt x="12" y="251"/>
                        <a:pt x="17" y="255"/>
                        <a:pt x="22" y="259"/>
                      </a:cubicBezTo>
                      <a:cubicBezTo>
                        <a:pt x="78" y="185"/>
                        <a:pt x="121" y="102"/>
                        <a:pt x="152" y="14"/>
                      </a:cubicBezTo>
                      <a:cubicBezTo>
                        <a:pt x="154" y="10"/>
                        <a:pt x="155" y="5"/>
                        <a:pt x="156" y="1"/>
                      </a:cubicBezTo>
                      <a:cubicBezTo>
                        <a:pt x="156" y="1"/>
                        <a:pt x="155" y="1"/>
                        <a:pt x="15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3" name="Freeform 1092"/>
                <p:cNvSpPr>
                  <a:spLocks/>
                </p:cNvSpPr>
                <p:nvPr/>
              </p:nvSpPr>
              <p:spPr bwMode="auto">
                <a:xfrm>
                  <a:off x="4578" y="2709"/>
                  <a:ext cx="227" cy="675"/>
                </a:xfrm>
                <a:custGeom>
                  <a:avLst/>
                  <a:gdLst>
                    <a:gd name="T0" fmla="*/ 1 w 121"/>
                    <a:gd name="T1" fmla="*/ 0 h 359"/>
                    <a:gd name="T2" fmla="*/ 0 w 121"/>
                    <a:gd name="T3" fmla="*/ 9 h 359"/>
                    <a:gd name="T4" fmla="*/ 9 w 121"/>
                    <a:gd name="T5" fmla="*/ 10 h 359"/>
                    <a:gd name="T6" fmla="*/ 118 w 121"/>
                    <a:gd name="T7" fmla="*/ 21 h 359"/>
                    <a:gd name="T8" fmla="*/ 46 w 121"/>
                    <a:gd name="T9" fmla="*/ 334 h 359"/>
                    <a:gd name="T10" fmla="*/ 37 w 121"/>
                    <a:gd name="T11" fmla="*/ 358 h 359"/>
                    <a:gd name="T12" fmla="*/ 40 w 121"/>
                    <a:gd name="T13" fmla="*/ 359 h 359"/>
                    <a:gd name="T14" fmla="*/ 48 w 121"/>
                    <a:gd name="T15" fmla="*/ 335 h 359"/>
                    <a:gd name="T16" fmla="*/ 121 w 121"/>
                    <a:gd name="T17" fmla="*/ 11 h 359"/>
                    <a:gd name="T18" fmla="*/ 10 w 121"/>
                    <a:gd name="T19" fmla="*/ 1 h 359"/>
                    <a:gd name="T20" fmla="*/ 1 w 121"/>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359">
                      <a:moveTo>
                        <a:pt x="1" y="0"/>
                      </a:moveTo>
                      <a:cubicBezTo>
                        <a:pt x="1" y="3"/>
                        <a:pt x="1" y="6"/>
                        <a:pt x="0" y="9"/>
                      </a:cubicBezTo>
                      <a:cubicBezTo>
                        <a:pt x="3" y="9"/>
                        <a:pt x="6" y="9"/>
                        <a:pt x="9" y="10"/>
                      </a:cubicBezTo>
                      <a:cubicBezTo>
                        <a:pt x="45" y="14"/>
                        <a:pt x="81" y="17"/>
                        <a:pt x="118" y="21"/>
                      </a:cubicBezTo>
                      <a:cubicBezTo>
                        <a:pt x="106" y="128"/>
                        <a:pt x="82" y="233"/>
                        <a:pt x="46" y="334"/>
                      </a:cubicBezTo>
                      <a:cubicBezTo>
                        <a:pt x="43" y="342"/>
                        <a:pt x="40" y="350"/>
                        <a:pt x="37" y="358"/>
                      </a:cubicBezTo>
                      <a:cubicBezTo>
                        <a:pt x="38" y="358"/>
                        <a:pt x="39" y="359"/>
                        <a:pt x="40" y="359"/>
                      </a:cubicBezTo>
                      <a:cubicBezTo>
                        <a:pt x="43" y="351"/>
                        <a:pt x="46" y="343"/>
                        <a:pt x="48" y="335"/>
                      </a:cubicBezTo>
                      <a:cubicBezTo>
                        <a:pt x="85" y="231"/>
                        <a:pt x="110" y="121"/>
                        <a:pt x="121" y="11"/>
                      </a:cubicBezTo>
                      <a:cubicBezTo>
                        <a:pt x="84" y="8"/>
                        <a:pt x="47" y="4"/>
                        <a:pt x="10" y="1"/>
                      </a:cubicBezTo>
                      <a:cubicBezTo>
                        <a:pt x="7" y="0"/>
                        <a:pt x="4"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4" name="Freeform 1093"/>
                <p:cNvSpPr>
                  <a:spLocks/>
                </p:cNvSpPr>
                <p:nvPr/>
              </p:nvSpPr>
              <p:spPr bwMode="auto">
                <a:xfrm>
                  <a:off x="3458" y="2183"/>
                  <a:ext cx="208" cy="167"/>
                </a:xfrm>
                <a:custGeom>
                  <a:avLst/>
                  <a:gdLst>
                    <a:gd name="T0" fmla="*/ 2 w 111"/>
                    <a:gd name="T1" fmla="*/ 0 h 89"/>
                    <a:gd name="T2" fmla="*/ 0 w 111"/>
                    <a:gd name="T3" fmla="*/ 0 h 89"/>
                    <a:gd name="T4" fmla="*/ 3 w 111"/>
                    <a:gd name="T5" fmla="*/ 11 h 89"/>
                    <a:gd name="T6" fmla="*/ 10 w 111"/>
                    <a:gd name="T7" fmla="*/ 43 h 89"/>
                    <a:gd name="T8" fmla="*/ 98 w 111"/>
                    <a:gd name="T9" fmla="*/ 22 h 89"/>
                    <a:gd name="T10" fmla="*/ 106 w 111"/>
                    <a:gd name="T11" fmla="*/ 71 h 89"/>
                    <a:gd name="T12" fmla="*/ 108 w 111"/>
                    <a:gd name="T13" fmla="*/ 89 h 89"/>
                    <a:gd name="T14" fmla="*/ 111 w 111"/>
                    <a:gd name="T15" fmla="*/ 88 h 89"/>
                    <a:gd name="T16" fmla="*/ 109 w 111"/>
                    <a:gd name="T17" fmla="*/ 70 h 89"/>
                    <a:gd name="T18" fmla="*/ 99 w 111"/>
                    <a:gd name="T19" fmla="*/ 16 h 89"/>
                    <a:gd name="T20" fmla="*/ 12 w 111"/>
                    <a:gd name="T21" fmla="*/ 38 h 89"/>
                    <a:gd name="T22" fmla="*/ 6 w 111"/>
                    <a:gd name="T23" fmla="*/ 13 h 89"/>
                    <a:gd name="T24" fmla="*/ 2 w 111"/>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89">
                      <a:moveTo>
                        <a:pt x="2" y="0"/>
                      </a:moveTo>
                      <a:cubicBezTo>
                        <a:pt x="1" y="0"/>
                        <a:pt x="1" y="0"/>
                        <a:pt x="0" y="0"/>
                      </a:cubicBezTo>
                      <a:cubicBezTo>
                        <a:pt x="1" y="4"/>
                        <a:pt x="2" y="7"/>
                        <a:pt x="3" y="11"/>
                      </a:cubicBezTo>
                      <a:cubicBezTo>
                        <a:pt x="5" y="21"/>
                        <a:pt x="8" y="32"/>
                        <a:pt x="10" y="43"/>
                      </a:cubicBezTo>
                      <a:cubicBezTo>
                        <a:pt x="39" y="36"/>
                        <a:pt x="69" y="29"/>
                        <a:pt x="98" y="22"/>
                      </a:cubicBezTo>
                      <a:cubicBezTo>
                        <a:pt x="101" y="38"/>
                        <a:pt x="104" y="54"/>
                        <a:pt x="106" y="71"/>
                      </a:cubicBezTo>
                      <a:cubicBezTo>
                        <a:pt x="107" y="77"/>
                        <a:pt x="108" y="83"/>
                        <a:pt x="108" y="89"/>
                      </a:cubicBezTo>
                      <a:cubicBezTo>
                        <a:pt x="109" y="89"/>
                        <a:pt x="110" y="89"/>
                        <a:pt x="111" y="88"/>
                      </a:cubicBezTo>
                      <a:cubicBezTo>
                        <a:pt x="110" y="82"/>
                        <a:pt x="109" y="76"/>
                        <a:pt x="109" y="70"/>
                      </a:cubicBezTo>
                      <a:cubicBezTo>
                        <a:pt x="106" y="52"/>
                        <a:pt x="103" y="34"/>
                        <a:pt x="99" y="16"/>
                      </a:cubicBezTo>
                      <a:cubicBezTo>
                        <a:pt x="70" y="23"/>
                        <a:pt x="41" y="31"/>
                        <a:pt x="12" y="38"/>
                      </a:cubicBezTo>
                      <a:cubicBezTo>
                        <a:pt x="10" y="30"/>
                        <a:pt x="8" y="21"/>
                        <a:pt x="6" y="13"/>
                      </a:cubicBezTo>
                      <a:cubicBezTo>
                        <a:pt x="5" y="8"/>
                        <a:pt x="3" y="4"/>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5" name="Freeform 1094"/>
                <p:cNvSpPr>
                  <a:spLocks/>
                </p:cNvSpPr>
                <p:nvPr/>
              </p:nvSpPr>
              <p:spPr bwMode="auto">
                <a:xfrm>
                  <a:off x="3775" y="2429"/>
                  <a:ext cx="98" cy="553"/>
                </a:xfrm>
                <a:custGeom>
                  <a:avLst/>
                  <a:gdLst>
                    <a:gd name="T0" fmla="*/ 49 w 52"/>
                    <a:gd name="T1" fmla="*/ 0 h 294"/>
                    <a:gd name="T2" fmla="*/ 9 w 52"/>
                    <a:gd name="T3" fmla="*/ 2 h 294"/>
                    <a:gd name="T4" fmla="*/ 0 w 52"/>
                    <a:gd name="T5" fmla="*/ 3 h 294"/>
                    <a:gd name="T6" fmla="*/ 0 w 52"/>
                    <a:gd name="T7" fmla="*/ 9 h 294"/>
                    <a:gd name="T8" fmla="*/ 9 w 52"/>
                    <a:gd name="T9" fmla="*/ 8 h 294"/>
                    <a:gd name="T10" fmla="*/ 47 w 52"/>
                    <a:gd name="T11" fmla="*/ 6 h 294"/>
                    <a:gd name="T12" fmla="*/ 6 w 52"/>
                    <a:gd name="T13" fmla="*/ 286 h 294"/>
                    <a:gd name="T14" fmla="*/ 22 w 52"/>
                    <a:gd name="T15" fmla="*/ 292 h 294"/>
                    <a:gd name="T16" fmla="*/ 27 w 52"/>
                    <a:gd name="T17" fmla="*/ 294 h 294"/>
                    <a:gd name="T18" fmla="*/ 29 w 52"/>
                    <a:gd name="T19" fmla="*/ 288 h 294"/>
                    <a:gd name="T20" fmla="*/ 23 w 52"/>
                    <a:gd name="T21" fmla="*/ 286 h 294"/>
                    <a:gd name="T22" fmla="*/ 10 w 52"/>
                    <a:gd name="T23" fmla="*/ 282 h 294"/>
                    <a:gd name="T24" fmla="*/ 49 w 52"/>
                    <a:gd name="T25"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94">
                      <a:moveTo>
                        <a:pt x="49" y="0"/>
                      </a:moveTo>
                      <a:cubicBezTo>
                        <a:pt x="36" y="1"/>
                        <a:pt x="22" y="2"/>
                        <a:pt x="9" y="2"/>
                      </a:cubicBezTo>
                      <a:cubicBezTo>
                        <a:pt x="6" y="3"/>
                        <a:pt x="3" y="3"/>
                        <a:pt x="0" y="3"/>
                      </a:cubicBezTo>
                      <a:cubicBezTo>
                        <a:pt x="0" y="5"/>
                        <a:pt x="0" y="7"/>
                        <a:pt x="0" y="9"/>
                      </a:cubicBezTo>
                      <a:cubicBezTo>
                        <a:pt x="3" y="8"/>
                        <a:pt x="6" y="8"/>
                        <a:pt x="9" y="8"/>
                      </a:cubicBezTo>
                      <a:cubicBezTo>
                        <a:pt x="22" y="8"/>
                        <a:pt x="34" y="7"/>
                        <a:pt x="47" y="6"/>
                      </a:cubicBezTo>
                      <a:cubicBezTo>
                        <a:pt x="50" y="101"/>
                        <a:pt x="35" y="196"/>
                        <a:pt x="6" y="286"/>
                      </a:cubicBezTo>
                      <a:cubicBezTo>
                        <a:pt x="11" y="288"/>
                        <a:pt x="16" y="290"/>
                        <a:pt x="22" y="292"/>
                      </a:cubicBezTo>
                      <a:cubicBezTo>
                        <a:pt x="23" y="293"/>
                        <a:pt x="25" y="293"/>
                        <a:pt x="27" y="294"/>
                      </a:cubicBezTo>
                      <a:cubicBezTo>
                        <a:pt x="28" y="292"/>
                        <a:pt x="28" y="290"/>
                        <a:pt x="29" y="288"/>
                      </a:cubicBezTo>
                      <a:cubicBezTo>
                        <a:pt x="27" y="287"/>
                        <a:pt x="25" y="287"/>
                        <a:pt x="23" y="286"/>
                      </a:cubicBezTo>
                      <a:cubicBezTo>
                        <a:pt x="19" y="285"/>
                        <a:pt x="15" y="283"/>
                        <a:pt x="10" y="282"/>
                      </a:cubicBezTo>
                      <a:cubicBezTo>
                        <a:pt x="39" y="191"/>
                        <a:pt x="52" y="95"/>
                        <a:pt x="4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6" name="Freeform 1095"/>
                <p:cNvSpPr>
                  <a:spLocks/>
                </p:cNvSpPr>
                <p:nvPr/>
              </p:nvSpPr>
              <p:spPr bwMode="auto">
                <a:xfrm>
                  <a:off x="4269" y="2690"/>
                  <a:ext cx="196" cy="769"/>
                </a:xfrm>
                <a:custGeom>
                  <a:avLst/>
                  <a:gdLst>
                    <a:gd name="T0" fmla="*/ 22 w 104"/>
                    <a:gd name="T1" fmla="*/ 0 h 409"/>
                    <a:gd name="T2" fmla="*/ 19 w 104"/>
                    <a:gd name="T3" fmla="*/ 27 h 409"/>
                    <a:gd name="T4" fmla="*/ 0 w 104"/>
                    <a:gd name="T5" fmla="*/ 131 h 409"/>
                    <a:gd name="T6" fmla="*/ 99 w 104"/>
                    <a:gd name="T7" fmla="*/ 155 h 409"/>
                    <a:gd name="T8" fmla="*/ 16 w 104"/>
                    <a:gd name="T9" fmla="*/ 396 h 409"/>
                    <a:gd name="T10" fmla="*/ 11 w 104"/>
                    <a:gd name="T11" fmla="*/ 408 h 409"/>
                    <a:gd name="T12" fmla="*/ 13 w 104"/>
                    <a:gd name="T13" fmla="*/ 409 h 409"/>
                    <a:gd name="T14" fmla="*/ 19 w 104"/>
                    <a:gd name="T15" fmla="*/ 397 h 409"/>
                    <a:gd name="T16" fmla="*/ 104 w 104"/>
                    <a:gd name="T17" fmla="*/ 147 h 409"/>
                    <a:gd name="T18" fmla="*/ 5 w 104"/>
                    <a:gd name="T19" fmla="*/ 124 h 409"/>
                    <a:gd name="T20" fmla="*/ 21 w 104"/>
                    <a:gd name="T21" fmla="*/ 29 h 409"/>
                    <a:gd name="T22" fmla="*/ 25 w 104"/>
                    <a:gd name="T23" fmla="*/ 0 h 409"/>
                    <a:gd name="T24" fmla="*/ 22 w 104"/>
                    <a:gd name="T25"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409">
                      <a:moveTo>
                        <a:pt x="22" y="0"/>
                      </a:moveTo>
                      <a:cubicBezTo>
                        <a:pt x="21" y="9"/>
                        <a:pt x="20" y="18"/>
                        <a:pt x="19" y="27"/>
                      </a:cubicBezTo>
                      <a:cubicBezTo>
                        <a:pt x="14" y="62"/>
                        <a:pt x="8" y="97"/>
                        <a:pt x="0" y="131"/>
                      </a:cubicBezTo>
                      <a:cubicBezTo>
                        <a:pt x="33" y="139"/>
                        <a:pt x="66" y="147"/>
                        <a:pt x="99" y="155"/>
                      </a:cubicBezTo>
                      <a:cubicBezTo>
                        <a:pt x="80" y="238"/>
                        <a:pt x="52" y="319"/>
                        <a:pt x="16" y="396"/>
                      </a:cubicBezTo>
                      <a:cubicBezTo>
                        <a:pt x="14" y="400"/>
                        <a:pt x="13" y="404"/>
                        <a:pt x="11" y="408"/>
                      </a:cubicBezTo>
                      <a:cubicBezTo>
                        <a:pt x="11" y="408"/>
                        <a:pt x="12" y="409"/>
                        <a:pt x="13" y="409"/>
                      </a:cubicBezTo>
                      <a:cubicBezTo>
                        <a:pt x="15" y="405"/>
                        <a:pt x="17" y="401"/>
                        <a:pt x="19" y="397"/>
                      </a:cubicBezTo>
                      <a:cubicBezTo>
                        <a:pt x="56" y="317"/>
                        <a:pt x="85" y="233"/>
                        <a:pt x="104" y="147"/>
                      </a:cubicBezTo>
                      <a:cubicBezTo>
                        <a:pt x="71" y="139"/>
                        <a:pt x="38" y="131"/>
                        <a:pt x="5" y="124"/>
                      </a:cubicBezTo>
                      <a:cubicBezTo>
                        <a:pt x="12" y="92"/>
                        <a:pt x="17" y="61"/>
                        <a:pt x="21" y="29"/>
                      </a:cubicBezTo>
                      <a:cubicBezTo>
                        <a:pt x="23" y="20"/>
                        <a:pt x="24" y="10"/>
                        <a:pt x="25" y="0"/>
                      </a:cubicBezTo>
                      <a:cubicBezTo>
                        <a:pt x="24" y="0"/>
                        <a:pt x="23" y="0"/>
                        <a:pt x="2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7" name="Freeform 1096"/>
                <p:cNvSpPr>
                  <a:spLocks/>
                </p:cNvSpPr>
                <p:nvPr/>
              </p:nvSpPr>
              <p:spPr bwMode="auto">
                <a:xfrm>
                  <a:off x="4115" y="2575"/>
                  <a:ext cx="153" cy="408"/>
                </a:xfrm>
                <a:custGeom>
                  <a:avLst/>
                  <a:gdLst>
                    <a:gd name="T0" fmla="*/ 34 w 81"/>
                    <a:gd name="T1" fmla="*/ 0 h 217"/>
                    <a:gd name="T2" fmla="*/ 0 w 81"/>
                    <a:gd name="T3" fmla="*/ 211 h 217"/>
                    <a:gd name="T4" fmla="*/ 18 w 81"/>
                    <a:gd name="T5" fmla="*/ 216 h 217"/>
                    <a:gd name="T6" fmla="*/ 20 w 81"/>
                    <a:gd name="T7" fmla="*/ 217 h 217"/>
                    <a:gd name="T8" fmla="*/ 21 w 81"/>
                    <a:gd name="T9" fmla="*/ 212 h 217"/>
                    <a:gd name="T10" fmla="*/ 19 w 81"/>
                    <a:gd name="T11" fmla="*/ 211 h 217"/>
                    <a:gd name="T12" fmla="*/ 3 w 81"/>
                    <a:gd name="T13" fmla="*/ 207 h 217"/>
                    <a:gd name="T14" fmla="*/ 35 w 81"/>
                    <a:gd name="T15" fmla="*/ 5 h 217"/>
                    <a:gd name="T16" fmla="*/ 77 w 81"/>
                    <a:gd name="T17" fmla="*/ 7 h 217"/>
                    <a:gd name="T18" fmla="*/ 81 w 81"/>
                    <a:gd name="T19" fmla="*/ 7 h 217"/>
                    <a:gd name="T20" fmla="*/ 81 w 81"/>
                    <a:gd name="T21" fmla="*/ 2 h 217"/>
                    <a:gd name="T22" fmla="*/ 78 w 81"/>
                    <a:gd name="T23" fmla="*/ 1 h 217"/>
                    <a:gd name="T24" fmla="*/ 34 w 81"/>
                    <a:gd name="T2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217">
                      <a:moveTo>
                        <a:pt x="34" y="0"/>
                      </a:moveTo>
                      <a:cubicBezTo>
                        <a:pt x="30" y="71"/>
                        <a:pt x="18" y="142"/>
                        <a:pt x="0" y="211"/>
                      </a:cubicBezTo>
                      <a:cubicBezTo>
                        <a:pt x="6" y="213"/>
                        <a:pt x="12" y="215"/>
                        <a:pt x="18" y="216"/>
                      </a:cubicBezTo>
                      <a:cubicBezTo>
                        <a:pt x="19" y="216"/>
                        <a:pt x="19" y="217"/>
                        <a:pt x="20" y="217"/>
                      </a:cubicBezTo>
                      <a:cubicBezTo>
                        <a:pt x="20" y="216"/>
                        <a:pt x="21" y="214"/>
                        <a:pt x="21" y="212"/>
                      </a:cubicBezTo>
                      <a:cubicBezTo>
                        <a:pt x="20" y="212"/>
                        <a:pt x="20" y="212"/>
                        <a:pt x="19" y="211"/>
                      </a:cubicBezTo>
                      <a:cubicBezTo>
                        <a:pt x="13" y="210"/>
                        <a:pt x="8" y="208"/>
                        <a:pt x="3" y="207"/>
                      </a:cubicBezTo>
                      <a:cubicBezTo>
                        <a:pt x="20" y="141"/>
                        <a:pt x="31" y="73"/>
                        <a:pt x="35" y="5"/>
                      </a:cubicBezTo>
                      <a:cubicBezTo>
                        <a:pt x="49" y="5"/>
                        <a:pt x="63" y="6"/>
                        <a:pt x="77" y="7"/>
                      </a:cubicBezTo>
                      <a:cubicBezTo>
                        <a:pt x="78" y="7"/>
                        <a:pt x="80" y="7"/>
                        <a:pt x="81" y="7"/>
                      </a:cubicBezTo>
                      <a:cubicBezTo>
                        <a:pt x="81" y="5"/>
                        <a:pt x="81" y="4"/>
                        <a:pt x="81" y="2"/>
                      </a:cubicBezTo>
                      <a:cubicBezTo>
                        <a:pt x="80" y="2"/>
                        <a:pt x="79" y="2"/>
                        <a:pt x="78" y="1"/>
                      </a:cubicBezTo>
                      <a:cubicBezTo>
                        <a:pt x="63" y="1"/>
                        <a:pt x="48" y="0"/>
                        <a:pt x="3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8" name="Freeform 1097"/>
                <p:cNvSpPr>
                  <a:spLocks/>
                </p:cNvSpPr>
                <p:nvPr/>
              </p:nvSpPr>
              <p:spPr bwMode="auto">
                <a:xfrm>
                  <a:off x="4087" y="194"/>
                  <a:ext cx="1175" cy="1195"/>
                </a:xfrm>
                <a:custGeom>
                  <a:avLst/>
                  <a:gdLst>
                    <a:gd name="T0" fmla="*/ 1 w 625"/>
                    <a:gd name="T1" fmla="*/ 0 h 636"/>
                    <a:gd name="T2" fmla="*/ 0 w 625"/>
                    <a:gd name="T3" fmla="*/ 1 h 636"/>
                    <a:gd name="T4" fmla="*/ 38 w 625"/>
                    <a:gd name="T5" fmla="*/ 27 h 636"/>
                    <a:gd name="T6" fmla="*/ 483 w 625"/>
                    <a:gd name="T7" fmla="*/ 561 h 636"/>
                    <a:gd name="T8" fmla="*/ 574 w 625"/>
                    <a:gd name="T9" fmla="*/ 516 h 636"/>
                    <a:gd name="T10" fmla="*/ 607 w 625"/>
                    <a:gd name="T11" fmla="*/ 594 h 636"/>
                    <a:gd name="T12" fmla="*/ 623 w 625"/>
                    <a:gd name="T13" fmla="*/ 636 h 636"/>
                    <a:gd name="T14" fmla="*/ 625 w 625"/>
                    <a:gd name="T15" fmla="*/ 636 h 636"/>
                    <a:gd name="T16" fmla="*/ 609 w 625"/>
                    <a:gd name="T17" fmla="*/ 593 h 636"/>
                    <a:gd name="T18" fmla="*/ 572 w 625"/>
                    <a:gd name="T19" fmla="*/ 508 h 636"/>
                    <a:gd name="T20" fmla="*/ 481 w 625"/>
                    <a:gd name="T21" fmla="*/ 553 h 636"/>
                    <a:gd name="T22" fmla="*/ 39 w 625"/>
                    <a:gd name="T23" fmla="*/ 26 h 636"/>
                    <a:gd name="T24" fmla="*/ 1 w 625"/>
                    <a:gd name="T25"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5" h="636">
                      <a:moveTo>
                        <a:pt x="1" y="0"/>
                      </a:moveTo>
                      <a:cubicBezTo>
                        <a:pt x="0" y="0"/>
                        <a:pt x="0" y="1"/>
                        <a:pt x="0" y="1"/>
                      </a:cubicBezTo>
                      <a:cubicBezTo>
                        <a:pt x="13" y="10"/>
                        <a:pt x="26" y="18"/>
                        <a:pt x="38" y="27"/>
                      </a:cubicBezTo>
                      <a:cubicBezTo>
                        <a:pt x="240" y="169"/>
                        <a:pt x="387" y="354"/>
                        <a:pt x="483" y="561"/>
                      </a:cubicBezTo>
                      <a:cubicBezTo>
                        <a:pt x="513" y="546"/>
                        <a:pt x="544" y="531"/>
                        <a:pt x="574" y="516"/>
                      </a:cubicBezTo>
                      <a:cubicBezTo>
                        <a:pt x="586" y="542"/>
                        <a:pt x="597" y="567"/>
                        <a:pt x="607" y="594"/>
                      </a:cubicBezTo>
                      <a:cubicBezTo>
                        <a:pt x="613" y="608"/>
                        <a:pt x="618" y="622"/>
                        <a:pt x="623" y="636"/>
                      </a:cubicBezTo>
                      <a:cubicBezTo>
                        <a:pt x="624" y="636"/>
                        <a:pt x="625" y="636"/>
                        <a:pt x="625" y="636"/>
                      </a:cubicBezTo>
                      <a:cubicBezTo>
                        <a:pt x="620" y="621"/>
                        <a:pt x="614" y="607"/>
                        <a:pt x="609" y="593"/>
                      </a:cubicBezTo>
                      <a:cubicBezTo>
                        <a:pt x="597" y="564"/>
                        <a:pt x="585" y="536"/>
                        <a:pt x="572" y="508"/>
                      </a:cubicBezTo>
                      <a:cubicBezTo>
                        <a:pt x="542" y="523"/>
                        <a:pt x="512" y="538"/>
                        <a:pt x="481" y="553"/>
                      </a:cubicBezTo>
                      <a:cubicBezTo>
                        <a:pt x="385" y="349"/>
                        <a:pt x="239" y="166"/>
                        <a:pt x="39" y="26"/>
                      </a:cubicBezTo>
                      <a:cubicBezTo>
                        <a:pt x="27" y="17"/>
                        <a:pt x="14" y="8"/>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9" name="Freeform 1098"/>
                <p:cNvSpPr>
                  <a:spLocks/>
                </p:cNvSpPr>
                <p:nvPr/>
              </p:nvSpPr>
              <p:spPr bwMode="auto">
                <a:xfrm>
                  <a:off x="2914" y="49"/>
                  <a:ext cx="773" cy="269"/>
                </a:xfrm>
                <a:custGeom>
                  <a:avLst/>
                  <a:gdLst>
                    <a:gd name="T0" fmla="*/ 402 w 411"/>
                    <a:gd name="T1" fmla="*/ 0 h 143"/>
                    <a:gd name="T2" fmla="*/ 398 w 411"/>
                    <a:gd name="T3" fmla="*/ 9 h 143"/>
                    <a:gd name="T4" fmla="*/ 334 w 411"/>
                    <a:gd name="T5" fmla="*/ 139 h 143"/>
                    <a:gd name="T6" fmla="*/ 9 w 411"/>
                    <a:gd name="T7" fmla="*/ 39 h 143"/>
                    <a:gd name="T8" fmla="*/ 1 w 411"/>
                    <a:gd name="T9" fmla="*/ 80 h 143"/>
                    <a:gd name="T10" fmla="*/ 0 w 411"/>
                    <a:gd name="T11" fmla="*/ 87 h 143"/>
                    <a:gd name="T12" fmla="*/ 9 w 411"/>
                    <a:gd name="T13" fmla="*/ 89 h 143"/>
                    <a:gd name="T14" fmla="*/ 10 w 411"/>
                    <a:gd name="T15" fmla="*/ 82 h 143"/>
                    <a:gd name="T16" fmla="*/ 18 w 411"/>
                    <a:gd name="T17" fmla="*/ 42 h 143"/>
                    <a:gd name="T18" fmla="*/ 341 w 411"/>
                    <a:gd name="T19" fmla="*/ 143 h 143"/>
                    <a:gd name="T20" fmla="*/ 407 w 411"/>
                    <a:gd name="T21" fmla="*/ 12 h 143"/>
                    <a:gd name="T22" fmla="*/ 411 w 411"/>
                    <a:gd name="T23" fmla="*/ 4 h 143"/>
                    <a:gd name="T24" fmla="*/ 402 w 411"/>
                    <a:gd name="T2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1" h="143">
                      <a:moveTo>
                        <a:pt x="402" y="0"/>
                      </a:moveTo>
                      <a:cubicBezTo>
                        <a:pt x="401" y="3"/>
                        <a:pt x="400" y="6"/>
                        <a:pt x="398" y="9"/>
                      </a:cubicBezTo>
                      <a:cubicBezTo>
                        <a:pt x="377" y="52"/>
                        <a:pt x="355" y="95"/>
                        <a:pt x="334" y="139"/>
                      </a:cubicBezTo>
                      <a:cubicBezTo>
                        <a:pt x="236" y="95"/>
                        <a:pt x="128" y="62"/>
                        <a:pt x="9" y="39"/>
                      </a:cubicBezTo>
                      <a:cubicBezTo>
                        <a:pt x="7" y="52"/>
                        <a:pt x="4" y="66"/>
                        <a:pt x="1" y="80"/>
                      </a:cubicBezTo>
                      <a:cubicBezTo>
                        <a:pt x="1" y="82"/>
                        <a:pt x="0" y="85"/>
                        <a:pt x="0" y="87"/>
                      </a:cubicBezTo>
                      <a:cubicBezTo>
                        <a:pt x="3" y="88"/>
                        <a:pt x="6" y="88"/>
                        <a:pt x="9" y="89"/>
                      </a:cubicBezTo>
                      <a:cubicBezTo>
                        <a:pt x="9" y="86"/>
                        <a:pt x="10" y="84"/>
                        <a:pt x="10" y="82"/>
                      </a:cubicBezTo>
                      <a:cubicBezTo>
                        <a:pt x="13" y="69"/>
                        <a:pt x="16" y="55"/>
                        <a:pt x="18" y="42"/>
                      </a:cubicBezTo>
                      <a:cubicBezTo>
                        <a:pt x="136" y="65"/>
                        <a:pt x="244" y="100"/>
                        <a:pt x="341" y="143"/>
                      </a:cubicBezTo>
                      <a:cubicBezTo>
                        <a:pt x="363" y="99"/>
                        <a:pt x="384" y="56"/>
                        <a:pt x="407" y="12"/>
                      </a:cubicBezTo>
                      <a:cubicBezTo>
                        <a:pt x="408" y="9"/>
                        <a:pt x="409" y="6"/>
                        <a:pt x="411" y="4"/>
                      </a:cubicBezTo>
                      <a:cubicBezTo>
                        <a:pt x="408" y="2"/>
                        <a:pt x="405" y="1"/>
                        <a:pt x="40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0" name="Freeform 1099"/>
                <p:cNvSpPr>
                  <a:spLocks/>
                </p:cNvSpPr>
                <p:nvPr/>
              </p:nvSpPr>
              <p:spPr bwMode="auto">
                <a:xfrm>
                  <a:off x="3412" y="1026"/>
                  <a:ext cx="303" cy="329"/>
                </a:xfrm>
                <a:custGeom>
                  <a:avLst/>
                  <a:gdLst>
                    <a:gd name="T0" fmla="*/ 57 w 161"/>
                    <a:gd name="T1" fmla="*/ 0 h 175"/>
                    <a:gd name="T2" fmla="*/ 0 w 161"/>
                    <a:gd name="T3" fmla="*/ 79 h 175"/>
                    <a:gd name="T4" fmla="*/ 79 w 161"/>
                    <a:gd name="T5" fmla="*/ 139 h 175"/>
                    <a:gd name="T6" fmla="*/ 56 w 161"/>
                    <a:gd name="T7" fmla="*/ 165 h 175"/>
                    <a:gd name="T8" fmla="*/ 51 w 161"/>
                    <a:gd name="T9" fmla="*/ 171 h 175"/>
                    <a:gd name="T10" fmla="*/ 57 w 161"/>
                    <a:gd name="T11" fmla="*/ 175 h 175"/>
                    <a:gd name="T12" fmla="*/ 60 w 161"/>
                    <a:gd name="T13" fmla="*/ 171 h 175"/>
                    <a:gd name="T14" fmla="*/ 87 w 161"/>
                    <a:gd name="T15" fmla="*/ 143 h 175"/>
                    <a:gd name="T16" fmla="*/ 8 w 161"/>
                    <a:gd name="T17" fmla="*/ 82 h 175"/>
                    <a:gd name="T18" fmla="*/ 63 w 161"/>
                    <a:gd name="T19" fmla="*/ 6 h 175"/>
                    <a:gd name="T20" fmla="*/ 141 w 161"/>
                    <a:gd name="T21" fmla="*/ 67 h 175"/>
                    <a:gd name="T22" fmla="*/ 159 w 161"/>
                    <a:gd name="T23" fmla="*/ 82 h 175"/>
                    <a:gd name="T24" fmla="*/ 161 w 161"/>
                    <a:gd name="T25" fmla="*/ 80 h 175"/>
                    <a:gd name="T26" fmla="*/ 143 w 161"/>
                    <a:gd name="T27" fmla="*/ 65 h 175"/>
                    <a:gd name="T28" fmla="*/ 57 w 161"/>
                    <a:gd name="T29"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1" h="175">
                      <a:moveTo>
                        <a:pt x="57" y="0"/>
                      </a:moveTo>
                      <a:cubicBezTo>
                        <a:pt x="38" y="26"/>
                        <a:pt x="19" y="53"/>
                        <a:pt x="0" y="79"/>
                      </a:cubicBezTo>
                      <a:cubicBezTo>
                        <a:pt x="28" y="98"/>
                        <a:pt x="55" y="118"/>
                        <a:pt x="79" y="139"/>
                      </a:cubicBezTo>
                      <a:cubicBezTo>
                        <a:pt x="72" y="148"/>
                        <a:pt x="64" y="157"/>
                        <a:pt x="56" y="165"/>
                      </a:cubicBezTo>
                      <a:cubicBezTo>
                        <a:pt x="54" y="167"/>
                        <a:pt x="53" y="169"/>
                        <a:pt x="51" y="171"/>
                      </a:cubicBezTo>
                      <a:cubicBezTo>
                        <a:pt x="53" y="172"/>
                        <a:pt x="55" y="174"/>
                        <a:pt x="57" y="175"/>
                      </a:cubicBezTo>
                      <a:cubicBezTo>
                        <a:pt x="58" y="174"/>
                        <a:pt x="59" y="172"/>
                        <a:pt x="60" y="171"/>
                      </a:cubicBezTo>
                      <a:cubicBezTo>
                        <a:pt x="69" y="162"/>
                        <a:pt x="78" y="152"/>
                        <a:pt x="87" y="143"/>
                      </a:cubicBezTo>
                      <a:cubicBezTo>
                        <a:pt x="62" y="121"/>
                        <a:pt x="36" y="100"/>
                        <a:pt x="8" y="82"/>
                      </a:cubicBezTo>
                      <a:cubicBezTo>
                        <a:pt x="26" y="56"/>
                        <a:pt x="44" y="31"/>
                        <a:pt x="63" y="6"/>
                      </a:cubicBezTo>
                      <a:cubicBezTo>
                        <a:pt x="90" y="25"/>
                        <a:pt x="117" y="45"/>
                        <a:pt x="141" y="67"/>
                      </a:cubicBezTo>
                      <a:cubicBezTo>
                        <a:pt x="147" y="72"/>
                        <a:pt x="153" y="77"/>
                        <a:pt x="159" y="82"/>
                      </a:cubicBezTo>
                      <a:cubicBezTo>
                        <a:pt x="159" y="81"/>
                        <a:pt x="160" y="81"/>
                        <a:pt x="161" y="80"/>
                      </a:cubicBezTo>
                      <a:cubicBezTo>
                        <a:pt x="155" y="75"/>
                        <a:pt x="149" y="70"/>
                        <a:pt x="143" y="65"/>
                      </a:cubicBezTo>
                      <a:cubicBezTo>
                        <a:pt x="116" y="42"/>
                        <a:pt x="88" y="20"/>
                        <a:pt x="5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1" name="Freeform 1100"/>
                <p:cNvSpPr>
                  <a:spLocks/>
                </p:cNvSpPr>
                <p:nvPr/>
              </p:nvSpPr>
              <p:spPr bwMode="auto">
                <a:xfrm>
                  <a:off x="3035" y="994"/>
                  <a:ext cx="267" cy="130"/>
                </a:xfrm>
                <a:custGeom>
                  <a:avLst/>
                  <a:gdLst>
                    <a:gd name="T0" fmla="*/ 137 w 142"/>
                    <a:gd name="T1" fmla="*/ 0 h 69"/>
                    <a:gd name="T2" fmla="*/ 134 w 142"/>
                    <a:gd name="T3" fmla="*/ 6 h 69"/>
                    <a:gd name="T4" fmla="*/ 101 w 142"/>
                    <a:gd name="T5" fmla="*/ 65 h 69"/>
                    <a:gd name="T6" fmla="*/ 29 w 142"/>
                    <a:gd name="T7" fmla="*/ 34 h 69"/>
                    <a:gd name="T8" fmla="*/ 24 w 142"/>
                    <a:gd name="T9" fmla="*/ 45 h 69"/>
                    <a:gd name="T10" fmla="*/ 14 w 142"/>
                    <a:gd name="T11" fmla="*/ 43 h 69"/>
                    <a:gd name="T12" fmla="*/ 0 w 142"/>
                    <a:gd name="T13" fmla="*/ 41 h 69"/>
                    <a:gd name="T14" fmla="*/ 2 w 142"/>
                    <a:gd name="T15" fmla="*/ 43 h 69"/>
                    <a:gd name="T16" fmla="*/ 16 w 142"/>
                    <a:gd name="T17" fmla="*/ 45 h 69"/>
                    <a:gd name="T18" fmla="*/ 29 w 142"/>
                    <a:gd name="T19" fmla="*/ 47 h 69"/>
                    <a:gd name="T20" fmla="*/ 33 w 142"/>
                    <a:gd name="T21" fmla="*/ 37 h 69"/>
                    <a:gd name="T22" fmla="*/ 105 w 142"/>
                    <a:gd name="T23" fmla="*/ 69 h 69"/>
                    <a:gd name="T24" fmla="*/ 139 w 142"/>
                    <a:gd name="T25" fmla="*/ 8 h 69"/>
                    <a:gd name="T26" fmla="*/ 142 w 142"/>
                    <a:gd name="T27" fmla="*/ 3 h 69"/>
                    <a:gd name="T28" fmla="*/ 137 w 142"/>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69">
                      <a:moveTo>
                        <a:pt x="137" y="0"/>
                      </a:moveTo>
                      <a:cubicBezTo>
                        <a:pt x="136" y="2"/>
                        <a:pt x="135" y="4"/>
                        <a:pt x="134" y="6"/>
                      </a:cubicBezTo>
                      <a:cubicBezTo>
                        <a:pt x="123" y="26"/>
                        <a:pt x="112" y="46"/>
                        <a:pt x="101" y="65"/>
                      </a:cubicBezTo>
                      <a:cubicBezTo>
                        <a:pt x="78" y="54"/>
                        <a:pt x="54" y="43"/>
                        <a:pt x="29" y="34"/>
                      </a:cubicBezTo>
                      <a:cubicBezTo>
                        <a:pt x="27" y="37"/>
                        <a:pt x="26" y="41"/>
                        <a:pt x="24" y="45"/>
                      </a:cubicBezTo>
                      <a:cubicBezTo>
                        <a:pt x="21" y="44"/>
                        <a:pt x="17" y="43"/>
                        <a:pt x="14" y="43"/>
                      </a:cubicBezTo>
                      <a:cubicBezTo>
                        <a:pt x="9" y="42"/>
                        <a:pt x="4" y="41"/>
                        <a:pt x="0" y="41"/>
                      </a:cubicBezTo>
                      <a:cubicBezTo>
                        <a:pt x="0" y="42"/>
                        <a:pt x="1" y="42"/>
                        <a:pt x="2" y="43"/>
                      </a:cubicBezTo>
                      <a:cubicBezTo>
                        <a:pt x="6" y="44"/>
                        <a:pt x="11" y="44"/>
                        <a:pt x="16" y="45"/>
                      </a:cubicBezTo>
                      <a:cubicBezTo>
                        <a:pt x="20" y="46"/>
                        <a:pt x="24" y="47"/>
                        <a:pt x="29" y="47"/>
                      </a:cubicBezTo>
                      <a:cubicBezTo>
                        <a:pt x="30" y="44"/>
                        <a:pt x="32" y="40"/>
                        <a:pt x="33" y="37"/>
                      </a:cubicBezTo>
                      <a:cubicBezTo>
                        <a:pt x="58" y="47"/>
                        <a:pt x="82" y="58"/>
                        <a:pt x="105" y="69"/>
                      </a:cubicBezTo>
                      <a:cubicBezTo>
                        <a:pt x="116" y="49"/>
                        <a:pt x="128" y="29"/>
                        <a:pt x="139" y="8"/>
                      </a:cubicBezTo>
                      <a:cubicBezTo>
                        <a:pt x="140" y="6"/>
                        <a:pt x="141" y="4"/>
                        <a:pt x="142" y="3"/>
                      </a:cubicBezTo>
                      <a:cubicBezTo>
                        <a:pt x="141" y="2"/>
                        <a:pt x="139" y="1"/>
                        <a:pt x="13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2" name="Freeform 1101"/>
                <p:cNvSpPr>
                  <a:spLocks/>
                </p:cNvSpPr>
                <p:nvPr/>
              </p:nvSpPr>
              <p:spPr bwMode="auto">
                <a:xfrm>
                  <a:off x="4337" y="626"/>
                  <a:ext cx="299" cy="470"/>
                </a:xfrm>
                <a:custGeom>
                  <a:avLst/>
                  <a:gdLst>
                    <a:gd name="T0" fmla="*/ 52 w 159"/>
                    <a:gd name="T1" fmla="*/ 0 h 250"/>
                    <a:gd name="T2" fmla="*/ 47 w 159"/>
                    <a:gd name="T3" fmla="*/ 4 h 250"/>
                    <a:gd name="T4" fmla="*/ 0 w 159"/>
                    <a:gd name="T5" fmla="*/ 49 h 250"/>
                    <a:gd name="T6" fmla="*/ 143 w 159"/>
                    <a:gd name="T7" fmla="*/ 228 h 250"/>
                    <a:gd name="T8" fmla="*/ 158 w 159"/>
                    <a:gd name="T9" fmla="*/ 250 h 250"/>
                    <a:gd name="T10" fmla="*/ 159 w 159"/>
                    <a:gd name="T11" fmla="*/ 249 h 250"/>
                    <a:gd name="T12" fmla="*/ 144 w 159"/>
                    <a:gd name="T13" fmla="*/ 226 h 250"/>
                    <a:gd name="T14" fmla="*/ 6 w 159"/>
                    <a:gd name="T15" fmla="*/ 54 h 250"/>
                    <a:gd name="T16" fmla="*/ 53 w 159"/>
                    <a:gd name="T17" fmla="*/ 10 h 250"/>
                    <a:gd name="T18" fmla="*/ 58 w 159"/>
                    <a:gd name="T19" fmla="*/ 5 h 250"/>
                    <a:gd name="T20" fmla="*/ 52 w 159"/>
                    <a:gd name="T21"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250">
                      <a:moveTo>
                        <a:pt x="52" y="0"/>
                      </a:moveTo>
                      <a:cubicBezTo>
                        <a:pt x="50" y="1"/>
                        <a:pt x="49" y="3"/>
                        <a:pt x="47" y="4"/>
                      </a:cubicBezTo>
                      <a:cubicBezTo>
                        <a:pt x="32" y="19"/>
                        <a:pt x="16" y="34"/>
                        <a:pt x="0" y="49"/>
                      </a:cubicBezTo>
                      <a:cubicBezTo>
                        <a:pt x="54" y="105"/>
                        <a:pt x="101" y="165"/>
                        <a:pt x="143" y="228"/>
                      </a:cubicBezTo>
                      <a:cubicBezTo>
                        <a:pt x="148" y="235"/>
                        <a:pt x="153" y="243"/>
                        <a:pt x="158" y="250"/>
                      </a:cubicBezTo>
                      <a:cubicBezTo>
                        <a:pt x="158" y="250"/>
                        <a:pt x="159" y="250"/>
                        <a:pt x="159" y="249"/>
                      </a:cubicBezTo>
                      <a:cubicBezTo>
                        <a:pt x="154" y="242"/>
                        <a:pt x="149" y="234"/>
                        <a:pt x="144" y="226"/>
                      </a:cubicBezTo>
                      <a:cubicBezTo>
                        <a:pt x="104" y="165"/>
                        <a:pt x="58" y="107"/>
                        <a:pt x="6" y="54"/>
                      </a:cubicBezTo>
                      <a:cubicBezTo>
                        <a:pt x="22" y="39"/>
                        <a:pt x="37" y="25"/>
                        <a:pt x="53" y="10"/>
                      </a:cubicBezTo>
                      <a:cubicBezTo>
                        <a:pt x="54" y="8"/>
                        <a:pt x="56" y="7"/>
                        <a:pt x="58" y="5"/>
                      </a:cubicBezTo>
                      <a:cubicBezTo>
                        <a:pt x="56" y="4"/>
                        <a:pt x="54" y="2"/>
                        <a:pt x="5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3" name="Freeform 1102"/>
                <p:cNvSpPr>
                  <a:spLocks/>
                </p:cNvSpPr>
                <p:nvPr/>
              </p:nvSpPr>
              <p:spPr bwMode="auto">
                <a:xfrm>
                  <a:off x="4179" y="1540"/>
                  <a:ext cx="203" cy="142"/>
                </a:xfrm>
                <a:custGeom>
                  <a:avLst/>
                  <a:gdLst>
                    <a:gd name="T0" fmla="*/ 2 w 108"/>
                    <a:gd name="T1" fmla="*/ 0 h 76"/>
                    <a:gd name="T2" fmla="*/ 0 w 108"/>
                    <a:gd name="T3" fmla="*/ 1 h 76"/>
                    <a:gd name="T4" fmla="*/ 13 w 108"/>
                    <a:gd name="T5" fmla="*/ 27 h 76"/>
                    <a:gd name="T6" fmla="*/ 36 w 108"/>
                    <a:gd name="T7" fmla="*/ 76 h 76"/>
                    <a:gd name="T8" fmla="*/ 99 w 108"/>
                    <a:gd name="T9" fmla="*/ 47 h 76"/>
                    <a:gd name="T10" fmla="*/ 108 w 108"/>
                    <a:gd name="T11" fmla="*/ 43 h 76"/>
                    <a:gd name="T12" fmla="*/ 105 w 108"/>
                    <a:gd name="T13" fmla="*/ 37 h 76"/>
                    <a:gd name="T14" fmla="*/ 97 w 108"/>
                    <a:gd name="T15" fmla="*/ 41 h 76"/>
                    <a:gd name="T16" fmla="*/ 35 w 108"/>
                    <a:gd name="T17" fmla="*/ 70 h 76"/>
                    <a:gd name="T18" fmla="*/ 15 w 108"/>
                    <a:gd name="T19" fmla="*/ 27 h 76"/>
                    <a:gd name="T20" fmla="*/ 2 w 108"/>
                    <a:gd name="T2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76">
                      <a:moveTo>
                        <a:pt x="2" y="0"/>
                      </a:moveTo>
                      <a:cubicBezTo>
                        <a:pt x="1" y="1"/>
                        <a:pt x="1" y="1"/>
                        <a:pt x="0" y="1"/>
                      </a:cubicBezTo>
                      <a:cubicBezTo>
                        <a:pt x="5" y="10"/>
                        <a:pt x="9" y="19"/>
                        <a:pt x="13" y="27"/>
                      </a:cubicBezTo>
                      <a:cubicBezTo>
                        <a:pt x="21" y="43"/>
                        <a:pt x="29" y="60"/>
                        <a:pt x="36" y="76"/>
                      </a:cubicBezTo>
                      <a:cubicBezTo>
                        <a:pt x="57" y="67"/>
                        <a:pt x="78" y="57"/>
                        <a:pt x="99" y="47"/>
                      </a:cubicBezTo>
                      <a:cubicBezTo>
                        <a:pt x="102" y="46"/>
                        <a:pt x="105" y="44"/>
                        <a:pt x="108" y="43"/>
                      </a:cubicBezTo>
                      <a:cubicBezTo>
                        <a:pt x="107" y="41"/>
                        <a:pt x="106" y="39"/>
                        <a:pt x="105" y="37"/>
                      </a:cubicBezTo>
                      <a:cubicBezTo>
                        <a:pt x="102" y="39"/>
                        <a:pt x="100" y="40"/>
                        <a:pt x="97" y="41"/>
                      </a:cubicBezTo>
                      <a:cubicBezTo>
                        <a:pt x="76" y="51"/>
                        <a:pt x="56" y="61"/>
                        <a:pt x="35" y="70"/>
                      </a:cubicBezTo>
                      <a:cubicBezTo>
                        <a:pt x="29" y="56"/>
                        <a:pt x="22" y="41"/>
                        <a:pt x="15" y="27"/>
                      </a:cubicBezTo>
                      <a:cubicBezTo>
                        <a:pt x="11" y="18"/>
                        <a:pt x="6" y="9"/>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4" name="Freeform 1103"/>
                <p:cNvSpPr>
                  <a:spLocks/>
                </p:cNvSpPr>
                <p:nvPr/>
              </p:nvSpPr>
              <p:spPr bwMode="auto">
                <a:xfrm>
                  <a:off x="2813" y="1209"/>
                  <a:ext cx="240" cy="293"/>
                </a:xfrm>
                <a:custGeom>
                  <a:avLst/>
                  <a:gdLst>
                    <a:gd name="T0" fmla="*/ 38 w 128"/>
                    <a:gd name="T1" fmla="*/ 0 h 156"/>
                    <a:gd name="T2" fmla="*/ 0 w 128"/>
                    <a:gd name="T3" fmla="*/ 118 h 156"/>
                    <a:gd name="T4" fmla="*/ 88 w 128"/>
                    <a:gd name="T5" fmla="*/ 151 h 156"/>
                    <a:gd name="T6" fmla="*/ 98 w 128"/>
                    <a:gd name="T7" fmla="*/ 156 h 156"/>
                    <a:gd name="T8" fmla="*/ 98 w 128"/>
                    <a:gd name="T9" fmla="*/ 154 h 156"/>
                    <a:gd name="T10" fmla="*/ 88 w 128"/>
                    <a:gd name="T11" fmla="*/ 149 h 156"/>
                    <a:gd name="T12" fmla="*/ 4 w 128"/>
                    <a:gd name="T13" fmla="*/ 118 h 156"/>
                    <a:gd name="T14" fmla="*/ 42 w 128"/>
                    <a:gd name="T15" fmla="*/ 3 h 156"/>
                    <a:gd name="T16" fmla="*/ 104 w 128"/>
                    <a:gd name="T17" fmla="*/ 24 h 156"/>
                    <a:gd name="T18" fmla="*/ 127 w 128"/>
                    <a:gd name="T19" fmla="*/ 34 h 156"/>
                    <a:gd name="T20" fmla="*/ 128 w 128"/>
                    <a:gd name="T21" fmla="*/ 32 h 156"/>
                    <a:gd name="T22" fmla="*/ 105 w 128"/>
                    <a:gd name="T23" fmla="*/ 23 h 156"/>
                    <a:gd name="T24" fmla="*/ 38 w 128"/>
                    <a:gd name="T2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56">
                      <a:moveTo>
                        <a:pt x="38" y="0"/>
                      </a:moveTo>
                      <a:cubicBezTo>
                        <a:pt x="25" y="39"/>
                        <a:pt x="12" y="79"/>
                        <a:pt x="0" y="118"/>
                      </a:cubicBezTo>
                      <a:cubicBezTo>
                        <a:pt x="31" y="128"/>
                        <a:pt x="60" y="139"/>
                        <a:pt x="88" y="151"/>
                      </a:cubicBezTo>
                      <a:cubicBezTo>
                        <a:pt x="91" y="153"/>
                        <a:pt x="94" y="154"/>
                        <a:pt x="98" y="156"/>
                      </a:cubicBezTo>
                      <a:cubicBezTo>
                        <a:pt x="98" y="155"/>
                        <a:pt x="98" y="155"/>
                        <a:pt x="98" y="154"/>
                      </a:cubicBezTo>
                      <a:cubicBezTo>
                        <a:pt x="95" y="153"/>
                        <a:pt x="92" y="151"/>
                        <a:pt x="88" y="149"/>
                      </a:cubicBezTo>
                      <a:cubicBezTo>
                        <a:pt x="62" y="137"/>
                        <a:pt x="34" y="127"/>
                        <a:pt x="4" y="118"/>
                      </a:cubicBezTo>
                      <a:cubicBezTo>
                        <a:pt x="17" y="80"/>
                        <a:pt x="29" y="41"/>
                        <a:pt x="42" y="3"/>
                      </a:cubicBezTo>
                      <a:cubicBezTo>
                        <a:pt x="64" y="9"/>
                        <a:pt x="84" y="16"/>
                        <a:pt x="104" y="24"/>
                      </a:cubicBezTo>
                      <a:cubicBezTo>
                        <a:pt x="112" y="27"/>
                        <a:pt x="119" y="31"/>
                        <a:pt x="127" y="34"/>
                      </a:cubicBezTo>
                      <a:cubicBezTo>
                        <a:pt x="127" y="33"/>
                        <a:pt x="127" y="33"/>
                        <a:pt x="128" y="32"/>
                      </a:cubicBezTo>
                      <a:cubicBezTo>
                        <a:pt x="120" y="29"/>
                        <a:pt x="113" y="26"/>
                        <a:pt x="105" y="23"/>
                      </a:cubicBezTo>
                      <a:cubicBezTo>
                        <a:pt x="84" y="14"/>
                        <a:pt x="61" y="7"/>
                        <a:pt x="3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5" name="Freeform 1104"/>
                <p:cNvSpPr>
                  <a:spLocks/>
                </p:cNvSpPr>
                <p:nvPr/>
              </p:nvSpPr>
              <p:spPr bwMode="auto">
                <a:xfrm>
                  <a:off x="3206" y="1978"/>
                  <a:ext cx="201" cy="423"/>
                </a:xfrm>
                <a:custGeom>
                  <a:avLst/>
                  <a:gdLst>
                    <a:gd name="T0" fmla="*/ 2 w 107"/>
                    <a:gd name="T1" fmla="*/ 0 h 225"/>
                    <a:gd name="T2" fmla="*/ 0 w 107"/>
                    <a:gd name="T3" fmla="*/ 1 h 225"/>
                    <a:gd name="T4" fmla="*/ 7 w 107"/>
                    <a:gd name="T5" fmla="*/ 11 h 225"/>
                    <a:gd name="T6" fmla="*/ 79 w 107"/>
                    <a:gd name="T7" fmla="*/ 225 h 225"/>
                    <a:gd name="T8" fmla="*/ 99 w 107"/>
                    <a:gd name="T9" fmla="*/ 223 h 225"/>
                    <a:gd name="T10" fmla="*/ 107 w 107"/>
                    <a:gd name="T11" fmla="*/ 222 h 225"/>
                    <a:gd name="T12" fmla="*/ 106 w 107"/>
                    <a:gd name="T13" fmla="*/ 219 h 225"/>
                    <a:gd name="T14" fmla="*/ 98 w 107"/>
                    <a:gd name="T15" fmla="*/ 220 h 225"/>
                    <a:gd name="T16" fmla="*/ 81 w 107"/>
                    <a:gd name="T17" fmla="*/ 222 h 225"/>
                    <a:gd name="T18" fmla="*/ 8 w 107"/>
                    <a:gd name="T19" fmla="*/ 10 h 225"/>
                    <a:gd name="T20" fmla="*/ 2 w 107"/>
                    <a:gd name="T21"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225">
                      <a:moveTo>
                        <a:pt x="2" y="0"/>
                      </a:moveTo>
                      <a:cubicBezTo>
                        <a:pt x="2" y="1"/>
                        <a:pt x="1" y="1"/>
                        <a:pt x="0" y="1"/>
                      </a:cubicBezTo>
                      <a:cubicBezTo>
                        <a:pt x="2" y="5"/>
                        <a:pt x="5" y="8"/>
                        <a:pt x="7" y="11"/>
                      </a:cubicBezTo>
                      <a:cubicBezTo>
                        <a:pt x="49" y="75"/>
                        <a:pt x="72" y="149"/>
                        <a:pt x="79" y="225"/>
                      </a:cubicBezTo>
                      <a:cubicBezTo>
                        <a:pt x="86" y="224"/>
                        <a:pt x="92" y="223"/>
                        <a:pt x="99" y="223"/>
                      </a:cubicBezTo>
                      <a:cubicBezTo>
                        <a:pt x="101" y="222"/>
                        <a:pt x="104" y="222"/>
                        <a:pt x="107" y="222"/>
                      </a:cubicBezTo>
                      <a:cubicBezTo>
                        <a:pt x="107" y="220"/>
                        <a:pt x="106" y="220"/>
                        <a:pt x="106" y="219"/>
                      </a:cubicBezTo>
                      <a:cubicBezTo>
                        <a:pt x="103" y="219"/>
                        <a:pt x="101" y="220"/>
                        <a:pt x="98" y="220"/>
                      </a:cubicBezTo>
                      <a:cubicBezTo>
                        <a:pt x="92" y="221"/>
                        <a:pt x="87" y="221"/>
                        <a:pt x="81" y="222"/>
                      </a:cubicBezTo>
                      <a:cubicBezTo>
                        <a:pt x="74" y="147"/>
                        <a:pt x="50" y="73"/>
                        <a:pt x="8" y="10"/>
                      </a:cubicBezTo>
                      <a:cubicBezTo>
                        <a:pt x="6" y="7"/>
                        <a:pt x="4" y="4"/>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6" name="Freeform 1105"/>
                <p:cNvSpPr>
                  <a:spLocks/>
                </p:cNvSpPr>
                <p:nvPr/>
              </p:nvSpPr>
              <p:spPr bwMode="auto">
                <a:xfrm>
                  <a:off x="3211" y="3327"/>
                  <a:ext cx="293" cy="307"/>
                </a:xfrm>
                <a:custGeom>
                  <a:avLst/>
                  <a:gdLst>
                    <a:gd name="T0" fmla="*/ 154 w 156"/>
                    <a:gd name="T1" fmla="*/ 0 h 163"/>
                    <a:gd name="T2" fmla="*/ 141 w 156"/>
                    <a:gd name="T3" fmla="*/ 16 h 163"/>
                    <a:gd name="T4" fmla="*/ 36 w 156"/>
                    <a:gd name="T5" fmla="*/ 123 h 163"/>
                    <a:gd name="T6" fmla="*/ 42 w 156"/>
                    <a:gd name="T7" fmla="*/ 130 h 163"/>
                    <a:gd name="T8" fmla="*/ 11 w 156"/>
                    <a:gd name="T9" fmla="*/ 153 h 163"/>
                    <a:gd name="T10" fmla="*/ 0 w 156"/>
                    <a:gd name="T11" fmla="*/ 161 h 163"/>
                    <a:gd name="T12" fmla="*/ 1 w 156"/>
                    <a:gd name="T13" fmla="*/ 163 h 163"/>
                    <a:gd name="T14" fmla="*/ 12 w 156"/>
                    <a:gd name="T15" fmla="*/ 156 h 163"/>
                    <a:gd name="T16" fmla="*/ 48 w 156"/>
                    <a:gd name="T17" fmla="*/ 129 h 163"/>
                    <a:gd name="T18" fmla="*/ 42 w 156"/>
                    <a:gd name="T19" fmla="*/ 121 h 163"/>
                    <a:gd name="T20" fmla="*/ 143 w 156"/>
                    <a:gd name="T21" fmla="*/ 18 h 163"/>
                    <a:gd name="T22" fmla="*/ 156 w 156"/>
                    <a:gd name="T23" fmla="*/ 2 h 163"/>
                    <a:gd name="T24" fmla="*/ 154 w 156"/>
                    <a:gd name="T25"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63">
                      <a:moveTo>
                        <a:pt x="154" y="0"/>
                      </a:moveTo>
                      <a:cubicBezTo>
                        <a:pt x="150" y="6"/>
                        <a:pt x="146" y="11"/>
                        <a:pt x="141" y="16"/>
                      </a:cubicBezTo>
                      <a:cubicBezTo>
                        <a:pt x="110" y="56"/>
                        <a:pt x="75" y="91"/>
                        <a:pt x="36" y="123"/>
                      </a:cubicBezTo>
                      <a:cubicBezTo>
                        <a:pt x="38" y="125"/>
                        <a:pt x="40" y="128"/>
                        <a:pt x="42" y="130"/>
                      </a:cubicBezTo>
                      <a:cubicBezTo>
                        <a:pt x="32" y="138"/>
                        <a:pt x="22" y="146"/>
                        <a:pt x="11" y="153"/>
                      </a:cubicBezTo>
                      <a:cubicBezTo>
                        <a:pt x="7" y="156"/>
                        <a:pt x="4" y="158"/>
                        <a:pt x="0" y="161"/>
                      </a:cubicBezTo>
                      <a:cubicBezTo>
                        <a:pt x="0" y="162"/>
                        <a:pt x="1" y="163"/>
                        <a:pt x="1" y="163"/>
                      </a:cubicBezTo>
                      <a:cubicBezTo>
                        <a:pt x="5" y="161"/>
                        <a:pt x="9" y="158"/>
                        <a:pt x="12" y="156"/>
                      </a:cubicBezTo>
                      <a:cubicBezTo>
                        <a:pt x="24" y="147"/>
                        <a:pt x="36" y="138"/>
                        <a:pt x="48" y="129"/>
                      </a:cubicBezTo>
                      <a:cubicBezTo>
                        <a:pt x="46" y="126"/>
                        <a:pt x="44" y="124"/>
                        <a:pt x="42" y="121"/>
                      </a:cubicBezTo>
                      <a:cubicBezTo>
                        <a:pt x="80" y="90"/>
                        <a:pt x="114" y="56"/>
                        <a:pt x="143" y="18"/>
                      </a:cubicBezTo>
                      <a:cubicBezTo>
                        <a:pt x="148" y="13"/>
                        <a:pt x="152" y="7"/>
                        <a:pt x="156" y="2"/>
                      </a:cubicBezTo>
                      <a:cubicBezTo>
                        <a:pt x="155" y="2"/>
                        <a:pt x="154" y="1"/>
                        <a:pt x="15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7" name="Freeform 1106"/>
                <p:cNvSpPr>
                  <a:spLocks/>
                </p:cNvSpPr>
                <p:nvPr/>
              </p:nvSpPr>
              <p:spPr bwMode="auto">
                <a:xfrm>
                  <a:off x="3948" y="4031"/>
                  <a:ext cx="344" cy="287"/>
                </a:xfrm>
                <a:custGeom>
                  <a:avLst/>
                  <a:gdLst>
                    <a:gd name="T0" fmla="*/ 181 w 183"/>
                    <a:gd name="T1" fmla="*/ 0 h 153"/>
                    <a:gd name="T2" fmla="*/ 168 w 183"/>
                    <a:gd name="T3" fmla="*/ 16 h 153"/>
                    <a:gd name="T4" fmla="*/ 47 w 183"/>
                    <a:gd name="T5" fmla="*/ 144 h 153"/>
                    <a:gd name="T6" fmla="*/ 14 w 183"/>
                    <a:gd name="T7" fmla="*/ 106 h 153"/>
                    <a:gd name="T8" fmla="*/ 53 w 183"/>
                    <a:gd name="T9" fmla="*/ 69 h 153"/>
                    <a:gd name="T10" fmla="*/ 11 w 183"/>
                    <a:gd name="T11" fmla="*/ 25 h 153"/>
                    <a:gd name="T12" fmla="*/ 6 w 183"/>
                    <a:gd name="T13" fmla="*/ 20 h 153"/>
                    <a:gd name="T14" fmla="*/ 0 w 183"/>
                    <a:gd name="T15" fmla="*/ 27 h 153"/>
                    <a:gd name="T16" fmla="*/ 4 w 183"/>
                    <a:gd name="T17" fmla="*/ 31 h 153"/>
                    <a:gd name="T18" fmla="*/ 44 w 183"/>
                    <a:gd name="T19" fmla="*/ 74 h 153"/>
                    <a:gd name="T20" fmla="*/ 5 w 183"/>
                    <a:gd name="T21" fmla="*/ 111 h 153"/>
                    <a:gd name="T22" fmla="*/ 41 w 183"/>
                    <a:gd name="T23" fmla="*/ 153 h 153"/>
                    <a:gd name="T24" fmla="*/ 171 w 183"/>
                    <a:gd name="T25" fmla="*/ 17 h 153"/>
                    <a:gd name="T26" fmla="*/ 183 w 183"/>
                    <a:gd name="T27" fmla="*/ 1 h 153"/>
                    <a:gd name="T28" fmla="*/ 181 w 183"/>
                    <a:gd name="T2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153">
                      <a:moveTo>
                        <a:pt x="181" y="0"/>
                      </a:moveTo>
                      <a:cubicBezTo>
                        <a:pt x="177" y="5"/>
                        <a:pt x="173" y="10"/>
                        <a:pt x="168" y="16"/>
                      </a:cubicBezTo>
                      <a:cubicBezTo>
                        <a:pt x="131" y="61"/>
                        <a:pt x="91" y="104"/>
                        <a:pt x="47" y="144"/>
                      </a:cubicBezTo>
                      <a:cubicBezTo>
                        <a:pt x="36" y="132"/>
                        <a:pt x="25" y="119"/>
                        <a:pt x="14" y="106"/>
                      </a:cubicBezTo>
                      <a:cubicBezTo>
                        <a:pt x="27" y="94"/>
                        <a:pt x="40" y="82"/>
                        <a:pt x="53" y="69"/>
                      </a:cubicBezTo>
                      <a:cubicBezTo>
                        <a:pt x="39" y="54"/>
                        <a:pt x="25" y="40"/>
                        <a:pt x="11" y="25"/>
                      </a:cubicBezTo>
                      <a:cubicBezTo>
                        <a:pt x="9" y="24"/>
                        <a:pt x="8" y="22"/>
                        <a:pt x="6" y="20"/>
                      </a:cubicBezTo>
                      <a:cubicBezTo>
                        <a:pt x="4" y="22"/>
                        <a:pt x="2" y="24"/>
                        <a:pt x="0" y="27"/>
                      </a:cubicBezTo>
                      <a:cubicBezTo>
                        <a:pt x="1" y="28"/>
                        <a:pt x="3" y="30"/>
                        <a:pt x="4" y="31"/>
                      </a:cubicBezTo>
                      <a:cubicBezTo>
                        <a:pt x="18" y="45"/>
                        <a:pt x="31" y="60"/>
                        <a:pt x="44" y="74"/>
                      </a:cubicBezTo>
                      <a:cubicBezTo>
                        <a:pt x="32" y="87"/>
                        <a:pt x="18" y="99"/>
                        <a:pt x="5" y="111"/>
                      </a:cubicBezTo>
                      <a:cubicBezTo>
                        <a:pt x="17" y="125"/>
                        <a:pt x="29" y="139"/>
                        <a:pt x="41" y="153"/>
                      </a:cubicBezTo>
                      <a:cubicBezTo>
                        <a:pt x="88" y="111"/>
                        <a:pt x="131" y="65"/>
                        <a:pt x="171" y="17"/>
                      </a:cubicBezTo>
                      <a:cubicBezTo>
                        <a:pt x="175" y="12"/>
                        <a:pt x="179" y="6"/>
                        <a:pt x="183" y="1"/>
                      </a:cubicBezTo>
                      <a:cubicBezTo>
                        <a:pt x="182" y="1"/>
                        <a:pt x="182" y="0"/>
                        <a:pt x="18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8" name="Freeform 1107"/>
                <p:cNvSpPr>
                  <a:spLocks/>
                </p:cNvSpPr>
                <p:nvPr/>
              </p:nvSpPr>
              <p:spPr bwMode="auto">
                <a:xfrm>
                  <a:off x="3593" y="365"/>
                  <a:ext cx="770" cy="1229"/>
                </a:xfrm>
                <a:custGeom>
                  <a:avLst/>
                  <a:gdLst>
                    <a:gd name="T0" fmla="*/ 231 w 410"/>
                    <a:gd name="T1" fmla="*/ 654 h 654"/>
                    <a:gd name="T2" fmla="*/ 410 w 410"/>
                    <a:gd name="T3" fmla="*/ 554 h 654"/>
                    <a:gd name="T4" fmla="*/ 71 w 410"/>
                    <a:gd name="T5" fmla="*/ 177 h 654"/>
                    <a:gd name="T6" fmla="*/ 190 w 410"/>
                    <a:gd name="T7" fmla="*/ 9 h 654"/>
                    <a:gd name="T8" fmla="*/ 177 w 410"/>
                    <a:gd name="T9" fmla="*/ 0 h 654"/>
                    <a:gd name="T10" fmla="*/ 58 w 410"/>
                    <a:gd name="T11" fmla="*/ 172 h 654"/>
                    <a:gd name="T12" fmla="*/ 402 w 410"/>
                    <a:gd name="T13" fmla="*/ 545 h 654"/>
                    <a:gd name="T14" fmla="*/ 229 w 410"/>
                    <a:gd name="T15" fmla="*/ 643 h 654"/>
                    <a:gd name="T16" fmla="*/ 52 w 410"/>
                    <a:gd name="T17" fmla="*/ 418 h 654"/>
                    <a:gd name="T18" fmla="*/ 0 w 410"/>
                    <a:gd name="T19" fmla="*/ 473 h 654"/>
                    <a:gd name="T20" fmla="*/ 7 w 410"/>
                    <a:gd name="T21" fmla="*/ 480 h 654"/>
                    <a:gd name="T22" fmla="*/ 58 w 410"/>
                    <a:gd name="T23" fmla="*/ 427 h 654"/>
                    <a:gd name="T24" fmla="*/ 231 w 410"/>
                    <a:gd name="T25"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654">
                      <a:moveTo>
                        <a:pt x="231" y="654"/>
                      </a:moveTo>
                      <a:cubicBezTo>
                        <a:pt x="291" y="620"/>
                        <a:pt x="351" y="587"/>
                        <a:pt x="410" y="554"/>
                      </a:cubicBezTo>
                      <a:cubicBezTo>
                        <a:pt x="334" y="407"/>
                        <a:pt x="221" y="277"/>
                        <a:pt x="71" y="177"/>
                      </a:cubicBezTo>
                      <a:cubicBezTo>
                        <a:pt x="111" y="121"/>
                        <a:pt x="150" y="65"/>
                        <a:pt x="190" y="9"/>
                      </a:cubicBezTo>
                      <a:cubicBezTo>
                        <a:pt x="186" y="6"/>
                        <a:pt x="181" y="3"/>
                        <a:pt x="177" y="0"/>
                      </a:cubicBezTo>
                      <a:cubicBezTo>
                        <a:pt x="137" y="58"/>
                        <a:pt x="97" y="115"/>
                        <a:pt x="58" y="172"/>
                      </a:cubicBezTo>
                      <a:cubicBezTo>
                        <a:pt x="210" y="270"/>
                        <a:pt x="324" y="399"/>
                        <a:pt x="402" y="545"/>
                      </a:cubicBezTo>
                      <a:cubicBezTo>
                        <a:pt x="345" y="578"/>
                        <a:pt x="287" y="610"/>
                        <a:pt x="229" y="643"/>
                      </a:cubicBezTo>
                      <a:cubicBezTo>
                        <a:pt x="184" y="560"/>
                        <a:pt x="125" y="483"/>
                        <a:pt x="52" y="418"/>
                      </a:cubicBezTo>
                      <a:cubicBezTo>
                        <a:pt x="35" y="436"/>
                        <a:pt x="17" y="455"/>
                        <a:pt x="0" y="473"/>
                      </a:cubicBezTo>
                      <a:cubicBezTo>
                        <a:pt x="2" y="475"/>
                        <a:pt x="5" y="478"/>
                        <a:pt x="7" y="480"/>
                      </a:cubicBezTo>
                      <a:cubicBezTo>
                        <a:pt x="24" y="462"/>
                        <a:pt x="41" y="445"/>
                        <a:pt x="58" y="427"/>
                      </a:cubicBezTo>
                      <a:cubicBezTo>
                        <a:pt x="130" y="494"/>
                        <a:pt x="187" y="570"/>
                        <a:pt x="231" y="65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9" name="Freeform 1108"/>
                <p:cNvSpPr>
                  <a:spLocks/>
                </p:cNvSpPr>
                <p:nvPr/>
              </p:nvSpPr>
              <p:spPr bwMode="auto">
                <a:xfrm>
                  <a:off x="3865" y="323"/>
                  <a:ext cx="143" cy="102"/>
                </a:xfrm>
                <a:custGeom>
                  <a:avLst/>
                  <a:gdLst>
                    <a:gd name="T0" fmla="*/ 34 w 76"/>
                    <a:gd name="T1" fmla="*/ 33 h 54"/>
                    <a:gd name="T2" fmla="*/ 74 w 76"/>
                    <a:gd name="T3" fmla="*/ 50 h 54"/>
                    <a:gd name="T4" fmla="*/ 43 w 76"/>
                    <a:gd name="T5" fmla="*/ 20 h 54"/>
                    <a:gd name="T6" fmla="*/ 3 w 76"/>
                    <a:gd name="T7" fmla="*/ 4 h 54"/>
                    <a:gd name="T8" fmla="*/ 34 w 76"/>
                    <a:gd name="T9" fmla="*/ 33 h 54"/>
                  </a:gdLst>
                  <a:ahLst/>
                  <a:cxnLst>
                    <a:cxn ang="0">
                      <a:pos x="T0" y="T1"/>
                    </a:cxn>
                    <a:cxn ang="0">
                      <a:pos x="T2" y="T3"/>
                    </a:cxn>
                    <a:cxn ang="0">
                      <a:pos x="T4" y="T5"/>
                    </a:cxn>
                    <a:cxn ang="0">
                      <a:pos x="T6" y="T7"/>
                    </a:cxn>
                    <a:cxn ang="0">
                      <a:pos x="T8" y="T9"/>
                    </a:cxn>
                  </a:cxnLst>
                  <a:rect l="0" t="0" r="r" b="b"/>
                  <a:pathLst>
                    <a:path w="76" h="54">
                      <a:moveTo>
                        <a:pt x="34" y="33"/>
                      </a:moveTo>
                      <a:cubicBezTo>
                        <a:pt x="53" y="46"/>
                        <a:pt x="71" y="54"/>
                        <a:pt x="74" y="50"/>
                      </a:cubicBezTo>
                      <a:cubicBezTo>
                        <a:pt x="76" y="46"/>
                        <a:pt x="63" y="33"/>
                        <a:pt x="43" y="20"/>
                      </a:cubicBezTo>
                      <a:cubicBezTo>
                        <a:pt x="24" y="7"/>
                        <a:pt x="5" y="0"/>
                        <a:pt x="3" y="4"/>
                      </a:cubicBezTo>
                      <a:cubicBezTo>
                        <a:pt x="0" y="8"/>
                        <a:pt x="15" y="21"/>
                        <a:pt x="34" y="3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0" name="Freeform 1109"/>
                <p:cNvSpPr>
                  <a:spLocks/>
                </p:cNvSpPr>
                <p:nvPr/>
              </p:nvSpPr>
              <p:spPr bwMode="auto">
                <a:xfrm>
                  <a:off x="3653" y="649"/>
                  <a:ext cx="122" cy="88"/>
                </a:xfrm>
                <a:custGeom>
                  <a:avLst/>
                  <a:gdLst>
                    <a:gd name="T0" fmla="*/ 28 w 65"/>
                    <a:gd name="T1" fmla="*/ 30 h 47"/>
                    <a:gd name="T2" fmla="*/ 62 w 65"/>
                    <a:gd name="T3" fmla="*/ 43 h 47"/>
                    <a:gd name="T4" fmla="*/ 37 w 65"/>
                    <a:gd name="T5" fmla="*/ 16 h 47"/>
                    <a:gd name="T6" fmla="*/ 2 w 65"/>
                    <a:gd name="T7" fmla="*/ 4 h 47"/>
                    <a:gd name="T8" fmla="*/ 28 w 65"/>
                    <a:gd name="T9" fmla="*/ 30 h 47"/>
                  </a:gdLst>
                  <a:ahLst/>
                  <a:cxnLst>
                    <a:cxn ang="0">
                      <a:pos x="T0" y="T1"/>
                    </a:cxn>
                    <a:cxn ang="0">
                      <a:pos x="T2" y="T3"/>
                    </a:cxn>
                    <a:cxn ang="0">
                      <a:pos x="T4" y="T5"/>
                    </a:cxn>
                    <a:cxn ang="0">
                      <a:pos x="T6" y="T7"/>
                    </a:cxn>
                    <a:cxn ang="0">
                      <a:pos x="T8" y="T9"/>
                    </a:cxn>
                  </a:cxnLst>
                  <a:rect l="0" t="0" r="r" b="b"/>
                  <a:pathLst>
                    <a:path w="65" h="47">
                      <a:moveTo>
                        <a:pt x="28" y="30"/>
                      </a:moveTo>
                      <a:cubicBezTo>
                        <a:pt x="44" y="40"/>
                        <a:pt x="59" y="47"/>
                        <a:pt x="62" y="43"/>
                      </a:cubicBezTo>
                      <a:cubicBezTo>
                        <a:pt x="65" y="39"/>
                        <a:pt x="54" y="27"/>
                        <a:pt x="37" y="16"/>
                      </a:cubicBezTo>
                      <a:cubicBezTo>
                        <a:pt x="21" y="5"/>
                        <a:pt x="5" y="0"/>
                        <a:pt x="2" y="4"/>
                      </a:cubicBezTo>
                      <a:cubicBezTo>
                        <a:pt x="0" y="8"/>
                        <a:pt x="12" y="19"/>
                        <a:pt x="28" y="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1" name="Freeform 1110"/>
                <p:cNvSpPr>
                  <a:spLocks/>
                </p:cNvSpPr>
                <p:nvPr/>
              </p:nvSpPr>
              <p:spPr bwMode="auto">
                <a:xfrm>
                  <a:off x="3567" y="1228"/>
                  <a:ext cx="67" cy="63"/>
                </a:xfrm>
                <a:custGeom>
                  <a:avLst/>
                  <a:gdLst>
                    <a:gd name="T0" fmla="*/ 13 w 36"/>
                    <a:gd name="T1" fmla="*/ 22 h 34"/>
                    <a:gd name="T2" fmla="*/ 33 w 36"/>
                    <a:gd name="T3" fmla="*/ 31 h 34"/>
                    <a:gd name="T4" fmla="*/ 23 w 36"/>
                    <a:gd name="T5" fmla="*/ 12 h 34"/>
                    <a:gd name="T6" fmla="*/ 2 w 36"/>
                    <a:gd name="T7" fmla="*/ 3 h 34"/>
                    <a:gd name="T8" fmla="*/ 13 w 36"/>
                    <a:gd name="T9" fmla="*/ 22 h 34"/>
                  </a:gdLst>
                  <a:ahLst/>
                  <a:cxnLst>
                    <a:cxn ang="0">
                      <a:pos x="T0" y="T1"/>
                    </a:cxn>
                    <a:cxn ang="0">
                      <a:pos x="T2" y="T3"/>
                    </a:cxn>
                    <a:cxn ang="0">
                      <a:pos x="T4" y="T5"/>
                    </a:cxn>
                    <a:cxn ang="0">
                      <a:pos x="T6" y="T7"/>
                    </a:cxn>
                    <a:cxn ang="0">
                      <a:pos x="T8" y="T9"/>
                    </a:cxn>
                  </a:cxnLst>
                  <a:rect l="0" t="0" r="r" b="b"/>
                  <a:pathLst>
                    <a:path w="36" h="34">
                      <a:moveTo>
                        <a:pt x="13" y="22"/>
                      </a:moveTo>
                      <a:cubicBezTo>
                        <a:pt x="22" y="29"/>
                        <a:pt x="31" y="34"/>
                        <a:pt x="33" y="31"/>
                      </a:cubicBezTo>
                      <a:cubicBezTo>
                        <a:pt x="36" y="28"/>
                        <a:pt x="31" y="20"/>
                        <a:pt x="23" y="12"/>
                      </a:cubicBezTo>
                      <a:cubicBezTo>
                        <a:pt x="14" y="4"/>
                        <a:pt x="4" y="0"/>
                        <a:pt x="2" y="3"/>
                      </a:cubicBezTo>
                      <a:cubicBezTo>
                        <a:pt x="0" y="5"/>
                        <a:pt x="5" y="14"/>
                        <a:pt x="13"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2" name="Freeform 1111"/>
                <p:cNvSpPr>
                  <a:spLocks/>
                </p:cNvSpPr>
                <p:nvPr/>
              </p:nvSpPr>
              <p:spPr bwMode="auto">
                <a:xfrm>
                  <a:off x="4322" y="1338"/>
                  <a:ext cx="71" cy="117"/>
                </a:xfrm>
                <a:custGeom>
                  <a:avLst/>
                  <a:gdLst>
                    <a:gd name="T0" fmla="*/ 12 w 38"/>
                    <a:gd name="T1" fmla="*/ 35 h 62"/>
                    <a:gd name="T2" fmla="*/ 34 w 38"/>
                    <a:gd name="T3" fmla="*/ 60 h 62"/>
                    <a:gd name="T4" fmla="*/ 27 w 38"/>
                    <a:gd name="T5" fmla="*/ 27 h 62"/>
                    <a:gd name="T6" fmla="*/ 4 w 38"/>
                    <a:gd name="T7" fmla="*/ 2 h 62"/>
                    <a:gd name="T8" fmla="*/ 12 w 38"/>
                    <a:gd name="T9" fmla="*/ 35 h 62"/>
                  </a:gdLst>
                  <a:ahLst/>
                  <a:cxnLst>
                    <a:cxn ang="0">
                      <a:pos x="T0" y="T1"/>
                    </a:cxn>
                    <a:cxn ang="0">
                      <a:pos x="T2" y="T3"/>
                    </a:cxn>
                    <a:cxn ang="0">
                      <a:pos x="T4" y="T5"/>
                    </a:cxn>
                    <a:cxn ang="0">
                      <a:pos x="T6" y="T7"/>
                    </a:cxn>
                    <a:cxn ang="0">
                      <a:pos x="T8" y="T9"/>
                    </a:cxn>
                  </a:cxnLst>
                  <a:rect l="0" t="0" r="r" b="b"/>
                  <a:pathLst>
                    <a:path w="38" h="62">
                      <a:moveTo>
                        <a:pt x="12" y="35"/>
                      </a:moveTo>
                      <a:cubicBezTo>
                        <a:pt x="21" y="51"/>
                        <a:pt x="30" y="62"/>
                        <a:pt x="34" y="60"/>
                      </a:cubicBezTo>
                      <a:cubicBezTo>
                        <a:pt x="38" y="58"/>
                        <a:pt x="35" y="43"/>
                        <a:pt x="27" y="27"/>
                      </a:cubicBezTo>
                      <a:cubicBezTo>
                        <a:pt x="18" y="11"/>
                        <a:pt x="7" y="0"/>
                        <a:pt x="4" y="2"/>
                      </a:cubicBezTo>
                      <a:cubicBezTo>
                        <a:pt x="0" y="4"/>
                        <a:pt x="4" y="19"/>
                        <a:pt x="12" y="3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3" name="Freeform 1112"/>
                <p:cNvSpPr>
                  <a:spLocks/>
                </p:cNvSpPr>
                <p:nvPr/>
              </p:nvSpPr>
              <p:spPr bwMode="auto">
                <a:xfrm>
                  <a:off x="3991" y="1536"/>
                  <a:ext cx="64" cy="98"/>
                </a:xfrm>
                <a:custGeom>
                  <a:avLst/>
                  <a:gdLst>
                    <a:gd name="T0" fmla="*/ 10 w 34"/>
                    <a:gd name="T1" fmla="*/ 30 h 52"/>
                    <a:gd name="T2" fmla="*/ 29 w 34"/>
                    <a:gd name="T3" fmla="*/ 50 h 52"/>
                    <a:gd name="T4" fmla="*/ 24 w 34"/>
                    <a:gd name="T5" fmla="*/ 22 h 52"/>
                    <a:gd name="T6" fmla="*/ 4 w 34"/>
                    <a:gd name="T7" fmla="*/ 2 h 52"/>
                    <a:gd name="T8" fmla="*/ 10 w 34"/>
                    <a:gd name="T9" fmla="*/ 30 h 52"/>
                  </a:gdLst>
                  <a:ahLst/>
                  <a:cxnLst>
                    <a:cxn ang="0">
                      <a:pos x="T0" y="T1"/>
                    </a:cxn>
                    <a:cxn ang="0">
                      <a:pos x="T2" y="T3"/>
                    </a:cxn>
                    <a:cxn ang="0">
                      <a:pos x="T4" y="T5"/>
                    </a:cxn>
                    <a:cxn ang="0">
                      <a:pos x="T6" y="T7"/>
                    </a:cxn>
                    <a:cxn ang="0">
                      <a:pos x="T8" y="T9"/>
                    </a:cxn>
                  </a:cxnLst>
                  <a:rect l="0" t="0" r="r" b="b"/>
                  <a:pathLst>
                    <a:path w="34" h="52">
                      <a:moveTo>
                        <a:pt x="10" y="30"/>
                      </a:moveTo>
                      <a:cubicBezTo>
                        <a:pt x="17" y="43"/>
                        <a:pt x="25" y="52"/>
                        <a:pt x="29" y="50"/>
                      </a:cubicBezTo>
                      <a:cubicBezTo>
                        <a:pt x="34" y="48"/>
                        <a:pt x="32" y="35"/>
                        <a:pt x="24" y="22"/>
                      </a:cubicBezTo>
                      <a:cubicBezTo>
                        <a:pt x="17" y="9"/>
                        <a:pt x="8" y="0"/>
                        <a:pt x="4" y="2"/>
                      </a:cubicBezTo>
                      <a:cubicBezTo>
                        <a:pt x="0" y="5"/>
                        <a:pt x="3" y="17"/>
                        <a:pt x="10" y="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4" name="Freeform 1113"/>
                <p:cNvSpPr>
                  <a:spLocks/>
                </p:cNvSpPr>
                <p:nvPr/>
              </p:nvSpPr>
              <p:spPr bwMode="auto">
                <a:xfrm>
                  <a:off x="3670" y="1137"/>
                  <a:ext cx="56" cy="53"/>
                </a:xfrm>
                <a:custGeom>
                  <a:avLst/>
                  <a:gdLst>
                    <a:gd name="T0" fmla="*/ 12 w 30"/>
                    <a:gd name="T1" fmla="*/ 18 h 28"/>
                    <a:gd name="T2" fmla="*/ 28 w 30"/>
                    <a:gd name="T3" fmla="*/ 26 h 28"/>
                    <a:gd name="T4" fmla="*/ 19 w 30"/>
                    <a:gd name="T5" fmla="*/ 10 h 28"/>
                    <a:gd name="T6" fmla="*/ 2 w 30"/>
                    <a:gd name="T7" fmla="*/ 2 h 28"/>
                    <a:gd name="T8" fmla="*/ 12 w 30"/>
                    <a:gd name="T9" fmla="*/ 18 h 28"/>
                  </a:gdLst>
                  <a:ahLst/>
                  <a:cxnLst>
                    <a:cxn ang="0">
                      <a:pos x="T0" y="T1"/>
                    </a:cxn>
                    <a:cxn ang="0">
                      <a:pos x="T2" y="T3"/>
                    </a:cxn>
                    <a:cxn ang="0">
                      <a:pos x="T4" y="T5"/>
                    </a:cxn>
                    <a:cxn ang="0">
                      <a:pos x="T6" y="T7"/>
                    </a:cxn>
                    <a:cxn ang="0">
                      <a:pos x="T8" y="T9"/>
                    </a:cxn>
                  </a:cxnLst>
                  <a:rect l="0" t="0" r="r" b="b"/>
                  <a:pathLst>
                    <a:path w="30" h="28">
                      <a:moveTo>
                        <a:pt x="12" y="18"/>
                      </a:moveTo>
                      <a:cubicBezTo>
                        <a:pt x="19" y="24"/>
                        <a:pt x="26" y="28"/>
                        <a:pt x="28" y="26"/>
                      </a:cubicBezTo>
                      <a:cubicBezTo>
                        <a:pt x="30" y="24"/>
                        <a:pt x="26" y="17"/>
                        <a:pt x="19" y="10"/>
                      </a:cubicBezTo>
                      <a:cubicBezTo>
                        <a:pt x="12" y="4"/>
                        <a:pt x="4" y="0"/>
                        <a:pt x="2" y="2"/>
                      </a:cubicBezTo>
                      <a:cubicBezTo>
                        <a:pt x="0" y="5"/>
                        <a:pt x="5" y="11"/>
                        <a:pt x="12" y="1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5" name="Freeform 1114"/>
                <p:cNvSpPr>
                  <a:spLocks/>
                </p:cNvSpPr>
                <p:nvPr/>
              </p:nvSpPr>
              <p:spPr bwMode="auto">
                <a:xfrm>
                  <a:off x="3142" y="1263"/>
                  <a:ext cx="609" cy="901"/>
                </a:xfrm>
                <a:custGeom>
                  <a:avLst/>
                  <a:gdLst>
                    <a:gd name="T0" fmla="*/ 127 w 324"/>
                    <a:gd name="T1" fmla="*/ 479 h 479"/>
                    <a:gd name="T2" fmla="*/ 321 w 324"/>
                    <a:gd name="T3" fmla="*/ 416 h 479"/>
                    <a:gd name="T4" fmla="*/ 171 w 324"/>
                    <a:gd name="T5" fmla="*/ 148 h 479"/>
                    <a:gd name="T6" fmla="*/ 324 w 324"/>
                    <a:gd name="T7" fmla="*/ 8 h 479"/>
                    <a:gd name="T8" fmla="*/ 317 w 324"/>
                    <a:gd name="T9" fmla="*/ 0 h 479"/>
                    <a:gd name="T10" fmla="*/ 164 w 324"/>
                    <a:gd name="T11" fmla="*/ 145 h 479"/>
                    <a:gd name="T12" fmla="*/ 316 w 324"/>
                    <a:gd name="T13" fmla="*/ 410 h 479"/>
                    <a:gd name="T14" fmla="*/ 128 w 324"/>
                    <a:gd name="T15" fmla="*/ 473 h 479"/>
                    <a:gd name="T16" fmla="*/ 62 w 324"/>
                    <a:gd name="T17" fmla="*/ 335 h 479"/>
                    <a:gd name="T18" fmla="*/ 0 w 324"/>
                    <a:gd name="T19" fmla="*/ 380 h 479"/>
                    <a:gd name="T20" fmla="*/ 3 w 324"/>
                    <a:gd name="T21" fmla="*/ 384 h 479"/>
                    <a:gd name="T22" fmla="*/ 63 w 324"/>
                    <a:gd name="T23" fmla="*/ 342 h 479"/>
                    <a:gd name="T24" fmla="*/ 127 w 324"/>
                    <a:gd name="T25"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479">
                      <a:moveTo>
                        <a:pt x="127" y="479"/>
                      </a:moveTo>
                      <a:cubicBezTo>
                        <a:pt x="191" y="458"/>
                        <a:pt x="256" y="437"/>
                        <a:pt x="321" y="416"/>
                      </a:cubicBezTo>
                      <a:cubicBezTo>
                        <a:pt x="293" y="318"/>
                        <a:pt x="244" y="226"/>
                        <a:pt x="171" y="148"/>
                      </a:cubicBezTo>
                      <a:cubicBezTo>
                        <a:pt x="222" y="101"/>
                        <a:pt x="273" y="54"/>
                        <a:pt x="324" y="8"/>
                      </a:cubicBezTo>
                      <a:cubicBezTo>
                        <a:pt x="321" y="5"/>
                        <a:pt x="319" y="3"/>
                        <a:pt x="317" y="0"/>
                      </a:cubicBezTo>
                      <a:cubicBezTo>
                        <a:pt x="266" y="48"/>
                        <a:pt x="214" y="97"/>
                        <a:pt x="164" y="145"/>
                      </a:cubicBezTo>
                      <a:cubicBezTo>
                        <a:pt x="237" y="221"/>
                        <a:pt x="287" y="312"/>
                        <a:pt x="316" y="410"/>
                      </a:cubicBezTo>
                      <a:cubicBezTo>
                        <a:pt x="253" y="431"/>
                        <a:pt x="191" y="452"/>
                        <a:pt x="128" y="473"/>
                      </a:cubicBezTo>
                      <a:cubicBezTo>
                        <a:pt x="114" y="424"/>
                        <a:pt x="92" y="377"/>
                        <a:pt x="62" y="335"/>
                      </a:cubicBezTo>
                      <a:cubicBezTo>
                        <a:pt x="42" y="350"/>
                        <a:pt x="21" y="365"/>
                        <a:pt x="0" y="380"/>
                      </a:cubicBezTo>
                      <a:cubicBezTo>
                        <a:pt x="1" y="381"/>
                        <a:pt x="2" y="382"/>
                        <a:pt x="3" y="384"/>
                      </a:cubicBezTo>
                      <a:cubicBezTo>
                        <a:pt x="23" y="370"/>
                        <a:pt x="43" y="356"/>
                        <a:pt x="63" y="342"/>
                      </a:cubicBezTo>
                      <a:cubicBezTo>
                        <a:pt x="92" y="384"/>
                        <a:pt x="113" y="430"/>
                        <a:pt x="127" y="47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6" name="Freeform 1115"/>
                <p:cNvSpPr>
                  <a:spLocks/>
                </p:cNvSpPr>
                <p:nvPr/>
              </p:nvSpPr>
              <p:spPr bwMode="auto">
                <a:xfrm>
                  <a:off x="3702" y="1228"/>
                  <a:ext cx="83" cy="86"/>
                </a:xfrm>
                <a:custGeom>
                  <a:avLst/>
                  <a:gdLst>
                    <a:gd name="T0" fmla="*/ 16 w 44"/>
                    <a:gd name="T1" fmla="*/ 29 h 46"/>
                    <a:gd name="T2" fmla="*/ 40 w 44"/>
                    <a:gd name="T3" fmla="*/ 43 h 46"/>
                    <a:gd name="T4" fmla="*/ 28 w 44"/>
                    <a:gd name="T5" fmla="*/ 17 h 46"/>
                    <a:gd name="T6" fmla="*/ 3 w 44"/>
                    <a:gd name="T7" fmla="*/ 4 h 46"/>
                    <a:gd name="T8" fmla="*/ 16 w 44"/>
                    <a:gd name="T9" fmla="*/ 29 h 46"/>
                  </a:gdLst>
                  <a:ahLst/>
                  <a:cxnLst>
                    <a:cxn ang="0">
                      <a:pos x="T0" y="T1"/>
                    </a:cxn>
                    <a:cxn ang="0">
                      <a:pos x="T2" y="T3"/>
                    </a:cxn>
                    <a:cxn ang="0">
                      <a:pos x="T4" y="T5"/>
                    </a:cxn>
                    <a:cxn ang="0">
                      <a:pos x="T6" y="T7"/>
                    </a:cxn>
                    <a:cxn ang="0">
                      <a:pos x="T8" y="T9"/>
                    </a:cxn>
                  </a:cxnLst>
                  <a:rect l="0" t="0" r="r" b="b"/>
                  <a:pathLst>
                    <a:path w="44" h="46">
                      <a:moveTo>
                        <a:pt x="16" y="29"/>
                      </a:moveTo>
                      <a:cubicBezTo>
                        <a:pt x="26" y="39"/>
                        <a:pt x="37" y="46"/>
                        <a:pt x="40" y="43"/>
                      </a:cubicBezTo>
                      <a:cubicBezTo>
                        <a:pt x="44" y="40"/>
                        <a:pt x="38" y="28"/>
                        <a:pt x="28" y="17"/>
                      </a:cubicBezTo>
                      <a:cubicBezTo>
                        <a:pt x="18" y="6"/>
                        <a:pt x="6" y="0"/>
                        <a:pt x="3" y="4"/>
                      </a:cubicBezTo>
                      <a:cubicBezTo>
                        <a:pt x="0" y="7"/>
                        <a:pt x="6" y="18"/>
                        <a:pt x="16" y="2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7" name="Freeform 1116"/>
                <p:cNvSpPr>
                  <a:spLocks/>
                </p:cNvSpPr>
                <p:nvPr/>
              </p:nvSpPr>
              <p:spPr bwMode="auto">
                <a:xfrm>
                  <a:off x="3424" y="1504"/>
                  <a:ext cx="65" cy="68"/>
                </a:xfrm>
                <a:custGeom>
                  <a:avLst/>
                  <a:gdLst>
                    <a:gd name="T0" fmla="*/ 12 w 35"/>
                    <a:gd name="T1" fmla="*/ 23 h 36"/>
                    <a:gd name="T2" fmla="*/ 32 w 35"/>
                    <a:gd name="T3" fmla="*/ 33 h 36"/>
                    <a:gd name="T4" fmla="*/ 24 w 35"/>
                    <a:gd name="T5" fmla="*/ 12 h 36"/>
                    <a:gd name="T6" fmla="*/ 3 w 35"/>
                    <a:gd name="T7" fmla="*/ 3 h 36"/>
                    <a:gd name="T8" fmla="*/ 12 w 35"/>
                    <a:gd name="T9" fmla="*/ 23 h 36"/>
                  </a:gdLst>
                  <a:ahLst/>
                  <a:cxnLst>
                    <a:cxn ang="0">
                      <a:pos x="T0" y="T1"/>
                    </a:cxn>
                    <a:cxn ang="0">
                      <a:pos x="T2" y="T3"/>
                    </a:cxn>
                    <a:cxn ang="0">
                      <a:pos x="T4" y="T5"/>
                    </a:cxn>
                    <a:cxn ang="0">
                      <a:pos x="T6" y="T7"/>
                    </a:cxn>
                    <a:cxn ang="0">
                      <a:pos x="T8" y="T9"/>
                    </a:cxn>
                  </a:cxnLst>
                  <a:rect l="0" t="0" r="r" b="b"/>
                  <a:pathLst>
                    <a:path w="35" h="36">
                      <a:moveTo>
                        <a:pt x="12" y="23"/>
                      </a:moveTo>
                      <a:cubicBezTo>
                        <a:pt x="20" y="32"/>
                        <a:pt x="29" y="36"/>
                        <a:pt x="32" y="33"/>
                      </a:cubicBezTo>
                      <a:cubicBezTo>
                        <a:pt x="35" y="30"/>
                        <a:pt x="32" y="21"/>
                        <a:pt x="24" y="12"/>
                      </a:cubicBezTo>
                      <a:cubicBezTo>
                        <a:pt x="16" y="4"/>
                        <a:pt x="7" y="0"/>
                        <a:pt x="3" y="3"/>
                      </a:cubicBezTo>
                      <a:cubicBezTo>
                        <a:pt x="0" y="6"/>
                        <a:pt x="4" y="15"/>
                        <a:pt x="12"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8" name="Freeform 1117"/>
                <p:cNvSpPr>
                  <a:spLocks/>
                </p:cNvSpPr>
                <p:nvPr/>
              </p:nvSpPr>
              <p:spPr bwMode="auto">
                <a:xfrm>
                  <a:off x="3131" y="1959"/>
                  <a:ext cx="31" cy="41"/>
                </a:xfrm>
                <a:custGeom>
                  <a:avLst/>
                  <a:gdLst>
                    <a:gd name="T0" fmla="*/ 3 w 17"/>
                    <a:gd name="T1" fmla="*/ 15 h 22"/>
                    <a:gd name="T2" fmla="*/ 14 w 17"/>
                    <a:gd name="T3" fmla="*/ 19 h 22"/>
                    <a:gd name="T4" fmla="*/ 14 w 17"/>
                    <a:gd name="T5" fmla="*/ 7 h 22"/>
                    <a:gd name="T6" fmla="*/ 2 w 17"/>
                    <a:gd name="T7" fmla="*/ 3 h 22"/>
                    <a:gd name="T8" fmla="*/ 3 w 17"/>
                    <a:gd name="T9" fmla="*/ 15 h 22"/>
                  </a:gdLst>
                  <a:ahLst/>
                  <a:cxnLst>
                    <a:cxn ang="0">
                      <a:pos x="T0" y="T1"/>
                    </a:cxn>
                    <a:cxn ang="0">
                      <a:pos x="T2" y="T3"/>
                    </a:cxn>
                    <a:cxn ang="0">
                      <a:pos x="T4" y="T5"/>
                    </a:cxn>
                    <a:cxn ang="0">
                      <a:pos x="T6" y="T7"/>
                    </a:cxn>
                    <a:cxn ang="0">
                      <a:pos x="T8" y="T9"/>
                    </a:cxn>
                  </a:cxnLst>
                  <a:rect l="0" t="0" r="r" b="b"/>
                  <a:pathLst>
                    <a:path w="17" h="22">
                      <a:moveTo>
                        <a:pt x="3" y="15"/>
                      </a:moveTo>
                      <a:cubicBezTo>
                        <a:pt x="6" y="19"/>
                        <a:pt x="11" y="22"/>
                        <a:pt x="14" y="19"/>
                      </a:cubicBezTo>
                      <a:cubicBezTo>
                        <a:pt x="17" y="17"/>
                        <a:pt x="17" y="12"/>
                        <a:pt x="14" y="7"/>
                      </a:cubicBezTo>
                      <a:cubicBezTo>
                        <a:pt x="11" y="2"/>
                        <a:pt x="6" y="0"/>
                        <a:pt x="2" y="3"/>
                      </a:cubicBezTo>
                      <a:cubicBezTo>
                        <a:pt x="0" y="5"/>
                        <a:pt x="0" y="10"/>
                        <a:pt x="3"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9" name="Freeform 1118"/>
                <p:cNvSpPr>
                  <a:spLocks/>
                </p:cNvSpPr>
                <p:nvPr/>
              </p:nvSpPr>
              <p:spPr bwMode="auto">
                <a:xfrm>
                  <a:off x="3722" y="2000"/>
                  <a:ext cx="42" cy="79"/>
                </a:xfrm>
                <a:custGeom>
                  <a:avLst/>
                  <a:gdLst>
                    <a:gd name="T0" fmla="*/ 3 w 22"/>
                    <a:gd name="T1" fmla="*/ 23 h 42"/>
                    <a:gd name="T2" fmla="*/ 16 w 22"/>
                    <a:gd name="T3" fmla="*/ 40 h 42"/>
                    <a:gd name="T4" fmla="*/ 18 w 22"/>
                    <a:gd name="T5" fmla="*/ 18 h 42"/>
                    <a:gd name="T6" fmla="*/ 5 w 22"/>
                    <a:gd name="T7" fmla="*/ 2 h 42"/>
                    <a:gd name="T8" fmla="*/ 3 w 22"/>
                    <a:gd name="T9" fmla="*/ 23 h 42"/>
                  </a:gdLst>
                  <a:ahLst/>
                  <a:cxnLst>
                    <a:cxn ang="0">
                      <a:pos x="T0" y="T1"/>
                    </a:cxn>
                    <a:cxn ang="0">
                      <a:pos x="T2" y="T3"/>
                    </a:cxn>
                    <a:cxn ang="0">
                      <a:pos x="T4" y="T5"/>
                    </a:cxn>
                    <a:cxn ang="0">
                      <a:pos x="T6" y="T7"/>
                    </a:cxn>
                    <a:cxn ang="0">
                      <a:pos x="T8" y="T9"/>
                    </a:cxn>
                  </a:cxnLst>
                  <a:rect l="0" t="0" r="r" b="b"/>
                  <a:pathLst>
                    <a:path w="22" h="42">
                      <a:moveTo>
                        <a:pt x="3" y="23"/>
                      </a:moveTo>
                      <a:cubicBezTo>
                        <a:pt x="6" y="34"/>
                        <a:pt x="12" y="42"/>
                        <a:pt x="16" y="40"/>
                      </a:cubicBezTo>
                      <a:cubicBezTo>
                        <a:pt x="20" y="39"/>
                        <a:pt x="22" y="29"/>
                        <a:pt x="18" y="18"/>
                      </a:cubicBezTo>
                      <a:cubicBezTo>
                        <a:pt x="15" y="7"/>
                        <a:pt x="9" y="0"/>
                        <a:pt x="5" y="2"/>
                      </a:cubicBezTo>
                      <a:cubicBezTo>
                        <a:pt x="0" y="3"/>
                        <a:pt x="0" y="13"/>
                        <a:pt x="3"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0" name="Freeform 1119"/>
                <p:cNvSpPr>
                  <a:spLocks/>
                </p:cNvSpPr>
                <p:nvPr/>
              </p:nvSpPr>
              <p:spPr bwMode="auto">
                <a:xfrm>
                  <a:off x="3362" y="2130"/>
                  <a:ext cx="37" cy="56"/>
                </a:xfrm>
                <a:custGeom>
                  <a:avLst/>
                  <a:gdLst>
                    <a:gd name="T0" fmla="*/ 2 w 20"/>
                    <a:gd name="T1" fmla="*/ 17 h 30"/>
                    <a:gd name="T2" fmla="*/ 13 w 20"/>
                    <a:gd name="T3" fmla="*/ 29 h 30"/>
                    <a:gd name="T4" fmla="*/ 17 w 20"/>
                    <a:gd name="T5" fmla="*/ 12 h 30"/>
                    <a:gd name="T6" fmla="*/ 5 w 20"/>
                    <a:gd name="T7" fmla="*/ 1 h 30"/>
                    <a:gd name="T8" fmla="*/ 2 w 20"/>
                    <a:gd name="T9" fmla="*/ 17 h 30"/>
                  </a:gdLst>
                  <a:ahLst/>
                  <a:cxnLst>
                    <a:cxn ang="0">
                      <a:pos x="T0" y="T1"/>
                    </a:cxn>
                    <a:cxn ang="0">
                      <a:pos x="T2" y="T3"/>
                    </a:cxn>
                    <a:cxn ang="0">
                      <a:pos x="T4" y="T5"/>
                    </a:cxn>
                    <a:cxn ang="0">
                      <a:pos x="T6" y="T7"/>
                    </a:cxn>
                    <a:cxn ang="0">
                      <a:pos x="T8" y="T9"/>
                    </a:cxn>
                  </a:cxnLst>
                  <a:rect l="0" t="0" r="r" b="b"/>
                  <a:pathLst>
                    <a:path w="20" h="30">
                      <a:moveTo>
                        <a:pt x="2" y="17"/>
                      </a:moveTo>
                      <a:cubicBezTo>
                        <a:pt x="4" y="25"/>
                        <a:pt x="9" y="30"/>
                        <a:pt x="13" y="29"/>
                      </a:cubicBezTo>
                      <a:cubicBezTo>
                        <a:pt x="18" y="28"/>
                        <a:pt x="20" y="20"/>
                        <a:pt x="17" y="12"/>
                      </a:cubicBezTo>
                      <a:cubicBezTo>
                        <a:pt x="15" y="5"/>
                        <a:pt x="10" y="0"/>
                        <a:pt x="5" y="1"/>
                      </a:cubicBezTo>
                      <a:cubicBezTo>
                        <a:pt x="1" y="3"/>
                        <a:pt x="0" y="10"/>
                        <a:pt x="2" y="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927" name="Freeform 1121"/>
              <p:cNvSpPr>
                <a:spLocks/>
              </p:cNvSpPr>
              <p:nvPr/>
            </p:nvSpPr>
            <p:spPr bwMode="auto">
              <a:xfrm>
                <a:off x="3245" y="1887"/>
                <a:ext cx="28" cy="34"/>
              </a:xfrm>
              <a:custGeom>
                <a:avLst/>
                <a:gdLst>
                  <a:gd name="T0" fmla="*/ 4 w 15"/>
                  <a:gd name="T1" fmla="*/ 11 h 18"/>
                  <a:gd name="T2" fmla="*/ 13 w 15"/>
                  <a:gd name="T3" fmla="*/ 16 h 18"/>
                  <a:gd name="T4" fmla="*/ 12 w 15"/>
                  <a:gd name="T5" fmla="*/ 5 h 18"/>
                  <a:gd name="T6" fmla="*/ 3 w 15"/>
                  <a:gd name="T7" fmla="*/ 1 h 18"/>
                  <a:gd name="T8" fmla="*/ 4 w 15"/>
                  <a:gd name="T9" fmla="*/ 11 h 18"/>
                </a:gdLst>
                <a:ahLst/>
                <a:cxnLst>
                  <a:cxn ang="0">
                    <a:pos x="T0" y="T1"/>
                  </a:cxn>
                  <a:cxn ang="0">
                    <a:pos x="T2" y="T3"/>
                  </a:cxn>
                  <a:cxn ang="0">
                    <a:pos x="T4" y="T5"/>
                  </a:cxn>
                  <a:cxn ang="0">
                    <a:pos x="T6" y="T7"/>
                  </a:cxn>
                  <a:cxn ang="0">
                    <a:pos x="T8" y="T9"/>
                  </a:cxn>
                </a:cxnLst>
                <a:rect l="0" t="0" r="r" b="b"/>
                <a:pathLst>
                  <a:path w="15" h="18">
                    <a:moveTo>
                      <a:pt x="4" y="11"/>
                    </a:moveTo>
                    <a:cubicBezTo>
                      <a:pt x="7" y="16"/>
                      <a:pt x="11" y="18"/>
                      <a:pt x="13" y="16"/>
                    </a:cubicBezTo>
                    <a:cubicBezTo>
                      <a:pt x="15" y="15"/>
                      <a:pt x="15" y="10"/>
                      <a:pt x="12" y="5"/>
                    </a:cubicBezTo>
                    <a:cubicBezTo>
                      <a:pt x="9" y="1"/>
                      <a:pt x="5" y="0"/>
                      <a:pt x="3" y="1"/>
                    </a:cubicBezTo>
                    <a:cubicBezTo>
                      <a:pt x="0" y="3"/>
                      <a:pt x="1" y="7"/>
                      <a:pt x="4" y="1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8" name="Freeform 1122"/>
              <p:cNvSpPr>
                <a:spLocks/>
              </p:cNvSpPr>
              <p:nvPr/>
            </p:nvSpPr>
            <p:spPr bwMode="auto">
              <a:xfrm>
                <a:off x="3786" y="1476"/>
                <a:ext cx="773" cy="989"/>
              </a:xfrm>
              <a:custGeom>
                <a:avLst/>
                <a:gdLst>
                  <a:gd name="T0" fmla="*/ 100 w 411"/>
                  <a:gd name="T1" fmla="*/ 524 h 526"/>
                  <a:gd name="T2" fmla="*/ 302 w 411"/>
                  <a:gd name="T3" fmla="*/ 526 h 526"/>
                  <a:gd name="T4" fmla="*/ 223 w 411"/>
                  <a:gd name="T5" fmla="*/ 98 h 526"/>
                  <a:gd name="T6" fmla="*/ 411 w 411"/>
                  <a:gd name="T7" fmla="*/ 12 h 526"/>
                  <a:gd name="T8" fmla="*/ 405 w 411"/>
                  <a:gd name="T9" fmla="*/ 0 h 526"/>
                  <a:gd name="T10" fmla="*/ 216 w 411"/>
                  <a:gd name="T11" fmla="*/ 90 h 526"/>
                  <a:gd name="T12" fmla="*/ 300 w 411"/>
                  <a:gd name="T13" fmla="*/ 515 h 526"/>
                  <a:gd name="T14" fmla="*/ 103 w 411"/>
                  <a:gd name="T15" fmla="*/ 516 h 526"/>
                  <a:gd name="T16" fmla="*/ 72 w 411"/>
                  <a:gd name="T17" fmla="*/ 276 h 526"/>
                  <a:gd name="T18" fmla="*/ 0 w 411"/>
                  <a:gd name="T19" fmla="*/ 299 h 526"/>
                  <a:gd name="T20" fmla="*/ 2 w 411"/>
                  <a:gd name="T21" fmla="*/ 307 h 526"/>
                  <a:gd name="T22" fmla="*/ 71 w 411"/>
                  <a:gd name="T23" fmla="*/ 285 h 526"/>
                  <a:gd name="T24" fmla="*/ 100 w 411"/>
                  <a:gd name="T25" fmla="*/ 524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1" h="526">
                    <a:moveTo>
                      <a:pt x="100" y="524"/>
                    </a:moveTo>
                    <a:cubicBezTo>
                      <a:pt x="168" y="525"/>
                      <a:pt x="235" y="525"/>
                      <a:pt x="302" y="526"/>
                    </a:cubicBezTo>
                    <a:cubicBezTo>
                      <a:pt x="305" y="379"/>
                      <a:pt x="280" y="233"/>
                      <a:pt x="223" y="98"/>
                    </a:cubicBezTo>
                    <a:cubicBezTo>
                      <a:pt x="286" y="70"/>
                      <a:pt x="348" y="41"/>
                      <a:pt x="411" y="12"/>
                    </a:cubicBezTo>
                    <a:cubicBezTo>
                      <a:pt x="409" y="8"/>
                      <a:pt x="407" y="4"/>
                      <a:pt x="405" y="0"/>
                    </a:cubicBezTo>
                    <a:cubicBezTo>
                      <a:pt x="342" y="30"/>
                      <a:pt x="279" y="60"/>
                      <a:pt x="216" y="90"/>
                    </a:cubicBezTo>
                    <a:cubicBezTo>
                      <a:pt x="274" y="223"/>
                      <a:pt x="301" y="369"/>
                      <a:pt x="300" y="515"/>
                    </a:cubicBezTo>
                    <a:cubicBezTo>
                      <a:pt x="234" y="515"/>
                      <a:pt x="169" y="515"/>
                      <a:pt x="103" y="516"/>
                    </a:cubicBezTo>
                    <a:cubicBezTo>
                      <a:pt x="104" y="435"/>
                      <a:pt x="94" y="354"/>
                      <a:pt x="72" y="276"/>
                    </a:cubicBezTo>
                    <a:cubicBezTo>
                      <a:pt x="48" y="284"/>
                      <a:pt x="24" y="291"/>
                      <a:pt x="0" y="299"/>
                    </a:cubicBezTo>
                    <a:cubicBezTo>
                      <a:pt x="1" y="302"/>
                      <a:pt x="1" y="304"/>
                      <a:pt x="2" y="307"/>
                    </a:cubicBezTo>
                    <a:cubicBezTo>
                      <a:pt x="25" y="300"/>
                      <a:pt x="48" y="292"/>
                      <a:pt x="71" y="285"/>
                    </a:cubicBezTo>
                    <a:cubicBezTo>
                      <a:pt x="92" y="363"/>
                      <a:pt x="102" y="444"/>
                      <a:pt x="100" y="52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9" name="Freeform 1123"/>
              <p:cNvSpPr>
                <a:spLocks/>
              </p:cNvSpPr>
              <p:nvPr/>
            </p:nvSpPr>
            <p:spPr bwMode="auto">
              <a:xfrm>
                <a:off x="4519" y="1425"/>
                <a:ext cx="68" cy="126"/>
              </a:xfrm>
              <a:custGeom>
                <a:avLst/>
                <a:gdLst>
                  <a:gd name="T0" fmla="*/ 11 w 36"/>
                  <a:gd name="T1" fmla="*/ 37 h 67"/>
                  <a:gd name="T2" fmla="*/ 31 w 36"/>
                  <a:gd name="T3" fmla="*/ 65 h 67"/>
                  <a:gd name="T4" fmla="*/ 26 w 36"/>
                  <a:gd name="T5" fmla="*/ 30 h 67"/>
                  <a:gd name="T6" fmla="*/ 4 w 36"/>
                  <a:gd name="T7" fmla="*/ 2 h 67"/>
                  <a:gd name="T8" fmla="*/ 11 w 36"/>
                  <a:gd name="T9" fmla="*/ 37 h 67"/>
                </a:gdLst>
                <a:ahLst/>
                <a:cxnLst>
                  <a:cxn ang="0">
                    <a:pos x="T0" y="T1"/>
                  </a:cxn>
                  <a:cxn ang="0">
                    <a:pos x="T2" y="T3"/>
                  </a:cxn>
                  <a:cxn ang="0">
                    <a:pos x="T4" y="T5"/>
                  </a:cxn>
                  <a:cxn ang="0">
                    <a:pos x="T6" y="T7"/>
                  </a:cxn>
                  <a:cxn ang="0">
                    <a:pos x="T8" y="T9"/>
                  </a:cxn>
                </a:cxnLst>
                <a:rect l="0" t="0" r="r" b="b"/>
                <a:pathLst>
                  <a:path w="36" h="67">
                    <a:moveTo>
                      <a:pt x="11" y="37"/>
                    </a:moveTo>
                    <a:cubicBezTo>
                      <a:pt x="18" y="54"/>
                      <a:pt x="27" y="67"/>
                      <a:pt x="31" y="65"/>
                    </a:cubicBezTo>
                    <a:cubicBezTo>
                      <a:pt x="36" y="64"/>
                      <a:pt x="33" y="48"/>
                      <a:pt x="26" y="30"/>
                    </a:cubicBezTo>
                    <a:cubicBezTo>
                      <a:pt x="18" y="12"/>
                      <a:pt x="8" y="0"/>
                      <a:pt x="4" y="2"/>
                    </a:cubicBezTo>
                    <a:cubicBezTo>
                      <a:pt x="0" y="4"/>
                      <a:pt x="3" y="19"/>
                      <a:pt x="11" y="3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0" name="Freeform 1124"/>
              <p:cNvSpPr>
                <a:spLocks/>
              </p:cNvSpPr>
              <p:nvPr/>
            </p:nvSpPr>
            <p:spPr bwMode="auto">
              <a:xfrm>
                <a:off x="4170" y="1598"/>
                <a:ext cx="60" cy="107"/>
              </a:xfrm>
              <a:custGeom>
                <a:avLst/>
                <a:gdLst>
                  <a:gd name="T0" fmla="*/ 9 w 32"/>
                  <a:gd name="T1" fmla="*/ 32 h 57"/>
                  <a:gd name="T2" fmla="*/ 28 w 32"/>
                  <a:gd name="T3" fmla="*/ 55 h 57"/>
                  <a:gd name="T4" fmla="*/ 24 w 32"/>
                  <a:gd name="T5" fmla="*/ 25 h 57"/>
                  <a:gd name="T6" fmla="*/ 5 w 32"/>
                  <a:gd name="T7" fmla="*/ 2 h 57"/>
                  <a:gd name="T8" fmla="*/ 9 w 32"/>
                  <a:gd name="T9" fmla="*/ 32 h 57"/>
                </a:gdLst>
                <a:ahLst/>
                <a:cxnLst>
                  <a:cxn ang="0">
                    <a:pos x="T0" y="T1"/>
                  </a:cxn>
                  <a:cxn ang="0">
                    <a:pos x="T2" y="T3"/>
                  </a:cxn>
                  <a:cxn ang="0">
                    <a:pos x="T4" y="T5"/>
                  </a:cxn>
                  <a:cxn ang="0">
                    <a:pos x="T6" y="T7"/>
                  </a:cxn>
                  <a:cxn ang="0">
                    <a:pos x="T8" y="T9"/>
                  </a:cxn>
                </a:cxnLst>
                <a:rect l="0" t="0" r="r" b="b"/>
                <a:pathLst>
                  <a:path w="32" h="57">
                    <a:moveTo>
                      <a:pt x="9" y="32"/>
                    </a:moveTo>
                    <a:cubicBezTo>
                      <a:pt x="15" y="47"/>
                      <a:pt x="23" y="57"/>
                      <a:pt x="28" y="55"/>
                    </a:cubicBezTo>
                    <a:cubicBezTo>
                      <a:pt x="32" y="54"/>
                      <a:pt x="30" y="40"/>
                      <a:pt x="24" y="25"/>
                    </a:cubicBezTo>
                    <a:cubicBezTo>
                      <a:pt x="18" y="10"/>
                      <a:pt x="9" y="0"/>
                      <a:pt x="5" y="2"/>
                    </a:cubicBezTo>
                    <a:cubicBezTo>
                      <a:pt x="0" y="5"/>
                      <a:pt x="3" y="18"/>
                      <a:pt x="9" y="3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1" name="Freeform 1125"/>
              <p:cNvSpPr>
                <a:spLocks/>
              </p:cNvSpPr>
              <p:nvPr/>
            </p:nvSpPr>
            <p:spPr bwMode="auto">
              <a:xfrm>
                <a:off x="3773" y="2011"/>
                <a:ext cx="34" cy="66"/>
              </a:xfrm>
              <a:custGeom>
                <a:avLst/>
                <a:gdLst>
                  <a:gd name="T0" fmla="*/ 3 w 18"/>
                  <a:gd name="T1" fmla="*/ 19 h 35"/>
                  <a:gd name="T2" fmla="*/ 13 w 18"/>
                  <a:gd name="T3" fmla="*/ 34 h 35"/>
                  <a:gd name="T4" fmla="*/ 15 w 18"/>
                  <a:gd name="T5" fmla="*/ 16 h 35"/>
                  <a:gd name="T6" fmla="*/ 4 w 18"/>
                  <a:gd name="T7" fmla="*/ 1 h 35"/>
                  <a:gd name="T8" fmla="*/ 3 w 18"/>
                  <a:gd name="T9" fmla="*/ 19 h 35"/>
                </a:gdLst>
                <a:ahLst/>
                <a:cxnLst>
                  <a:cxn ang="0">
                    <a:pos x="T0" y="T1"/>
                  </a:cxn>
                  <a:cxn ang="0">
                    <a:pos x="T2" y="T3"/>
                  </a:cxn>
                  <a:cxn ang="0">
                    <a:pos x="T4" y="T5"/>
                  </a:cxn>
                  <a:cxn ang="0">
                    <a:pos x="T6" y="T7"/>
                  </a:cxn>
                  <a:cxn ang="0">
                    <a:pos x="T8" y="T9"/>
                  </a:cxn>
                </a:cxnLst>
                <a:rect l="0" t="0" r="r" b="b"/>
                <a:pathLst>
                  <a:path w="18" h="35">
                    <a:moveTo>
                      <a:pt x="3" y="19"/>
                    </a:moveTo>
                    <a:cubicBezTo>
                      <a:pt x="5" y="29"/>
                      <a:pt x="10" y="35"/>
                      <a:pt x="13" y="34"/>
                    </a:cubicBezTo>
                    <a:cubicBezTo>
                      <a:pt x="17" y="33"/>
                      <a:pt x="18" y="25"/>
                      <a:pt x="15" y="16"/>
                    </a:cubicBezTo>
                    <a:cubicBezTo>
                      <a:pt x="13" y="6"/>
                      <a:pt x="8" y="0"/>
                      <a:pt x="4" y="1"/>
                    </a:cubicBezTo>
                    <a:cubicBezTo>
                      <a:pt x="1" y="2"/>
                      <a:pt x="0" y="11"/>
                      <a:pt x="3"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2" name="Freeform 1126"/>
              <p:cNvSpPr>
                <a:spLocks/>
              </p:cNvSpPr>
              <p:nvPr/>
            </p:nvSpPr>
            <p:spPr bwMode="auto">
              <a:xfrm>
                <a:off x="4337" y="2399"/>
                <a:ext cx="32" cy="109"/>
              </a:xfrm>
              <a:custGeom>
                <a:avLst/>
                <a:gdLst>
                  <a:gd name="T0" fmla="*/ 1 w 17"/>
                  <a:gd name="T1" fmla="*/ 29 h 58"/>
                  <a:gd name="T2" fmla="*/ 8 w 17"/>
                  <a:gd name="T3" fmla="*/ 58 h 58"/>
                  <a:gd name="T4" fmla="*/ 17 w 17"/>
                  <a:gd name="T5" fmla="*/ 29 h 58"/>
                  <a:gd name="T6" fmla="*/ 9 w 17"/>
                  <a:gd name="T7" fmla="*/ 0 h 58"/>
                  <a:gd name="T8" fmla="*/ 1 w 17"/>
                  <a:gd name="T9" fmla="*/ 29 h 58"/>
                </a:gdLst>
                <a:ahLst/>
                <a:cxnLst>
                  <a:cxn ang="0">
                    <a:pos x="T0" y="T1"/>
                  </a:cxn>
                  <a:cxn ang="0">
                    <a:pos x="T2" y="T3"/>
                  </a:cxn>
                  <a:cxn ang="0">
                    <a:pos x="T4" y="T5"/>
                  </a:cxn>
                  <a:cxn ang="0">
                    <a:pos x="T6" y="T7"/>
                  </a:cxn>
                  <a:cxn ang="0">
                    <a:pos x="T8" y="T9"/>
                  </a:cxn>
                </a:cxnLst>
                <a:rect l="0" t="0" r="r" b="b"/>
                <a:pathLst>
                  <a:path w="17" h="58">
                    <a:moveTo>
                      <a:pt x="1" y="29"/>
                    </a:moveTo>
                    <a:cubicBezTo>
                      <a:pt x="0" y="45"/>
                      <a:pt x="4" y="58"/>
                      <a:pt x="8" y="58"/>
                    </a:cubicBezTo>
                    <a:cubicBezTo>
                      <a:pt x="12" y="58"/>
                      <a:pt x="17" y="45"/>
                      <a:pt x="17" y="29"/>
                    </a:cubicBezTo>
                    <a:cubicBezTo>
                      <a:pt x="17" y="13"/>
                      <a:pt x="13" y="0"/>
                      <a:pt x="9" y="0"/>
                    </a:cubicBezTo>
                    <a:cubicBezTo>
                      <a:pt x="4" y="0"/>
                      <a:pt x="1" y="13"/>
                      <a:pt x="1" y="2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3" name="Freeform 1127"/>
              <p:cNvSpPr>
                <a:spLocks/>
              </p:cNvSpPr>
              <p:nvPr/>
            </p:nvSpPr>
            <p:spPr bwMode="auto">
              <a:xfrm>
                <a:off x="3959" y="2410"/>
                <a:ext cx="32" cy="87"/>
              </a:xfrm>
              <a:custGeom>
                <a:avLst/>
                <a:gdLst>
                  <a:gd name="T0" fmla="*/ 0 w 17"/>
                  <a:gd name="T1" fmla="*/ 23 h 46"/>
                  <a:gd name="T2" fmla="*/ 8 w 17"/>
                  <a:gd name="T3" fmla="*/ 46 h 46"/>
                  <a:gd name="T4" fmla="*/ 17 w 17"/>
                  <a:gd name="T5" fmla="*/ 23 h 46"/>
                  <a:gd name="T6" fmla="*/ 9 w 17"/>
                  <a:gd name="T7" fmla="*/ 0 h 46"/>
                  <a:gd name="T8" fmla="*/ 0 w 17"/>
                  <a:gd name="T9" fmla="*/ 23 h 46"/>
                </a:gdLst>
                <a:ahLst/>
                <a:cxnLst>
                  <a:cxn ang="0">
                    <a:pos x="T0" y="T1"/>
                  </a:cxn>
                  <a:cxn ang="0">
                    <a:pos x="T2" y="T3"/>
                  </a:cxn>
                  <a:cxn ang="0">
                    <a:pos x="T4" y="T5"/>
                  </a:cxn>
                  <a:cxn ang="0">
                    <a:pos x="T6" y="T7"/>
                  </a:cxn>
                  <a:cxn ang="0">
                    <a:pos x="T8" y="T9"/>
                  </a:cxn>
                </a:cxnLst>
                <a:rect l="0" t="0" r="r" b="b"/>
                <a:pathLst>
                  <a:path w="17" h="46">
                    <a:moveTo>
                      <a:pt x="0" y="23"/>
                    </a:moveTo>
                    <a:cubicBezTo>
                      <a:pt x="0" y="36"/>
                      <a:pt x="3" y="46"/>
                      <a:pt x="8" y="46"/>
                    </a:cubicBezTo>
                    <a:cubicBezTo>
                      <a:pt x="12" y="46"/>
                      <a:pt x="16" y="36"/>
                      <a:pt x="17" y="23"/>
                    </a:cubicBezTo>
                    <a:cubicBezTo>
                      <a:pt x="17" y="10"/>
                      <a:pt x="13" y="0"/>
                      <a:pt x="9" y="0"/>
                    </a:cubicBezTo>
                    <a:cubicBezTo>
                      <a:pt x="4" y="0"/>
                      <a:pt x="1" y="10"/>
                      <a:pt x="0"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4" name="Freeform 1128"/>
              <p:cNvSpPr>
                <a:spLocks/>
              </p:cNvSpPr>
              <p:nvPr/>
            </p:nvSpPr>
            <p:spPr bwMode="auto">
              <a:xfrm>
                <a:off x="3909" y="1981"/>
                <a:ext cx="26" cy="57"/>
              </a:xfrm>
              <a:custGeom>
                <a:avLst/>
                <a:gdLst>
                  <a:gd name="T0" fmla="*/ 2 w 14"/>
                  <a:gd name="T1" fmla="*/ 16 h 30"/>
                  <a:gd name="T2" fmla="*/ 10 w 14"/>
                  <a:gd name="T3" fmla="*/ 29 h 30"/>
                  <a:gd name="T4" fmla="*/ 12 w 14"/>
                  <a:gd name="T5" fmla="*/ 13 h 30"/>
                  <a:gd name="T6" fmla="*/ 3 w 14"/>
                  <a:gd name="T7" fmla="*/ 1 h 30"/>
                  <a:gd name="T8" fmla="*/ 2 w 14"/>
                  <a:gd name="T9" fmla="*/ 16 h 30"/>
                </a:gdLst>
                <a:ahLst/>
                <a:cxnLst>
                  <a:cxn ang="0">
                    <a:pos x="T0" y="T1"/>
                  </a:cxn>
                  <a:cxn ang="0">
                    <a:pos x="T2" y="T3"/>
                  </a:cxn>
                  <a:cxn ang="0">
                    <a:pos x="T4" y="T5"/>
                  </a:cxn>
                  <a:cxn ang="0">
                    <a:pos x="T6" y="T7"/>
                  </a:cxn>
                  <a:cxn ang="0">
                    <a:pos x="T8" y="T9"/>
                  </a:cxn>
                </a:cxnLst>
                <a:rect l="0" t="0" r="r" b="b"/>
                <a:pathLst>
                  <a:path w="14" h="30">
                    <a:moveTo>
                      <a:pt x="2" y="16"/>
                    </a:moveTo>
                    <a:cubicBezTo>
                      <a:pt x="4" y="24"/>
                      <a:pt x="8" y="30"/>
                      <a:pt x="10" y="29"/>
                    </a:cubicBezTo>
                    <a:cubicBezTo>
                      <a:pt x="13" y="28"/>
                      <a:pt x="14" y="21"/>
                      <a:pt x="12" y="13"/>
                    </a:cubicBezTo>
                    <a:cubicBezTo>
                      <a:pt x="9" y="6"/>
                      <a:pt x="5" y="0"/>
                      <a:pt x="3" y="1"/>
                    </a:cubicBezTo>
                    <a:cubicBezTo>
                      <a:pt x="0" y="2"/>
                      <a:pt x="0" y="9"/>
                      <a:pt x="2" y="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5" name="Freeform 1129"/>
              <p:cNvSpPr>
                <a:spLocks/>
              </p:cNvSpPr>
              <p:nvPr/>
            </p:nvSpPr>
            <p:spPr bwMode="auto">
              <a:xfrm>
                <a:off x="3535" y="229"/>
                <a:ext cx="1678" cy="3627"/>
              </a:xfrm>
              <a:custGeom>
                <a:avLst/>
                <a:gdLst>
                  <a:gd name="T0" fmla="*/ 561 w 893"/>
                  <a:gd name="T1" fmla="*/ 1927 h 1929"/>
                  <a:gd name="T2" fmla="*/ 563 w 893"/>
                  <a:gd name="T3" fmla="*/ 1929 h 1929"/>
                  <a:gd name="T4" fmla="*/ 706 w 893"/>
                  <a:gd name="T5" fmla="*/ 1619 h 1929"/>
                  <a:gd name="T6" fmla="*/ 787 w 893"/>
                  <a:gd name="T7" fmla="*/ 1647 h 1929"/>
                  <a:gd name="T8" fmla="*/ 776 w 893"/>
                  <a:gd name="T9" fmla="*/ 645 h 1929"/>
                  <a:gd name="T10" fmla="*/ 660 w 893"/>
                  <a:gd name="T11" fmla="*/ 692 h 1929"/>
                  <a:gd name="T12" fmla="*/ 1 w 893"/>
                  <a:gd name="T13" fmla="*/ 0 h 1929"/>
                  <a:gd name="T14" fmla="*/ 0 w 893"/>
                  <a:gd name="T15" fmla="*/ 3 h 1929"/>
                  <a:gd name="T16" fmla="*/ 662 w 893"/>
                  <a:gd name="T17" fmla="*/ 707 h 1929"/>
                  <a:gd name="T18" fmla="*/ 778 w 893"/>
                  <a:gd name="T19" fmla="*/ 661 h 1929"/>
                  <a:gd name="T20" fmla="*/ 789 w 893"/>
                  <a:gd name="T21" fmla="*/ 1632 h 1929"/>
                  <a:gd name="T22" fmla="*/ 707 w 893"/>
                  <a:gd name="T23" fmla="*/ 1605 h 1929"/>
                  <a:gd name="T24" fmla="*/ 561 w 893"/>
                  <a:gd name="T25" fmla="*/ 1927 h 1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3" h="1929">
                    <a:moveTo>
                      <a:pt x="561" y="1927"/>
                    </a:moveTo>
                    <a:cubicBezTo>
                      <a:pt x="562" y="1928"/>
                      <a:pt x="563" y="1928"/>
                      <a:pt x="563" y="1929"/>
                    </a:cubicBezTo>
                    <a:cubicBezTo>
                      <a:pt x="623" y="1832"/>
                      <a:pt x="671" y="1728"/>
                      <a:pt x="706" y="1619"/>
                    </a:cubicBezTo>
                    <a:cubicBezTo>
                      <a:pt x="733" y="1629"/>
                      <a:pt x="760" y="1638"/>
                      <a:pt x="787" y="1647"/>
                    </a:cubicBezTo>
                    <a:cubicBezTo>
                      <a:pt x="892" y="1323"/>
                      <a:pt x="893" y="964"/>
                      <a:pt x="776" y="645"/>
                    </a:cubicBezTo>
                    <a:cubicBezTo>
                      <a:pt x="738" y="661"/>
                      <a:pt x="699" y="677"/>
                      <a:pt x="660" y="692"/>
                    </a:cubicBezTo>
                    <a:cubicBezTo>
                      <a:pt x="553" y="399"/>
                      <a:pt x="337" y="145"/>
                      <a:pt x="1" y="0"/>
                    </a:cubicBezTo>
                    <a:cubicBezTo>
                      <a:pt x="1" y="1"/>
                      <a:pt x="0" y="2"/>
                      <a:pt x="0" y="3"/>
                    </a:cubicBezTo>
                    <a:cubicBezTo>
                      <a:pt x="340" y="149"/>
                      <a:pt x="557" y="409"/>
                      <a:pt x="662" y="707"/>
                    </a:cubicBezTo>
                    <a:cubicBezTo>
                      <a:pt x="700" y="692"/>
                      <a:pt x="739" y="676"/>
                      <a:pt x="778" y="661"/>
                    </a:cubicBezTo>
                    <a:cubicBezTo>
                      <a:pt x="888" y="970"/>
                      <a:pt x="887" y="1317"/>
                      <a:pt x="789" y="1632"/>
                    </a:cubicBezTo>
                    <a:cubicBezTo>
                      <a:pt x="761" y="1623"/>
                      <a:pt x="734" y="1614"/>
                      <a:pt x="707" y="1605"/>
                    </a:cubicBezTo>
                    <a:cubicBezTo>
                      <a:pt x="672" y="1718"/>
                      <a:pt x="623" y="1826"/>
                      <a:pt x="561" y="192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6" name="Freeform 1130"/>
              <p:cNvSpPr>
                <a:spLocks/>
              </p:cNvSpPr>
              <p:nvPr/>
            </p:nvSpPr>
            <p:spPr bwMode="auto">
              <a:xfrm>
                <a:off x="3456" y="194"/>
                <a:ext cx="159" cy="79"/>
              </a:xfrm>
              <a:custGeom>
                <a:avLst/>
                <a:gdLst>
                  <a:gd name="T0" fmla="*/ 82 w 85"/>
                  <a:gd name="T1" fmla="*/ 38 h 42"/>
                  <a:gd name="T2" fmla="*/ 46 w 85"/>
                  <a:gd name="T3" fmla="*/ 13 h 42"/>
                  <a:gd name="T4" fmla="*/ 2 w 85"/>
                  <a:gd name="T5" fmla="*/ 4 h 42"/>
                  <a:gd name="T6" fmla="*/ 39 w 85"/>
                  <a:gd name="T7" fmla="*/ 28 h 42"/>
                  <a:gd name="T8" fmla="*/ 82 w 85"/>
                  <a:gd name="T9" fmla="*/ 38 h 42"/>
                </a:gdLst>
                <a:ahLst/>
                <a:cxnLst>
                  <a:cxn ang="0">
                    <a:pos x="T0" y="T1"/>
                  </a:cxn>
                  <a:cxn ang="0">
                    <a:pos x="T2" y="T3"/>
                  </a:cxn>
                  <a:cxn ang="0">
                    <a:pos x="T4" y="T5"/>
                  </a:cxn>
                  <a:cxn ang="0">
                    <a:pos x="T6" y="T7"/>
                  </a:cxn>
                  <a:cxn ang="0">
                    <a:pos x="T8" y="T9"/>
                  </a:cxn>
                </a:cxnLst>
                <a:rect l="0" t="0" r="r" b="b"/>
                <a:pathLst>
                  <a:path w="85" h="42">
                    <a:moveTo>
                      <a:pt x="82" y="38"/>
                    </a:moveTo>
                    <a:cubicBezTo>
                      <a:pt x="85" y="35"/>
                      <a:pt x="69" y="23"/>
                      <a:pt x="46" y="13"/>
                    </a:cubicBezTo>
                    <a:cubicBezTo>
                      <a:pt x="24" y="3"/>
                      <a:pt x="4" y="0"/>
                      <a:pt x="2" y="4"/>
                    </a:cubicBezTo>
                    <a:cubicBezTo>
                      <a:pt x="0" y="8"/>
                      <a:pt x="17" y="18"/>
                      <a:pt x="39" y="28"/>
                    </a:cubicBezTo>
                    <a:cubicBezTo>
                      <a:pt x="61" y="37"/>
                      <a:pt x="80" y="42"/>
                      <a:pt x="82" y="3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7" name="Freeform 1131"/>
              <p:cNvSpPr>
                <a:spLocks/>
              </p:cNvSpPr>
              <p:nvPr/>
            </p:nvSpPr>
            <p:spPr bwMode="auto">
              <a:xfrm>
                <a:off x="4741" y="1466"/>
                <a:ext cx="64" cy="139"/>
              </a:xfrm>
              <a:custGeom>
                <a:avLst/>
                <a:gdLst>
                  <a:gd name="T0" fmla="*/ 29 w 34"/>
                  <a:gd name="T1" fmla="*/ 73 h 74"/>
                  <a:gd name="T2" fmla="*/ 25 w 34"/>
                  <a:gd name="T3" fmla="*/ 34 h 74"/>
                  <a:gd name="T4" fmla="*/ 4 w 34"/>
                  <a:gd name="T5" fmla="*/ 2 h 74"/>
                  <a:gd name="T6" fmla="*/ 9 w 34"/>
                  <a:gd name="T7" fmla="*/ 40 h 74"/>
                  <a:gd name="T8" fmla="*/ 29 w 34"/>
                  <a:gd name="T9" fmla="*/ 73 h 74"/>
                </a:gdLst>
                <a:ahLst/>
                <a:cxnLst>
                  <a:cxn ang="0">
                    <a:pos x="T0" y="T1"/>
                  </a:cxn>
                  <a:cxn ang="0">
                    <a:pos x="T2" y="T3"/>
                  </a:cxn>
                  <a:cxn ang="0">
                    <a:pos x="T4" y="T5"/>
                  </a:cxn>
                  <a:cxn ang="0">
                    <a:pos x="T6" y="T7"/>
                  </a:cxn>
                  <a:cxn ang="0">
                    <a:pos x="T8" y="T9"/>
                  </a:cxn>
                </a:cxnLst>
                <a:rect l="0" t="0" r="r" b="b"/>
                <a:pathLst>
                  <a:path w="34" h="74">
                    <a:moveTo>
                      <a:pt x="29" y="73"/>
                    </a:moveTo>
                    <a:cubicBezTo>
                      <a:pt x="34" y="71"/>
                      <a:pt x="32" y="54"/>
                      <a:pt x="25" y="34"/>
                    </a:cubicBezTo>
                    <a:cubicBezTo>
                      <a:pt x="18" y="14"/>
                      <a:pt x="8" y="0"/>
                      <a:pt x="4" y="2"/>
                    </a:cubicBezTo>
                    <a:cubicBezTo>
                      <a:pt x="0" y="4"/>
                      <a:pt x="2" y="21"/>
                      <a:pt x="9" y="40"/>
                    </a:cubicBezTo>
                    <a:cubicBezTo>
                      <a:pt x="16" y="60"/>
                      <a:pt x="25" y="74"/>
                      <a:pt x="29" y="7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8" name="Freeform 1132"/>
              <p:cNvSpPr>
                <a:spLocks/>
              </p:cNvSpPr>
              <p:nvPr/>
            </p:nvSpPr>
            <p:spPr bwMode="auto">
              <a:xfrm>
                <a:off x="4559" y="3792"/>
                <a:ext cx="73" cy="107"/>
              </a:xfrm>
              <a:custGeom>
                <a:avLst/>
                <a:gdLst>
                  <a:gd name="T0" fmla="*/ 3 w 39"/>
                  <a:gd name="T1" fmla="*/ 55 h 57"/>
                  <a:gd name="T2" fmla="*/ 25 w 39"/>
                  <a:gd name="T3" fmla="*/ 33 h 57"/>
                  <a:gd name="T4" fmla="*/ 36 w 39"/>
                  <a:gd name="T5" fmla="*/ 1 h 57"/>
                  <a:gd name="T6" fmla="*/ 14 w 39"/>
                  <a:gd name="T7" fmla="*/ 25 h 57"/>
                  <a:gd name="T8" fmla="*/ 3 w 39"/>
                  <a:gd name="T9" fmla="*/ 55 h 57"/>
                </a:gdLst>
                <a:ahLst/>
                <a:cxnLst>
                  <a:cxn ang="0">
                    <a:pos x="T0" y="T1"/>
                  </a:cxn>
                  <a:cxn ang="0">
                    <a:pos x="T2" y="T3"/>
                  </a:cxn>
                  <a:cxn ang="0">
                    <a:pos x="T4" y="T5"/>
                  </a:cxn>
                  <a:cxn ang="0">
                    <a:pos x="T6" y="T7"/>
                  </a:cxn>
                  <a:cxn ang="0">
                    <a:pos x="T8" y="T9"/>
                  </a:cxn>
                </a:cxnLst>
                <a:rect l="0" t="0" r="r" b="b"/>
                <a:pathLst>
                  <a:path w="39" h="57">
                    <a:moveTo>
                      <a:pt x="3" y="55"/>
                    </a:moveTo>
                    <a:cubicBezTo>
                      <a:pt x="6" y="57"/>
                      <a:pt x="16" y="47"/>
                      <a:pt x="25" y="33"/>
                    </a:cubicBezTo>
                    <a:cubicBezTo>
                      <a:pt x="34" y="17"/>
                      <a:pt x="39" y="4"/>
                      <a:pt x="36" y="1"/>
                    </a:cubicBezTo>
                    <a:cubicBezTo>
                      <a:pt x="32" y="0"/>
                      <a:pt x="23" y="10"/>
                      <a:pt x="14" y="25"/>
                    </a:cubicBezTo>
                    <a:cubicBezTo>
                      <a:pt x="5" y="40"/>
                      <a:pt x="0" y="53"/>
                      <a:pt x="3" y="5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9" name="Freeform 1133"/>
              <p:cNvSpPr>
                <a:spLocks/>
              </p:cNvSpPr>
              <p:nvPr/>
            </p:nvSpPr>
            <p:spPr bwMode="auto">
              <a:xfrm>
                <a:off x="4957" y="1372"/>
                <a:ext cx="68" cy="153"/>
              </a:xfrm>
              <a:custGeom>
                <a:avLst/>
                <a:gdLst>
                  <a:gd name="T0" fmla="*/ 32 w 36"/>
                  <a:gd name="T1" fmla="*/ 79 h 81"/>
                  <a:gd name="T2" fmla="*/ 26 w 36"/>
                  <a:gd name="T3" fmla="*/ 38 h 81"/>
                  <a:gd name="T4" fmla="*/ 4 w 36"/>
                  <a:gd name="T5" fmla="*/ 2 h 81"/>
                  <a:gd name="T6" fmla="*/ 11 w 36"/>
                  <a:gd name="T7" fmla="*/ 44 h 81"/>
                  <a:gd name="T8" fmla="*/ 32 w 36"/>
                  <a:gd name="T9" fmla="*/ 79 h 81"/>
                </a:gdLst>
                <a:ahLst/>
                <a:cxnLst>
                  <a:cxn ang="0">
                    <a:pos x="T0" y="T1"/>
                  </a:cxn>
                  <a:cxn ang="0">
                    <a:pos x="T2" y="T3"/>
                  </a:cxn>
                  <a:cxn ang="0">
                    <a:pos x="T4" y="T5"/>
                  </a:cxn>
                  <a:cxn ang="0">
                    <a:pos x="T6" y="T7"/>
                  </a:cxn>
                  <a:cxn ang="0">
                    <a:pos x="T8" y="T9"/>
                  </a:cxn>
                </a:cxnLst>
                <a:rect l="0" t="0" r="r" b="b"/>
                <a:pathLst>
                  <a:path w="36" h="81">
                    <a:moveTo>
                      <a:pt x="32" y="79"/>
                    </a:moveTo>
                    <a:cubicBezTo>
                      <a:pt x="36" y="78"/>
                      <a:pt x="34" y="59"/>
                      <a:pt x="26" y="38"/>
                    </a:cubicBezTo>
                    <a:cubicBezTo>
                      <a:pt x="19" y="16"/>
                      <a:pt x="8" y="0"/>
                      <a:pt x="4" y="2"/>
                    </a:cubicBezTo>
                    <a:cubicBezTo>
                      <a:pt x="0" y="4"/>
                      <a:pt x="3" y="22"/>
                      <a:pt x="11" y="44"/>
                    </a:cubicBezTo>
                    <a:cubicBezTo>
                      <a:pt x="19" y="65"/>
                      <a:pt x="28" y="81"/>
                      <a:pt x="32" y="7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0" name="Freeform 1134"/>
              <p:cNvSpPr>
                <a:spLocks/>
              </p:cNvSpPr>
              <p:nvPr/>
            </p:nvSpPr>
            <p:spPr bwMode="auto">
              <a:xfrm>
                <a:off x="4980" y="3245"/>
                <a:ext cx="62" cy="154"/>
              </a:xfrm>
              <a:custGeom>
                <a:avLst/>
                <a:gdLst>
                  <a:gd name="T0" fmla="*/ 4 w 33"/>
                  <a:gd name="T1" fmla="*/ 80 h 82"/>
                  <a:gd name="T2" fmla="*/ 25 w 33"/>
                  <a:gd name="T3" fmla="*/ 43 h 82"/>
                  <a:gd name="T4" fmla="*/ 29 w 33"/>
                  <a:gd name="T5" fmla="*/ 1 h 82"/>
                  <a:gd name="T6" fmla="*/ 9 w 33"/>
                  <a:gd name="T7" fmla="*/ 38 h 82"/>
                  <a:gd name="T8" fmla="*/ 4 w 33"/>
                  <a:gd name="T9" fmla="*/ 80 h 82"/>
                </a:gdLst>
                <a:ahLst/>
                <a:cxnLst>
                  <a:cxn ang="0">
                    <a:pos x="T0" y="T1"/>
                  </a:cxn>
                  <a:cxn ang="0">
                    <a:pos x="T2" y="T3"/>
                  </a:cxn>
                  <a:cxn ang="0">
                    <a:pos x="T4" y="T5"/>
                  </a:cxn>
                  <a:cxn ang="0">
                    <a:pos x="T6" y="T7"/>
                  </a:cxn>
                  <a:cxn ang="0">
                    <a:pos x="T8" y="T9"/>
                  </a:cxn>
                </a:cxnLst>
                <a:rect l="0" t="0" r="r" b="b"/>
                <a:pathLst>
                  <a:path w="33" h="82">
                    <a:moveTo>
                      <a:pt x="4" y="80"/>
                    </a:moveTo>
                    <a:cubicBezTo>
                      <a:pt x="8" y="82"/>
                      <a:pt x="18" y="65"/>
                      <a:pt x="25" y="43"/>
                    </a:cubicBezTo>
                    <a:cubicBezTo>
                      <a:pt x="32" y="21"/>
                      <a:pt x="33" y="2"/>
                      <a:pt x="29" y="1"/>
                    </a:cubicBezTo>
                    <a:cubicBezTo>
                      <a:pt x="25" y="0"/>
                      <a:pt x="16" y="16"/>
                      <a:pt x="9" y="38"/>
                    </a:cubicBezTo>
                    <a:cubicBezTo>
                      <a:pt x="2" y="60"/>
                      <a:pt x="0" y="78"/>
                      <a:pt x="4" y="8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1" name="Freeform 1135"/>
              <p:cNvSpPr>
                <a:spLocks/>
              </p:cNvSpPr>
              <p:nvPr/>
            </p:nvSpPr>
            <p:spPr bwMode="auto">
              <a:xfrm>
                <a:off x="4843" y="3224"/>
                <a:ext cx="37" cy="90"/>
              </a:xfrm>
              <a:custGeom>
                <a:avLst/>
                <a:gdLst>
                  <a:gd name="T0" fmla="*/ 2 w 20"/>
                  <a:gd name="T1" fmla="*/ 47 h 48"/>
                  <a:gd name="T2" fmla="*/ 15 w 20"/>
                  <a:gd name="T3" fmla="*/ 26 h 48"/>
                  <a:gd name="T4" fmla="*/ 17 w 20"/>
                  <a:gd name="T5" fmla="*/ 1 h 48"/>
                  <a:gd name="T6" fmla="*/ 5 w 20"/>
                  <a:gd name="T7" fmla="*/ 23 h 48"/>
                  <a:gd name="T8" fmla="*/ 2 w 20"/>
                  <a:gd name="T9" fmla="*/ 47 h 48"/>
                </a:gdLst>
                <a:ahLst/>
                <a:cxnLst>
                  <a:cxn ang="0">
                    <a:pos x="T0" y="T1"/>
                  </a:cxn>
                  <a:cxn ang="0">
                    <a:pos x="T2" y="T3"/>
                  </a:cxn>
                  <a:cxn ang="0">
                    <a:pos x="T4" y="T5"/>
                  </a:cxn>
                  <a:cxn ang="0">
                    <a:pos x="T6" y="T7"/>
                  </a:cxn>
                  <a:cxn ang="0">
                    <a:pos x="T8" y="T9"/>
                  </a:cxn>
                </a:cxnLst>
                <a:rect l="0" t="0" r="r" b="b"/>
                <a:pathLst>
                  <a:path w="20" h="48">
                    <a:moveTo>
                      <a:pt x="2" y="47"/>
                    </a:moveTo>
                    <a:cubicBezTo>
                      <a:pt x="5" y="48"/>
                      <a:pt x="11" y="38"/>
                      <a:pt x="15" y="26"/>
                    </a:cubicBezTo>
                    <a:cubicBezTo>
                      <a:pt x="19" y="13"/>
                      <a:pt x="20" y="2"/>
                      <a:pt x="17" y="1"/>
                    </a:cubicBezTo>
                    <a:cubicBezTo>
                      <a:pt x="14" y="0"/>
                      <a:pt x="9" y="9"/>
                      <a:pt x="5" y="23"/>
                    </a:cubicBezTo>
                    <a:cubicBezTo>
                      <a:pt x="1" y="35"/>
                      <a:pt x="0" y="46"/>
                      <a:pt x="2" y="4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2" name="Freeform 1136"/>
              <p:cNvSpPr>
                <a:spLocks/>
              </p:cNvSpPr>
              <p:nvPr/>
            </p:nvSpPr>
            <p:spPr bwMode="auto">
              <a:xfrm>
                <a:off x="3005" y="1338"/>
                <a:ext cx="962" cy="1837"/>
              </a:xfrm>
              <a:custGeom>
                <a:avLst/>
                <a:gdLst>
                  <a:gd name="T0" fmla="*/ 297 w 512"/>
                  <a:gd name="T1" fmla="*/ 976 h 977"/>
                  <a:gd name="T2" fmla="*/ 299 w 512"/>
                  <a:gd name="T3" fmla="*/ 977 h 977"/>
                  <a:gd name="T4" fmla="*/ 373 w 512"/>
                  <a:gd name="T5" fmla="*/ 818 h 977"/>
                  <a:gd name="T6" fmla="*/ 454 w 512"/>
                  <a:gd name="T7" fmla="*/ 846 h 977"/>
                  <a:gd name="T8" fmla="*/ 448 w 512"/>
                  <a:gd name="T9" fmla="*/ 300 h 977"/>
                  <a:gd name="T10" fmla="*/ 332 w 512"/>
                  <a:gd name="T11" fmla="*/ 347 h 977"/>
                  <a:gd name="T12" fmla="*/ 1 w 512"/>
                  <a:gd name="T13" fmla="*/ 0 h 977"/>
                  <a:gd name="T14" fmla="*/ 0 w 512"/>
                  <a:gd name="T15" fmla="*/ 3 h 977"/>
                  <a:gd name="T16" fmla="*/ 331 w 512"/>
                  <a:gd name="T17" fmla="*/ 355 h 977"/>
                  <a:gd name="T18" fmla="*/ 448 w 512"/>
                  <a:gd name="T19" fmla="*/ 309 h 977"/>
                  <a:gd name="T20" fmla="*/ 453 w 512"/>
                  <a:gd name="T21" fmla="*/ 837 h 977"/>
                  <a:gd name="T22" fmla="*/ 372 w 512"/>
                  <a:gd name="T23" fmla="*/ 810 h 977"/>
                  <a:gd name="T24" fmla="*/ 297 w 512"/>
                  <a:gd name="T25" fmla="*/ 976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2" h="977">
                    <a:moveTo>
                      <a:pt x="297" y="976"/>
                    </a:moveTo>
                    <a:cubicBezTo>
                      <a:pt x="298" y="976"/>
                      <a:pt x="298" y="977"/>
                      <a:pt x="299" y="977"/>
                    </a:cubicBezTo>
                    <a:cubicBezTo>
                      <a:pt x="330" y="927"/>
                      <a:pt x="354" y="874"/>
                      <a:pt x="373" y="818"/>
                    </a:cubicBezTo>
                    <a:cubicBezTo>
                      <a:pt x="400" y="827"/>
                      <a:pt x="427" y="837"/>
                      <a:pt x="454" y="846"/>
                    </a:cubicBezTo>
                    <a:cubicBezTo>
                      <a:pt x="511" y="670"/>
                      <a:pt x="512" y="474"/>
                      <a:pt x="448" y="300"/>
                    </a:cubicBezTo>
                    <a:cubicBezTo>
                      <a:pt x="409" y="316"/>
                      <a:pt x="370" y="332"/>
                      <a:pt x="332" y="347"/>
                    </a:cubicBezTo>
                    <a:cubicBezTo>
                      <a:pt x="278" y="200"/>
                      <a:pt x="170" y="73"/>
                      <a:pt x="1" y="0"/>
                    </a:cubicBezTo>
                    <a:cubicBezTo>
                      <a:pt x="1" y="1"/>
                      <a:pt x="1" y="2"/>
                      <a:pt x="0" y="3"/>
                    </a:cubicBezTo>
                    <a:cubicBezTo>
                      <a:pt x="170" y="76"/>
                      <a:pt x="279" y="206"/>
                      <a:pt x="331" y="355"/>
                    </a:cubicBezTo>
                    <a:cubicBezTo>
                      <a:pt x="370" y="340"/>
                      <a:pt x="409" y="325"/>
                      <a:pt x="448" y="309"/>
                    </a:cubicBezTo>
                    <a:cubicBezTo>
                      <a:pt x="507" y="478"/>
                      <a:pt x="507" y="666"/>
                      <a:pt x="453" y="837"/>
                    </a:cubicBezTo>
                    <a:cubicBezTo>
                      <a:pt x="426" y="828"/>
                      <a:pt x="399" y="819"/>
                      <a:pt x="372" y="810"/>
                    </a:cubicBezTo>
                    <a:cubicBezTo>
                      <a:pt x="354" y="868"/>
                      <a:pt x="329" y="924"/>
                      <a:pt x="297" y="97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3" name="Freeform 1137"/>
              <p:cNvSpPr>
                <a:spLocks/>
              </p:cNvSpPr>
              <p:nvPr/>
            </p:nvSpPr>
            <p:spPr bwMode="auto">
              <a:xfrm>
                <a:off x="2965" y="1318"/>
                <a:ext cx="83" cy="49"/>
              </a:xfrm>
              <a:custGeom>
                <a:avLst/>
                <a:gdLst>
                  <a:gd name="T0" fmla="*/ 42 w 44"/>
                  <a:gd name="T1" fmla="*/ 22 h 26"/>
                  <a:gd name="T2" fmla="*/ 25 w 44"/>
                  <a:gd name="T3" fmla="*/ 5 h 26"/>
                  <a:gd name="T4" fmla="*/ 1 w 44"/>
                  <a:gd name="T5" fmla="*/ 4 h 26"/>
                  <a:gd name="T6" fmla="*/ 18 w 44"/>
                  <a:gd name="T7" fmla="*/ 20 h 26"/>
                  <a:gd name="T8" fmla="*/ 42 w 44"/>
                  <a:gd name="T9" fmla="*/ 22 h 26"/>
                </a:gdLst>
                <a:ahLst/>
                <a:cxnLst>
                  <a:cxn ang="0">
                    <a:pos x="T0" y="T1"/>
                  </a:cxn>
                  <a:cxn ang="0">
                    <a:pos x="T2" y="T3"/>
                  </a:cxn>
                  <a:cxn ang="0">
                    <a:pos x="T4" y="T5"/>
                  </a:cxn>
                  <a:cxn ang="0">
                    <a:pos x="T6" y="T7"/>
                  </a:cxn>
                  <a:cxn ang="0">
                    <a:pos x="T8" y="T9"/>
                  </a:cxn>
                </a:cxnLst>
                <a:rect l="0" t="0" r="r" b="b"/>
                <a:pathLst>
                  <a:path w="44" h="26">
                    <a:moveTo>
                      <a:pt x="42" y="22"/>
                    </a:moveTo>
                    <a:cubicBezTo>
                      <a:pt x="44" y="18"/>
                      <a:pt x="37" y="10"/>
                      <a:pt x="25" y="5"/>
                    </a:cubicBezTo>
                    <a:cubicBezTo>
                      <a:pt x="14" y="1"/>
                      <a:pt x="3" y="0"/>
                      <a:pt x="1" y="4"/>
                    </a:cubicBezTo>
                    <a:cubicBezTo>
                      <a:pt x="0" y="8"/>
                      <a:pt x="8" y="15"/>
                      <a:pt x="18" y="20"/>
                    </a:cubicBezTo>
                    <a:cubicBezTo>
                      <a:pt x="29" y="25"/>
                      <a:pt x="40" y="26"/>
                      <a:pt x="42"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4" name="Freeform 1138"/>
              <p:cNvSpPr>
                <a:spLocks/>
              </p:cNvSpPr>
              <p:nvPr/>
            </p:nvSpPr>
            <p:spPr bwMode="auto">
              <a:xfrm>
                <a:off x="3604" y="1957"/>
                <a:ext cx="43" cy="73"/>
              </a:xfrm>
              <a:custGeom>
                <a:avLst/>
                <a:gdLst>
                  <a:gd name="T0" fmla="*/ 18 w 23"/>
                  <a:gd name="T1" fmla="*/ 38 h 39"/>
                  <a:gd name="T2" fmla="*/ 19 w 23"/>
                  <a:gd name="T3" fmla="*/ 17 h 39"/>
                  <a:gd name="T4" fmla="*/ 5 w 23"/>
                  <a:gd name="T5" fmla="*/ 2 h 39"/>
                  <a:gd name="T6" fmla="*/ 4 w 23"/>
                  <a:gd name="T7" fmla="*/ 23 h 39"/>
                  <a:gd name="T8" fmla="*/ 18 w 23"/>
                  <a:gd name="T9" fmla="*/ 38 h 39"/>
                </a:gdLst>
                <a:ahLst/>
                <a:cxnLst>
                  <a:cxn ang="0">
                    <a:pos x="T0" y="T1"/>
                  </a:cxn>
                  <a:cxn ang="0">
                    <a:pos x="T2" y="T3"/>
                  </a:cxn>
                  <a:cxn ang="0">
                    <a:pos x="T4" y="T5"/>
                  </a:cxn>
                  <a:cxn ang="0">
                    <a:pos x="T6" y="T7"/>
                  </a:cxn>
                  <a:cxn ang="0">
                    <a:pos x="T8" y="T9"/>
                  </a:cxn>
                </a:cxnLst>
                <a:rect l="0" t="0" r="r" b="b"/>
                <a:pathLst>
                  <a:path w="23" h="39">
                    <a:moveTo>
                      <a:pt x="18" y="38"/>
                    </a:moveTo>
                    <a:cubicBezTo>
                      <a:pt x="22" y="36"/>
                      <a:pt x="23" y="27"/>
                      <a:pt x="19" y="17"/>
                    </a:cubicBezTo>
                    <a:cubicBezTo>
                      <a:pt x="16" y="7"/>
                      <a:pt x="9" y="0"/>
                      <a:pt x="5" y="2"/>
                    </a:cubicBezTo>
                    <a:cubicBezTo>
                      <a:pt x="0" y="4"/>
                      <a:pt x="0" y="13"/>
                      <a:pt x="4" y="23"/>
                    </a:cubicBezTo>
                    <a:cubicBezTo>
                      <a:pt x="7" y="33"/>
                      <a:pt x="13" y="39"/>
                      <a:pt x="18" y="3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5" name="Freeform 1139"/>
              <p:cNvSpPr>
                <a:spLocks/>
              </p:cNvSpPr>
              <p:nvPr/>
            </p:nvSpPr>
            <p:spPr bwMode="auto">
              <a:xfrm>
                <a:off x="3546" y="3139"/>
                <a:ext cx="43" cy="61"/>
              </a:xfrm>
              <a:custGeom>
                <a:avLst/>
                <a:gdLst>
                  <a:gd name="T0" fmla="*/ 3 w 23"/>
                  <a:gd name="T1" fmla="*/ 30 h 32"/>
                  <a:gd name="T2" fmla="*/ 17 w 23"/>
                  <a:gd name="T3" fmla="*/ 20 h 32"/>
                  <a:gd name="T4" fmla="*/ 20 w 23"/>
                  <a:gd name="T5" fmla="*/ 3 h 32"/>
                  <a:gd name="T6" fmla="*/ 6 w 23"/>
                  <a:gd name="T7" fmla="*/ 13 h 32"/>
                  <a:gd name="T8" fmla="*/ 3 w 23"/>
                  <a:gd name="T9" fmla="*/ 30 h 32"/>
                </a:gdLst>
                <a:ahLst/>
                <a:cxnLst>
                  <a:cxn ang="0">
                    <a:pos x="T0" y="T1"/>
                  </a:cxn>
                  <a:cxn ang="0">
                    <a:pos x="T2" y="T3"/>
                  </a:cxn>
                  <a:cxn ang="0">
                    <a:pos x="T4" y="T5"/>
                  </a:cxn>
                  <a:cxn ang="0">
                    <a:pos x="T6" y="T7"/>
                  </a:cxn>
                  <a:cxn ang="0">
                    <a:pos x="T8" y="T9"/>
                  </a:cxn>
                </a:cxnLst>
                <a:rect l="0" t="0" r="r" b="b"/>
                <a:pathLst>
                  <a:path w="23" h="32">
                    <a:moveTo>
                      <a:pt x="3" y="30"/>
                    </a:moveTo>
                    <a:cubicBezTo>
                      <a:pt x="6" y="32"/>
                      <a:pt x="12" y="28"/>
                      <a:pt x="17" y="20"/>
                    </a:cubicBezTo>
                    <a:cubicBezTo>
                      <a:pt x="22" y="12"/>
                      <a:pt x="23" y="5"/>
                      <a:pt x="20" y="3"/>
                    </a:cubicBezTo>
                    <a:cubicBezTo>
                      <a:pt x="17" y="0"/>
                      <a:pt x="10" y="5"/>
                      <a:pt x="6" y="13"/>
                    </a:cubicBezTo>
                    <a:cubicBezTo>
                      <a:pt x="1" y="20"/>
                      <a:pt x="0" y="28"/>
                      <a:pt x="3" y="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6" name="Freeform 1140"/>
              <p:cNvSpPr>
                <a:spLocks/>
              </p:cNvSpPr>
              <p:nvPr/>
            </p:nvSpPr>
            <p:spPr bwMode="auto">
              <a:xfrm>
                <a:off x="3822" y="1863"/>
                <a:ext cx="45" cy="86"/>
              </a:xfrm>
              <a:custGeom>
                <a:avLst/>
                <a:gdLst>
                  <a:gd name="T0" fmla="*/ 19 w 24"/>
                  <a:gd name="T1" fmla="*/ 44 h 46"/>
                  <a:gd name="T2" fmla="*/ 20 w 24"/>
                  <a:gd name="T3" fmla="*/ 20 h 46"/>
                  <a:gd name="T4" fmla="*/ 4 w 24"/>
                  <a:gd name="T5" fmla="*/ 2 h 46"/>
                  <a:gd name="T6" fmla="*/ 4 w 24"/>
                  <a:gd name="T7" fmla="*/ 26 h 46"/>
                  <a:gd name="T8" fmla="*/ 19 w 24"/>
                  <a:gd name="T9" fmla="*/ 44 h 46"/>
                </a:gdLst>
                <a:ahLst/>
                <a:cxnLst>
                  <a:cxn ang="0">
                    <a:pos x="T0" y="T1"/>
                  </a:cxn>
                  <a:cxn ang="0">
                    <a:pos x="T2" y="T3"/>
                  </a:cxn>
                  <a:cxn ang="0">
                    <a:pos x="T4" y="T5"/>
                  </a:cxn>
                  <a:cxn ang="0">
                    <a:pos x="T6" y="T7"/>
                  </a:cxn>
                  <a:cxn ang="0">
                    <a:pos x="T8" y="T9"/>
                  </a:cxn>
                </a:cxnLst>
                <a:rect l="0" t="0" r="r" b="b"/>
                <a:pathLst>
                  <a:path w="24" h="46">
                    <a:moveTo>
                      <a:pt x="19" y="44"/>
                    </a:moveTo>
                    <a:cubicBezTo>
                      <a:pt x="24" y="43"/>
                      <a:pt x="24" y="32"/>
                      <a:pt x="20" y="20"/>
                    </a:cubicBezTo>
                    <a:cubicBezTo>
                      <a:pt x="15" y="9"/>
                      <a:pt x="8" y="0"/>
                      <a:pt x="4" y="2"/>
                    </a:cubicBezTo>
                    <a:cubicBezTo>
                      <a:pt x="0" y="4"/>
                      <a:pt x="0" y="15"/>
                      <a:pt x="4" y="26"/>
                    </a:cubicBezTo>
                    <a:cubicBezTo>
                      <a:pt x="9" y="38"/>
                      <a:pt x="15" y="46"/>
                      <a:pt x="19" y="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7" name="Freeform 1141"/>
              <p:cNvSpPr>
                <a:spLocks/>
              </p:cNvSpPr>
              <p:nvPr/>
            </p:nvSpPr>
            <p:spPr bwMode="auto">
              <a:xfrm>
                <a:off x="3833" y="2882"/>
                <a:ext cx="44" cy="86"/>
              </a:xfrm>
              <a:custGeom>
                <a:avLst/>
                <a:gdLst>
                  <a:gd name="T0" fmla="*/ 5 w 23"/>
                  <a:gd name="T1" fmla="*/ 44 h 46"/>
                  <a:gd name="T2" fmla="*/ 19 w 23"/>
                  <a:gd name="T3" fmla="*/ 26 h 46"/>
                  <a:gd name="T4" fmla="*/ 19 w 23"/>
                  <a:gd name="T5" fmla="*/ 2 h 46"/>
                  <a:gd name="T6" fmla="*/ 4 w 23"/>
                  <a:gd name="T7" fmla="*/ 21 h 46"/>
                  <a:gd name="T8" fmla="*/ 5 w 23"/>
                  <a:gd name="T9" fmla="*/ 44 h 46"/>
                </a:gdLst>
                <a:ahLst/>
                <a:cxnLst>
                  <a:cxn ang="0">
                    <a:pos x="T0" y="T1"/>
                  </a:cxn>
                  <a:cxn ang="0">
                    <a:pos x="T2" y="T3"/>
                  </a:cxn>
                  <a:cxn ang="0">
                    <a:pos x="T4" y="T5"/>
                  </a:cxn>
                  <a:cxn ang="0">
                    <a:pos x="T6" y="T7"/>
                  </a:cxn>
                  <a:cxn ang="0">
                    <a:pos x="T8" y="T9"/>
                  </a:cxn>
                </a:cxnLst>
                <a:rect l="0" t="0" r="r" b="b"/>
                <a:pathLst>
                  <a:path w="23" h="46">
                    <a:moveTo>
                      <a:pt x="5" y="44"/>
                    </a:moveTo>
                    <a:cubicBezTo>
                      <a:pt x="9" y="46"/>
                      <a:pt x="16" y="38"/>
                      <a:pt x="19" y="26"/>
                    </a:cubicBezTo>
                    <a:cubicBezTo>
                      <a:pt x="23" y="14"/>
                      <a:pt x="23" y="3"/>
                      <a:pt x="19" y="2"/>
                    </a:cubicBezTo>
                    <a:cubicBezTo>
                      <a:pt x="14" y="0"/>
                      <a:pt x="8" y="9"/>
                      <a:pt x="4" y="21"/>
                    </a:cubicBezTo>
                    <a:cubicBezTo>
                      <a:pt x="0" y="32"/>
                      <a:pt x="0" y="43"/>
                      <a:pt x="5" y="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8" name="Freeform 1142"/>
              <p:cNvSpPr>
                <a:spLocks/>
              </p:cNvSpPr>
              <p:nvPr/>
            </p:nvSpPr>
            <p:spPr bwMode="auto">
              <a:xfrm>
                <a:off x="3692" y="2850"/>
                <a:ext cx="27" cy="47"/>
              </a:xfrm>
              <a:custGeom>
                <a:avLst/>
                <a:gdLst>
                  <a:gd name="T0" fmla="*/ 3 w 14"/>
                  <a:gd name="T1" fmla="*/ 24 h 25"/>
                  <a:gd name="T2" fmla="*/ 11 w 14"/>
                  <a:gd name="T3" fmla="*/ 14 h 25"/>
                  <a:gd name="T4" fmla="*/ 10 w 14"/>
                  <a:gd name="T5" fmla="*/ 1 h 25"/>
                  <a:gd name="T6" fmla="*/ 2 w 14"/>
                  <a:gd name="T7" fmla="*/ 11 h 25"/>
                  <a:gd name="T8" fmla="*/ 3 w 14"/>
                  <a:gd name="T9" fmla="*/ 24 h 25"/>
                </a:gdLst>
                <a:ahLst/>
                <a:cxnLst>
                  <a:cxn ang="0">
                    <a:pos x="T0" y="T1"/>
                  </a:cxn>
                  <a:cxn ang="0">
                    <a:pos x="T2" y="T3"/>
                  </a:cxn>
                  <a:cxn ang="0">
                    <a:pos x="T4" y="T5"/>
                  </a:cxn>
                  <a:cxn ang="0">
                    <a:pos x="T6" y="T7"/>
                  </a:cxn>
                  <a:cxn ang="0">
                    <a:pos x="T8" y="T9"/>
                  </a:cxn>
                </a:cxnLst>
                <a:rect l="0" t="0" r="r" b="b"/>
                <a:pathLst>
                  <a:path w="14" h="25">
                    <a:moveTo>
                      <a:pt x="3" y="24"/>
                    </a:moveTo>
                    <a:cubicBezTo>
                      <a:pt x="5" y="25"/>
                      <a:pt x="9" y="21"/>
                      <a:pt x="11" y="14"/>
                    </a:cubicBezTo>
                    <a:cubicBezTo>
                      <a:pt x="14" y="7"/>
                      <a:pt x="13" y="2"/>
                      <a:pt x="10" y="1"/>
                    </a:cubicBezTo>
                    <a:cubicBezTo>
                      <a:pt x="8" y="0"/>
                      <a:pt x="4" y="4"/>
                      <a:pt x="2" y="11"/>
                    </a:cubicBezTo>
                    <a:cubicBezTo>
                      <a:pt x="0" y="17"/>
                      <a:pt x="0" y="23"/>
                      <a:pt x="3" y="2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9" name="Freeform 1143"/>
              <p:cNvSpPr>
                <a:spLocks/>
              </p:cNvSpPr>
              <p:nvPr/>
            </p:nvSpPr>
            <p:spPr bwMode="auto">
              <a:xfrm>
                <a:off x="3345" y="1463"/>
                <a:ext cx="1039" cy="2552"/>
              </a:xfrm>
              <a:custGeom>
                <a:avLst/>
                <a:gdLst>
                  <a:gd name="T0" fmla="*/ 0 w 553"/>
                  <a:gd name="T1" fmla="*/ 1355 h 1358"/>
                  <a:gd name="T2" fmla="*/ 1 w 553"/>
                  <a:gd name="T3" fmla="*/ 1358 h 1358"/>
                  <a:gd name="T4" fmla="*/ 192 w 553"/>
                  <a:gd name="T5" fmla="*/ 1213 h 1358"/>
                  <a:gd name="T6" fmla="*/ 253 w 553"/>
                  <a:gd name="T7" fmla="*/ 1276 h 1358"/>
                  <a:gd name="T8" fmla="*/ 553 w 553"/>
                  <a:gd name="T9" fmla="*/ 626 h 1358"/>
                  <a:gd name="T10" fmla="*/ 429 w 553"/>
                  <a:gd name="T11" fmla="*/ 614 h 1358"/>
                  <a:gd name="T12" fmla="*/ 281 w 553"/>
                  <a:gd name="T13" fmla="*/ 0 h 1358"/>
                  <a:gd name="T14" fmla="*/ 279 w 553"/>
                  <a:gd name="T15" fmla="*/ 2 h 1358"/>
                  <a:gd name="T16" fmla="*/ 425 w 553"/>
                  <a:gd name="T17" fmla="*/ 624 h 1358"/>
                  <a:gd name="T18" fmla="*/ 548 w 553"/>
                  <a:gd name="T19" fmla="*/ 637 h 1358"/>
                  <a:gd name="T20" fmla="*/ 258 w 553"/>
                  <a:gd name="T21" fmla="*/ 1266 h 1358"/>
                  <a:gd name="T22" fmla="*/ 197 w 553"/>
                  <a:gd name="T23" fmla="*/ 1204 h 1358"/>
                  <a:gd name="T24" fmla="*/ 0 w 553"/>
                  <a:gd name="T25" fmla="*/ 1355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3" h="1358">
                    <a:moveTo>
                      <a:pt x="0" y="1355"/>
                    </a:moveTo>
                    <a:cubicBezTo>
                      <a:pt x="0" y="1356"/>
                      <a:pt x="1" y="1357"/>
                      <a:pt x="1" y="1358"/>
                    </a:cubicBezTo>
                    <a:cubicBezTo>
                      <a:pt x="72" y="1318"/>
                      <a:pt x="136" y="1269"/>
                      <a:pt x="192" y="1213"/>
                    </a:cubicBezTo>
                    <a:cubicBezTo>
                      <a:pt x="212" y="1234"/>
                      <a:pt x="232" y="1255"/>
                      <a:pt x="253" y="1276"/>
                    </a:cubicBezTo>
                    <a:cubicBezTo>
                      <a:pt x="424" y="1104"/>
                      <a:pt x="527" y="869"/>
                      <a:pt x="553" y="626"/>
                    </a:cubicBezTo>
                    <a:cubicBezTo>
                      <a:pt x="512" y="622"/>
                      <a:pt x="470" y="618"/>
                      <a:pt x="429" y="614"/>
                    </a:cubicBezTo>
                    <a:cubicBezTo>
                      <a:pt x="452" y="400"/>
                      <a:pt x="405" y="179"/>
                      <a:pt x="281" y="0"/>
                    </a:cubicBezTo>
                    <a:cubicBezTo>
                      <a:pt x="281" y="0"/>
                      <a:pt x="280" y="1"/>
                      <a:pt x="279" y="2"/>
                    </a:cubicBezTo>
                    <a:cubicBezTo>
                      <a:pt x="404" y="182"/>
                      <a:pt x="450" y="407"/>
                      <a:pt x="425" y="624"/>
                    </a:cubicBezTo>
                    <a:cubicBezTo>
                      <a:pt x="466" y="628"/>
                      <a:pt x="507" y="633"/>
                      <a:pt x="548" y="637"/>
                    </a:cubicBezTo>
                    <a:cubicBezTo>
                      <a:pt x="522" y="871"/>
                      <a:pt x="422" y="1098"/>
                      <a:pt x="258" y="1266"/>
                    </a:cubicBezTo>
                    <a:cubicBezTo>
                      <a:pt x="238" y="1246"/>
                      <a:pt x="217" y="1225"/>
                      <a:pt x="197" y="1204"/>
                    </a:cubicBezTo>
                    <a:cubicBezTo>
                      <a:pt x="140" y="1263"/>
                      <a:pt x="74" y="1314"/>
                      <a:pt x="0" y="135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0" name="Freeform 1144"/>
              <p:cNvSpPr>
                <a:spLocks/>
              </p:cNvSpPr>
              <p:nvPr/>
            </p:nvSpPr>
            <p:spPr bwMode="auto">
              <a:xfrm>
                <a:off x="3835" y="1419"/>
                <a:ext cx="72" cy="91"/>
              </a:xfrm>
              <a:custGeom>
                <a:avLst/>
                <a:gdLst>
                  <a:gd name="T0" fmla="*/ 34 w 38"/>
                  <a:gd name="T1" fmla="*/ 45 h 48"/>
                  <a:gd name="T2" fmla="*/ 26 w 38"/>
                  <a:gd name="T3" fmla="*/ 19 h 48"/>
                  <a:gd name="T4" fmla="*/ 4 w 38"/>
                  <a:gd name="T5" fmla="*/ 2 h 48"/>
                  <a:gd name="T6" fmla="*/ 12 w 38"/>
                  <a:gd name="T7" fmla="*/ 29 h 48"/>
                  <a:gd name="T8" fmla="*/ 34 w 38"/>
                  <a:gd name="T9" fmla="*/ 45 h 48"/>
                </a:gdLst>
                <a:ahLst/>
                <a:cxnLst>
                  <a:cxn ang="0">
                    <a:pos x="T0" y="T1"/>
                  </a:cxn>
                  <a:cxn ang="0">
                    <a:pos x="T2" y="T3"/>
                  </a:cxn>
                  <a:cxn ang="0">
                    <a:pos x="T4" y="T5"/>
                  </a:cxn>
                  <a:cxn ang="0">
                    <a:pos x="T6" y="T7"/>
                  </a:cxn>
                  <a:cxn ang="0">
                    <a:pos x="T8" y="T9"/>
                  </a:cxn>
                </a:cxnLst>
                <a:rect l="0" t="0" r="r" b="b"/>
                <a:pathLst>
                  <a:path w="38" h="48">
                    <a:moveTo>
                      <a:pt x="34" y="45"/>
                    </a:moveTo>
                    <a:cubicBezTo>
                      <a:pt x="38" y="43"/>
                      <a:pt x="34" y="31"/>
                      <a:pt x="26" y="19"/>
                    </a:cubicBezTo>
                    <a:cubicBezTo>
                      <a:pt x="18" y="7"/>
                      <a:pt x="8" y="0"/>
                      <a:pt x="4" y="2"/>
                    </a:cubicBezTo>
                    <a:cubicBezTo>
                      <a:pt x="0" y="5"/>
                      <a:pt x="4" y="17"/>
                      <a:pt x="12" y="29"/>
                    </a:cubicBezTo>
                    <a:cubicBezTo>
                      <a:pt x="21" y="40"/>
                      <a:pt x="30" y="48"/>
                      <a:pt x="34" y="4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1" name="Freeform 1145"/>
              <p:cNvSpPr>
                <a:spLocks/>
              </p:cNvSpPr>
              <p:nvPr/>
            </p:nvSpPr>
            <p:spPr bwMode="auto">
              <a:xfrm>
                <a:off x="4127" y="2572"/>
                <a:ext cx="35" cy="97"/>
              </a:xfrm>
              <a:custGeom>
                <a:avLst/>
                <a:gdLst>
                  <a:gd name="T0" fmla="*/ 6 w 19"/>
                  <a:gd name="T1" fmla="*/ 51 h 52"/>
                  <a:gd name="T2" fmla="*/ 17 w 19"/>
                  <a:gd name="T3" fmla="*/ 27 h 52"/>
                  <a:gd name="T4" fmla="*/ 12 w 19"/>
                  <a:gd name="T5" fmla="*/ 0 h 52"/>
                  <a:gd name="T6" fmla="*/ 1 w 19"/>
                  <a:gd name="T7" fmla="*/ 25 h 52"/>
                  <a:gd name="T8" fmla="*/ 6 w 19"/>
                  <a:gd name="T9" fmla="*/ 51 h 52"/>
                </a:gdLst>
                <a:ahLst/>
                <a:cxnLst>
                  <a:cxn ang="0">
                    <a:pos x="T0" y="T1"/>
                  </a:cxn>
                  <a:cxn ang="0">
                    <a:pos x="T2" y="T3"/>
                  </a:cxn>
                  <a:cxn ang="0">
                    <a:pos x="T4" y="T5"/>
                  </a:cxn>
                  <a:cxn ang="0">
                    <a:pos x="T6" y="T7"/>
                  </a:cxn>
                  <a:cxn ang="0">
                    <a:pos x="T8" y="T9"/>
                  </a:cxn>
                </a:cxnLst>
                <a:rect l="0" t="0" r="r" b="b"/>
                <a:pathLst>
                  <a:path w="19" h="52">
                    <a:moveTo>
                      <a:pt x="6" y="51"/>
                    </a:moveTo>
                    <a:cubicBezTo>
                      <a:pt x="11" y="52"/>
                      <a:pt x="16" y="41"/>
                      <a:pt x="17" y="27"/>
                    </a:cubicBezTo>
                    <a:cubicBezTo>
                      <a:pt x="19" y="12"/>
                      <a:pt x="16" y="0"/>
                      <a:pt x="12" y="0"/>
                    </a:cubicBezTo>
                    <a:cubicBezTo>
                      <a:pt x="7" y="0"/>
                      <a:pt x="3" y="11"/>
                      <a:pt x="1" y="25"/>
                    </a:cubicBezTo>
                    <a:cubicBezTo>
                      <a:pt x="0" y="39"/>
                      <a:pt x="2" y="51"/>
                      <a:pt x="6" y="5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2" name="Freeform 1146"/>
              <p:cNvSpPr>
                <a:spLocks/>
              </p:cNvSpPr>
              <p:nvPr/>
            </p:nvSpPr>
            <p:spPr bwMode="auto">
              <a:xfrm>
                <a:off x="3311" y="3982"/>
                <a:ext cx="81" cy="54"/>
              </a:xfrm>
              <a:custGeom>
                <a:avLst/>
                <a:gdLst>
                  <a:gd name="T0" fmla="*/ 1 w 43"/>
                  <a:gd name="T1" fmla="*/ 25 h 29"/>
                  <a:gd name="T2" fmla="*/ 25 w 43"/>
                  <a:gd name="T3" fmla="*/ 20 h 29"/>
                  <a:gd name="T4" fmla="*/ 41 w 43"/>
                  <a:gd name="T5" fmla="*/ 3 h 29"/>
                  <a:gd name="T6" fmla="*/ 18 w 43"/>
                  <a:gd name="T7" fmla="*/ 9 h 29"/>
                  <a:gd name="T8" fmla="*/ 1 w 43"/>
                  <a:gd name="T9" fmla="*/ 25 h 29"/>
                </a:gdLst>
                <a:ahLst/>
                <a:cxnLst>
                  <a:cxn ang="0">
                    <a:pos x="T0" y="T1"/>
                  </a:cxn>
                  <a:cxn ang="0">
                    <a:pos x="T2" y="T3"/>
                  </a:cxn>
                  <a:cxn ang="0">
                    <a:pos x="T4" y="T5"/>
                  </a:cxn>
                  <a:cxn ang="0">
                    <a:pos x="T6" y="T7"/>
                  </a:cxn>
                  <a:cxn ang="0">
                    <a:pos x="T8" y="T9"/>
                  </a:cxn>
                </a:cxnLst>
                <a:rect l="0" t="0" r="r" b="b"/>
                <a:pathLst>
                  <a:path w="43" h="29">
                    <a:moveTo>
                      <a:pt x="1" y="25"/>
                    </a:moveTo>
                    <a:cubicBezTo>
                      <a:pt x="3" y="29"/>
                      <a:pt x="14" y="27"/>
                      <a:pt x="25" y="20"/>
                    </a:cubicBezTo>
                    <a:cubicBezTo>
                      <a:pt x="36" y="15"/>
                      <a:pt x="43" y="7"/>
                      <a:pt x="41" y="3"/>
                    </a:cubicBezTo>
                    <a:cubicBezTo>
                      <a:pt x="39" y="0"/>
                      <a:pt x="29" y="3"/>
                      <a:pt x="18" y="9"/>
                    </a:cubicBezTo>
                    <a:cubicBezTo>
                      <a:pt x="7" y="15"/>
                      <a:pt x="0" y="22"/>
                      <a:pt x="1" y="2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3" name="Freeform 1147"/>
              <p:cNvSpPr>
                <a:spLocks/>
              </p:cNvSpPr>
              <p:nvPr/>
            </p:nvSpPr>
            <p:spPr bwMode="auto">
              <a:xfrm>
                <a:off x="4361" y="2589"/>
                <a:ext cx="38" cy="111"/>
              </a:xfrm>
              <a:custGeom>
                <a:avLst/>
                <a:gdLst>
                  <a:gd name="T0" fmla="*/ 6 w 20"/>
                  <a:gd name="T1" fmla="*/ 59 h 59"/>
                  <a:gd name="T2" fmla="*/ 18 w 20"/>
                  <a:gd name="T3" fmla="*/ 30 h 59"/>
                  <a:gd name="T4" fmla="*/ 13 w 20"/>
                  <a:gd name="T5" fmla="*/ 0 h 59"/>
                  <a:gd name="T6" fmla="*/ 2 w 20"/>
                  <a:gd name="T7" fmla="*/ 28 h 59"/>
                  <a:gd name="T8" fmla="*/ 6 w 20"/>
                  <a:gd name="T9" fmla="*/ 59 h 59"/>
                </a:gdLst>
                <a:ahLst/>
                <a:cxnLst>
                  <a:cxn ang="0">
                    <a:pos x="T0" y="T1"/>
                  </a:cxn>
                  <a:cxn ang="0">
                    <a:pos x="T2" y="T3"/>
                  </a:cxn>
                  <a:cxn ang="0">
                    <a:pos x="T4" y="T5"/>
                  </a:cxn>
                  <a:cxn ang="0">
                    <a:pos x="T6" y="T7"/>
                  </a:cxn>
                  <a:cxn ang="0">
                    <a:pos x="T8" y="T9"/>
                  </a:cxn>
                </a:cxnLst>
                <a:rect l="0" t="0" r="r" b="b"/>
                <a:pathLst>
                  <a:path w="20" h="59">
                    <a:moveTo>
                      <a:pt x="6" y="59"/>
                    </a:moveTo>
                    <a:cubicBezTo>
                      <a:pt x="11" y="59"/>
                      <a:pt x="16" y="46"/>
                      <a:pt x="18" y="30"/>
                    </a:cubicBezTo>
                    <a:cubicBezTo>
                      <a:pt x="20" y="14"/>
                      <a:pt x="17" y="0"/>
                      <a:pt x="13" y="0"/>
                    </a:cubicBezTo>
                    <a:cubicBezTo>
                      <a:pt x="8" y="0"/>
                      <a:pt x="4" y="13"/>
                      <a:pt x="2" y="28"/>
                    </a:cubicBezTo>
                    <a:cubicBezTo>
                      <a:pt x="0" y="44"/>
                      <a:pt x="2" y="58"/>
                      <a:pt x="6" y="5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4" name="Freeform 1148"/>
              <p:cNvSpPr>
                <a:spLocks/>
              </p:cNvSpPr>
              <p:nvPr/>
            </p:nvSpPr>
            <p:spPr bwMode="auto">
              <a:xfrm>
                <a:off x="3775" y="3811"/>
                <a:ext cx="88" cy="92"/>
              </a:xfrm>
              <a:custGeom>
                <a:avLst/>
                <a:gdLst>
                  <a:gd name="T0" fmla="*/ 3 w 47"/>
                  <a:gd name="T1" fmla="*/ 45 h 49"/>
                  <a:gd name="T2" fmla="*/ 29 w 47"/>
                  <a:gd name="T3" fmla="*/ 31 h 49"/>
                  <a:gd name="T4" fmla="*/ 44 w 47"/>
                  <a:gd name="T5" fmla="*/ 4 h 49"/>
                  <a:gd name="T6" fmla="*/ 18 w 47"/>
                  <a:gd name="T7" fmla="*/ 19 h 49"/>
                  <a:gd name="T8" fmla="*/ 3 w 47"/>
                  <a:gd name="T9" fmla="*/ 45 h 49"/>
                </a:gdLst>
                <a:ahLst/>
                <a:cxnLst>
                  <a:cxn ang="0">
                    <a:pos x="T0" y="T1"/>
                  </a:cxn>
                  <a:cxn ang="0">
                    <a:pos x="T2" y="T3"/>
                  </a:cxn>
                  <a:cxn ang="0">
                    <a:pos x="T4" y="T5"/>
                  </a:cxn>
                  <a:cxn ang="0">
                    <a:pos x="T6" y="T7"/>
                  </a:cxn>
                  <a:cxn ang="0">
                    <a:pos x="T8" y="T9"/>
                  </a:cxn>
                </a:cxnLst>
                <a:rect l="0" t="0" r="r" b="b"/>
                <a:pathLst>
                  <a:path w="47" h="49">
                    <a:moveTo>
                      <a:pt x="3" y="45"/>
                    </a:moveTo>
                    <a:cubicBezTo>
                      <a:pt x="6" y="49"/>
                      <a:pt x="18" y="42"/>
                      <a:pt x="29" y="31"/>
                    </a:cubicBezTo>
                    <a:cubicBezTo>
                      <a:pt x="41" y="19"/>
                      <a:pt x="47" y="7"/>
                      <a:pt x="44" y="4"/>
                    </a:cubicBezTo>
                    <a:cubicBezTo>
                      <a:pt x="41" y="0"/>
                      <a:pt x="29" y="7"/>
                      <a:pt x="18" y="19"/>
                    </a:cubicBezTo>
                    <a:cubicBezTo>
                      <a:pt x="7" y="30"/>
                      <a:pt x="0" y="42"/>
                      <a:pt x="3" y="4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5" name="Freeform 1149"/>
              <p:cNvSpPr>
                <a:spLocks/>
              </p:cNvSpPr>
              <p:nvPr/>
            </p:nvSpPr>
            <p:spPr bwMode="auto">
              <a:xfrm>
                <a:off x="3681" y="3715"/>
                <a:ext cx="53" cy="52"/>
              </a:xfrm>
              <a:custGeom>
                <a:avLst/>
                <a:gdLst>
                  <a:gd name="T0" fmla="*/ 2 w 28"/>
                  <a:gd name="T1" fmla="*/ 26 h 28"/>
                  <a:gd name="T2" fmla="*/ 18 w 28"/>
                  <a:gd name="T3" fmla="*/ 17 h 28"/>
                  <a:gd name="T4" fmla="*/ 26 w 28"/>
                  <a:gd name="T5" fmla="*/ 1 h 28"/>
                  <a:gd name="T6" fmla="*/ 11 w 28"/>
                  <a:gd name="T7" fmla="*/ 10 h 28"/>
                  <a:gd name="T8" fmla="*/ 2 w 28"/>
                  <a:gd name="T9" fmla="*/ 26 h 28"/>
                </a:gdLst>
                <a:ahLst/>
                <a:cxnLst>
                  <a:cxn ang="0">
                    <a:pos x="T0" y="T1"/>
                  </a:cxn>
                  <a:cxn ang="0">
                    <a:pos x="T2" y="T3"/>
                  </a:cxn>
                  <a:cxn ang="0">
                    <a:pos x="T4" y="T5"/>
                  </a:cxn>
                  <a:cxn ang="0">
                    <a:pos x="T6" y="T7"/>
                  </a:cxn>
                  <a:cxn ang="0">
                    <a:pos x="T8" y="T9"/>
                  </a:cxn>
                </a:cxnLst>
                <a:rect l="0" t="0" r="r" b="b"/>
                <a:pathLst>
                  <a:path w="28" h="28">
                    <a:moveTo>
                      <a:pt x="2" y="26"/>
                    </a:moveTo>
                    <a:cubicBezTo>
                      <a:pt x="4" y="28"/>
                      <a:pt x="11" y="24"/>
                      <a:pt x="18" y="17"/>
                    </a:cubicBezTo>
                    <a:cubicBezTo>
                      <a:pt x="24" y="11"/>
                      <a:pt x="28" y="4"/>
                      <a:pt x="26" y="1"/>
                    </a:cubicBezTo>
                    <a:cubicBezTo>
                      <a:pt x="24" y="0"/>
                      <a:pt x="17" y="3"/>
                      <a:pt x="11" y="10"/>
                    </a:cubicBezTo>
                    <a:cubicBezTo>
                      <a:pt x="4" y="16"/>
                      <a:pt x="0" y="23"/>
                      <a:pt x="2" y="2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6" name="Freeform 1150"/>
              <p:cNvSpPr>
                <a:spLocks/>
              </p:cNvSpPr>
              <p:nvPr/>
            </p:nvSpPr>
            <p:spPr bwMode="auto">
              <a:xfrm>
                <a:off x="3046" y="1801"/>
                <a:ext cx="539" cy="1350"/>
              </a:xfrm>
              <a:custGeom>
                <a:avLst/>
                <a:gdLst>
                  <a:gd name="T0" fmla="*/ 31 w 287"/>
                  <a:gd name="T1" fmla="*/ 716 h 718"/>
                  <a:gd name="T2" fmla="*/ 33 w 287"/>
                  <a:gd name="T3" fmla="*/ 718 h 718"/>
                  <a:gd name="T4" fmla="*/ 112 w 287"/>
                  <a:gd name="T5" fmla="*/ 621 h 718"/>
                  <a:gd name="T6" fmla="*/ 184 w 287"/>
                  <a:gd name="T7" fmla="*/ 668 h 718"/>
                  <a:gd name="T8" fmla="*/ 273 w 287"/>
                  <a:gd name="T9" fmla="*/ 271 h 718"/>
                  <a:gd name="T10" fmla="*/ 149 w 287"/>
                  <a:gd name="T11" fmla="*/ 287 h 718"/>
                  <a:gd name="T12" fmla="*/ 2 w 287"/>
                  <a:gd name="T13" fmla="*/ 0 h 718"/>
                  <a:gd name="T14" fmla="*/ 0 w 287"/>
                  <a:gd name="T15" fmla="*/ 2 h 718"/>
                  <a:gd name="T16" fmla="*/ 147 w 287"/>
                  <a:gd name="T17" fmla="*/ 293 h 718"/>
                  <a:gd name="T18" fmla="*/ 270 w 287"/>
                  <a:gd name="T19" fmla="*/ 278 h 718"/>
                  <a:gd name="T20" fmla="*/ 185 w 287"/>
                  <a:gd name="T21" fmla="*/ 661 h 718"/>
                  <a:gd name="T22" fmla="*/ 112 w 287"/>
                  <a:gd name="T23" fmla="*/ 615 h 718"/>
                  <a:gd name="T24" fmla="*/ 31 w 287"/>
                  <a:gd name="T25" fmla="*/ 716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7" h="718">
                    <a:moveTo>
                      <a:pt x="31" y="716"/>
                    </a:moveTo>
                    <a:cubicBezTo>
                      <a:pt x="32" y="716"/>
                      <a:pt x="33" y="717"/>
                      <a:pt x="33" y="718"/>
                    </a:cubicBezTo>
                    <a:cubicBezTo>
                      <a:pt x="64" y="689"/>
                      <a:pt x="90" y="656"/>
                      <a:pt x="112" y="621"/>
                    </a:cubicBezTo>
                    <a:cubicBezTo>
                      <a:pt x="136" y="636"/>
                      <a:pt x="160" y="652"/>
                      <a:pt x="184" y="668"/>
                    </a:cubicBezTo>
                    <a:cubicBezTo>
                      <a:pt x="256" y="551"/>
                      <a:pt x="287" y="408"/>
                      <a:pt x="273" y="271"/>
                    </a:cubicBezTo>
                    <a:cubicBezTo>
                      <a:pt x="232" y="276"/>
                      <a:pt x="191" y="282"/>
                      <a:pt x="149" y="287"/>
                    </a:cubicBezTo>
                    <a:cubicBezTo>
                      <a:pt x="138" y="179"/>
                      <a:pt x="90" y="75"/>
                      <a:pt x="2" y="0"/>
                    </a:cubicBezTo>
                    <a:cubicBezTo>
                      <a:pt x="1" y="1"/>
                      <a:pt x="1" y="2"/>
                      <a:pt x="0" y="2"/>
                    </a:cubicBezTo>
                    <a:cubicBezTo>
                      <a:pt x="89" y="77"/>
                      <a:pt x="137" y="183"/>
                      <a:pt x="147" y="293"/>
                    </a:cubicBezTo>
                    <a:cubicBezTo>
                      <a:pt x="188" y="288"/>
                      <a:pt x="229" y="283"/>
                      <a:pt x="270" y="278"/>
                    </a:cubicBezTo>
                    <a:cubicBezTo>
                      <a:pt x="283" y="410"/>
                      <a:pt x="253" y="547"/>
                      <a:pt x="185" y="661"/>
                    </a:cubicBezTo>
                    <a:cubicBezTo>
                      <a:pt x="160" y="646"/>
                      <a:pt x="136" y="630"/>
                      <a:pt x="112" y="615"/>
                    </a:cubicBezTo>
                    <a:cubicBezTo>
                      <a:pt x="90" y="652"/>
                      <a:pt x="63" y="686"/>
                      <a:pt x="31" y="7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7" name="Freeform 1151"/>
              <p:cNvSpPr>
                <a:spLocks/>
              </p:cNvSpPr>
              <p:nvPr/>
            </p:nvSpPr>
            <p:spPr bwMode="auto">
              <a:xfrm>
                <a:off x="3022" y="1780"/>
                <a:ext cx="52" cy="45"/>
              </a:xfrm>
              <a:custGeom>
                <a:avLst/>
                <a:gdLst>
                  <a:gd name="T0" fmla="*/ 24 w 28"/>
                  <a:gd name="T1" fmla="*/ 21 h 24"/>
                  <a:gd name="T2" fmla="*/ 20 w 28"/>
                  <a:gd name="T3" fmla="*/ 6 h 24"/>
                  <a:gd name="T4" fmla="*/ 3 w 28"/>
                  <a:gd name="T5" fmla="*/ 4 h 24"/>
                  <a:gd name="T6" fmla="*/ 8 w 28"/>
                  <a:gd name="T7" fmla="*/ 19 h 24"/>
                  <a:gd name="T8" fmla="*/ 24 w 28"/>
                  <a:gd name="T9" fmla="*/ 21 h 24"/>
                </a:gdLst>
                <a:ahLst/>
                <a:cxnLst>
                  <a:cxn ang="0">
                    <a:pos x="T0" y="T1"/>
                  </a:cxn>
                  <a:cxn ang="0">
                    <a:pos x="T2" y="T3"/>
                  </a:cxn>
                  <a:cxn ang="0">
                    <a:pos x="T4" y="T5"/>
                  </a:cxn>
                  <a:cxn ang="0">
                    <a:pos x="T6" y="T7"/>
                  </a:cxn>
                  <a:cxn ang="0">
                    <a:pos x="T8" y="T9"/>
                  </a:cxn>
                </a:cxnLst>
                <a:rect l="0" t="0" r="r" b="b"/>
                <a:pathLst>
                  <a:path w="28" h="24">
                    <a:moveTo>
                      <a:pt x="24" y="21"/>
                    </a:moveTo>
                    <a:cubicBezTo>
                      <a:pt x="28" y="18"/>
                      <a:pt x="26" y="11"/>
                      <a:pt x="20" y="6"/>
                    </a:cubicBezTo>
                    <a:cubicBezTo>
                      <a:pt x="14" y="1"/>
                      <a:pt x="6" y="0"/>
                      <a:pt x="3" y="4"/>
                    </a:cubicBezTo>
                    <a:cubicBezTo>
                      <a:pt x="0" y="7"/>
                      <a:pt x="3" y="14"/>
                      <a:pt x="8" y="19"/>
                    </a:cubicBezTo>
                    <a:cubicBezTo>
                      <a:pt x="14" y="23"/>
                      <a:pt x="21" y="24"/>
                      <a:pt x="24"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8" name="Freeform 1152"/>
              <p:cNvSpPr>
                <a:spLocks/>
              </p:cNvSpPr>
              <p:nvPr/>
            </p:nvSpPr>
            <p:spPr bwMode="auto">
              <a:xfrm>
                <a:off x="3307" y="2318"/>
                <a:ext cx="34" cy="51"/>
              </a:xfrm>
              <a:custGeom>
                <a:avLst/>
                <a:gdLst>
                  <a:gd name="T0" fmla="*/ 10 w 18"/>
                  <a:gd name="T1" fmla="*/ 26 h 27"/>
                  <a:gd name="T2" fmla="*/ 17 w 18"/>
                  <a:gd name="T3" fmla="*/ 12 h 27"/>
                  <a:gd name="T4" fmla="*/ 7 w 18"/>
                  <a:gd name="T5" fmla="*/ 0 h 27"/>
                  <a:gd name="T6" fmla="*/ 1 w 18"/>
                  <a:gd name="T7" fmla="*/ 14 h 27"/>
                  <a:gd name="T8" fmla="*/ 10 w 18"/>
                  <a:gd name="T9" fmla="*/ 26 h 27"/>
                </a:gdLst>
                <a:ahLst/>
                <a:cxnLst>
                  <a:cxn ang="0">
                    <a:pos x="T0" y="T1"/>
                  </a:cxn>
                  <a:cxn ang="0">
                    <a:pos x="T2" y="T3"/>
                  </a:cxn>
                  <a:cxn ang="0">
                    <a:pos x="T4" y="T5"/>
                  </a:cxn>
                  <a:cxn ang="0">
                    <a:pos x="T6" y="T7"/>
                  </a:cxn>
                  <a:cxn ang="0">
                    <a:pos x="T8" y="T9"/>
                  </a:cxn>
                </a:cxnLst>
                <a:rect l="0" t="0" r="r" b="b"/>
                <a:pathLst>
                  <a:path w="18" h="27">
                    <a:moveTo>
                      <a:pt x="10" y="26"/>
                    </a:moveTo>
                    <a:cubicBezTo>
                      <a:pt x="15" y="26"/>
                      <a:pt x="18" y="19"/>
                      <a:pt x="17" y="12"/>
                    </a:cubicBezTo>
                    <a:cubicBezTo>
                      <a:pt x="16" y="5"/>
                      <a:pt x="12" y="0"/>
                      <a:pt x="7" y="0"/>
                    </a:cubicBezTo>
                    <a:cubicBezTo>
                      <a:pt x="3" y="1"/>
                      <a:pt x="0" y="7"/>
                      <a:pt x="1" y="14"/>
                    </a:cubicBezTo>
                    <a:cubicBezTo>
                      <a:pt x="2" y="21"/>
                      <a:pt x="6" y="27"/>
                      <a:pt x="10" y="2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9" name="Freeform 1153"/>
              <p:cNvSpPr>
                <a:spLocks/>
              </p:cNvSpPr>
              <p:nvPr/>
            </p:nvSpPr>
            <p:spPr bwMode="auto">
              <a:xfrm>
                <a:off x="3089" y="3126"/>
                <a:ext cx="40" cy="40"/>
              </a:xfrm>
              <a:custGeom>
                <a:avLst/>
                <a:gdLst>
                  <a:gd name="T0" fmla="*/ 2 w 21"/>
                  <a:gd name="T1" fmla="*/ 19 h 21"/>
                  <a:gd name="T2" fmla="*/ 15 w 21"/>
                  <a:gd name="T3" fmla="*/ 16 h 21"/>
                  <a:gd name="T4" fmla="*/ 19 w 21"/>
                  <a:gd name="T5" fmla="*/ 3 h 21"/>
                  <a:gd name="T6" fmla="*/ 6 w 21"/>
                  <a:gd name="T7" fmla="*/ 6 h 21"/>
                  <a:gd name="T8" fmla="*/ 2 w 21"/>
                  <a:gd name="T9" fmla="*/ 19 h 21"/>
                </a:gdLst>
                <a:ahLst/>
                <a:cxnLst>
                  <a:cxn ang="0">
                    <a:pos x="T0" y="T1"/>
                  </a:cxn>
                  <a:cxn ang="0">
                    <a:pos x="T2" y="T3"/>
                  </a:cxn>
                  <a:cxn ang="0">
                    <a:pos x="T4" y="T5"/>
                  </a:cxn>
                  <a:cxn ang="0">
                    <a:pos x="T6" y="T7"/>
                  </a:cxn>
                  <a:cxn ang="0">
                    <a:pos x="T8" y="T9"/>
                  </a:cxn>
                </a:cxnLst>
                <a:rect l="0" t="0" r="r" b="b"/>
                <a:pathLst>
                  <a:path w="21" h="21">
                    <a:moveTo>
                      <a:pt x="2" y="19"/>
                    </a:moveTo>
                    <a:cubicBezTo>
                      <a:pt x="4" y="21"/>
                      <a:pt x="10" y="20"/>
                      <a:pt x="15" y="16"/>
                    </a:cubicBezTo>
                    <a:cubicBezTo>
                      <a:pt x="20" y="11"/>
                      <a:pt x="21" y="5"/>
                      <a:pt x="19" y="3"/>
                    </a:cubicBezTo>
                    <a:cubicBezTo>
                      <a:pt x="16" y="0"/>
                      <a:pt x="11" y="1"/>
                      <a:pt x="6" y="6"/>
                    </a:cubicBezTo>
                    <a:cubicBezTo>
                      <a:pt x="1" y="10"/>
                      <a:pt x="0" y="16"/>
                      <a:pt x="2"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0" name="Freeform 1154"/>
              <p:cNvSpPr>
                <a:spLocks/>
              </p:cNvSpPr>
              <p:nvPr/>
            </p:nvSpPr>
            <p:spPr bwMode="auto">
              <a:xfrm>
                <a:off x="3538" y="2280"/>
                <a:ext cx="36" cy="64"/>
              </a:xfrm>
              <a:custGeom>
                <a:avLst/>
                <a:gdLst>
                  <a:gd name="T0" fmla="*/ 11 w 19"/>
                  <a:gd name="T1" fmla="*/ 33 h 34"/>
                  <a:gd name="T2" fmla="*/ 18 w 19"/>
                  <a:gd name="T3" fmla="*/ 16 h 34"/>
                  <a:gd name="T4" fmla="*/ 7 w 19"/>
                  <a:gd name="T5" fmla="*/ 0 h 34"/>
                  <a:gd name="T6" fmla="*/ 1 w 19"/>
                  <a:gd name="T7" fmla="*/ 18 h 34"/>
                  <a:gd name="T8" fmla="*/ 11 w 19"/>
                  <a:gd name="T9" fmla="*/ 33 h 34"/>
                </a:gdLst>
                <a:ahLst/>
                <a:cxnLst>
                  <a:cxn ang="0">
                    <a:pos x="T0" y="T1"/>
                  </a:cxn>
                  <a:cxn ang="0">
                    <a:pos x="T2" y="T3"/>
                  </a:cxn>
                  <a:cxn ang="0">
                    <a:pos x="T4" y="T5"/>
                  </a:cxn>
                  <a:cxn ang="0">
                    <a:pos x="T6" y="T7"/>
                  </a:cxn>
                  <a:cxn ang="0">
                    <a:pos x="T8" y="T9"/>
                  </a:cxn>
                </a:cxnLst>
                <a:rect l="0" t="0" r="r" b="b"/>
                <a:pathLst>
                  <a:path w="19" h="34">
                    <a:moveTo>
                      <a:pt x="11" y="33"/>
                    </a:moveTo>
                    <a:cubicBezTo>
                      <a:pt x="16" y="33"/>
                      <a:pt x="19" y="25"/>
                      <a:pt x="18" y="16"/>
                    </a:cubicBezTo>
                    <a:cubicBezTo>
                      <a:pt x="17" y="7"/>
                      <a:pt x="12" y="0"/>
                      <a:pt x="7" y="0"/>
                    </a:cubicBezTo>
                    <a:cubicBezTo>
                      <a:pt x="3" y="1"/>
                      <a:pt x="0" y="9"/>
                      <a:pt x="1" y="18"/>
                    </a:cubicBezTo>
                    <a:cubicBezTo>
                      <a:pt x="2" y="27"/>
                      <a:pt x="6" y="34"/>
                      <a:pt x="11" y="3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1" name="Freeform 1155"/>
              <p:cNvSpPr>
                <a:spLocks/>
              </p:cNvSpPr>
              <p:nvPr/>
            </p:nvSpPr>
            <p:spPr bwMode="auto">
              <a:xfrm>
                <a:off x="3365" y="3023"/>
                <a:ext cx="47" cy="62"/>
              </a:xfrm>
              <a:custGeom>
                <a:avLst/>
                <a:gdLst>
                  <a:gd name="T0" fmla="*/ 4 w 25"/>
                  <a:gd name="T1" fmla="*/ 30 h 33"/>
                  <a:gd name="T2" fmla="*/ 20 w 25"/>
                  <a:gd name="T3" fmla="*/ 21 h 33"/>
                  <a:gd name="T4" fmla="*/ 21 w 25"/>
                  <a:gd name="T5" fmla="*/ 2 h 33"/>
                  <a:gd name="T6" fmla="*/ 6 w 25"/>
                  <a:gd name="T7" fmla="*/ 12 h 33"/>
                  <a:gd name="T8" fmla="*/ 4 w 25"/>
                  <a:gd name="T9" fmla="*/ 30 h 33"/>
                </a:gdLst>
                <a:ahLst/>
                <a:cxnLst>
                  <a:cxn ang="0">
                    <a:pos x="T0" y="T1"/>
                  </a:cxn>
                  <a:cxn ang="0">
                    <a:pos x="T2" y="T3"/>
                  </a:cxn>
                  <a:cxn ang="0">
                    <a:pos x="T4" y="T5"/>
                  </a:cxn>
                  <a:cxn ang="0">
                    <a:pos x="T6" y="T7"/>
                  </a:cxn>
                  <a:cxn ang="0">
                    <a:pos x="T8" y="T9"/>
                  </a:cxn>
                </a:cxnLst>
                <a:rect l="0" t="0" r="r" b="b"/>
                <a:pathLst>
                  <a:path w="25" h="33">
                    <a:moveTo>
                      <a:pt x="4" y="30"/>
                    </a:moveTo>
                    <a:cubicBezTo>
                      <a:pt x="8" y="33"/>
                      <a:pt x="15" y="29"/>
                      <a:pt x="20" y="21"/>
                    </a:cubicBezTo>
                    <a:cubicBezTo>
                      <a:pt x="25" y="13"/>
                      <a:pt x="25" y="5"/>
                      <a:pt x="21" y="2"/>
                    </a:cubicBezTo>
                    <a:cubicBezTo>
                      <a:pt x="18" y="0"/>
                      <a:pt x="11" y="4"/>
                      <a:pt x="6" y="12"/>
                    </a:cubicBezTo>
                    <a:cubicBezTo>
                      <a:pt x="2" y="20"/>
                      <a:pt x="0" y="28"/>
                      <a:pt x="4" y="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2" name="Freeform 1156"/>
              <p:cNvSpPr>
                <a:spLocks/>
              </p:cNvSpPr>
              <p:nvPr/>
            </p:nvSpPr>
            <p:spPr bwMode="auto">
              <a:xfrm>
                <a:off x="3243" y="2948"/>
                <a:ext cx="27" cy="35"/>
              </a:xfrm>
              <a:custGeom>
                <a:avLst/>
                <a:gdLst>
                  <a:gd name="T0" fmla="*/ 2 w 14"/>
                  <a:gd name="T1" fmla="*/ 17 h 19"/>
                  <a:gd name="T2" fmla="*/ 11 w 14"/>
                  <a:gd name="T3" fmla="*/ 12 h 19"/>
                  <a:gd name="T4" fmla="*/ 11 w 14"/>
                  <a:gd name="T5" fmla="*/ 2 h 19"/>
                  <a:gd name="T6" fmla="*/ 2 w 14"/>
                  <a:gd name="T7" fmla="*/ 7 h 19"/>
                  <a:gd name="T8" fmla="*/ 2 w 14"/>
                  <a:gd name="T9" fmla="*/ 17 h 19"/>
                </a:gdLst>
                <a:ahLst/>
                <a:cxnLst>
                  <a:cxn ang="0">
                    <a:pos x="T0" y="T1"/>
                  </a:cxn>
                  <a:cxn ang="0">
                    <a:pos x="T2" y="T3"/>
                  </a:cxn>
                  <a:cxn ang="0">
                    <a:pos x="T4" y="T5"/>
                  </a:cxn>
                  <a:cxn ang="0">
                    <a:pos x="T6" y="T7"/>
                  </a:cxn>
                  <a:cxn ang="0">
                    <a:pos x="T8" y="T9"/>
                  </a:cxn>
                </a:cxnLst>
                <a:rect l="0" t="0" r="r" b="b"/>
                <a:pathLst>
                  <a:path w="14" h="19">
                    <a:moveTo>
                      <a:pt x="2" y="17"/>
                    </a:moveTo>
                    <a:cubicBezTo>
                      <a:pt x="4" y="19"/>
                      <a:pt x="8" y="17"/>
                      <a:pt x="11" y="12"/>
                    </a:cubicBezTo>
                    <a:cubicBezTo>
                      <a:pt x="14" y="8"/>
                      <a:pt x="14" y="3"/>
                      <a:pt x="11" y="2"/>
                    </a:cubicBezTo>
                    <a:cubicBezTo>
                      <a:pt x="9" y="0"/>
                      <a:pt x="5" y="3"/>
                      <a:pt x="2" y="7"/>
                    </a:cubicBezTo>
                    <a:cubicBezTo>
                      <a:pt x="0" y="11"/>
                      <a:pt x="0" y="16"/>
                      <a:pt x="2" y="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3" name="Freeform 1157"/>
              <p:cNvSpPr>
                <a:spLocks/>
              </p:cNvSpPr>
              <p:nvPr/>
            </p:nvSpPr>
            <p:spPr bwMode="auto">
              <a:xfrm>
                <a:off x="2302" y="2393"/>
                <a:ext cx="1366" cy="1468"/>
              </a:xfrm>
              <a:custGeom>
                <a:avLst/>
                <a:gdLst>
                  <a:gd name="T0" fmla="*/ 1 w 727"/>
                  <a:gd name="T1" fmla="*/ 690 h 781"/>
                  <a:gd name="T2" fmla="*/ 0 w 727"/>
                  <a:gd name="T3" fmla="*/ 693 h 781"/>
                  <a:gd name="T4" fmla="*/ 208 w 727"/>
                  <a:gd name="T5" fmla="*/ 696 h 781"/>
                  <a:gd name="T6" fmla="*/ 223 w 727"/>
                  <a:gd name="T7" fmla="*/ 781 h 781"/>
                  <a:gd name="T8" fmla="*/ 690 w 727"/>
                  <a:gd name="T9" fmla="*/ 504 h 781"/>
                  <a:gd name="T10" fmla="*/ 592 w 727"/>
                  <a:gd name="T11" fmla="*/ 426 h 781"/>
                  <a:gd name="T12" fmla="*/ 723 w 727"/>
                  <a:gd name="T13" fmla="*/ 0 h 781"/>
                  <a:gd name="T14" fmla="*/ 720 w 727"/>
                  <a:gd name="T15" fmla="*/ 0 h 781"/>
                  <a:gd name="T16" fmla="*/ 585 w 727"/>
                  <a:gd name="T17" fmla="*/ 430 h 781"/>
                  <a:gd name="T18" fmla="*/ 683 w 727"/>
                  <a:gd name="T19" fmla="*/ 509 h 781"/>
                  <a:gd name="T20" fmla="*/ 231 w 727"/>
                  <a:gd name="T21" fmla="*/ 777 h 781"/>
                  <a:gd name="T22" fmla="*/ 216 w 727"/>
                  <a:gd name="T23" fmla="*/ 692 h 781"/>
                  <a:gd name="T24" fmla="*/ 1 w 727"/>
                  <a:gd name="T25" fmla="*/ 69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7" h="781">
                    <a:moveTo>
                      <a:pt x="1" y="690"/>
                    </a:moveTo>
                    <a:cubicBezTo>
                      <a:pt x="1" y="691"/>
                      <a:pt x="0" y="692"/>
                      <a:pt x="0" y="693"/>
                    </a:cubicBezTo>
                    <a:cubicBezTo>
                      <a:pt x="74" y="704"/>
                      <a:pt x="144" y="705"/>
                      <a:pt x="208" y="696"/>
                    </a:cubicBezTo>
                    <a:cubicBezTo>
                      <a:pt x="213" y="725"/>
                      <a:pt x="217" y="753"/>
                      <a:pt x="223" y="781"/>
                    </a:cubicBezTo>
                    <a:cubicBezTo>
                      <a:pt x="426" y="754"/>
                      <a:pt x="584" y="648"/>
                      <a:pt x="690" y="504"/>
                    </a:cubicBezTo>
                    <a:cubicBezTo>
                      <a:pt x="658" y="478"/>
                      <a:pt x="625" y="452"/>
                      <a:pt x="592" y="426"/>
                    </a:cubicBezTo>
                    <a:cubicBezTo>
                      <a:pt x="682" y="305"/>
                      <a:pt x="727" y="152"/>
                      <a:pt x="723" y="0"/>
                    </a:cubicBezTo>
                    <a:cubicBezTo>
                      <a:pt x="722" y="0"/>
                      <a:pt x="721" y="0"/>
                      <a:pt x="720" y="0"/>
                    </a:cubicBezTo>
                    <a:cubicBezTo>
                      <a:pt x="724" y="153"/>
                      <a:pt x="677" y="308"/>
                      <a:pt x="585" y="430"/>
                    </a:cubicBezTo>
                    <a:cubicBezTo>
                      <a:pt x="618" y="456"/>
                      <a:pt x="651" y="483"/>
                      <a:pt x="683" y="509"/>
                    </a:cubicBezTo>
                    <a:cubicBezTo>
                      <a:pt x="579" y="647"/>
                      <a:pt x="426" y="749"/>
                      <a:pt x="231" y="777"/>
                    </a:cubicBezTo>
                    <a:cubicBezTo>
                      <a:pt x="226" y="749"/>
                      <a:pt x="221" y="720"/>
                      <a:pt x="216" y="692"/>
                    </a:cubicBezTo>
                    <a:cubicBezTo>
                      <a:pt x="149" y="701"/>
                      <a:pt x="78" y="702"/>
                      <a:pt x="1" y="6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4" name="Freeform 1158"/>
              <p:cNvSpPr>
                <a:spLocks/>
              </p:cNvSpPr>
              <p:nvPr/>
            </p:nvSpPr>
            <p:spPr bwMode="auto">
              <a:xfrm>
                <a:off x="3642" y="2359"/>
                <a:ext cx="32" cy="68"/>
              </a:xfrm>
              <a:custGeom>
                <a:avLst/>
                <a:gdLst>
                  <a:gd name="T0" fmla="*/ 8 w 17"/>
                  <a:gd name="T1" fmla="*/ 36 h 36"/>
                  <a:gd name="T2" fmla="*/ 16 w 17"/>
                  <a:gd name="T3" fmla="*/ 18 h 36"/>
                  <a:gd name="T4" fmla="*/ 7 w 17"/>
                  <a:gd name="T5" fmla="*/ 0 h 36"/>
                  <a:gd name="T6" fmla="*/ 0 w 17"/>
                  <a:gd name="T7" fmla="*/ 19 h 36"/>
                  <a:gd name="T8" fmla="*/ 8 w 17"/>
                  <a:gd name="T9" fmla="*/ 36 h 36"/>
                </a:gdLst>
                <a:ahLst/>
                <a:cxnLst>
                  <a:cxn ang="0">
                    <a:pos x="T0" y="T1"/>
                  </a:cxn>
                  <a:cxn ang="0">
                    <a:pos x="T2" y="T3"/>
                  </a:cxn>
                  <a:cxn ang="0">
                    <a:pos x="T4" y="T5"/>
                  </a:cxn>
                  <a:cxn ang="0">
                    <a:pos x="T6" y="T7"/>
                  </a:cxn>
                  <a:cxn ang="0">
                    <a:pos x="T8" y="T9"/>
                  </a:cxn>
                </a:cxnLst>
                <a:rect l="0" t="0" r="r" b="b"/>
                <a:pathLst>
                  <a:path w="17" h="36">
                    <a:moveTo>
                      <a:pt x="8" y="36"/>
                    </a:moveTo>
                    <a:cubicBezTo>
                      <a:pt x="13" y="36"/>
                      <a:pt x="17" y="28"/>
                      <a:pt x="16" y="18"/>
                    </a:cubicBezTo>
                    <a:cubicBezTo>
                      <a:pt x="16" y="8"/>
                      <a:pt x="12" y="0"/>
                      <a:pt x="7" y="0"/>
                    </a:cubicBezTo>
                    <a:cubicBezTo>
                      <a:pt x="3" y="1"/>
                      <a:pt x="0" y="9"/>
                      <a:pt x="0" y="19"/>
                    </a:cubicBezTo>
                    <a:cubicBezTo>
                      <a:pt x="0" y="28"/>
                      <a:pt x="4" y="36"/>
                      <a:pt x="8" y="3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5" name="Freeform 1159"/>
              <p:cNvSpPr>
                <a:spLocks/>
              </p:cNvSpPr>
              <p:nvPr/>
            </p:nvSpPr>
            <p:spPr bwMode="auto">
              <a:xfrm>
                <a:off x="3384" y="3162"/>
                <a:ext cx="53" cy="66"/>
              </a:xfrm>
              <a:custGeom>
                <a:avLst/>
                <a:gdLst>
                  <a:gd name="T0" fmla="*/ 3 w 28"/>
                  <a:gd name="T1" fmla="*/ 32 h 35"/>
                  <a:gd name="T2" fmla="*/ 21 w 28"/>
                  <a:gd name="T3" fmla="*/ 23 h 35"/>
                  <a:gd name="T4" fmla="*/ 25 w 28"/>
                  <a:gd name="T5" fmla="*/ 3 h 35"/>
                  <a:gd name="T6" fmla="*/ 8 w 28"/>
                  <a:gd name="T7" fmla="*/ 12 h 35"/>
                  <a:gd name="T8" fmla="*/ 3 w 28"/>
                  <a:gd name="T9" fmla="*/ 32 h 35"/>
                </a:gdLst>
                <a:ahLst/>
                <a:cxnLst>
                  <a:cxn ang="0">
                    <a:pos x="T0" y="T1"/>
                  </a:cxn>
                  <a:cxn ang="0">
                    <a:pos x="T2" y="T3"/>
                  </a:cxn>
                  <a:cxn ang="0">
                    <a:pos x="T4" y="T5"/>
                  </a:cxn>
                  <a:cxn ang="0">
                    <a:pos x="T6" y="T7"/>
                  </a:cxn>
                  <a:cxn ang="0">
                    <a:pos x="T8" y="T9"/>
                  </a:cxn>
                </a:cxnLst>
                <a:rect l="0" t="0" r="r" b="b"/>
                <a:pathLst>
                  <a:path w="28" h="35">
                    <a:moveTo>
                      <a:pt x="3" y="32"/>
                    </a:moveTo>
                    <a:cubicBezTo>
                      <a:pt x="6" y="35"/>
                      <a:pt x="14" y="31"/>
                      <a:pt x="21" y="23"/>
                    </a:cubicBezTo>
                    <a:cubicBezTo>
                      <a:pt x="27" y="14"/>
                      <a:pt x="28" y="5"/>
                      <a:pt x="25" y="3"/>
                    </a:cubicBezTo>
                    <a:cubicBezTo>
                      <a:pt x="21" y="0"/>
                      <a:pt x="14" y="4"/>
                      <a:pt x="8" y="12"/>
                    </a:cubicBezTo>
                    <a:cubicBezTo>
                      <a:pt x="2" y="20"/>
                      <a:pt x="0" y="29"/>
                      <a:pt x="3" y="3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6" name="Freeform 1160"/>
              <p:cNvSpPr>
                <a:spLocks/>
              </p:cNvSpPr>
              <p:nvPr/>
            </p:nvSpPr>
            <p:spPr bwMode="auto">
              <a:xfrm>
                <a:off x="2270" y="3679"/>
                <a:ext cx="77" cy="32"/>
              </a:xfrm>
              <a:custGeom>
                <a:avLst/>
                <a:gdLst>
                  <a:gd name="T0" fmla="*/ 0 w 41"/>
                  <a:gd name="T1" fmla="*/ 5 h 17"/>
                  <a:gd name="T2" fmla="*/ 20 w 41"/>
                  <a:gd name="T3" fmla="*/ 15 h 17"/>
                  <a:gd name="T4" fmla="*/ 41 w 41"/>
                  <a:gd name="T5" fmla="*/ 11 h 17"/>
                  <a:gd name="T6" fmla="*/ 22 w 41"/>
                  <a:gd name="T7" fmla="*/ 2 h 17"/>
                  <a:gd name="T8" fmla="*/ 0 w 41"/>
                  <a:gd name="T9" fmla="*/ 5 h 17"/>
                </a:gdLst>
                <a:ahLst/>
                <a:cxnLst>
                  <a:cxn ang="0">
                    <a:pos x="T0" y="T1"/>
                  </a:cxn>
                  <a:cxn ang="0">
                    <a:pos x="T2" y="T3"/>
                  </a:cxn>
                  <a:cxn ang="0">
                    <a:pos x="T4" y="T5"/>
                  </a:cxn>
                  <a:cxn ang="0">
                    <a:pos x="T6" y="T7"/>
                  </a:cxn>
                  <a:cxn ang="0">
                    <a:pos x="T8" y="T9"/>
                  </a:cxn>
                </a:cxnLst>
                <a:rect l="0" t="0" r="r" b="b"/>
                <a:pathLst>
                  <a:path w="41" h="17">
                    <a:moveTo>
                      <a:pt x="0" y="5"/>
                    </a:moveTo>
                    <a:cubicBezTo>
                      <a:pt x="0" y="9"/>
                      <a:pt x="8" y="13"/>
                      <a:pt x="20" y="15"/>
                    </a:cubicBezTo>
                    <a:cubicBezTo>
                      <a:pt x="31" y="17"/>
                      <a:pt x="41" y="15"/>
                      <a:pt x="41" y="11"/>
                    </a:cubicBezTo>
                    <a:cubicBezTo>
                      <a:pt x="41" y="7"/>
                      <a:pt x="33" y="4"/>
                      <a:pt x="22" y="2"/>
                    </a:cubicBezTo>
                    <a:cubicBezTo>
                      <a:pt x="10" y="0"/>
                      <a:pt x="1" y="2"/>
                      <a:pt x="0" y="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7" name="Freeform 1161"/>
              <p:cNvSpPr>
                <a:spLocks/>
              </p:cNvSpPr>
              <p:nvPr/>
            </p:nvSpPr>
            <p:spPr bwMode="auto">
              <a:xfrm>
                <a:off x="3565" y="3303"/>
                <a:ext cx="62" cy="75"/>
              </a:xfrm>
              <a:custGeom>
                <a:avLst/>
                <a:gdLst>
                  <a:gd name="T0" fmla="*/ 3 w 33"/>
                  <a:gd name="T1" fmla="*/ 37 h 40"/>
                  <a:gd name="T2" fmla="*/ 23 w 33"/>
                  <a:gd name="T3" fmla="*/ 25 h 40"/>
                  <a:gd name="T4" fmla="*/ 29 w 33"/>
                  <a:gd name="T5" fmla="*/ 3 h 40"/>
                  <a:gd name="T6" fmla="*/ 10 w 33"/>
                  <a:gd name="T7" fmla="*/ 15 h 40"/>
                  <a:gd name="T8" fmla="*/ 3 w 33"/>
                  <a:gd name="T9" fmla="*/ 37 h 40"/>
                </a:gdLst>
                <a:ahLst/>
                <a:cxnLst>
                  <a:cxn ang="0">
                    <a:pos x="T0" y="T1"/>
                  </a:cxn>
                  <a:cxn ang="0">
                    <a:pos x="T2" y="T3"/>
                  </a:cxn>
                  <a:cxn ang="0">
                    <a:pos x="T4" y="T5"/>
                  </a:cxn>
                  <a:cxn ang="0">
                    <a:pos x="T6" y="T7"/>
                  </a:cxn>
                  <a:cxn ang="0">
                    <a:pos x="T8" y="T9"/>
                  </a:cxn>
                </a:cxnLst>
                <a:rect l="0" t="0" r="r" b="b"/>
                <a:pathLst>
                  <a:path w="33" h="40">
                    <a:moveTo>
                      <a:pt x="3" y="37"/>
                    </a:moveTo>
                    <a:cubicBezTo>
                      <a:pt x="7" y="40"/>
                      <a:pt x="16" y="35"/>
                      <a:pt x="23" y="25"/>
                    </a:cubicBezTo>
                    <a:cubicBezTo>
                      <a:pt x="30" y="16"/>
                      <a:pt x="33" y="5"/>
                      <a:pt x="29" y="3"/>
                    </a:cubicBezTo>
                    <a:cubicBezTo>
                      <a:pt x="25" y="0"/>
                      <a:pt x="17" y="5"/>
                      <a:pt x="10" y="15"/>
                    </a:cubicBezTo>
                    <a:cubicBezTo>
                      <a:pt x="3" y="25"/>
                      <a:pt x="0" y="35"/>
                      <a:pt x="3" y="3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8" name="Freeform 1162"/>
              <p:cNvSpPr>
                <a:spLocks/>
              </p:cNvSpPr>
              <p:nvPr/>
            </p:nvSpPr>
            <p:spPr bwMode="auto">
              <a:xfrm>
                <a:off x="2674" y="3839"/>
                <a:ext cx="96" cy="39"/>
              </a:xfrm>
              <a:custGeom>
                <a:avLst/>
                <a:gdLst>
                  <a:gd name="T0" fmla="*/ 1 w 51"/>
                  <a:gd name="T1" fmla="*/ 14 h 21"/>
                  <a:gd name="T2" fmla="*/ 27 w 51"/>
                  <a:gd name="T3" fmla="*/ 19 h 21"/>
                  <a:gd name="T4" fmla="*/ 50 w 51"/>
                  <a:gd name="T5" fmla="*/ 7 h 21"/>
                  <a:gd name="T6" fmla="*/ 25 w 51"/>
                  <a:gd name="T7" fmla="*/ 2 h 21"/>
                  <a:gd name="T8" fmla="*/ 1 w 51"/>
                  <a:gd name="T9" fmla="*/ 14 h 21"/>
                </a:gdLst>
                <a:ahLst/>
                <a:cxnLst>
                  <a:cxn ang="0">
                    <a:pos x="T0" y="T1"/>
                  </a:cxn>
                  <a:cxn ang="0">
                    <a:pos x="T2" y="T3"/>
                  </a:cxn>
                  <a:cxn ang="0">
                    <a:pos x="T4" y="T5"/>
                  </a:cxn>
                  <a:cxn ang="0">
                    <a:pos x="T6" y="T7"/>
                  </a:cxn>
                  <a:cxn ang="0">
                    <a:pos x="T8" y="T9"/>
                  </a:cxn>
                </a:cxnLst>
                <a:rect l="0" t="0" r="r" b="b"/>
                <a:pathLst>
                  <a:path w="51" h="21">
                    <a:moveTo>
                      <a:pt x="1" y="14"/>
                    </a:moveTo>
                    <a:cubicBezTo>
                      <a:pt x="1" y="18"/>
                      <a:pt x="14" y="21"/>
                      <a:pt x="27" y="19"/>
                    </a:cubicBezTo>
                    <a:cubicBezTo>
                      <a:pt x="41" y="17"/>
                      <a:pt x="51" y="11"/>
                      <a:pt x="50" y="7"/>
                    </a:cubicBezTo>
                    <a:cubicBezTo>
                      <a:pt x="49" y="2"/>
                      <a:pt x="38" y="0"/>
                      <a:pt x="25" y="2"/>
                    </a:cubicBezTo>
                    <a:cubicBezTo>
                      <a:pt x="11" y="4"/>
                      <a:pt x="0" y="9"/>
                      <a:pt x="1" y="1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9" name="Freeform 1163"/>
              <p:cNvSpPr>
                <a:spLocks/>
              </p:cNvSpPr>
              <p:nvPr/>
            </p:nvSpPr>
            <p:spPr bwMode="auto">
              <a:xfrm>
                <a:off x="2668" y="3688"/>
                <a:ext cx="53" cy="23"/>
              </a:xfrm>
              <a:custGeom>
                <a:avLst/>
                <a:gdLst>
                  <a:gd name="T0" fmla="*/ 0 w 28"/>
                  <a:gd name="T1" fmla="*/ 8 h 12"/>
                  <a:gd name="T2" fmla="*/ 15 w 28"/>
                  <a:gd name="T3" fmla="*/ 11 h 12"/>
                  <a:gd name="T4" fmla="*/ 27 w 28"/>
                  <a:gd name="T5" fmla="*/ 4 h 12"/>
                  <a:gd name="T6" fmla="*/ 13 w 28"/>
                  <a:gd name="T7" fmla="*/ 1 h 12"/>
                  <a:gd name="T8" fmla="*/ 0 w 28"/>
                  <a:gd name="T9" fmla="*/ 8 h 12"/>
                </a:gdLst>
                <a:ahLst/>
                <a:cxnLst>
                  <a:cxn ang="0">
                    <a:pos x="T0" y="T1"/>
                  </a:cxn>
                  <a:cxn ang="0">
                    <a:pos x="T2" y="T3"/>
                  </a:cxn>
                  <a:cxn ang="0">
                    <a:pos x="T4" y="T5"/>
                  </a:cxn>
                  <a:cxn ang="0">
                    <a:pos x="T6" y="T7"/>
                  </a:cxn>
                  <a:cxn ang="0">
                    <a:pos x="T8" y="T9"/>
                  </a:cxn>
                </a:cxnLst>
                <a:rect l="0" t="0" r="r" b="b"/>
                <a:pathLst>
                  <a:path w="28" h="12">
                    <a:moveTo>
                      <a:pt x="0" y="8"/>
                    </a:moveTo>
                    <a:cubicBezTo>
                      <a:pt x="1" y="11"/>
                      <a:pt x="7" y="12"/>
                      <a:pt x="15" y="11"/>
                    </a:cubicBezTo>
                    <a:cubicBezTo>
                      <a:pt x="23" y="10"/>
                      <a:pt x="28" y="7"/>
                      <a:pt x="27" y="4"/>
                    </a:cubicBezTo>
                    <a:cubicBezTo>
                      <a:pt x="27" y="1"/>
                      <a:pt x="21" y="0"/>
                      <a:pt x="13" y="1"/>
                    </a:cubicBezTo>
                    <a:cubicBezTo>
                      <a:pt x="6" y="2"/>
                      <a:pt x="0" y="5"/>
                      <a:pt x="0"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0" name="Freeform 1164"/>
              <p:cNvSpPr>
                <a:spLocks/>
              </p:cNvSpPr>
              <p:nvPr/>
            </p:nvSpPr>
            <p:spPr bwMode="auto">
              <a:xfrm>
                <a:off x="3642" y="2527"/>
                <a:ext cx="460" cy="1141"/>
              </a:xfrm>
              <a:custGeom>
                <a:avLst/>
                <a:gdLst>
                  <a:gd name="T0" fmla="*/ 0 w 245"/>
                  <a:gd name="T1" fmla="*/ 606 h 607"/>
                  <a:gd name="T2" fmla="*/ 0 w 245"/>
                  <a:gd name="T3" fmla="*/ 607 h 607"/>
                  <a:gd name="T4" fmla="*/ 67 w 245"/>
                  <a:gd name="T5" fmla="*/ 531 h 607"/>
                  <a:gd name="T6" fmla="*/ 97 w 245"/>
                  <a:gd name="T7" fmla="*/ 556 h 607"/>
                  <a:gd name="T8" fmla="*/ 240 w 245"/>
                  <a:gd name="T9" fmla="*/ 297 h 607"/>
                  <a:gd name="T10" fmla="*/ 188 w 245"/>
                  <a:gd name="T11" fmla="*/ 276 h 607"/>
                  <a:gd name="T12" fmla="*/ 245 w 245"/>
                  <a:gd name="T13" fmla="*/ 1 h 607"/>
                  <a:gd name="T14" fmla="*/ 243 w 245"/>
                  <a:gd name="T15" fmla="*/ 1 h 607"/>
                  <a:gd name="T16" fmla="*/ 185 w 245"/>
                  <a:gd name="T17" fmla="*/ 280 h 607"/>
                  <a:gd name="T18" fmla="*/ 237 w 245"/>
                  <a:gd name="T19" fmla="*/ 300 h 607"/>
                  <a:gd name="T20" fmla="*/ 99 w 245"/>
                  <a:gd name="T21" fmla="*/ 552 h 607"/>
                  <a:gd name="T22" fmla="*/ 69 w 245"/>
                  <a:gd name="T23" fmla="*/ 527 h 607"/>
                  <a:gd name="T24" fmla="*/ 0 w 245"/>
                  <a:gd name="T25" fmla="*/ 606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607">
                    <a:moveTo>
                      <a:pt x="0" y="606"/>
                    </a:moveTo>
                    <a:cubicBezTo>
                      <a:pt x="0" y="607"/>
                      <a:pt x="0" y="607"/>
                      <a:pt x="0" y="607"/>
                    </a:cubicBezTo>
                    <a:cubicBezTo>
                      <a:pt x="24" y="583"/>
                      <a:pt x="46" y="558"/>
                      <a:pt x="67" y="531"/>
                    </a:cubicBezTo>
                    <a:cubicBezTo>
                      <a:pt x="77" y="540"/>
                      <a:pt x="87" y="548"/>
                      <a:pt x="97" y="556"/>
                    </a:cubicBezTo>
                    <a:cubicBezTo>
                      <a:pt x="158" y="478"/>
                      <a:pt x="206" y="390"/>
                      <a:pt x="240" y="297"/>
                    </a:cubicBezTo>
                    <a:cubicBezTo>
                      <a:pt x="223" y="290"/>
                      <a:pt x="205" y="283"/>
                      <a:pt x="188" y="276"/>
                    </a:cubicBezTo>
                    <a:cubicBezTo>
                      <a:pt x="220" y="188"/>
                      <a:pt x="239" y="95"/>
                      <a:pt x="245" y="1"/>
                    </a:cubicBezTo>
                    <a:cubicBezTo>
                      <a:pt x="244" y="0"/>
                      <a:pt x="244" y="1"/>
                      <a:pt x="243" y="1"/>
                    </a:cubicBezTo>
                    <a:cubicBezTo>
                      <a:pt x="238" y="96"/>
                      <a:pt x="218" y="190"/>
                      <a:pt x="185" y="280"/>
                    </a:cubicBezTo>
                    <a:cubicBezTo>
                      <a:pt x="202" y="287"/>
                      <a:pt x="220" y="294"/>
                      <a:pt x="237" y="300"/>
                    </a:cubicBezTo>
                    <a:cubicBezTo>
                      <a:pt x="204" y="391"/>
                      <a:pt x="157" y="476"/>
                      <a:pt x="99" y="552"/>
                    </a:cubicBezTo>
                    <a:cubicBezTo>
                      <a:pt x="89" y="543"/>
                      <a:pt x="79" y="535"/>
                      <a:pt x="69" y="527"/>
                    </a:cubicBezTo>
                    <a:cubicBezTo>
                      <a:pt x="47" y="555"/>
                      <a:pt x="24" y="581"/>
                      <a:pt x="0" y="60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1" name="Freeform 1165"/>
              <p:cNvSpPr>
                <a:spLocks/>
              </p:cNvSpPr>
              <p:nvPr/>
            </p:nvSpPr>
            <p:spPr bwMode="auto">
              <a:xfrm>
                <a:off x="4093" y="2506"/>
                <a:ext cx="15" cy="43"/>
              </a:xfrm>
              <a:custGeom>
                <a:avLst/>
                <a:gdLst>
                  <a:gd name="T0" fmla="*/ 3 w 8"/>
                  <a:gd name="T1" fmla="*/ 23 h 23"/>
                  <a:gd name="T2" fmla="*/ 8 w 8"/>
                  <a:gd name="T3" fmla="*/ 12 h 23"/>
                  <a:gd name="T4" fmla="*/ 5 w 8"/>
                  <a:gd name="T5" fmla="*/ 0 h 23"/>
                  <a:gd name="T6" fmla="*/ 0 w 8"/>
                  <a:gd name="T7" fmla="*/ 11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cubicBezTo>
                      <a:pt x="5" y="23"/>
                      <a:pt x="7" y="18"/>
                      <a:pt x="8" y="12"/>
                    </a:cubicBezTo>
                    <a:cubicBezTo>
                      <a:pt x="8" y="6"/>
                      <a:pt x="7" y="0"/>
                      <a:pt x="5" y="0"/>
                    </a:cubicBezTo>
                    <a:cubicBezTo>
                      <a:pt x="3" y="0"/>
                      <a:pt x="1" y="5"/>
                      <a:pt x="0" y="11"/>
                    </a:cubicBezTo>
                    <a:cubicBezTo>
                      <a:pt x="0" y="18"/>
                      <a:pt x="1" y="23"/>
                      <a:pt x="3"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2" name="Freeform 1166"/>
              <p:cNvSpPr>
                <a:spLocks/>
              </p:cNvSpPr>
              <p:nvPr/>
            </p:nvSpPr>
            <p:spPr bwMode="auto">
              <a:xfrm>
                <a:off x="3982" y="3025"/>
                <a:ext cx="21" cy="43"/>
              </a:xfrm>
              <a:custGeom>
                <a:avLst/>
                <a:gdLst>
                  <a:gd name="T0" fmla="*/ 2 w 11"/>
                  <a:gd name="T1" fmla="*/ 22 h 23"/>
                  <a:gd name="T2" fmla="*/ 9 w 11"/>
                  <a:gd name="T3" fmla="*/ 13 h 23"/>
                  <a:gd name="T4" fmla="*/ 10 w 11"/>
                  <a:gd name="T5" fmla="*/ 1 h 23"/>
                  <a:gd name="T6" fmla="*/ 2 w 11"/>
                  <a:gd name="T7" fmla="*/ 10 h 23"/>
                  <a:gd name="T8" fmla="*/ 2 w 11"/>
                  <a:gd name="T9" fmla="*/ 22 h 23"/>
                </a:gdLst>
                <a:ahLst/>
                <a:cxnLst>
                  <a:cxn ang="0">
                    <a:pos x="T0" y="T1"/>
                  </a:cxn>
                  <a:cxn ang="0">
                    <a:pos x="T2" y="T3"/>
                  </a:cxn>
                  <a:cxn ang="0">
                    <a:pos x="T4" y="T5"/>
                  </a:cxn>
                  <a:cxn ang="0">
                    <a:pos x="T6" y="T7"/>
                  </a:cxn>
                  <a:cxn ang="0">
                    <a:pos x="T8" y="T9"/>
                  </a:cxn>
                </a:cxnLst>
                <a:rect l="0" t="0" r="r" b="b"/>
                <a:pathLst>
                  <a:path w="11" h="23">
                    <a:moveTo>
                      <a:pt x="2" y="22"/>
                    </a:moveTo>
                    <a:cubicBezTo>
                      <a:pt x="4" y="23"/>
                      <a:pt x="7" y="19"/>
                      <a:pt x="9" y="13"/>
                    </a:cubicBezTo>
                    <a:cubicBezTo>
                      <a:pt x="11" y="7"/>
                      <a:pt x="11" y="2"/>
                      <a:pt x="10" y="1"/>
                    </a:cubicBezTo>
                    <a:cubicBezTo>
                      <a:pt x="7" y="0"/>
                      <a:pt x="5" y="5"/>
                      <a:pt x="2" y="10"/>
                    </a:cubicBezTo>
                    <a:cubicBezTo>
                      <a:pt x="0" y="16"/>
                      <a:pt x="0" y="21"/>
                      <a:pt x="2"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3" name="Freeform 1167"/>
              <p:cNvSpPr>
                <a:spLocks/>
              </p:cNvSpPr>
              <p:nvPr/>
            </p:nvSpPr>
            <p:spPr bwMode="auto">
              <a:xfrm>
                <a:off x="3629" y="3651"/>
                <a:ext cx="30" cy="30"/>
              </a:xfrm>
              <a:custGeom>
                <a:avLst/>
                <a:gdLst>
                  <a:gd name="T0" fmla="*/ 1 w 16"/>
                  <a:gd name="T1" fmla="*/ 15 h 16"/>
                  <a:gd name="T2" fmla="*/ 10 w 16"/>
                  <a:gd name="T3" fmla="*/ 10 h 16"/>
                  <a:gd name="T4" fmla="*/ 15 w 16"/>
                  <a:gd name="T5" fmla="*/ 1 h 16"/>
                  <a:gd name="T6" fmla="*/ 6 w 16"/>
                  <a:gd name="T7" fmla="*/ 5 h 16"/>
                  <a:gd name="T8" fmla="*/ 1 w 16"/>
                  <a:gd name="T9" fmla="*/ 15 h 16"/>
                </a:gdLst>
                <a:ahLst/>
                <a:cxnLst>
                  <a:cxn ang="0">
                    <a:pos x="T0" y="T1"/>
                  </a:cxn>
                  <a:cxn ang="0">
                    <a:pos x="T2" y="T3"/>
                  </a:cxn>
                  <a:cxn ang="0">
                    <a:pos x="T4" y="T5"/>
                  </a:cxn>
                  <a:cxn ang="0">
                    <a:pos x="T6" y="T7"/>
                  </a:cxn>
                  <a:cxn ang="0">
                    <a:pos x="T8" y="T9"/>
                  </a:cxn>
                </a:cxnLst>
                <a:rect l="0" t="0" r="r" b="b"/>
                <a:pathLst>
                  <a:path w="16" h="16">
                    <a:moveTo>
                      <a:pt x="1" y="15"/>
                    </a:moveTo>
                    <a:cubicBezTo>
                      <a:pt x="3" y="16"/>
                      <a:pt x="6" y="14"/>
                      <a:pt x="10" y="10"/>
                    </a:cubicBezTo>
                    <a:cubicBezTo>
                      <a:pt x="14" y="6"/>
                      <a:pt x="16" y="2"/>
                      <a:pt x="15" y="1"/>
                    </a:cubicBezTo>
                    <a:cubicBezTo>
                      <a:pt x="13" y="0"/>
                      <a:pt x="9" y="2"/>
                      <a:pt x="6" y="5"/>
                    </a:cubicBezTo>
                    <a:cubicBezTo>
                      <a:pt x="2" y="9"/>
                      <a:pt x="0" y="13"/>
                      <a:pt x="1"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4" name="Freeform 1168"/>
              <p:cNvSpPr>
                <a:spLocks/>
              </p:cNvSpPr>
              <p:nvPr/>
            </p:nvSpPr>
            <p:spPr bwMode="auto">
              <a:xfrm>
                <a:off x="4080" y="3062"/>
                <a:ext cx="22" cy="45"/>
              </a:xfrm>
              <a:custGeom>
                <a:avLst/>
                <a:gdLst>
                  <a:gd name="T0" fmla="*/ 2 w 12"/>
                  <a:gd name="T1" fmla="*/ 23 h 24"/>
                  <a:gd name="T2" fmla="*/ 9 w 12"/>
                  <a:gd name="T3" fmla="*/ 13 h 24"/>
                  <a:gd name="T4" fmla="*/ 10 w 12"/>
                  <a:gd name="T5" fmla="*/ 1 h 24"/>
                  <a:gd name="T6" fmla="*/ 3 w 12"/>
                  <a:gd name="T7" fmla="*/ 11 h 24"/>
                  <a:gd name="T8" fmla="*/ 2 w 12"/>
                  <a:gd name="T9" fmla="*/ 23 h 24"/>
                </a:gdLst>
                <a:ahLst/>
                <a:cxnLst>
                  <a:cxn ang="0">
                    <a:pos x="T0" y="T1"/>
                  </a:cxn>
                  <a:cxn ang="0">
                    <a:pos x="T2" y="T3"/>
                  </a:cxn>
                  <a:cxn ang="0">
                    <a:pos x="T4" y="T5"/>
                  </a:cxn>
                  <a:cxn ang="0">
                    <a:pos x="T6" y="T7"/>
                  </a:cxn>
                  <a:cxn ang="0">
                    <a:pos x="T8" y="T9"/>
                  </a:cxn>
                </a:cxnLst>
                <a:rect l="0" t="0" r="r" b="b"/>
                <a:pathLst>
                  <a:path w="12" h="24">
                    <a:moveTo>
                      <a:pt x="2" y="23"/>
                    </a:moveTo>
                    <a:cubicBezTo>
                      <a:pt x="4" y="24"/>
                      <a:pt x="7" y="20"/>
                      <a:pt x="9" y="13"/>
                    </a:cubicBezTo>
                    <a:cubicBezTo>
                      <a:pt x="12" y="7"/>
                      <a:pt x="12" y="2"/>
                      <a:pt x="10" y="1"/>
                    </a:cubicBezTo>
                    <a:cubicBezTo>
                      <a:pt x="8" y="0"/>
                      <a:pt x="5" y="5"/>
                      <a:pt x="3" y="11"/>
                    </a:cubicBezTo>
                    <a:cubicBezTo>
                      <a:pt x="0" y="17"/>
                      <a:pt x="0" y="23"/>
                      <a:pt x="2"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5" name="Freeform 1169"/>
              <p:cNvSpPr>
                <a:spLocks/>
              </p:cNvSpPr>
              <p:nvPr/>
            </p:nvSpPr>
            <p:spPr bwMode="auto">
              <a:xfrm>
                <a:off x="3807" y="3549"/>
                <a:ext cx="34" cy="42"/>
              </a:xfrm>
              <a:custGeom>
                <a:avLst/>
                <a:gdLst>
                  <a:gd name="T0" fmla="*/ 2 w 18"/>
                  <a:gd name="T1" fmla="*/ 21 h 22"/>
                  <a:gd name="T2" fmla="*/ 12 w 18"/>
                  <a:gd name="T3" fmla="*/ 14 h 22"/>
                  <a:gd name="T4" fmla="*/ 17 w 18"/>
                  <a:gd name="T5" fmla="*/ 1 h 22"/>
                  <a:gd name="T6" fmla="*/ 6 w 18"/>
                  <a:gd name="T7" fmla="*/ 9 h 22"/>
                  <a:gd name="T8" fmla="*/ 2 w 18"/>
                  <a:gd name="T9" fmla="*/ 21 h 22"/>
                </a:gdLst>
                <a:ahLst/>
                <a:cxnLst>
                  <a:cxn ang="0">
                    <a:pos x="T0" y="T1"/>
                  </a:cxn>
                  <a:cxn ang="0">
                    <a:pos x="T2" y="T3"/>
                  </a:cxn>
                  <a:cxn ang="0">
                    <a:pos x="T4" y="T5"/>
                  </a:cxn>
                  <a:cxn ang="0">
                    <a:pos x="T6" y="T7"/>
                  </a:cxn>
                  <a:cxn ang="0">
                    <a:pos x="T8" y="T9"/>
                  </a:cxn>
                </a:cxnLst>
                <a:rect l="0" t="0" r="r" b="b"/>
                <a:pathLst>
                  <a:path w="18" h="22">
                    <a:moveTo>
                      <a:pt x="2" y="21"/>
                    </a:moveTo>
                    <a:cubicBezTo>
                      <a:pt x="3" y="22"/>
                      <a:pt x="8" y="19"/>
                      <a:pt x="12" y="14"/>
                    </a:cubicBezTo>
                    <a:cubicBezTo>
                      <a:pt x="16" y="8"/>
                      <a:pt x="18" y="3"/>
                      <a:pt x="17" y="1"/>
                    </a:cubicBezTo>
                    <a:cubicBezTo>
                      <a:pt x="15" y="0"/>
                      <a:pt x="10" y="4"/>
                      <a:pt x="6" y="9"/>
                    </a:cubicBezTo>
                    <a:cubicBezTo>
                      <a:pt x="3" y="14"/>
                      <a:pt x="0" y="19"/>
                      <a:pt x="2"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6" name="Freeform 1170"/>
              <p:cNvSpPr>
                <a:spLocks/>
              </p:cNvSpPr>
              <p:nvPr/>
            </p:nvSpPr>
            <p:spPr bwMode="auto">
              <a:xfrm>
                <a:off x="3758" y="3512"/>
                <a:ext cx="21" cy="24"/>
              </a:xfrm>
              <a:custGeom>
                <a:avLst/>
                <a:gdLst>
                  <a:gd name="T0" fmla="*/ 1 w 11"/>
                  <a:gd name="T1" fmla="*/ 12 h 13"/>
                  <a:gd name="T2" fmla="*/ 7 w 11"/>
                  <a:gd name="T3" fmla="*/ 8 h 13"/>
                  <a:gd name="T4" fmla="*/ 10 w 11"/>
                  <a:gd name="T5" fmla="*/ 1 h 13"/>
                  <a:gd name="T6" fmla="*/ 4 w 11"/>
                  <a:gd name="T7" fmla="*/ 5 h 13"/>
                  <a:gd name="T8" fmla="*/ 1 w 11"/>
                  <a:gd name="T9" fmla="*/ 12 h 13"/>
                </a:gdLst>
                <a:ahLst/>
                <a:cxnLst>
                  <a:cxn ang="0">
                    <a:pos x="T0" y="T1"/>
                  </a:cxn>
                  <a:cxn ang="0">
                    <a:pos x="T2" y="T3"/>
                  </a:cxn>
                  <a:cxn ang="0">
                    <a:pos x="T4" y="T5"/>
                  </a:cxn>
                  <a:cxn ang="0">
                    <a:pos x="T6" y="T7"/>
                  </a:cxn>
                  <a:cxn ang="0">
                    <a:pos x="T8" y="T9"/>
                  </a:cxn>
                </a:cxnLst>
                <a:rect l="0" t="0" r="r" b="b"/>
                <a:pathLst>
                  <a:path w="11" h="13">
                    <a:moveTo>
                      <a:pt x="1" y="12"/>
                    </a:moveTo>
                    <a:cubicBezTo>
                      <a:pt x="2" y="13"/>
                      <a:pt x="5" y="11"/>
                      <a:pt x="7" y="8"/>
                    </a:cubicBezTo>
                    <a:cubicBezTo>
                      <a:pt x="10" y="5"/>
                      <a:pt x="11" y="2"/>
                      <a:pt x="10" y="1"/>
                    </a:cubicBezTo>
                    <a:cubicBezTo>
                      <a:pt x="9" y="0"/>
                      <a:pt x="6" y="2"/>
                      <a:pt x="4" y="5"/>
                    </a:cubicBezTo>
                    <a:cubicBezTo>
                      <a:pt x="1" y="8"/>
                      <a:pt x="0" y="11"/>
                      <a:pt x="1"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7" name="Freeform 1171"/>
              <p:cNvSpPr>
                <a:spLocks/>
              </p:cNvSpPr>
              <p:nvPr/>
            </p:nvSpPr>
            <p:spPr bwMode="auto">
              <a:xfrm>
                <a:off x="2772" y="3045"/>
                <a:ext cx="678" cy="549"/>
              </a:xfrm>
              <a:custGeom>
                <a:avLst/>
                <a:gdLst>
                  <a:gd name="T0" fmla="*/ 361 w 361"/>
                  <a:gd name="T1" fmla="*/ 0 h 292"/>
                  <a:gd name="T2" fmla="*/ 360 w 361"/>
                  <a:gd name="T3" fmla="*/ 0 h 292"/>
                  <a:gd name="T4" fmla="*/ 322 w 361"/>
                  <a:gd name="T5" fmla="*/ 58 h 292"/>
                  <a:gd name="T6" fmla="*/ 291 w 361"/>
                  <a:gd name="T7" fmla="*/ 34 h 292"/>
                  <a:gd name="T8" fmla="*/ 162 w 361"/>
                  <a:gd name="T9" fmla="*/ 160 h 292"/>
                  <a:gd name="T10" fmla="*/ 194 w 361"/>
                  <a:gd name="T11" fmla="*/ 208 h 292"/>
                  <a:gd name="T12" fmla="*/ 0 w 361"/>
                  <a:gd name="T13" fmla="*/ 291 h 292"/>
                  <a:gd name="T14" fmla="*/ 1 w 361"/>
                  <a:gd name="T15" fmla="*/ 292 h 292"/>
                  <a:gd name="T16" fmla="*/ 197 w 361"/>
                  <a:gd name="T17" fmla="*/ 207 h 292"/>
                  <a:gd name="T18" fmla="*/ 165 w 361"/>
                  <a:gd name="T19" fmla="*/ 160 h 292"/>
                  <a:gd name="T20" fmla="*/ 291 w 361"/>
                  <a:gd name="T21" fmla="*/ 37 h 292"/>
                  <a:gd name="T22" fmla="*/ 322 w 361"/>
                  <a:gd name="T23" fmla="*/ 61 h 292"/>
                  <a:gd name="T24" fmla="*/ 361 w 361"/>
                  <a:gd name="T25"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1" h="292">
                    <a:moveTo>
                      <a:pt x="361" y="0"/>
                    </a:moveTo>
                    <a:cubicBezTo>
                      <a:pt x="361" y="0"/>
                      <a:pt x="360" y="0"/>
                      <a:pt x="360" y="0"/>
                    </a:cubicBezTo>
                    <a:cubicBezTo>
                      <a:pt x="348" y="20"/>
                      <a:pt x="336" y="39"/>
                      <a:pt x="322" y="58"/>
                    </a:cubicBezTo>
                    <a:cubicBezTo>
                      <a:pt x="312" y="50"/>
                      <a:pt x="302" y="42"/>
                      <a:pt x="291" y="34"/>
                    </a:cubicBezTo>
                    <a:cubicBezTo>
                      <a:pt x="256" y="83"/>
                      <a:pt x="213" y="126"/>
                      <a:pt x="162" y="160"/>
                    </a:cubicBezTo>
                    <a:cubicBezTo>
                      <a:pt x="173" y="176"/>
                      <a:pt x="183" y="192"/>
                      <a:pt x="194" y="208"/>
                    </a:cubicBezTo>
                    <a:cubicBezTo>
                      <a:pt x="137" y="246"/>
                      <a:pt x="73" y="275"/>
                      <a:pt x="0" y="291"/>
                    </a:cubicBezTo>
                    <a:cubicBezTo>
                      <a:pt x="0" y="291"/>
                      <a:pt x="1" y="292"/>
                      <a:pt x="1" y="292"/>
                    </a:cubicBezTo>
                    <a:cubicBezTo>
                      <a:pt x="74" y="276"/>
                      <a:pt x="140" y="246"/>
                      <a:pt x="197" y="207"/>
                    </a:cubicBezTo>
                    <a:cubicBezTo>
                      <a:pt x="186" y="191"/>
                      <a:pt x="176" y="176"/>
                      <a:pt x="165" y="160"/>
                    </a:cubicBezTo>
                    <a:cubicBezTo>
                      <a:pt x="214" y="126"/>
                      <a:pt x="256" y="84"/>
                      <a:pt x="291" y="37"/>
                    </a:cubicBezTo>
                    <a:cubicBezTo>
                      <a:pt x="301" y="45"/>
                      <a:pt x="311" y="53"/>
                      <a:pt x="322" y="61"/>
                    </a:cubicBezTo>
                    <a:cubicBezTo>
                      <a:pt x="336" y="42"/>
                      <a:pt x="349" y="21"/>
                      <a:pt x="36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8" name="Freeform 1172"/>
              <p:cNvSpPr>
                <a:spLocks/>
              </p:cNvSpPr>
              <p:nvPr/>
            </p:nvSpPr>
            <p:spPr bwMode="auto">
              <a:xfrm>
                <a:off x="2755" y="3585"/>
                <a:ext cx="35" cy="17"/>
              </a:xfrm>
              <a:custGeom>
                <a:avLst/>
                <a:gdLst>
                  <a:gd name="T0" fmla="*/ 18 w 19"/>
                  <a:gd name="T1" fmla="*/ 3 h 9"/>
                  <a:gd name="T2" fmla="*/ 9 w 19"/>
                  <a:gd name="T3" fmla="*/ 1 h 9"/>
                  <a:gd name="T4" fmla="*/ 1 w 19"/>
                  <a:gd name="T5" fmla="*/ 6 h 9"/>
                  <a:gd name="T6" fmla="*/ 10 w 19"/>
                  <a:gd name="T7" fmla="*/ 8 h 9"/>
                  <a:gd name="T8" fmla="*/ 18 w 19"/>
                  <a:gd name="T9" fmla="*/ 3 h 9"/>
                </a:gdLst>
                <a:ahLst/>
                <a:cxnLst>
                  <a:cxn ang="0">
                    <a:pos x="T0" y="T1"/>
                  </a:cxn>
                  <a:cxn ang="0">
                    <a:pos x="T2" y="T3"/>
                  </a:cxn>
                  <a:cxn ang="0">
                    <a:pos x="T4" y="T5"/>
                  </a:cxn>
                  <a:cxn ang="0">
                    <a:pos x="T6" y="T7"/>
                  </a:cxn>
                  <a:cxn ang="0">
                    <a:pos x="T8" y="T9"/>
                  </a:cxn>
                </a:cxnLst>
                <a:rect l="0" t="0" r="r" b="b"/>
                <a:pathLst>
                  <a:path w="19" h="9">
                    <a:moveTo>
                      <a:pt x="18" y="3"/>
                    </a:moveTo>
                    <a:cubicBezTo>
                      <a:pt x="18" y="0"/>
                      <a:pt x="13" y="0"/>
                      <a:pt x="9" y="1"/>
                    </a:cubicBezTo>
                    <a:cubicBezTo>
                      <a:pt x="4" y="2"/>
                      <a:pt x="0" y="4"/>
                      <a:pt x="1" y="6"/>
                    </a:cubicBezTo>
                    <a:cubicBezTo>
                      <a:pt x="1" y="9"/>
                      <a:pt x="6" y="9"/>
                      <a:pt x="10" y="8"/>
                    </a:cubicBezTo>
                    <a:cubicBezTo>
                      <a:pt x="15" y="7"/>
                      <a:pt x="19" y="5"/>
                      <a:pt x="18" y="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9" name="Freeform 1173"/>
              <p:cNvSpPr>
                <a:spLocks/>
              </p:cNvSpPr>
              <p:nvPr/>
            </p:nvSpPr>
            <p:spPr bwMode="auto">
              <a:xfrm>
                <a:off x="3123" y="3425"/>
                <a:ext cx="28" cy="23"/>
              </a:xfrm>
              <a:custGeom>
                <a:avLst/>
                <a:gdLst>
                  <a:gd name="T0" fmla="*/ 14 w 15"/>
                  <a:gd name="T1" fmla="*/ 1 h 12"/>
                  <a:gd name="T2" fmla="*/ 5 w 15"/>
                  <a:gd name="T3" fmla="*/ 3 h 12"/>
                  <a:gd name="T4" fmla="*/ 1 w 15"/>
                  <a:gd name="T5" fmla="*/ 11 h 12"/>
                  <a:gd name="T6" fmla="*/ 10 w 15"/>
                  <a:gd name="T7" fmla="*/ 9 h 12"/>
                  <a:gd name="T8" fmla="*/ 14 w 15"/>
                  <a:gd name="T9" fmla="*/ 1 h 12"/>
                </a:gdLst>
                <a:ahLst/>
                <a:cxnLst>
                  <a:cxn ang="0">
                    <a:pos x="T0" y="T1"/>
                  </a:cxn>
                  <a:cxn ang="0">
                    <a:pos x="T2" y="T3"/>
                  </a:cxn>
                  <a:cxn ang="0">
                    <a:pos x="T4" y="T5"/>
                  </a:cxn>
                  <a:cxn ang="0">
                    <a:pos x="T6" y="T7"/>
                  </a:cxn>
                  <a:cxn ang="0">
                    <a:pos x="T8" y="T9"/>
                  </a:cxn>
                </a:cxnLst>
                <a:rect l="0" t="0" r="r" b="b"/>
                <a:pathLst>
                  <a:path w="15" h="12">
                    <a:moveTo>
                      <a:pt x="14" y="1"/>
                    </a:moveTo>
                    <a:cubicBezTo>
                      <a:pt x="13" y="0"/>
                      <a:pt x="9" y="0"/>
                      <a:pt x="5" y="3"/>
                    </a:cubicBezTo>
                    <a:cubicBezTo>
                      <a:pt x="2" y="5"/>
                      <a:pt x="0" y="9"/>
                      <a:pt x="1" y="11"/>
                    </a:cubicBezTo>
                    <a:cubicBezTo>
                      <a:pt x="2" y="12"/>
                      <a:pt x="6" y="12"/>
                      <a:pt x="10" y="9"/>
                    </a:cubicBezTo>
                    <a:cubicBezTo>
                      <a:pt x="13" y="7"/>
                      <a:pt x="15" y="3"/>
                      <a:pt x="14"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0" name="Freeform 1174"/>
              <p:cNvSpPr>
                <a:spLocks/>
              </p:cNvSpPr>
              <p:nvPr/>
            </p:nvSpPr>
            <p:spPr bwMode="auto">
              <a:xfrm>
                <a:off x="3439" y="3034"/>
                <a:ext cx="17" cy="25"/>
              </a:xfrm>
              <a:custGeom>
                <a:avLst/>
                <a:gdLst>
                  <a:gd name="T0" fmla="*/ 8 w 9"/>
                  <a:gd name="T1" fmla="*/ 1 h 13"/>
                  <a:gd name="T2" fmla="*/ 2 w 9"/>
                  <a:gd name="T3" fmla="*/ 5 h 13"/>
                  <a:gd name="T4" fmla="*/ 2 w 9"/>
                  <a:gd name="T5" fmla="*/ 13 h 13"/>
                  <a:gd name="T6" fmla="*/ 7 w 9"/>
                  <a:gd name="T7" fmla="*/ 9 h 13"/>
                  <a:gd name="T8" fmla="*/ 8 w 9"/>
                  <a:gd name="T9" fmla="*/ 1 h 13"/>
                </a:gdLst>
                <a:ahLst/>
                <a:cxnLst>
                  <a:cxn ang="0">
                    <a:pos x="T0" y="T1"/>
                  </a:cxn>
                  <a:cxn ang="0">
                    <a:pos x="T2" y="T3"/>
                  </a:cxn>
                  <a:cxn ang="0">
                    <a:pos x="T4" y="T5"/>
                  </a:cxn>
                  <a:cxn ang="0">
                    <a:pos x="T6" y="T7"/>
                  </a:cxn>
                  <a:cxn ang="0">
                    <a:pos x="T8" y="T9"/>
                  </a:cxn>
                </a:cxnLst>
                <a:rect l="0" t="0" r="r" b="b"/>
                <a:pathLst>
                  <a:path w="9" h="13">
                    <a:moveTo>
                      <a:pt x="8" y="1"/>
                    </a:moveTo>
                    <a:cubicBezTo>
                      <a:pt x="6" y="0"/>
                      <a:pt x="4" y="2"/>
                      <a:pt x="2" y="5"/>
                    </a:cubicBezTo>
                    <a:cubicBezTo>
                      <a:pt x="0" y="8"/>
                      <a:pt x="0" y="12"/>
                      <a:pt x="2" y="13"/>
                    </a:cubicBezTo>
                    <a:cubicBezTo>
                      <a:pt x="3" y="13"/>
                      <a:pt x="6" y="12"/>
                      <a:pt x="7" y="9"/>
                    </a:cubicBezTo>
                    <a:cubicBezTo>
                      <a:pt x="9" y="5"/>
                      <a:pt x="9" y="2"/>
                      <a:pt x="8"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1" name="Freeform 1175"/>
              <p:cNvSpPr>
                <a:spLocks/>
              </p:cNvSpPr>
              <p:nvPr/>
            </p:nvSpPr>
            <p:spPr bwMode="auto">
              <a:xfrm>
                <a:off x="3063" y="3337"/>
                <a:ext cx="28" cy="22"/>
              </a:xfrm>
              <a:custGeom>
                <a:avLst/>
                <a:gdLst>
                  <a:gd name="T0" fmla="*/ 14 w 15"/>
                  <a:gd name="T1" fmla="*/ 1 h 12"/>
                  <a:gd name="T2" fmla="*/ 6 w 15"/>
                  <a:gd name="T3" fmla="*/ 3 h 12"/>
                  <a:gd name="T4" fmla="*/ 1 w 15"/>
                  <a:gd name="T5" fmla="*/ 10 h 12"/>
                  <a:gd name="T6" fmla="*/ 10 w 15"/>
                  <a:gd name="T7" fmla="*/ 9 h 12"/>
                  <a:gd name="T8" fmla="*/ 14 w 15"/>
                  <a:gd name="T9" fmla="*/ 1 h 12"/>
                </a:gdLst>
                <a:ahLst/>
                <a:cxnLst>
                  <a:cxn ang="0">
                    <a:pos x="T0" y="T1"/>
                  </a:cxn>
                  <a:cxn ang="0">
                    <a:pos x="T2" y="T3"/>
                  </a:cxn>
                  <a:cxn ang="0">
                    <a:pos x="T4" y="T5"/>
                  </a:cxn>
                  <a:cxn ang="0">
                    <a:pos x="T6" y="T7"/>
                  </a:cxn>
                  <a:cxn ang="0">
                    <a:pos x="T8" y="T9"/>
                  </a:cxn>
                </a:cxnLst>
                <a:rect l="0" t="0" r="r" b="b"/>
                <a:pathLst>
                  <a:path w="15" h="12">
                    <a:moveTo>
                      <a:pt x="14" y="1"/>
                    </a:moveTo>
                    <a:cubicBezTo>
                      <a:pt x="13" y="0"/>
                      <a:pt x="9" y="0"/>
                      <a:pt x="6" y="3"/>
                    </a:cubicBezTo>
                    <a:cubicBezTo>
                      <a:pt x="2" y="5"/>
                      <a:pt x="0" y="8"/>
                      <a:pt x="1" y="10"/>
                    </a:cubicBezTo>
                    <a:cubicBezTo>
                      <a:pt x="3" y="12"/>
                      <a:pt x="6" y="11"/>
                      <a:pt x="10" y="9"/>
                    </a:cubicBezTo>
                    <a:cubicBezTo>
                      <a:pt x="13" y="6"/>
                      <a:pt x="15" y="3"/>
                      <a:pt x="14"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2" name="Freeform 1176"/>
              <p:cNvSpPr>
                <a:spLocks/>
              </p:cNvSpPr>
              <p:nvPr/>
            </p:nvSpPr>
            <p:spPr bwMode="auto">
              <a:xfrm>
                <a:off x="3309" y="3096"/>
                <a:ext cx="23" cy="28"/>
              </a:xfrm>
              <a:custGeom>
                <a:avLst/>
                <a:gdLst>
                  <a:gd name="T0" fmla="*/ 10 w 12"/>
                  <a:gd name="T1" fmla="*/ 2 h 15"/>
                  <a:gd name="T2" fmla="*/ 3 w 12"/>
                  <a:gd name="T3" fmla="*/ 5 h 15"/>
                  <a:gd name="T4" fmla="*/ 1 w 12"/>
                  <a:gd name="T5" fmla="*/ 14 h 15"/>
                  <a:gd name="T6" fmla="*/ 9 w 12"/>
                  <a:gd name="T7" fmla="*/ 10 h 15"/>
                  <a:gd name="T8" fmla="*/ 10 w 12"/>
                  <a:gd name="T9" fmla="*/ 2 h 15"/>
                </a:gdLst>
                <a:ahLst/>
                <a:cxnLst>
                  <a:cxn ang="0">
                    <a:pos x="T0" y="T1"/>
                  </a:cxn>
                  <a:cxn ang="0">
                    <a:pos x="T2" y="T3"/>
                  </a:cxn>
                  <a:cxn ang="0">
                    <a:pos x="T4" y="T5"/>
                  </a:cxn>
                  <a:cxn ang="0">
                    <a:pos x="T6" y="T7"/>
                  </a:cxn>
                  <a:cxn ang="0">
                    <a:pos x="T8" y="T9"/>
                  </a:cxn>
                </a:cxnLst>
                <a:rect l="0" t="0" r="r" b="b"/>
                <a:pathLst>
                  <a:path w="12" h="15">
                    <a:moveTo>
                      <a:pt x="10" y="2"/>
                    </a:moveTo>
                    <a:cubicBezTo>
                      <a:pt x="8" y="0"/>
                      <a:pt x="5" y="2"/>
                      <a:pt x="3" y="5"/>
                    </a:cubicBezTo>
                    <a:cubicBezTo>
                      <a:pt x="0" y="9"/>
                      <a:pt x="0" y="12"/>
                      <a:pt x="1" y="14"/>
                    </a:cubicBezTo>
                    <a:cubicBezTo>
                      <a:pt x="3" y="15"/>
                      <a:pt x="6" y="13"/>
                      <a:pt x="9" y="10"/>
                    </a:cubicBezTo>
                    <a:cubicBezTo>
                      <a:pt x="11" y="7"/>
                      <a:pt x="12" y="3"/>
                      <a:pt x="10"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3" name="Freeform 1177"/>
              <p:cNvSpPr>
                <a:spLocks/>
              </p:cNvSpPr>
              <p:nvPr/>
            </p:nvSpPr>
            <p:spPr bwMode="auto">
              <a:xfrm>
                <a:off x="3369" y="3145"/>
                <a:ext cx="15" cy="19"/>
              </a:xfrm>
              <a:custGeom>
                <a:avLst/>
                <a:gdLst>
                  <a:gd name="T0" fmla="*/ 7 w 8"/>
                  <a:gd name="T1" fmla="*/ 1 h 10"/>
                  <a:gd name="T2" fmla="*/ 3 w 8"/>
                  <a:gd name="T3" fmla="*/ 4 h 10"/>
                  <a:gd name="T4" fmla="*/ 1 w 8"/>
                  <a:gd name="T5" fmla="*/ 9 h 10"/>
                  <a:gd name="T6" fmla="*/ 6 w 8"/>
                  <a:gd name="T7" fmla="*/ 7 h 10"/>
                  <a:gd name="T8" fmla="*/ 7 w 8"/>
                  <a:gd name="T9" fmla="*/ 1 h 10"/>
                </a:gdLst>
                <a:ahLst/>
                <a:cxnLst>
                  <a:cxn ang="0">
                    <a:pos x="T0" y="T1"/>
                  </a:cxn>
                  <a:cxn ang="0">
                    <a:pos x="T2" y="T3"/>
                  </a:cxn>
                  <a:cxn ang="0">
                    <a:pos x="T4" y="T5"/>
                  </a:cxn>
                  <a:cxn ang="0">
                    <a:pos x="T6" y="T7"/>
                  </a:cxn>
                  <a:cxn ang="0">
                    <a:pos x="T8" y="T9"/>
                  </a:cxn>
                </a:cxnLst>
                <a:rect l="0" t="0" r="r" b="b"/>
                <a:pathLst>
                  <a:path w="8" h="10">
                    <a:moveTo>
                      <a:pt x="7" y="1"/>
                    </a:moveTo>
                    <a:cubicBezTo>
                      <a:pt x="6" y="0"/>
                      <a:pt x="4" y="2"/>
                      <a:pt x="3" y="4"/>
                    </a:cubicBezTo>
                    <a:cubicBezTo>
                      <a:pt x="1" y="6"/>
                      <a:pt x="0" y="8"/>
                      <a:pt x="1" y="9"/>
                    </a:cubicBezTo>
                    <a:cubicBezTo>
                      <a:pt x="2" y="10"/>
                      <a:pt x="5" y="9"/>
                      <a:pt x="6" y="7"/>
                    </a:cubicBezTo>
                    <a:cubicBezTo>
                      <a:pt x="8" y="5"/>
                      <a:pt x="8" y="2"/>
                      <a:pt x="7"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4" name="Freeform 1178"/>
              <p:cNvSpPr>
                <a:spLocks/>
              </p:cNvSpPr>
              <p:nvPr/>
            </p:nvSpPr>
            <p:spPr bwMode="auto">
              <a:xfrm>
                <a:off x="4252" y="765"/>
                <a:ext cx="707" cy="2745"/>
              </a:xfrm>
              <a:custGeom>
                <a:avLst/>
                <a:gdLst>
                  <a:gd name="T0" fmla="*/ 2 w 376"/>
                  <a:gd name="T1" fmla="*/ 0 h 1460"/>
                  <a:gd name="T2" fmla="*/ 0 w 376"/>
                  <a:gd name="T3" fmla="*/ 2 h 1460"/>
                  <a:gd name="T4" fmla="*/ 145 w 376"/>
                  <a:gd name="T5" fmla="*/ 188 h 1460"/>
                  <a:gd name="T6" fmla="*/ 93 w 376"/>
                  <a:gd name="T7" fmla="*/ 222 h 1460"/>
                  <a:gd name="T8" fmla="*/ 273 w 376"/>
                  <a:gd name="T9" fmla="*/ 809 h 1460"/>
                  <a:gd name="T10" fmla="*/ 362 w 376"/>
                  <a:gd name="T11" fmla="*/ 803 h 1460"/>
                  <a:gd name="T12" fmla="*/ 241 w 376"/>
                  <a:gd name="T13" fmla="*/ 1459 h 1460"/>
                  <a:gd name="T14" fmla="*/ 243 w 376"/>
                  <a:gd name="T15" fmla="*/ 1460 h 1460"/>
                  <a:gd name="T16" fmla="*/ 364 w 376"/>
                  <a:gd name="T17" fmla="*/ 793 h 1460"/>
                  <a:gd name="T18" fmla="*/ 275 w 376"/>
                  <a:gd name="T19" fmla="*/ 800 h 1460"/>
                  <a:gd name="T20" fmla="*/ 100 w 376"/>
                  <a:gd name="T21" fmla="*/ 229 h 1460"/>
                  <a:gd name="T22" fmla="*/ 153 w 376"/>
                  <a:gd name="T23" fmla="*/ 195 h 1460"/>
                  <a:gd name="T24" fmla="*/ 2 w 376"/>
                  <a:gd name="T25" fmla="*/ 0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6" h="1460">
                    <a:moveTo>
                      <a:pt x="2" y="0"/>
                    </a:moveTo>
                    <a:cubicBezTo>
                      <a:pt x="1" y="1"/>
                      <a:pt x="0" y="2"/>
                      <a:pt x="0" y="2"/>
                    </a:cubicBezTo>
                    <a:cubicBezTo>
                      <a:pt x="56" y="60"/>
                      <a:pt x="104" y="122"/>
                      <a:pt x="145" y="188"/>
                    </a:cubicBezTo>
                    <a:cubicBezTo>
                      <a:pt x="128" y="199"/>
                      <a:pt x="111" y="211"/>
                      <a:pt x="93" y="222"/>
                    </a:cubicBezTo>
                    <a:cubicBezTo>
                      <a:pt x="204" y="399"/>
                      <a:pt x="263" y="602"/>
                      <a:pt x="273" y="809"/>
                    </a:cubicBezTo>
                    <a:cubicBezTo>
                      <a:pt x="303" y="807"/>
                      <a:pt x="332" y="805"/>
                      <a:pt x="362" y="803"/>
                    </a:cubicBezTo>
                    <a:cubicBezTo>
                      <a:pt x="373" y="1026"/>
                      <a:pt x="331" y="1254"/>
                      <a:pt x="241" y="1459"/>
                    </a:cubicBezTo>
                    <a:cubicBezTo>
                      <a:pt x="242" y="1459"/>
                      <a:pt x="242" y="1460"/>
                      <a:pt x="243" y="1460"/>
                    </a:cubicBezTo>
                    <a:cubicBezTo>
                      <a:pt x="334" y="1252"/>
                      <a:pt x="376" y="1020"/>
                      <a:pt x="364" y="793"/>
                    </a:cubicBezTo>
                    <a:cubicBezTo>
                      <a:pt x="334" y="795"/>
                      <a:pt x="305" y="797"/>
                      <a:pt x="275" y="800"/>
                    </a:cubicBezTo>
                    <a:cubicBezTo>
                      <a:pt x="264" y="599"/>
                      <a:pt x="207" y="401"/>
                      <a:pt x="100" y="229"/>
                    </a:cubicBezTo>
                    <a:cubicBezTo>
                      <a:pt x="118" y="218"/>
                      <a:pt x="135" y="206"/>
                      <a:pt x="153" y="195"/>
                    </a:cubicBezTo>
                    <a:cubicBezTo>
                      <a:pt x="110" y="126"/>
                      <a:pt x="59" y="61"/>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5" name="Freeform 1179"/>
              <p:cNvSpPr>
                <a:spLocks/>
              </p:cNvSpPr>
              <p:nvPr/>
            </p:nvSpPr>
            <p:spPr bwMode="auto">
              <a:xfrm>
                <a:off x="4681" y="3459"/>
                <a:ext cx="51" cy="98"/>
              </a:xfrm>
              <a:custGeom>
                <a:avLst/>
                <a:gdLst>
                  <a:gd name="T0" fmla="*/ 24 w 27"/>
                  <a:gd name="T1" fmla="*/ 2 h 52"/>
                  <a:gd name="T2" fmla="*/ 8 w 27"/>
                  <a:gd name="T3" fmla="*/ 24 h 52"/>
                  <a:gd name="T4" fmla="*/ 2 w 27"/>
                  <a:gd name="T5" fmla="*/ 51 h 52"/>
                  <a:gd name="T6" fmla="*/ 19 w 27"/>
                  <a:gd name="T7" fmla="*/ 29 h 52"/>
                  <a:gd name="T8" fmla="*/ 24 w 27"/>
                  <a:gd name="T9" fmla="*/ 2 h 52"/>
                </a:gdLst>
                <a:ahLst/>
                <a:cxnLst>
                  <a:cxn ang="0">
                    <a:pos x="T0" y="T1"/>
                  </a:cxn>
                  <a:cxn ang="0">
                    <a:pos x="T2" y="T3"/>
                  </a:cxn>
                  <a:cxn ang="0">
                    <a:pos x="T4" y="T5"/>
                  </a:cxn>
                  <a:cxn ang="0">
                    <a:pos x="T6" y="T7"/>
                  </a:cxn>
                  <a:cxn ang="0">
                    <a:pos x="T8" y="T9"/>
                  </a:cxn>
                </a:cxnLst>
                <a:rect l="0" t="0" r="r" b="b"/>
                <a:pathLst>
                  <a:path w="27" h="52">
                    <a:moveTo>
                      <a:pt x="24" y="2"/>
                    </a:moveTo>
                    <a:cubicBezTo>
                      <a:pt x="21" y="0"/>
                      <a:pt x="14" y="10"/>
                      <a:pt x="8" y="24"/>
                    </a:cubicBezTo>
                    <a:cubicBezTo>
                      <a:pt x="2" y="38"/>
                      <a:pt x="0" y="50"/>
                      <a:pt x="2" y="51"/>
                    </a:cubicBezTo>
                    <a:cubicBezTo>
                      <a:pt x="5" y="52"/>
                      <a:pt x="13" y="43"/>
                      <a:pt x="19" y="29"/>
                    </a:cubicBezTo>
                    <a:cubicBezTo>
                      <a:pt x="25" y="15"/>
                      <a:pt x="27" y="3"/>
                      <a:pt x="24"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6" name="Freeform 1180"/>
              <p:cNvSpPr>
                <a:spLocks/>
              </p:cNvSpPr>
              <p:nvPr/>
            </p:nvSpPr>
            <p:spPr bwMode="auto">
              <a:xfrm>
                <a:off x="4922" y="2220"/>
                <a:ext cx="24" cy="102"/>
              </a:xfrm>
              <a:custGeom>
                <a:avLst/>
                <a:gdLst>
                  <a:gd name="T0" fmla="*/ 5 w 13"/>
                  <a:gd name="T1" fmla="*/ 0 h 54"/>
                  <a:gd name="T2" fmla="*/ 1 w 13"/>
                  <a:gd name="T3" fmla="*/ 28 h 54"/>
                  <a:gd name="T4" fmla="*/ 8 w 13"/>
                  <a:gd name="T5" fmla="*/ 54 h 54"/>
                  <a:gd name="T6" fmla="*/ 13 w 13"/>
                  <a:gd name="T7" fmla="*/ 27 h 54"/>
                  <a:gd name="T8" fmla="*/ 5 w 13"/>
                  <a:gd name="T9" fmla="*/ 0 h 54"/>
                </a:gdLst>
                <a:ahLst/>
                <a:cxnLst>
                  <a:cxn ang="0">
                    <a:pos x="T0" y="T1"/>
                  </a:cxn>
                  <a:cxn ang="0">
                    <a:pos x="T2" y="T3"/>
                  </a:cxn>
                  <a:cxn ang="0">
                    <a:pos x="T4" y="T5"/>
                  </a:cxn>
                  <a:cxn ang="0">
                    <a:pos x="T6" y="T7"/>
                  </a:cxn>
                  <a:cxn ang="0">
                    <a:pos x="T8" y="T9"/>
                  </a:cxn>
                </a:cxnLst>
                <a:rect l="0" t="0" r="r" b="b"/>
                <a:pathLst>
                  <a:path w="13" h="54">
                    <a:moveTo>
                      <a:pt x="5" y="0"/>
                    </a:moveTo>
                    <a:cubicBezTo>
                      <a:pt x="2" y="0"/>
                      <a:pt x="0" y="13"/>
                      <a:pt x="1" y="28"/>
                    </a:cubicBezTo>
                    <a:cubicBezTo>
                      <a:pt x="2" y="42"/>
                      <a:pt x="5" y="54"/>
                      <a:pt x="8" y="54"/>
                    </a:cubicBezTo>
                    <a:cubicBezTo>
                      <a:pt x="11" y="54"/>
                      <a:pt x="13" y="42"/>
                      <a:pt x="13" y="27"/>
                    </a:cubicBezTo>
                    <a:cubicBezTo>
                      <a:pt x="12" y="12"/>
                      <a:pt x="8" y="0"/>
                      <a:pt x="5"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7" name="Freeform 1181"/>
              <p:cNvSpPr>
                <a:spLocks/>
              </p:cNvSpPr>
              <p:nvPr/>
            </p:nvSpPr>
            <p:spPr bwMode="auto">
              <a:xfrm>
                <a:off x="4226" y="739"/>
                <a:ext cx="64" cy="66"/>
              </a:xfrm>
              <a:custGeom>
                <a:avLst/>
                <a:gdLst>
                  <a:gd name="T0" fmla="*/ 2 w 34"/>
                  <a:gd name="T1" fmla="*/ 2 h 35"/>
                  <a:gd name="T2" fmla="*/ 13 w 34"/>
                  <a:gd name="T3" fmla="*/ 21 h 35"/>
                  <a:gd name="T4" fmla="*/ 32 w 34"/>
                  <a:gd name="T5" fmla="*/ 34 h 35"/>
                  <a:gd name="T6" fmla="*/ 21 w 34"/>
                  <a:gd name="T7" fmla="*/ 14 h 35"/>
                  <a:gd name="T8" fmla="*/ 2 w 34"/>
                  <a:gd name="T9" fmla="*/ 2 h 35"/>
                </a:gdLst>
                <a:ahLst/>
                <a:cxnLst>
                  <a:cxn ang="0">
                    <a:pos x="T0" y="T1"/>
                  </a:cxn>
                  <a:cxn ang="0">
                    <a:pos x="T2" y="T3"/>
                  </a:cxn>
                  <a:cxn ang="0">
                    <a:pos x="T4" y="T5"/>
                  </a:cxn>
                  <a:cxn ang="0">
                    <a:pos x="T6" y="T7"/>
                  </a:cxn>
                  <a:cxn ang="0">
                    <a:pos x="T8" y="T9"/>
                  </a:cxn>
                </a:cxnLst>
                <a:rect l="0" t="0" r="r" b="b"/>
                <a:pathLst>
                  <a:path w="34" h="35">
                    <a:moveTo>
                      <a:pt x="2" y="2"/>
                    </a:moveTo>
                    <a:cubicBezTo>
                      <a:pt x="0" y="4"/>
                      <a:pt x="5" y="12"/>
                      <a:pt x="13" y="21"/>
                    </a:cubicBezTo>
                    <a:cubicBezTo>
                      <a:pt x="22" y="30"/>
                      <a:pt x="30" y="35"/>
                      <a:pt x="32" y="34"/>
                    </a:cubicBezTo>
                    <a:cubicBezTo>
                      <a:pt x="34" y="32"/>
                      <a:pt x="29" y="23"/>
                      <a:pt x="21" y="14"/>
                    </a:cubicBezTo>
                    <a:cubicBezTo>
                      <a:pt x="12" y="5"/>
                      <a:pt x="3" y="0"/>
                      <a:pt x="2"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8" name="Freeform 1182"/>
              <p:cNvSpPr>
                <a:spLocks/>
              </p:cNvSpPr>
              <p:nvPr/>
            </p:nvSpPr>
            <p:spPr bwMode="auto">
              <a:xfrm>
                <a:off x="4756" y="2235"/>
                <a:ext cx="25" cy="96"/>
              </a:xfrm>
              <a:custGeom>
                <a:avLst/>
                <a:gdLst>
                  <a:gd name="T0" fmla="*/ 5 w 13"/>
                  <a:gd name="T1" fmla="*/ 1 h 51"/>
                  <a:gd name="T2" fmla="*/ 1 w 13"/>
                  <a:gd name="T3" fmla="*/ 26 h 51"/>
                  <a:gd name="T4" fmla="*/ 7 w 13"/>
                  <a:gd name="T5" fmla="*/ 51 h 51"/>
                  <a:gd name="T6" fmla="*/ 12 w 13"/>
                  <a:gd name="T7" fmla="*/ 25 h 51"/>
                  <a:gd name="T8" fmla="*/ 5 w 13"/>
                  <a:gd name="T9" fmla="*/ 1 h 51"/>
                </a:gdLst>
                <a:ahLst/>
                <a:cxnLst>
                  <a:cxn ang="0">
                    <a:pos x="T0" y="T1"/>
                  </a:cxn>
                  <a:cxn ang="0">
                    <a:pos x="T2" y="T3"/>
                  </a:cxn>
                  <a:cxn ang="0">
                    <a:pos x="T4" y="T5"/>
                  </a:cxn>
                  <a:cxn ang="0">
                    <a:pos x="T6" y="T7"/>
                  </a:cxn>
                  <a:cxn ang="0">
                    <a:pos x="T8" y="T9"/>
                  </a:cxn>
                </a:cxnLst>
                <a:rect l="0" t="0" r="r" b="b"/>
                <a:pathLst>
                  <a:path w="13" h="51">
                    <a:moveTo>
                      <a:pt x="5" y="1"/>
                    </a:moveTo>
                    <a:cubicBezTo>
                      <a:pt x="2" y="1"/>
                      <a:pt x="0" y="12"/>
                      <a:pt x="1" y="26"/>
                    </a:cubicBezTo>
                    <a:cubicBezTo>
                      <a:pt x="1" y="40"/>
                      <a:pt x="4" y="51"/>
                      <a:pt x="7" y="51"/>
                    </a:cubicBezTo>
                    <a:cubicBezTo>
                      <a:pt x="11" y="51"/>
                      <a:pt x="13" y="39"/>
                      <a:pt x="12" y="25"/>
                    </a:cubicBezTo>
                    <a:cubicBezTo>
                      <a:pt x="11" y="11"/>
                      <a:pt x="8" y="0"/>
                      <a:pt x="5"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9" name="Freeform 1183"/>
              <p:cNvSpPr>
                <a:spLocks/>
              </p:cNvSpPr>
              <p:nvPr/>
            </p:nvSpPr>
            <p:spPr bwMode="auto">
              <a:xfrm>
                <a:off x="4401" y="1139"/>
                <a:ext cx="60" cy="89"/>
              </a:xfrm>
              <a:custGeom>
                <a:avLst/>
                <a:gdLst>
                  <a:gd name="T0" fmla="*/ 2 w 32"/>
                  <a:gd name="T1" fmla="*/ 2 h 47"/>
                  <a:gd name="T2" fmla="*/ 11 w 32"/>
                  <a:gd name="T3" fmla="*/ 27 h 47"/>
                  <a:gd name="T4" fmla="*/ 29 w 32"/>
                  <a:gd name="T5" fmla="*/ 45 h 47"/>
                  <a:gd name="T6" fmla="*/ 21 w 32"/>
                  <a:gd name="T7" fmla="*/ 20 h 47"/>
                  <a:gd name="T8" fmla="*/ 2 w 32"/>
                  <a:gd name="T9" fmla="*/ 2 h 47"/>
                </a:gdLst>
                <a:ahLst/>
                <a:cxnLst>
                  <a:cxn ang="0">
                    <a:pos x="T0" y="T1"/>
                  </a:cxn>
                  <a:cxn ang="0">
                    <a:pos x="T2" y="T3"/>
                  </a:cxn>
                  <a:cxn ang="0">
                    <a:pos x="T4" y="T5"/>
                  </a:cxn>
                  <a:cxn ang="0">
                    <a:pos x="T6" y="T7"/>
                  </a:cxn>
                  <a:cxn ang="0">
                    <a:pos x="T8" y="T9"/>
                  </a:cxn>
                </a:cxnLst>
                <a:rect l="0" t="0" r="r" b="b"/>
                <a:pathLst>
                  <a:path w="32" h="47">
                    <a:moveTo>
                      <a:pt x="2" y="2"/>
                    </a:moveTo>
                    <a:cubicBezTo>
                      <a:pt x="0" y="4"/>
                      <a:pt x="4" y="15"/>
                      <a:pt x="11" y="27"/>
                    </a:cubicBezTo>
                    <a:cubicBezTo>
                      <a:pt x="19" y="39"/>
                      <a:pt x="27" y="47"/>
                      <a:pt x="29" y="45"/>
                    </a:cubicBezTo>
                    <a:cubicBezTo>
                      <a:pt x="32" y="43"/>
                      <a:pt x="29" y="32"/>
                      <a:pt x="21" y="20"/>
                    </a:cubicBezTo>
                    <a:cubicBezTo>
                      <a:pt x="14" y="8"/>
                      <a:pt x="5" y="0"/>
                      <a:pt x="2"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0" name="Freeform 1184"/>
              <p:cNvSpPr>
                <a:spLocks/>
              </p:cNvSpPr>
              <p:nvPr/>
            </p:nvSpPr>
            <p:spPr bwMode="auto">
              <a:xfrm>
                <a:off x="4508" y="1092"/>
                <a:ext cx="40" cy="57"/>
              </a:xfrm>
              <a:custGeom>
                <a:avLst/>
                <a:gdLst>
                  <a:gd name="T0" fmla="*/ 2 w 21"/>
                  <a:gd name="T1" fmla="*/ 1 h 30"/>
                  <a:gd name="T2" fmla="*/ 8 w 21"/>
                  <a:gd name="T3" fmla="*/ 17 h 30"/>
                  <a:gd name="T4" fmla="*/ 20 w 21"/>
                  <a:gd name="T5" fmla="*/ 29 h 30"/>
                  <a:gd name="T6" fmla="*/ 14 w 21"/>
                  <a:gd name="T7" fmla="*/ 13 h 30"/>
                  <a:gd name="T8" fmla="*/ 2 w 21"/>
                  <a:gd name="T9" fmla="*/ 1 h 30"/>
                </a:gdLst>
                <a:ahLst/>
                <a:cxnLst>
                  <a:cxn ang="0">
                    <a:pos x="T0" y="T1"/>
                  </a:cxn>
                  <a:cxn ang="0">
                    <a:pos x="T2" y="T3"/>
                  </a:cxn>
                  <a:cxn ang="0">
                    <a:pos x="T4" y="T5"/>
                  </a:cxn>
                  <a:cxn ang="0">
                    <a:pos x="T6" y="T7"/>
                  </a:cxn>
                  <a:cxn ang="0">
                    <a:pos x="T8" y="T9"/>
                  </a:cxn>
                </a:cxnLst>
                <a:rect l="0" t="0" r="r" b="b"/>
                <a:pathLst>
                  <a:path w="21" h="30">
                    <a:moveTo>
                      <a:pt x="2" y="1"/>
                    </a:moveTo>
                    <a:cubicBezTo>
                      <a:pt x="0" y="2"/>
                      <a:pt x="3" y="10"/>
                      <a:pt x="8" y="17"/>
                    </a:cubicBezTo>
                    <a:cubicBezTo>
                      <a:pt x="12" y="25"/>
                      <a:pt x="18" y="30"/>
                      <a:pt x="20" y="29"/>
                    </a:cubicBezTo>
                    <a:cubicBezTo>
                      <a:pt x="21" y="28"/>
                      <a:pt x="19" y="21"/>
                      <a:pt x="14" y="13"/>
                    </a:cubicBezTo>
                    <a:cubicBezTo>
                      <a:pt x="9" y="5"/>
                      <a:pt x="4" y="0"/>
                      <a:pt x="2"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1" name="Freeform 1185"/>
              <p:cNvSpPr>
                <a:spLocks/>
              </p:cNvSpPr>
              <p:nvPr/>
            </p:nvSpPr>
            <p:spPr bwMode="auto">
              <a:xfrm>
                <a:off x="3910" y="3233"/>
                <a:ext cx="792" cy="593"/>
              </a:xfrm>
              <a:custGeom>
                <a:avLst/>
                <a:gdLst>
                  <a:gd name="T0" fmla="*/ 69 w 421"/>
                  <a:gd name="T1" fmla="*/ 12 h 315"/>
                  <a:gd name="T2" fmla="*/ 66 w 421"/>
                  <a:gd name="T3" fmla="*/ 18 h 315"/>
                  <a:gd name="T4" fmla="*/ 111 w 421"/>
                  <a:gd name="T5" fmla="*/ 42 h 315"/>
                  <a:gd name="T6" fmla="*/ 0 w 421"/>
                  <a:gd name="T7" fmla="*/ 222 h 315"/>
                  <a:gd name="T8" fmla="*/ 112 w 421"/>
                  <a:gd name="T9" fmla="*/ 315 h 315"/>
                  <a:gd name="T10" fmla="*/ 283 w 421"/>
                  <a:gd name="T11" fmla="*/ 9 h 315"/>
                  <a:gd name="T12" fmla="*/ 418 w 421"/>
                  <a:gd name="T13" fmla="*/ 64 h 315"/>
                  <a:gd name="T14" fmla="*/ 421 w 421"/>
                  <a:gd name="T15" fmla="*/ 54 h 315"/>
                  <a:gd name="T16" fmla="*/ 284 w 421"/>
                  <a:gd name="T17" fmla="*/ 0 h 315"/>
                  <a:gd name="T18" fmla="*/ 115 w 421"/>
                  <a:gd name="T19" fmla="*/ 307 h 315"/>
                  <a:gd name="T20" fmla="*/ 6 w 421"/>
                  <a:gd name="T21" fmla="*/ 217 h 315"/>
                  <a:gd name="T22" fmla="*/ 117 w 421"/>
                  <a:gd name="T23" fmla="*/ 36 h 315"/>
                  <a:gd name="T24" fmla="*/ 69 w 421"/>
                  <a:gd name="T25" fmla="*/ 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1" h="315">
                    <a:moveTo>
                      <a:pt x="69" y="12"/>
                    </a:moveTo>
                    <a:cubicBezTo>
                      <a:pt x="68" y="14"/>
                      <a:pt x="67" y="16"/>
                      <a:pt x="66" y="18"/>
                    </a:cubicBezTo>
                    <a:cubicBezTo>
                      <a:pt x="81" y="26"/>
                      <a:pt x="96" y="34"/>
                      <a:pt x="111" y="42"/>
                    </a:cubicBezTo>
                    <a:cubicBezTo>
                      <a:pt x="80" y="106"/>
                      <a:pt x="43" y="166"/>
                      <a:pt x="0" y="222"/>
                    </a:cubicBezTo>
                    <a:cubicBezTo>
                      <a:pt x="37" y="253"/>
                      <a:pt x="74" y="284"/>
                      <a:pt x="112" y="315"/>
                    </a:cubicBezTo>
                    <a:cubicBezTo>
                      <a:pt x="184" y="223"/>
                      <a:pt x="241" y="119"/>
                      <a:pt x="283" y="9"/>
                    </a:cubicBezTo>
                    <a:cubicBezTo>
                      <a:pt x="328" y="27"/>
                      <a:pt x="373" y="45"/>
                      <a:pt x="418" y="64"/>
                    </a:cubicBezTo>
                    <a:cubicBezTo>
                      <a:pt x="419" y="61"/>
                      <a:pt x="420" y="57"/>
                      <a:pt x="421" y="54"/>
                    </a:cubicBezTo>
                    <a:cubicBezTo>
                      <a:pt x="376" y="36"/>
                      <a:pt x="330" y="18"/>
                      <a:pt x="284" y="0"/>
                    </a:cubicBezTo>
                    <a:cubicBezTo>
                      <a:pt x="243" y="110"/>
                      <a:pt x="187" y="214"/>
                      <a:pt x="115" y="307"/>
                    </a:cubicBezTo>
                    <a:cubicBezTo>
                      <a:pt x="79" y="277"/>
                      <a:pt x="43" y="247"/>
                      <a:pt x="6" y="217"/>
                    </a:cubicBezTo>
                    <a:cubicBezTo>
                      <a:pt x="49" y="161"/>
                      <a:pt x="86" y="100"/>
                      <a:pt x="117" y="36"/>
                    </a:cubicBezTo>
                    <a:cubicBezTo>
                      <a:pt x="101" y="28"/>
                      <a:pt x="85" y="19"/>
                      <a:pt x="69"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2" name="Freeform 1186"/>
              <p:cNvSpPr>
                <a:spLocks/>
              </p:cNvSpPr>
              <p:nvPr/>
            </p:nvSpPr>
            <p:spPr bwMode="auto">
              <a:xfrm>
                <a:off x="4681" y="3292"/>
                <a:ext cx="45" cy="96"/>
              </a:xfrm>
              <a:custGeom>
                <a:avLst/>
                <a:gdLst>
                  <a:gd name="T0" fmla="*/ 7 w 24"/>
                  <a:gd name="T1" fmla="*/ 23 h 51"/>
                  <a:gd name="T2" fmla="*/ 3 w 24"/>
                  <a:gd name="T3" fmla="*/ 50 h 51"/>
                  <a:gd name="T4" fmla="*/ 17 w 24"/>
                  <a:gd name="T5" fmla="*/ 27 h 51"/>
                  <a:gd name="T6" fmla="*/ 21 w 24"/>
                  <a:gd name="T7" fmla="*/ 1 h 51"/>
                  <a:gd name="T8" fmla="*/ 7 w 24"/>
                  <a:gd name="T9" fmla="*/ 23 h 51"/>
                </a:gdLst>
                <a:ahLst/>
                <a:cxnLst>
                  <a:cxn ang="0">
                    <a:pos x="T0" y="T1"/>
                  </a:cxn>
                  <a:cxn ang="0">
                    <a:pos x="T2" y="T3"/>
                  </a:cxn>
                  <a:cxn ang="0">
                    <a:pos x="T4" y="T5"/>
                  </a:cxn>
                  <a:cxn ang="0">
                    <a:pos x="T6" y="T7"/>
                  </a:cxn>
                  <a:cxn ang="0">
                    <a:pos x="T8" y="T9"/>
                  </a:cxn>
                </a:cxnLst>
                <a:rect l="0" t="0" r="r" b="b"/>
                <a:pathLst>
                  <a:path w="24" h="51">
                    <a:moveTo>
                      <a:pt x="7" y="23"/>
                    </a:moveTo>
                    <a:cubicBezTo>
                      <a:pt x="2" y="37"/>
                      <a:pt x="0" y="49"/>
                      <a:pt x="3" y="50"/>
                    </a:cubicBezTo>
                    <a:cubicBezTo>
                      <a:pt x="6" y="51"/>
                      <a:pt x="13" y="41"/>
                      <a:pt x="17" y="27"/>
                    </a:cubicBezTo>
                    <a:cubicBezTo>
                      <a:pt x="22" y="14"/>
                      <a:pt x="24" y="2"/>
                      <a:pt x="21" y="1"/>
                    </a:cubicBezTo>
                    <a:cubicBezTo>
                      <a:pt x="18" y="0"/>
                      <a:pt x="12" y="10"/>
                      <a:pt x="7"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3" name="Freeform 1187"/>
              <p:cNvSpPr>
                <a:spLocks/>
              </p:cNvSpPr>
              <p:nvPr/>
            </p:nvSpPr>
            <p:spPr bwMode="auto">
              <a:xfrm>
                <a:off x="4423" y="3200"/>
                <a:ext cx="42" cy="86"/>
              </a:xfrm>
              <a:custGeom>
                <a:avLst/>
                <a:gdLst>
                  <a:gd name="T0" fmla="*/ 6 w 22"/>
                  <a:gd name="T1" fmla="*/ 21 h 46"/>
                  <a:gd name="T2" fmla="*/ 3 w 22"/>
                  <a:gd name="T3" fmla="*/ 44 h 46"/>
                  <a:gd name="T4" fmla="*/ 17 w 22"/>
                  <a:gd name="T5" fmla="*/ 25 h 46"/>
                  <a:gd name="T6" fmla="*/ 19 w 22"/>
                  <a:gd name="T7" fmla="*/ 1 h 46"/>
                  <a:gd name="T8" fmla="*/ 6 w 22"/>
                  <a:gd name="T9" fmla="*/ 21 h 46"/>
                </a:gdLst>
                <a:ahLst/>
                <a:cxnLst>
                  <a:cxn ang="0">
                    <a:pos x="T0" y="T1"/>
                  </a:cxn>
                  <a:cxn ang="0">
                    <a:pos x="T2" y="T3"/>
                  </a:cxn>
                  <a:cxn ang="0">
                    <a:pos x="T4" y="T5"/>
                  </a:cxn>
                  <a:cxn ang="0">
                    <a:pos x="T6" y="T7"/>
                  </a:cxn>
                  <a:cxn ang="0">
                    <a:pos x="T8" y="T9"/>
                  </a:cxn>
                </a:cxnLst>
                <a:rect l="0" t="0" r="r" b="b"/>
                <a:pathLst>
                  <a:path w="22" h="46">
                    <a:moveTo>
                      <a:pt x="6" y="21"/>
                    </a:moveTo>
                    <a:cubicBezTo>
                      <a:pt x="1" y="32"/>
                      <a:pt x="0" y="43"/>
                      <a:pt x="3" y="44"/>
                    </a:cubicBezTo>
                    <a:cubicBezTo>
                      <a:pt x="6" y="46"/>
                      <a:pt x="12" y="37"/>
                      <a:pt x="17" y="25"/>
                    </a:cubicBezTo>
                    <a:cubicBezTo>
                      <a:pt x="21" y="13"/>
                      <a:pt x="22" y="2"/>
                      <a:pt x="19" y="1"/>
                    </a:cubicBezTo>
                    <a:cubicBezTo>
                      <a:pt x="16" y="0"/>
                      <a:pt x="10" y="9"/>
                      <a:pt x="6"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4" name="Freeform 1188"/>
              <p:cNvSpPr>
                <a:spLocks/>
              </p:cNvSpPr>
              <p:nvPr/>
            </p:nvSpPr>
            <p:spPr bwMode="auto">
              <a:xfrm>
                <a:off x="4021" y="3233"/>
                <a:ext cx="34" cy="57"/>
              </a:xfrm>
              <a:custGeom>
                <a:avLst/>
                <a:gdLst>
                  <a:gd name="T0" fmla="*/ 5 w 18"/>
                  <a:gd name="T1" fmla="*/ 13 h 30"/>
                  <a:gd name="T2" fmla="*/ 2 w 18"/>
                  <a:gd name="T3" fmla="*/ 29 h 30"/>
                  <a:gd name="T4" fmla="*/ 13 w 18"/>
                  <a:gd name="T5" fmla="*/ 17 h 30"/>
                  <a:gd name="T6" fmla="*/ 16 w 18"/>
                  <a:gd name="T7" fmla="*/ 1 h 30"/>
                  <a:gd name="T8" fmla="*/ 5 w 18"/>
                  <a:gd name="T9" fmla="*/ 13 h 30"/>
                </a:gdLst>
                <a:ahLst/>
                <a:cxnLst>
                  <a:cxn ang="0">
                    <a:pos x="T0" y="T1"/>
                  </a:cxn>
                  <a:cxn ang="0">
                    <a:pos x="T2" y="T3"/>
                  </a:cxn>
                  <a:cxn ang="0">
                    <a:pos x="T4" y="T5"/>
                  </a:cxn>
                  <a:cxn ang="0">
                    <a:pos x="T6" y="T7"/>
                  </a:cxn>
                  <a:cxn ang="0">
                    <a:pos x="T8" y="T9"/>
                  </a:cxn>
                </a:cxnLst>
                <a:rect l="0" t="0" r="r" b="b"/>
                <a:pathLst>
                  <a:path w="18" h="30">
                    <a:moveTo>
                      <a:pt x="5" y="13"/>
                    </a:moveTo>
                    <a:cubicBezTo>
                      <a:pt x="1" y="20"/>
                      <a:pt x="0" y="28"/>
                      <a:pt x="2" y="29"/>
                    </a:cubicBezTo>
                    <a:cubicBezTo>
                      <a:pt x="4" y="30"/>
                      <a:pt x="9" y="25"/>
                      <a:pt x="13" y="17"/>
                    </a:cubicBezTo>
                    <a:cubicBezTo>
                      <a:pt x="17" y="10"/>
                      <a:pt x="18" y="2"/>
                      <a:pt x="16" y="1"/>
                    </a:cubicBezTo>
                    <a:cubicBezTo>
                      <a:pt x="13" y="0"/>
                      <a:pt x="8" y="5"/>
                      <a:pt x="5" y="1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5" name="Freeform 1189"/>
              <p:cNvSpPr>
                <a:spLocks/>
              </p:cNvSpPr>
              <p:nvPr/>
            </p:nvSpPr>
            <p:spPr bwMode="auto">
              <a:xfrm>
                <a:off x="4093" y="3781"/>
                <a:ext cx="64" cy="77"/>
              </a:xfrm>
              <a:custGeom>
                <a:avLst/>
                <a:gdLst>
                  <a:gd name="T0" fmla="*/ 13 w 34"/>
                  <a:gd name="T1" fmla="*/ 17 h 41"/>
                  <a:gd name="T2" fmla="*/ 3 w 34"/>
                  <a:gd name="T3" fmla="*/ 38 h 41"/>
                  <a:gd name="T4" fmla="*/ 22 w 34"/>
                  <a:gd name="T5" fmla="*/ 24 h 41"/>
                  <a:gd name="T6" fmla="*/ 31 w 34"/>
                  <a:gd name="T7" fmla="*/ 2 h 41"/>
                  <a:gd name="T8" fmla="*/ 13 w 34"/>
                  <a:gd name="T9" fmla="*/ 17 h 41"/>
                </a:gdLst>
                <a:ahLst/>
                <a:cxnLst>
                  <a:cxn ang="0">
                    <a:pos x="T0" y="T1"/>
                  </a:cxn>
                  <a:cxn ang="0">
                    <a:pos x="T2" y="T3"/>
                  </a:cxn>
                  <a:cxn ang="0">
                    <a:pos x="T4" y="T5"/>
                  </a:cxn>
                  <a:cxn ang="0">
                    <a:pos x="T6" y="T7"/>
                  </a:cxn>
                  <a:cxn ang="0">
                    <a:pos x="T8" y="T9"/>
                  </a:cxn>
                </a:cxnLst>
                <a:rect l="0" t="0" r="r" b="b"/>
                <a:pathLst>
                  <a:path w="34" h="41">
                    <a:moveTo>
                      <a:pt x="13" y="17"/>
                    </a:moveTo>
                    <a:cubicBezTo>
                      <a:pt x="5" y="27"/>
                      <a:pt x="0" y="36"/>
                      <a:pt x="3" y="38"/>
                    </a:cubicBezTo>
                    <a:cubicBezTo>
                      <a:pt x="5" y="41"/>
                      <a:pt x="14" y="34"/>
                      <a:pt x="22" y="24"/>
                    </a:cubicBezTo>
                    <a:cubicBezTo>
                      <a:pt x="29" y="14"/>
                      <a:pt x="34" y="4"/>
                      <a:pt x="31" y="2"/>
                    </a:cubicBezTo>
                    <a:cubicBezTo>
                      <a:pt x="28" y="0"/>
                      <a:pt x="20" y="7"/>
                      <a:pt x="13" y="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6" name="Freeform 1190"/>
              <p:cNvSpPr>
                <a:spLocks/>
              </p:cNvSpPr>
              <p:nvPr/>
            </p:nvSpPr>
            <p:spPr bwMode="auto">
              <a:xfrm>
                <a:off x="3886" y="3611"/>
                <a:ext cx="56" cy="68"/>
              </a:xfrm>
              <a:custGeom>
                <a:avLst/>
                <a:gdLst>
                  <a:gd name="T0" fmla="*/ 11 w 30"/>
                  <a:gd name="T1" fmla="*/ 14 h 36"/>
                  <a:gd name="T2" fmla="*/ 3 w 30"/>
                  <a:gd name="T3" fmla="*/ 34 h 36"/>
                  <a:gd name="T4" fmla="*/ 20 w 30"/>
                  <a:gd name="T5" fmla="*/ 21 h 36"/>
                  <a:gd name="T6" fmla="*/ 27 w 30"/>
                  <a:gd name="T7" fmla="*/ 2 h 36"/>
                  <a:gd name="T8" fmla="*/ 11 w 30"/>
                  <a:gd name="T9" fmla="*/ 14 h 36"/>
                </a:gdLst>
                <a:ahLst/>
                <a:cxnLst>
                  <a:cxn ang="0">
                    <a:pos x="T0" y="T1"/>
                  </a:cxn>
                  <a:cxn ang="0">
                    <a:pos x="T2" y="T3"/>
                  </a:cxn>
                  <a:cxn ang="0">
                    <a:pos x="T4" y="T5"/>
                  </a:cxn>
                  <a:cxn ang="0">
                    <a:pos x="T6" y="T7"/>
                  </a:cxn>
                  <a:cxn ang="0">
                    <a:pos x="T8" y="T9"/>
                  </a:cxn>
                </a:cxnLst>
                <a:rect l="0" t="0" r="r" b="b"/>
                <a:pathLst>
                  <a:path w="30" h="36">
                    <a:moveTo>
                      <a:pt x="11" y="14"/>
                    </a:moveTo>
                    <a:cubicBezTo>
                      <a:pt x="4" y="23"/>
                      <a:pt x="0" y="31"/>
                      <a:pt x="3" y="34"/>
                    </a:cubicBezTo>
                    <a:cubicBezTo>
                      <a:pt x="5" y="36"/>
                      <a:pt x="13" y="31"/>
                      <a:pt x="20" y="21"/>
                    </a:cubicBezTo>
                    <a:cubicBezTo>
                      <a:pt x="27" y="13"/>
                      <a:pt x="30" y="4"/>
                      <a:pt x="27" y="2"/>
                    </a:cubicBezTo>
                    <a:cubicBezTo>
                      <a:pt x="25" y="0"/>
                      <a:pt x="17" y="5"/>
                      <a:pt x="11" y="1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7" name="Freeform 1191"/>
              <p:cNvSpPr>
                <a:spLocks/>
              </p:cNvSpPr>
              <p:nvPr/>
            </p:nvSpPr>
            <p:spPr bwMode="auto">
              <a:xfrm>
                <a:off x="4108" y="3286"/>
                <a:ext cx="28" cy="47"/>
              </a:xfrm>
              <a:custGeom>
                <a:avLst/>
                <a:gdLst>
                  <a:gd name="T0" fmla="*/ 4 w 15"/>
                  <a:gd name="T1" fmla="*/ 11 h 25"/>
                  <a:gd name="T2" fmla="*/ 2 w 15"/>
                  <a:gd name="T3" fmla="*/ 24 h 25"/>
                  <a:gd name="T4" fmla="*/ 10 w 15"/>
                  <a:gd name="T5" fmla="*/ 14 h 25"/>
                  <a:gd name="T6" fmla="*/ 13 w 15"/>
                  <a:gd name="T7" fmla="*/ 1 h 25"/>
                  <a:gd name="T8" fmla="*/ 4 w 15"/>
                  <a:gd name="T9" fmla="*/ 11 h 25"/>
                </a:gdLst>
                <a:ahLst/>
                <a:cxnLst>
                  <a:cxn ang="0">
                    <a:pos x="T0" y="T1"/>
                  </a:cxn>
                  <a:cxn ang="0">
                    <a:pos x="T2" y="T3"/>
                  </a:cxn>
                  <a:cxn ang="0">
                    <a:pos x="T4" y="T5"/>
                  </a:cxn>
                  <a:cxn ang="0">
                    <a:pos x="T6" y="T7"/>
                  </a:cxn>
                  <a:cxn ang="0">
                    <a:pos x="T8" y="T9"/>
                  </a:cxn>
                </a:cxnLst>
                <a:rect l="0" t="0" r="r" b="b"/>
                <a:pathLst>
                  <a:path w="15" h="25">
                    <a:moveTo>
                      <a:pt x="4" y="11"/>
                    </a:moveTo>
                    <a:cubicBezTo>
                      <a:pt x="1" y="17"/>
                      <a:pt x="0" y="23"/>
                      <a:pt x="2" y="24"/>
                    </a:cubicBezTo>
                    <a:cubicBezTo>
                      <a:pt x="4" y="25"/>
                      <a:pt x="8" y="21"/>
                      <a:pt x="10" y="14"/>
                    </a:cubicBezTo>
                    <a:cubicBezTo>
                      <a:pt x="14" y="8"/>
                      <a:pt x="15" y="2"/>
                      <a:pt x="13" y="1"/>
                    </a:cubicBezTo>
                    <a:cubicBezTo>
                      <a:pt x="11" y="0"/>
                      <a:pt x="7" y="5"/>
                      <a:pt x="4" y="1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8" name="Freeform 1192"/>
              <p:cNvSpPr>
                <a:spLocks/>
              </p:cNvSpPr>
              <p:nvPr/>
            </p:nvSpPr>
            <p:spPr bwMode="auto">
              <a:xfrm>
                <a:off x="2944" y="3461"/>
                <a:ext cx="718" cy="474"/>
              </a:xfrm>
              <a:custGeom>
                <a:avLst/>
                <a:gdLst>
                  <a:gd name="T0" fmla="*/ 113 w 382"/>
                  <a:gd name="T1" fmla="*/ 0 h 252"/>
                  <a:gd name="T2" fmla="*/ 109 w 382"/>
                  <a:gd name="T3" fmla="*/ 2 h 252"/>
                  <a:gd name="T4" fmla="*/ 137 w 382"/>
                  <a:gd name="T5" fmla="*/ 46 h 252"/>
                  <a:gd name="T6" fmla="*/ 0 w 382"/>
                  <a:gd name="T7" fmla="*/ 115 h 252"/>
                  <a:gd name="T8" fmla="*/ 52 w 382"/>
                  <a:gd name="T9" fmla="*/ 252 h 252"/>
                  <a:gd name="T10" fmla="*/ 283 w 382"/>
                  <a:gd name="T11" fmla="*/ 120 h 252"/>
                  <a:gd name="T12" fmla="*/ 376 w 382"/>
                  <a:gd name="T13" fmla="*/ 235 h 252"/>
                  <a:gd name="T14" fmla="*/ 382 w 382"/>
                  <a:gd name="T15" fmla="*/ 229 h 252"/>
                  <a:gd name="T16" fmla="*/ 287 w 382"/>
                  <a:gd name="T17" fmla="*/ 114 h 252"/>
                  <a:gd name="T18" fmla="*/ 58 w 382"/>
                  <a:gd name="T19" fmla="*/ 247 h 252"/>
                  <a:gd name="T20" fmla="*/ 6 w 382"/>
                  <a:gd name="T21" fmla="*/ 115 h 252"/>
                  <a:gd name="T22" fmla="*/ 143 w 382"/>
                  <a:gd name="T23" fmla="*/ 45 h 252"/>
                  <a:gd name="T24" fmla="*/ 113 w 382"/>
                  <a:gd name="T25"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2" h="252">
                    <a:moveTo>
                      <a:pt x="113" y="0"/>
                    </a:moveTo>
                    <a:cubicBezTo>
                      <a:pt x="111" y="1"/>
                      <a:pt x="110" y="2"/>
                      <a:pt x="109" y="2"/>
                    </a:cubicBezTo>
                    <a:cubicBezTo>
                      <a:pt x="118" y="17"/>
                      <a:pt x="128" y="32"/>
                      <a:pt x="137" y="46"/>
                    </a:cubicBezTo>
                    <a:cubicBezTo>
                      <a:pt x="96" y="74"/>
                      <a:pt x="50" y="97"/>
                      <a:pt x="0" y="115"/>
                    </a:cubicBezTo>
                    <a:cubicBezTo>
                      <a:pt x="18" y="161"/>
                      <a:pt x="35" y="206"/>
                      <a:pt x="52" y="252"/>
                    </a:cubicBezTo>
                    <a:cubicBezTo>
                      <a:pt x="140" y="221"/>
                      <a:pt x="217" y="176"/>
                      <a:pt x="283" y="120"/>
                    </a:cubicBezTo>
                    <a:cubicBezTo>
                      <a:pt x="314" y="158"/>
                      <a:pt x="345" y="196"/>
                      <a:pt x="376" y="235"/>
                    </a:cubicBezTo>
                    <a:cubicBezTo>
                      <a:pt x="378" y="233"/>
                      <a:pt x="380" y="231"/>
                      <a:pt x="382" y="229"/>
                    </a:cubicBezTo>
                    <a:cubicBezTo>
                      <a:pt x="350" y="191"/>
                      <a:pt x="319" y="153"/>
                      <a:pt x="287" y="114"/>
                    </a:cubicBezTo>
                    <a:cubicBezTo>
                      <a:pt x="221" y="170"/>
                      <a:pt x="144" y="216"/>
                      <a:pt x="58" y="247"/>
                    </a:cubicBezTo>
                    <a:cubicBezTo>
                      <a:pt x="41" y="204"/>
                      <a:pt x="23" y="160"/>
                      <a:pt x="6" y="115"/>
                    </a:cubicBezTo>
                    <a:cubicBezTo>
                      <a:pt x="56" y="97"/>
                      <a:pt x="101" y="73"/>
                      <a:pt x="143" y="45"/>
                    </a:cubicBezTo>
                    <a:cubicBezTo>
                      <a:pt x="133" y="30"/>
                      <a:pt x="123" y="15"/>
                      <a:pt x="113"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9" name="Freeform 1193"/>
              <p:cNvSpPr>
                <a:spLocks/>
              </p:cNvSpPr>
              <p:nvPr/>
            </p:nvSpPr>
            <p:spPr bwMode="auto">
              <a:xfrm>
                <a:off x="3625" y="3867"/>
                <a:ext cx="66" cy="58"/>
              </a:xfrm>
              <a:custGeom>
                <a:avLst/>
                <a:gdLst>
                  <a:gd name="T0" fmla="*/ 14 w 35"/>
                  <a:gd name="T1" fmla="*/ 11 h 31"/>
                  <a:gd name="T2" fmla="*/ 2 w 35"/>
                  <a:gd name="T3" fmla="*/ 29 h 31"/>
                  <a:gd name="T4" fmla="*/ 21 w 35"/>
                  <a:gd name="T5" fmla="*/ 21 h 31"/>
                  <a:gd name="T6" fmla="*/ 33 w 35"/>
                  <a:gd name="T7" fmla="*/ 3 h 31"/>
                  <a:gd name="T8" fmla="*/ 14 w 35"/>
                  <a:gd name="T9" fmla="*/ 11 h 31"/>
                </a:gdLst>
                <a:ahLst/>
                <a:cxnLst>
                  <a:cxn ang="0">
                    <a:pos x="T0" y="T1"/>
                  </a:cxn>
                  <a:cxn ang="0">
                    <a:pos x="T2" y="T3"/>
                  </a:cxn>
                  <a:cxn ang="0">
                    <a:pos x="T4" y="T5"/>
                  </a:cxn>
                  <a:cxn ang="0">
                    <a:pos x="T6" y="T7"/>
                  </a:cxn>
                  <a:cxn ang="0">
                    <a:pos x="T8" y="T9"/>
                  </a:cxn>
                </a:cxnLst>
                <a:rect l="0" t="0" r="r" b="b"/>
                <a:pathLst>
                  <a:path w="35" h="31">
                    <a:moveTo>
                      <a:pt x="14" y="11"/>
                    </a:moveTo>
                    <a:cubicBezTo>
                      <a:pt x="5" y="19"/>
                      <a:pt x="0" y="26"/>
                      <a:pt x="2" y="29"/>
                    </a:cubicBezTo>
                    <a:cubicBezTo>
                      <a:pt x="4" y="31"/>
                      <a:pt x="13" y="28"/>
                      <a:pt x="21" y="21"/>
                    </a:cubicBezTo>
                    <a:cubicBezTo>
                      <a:pt x="30" y="13"/>
                      <a:pt x="35" y="5"/>
                      <a:pt x="33" y="3"/>
                    </a:cubicBezTo>
                    <a:cubicBezTo>
                      <a:pt x="30" y="0"/>
                      <a:pt x="22" y="4"/>
                      <a:pt x="14" y="1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0" name="Freeform 1194"/>
              <p:cNvSpPr>
                <a:spLocks/>
              </p:cNvSpPr>
              <p:nvPr/>
            </p:nvSpPr>
            <p:spPr bwMode="auto">
              <a:xfrm>
                <a:off x="3452" y="3655"/>
                <a:ext cx="58" cy="52"/>
              </a:xfrm>
              <a:custGeom>
                <a:avLst/>
                <a:gdLst>
                  <a:gd name="T0" fmla="*/ 12 w 31"/>
                  <a:gd name="T1" fmla="*/ 10 h 28"/>
                  <a:gd name="T2" fmla="*/ 2 w 31"/>
                  <a:gd name="T3" fmla="*/ 25 h 28"/>
                  <a:gd name="T4" fmla="*/ 19 w 31"/>
                  <a:gd name="T5" fmla="*/ 19 h 28"/>
                  <a:gd name="T6" fmla="*/ 29 w 31"/>
                  <a:gd name="T7" fmla="*/ 3 h 28"/>
                  <a:gd name="T8" fmla="*/ 12 w 31"/>
                  <a:gd name="T9" fmla="*/ 10 h 28"/>
                </a:gdLst>
                <a:ahLst/>
                <a:cxnLst>
                  <a:cxn ang="0">
                    <a:pos x="T0" y="T1"/>
                  </a:cxn>
                  <a:cxn ang="0">
                    <a:pos x="T2" y="T3"/>
                  </a:cxn>
                  <a:cxn ang="0">
                    <a:pos x="T4" y="T5"/>
                  </a:cxn>
                  <a:cxn ang="0">
                    <a:pos x="T6" y="T7"/>
                  </a:cxn>
                  <a:cxn ang="0">
                    <a:pos x="T8" y="T9"/>
                  </a:cxn>
                </a:cxnLst>
                <a:rect l="0" t="0" r="r" b="b"/>
                <a:pathLst>
                  <a:path w="31" h="28">
                    <a:moveTo>
                      <a:pt x="12" y="10"/>
                    </a:moveTo>
                    <a:cubicBezTo>
                      <a:pt x="5" y="16"/>
                      <a:pt x="0" y="23"/>
                      <a:pt x="2" y="25"/>
                    </a:cubicBezTo>
                    <a:cubicBezTo>
                      <a:pt x="4" y="28"/>
                      <a:pt x="12" y="25"/>
                      <a:pt x="19" y="19"/>
                    </a:cubicBezTo>
                    <a:cubicBezTo>
                      <a:pt x="27" y="13"/>
                      <a:pt x="31" y="6"/>
                      <a:pt x="29" y="3"/>
                    </a:cubicBezTo>
                    <a:cubicBezTo>
                      <a:pt x="26" y="0"/>
                      <a:pt x="19" y="4"/>
                      <a:pt x="12"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1" name="Freeform 1195"/>
              <p:cNvSpPr>
                <a:spLocks/>
              </p:cNvSpPr>
              <p:nvPr/>
            </p:nvSpPr>
            <p:spPr bwMode="auto">
              <a:xfrm>
                <a:off x="3134" y="3450"/>
                <a:ext cx="38" cy="30"/>
              </a:xfrm>
              <a:custGeom>
                <a:avLst/>
                <a:gdLst>
                  <a:gd name="T0" fmla="*/ 7 w 20"/>
                  <a:gd name="T1" fmla="*/ 4 h 16"/>
                  <a:gd name="T2" fmla="*/ 1 w 20"/>
                  <a:gd name="T3" fmla="*/ 14 h 16"/>
                  <a:gd name="T4" fmla="*/ 13 w 20"/>
                  <a:gd name="T5" fmla="*/ 12 h 16"/>
                  <a:gd name="T6" fmla="*/ 19 w 20"/>
                  <a:gd name="T7" fmla="*/ 2 h 16"/>
                  <a:gd name="T8" fmla="*/ 7 w 20"/>
                  <a:gd name="T9" fmla="*/ 4 h 16"/>
                </a:gdLst>
                <a:ahLst/>
                <a:cxnLst>
                  <a:cxn ang="0">
                    <a:pos x="T0" y="T1"/>
                  </a:cxn>
                  <a:cxn ang="0">
                    <a:pos x="T2" y="T3"/>
                  </a:cxn>
                  <a:cxn ang="0">
                    <a:pos x="T4" y="T5"/>
                  </a:cxn>
                  <a:cxn ang="0">
                    <a:pos x="T6" y="T7"/>
                  </a:cxn>
                  <a:cxn ang="0">
                    <a:pos x="T8" y="T9"/>
                  </a:cxn>
                </a:cxnLst>
                <a:rect l="0" t="0" r="r" b="b"/>
                <a:pathLst>
                  <a:path w="20" h="16">
                    <a:moveTo>
                      <a:pt x="7" y="4"/>
                    </a:moveTo>
                    <a:cubicBezTo>
                      <a:pt x="2" y="7"/>
                      <a:pt x="0" y="12"/>
                      <a:pt x="1" y="14"/>
                    </a:cubicBezTo>
                    <a:cubicBezTo>
                      <a:pt x="2" y="16"/>
                      <a:pt x="8" y="15"/>
                      <a:pt x="13" y="12"/>
                    </a:cubicBezTo>
                    <a:cubicBezTo>
                      <a:pt x="18" y="9"/>
                      <a:pt x="20" y="4"/>
                      <a:pt x="19" y="2"/>
                    </a:cubicBezTo>
                    <a:cubicBezTo>
                      <a:pt x="17" y="0"/>
                      <a:pt x="12" y="0"/>
                      <a:pt x="7"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2" name="Freeform 1196"/>
              <p:cNvSpPr>
                <a:spLocks/>
              </p:cNvSpPr>
              <p:nvPr/>
            </p:nvSpPr>
            <p:spPr bwMode="auto">
              <a:xfrm>
                <a:off x="3014" y="3914"/>
                <a:ext cx="70" cy="36"/>
              </a:xfrm>
              <a:custGeom>
                <a:avLst/>
                <a:gdLst>
                  <a:gd name="T0" fmla="*/ 17 w 37"/>
                  <a:gd name="T1" fmla="*/ 4 h 19"/>
                  <a:gd name="T2" fmla="*/ 1 w 37"/>
                  <a:gd name="T3" fmla="*/ 15 h 19"/>
                  <a:gd name="T4" fmla="*/ 21 w 37"/>
                  <a:gd name="T5" fmla="*/ 15 h 19"/>
                  <a:gd name="T6" fmla="*/ 36 w 37"/>
                  <a:gd name="T7" fmla="*/ 3 h 19"/>
                  <a:gd name="T8" fmla="*/ 17 w 37"/>
                  <a:gd name="T9" fmla="*/ 4 h 19"/>
                </a:gdLst>
                <a:ahLst/>
                <a:cxnLst>
                  <a:cxn ang="0">
                    <a:pos x="T0" y="T1"/>
                  </a:cxn>
                  <a:cxn ang="0">
                    <a:pos x="T2" y="T3"/>
                  </a:cxn>
                  <a:cxn ang="0">
                    <a:pos x="T4" y="T5"/>
                  </a:cxn>
                  <a:cxn ang="0">
                    <a:pos x="T6" y="T7"/>
                  </a:cxn>
                  <a:cxn ang="0">
                    <a:pos x="T8" y="T9"/>
                  </a:cxn>
                </a:cxnLst>
                <a:rect l="0" t="0" r="r" b="b"/>
                <a:pathLst>
                  <a:path w="37" h="19">
                    <a:moveTo>
                      <a:pt x="17" y="4"/>
                    </a:moveTo>
                    <a:cubicBezTo>
                      <a:pt x="7" y="7"/>
                      <a:pt x="0" y="12"/>
                      <a:pt x="1" y="15"/>
                    </a:cubicBezTo>
                    <a:cubicBezTo>
                      <a:pt x="2" y="19"/>
                      <a:pt x="11" y="19"/>
                      <a:pt x="21" y="15"/>
                    </a:cubicBezTo>
                    <a:cubicBezTo>
                      <a:pt x="31" y="12"/>
                      <a:pt x="37" y="6"/>
                      <a:pt x="36" y="3"/>
                    </a:cubicBezTo>
                    <a:cubicBezTo>
                      <a:pt x="34" y="0"/>
                      <a:pt x="26" y="1"/>
                      <a:pt x="17"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3" name="Freeform 1197"/>
              <p:cNvSpPr>
                <a:spLocks/>
              </p:cNvSpPr>
              <p:nvPr/>
            </p:nvSpPr>
            <p:spPr bwMode="auto">
              <a:xfrm>
                <a:off x="2920" y="3660"/>
                <a:ext cx="58" cy="32"/>
              </a:xfrm>
              <a:custGeom>
                <a:avLst/>
                <a:gdLst>
                  <a:gd name="T0" fmla="*/ 14 w 31"/>
                  <a:gd name="T1" fmla="*/ 3 h 17"/>
                  <a:gd name="T2" fmla="*/ 2 w 31"/>
                  <a:gd name="T3" fmla="*/ 14 h 17"/>
                  <a:gd name="T4" fmla="*/ 18 w 31"/>
                  <a:gd name="T5" fmla="*/ 14 h 17"/>
                  <a:gd name="T6" fmla="*/ 30 w 31"/>
                  <a:gd name="T7" fmla="*/ 3 h 17"/>
                  <a:gd name="T8" fmla="*/ 14 w 31"/>
                  <a:gd name="T9" fmla="*/ 3 h 17"/>
                </a:gdLst>
                <a:ahLst/>
                <a:cxnLst>
                  <a:cxn ang="0">
                    <a:pos x="T0" y="T1"/>
                  </a:cxn>
                  <a:cxn ang="0">
                    <a:pos x="T2" y="T3"/>
                  </a:cxn>
                  <a:cxn ang="0">
                    <a:pos x="T4" y="T5"/>
                  </a:cxn>
                  <a:cxn ang="0">
                    <a:pos x="T6" y="T7"/>
                  </a:cxn>
                  <a:cxn ang="0">
                    <a:pos x="T8" y="T9"/>
                  </a:cxn>
                </a:cxnLst>
                <a:rect l="0" t="0" r="r" b="b"/>
                <a:pathLst>
                  <a:path w="31" h="17">
                    <a:moveTo>
                      <a:pt x="14" y="3"/>
                    </a:moveTo>
                    <a:cubicBezTo>
                      <a:pt x="6" y="6"/>
                      <a:pt x="0" y="10"/>
                      <a:pt x="2" y="14"/>
                    </a:cubicBezTo>
                    <a:cubicBezTo>
                      <a:pt x="3" y="17"/>
                      <a:pt x="10" y="17"/>
                      <a:pt x="18" y="14"/>
                    </a:cubicBezTo>
                    <a:cubicBezTo>
                      <a:pt x="26" y="11"/>
                      <a:pt x="31" y="6"/>
                      <a:pt x="30" y="3"/>
                    </a:cubicBezTo>
                    <a:cubicBezTo>
                      <a:pt x="29" y="1"/>
                      <a:pt x="22" y="0"/>
                      <a:pt x="14" y="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4" name="Freeform 1198"/>
              <p:cNvSpPr>
                <a:spLocks/>
              </p:cNvSpPr>
              <p:nvPr/>
            </p:nvSpPr>
            <p:spPr bwMode="auto">
              <a:xfrm>
                <a:off x="3189" y="3534"/>
                <a:ext cx="32" cy="27"/>
              </a:xfrm>
              <a:custGeom>
                <a:avLst/>
                <a:gdLst>
                  <a:gd name="T0" fmla="*/ 6 w 17"/>
                  <a:gd name="T1" fmla="*/ 4 h 14"/>
                  <a:gd name="T2" fmla="*/ 1 w 17"/>
                  <a:gd name="T3" fmla="*/ 12 h 14"/>
                  <a:gd name="T4" fmla="*/ 10 w 17"/>
                  <a:gd name="T5" fmla="*/ 10 h 14"/>
                  <a:gd name="T6" fmla="*/ 15 w 17"/>
                  <a:gd name="T7" fmla="*/ 2 h 14"/>
                  <a:gd name="T8" fmla="*/ 6 w 17"/>
                  <a:gd name="T9" fmla="*/ 4 h 14"/>
                </a:gdLst>
                <a:ahLst/>
                <a:cxnLst>
                  <a:cxn ang="0">
                    <a:pos x="T0" y="T1"/>
                  </a:cxn>
                  <a:cxn ang="0">
                    <a:pos x="T2" y="T3"/>
                  </a:cxn>
                  <a:cxn ang="0">
                    <a:pos x="T4" y="T5"/>
                  </a:cxn>
                  <a:cxn ang="0">
                    <a:pos x="T6" y="T7"/>
                  </a:cxn>
                  <a:cxn ang="0">
                    <a:pos x="T8" y="T9"/>
                  </a:cxn>
                </a:cxnLst>
                <a:rect l="0" t="0" r="r" b="b"/>
                <a:pathLst>
                  <a:path w="17" h="14">
                    <a:moveTo>
                      <a:pt x="6" y="4"/>
                    </a:moveTo>
                    <a:cubicBezTo>
                      <a:pt x="2" y="7"/>
                      <a:pt x="0" y="10"/>
                      <a:pt x="1" y="12"/>
                    </a:cubicBezTo>
                    <a:cubicBezTo>
                      <a:pt x="2" y="14"/>
                      <a:pt x="6" y="13"/>
                      <a:pt x="10" y="10"/>
                    </a:cubicBezTo>
                    <a:cubicBezTo>
                      <a:pt x="14" y="7"/>
                      <a:pt x="17" y="4"/>
                      <a:pt x="15" y="2"/>
                    </a:cubicBezTo>
                    <a:cubicBezTo>
                      <a:pt x="15" y="0"/>
                      <a:pt x="10" y="1"/>
                      <a:pt x="6"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5" name="Freeform 1199"/>
              <p:cNvSpPr>
                <a:spLocks/>
              </p:cNvSpPr>
              <p:nvPr/>
            </p:nvSpPr>
            <p:spPr bwMode="auto">
              <a:xfrm>
                <a:off x="2952" y="904"/>
                <a:ext cx="459" cy="705"/>
              </a:xfrm>
              <a:custGeom>
                <a:avLst/>
                <a:gdLst>
                  <a:gd name="T0" fmla="*/ 0 w 244"/>
                  <a:gd name="T1" fmla="*/ 342 h 375"/>
                  <a:gd name="T2" fmla="*/ 5 w 244"/>
                  <a:gd name="T3" fmla="*/ 344 h 375"/>
                  <a:gd name="T4" fmla="*/ 29 w 244"/>
                  <a:gd name="T5" fmla="*/ 299 h 375"/>
                  <a:gd name="T6" fmla="*/ 146 w 244"/>
                  <a:gd name="T7" fmla="*/ 375 h 375"/>
                  <a:gd name="T8" fmla="*/ 244 w 244"/>
                  <a:gd name="T9" fmla="*/ 266 h 375"/>
                  <a:gd name="T10" fmla="*/ 21 w 244"/>
                  <a:gd name="T11" fmla="*/ 138 h 375"/>
                  <a:gd name="T12" fmla="*/ 76 w 244"/>
                  <a:gd name="T13" fmla="*/ 3 h 375"/>
                  <a:gd name="T14" fmla="*/ 68 w 244"/>
                  <a:gd name="T15" fmla="*/ 0 h 375"/>
                  <a:gd name="T16" fmla="*/ 14 w 244"/>
                  <a:gd name="T17" fmla="*/ 138 h 375"/>
                  <a:gd name="T18" fmla="*/ 238 w 244"/>
                  <a:gd name="T19" fmla="*/ 263 h 375"/>
                  <a:gd name="T20" fmla="*/ 144 w 244"/>
                  <a:gd name="T21" fmla="*/ 371 h 375"/>
                  <a:gd name="T22" fmla="*/ 26 w 244"/>
                  <a:gd name="T23" fmla="*/ 295 h 375"/>
                  <a:gd name="T24" fmla="*/ 0 w 244"/>
                  <a:gd name="T25" fmla="*/ 342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375">
                    <a:moveTo>
                      <a:pt x="0" y="342"/>
                    </a:moveTo>
                    <a:cubicBezTo>
                      <a:pt x="2" y="343"/>
                      <a:pt x="3" y="344"/>
                      <a:pt x="5" y="344"/>
                    </a:cubicBezTo>
                    <a:cubicBezTo>
                      <a:pt x="13" y="329"/>
                      <a:pt x="21" y="314"/>
                      <a:pt x="29" y="299"/>
                    </a:cubicBezTo>
                    <a:cubicBezTo>
                      <a:pt x="73" y="320"/>
                      <a:pt x="112" y="346"/>
                      <a:pt x="146" y="375"/>
                    </a:cubicBezTo>
                    <a:cubicBezTo>
                      <a:pt x="179" y="339"/>
                      <a:pt x="212" y="302"/>
                      <a:pt x="244" y="266"/>
                    </a:cubicBezTo>
                    <a:cubicBezTo>
                      <a:pt x="182" y="213"/>
                      <a:pt x="108" y="169"/>
                      <a:pt x="21" y="138"/>
                    </a:cubicBezTo>
                    <a:cubicBezTo>
                      <a:pt x="39" y="93"/>
                      <a:pt x="58" y="48"/>
                      <a:pt x="76" y="3"/>
                    </a:cubicBezTo>
                    <a:cubicBezTo>
                      <a:pt x="73" y="2"/>
                      <a:pt x="71" y="1"/>
                      <a:pt x="68" y="0"/>
                    </a:cubicBezTo>
                    <a:cubicBezTo>
                      <a:pt x="50" y="46"/>
                      <a:pt x="32" y="92"/>
                      <a:pt x="14" y="138"/>
                    </a:cubicBezTo>
                    <a:cubicBezTo>
                      <a:pt x="102" y="168"/>
                      <a:pt x="176" y="212"/>
                      <a:pt x="238" y="263"/>
                    </a:cubicBezTo>
                    <a:cubicBezTo>
                      <a:pt x="207" y="299"/>
                      <a:pt x="176" y="335"/>
                      <a:pt x="144" y="371"/>
                    </a:cubicBezTo>
                    <a:cubicBezTo>
                      <a:pt x="109" y="341"/>
                      <a:pt x="70" y="316"/>
                      <a:pt x="26" y="295"/>
                    </a:cubicBezTo>
                    <a:cubicBezTo>
                      <a:pt x="17" y="310"/>
                      <a:pt x="9" y="326"/>
                      <a:pt x="0" y="34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6" name="Freeform 1200"/>
              <p:cNvSpPr>
                <a:spLocks/>
              </p:cNvSpPr>
              <p:nvPr/>
            </p:nvSpPr>
            <p:spPr bwMode="auto">
              <a:xfrm>
                <a:off x="3046" y="887"/>
                <a:ext cx="83" cy="40"/>
              </a:xfrm>
              <a:custGeom>
                <a:avLst/>
                <a:gdLst>
                  <a:gd name="T0" fmla="*/ 20 w 44"/>
                  <a:gd name="T1" fmla="*/ 16 h 21"/>
                  <a:gd name="T2" fmla="*/ 42 w 44"/>
                  <a:gd name="T3" fmla="*/ 18 h 21"/>
                  <a:gd name="T4" fmla="*/ 24 w 44"/>
                  <a:gd name="T5" fmla="*/ 5 h 21"/>
                  <a:gd name="T6" fmla="*/ 1 w 44"/>
                  <a:gd name="T7" fmla="*/ 3 h 21"/>
                  <a:gd name="T8" fmla="*/ 20 w 44"/>
                  <a:gd name="T9" fmla="*/ 16 h 21"/>
                </a:gdLst>
                <a:ahLst/>
                <a:cxnLst>
                  <a:cxn ang="0">
                    <a:pos x="T0" y="T1"/>
                  </a:cxn>
                  <a:cxn ang="0">
                    <a:pos x="T2" y="T3"/>
                  </a:cxn>
                  <a:cxn ang="0">
                    <a:pos x="T4" y="T5"/>
                  </a:cxn>
                  <a:cxn ang="0">
                    <a:pos x="T6" y="T7"/>
                  </a:cxn>
                  <a:cxn ang="0">
                    <a:pos x="T8" y="T9"/>
                  </a:cxn>
                </a:cxnLst>
                <a:rect l="0" t="0" r="r" b="b"/>
                <a:pathLst>
                  <a:path w="44" h="21">
                    <a:moveTo>
                      <a:pt x="20" y="16"/>
                    </a:moveTo>
                    <a:cubicBezTo>
                      <a:pt x="31" y="20"/>
                      <a:pt x="41" y="21"/>
                      <a:pt x="42" y="18"/>
                    </a:cubicBezTo>
                    <a:cubicBezTo>
                      <a:pt x="44" y="15"/>
                      <a:pt x="35" y="9"/>
                      <a:pt x="24" y="5"/>
                    </a:cubicBezTo>
                    <a:cubicBezTo>
                      <a:pt x="12" y="1"/>
                      <a:pt x="2" y="0"/>
                      <a:pt x="1" y="3"/>
                    </a:cubicBezTo>
                    <a:cubicBezTo>
                      <a:pt x="0" y="6"/>
                      <a:pt x="8" y="12"/>
                      <a:pt x="20" y="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7" name="Freeform 1201"/>
              <p:cNvSpPr>
                <a:spLocks/>
              </p:cNvSpPr>
              <p:nvPr/>
            </p:nvSpPr>
            <p:spPr bwMode="auto">
              <a:xfrm>
                <a:off x="2950" y="1145"/>
                <a:ext cx="70" cy="36"/>
              </a:xfrm>
              <a:custGeom>
                <a:avLst/>
                <a:gdLst>
                  <a:gd name="T0" fmla="*/ 17 w 37"/>
                  <a:gd name="T1" fmla="*/ 15 h 19"/>
                  <a:gd name="T2" fmla="*/ 36 w 37"/>
                  <a:gd name="T3" fmla="*/ 16 h 19"/>
                  <a:gd name="T4" fmla="*/ 21 w 37"/>
                  <a:gd name="T5" fmla="*/ 4 h 19"/>
                  <a:gd name="T6" fmla="*/ 2 w 37"/>
                  <a:gd name="T7" fmla="*/ 3 h 19"/>
                  <a:gd name="T8" fmla="*/ 17 w 37"/>
                  <a:gd name="T9" fmla="*/ 15 h 19"/>
                </a:gdLst>
                <a:ahLst/>
                <a:cxnLst>
                  <a:cxn ang="0">
                    <a:pos x="T0" y="T1"/>
                  </a:cxn>
                  <a:cxn ang="0">
                    <a:pos x="T2" y="T3"/>
                  </a:cxn>
                  <a:cxn ang="0">
                    <a:pos x="T4" y="T5"/>
                  </a:cxn>
                  <a:cxn ang="0">
                    <a:pos x="T6" y="T7"/>
                  </a:cxn>
                  <a:cxn ang="0">
                    <a:pos x="T8" y="T9"/>
                  </a:cxn>
                </a:cxnLst>
                <a:rect l="0" t="0" r="r" b="b"/>
                <a:pathLst>
                  <a:path w="37" h="19">
                    <a:moveTo>
                      <a:pt x="17" y="15"/>
                    </a:moveTo>
                    <a:cubicBezTo>
                      <a:pt x="26" y="18"/>
                      <a:pt x="35" y="19"/>
                      <a:pt x="36" y="16"/>
                    </a:cubicBezTo>
                    <a:cubicBezTo>
                      <a:pt x="37" y="13"/>
                      <a:pt x="31" y="7"/>
                      <a:pt x="21" y="4"/>
                    </a:cubicBezTo>
                    <a:cubicBezTo>
                      <a:pt x="11" y="0"/>
                      <a:pt x="3" y="0"/>
                      <a:pt x="2" y="3"/>
                    </a:cubicBezTo>
                    <a:cubicBezTo>
                      <a:pt x="0" y="6"/>
                      <a:pt x="7" y="11"/>
                      <a:pt x="17"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8" name="Freeform 1202"/>
              <p:cNvSpPr>
                <a:spLocks/>
              </p:cNvSpPr>
              <p:nvPr/>
            </p:nvSpPr>
            <p:spPr bwMode="auto">
              <a:xfrm>
                <a:off x="2937" y="1536"/>
                <a:ext cx="39" cy="24"/>
              </a:xfrm>
              <a:custGeom>
                <a:avLst/>
                <a:gdLst>
                  <a:gd name="T0" fmla="*/ 9 w 21"/>
                  <a:gd name="T1" fmla="*/ 11 h 13"/>
                  <a:gd name="T2" fmla="*/ 20 w 21"/>
                  <a:gd name="T3" fmla="*/ 11 h 13"/>
                  <a:gd name="T4" fmla="*/ 13 w 21"/>
                  <a:gd name="T5" fmla="*/ 2 h 13"/>
                  <a:gd name="T6" fmla="*/ 2 w 21"/>
                  <a:gd name="T7" fmla="*/ 2 h 13"/>
                  <a:gd name="T8" fmla="*/ 9 w 21"/>
                  <a:gd name="T9" fmla="*/ 11 h 13"/>
                </a:gdLst>
                <a:ahLst/>
                <a:cxnLst>
                  <a:cxn ang="0">
                    <a:pos x="T0" y="T1"/>
                  </a:cxn>
                  <a:cxn ang="0">
                    <a:pos x="T2" y="T3"/>
                  </a:cxn>
                  <a:cxn ang="0">
                    <a:pos x="T4" y="T5"/>
                  </a:cxn>
                  <a:cxn ang="0">
                    <a:pos x="T6" y="T7"/>
                  </a:cxn>
                  <a:cxn ang="0">
                    <a:pos x="T8" y="T9"/>
                  </a:cxn>
                </a:cxnLst>
                <a:rect l="0" t="0" r="r" b="b"/>
                <a:pathLst>
                  <a:path w="21" h="13">
                    <a:moveTo>
                      <a:pt x="9" y="11"/>
                    </a:moveTo>
                    <a:cubicBezTo>
                      <a:pt x="14" y="13"/>
                      <a:pt x="19" y="13"/>
                      <a:pt x="20" y="11"/>
                    </a:cubicBezTo>
                    <a:cubicBezTo>
                      <a:pt x="21" y="9"/>
                      <a:pt x="18" y="5"/>
                      <a:pt x="13" y="2"/>
                    </a:cubicBezTo>
                    <a:cubicBezTo>
                      <a:pt x="8" y="0"/>
                      <a:pt x="3" y="0"/>
                      <a:pt x="2" y="2"/>
                    </a:cubicBezTo>
                    <a:cubicBezTo>
                      <a:pt x="0" y="5"/>
                      <a:pt x="4" y="8"/>
                      <a:pt x="9" y="1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9" name="Freeform 1203"/>
              <p:cNvSpPr>
                <a:spLocks/>
              </p:cNvSpPr>
              <p:nvPr/>
            </p:nvSpPr>
            <p:spPr bwMode="auto">
              <a:xfrm>
                <a:off x="3386" y="1382"/>
                <a:ext cx="53" cy="49"/>
              </a:xfrm>
              <a:custGeom>
                <a:avLst/>
                <a:gdLst>
                  <a:gd name="T0" fmla="*/ 10 w 28"/>
                  <a:gd name="T1" fmla="*/ 17 h 26"/>
                  <a:gd name="T2" fmla="*/ 26 w 28"/>
                  <a:gd name="T3" fmla="*/ 23 h 26"/>
                  <a:gd name="T4" fmla="*/ 18 w 28"/>
                  <a:gd name="T5" fmla="*/ 8 h 26"/>
                  <a:gd name="T6" fmla="*/ 2 w 28"/>
                  <a:gd name="T7" fmla="*/ 2 h 26"/>
                  <a:gd name="T8" fmla="*/ 10 w 28"/>
                  <a:gd name="T9" fmla="*/ 17 h 26"/>
                </a:gdLst>
                <a:ahLst/>
                <a:cxnLst>
                  <a:cxn ang="0">
                    <a:pos x="T0" y="T1"/>
                  </a:cxn>
                  <a:cxn ang="0">
                    <a:pos x="T2" y="T3"/>
                  </a:cxn>
                  <a:cxn ang="0">
                    <a:pos x="T4" y="T5"/>
                  </a:cxn>
                  <a:cxn ang="0">
                    <a:pos x="T6" y="T7"/>
                  </a:cxn>
                  <a:cxn ang="0">
                    <a:pos x="T8" y="T9"/>
                  </a:cxn>
                </a:cxnLst>
                <a:rect l="0" t="0" r="r" b="b"/>
                <a:pathLst>
                  <a:path w="28" h="26">
                    <a:moveTo>
                      <a:pt x="10" y="17"/>
                    </a:moveTo>
                    <a:cubicBezTo>
                      <a:pt x="17" y="23"/>
                      <a:pt x="24" y="26"/>
                      <a:pt x="26" y="23"/>
                    </a:cubicBezTo>
                    <a:cubicBezTo>
                      <a:pt x="28" y="21"/>
                      <a:pt x="25" y="14"/>
                      <a:pt x="18" y="8"/>
                    </a:cubicBezTo>
                    <a:cubicBezTo>
                      <a:pt x="12" y="3"/>
                      <a:pt x="4" y="0"/>
                      <a:pt x="2" y="2"/>
                    </a:cubicBezTo>
                    <a:cubicBezTo>
                      <a:pt x="0" y="5"/>
                      <a:pt x="4" y="12"/>
                      <a:pt x="10" y="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0" name="Freeform 1204"/>
              <p:cNvSpPr>
                <a:spLocks/>
              </p:cNvSpPr>
              <p:nvPr/>
            </p:nvSpPr>
            <p:spPr bwMode="auto">
              <a:xfrm>
                <a:off x="3202" y="1587"/>
                <a:ext cx="45" cy="39"/>
              </a:xfrm>
              <a:custGeom>
                <a:avLst/>
                <a:gdLst>
                  <a:gd name="T0" fmla="*/ 8 w 24"/>
                  <a:gd name="T1" fmla="*/ 15 h 21"/>
                  <a:gd name="T2" fmla="*/ 21 w 24"/>
                  <a:gd name="T3" fmla="*/ 19 h 21"/>
                  <a:gd name="T4" fmla="*/ 16 w 24"/>
                  <a:gd name="T5" fmla="*/ 6 h 21"/>
                  <a:gd name="T6" fmla="*/ 2 w 24"/>
                  <a:gd name="T7" fmla="*/ 2 h 21"/>
                  <a:gd name="T8" fmla="*/ 8 w 24"/>
                  <a:gd name="T9" fmla="*/ 15 h 21"/>
                </a:gdLst>
                <a:ahLst/>
                <a:cxnLst>
                  <a:cxn ang="0">
                    <a:pos x="T0" y="T1"/>
                  </a:cxn>
                  <a:cxn ang="0">
                    <a:pos x="T2" y="T3"/>
                  </a:cxn>
                  <a:cxn ang="0">
                    <a:pos x="T4" y="T5"/>
                  </a:cxn>
                  <a:cxn ang="0">
                    <a:pos x="T6" y="T7"/>
                  </a:cxn>
                  <a:cxn ang="0">
                    <a:pos x="T8" y="T9"/>
                  </a:cxn>
                </a:cxnLst>
                <a:rect l="0" t="0" r="r" b="b"/>
                <a:pathLst>
                  <a:path w="24" h="21">
                    <a:moveTo>
                      <a:pt x="8" y="15"/>
                    </a:moveTo>
                    <a:cubicBezTo>
                      <a:pt x="13" y="19"/>
                      <a:pt x="19" y="21"/>
                      <a:pt x="21" y="19"/>
                    </a:cubicBezTo>
                    <a:cubicBezTo>
                      <a:pt x="24" y="16"/>
                      <a:pt x="21" y="10"/>
                      <a:pt x="16" y="6"/>
                    </a:cubicBezTo>
                    <a:cubicBezTo>
                      <a:pt x="10" y="1"/>
                      <a:pt x="4" y="0"/>
                      <a:pt x="2" y="2"/>
                    </a:cubicBezTo>
                    <a:cubicBezTo>
                      <a:pt x="0" y="5"/>
                      <a:pt x="3" y="10"/>
                      <a:pt x="8"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1" name="Freeform 1205"/>
              <p:cNvSpPr>
                <a:spLocks/>
              </p:cNvSpPr>
              <p:nvPr/>
            </p:nvSpPr>
            <p:spPr bwMode="auto">
              <a:xfrm>
                <a:off x="2990" y="1453"/>
                <a:ext cx="33" cy="23"/>
              </a:xfrm>
              <a:custGeom>
                <a:avLst/>
                <a:gdLst>
                  <a:gd name="T0" fmla="*/ 7 w 18"/>
                  <a:gd name="T1" fmla="*/ 9 h 12"/>
                  <a:gd name="T2" fmla="*/ 16 w 18"/>
                  <a:gd name="T3" fmla="*/ 10 h 12"/>
                  <a:gd name="T4" fmla="*/ 10 w 18"/>
                  <a:gd name="T5" fmla="*/ 3 h 12"/>
                  <a:gd name="T6" fmla="*/ 1 w 18"/>
                  <a:gd name="T7" fmla="*/ 2 h 12"/>
                  <a:gd name="T8" fmla="*/ 7 w 18"/>
                  <a:gd name="T9" fmla="*/ 9 h 12"/>
                </a:gdLst>
                <a:ahLst/>
                <a:cxnLst>
                  <a:cxn ang="0">
                    <a:pos x="T0" y="T1"/>
                  </a:cxn>
                  <a:cxn ang="0">
                    <a:pos x="T2" y="T3"/>
                  </a:cxn>
                  <a:cxn ang="0">
                    <a:pos x="T4" y="T5"/>
                  </a:cxn>
                  <a:cxn ang="0">
                    <a:pos x="T6" y="T7"/>
                  </a:cxn>
                  <a:cxn ang="0">
                    <a:pos x="T8" y="T9"/>
                  </a:cxn>
                </a:cxnLst>
                <a:rect l="0" t="0" r="r" b="b"/>
                <a:pathLst>
                  <a:path w="18" h="12">
                    <a:moveTo>
                      <a:pt x="7" y="9"/>
                    </a:moveTo>
                    <a:cubicBezTo>
                      <a:pt x="11" y="11"/>
                      <a:pt x="16" y="12"/>
                      <a:pt x="16" y="10"/>
                    </a:cubicBezTo>
                    <a:cubicBezTo>
                      <a:pt x="18" y="8"/>
                      <a:pt x="15" y="5"/>
                      <a:pt x="10" y="3"/>
                    </a:cubicBezTo>
                    <a:cubicBezTo>
                      <a:pt x="6" y="1"/>
                      <a:pt x="2" y="0"/>
                      <a:pt x="1" y="2"/>
                    </a:cubicBezTo>
                    <a:cubicBezTo>
                      <a:pt x="0" y="4"/>
                      <a:pt x="3" y="7"/>
                      <a:pt x="7" y="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2" name="Freeform 1206"/>
              <p:cNvSpPr>
                <a:spLocks/>
              </p:cNvSpPr>
              <p:nvPr/>
            </p:nvSpPr>
            <p:spPr bwMode="auto">
              <a:xfrm>
                <a:off x="4764" y="1587"/>
                <a:ext cx="236" cy="394"/>
              </a:xfrm>
              <a:custGeom>
                <a:avLst/>
                <a:gdLst>
                  <a:gd name="T0" fmla="*/ 0 w 126"/>
                  <a:gd name="T1" fmla="*/ 97 h 210"/>
                  <a:gd name="T2" fmla="*/ 1 w 126"/>
                  <a:gd name="T3" fmla="*/ 101 h 210"/>
                  <a:gd name="T4" fmla="*/ 22 w 126"/>
                  <a:gd name="T5" fmla="*/ 95 h 210"/>
                  <a:gd name="T6" fmla="*/ 47 w 126"/>
                  <a:gd name="T7" fmla="*/ 210 h 210"/>
                  <a:gd name="T8" fmla="*/ 107 w 126"/>
                  <a:gd name="T9" fmla="*/ 198 h 210"/>
                  <a:gd name="T10" fmla="*/ 67 w 126"/>
                  <a:gd name="T11" fmla="*/ 24 h 210"/>
                  <a:gd name="T12" fmla="*/ 126 w 126"/>
                  <a:gd name="T13" fmla="*/ 4 h 210"/>
                  <a:gd name="T14" fmla="*/ 125 w 126"/>
                  <a:gd name="T15" fmla="*/ 0 h 210"/>
                  <a:gd name="T16" fmla="*/ 65 w 126"/>
                  <a:gd name="T17" fmla="*/ 21 h 210"/>
                  <a:gd name="T18" fmla="*/ 106 w 126"/>
                  <a:gd name="T19" fmla="*/ 194 h 210"/>
                  <a:gd name="T20" fmla="*/ 47 w 126"/>
                  <a:gd name="T21" fmla="*/ 206 h 210"/>
                  <a:gd name="T22" fmla="*/ 22 w 126"/>
                  <a:gd name="T23" fmla="*/ 91 h 210"/>
                  <a:gd name="T24" fmla="*/ 0 w 126"/>
                  <a:gd name="T25" fmla="*/ 9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6" h="210">
                    <a:moveTo>
                      <a:pt x="0" y="97"/>
                    </a:moveTo>
                    <a:cubicBezTo>
                      <a:pt x="0" y="99"/>
                      <a:pt x="1" y="100"/>
                      <a:pt x="1" y="101"/>
                    </a:cubicBezTo>
                    <a:cubicBezTo>
                      <a:pt x="8" y="99"/>
                      <a:pt x="15" y="97"/>
                      <a:pt x="22" y="95"/>
                    </a:cubicBezTo>
                    <a:cubicBezTo>
                      <a:pt x="32" y="133"/>
                      <a:pt x="40" y="171"/>
                      <a:pt x="47" y="210"/>
                    </a:cubicBezTo>
                    <a:cubicBezTo>
                      <a:pt x="67" y="206"/>
                      <a:pt x="87" y="202"/>
                      <a:pt x="107" y="198"/>
                    </a:cubicBezTo>
                    <a:cubicBezTo>
                      <a:pt x="97" y="139"/>
                      <a:pt x="84" y="81"/>
                      <a:pt x="67" y="24"/>
                    </a:cubicBezTo>
                    <a:cubicBezTo>
                      <a:pt x="86" y="18"/>
                      <a:pt x="106" y="11"/>
                      <a:pt x="126" y="4"/>
                    </a:cubicBezTo>
                    <a:cubicBezTo>
                      <a:pt x="126" y="3"/>
                      <a:pt x="125" y="1"/>
                      <a:pt x="125" y="0"/>
                    </a:cubicBezTo>
                    <a:cubicBezTo>
                      <a:pt x="105" y="7"/>
                      <a:pt x="84" y="14"/>
                      <a:pt x="65" y="21"/>
                    </a:cubicBezTo>
                    <a:cubicBezTo>
                      <a:pt x="82" y="77"/>
                      <a:pt x="96" y="135"/>
                      <a:pt x="106" y="194"/>
                    </a:cubicBezTo>
                    <a:cubicBezTo>
                      <a:pt x="86" y="198"/>
                      <a:pt x="66" y="202"/>
                      <a:pt x="47" y="206"/>
                    </a:cubicBezTo>
                    <a:cubicBezTo>
                      <a:pt x="40" y="167"/>
                      <a:pt x="32" y="129"/>
                      <a:pt x="22" y="91"/>
                    </a:cubicBezTo>
                    <a:cubicBezTo>
                      <a:pt x="15" y="93"/>
                      <a:pt x="7" y="95"/>
                      <a:pt x="0" y="9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3" name="Freeform 1207"/>
              <p:cNvSpPr>
                <a:spLocks/>
              </p:cNvSpPr>
              <p:nvPr/>
            </p:nvSpPr>
            <p:spPr bwMode="auto">
              <a:xfrm>
                <a:off x="4989" y="1568"/>
                <a:ext cx="19" cy="45"/>
              </a:xfrm>
              <a:custGeom>
                <a:avLst/>
                <a:gdLst>
                  <a:gd name="T0" fmla="*/ 3 w 10"/>
                  <a:gd name="T1" fmla="*/ 13 h 24"/>
                  <a:gd name="T2" fmla="*/ 9 w 10"/>
                  <a:gd name="T3" fmla="*/ 24 h 24"/>
                  <a:gd name="T4" fmla="*/ 8 w 10"/>
                  <a:gd name="T5" fmla="*/ 11 h 24"/>
                  <a:gd name="T6" fmla="*/ 2 w 10"/>
                  <a:gd name="T7" fmla="*/ 0 h 24"/>
                  <a:gd name="T8" fmla="*/ 3 w 10"/>
                  <a:gd name="T9" fmla="*/ 13 h 24"/>
                </a:gdLst>
                <a:ahLst/>
                <a:cxnLst>
                  <a:cxn ang="0">
                    <a:pos x="T0" y="T1"/>
                  </a:cxn>
                  <a:cxn ang="0">
                    <a:pos x="T2" y="T3"/>
                  </a:cxn>
                  <a:cxn ang="0">
                    <a:pos x="T4" y="T5"/>
                  </a:cxn>
                  <a:cxn ang="0">
                    <a:pos x="T6" y="T7"/>
                  </a:cxn>
                  <a:cxn ang="0">
                    <a:pos x="T8" y="T9"/>
                  </a:cxn>
                </a:cxnLst>
                <a:rect l="0" t="0" r="r" b="b"/>
                <a:pathLst>
                  <a:path w="10" h="24">
                    <a:moveTo>
                      <a:pt x="3" y="13"/>
                    </a:moveTo>
                    <a:cubicBezTo>
                      <a:pt x="5" y="19"/>
                      <a:pt x="8" y="24"/>
                      <a:pt x="9" y="24"/>
                    </a:cubicBezTo>
                    <a:cubicBezTo>
                      <a:pt x="10" y="23"/>
                      <a:pt x="9" y="18"/>
                      <a:pt x="8" y="11"/>
                    </a:cubicBezTo>
                    <a:cubicBezTo>
                      <a:pt x="5" y="5"/>
                      <a:pt x="3" y="0"/>
                      <a:pt x="2" y="0"/>
                    </a:cubicBezTo>
                    <a:cubicBezTo>
                      <a:pt x="0" y="1"/>
                      <a:pt x="1" y="6"/>
                      <a:pt x="3" y="1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4" name="Freeform 1208"/>
              <p:cNvSpPr>
                <a:spLocks/>
              </p:cNvSpPr>
              <p:nvPr/>
            </p:nvSpPr>
            <p:spPr bwMode="auto">
              <a:xfrm>
                <a:off x="4878" y="1607"/>
                <a:ext cx="19" cy="44"/>
              </a:xfrm>
              <a:custGeom>
                <a:avLst/>
                <a:gdLst>
                  <a:gd name="T0" fmla="*/ 2 w 10"/>
                  <a:gd name="T1" fmla="*/ 12 h 23"/>
                  <a:gd name="T2" fmla="*/ 8 w 10"/>
                  <a:gd name="T3" fmla="*/ 23 h 23"/>
                  <a:gd name="T4" fmla="*/ 7 w 10"/>
                  <a:gd name="T5" fmla="*/ 10 h 23"/>
                  <a:gd name="T6" fmla="*/ 1 w 10"/>
                  <a:gd name="T7" fmla="*/ 0 h 23"/>
                  <a:gd name="T8" fmla="*/ 2 w 10"/>
                  <a:gd name="T9" fmla="*/ 12 h 23"/>
                </a:gdLst>
                <a:ahLst/>
                <a:cxnLst>
                  <a:cxn ang="0">
                    <a:pos x="T0" y="T1"/>
                  </a:cxn>
                  <a:cxn ang="0">
                    <a:pos x="T2" y="T3"/>
                  </a:cxn>
                  <a:cxn ang="0">
                    <a:pos x="T4" y="T5"/>
                  </a:cxn>
                  <a:cxn ang="0">
                    <a:pos x="T6" y="T7"/>
                  </a:cxn>
                  <a:cxn ang="0">
                    <a:pos x="T8" y="T9"/>
                  </a:cxn>
                </a:cxnLst>
                <a:rect l="0" t="0" r="r" b="b"/>
                <a:pathLst>
                  <a:path w="10" h="23">
                    <a:moveTo>
                      <a:pt x="2" y="12"/>
                    </a:moveTo>
                    <a:cubicBezTo>
                      <a:pt x="4" y="18"/>
                      <a:pt x="7" y="23"/>
                      <a:pt x="8" y="23"/>
                    </a:cubicBezTo>
                    <a:cubicBezTo>
                      <a:pt x="10" y="22"/>
                      <a:pt x="9" y="17"/>
                      <a:pt x="7" y="10"/>
                    </a:cubicBezTo>
                    <a:cubicBezTo>
                      <a:pt x="5" y="4"/>
                      <a:pt x="3" y="0"/>
                      <a:pt x="1" y="0"/>
                    </a:cubicBezTo>
                    <a:cubicBezTo>
                      <a:pt x="0" y="1"/>
                      <a:pt x="1" y="6"/>
                      <a:pt x="2"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5" name="Freeform 1209"/>
              <p:cNvSpPr>
                <a:spLocks/>
              </p:cNvSpPr>
              <p:nvPr/>
            </p:nvSpPr>
            <p:spPr bwMode="auto">
              <a:xfrm>
                <a:off x="4758" y="1756"/>
                <a:ext cx="13" cy="34"/>
              </a:xfrm>
              <a:custGeom>
                <a:avLst/>
                <a:gdLst>
                  <a:gd name="T0" fmla="*/ 2 w 7"/>
                  <a:gd name="T1" fmla="*/ 10 h 18"/>
                  <a:gd name="T2" fmla="*/ 6 w 7"/>
                  <a:gd name="T3" fmla="*/ 18 h 18"/>
                  <a:gd name="T4" fmla="*/ 6 w 7"/>
                  <a:gd name="T5" fmla="*/ 9 h 18"/>
                  <a:gd name="T6" fmla="*/ 1 w 7"/>
                  <a:gd name="T7" fmla="*/ 1 h 18"/>
                  <a:gd name="T8" fmla="*/ 2 w 7"/>
                  <a:gd name="T9" fmla="*/ 10 h 18"/>
                </a:gdLst>
                <a:ahLst/>
                <a:cxnLst>
                  <a:cxn ang="0">
                    <a:pos x="T0" y="T1"/>
                  </a:cxn>
                  <a:cxn ang="0">
                    <a:pos x="T2" y="T3"/>
                  </a:cxn>
                  <a:cxn ang="0">
                    <a:pos x="T4" y="T5"/>
                  </a:cxn>
                  <a:cxn ang="0">
                    <a:pos x="T6" y="T7"/>
                  </a:cxn>
                  <a:cxn ang="0">
                    <a:pos x="T8" y="T9"/>
                  </a:cxn>
                </a:cxnLst>
                <a:rect l="0" t="0" r="r" b="b"/>
                <a:pathLst>
                  <a:path w="7" h="18">
                    <a:moveTo>
                      <a:pt x="2" y="10"/>
                    </a:moveTo>
                    <a:cubicBezTo>
                      <a:pt x="3" y="14"/>
                      <a:pt x="5" y="18"/>
                      <a:pt x="6" y="18"/>
                    </a:cubicBezTo>
                    <a:cubicBezTo>
                      <a:pt x="7" y="18"/>
                      <a:pt x="7" y="13"/>
                      <a:pt x="6" y="9"/>
                    </a:cubicBezTo>
                    <a:cubicBezTo>
                      <a:pt x="4" y="4"/>
                      <a:pt x="3" y="0"/>
                      <a:pt x="1" y="1"/>
                    </a:cubicBezTo>
                    <a:cubicBezTo>
                      <a:pt x="0" y="1"/>
                      <a:pt x="0" y="5"/>
                      <a:pt x="2"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6" name="Freeform 1210"/>
              <p:cNvSpPr>
                <a:spLocks/>
              </p:cNvSpPr>
              <p:nvPr/>
            </p:nvSpPr>
            <p:spPr bwMode="auto">
              <a:xfrm>
                <a:off x="4957" y="1933"/>
                <a:ext cx="13" cy="45"/>
              </a:xfrm>
              <a:custGeom>
                <a:avLst/>
                <a:gdLst>
                  <a:gd name="T0" fmla="*/ 1 w 7"/>
                  <a:gd name="T1" fmla="*/ 12 h 24"/>
                  <a:gd name="T2" fmla="*/ 6 w 7"/>
                  <a:gd name="T3" fmla="*/ 24 h 24"/>
                  <a:gd name="T4" fmla="*/ 6 w 7"/>
                  <a:gd name="T5" fmla="*/ 12 h 24"/>
                  <a:gd name="T6" fmla="*/ 2 w 7"/>
                  <a:gd name="T7" fmla="*/ 0 h 24"/>
                  <a:gd name="T8" fmla="*/ 1 w 7"/>
                  <a:gd name="T9" fmla="*/ 12 h 24"/>
                </a:gdLst>
                <a:ahLst/>
                <a:cxnLst>
                  <a:cxn ang="0">
                    <a:pos x="T0" y="T1"/>
                  </a:cxn>
                  <a:cxn ang="0">
                    <a:pos x="T2" y="T3"/>
                  </a:cxn>
                  <a:cxn ang="0">
                    <a:pos x="T4" y="T5"/>
                  </a:cxn>
                  <a:cxn ang="0">
                    <a:pos x="T6" y="T7"/>
                  </a:cxn>
                  <a:cxn ang="0">
                    <a:pos x="T8" y="T9"/>
                  </a:cxn>
                </a:cxnLst>
                <a:rect l="0" t="0" r="r" b="b"/>
                <a:pathLst>
                  <a:path w="7" h="24">
                    <a:moveTo>
                      <a:pt x="1" y="12"/>
                    </a:moveTo>
                    <a:cubicBezTo>
                      <a:pt x="2" y="19"/>
                      <a:pt x="4" y="24"/>
                      <a:pt x="6" y="24"/>
                    </a:cubicBezTo>
                    <a:cubicBezTo>
                      <a:pt x="7" y="23"/>
                      <a:pt x="7" y="18"/>
                      <a:pt x="6" y="12"/>
                    </a:cubicBezTo>
                    <a:cubicBezTo>
                      <a:pt x="5" y="5"/>
                      <a:pt x="3" y="0"/>
                      <a:pt x="2" y="0"/>
                    </a:cubicBezTo>
                    <a:cubicBezTo>
                      <a:pt x="0" y="1"/>
                      <a:pt x="0" y="6"/>
                      <a:pt x="1"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7" name="Freeform 1211"/>
              <p:cNvSpPr>
                <a:spLocks/>
              </p:cNvSpPr>
              <p:nvPr/>
            </p:nvSpPr>
            <p:spPr bwMode="auto">
              <a:xfrm>
                <a:off x="4844" y="1957"/>
                <a:ext cx="14" cy="41"/>
              </a:xfrm>
              <a:custGeom>
                <a:avLst/>
                <a:gdLst>
                  <a:gd name="T0" fmla="*/ 1 w 7"/>
                  <a:gd name="T1" fmla="*/ 12 h 22"/>
                  <a:gd name="T2" fmla="*/ 5 w 7"/>
                  <a:gd name="T3" fmla="*/ 22 h 22"/>
                  <a:gd name="T4" fmla="*/ 6 w 7"/>
                  <a:gd name="T5" fmla="*/ 11 h 22"/>
                  <a:gd name="T6" fmla="*/ 2 w 7"/>
                  <a:gd name="T7" fmla="*/ 0 h 22"/>
                  <a:gd name="T8" fmla="*/ 1 w 7"/>
                  <a:gd name="T9" fmla="*/ 12 h 22"/>
                </a:gdLst>
                <a:ahLst/>
                <a:cxnLst>
                  <a:cxn ang="0">
                    <a:pos x="T0" y="T1"/>
                  </a:cxn>
                  <a:cxn ang="0">
                    <a:pos x="T2" y="T3"/>
                  </a:cxn>
                  <a:cxn ang="0">
                    <a:pos x="T4" y="T5"/>
                  </a:cxn>
                  <a:cxn ang="0">
                    <a:pos x="T6" y="T7"/>
                  </a:cxn>
                  <a:cxn ang="0">
                    <a:pos x="T8" y="T9"/>
                  </a:cxn>
                </a:cxnLst>
                <a:rect l="0" t="0" r="r" b="b"/>
                <a:pathLst>
                  <a:path w="7" h="22">
                    <a:moveTo>
                      <a:pt x="1" y="12"/>
                    </a:moveTo>
                    <a:cubicBezTo>
                      <a:pt x="2" y="18"/>
                      <a:pt x="4" y="22"/>
                      <a:pt x="5" y="22"/>
                    </a:cubicBezTo>
                    <a:cubicBezTo>
                      <a:pt x="7" y="22"/>
                      <a:pt x="7" y="17"/>
                      <a:pt x="6" y="11"/>
                    </a:cubicBezTo>
                    <a:cubicBezTo>
                      <a:pt x="5" y="5"/>
                      <a:pt x="3" y="0"/>
                      <a:pt x="2" y="0"/>
                    </a:cubicBezTo>
                    <a:cubicBezTo>
                      <a:pt x="0" y="0"/>
                      <a:pt x="0" y="6"/>
                      <a:pt x="1"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8" name="Freeform 1212"/>
              <p:cNvSpPr>
                <a:spLocks/>
              </p:cNvSpPr>
              <p:nvPr/>
            </p:nvSpPr>
            <p:spPr bwMode="auto">
              <a:xfrm>
                <a:off x="4799" y="1750"/>
                <a:ext cx="12" cy="26"/>
              </a:xfrm>
              <a:custGeom>
                <a:avLst/>
                <a:gdLst>
                  <a:gd name="T0" fmla="*/ 2 w 6"/>
                  <a:gd name="T1" fmla="*/ 8 h 14"/>
                  <a:gd name="T2" fmla="*/ 5 w 6"/>
                  <a:gd name="T3" fmla="*/ 14 h 14"/>
                  <a:gd name="T4" fmla="*/ 5 w 6"/>
                  <a:gd name="T5" fmla="*/ 7 h 14"/>
                  <a:gd name="T6" fmla="*/ 1 w 6"/>
                  <a:gd name="T7" fmla="*/ 1 h 14"/>
                  <a:gd name="T8" fmla="*/ 2 w 6"/>
                  <a:gd name="T9" fmla="*/ 8 h 14"/>
                </a:gdLst>
                <a:ahLst/>
                <a:cxnLst>
                  <a:cxn ang="0">
                    <a:pos x="T0" y="T1"/>
                  </a:cxn>
                  <a:cxn ang="0">
                    <a:pos x="T2" y="T3"/>
                  </a:cxn>
                  <a:cxn ang="0">
                    <a:pos x="T4" y="T5"/>
                  </a:cxn>
                  <a:cxn ang="0">
                    <a:pos x="T6" y="T7"/>
                  </a:cxn>
                  <a:cxn ang="0">
                    <a:pos x="T8" y="T9"/>
                  </a:cxn>
                </a:cxnLst>
                <a:rect l="0" t="0" r="r" b="b"/>
                <a:pathLst>
                  <a:path w="6" h="14">
                    <a:moveTo>
                      <a:pt x="2" y="8"/>
                    </a:moveTo>
                    <a:cubicBezTo>
                      <a:pt x="3" y="11"/>
                      <a:pt x="4" y="14"/>
                      <a:pt x="5" y="14"/>
                    </a:cubicBezTo>
                    <a:cubicBezTo>
                      <a:pt x="6" y="14"/>
                      <a:pt x="6" y="11"/>
                      <a:pt x="5" y="7"/>
                    </a:cubicBezTo>
                    <a:cubicBezTo>
                      <a:pt x="3" y="3"/>
                      <a:pt x="2" y="0"/>
                      <a:pt x="1" y="1"/>
                    </a:cubicBezTo>
                    <a:cubicBezTo>
                      <a:pt x="0" y="1"/>
                      <a:pt x="1" y="4"/>
                      <a:pt x="2"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9" name="Freeform 1213"/>
              <p:cNvSpPr>
                <a:spLocks/>
              </p:cNvSpPr>
              <p:nvPr/>
            </p:nvSpPr>
            <p:spPr bwMode="auto">
              <a:xfrm>
                <a:off x="4356" y="2100"/>
                <a:ext cx="263" cy="301"/>
              </a:xfrm>
              <a:custGeom>
                <a:avLst/>
                <a:gdLst>
                  <a:gd name="T0" fmla="*/ 0 w 140"/>
                  <a:gd name="T1" fmla="*/ 65 h 160"/>
                  <a:gd name="T2" fmla="*/ 1 w 140"/>
                  <a:gd name="T3" fmla="*/ 68 h 160"/>
                  <a:gd name="T4" fmla="*/ 22 w 140"/>
                  <a:gd name="T5" fmla="*/ 66 h 160"/>
                  <a:gd name="T6" fmla="*/ 27 w 140"/>
                  <a:gd name="T7" fmla="*/ 160 h 160"/>
                  <a:gd name="T8" fmla="*/ 89 w 140"/>
                  <a:gd name="T9" fmla="*/ 158 h 160"/>
                  <a:gd name="T10" fmla="*/ 79 w 140"/>
                  <a:gd name="T11" fmla="*/ 14 h 160"/>
                  <a:gd name="T12" fmla="*/ 140 w 140"/>
                  <a:gd name="T13" fmla="*/ 4 h 160"/>
                  <a:gd name="T14" fmla="*/ 140 w 140"/>
                  <a:gd name="T15" fmla="*/ 0 h 160"/>
                  <a:gd name="T16" fmla="*/ 78 w 140"/>
                  <a:gd name="T17" fmla="*/ 10 h 160"/>
                  <a:gd name="T18" fmla="*/ 88 w 140"/>
                  <a:gd name="T19" fmla="*/ 155 h 160"/>
                  <a:gd name="T20" fmla="*/ 28 w 140"/>
                  <a:gd name="T21" fmla="*/ 156 h 160"/>
                  <a:gd name="T22" fmla="*/ 23 w 140"/>
                  <a:gd name="T23" fmla="*/ 62 h 160"/>
                  <a:gd name="T24" fmla="*/ 0 w 140"/>
                  <a:gd name="T25" fmla="*/ 6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60">
                    <a:moveTo>
                      <a:pt x="0" y="65"/>
                    </a:moveTo>
                    <a:cubicBezTo>
                      <a:pt x="1" y="66"/>
                      <a:pt x="1" y="67"/>
                      <a:pt x="1" y="68"/>
                    </a:cubicBezTo>
                    <a:cubicBezTo>
                      <a:pt x="8" y="67"/>
                      <a:pt x="15" y="66"/>
                      <a:pt x="22" y="66"/>
                    </a:cubicBezTo>
                    <a:cubicBezTo>
                      <a:pt x="26" y="97"/>
                      <a:pt x="27" y="129"/>
                      <a:pt x="27" y="160"/>
                    </a:cubicBezTo>
                    <a:cubicBezTo>
                      <a:pt x="48" y="160"/>
                      <a:pt x="68" y="159"/>
                      <a:pt x="89" y="158"/>
                    </a:cubicBezTo>
                    <a:cubicBezTo>
                      <a:pt x="88" y="110"/>
                      <a:pt x="85" y="62"/>
                      <a:pt x="79" y="14"/>
                    </a:cubicBezTo>
                    <a:cubicBezTo>
                      <a:pt x="99" y="11"/>
                      <a:pt x="120" y="7"/>
                      <a:pt x="140" y="4"/>
                    </a:cubicBezTo>
                    <a:cubicBezTo>
                      <a:pt x="140" y="3"/>
                      <a:pt x="140" y="1"/>
                      <a:pt x="140" y="0"/>
                    </a:cubicBezTo>
                    <a:cubicBezTo>
                      <a:pt x="119" y="3"/>
                      <a:pt x="98" y="7"/>
                      <a:pt x="78" y="10"/>
                    </a:cubicBezTo>
                    <a:cubicBezTo>
                      <a:pt x="84" y="58"/>
                      <a:pt x="87" y="106"/>
                      <a:pt x="88" y="155"/>
                    </a:cubicBezTo>
                    <a:cubicBezTo>
                      <a:pt x="68" y="155"/>
                      <a:pt x="48" y="156"/>
                      <a:pt x="28" y="156"/>
                    </a:cubicBezTo>
                    <a:cubicBezTo>
                      <a:pt x="28" y="125"/>
                      <a:pt x="26" y="93"/>
                      <a:pt x="23" y="62"/>
                    </a:cubicBezTo>
                    <a:cubicBezTo>
                      <a:pt x="15" y="63"/>
                      <a:pt x="8" y="64"/>
                      <a:pt x="0" y="6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0" name="Freeform 1214"/>
              <p:cNvSpPr>
                <a:spLocks/>
              </p:cNvSpPr>
              <p:nvPr/>
            </p:nvSpPr>
            <p:spPr bwMode="auto">
              <a:xfrm>
                <a:off x="4613" y="2085"/>
                <a:ext cx="12" cy="37"/>
              </a:xfrm>
              <a:custGeom>
                <a:avLst/>
                <a:gdLst>
                  <a:gd name="T0" fmla="*/ 1 w 6"/>
                  <a:gd name="T1" fmla="*/ 10 h 20"/>
                  <a:gd name="T2" fmla="*/ 4 w 6"/>
                  <a:gd name="T3" fmla="*/ 20 h 20"/>
                  <a:gd name="T4" fmla="*/ 6 w 6"/>
                  <a:gd name="T5" fmla="*/ 10 h 20"/>
                  <a:gd name="T6" fmla="*/ 2 w 6"/>
                  <a:gd name="T7" fmla="*/ 0 h 20"/>
                  <a:gd name="T8" fmla="*/ 1 w 6"/>
                  <a:gd name="T9" fmla="*/ 10 h 20"/>
                </a:gdLst>
                <a:ahLst/>
                <a:cxnLst>
                  <a:cxn ang="0">
                    <a:pos x="T0" y="T1"/>
                  </a:cxn>
                  <a:cxn ang="0">
                    <a:pos x="T2" y="T3"/>
                  </a:cxn>
                  <a:cxn ang="0">
                    <a:pos x="T4" y="T5"/>
                  </a:cxn>
                  <a:cxn ang="0">
                    <a:pos x="T6" y="T7"/>
                  </a:cxn>
                  <a:cxn ang="0">
                    <a:pos x="T8" y="T9"/>
                  </a:cxn>
                </a:cxnLst>
                <a:rect l="0" t="0" r="r" b="b"/>
                <a:pathLst>
                  <a:path w="6" h="20">
                    <a:moveTo>
                      <a:pt x="1" y="10"/>
                    </a:moveTo>
                    <a:cubicBezTo>
                      <a:pt x="1" y="16"/>
                      <a:pt x="3" y="20"/>
                      <a:pt x="4" y="20"/>
                    </a:cubicBezTo>
                    <a:cubicBezTo>
                      <a:pt x="6" y="19"/>
                      <a:pt x="6" y="15"/>
                      <a:pt x="6" y="10"/>
                    </a:cubicBezTo>
                    <a:cubicBezTo>
                      <a:pt x="5" y="4"/>
                      <a:pt x="3" y="0"/>
                      <a:pt x="2" y="0"/>
                    </a:cubicBezTo>
                    <a:cubicBezTo>
                      <a:pt x="0" y="0"/>
                      <a:pt x="0" y="5"/>
                      <a:pt x="1"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1" name="Freeform 1215"/>
              <p:cNvSpPr>
                <a:spLocks/>
              </p:cNvSpPr>
              <p:nvPr/>
            </p:nvSpPr>
            <p:spPr bwMode="auto">
              <a:xfrm>
                <a:off x="4497" y="2104"/>
                <a:ext cx="13" cy="37"/>
              </a:xfrm>
              <a:custGeom>
                <a:avLst/>
                <a:gdLst>
                  <a:gd name="T0" fmla="*/ 1 w 7"/>
                  <a:gd name="T1" fmla="*/ 10 h 20"/>
                  <a:gd name="T2" fmla="*/ 5 w 7"/>
                  <a:gd name="T3" fmla="*/ 19 h 20"/>
                  <a:gd name="T4" fmla="*/ 6 w 7"/>
                  <a:gd name="T5" fmla="*/ 10 h 20"/>
                  <a:gd name="T6" fmla="*/ 2 w 7"/>
                  <a:gd name="T7" fmla="*/ 1 h 20"/>
                  <a:gd name="T8" fmla="*/ 1 w 7"/>
                  <a:gd name="T9" fmla="*/ 10 h 20"/>
                </a:gdLst>
                <a:ahLst/>
                <a:cxnLst>
                  <a:cxn ang="0">
                    <a:pos x="T0" y="T1"/>
                  </a:cxn>
                  <a:cxn ang="0">
                    <a:pos x="T2" y="T3"/>
                  </a:cxn>
                  <a:cxn ang="0">
                    <a:pos x="T4" y="T5"/>
                  </a:cxn>
                  <a:cxn ang="0">
                    <a:pos x="T6" y="T7"/>
                  </a:cxn>
                  <a:cxn ang="0">
                    <a:pos x="T8" y="T9"/>
                  </a:cxn>
                </a:cxnLst>
                <a:rect l="0" t="0" r="r" b="b"/>
                <a:pathLst>
                  <a:path w="7" h="20">
                    <a:moveTo>
                      <a:pt x="1" y="10"/>
                    </a:moveTo>
                    <a:cubicBezTo>
                      <a:pt x="2" y="16"/>
                      <a:pt x="3" y="20"/>
                      <a:pt x="5" y="19"/>
                    </a:cubicBezTo>
                    <a:cubicBezTo>
                      <a:pt x="6" y="19"/>
                      <a:pt x="7" y="15"/>
                      <a:pt x="6" y="10"/>
                    </a:cubicBezTo>
                    <a:cubicBezTo>
                      <a:pt x="5" y="4"/>
                      <a:pt x="4" y="0"/>
                      <a:pt x="2" y="1"/>
                    </a:cubicBezTo>
                    <a:cubicBezTo>
                      <a:pt x="1" y="1"/>
                      <a:pt x="0" y="5"/>
                      <a:pt x="1"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2" name="Freeform 1216"/>
              <p:cNvSpPr>
                <a:spLocks/>
              </p:cNvSpPr>
              <p:nvPr/>
            </p:nvSpPr>
            <p:spPr bwMode="auto">
              <a:xfrm>
                <a:off x="4354" y="2211"/>
                <a:ext cx="7" cy="28"/>
              </a:xfrm>
              <a:custGeom>
                <a:avLst/>
                <a:gdLst>
                  <a:gd name="T0" fmla="*/ 0 w 4"/>
                  <a:gd name="T1" fmla="*/ 8 h 15"/>
                  <a:gd name="T2" fmla="*/ 3 w 4"/>
                  <a:gd name="T3" fmla="*/ 15 h 15"/>
                  <a:gd name="T4" fmla="*/ 4 w 4"/>
                  <a:gd name="T5" fmla="*/ 7 h 15"/>
                  <a:gd name="T6" fmla="*/ 1 w 4"/>
                  <a:gd name="T7" fmla="*/ 0 h 15"/>
                  <a:gd name="T8" fmla="*/ 0 w 4"/>
                  <a:gd name="T9" fmla="*/ 8 h 15"/>
                </a:gdLst>
                <a:ahLst/>
                <a:cxnLst>
                  <a:cxn ang="0">
                    <a:pos x="T0" y="T1"/>
                  </a:cxn>
                  <a:cxn ang="0">
                    <a:pos x="T2" y="T3"/>
                  </a:cxn>
                  <a:cxn ang="0">
                    <a:pos x="T4" y="T5"/>
                  </a:cxn>
                  <a:cxn ang="0">
                    <a:pos x="T6" y="T7"/>
                  </a:cxn>
                  <a:cxn ang="0">
                    <a:pos x="T8" y="T9"/>
                  </a:cxn>
                </a:cxnLst>
                <a:rect l="0" t="0" r="r" b="b"/>
                <a:pathLst>
                  <a:path w="4" h="15">
                    <a:moveTo>
                      <a:pt x="0" y="8"/>
                    </a:moveTo>
                    <a:cubicBezTo>
                      <a:pt x="0" y="11"/>
                      <a:pt x="1" y="15"/>
                      <a:pt x="3" y="15"/>
                    </a:cubicBezTo>
                    <a:cubicBezTo>
                      <a:pt x="4" y="15"/>
                      <a:pt x="4" y="11"/>
                      <a:pt x="4" y="7"/>
                    </a:cubicBezTo>
                    <a:cubicBezTo>
                      <a:pt x="3" y="3"/>
                      <a:pt x="2" y="0"/>
                      <a:pt x="1" y="0"/>
                    </a:cubicBezTo>
                    <a:cubicBezTo>
                      <a:pt x="0" y="1"/>
                      <a:pt x="0" y="4"/>
                      <a:pt x="0"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3" name="Freeform 1217"/>
              <p:cNvSpPr>
                <a:spLocks/>
              </p:cNvSpPr>
              <p:nvPr/>
            </p:nvSpPr>
            <p:spPr bwMode="auto">
              <a:xfrm>
                <a:off x="4517" y="2376"/>
                <a:ext cx="10" cy="36"/>
              </a:xfrm>
              <a:custGeom>
                <a:avLst/>
                <a:gdLst>
                  <a:gd name="T0" fmla="*/ 0 w 5"/>
                  <a:gd name="T1" fmla="*/ 10 h 19"/>
                  <a:gd name="T2" fmla="*/ 3 w 5"/>
                  <a:gd name="T3" fmla="*/ 19 h 19"/>
                  <a:gd name="T4" fmla="*/ 5 w 5"/>
                  <a:gd name="T5" fmla="*/ 9 h 19"/>
                  <a:gd name="T6" fmla="*/ 3 w 5"/>
                  <a:gd name="T7" fmla="*/ 0 h 19"/>
                  <a:gd name="T8" fmla="*/ 0 w 5"/>
                  <a:gd name="T9" fmla="*/ 10 h 19"/>
                </a:gdLst>
                <a:ahLst/>
                <a:cxnLst>
                  <a:cxn ang="0">
                    <a:pos x="T0" y="T1"/>
                  </a:cxn>
                  <a:cxn ang="0">
                    <a:pos x="T2" y="T3"/>
                  </a:cxn>
                  <a:cxn ang="0">
                    <a:pos x="T4" y="T5"/>
                  </a:cxn>
                  <a:cxn ang="0">
                    <a:pos x="T6" y="T7"/>
                  </a:cxn>
                  <a:cxn ang="0">
                    <a:pos x="T8" y="T9"/>
                  </a:cxn>
                </a:cxnLst>
                <a:rect l="0" t="0" r="r" b="b"/>
                <a:pathLst>
                  <a:path w="5" h="19">
                    <a:moveTo>
                      <a:pt x="0" y="10"/>
                    </a:moveTo>
                    <a:cubicBezTo>
                      <a:pt x="0" y="15"/>
                      <a:pt x="1" y="19"/>
                      <a:pt x="3" y="19"/>
                    </a:cubicBezTo>
                    <a:cubicBezTo>
                      <a:pt x="4" y="19"/>
                      <a:pt x="5" y="15"/>
                      <a:pt x="5" y="9"/>
                    </a:cubicBezTo>
                    <a:cubicBezTo>
                      <a:pt x="5" y="4"/>
                      <a:pt x="4" y="0"/>
                      <a:pt x="3" y="0"/>
                    </a:cubicBezTo>
                    <a:cubicBezTo>
                      <a:pt x="1" y="0"/>
                      <a:pt x="0" y="4"/>
                      <a:pt x="0"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4" name="Freeform 1218"/>
              <p:cNvSpPr>
                <a:spLocks/>
              </p:cNvSpPr>
              <p:nvPr/>
            </p:nvSpPr>
            <p:spPr bwMode="auto">
              <a:xfrm>
                <a:off x="4403" y="2380"/>
                <a:ext cx="9" cy="36"/>
              </a:xfrm>
              <a:custGeom>
                <a:avLst/>
                <a:gdLst>
                  <a:gd name="T0" fmla="*/ 0 w 5"/>
                  <a:gd name="T1" fmla="*/ 10 h 19"/>
                  <a:gd name="T2" fmla="*/ 2 w 5"/>
                  <a:gd name="T3" fmla="*/ 19 h 19"/>
                  <a:gd name="T4" fmla="*/ 5 w 5"/>
                  <a:gd name="T5" fmla="*/ 9 h 19"/>
                  <a:gd name="T6" fmla="*/ 2 w 5"/>
                  <a:gd name="T7" fmla="*/ 0 h 19"/>
                  <a:gd name="T8" fmla="*/ 0 w 5"/>
                  <a:gd name="T9" fmla="*/ 10 h 19"/>
                </a:gdLst>
                <a:ahLst/>
                <a:cxnLst>
                  <a:cxn ang="0">
                    <a:pos x="T0" y="T1"/>
                  </a:cxn>
                  <a:cxn ang="0">
                    <a:pos x="T2" y="T3"/>
                  </a:cxn>
                  <a:cxn ang="0">
                    <a:pos x="T4" y="T5"/>
                  </a:cxn>
                  <a:cxn ang="0">
                    <a:pos x="T6" y="T7"/>
                  </a:cxn>
                  <a:cxn ang="0">
                    <a:pos x="T8" y="T9"/>
                  </a:cxn>
                </a:cxnLst>
                <a:rect l="0" t="0" r="r" b="b"/>
                <a:pathLst>
                  <a:path w="5" h="19">
                    <a:moveTo>
                      <a:pt x="0" y="10"/>
                    </a:moveTo>
                    <a:cubicBezTo>
                      <a:pt x="0" y="14"/>
                      <a:pt x="1" y="18"/>
                      <a:pt x="2" y="19"/>
                    </a:cubicBezTo>
                    <a:cubicBezTo>
                      <a:pt x="4" y="18"/>
                      <a:pt x="5" y="14"/>
                      <a:pt x="5" y="9"/>
                    </a:cubicBezTo>
                    <a:cubicBezTo>
                      <a:pt x="5" y="4"/>
                      <a:pt x="4" y="0"/>
                      <a:pt x="2" y="0"/>
                    </a:cubicBezTo>
                    <a:cubicBezTo>
                      <a:pt x="1" y="0"/>
                      <a:pt x="0" y="4"/>
                      <a:pt x="0"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5" name="Freeform 1219"/>
              <p:cNvSpPr>
                <a:spLocks/>
              </p:cNvSpPr>
              <p:nvPr/>
            </p:nvSpPr>
            <p:spPr bwMode="auto">
              <a:xfrm>
                <a:off x="4395" y="2211"/>
                <a:ext cx="6" cy="22"/>
              </a:xfrm>
              <a:custGeom>
                <a:avLst/>
                <a:gdLst>
                  <a:gd name="T0" fmla="*/ 0 w 3"/>
                  <a:gd name="T1" fmla="*/ 6 h 12"/>
                  <a:gd name="T2" fmla="*/ 2 w 3"/>
                  <a:gd name="T3" fmla="*/ 11 h 12"/>
                  <a:gd name="T4" fmla="*/ 3 w 3"/>
                  <a:gd name="T5" fmla="*/ 6 h 12"/>
                  <a:gd name="T6" fmla="*/ 1 w 3"/>
                  <a:gd name="T7" fmla="*/ 0 h 12"/>
                  <a:gd name="T8" fmla="*/ 0 w 3"/>
                  <a:gd name="T9" fmla="*/ 6 h 12"/>
                </a:gdLst>
                <a:ahLst/>
                <a:cxnLst>
                  <a:cxn ang="0">
                    <a:pos x="T0" y="T1"/>
                  </a:cxn>
                  <a:cxn ang="0">
                    <a:pos x="T2" y="T3"/>
                  </a:cxn>
                  <a:cxn ang="0">
                    <a:pos x="T4" y="T5"/>
                  </a:cxn>
                  <a:cxn ang="0">
                    <a:pos x="T6" y="T7"/>
                  </a:cxn>
                  <a:cxn ang="0">
                    <a:pos x="T8" y="T9"/>
                  </a:cxn>
                </a:cxnLst>
                <a:rect l="0" t="0" r="r" b="b"/>
                <a:pathLst>
                  <a:path w="3" h="12">
                    <a:moveTo>
                      <a:pt x="0" y="6"/>
                    </a:moveTo>
                    <a:cubicBezTo>
                      <a:pt x="0" y="9"/>
                      <a:pt x="1" y="12"/>
                      <a:pt x="2" y="11"/>
                    </a:cubicBezTo>
                    <a:cubicBezTo>
                      <a:pt x="3" y="11"/>
                      <a:pt x="3" y="9"/>
                      <a:pt x="3" y="6"/>
                    </a:cubicBezTo>
                    <a:cubicBezTo>
                      <a:pt x="3" y="3"/>
                      <a:pt x="2" y="0"/>
                      <a:pt x="1" y="0"/>
                    </a:cubicBezTo>
                    <a:cubicBezTo>
                      <a:pt x="0" y="0"/>
                      <a:pt x="0" y="3"/>
                      <a:pt x="0" y="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6" name="Freeform 1220"/>
              <p:cNvSpPr>
                <a:spLocks/>
              </p:cNvSpPr>
              <p:nvPr/>
            </p:nvSpPr>
            <p:spPr bwMode="auto">
              <a:xfrm>
                <a:off x="3612" y="1476"/>
                <a:ext cx="233" cy="344"/>
              </a:xfrm>
              <a:custGeom>
                <a:avLst/>
                <a:gdLst>
                  <a:gd name="T0" fmla="*/ 0 w 124"/>
                  <a:gd name="T1" fmla="*/ 127 h 183"/>
                  <a:gd name="T2" fmla="*/ 2 w 124"/>
                  <a:gd name="T3" fmla="*/ 129 h 183"/>
                  <a:gd name="T4" fmla="*/ 23 w 124"/>
                  <a:gd name="T5" fmla="*/ 115 h 183"/>
                  <a:gd name="T6" fmla="*/ 60 w 124"/>
                  <a:gd name="T7" fmla="*/ 183 h 183"/>
                  <a:gd name="T8" fmla="*/ 124 w 124"/>
                  <a:gd name="T9" fmla="*/ 151 h 183"/>
                  <a:gd name="T10" fmla="*/ 62 w 124"/>
                  <a:gd name="T11" fmla="*/ 45 h 183"/>
                  <a:gd name="T12" fmla="*/ 121 w 124"/>
                  <a:gd name="T13" fmla="*/ 3 h 183"/>
                  <a:gd name="T14" fmla="*/ 119 w 124"/>
                  <a:gd name="T15" fmla="*/ 0 h 183"/>
                  <a:gd name="T16" fmla="*/ 60 w 124"/>
                  <a:gd name="T17" fmla="*/ 43 h 183"/>
                  <a:gd name="T18" fmla="*/ 122 w 124"/>
                  <a:gd name="T19" fmla="*/ 149 h 183"/>
                  <a:gd name="T20" fmla="*/ 60 w 124"/>
                  <a:gd name="T21" fmla="*/ 180 h 183"/>
                  <a:gd name="T22" fmla="*/ 22 w 124"/>
                  <a:gd name="T23" fmla="*/ 112 h 183"/>
                  <a:gd name="T24" fmla="*/ 0 w 124"/>
                  <a:gd name="T25" fmla="*/ 12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83">
                    <a:moveTo>
                      <a:pt x="0" y="127"/>
                    </a:moveTo>
                    <a:cubicBezTo>
                      <a:pt x="1" y="128"/>
                      <a:pt x="1" y="128"/>
                      <a:pt x="2" y="129"/>
                    </a:cubicBezTo>
                    <a:cubicBezTo>
                      <a:pt x="9" y="125"/>
                      <a:pt x="16" y="120"/>
                      <a:pt x="23" y="115"/>
                    </a:cubicBezTo>
                    <a:cubicBezTo>
                      <a:pt x="37" y="137"/>
                      <a:pt x="49" y="160"/>
                      <a:pt x="60" y="183"/>
                    </a:cubicBezTo>
                    <a:cubicBezTo>
                      <a:pt x="81" y="173"/>
                      <a:pt x="103" y="162"/>
                      <a:pt x="124" y="151"/>
                    </a:cubicBezTo>
                    <a:cubicBezTo>
                      <a:pt x="106" y="114"/>
                      <a:pt x="86" y="79"/>
                      <a:pt x="62" y="45"/>
                    </a:cubicBezTo>
                    <a:cubicBezTo>
                      <a:pt x="82" y="31"/>
                      <a:pt x="101" y="17"/>
                      <a:pt x="121" y="3"/>
                    </a:cubicBezTo>
                    <a:cubicBezTo>
                      <a:pt x="120" y="2"/>
                      <a:pt x="120" y="1"/>
                      <a:pt x="119" y="0"/>
                    </a:cubicBezTo>
                    <a:cubicBezTo>
                      <a:pt x="99" y="14"/>
                      <a:pt x="79" y="29"/>
                      <a:pt x="60" y="43"/>
                    </a:cubicBezTo>
                    <a:cubicBezTo>
                      <a:pt x="84" y="77"/>
                      <a:pt x="104" y="112"/>
                      <a:pt x="122" y="149"/>
                    </a:cubicBezTo>
                    <a:cubicBezTo>
                      <a:pt x="101" y="160"/>
                      <a:pt x="80" y="170"/>
                      <a:pt x="60" y="180"/>
                    </a:cubicBezTo>
                    <a:cubicBezTo>
                      <a:pt x="49" y="157"/>
                      <a:pt x="36" y="134"/>
                      <a:pt x="22" y="112"/>
                    </a:cubicBezTo>
                    <a:cubicBezTo>
                      <a:pt x="15" y="117"/>
                      <a:pt x="8" y="122"/>
                      <a:pt x="0" y="12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7" name="Freeform 1221"/>
              <p:cNvSpPr>
                <a:spLocks/>
              </p:cNvSpPr>
              <p:nvPr/>
            </p:nvSpPr>
            <p:spPr bwMode="auto">
              <a:xfrm>
                <a:off x="3824" y="1463"/>
                <a:ext cx="24" cy="32"/>
              </a:xfrm>
              <a:custGeom>
                <a:avLst/>
                <a:gdLst>
                  <a:gd name="T0" fmla="*/ 5 w 13"/>
                  <a:gd name="T1" fmla="*/ 10 h 17"/>
                  <a:gd name="T2" fmla="*/ 12 w 13"/>
                  <a:gd name="T3" fmla="*/ 16 h 17"/>
                  <a:gd name="T4" fmla="*/ 9 w 13"/>
                  <a:gd name="T5" fmla="*/ 7 h 17"/>
                  <a:gd name="T6" fmla="*/ 2 w 13"/>
                  <a:gd name="T7" fmla="*/ 1 h 17"/>
                  <a:gd name="T8" fmla="*/ 5 w 13"/>
                  <a:gd name="T9" fmla="*/ 10 h 17"/>
                </a:gdLst>
                <a:ahLst/>
                <a:cxnLst>
                  <a:cxn ang="0">
                    <a:pos x="T0" y="T1"/>
                  </a:cxn>
                  <a:cxn ang="0">
                    <a:pos x="T2" y="T3"/>
                  </a:cxn>
                  <a:cxn ang="0">
                    <a:pos x="T4" y="T5"/>
                  </a:cxn>
                  <a:cxn ang="0">
                    <a:pos x="T6" y="T7"/>
                  </a:cxn>
                  <a:cxn ang="0">
                    <a:pos x="T8" y="T9"/>
                  </a:cxn>
                </a:cxnLst>
                <a:rect l="0" t="0" r="r" b="b"/>
                <a:pathLst>
                  <a:path w="13" h="17">
                    <a:moveTo>
                      <a:pt x="5" y="10"/>
                    </a:moveTo>
                    <a:cubicBezTo>
                      <a:pt x="7" y="14"/>
                      <a:pt x="10" y="17"/>
                      <a:pt x="12" y="16"/>
                    </a:cubicBezTo>
                    <a:cubicBezTo>
                      <a:pt x="13" y="15"/>
                      <a:pt x="12" y="11"/>
                      <a:pt x="9" y="7"/>
                    </a:cubicBezTo>
                    <a:cubicBezTo>
                      <a:pt x="7" y="3"/>
                      <a:pt x="3" y="0"/>
                      <a:pt x="2" y="1"/>
                    </a:cubicBezTo>
                    <a:cubicBezTo>
                      <a:pt x="0" y="2"/>
                      <a:pt x="2" y="6"/>
                      <a:pt x="5"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8" name="Freeform 1222"/>
              <p:cNvSpPr>
                <a:spLocks/>
              </p:cNvSpPr>
              <p:nvPr/>
            </p:nvSpPr>
            <p:spPr bwMode="auto">
              <a:xfrm>
                <a:off x="3715" y="1543"/>
                <a:ext cx="23" cy="29"/>
              </a:xfrm>
              <a:custGeom>
                <a:avLst/>
                <a:gdLst>
                  <a:gd name="T0" fmla="*/ 4 w 12"/>
                  <a:gd name="T1" fmla="*/ 9 h 15"/>
                  <a:gd name="T2" fmla="*/ 11 w 12"/>
                  <a:gd name="T3" fmla="*/ 14 h 15"/>
                  <a:gd name="T4" fmla="*/ 8 w 12"/>
                  <a:gd name="T5" fmla="*/ 6 h 15"/>
                  <a:gd name="T6" fmla="*/ 1 w 12"/>
                  <a:gd name="T7" fmla="*/ 1 h 15"/>
                  <a:gd name="T8" fmla="*/ 4 w 12"/>
                  <a:gd name="T9" fmla="*/ 9 h 15"/>
                </a:gdLst>
                <a:ahLst/>
                <a:cxnLst>
                  <a:cxn ang="0">
                    <a:pos x="T0" y="T1"/>
                  </a:cxn>
                  <a:cxn ang="0">
                    <a:pos x="T2" y="T3"/>
                  </a:cxn>
                  <a:cxn ang="0">
                    <a:pos x="T4" y="T5"/>
                  </a:cxn>
                  <a:cxn ang="0">
                    <a:pos x="T6" y="T7"/>
                  </a:cxn>
                  <a:cxn ang="0">
                    <a:pos x="T8" y="T9"/>
                  </a:cxn>
                </a:cxnLst>
                <a:rect l="0" t="0" r="r" b="b"/>
                <a:pathLst>
                  <a:path w="12" h="15">
                    <a:moveTo>
                      <a:pt x="4" y="9"/>
                    </a:moveTo>
                    <a:cubicBezTo>
                      <a:pt x="6" y="13"/>
                      <a:pt x="9" y="15"/>
                      <a:pt x="11" y="14"/>
                    </a:cubicBezTo>
                    <a:cubicBezTo>
                      <a:pt x="12" y="13"/>
                      <a:pt x="11" y="10"/>
                      <a:pt x="8" y="6"/>
                    </a:cubicBezTo>
                    <a:cubicBezTo>
                      <a:pt x="6" y="2"/>
                      <a:pt x="3" y="0"/>
                      <a:pt x="1" y="1"/>
                    </a:cubicBezTo>
                    <a:cubicBezTo>
                      <a:pt x="0" y="2"/>
                      <a:pt x="1" y="6"/>
                      <a:pt x="4" y="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9" name="Freeform 1223"/>
              <p:cNvSpPr>
                <a:spLocks/>
              </p:cNvSpPr>
              <p:nvPr/>
            </p:nvSpPr>
            <p:spPr bwMode="auto">
              <a:xfrm>
                <a:off x="3606" y="1705"/>
                <a:ext cx="15" cy="21"/>
              </a:xfrm>
              <a:custGeom>
                <a:avLst/>
                <a:gdLst>
                  <a:gd name="T0" fmla="*/ 2 w 8"/>
                  <a:gd name="T1" fmla="*/ 7 h 11"/>
                  <a:gd name="T2" fmla="*/ 7 w 8"/>
                  <a:gd name="T3" fmla="*/ 11 h 11"/>
                  <a:gd name="T4" fmla="*/ 6 w 8"/>
                  <a:gd name="T5" fmla="*/ 5 h 11"/>
                  <a:gd name="T6" fmla="*/ 1 w 8"/>
                  <a:gd name="T7" fmla="*/ 1 h 11"/>
                  <a:gd name="T8" fmla="*/ 2 w 8"/>
                  <a:gd name="T9" fmla="*/ 7 h 11"/>
                </a:gdLst>
                <a:ahLst/>
                <a:cxnLst>
                  <a:cxn ang="0">
                    <a:pos x="T0" y="T1"/>
                  </a:cxn>
                  <a:cxn ang="0">
                    <a:pos x="T2" y="T3"/>
                  </a:cxn>
                  <a:cxn ang="0">
                    <a:pos x="T4" y="T5"/>
                  </a:cxn>
                  <a:cxn ang="0">
                    <a:pos x="T6" y="T7"/>
                  </a:cxn>
                  <a:cxn ang="0">
                    <a:pos x="T8" y="T9"/>
                  </a:cxn>
                </a:cxnLst>
                <a:rect l="0" t="0" r="r" b="b"/>
                <a:pathLst>
                  <a:path w="8" h="11">
                    <a:moveTo>
                      <a:pt x="2" y="7"/>
                    </a:moveTo>
                    <a:cubicBezTo>
                      <a:pt x="4" y="10"/>
                      <a:pt x="6" y="11"/>
                      <a:pt x="7" y="11"/>
                    </a:cubicBezTo>
                    <a:cubicBezTo>
                      <a:pt x="8" y="10"/>
                      <a:pt x="8" y="7"/>
                      <a:pt x="6" y="5"/>
                    </a:cubicBezTo>
                    <a:cubicBezTo>
                      <a:pt x="5" y="2"/>
                      <a:pt x="2" y="0"/>
                      <a:pt x="1" y="1"/>
                    </a:cubicBezTo>
                    <a:cubicBezTo>
                      <a:pt x="0" y="2"/>
                      <a:pt x="1" y="4"/>
                      <a:pt x="2"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0" name="Freeform 1224"/>
              <p:cNvSpPr>
                <a:spLocks/>
              </p:cNvSpPr>
              <p:nvPr/>
            </p:nvSpPr>
            <p:spPr bwMode="auto">
              <a:xfrm>
                <a:off x="3833" y="1743"/>
                <a:ext cx="19" cy="30"/>
              </a:xfrm>
              <a:custGeom>
                <a:avLst/>
                <a:gdLst>
                  <a:gd name="T0" fmla="*/ 3 w 10"/>
                  <a:gd name="T1" fmla="*/ 9 h 16"/>
                  <a:gd name="T2" fmla="*/ 8 w 10"/>
                  <a:gd name="T3" fmla="*/ 15 h 16"/>
                  <a:gd name="T4" fmla="*/ 8 w 10"/>
                  <a:gd name="T5" fmla="*/ 7 h 16"/>
                  <a:gd name="T6" fmla="*/ 2 w 10"/>
                  <a:gd name="T7" fmla="*/ 1 h 16"/>
                  <a:gd name="T8" fmla="*/ 3 w 10"/>
                  <a:gd name="T9" fmla="*/ 9 h 16"/>
                </a:gdLst>
                <a:ahLst/>
                <a:cxnLst>
                  <a:cxn ang="0">
                    <a:pos x="T0" y="T1"/>
                  </a:cxn>
                  <a:cxn ang="0">
                    <a:pos x="T2" y="T3"/>
                  </a:cxn>
                  <a:cxn ang="0">
                    <a:pos x="T4" y="T5"/>
                  </a:cxn>
                  <a:cxn ang="0">
                    <a:pos x="T6" y="T7"/>
                  </a:cxn>
                  <a:cxn ang="0">
                    <a:pos x="T8" y="T9"/>
                  </a:cxn>
                </a:cxnLst>
                <a:rect l="0" t="0" r="r" b="b"/>
                <a:pathLst>
                  <a:path w="10" h="16">
                    <a:moveTo>
                      <a:pt x="3" y="9"/>
                    </a:moveTo>
                    <a:cubicBezTo>
                      <a:pt x="4" y="13"/>
                      <a:pt x="7" y="16"/>
                      <a:pt x="8" y="15"/>
                    </a:cubicBezTo>
                    <a:cubicBezTo>
                      <a:pt x="10" y="15"/>
                      <a:pt x="10" y="11"/>
                      <a:pt x="8" y="7"/>
                    </a:cubicBezTo>
                    <a:cubicBezTo>
                      <a:pt x="6" y="3"/>
                      <a:pt x="3" y="0"/>
                      <a:pt x="2" y="1"/>
                    </a:cubicBezTo>
                    <a:cubicBezTo>
                      <a:pt x="0" y="1"/>
                      <a:pt x="1" y="5"/>
                      <a:pt x="3" y="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1" name="Freeform 1225"/>
              <p:cNvSpPr>
                <a:spLocks/>
              </p:cNvSpPr>
              <p:nvPr/>
            </p:nvSpPr>
            <p:spPr bwMode="auto">
              <a:xfrm>
                <a:off x="3715" y="1805"/>
                <a:ext cx="17" cy="28"/>
              </a:xfrm>
              <a:custGeom>
                <a:avLst/>
                <a:gdLst>
                  <a:gd name="T0" fmla="*/ 2 w 9"/>
                  <a:gd name="T1" fmla="*/ 8 h 15"/>
                  <a:gd name="T2" fmla="*/ 8 w 9"/>
                  <a:gd name="T3" fmla="*/ 14 h 15"/>
                  <a:gd name="T4" fmla="*/ 7 w 9"/>
                  <a:gd name="T5" fmla="*/ 6 h 15"/>
                  <a:gd name="T6" fmla="*/ 1 w 9"/>
                  <a:gd name="T7" fmla="*/ 1 h 15"/>
                  <a:gd name="T8" fmla="*/ 2 w 9"/>
                  <a:gd name="T9" fmla="*/ 8 h 15"/>
                </a:gdLst>
                <a:ahLst/>
                <a:cxnLst>
                  <a:cxn ang="0">
                    <a:pos x="T0" y="T1"/>
                  </a:cxn>
                  <a:cxn ang="0">
                    <a:pos x="T2" y="T3"/>
                  </a:cxn>
                  <a:cxn ang="0">
                    <a:pos x="T4" y="T5"/>
                  </a:cxn>
                  <a:cxn ang="0">
                    <a:pos x="T6" y="T7"/>
                  </a:cxn>
                  <a:cxn ang="0">
                    <a:pos x="T8" y="T9"/>
                  </a:cxn>
                </a:cxnLst>
                <a:rect l="0" t="0" r="r" b="b"/>
                <a:pathLst>
                  <a:path w="9" h="15">
                    <a:moveTo>
                      <a:pt x="2" y="8"/>
                    </a:moveTo>
                    <a:cubicBezTo>
                      <a:pt x="4" y="12"/>
                      <a:pt x="7" y="15"/>
                      <a:pt x="8" y="14"/>
                    </a:cubicBezTo>
                    <a:cubicBezTo>
                      <a:pt x="9" y="13"/>
                      <a:pt x="9" y="9"/>
                      <a:pt x="7" y="6"/>
                    </a:cubicBezTo>
                    <a:cubicBezTo>
                      <a:pt x="6" y="2"/>
                      <a:pt x="3" y="0"/>
                      <a:pt x="1" y="1"/>
                    </a:cubicBezTo>
                    <a:cubicBezTo>
                      <a:pt x="0" y="1"/>
                      <a:pt x="0" y="5"/>
                      <a:pt x="2"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2" name="Freeform 1226"/>
              <p:cNvSpPr>
                <a:spLocks/>
              </p:cNvSpPr>
              <p:nvPr/>
            </p:nvSpPr>
            <p:spPr bwMode="auto">
              <a:xfrm>
                <a:off x="3649" y="1682"/>
                <a:ext cx="11" cy="19"/>
              </a:xfrm>
              <a:custGeom>
                <a:avLst/>
                <a:gdLst>
                  <a:gd name="T0" fmla="*/ 2 w 6"/>
                  <a:gd name="T1" fmla="*/ 6 h 10"/>
                  <a:gd name="T2" fmla="*/ 5 w 6"/>
                  <a:gd name="T3" fmla="*/ 9 h 10"/>
                  <a:gd name="T4" fmla="*/ 4 w 6"/>
                  <a:gd name="T5" fmla="*/ 4 h 10"/>
                  <a:gd name="T6" fmla="*/ 0 w 6"/>
                  <a:gd name="T7" fmla="*/ 1 h 10"/>
                  <a:gd name="T8" fmla="*/ 2 w 6"/>
                  <a:gd name="T9" fmla="*/ 6 h 10"/>
                </a:gdLst>
                <a:ahLst/>
                <a:cxnLst>
                  <a:cxn ang="0">
                    <a:pos x="T0" y="T1"/>
                  </a:cxn>
                  <a:cxn ang="0">
                    <a:pos x="T2" y="T3"/>
                  </a:cxn>
                  <a:cxn ang="0">
                    <a:pos x="T4" y="T5"/>
                  </a:cxn>
                  <a:cxn ang="0">
                    <a:pos x="T6" y="T7"/>
                  </a:cxn>
                  <a:cxn ang="0">
                    <a:pos x="T8" y="T9"/>
                  </a:cxn>
                </a:cxnLst>
                <a:rect l="0" t="0" r="r" b="b"/>
                <a:pathLst>
                  <a:path w="6" h="10">
                    <a:moveTo>
                      <a:pt x="2" y="6"/>
                    </a:moveTo>
                    <a:cubicBezTo>
                      <a:pt x="3" y="8"/>
                      <a:pt x="5" y="10"/>
                      <a:pt x="5" y="9"/>
                    </a:cubicBezTo>
                    <a:cubicBezTo>
                      <a:pt x="6" y="8"/>
                      <a:pt x="6" y="6"/>
                      <a:pt x="4" y="4"/>
                    </a:cubicBezTo>
                    <a:cubicBezTo>
                      <a:pt x="3" y="2"/>
                      <a:pt x="1" y="0"/>
                      <a:pt x="0" y="1"/>
                    </a:cubicBezTo>
                    <a:cubicBezTo>
                      <a:pt x="0" y="2"/>
                      <a:pt x="0" y="4"/>
                      <a:pt x="2" y="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3" name="Freeform 1227"/>
              <p:cNvSpPr>
                <a:spLocks/>
              </p:cNvSpPr>
              <p:nvPr/>
            </p:nvSpPr>
            <p:spPr bwMode="auto">
              <a:xfrm>
                <a:off x="4602" y="1910"/>
                <a:ext cx="180" cy="1276"/>
              </a:xfrm>
              <a:custGeom>
                <a:avLst/>
                <a:gdLst>
                  <a:gd name="T0" fmla="*/ 0 w 96"/>
                  <a:gd name="T1" fmla="*/ 679 h 679"/>
                  <a:gd name="T2" fmla="*/ 1 w 96"/>
                  <a:gd name="T3" fmla="*/ 679 h 679"/>
                  <a:gd name="T4" fmla="*/ 30 w 96"/>
                  <a:gd name="T5" fmla="*/ 579 h 679"/>
                  <a:gd name="T6" fmla="*/ 58 w 96"/>
                  <a:gd name="T7" fmla="*/ 586 h 679"/>
                  <a:gd name="T8" fmla="*/ 96 w 96"/>
                  <a:gd name="T9" fmla="*/ 289 h 679"/>
                  <a:gd name="T10" fmla="*/ 53 w 96"/>
                  <a:gd name="T11" fmla="*/ 289 h 679"/>
                  <a:gd name="T12" fmla="*/ 25 w 96"/>
                  <a:gd name="T13" fmla="*/ 0 h 679"/>
                  <a:gd name="T14" fmla="*/ 24 w 96"/>
                  <a:gd name="T15" fmla="*/ 0 h 679"/>
                  <a:gd name="T16" fmla="*/ 52 w 96"/>
                  <a:gd name="T17" fmla="*/ 293 h 679"/>
                  <a:gd name="T18" fmla="*/ 95 w 96"/>
                  <a:gd name="T19" fmla="*/ 293 h 679"/>
                  <a:gd name="T20" fmla="*/ 58 w 96"/>
                  <a:gd name="T21" fmla="*/ 581 h 679"/>
                  <a:gd name="T22" fmla="*/ 29 w 96"/>
                  <a:gd name="T23" fmla="*/ 574 h 679"/>
                  <a:gd name="T24" fmla="*/ 0 w 96"/>
                  <a:gd name="T25" fmla="*/ 679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679">
                    <a:moveTo>
                      <a:pt x="0" y="679"/>
                    </a:moveTo>
                    <a:cubicBezTo>
                      <a:pt x="1" y="679"/>
                      <a:pt x="1" y="679"/>
                      <a:pt x="1" y="679"/>
                    </a:cubicBezTo>
                    <a:cubicBezTo>
                      <a:pt x="12" y="646"/>
                      <a:pt x="21" y="613"/>
                      <a:pt x="30" y="579"/>
                    </a:cubicBezTo>
                    <a:cubicBezTo>
                      <a:pt x="39" y="582"/>
                      <a:pt x="48" y="584"/>
                      <a:pt x="58" y="586"/>
                    </a:cubicBezTo>
                    <a:cubicBezTo>
                      <a:pt x="81" y="489"/>
                      <a:pt x="94" y="389"/>
                      <a:pt x="96" y="289"/>
                    </a:cubicBezTo>
                    <a:cubicBezTo>
                      <a:pt x="82" y="289"/>
                      <a:pt x="67" y="289"/>
                      <a:pt x="53" y="289"/>
                    </a:cubicBezTo>
                    <a:cubicBezTo>
                      <a:pt x="55" y="192"/>
                      <a:pt x="46" y="94"/>
                      <a:pt x="25" y="0"/>
                    </a:cubicBezTo>
                    <a:cubicBezTo>
                      <a:pt x="25" y="0"/>
                      <a:pt x="25" y="0"/>
                      <a:pt x="24" y="0"/>
                    </a:cubicBezTo>
                    <a:cubicBezTo>
                      <a:pt x="45" y="96"/>
                      <a:pt x="54" y="195"/>
                      <a:pt x="52" y="293"/>
                    </a:cubicBezTo>
                    <a:cubicBezTo>
                      <a:pt x="66" y="293"/>
                      <a:pt x="81" y="294"/>
                      <a:pt x="95" y="293"/>
                    </a:cubicBezTo>
                    <a:cubicBezTo>
                      <a:pt x="93" y="390"/>
                      <a:pt x="80" y="487"/>
                      <a:pt x="58" y="581"/>
                    </a:cubicBezTo>
                    <a:cubicBezTo>
                      <a:pt x="49" y="579"/>
                      <a:pt x="39" y="577"/>
                      <a:pt x="29" y="574"/>
                    </a:cubicBezTo>
                    <a:cubicBezTo>
                      <a:pt x="21" y="610"/>
                      <a:pt x="11" y="645"/>
                      <a:pt x="0" y="67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4" name="Freeform 1228"/>
              <p:cNvSpPr>
                <a:spLocks/>
              </p:cNvSpPr>
              <p:nvPr/>
            </p:nvSpPr>
            <p:spPr bwMode="auto">
              <a:xfrm>
                <a:off x="4641" y="1887"/>
                <a:ext cx="16" cy="46"/>
              </a:xfrm>
              <a:custGeom>
                <a:avLst/>
                <a:gdLst>
                  <a:gd name="T0" fmla="*/ 6 w 8"/>
                  <a:gd name="T1" fmla="*/ 24 h 24"/>
                  <a:gd name="T2" fmla="*/ 7 w 8"/>
                  <a:gd name="T3" fmla="*/ 11 h 24"/>
                  <a:gd name="T4" fmla="*/ 2 w 8"/>
                  <a:gd name="T5" fmla="*/ 1 h 24"/>
                  <a:gd name="T6" fmla="*/ 1 w 8"/>
                  <a:gd name="T7" fmla="*/ 13 h 24"/>
                  <a:gd name="T8" fmla="*/ 6 w 8"/>
                  <a:gd name="T9" fmla="*/ 24 h 24"/>
                </a:gdLst>
                <a:ahLst/>
                <a:cxnLst>
                  <a:cxn ang="0">
                    <a:pos x="T0" y="T1"/>
                  </a:cxn>
                  <a:cxn ang="0">
                    <a:pos x="T2" y="T3"/>
                  </a:cxn>
                  <a:cxn ang="0">
                    <a:pos x="T4" y="T5"/>
                  </a:cxn>
                  <a:cxn ang="0">
                    <a:pos x="T6" y="T7"/>
                  </a:cxn>
                  <a:cxn ang="0">
                    <a:pos x="T8" y="T9"/>
                  </a:cxn>
                </a:cxnLst>
                <a:rect l="0" t="0" r="r" b="b"/>
                <a:pathLst>
                  <a:path w="8" h="24">
                    <a:moveTo>
                      <a:pt x="6" y="24"/>
                    </a:moveTo>
                    <a:cubicBezTo>
                      <a:pt x="8" y="23"/>
                      <a:pt x="8" y="18"/>
                      <a:pt x="7" y="11"/>
                    </a:cubicBezTo>
                    <a:cubicBezTo>
                      <a:pt x="5" y="5"/>
                      <a:pt x="3" y="0"/>
                      <a:pt x="2" y="1"/>
                    </a:cubicBezTo>
                    <a:cubicBezTo>
                      <a:pt x="0" y="1"/>
                      <a:pt x="0" y="6"/>
                      <a:pt x="1" y="13"/>
                    </a:cubicBezTo>
                    <a:cubicBezTo>
                      <a:pt x="2" y="19"/>
                      <a:pt x="5" y="24"/>
                      <a:pt x="6" y="2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5" name="Freeform 1229"/>
              <p:cNvSpPr>
                <a:spLocks/>
              </p:cNvSpPr>
              <p:nvPr/>
            </p:nvSpPr>
            <p:spPr bwMode="auto">
              <a:xfrm>
                <a:off x="4696" y="2433"/>
                <a:ext cx="11" cy="43"/>
              </a:xfrm>
              <a:custGeom>
                <a:avLst/>
                <a:gdLst>
                  <a:gd name="T0" fmla="*/ 3 w 6"/>
                  <a:gd name="T1" fmla="*/ 23 h 23"/>
                  <a:gd name="T2" fmla="*/ 6 w 6"/>
                  <a:gd name="T3" fmla="*/ 12 h 23"/>
                  <a:gd name="T4" fmla="*/ 3 w 6"/>
                  <a:gd name="T5" fmla="*/ 0 h 23"/>
                  <a:gd name="T6" fmla="*/ 0 w 6"/>
                  <a:gd name="T7" fmla="*/ 12 h 23"/>
                  <a:gd name="T8" fmla="*/ 3 w 6"/>
                  <a:gd name="T9" fmla="*/ 23 h 23"/>
                </a:gdLst>
                <a:ahLst/>
                <a:cxnLst>
                  <a:cxn ang="0">
                    <a:pos x="T0" y="T1"/>
                  </a:cxn>
                  <a:cxn ang="0">
                    <a:pos x="T2" y="T3"/>
                  </a:cxn>
                  <a:cxn ang="0">
                    <a:pos x="T4" y="T5"/>
                  </a:cxn>
                  <a:cxn ang="0">
                    <a:pos x="T6" y="T7"/>
                  </a:cxn>
                  <a:cxn ang="0">
                    <a:pos x="T8" y="T9"/>
                  </a:cxn>
                </a:cxnLst>
                <a:rect l="0" t="0" r="r" b="b"/>
                <a:pathLst>
                  <a:path w="6" h="23">
                    <a:moveTo>
                      <a:pt x="3" y="23"/>
                    </a:moveTo>
                    <a:cubicBezTo>
                      <a:pt x="4" y="23"/>
                      <a:pt x="6" y="18"/>
                      <a:pt x="6" y="12"/>
                    </a:cubicBezTo>
                    <a:cubicBezTo>
                      <a:pt x="6" y="5"/>
                      <a:pt x="5" y="0"/>
                      <a:pt x="3" y="0"/>
                    </a:cubicBezTo>
                    <a:cubicBezTo>
                      <a:pt x="1" y="0"/>
                      <a:pt x="0" y="5"/>
                      <a:pt x="0" y="12"/>
                    </a:cubicBezTo>
                    <a:cubicBezTo>
                      <a:pt x="0" y="18"/>
                      <a:pt x="1" y="23"/>
                      <a:pt x="3"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6" name="Freeform 1230"/>
              <p:cNvSpPr>
                <a:spLocks/>
              </p:cNvSpPr>
              <p:nvPr/>
            </p:nvSpPr>
            <p:spPr bwMode="auto">
              <a:xfrm>
                <a:off x="4596" y="3166"/>
                <a:ext cx="15" cy="35"/>
              </a:xfrm>
              <a:custGeom>
                <a:avLst/>
                <a:gdLst>
                  <a:gd name="T0" fmla="*/ 1 w 8"/>
                  <a:gd name="T1" fmla="*/ 19 h 19"/>
                  <a:gd name="T2" fmla="*/ 6 w 8"/>
                  <a:gd name="T3" fmla="*/ 10 h 19"/>
                  <a:gd name="T4" fmla="*/ 7 w 8"/>
                  <a:gd name="T5" fmla="*/ 0 h 19"/>
                  <a:gd name="T6" fmla="*/ 2 w 8"/>
                  <a:gd name="T7" fmla="*/ 9 h 19"/>
                  <a:gd name="T8" fmla="*/ 1 w 8"/>
                  <a:gd name="T9" fmla="*/ 19 h 19"/>
                </a:gdLst>
                <a:ahLst/>
                <a:cxnLst>
                  <a:cxn ang="0">
                    <a:pos x="T0" y="T1"/>
                  </a:cxn>
                  <a:cxn ang="0">
                    <a:pos x="T2" y="T3"/>
                  </a:cxn>
                  <a:cxn ang="0">
                    <a:pos x="T4" y="T5"/>
                  </a:cxn>
                  <a:cxn ang="0">
                    <a:pos x="T6" y="T7"/>
                  </a:cxn>
                  <a:cxn ang="0">
                    <a:pos x="T8" y="T9"/>
                  </a:cxn>
                </a:cxnLst>
                <a:rect l="0" t="0" r="r" b="b"/>
                <a:pathLst>
                  <a:path w="8" h="19">
                    <a:moveTo>
                      <a:pt x="1" y="19"/>
                    </a:moveTo>
                    <a:cubicBezTo>
                      <a:pt x="2" y="19"/>
                      <a:pt x="5" y="15"/>
                      <a:pt x="6" y="10"/>
                    </a:cubicBezTo>
                    <a:cubicBezTo>
                      <a:pt x="8" y="5"/>
                      <a:pt x="8" y="1"/>
                      <a:pt x="7" y="0"/>
                    </a:cubicBezTo>
                    <a:cubicBezTo>
                      <a:pt x="6" y="0"/>
                      <a:pt x="4" y="4"/>
                      <a:pt x="2" y="9"/>
                    </a:cubicBezTo>
                    <a:cubicBezTo>
                      <a:pt x="0" y="14"/>
                      <a:pt x="0" y="19"/>
                      <a:pt x="1"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7" name="Freeform 1231"/>
              <p:cNvSpPr>
                <a:spLocks/>
              </p:cNvSpPr>
              <p:nvPr/>
            </p:nvSpPr>
            <p:spPr bwMode="auto">
              <a:xfrm>
                <a:off x="4775" y="2431"/>
                <a:ext cx="11" cy="47"/>
              </a:xfrm>
              <a:custGeom>
                <a:avLst/>
                <a:gdLst>
                  <a:gd name="T0" fmla="*/ 3 w 6"/>
                  <a:gd name="T1" fmla="*/ 25 h 25"/>
                  <a:gd name="T2" fmla="*/ 6 w 6"/>
                  <a:gd name="T3" fmla="*/ 13 h 25"/>
                  <a:gd name="T4" fmla="*/ 3 w 6"/>
                  <a:gd name="T5" fmla="*/ 1 h 25"/>
                  <a:gd name="T6" fmla="*/ 0 w 6"/>
                  <a:gd name="T7" fmla="*/ 13 h 25"/>
                  <a:gd name="T8" fmla="*/ 3 w 6"/>
                  <a:gd name="T9" fmla="*/ 25 h 25"/>
                </a:gdLst>
                <a:ahLst/>
                <a:cxnLst>
                  <a:cxn ang="0">
                    <a:pos x="T0" y="T1"/>
                  </a:cxn>
                  <a:cxn ang="0">
                    <a:pos x="T2" y="T3"/>
                  </a:cxn>
                  <a:cxn ang="0">
                    <a:pos x="T4" y="T5"/>
                  </a:cxn>
                  <a:cxn ang="0">
                    <a:pos x="T6" y="T7"/>
                  </a:cxn>
                  <a:cxn ang="0">
                    <a:pos x="T8" y="T9"/>
                  </a:cxn>
                </a:cxnLst>
                <a:rect l="0" t="0" r="r" b="b"/>
                <a:pathLst>
                  <a:path w="6" h="25">
                    <a:moveTo>
                      <a:pt x="3" y="25"/>
                    </a:moveTo>
                    <a:cubicBezTo>
                      <a:pt x="5" y="25"/>
                      <a:pt x="6" y="19"/>
                      <a:pt x="6" y="13"/>
                    </a:cubicBezTo>
                    <a:cubicBezTo>
                      <a:pt x="6" y="6"/>
                      <a:pt x="5" y="0"/>
                      <a:pt x="3" y="1"/>
                    </a:cubicBezTo>
                    <a:cubicBezTo>
                      <a:pt x="2" y="1"/>
                      <a:pt x="1" y="6"/>
                      <a:pt x="0" y="13"/>
                    </a:cubicBezTo>
                    <a:cubicBezTo>
                      <a:pt x="0" y="19"/>
                      <a:pt x="2" y="25"/>
                      <a:pt x="3" y="2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8" name="Freeform 1232"/>
              <p:cNvSpPr>
                <a:spLocks/>
              </p:cNvSpPr>
              <p:nvPr/>
            </p:nvSpPr>
            <p:spPr bwMode="auto">
              <a:xfrm>
                <a:off x="4702" y="2987"/>
                <a:ext cx="17" cy="45"/>
              </a:xfrm>
              <a:custGeom>
                <a:avLst/>
                <a:gdLst>
                  <a:gd name="T0" fmla="*/ 2 w 9"/>
                  <a:gd name="T1" fmla="*/ 24 h 24"/>
                  <a:gd name="T2" fmla="*/ 7 w 9"/>
                  <a:gd name="T3" fmla="*/ 13 h 24"/>
                  <a:gd name="T4" fmla="*/ 7 w 9"/>
                  <a:gd name="T5" fmla="*/ 0 h 24"/>
                  <a:gd name="T6" fmla="*/ 2 w 9"/>
                  <a:gd name="T7" fmla="*/ 12 h 24"/>
                  <a:gd name="T8" fmla="*/ 2 w 9"/>
                  <a:gd name="T9" fmla="*/ 24 h 24"/>
                </a:gdLst>
                <a:ahLst/>
                <a:cxnLst>
                  <a:cxn ang="0">
                    <a:pos x="T0" y="T1"/>
                  </a:cxn>
                  <a:cxn ang="0">
                    <a:pos x="T2" y="T3"/>
                  </a:cxn>
                  <a:cxn ang="0">
                    <a:pos x="T4" y="T5"/>
                  </a:cxn>
                  <a:cxn ang="0">
                    <a:pos x="T6" y="T7"/>
                  </a:cxn>
                  <a:cxn ang="0">
                    <a:pos x="T8" y="T9"/>
                  </a:cxn>
                </a:cxnLst>
                <a:rect l="0" t="0" r="r" b="b"/>
                <a:pathLst>
                  <a:path w="9" h="24">
                    <a:moveTo>
                      <a:pt x="2" y="24"/>
                    </a:moveTo>
                    <a:cubicBezTo>
                      <a:pt x="3" y="24"/>
                      <a:pt x="6" y="19"/>
                      <a:pt x="7" y="13"/>
                    </a:cubicBezTo>
                    <a:cubicBezTo>
                      <a:pt x="9" y="6"/>
                      <a:pt x="9" y="1"/>
                      <a:pt x="7" y="0"/>
                    </a:cubicBezTo>
                    <a:cubicBezTo>
                      <a:pt x="6" y="0"/>
                      <a:pt x="3" y="5"/>
                      <a:pt x="2" y="12"/>
                    </a:cubicBezTo>
                    <a:cubicBezTo>
                      <a:pt x="0" y="18"/>
                      <a:pt x="0" y="24"/>
                      <a:pt x="2" y="2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9" name="Freeform 1233"/>
              <p:cNvSpPr>
                <a:spLocks/>
              </p:cNvSpPr>
              <p:nvPr/>
            </p:nvSpPr>
            <p:spPr bwMode="auto">
              <a:xfrm>
                <a:off x="4653" y="2983"/>
                <a:ext cx="9" cy="27"/>
              </a:xfrm>
              <a:custGeom>
                <a:avLst/>
                <a:gdLst>
                  <a:gd name="T0" fmla="*/ 1 w 5"/>
                  <a:gd name="T1" fmla="*/ 14 h 14"/>
                  <a:gd name="T2" fmla="*/ 4 w 5"/>
                  <a:gd name="T3" fmla="*/ 8 h 14"/>
                  <a:gd name="T4" fmla="*/ 4 w 5"/>
                  <a:gd name="T5" fmla="*/ 0 h 14"/>
                  <a:gd name="T6" fmla="*/ 1 w 5"/>
                  <a:gd name="T7" fmla="*/ 7 h 14"/>
                  <a:gd name="T8" fmla="*/ 1 w 5"/>
                  <a:gd name="T9" fmla="*/ 14 h 14"/>
                </a:gdLst>
                <a:ahLst/>
                <a:cxnLst>
                  <a:cxn ang="0">
                    <a:pos x="T0" y="T1"/>
                  </a:cxn>
                  <a:cxn ang="0">
                    <a:pos x="T2" y="T3"/>
                  </a:cxn>
                  <a:cxn ang="0">
                    <a:pos x="T4" y="T5"/>
                  </a:cxn>
                  <a:cxn ang="0">
                    <a:pos x="T6" y="T7"/>
                  </a:cxn>
                  <a:cxn ang="0">
                    <a:pos x="T8" y="T9"/>
                  </a:cxn>
                </a:cxnLst>
                <a:rect l="0" t="0" r="r" b="b"/>
                <a:pathLst>
                  <a:path w="5" h="14">
                    <a:moveTo>
                      <a:pt x="1" y="14"/>
                    </a:moveTo>
                    <a:cubicBezTo>
                      <a:pt x="2" y="14"/>
                      <a:pt x="3" y="12"/>
                      <a:pt x="4" y="8"/>
                    </a:cubicBezTo>
                    <a:cubicBezTo>
                      <a:pt x="5" y="3"/>
                      <a:pt x="5" y="0"/>
                      <a:pt x="4" y="0"/>
                    </a:cubicBezTo>
                    <a:cubicBezTo>
                      <a:pt x="3" y="0"/>
                      <a:pt x="2" y="2"/>
                      <a:pt x="1" y="7"/>
                    </a:cubicBezTo>
                    <a:cubicBezTo>
                      <a:pt x="0" y="11"/>
                      <a:pt x="0" y="14"/>
                      <a:pt x="1" y="1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0" name="Freeform 1234"/>
              <p:cNvSpPr>
                <a:spLocks/>
              </p:cNvSpPr>
              <p:nvPr/>
            </p:nvSpPr>
            <p:spPr bwMode="auto">
              <a:xfrm>
                <a:off x="3563" y="2872"/>
                <a:ext cx="438" cy="796"/>
              </a:xfrm>
              <a:custGeom>
                <a:avLst/>
                <a:gdLst>
                  <a:gd name="T0" fmla="*/ 233 w 233"/>
                  <a:gd name="T1" fmla="*/ 0 h 423"/>
                  <a:gd name="T2" fmla="*/ 232 w 233"/>
                  <a:gd name="T3" fmla="*/ 0 h 423"/>
                  <a:gd name="T4" fmla="*/ 210 w 233"/>
                  <a:gd name="T5" fmla="*/ 69 h 423"/>
                  <a:gd name="T6" fmla="*/ 183 w 233"/>
                  <a:gd name="T7" fmla="*/ 59 h 423"/>
                  <a:gd name="T8" fmla="*/ 97 w 233"/>
                  <a:gd name="T9" fmla="*/ 237 h 423"/>
                  <a:gd name="T10" fmla="*/ 133 w 233"/>
                  <a:gd name="T11" fmla="*/ 261 h 423"/>
                  <a:gd name="T12" fmla="*/ 0 w 233"/>
                  <a:gd name="T13" fmla="*/ 422 h 423"/>
                  <a:gd name="T14" fmla="*/ 1 w 233"/>
                  <a:gd name="T15" fmla="*/ 423 h 423"/>
                  <a:gd name="T16" fmla="*/ 135 w 233"/>
                  <a:gd name="T17" fmla="*/ 259 h 423"/>
                  <a:gd name="T18" fmla="*/ 100 w 233"/>
                  <a:gd name="T19" fmla="*/ 235 h 423"/>
                  <a:gd name="T20" fmla="*/ 183 w 233"/>
                  <a:gd name="T21" fmla="*/ 62 h 423"/>
                  <a:gd name="T22" fmla="*/ 210 w 233"/>
                  <a:gd name="T23" fmla="*/ 73 h 423"/>
                  <a:gd name="T24" fmla="*/ 233 w 233"/>
                  <a:gd name="T2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423">
                    <a:moveTo>
                      <a:pt x="233" y="0"/>
                    </a:moveTo>
                    <a:cubicBezTo>
                      <a:pt x="232" y="0"/>
                      <a:pt x="232" y="0"/>
                      <a:pt x="232" y="0"/>
                    </a:cubicBezTo>
                    <a:cubicBezTo>
                      <a:pt x="225" y="23"/>
                      <a:pt x="218" y="46"/>
                      <a:pt x="210" y="69"/>
                    </a:cubicBezTo>
                    <a:cubicBezTo>
                      <a:pt x="201" y="66"/>
                      <a:pt x="192" y="63"/>
                      <a:pt x="183" y="59"/>
                    </a:cubicBezTo>
                    <a:cubicBezTo>
                      <a:pt x="161" y="122"/>
                      <a:pt x="133" y="182"/>
                      <a:pt x="97" y="237"/>
                    </a:cubicBezTo>
                    <a:cubicBezTo>
                      <a:pt x="109" y="245"/>
                      <a:pt x="121" y="253"/>
                      <a:pt x="133" y="261"/>
                    </a:cubicBezTo>
                    <a:cubicBezTo>
                      <a:pt x="95" y="320"/>
                      <a:pt x="51" y="375"/>
                      <a:pt x="0" y="422"/>
                    </a:cubicBezTo>
                    <a:cubicBezTo>
                      <a:pt x="0" y="423"/>
                      <a:pt x="1" y="423"/>
                      <a:pt x="1" y="423"/>
                    </a:cubicBezTo>
                    <a:cubicBezTo>
                      <a:pt x="53" y="375"/>
                      <a:pt x="98" y="319"/>
                      <a:pt x="135" y="259"/>
                    </a:cubicBezTo>
                    <a:cubicBezTo>
                      <a:pt x="124" y="251"/>
                      <a:pt x="112" y="243"/>
                      <a:pt x="100" y="235"/>
                    </a:cubicBezTo>
                    <a:cubicBezTo>
                      <a:pt x="134" y="181"/>
                      <a:pt x="162" y="123"/>
                      <a:pt x="183" y="62"/>
                    </a:cubicBezTo>
                    <a:cubicBezTo>
                      <a:pt x="192" y="66"/>
                      <a:pt x="201" y="69"/>
                      <a:pt x="210" y="73"/>
                    </a:cubicBezTo>
                    <a:cubicBezTo>
                      <a:pt x="219" y="49"/>
                      <a:pt x="226" y="24"/>
                      <a:pt x="233"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1" name="Freeform 1235"/>
              <p:cNvSpPr>
                <a:spLocks/>
              </p:cNvSpPr>
              <p:nvPr/>
            </p:nvSpPr>
            <p:spPr bwMode="auto">
              <a:xfrm>
                <a:off x="3550" y="3655"/>
                <a:ext cx="26" cy="26"/>
              </a:xfrm>
              <a:custGeom>
                <a:avLst/>
                <a:gdLst>
                  <a:gd name="T0" fmla="*/ 13 w 14"/>
                  <a:gd name="T1" fmla="*/ 1 h 14"/>
                  <a:gd name="T2" fmla="*/ 5 w 14"/>
                  <a:gd name="T3" fmla="*/ 5 h 14"/>
                  <a:gd name="T4" fmla="*/ 1 w 14"/>
                  <a:gd name="T5" fmla="*/ 12 h 14"/>
                  <a:gd name="T6" fmla="*/ 9 w 14"/>
                  <a:gd name="T7" fmla="*/ 9 h 14"/>
                  <a:gd name="T8" fmla="*/ 13 w 14"/>
                  <a:gd name="T9" fmla="*/ 1 h 14"/>
                </a:gdLst>
                <a:ahLst/>
                <a:cxnLst>
                  <a:cxn ang="0">
                    <a:pos x="T0" y="T1"/>
                  </a:cxn>
                  <a:cxn ang="0">
                    <a:pos x="T2" y="T3"/>
                  </a:cxn>
                  <a:cxn ang="0">
                    <a:pos x="T4" y="T5"/>
                  </a:cxn>
                  <a:cxn ang="0">
                    <a:pos x="T6" y="T7"/>
                  </a:cxn>
                  <a:cxn ang="0">
                    <a:pos x="T8" y="T9"/>
                  </a:cxn>
                </a:cxnLst>
                <a:rect l="0" t="0" r="r" b="b"/>
                <a:pathLst>
                  <a:path w="14" h="14">
                    <a:moveTo>
                      <a:pt x="13" y="1"/>
                    </a:moveTo>
                    <a:cubicBezTo>
                      <a:pt x="12" y="0"/>
                      <a:pt x="9" y="2"/>
                      <a:pt x="5" y="5"/>
                    </a:cubicBezTo>
                    <a:cubicBezTo>
                      <a:pt x="2" y="8"/>
                      <a:pt x="0" y="11"/>
                      <a:pt x="1" y="12"/>
                    </a:cubicBezTo>
                    <a:cubicBezTo>
                      <a:pt x="2" y="14"/>
                      <a:pt x="6" y="12"/>
                      <a:pt x="9" y="9"/>
                    </a:cubicBezTo>
                    <a:cubicBezTo>
                      <a:pt x="12" y="6"/>
                      <a:pt x="14" y="2"/>
                      <a:pt x="13"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2" name="Freeform 1236"/>
              <p:cNvSpPr>
                <a:spLocks/>
              </p:cNvSpPr>
              <p:nvPr/>
            </p:nvSpPr>
            <p:spPr bwMode="auto">
              <a:xfrm>
                <a:off x="3803" y="3348"/>
                <a:ext cx="21" cy="30"/>
              </a:xfrm>
              <a:custGeom>
                <a:avLst/>
                <a:gdLst>
                  <a:gd name="T0" fmla="*/ 10 w 11"/>
                  <a:gd name="T1" fmla="*/ 1 h 16"/>
                  <a:gd name="T2" fmla="*/ 3 w 11"/>
                  <a:gd name="T3" fmla="*/ 7 h 16"/>
                  <a:gd name="T4" fmla="*/ 1 w 11"/>
                  <a:gd name="T5" fmla="*/ 15 h 16"/>
                  <a:gd name="T6" fmla="*/ 8 w 11"/>
                  <a:gd name="T7" fmla="*/ 10 h 16"/>
                  <a:gd name="T8" fmla="*/ 10 w 11"/>
                  <a:gd name="T9" fmla="*/ 1 h 16"/>
                </a:gdLst>
                <a:ahLst/>
                <a:cxnLst>
                  <a:cxn ang="0">
                    <a:pos x="T0" y="T1"/>
                  </a:cxn>
                  <a:cxn ang="0">
                    <a:pos x="T2" y="T3"/>
                  </a:cxn>
                  <a:cxn ang="0">
                    <a:pos x="T4" y="T5"/>
                  </a:cxn>
                  <a:cxn ang="0">
                    <a:pos x="T6" y="T7"/>
                  </a:cxn>
                  <a:cxn ang="0">
                    <a:pos x="T8" y="T9"/>
                  </a:cxn>
                </a:cxnLst>
                <a:rect l="0" t="0" r="r" b="b"/>
                <a:pathLst>
                  <a:path w="11" h="16">
                    <a:moveTo>
                      <a:pt x="10" y="1"/>
                    </a:moveTo>
                    <a:cubicBezTo>
                      <a:pt x="9" y="0"/>
                      <a:pt x="5" y="3"/>
                      <a:pt x="3" y="7"/>
                    </a:cubicBezTo>
                    <a:cubicBezTo>
                      <a:pt x="1" y="10"/>
                      <a:pt x="0" y="14"/>
                      <a:pt x="1" y="15"/>
                    </a:cubicBezTo>
                    <a:cubicBezTo>
                      <a:pt x="2" y="16"/>
                      <a:pt x="5" y="14"/>
                      <a:pt x="8" y="10"/>
                    </a:cubicBezTo>
                    <a:cubicBezTo>
                      <a:pt x="10" y="6"/>
                      <a:pt x="11" y="2"/>
                      <a:pt x="10"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3" name="Freeform 1237"/>
              <p:cNvSpPr>
                <a:spLocks/>
              </p:cNvSpPr>
              <p:nvPr/>
            </p:nvSpPr>
            <p:spPr bwMode="auto">
              <a:xfrm>
                <a:off x="3993" y="2861"/>
                <a:ext cx="11" cy="27"/>
              </a:xfrm>
              <a:custGeom>
                <a:avLst/>
                <a:gdLst>
                  <a:gd name="T0" fmla="*/ 5 w 6"/>
                  <a:gd name="T1" fmla="*/ 0 h 14"/>
                  <a:gd name="T2" fmla="*/ 1 w 6"/>
                  <a:gd name="T3" fmla="*/ 6 h 14"/>
                  <a:gd name="T4" fmla="*/ 1 w 6"/>
                  <a:gd name="T5" fmla="*/ 13 h 14"/>
                  <a:gd name="T6" fmla="*/ 5 w 6"/>
                  <a:gd name="T7" fmla="*/ 7 h 14"/>
                  <a:gd name="T8" fmla="*/ 5 w 6"/>
                  <a:gd name="T9" fmla="*/ 0 h 14"/>
                </a:gdLst>
                <a:ahLst/>
                <a:cxnLst>
                  <a:cxn ang="0">
                    <a:pos x="T0" y="T1"/>
                  </a:cxn>
                  <a:cxn ang="0">
                    <a:pos x="T2" y="T3"/>
                  </a:cxn>
                  <a:cxn ang="0">
                    <a:pos x="T4" y="T5"/>
                  </a:cxn>
                  <a:cxn ang="0">
                    <a:pos x="T6" y="T7"/>
                  </a:cxn>
                  <a:cxn ang="0">
                    <a:pos x="T8" y="T9"/>
                  </a:cxn>
                </a:cxnLst>
                <a:rect l="0" t="0" r="r" b="b"/>
                <a:pathLst>
                  <a:path w="6" h="14">
                    <a:moveTo>
                      <a:pt x="5" y="0"/>
                    </a:moveTo>
                    <a:cubicBezTo>
                      <a:pt x="4" y="0"/>
                      <a:pt x="2" y="2"/>
                      <a:pt x="1" y="6"/>
                    </a:cubicBezTo>
                    <a:cubicBezTo>
                      <a:pt x="0" y="10"/>
                      <a:pt x="0" y="13"/>
                      <a:pt x="1" y="13"/>
                    </a:cubicBezTo>
                    <a:cubicBezTo>
                      <a:pt x="2" y="14"/>
                      <a:pt x="4" y="11"/>
                      <a:pt x="5" y="7"/>
                    </a:cubicBezTo>
                    <a:cubicBezTo>
                      <a:pt x="6" y="4"/>
                      <a:pt x="6" y="0"/>
                      <a:pt x="5"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4" name="Freeform 1238"/>
              <p:cNvSpPr>
                <a:spLocks/>
              </p:cNvSpPr>
              <p:nvPr/>
            </p:nvSpPr>
            <p:spPr bwMode="auto">
              <a:xfrm>
                <a:off x="3736" y="3303"/>
                <a:ext cx="20" cy="30"/>
              </a:xfrm>
              <a:custGeom>
                <a:avLst/>
                <a:gdLst>
                  <a:gd name="T0" fmla="*/ 10 w 11"/>
                  <a:gd name="T1" fmla="*/ 1 h 16"/>
                  <a:gd name="T2" fmla="*/ 4 w 11"/>
                  <a:gd name="T3" fmla="*/ 6 h 16"/>
                  <a:gd name="T4" fmla="*/ 2 w 11"/>
                  <a:gd name="T5" fmla="*/ 15 h 16"/>
                  <a:gd name="T6" fmla="*/ 8 w 11"/>
                  <a:gd name="T7" fmla="*/ 10 h 16"/>
                  <a:gd name="T8" fmla="*/ 10 w 11"/>
                  <a:gd name="T9" fmla="*/ 1 h 16"/>
                </a:gdLst>
                <a:ahLst/>
                <a:cxnLst>
                  <a:cxn ang="0">
                    <a:pos x="T0" y="T1"/>
                  </a:cxn>
                  <a:cxn ang="0">
                    <a:pos x="T2" y="T3"/>
                  </a:cxn>
                  <a:cxn ang="0">
                    <a:pos x="T4" y="T5"/>
                  </a:cxn>
                  <a:cxn ang="0">
                    <a:pos x="T6" y="T7"/>
                  </a:cxn>
                  <a:cxn ang="0">
                    <a:pos x="T8" y="T9"/>
                  </a:cxn>
                </a:cxnLst>
                <a:rect l="0" t="0" r="r" b="b"/>
                <a:pathLst>
                  <a:path w="11" h="16">
                    <a:moveTo>
                      <a:pt x="10" y="1"/>
                    </a:moveTo>
                    <a:cubicBezTo>
                      <a:pt x="9" y="0"/>
                      <a:pt x="6" y="3"/>
                      <a:pt x="4" y="6"/>
                    </a:cubicBezTo>
                    <a:cubicBezTo>
                      <a:pt x="2" y="10"/>
                      <a:pt x="0" y="14"/>
                      <a:pt x="2" y="15"/>
                    </a:cubicBezTo>
                    <a:cubicBezTo>
                      <a:pt x="3" y="16"/>
                      <a:pt x="6" y="13"/>
                      <a:pt x="8" y="10"/>
                    </a:cubicBezTo>
                    <a:cubicBezTo>
                      <a:pt x="11" y="6"/>
                      <a:pt x="11" y="2"/>
                      <a:pt x="10"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5" name="Freeform 1239"/>
              <p:cNvSpPr>
                <a:spLocks/>
              </p:cNvSpPr>
              <p:nvPr/>
            </p:nvSpPr>
            <p:spPr bwMode="auto">
              <a:xfrm>
                <a:off x="3899" y="2970"/>
                <a:ext cx="15" cy="30"/>
              </a:xfrm>
              <a:custGeom>
                <a:avLst/>
                <a:gdLst>
                  <a:gd name="T0" fmla="*/ 7 w 8"/>
                  <a:gd name="T1" fmla="*/ 1 h 16"/>
                  <a:gd name="T2" fmla="*/ 2 w 8"/>
                  <a:gd name="T3" fmla="*/ 7 h 16"/>
                  <a:gd name="T4" fmla="*/ 2 w 8"/>
                  <a:gd name="T5" fmla="*/ 15 h 16"/>
                  <a:gd name="T6" fmla="*/ 7 w 8"/>
                  <a:gd name="T7" fmla="*/ 9 h 16"/>
                  <a:gd name="T8" fmla="*/ 7 w 8"/>
                  <a:gd name="T9" fmla="*/ 1 h 16"/>
                </a:gdLst>
                <a:ahLst/>
                <a:cxnLst>
                  <a:cxn ang="0">
                    <a:pos x="T0" y="T1"/>
                  </a:cxn>
                  <a:cxn ang="0">
                    <a:pos x="T2" y="T3"/>
                  </a:cxn>
                  <a:cxn ang="0">
                    <a:pos x="T4" y="T5"/>
                  </a:cxn>
                  <a:cxn ang="0">
                    <a:pos x="T6" y="T7"/>
                  </a:cxn>
                  <a:cxn ang="0">
                    <a:pos x="T8" y="T9"/>
                  </a:cxn>
                </a:cxnLst>
                <a:rect l="0" t="0" r="r" b="b"/>
                <a:pathLst>
                  <a:path w="8" h="16">
                    <a:moveTo>
                      <a:pt x="7" y="1"/>
                    </a:moveTo>
                    <a:cubicBezTo>
                      <a:pt x="6" y="0"/>
                      <a:pt x="3" y="3"/>
                      <a:pt x="2" y="7"/>
                    </a:cubicBezTo>
                    <a:cubicBezTo>
                      <a:pt x="0" y="11"/>
                      <a:pt x="0" y="15"/>
                      <a:pt x="2" y="15"/>
                    </a:cubicBezTo>
                    <a:cubicBezTo>
                      <a:pt x="3" y="16"/>
                      <a:pt x="5" y="13"/>
                      <a:pt x="7" y="9"/>
                    </a:cubicBezTo>
                    <a:cubicBezTo>
                      <a:pt x="8" y="5"/>
                      <a:pt x="8" y="1"/>
                      <a:pt x="7"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6" name="Freeform 1240"/>
              <p:cNvSpPr>
                <a:spLocks/>
              </p:cNvSpPr>
              <p:nvPr/>
            </p:nvSpPr>
            <p:spPr bwMode="auto">
              <a:xfrm>
                <a:off x="3954" y="2995"/>
                <a:ext cx="9" cy="18"/>
              </a:xfrm>
              <a:custGeom>
                <a:avLst/>
                <a:gdLst>
                  <a:gd name="T0" fmla="*/ 4 w 5"/>
                  <a:gd name="T1" fmla="*/ 0 h 10"/>
                  <a:gd name="T2" fmla="*/ 1 w 5"/>
                  <a:gd name="T3" fmla="*/ 4 h 10"/>
                  <a:gd name="T4" fmla="*/ 1 w 5"/>
                  <a:gd name="T5" fmla="*/ 10 h 10"/>
                  <a:gd name="T6" fmla="*/ 4 w 5"/>
                  <a:gd name="T7" fmla="*/ 6 h 10"/>
                  <a:gd name="T8" fmla="*/ 4 w 5"/>
                  <a:gd name="T9" fmla="*/ 0 h 10"/>
                </a:gdLst>
                <a:ahLst/>
                <a:cxnLst>
                  <a:cxn ang="0">
                    <a:pos x="T0" y="T1"/>
                  </a:cxn>
                  <a:cxn ang="0">
                    <a:pos x="T2" y="T3"/>
                  </a:cxn>
                  <a:cxn ang="0">
                    <a:pos x="T4" y="T5"/>
                  </a:cxn>
                  <a:cxn ang="0">
                    <a:pos x="T6" y="T7"/>
                  </a:cxn>
                  <a:cxn ang="0">
                    <a:pos x="T8" y="T9"/>
                  </a:cxn>
                </a:cxnLst>
                <a:rect l="0" t="0" r="r" b="b"/>
                <a:pathLst>
                  <a:path w="5" h="10">
                    <a:moveTo>
                      <a:pt x="4" y="0"/>
                    </a:moveTo>
                    <a:cubicBezTo>
                      <a:pt x="3" y="0"/>
                      <a:pt x="2" y="2"/>
                      <a:pt x="1" y="4"/>
                    </a:cubicBezTo>
                    <a:cubicBezTo>
                      <a:pt x="0" y="7"/>
                      <a:pt x="0" y="10"/>
                      <a:pt x="1" y="10"/>
                    </a:cubicBezTo>
                    <a:cubicBezTo>
                      <a:pt x="2" y="10"/>
                      <a:pt x="3" y="8"/>
                      <a:pt x="4" y="6"/>
                    </a:cubicBezTo>
                    <a:cubicBezTo>
                      <a:pt x="5" y="3"/>
                      <a:pt x="5" y="0"/>
                      <a:pt x="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7" name="Freeform 1241"/>
              <p:cNvSpPr>
                <a:spLocks/>
              </p:cNvSpPr>
              <p:nvPr/>
            </p:nvSpPr>
            <p:spPr bwMode="auto">
              <a:xfrm>
                <a:off x="3232" y="1643"/>
                <a:ext cx="291" cy="406"/>
              </a:xfrm>
              <a:custGeom>
                <a:avLst/>
                <a:gdLst>
                  <a:gd name="T0" fmla="*/ 1 w 155"/>
                  <a:gd name="T1" fmla="*/ 0 h 216"/>
                  <a:gd name="T2" fmla="*/ 0 w 155"/>
                  <a:gd name="T3" fmla="*/ 1 h 216"/>
                  <a:gd name="T4" fmla="*/ 29 w 155"/>
                  <a:gd name="T5" fmla="*/ 29 h 216"/>
                  <a:gd name="T6" fmla="*/ 12 w 155"/>
                  <a:gd name="T7" fmla="*/ 45 h 216"/>
                  <a:gd name="T8" fmla="*/ 77 w 155"/>
                  <a:gd name="T9" fmla="*/ 131 h 216"/>
                  <a:gd name="T10" fmla="*/ 106 w 155"/>
                  <a:gd name="T11" fmla="*/ 113 h 216"/>
                  <a:gd name="T12" fmla="*/ 154 w 155"/>
                  <a:gd name="T13" fmla="*/ 216 h 216"/>
                  <a:gd name="T14" fmla="*/ 155 w 155"/>
                  <a:gd name="T15" fmla="*/ 216 h 216"/>
                  <a:gd name="T16" fmla="*/ 106 w 155"/>
                  <a:gd name="T17" fmla="*/ 111 h 216"/>
                  <a:gd name="T18" fmla="*/ 77 w 155"/>
                  <a:gd name="T19" fmla="*/ 129 h 216"/>
                  <a:gd name="T20" fmla="*/ 14 w 155"/>
                  <a:gd name="T21" fmla="*/ 46 h 216"/>
                  <a:gd name="T22" fmla="*/ 31 w 155"/>
                  <a:gd name="T23" fmla="*/ 30 h 216"/>
                  <a:gd name="T24" fmla="*/ 1 w 155"/>
                  <a:gd name="T25"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16">
                    <a:moveTo>
                      <a:pt x="1" y="0"/>
                    </a:moveTo>
                    <a:cubicBezTo>
                      <a:pt x="0" y="0"/>
                      <a:pt x="0" y="1"/>
                      <a:pt x="0" y="1"/>
                    </a:cubicBezTo>
                    <a:cubicBezTo>
                      <a:pt x="10" y="10"/>
                      <a:pt x="20" y="20"/>
                      <a:pt x="29" y="29"/>
                    </a:cubicBezTo>
                    <a:cubicBezTo>
                      <a:pt x="24" y="35"/>
                      <a:pt x="18" y="40"/>
                      <a:pt x="12" y="45"/>
                    </a:cubicBezTo>
                    <a:cubicBezTo>
                      <a:pt x="38" y="72"/>
                      <a:pt x="59" y="101"/>
                      <a:pt x="77" y="131"/>
                    </a:cubicBezTo>
                    <a:cubicBezTo>
                      <a:pt x="87" y="125"/>
                      <a:pt x="96" y="119"/>
                      <a:pt x="106" y="113"/>
                    </a:cubicBezTo>
                    <a:cubicBezTo>
                      <a:pt x="126" y="146"/>
                      <a:pt x="142" y="180"/>
                      <a:pt x="154" y="216"/>
                    </a:cubicBezTo>
                    <a:cubicBezTo>
                      <a:pt x="155" y="216"/>
                      <a:pt x="155" y="216"/>
                      <a:pt x="155" y="216"/>
                    </a:cubicBezTo>
                    <a:cubicBezTo>
                      <a:pt x="142" y="179"/>
                      <a:pt x="126" y="144"/>
                      <a:pt x="106" y="111"/>
                    </a:cubicBezTo>
                    <a:cubicBezTo>
                      <a:pt x="96" y="117"/>
                      <a:pt x="87" y="123"/>
                      <a:pt x="77" y="129"/>
                    </a:cubicBezTo>
                    <a:cubicBezTo>
                      <a:pt x="59" y="100"/>
                      <a:pt x="38" y="72"/>
                      <a:pt x="14" y="46"/>
                    </a:cubicBezTo>
                    <a:cubicBezTo>
                      <a:pt x="20" y="41"/>
                      <a:pt x="25" y="35"/>
                      <a:pt x="31" y="30"/>
                    </a:cubicBezTo>
                    <a:cubicBezTo>
                      <a:pt x="22" y="20"/>
                      <a:pt x="11" y="1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8" name="Freeform 1242"/>
              <p:cNvSpPr>
                <a:spLocks/>
              </p:cNvSpPr>
              <p:nvPr/>
            </p:nvSpPr>
            <p:spPr bwMode="auto">
              <a:xfrm>
                <a:off x="3518" y="2040"/>
                <a:ext cx="9" cy="17"/>
              </a:xfrm>
              <a:custGeom>
                <a:avLst/>
                <a:gdLst>
                  <a:gd name="T0" fmla="*/ 1 w 5"/>
                  <a:gd name="T1" fmla="*/ 0 h 9"/>
                  <a:gd name="T2" fmla="*/ 0 w 5"/>
                  <a:gd name="T3" fmla="*/ 6 h 9"/>
                  <a:gd name="T4" fmla="*/ 4 w 5"/>
                  <a:gd name="T5" fmla="*/ 9 h 9"/>
                  <a:gd name="T6" fmla="*/ 4 w 5"/>
                  <a:gd name="T7" fmla="*/ 4 h 9"/>
                  <a:gd name="T8" fmla="*/ 1 w 5"/>
                  <a:gd name="T9" fmla="*/ 0 h 9"/>
                </a:gdLst>
                <a:ahLst/>
                <a:cxnLst>
                  <a:cxn ang="0">
                    <a:pos x="T0" y="T1"/>
                  </a:cxn>
                  <a:cxn ang="0">
                    <a:pos x="T2" y="T3"/>
                  </a:cxn>
                  <a:cxn ang="0">
                    <a:pos x="T4" y="T5"/>
                  </a:cxn>
                  <a:cxn ang="0">
                    <a:pos x="T6" y="T7"/>
                  </a:cxn>
                  <a:cxn ang="0">
                    <a:pos x="T8" y="T9"/>
                  </a:cxn>
                </a:cxnLst>
                <a:rect l="0" t="0" r="r" b="b"/>
                <a:pathLst>
                  <a:path w="5" h="9">
                    <a:moveTo>
                      <a:pt x="1" y="0"/>
                    </a:moveTo>
                    <a:cubicBezTo>
                      <a:pt x="0" y="1"/>
                      <a:pt x="0" y="3"/>
                      <a:pt x="0" y="6"/>
                    </a:cubicBezTo>
                    <a:cubicBezTo>
                      <a:pt x="1" y="8"/>
                      <a:pt x="3" y="9"/>
                      <a:pt x="4" y="9"/>
                    </a:cubicBezTo>
                    <a:cubicBezTo>
                      <a:pt x="5" y="8"/>
                      <a:pt x="5" y="6"/>
                      <a:pt x="4" y="4"/>
                    </a:cubicBezTo>
                    <a:cubicBezTo>
                      <a:pt x="4" y="1"/>
                      <a:pt x="2"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9" name="Freeform 1243"/>
              <p:cNvSpPr>
                <a:spLocks/>
              </p:cNvSpPr>
              <p:nvPr/>
            </p:nvSpPr>
            <p:spPr bwMode="auto">
              <a:xfrm>
                <a:off x="3426" y="1846"/>
                <a:ext cx="13" cy="17"/>
              </a:xfrm>
              <a:custGeom>
                <a:avLst/>
                <a:gdLst>
                  <a:gd name="T0" fmla="*/ 1 w 7"/>
                  <a:gd name="T1" fmla="*/ 1 h 9"/>
                  <a:gd name="T2" fmla="*/ 1 w 7"/>
                  <a:gd name="T3" fmla="*/ 6 h 9"/>
                  <a:gd name="T4" fmla="*/ 6 w 7"/>
                  <a:gd name="T5" fmla="*/ 9 h 9"/>
                  <a:gd name="T6" fmla="*/ 5 w 7"/>
                  <a:gd name="T7" fmla="*/ 4 h 9"/>
                  <a:gd name="T8" fmla="*/ 1 w 7"/>
                  <a:gd name="T9" fmla="*/ 1 h 9"/>
                </a:gdLst>
                <a:ahLst/>
                <a:cxnLst>
                  <a:cxn ang="0">
                    <a:pos x="T0" y="T1"/>
                  </a:cxn>
                  <a:cxn ang="0">
                    <a:pos x="T2" y="T3"/>
                  </a:cxn>
                  <a:cxn ang="0">
                    <a:pos x="T4" y="T5"/>
                  </a:cxn>
                  <a:cxn ang="0">
                    <a:pos x="T6" y="T7"/>
                  </a:cxn>
                  <a:cxn ang="0">
                    <a:pos x="T8" y="T9"/>
                  </a:cxn>
                </a:cxnLst>
                <a:rect l="0" t="0" r="r" b="b"/>
                <a:pathLst>
                  <a:path w="7" h="9">
                    <a:moveTo>
                      <a:pt x="1" y="1"/>
                    </a:moveTo>
                    <a:cubicBezTo>
                      <a:pt x="0" y="2"/>
                      <a:pt x="0" y="4"/>
                      <a:pt x="1" y="6"/>
                    </a:cubicBezTo>
                    <a:cubicBezTo>
                      <a:pt x="3" y="8"/>
                      <a:pt x="4" y="9"/>
                      <a:pt x="6" y="9"/>
                    </a:cubicBezTo>
                    <a:cubicBezTo>
                      <a:pt x="7" y="8"/>
                      <a:pt x="6" y="6"/>
                      <a:pt x="5" y="4"/>
                    </a:cubicBezTo>
                    <a:cubicBezTo>
                      <a:pt x="4" y="2"/>
                      <a:pt x="2"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0" name="Freeform 1244"/>
              <p:cNvSpPr>
                <a:spLocks/>
              </p:cNvSpPr>
              <p:nvPr/>
            </p:nvSpPr>
            <p:spPr bwMode="auto">
              <a:xfrm>
                <a:off x="3226" y="1639"/>
                <a:ext cx="14" cy="12"/>
              </a:xfrm>
              <a:custGeom>
                <a:avLst/>
                <a:gdLst>
                  <a:gd name="T0" fmla="*/ 1 w 7"/>
                  <a:gd name="T1" fmla="*/ 0 h 6"/>
                  <a:gd name="T2" fmla="*/ 3 w 7"/>
                  <a:gd name="T3" fmla="*/ 4 h 6"/>
                  <a:gd name="T4" fmla="*/ 7 w 7"/>
                  <a:gd name="T5" fmla="*/ 5 h 6"/>
                  <a:gd name="T6" fmla="*/ 5 w 7"/>
                  <a:gd name="T7" fmla="*/ 2 h 6"/>
                  <a:gd name="T8" fmla="*/ 1 w 7"/>
                  <a:gd name="T9" fmla="*/ 0 h 6"/>
                </a:gdLst>
                <a:ahLst/>
                <a:cxnLst>
                  <a:cxn ang="0">
                    <a:pos x="T0" y="T1"/>
                  </a:cxn>
                  <a:cxn ang="0">
                    <a:pos x="T2" y="T3"/>
                  </a:cxn>
                  <a:cxn ang="0">
                    <a:pos x="T4" y="T5"/>
                  </a:cxn>
                  <a:cxn ang="0">
                    <a:pos x="T6" y="T7"/>
                  </a:cxn>
                  <a:cxn ang="0">
                    <a:pos x="T8" y="T9"/>
                  </a:cxn>
                </a:cxnLst>
                <a:rect l="0" t="0" r="r" b="b"/>
                <a:pathLst>
                  <a:path w="7" h="6">
                    <a:moveTo>
                      <a:pt x="1" y="0"/>
                    </a:moveTo>
                    <a:cubicBezTo>
                      <a:pt x="0" y="1"/>
                      <a:pt x="1" y="3"/>
                      <a:pt x="3" y="4"/>
                    </a:cubicBezTo>
                    <a:cubicBezTo>
                      <a:pt x="4" y="6"/>
                      <a:pt x="6" y="6"/>
                      <a:pt x="7" y="5"/>
                    </a:cubicBezTo>
                    <a:cubicBezTo>
                      <a:pt x="7" y="5"/>
                      <a:pt x="7" y="3"/>
                      <a:pt x="5" y="2"/>
                    </a:cubicBezTo>
                    <a:cubicBezTo>
                      <a:pt x="4" y="0"/>
                      <a:pt x="2"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1" name="Freeform 1245"/>
              <p:cNvSpPr>
                <a:spLocks/>
              </p:cNvSpPr>
              <p:nvPr/>
            </p:nvSpPr>
            <p:spPr bwMode="auto">
              <a:xfrm>
                <a:off x="3373" y="1880"/>
                <a:ext cx="11" cy="17"/>
              </a:xfrm>
              <a:custGeom>
                <a:avLst/>
                <a:gdLst>
                  <a:gd name="T0" fmla="*/ 0 w 6"/>
                  <a:gd name="T1" fmla="*/ 1 h 9"/>
                  <a:gd name="T2" fmla="*/ 1 w 6"/>
                  <a:gd name="T3" fmla="*/ 6 h 9"/>
                  <a:gd name="T4" fmla="*/ 5 w 6"/>
                  <a:gd name="T5" fmla="*/ 8 h 9"/>
                  <a:gd name="T6" fmla="*/ 5 w 6"/>
                  <a:gd name="T7" fmla="*/ 3 h 9"/>
                  <a:gd name="T8" fmla="*/ 0 w 6"/>
                  <a:gd name="T9" fmla="*/ 1 h 9"/>
                </a:gdLst>
                <a:ahLst/>
                <a:cxnLst>
                  <a:cxn ang="0">
                    <a:pos x="T0" y="T1"/>
                  </a:cxn>
                  <a:cxn ang="0">
                    <a:pos x="T2" y="T3"/>
                  </a:cxn>
                  <a:cxn ang="0">
                    <a:pos x="T4" y="T5"/>
                  </a:cxn>
                  <a:cxn ang="0">
                    <a:pos x="T6" y="T7"/>
                  </a:cxn>
                  <a:cxn ang="0">
                    <a:pos x="T8" y="T9"/>
                  </a:cxn>
                </a:cxnLst>
                <a:rect l="0" t="0" r="r" b="b"/>
                <a:pathLst>
                  <a:path w="6" h="9">
                    <a:moveTo>
                      <a:pt x="0" y="1"/>
                    </a:moveTo>
                    <a:cubicBezTo>
                      <a:pt x="0" y="2"/>
                      <a:pt x="0" y="4"/>
                      <a:pt x="1" y="6"/>
                    </a:cubicBezTo>
                    <a:cubicBezTo>
                      <a:pt x="2" y="8"/>
                      <a:pt x="4" y="9"/>
                      <a:pt x="5" y="8"/>
                    </a:cubicBezTo>
                    <a:cubicBezTo>
                      <a:pt x="6" y="8"/>
                      <a:pt x="6" y="5"/>
                      <a:pt x="5" y="3"/>
                    </a:cubicBezTo>
                    <a:cubicBezTo>
                      <a:pt x="3" y="1"/>
                      <a:pt x="1" y="0"/>
                      <a:pt x="0"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2" name="Freeform 1246"/>
              <p:cNvSpPr>
                <a:spLocks/>
              </p:cNvSpPr>
              <p:nvPr/>
            </p:nvSpPr>
            <p:spPr bwMode="auto">
              <a:xfrm>
                <a:off x="3249" y="1720"/>
                <a:ext cx="15" cy="15"/>
              </a:xfrm>
              <a:custGeom>
                <a:avLst/>
                <a:gdLst>
                  <a:gd name="T0" fmla="*/ 1 w 8"/>
                  <a:gd name="T1" fmla="*/ 1 h 8"/>
                  <a:gd name="T2" fmla="*/ 2 w 8"/>
                  <a:gd name="T3" fmla="*/ 6 h 8"/>
                  <a:gd name="T4" fmla="*/ 7 w 8"/>
                  <a:gd name="T5" fmla="*/ 7 h 8"/>
                  <a:gd name="T6" fmla="*/ 6 w 8"/>
                  <a:gd name="T7" fmla="*/ 3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2"/>
                      <a:pt x="1" y="4"/>
                      <a:pt x="2" y="6"/>
                    </a:cubicBezTo>
                    <a:cubicBezTo>
                      <a:pt x="4" y="8"/>
                      <a:pt x="6" y="8"/>
                      <a:pt x="7" y="7"/>
                    </a:cubicBezTo>
                    <a:cubicBezTo>
                      <a:pt x="8" y="7"/>
                      <a:pt x="7" y="5"/>
                      <a:pt x="6" y="3"/>
                    </a:cubicBezTo>
                    <a:cubicBezTo>
                      <a:pt x="4" y="1"/>
                      <a:pt x="2"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3" name="Freeform 1247"/>
              <p:cNvSpPr>
                <a:spLocks/>
              </p:cNvSpPr>
              <p:nvPr/>
            </p:nvSpPr>
            <p:spPr bwMode="auto">
              <a:xfrm>
                <a:off x="3283" y="1694"/>
                <a:ext cx="9" cy="9"/>
              </a:xfrm>
              <a:custGeom>
                <a:avLst/>
                <a:gdLst>
                  <a:gd name="T0" fmla="*/ 1 w 5"/>
                  <a:gd name="T1" fmla="*/ 1 h 5"/>
                  <a:gd name="T2" fmla="*/ 2 w 5"/>
                  <a:gd name="T3" fmla="*/ 4 h 5"/>
                  <a:gd name="T4" fmla="*/ 5 w 5"/>
                  <a:gd name="T5" fmla="*/ 5 h 5"/>
                  <a:gd name="T6" fmla="*/ 4 w 5"/>
                  <a:gd name="T7" fmla="*/ 2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1"/>
                      <a:pt x="1" y="2"/>
                      <a:pt x="2" y="4"/>
                    </a:cubicBezTo>
                    <a:cubicBezTo>
                      <a:pt x="3" y="5"/>
                      <a:pt x="4" y="5"/>
                      <a:pt x="5" y="5"/>
                    </a:cubicBezTo>
                    <a:cubicBezTo>
                      <a:pt x="5" y="4"/>
                      <a:pt x="5" y="3"/>
                      <a:pt x="4" y="2"/>
                    </a:cubicBezTo>
                    <a:cubicBezTo>
                      <a:pt x="3" y="0"/>
                      <a:pt x="1"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4" name="Freeform 1248"/>
              <p:cNvSpPr>
                <a:spLocks/>
              </p:cNvSpPr>
              <p:nvPr/>
            </p:nvSpPr>
            <p:spPr bwMode="auto">
              <a:xfrm>
                <a:off x="3602" y="910"/>
                <a:ext cx="587" cy="647"/>
              </a:xfrm>
              <a:custGeom>
                <a:avLst/>
                <a:gdLst>
                  <a:gd name="T0" fmla="*/ 0 w 312"/>
                  <a:gd name="T1" fmla="*/ 0 h 344"/>
                  <a:gd name="T2" fmla="*/ 0 w 312"/>
                  <a:gd name="T3" fmla="*/ 1 h 344"/>
                  <a:gd name="T4" fmla="*/ 59 w 312"/>
                  <a:gd name="T5" fmla="*/ 44 h 344"/>
                  <a:gd name="T6" fmla="*/ 43 w 312"/>
                  <a:gd name="T7" fmla="*/ 62 h 344"/>
                  <a:gd name="T8" fmla="*/ 180 w 312"/>
                  <a:gd name="T9" fmla="*/ 199 h 344"/>
                  <a:gd name="T10" fmla="*/ 206 w 312"/>
                  <a:gd name="T11" fmla="*/ 178 h 344"/>
                  <a:gd name="T12" fmla="*/ 311 w 312"/>
                  <a:gd name="T13" fmla="*/ 344 h 344"/>
                  <a:gd name="T14" fmla="*/ 312 w 312"/>
                  <a:gd name="T15" fmla="*/ 343 h 344"/>
                  <a:gd name="T16" fmla="*/ 205 w 312"/>
                  <a:gd name="T17" fmla="*/ 175 h 344"/>
                  <a:gd name="T18" fmla="*/ 179 w 312"/>
                  <a:gd name="T19" fmla="*/ 197 h 344"/>
                  <a:gd name="T20" fmla="*/ 46 w 312"/>
                  <a:gd name="T21" fmla="*/ 63 h 344"/>
                  <a:gd name="T22" fmla="*/ 62 w 312"/>
                  <a:gd name="T23" fmla="*/ 46 h 344"/>
                  <a:gd name="T24" fmla="*/ 0 w 312"/>
                  <a:gd name="T2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344">
                    <a:moveTo>
                      <a:pt x="0" y="0"/>
                    </a:moveTo>
                    <a:cubicBezTo>
                      <a:pt x="0" y="1"/>
                      <a:pt x="0" y="1"/>
                      <a:pt x="0" y="1"/>
                    </a:cubicBezTo>
                    <a:cubicBezTo>
                      <a:pt x="20" y="15"/>
                      <a:pt x="40" y="29"/>
                      <a:pt x="59" y="44"/>
                    </a:cubicBezTo>
                    <a:cubicBezTo>
                      <a:pt x="54" y="50"/>
                      <a:pt x="48" y="56"/>
                      <a:pt x="43" y="62"/>
                    </a:cubicBezTo>
                    <a:cubicBezTo>
                      <a:pt x="95" y="103"/>
                      <a:pt x="141" y="150"/>
                      <a:pt x="180" y="199"/>
                    </a:cubicBezTo>
                    <a:cubicBezTo>
                      <a:pt x="189" y="192"/>
                      <a:pt x="198" y="185"/>
                      <a:pt x="206" y="178"/>
                    </a:cubicBezTo>
                    <a:cubicBezTo>
                      <a:pt x="247" y="230"/>
                      <a:pt x="282" y="285"/>
                      <a:pt x="311" y="344"/>
                    </a:cubicBezTo>
                    <a:cubicBezTo>
                      <a:pt x="312" y="343"/>
                      <a:pt x="312" y="343"/>
                      <a:pt x="312" y="343"/>
                    </a:cubicBezTo>
                    <a:cubicBezTo>
                      <a:pt x="282" y="284"/>
                      <a:pt x="247" y="228"/>
                      <a:pt x="205" y="175"/>
                    </a:cubicBezTo>
                    <a:cubicBezTo>
                      <a:pt x="196" y="182"/>
                      <a:pt x="188" y="189"/>
                      <a:pt x="179" y="197"/>
                    </a:cubicBezTo>
                    <a:cubicBezTo>
                      <a:pt x="140" y="148"/>
                      <a:pt x="96" y="104"/>
                      <a:pt x="46" y="63"/>
                    </a:cubicBezTo>
                    <a:cubicBezTo>
                      <a:pt x="52" y="58"/>
                      <a:pt x="57" y="51"/>
                      <a:pt x="62" y="46"/>
                    </a:cubicBezTo>
                    <a:cubicBezTo>
                      <a:pt x="42" y="30"/>
                      <a:pt x="22" y="15"/>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5" name="Freeform 1249"/>
              <p:cNvSpPr>
                <a:spLocks/>
              </p:cNvSpPr>
              <p:nvPr/>
            </p:nvSpPr>
            <p:spPr bwMode="auto">
              <a:xfrm>
                <a:off x="4179" y="1542"/>
                <a:ext cx="17" cy="28"/>
              </a:xfrm>
              <a:custGeom>
                <a:avLst/>
                <a:gdLst>
                  <a:gd name="T0" fmla="*/ 1 w 9"/>
                  <a:gd name="T1" fmla="*/ 1 h 15"/>
                  <a:gd name="T2" fmla="*/ 2 w 9"/>
                  <a:gd name="T3" fmla="*/ 9 h 15"/>
                  <a:gd name="T4" fmla="*/ 8 w 9"/>
                  <a:gd name="T5" fmla="*/ 15 h 15"/>
                  <a:gd name="T6" fmla="*/ 6 w 9"/>
                  <a:gd name="T7" fmla="*/ 6 h 15"/>
                  <a:gd name="T8" fmla="*/ 1 w 9"/>
                  <a:gd name="T9" fmla="*/ 1 h 15"/>
                </a:gdLst>
                <a:ahLst/>
                <a:cxnLst>
                  <a:cxn ang="0">
                    <a:pos x="T0" y="T1"/>
                  </a:cxn>
                  <a:cxn ang="0">
                    <a:pos x="T2" y="T3"/>
                  </a:cxn>
                  <a:cxn ang="0">
                    <a:pos x="T4" y="T5"/>
                  </a:cxn>
                  <a:cxn ang="0">
                    <a:pos x="T6" y="T7"/>
                  </a:cxn>
                  <a:cxn ang="0">
                    <a:pos x="T8" y="T9"/>
                  </a:cxn>
                </a:cxnLst>
                <a:rect l="0" t="0" r="r" b="b"/>
                <a:pathLst>
                  <a:path w="9" h="15">
                    <a:moveTo>
                      <a:pt x="1" y="1"/>
                    </a:moveTo>
                    <a:cubicBezTo>
                      <a:pt x="0" y="1"/>
                      <a:pt x="0" y="5"/>
                      <a:pt x="2" y="9"/>
                    </a:cubicBezTo>
                    <a:cubicBezTo>
                      <a:pt x="4" y="13"/>
                      <a:pt x="7" y="15"/>
                      <a:pt x="8" y="15"/>
                    </a:cubicBezTo>
                    <a:cubicBezTo>
                      <a:pt x="9" y="14"/>
                      <a:pt x="8" y="10"/>
                      <a:pt x="6" y="6"/>
                    </a:cubicBezTo>
                    <a:cubicBezTo>
                      <a:pt x="4" y="3"/>
                      <a:pt x="2"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6" name="Freeform 1250"/>
              <p:cNvSpPr>
                <a:spLocks/>
              </p:cNvSpPr>
              <p:nvPr/>
            </p:nvSpPr>
            <p:spPr bwMode="auto">
              <a:xfrm>
                <a:off x="3978" y="1231"/>
                <a:ext cx="23" cy="27"/>
              </a:xfrm>
              <a:custGeom>
                <a:avLst/>
                <a:gdLst>
                  <a:gd name="T0" fmla="*/ 1 w 12"/>
                  <a:gd name="T1" fmla="*/ 0 h 14"/>
                  <a:gd name="T2" fmla="*/ 4 w 12"/>
                  <a:gd name="T3" fmla="*/ 8 h 14"/>
                  <a:gd name="T4" fmla="*/ 11 w 12"/>
                  <a:gd name="T5" fmla="*/ 13 h 14"/>
                  <a:gd name="T6" fmla="*/ 8 w 12"/>
                  <a:gd name="T7" fmla="*/ 5 h 14"/>
                  <a:gd name="T8" fmla="*/ 1 w 12"/>
                  <a:gd name="T9" fmla="*/ 0 h 14"/>
                </a:gdLst>
                <a:ahLst/>
                <a:cxnLst>
                  <a:cxn ang="0">
                    <a:pos x="T0" y="T1"/>
                  </a:cxn>
                  <a:cxn ang="0">
                    <a:pos x="T2" y="T3"/>
                  </a:cxn>
                  <a:cxn ang="0">
                    <a:pos x="T4" y="T5"/>
                  </a:cxn>
                  <a:cxn ang="0">
                    <a:pos x="T6" y="T7"/>
                  </a:cxn>
                  <a:cxn ang="0">
                    <a:pos x="T8" y="T9"/>
                  </a:cxn>
                </a:cxnLst>
                <a:rect l="0" t="0" r="r" b="b"/>
                <a:pathLst>
                  <a:path w="12" h="14">
                    <a:moveTo>
                      <a:pt x="1" y="0"/>
                    </a:moveTo>
                    <a:cubicBezTo>
                      <a:pt x="0" y="1"/>
                      <a:pt x="2" y="5"/>
                      <a:pt x="4" y="8"/>
                    </a:cubicBezTo>
                    <a:cubicBezTo>
                      <a:pt x="7" y="12"/>
                      <a:pt x="10" y="14"/>
                      <a:pt x="11" y="13"/>
                    </a:cubicBezTo>
                    <a:cubicBezTo>
                      <a:pt x="12" y="12"/>
                      <a:pt x="11" y="9"/>
                      <a:pt x="8" y="5"/>
                    </a:cubicBezTo>
                    <a:cubicBezTo>
                      <a:pt x="5" y="2"/>
                      <a:pt x="2"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7" name="Freeform 1251"/>
              <p:cNvSpPr>
                <a:spLocks/>
              </p:cNvSpPr>
              <p:nvPr/>
            </p:nvSpPr>
            <p:spPr bwMode="auto">
              <a:xfrm>
                <a:off x="3593" y="902"/>
                <a:ext cx="22" cy="19"/>
              </a:xfrm>
              <a:custGeom>
                <a:avLst/>
                <a:gdLst>
                  <a:gd name="T0" fmla="*/ 0 w 12"/>
                  <a:gd name="T1" fmla="*/ 1 h 10"/>
                  <a:gd name="T2" fmla="*/ 5 w 12"/>
                  <a:gd name="T3" fmla="*/ 6 h 10"/>
                  <a:gd name="T4" fmla="*/ 12 w 12"/>
                  <a:gd name="T5" fmla="*/ 9 h 10"/>
                  <a:gd name="T6" fmla="*/ 7 w 12"/>
                  <a:gd name="T7" fmla="*/ 3 h 10"/>
                  <a:gd name="T8" fmla="*/ 0 w 12"/>
                  <a:gd name="T9" fmla="*/ 1 h 10"/>
                </a:gdLst>
                <a:ahLst/>
                <a:cxnLst>
                  <a:cxn ang="0">
                    <a:pos x="T0" y="T1"/>
                  </a:cxn>
                  <a:cxn ang="0">
                    <a:pos x="T2" y="T3"/>
                  </a:cxn>
                  <a:cxn ang="0">
                    <a:pos x="T4" y="T5"/>
                  </a:cxn>
                  <a:cxn ang="0">
                    <a:pos x="T6" y="T7"/>
                  </a:cxn>
                  <a:cxn ang="0">
                    <a:pos x="T8" y="T9"/>
                  </a:cxn>
                </a:cxnLst>
                <a:rect l="0" t="0" r="r" b="b"/>
                <a:pathLst>
                  <a:path w="12" h="10">
                    <a:moveTo>
                      <a:pt x="0" y="1"/>
                    </a:moveTo>
                    <a:cubicBezTo>
                      <a:pt x="0" y="2"/>
                      <a:pt x="2" y="4"/>
                      <a:pt x="5" y="6"/>
                    </a:cubicBezTo>
                    <a:cubicBezTo>
                      <a:pt x="8" y="9"/>
                      <a:pt x="11" y="10"/>
                      <a:pt x="12" y="9"/>
                    </a:cubicBezTo>
                    <a:cubicBezTo>
                      <a:pt x="12" y="8"/>
                      <a:pt x="10" y="6"/>
                      <a:pt x="7" y="3"/>
                    </a:cubicBezTo>
                    <a:cubicBezTo>
                      <a:pt x="4" y="1"/>
                      <a:pt x="1" y="0"/>
                      <a:pt x="0"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8" name="Freeform 1252"/>
              <p:cNvSpPr>
                <a:spLocks/>
              </p:cNvSpPr>
              <p:nvPr/>
            </p:nvSpPr>
            <p:spPr bwMode="auto">
              <a:xfrm>
                <a:off x="3929" y="1271"/>
                <a:ext cx="23" cy="26"/>
              </a:xfrm>
              <a:custGeom>
                <a:avLst/>
                <a:gdLst>
                  <a:gd name="T0" fmla="*/ 1 w 12"/>
                  <a:gd name="T1" fmla="*/ 1 h 14"/>
                  <a:gd name="T2" fmla="*/ 4 w 12"/>
                  <a:gd name="T3" fmla="*/ 8 h 14"/>
                  <a:gd name="T4" fmla="*/ 11 w 12"/>
                  <a:gd name="T5" fmla="*/ 13 h 14"/>
                  <a:gd name="T6" fmla="*/ 8 w 12"/>
                  <a:gd name="T7" fmla="*/ 5 h 14"/>
                  <a:gd name="T8" fmla="*/ 1 w 12"/>
                  <a:gd name="T9" fmla="*/ 1 h 14"/>
                </a:gdLst>
                <a:ahLst/>
                <a:cxnLst>
                  <a:cxn ang="0">
                    <a:pos x="T0" y="T1"/>
                  </a:cxn>
                  <a:cxn ang="0">
                    <a:pos x="T2" y="T3"/>
                  </a:cxn>
                  <a:cxn ang="0">
                    <a:pos x="T4" y="T5"/>
                  </a:cxn>
                  <a:cxn ang="0">
                    <a:pos x="T6" y="T7"/>
                  </a:cxn>
                  <a:cxn ang="0">
                    <a:pos x="T8" y="T9"/>
                  </a:cxn>
                </a:cxnLst>
                <a:rect l="0" t="0" r="r" b="b"/>
                <a:pathLst>
                  <a:path w="12" h="14">
                    <a:moveTo>
                      <a:pt x="1" y="1"/>
                    </a:moveTo>
                    <a:cubicBezTo>
                      <a:pt x="0" y="2"/>
                      <a:pt x="2" y="5"/>
                      <a:pt x="4" y="8"/>
                    </a:cubicBezTo>
                    <a:cubicBezTo>
                      <a:pt x="7" y="11"/>
                      <a:pt x="10" y="14"/>
                      <a:pt x="11" y="13"/>
                    </a:cubicBezTo>
                    <a:cubicBezTo>
                      <a:pt x="12" y="12"/>
                      <a:pt x="10" y="9"/>
                      <a:pt x="8" y="5"/>
                    </a:cubicBezTo>
                    <a:cubicBezTo>
                      <a:pt x="5" y="2"/>
                      <a:pt x="2"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9" name="Freeform 1253"/>
              <p:cNvSpPr>
                <a:spLocks/>
              </p:cNvSpPr>
              <p:nvPr/>
            </p:nvSpPr>
            <p:spPr bwMode="auto">
              <a:xfrm>
                <a:off x="3672" y="1015"/>
                <a:ext cx="26" cy="23"/>
              </a:xfrm>
              <a:custGeom>
                <a:avLst/>
                <a:gdLst>
                  <a:gd name="T0" fmla="*/ 1 w 14"/>
                  <a:gd name="T1" fmla="*/ 1 h 12"/>
                  <a:gd name="T2" fmla="*/ 6 w 14"/>
                  <a:gd name="T3" fmla="*/ 8 h 12"/>
                  <a:gd name="T4" fmla="*/ 14 w 14"/>
                  <a:gd name="T5" fmla="*/ 11 h 12"/>
                  <a:gd name="T6" fmla="*/ 9 w 14"/>
                  <a:gd name="T7" fmla="*/ 4 h 12"/>
                  <a:gd name="T8" fmla="*/ 1 w 14"/>
                  <a:gd name="T9" fmla="*/ 1 h 12"/>
                </a:gdLst>
                <a:ahLst/>
                <a:cxnLst>
                  <a:cxn ang="0">
                    <a:pos x="T0" y="T1"/>
                  </a:cxn>
                  <a:cxn ang="0">
                    <a:pos x="T2" y="T3"/>
                  </a:cxn>
                  <a:cxn ang="0">
                    <a:pos x="T4" y="T5"/>
                  </a:cxn>
                  <a:cxn ang="0">
                    <a:pos x="T6" y="T7"/>
                  </a:cxn>
                  <a:cxn ang="0">
                    <a:pos x="T8" y="T9"/>
                  </a:cxn>
                </a:cxnLst>
                <a:rect l="0" t="0" r="r" b="b"/>
                <a:pathLst>
                  <a:path w="14" h="12">
                    <a:moveTo>
                      <a:pt x="1" y="1"/>
                    </a:moveTo>
                    <a:cubicBezTo>
                      <a:pt x="0" y="2"/>
                      <a:pt x="2" y="5"/>
                      <a:pt x="6" y="8"/>
                    </a:cubicBezTo>
                    <a:cubicBezTo>
                      <a:pt x="9" y="10"/>
                      <a:pt x="13" y="12"/>
                      <a:pt x="14" y="11"/>
                    </a:cubicBezTo>
                    <a:cubicBezTo>
                      <a:pt x="14" y="10"/>
                      <a:pt x="12" y="7"/>
                      <a:pt x="9" y="4"/>
                    </a:cubicBezTo>
                    <a:cubicBezTo>
                      <a:pt x="5" y="1"/>
                      <a:pt x="2"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0" name="Freeform 1254"/>
              <p:cNvSpPr>
                <a:spLocks/>
              </p:cNvSpPr>
              <p:nvPr/>
            </p:nvSpPr>
            <p:spPr bwMode="auto">
              <a:xfrm>
                <a:off x="3706" y="987"/>
                <a:ext cx="16" cy="13"/>
              </a:xfrm>
              <a:custGeom>
                <a:avLst/>
                <a:gdLst>
                  <a:gd name="T0" fmla="*/ 0 w 9"/>
                  <a:gd name="T1" fmla="*/ 0 h 7"/>
                  <a:gd name="T2" fmla="*/ 3 w 9"/>
                  <a:gd name="T3" fmla="*/ 5 h 7"/>
                  <a:gd name="T4" fmla="*/ 8 w 9"/>
                  <a:gd name="T5" fmla="*/ 7 h 7"/>
                  <a:gd name="T6" fmla="*/ 5 w 9"/>
                  <a:gd name="T7" fmla="*/ 2 h 7"/>
                  <a:gd name="T8" fmla="*/ 0 w 9"/>
                  <a:gd name="T9" fmla="*/ 0 h 7"/>
                </a:gdLst>
                <a:ahLst/>
                <a:cxnLst>
                  <a:cxn ang="0">
                    <a:pos x="T0" y="T1"/>
                  </a:cxn>
                  <a:cxn ang="0">
                    <a:pos x="T2" y="T3"/>
                  </a:cxn>
                  <a:cxn ang="0">
                    <a:pos x="T4" y="T5"/>
                  </a:cxn>
                  <a:cxn ang="0">
                    <a:pos x="T6" y="T7"/>
                  </a:cxn>
                  <a:cxn ang="0">
                    <a:pos x="T8" y="T9"/>
                  </a:cxn>
                </a:cxnLst>
                <a:rect l="0" t="0" r="r" b="b"/>
                <a:pathLst>
                  <a:path w="9" h="7">
                    <a:moveTo>
                      <a:pt x="0" y="0"/>
                    </a:moveTo>
                    <a:cubicBezTo>
                      <a:pt x="0" y="1"/>
                      <a:pt x="1" y="3"/>
                      <a:pt x="3" y="5"/>
                    </a:cubicBezTo>
                    <a:cubicBezTo>
                      <a:pt x="5" y="6"/>
                      <a:pt x="8" y="7"/>
                      <a:pt x="8" y="7"/>
                    </a:cubicBezTo>
                    <a:cubicBezTo>
                      <a:pt x="9" y="6"/>
                      <a:pt x="7" y="4"/>
                      <a:pt x="5" y="2"/>
                    </a:cubicBezTo>
                    <a:cubicBezTo>
                      <a:pt x="3" y="1"/>
                      <a:pt x="1" y="0"/>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1" name="Freeform 1255"/>
              <p:cNvSpPr>
                <a:spLocks/>
              </p:cNvSpPr>
              <p:nvPr/>
            </p:nvSpPr>
            <p:spPr bwMode="auto">
              <a:xfrm>
                <a:off x="3745" y="2079"/>
                <a:ext cx="98" cy="773"/>
              </a:xfrm>
              <a:custGeom>
                <a:avLst/>
                <a:gdLst>
                  <a:gd name="T0" fmla="*/ 17 w 52"/>
                  <a:gd name="T1" fmla="*/ 0 h 411"/>
                  <a:gd name="T2" fmla="*/ 16 w 52"/>
                  <a:gd name="T3" fmla="*/ 0 h 411"/>
                  <a:gd name="T4" fmla="*/ 29 w 52"/>
                  <a:gd name="T5" fmla="*/ 60 h 411"/>
                  <a:gd name="T6" fmla="*/ 0 w 52"/>
                  <a:gd name="T7" fmla="*/ 66 h 411"/>
                  <a:gd name="T8" fmla="*/ 8 w 52"/>
                  <a:gd name="T9" fmla="*/ 233 h 411"/>
                  <a:gd name="T10" fmla="*/ 50 w 52"/>
                  <a:gd name="T11" fmla="*/ 235 h 411"/>
                  <a:gd name="T12" fmla="*/ 20 w 52"/>
                  <a:gd name="T13" fmla="*/ 411 h 411"/>
                  <a:gd name="T14" fmla="*/ 21 w 52"/>
                  <a:gd name="T15" fmla="*/ 411 h 411"/>
                  <a:gd name="T16" fmla="*/ 52 w 52"/>
                  <a:gd name="T17" fmla="*/ 232 h 411"/>
                  <a:gd name="T18" fmla="*/ 9 w 52"/>
                  <a:gd name="T19" fmla="*/ 231 h 411"/>
                  <a:gd name="T20" fmla="*/ 1 w 52"/>
                  <a:gd name="T21" fmla="*/ 69 h 411"/>
                  <a:gd name="T22" fmla="*/ 30 w 52"/>
                  <a:gd name="T23" fmla="*/ 63 h 411"/>
                  <a:gd name="T24" fmla="*/ 17 w 52"/>
                  <a:gd name="T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411">
                    <a:moveTo>
                      <a:pt x="17" y="0"/>
                    </a:moveTo>
                    <a:cubicBezTo>
                      <a:pt x="17" y="0"/>
                      <a:pt x="17" y="0"/>
                      <a:pt x="16" y="0"/>
                    </a:cubicBezTo>
                    <a:cubicBezTo>
                      <a:pt x="21" y="20"/>
                      <a:pt x="25" y="40"/>
                      <a:pt x="29" y="60"/>
                    </a:cubicBezTo>
                    <a:cubicBezTo>
                      <a:pt x="19" y="63"/>
                      <a:pt x="9" y="64"/>
                      <a:pt x="0" y="66"/>
                    </a:cubicBezTo>
                    <a:cubicBezTo>
                      <a:pt x="9" y="121"/>
                      <a:pt x="12" y="177"/>
                      <a:pt x="8" y="233"/>
                    </a:cubicBezTo>
                    <a:cubicBezTo>
                      <a:pt x="22" y="233"/>
                      <a:pt x="36" y="234"/>
                      <a:pt x="50" y="235"/>
                    </a:cubicBezTo>
                    <a:cubicBezTo>
                      <a:pt x="47" y="295"/>
                      <a:pt x="36" y="354"/>
                      <a:pt x="20" y="411"/>
                    </a:cubicBezTo>
                    <a:cubicBezTo>
                      <a:pt x="20" y="411"/>
                      <a:pt x="20" y="411"/>
                      <a:pt x="21" y="411"/>
                    </a:cubicBezTo>
                    <a:cubicBezTo>
                      <a:pt x="38" y="353"/>
                      <a:pt x="48" y="293"/>
                      <a:pt x="52" y="232"/>
                    </a:cubicBezTo>
                    <a:cubicBezTo>
                      <a:pt x="37" y="232"/>
                      <a:pt x="23" y="231"/>
                      <a:pt x="9" y="231"/>
                    </a:cubicBezTo>
                    <a:cubicBezTo>
                      <a:pt x="13" y="176"/>
                      <a:pt x="10" y="122"/>
                      <a:pt x="1" y="69"/>
                    </a:cubicBezTo>
                    <a:cubicBezTo>
                      <a:pt x="11" y="67"/>
                      <a:pt x="20" y="65"/>
                      <a:pt x="30" y="63"/>
                    </a:cubicBezTo>
                    <a:cubicBezTo>
                      <a:pt x="27" y="42"/>
                      <a:pt x="22" y="21"/>
                      <a:pt x="17"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2" name="Freeform 1256"/>
              <p:cNvSpPr>
                <a:spLocks/>
              </p:cNvSpPr>
              <p:nvPr/>
            </p:nvSpPr>
            <p:spPr bwMode="auto">
              <a:xfrm>
                <a:off x="3775" y="2839"/>
                <a:ext cx="15" cy="28"/>
              </a:xfrm>
              <a:custGeom>
                <a:avLst/>
                <a:gdLst>
                  <a:gd name="T0" fmla="*/ 6 w 8"/>
                  <a:gd name="T1" fmla="*/ 0 h 15"/>
                  <a:gd name="T2" fmla="*/ 2 w 8"/>
                  <a:gd name="T3" fmla="*/ 6 h 15"/>
                  <a:gd name="T4" fmla="*/ 2 w 8"/>
                  <a:gd name="T5" fmla="*/ 14 h 15"/>
                  <a:gd name="T6" fmla="*/ 7 w 8"/>
                  <a:gd name="T7" fmla="*/ 8 h 15"/>
                  <a:gd name="T8" fmla="*/ 6 w 8"/>
                  <a:gd name="T9" fmla="*/ 0 h 15"/>
                </a:gdLst>
                <a:ahLst/>
                <a:cxnLst>
                  <a:cxn ang="0">
                    <a:pos x="T0" y="T1"/>
                  </a:cxn>
                  <a:cxn ang="0">
                    <a:pos x="T2" y="T3"/>
                  </a:cxn>
                  <a:cxn ang="0">
                    <a:pos x="T4" y="T5"/>
                  </a:cxn>
                  <a:cxn ang="0">
                    <a:pos x="T6" y="T7"/>
                  </a:cxn>
                  <a:cxn ang="0">
                    <a:pos x="T8" y="T9"/>
                  </a:cxn>
                </a:cxnLst>
                <a:rect l="0" t="0" r="r" b="b"/>
                <a:pathLst>
                  <a:path w="8" h="15">
                    <a:moveTo>
                      <a:pt x="6" y="0"/>
                    </a:moveTo>
                    <a:cubicBezTo>
                      <a:pt x="5" y="0"/>
                      <a:pt x="3" y="3"/>
                      <a:pt x="2" y="6"/>
                    </a:cubicBezTo>
                    <a:cubicBezTo>
                      <a:pt x="0" y="10"/>
                      <a:pt x="1" y="14"/>
                      <a:pt x="2" y="14"/>
                    </a:cubicBezTo>
                    <a:cubicBezTo>
                      <a:pt x="4" y="15"/>
                      <a:pt x="6" y="12"/>
                      <a:pt x="7" y="8"/>
                    </a:cubicBezTo>
                    <a:cubicBezTo>
                      <a:pt x="8" y="4"/>
                      <a:pt x="8" y="1"/>
                      <a:pt x="6"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3" name="Freeform 1257"/>
              <p:cNvSpPr>
                <a:spLocks/>
              </p:cNvSpPr>
              <p:nvPr/>
            </p:nvSpPr>
            <p:spPr bwMode="auto">
              <a:xfrm>
                <a:off x="3835" y="2506"/>
                <a:ext cx="12" cy="28"/>
              </a:xfrm>
              <a:custGeom>
                <a:avLst/>
                <a:gdLst>
                  <a:gd name="T0" fmla="*/ 3 w 6"/>
                  <a:gd name="T1" fmla="*/ 0 h 15"/>
                  <a:gd name="T2" fmla="*/ 0 w 6"/>
                  <a:gd name="T3" fmla="*/ 7 h 15"/>
                  <a:gd name="T4" fmla="*/ 3 w 6"/>
                  <a:gd name="T5" fmla="*/ 15 h 15"/>
                  <a:gd name="T6" fmla="*/ 6 w 6"/>
                  <a:gd name="T7" fmla="*/ 8 h 15"/>
                  <a:gd name="T8" fmla="*/ 3 w 6"/>
                  <a:gd name="T9" fmla="*/ 0 h 15"/>
                </a:gdLst>
                <a:ahLst/>
                <a:cxnLst>
                  <a:cxn ang="0">
                    <a:pos x="T0" y="T1"/>
                  </a:cxn>
                  <a:cxn ang="0">
                    <a:pos x="T2" y="T3"/>
                  </a:cxn>
                  <a:cxn ang="0">
                    <a:pos x="T4" y="T5"/>
                  </a:cxn>
                  <a:cxn ang="0">
                    <a:pos x="T6" y="T7"/>
                  </a:cxn>
                  <a:cxn ang="0">
                    <a:pos x="T8" y="T9"/>
                  </a:cxn>
                </a:cxnLst>
                <a:rect l="0" t="0" r="r" b="b"/>
                <a:pathLst>
                  <a:path w="6" h="15">
                    <a:moveTo>
                      <a:pt x="3" y="0"/>
                    </a:moveTo>
                    <a:cubicBezTo>
                      <a:pt x="2" y="0"/>
                      <a:pt x="0" y="4"/>
                      <a:pt x="0" y="7"/>
                    </a:cubicBezTo>
                    <a:cubicBezTo>
                      <a:pt x="0" y="11"/>
                      <a:pt x="1" y="15"/>
                      <a:pt x="3" y="15"/>
                    </a:cubicBezTo>
                    <a:cubicBezTo>
                      <a:pt x="4" y="15"/>
                      <a:pt x="5" y="11"/>
                      <a:pt x="6" y="8"/>
                    </a:cubicBezTo>
                    <a:cubicBezTo>
                      <a:pt x="6" y="4"/>
                      <a:pt x="5" y="0"/>
                      <a:pt x="3"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4" name="Freeform 1258"/>
              <p:cNvSpPr>
                <a:spLocks/>
              </p:cNvSpPr>
              <p:nvPr/>
            </p:nvSpPr>
            <p:spPr bwMode="auto">
              <a:xfrm>
                <a:off x="3771" y="2070"/>
                <a:ext cx="12" cy="22"/>
              </a:xfrm>
              <a:custGeom>
                <a:avLst/>
                <a:gdLst>
                  <a:gd name="T0" fmla="*/ 2 w 6"/>
                  <a:gd name="T1" fmla="*/ 0 h 12"/>
                  <a:gd name="T2" fmla="*/ 1 w 6"/>
                  <a:gd name="T3" fmla="*/ 6 h 12"/>
                  <a:gd name="T4" fmla="*/ 4 w 6"/>
                  <a:gd name="T5" fmla="*/ 11 h 12"/>
                  <a:gd name="T6" fmla="*/ 5 w 6"/>
                  <a:gd name="T7" fmla="*/ 5 h 12"/>
                  <a:gd name="T8" fmla="*/ 2 w 6"/>
                  <a:gd name="T9" fmla="*/ 0 h 12"/>
                </a:gdLst>
                <a:ahLst/>
                <a:cxnLst>
                  <a:cxn ang="0">
                    <a:pos x="T0" y="T1"/>
                  </a:cxn>
                  <a:cxn ang="0">
                    <a:pos x="T2" y="T3"/>
                  </a:cxn>
                  <a:cxn ang="0">
                    <a:pos x="T4" y="T5"/>
                  </a:cxn>
                  <a:cxn ang="0">
                    <a:pos x="T6" y="T7"/>
                  </a:cxn>
                  <a:cxn ang="0">
                    <a:pos x="T8" y="T9"/>
                  </a:cxn>
                </a:cxnLst>
                <a:rect l="0" t="0" r="r" b="b"/>
                <a:pathLst>
                  <a:path w="6" h="12">
                    <a:moveTo>
                      <a:pt x="2" y="0"/>
                    </a:moveTo>
                    <a:cubicBezTo>
                      <a:pt x="0" y="1"/>
                      <a:pt x="0" y="3"/>
                      <a:pt x="1" y="6"/>
                    </a:cubicBezTo>
                    <a:cubicBezTo>
                      <a:pt x="2" y="9"/>
                      <a:pt x="3" y="12"/>
                      <a:pt x="4" y="11"/>
                    </a:cubicBezTo>
                    <a:cubicBezTo>
                      <a:pt x="5" y="11"/>
                      <a:pt x="6" y="8"/>
                      <a:pt x="5" y="5"/>
                    </a:cubicBezTo>
                    <a:cubicBezTo>
                      <a:pt x="4" y="2"/>
                      <a:pt x="3"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5" name="Freeform 1259"/>
              <p:cNvSpPr>
                <a:spLocks/>
              </p:cNvSpPr>
              <p:nvPr/>
            </p:nvSpPr>
            <p:spPr bwMode="auto">
              <a:xfrm>
                <a:off x="3756" y="2502"/>
                <a:ext cx="12" cy="26"/>
              </a:xfrm>
              <a:custGeom>
                <a:avLst/>
                <a:gdLst>
                  <a:gd name="T0" fmla="*/ 3 w 6"/>
                  <a:gd name="T1" fmla="*/ 1 h 14"/>
                  <a:gd name="T2" fmla="*/ 0 w 6"/>
                  <a:gd name="T3" fmla="*/ 7 h 14"/>
                  <a:gd name="T4" fmla="*/ 2 w 6"/>
                  <a:gd name="T5" fmla="*/ 14 h 14"/>
                  <a:gd name="T6" fmla="*/ 5 w 6"/>
                  <a:gd name="T7" fmla="*/ 8 h 14"/>
                  <a:gd name="T8" fmla="*/ 3 w 6"/>
                  <a:gd name="T9" fmla="*/ 1 h 14"/>
                </a:gdLst>
                <a:ahLst/>
                <a:cxnLst>
                  <a:cxn ang="0">
                    <a:pos x="T0" y="T1"/>
                  </a:cxn>
                  <a:cxn ang="0">
                    <a:pos x="T2" y="T3"/>
                  </a:cxn>
                  <a:cxn ang="0">
                    <a:pos x="T4" y="T5"/>
                  </a:cxn>
                  <a:cxn ang="0">
                    <a:pos x="T6" y="T7"/>
                  </a:cxn>
                  <a:cxn ang="0">
                    <a:pos x="T8" y="T9"/>
                  </a:cxn>
                </a:cxnLst>
                <a:rect l="0" t="0" r="r" b="b"/>
                <a:pathLst>
                  <a:path w="6" h="14">
                    <a:moveTo>
                      <a:pt x="3" y="1"/>
                    </a:moveTo>
                    <a:cubicBezTo>
                      <a:pt x="1" y="0"/>
                      <a:pt x="0" y="4"/>
                      <a:pt x="0" y="7"/>
                    </a:cubicBezTo>
                    <a:cubicBezTo>
                      <a:pt x="0" y="11"/>
                      <a:pt x="0" y="14"/>
                      <a:pt x="2" y="14"/>
                    </a:cubicBezTo>
                    <a:cubicBezTo>
                      <a:pt x="4" y="14"/>
                      <a:pt x="5" y="11"/>
                      <a:pt x="5" y="8"/>
                    </a:cubicBezTo>
                    <a:cubicBezTo>
                      <a:pt x="6" y="4"/>
                      <a:pt x="4" y="1"/>
                      <a:pt x="3"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6" name="Freeform 1260"/>
              <p:cNvSpPr>
                <a:spLocks/>
              </p:cNvSpPr>
              <p:nvPr/>
            </p:nvSpPr>
            <p:spPr bwMode="auto">
              <a:xfrm>
                <a:off x="3739" y="2192"/>
                <a:ext cx="14" cy="26"/>
              </a:xfrm>
              <a:custGeom>
                <a:avLst/>
                <a:gdLst>
                  <a:gd name="T0" fmla="*/ 2 w 7"/>
                  <a:gd name="T1" fmla="*/ 0 h 14"/>
                  <a:gd name="T2" fmla="*/ 1 w 7"/>
                  <a:gd name="T3" fmla="*/ 7 h 14"/>
                  <a:gd name="T4" fmla="*/ 4 w 7"/>
                  <a:gd name="T5" fmla="*/ 13 h 14"/>
                  <a:gd name="T6" fmla="*/ 6 w 7"/>
                  <a:gd name="T7" fmla="*/ 6 h 14"/>
                  <a:gd name="T8" fmla="*/ 2 w 7"/>
                  <a:gd name="T9" fmla="*/ 0 h 14"/>
                </a:gdLst>
                <a:ahLst/>
                <a:cxnLst>
                  <a:cxn ang="0">
                    <a:pos x="T0" y="T1"/>
                  </a:cxn>
                  <a:cxn ang="0">
                    <a:pos x="T2" y="T3"/>
                  </a:cxn>
                  <a:cxn ang="0">
                    <a:pos x="T4" y="T5"/>
                  </a:cxn>
                  <a:cxn ang="0">
                    <a:pos x="T6" y="T7"/>
                  </a:cxn>
                  <a:cxn ang="0">
                    <a:pos x="T8" y="T9"/>
                  </a:cxn>
                </a:cxnLst>
                <a:rect l="0" t="0" r="r" b="b"/>
                <a:pathLst>
                  <a:path w="7" h="14">
                    <a:moveTo>
                      <a:pt x="2" y="0"/>
                    </a:moveTo>
                    <a:cubicBezTo>
                      <a:pt x="1" y="0"/>
                      <a:pt x="0" y="4"/>
                      <a:pt x="1" y="7"/>
                    </a:cubicBezTo>
                    <a:cubicBezTo>
                      <a:pt x="1" y="11"/>
                      <a:pt x="3" y="14"/>
                      <a:pt x="4" y="13"/>
                    </a:cubicBezTo>
                    <a:cubicBezTo>
                      <a:pt x="6" y="13"/>
                      <a:pt x="7" y="10"/>
                      <a:pt x="6" y="6"/>
                    </a:cubicBezTo>
                    <a:cubicBezTo>
                      <a:pt x="5" y="2"/>
                      <a:pt x="4"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7" name="Freeform 1261"/>
              <p:cNvSpPr>
                <a:spLocks/>
              </p:cNvSpPr>
              <p:nvPr/>
            </p:nvSpPr>
            <p:spPr bwMode="auto">
              <a:xfrm>
                <a:off x="3796" y="2186"/>
                <a:ext cx="7" cy="17"/>
              </a:xfrm>
              <a:custGeom>
                <a:avLst/>
                <a:gdLst>
                  <a:gd name="T0" fmla="*/ 1 w 4"/>
                  <a:gd name="T1" fmla="*/ 0 h 9"/>
                  <a:gd name="T2" fmla="*/ 0 w 4"/>
                  <a:gd name="T3" fmla="*/ 4 h 9"/>
                  <a:gd name="T4" fmla="*/ 3 w 4"/>
                  <a:gd name="T5" fmla="*/ 8 h 9"/>
                  <a:gd name="T6" fmla="*/ 4 w 4"/>
                  <a:gd name="T7" fmla="*/ 4 h 9"/>
                  <a:gd name="T8" fmla="*/ 1 w 4"/>
                  <a:gd name="T9" fmla="*/ 0 h 9"/>
                </a:gdLst>
                <a:ahLst/>
                <a:cxnLst>
                  <a:cxn ang="0">
                    <a:pos x="T0" y="T1"/>
                  </a:cxn>
                  <a:cxn ang="0">
                    <a:pos x="T2" y="T3"/>
                  </a:cxn>
                  <a:cxn ang="0">
                    <a:pos x="T4" y="T5"/>
                  </a:cxn>
                  <a:cxn ang="0">
                    <a:pos x="T6" y="T7"/>
                  </a:cxn>
                  <a:cxn ang="0">
                    <a:pos x="T8" y="T9"/>
                  </a:cxn>
                </a:cxnLst>
                <a:rect l="0" t="0" r="r" b="b"/>
                <a:pathLst>
                  <a:path w="4" h="9">
                    <a:moveTo>
                      <a:pt x="1" y="0"/>
                    </a:moveTo>
                    <a:cubicBezTo>
                      <a:pt x="0" y="0"/>
                      <a:pt x="0" y="2"/>
                      <a:pt x="0" y="4"/>
                    </a:cubicBezTo>
                    <a:cubicBezTo>
                      <a:pt x="1" y="7"/>
                      <a:pt x="2" y="9"/>
                      <a:pt x="3" y="8"/>
                    </a:cubicBezTo>
                    <a:cubicBezTo>
                      <a:pt x="4" y="8"/>
                      <a:pt x="4" y="6"/>
                      <a:pt x="4" y="4"/>
                    </a:cubicBezTo>
                    <a:cubicBezTo>
                      <a:pt x="3" y="1"/>
                      <a:pt x="2"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8" name="Freeform 1262"/>
              <p:cNvSpPr>
                <a:spLocks/>
              </p:cNvSpPr>
              <p:nvPr/>
            </p:nvSpPr>
            <p:spPr bwMode="auto">
              <a:xfrm>
                <a:off x="3027" y="1483"/>
                <a:ext cx="201" cy="309"/>
              </a:xfrm>
              <a:custGeom>
                <a:avLst/>
                <a:gdLst>
                  <a:gd name="T0" fmla="*/ 0 w 107"/>
                  <a:gd name="T1" fmla="*/ 148 h 164"/>
                  <a:gd name="T2" fmla="*/ 1 w 107"/>
                  <a:gd name="T3" fmla="*/ 149 h 164"/>
                  <a:gd name="T4" fmla="*/ 17 w 107"/>
                  <a:gd name="T5" fmla="*/ 129 h 164"/>
                  <a:gd name="T6" fmla="*/ 57 w 107"/>
                  <a:gd name="T7" fmla="*/ 164 h 164"/>
                  <a:gd name="T8" fmla="*/ 107 w 107"/>
                  <a:gd name="T9" fmla="*/ 114 h 164"/>
                  <a:gd name="T10" fmla="*/ 38 w 107"/>
                  <a:gd name="T11" fmla="*/ 59 h 164"/>
                  <a:gd name="T12" fmla="*/ 79 w 107"/>
                  <a:gd name="T13" fmla="*/ 1 h 164"/>
                  <a:gd name="T14" fmla="*/ 77 w 107"/>
                  <a:gd name="T15" fmla="*/ 0 h 164"/>
                  <a:gd name="T16" fmla="*/ 35 w 107"/>
                  <a:gd name="T17" fmla="*/ 58 h 164"/>
                  <a:gd name="T18" fmla="*/ 104 w 107"/>
                  <a:gd name="T19" fmla="*/ 114 h 164"/>
                  <a:gd name="T20" fmla="*/ 57 w 107"/>
                  <a:gd name="T21" fmla="*/ 162 h 164"/>
                  <a:gd name="T22" fmla="*/ 16 w 107"/>
                  <a:gd name="T23" fmla="*/ 127 h 164"/>
                  <a:gd name="T24" fmla="*/ 0 w 107"/>
                  <a:gd name="T25" fmla="*/ 14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64">
                    <a:moveTo>
                      <a:pt x="0" y="148"/>
                    </a:moveTo>
                    <a:cubicBezTo>
                      <a:pt x="0" y="148"/>
                      <a:pt x="0" y="148"/>
                      <a:pt x="1" y="149"/>
                    </a:cubicBezTo>
                    <a:cubicBezTo>
                      <a:pt x="6" y="142"/>
                      <a:pt x="11" y="136"/>
                      <a:pt x="17" y="129"/>
                    </a:cubicBezTo>
                    <a:cubicBezTo>
                      <a:pt x="31" y="140"/>
                      <a:pt x="45" y="152"/>
                      <a:pt x="57" y="164"/>
                    </a:cubicBezTo>
                    <a:cubicBezTo>
                      <a:pt x="74" y="147"/>
                      <a:pt x="90" y="131"/>
                      <a:pt x="107" y="114"/>
                    </a:cubicBezTo>
                    <a:cubicBezTo>
                      <a:pt x="86" y="94"/>
                      <a:pt x="63" y="76"/>
                      <a:pt x="38" y="59"/>
                    </a:cubicBezTo>
                    <a:cubicBezTo>
                      <a:pt x="52" y="40"/>
                      <a:pt x="66" y="20"/>
                      <a:pt x="79" y="1"/>
                    </a:cubicBezTo>
                    <a:cubicBezTo>
                      <a:pt x="78" y="1"/>
                      <a:pt x="78" y="0"/>
                      <a:pt x="77" y="0"/>
                    </a:cubicBezTo>
                    <a:cubicBezTo>
                      <a:pt x="63" y="19"/>
                      <a:pt x="49" y="39"/>
                      <a:pt x="35" y="58"/>
                    </a:cubicBezTo>
                    <a:cubicBezTo>
                      <a:pt x="61" y="75"/>
                      <a:pt x="83" y="94"/>
                      <a:pt x="104" y="114"/>
                    </a:cubicBezTo>
                    <a:cubicBezTo>
                      <a:pt x="88" y="130"/>
                      <a:pt x="72" y="146"/>
                      <a:pt x="57" y="162"/>
                    </a:cubicBezTo>
                    <a:cubicBezTo>
                      <a:pt x="44" y="150"/>
                      <a:pt x="30" y="138"/>
                      <a:pt x="16" y="127"/>
                    </a:cubicBezTo>
                    <a:cubicBezTo>
                      <a:pt x="10" y="134"/>
                      <a:pt x="5" y="141"/>
                      <a:pt x="0" y="14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9" name="Freeform 1263"/>
              <p:cNvSpPr>
                <a:spLocks/>
              </p:cNvSpPr>
              <p:nvPr/>
            </p:nvSpPr>
            <p:spPr bwMode="auto">
              <a:xfrm>
                <a:off x="3162" y="1476"/>
                <a:ext cx="25" cy="19"/>
              </a:xfrm>
              <a:custGeom>
                <a:avLst/>
                <a:gdLst>
                  <a:gd name="T0" fmla="*/ 4 w 13"/>
                  <a:gd name="T1" fmla="*/ 7 h 10"/>
                  <a:gd name="T2" fmla="*/ 12 w 13"/>
                  <a:gd name="T3" fmla="*/ 8 h 10"/>
                  <a:gd name="T4" fmla="*/ 8 w 13"/>
                  <a:gd name="T5" fmla="*/ 2 h 10"/>
                  <a:gd name="T6" fmla="*/ 1 w 13"/>
                  <a:gd name="T7" fmla="*/ 1 h 10"/>
                  <a:gd name="T8" fmla="*/ 4 w 13"/>
                  <a:gd name="T9" fmla="*/ 7 h 10"/>
                </a:gdLst>
                <a:ahLst/>
                <a:cxnLst>
                  <a:cxn ang="0">
                    <a:pos x="T0" y="T1"/>
                  </a:cxn>
                  <a:cxn ang="0">
                    <a:pos x="T2" y="T3"/>
                  </a:cxn>
                  <a:cxn ang="0">
                    <a:pos x="T4" y="T5"/>
                  </a:cxn>
                  <a:cxn ang="0">
                    <a:pos x="T6" y="T7"/>
                  </a:cxn>
                  <a:cxn ang="0">
                    <a:pos x="T8" y="T9"/>
                  </a:cxn>
                </a:cxnLst>
                <a:rect l="0" t="0" r="r" b="b"/>
                <a:pathLst>
                  <a:path w="13" h="10">
                    <a:moveTo>
                      <a:pt x="4" y="7"/>
                    </a:moveTo>
                    <a:cubicBezTo>
                      <a:pt x="8" y="9"/>
                      <a:pt x="11" y="10"/>
                      <a:pt x="12" y="8"/>
                    </a:cubicBezTo>
                    <a:cubicBezTo>
                      <a:pt x="13" y="7"/>
                      <a:pt x="11" y="4"/>
                      <a:pt x="8" y="2"/>
                    </a:cubicBezTo>
                    <a:cubicBezTo>
                      <a:pt x="5" y="0"/>
                      <a:pt x="1" y="0"/>
                      <a:pt x="1" y="1"/>
                    </a:cubicBezTo>
                    <a:cubicBezTo>
                      <a:pt x="0" y="2"/>
                      <a:pt x="2" y="5"/>
                      <a:pt x="4"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0" name="Freeform 1264"/>
              <p:cNvSpPr>
                <a:spLocks/>
              </p:cNvSpPr>
              <p:nvPr/>
            </p:nvSpPr>
            <p:spPr bwMode="auto">
              <a:xfrm>
                <a:off x="3085" y="1583"/>
                <a:ext cx="23" cy="19"/>
              </a:xfrm>
              <a:custGeom>
                <a:avLst/>
                <a:gdLst>
                  <a:gd name="T0" fmla="*/ 4 w 12"/>
                  <a:gd name="T1" fmla="*/ 7 h 10"/>
                  <a:gd name="T2" fmla="*/ 11 w 12"/>
                  <a:gd name="T3" fmla="*/ 8 h 10"/>
                  <a:gd name="T4" fmla="*/ 8 w 12"/>
                  <a:gd name="T5" fmla="*/ 3 h 10"/>
                  <a:gd name="T6" fmla="*/ 1 w 12"/>
                  <a:gd name="T7" fmla="*/ 2 h 10"/>
                  <a:gd name="T8" fmla="*/ 4 w 12"/>
                  <a:gd name="T9" fmla="*/ 7 h 10"/>
                </a:gdLst>
                <a:ahLst/>
                <a:cxnLst>
                  <a:cxn ang="0">
                    <a:pos x="T0" y="T1"/>
                  </a:cxn>
                  <a:cxn ang="0">
                    <a:pos x="T2" y="T3"/>
                  </a:cxn>
                  <a:cxn ang="0">
                    <a:pos x="T4" y="T5"/>
                  </a:cxn>
                  <a:cxn ang="0">
                    <a:pos x="T6" y="T7"/>
                  </a:cxn>
                  <a:cxn ang="0">
                    <a:pos x="T8" y="T9"/>
                  </a:cxn>
                </a:cxnLst>
                <a:rect l="0" t="0" r="r" b="b"/>
                <a:pathLst>
                  <a:path w="12" h="10">
                    <a:moveTo>
                      <a:pt x="4" y="7"/>
                    </a:moveTo>
                    <a:cubicBezTo>
                      <a:pt x="7" y="9"/>
                      <a:pt x="10" y="10"/>
                      <a:pt x="11" y="8"/>
                    </a:cubicBezTo>
                    <a:cubicBezTo>
                      <a:pt x="12" y="7"/>
                      <a:pt x="10" y="5"/>
                      <a:pt x="8" y="3"/>
                    </a:cubicBezTo>
                    <a:cubicBezTo>
                      <a:pt x="5" y="1"/>
                      <a:pt x="2" y="0"/>
                      <a:pt x="1" y="2"/>
                    </a:cubicBezTo>
                    <a:cubicBezTo>
                      <a:pt x="0" y="3"/>
                      <a:pt x="1" y="6"/>
                      <a:pt x="4"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1" name="Freeform 1265"/>
              <p:cNvSpPr>
                <a:spLocks/>
              </p:cNvSpPr>
              <p:nvPr/>
            </p:nvSpPr>
            <p:spPr bwMode="auto">
              <a:xfrm>
                <a:off x="3022" y="1756"/>
                <a:ext cx="13" cy="11"/>
              </a:xfrm>
              <a:custGeom>
                <a:avLst/>
                <a:gdLst>
                  <a:gd name="T0" fmla="*/ 2 w 7"/>
                  <a:gd name="T1" fmla="*/ 5 h 6"/>
                  <a:gd name="T2" fmla="*/ 7 w 7"/>
                  <a:gd name="T3" fmla="*/ 5 h 6"/>
                  <a:gd name="T4" fmla="*/ 5 w 7"/>
                  <a:gd name="T5" fmla="*/ 1 h 6"/>
                  <a:gd name="T6" fmla="*/ 0 w 7"/>
                  <a:gd name="T7" fmla="*/ 1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4" y="6"/>
                      <a:pt x="6" y="6"/>
                      <a:pt x="7" y="5"/>
                    </a:cubicBezTo>
                    <a:cubicBezTo>
                      <a:pt x="7" y="5"/>
                      <a:pt x="7" y="3"/>
                      <a:pt x="5" y="1"/>
                    </a:cubicBezTo>
                    <a:cubicBezTo>
                      <a:pt x="3" y="0"/>
                      <a:pt x="1" y="0"/>
                      <a:pt x="0" y="1"/>
                    </a:cubicBezTo>
                    <a:cubicBezTo>
                      <a:pt x="0" y="1"/>
                      <a:pt x="0" y="4"/>
                      <a:pt x="2" y="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2" name="Freeform 1266"/>
              <p:cNvSpPr>
                <a:spLocks/>
              </p:cNvSpPr>
              <p:nvPr/>
            </p:nvSpPr>
            <p:spPr bwMode="auto">
              <a:xfrm>
                <a:off x="3217" y="1688"/>
                <a:ext cx="19" cy="19"/>
              </a:xfrm>
              <a:custGeom>
                <a:avLst/>
                <a:gdLst>
                  <a:gd name="T0" fmla="*/ 3 w 10"/>
                  <a:gd name="T1" fmla="*/ 7 h 10"/>
                  <a:gd name="T2" fmla="*/ 9 w 10"/>
                  <a:gd name="T3" fmla="*/ 9 h 10"/>
                  <a:gd name="T4" fmla="*/ 7 w 10"/>
                  <a:gd name="T5" fmla="*/ 3 h 10"/>
                  <a:gd name="T6" fmla="*/ 1 w 10"/>
                  <a:gd name="T7" fmla="*/ 1 h 10"/>
                  <a:gd name="T8" fmla="*/ 3 w 10"/>
                  <a:gd name="T9" fmla="*/ 7 h 10"/>
                </a:gdLst>
                <a:ahLst/>
                <a:cxnLst>
                  <a:cxn ang="0">
                    <a:pos x="T0" y="T1"/>
                  </a:cxn>
                  <a:cxn ang="0">
                    <a:pos x="T2" y="T3"/>
                  </a:cxn>
                  <a:cxn ang="0">
                    <a:pos x="T4" y="T5"/>
                  </a:cxn>
                  <a:cxn ang="0">
                    <a:pos x="T6" y="T7"/>
                  </a:cxn>
                  <a:cxn ang="0">
                    <a:pos x="T8" y="T9"/>
                  </a:cxn>
                </a:cxnLst>
                <a:rect l="0" t="0" r="r" b="b"/>
                <a:pathLst>
                  <a:path w="10" h="10">
                    <a:moveTo>
                      <a:pt x="3" y="7"/>
                    </a:moveTo>
                    <a:cubicBezTo>
                      <a:pt x="5" y="9"/>
                      <a:pt x="8" y="10"/>
                      <a:pt x="9" y="9"/>
                    </a:cubicBezTo>
                    <a:cubicBezTo>
                      <a:pt x="10" y="8"/>
                      <a:pt x="9" y="5"/>
                      <a:pt x="7" y="3"/>
                    </a:cubicBezTo>
                    <a:cubicBezTo>
                      <a:pt x="4" y="0"/>
                      <a:pt x="2" y="0"/>
                      <a:pt x="1" y="1"/>
                    </a:cubicBezTo>
                    <a:cubicBezTo>
                      <a:pt x="0" y="2"/>
                      <a:pt x="0" y="5"/>
                      <a:pt x="3"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3" name="Freeform 1267"/>
              <p:cNvSpPr>
                <a:spLocks/>
              </p:cNvSpPr>
              <p:nvPr/>
            </p:nvSpPr>
            <p:spPr bwMode="auto">
              <a:xfrm>
                <a:off x="3125" y="1782"/>
                <a:ext cx="17" cy="17"/>
              </a:xfrm>
              <a:custGeom>
                <a:avLst/>
                <a:gdLst>
                  <a:gd name="T0" fmla="*/ 2 w 9"/>
                  <a:gd name="T1" fmla="*/ 7 h 9"/>
                  <a:gd name="T2" fmla="*/ 8 w 9"/>
                  <a:gd name="T3" fmla="*/ 8 h 9"/>
                  <a:gd name="T4" fmla="*/ 7 w 9"/>
                  <a:gd name="T5" fmla="*/ 2 h 9"/>
                  <a:gd name="T6" fmla="*/ 1 w 9"/>
                  <a:gd name="T7" fmla="*/ 1 h 9"/>
                  <a:gd name="T8" fmla="*/ 2 w 9"/>
                  <a:gd name="T9" fmla="*/ 7 h 9"/>
                </a:gdLst>
                <a:ahLst/>
                <a:cxnLst>
                  <a:cxn ang="0">
                    <a:pos x="T0" y="T1"/>
                  </a:cxn>
                  <a:cxn ang="0">
                    <a:pos x="T2" y="T3"/>
                  </a:cxn>
                  <a:cxn ang="0">
                    <a:pos x="T4" y="T5"/>
                  </a:cxn>
                  <a:cxn ang="0">
                    <a:pos x="T6" y="T7"/>
                  </a:cxn>
                  <a:cxn ang="0">
                    <a:pos x="T8" y="T9"/>
                  </a:cxn>
                </a:cxnLst>
                <a:rect l="0" t="0" r="r" b="b"/>
                <a:pathLst>
                  <a:path w="9" h="9">
                    <a:moveTo>
                      <a:pt x="2" y="7"/>
                    </a:moveTo>
                    <a:cubicBezTo>
                      <a:pt x="4" y="8"/>
                      <a:pt x="7" y="9"/>
                      <a:pt x="8" y="8"/>
                    </a:cubicBezTo>
                    <a:cubicBezTo>
                      <a:pt x="9" y="7"/>
                      <a:pt x="9" y="4"/>
                      <a:pt x="7" y="2"/>
                    </a:cubicBezTo>
                    <a:cubicBezTo>
                      <a:pt x="5" y="0"/>
                      <a:pt x="2" y="0"/>
                      <a:pt x="1" y="1"/>
                    </a:cubicBezTo>
                    <a:cubicBezTo>
                      <a:pt x="0" y="2"/>
                      <a:pt x="0" y="4"/>
                      <a:pt x="2"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4" name="Freeform 1268"/>
              <p:cNvSpPr>
                <a:spLocks/>
              </p:cNvSpPr>
              <p:nvPr/>
            </p:nvSpPr>
            <p:spPr bwMode="auto">
              <a:xfrm>
                <a:off x="3052" y="1720"/>
                <a:ext cx="13" cy="11"/>
              </a:xfrm>
              <a:custGeom>
                <a:avLst/>
                <a:gdLst>
                  <a:gd name="T0" fmla="*/ 2 w 7"/>
                  <a:gd name="T1" fmla="*/ 4 h 6"/>
                  <a:gd name="T2" fmla="*/ 6 w 7"/>
                  <a:gd name="T3" fmla="*/ 5 h 6"/>
                  <a:gd name="T4" fmla="*/ 5 w 7"/>
                  <a:gd name="T5" fmla="*/ 2 h 6"/>
                  <a:gd name="T6" fmla="*/ 1 w 7"/>
                  <a:gd name="T7" fmla="*/ 1 h 6"/>
                  <a:gd name="T8" fmla="*/ 2 w 7"/>
                  <a:gd name="T9" fmla="*/ 4 h 6"/>
                </a:gdLst>
                <a:ahLst/>
                <a:cxnLst>
                  <a:cxn ang="0">
                    <a:pos x="T0" y="T1"/>
                  </a:cxn>
                  <a:cxn ang="0">
                    <a:pos x="T2" y="T3"/>
                  </a:cxn>
                  <a:cxn ang="0">
                    <a:pos x="T4" y="T5"/>
                  </a:cxn>
                  <a:cxn ang="0">
                    <a:pos x="T6" y="T7"/>
                  </a:cxn>
                  <a:cxn ang="0">
                    <a:pos x="T8" y="T9"/>
                  </a:cxn>
                </a:cxnLst>
                <a:rect l="0" t="0" r="r" b="b"/>
                <a:pathLst>
                  <a:path w="7" h="6">
                    <a:moveTo>
                      <a:pt x="2" y="4"/>
                    </a:moveTo>
                    <a:cubicBezTo>
                      <a:pt x="4" y="6"/>
                      <a:pt x="5" y="6"/>
                      <a:pt x="6" y="5"/>
                    </a:cubicBezTo>
                    <a:cubicBezTo>
                      <a:pt x="7" y="4"/>
                      <a:pt x="6" y="3"/>
                      <a:pt x="5" y="2"/>
                    </a:cubicBezTo>
                    <a:cubicBezTo>
                      <a:pt x="3" y="1"/>
                      <a:pt x="2" y="0"/>
                      <a:pt x="1" y="1"/>
                    </a:cubicBezTo>
                    <a:cubicBezTo>
                      <a:pt x="0" y="2"/>
                      <a:pt x="1" y="3"/>
                      <a:pt x="2"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5" name="Freeform 1269"/>
              <p:cNvSpPr>
                <a:spLocks/>
              </p:cNvSpPr>
              <p:nvPr/>
            </p:nvSpPr>
            <p:spPr bwMode="auto">
              <a:xfrm>
                <a:off x="2873" y="385"/>
                <a:ext cx="1836" cy="2879"/>
              </a:xfrm>
              <a:custGeom>
                <a:avLst/>
                <a:gdLst>
                  <a:gd name="T0" fmla="*/ 864 w 977"/>
                  <a:gd name="T1" fmla="*/ 1530 h 1531"/>
                  <a:gd name="T2" fmla="*/ 867 w 977"/>
                  <a:gd name="T3" fmla="*/ 1531 h 1531"/>
                  <a:gd name="T4" fmla="*/ 890 w 977"/>
                  <a:gd name="T5" fmla="*/ 699 h 1531"/>
                  <a:gd name="T6" fmla="*/ 772 w 977"/>
                  <a:gd name="T7" fmla="*/ 742 h 1531"/>
                  <a:gd name="T8" fmla="*/ 302 w 977"/>
                  <a:gd name="T9" fmla="*/ 190 h 1531"/>
                  <a:gd name="T10" fmla="*/ 344 w 977"/>
                  <a:gd name="T11" fmla="*/ 115 h 1531"/>
                  <a:gd name="T12" fmla="*/ 1 w 977"/>
                  <a:gd name="T13" fmla="*/ 0 h 1531"/>
                  <a:gd name="T14" fmla="*/ 0 w 977"/>
                  <a:gd name="T15" fmla="*/ 3 h 1531"/>
                  <a:gd name="T16" fmla="*/ 330 w 977"/>
                  <a:gd name="T17" fmla="*/ 111 h 1531"/>
                  <a:gd name="T18" fmla="*/ 289 w 977"/>
                  <a:gd name="T19" fmla="*/ 187 h 1531"/>
                  <a:gd name="T20" fmla="*/ 772 w 977"/>
                  <a:gd name="T21" fmla="*/ 753 h 1531"/>
                  <a:gd name="T22" fmla="*/ 890 w 977"/>
                  <a:gd name="T23" fmla="*/ 712 h 1531"/>
                  <a:gd name="T24" fmla="*/ 864 w 977"/>
                  <a:gd name="T25" fmla="*/ 1530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7" h="1531">
                    <a:moveTo>
                      <a:pt x="864" y="1530"/>
                    </a:moveTo>
                    <a:cubicBezTo>
                      <a:pt x="865" y="1530"/>
                      <a:pt x="866" y="1531"/>
                      <a:pt x="867" y="1531"/>
                    </a:cubicBezTo>
                    <a:cubicBezTo>
                      <a:pt x="966" y="1266"/>
                      <a:pt x="977" y="966"/>
                      <a:pt x="890" y="699"/>
                    </a:cubicBezTo>
                    <a:cubicBezTo>
                      <a:pt x="850" y="713"/>
                      <a:pt x="811" y="727"/>
                      <a:pt x="772" y="742"/>
                    </a:cubicBezTo>
                    <a:cubicBezTo>
                      <a:pt x="697" y="515"/>
                      <a:pt x="544" y="314"/>
                      <a:pt x="302" y="190"/>
                    </a:cubicBezTo>
                    <a:cubicBezTo>
                      <a:pt x="316" y="165"/>
                      <a:pt x="330" y="140"/>
                      <a:pt x="344" y="115"/>
                    </a:cubicBezTo>
                    <a:cubicBezTo>
                      <a:pt x="244" y="63"/>
                      <a:pt x="130" y="24"/>
                      <a:pt x="1" y="0"/>
                    </a:cubicBezTo>
                    <a:cubicBezTo>
                      <a:pt x="1" y="1"/>
                      <a:pt x="1" y="2"/>
                      <a:pt x="0" y="3"/>
                    </a:cubicBezTo>
                    <a:cubicBezTo>
                      <a:pt x="124" y="26"/>
                      <a:pt x="234" y="63"/>
                      <a:pt x="330" y="111"/>
                    </a:cubicBezTo>
                    <a:cubicBezTo>
                      <a:pt x="316" y="136"/>
                      <a:pt x="303" y="162"/>
                      <a:pt x="289" y="187"/>
                    </a:cubicBezTo>
                    <a:cubicBezTo>
                      <a:pt x="540" y="312"/>
                      <a:pt x="698" y="519"/>
                      <a:pt x="772" y="753"/>
                    </a:cubicBezTo>
                    <a:cubicBezTo>
                      <a:pt x="812" y="739"/>
                      <a:pt x="851" y="725"/>
                      <a:pt x="890" y="712"/>
                    </a:cubicBezTo>
                    <a:cubicBezTo>
                      <a:pt x="974" y="975"/>
                      <a:pt x="962" y="1269"/>
                      <a:pt x="864" y="15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6" name="Freeform 1270"/>
              <p:cNvSpPr>
                <a:spLocks/>
              </p:cNvSpPr>
              <p:nvPr/>
            </p:nvSpPr>
            <p:spPr bwMode="auto">
              <a:xfrm>
                <a:off x="4470" y="3200"/>
                <a:ext cx="59" cy="124"/>
              </a:xfrm>
              <a:custGeom>
                <a:avLst/>
                <a:gdLst>
                  <a:gd name="T0" fmla="*/ 27 w 31"/>
                  <a:gd name="T1" fmla="*/ 2 h 66"/>
                  <a:gd name="T2" fmla="*/ 8 w 31"/>
                  <a:gd name="T3" fmla="*/ 30 h 66"/>
                  <a:gd name="T4" fmla="*/ 4 w 31"/>
                  <a:gd name="T5" fmla="*/ 65 h 66"/>
                  <a:gd name="T6" fmla="*/ 24 w 31"/>
                  <a:gd name="T7" fmla="*/ 36 h 66"/>
                  <a:gd name="T8" fmla="*/ 27 w 31"/>
                  <a:gd name="T9" fmla="*/ 2 h 66"/>
                </a:gdLst>
                <a:ahLst/>
                <a:cxnLst>
                  <a:cxn ang="0">
                    <a:pos x="T0" y="T1"/>
                  </a:cxn>
                  <a:cxn ang="0">
                    <a:pos x="T2" y="T3"/>
                  </a:cxn>
                  <a:cxn ang="0">
                    <a:pos x="T4" y="T5"/>
                  </a:cxn>
                  <a:cxn ang="0">
                    <a:pos x="T6" y="T7"/>
                  </a:cxn>
                  <a:cxn ang="0">
                    <a:pos x="T8" y="T9"/>
                  </a:cxn>
                </a:cxnLst>
                <a:rect l="0" t="0" r="r" b="b"/>
                <a:pathLst>
                  <a:path w="31" h="66">
                    <a:moveTo>
                      <a:pt x="27" y="2"/>
                    </a:moveTo>
                    <a:cubicBezTo>
                      <a:pt x="23" y="0"/>
                      <a:pt x="15" y="13"/>
                      <a:pt x="8" y="30"/>
                    </a:cubicBezTo>
                    <a:cubicBezTo>
                      <a:pt x="2" y="47"/>
                      <a:pt x="0" y="62"/>
                      <a:pt x="4" y="65"/>
                    </a:cubicBezTo>
                    <a:cubicBezTo>
                      <a:pt x="8" y="66"/>
                      <a:pt x="17" y="54"/>
                      <a:pt x="24" y="36"/>
                    </a:cubicBezTo>
                    <a:cubicBezTo>
                      <a:pt x="30" y="19"/>
                      <a:pt x="31" y="4"/>
                      <a:pt x="27"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7" name="Freeform 1271"/>
              <p:cNvSpPr>
                <a:spLocks/>
              </p:cNvSpPr>
              <p:nvPr/>
            </p:nvSpPr>
            <p:spPr bwMode="auto">
              <a:xfrm>
                <a:off x="4521" y="1656"/>
                <a:ext cx="53" cy="126"/>
              </a:xfrm>
              <a:custGeom>
                <a:avLst/>
                <a:gdLst>
                  <a:gd name="T0" fmla="*/ 4 w 28"/>
                  <a:gd name="T1" fmla="*/ 2 h 67"/>
                  <a:gd name="T2" fmla="*/ 7 w 28"/>
                  <a:gd name="T3" fmla="*/ 36 h 67"/>
                  <a:gd name="T4" fmla="*/ 24 w 28"/>
                  <a:gd name="T5" fmla="*/ 65 h 67"/>
                  <a:gd name="T6" fmla="*/ 22 w 28"/>
                  <a:gd name="T7" fmla="*/ 30 h 67"/>
                  <a:gd name="T8" fmla="*/ 4 w 28"/>
                  <a:gd name="T9" fmla="*/ 2 h 67"/>
                </a:gdLst>
                <a:ahLst/>
                <a:cxnLst>
                  <a:cxn ang="0">
                    <a:pos x="T0" y="T1"/>
                  </a:cxn>
                  <a:cxn ang="0">
                    <a:pos x="T2" y="T3"/>
                  </a:cxn>
                  <a:cxn ang="0">
                    <a:pos x="T4" y="T5"/>
                  </a:cxn>
                  <a:cxn ang="0">
                    <a:pos x="T6" y="T7"/>
                  </a:cxn>
                  <a:cxn ang="0">
                    <a:pos x="T8" y="T9"/>
                  </a:cxn>
                </a:cxnLst>
                <a:rect l="0" t="0" r="r" b="b"/>
                <a:pathLst>
                  <a:path w="28" h="67">
                    <a:moveTo>
                      <a:pt x="4" y="2"/>
                    </a:moveTo>
                    <a:cubicBezTo>
                      <a:pt x="0" y="3"/>
                      <a:pt x="1" y="18"/>
                      <a:pt x="7" y="36"/>
                    </a:cubicBezTo>
                    <a:cubicBezTo>
                      <a:pt x="12" y="53"/>
                      <a:pt x="20" y="67"/>
                      <a:pt x="24" y="65"/>
                    </a:cubicBezTo>
                    <a:cubicBezTo>
                      <a:pt x="28" y="64"/>
                      <a:pt x="28" y="48"/>
                      <a:pt x="22" y="30"/>
                    </a:cubicBezTo>
                    <a:cubicBezTo>
                      <a:pt x="17" y="12"/>
                      <a:pt x="8" y="0"/>
                      <a:pt x="4"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8" name="Freeform 1272"/>
              <p:cNvSpPr>
                <a:spLocks/>
              </p:cNvSpPr>
              <p:nvPr/>
            </p:nvSpPr>
            <p:spPr bwMode="auto">
              <a:xfrm>
                <a:off x="2819" y="370"/>
                <a:ext cx="131" cy="40"/>
              </a:xfrm>
              <a:custGeom>
                <a:avLst/>
                <a:gdLst>
                  <a:gd name="T0" fmla="*/ 1 w 70"/>
                  <a:gd name="T1" fmla="*/ 4 h 21"/>
                  <a:gd name="T2" fmla="*/ 34 w 70"/>
                  <a:gd name="T3" fmla="*/ 17 h 21"/>
                  <a:gd name="T4" fmla="*/ 69 w 70"/>
                  <a:gd name="T5" fmla="*/ 17 h 21"/>
                  <a:gd name="T6" fmla="*/ 36 w 70"/>
                  <a:gd name="T7" fmla="*/ 4 h 21"/>
                  <a:gd name="T8" fmla="*/ 1 w 70"/>
                  <a:gd name="T9" fmla="*/ 4 h 21"/>
                </a:gdLst>
                <a:ahLst/>
                <a:cxnLst>
                  <a:cxn ang="0">
                    <a:pos x="T0" y="T1"/>
                  </a:cxn>
                  <a:cxn ang="0">
                    <a:pos x="T2" y="T3"/>
                  </a:cxn>
                  <a:cxn ang="0">
                    <a:pos x="T4" y="T5"/>
                  </a:cxn>
                  <a:cxn ang="0">
                    <a:pos x="T6" y="T7"/>
                  </a:cxn>
                  <a:cxn ang="0">
                    <a:pos x="T8" y="T9"/>
                  </a:cxn>
                </a:cxnLst>
                <a:rect l="0" t="0" r="r" b="b"/>
                <a:pathLst>
                  <a:path w="70" h="21">
                    <a:moveTo>
                      <a:pt x="1" y="4"/>
                    </a:moveTo>
                    <a:cubicBezTo>
                      <a:pt x="0" y="8"/>
                      <a:pt x="15" y="13"/>
                      <a:pt x="34" y="17"/>
                    </a:cubicBezTo>
                    <a:cubicBezTo>
                      <a:pt x="52" y="20"/>
                      <a:pt x="68" y="21"/>
                      <a:pt x="69" y="17"/>
                    </a:cubicBezTo>
                    <a:cubicBezTo>
                      <a:pt x="70" y="14"/>
                      <a:pt x="55" y="8"/>
                      <a:pt x="36" y="4"/>
                    </a:cubicBezTo>
                    <a:cubicBezTo>
                      <a:pt x="17" y="0"/>
                      <a:pt x="1" y="1"/>
                      <a:pt x="1"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9" name="Freeform 1273"/>
              <p:cNvSpPr>
                <a:spLocks/>
              </p:cNvSpPr>
              <p:nvPr/>
            </p:nvSpPr>
            <p:spPr bwMode="auto">
              <a:xfrm>
                <a:off x="4301" y="1741"/>
                <a:ext cx="49" cy="113"/>
              </a:xfrm>
              <a:custGeom>
                <a:avLst/>
                <a:gdLst>
                  <a:gd name="T0" fmla="*/ 4 w 26"/>
                  <a:gd name="T1" fmla="*/ 2 h 60"/>
                  <a:gd name="T2" fmla="*/ 6 w 26"/>
                  <a:gd name="T3" fmla="*/ 33 h 60"/>
                  <a:gd name="T4" fmla="*/ 22 w 26"/>
                  <a:gd name="T5" fmla="*/ 58 h 60"/>
                  <a:gd name="T6" fmla="*/ 21 w 26"/>
                  <a:gd name="T7" fmla="*/ 27 h 60"/>
                  <a:gd name="T8" fmla="*/ 4 w 26"/>
                  <a:gd name="T9" fmla="*/ 2 h 60"/>
                </a:gdLst>
                <a:ahLst/>
                <a:cxnLst>
                  <a:cxn ang="0">
                    <a:pos x="T0" y="T1"/>
                  </a:cxn>
                  <a:cxn ang="0">
                    <a:pos x="T2" y="T3"/>
                  </a:cxn>
                  <a:cxn ang="0">
                    <a:pos x="T4" y="T5"/>
                  </a:cxn>
                  <a:cxn ang="0">
                    <a:pos x="T6" y="T7"/>
                  </a:cxn>
                  <a:cxn ang="0">
                    <a:pos x="T8" y="T9"/>
                  </a:cxn>
                </a:cxnLst>
                <a:rect l="0" t="0" r="r" b="b"/>
                <a:pathLst>
                  <a:path w="26" h="60">
                    <a:moveTo>
                      <a:pt x="4" y="2"/>
                    </a:moveTo>
                    <a:cubicBezTo>
                      <a:pt x="0" y="4"/>
                      <a:pt x="0" y="17"/>
                      <a:pt x="6" y="33"/>
                    </a:cubicBezTo>
                    <a:cubicBezTo>
                      <a:pt x="10" y="48"/>
                      <a:pt x="17" y="60"/>
                      <a:pt x="22" y="58"/>
                    </a:cubicBezTo>
                    <a:cubicBezTo>
                      <a:pt x="26" y="57"/>
                      <a:pt x="26" y="43"/>
                      <a:pt x="21" y="27"/>
                    </a:cubicBezTo>
                    <a:cubicBezTo>
                      <a:pt x="16" y="11"/>
                      <a:pt x="8" y="0"/>
                      <a:pt x="4"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0" name="Freeform 1274"/>
              <p:cNvSpPr>
                <a:spLocks/>
              </p:cNvSpPr>
              <p:nvPr/>
            </p:nvSpPr>
            <p:spPr bwMode="auto">
              <a:xfrm>
                <a:off x="3358" y="701"/>
                <a:ext cx="124" cy="72"/>
              </a:xfrm>
              <a:custGeom>
                <a:avLst/>
                <a:gdLst>
                  <a:gd name="T0" fmla="*/ 3 w 66"/>
                  <a:gd name="T1" fmla="*/ 4 h 38"/>
                  <a:gd name="T2" fmla="*/ 30 w 66"/>
                  <a:gd name="T3" fmla="*/ 26 h 38"/>
                  <a:gd name="T4" fmla="*/ 63 w 66"/>
                  <a:gd name="T5" fmla="*/ 34 h 38"/>
                  <a:gd name="T6" fmla="*/ 37 w 66"/>
                  <a:gd name="T7" fmla="*/ 12 h 38"/>
                  <a:gd name="T8" fmla="*/ 3 w 66"/>
                  <a:gd name="T9" fmla="*/ 4 h 38"/>
                </a:gdLst>
                <a:ahLst/>
                <a:cxnLst>
                  <a:cxn ang="0">
                    <a:pos x="T0" y="T1"/>
                  </a:cxn>
                  <a:cxn ang="0">
                    <a:pos x="T2" y="T3"/>
                  </a:cxn>
                  <a:cxn ang="0">
                    <a:pos x="T4" y="T5"/>
                  </a:cxn>
                  <a:cxn ang="0">
                    <a:pos x="T6" y="T7"/>
                  </a:cxn>
                  <a:cxn ang="0">
                    <a:pos x="T8" y="T9"/>
                  </a:cxn>
                </a:cxnLst>
                <a:rect l="0" t="0" r="r" b="b"/>
                <a:pathLst>
                  <a:path w="66" h="38">
                    <a:moveTo>
                      <a:pt x="3" y="4"/>
                    </a:moveTo>
                    <a:cubicBezTo>
                      <a:pt x="0" y="8"/>
                      <a:pt x="13" y="18"/>
                      <a:pt x="30" y="26"/>
                    </a:cubicBezTo>
                    <a:cubicBezTo>
                      <a:pt x="46" y="34"/>
                      <a:pt x="61" y="38"/>
                      <a:pt x="63" y="34"/>
                    </a:cubicBezTo>
                    <a:cubicBezTo>
                      <a:pt x="66" y="30"/>
                      <a:pt x="55" y="20"/>
                      <a:pt x="37" y="12"/>
                    </a:cubicBezTo>
                    <a:cubicBezTo>
                      <a:pt x="21" y="3"/>
                      <a:pt x="5" y="0"/>
                      <a:pt x="3"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1" name="Freeform 1275"/>
              <p:cNvSpPr>
                <a:spLocks/>
              </p:cNvSpPr>
              <p:nvPr/>
            </p:nvSpPr>
            <p:spPr bwMode="auto">
              <a:xfrm>
                <a:off x="3458" y="571"/>
                <a:ext cx="82" cy="49"/>
              </a:xfrm>
              <a:custGeom>
                <a:avLst/>
                <a:gdLst>
                  <a:gd name="T0" fmla="*/ 1 w 44"/>
                  <a:gd name="T1" fmla="*/ 3 h 26"/>
                  <a:gd name="T2" fmla="*/ 19 w 44"/>
                  <a:gd name="T3" fmla="*/ 17 h 26"/>
                  <a:gd name="T4" fmla="*/ 42 w 44"/>
                  <a:gd name="T5" fmla="*/ 23 h 26"/>
                  <a:gd name="T6" fmla="*/ 24 w 44"/>
                  <a:gd name="T7" fmla="*/ 8 h 26"/>
                  <a:gd name="T8" fmla="*/ 1 w 44"/>
                  <a:gd name="T9" fmla="*/ 3 h 26"/>
                </a:gdLst>
                <a:ahLst/>
                <a:cxnLst>
                  <a:cxn ang="0">
                    <a:pos x="T0" y="T1"/>
                  </a:cxn>
                  <a:cxn ang="0">
                    <a:pos x="T2" y="T3"/>
                  </a:cxn>
                  <a:cxn ang="0">
                    <a:pos x="T4" y="T5"/>
                  </a:cxn>
                  <a:cxn ang="0">
                    <a:pos x="T6" y="T7"/>
                  </a:cxn>
                  <a:cxn ang="0">
                    <a:pos x="T8" y="T9"/>
                  </a:cxn>
                </a:cxnLst>
                <a:rect l="0" t="0" r="r" b="b"/>
                <a:pathLst>
                  <a:path w="44" h="26">
                    <a:moveTo>
                      <a:pt x="1" y="3"/>
                    </a:moveTo>
                    <a:cubicBezTo>
                      <a:pt x="0" y="5"/>
                      <a:pt x="8" y="12"/>
                      <a:pt x="19" y="17"/>
                    </a:cubicBezTo>
                    <a:cubicBezTo>
                      <a:pt x="31" y="23"/>
                      <a:pt x="41" y="26"/>
                      <a:pt x="42" y="23"/>
                    </a:cubicBezTo>
                    <a:cubicBezTo>
                      <a:pt x="44" y="21"/>
                      <a:pt x="36" y="14"/>
                      <a:pt x="24" y="8"/>
                    </a:cubicBezTo>
                    <a:cubicBezTo>
                      <a:pt x="13" y="3"/>
                      <a:pt x="2" y="0"/>
                      <a:pt x="1" y="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2" name="Freeform 1276"/>
              <p:cNvSpPr>
                <a:spLocks/>
              </p:cNvSpPr>
              <p:nvPr/>
            </p:nvSpPr>
            <p:spPr bwMode="auto">
              <a:xfrm>
                <a:off x="3221" y="739"/>
                <a:ext cx="201" cy="351"/>
              </a:xfrm>
              <a:custGeom>
                <a:avLst/>
                <a:gdLst>
                  <a:gd name="T0" fmla="*/ 5 w 107"/>
                  <a:gd name="T1" fmla="*/ 187 h 187"/>
                  <a:gd name="T2" fmla="*/ 107 w 107"/>
                  <a:gd name="T3" fmla="*/ 2 h 187"/>
                  <a:gd name="T4" fmla="*/ 101 w 107"/>
                  <a:gd name="T5" fmla="*/ 0 h 187"/>
                  <a:gd name="T6" fmla="*/ 0 w 107"/>
                  <a:gd name="T7" fmla="*/ 185 h 187"/>
                  <a:gd name="T8" fmla="*/ 5 w 107"/>
                  <a:gd name="T9" fmla="*/ 187 h 187"/>
                </a:gdLst>
                <a:ahLst/>
                <a:cxnLst>
                  <a:cxn ang="0">
                    <a:pos x="T0" y="T1"/>
                  </a:cxn>
                  <a:cxn ang="0">
                    <a:pos x="T2" y="T3"/>
                  </a:cxn>
                  <a:cxn ang="0">
                    <a:pos x="T4" y="T5"/>
                  </a:cxn>
                  <a:cxn ang="0">
                    <a:pos x="T6" y="T7"/>
                  </a:cxn>
                  <a:cxn ang="0">
                    <a:pos x="T8" y="T9"/>
                  </a:cxn>
                </a:cxnLst>
                <a:rect l="0" t="0" r="r" b="b"/>
                <a:pathLst>
                  <a:path w="107" h="187">
                    <a:moveTo>
                      <a:pt x="5" y="187"/>
                    </a:moveTo>
                    <a:cubicBezTo>
                      <a:pt x="39" y="125"/>
                      <a:pt x="73" y="64"/>
                      <a:pt x="107" y="2"/>
                    </a:cubicBezTo>
                    <a:cubicBezTo>
                      <a:pt x="105" y="1"/>
                      <a:pt x="103" y="0"/>
                      <a:pt x="101" y="0"/>
                    </a:cubicBezTo>
                    <a:cubicBezTo>
                      <a:pt x="68" y="61"/>
                      <a:pt x="34" y="123"/>
                      <a:pt x="0" y="185"/>
                    </a:cubicBezTo>
                    <a:cubicBezTo>
                      <a:pt x="2" y="185"/>
                      <a:pt x="3" y="186"/>
                      <a:pt x="5" y="18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3" name="Freeform 1277"/>
              <p:cNvSpPr>
                <a:spLocks/>
              </p:cNvSpPr>
              <p:nvPr/>
            </p:nvSpPr>
            <p:spPr bwMode="auto">
              <a:xfrm>
                <a:off x="3172" y="1056"/>
                <a:ext cx="107" cy="64"/>
              </a:xfrm>
              <a:custGeom>
                <a:avLst/>
                <a:gdLst>
                  <a:gd name="T0" fmla="*/ 24 w 57"/>
                  <a:gd name="T1" fmla="*/ 25 h 34"/>
                  <a:gd name="T2" fmla="*/ 54 w 57"/>
                  <a:gd name="T3" fmla="*/ 30 h 34"/>
                  <a:gd name="T4" fmla="*/ 33 w 57"/>
                  <a:gd name="T5" fmla="*/ 9 h 34"/>
                  <a:gd name="T6" fmla="*/ 2 w 57"/>
                  <a:gd name="T7" fmla="*/ 4 h 34"/>
                  <a:gd name="T8" fmla="*/ 24 w 57"/>
                  <a:gd name="T9" fmla="*/ 25 h 34"/>
                </a:gdLst>
                <a:ahLst/>
                <a:cxnLst>
                  <a:cxn ang="0">
                    <a:pos x="T0" y="T1"/>
                  </a:cxn>
                  <a:cxn ang="0">
                    <a:pos x="T2" y="T3"/>
                  </a:cxn>
                  <a:cxn ang="0">
                    <a:pos x="T4" y="T5"/>
                  </a:cxn>
                  <a:cxn ang="0">
                    <a:pos x="T6" y="T7"/>
                  </a:cxn>
                  <a:cxn ang="0">
                    <a:pos x="T8" y="T9"/>
                  </a:cxn>
                </a:cxnLst>
                <a:rect l="0" t="0" r="r" b="b"/>
                <a:pathLst>
                  <a:path w="57" h="34">
                    <a:moveTo>
                      <a:pt x="24" y="25"/>
                    </a:moveTo>
                    <a:cubicBezTo>
                      <a:pt x="38" y="32"/>
                      <a:pt x="52" y="34"/>
                      <a:pt x="54" y="30"/>
                    </a:cubicBezTo>
                    <a:cubicBezTo>
                      <a:pt x="57" y="26"/>
                      <a:pt x="47" y="16"/>
                      <a:pt x="33" y="9"/>
                    </a:cubicBezTo>
                    <a:cubicBezTo>
                      <a:pt x="18" y="2"/>
                      <a:pt x="4" y="0"/>
                      <a:pt x="2" y="4"/>
                    </a:cubicBezTo>
                    <a:cubicBezTo>
                      <a:pt x="0" y="8"/>
                      <a:pt x="10" y="18"/>
                      <a:pt x="24" y="2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4" name="Freeform 1278"/>
              <p:cNvSpPr>
                <a:spLocks/>
              </p:cNvSpPr>
              <p:nvPr/>
            </p:nvSpPr>
            <p:spPr bwMode="auto">
              <a:xfrm>
                <a:off x="4704" y="2265"/>
                <a:ext cx="231" cy="1081"/>
              </a:xfrm>
              <a:custGeom>
                <a:avLst/>
                <a:gdLst>
                  <a:gd name="T0" fmla="*/ 0 w 123"/>
                  <a:gd name="T1" fmla="*/ 575 h 575"/>
                  <a:gd name="T2" fmla="*/ 1 w 123"/>
                  <a:gd name="T3" fmla="*/ 575 h 575"/>
                  <a:gd name="T4" fmla="*/ 90 w 123"/>
                  <a:gd name="T5" fmla="*/ 150 h 575"/>
                  <a:gd name="T6" fmla="*/ 123 w 123"/>
                  <a:gd name="T7" fmla="*/ 6 h 575"/>
                  <a:gd name="T8" fmla="*/ 122 w 123"/>
                  <a:gd name="T9" fmla="*/ 0 h 575"/>
                  <a:gd name="T10" fmla="*/ 89 w 123"/>
                  <a:gd name="T11" fmla="*/ 147 h 575"/>
                  <a:gd name="T12" fmla="*/ 0 w 123"/>
                  <a:gd name="T13" fmla="*/ 575 h 575"/>
                </a:gdLst>
                <a:ahLst/>
                <a:cxnLst>
                  <a:cxn ang="0">
                    <a:pos x="T0" y="T1"/>
                  </a:cxn>
                  <a:cxn ang="0">
                    <a:pos x="T2" y="T3"/>
                  </a:cxn>
                  <a:cxn ang="0">
                    <a:pos x="T4" y="T5"/>
                  </a:cxn>
                  <a:cxn ang="0">
                    <a:pos x="T6" y="T7"/>
                  </a:cxn>
                  <a:cxn ang="0">
                    <a:pos x="T8" y="T9"/>
                  </a:cxn>
                  <a:cxn ang="0">
                    <a:pos x="T10" y="T11"/>
                  </a:cxn>
                  <a:cxn ang="0">
                    <a:pos x="T12" y="T13"/>
                  </a:cxn>
                </a:cxnLst>
                <a:rect l="0" t="0" r="r" b="b"/>
                <a:pathLst>
                  <a:path w="123" h="575">
                    <a:moveTo>
                      <a:pt x="0" y="575"/>
                    </a:moveTo>
                    <a:cubicBezTo>
                      <a:pt x="1" y="575"/>
                      <a:pt x="1" y="575"/>
                      <a:pt x="1" y="575"/>
                    </a:cubicBezTo>
                    <a:cubicBezTo>
                      <a:pt x="52" y="440"/>
                      <a:pt x="82" y="295"/>
                      <a:pt x="90" y="150"/>
                    </a:cubicBezTo>
                    <a:cubicBezTo>
                      <a:pt x="104" y="103"/>
                      <a:pt x="115" y="55"/>
                      <a:pt x="123" y="6"/>
                    </a:cubicBezTo>
                    <a:cubicBezTo>
                      <a:pt x="123" y="4"/>
                      <a:pt x="123" y="2"/>
                      <a:pt x="122" y="0"/>
                    </a:cubicBezTo>
                    <a:cubicBezTo>
                      <a:pt x="114" y="50"/>
                      <a:pt x="102" y="99"/>
                      <a:pt x="89" y="147"/>
                    </a:cubicBezTo>
                    <a:cubicBezTo>
                      <a:pt x="81" y="293"/>
                      <a:pt x="51" y="438"/>
                      <a:pt x="0" y="57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5" name="Freeform 1279"/>
              <p:cNvSpPr>
                <a:spLocks/>
              </p:cNvSpPr>
              <p:nvPr/>
            </p:nvSpPr>
            <p:spPr bwMode="auto">
              <a:xfrm>
                <a:off x="3589" y="2942"/>
                <a:ext cx="265" cy="438"/>
              </a:xfrm>
              <a:custGeom>
                <a:avLst/>
                <a:gdLst>
                  <a:gd name="T0" fmla="*/ 0 w 141"/>
                  <a:gd name="T1" fmla="*/ 217 h 233"/>
                  <a:gd name="T2" fmla="*/ 20 w 141"/>
                  <a:gd name="T3" fmla="*/ 233 h 233"/>
                  <a:gd name="T4" fmla="*/ 141 w 141"/>
                  <a:gd name="T5" fmla="*/ 1 h 233"/>
                  <a:gd name="T6" fmla="*/ 139 w 141"/>
                  <a:gd name="T7" fmla="*/ 0 h 233"/>
                  <a:gd name="T8" fmla="*/ 21 w 141"/>
                  <a:gd name="T9" fmla="*/ 228 h 233"/>
                  <a:gd name="T10" fmla="*/ 2 w 141"/>
                  <a:gd name="T11" fmla="*/ 214 h 233"/>
                  <a:gd name="T12" fmla="*/ 0 w 141"/>
                  <a:gd name="T13" fmla="*/ 217 h 233"/>
                </a:gdLst>
                <a:ahLst/>
                <a:cxnLst>
                  <a:cxn ang="0">
                    <a:pos x="T0" y="T1"/>
                  </a:cxn>
                  <a:cxn ang="0">
                    <a:pos x="T2" y="T3"/>
                  </a:cxn>
                  <a:cxn ang="0">
                    <a:pos x="T4" y="T5"/>
                  </a:cxn>
                  <a:cxn ang="0">
                    <a:pos x="T6" y="T7"/>
                  </a:cxn>
                  <a:cxn ang="0">
                    <a:pos x="T8" y="T9"/>
                  </a:cxn>
                  <a:cxn ang="0">
                    <a:pos x="T10" y="T11"/>
                  </a:cxn>
                  <a:cxn ang="0">
                    <a:pos x="T12" y="T13"/>
                  </a:cxn>
                </a:cxnLst>
                <a:rect l="0" t="0" r="r" b="b"/>
                <a:pathLst>
                  <a:path w="141" h="233">
                    <a:moveTo>
                      <a:pt x="0" y="217"/>
                    </a:moveTo>
                    <a:cubicBezTo>
                      <a:pt x="6" y="222"/>
                      <a:pt x="13" y="228"/>
                      <a:pt x="20" y="233"/>
                    </a:cubicBezTo>
                    <a:cubicBezTo>
                      <a:pt x="72" y="163"/>
                      <a:pt x="113" y="85"/>
                      <a:pt x="141" y="1"/>
                    </a:cubicBezTo>
                    <a:cubicBezTo>
                      <a:pt x="140" y="1"/>
                      <a:pt x="140" y="1"/>
                      <a:pt x="139" y="0"/>
                    </a:cubicBezTo>
                    <a:cubicBezTo>
                      <a:pt x="112" y="83"/>
                      <a:pt x="72" y="160"/>
                      <a:pt x="21" y="228"/>
                    </a:cubicBezTo>
                    <a:cubicBezTo>
                      <a:pt x="15" y="224"/>
                      <a:pt x="9" y="219"/>
                      <a:pt x="2" y="214"/>
                    </a:cubicBezTo>
                    <a:cubicBezTo>
                      <a:pt x="2" y="215"/>
                      <a:pt x="1" y="216"/>
                      <a:pt x="0" y="2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6" name="Freeform 1280"/>
              <p:cNvSpPr>
                <a:spLocks/>
              </p:cNvSpPr>
              <p:nvPr/>
            </p:nvSpPr>
            <p:spPr bwMode="auto">
              <a:xfrm>
                <a:off x="4380" y="2636"/>
                <a:ext cx="203" cy="607"/>
              </a:xfrm>
              <a:custGeom>
                <a:avLst/>
                <a:gdLst>
                  <a:gd name="T0" fmla="*/ 33 w 108"/>
                  <a:gd name="T1" fmla="*/ 322 h 323"/>
                  <a:gd name="T2" fmla="*/ 35 w 108"/>
                  <a:gd name="T3" fmla="*/ 323 h 323"/>
                  <a:gd name="T4" fmla="*/ 108 w 108"/>
                  <a:gd name="T5" fmla="*/ 11 h 323"/>
                  <a:gd name="T6" fmla="*/ 0 w 108"/>
                  <a:gd name="T7" fmla="*/ 0 h 323"/>
                  <a:gd name="T8" fmla="*/ 0 w 108"/>
                  <a:gd name="T9" fmla="*/ 8 h 323"/>
                  <a:gd name="T10" fmla="*/ 105 w 108"/>
                  <a:gd name="T11" fmla="*/ 19 h 323"/>
                  <a:gd name="T12" fmla="*/ 33 w 108"/>
                  <a:gd name="T13" fmla="*/ 322 h 323"/>
                </a:gdLst>
                <a:ahLst/>
                <a:cxnLst>
                  <a:cxn ang="0">
                    <a:pos x="T0" y="T1"/>
                  </a:cxn>
                  <a:cxn ang="0">
                    <a:pos x="T2" y="T3"/>
                  </a:cxn>
                  <a:cxn ang="0">
                    <a:pos x="T4" y="T5"/>
                  </a:cxn>
                  <a:cxn ang="0">
                    <a:pos x="T6" y="T7"/>
                  </a:cxn>
                  <a:cxn ang="0">
                    <a:pos x="T8" y="T9"/>
                  </a:cxn>
                  <a:cxn ang="0">
                    <a:pos x="T10" y="T11"/>
                  </a:cxn>
                  <a:cxn ang="0">
                    <a:pos x="T12" y="T13"/>
                  </a:cxn>
                </a:cxnLst>
                <a:rect l="0" t="0" r="r" b="b"/>
                <a:pathLst>
                  <a:path w="108" h="323">
                    <a:moveTo>
                      <a:pt x="33" y="322"/>
                    </a:moveTo>
                    <a:cubicBezTo>
                      <a:pt x="34" y="323"/>
                      <a:pt x="34" y="323"/>
                      <a:pt x="35" y="323"/>
                    </a:cubicBezTo>
                    <a:cubicBezTo>
                      <a:pt x="73" y="223"/>
                      <a:pt x="97" y="117"/>
                      <a:pt x="108" y="11"/>
                    </a:cubicBezTo>
                    <a:cubicBezTo>
                      <a:pt x="73" y="7"/>
                      <a:pt x="36" y="4"/>
                      <a:pt x="0" y="0"/>
                    </a:cubicBezTo>
                    <a:cubicBezTo>
                      <a:pt x="0" y="3"/>
                      <a:pt x="0" y="6"/>
                      <a:pt x="0" y="8"/>
                    </a:cubicBezTo>
                    <a:cubicBezTo>
                      <a:pt x="35" y="12"/>
                      <a:pt x="70" y="16"/>
                      <a:pt x="105" y="19"/>
                    </a:cubicBezTo>
                    <a:cubicBezTo>
                      <a:pt x="94" y="123"/>
                      <a:pt x="69" y="225"/>
                      <a:pt x="33" y="3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7" name="Freeform 1281"/>
              <p:cNvSpPr>
                <a:spLocks/>
              </p:cNvSpPr>
              <p:nvPr/>
            </p:nvSpPr>
            <p:spPr bwMode="auto">
              <a:xfrm>
                <a:off x="3371" y="2162"/>
                <a:ext cx="188" cy="150"/>
              </a:xfrm>
              <a:custGeom>
                <a:avLst/>
                <a:gdLst>
                  <a:gd name="T0" fmla="*/ 97 w 100"/>
                  <a:gd name="T1" fmla="*/ 80 h 80"/>
                  <a:gd name="T2" fmla="*/ 100 w 100"/>
                  <a:gd name="T3" fmla="*/ 80 h 80"/>
                  <a:gd name="T4" fmla="*/ 89 w 100"/>
                  <a:gd name="T5" fmla="*/ 15 h 80"/>
                  <a:gd name="T6" fmla="*/ 10 w 100"/>
                  <a:gd name="T7" fmla="*/ 34 h 80"/>
                  <a:gd name="T8" fmla="*/ 2 w 100"/>
                  <a:gd name="T9" fmla="*/ 0 h 80"/>
                  <a:gd name="T10" fmla="*/ 0 w 100"/>
                  <a:gd name="T11" fmla="*/ 1 h 80"/>
                  <a:gd name="T12" fmla="*/ 9 w 100"/>
                  <a:gd name="T13" fmla="*/ 39 h 80"/>
                  <a:gd name="T14" fmla="*/ 88 w 100"/>
                  <a:gd name="T15" fmla="*/ 20 h 80"/>
                  <a:gd name="T16" fmla="*/ 97 w 100"/>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0">
                    <a:moveTo>
                      <a:pt x="97" y="80"/>
                    </a:moveTo>
                    <a:cubicBezTo>
                      <a:pt x="98" y="80"/>
                      <a:pt x="99" y="80"/>
                      <a:pt x="100" y="80"/>
                    </a:cubicBezTo>
                    <a:cubicBezTo>
                      <a:pt x="97" y="58"/>
                      <a:pt x="94" y="36"/>
                      <a:pt x="89" y="15"/>
                    </a:cubicBezTo>
                    <a:cubicBezTo>
                      <a:pt x="63" y="21"/>
                      <a:pt x="37" y="28"/>
                      <a:pt x="10" y="34"/>
                    </a:cubicBezTo>
                    <a:cubicBezTo>
                      <a:pt x="8" y="23"/>
                      <a:pt x="5" y="11"/>
                      <a:pt x="2" y="0"/>
                    </a:cubicBezTo>
                    <a:cubicBezTo>
                      <a:pt x="1" y="0"/>
                      <a:pt x="0" y="0"/>
                      <a:pt x="0" y="1"/>
                    </a:cubicBezTo>
                    <a:cubicBezTo>
                      <a:pt x="3" y="13"/>
                      <a:pt x="6" y="26"/>
                      <a:pt x="9" y="39"/>
                    </a:cubicBezTo>
                    <a:cubicBezTo>
                      <a:pt x="35" y="32"/>
                      <a:pt x="62" y="26"/>
                      <a:pt x="88" y="20"/>
                    </a:cubicBezTo>
                    <a:cubicBezTo>
                      <a:pt x="92" y="40"/>
                      <a:pt x="95" y="60"/>
                      <a:pt x="97" y="8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8" name="Freeform 1282"/>
              <p:cNvSpPr>
                <a:spLocks/>
              </p:cNvSpPr>
              <p:nvPr/>
            </p:nvSpPr>
            <p:spPr bwMode="auto">
              <a:xfrm>
                <a:off x="3657" y="2384"/>
                <a:ext cx="88" cy="496"/>
              </a:xfrm>
              <a:custGeom>
                <a:avLst/>
                <a:gdLst>
                  <a:gd name="T0" fmla="*/ 5 w 47"/>
                  <a:gd name="T1" fmla="*/ 258 h 264"/>
                  <a:gd name="T2" fmla="*/ 24 w 47"/>
                  <a:gd name="T3" fmla="*/ 264 h 264"/>
                  <a:gd name="T4" fmla="*/ 26 w 47"/>
                  <a:gd name="T5" fmla="*/ 259 h 264"/>
                  <a:gd name="T6" fmla="*/ 9 w 47"/>
                  <a:gd name="T7" fmla="*/ 254 h 264"/>
                  <a:gd name="T8" fmla="*/ 45 w 47"/>
                  <a:gd name="T9" fmla="*/ 0 h 264"/>
                  <a:gd name="T10" fmla="*/ 0 w 47"/>
                  <a:gd name="T11" fmla="*/ 3 h 264"/>
                  <a:gd name="T12" fmla="*/ 0 w 47"/>
                  <a:gd name="T13" fmla="*/ 8 h 264"/>
                  <a:gd name="T14" fmla="*/ 42 w 47"/>
                  <a:gd name="T15" fmla="*/ 6 h 264"/>
                  <a:gd name="T16" fmla="*/ 5 w 47"/>
                  <a:gd name="T17" fmla="*/ 25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64">
                    <a:moveTo>
                      <a:pt x="5" y="258"/>
                    </a:moveTo>
                    <a:cubicBezTo>
                      <a:pt x="12" y="260"/>
                      <a:pt x="18" y="262"/>
                      <a:pt x="24" y="264"/>
                    </a:cubicBezTo>
                    <a:cubicBezTo>
                      <a:pt x="25" y="263"/>
                      <a:pt x="25" y="261"/>
                      <a:pt x="26" y="259"/>
                    </a:cubicBezTo>
                    <a:cubicBezTo>
                      <a:pt x="20" y="257"/>
                      <a:pt x="15" y="255"/>
                      <a:pt x="9" y="254"/>
                    </a:cubicBezTo>
                    <a:cubicBezTo>
                      <a:pt x="35" y="172"/>
                      <a:pt x="47" y="86"/>
                      <a:pt x="45" y="0"/>
                    </a:cubicBezTo>
                    <a:cubicBezTo>
                      <a:pt x="30" y="1"/>
                      <a:pt x="15" y="2"/>
                      <a:pt x="0" y="3"/>
                    </a:cubicBezTo>
                    <a:cubicBezTo>
                      <a:pt x="0" y="4"/>
                      <a:pt x="0" y="6"/>
                      <a:pt x="0" y="8"/>
                    </a:cubicBezTo>
                    <a:cubicBezTo>
                      <a:pt x="14" y="7"/>
                      <a:pt x="28" y="6"/>
                      <a:pt x="42" y="6"/>
                    </a:cubicBezTo>
                    <a:cubicBezTo>
                      <a:pt x="45" y="91"/>
                      <a:pt x="32" y="177"/>
                      <a:pt x="5" y="25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9" name="Freeform 1283"/>
              <p:cNvSpPr>
                <a:spLocks/>
              </p:cNvSpPr>
              <p:nvPr/>
            </p:nvSpPr>
            <p:spPr bwMode="auto">
              <a:xfrm>
                <a:off x="4102" y="2619"/>
                <a:ext cx="175" cy="693"/>
              </a:xfrm>
              <a:custGeom>
                <a:avLst/>
                <a:gdLst>
                  <a:gd name="T0" fmla="*/ 9 w 93"/>
                  <a:gd name="T1" fmla="*/ 367 h 369"/>
                  <a:gd name="T2" fmla="*/ 11 w 93"/>
                  <a:gd name="T3" fmla="*/ 369 h 369"/>
                  <a:gd name="T4" fmla="*/ 93 w 93"/>
                  <a:gd name="T5" fmla="*/ 132 h 369"/>
                  <a:gd name="T6" fmla="*/ 4 w 93"/>
                  <a:gd name="T7" fmla="*/ 112 h 369"/>
                  <a:gd name="T8" fmla="*/ 22 w 93"/>
                  <a:gd name="T9" fmla="*/ 0 h 369"/>
                  <a:gd name="T10" fmla="*/ 20 w 93"/>
                  <a:gd name="T11" fmla="*/ 0 h 369"/>
                  <a:gd name="T12" fmla="*/ 0 w 93"/>
                  <a:gd name="T13" fmla="*/ 118 h 369"/>
                  <a:gd name="T14" fmla="*/ 89 w 93"/>
                  <a:gd name="T15" fmla="*/ 140 h 369"/>
                  <a:gd name="T16" fmla="*/ 9 w 93"/>
                  <a:gd name="T17" fmla="*/ 367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69">
                    <a:moveTo>
                      <a:pt x="9" y="367"/>
                    </a:moveTo>
                    <a:cubicBezTo>
                      <a:pt x="10" y="368"/>
                      <a:pt x="11" y="368"/>
                      <a:pt x="11" y="369"/>
                    </a:cubicBezTo>
                    <a:cubicBezTo>
                      <a:pt x="48" y="293"/>
                      <a:pt x="75" y="214"/>
                      <a:pt x="93" y="132"/>
                    </a:cubicBezTo>
                    <a:cubicBezTo>
                      <a:pt x="63" y="125"/>
                      <a:pt x="34" y="119"/>
                      <a:pt x="4" y="112"/>
                    </a:cubicBezTo>
                    <a:cubicBezTo>
                      <a:pt x="12" y="75"/>
                      <a:pt x="18" y="38"/>
                      <a:pt x="22" y="0"/>
                    </a:cubicBezTo>
                    <a:cubicBezTo>
                      <a:pt x="22" y="0"/>
                      <a:pt x="21" y="0"/>
                      <a:pt x="20" y="0"/>
                    </a:cubicBezTo>
                    <a:cubicBezTo>
                      <a:pt x="16" y="40"/>
                      <a:pt x="9" y="79"/>
                      <a:pt x="0" y="118"/>
                    </a:cubicBezTo>
                    <a:cubicBezTo>
                      <a:pt x="30" y="125"/>
                      <a:pt x="60" y="133"/>
                      <a:pt x="89" y="140"/>
                    </a:cubicBezTo>
                    <a:cubicBezTo>
                      <a:pt x="71" y="218"/>
                      <a:pt x="44" y="295"/>
                      <a:pt x="9" y="36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0" name="Freeform 1284"/>
              <p:cNvSpPr>
                <a:spLocks/>
              </p:cNvSpPr>
              <p:nvPr/>
            </p:nvSpPr>
            <p:spPr bwMode="auto">
              <a:xfrm>
                <a:off x="3963" y="2515"/>
                <a:ext cx="137" cy="367"/>
              </a:xfrm>
              <a:custGeom>
                <a:avLst/>
                <a:gdLst>
                  <a:gd name="T0" fmla="*/ 0 w 73"/>
                  <a:gd name="T1" fmla="*/ 190 h 195"/>
                  <a:gd name="T2" fmla="*/ 18 w 73"/>
                  <a:gd name="T3" fmla="*/ 195 h 195"/>
                  <a:gd name="T4" fmla="*/ 19 w 73"/>
                  <a:gd name="T5" fmla="*/ 191 h 195"/>
                  <a:gd name="T6" fmla="*/ 3 w 73"/>
                  <a:gd name="T7" fmla="*/ 186 h 195"/>
                  <a:gd name="T8" fmla="*/ 32 w 73"/>
                  <a:gd name="T9" fmla="*/ 5 h 195"/>
                  <a:gd name="T10" fmla="*/ 73 w 73"/>
                  <a:gd name="T11" fmla="*/ 6 h 195"/>
                  <a:gd name="T12" fmla="*/ 73 w 73"/>
                  <a:gd name="T13" fmla="*/ 2 h 195"/>
                  <a:gd name="T14" fmla="*/ 30 w 73"/>
                  <a:gd name="T15" fmla="*/ 0 h 195"/>
                  <a:gd name="T16" fmla="*/ 0 w 73"/>
                  <a:gd name="T17" fmla="*/ 19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95">
                    <a:moveTo>
                      <a:pt x="0" y="190"/>
                    </a:moveTo>
                    <a:cubicBezTo>
                      <a:pt x="6" y="192"/>
                      <a:pt x="12" y="194"/>
                      <a:pt x="18" y="195"/>
                    </a:cubicBezTo>
                    <a:cubicBezTo>
                      <a:pt x="18" y="194"/>
                      <a:pt x="19" y="193"/>
                      <a:pt x="19" y="191"/>
                    </a:cubicBezTo>
                    <a:cubicBezTo>
                      <a:pt x="13" y="189"/>
                      <a:pt x="8" y="188"/>
                      <a:pt x="3" y="186"/>
                    </a:cubicBezTo>
                    <a:cubicBezTo>
                      <a:pt x="18" y="127"/>
                      <a:pt x="28" y="66"/>
                      <a:pt x="32" y="5"/>
                    </a:cubicBezTo>
                    <a:cubicBezTo>
                      <a:pt x="45" y="5"/>
                      <a:pt x="59" y="6"/>
                      <a:pt x="73" y="6"/>
                    </a:cubicBezTo>
                    <a:cubicBezTo>
                      <a:pt x="73" y="5"/>
                      <a:pt x="73" y="3"/>
                      <a:pt x="73" y="2"/>
                    </a:cubicBezTo>
                    <a:cubicBezTo>
                      <a:pt x="59" y="1"/>
                      <a:pt x="45" y="1"/>
                      <a:pt x="30" y="0"/>
                    </a:cubicBezTo>
                    <a:cubicBezTo>
                      <a:pt x="27" y="64"/>
                      <a:pt x="17" y="128"/>
                      <a:pt x="0" y="1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1" name="Freeform 1285"/>
              <p:cNvSpPr>
                <a:spLocks/>
              </p:cNvSpPr>
              <p:nvPr/>
            </p:nvSpPr>
            <p:spPr bwMode="auto">
              <a:xfrm>
                <a:off x="3937" y="372"/>
                <a:ext cx="1058" cy="1077"/>
              </a:xfrm>
              <a:custGeom>
                <a:avLst/>
                <a:gdLst>
                  <a:gd name="T0" fmla="*/ 562 w 563"/>
                  <a:gd name="T1" fmla="*/ 573 h 573"/>
                  <a:gd name="T2" fmla="*/ 563 w 563"/>
                  <a:gd name="T3" fmla="*/ 572 h 573"/>
                  <a:gd name="T4" fmla="*/ 515 w 563"/>
                  <a:gd name="T5" fmla="*/ 457 h 573"/>
                  <a:gd name="T6" fmla="*/ 434 w 563"/>
                  <a:gd name="T7" fmla="*/ 498 h 573"/>
                  <a:gd name="T8" fmla="*/ 1 w 563"/>
                  <a:gd name="T9" fmla="*/ 0 h 573"/>
                  <a:gd name="T10" fmla="*/ 0 w 563"/>
                  <a:gd name="T11" fmla="*/ 1 h 573"/>
                  <a:gd name="T12" fmla="*/ 435 w 563"/>
                  <a:gd name="T13" fmla="*/ 505 h 573"/>
                  <a:gd name="T14" fmla="*/ 517 w 563"/>
                  <a:gd name="T15" fmla="*/ 465 h 573"/>
                  <a:gd name="T16" fmla="*/ 562 w 563"/>
                  <a:gd name="T17" fmla="*/ 57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3" h="573">
                    <a:moveTo>
                      <a:pt x="562" y="573"/>
                    </a:moveTo>
                    <a:cubicBezTo>
                      <a:pt x="562" y="573"/>
                      <a:pt x="562" y="572"/>
                      <a:pt x="563" y="572"/>
                    </a:cubicBezTo>
                    <a:cubicBezTo>
                      <a:pt x="549" y="533"/>
                      <a:pt x="533" y="495"/>
                      <a:pt x="515" y="457"/>
                    </a:cubicBezTo>
                    <a:cubicBezTo>
                      <a:pt x="488" y="471"/>
                      <a:pt x="461" y="484"/>
                      <a:pt x="434" y="498"/>
                    </a:cubicBezTo>
                    <a:cubicBezTo>
                      <a:pt x="342" y="303"/>
                      <a:pt x="199" y="129"/>
                      <a:pt x="1" y="0"/>
                    </a:cubicBezTo>
                    <a:cubicBezTo>
                      <a:pt x="1" y="0"/>
                      <a:pt x="0" y="1"/>
                      <a:pt x="0" y="1"/>
                    </a:cubicBezTo>
                    <a:cubicBezTo>
                      <a:pt x="200" y="132"/>
                      <a:pt x="344" y="307"/>
                      <a:pt x="435" y="505"/>
                    </a:cubicBezTo>
                    <a:cubicBezTo>
                      <a:pt x="463" y="492"/>
                      <a:pt x="490" y="478"/>
                      <a:pt x="517" y="465"/>
                    </a:cubicBezTo>
                    <a:cubicBezTo>
                      <a:pt x="533" y="500"/>
                      <a:pt x="548" y="536"/>
                      <a:pt x="562" y="57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2" name="Freeform 1286"/>
              <p:cNvSpPr>
                <a:spLocks/>
              </p:cNvSpPr>
              <p:nvPr/>
            </p:nvSpPr>
            <p:spPr bwMode="auto">
              <a:xfrm>
                <a:off x="2882" y="242"/>
                <a:ext cx="694" cy="243"/>
              </a:xfrm>
              <a:custGeom>
                <a:avLst/>
                <a:gdLst>
                  <a:gd name="T0" fmla="*/ 306 w 369"/>
                  <a:gd name="T1" fmla="*/ 129 h 129"/>
                  <a:gd name="T2" fmla="*/ 369 w 369"/>
                  <a:gd name="T3" fmla="*/ 3 h 129"/>
                  <a:gd name="T4" fmla="*/ 362 w 369"/>
                  <a:gd name="T5" fmla="*/ 0 h 129"/>
                  <a:gd name="T6" fmla="*/ 300 w 369"/>
                  <a:gd name="T7" fmla="*/ 125 h 129"/>
                  <a:gd name="T8" fmla="*/ 8 w 369"/>
                  <a:gd name="T9" fmla="*/ 35 h 129"/>
                  <a:gd name="T10" fmla="*/ 0 w 369"/>
                  <a:gd name="T11" fmla="*/ 78 h 129"/>
                  <a:gd name="T12" fmla="*/ 8 w 369"/>
                  <a:gd name="T13" fmla="*/ 80 h 129"/>
                  <a:gd name="T14" fmla="*/ 16 w 369"/>
                  <a:gd name="T15" fmla="*/ 38 h 129"/>
                  <a:gd name="T16" fmla="*/ 306 w 369"/>
                  <a:gd name="T1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129">
                    <a:moveTo>
                      <a:pt x="306" y="129"/>
                    </a:moveTo>
                    <a:cubicBezTo>
                      <a:pt x="327" y="87"/>
                      <a:pt x="348" y="45"/>
                      <a:pt x="369" y="3"/>
                    </a:cubicBezTo>
                    <a:cubicBezTo>
                      <a:pt x="367" y="2"/>
                      <a:pt x="364" y="1"/>
                      <a:pt x="362" y="0"/>
                    </a:cubicBezTo>
                    <a:cubicBezTo>
                      <a:pt x="341" y="41"/>
                      <a:pt x="321" y="83"/>
                      <a:pt x="300" y="125"/>
                    </a:cubicBezTo>
                    <a:cubicBezTo>
                      <a:pt x="213" y="85"/>
                      <a:pt x="115" y="55"/>
                      <a:pt x="8" y="35"/>
                    </a:cubicBezTo>
                    <a:cubicBezTo>
                      <a:pt x="5" y="49"/>
                      <a:pt x="3" y="64"/>
                      <a:pt x="0" y="78"/>
                    </a:cubicBezTo>
                    <a:cubicBezTo>
                      <a:pt x="2" y="79"/>
                      <a:pt x="5" y="79"/>
                      <a:pt x="8" y="80"/>
                    </a:cubicBezTo>
                    <a:cubicBezTo>
                      <a:pt x="11" y="66"/>
                      <a:pt x="13" y="52"/>
                      <a:pt x="16" y="38"/>
                    </a:cubicBezTo>
                    <a:cubicBezTo>
                      <a:pt x="122" y="59"/>
                      <a:pt x="219" y="90"/>
                      <a:pt x="306" y="12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3" name="Freeform 1287"/>
              <p:cNvSpPr>
                <a:spLocks/>
              </p:cNvSpPr>
              <p:nvPr/>
            </p:nvSpPr>
            <p:spPr bwMode="auto">
              <a:xfrm>
                <a:off x="3332" y="1120"/>
                <a:ext cx="270" cy="297"/>
              </a:xfrm>
              <a:custGeom>
                <a:avLst/>
                <a:gdLst>
                  <a:gd name="T0" fmla="*/ 142 w 144"/>
                  <a:gd name="T1" fmla="*/ 75 h 158"/>
                  <a:gd name="T2" fmla="*/ 144 w 144"/>
                  <a:gd name="T3" fmla="*/ 73 h 158"/>
                  <a:gd name="T4" fmla="*/ 51 w 144"/>
                  <a:gd name="T5" fmla="*/ 0 h 158"/>
                  <a:gd name="T6" fmla="*/ 0 w 144"/>
                  <a:gd name="T7" fmla="*/ 72 h 158"/>
                  <a:gd name="T8" fmla="*/ 71 w 144"/>
                  <a:gd name="T9" fmla="*/ 126 h 158"/>
                  <a:gd name="T10" fmla="*/ 45 w 144"/>
                  <a:gd name="T11" fmla="*/ 154 h 158"/>
                  <a:gd name="T12" fmla="*/ 50 w 144"/>
                  <a:gd name="T13" fmla="*/ 158 h 158"/>
                  <a:gd name="T14" fmla="*/ 77 w 144"/>
                  <a:gd name="T15" fmla="*/ 129 h 158"/>
                  <a:gd name="T16" fmla="*/ 6 w 144"/>
                  <a:gd name="T17" fmla="*/ 74 h 158"/>
                  <a:gd name="T18" fmla="*/ 56 w 144"/>
                  <a:gd name="T19" fmla="*/ 6 h 158"/>
                  <a:gd name="T20" fmla="*/ 142 w 144"/>
                  <a:gd name="T21" fmla="*/ 7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158">
                    <a:moveTo>
                      <a:pt x="142" y="75"/>
                    </a:moveTo>
                    <a:cubicBezTo>
                      <a:pt x="143" y="74"/>
                      <a:pt x="143" y="74"/>
                      <a:pt x="144" y="73"/>
                    </a:cubicBezTo>
                    <a:cubicBezTo>
                      <a:pt x="115" y="47"/>
                      <a:pt x="84" y="23"/>
                      <a:pt x="51" y="0"/>
                    </a:cubicBezTo>
                    <a:cubicBezTo>
                      <a:pt x="34" y="24"/>
                      <a:pt x="16" y="48"/>
                      <a:pt x="0" y="72"/>
                    </a:cubicBezTo>
                    <a:cubicBezTo>
                      <a:pt x="25" y="89"/>
                      <a:pt x="49" y="107"/>
                      <a:pt x="71" y="126"/>
                    </a:cubicBezTo>
                    <a:cubicBezTo>
                      <a:pt x="62" y="135"/>
                      <a:pt x="54" y="145"/>
                      <a:pt x="45" y="154"/>
                    </a:cubicBezTo>
                    <a:cubicBezTo>
                      <a:pt x="47" y="156"/>
                      <a:pt x="49" y="157"/>
                      <a:pt x="50" y="158"/>
                    </a:cubicBezTo>
                    <a:cubicBezTo>
                      <a:pt x="59" y="149"/>
                      <a:pt x="68" y="139"/>
                      <a:pt x="77" y="129"/>
                    </a:cubicBezTo>
                    <a:cubicBezTo>
                      <a:pt x="55" y="109"/>
                      <a:pt x="32" y="91"/>
                      <a:pt x="6" y="74"/>
                    </a:cubicBezTo>
                    <a:cubicBezTo>
                      <a:pt x="23" y="52"/>
                      <a:pt x="39" y="29"/>
                      <a:pt x="56" y="6"/>
                    </a:cubicBezTo>
                    <a:cubicBezTo>
                      <a:pt x="87" y="28"/>
                      <a:pt x="116" y="50"/>
                      <a:pt x="142" y="7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4" name="Freeform 1288"/>
              <p:cNvSpPr>
                <a:spLocks/>
              </p:cNvSpPr>
              <p:nvPr/>
            </p:nvSpPr>
            <p:spPr bwMode="auto">
              <a:xfrm>
                <a:off x="2990" y="1094"/>
                <a:ext cx="242" cy="117"/>
              </a:xfrm>
              <a:custGeom>
                <a:avLst/>
                <a:gdLst>
                  <a:gd name="T0" fmla="*/ 95 w 129"/>
                  <a:gd name="T1" fmla="*/ 62 h 62"/>
                  <a:gd name="T2" fmla="*/ 129 w 129"/>
                  <a:gd name="T3" fmla="*/ 2 h 62"/>
                  <a:gd name="T4" fmla="*/ 124 w 129"/>
                  <a:gd name="T5" fmla="*/ 0 h 62"/>
                  <a:gd name="T6" fmla="*/ 92 w 129"/>
                  <a:gd name="T7" fmla="*/ 58 h 62"/>
                  <a:gd name="T8" fmla="*/ 27 w 129"/>
                  <a:gd name="T9" fmla="*/ 30 h 62"/>
                  <a:gd name="T10" fmla="*/ 22 w 129"/>
                  <a:gd name="T11" fmla="*/ 40 h 62"/>
                  <a:gd name="T12" fmla="*/ 0 w 129"/>
                  <a:gd name="T13" fmla="*/ 36 h 62"/>
                  <a:gd name="T14" fmla="*/ 2 w 129"/>
                  <a:gd name="T15" fmla="*/ 38 h 62"/>
                  <a:gd name="T16" fmla="*/ 26 w 129"/>
                  <a:gd name="T17" fmla="*/ 42 h 62"/>
                  <a:gd name="T18" fmla="*/ 30 w 129"/>
                  <a:gd name="T19" fmla="*/ 33 h 62"/>
                  <a:gd name="T20" fmla="*/ 95 w 129"/>
                  <a:gd name="T2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62">
                    <a:moveTo>
                      <a:pt x="95" y="62"/>
                    </a:moveTo>
                    <a:cubicBezTo>
                      <a:pt x="106" y="42"/>
                      <a:pt x="118" y="22"/>
                      <a:pt x="129" y="2"/>
                    </a:cubicBezTo>
                    <a:cubicBezTo>
                      <a:pt x="127" y="1"/>
                      <a:pt x="125" y="0"/>
                      <a:pt x="124" y="0"/>
                    </a:cubicBezTo>
                    <a:cubicBezTo>
                      <a:pt x="113" y="19"/>
                      <a:pt x="102" y="39"/>
                      <a:pt x="92" y="58"/>
                    </a:cubicBezTo>
                    <a:cubicBezTo>
                      <a:pt x="71" y="48"/>
                      <a:pt x="49" y="39"/>
                      <a:pt x="27" y="30"/>
                    </a:cubicBezTo>
                    <a:cubicBezTo>
                      <a:pt x="25" y="33"/>
                      <a:pt x="24" y="36"/>
                      <a:pt x="22" y="40"/>
                    </a:cubicBezTo>
                    <a:cubicBezTo>
                      <a:pt x="15" y="38"/>
                      <a:pt x="8" y="37"/>
                      <a:pt x="0" y="36"/>
                    </a:cubicBezTo>
                    <a:cubicBezTo>
                      <a:pt x="1" y="37"/>
                      <a:pt x="2" y="37"/>
                      <a:pt x="2" y="38"/>
                    </a:cubicBezTo>
                    <a:cubicBezTo>
                      <a:pt x="10" y="39"/>
                      <a:pt x="19" y="41"/>
                      <a:pt x="26" y="42"/>
                    </a:cubicBezTo>
                    <a:cubicBezTo>
                      <a:pt x="28" y="39"/>
                      <a:pt x="29" y="36"/>
                      <a:pt x="30" y="33"/>
                    </a:cubicBezTo>
                    <a:cubicBezTo>
                      <a:pt x="53" y="42"/>
                      <a:pt x="74" y="52"/>
                      <a:pt x="95" y="6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5" name="Freeform 1289"/>
              <p:cNvSpPr>
                <a:spLocks/>
              </p:cNvSpPr>
              <p:nvPr/>
            </p:nvSpPr>
            <p:spPr bwMode="auto">
              <a:xfrm>
                <a:off x="4162" y="761"/>
                <a:ext cx="269" cy="423"/>
              </a:xfrm>
              <a:custGeom>
                <a:avLst/>
                <a:gdLst>
                  <a:gd name="T0" fmla="*/ 142 w 143"/>
                  <a:gd name="T1" fmla="*/ 225 h 225"/>
                  <a:gd name="T2" fmla="*/ 143 w 143"/>
                  <a:gd name="T3" fmla="*/ 225 h 225"/>
                  <a:gd name="T4" fmla="*/ 6 w 143"/>
                  <a:gd name="T5" fmla="*/ 48 h 225"/>
                  <a:gd name="T6" fmla="*/ 52 w 143"/>
                  <a:gd name="T7" fmla="*/ 5 h 225"/>
                  <a:gd name="T8" fmla="*/ 47 w 143"/>
                  <a:gd name="T9" fmla="*/ 0 h 225"/>
                  <a:gd name="T10" fmla="*/ 0 w 143"/>
                  <a:gd name="T11" fmla="*/ 44 h 225"/>
                  <a:gd name="T12" fmla="*/ 142 w 143"/>
                  <a:gd name="T13" fmla="*/ 225 h 225"/>
                </a:gdLst>
                <a:ahLst/>
                <a:cxnLst>
                  <a:cxn ang="0">
                    <a:pos x="T0" y="T1"/>
                  </a:cxn>
                  <a:cxn ang="0">
                    <a:pos x="T2" y="T3"/>
                  </a:cxn>
                  <a:cxn ang="0">
                    <a:pos x="T4" y="T5"/>
                  </a:cxn>
                  <a:cxn ang="0">
                    <a:pos x="T6" y="T7"/>
                  </a:cxn>
                  <a:cxn ang="0">
                    <a:pos x="T8" y="T9"/>
                  </a:cxn>
                  <a:cxn ang="0">
                    <a:pos x="T10" y="T11"/>
                  </a:cxn>
                  <a:cxn ang="0">
                    <a:pos x="T12" y="T13"/>
                  </a:cxn>
                </a:cxnLst>
                <a:rect l="0" t="0" r="r" b="b"/>
                <a:pathLst>
                  <a:path w="143" h="225">
                    <a:moveTo>
                      <a:pt x="142" y="225"/>
                    </a:moveTo>
                    <a:cubicBezTo>
                      <a:pt x="142" y="225"/>
                      <a:pt x="143" y="225"/>
                      <a:pt x="143" y="225"/>
                    </a:cubicBezTo>
                    <a:cubicBezTo>
                      <a:pt x="104" y="162"/>
                      <a:pt x="58" y="103"/>
                      <a:pt x="6" y="48"/>
                    </a:cubicBezTo>
                    <a:cubicBezTo>
                      <a:pt x="21" y="34"/>
                      <a:pt x="37" y="20"/>
                      <a:pt x="52" y="5"/>
                    </a:cubicBezTo>
                    <a:cubicBezTo>
                      <a:pt x="50" y="3"/>
                      <a:pt x="49" y="1"/>
                      <a:pt x="47" y="0"/>
                    </a:cubicBezTo>
                    <a:cubicBezTo>
                      <a:pt x="31" y="15"/>
                      <a:pt x="16" y="30"/>
                      <a:pt x="0" y="44"/>
                    </a:cubicBezTo>
                    <a:cubicBezTo>
                      <a:pt x="54" y="101"/>
                      <a:pt x="102" y="161"/>
                      <a:pt x="142" y="22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6" name="Freeform 1290"/>
              <p:cNvSpPr>
                <a:spLocks/>
              </p:cNvSpPr>
              <p:nvPr/>
            </p:nvSpPr>
            <p:spPr bwMode="auto">
              <a:xfrm>
                <a:off x="4021" y="1585"/>
                <a:ext cx="181" cy="128"/>
              </a:xfrm>
              <a:custGeom>
                <a:avLst/>
                <a:gdLst>
                  <a:gd name="T0" fmla="*/ 32 w 96"/>
                  <a:gd name="T1" fmla="*/ 68 h 68"/>
                  <a:gd name="T2" fmla="*/ 96 w 96"/>
                  <a:gd name="T3" fmla="*/ 38 h 68"/>
                  <a:gd name="T4" fmla="*/ 94 w 96"/>
                  <a:gd name="T5" fmla="*/ 33 h 68"/>
                  <a:gd name="T6" fmla="*/ 31 w 96"/>
                  <a:gd name="T7" fmla="*/ 63 h 68"/>
                  <a:gd name="T8" fmla="*/ 1 w 96"/>
                  <a:gd name="T9" fmla="*/ 0 h 68"/>
                  <a:gd name="T10" fmla="*/ 0 w 96"/>
                  <a:gd name="T11" fmla="*/ 1 h 68"/>
                  <a:gd name="T12" fmla="*/ 32 w 96"/>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96" h="68">
                    <a:moveTo>
                      <a:pt x="32" y="68"/>
                    </a:moveTo>
                    <a:cubicBezTo>
                      <a:pt x="53" y="58"/>
                      <a:pt x="75" y="48"/>
                      <a:pt x="96" y="38"/>
                    </a:cubicBezTo>
                    <a:cubicBezTo>
                      <a:pt x="96" y="36"/>
                      <a:pt x="95" y="35"/>
                      <a:pt x="94" y="33"/>
                    </a:cubicBezTo>
                    <a:cubicBezTo>
                      <a:pt x="73" y="43"/>
                      <a:pt x="52" y="53"/>
                      <a:pt x="31" y="63"/>
                    </a:cubicBezTo>
                    <a:cubicBezTo>
                      <a:pt x="22" y="42"/>
                      <a:pt x="12" y="20"/>
                      <a:pt x="1" y="0"/>
                    </a:cubicBezTo>
                    <a:cubicBezTo>
                      <a:pt x="0" y="0"/>
                      <a:pt x="0" y="1"/>
                      <a:pt x="0" y="1"/>
                    </a:cubicBezTo>
                    <a:cubicBezTo>
                      <a:pt x="11" y="23"/>
                      <a:pt x="22" y="45"/>
                      <a:pt x="32" y="6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7" name="Freeform 1291"/>
              <p:cNvSpPr>
                <a:spLocks/>
              </p:cNvSpPr>
              <p:nvPr/>
            </p:nvSpPr>
            <p:spPr bwMode="auto">
              <a:xfrm>
                <a:off x="2790" y="1286"/>
                <a:ext cx="216" cy="263"/>
              </a:xfrm>
              <a:custGeom>
                <a:avLst/>
                <a:gdLst>
                  <a:gd name="T0" fmla="*/ 88 w 115"/>
                  <a:gd name="T1" fmla="*/ 140 h 140"/>
                  <a:gd name="T2" fmla="*/ 89 w 115"/>
                  <a:gd name="T3" fmla="*/ 139 h 140"/>
                  <a:gd name="T4" fmla="*/ 4 w 115"/>
                  <a:gd name="T5" fmla="*/ 106 h 140"/>
                  <a:gd name="T6" fmla="*/ 38 w 115"/>
                  <a:gd name="T7" fmla="*/ 3 h 140"/>
                  <a:gd name="T8" fmla="*/ 114 w 115"/>
                  <a:gd name="T9" fmla="*/ 30 h 140"/>
                  <a:gd name="T10" fmla="*/ 115 w 115"/>
                  <a:gd name="T11" fmla="*/ 29 h 140"/>
                  <a:gd name="T12" fmla="*/ 35 w 115"/>
                  <a:gd name="T13" fmla="*/ 0 h 140"/>
                  <a:gd name="T14" fmla="*/ 0 w 115"/>
                  <a:gd name="T15" fmla="*/ 107 h 140"/>
                  <a:gd name="T16" fmla="*/ 88 w 115"/>
                  <a:gd name="T17"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40">
                    <a:moveTo>
                      <a:pt x="88" y="140"/>
                    </a:moveTo>
                    <a:cubicBezTo>
                      <a:pt x="89" y="140"/>
                      <a:pt x="89" y="140"/>
                      <a:pt x="89" y="139"/>
                    </a:cubicBezTo>
                    <a:cubicBezTo>
                      <a:pt x="63" y="126"/>
                      <a:pt x="34" y="115"/>
                      <a:pt x="4" y="106"/>
                    </a:cubicBezTo>
                    <a:cubicBezTo>
                      <a:pt x="15" y="72"/>
                      <a:pt x="27" y="37"/>
                      <a:pt x="38" y="3"/>
                    </a:cubicBezTo>
                    <a:cubicBezTo>
                      <a:pt x="65" y="11"/>
                      <a:pt x="90" y="20"/>
                      <a:pt x="114" y="30"/>
                    </a:cubicBezTo>
                    <a:cubicBezTo>
                      <a:pt x="115" y="30"/>
                      <a:pt x="115" y="29"/>
                      <a:pt x="115" y="29"/>
                    </a:cubicBezTo>
                    <a:cubicBezTo>
                      <a:pt x="90" y="18"/>
                      <a:pt x="63" y="8"/>
                      <a:pt x="35" y="0"/>
                    </a:cubicBezTo>
                    <a:cubicBezTo>
                      <a:pt x="23" y="35"/>
                      <a:pt x="11" y="71"/>
                      <a:pt x="0" y="107"/>
                    </a:cubicBezTo>
                    <a:cubicBezTo>
                      <a:pt x="32" y="116"/>
                      <a:pt x="61" y="127"/>
                      <a:pt x="88" y="14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8" name="Freeform 1292"/>
              <p:cNvSpPr>
                <a:spLocks/>
              </p:cNvSpPr>
              <p:nvPr/>
            </p:nvSpPr>
            <p:spPr bwMode="auto">
              <a:xfrm>
                <a:off x="3146" y="1980"/>
                <a:ext cx="180" cy="377"/>
              </a:xfrm>
              <a:custGeom>
                <a:avLst/>
                <a:gdLst>
                  <a:gd name="T0" fmla="*/ 71 w 96"/>
                  <a:gd name="T1" fmla="*/ 201 h 201"/>
                  <a:gd name="T2" fmla="*/ 96 w 96"/>
                  <a:gd name="T3" fmla="*/ 198 h 201"/>
                  <a:gd name="T4" fmla="*/ 95 w 96"/>
                  <a:gd name="T5" fmla="*/ 196 h 201"/>
                  <a:gd name="T6" fmla="*/ 72 w 96"/>
                  <a:gd name="T7" fmla="*/ 199 h 201"/>
                  <a:gd name="T8" fmla="*/ 1 w 96"/>
                  <a:gd name="T9" fmla="*/ 0 h 201"/>
                  <a:gd name="T10" fmla="*/ 0 w 96"/>
                  <a:gd name="T11" fmla="*/ 0 h 201"/>
                  <a:gd name="T12" fmla="*/ 71 w 96"/>
                  <a:gd name="T13" fmla="*/ 201 h 201"/>
                </a:gdLst>
                <a:ahLst/>
                <a:cxnLst>
                  <a:cxn ang="0">
                    <a:pos x="T0" y="T1"/>
                  </a:cxn>
                  <a:cxn ang="0">
                    <a:pos x="T2" y="T3"/>
                  </a:cxn>
                  <a:cxn ang="0">
                    <a:pos x="T4" y="T5"/>
                  </a:cxn>
                  <a:cxn ang="0">
                    <a:pos x="T6" y="T7"/>
                  </a:cxn>
                  <a:cxn ang="0">
                    <a:pos x="T8" y="T9"/>
                  </a:cxn>
                  <a:cxn ang="0">
                    <a:pos x="T10" y="T11"/>
                  </a:cxn>
                  <a:cxn ang="0">
                    <a:pos x="T12" y="T13"/>
                  </a:cxn>
                </a:cxnLst>
                <a:rect l="0" t="0" r="r" b="b"/>
                <a:pathLst>
                  <a:path w="96" h="201">
                    <a:moveTo>
                      <a:pt x="71" y="201"/>
                    </a:moveTo>
                    <a:cubicBezTo>
                      <a:pt x="79" y="200"/>
                      <a:pt x="87" y="199"/>
                      <a:pt x="96" y="198"/>
                    </a:cubicBezTo>
                    <a:cubicBezTo>
                      <a:pt x="95" y="198"/>
                      <a:pt x="95" y="197"/>
                      <a:pt x="95" y="196"/>
                    </a:cubicBezTo>
                    <a:cubicBezTo>
                      <a:pt x="87" y="197"/>
                      <a:pt x="80" y="198"/>
                      <a:pt x="72" y="199"/>
                    </a:cubicBezTo>
                    <a:cubicBezTo>
                      <a:pt x="65" y="128"/>
                      <a:pt x="42" y="59"/>
                      <a:pt x="1" y="0"/>
                    </a:cubicBezTo>
                    <a:cubicBezTo>
                      <a:pt x="1" y="0"/>
                      <a:pt x="0" y="0"/>
                      <a:pt x="0" y="0"/>
                    </a:cubicBezTo>
                    <a:cubicBezTo>
                      <a:pt x="41" y="60"/>
                      <a:pt x="64" y="130"/>
                      <a:pt x="71" y="20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9" name="Freeform 1293"/>
              <p:cNvSpPr>
                <a:spLocks/>
              </p:cNvSpPr>
              <p:nvPr/>
            </p:nvSpPr>
            <p:spPr bwMode="auto">
              <a:xfrm>
                <a:off x="3149" y="3194"/>
                <a:ext cx="263" cy="274"/>
              </a:xfrm>
              <a:custGeom>
                <a:avLst/>
                <a:gdLst>
                  <a:gd name="T0" fmla="*/ 0 w 140"/>
                  <a:gd name="T1" fmla="*/ 144 h 146"/>
                  <a:gd name="T2" fmla="*/ 1 w 140"/>
                  <a:gd name="T3" fmla="*/ 146 h 146"/>
                  <a:gd name="T4" fmla="*/ 43 w 140"/>
                  <a:gd name="T5" fmla="*/ 115 h 146"/>
                  <a:gd name="T6" fmla="*/ 38 w 140"/>
                  <a:gd name="T7" fmla="*/ 109 h 146"/>
                  <a:gd name="T8" fmla="*/ 140 w 140"/>
                  <a:gd name="T9" fmla="*/ 1 h 146"/>
                  <a:gd name="T10" fmla="*/ 138 w 140"/>
                  <a:gd name="T11" fmla="*/ 0 h 146"/>
                  <a:gd name="T12" fmla="*/ 33 w 140"/>
                  <a:gd name="T13" fmla="*/ 110 h 146"/>
                  <a:gd name="T14" fmla="*/ 38 w 140"/>
                  <a:gd name="T15" fmla="*/ 116 h 146"/>
                  <a:gd name="T16" fmla="*/ 0 w 140"/>
                  <a:gd name="T17"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46">
                    <a:moveTo>
                      <a:pt x="0" y="144"/>
                    </a:moveTo>
                    <a:cubicBezTo>
                      <a:pt x="0" y="145"/>
                      <a:pt x="1" y="146"/>
                      <a:pt x="1" y="146"/>
                    </a:cubicBezTo>
                    <a:cubicBezTo>
                      <a:pt x="16" y="137"/>
                      <a:pt x="30" y="126"/>
                      <a:pt x="43" y="115"/>
                    </a:cubicBezTo>
                    <a:cubicBezTo>
                      <a:pt x="41" y="113"/>
                      <a:pt x="40" y="111"/>
                      <a:pt x="38" y="109"/>
                    </a:cubicBezTo>
                    <a:cubicBezTo>
                      <a:pt x="77" y="77"/>
                      <a:pt x="111" y="41"/>
                      <a:pt x="140" y="1"/>
                    </a:cubicBezTo>
                    <a:cubicBezTo>
                      <a:pt x="139" y="1"/>
                      <a:pt x="139" y="0"/>
                      <a:pt x="138" y="0"/>
                    </a:cubicBezTo>
                    <a:cubicBezTo>
                      <a:pt x="108" y="40"/>
                      <a:pt x="72" y="78"/>
                      <a:pt x="33" y="110"/>
                    </a:cubicBezTo>
                    <a:cubicBezTo>
                      <a:pt x="34" y="112"/>
                      <a:pt x="36" y="114"/>
                      <a:pt x="38" y="116"/>
                    </a:cubicBezTo>
                    <a:cubicBezTo>
                      <a:pt x="26" y="126"/>
                      <a:pt x="13" y="136"/>
                      <a:pt x="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0" name="Freeform 1294"/>
              <p:cNvSpPr>
                <a:spLocks/>
              </p:cNvSpPr>
              <p:nvPr/>
            </p:nvSpPr>
            <p:spPr bwMode="auto">
              <a:xfrm>
                <a:off x="3813" y="3826"/>
                <a:ext cx="310" cy="259"/>
              </a:xfrm>
              <a:custGeom>
                <a:avLst/>
                <a:gdLst>
                  <a:gd name="T0" fmla="*/ 4 w 165"/>
                  <a:gd name="T1" fmla="*/ 100 h 138"/>
                  <a:gd name="T2" fmla="*/ 37 w 165"/>
                  <a:gd name="T3" fmla="*/ 138 h 138"/>
                  <a:gd name="T4" fmla="*/ 165 w 165"/>
                  <a:gd name="T5" fmla="*/ 1 h 138"/>
                  <a:gd name="T6" fmla="*/ 163 w 165"/>
                  <a:gd name="T7" fmla="*/ 0 h 138"/>
                  <a:gd name="T8" fmla="*/ 42 w 165"/>
                  <a:gd name="T9" fmla="*/ 130 h 138"/>
                  <a:gd name="T10" fmla="*/ 13 w 165"/>
                  <a:gd name="T11" fmla="*/ 96 h 138"/>
                  <a:gd name="T12" fmla="*/ 47 w 165"/>
                  <a:gd name="T13" fmla="*/ 62 h 138"/>
                  <a:gd name="T14" fmla="*/ 5 w 165"/>
                  <a:gd name="T15" fmla="*/ 18 h 138"/>
                  <a:gd name="T16" fmla="*/ 0 w 165"/>
                  <a:gd name="T17" fmla="*/ 24 h 138"/>
                  <a:gd name="T18" fmla="*/ 40 w 165"/>
                  <a:gd name="T19" fmla="*/ 66 h 138"/>
                  <a:gd name="T20" fmla="*/ 4 w 165"/>
                  <a:gd name="T21"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138">
                    <a:moveTo>
                      <a:pt x="4" y="100"/>
                    </a:moveTo>
                    <a:cubicBezTo>
                      <a:pt x="15" y="112"/>
                      <a:pt x="26" y="125"/>
                      <a:pt x="37" y="138"/>
                    </a:cubicBezTo>
                    <a:cubicBezTo>
                      <a:pt x="84" y="96"/>
                      <a:pt x="126" y="50"/>
                      <a:pt x="165" y="1"/>
                    </a:cubicBezTo>
                    <a:cubicBezTo>
                      <a:pt x="164" y="0"/>
                      <a:pt x="164" y="0"/>
                      <a:pt x="163" y="0"/>
                    </a:cubicBezTo>
                    <a:cubicBezTo>
                      <a:pt x="126" y="46"/>
                      <a:pt x="86" y="90"/>
                      <a:pt x="42" y="130"/>
                    </a:cubicBezTo>
                    <a:cubicBezTo>
                      <a:pt x="32" y="118"/>
                      <a:pt x="22" y="107"/>
                      <a:pt x="13" y="96"/>
                    </a:cubicBezTo>
                    <a:cubicBezTo>
                      <a:pt x="24" y="85"/>
                      <a:pt x="36" y="73"/>
                      <a:pt x="47" y="62"/>
                    </a:cubicBezTo>
                    <a:cubicBezTo>
                      <a:pt x="33" y="47"/>
                      <a:pt x="19" y="33"/>
                      <a:pt x="5" y="18"/>
                    </a:cubicBezTo>
                    <a:cubicBezTo>
                      <a:pt x="4" y="20"/>
                      <a:pt x="2" y="22"/>
                      <a:pt x="0" y="24"/>
                    </a:cubicBezTo>
                    <a:cubicBezTo>
                      <a:pt x="13" y="38"/>
                      <a:pt x="27" y="52"/>
                      <a:pt x="40" y="66"/>
                    </a:cubicBezTo>
                    <a:cubicBezTo>
                      <a:pt x="28" y="78"/>
                      <a:pt x="17" y="89"/>
                      <a:pt x="4" y="10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301" name="Freeform 854"/>
            <p:cNvSpPr>
              <a:spLocks/>
            </p:cNvSpPr>
            <p:nvPr/>
          </p:nvSpPr>
          <p:spPr bwMode="auto">
            <a:xfrm rot="11067552">
              <a:off x="3040887" y="2633714"/>
              <a:ext cx="144814" cy="146189"/>
            </a:xfrm>
            <a:custGeom>
              <a:avLst/>
              <a:gdLst>
                <a:gd name="T0" fmla="*/ 0 w 101"/>
                <a:gd name="T1" fmla="*/ 41 h 81"/>
                <a:gd name="T2" fmla="*/ 51 w 101"/>
                <a:gd name="T3" fmla="*/ 0 h 81"/>
                <a:gd name="T4" fmla="*/ 101 w 101"/>
                <a:gd name="T5" fmla="*/ 41 h 81"/>
                <a:gd name="T6" fmla="*/ 51 w 101"/>
                <a:gd name="T7" fmla="*/ 81 h 81"/>
                <a:gd name="T8" fmla="*/ 0 w 101"/>
                <a:gd name="T9" fmla="*/ 41 h 81"/>
              </a:gdLst>
              <a:ahLst/>
              <a:cxnLst>
                <a:cxn ang="0">
                  <a:pos x="T0" y="T1"/>
                </a:cxn>
                <a:cxn ang="0">
                  <a:pos x="T2" y="T3"/>
                </a:cxn>
                <a:cxn ang="0">
                  <a:pos x="T4" y="T5"/>
                </a:cxn>
                <a:cxn ang="0">
                  <a:pos x="T6" y="T7"/>
                </a:cxn>
                <a:cxn ang="0">
                  <a:pos x="T8" y="T9"/>
                </a:cxn>
              </a:cxnLst>
              <a:rect l="0" t="0" r="r" b="b"/>
              <a:pathLst>
                <a:path w="101" h="81">
                  <a:moveTo>
                    <a:pt x="0" y="41"/>
                  </a:moveTo>
                  <a:lnTo>
                    <a:pt x="51" y="0"/>
                  </a:lnTo>
                  <a:lnTo>
                    <a:pt x="101" y="41"/>
                  </a:lnTo>
                  <a:lnTo>
                    <a:pt x="51" y="81"/>
                  </a:lnTo>
                  <a:lnTo>
                    <a:pt x="0" y="41"/>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2" name="Freeform 855"/>
            <p:cNvSpPr>
              <a:spLocks/>
            </p:cNvSpPr>
            <p:nvPr/>
          </p:nvSpPr>
          <p:spPr bwMode="auto">
            <a:xfrm rot="11067552">
              <a:off x="3956613" y="2159936"/>
              <a:ext cx="146248" cy="146189"/>
            </a:xfrm>
            <a:custGeom>
              <a:avLst/>
              <a:gdLst>
                <a:gd name="T0" fmla="*/ 0 w 102"/>
                <a:gd name="T1" fmla="*/ 40 h 81"/>
                <a:gd name="T2" fmla="*/ 50 w 102"/>
                <a:gd name="T3" fmla="*/ 0 h 81"/>
                <a:gd name="T4" fmla="*/ 102 w 102"/>
                <a:gd name="T5" fmla="*/ 40 h 81"/>
                <a:gd name="T6" fmla="*/ 50 w 102"/>
                <a:gd name="T7" fmla="*/ 81 h 81"/>
                <a:gd name="T8" fmla="*/ 0 w 102"/>
                <a:gd name="T9" fmla="*/ 40 h 81"/>
              </a:gdLst>
              <a:ahLst/>
              <a:cxnLst>
                <a:cxn ang="0">
                  <a:pos x="T0" y="T1"/>
                </a:cxn>
                <a:cxn ang="0">
                  <a:pos x="T2" y="T3"/>
                </a:cxn>
                <a:cxn ang="0">
                  <a:pos x="T4" y="T5"/>
                </a:cxn>
                <a:cxn ang="0">
                  <a:pos x="T6" y="T7"/>
                </a:cxn>
                <a:cxn ang="0">
                  <a:pos x="T8" y="T9"/>
                </a:cxn>
              </a:cxnLst>
              <a:rect l="0" t="0" r="r" b="b"/>
              <a:pathLst>
                <a:path w="102" h="81">
                  <a:moveTo>
                    <a:pt x="0" y="40"/>
                  </a:moveTo>
                  <a:lnTo>
                    <a:pt x="50" y="0"/>
                  </a:lnTo>
                  <a:lnTo>
                    <a:pt x="102" y="40"/>
                  </a:lnTo>
                  <a:lnTo>
                    <a:pt x="50" y="81"/>
                  </a:lnTo>
                  <a:lnTo>
                    <a:pt x="0" y="40"/>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3" name="Freeform 856"/>
            <p:cNvSpPr>
              <a:spLocks/>
            </p:cNvSpPr>
            <p:nvPr/>
          </p:nvSpPr>
          <p:spPr bwMode="auto">
            <a:xfrm rot="11067552">
              <a:off x="4367005" y="4409277"/>
              <a:ext cx="144814" cy="146189"/>
            </a:xfrm>
            <a:custGeom>
              <a:avLst/>
              <a:gdLst>
                <a:gd name="T0" fmla="*/ 0 w 101"/>
                <a:gd name="T1" fmla="*/ 41 h 81"/>
                <a:gd name="T2" fmla="*/ 50 w 101"/>
                <a:gd name="T3" fmla="*/ 0 h 81"/>
                <a:gd name="T4" fmla="*/ 101 w 101"/>
                <a:gd name="T5" fmla="*/ 41 h 81"/>
                <a:gd name="T6" fmla="*/ 50 w 101"/>
                <a:gd name="T7" fmla="*/ 81 h 81"/>
                <a:gd name="T8" fmla="*/ 0 w 101"/>
                <a:gd name="T9" fmla="*/ 41 h 81"/>
              </a:gdLst>
              <a:ahLst/>
              <a:cxnLst>
                <a:cxn ang="0">
                  <a:pos x="T0" y="T1"/>
                </a:cxn>
                <a:cxn ang="0">
                  <a:pos x="T2" y="T3"/>
                </a:cxn>
                <a:cxn ang="0">
                  <a:pos x="T4" y="T5"/>
                </a:cxn>
                <a:cxn ang="0">
                  <a:pos x="T6" y="T7"/>
                </a:cxn>
                <a:cxn ang="0">
                  <a:pos x="T8" y="T9"/>
                </a:cxn>
              </a:cxnLst>
              <a:rect l="0" t="0" r="r" b="b"/>
              <a:pathLst>
                <a:path w="101" h="81">
                  <a:moveTo>
                    <a:pt x="0" y="41"/>
                  </a:moveTo>
                  <a:lnTo>
                    <a:pt x="50" y="0"/>
                  </a:lnTo>
                  <a:lnTo>
                    <a:pt x="101" y="41"/>
                  </a:lnTo>
                  <a:lnTo>
                    <a:pt x="50" y="81"/>
                  </a:lnTo>
                  <a:lnTo>
                    <a:pt x="0" y="41"/>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4" name="Freeform 857"/>
            <p:cNvSpPr>
              <a:spLocks/>
            </p:cNvSpPr>
            <p:nvPr/>
          </p:nvSpPr>
          <p:spPr bwMode="auto">
            <a:xfrm rot="11067552">
              <a:off x="2476872" y="3966335"/>
              <a:ext cx="144814" cy="146189"/>
            </a:xfrm>
            <a:custGeom>
              <a:avLst/>
              <a:gdLst>
                <a:gd name="T0" fmla="*/ 0 w 101"/>
                <a:gd name="T1" fmla="*/ 40 h 81"/>
                <a:gd name="T2" fmla="*/ 51 w 101"/>
                <a:gd name="T3" fmla="*/ 0 h 81"/>
                <a:gd name="T4" fmla="*/ 101 w 101"/>
                <a:gd name="T5" fmla="*/ 40 h 81"/>
                <a:gd name="T6" fmla="*/ 51 w 101"/>
                <a:gd name="T7" fmla="*/ 81 h 81"/>
                <a:gd name="T8" fmla="*/ 0 w 101"/>
                <a:gd name="T9" fmla="*/ 40 h 81"/>
              </a:gdLst>
              <a:ahLst/>
              <a:cxnLst>
                <a:cxn ang="0">
                  <a:pos x="T0" y="T1"/>
                </a:cxn>
                <a:cxn ang="0">
                  <a:pos x="T2" y="T3"/>
                </a:cxn>
                <a:cxn ang="0">
                  <a:pos x="T4" y="T5"/>
                </a:cxn>
                <a:cxn ang="0">
                  <a:pos x="T6" y="T7"/>
                </a:cxn>
                <a:cxn ang="0">
                  <a:pos x="T8" y="T9"/>
                </a:cxn>
              </a:cxnLst>
              <a:rect l="0" t="0" r="r" b="b"/>
              <a:pathLst>
                <a:path w="101" h="81">
                  <a:moveTo>
                    <a:pt x="0" y="40"/>
                  </a:moveTo>
                  <a:lnTo>
                    <a:pt x="51" y="0"/>
                  </a:lnTo>
                  <a:lnTo>
                    <a:pt x="101" y="40"/>
                  </a:lnTo>
                  <a:lnTo>
                    <a:pt x="51" y="81"/>
                  </a:lnTo>
                  <a:lnTo>
                    <a:pt x="0" y="40"/>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5" name="Freeform 858"/>
            <p:cNvSpPr>
              <a:spLocks/>
            </p:cNvSpPr>
            <p:nvPr/>
          </p:nvSpPr>
          <p:spPr bwMode="auto">
            <a:xfrm rot="11067552">
              <a:off x="3765962" y="2537931"/>
              <a:ext cx="144814" cy="146189"/>
            </a:xfrm>
            <a:custGeom>
              <a:avLst/>
              <a:gdLst>
                <a:gd name="T0" fmla="*/ 0 w 101"/>
                <a:gd name="T1" fmla="*/ 40 h 81"/>
                <a:gd name="T2" fmla="*/ 51 w 101"/>
                <a:gd name="T3" fmla="*/ 0 h 81"/>
                <a:gd name="T4" fmla="*/ 101 w 101"/>
                <a:gd name="T5" fmla="*/ 40 h 81"/>
                <a:gd name="T6" fmla="*/ 51 w 101"/>
                <a:gd name="T7" fmla="*/ 81 h 81"/>
                <a:gd name="T8" fmla="*/ 0 w 101"/>
                <a:gd name="T9" fmla="*/ 40 h 81"/>
              </a:gdLst>
              <a:ahLst/>
              <a:cxnLst>
                <a:cxn ang="0">
                  <a:pos x="T0" y="T1"/>
                </a:cxn>
                <a:cxn ang="0">
                  <a:pos x="T2" y="T3"/>
                </a:cxn>
                <a:cxn ang="0">
                  <a:pos x="T4" y="T5"/>
                </a:cxn>
                <a:cxn ang="0">
                  <a:pos x="T6" y="T7"/>
                </a:cxn>
                <a:cxn ang="0">
                  <a:pos x="T8" y="T9"/>
                </a:cxn>
              </a:cxnLst>
              <a:rect l="0" t="0" r="r" b="b"/>
              <a:pathLst>
                <a:path w="101" h="81">
                  <a:moveTo>
                    <a:pt x="0" y="40"/>
                  </a:moveTo>
                  <a:lnTo>
                    <a:pt x="51" y="0"/>
                  </a:lnTo>
                  <a:lnTo>
                    <a:pt x="101" y="40"/>
                  </a:lnTo>
                  <a:lnTo>
                    <a:pt x="51" y="81"/>
                  </a:lnTo>
                  <a:lnTo>
                    <a:pt x="0" y="40"/>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6" name="Freeform 859"/>
            <p:cNvSpPr>
              <a:spLocks/>
            </p:cNvSpPr>
            <p:nvPr/>
          </p:nvSpPr>
          <p:spPr bwMode="auto">
            <a:xfrm rot="11067552">
              <a:off x="4057450" y="4445117"/>
              <a:ext cx="146248" cy="146189"/>
            </a:xfrm>
            <a:custGeom>
              <a:avLst/>
              <a:gdLst>
                <a:gd name="T0" fmla="*/ 0 w 102"/>
                <a:gd name="T1" fmla="*/ 40 h 81"/>
                <a:gd name="T2" fmla="*/ 50 w 102"/>
                <a:gd name="T3" fmla="*/ 0 h 81"/>
                <a:gd name="T4" fmla="*/ 102 w 102"/>
                <a:gd name="T5" fmla="*/ 40 h 81"/>
                <a:gd name="T6" fmla="*/ 50 w 102"/>
                <a:gd name="T7" fmla="*/ 81 h 81"/>
                <a:gd name="T8" fmla="*/ 0 w 102"/>
                <a:gd name="T9" fmla="*/ 40 h 81"/>
              </a:gdLst>
              <a:ahLst/>
              <a:cxnLst>
                <a:cxn ang="0">
                  <a:pos x="T0" y="T1"/>
                </a:cxn>
                <a:cxn ang="0">
                  <a:pos x="T2" y="T3"/>
                </a:cxn>
                <a:cxn ang="0">
                  <a:pos x="T4" y="T5"/>
                </a:cxn>
                <a:cxn ang="0">
                  <a:pos x="T6" y="T7"/>
                </a:cxn>
                <a:cxn ang="0">
                  <a:pos x="T8" y="T9"/>
                </a:cxn>
              </a:cxnLst>
              <a:rect l="0" t="0" r="r" b="b"/>
              <a:pathLst>
                <a:path w="102" h="81">
                  <a:moveTo>
                    <a:pt x="0" y="40"/>
                  </a:moveTo>
                  <a:lnTo>
                    <a:pt x="50" y="0"/>
                  </a:lnTo>
                  <a:lnTo>
                    <a:pt x="102" y="40"/>
                  </a:lnTo>
                  <a:lnTo>
                    <a:pt x="50" y="81"/>
                  </a:lnTo>
                  <a:lnTo>
                    <a:pt x="0" y="40"/>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7" name="Freeform 860"/>
            <p:cNvSpPr>
              <a:spLocks/>
            </p:cNvSpPr>
            <p:nvPr/>
          </p:nvSpPr>
          <p:spPr bwMode="auto">
            <a:xfrm rot="11067552">
              <a:off x="3310294" y="1534201"/>
              <a:ext cx="144814" cy="144383"/>
            </a:xfrm>
            <a:custGeom>
              <a:avLst/>
              <a:gdLst>
                <a:gd name="T0" fmla="*/ 0 w 101"/>
                <a:gd name="T1" fmla="*/ 40 h 80"/>
                <a:gd name="T2" fmla="*/ 50 w 101"/>
                <a:gd name="T3" fmla="*/ 0 h 80"/>
                <a:gd name="T4" fmla="*/ 101 w 101"/>
                <a:gd name="T5" fmla="*/ 40 h 80"/>
                <a:gd name="T6" fmla="*/ 50 w 101"/>
                <a:gd name="T7" fmla="*/ 80 h 80"/>
                <a:gd name="T8" fmla="*/ 0 w 101"/>
                <a:gd name="T9" fmla="*/ 40 h 80"/>
              </a:gdLst>
              <a:ahLst/>
              <a:cxnLst>
                <a:cxn ang="0">
                  <a:pos x="T0" y="T1"/>
                </a:cxn>
                <a:cxn ang="0">
                  <a:pos x="T2" y="T3"/>
                </a:cxn>
                <a:cxn ang="0">
                  <a:pos x="T4" y="T5"/>
                </a:cxn>
                <a:cxn ang="0">
                  <a:pos x="T6" y="T7"/>
                </a:cxn>
                <a:cxn ang="0">
                  <a:pos x="T8" y="T9"/>
                </a:cxn>
              </a:cxnLst>
              <a:rect l="0" t="0" r="r" b="b"/>
              <a:pathLst>
                <a:path w="101" h="80">
                  <a:moveTo>
                    <a:pt x="0" y="40"/>
                  </a:moveTo>
                  <a:lnTo>
                    <a:pt x="50" y="0"/>
                  </a:lnTo>
                  <a:lnTo>
                    <a:pt x="101" y="40"/>
                  </a:lnTo>
                  <a:lnTo>
                    <a:pt x="50" y="80"/>
                  </a:lnTo>
                  <a:lnTo>
                    <a:pt x="0" y="40"/>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8" name="Freeform 861"/>
            <p:cNvSpPr>
              <a:spLocks/>
            </p:cNvSpPr>
            <p:nvPr/>
          </p:nvSpPr>
          <p:spPr bwMode="auto">
            <a:xfrm rot="11067552">
              <a:off x="3383106" y="3694062"/>
              <a:ext cx="146248" cy="146189"/>
            </a:xfrm>
            <a:custGeom>
              <a:avLst/>
              <a:gdLst>
                <a:gd name="T0" fmla="*/ 0 w 102"/>
                <a:gd name="T1" fmla="*/ 41 h 81"/>
                <a:gd name="T2" fmla="*/ 51 w 102"/>
                <a:gd name="T3" fmla="*/ 0 h 81"/>
                <a:gd name="T4" fmla="*/ 102 w 102"/>
                <a:gd name="T5" fmla="*/ 41 h 81"/>
                <a:gd name="T6" fmla="*/ 51 w 102"/>
                <a:gd name="T7" fmla="*/ 81 h 81"/>
                <a:gd name="T8" fmla="*/ 0 w 102"/>
                <a:gd name="T9" fmla="*/ 41 h 81"/>
              </a:gdLst>
              <a:ahLst/>
              <a:cxnLst>
                <a:cxn ang="0">
                  <a:pos x="T0" y="T1"/>
                </a:cxn>
                <a:cxn ang="0">
                  <a:pos x="T2" y="T3"/>
                </a:cxn>
                <a:cxn ang="0">
                  <a:pos x="T4" y="T5"/>
                </a:cxn>
                <a:cxn ang="0">
                  <a:pos x="T6" y="T7"/>
                </a:cxn>
                <a:cxn ang="0">
                  <a:pos x="T8" y="T9"/>
                </a:cxn>
              </a:cxnLst>
              <a:rect l="0" t="0" r="r" b="b"/>
              <a:pathLst>
                <a:path w="102" h="81">
                  <a:moveTo>
                    <a:pt x="0" y="41"/>
                  </a:moveTo>
                  <a:lnTo>
                    <a:pt x="51" y="0"/>
                  </a:lnTo>
                  <a:lnTo>
                    <a:pt x="102" y="41"/>
                  </a:lnTo>
                  <a:lnTo>
                    <a:pt x="51" y="81"/>
                  </a:lnTo>
                  <a:lnTo>
                    <a:pt x="0" y="41"/>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9" name="Freeform 862"/>
            <p:cNvSpPr>
              <a:spLocks/>
            </p:cNvSpPr>
            <p:nvPr/>
          </p:nvSpPr>
          <p:spPr bwMode="auto">
            <a:xfrm rot="11067552">
              <a:off x="2593393" y="3142574"/>
              <a:ext cx="146248" cy="146189"/>
            </a:xfrm>
            <a:custGeom>
              <a:avLst/>
              <a:gdLst>
                <a:gd name="T0" fmla="*/ 0 w 102"/>
                <a:gd name="T1" fmla="*/ 41 h 81"/>
                <a:gd name="T2" fmla="*/ 52 w 102"/>
                <a:gd name="T3" fmla="*/ 0 h 81"/>
                <a:gd name="T4" fmla="*/ 102 w 102"/>
                <a:gd name="T5" fmla="*/ 41 h 81"/>
                <a:gd name="T6" fmla="*/ 52 w 102"/>
                <a:gd name="T7" fmla="*/ 81 h 81"/>
                <a:gd name="T8" fmla="*/ 0 w 102"/>
                <a:gd name="T9" fmla="*/ 41 h 81"/>
              </a:gdLst>
              <a:ahLst/>
              <a:cxnLst>
                <a:cxn ang="0">
                  <a:pos x="T0" y="T1"/>
                </a:cxn>
                <a:cxn ang="0">
                  <a:pos x="T2" y="T3"/>
                </a:cxn>
                <a:cxn ang="0">
                  <a:pos x="T4" y="T5"/>
                </a:cxn>
                <a:cxn ang="0">
                  <a:pos x="T6" y="T7"/>
                </a:cxn>
                <a:cxn ang="0">
                  <a:pos x="T8" y="T9"/>
                </a:cxn>
              </a:cxnLst>
              <a:rect l="0" t="0" r="r" b="b"/>
              <a:pathLst>
                <a:path w="102" h="81">
                  <a:moveTo>
                    <a:pt x="0" y="41"/>
                  </a:moveTo>
                  <a:lnTo>
                    <a:pt x="52" y="0"/>
                  </a:lnTo>
                  <a:lnTo>
                    <a:pt x="102" y="41"/>
                  </a:lnTo>
                  <a:lnTo>
                    <a:pt x="52" y="81"/>
                  </a:lnTo>
                  <a:lnTo>
                    <a:pt x="0" y="41"/>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0" name="Freeform 863"/>
            <p:cNvSpPr>
              <a:spLocks/>
            </p:cNvSpPr>
            <p:nvPr/>
          </p:nvSpPr>
          <p:spPr bwMode="auto">
            <a:xfrm rot="11067552">
              <a:off x="4185273" y="1552762"/>
              <a:ext cx="144814" cy="146189"/>
            </a:xfrm>
            <a:custGeom>
              <a:avLst/>
              <a:gdLst>
                <a:gd name="T0" fmla="*/ 0 w 101"/>
                <a:gd name="T1" fmla="*/ 41 h 81"/>
                <a:gd name="T2" fmla="*/ 51 w 101"/>
                <a:gd name="T3" fmla="*/ 0 h 81"/>
                <a:gd name="T4" fmla="*/ 101 w 101"/>
                <a:gd name="T5" fmla="*/ 41 h 81"/>
                <a:gd name="T6" fmla="*/ 51 w 101"/>
                <a:gd name="T7" fmla="*/ 81 h 81"/>
                <a:gd name="T8" fmla="*/ 0 w 101"/>
                <a:gd name="T9" fmla="*/ 41 h 81"/>
              </a:gdLst>
              <a:ahLst/>
              <a:cxnLst>
                <a:cxn ang="0">
                  <a:pos x="T0" y="T1"/>
                </a:cxn>
                <a:cxn ang="0">
                  <a:pos x="T2" y="T3"/>
                </a:cxn>
                <a:cxn ang="0">
                  <a:pos x="T4" y="T5"/>
                </a:cxn>
                <a:cxn ang="0">
                  <a:pos x="T6" y="T7"/>
                </a:cxn>
                <a:cxn ang="0">
                  <a:pos x="T8" y="T9"/>
                </a:cxn>
              </a:cxnLst>
              <a:rect l="0" t="0" r="r" b="b"/>
              <a:pathLst>
                <a:path w="101" h="81">
                  <a:moveTo>
                    <a:pt x="0" y="41"/>
                  </a:moveTo>
                  <a:lnTo>
                    <a:pt x="51" y="0"/>
                  </a:lnTo>
                  <a:lnTo>
                    <a:pt x="101" y="41"/>
                  </a:lnTo>
                  <a:lnTo>
                    <a:pt x="51" y="81"/>
                  </a:lnTo>
                  <a:lnTo>
                    <a:pt x="0" y="41"/>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1" name="Freeform 864"/>
            <p:cNvSpPr>
              <a:spLocks/>
            </p:cNvSpPr>
            <p:nvPr/>
          </p:nvSpPr>
          <p:spPr bwMode="auto">
            <a:xfrm rot="11067552">
              <a:off x="2551091" y="2511898"/>
              <a:ext cx="146248" cy="146189"/>
            </a:xfrm>
            <a:custGeom>
              <a:avLst/>
              <a:gdLst>
                <a:gd name="T0" fmla="*/ 0 w 102"/>
                <a:gd name="T1" fmla="*/ 41 h 81"/>
                <a:gd name="T2" fmla="*/ 50 w 102"/>
                <a:gd name="T3" fmla="*/ 0 h 81"/>
                <a:gd name="T4" fmla="*/ 102 w 102"/>
                <a:gd name="T5" fmla="*/ 41 h 81"/>
                <a:gd name="T6" fmla="*/ 50 w 102"/>
                <a:gd name="T7" fmla="*/ 81 h 81"/>
                <a:gd name="T8" fmla="*/ 0 w 102"/>
                <a:gd name="T9" fmla="*/ 41 h 81"/>
              </a:gdLst>
              <a:ahLst/>
              <a:cxnLst>
                <a:cxn ang="0">
                  <a:pos x="T0" y="T1"/>
                </a:cxn>
                <a:cxn ang="0">
                  <a:pos x="T2" y="T3"/>
                </a:cxn>
                <a:cxn ang="0">
                  <a:pos x="T4" y="T5"/>
                </a:cxn>
                <a:cxn ang="0">
                  <a:pos x="T6" y="T7"/>
                </a:cxn>
                <a:cxn ang="0">
                  <a:pos x="T8" y="T9"/>
                </a:cxn>
              </a:cxnLst>
              <a:rect l="0" t="0" r="r" b="b"/>
              <a:pathLst>
                <a:path w="102" h="81">
                  <a:moveTo>
                    <a:pt x="0" y="41"/>
                  </a:moveTo>
                  <a:lnTo>
                    <a:pt x="50" y="0"/>
                  </a:lnTo>
                  <a:lnTo>
                    <a:pt x="102" y="41"/>
                  </a:lnTo>
                  <a:lnTo>
                    <a:pt x="50" y="81"/>
                  </a:lnTo>
                  <a:lnTo>
                    <a:pt x="0" y="41"/>
                  </a:lnTo>
                  <a:close/>
                </a:path>
              </a:pathLst>
            </a:custGeom>
            <a:solidFill>
              <a:srgbClr val="029E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2" name="Freeform 865"/>
            <p:cNvSpPr>
              <a:spLocks/>
            </p:cNvSpPr>
            <p:nvPr/>
          </p:nvSpPr>
          <p:spPr bwMode="auto">
            <a:xfrm rot="11067552">
              <a:off x="3760293" y="1799133"/>
              <a:ext cx="146248" cy="146189"/>
            </a:xfrm>
            <a:custGeom>
              <a:avLst/>
              <a:gdLst>
                <a:gd name="T0" fmla="*/ 0 w 102"/>
                <a:gd name="T1" fmla="*/ 41 h 81"/>
                <a:gd name="T2" fmla="*/ 52 w 102"/>
                <a:gd name="T3" fmla="*/ 0 h 81"/>
                <a:gd name="T4" fmla="*/ 102 w 102"/>
                <a:gd name="T5" fmla="*/ 41 h 81"/>
                <a:gd name="T6" fmla="*/ 52 w 102"/>
                <a:gd name="T7" fmla="*/ 81 h 81"/>
                <a:gd name="T8" fmla="*/ 0 w 102"/>
                <a:gd name="T9" fmla="*/ 41 h 81"/>
              </a:gdLst>
              <a:ahLst/>
              <a:cxnLst>
                <a:cxn ang="0">
                  <a:pos x="T0" y="T1"/>
                </a:cxn>
                <a:cxn ang="0">
                  <a:pos x="T2" y="T3"/>
                </a:cxn>
                <a:cxn ang="0">
                  <a:pos x="T4" y="T5"/>
                </a:cxn>
                <a:cxn ang="0">
                  <a:pos x="T6" y="T7"/>
                </a:cxn>
                <a:cxn ang="0">
                  <a:pos x="T8" y="T9"/>
                </a:cxn>
              </a:cxnLst>
              <a:rect l="0" t="0" r="r" b="b"/>
              <a:pathLst>
                <a:path w="102" h="81">
                  <a:moveTo>
                    <a:pt x="0" y="41"/>
                  </a:moveTo>
                  <a:lnTo>
                    <a:pt x="52" y="0"/>
                  </a:lnTo>
                  <a:lnTo>
                    <a:pt x="102" y="41"/>
                  </a:lnTo>
                  <a:lnTo>
                    <a:pt x="52" y="81"/>
                  </a:lnTo>
                  <a:lnTo>
                    <a:pt x="0" y="41"/>
                  </a:lnTo>
                  <a:close/>
                </a:path>
              </a:pathLst>
            </a:custGeom>
            <a:solidFill>
              <a:srgbClr val="029E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3" name="Freeform 866"/>
            <p:cNvSpPr>
              <a:spLocks/>
            </p:cNvSpPr>
            <p:nvPr/>
          </p:nvSpPr>
          <p:spPr bwMode="auto">
            <a:xfrm rot="11067552">
              <a:off x="3203368" y="4400949"/>
              <a:ext cx="126175" cy="124531"/>
            </a:xfrm>
            <a:custGeom>
              <a:avLst/>
              <a:gdLst>
                <a:gd name="T0" fmla="*/ 0 w 88"/>
                <a:gd name="T1" fmla="*/ 35 h 69"/>
                <a:gd name="T2" fmla="*/ 44 w 88"/>
                <a:gd name="T3" fmla="*/ 0 h 69"/>
                <a:gd name="T4" fmla="*/ 88 w 88"/>
                <a:gd name="T5" fmla="*/ 35 h 69"/>
                <a:gd name="T6" fmla="*/ 44 w 88"/>
                <a:gd name="T7" fmla="*/ 69 h 69"/>
                <a:gd name="T8" fmla="*/ 0 w 88"/>
                <a:gd name="T9" fmla="*/ 35 h 69"/>
              </a:gdLst>
              <a:ahLst/>
              <a:cxnLst>
                <a:cxn ang="0">
                  <a:pos x="T0" y="T1"/>
                </a:cxn>
                <a:cxn ang="0">
                  <a:pos x="T2" y="T3"/>
                </a:cxn>
                <a:cxn ang="0">
                  <a:pos x="T4" y="T5"/>
                </a:cxn>
                <a:cxn ang="0">
                  <a:pos x="T6" y="T7"/>
                </a:cxn>
                <a:cxn ang="0">
                  <a:pos x="T8" y="T9"/>
                </a:cxn>
              </a:cxnLst>
              <a:rect l="0" t="0" r="r" b="b"/>
              <a:pathLst>
                <a:path w="88" h="69">
                  <a:moveTo>
                    <a:pt x="0" y="35"/>
                  </a:moveTo>
                  <a:lnTo>
                    <a:pt x="44" y="0"/>
                  </a:lnTo>
                  <a:lnTo>
                    <a:pt x="88" y="35"/>
                  </a:lnTo>
                  <a:lnTo>
                    <a:pt x="44" y="69"/>
                  </a:lnTo>
                  <a:lnTo>
                    <a:pt x="0" y="35"/>
                  </a:lnTo>
                  <a:close/>
                </a:path>
              </a:pathLst>
            </a:custGeom>
            <a:solidFill>
              <a:srgbClr val="029E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4" name="Freeform 867"/>
            <p:cNvSpPr>
              <a:spLocks/>
            </p:cNvSpPr>
            <p:nvPr/>
          </p:nvSpPr>
          <p:spPr bwMode="auto">
            <a:xfrm rot="11067552">
              <a:off x="3017999" y="1905464"/>
              <a:ext cx="146247" cy="144383"/>
            </a:xfrm>
            <a:custGeom>
              <a:avLst/>
              <a:gdLst>
                <a:gd name="T0" fmla="*/ 0 w 102"/>
                <a:gd name="T1" fmla="*/ 40 h 80"/>
                <a:gd name="T2" fmla="*/ 51 w 102"/>
                <a:gd name="T3" fmla="*/ 0 h 80"/>
                <a:gd name="T4" fmla="*/ 102 w 102"/>
                <a:gd name="T5" fmla="*/ 40 h 80"/>
                <a:gd name="T6" fmla="*/ 51 w 102"/>
                <a:gd name="T7" fmla="*/ 80 h 80"/>
                <a:gd name="T8" fmla="*/ 0 w 102"/>
                <a:gd name="T9" fmla="*/ 40 h 80"/>
              </a:gdLst>
              <a:ahLst/>
              <a:cxnLst>
                <a:cxn ang="0">
                  <a:pos x="T0" y="T1"/>
                </a:cxn>
                <a:cxn ang="0">
                  <a:pos x="T2" y="T3"/>
                </a:cxn>
                <a:cxn ang="0">
                  <a:pos x="T4" y="T5"/>
                </a:cxn>
                <a:cxn ang="0">
                  <a:pos x="T6" y="T7"/>
                </a:cxn>
                <a:cxn ang="0">
                  <a:pos x="T8" y="T9"/>
                </a:cxn>
              </a:cxnLst>
              <a:rect l="0" t="0" r="r" b="b"/>
              <a:pathLst>
                <a:path w="102" h="80">
                  <a:moveTo>
                    <a:pt x="0" y="40"/>
                  </a:moveTo>
                  <a:lnTo>
                    <a:pt x="51" y="0"/>
                  </a:lnTo>
                  <a:lnTo>
                    <a:pt x="102" y="40"/>
                  </a:lnTo>
                  <a:lnTo>
                    <a:pt x="51" y="80"/>
                  </a:lnTo>
                  <a:lnTo>
                    <a:pt x="0" y="40"/>
                  </a:lnTo>
                  <a:close/>
                </a:path>
              </a:pathLst>
            </a:custGeom>
            <a:solidFill>
              <a:srgbClr val="029E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5" name="Freeform 868"/>
            <p:cNvSpPr>
              <a:spLocks/>
            </p:cNvSpPr>
            <p:nvPr/>
          </p:nvSpPr>
          <p:spPr bwMode="auto">
            <a:xfrm rot="11067552">
              <a:off x="2950086" y="3470679"/>
              <a:ext cx="146248" cy="146189"/>
            </a:xfrm>
            <a:custGeom>
              <a:avLst/>
              <a:gdLst>
                <a:gd name="T0" fmla="*/ 0 w 102"/>
                <a:gd name="T1" fmla="*/ 40 h 81"/>
                <a:gd name="T2" fmla="*/ 50 w 102"/>
                <a:gd name="T3" fmla="*/ 0 h 81"/>
                <a:gd name="T4" fmla="*/ 102 w 102"/>
                <a:gd name="T5" fmla="*/ 40 h 81"/>
                <a:gd name="T6" fmla="*/ 50 w 102"/>
                <a:gd name="T7" fmla="*/ 81 h 81"/>
                <a:gd name="T8" fmla="*/ 0 w 102"/>
                <a:gd name="T9" fmla="*/ 40 h 81"/>
              </a:gdLst>
              <a:ahLst/>
              <a:cxnLst>
                <a:cxn ang="0">
                  <a:pos x="T0" y="T1"/>
                </a:cxn>
                <a:cxn ang="0">
                  <a:pos x="T2" y="T3"/>
                </a:cxn>
                <a:cxn ang="0">
                  <a:pos x="T4" y="T5"/>
                </a:cxn>
                <a:cxn ang="0">
                  <a:pos x="T6" y="T7"/>
                </a:cxn>
                <a:cxn ang="0">
                  <a:pos x="T8" y="T9"/>
                </a:cxn>
              </a:cxnLst>
              <a:rect l="0" t="0" r="r" b="b"/>
              <a:pathLst>
                <a:path w="102" h="81">
                  <a:moveTo>
                    <a:pt x="0" y="40"/>
                  </a:moveTo>
                  <a:lnTo>
                    <a:pt x="50" y="0"/>
                  </a:lnTo>
                  <a:lnTo>
                    <a:pt x="102" y="40"/>
                  </a:lnTo>
                  <a:lnTo>
                    <a:pt x="50" y="81"/>
                  </a:lnTo>
                  <a:lnTo>
                    <a:pt x="0" y="40"/>
                  </a:lnTo>
                  <a:close/>
                </a:path>
              </a:pathLst>
            </a:custGeom>
            <a:solidFill>
              <a:srgbClr val="8F6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6" name="Freeform 869"/>
            <p:cNvSpPr>
              <a:spLocks/>
            </p:cNvSpPr>
            <p:nvPr/>
          </p:nvSpPr>
          <p:spPr bwMode="auto">
            <a:xfrm rot="11067552">
              <a:off x="3428372" y="2808649"/>
              <a:ext cx="144814" cy="146189"/>
            </a:xfrm>
            <a:custGeom>
              <a:avLst/>
              <a:gdLst>
                <a:gd name="T0" fmla="*/ 0 w 101"/>
                <a:gd name="T1" fmla="*/ 41 h 81"/>
                <a:gd name="T2" fmla="*/ 50 w 101"/>
                <a:gd name="T3" fmla="*/ 0 h 81"/>
                <a:gd name="T4" fmla="*/ 101 w 101"/>
                <a:gd name="T5" fmla="*/ 41 h 81"/>
                <a:gd name="T6" fmla="*/ 50 w 101"/>
                <a:gd name="T7" fmla="*/ 81 h 81"/>
                <a:gd name="T8" fmla="*/ 0 w 101"/>
                <a:gd name="T9" fmla="*/ 41 h 81"/>
              </a:gdLst>
              <a:ahLst/>
              <a:cxnLst>
                <a:cxn ang="0">
                  <a:pos x="T0" y="T1"/>
                </a:cxn>
                <a:cxn ang="0">
                  <a:pos x="T2" y="T3"/>
                </a:cxn>
                <a:cxn ang="0">
                  <a:pos x="T4" y="T5"/>
                </a:cxn>
                <a:cxn ang="0">
                  <a:pos x="T6" y="T7"/>
                </a:cxn>
                <a:cxn ang="0">
                  <a:pos x="T8" y="T9"/>
                </a:cxn>
              </a:cxnLst>
              <a:rect l="0" t="0" r="r" b="b"/>
              <a:pathLst>
                <a:path w="101" h="81">
                  <a:moveTo>
                    <a:pt x="0" y="41"/>
                  </a:moveTo>
                  <a:lnTo>
                    <a:pt x="50" y="0"/>
                  </a:lnTo>
                  <a:lnTo>
                    <a:pt x="101" y="41"/>
                  </a:lnTo>
                  <a:lnTo>
                    <a:pt x="50" y="81"/>
                  </a:lnTo>
                  <a:lnTo>
                    <a:pt x="0" y="41"/>
                  </a:lnTo>
                  <a:close/>
                </a:path>
              </a:pathLst>
            </a:custGeom>
            <a:solidFill>
              <a:srgbClr val="8F6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7" name="Freeform 870"/>
            <p:cNvSpPr>
              <a:spLocks/>
            </p:cNvSpPr>
            <p:nvPr/>
          </p:nvSpPr>
          <p:spPr bwMode="auto">
            <a:xfrm rot="11067552">
              <a:off x="2844519" y="2802170"/>
              <a:ext cx="103506" cy="75991"/>
            </a:xfrm>
            <a:custGeom>
              <a:avLst/>
              <a:gdLst>
                <a:gd name="T0" fmla="*/ 0 w 101"/>
                <a:gd name="T1" fmla="*/ 40 h 81"/>
                <a:gd name="T2" fmla="*/ 50 w 101"/>
                <a:gd name="T3" fmla="*/ 0 h 81"/>
                <a:gd name="T4" fmla="*/ 101 w 101"/>
                <a:gd name="T5" fmla="*/ 40 h 81"/>
                <a:gd name="T6" fmla="*/ 50 w 101"/>
                <a:gd name="T7" fmla="*/ 81 h 81"/>
                <a:gd name="T8" fmla="*/ 0 w 101"/>
                <a:gd name="T9" fmla="*/ 40 h 81"/>
              </a:gdLst>
              <a:ahLst/>
              <a:cxnLst>
                <a:cxn ang="0">
                  <a:pos x="T0" y="T1"/>
                </a:cxn>
                <a:cxn ang="0">
                  <a:pos x="T2" y="T3"/>
                </a:cxn>
                <a:cxn ang="0">
                  <a:pos x="T4" y="T5"/>
                </a:cxn>
                <a:cxn ang="0">
                  <a:pos x="T6" y="T7"/>
                </a:cxn>
                <a:cxn ang="0">
                  <a:pos x="T8" y="T9"/>
                </a:cxn>
              </a:cxnLst>
              <a:rect l="0" t="0" r="r" b="b"/>
              <a:pathLst>
                <a:path w="101" h="81">
                  <a:moveTo>
                    <a:pt x="0" y="40"/>
                  </a:moveTo>
                  <a:lnTo>
                    <a:pt x="50" y="0"/>
                  </a:lnTo>
                  <a:lnTo>
                    <a:pt x="101" y="40"/>
                  </a:lnTo>
                  <a:lnTo>
                    <a:pt x="50" y="81"/>
                  </a:lnTo>
                  <a:lnTo>
                    <a:pt x="0" y="40"/>
                  </a:lnTo>
                  <a:close/>
                </a:path>
              </a:pathLst>
            </a:custGeom>
            <a:solidFill>
              <a:srgbClr val="8F6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97" name="Rectangle 27"/>
          <p:cNvSpPr/>
          <p:nvPr/>
        </p:nvSpPr>
        <p:spPr>
          <a:xfrm>
            <a:off x="4562471" y="2990273"/>
            <a:ext cx="720000" cy="720000"/>
          </a:xfrm>
          <a:prstGeom prst="rect">
            <a:avLst/>
          </a:prstGeom>
          <a:solidFill>
            <a:srgbClr val="00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02" name="Rectangle 21"/>
          <p:cNvSpPr/>
          <p:nvPr/>
        </p:nvSpPr>
        <p:spPr>
          <a:xfrm>
            <a:off x="4202471" y="3704839"/>
            <a:ext cx="360000" cy="360000"/>
          </a:xfrm>
          <a:prstGeom prst="rect">
            <a:avLst/>
          </a:prstGeom>
          <a:solidFill>
            <a:srgbClr val="B2D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03" name="Rectangle 25"/>
          <p:cNvSpPr/>
          <p:nvPr/>
        </p:nvSpPr>
        <p:spPr>
          <a:xfrm>
            <a:off x="5462471" y="3884839"/>
            <a:ext cx="180000" cy="180000"/>
          </a:xfrm>
          <a:prstGeom prst="rect">
            <a:avLst/>
          </a:prstGeom>
          <a:noFill/>
          <a:ln w="19050">
            <a:solidFill>
              <a:srgbClr val="F23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04" name="Rectangle 12"/>
          <p:cNvSpPr/>
          <p:nvPr/>
        </p:nvSpPr>
        <p:spPr>
          <a:xfrm>
            <a:off x="5282471" y="3707556"/>
            <a:ext cx="180000" cy="180000"/>
          </a:xfrm>
          <a:prstGeom prst="rect">
            <a:avLst/>
          </a:prstGeom>
          <a:solidFill>
            <a:srgbClr val="F0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05" name="Rectangle 16"/>
          <p:cNvSpPr/>
          <p:nvPr/>
        </p:nvSpPr>
        <p:spPr>
          <a:xfrm>
            <a:off x="5102471" y="2452990"/>
            <a:ext cx="180000" cy="180000"/>
          </a:xfrm>
          <a:prstGeom prst="rect">
            <a:avLst/>
          </a:prstGeom>
          <a:solidFill>
            <a:srgbClr val="937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nvGrpSpPr>
          <p:cNvPr id="406" name="Group 5"/>
          <p:cNvGrpSpPr/>
          <p:nvPr/>
        </p:nvGrpSpPr>
        <p:grpSpPr>
          <a:xfrm>
            <a:off x="4199744" y="2632990"/>
            <a:ext cx="180000" cy="180000"/>
            <a:chOff x="3121851" y="2769787"/>
            <a:chExt cx="215805" cy="215805"/>
          </a:xfrm>
        </p:grpSpPr>
        <p:cxnSp>
          <p:nvCxnSpPr>
            <p:cNvPr id="407" name="Straight Connector 4"/>
            <p:cNvCxnSpPr/>
            <p:nvPr/>
          </p:nvCxnSpPr>
          <p:spPr>
            <a:xfrm>
              <a:off x="3229754" y="2769787"/>
              <a:ext cx="0" cy="215805"/>
            </a:xfrm>
            <a:prstGeom prst="line">
              <a:avLst/>
            </a:prstGeom>
            <a:ln w="19050">
              <a:solidFill>
                <a:srgbClr val="00BBD6"/>
              </a:solidFill>
            </a:ln>
          </p:spPr>
          <p:style>
            <a:lnRef idx="1">
              <a:schemeClr val="accent1"/>
            </a:lnRef>
            <a:fillRef idx="0">
              <a:schemeClr val="accent1"/>
            </a:fillRef>
            <a:effectRef idx="0">
              <a:schemeClr val="accent1"/>
            </a:effectRef>
            <a:fontRef idx="minor">
              <a:schemeClr val="tx1"/>
            </a:fontRef>
          </p:style>
        </p:cxnSp>
        <p:cxnSp>
          <p:nvCxnSpPr>
            <p:cNvPr id="408" name="Straight Connector 20"/>
            <p:cNvCxnSpPr/>
            <p:nvPr/>
          </p:nvCxnSpPr>
          <p:spPr>
            <a:xfrm rot="16200000">
              <a:off x="3229754" y="2769786"/>
              <a:ext cx="0" cy="215805"/>
            </a:xfrm>
            <a:prstGeom prst="line">
              <a:avLst/>
            </a:prstGeom>
            <a:ln w="19050">
              <a:solidFill>
                <a:srgbClr val="00BBD6"/>
              </a:solidFill>
            </a:ln>
          </p:spPr>
          <p:style>
            <a:lnRef idx="1">
              <a:schemeClr val="accent1"/>
            </a:lnRef>
            <a:fillRef idx="0">
              <a:schemeClr val="accent1"/>
            </a:fillRef>
            <a:effectRef idx="0">
              <a:schemeClr val="accent1"/>
            </a:effectRef>
            <a:fontRef idx="minor">
              <a:schemeClr val="tx1"/>
            </a:fontRef>
          </p:style>
        </p:cxnSp>
      </p:grpSp>
      <p:sp>
        <p:nvSpPr>
          <p:cNvPr id="409" name="Rectangle 23"/>
          <p:cNvSpPr/>
          <p:nvPr/>
        </p:nvSpPr>
        <p:spPr>
          <a:xfrm>
            <a:off x="4019744" y="4064839"/>
            <a:ext cx="180000" cy="180000"/>
          </a:xfrm>
          <a:prstGeom prst="rect">
            <a:avLst/>
          </a:prstGeom>
          <a:solidFill>
            <a:srgbClr val="B2D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10" name="Rectangle 28"/>
          <p:cNvSpPr/>
          <p:nvPr/>
        </p:nvSpPr>
        <p:spPr>
          <a:xfrm>
            <a:off x="5282471" y="2632990"/>
            <a:ext cx="360000" cy="360000"/>
          </a:xfrm>
          <a:prstGeom prst="rect">
            <a:avLst/>
          </a:prstGeom>
          <a:solidFill>
            <a:schemeClr val="bg1"/>
          </a:solidFill>
          <a:ln w="19050">
            <a:solidFill>
              <a:srgbClr val="895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11" name="Oval 19"/>
          <p:cNvSpPr/>
          <p:nvPr/>
        </p:nvSpPr>
        <p:spPr>
          <a:xfrm>
            <a:off x="4292471" y="3794839"/>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13" name="AutoShape 6"/>
          <p:cNvSpPr>
            <a:spLocks/>
          </p:cNvSpPr>
          <p:nvPr/>
        </p:nvSpPr>
        <p:spPr bwMode="auto">
          <a:xfrm>
            <a:off x="4646509" y="3125019"/>
            <a:ext cx="519283" cy="433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2147483646 w 21600"/>
              <a:gd name="T25" fmla="*/ 2147483646 h 21600"/>
              <a:gd name="T26" fmla="*/ 2147483646 w 21600"/>
              <a:gd name="T27" fmla="*/ 2147483646 h 21600"/>
              <a:gd name="T28" fmla="*/ 2147483646 w 21600"/>
              <a:gd name="T29" fmla="*/ 2147483646 h 21600"/>
              <a:gd name="T30" fmla="*/ 2147483646 w 21600"/>
              <a:gd name="T31" fmla="*/ 2147483646 h 21600"/>
              <a:gd name="T32" fmla="*/ 2147483646 w 21600"/>
              <a:gd name="T33" fmla="*/ 2147483646 h 21600"/>
              <a:gd name="T34" fmla="*/ 2147483646 w 21600"/>
              <a:gd name="T35" fmla="*/ 2147483646 h 21600"/>
              <a:gd name="T36" fmla="*/ 2147483646 w 21600"/>
              <a:gd name="T37" fmla="*/ 2147483646 h 21600"/>
              <a:gd name="T38" fmla="*/ 2147483646 w 21600"/>
              <a:gd name="T39" fmla="*/ 2147483646 h 21600"/>
              <a:gd name="T40" fmla="*/ 2147483646 w 21600"/>
              <a:gd name="T41" fmla="*/ 2147483646 h 21600"/>
              <a:gd name="T42" fmla="*/ 0 w 21600"/>
              <a:gd name="T43" fmla="*/ 2147483646 h 21600"/>
              <a:gd name="T44" fmla="*/ 2147483646 w 21600"/>
              <a:gd name="T45" fmla="*/ 2147483646 h 21600"/>
              <a:gd name="T46" fmla="*/ 2147483646 w 21600"/>
              <a:gd name="T47" fmla="*/ 2147483646 h 21600"/>
              <a:gd name="T48" fmla="*/ 2147483646 w 21600"/>
              <a:gd name="T49" fmla="*/ 2147483646 h 21600"/>
              <a:gd name="T50" fmla="*/ 2147483646 w 21600"/>
              <a:gd name="T51" fmla="*/ 2147483646 h 21600"/>
              <a:gd name="T52" fmla="*/ 2147483646 w 21600"/>
              <a:gd name="T53" fmla="*/ 2147483646 h 21600"/>
              <a:gd name="T54" fmla="*/ 2147483646 w 21600"/>
              <a:gd name="T55" fmla="*/ 2147483646 h 21600"/>
              <a:gd name="T56" fmla="*/ 2147483646 w 21600"/>
              <a:gd name="T57" fmla="*/ 0 h 21600"/>
              <a:gd name="T58" fmla="*/ 2147483646 w 21600"/>
              <a:gd name="T59" fmla="*/ 1846162374 h 21600"/>
              <a:gd name="T60" fmla="*/ 2147483646 w 21600"/>
              <a:gd name="T61" fmla="*/ 2147483646 h 21600"/>
              <a:gd name="T62" fmla="*/ 2147483646 w 21600"/>
              <a:gd name="T63" fmla="*/ 2147483646 h 21600"/>
              <a:gd name="T64" fmla="*/ 2147483646 w 21600"/>
              <a:gd name="T65" fmla="*/ 2147483646 h 21600"/>
              <a:gd name="T66" fmla="*/ 2147483646 w 21600"/>
              <a:gd name="T67" fmla="*/ 2147483646 h 21600"/>
              <a:gd name="T68" fmla="*/ 2147483646 w 21600"/>
              <a:gd name="T69" fmla="*/ 2147483646 h 21600"/>
              <a:gd name="T70" fmla="*/ 2147483646 w 21600"/>
              <a:gd name="T71" fmla="*/ 2147483646 h 21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600" h="2160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1"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moveTo>
                  <a:pt x="20709" y="1402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zh-CN" altLang="en-US" sz="900">
              <a:cs typeface="+mn-ea"/>
              <a:sym typeface="+mn-lt"/>
            </a:endParaRPr>
          </a:p>
        </p:txBody>
      </p:sp>
      <p:sp>
        <p:nvSpPr>
          <p:cNvPr id="412" name="TextBox 9">
            <a:extLst>
              <a:ext uri="{FF2B5EF4-FFF2-40B4-BE49-F238E27FC236}">
                <a16:creationId xmlns:a16="http://schemas.microsoft.com/office/drawing/2014/main" id="{6649A79D-6045-4B7E-BE09-0C37010D9FD5}"/>
              </a:ext>
            </a:extLst>
          </p:cNvPr>
          <p:cNvSpPr txBox="1"/>
          <p:nvPr/>
        </p:nvSpPr>
        <p:spPr>
          <a:xfrm>
            <a:off x="5613263" y="3060668"/>
            <a:ext cx="4254533" cy="584775"/>
          </a:xfrm>
          <a:prstGeom prst="rect">
            <a:avLst/>
          </a:prstGeom>
          <a:noFill/>
        </p:spPr>
        <p:txBody>
          <a:bodyPr wrap="square" rtlCol="0">
            <a:spAutoFit/>
          </a:bodyPr>
          <a:lstStyle/>
          <a:p>
            <a:r>
              <a:rPr lang="en-US" altLang="zh-CN" sz="32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03.</a:t>
            </a:r>
            <a:r>
              <a:rPr lang="zh-CN" altLang="en-US" sz="3200" dirty="0">
                <a:solidFill>
                  <a:srgbClr val="937963"/>
                </a:solidFill>
                <a:latin typeface="华文行楷" panose="02010800040101010101" pitchFamily="2" charset="-122"/>
                <a:ea typeface="华文行楷" panose="02010800040101010101" pitchFamily="2" charset="-122"/>
                <a:cs typeface="+mn-ea"/>
                <a:sym typeface="+mn-lt"/>
              </a:rPr>
              <a:t>具</a:t>
            </a:r>
            <a:r>
              <a:rPr lang="zh-CN" altLang="en-US" sz="3200" dirty="0">
                <a:solidFill>
                  <a:srgbClr val="F23B48"/>
                </a:solidFill>
                <a:latin typeface="华文行楷" panose="02010800040101010101" pitchFamily="2" charset="-122"/>
                <a:ea typeface="华文行楷" panose="02010800040101010101" pitchFamily="2" charset="-122"/>
                <a:cs typeface="+mn-ea"/>
                <a:sym typeface="+mn-lt"/>
              </a:rPr>
              <a:t>体</a:t>
            </a:r>
            <a:r>
              <a:rPr lang="zh-CN" altLang="en-US" sz="3200" dirty="0">
                <a:solidFill>
                  <a:srgbClr val="FFC000"/>
                </a:solidFill>
                <a:latin typeface="华文行楷" panose="02010800040101010101" pitchFamily="2" charset="-122"/>
                <a:ea typeface="华文行楷" panose="02010800040101010101" pitchFamily="2" charset="-122"/>
                <a:cs typeface="+mn-ea"/>
                <a:sym typeface="+mn-lt"/>
              </a:rPr>
              <a:t>实</a:t>
            </a:r>
            <a:r>
              <a:rPr lang="zh-CN" altLang="en-US" sz="3200" dirty="0">
                <a:solidFill>
                  <a:srgbClr val="00BBD6"/>
                </a:solidFill>
                <a:latin typeface="华文行楷" panose="02010800040101010101" pitchFamily="2" charset="-122"/>
                <a:ea typeface="华文行楷" panose="02010800040101010101" pitchFamily="2" charset="-122"/>
                <a:cs typeface="+mn-ea"/>
                <a:sym typeface="+mn-lt"/>
              </a:rPr>
              <a:t>现</a:t>
            </a:r>
            <a:r>
              <a:rPr lang="zh-CN" altLang="en-US" sz="3200" dirty="0">
                <a:solidFill>
                  <a:srgbClr val="B2D235"/>
                </a:solidFill>
                <a:latin typeface="华文行楷" panose="02010800040101010101" pitchFamily="2" charset="-122"/>
                <a:ea typeface="华文行楷" panose="02010800040101010101" pitchFamily="2" charset="-122"/>
                <a:cs typeface="+mn-ea"/>
                <a:sym typeface="+mn-lt"/>
              </a:rPr>
              <a:t>分析</a:t>
            </a:r>
            <a:endParaRPr lang="en-AU" sz="3200" dirty="0">
              <a:solidFill>
                <a:srgbClr val="00BBD6"/>
              </a:solidFill>
              <a:latin typeface="华文行楷" panose="02010800040101010101" pitchFamily="2" charset="-122"/>
              <a:ea typeface="华文行楷" panose="02010800040101010101" pitchFamily="2" charset="-122"/>
              <a:cs typeface="+mn-ea"/>
              <a:sym typeface="+mn-lt"/>
            </a:endParaRPr>
          </a:p>
        </p:txBody>
      </p:sp>
    </p:spTree>
    <p:extLst>
      <p:ext uri="{BB962C8B-B14F-4D97-AF65-F5344CB8AC3E}">
        <p14:creationId xmlns:p14="http://schemas.microsoft.com/office/powerpoint/2010/main" val="1075832500"/>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03.</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实</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现</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分</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析</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sp>
        <p:nvSpPr>
          <p:cNvPr id="5" name="文本框 4">
            <a:extLst>
              <a:ext uri="{FF2B5EF4-FFF2-40B4-BE49-F238E27FC236}">
                <a16:creationId xmlns:a16="http://schemas.microsoft.com/office/drawing/2014/main" id="{31F0DEB2-4811-46AF-A379-29F9652C3465}"/>
              </a:ext>
            </a:extLst>
          </p:cNvPr>
          <p:cNvSpPr txBox="1"/>
          <p:nvPr/>
        </p:nvSpPr>
        <p:spPr>
          <a:xfrm>
            <a:off x="1769519" y="986817"/>
            <a:ext cx="2326994" cy="395558"/>
          </a:xfrm>
          <a:prstGeom prst="rect">
            <a:avLst/>
          </a:prstGeom>
          <a:noFill/>
        </p:spPr>
        <p:txBody>
          <a:bodyPr wrap="square">
            <a:spAutoFit/>
          </a:bodyPr>
          <a:lstStyle/>
          <a:p>
            <a:pPr marL="342900" lvl="0" indent="-342900" algn="just">
              <a:lnSpc>
                <a:spcPct val="115000"/>
              </a:lnSpc>
              <a:buFont typeface="+mj-lt"/>
              <a:buAutoNum type="arabicPeriod"/>
            </a:pPr>
            <a:r>
              <a:rPr lang="zh-CN" altLang="zh-CN" sz="1800" b="1" kern="100" dirty="0">
                <a:effectLst/>
                <a:latin typeface="华文楷体" panose="02010600040101010101" pitchFamily="2" charset="-122"/>
                <a:ea typeface="华文楷体" panose="02010600040101010101" pitchFamily="2" charset="-122"/>
              </a:rPr>
              <a:t>旅行商问题</a:t>
            </a:r>
            <a:r>
              <a:rPr lang="zh-CN" altLang="en-US" sz="1800" b="1" kern="100" dirty="0">
                <a:effectLst/>
                <a:latin typeface="华文楷体" panose="02010600040101010101" pitchFamily="2" charset="-122"/>
                <a:ea typeface="华文楷体" panose="02010600040101010101" pitchFamily="2" charset="-122"/>
              </a:rPr>
              <a:t>实现</a:t>
            </a:r>
            <a:endParaRPr lang="zh-CN" altLang="zh-CN" sz="1800" kern="100" dirty="0">
              <a:effectLst/>
              <a:latin typeface="华文楷体" panose="02010600040101010101" pitchFamily="2" charset="-122"/>
              <a:ea typeface="华文楷体" panose="02010600040101010101" pitchFamily="2" charset="-122"/>
            </a:endParaRPr>
          </a:p>
        </p:txBody>
      </p:sp>
      <p:sp>
        <p:nvSpPr>
          <p:cNvPr id="7" name="文本框 6">
            <a:extLst>
              <a:ext uri="{FF2B5EF4-FFF2-40B4-BE49-F238E27FC236}">
                <a16:creationId xmlns:a16="http://schemas.microsoft.com/office/drawing/2014/main" id="{E306C98F-53E8-42F3-840C-1EA6558BF859}"/>
              </a:ext>
            </a:extLst>
          </p:cNvPr>
          <p:cNvSpPr txBox="1"/>
          <p:nvPr/>
        </p:nvSpPr>
        <p:spPr>
          <a:xfrm>
            <a:off x="1769519" y="1513990"/>
            <a:ext cx="1735681" cy="361830"/>
          </a:xfrm>
          <a:prstGeom prst="rect">
            <a:avLst/>
          </a:prstGeom>
          <a:noFill/>
        </p:spPr>
        <p:txBody>
          <a:bodyPr wrap="square">
            <a:spAutoFit/>
          </a:bodyPr>
          <a:lstStyle/>
          <a:p>
            <a:pPr lvl="0" algn="just">
              <a:lnSpc>
                <a:spcPct val="115000"/>
              </a:lnSpc>
            </a:pPr>
            <a:r>
              <a:rPr lang="zh-CN" altLang="en-US" sz="1600" b="1" kern="100" dirty="0">
                <a:effectLst/>
                <a:latin typeface="华文楷体" panose="02010600040101010101" pitchFamily="2" charset="-122"/>
                <a:ea typeface="华文楷体" panose="02010600040101010101" pitchFamily="2" charset="-122"/>
              </a:rPr>
              <a:t>（</a:t>
            </a:r>
            <a:r>
              <a:rPr lang="en-US" altLang="zh-CN" sz="1600" b="1" kern="100" dirty="0">
                <a:effectLst/>
                <a:latin typeface="华文楷体" panose="02010600040101010101" pitchFamily="2" charset="-122"/>
                <a:ea typeface="华文楷体" panose="02010600040101010101" pitchFamily="2" charset="-122"/>
              </a:rPr>
              <a:t>1</a:t>
            </a:r>
            <a:r>
              <a:rPr lang="zh-CN" altLang="en-US" sz="1600" b="1" kern="100" dirty="0">
                <a:effectLst/>
                <a:latin typeface="华文楷体" panose="02010600040101010101" pitchFamily="2" charset="-122"/>
                <a:ea typeface="华文楷体" panose="02010600040101010101" pitchFamily="2" charset="-122"/>
              </a:rPr>
              <a:t>）</a:t>
            </a:r>
            <a:r>
              <a:rPr lang="en-US" altLang="zh-CN" sz="1600" b="1" kern="100" dirty="0">
                <a:effectLst/>
                <a:latin typeface="华文楷体" panose="02010600040101010101" pitchFamily="2" charset="-122"/>
                <a:ea typeface="华文楷体" panose="02010600040101010101" pitchFamily="2" charset="-122"/>
              </a:rPr>
              <a:t>DNA</a:t>
            </a:r>
            <a:r>
              <a:rPr lang="zh-CN" altLang="zh-CN" sz="1600" b="1" kern="100" dirty="0">
                <a:effectLst/>
                <a:latin typeface="华文楷体" panose="02010600040101010101" pitchFamily="2" charset="-122"/>
                <a:ea typeface="华文楷体" panose="02010600040101010101" pitchFamily="2" charset="-122"/>
              </a:rPr>
              <a:t>编码</a:t>
            </a:r>
            <a:endParaRPr lang="zh-CN" altLang="zh-CN" sz="1600" kern="100" dirty="0">
              <a:effectLst/>
              <a:latin typeface="华文楷体" panose="02010600040101010101" pitchFamily="2" charset="-122"/>
              <a:ea typeface="华文楷体" panose="02010600040101010101" pitchFamily="2" charset="-122"/>
            </a:endParaRPr>
          </a:p>
        </p:txBody>
      </p:sp>
      <p:sp>
        <p:nvSpPr>
          <p:cNvPr id="9" name="文本框 8">
            <a:extLst>
              <a:ext uri="{FF2B5EF4-FFF2-40B4-BE49-F238E27FC236}">
                <a16:creationId xmlns:a16="http://schemas.microsoft.com/office/drawing/2014/main" id="{0685ECE1-D84D-4594-9E0C-12B554BEC2AE}"/>
              </a:ext>
            </a:extLst>
          </p:cNvPr>
          <p:cNvSpPr txBox="1"/>
          <p:nvPr/>
        </p:nvSpPr>
        <p:spPr>
          <a:xfrm>
            <a:off x="2141603" y="1875820"/>
            <a:ext cx="8185150" cy="1077218"/>
          </a:xfrm>
          <a:prstGeom prst="rect">
            <a:avLst/>
          </a:prstGeom>
          <a:noFill/>
        </p:spPr>
        <p:txBody>
          <a:bodyPr wrap="square">
            <a:spAutoFit/>
          </a:bodyPr>
          <a:lstStyle/>
          <a:p>
            <a:r>
              <a:rPr lang="zh-CN" altLang="zh-CN" sz="1600" dirty="0">
                <a:effectLst/>
                <a:latin typeface="华文楷体" panose="02010600040101010101" pitchFamily="2" charset="-122"/>
                <a:ea typeface="华文楷体" panose="02010600040101010101" pitchFamily="2" charset="-122"/>
                <a:cs typeface="Times New Roman" panose="02020603050405020304" pitchFamily="18" charset="0"/>
              </a:rPr>
              <a:t>每一个城市有一个</a:t>
            </a:r>
            <a:r>
              <a:rPr lang="en-US" altLang="zh-CN" sz="1600" dirty="0">
                <a:effectLst/>
                <a:latin typeface="华文楷体" panose="02010600040101010101" pitchFamily="2" charset="-122"/>
                <a:ea typeface="华文楷体" panose="02010600040101010101" pitchFamily="2" charset="-122"/>
              </a:rPr>
              <a:t> ID, </a:t>
            </a:r>
            <a:r>
              <a:rPr lang="zh-CN" altLang="zh-CN" sz="1600" dirty="0">
                <a:effectLst/>
                <a:latin typeface="华文楷体" panose="02010600040101010101" pitchFamily="2" charset="-122"/>
                <a:ea typeface="华文楷体" panose="02010600040101010101" pitchFamily="2" charset="-122"/>
                <a:cs typeface="Times New Roman" panose="02020603050405020304" pitchFamily="18" charset="0"/>
              </a:rPr>
              <a:t>那经历的城市顺序就是按</a:t>
            </a:r>
            <a:r>
              <a:rPr lang="en-US" altLang="zh-CN" sz="1600" dirty="0">
                <a:effectLst/>
                <a:latin typeface="华文楷体" panose="02010600040101010101" pitchFamily="2" charset="-122"/>
                <a:ea typeface="华文楷体" panose="02010600040101010101" pitchFamily="2" charset="-122"/>
              </a:rPr>
              <a:t> ID </a:t>
            </a:r>
            <a:r>
              <a:rPr lang="zh-CN" altLang="zh-CN" sz="1600" dirty="0">
                <a:effectLst/>
                <a:latin typeface="华文楷体" panose="02010600040101010101" pitchFamily="2" charset="-122"/>
                <a:ea typeface="华文楷体" panose="02010600040101010101" pitchFamily="2" charset="-122"/>
                <a:cs typeface="Times New Roman" panose="02020603050405020304" pitchFamily="18" charset="0"/>
              </a:rPr>
              <a:t>排序</a:t>
            </a:r>
            <a:r>
              <a:rPr lang="zh-CN" altLang="en-US" sz="1600" dirty="0">
                <a:effectLst/>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6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1600" dirty="0">
                <a:latin typeface="华文楷体" panose="02010600040101010101" pitchFamily="2" charset="-122"/>
                <a:ea typeface="华文楷体" panose="02010600040101010101" pitchFamily="2" charset="-122"/>
              </a:rPr>
              <a:t>比如说商人要经过</a:t>
            </a:r>
            <a:r>
              <a:rPr lang="en-US" altLang="zh-CN" sz="1600" dirty="0">
                <a:latin typeface="华文楷体" panose="02010600040101010101" pitchFamily="2" charset="-122"/>
                <a:ea typeface="华文楷体" panose="02010600040101010101" pitchFamily="2" charset="-122"/>
              </a:rPr>
              <a:t>2</a:t>
            </a:r>
            <a:r>
              <a:rPr lang="zh-CN" altLang="en-US" sz="1600" dirty="0">
                <a:latin typeface="华文楷体" panose="02010600040101010101" pitchFamily="2" charset="-122"/>
                <a:ea typeface="华文楷体" panose="02010600040101010101" pitchFamily="2" charset="-122"/>
              </a:rPr>
              <a:t>个城市</a:t>
            </a:r>
            <a:r>
              <a:rPr lang="en-US" altLang="zh-CN" sz="1600" dirty="0">
                <a:latin typeface="华文楷体" panose="02010600040101010101" pitchFamily="2" charset="-122"/>
                <a:ea typeface="华文楷体" panose="02010600040101010101" pitchFamily="2" charset="-122"/>
              </a:rPr>
              <a:t>, </a:t>
            </a:r>
            <a:r>
              <a:rPr lang="zh-CN" altLang="en-US" sz="1600" dirty="0">
                <a:latin typeface="华文楷体" panose="02010600040101010101" pitchFamily="2" charset="-122"/>
                <a:ea typeface="华文楷体" panose="02010600040101010101" pitchFamily="2" charset="-122"/>
              </a:rPr>
              <a:t>我们就有以下两种方式：</a:t>
            </a:r>
            <a:endParaRPr lang="en-US" altLang="zh-CN" sz="1600" dirty="0">
              <a:latin typeface="华文楷体" panose="02010600040101010101" pitchFamily="2" charset="-122"/>
              <a:ea typeface="华文楷体" panose="02010600040101010101" pitchFamily="2" charset="-122"/>
            </a:endParaRPr>
          </a:p>
          <a:p>
            <a:pPr marL="342900" indent="-342900">
              <a:buAutoNum type="alphaLcPeriod"/>
            </a:pPr>
            <a:r>
              <a:rPr lang="en-US" altLang="zh-CN" sz="1600" dirty="0">
                <a:latin typeface="华文楷体" panose="02010600040101010101" pitchFamily="2" charset="-122"/>
                <a:ea typeface="华文楷体" panose="02010600040101010101" pitchFamily="2" charset="-122"/>
              </a:rPr>
              <a:t>0-1</a:t>
            </a:r>
          </a:p>
          <a:p>
            <a:pPr marL="342900" indent="-342900">
              <a:buAutoNum type="alphaLcPeriod"/>
            </a:pPr>
            <a:r>
              <a:rPr lang="en-US" altLang="zh-CN" sz="1600" dirty="0">
                <a:latin typeface="华文楷体" panose="02010600040101010101" pitchFamily="2" charset="-122"/>
                <a:ea typeface="华文楷体" panose="02010600040101010101" pitchFamily="2" charset="-122"/>
              </a:rPr>
              <a:t>1-0</a:t>
            </a:r>
            <a:endParaRPr lang="zh-CN" altLang="en-US" sz="1600" dirty="0">
              <a:latin typeface="华文楷体" panose="02010600040101010101" pitchFamily="2" charset="-122"/>
              <a:ea typeface="华文楷体" panose="02010600040101010101" pitchFamily="2" charset="-122"/>
            </a:endParaRPr>
          </a:p>
        </p:txBody>
      </p:sp>
      <p:sp>
        <p:nvSpPr>
          <p:cNvPr id="10" name="文本框 9">
            <a:extLst>
              <a:ext uri="{FF2B5EF4-FFF2-40B4-BE49-F238E27FC236}">
                <a16:creationId xmlns:a16="http://schemas.microsoft.com/office/drawing/2014/main" id="{7FA19E19-E85B-4A7E-88A9-847559ADCA44}"/>
              </a:ext>
            </a:extLst>
          </p:cNvPr>
          <p:cNvSpPr txBox="1"/>
          <p:nvPr/>
        </p:nvSpPr>
        <p:spPr>
          <a:xfrm>
            <a:off x="1769518" y="2953038"/>
            <a:ext cx="2326995" cy="361830"/>
          </a:xfrm>
          <a:prstGeom prst="rect">
            <a:avLst/>
          </a:prstGeom>
          <a:noFill/>
        </p:spPr>
        <p:txBody>
          <a:bodyPr wrap="square">
            <a:spAutoFit/>
          </a:bodyPr>
          <a:lstStyle/>
          <a:p>
            <a:pPr lvl="0" algn="just">
              <a:lnSpc>
                <a:spcPct val="115000"/>
              </a:lnSpc>
            </a:pPr>
            <a:r>
              <a:rPr lang="zh-CN" altLang="en-US" sz="1600" b="1" kern="100" dirty="0">
                <a:effectLst/>
                <a:latin typeface="华文楷体" panose="02010600040101010101" pitchFamily="2" charset="-122"/>
                <a:ea typeface="华文楷体" panose="02010600040101010101" pitchFamily="2" charset="-122"/>
              </a:rPr>
              <a:t>（</a:t>
            </a:r>
            <a:r>
              <a:rPr lang="en-US" altLang="zh-CN" sz="1600" b="1" kern="100" dirty="0">
                <a:latin typeface="华文楷体" panose="02010600040101010101" pitchFamily="2" charset="-122"/>
                <a:ea typeface="华文楷体" panose="02010600040101010101" pitchFamily="2" charset="-122"/>
              </a:rPr>
              <a:t>2</a:t>
            </a:r>
            <a:r>
              <a:rPr lang="zh-CN" altLang="en-US" sz="1600" b="1" kern="100" dirty="0">
                <a:effectLst/>
                <a:latin typeface="华文楷体" panose="02010600040101010101" pitchFamily="2" charset="-122"/>
                <a:ea typeface="华文楷体" panose="02010600040101010101" pitchFamily="2" charset="-122"/>
              </a:rPr>
              <a:t>）</a:t>
            </a:r>
            <a:r>
              <a:rPr lang="zh-CN" altLang="en-US" sz="1600" b="1" kern="100" dirty="0">
                <a:latin typeface="华文楷体" panose="02010600040101010101" pitchFamily="2" charset="-122"/>
                <a:ea typeface="华文楷体" panose="02010600040101010101" pitchFamily="2" charset="-122"/>
              </a:rPr>
              <a:t>适应度函数的确定</a:t>
            </a:r>
            <a:endParaRPr lang="zh-CN" altLang="zh-CN" sz="1600" kern="100" dirty="0">
              <a:effectLst/>
              <a:latin typeface="华文楷体" panose="02010600040101010101" pitchFamily="2" charset="-122"/>
              <a:ea typeface="华文楷体" panose="02010600040101010101" pitchFamily="2" charset="-122"/>
            </a:endParaRPr>
          </a:p>
        </p:txBody>
      </p:sp>
      <p:sp>
        <p:nvSpPr>
          <p:cNvPr id="12" name="文本框 11">
            <a:extLst>
              <a:ext uri="{FF2B5EF4-FFF2-40B4-BE49-F238E27FC236}">
                <a16:creationId xmlns:a16="http://schemas.microsoft.com/office/drawing/2014/main" id="{EE7BDB25-A0EA-4FDE-BE01-64ABFF1CB210}"/>
              </a:ext>
            </a:extLst>
          </p:cNvPr>
          <p:cNvSpPr txBox="1"/>
          <p:nvPr/>
        </p:nvSpPr>
        <p:spPr>
          <a:xfrm>
            <a:off x="2141603" y="3314868"/>
            <a:ext cx="8185150" cy="584775"/>
          </a:xfrm>
          <a:prstGeom prst="rect">
            <a:avLst/>
          </a:prstGeom>
          <a:noFill/>
        </p:spPr>
        <p:txBody>
          <a:bodyPr wrap="square">
            <a:spAutoFit/>
          </a:bodyPr>
          <a:lstStyle/>
          <a:p>
            <a:r>
              <a:rPr lang="zh-CN" altLang="zh-CN" sz="1600" dirty="0">
                <a:effectLst/>
                <a:latin typeface="华文楷体" panose="02010600040101010101" pitchFamily="2" charset="-122"/>
                <a:ea typeface="华文楷体" panose="02010600040101010101" pitchFamily="2" charset="-122"/>
                <a:cs typeface="Times New Roman" panose="02020603050405020304" pitchFamily="18" charset="0"/>
              </a:rPr>
              <a:t>根据路径的长度判断，总路径越短越优秀。</a:t>
            </a:r>
            <a:endParaRPr lang="en-US" altLang="zh-CN" sz="1600" dirty="0">
              <a:effectLst/>
              <a:latin typeface="华文楷体" panose="02010600040101010101" pitchFamily="2" charset="-122"/>
              <a:ea typeface="华文楷体" panose="02010600040101010101" pitchFamily="2" charset="-122"/>
              <a:cs typeface="Times New Roman" panose="02020603050405020304" pitchFamily="18" charset="0"/>
            </a:endParaRPr>
          </a:p>
          <a:p>
            <a:endParaRPr lang="zh-CN" altLang="en-US" sz="1600" dirty="0">
              <a:latin typeface="华文楷体" panose="02010600040101010101" pitchFamily="2" charset="-122"/>
              <a:ea typeface="华文楷体" panose="02010600040101010101" pitchFamily="2" charset="-122"/>
            </a:endParaRPr>
          </a:p>
        </p:txBody>
      </p:sp>
      <p:sp>
        <p:nvSpPr>
          <p:cNvPr id="14" name="文本框 13">
            <a:extLst>
              <a:ext uri="{FF2B5EF4-FFF2-40B4-BE49-F238E27FC236}">
                <a16:creationId xmlns:a16="http://schemas.microsoft.com/office/drawing/2014/main" id="{A43607D0-5E2C-4FF6-9ADD-5BE9348C1937}"/>
              </a:ext>
            </a:extLst>
          </p:cNvPr>
          <p:cNvSpPr txBox="1"/>
          <p:nvPr/>
        </p:nvSpPr>
        <p:spPr>
          <a:xfrm>
            <a:off x="2611555" y="3676698"/>
            <a:ext cx="3264812" cy="369332"/>
          </a:xfrm>
          <a:prstGeom prst="rect">
            <a:avLst/>
          </a:prstGeom>
          <a:noFill/>
        </p:spPr>
        <p:txBody>
          <a:bodyPr wrap="square">
            <a:spAutoFit/>
          </a:bodyPr>
          <a:lstStyle/>
          <a:p>
            <a:pPr algn="l"/>
            <a:r>
              <a:rPr lang="en-US" altLang="zh-CN" b="0" i="0" dirty="0">
                <a:solidFill>
                  <a:srgbClr val="000000"/>
                </a:solidFill>
                <a:effectLst/>
                <a:latin typeface="华文楷体" panose="02010600040101010101" pitchFamily="2" charset="-122"/>
                <a:ea typeface="华文楷体" panose="02010600040101010101" pitchFamily="2" charset="-122"/>
              </a:rPr>
              <a:t>fitness = 1/</a:t>
            </a:r>
            <a:r>
              <a:rPr lang="en-US" altLang="zh-CN" b="0" i="0" dirty="0" err="1">
                <a:solidFill>
                  <a:srgbClr val="000000"/>
                </a:solidFill>
                <a:effectLst/>
                <a:latin typeface="华文楷体" panose="02010600040101010101" pitchFamily="2" charset="-122"/>
                <a:ea typeface="华文楷体" panose="02010600040101010101" pitchFamily="2" charset="-122"/>
              </a:rPr>
              <a:t>total_distance</a:t>
            </a:r>
            <a:r>
              <a:rPr lang="en-US" altLang="zh-CN" b="0" i="0" dirty="0">
                <a:solidFill>
                  <a:srgbClr val="000000"/>
                </a:solidFill>
                <a:effectLst/>
                <a:latin typeface="华文楷体" panose="02010600040101010101" pitchFamily="2" charset="-122"/>
                <a:ea typeface="华文楷体" panose="02010600040101010101" pitchFamily="2" charset="-122"/>
              </a:rPr>
              <a:t>    </a:t>
            </a:r>
            <a:endParaRPr lang="en-US" altLang="zh-CN" b="0" i="0" dirty="0">
              <a:solidFill>
                <a:srgbClr val="5C5C5C"/>
              </a:solidFill>
              <a:effectLst/>
              <a:latin typeface="华文楷体" panose="02010600040101010101" pitchFamily="2" charset="-122"/>
              <a:ea typeface="华文楷体" panose="02010600040101010101" pitchFamily="2" charset="-122"/>
            </a:endParaRPr>
          </a:p>
        </p:txBody>
      </p:sp>
      <p:sp>
        <p:nvSpPr>
          <p:cNvPr id="16" name="文本框 15">
            <a:extLst>
              <a:ext uri="{FF2B5EF4-FFF2-40B4-BE49-F238E27FC236}">
                <a16:creationId xmlns:a16="http://schemas.microsoft.com/office/drawing/2014/main" id="{6B03D5C0-F858-4DCC-B0FB-FB749E653958}"/>
              </a:ext>
            </a:extLst>
          </p:cNvPr>
          <p:cNvSpPr txBox="1"/>
          <p:nvPr/>
        </p:nvSpPr>
        <p:spPr>
          <a:xfrm>
            <a:off x="2141603" y="4053532"/>
            <a:ext cx="8185150" cy="338554"/>
          </a:xfrm>
          <a:prstGeom prst="rect">
            <a:avLst/>
          </a:prstGeom>
          <a:noFill/>
        </p:spPr>
        <p:txBody>
          <a:bodyPr wrap="square">
            <a:spAutoFit/>
          </a:bodyPr>
          <a:lstStyle/>
          <a:p>
            <a:r>
              <a:rPr lang="zh-CN" altLang="zh-CN" sz="1600" dirty="0">
                <a:effectLst/>
                <a:latin typeface="华文楷体" panose="02010600040101010101" pitchFamily="2" charset="-122"/>
                <a:ea typeface="华文楷体" panose="02010600040101010101" pitchFamily="2" charset="-122"/>
                <a:cs typeface="Times New Roman" panose="02020603050405020304" pitchFamily="18" charset="0"/>
              </a:rPr>
              <a:t>使用</a:t>
            </a:r>
            <a:r>
              <a:rPr lang="en-US" altLang="zh-CN" sz="1600" dirty="0">
                <a:effectLst/>
                <a:latin typeface="华文楷体" panose="02010600040101010101" pitchFamily="2" charset="-122"/>
                <a:ea typeface="华文楷体" panose="02010600040101010101" pitchFamily="2" charset="-122"/>
              </a:rPr>
              <a:t>exp</a:t>
            </a:r>
            <a:r>
              <a:rPr lang="zh-CN" altLang="zh-CN" sz="1600" dirty="0">
                <a:effectLst/>
                <a:latin typeface="华文楷体" panose="02010600040101010101" pitchFamily="2" charset="-122"/>
                <a:ea typeface="华文楷体" panose="02010600040101010101" pitchFamily="2" charset="-122"/>
                <a:cs typeface="Times New Roman" panose="02020603050405020304" pitchFamily="18" charset="0"/>
              </a:rPr>
              <a:t>函数将数值扩大，以至于在轮盘赌策略时，尽可能多停留在优质基因区间。</a:t>
            </a:r>
            <a:endParaRPr lang="zh-CN" altLang="en-US" sz="1600" dirty="0">
              <a:latin typeface="华文楷体" panose="02010600040101010101" pitchFamily="2" charset="-122"/>
              <a:ea typeface="华文楷体" panose="02010600040101010101" pitchFamily="2" charset="-122"/>
            </a:endParaRPr>
          </a:p>
        </p:txBody>
      </p:sp>
      <p:sp>
        <p:nvSpPr>
          <p:cNvPr id="18" name="文本框 17">
            <a:extLst>
              <a:ext uri="{FF2B5EF4-FFF2-40B4-BE49-F238E27FC236}">
                <a16:creationId xmlns:a16="http://schemas.microsoft.com/office/drawing/2014/main" id="{1B656A13-F071-4E13-88EB-C8DD5717D28E}"/>
              </a:ext>
            </a:extLst>
          </p:cNvPr>
          <p:cNvSpPr txBox="1"/>
          <p:nvPr/>
        </p:nvSpPr>
        <p:spPr>
          <a:xfrm>
            <a:off x="2637359" y="4561026"/>
            <a:ext cx="5185841" cy="262444"/>
          </a:xfrm>
          <a:prstGeom prst="rect">
            <a:avLst/>
          </a:prstGeom>
          <a:noFill/>
        </p:spPr>
        <p:txBody>
          <a:bodyPr wrap="square">
            <a:spAutoFit/>
          </a:bodyPr>
          <a:lstStyle/>
          <a:p>
            <a:pPr marL="342900" lvl="0" indent="-342900" algn="l">
              <a:lnSpc>
                <a:spcPts val="1050"/>
              </a:lnSpc>
              <a:tabLst>
                <a:tab pos="457200" algn="l"/>
              </a:tabLst>
            </a:pPr>
            <a:r>
              <a:rPr lang="en-US" altLang="zh-CN" sz="1800" kern="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fitness = </a:t>
            </a:r>
            <a:r>
              <a:rPr lang="en-US" altLang="zh-CN" sz="1800" kern="0" dirty="0" err="1">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np.exp</a:t>
            </a:r>
            <a:r>
              <a:rPr lang="en-US" altLang="zh-CN" sz="1800" kern="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a:t>
            </a:r>
            <a:r>
              <a:rPr lang="en-US" altLang="zh-CN" sz="1800" kern="0" dirty="0" err="1">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self.DNA_size</a:t>
            </a:r>
            <a:r>
              <a:rPr lang="en-US" altLang="zh-CN" sz="1800" kern="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 * 2 / </a:t>
            </a:r>
            <a:r>
              <a:rPr lang="en-US" altLang="zh-CN" sz="1800" kern="0" dirty="0" err="1">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total_distance</a:t>
            </a:r>
            <a:r>
              <a:rPr lang="en-US" altLang="zh-CN" sz="1800" kern="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rPr>
              <a:t>)  </a:t>
            </a:r>
            <a:endParaRPr lang="zh-CN" altLang="zh-CN" sz="3200" kern="100" dirty="0">
              <a:effectLst/>
              <a:latin typeface="华文楷体" panose="02010600040101010101" pitchFamily="2" charset="-122"/>
              <a:ea typeface="华文楷体" panose="02010600040101010101" pitchFamily="2" charset="-122"/>
            </a:endParaRPr>
          </a:p>
        </p:txBody>
      </p:sp>
      <p:pic>
        <p:nvPicPr>
          <p:cNvPr id="15" name="图片 14">
            <a:extLst>
              <a:ext uri="{FF2B5EF4-FFF2-40B4-BE49-F238E27FC236}">
                <a16:creationId xmlns:a16="http://schemas.microsoft.com/office/drawing/2014/main" id="{50050900-1F3B-4B14-81B4-88033B18A8B5}"/>
              </a:ext>
            </a:extLst>
          </p:cNvPr>
          <p:cNvPicPr>
            <a:picLocks noChangeAspect="1"/>
          </p:cNvPicPr>
          <p:nvPr/>
        </p:nvPicPr>
        <p:blipFill>
          <a:blip r:embed="rId5"/>
          <a:stretch>
            <a:fillRect/>
          </a:stretch>
        </p:blipFill>
        <p:spPr>
          <a:xfrm>
            <a:off x="0" y="4992410"/>
            <a:ext cx="8185150" cy="1865590"/>
          </a:xfrm>
          <a:prstGeom prst="rect">
            <a:avLst/>
          </a:prstGeom>
        </p:spPr>
      </p:pic>
    </p:spTree>
    <p:extLst>
      <p:ext uri="{BB962C8B-B14F-4D97-AF65-F5344CB8AC3E}">
        <p14:creationId xmlns:p14="http://schemas.microsoft.com/office/powerpoint/2010/main" val="256236835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03.</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实</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现</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分</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析</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sp>
        <p:nvSpPr>
          <p:cNvPr id="5" name="文本框 4">
            <a:extLst>
              <a:ext uri="{FF2B5EF4-FFF2-40B4-BE49-F238E27FC236}">
                <a16:creationId xmlns:a16="http://schemas.microsoft.com/office/drawing/2014/main" id="{31F0DEB2-4811-46AF-A379-29F9652C3465}"/>
              </a:ext>
            </a:extLst>
          </p:cNvPr>
          <p:cNvSpPr txBox="1"/>
          <p:nvPr/>
        </p:nvSpPr>
        <p:spPr>
          <a:xfrm>
            <a:off x="1769519" y="986817"/>
            <a:ext cx="2326994" cy="395558"/>
          </a:xfrm>
          <a:prstGeom prst="rect">
            <a:avLst/>
          </a:prstGeom>
          <a:noFill/>
        </p:spPr>
        <p:txBody>
          <a:bodyPr wrap="square">
            <a:spAutoFit/>
          </a:bodyPr>
          <a:lstStyle/>
          <a:p>
            <a:pPr marL="342900" lvl="0" indent="-342900" algn="just">
              <a:lnSpc>
                <a:spcPct val="115000"/>
              </a:lnSpc>
              <a:buFont typeface="+mj-lt"/>
              <a:buAutoNum type="arabicPeriod"/>
            </a:pPr>
            <a:r>
              <a:rPr lang="zh-CN" altLang="zh-CN" sz="1800" b="1" kern="100" dirty="0">
                <a:effectLst/>
                <a:latin typeface="华文楷体" panose="02010600040101010101" pitchFamily="2" charset="-122"/>
                <a:ea typeface="华文楷体" panose="02010600040101010101" pitchFamily="2" charset="-122"/>
              </a:rPr>
              <a:t>旅行商问题</a:t>
            </a:r>
            <a:r>
              <a:rPr lang="zh-CN" altLang="en-US" sz="1800" b="1" kern="100" dirty="0">
                <a:effectLst/>
                <a:latin typeface="华文楷体" panose="02010600040101010101" pitchFamily="2" charset="-122"/>
                <a:ea typeface="华文楷体" panose="02010600040101010101" pitchFamily="2" charset="-122"/>
              </a:rPr>
              <a:t>实现</a:t>
            </a:r>
            <a:endParaRPr lang="zh-CN" altLang="zh-CN" sz="1800" kern="100" dirty="0">
              <a:effectLst/>
              <a:latin typeface="华文楷体" panose="02010600040101010101" pitchFamily="2" charset="-122"/>
              <a:ea typeface="华文楷体" panose="02010600040101010101" pitchFamily="2" charset="-122"/>
            </a:endParaRPr>
          </a:p>
        </p:txBody>
      </p:sp>
      <p:sp>
        <p:nvSpPr>
          <p:cNvPr id="17" name="文本框 16">
            <a:extLst>
              <a:ext uri="{FF2B5EF4-FFF2-40B4-BE49-F238E27FC236}">
                <a16:creationId xmlns:a16="http://schemas.microsoft.com/office/drawing/2014/main" id="{A3793E5D-053F-459E-98BD-1DEE9A7C26C0}"/>
              </a:ext>
            </a:extLst>
          </p:cNvPr>
          <p:cNvSpPr txBox="1"/>
          <p:nvPr/>
        </p:nvSpPr>
        <p:spPr>
          <a:xfrm>
            <a:off x="1769519" y="1513990"/>
            <a:ext cx="1735681" cy="361830"/>
          </a:xfrm>
          <a:prstGeom prst="rect">
            <a:avLst/>
          </a:prstGeom>
          <a:noFill/>
        </p:spPr>
        <p:txBody>
          <a:bodyPr wrap="square">
            <a:spAutoFit/>
          </a:bodyPr>
          <a:lstStyle/>
          <a:p>
            <a:pPr lvl="0" algn="just">
              <a:lnSpc>
                <a:spcPct val="115000"/>
              </a:lnSpc>
            </a:pPr>
            <a:r>
              <a:rPr lang="zh-CN" altLang="en-US" sz="1600" b="1" kern="100" dirty="0">
                <a:effectLst/>
                <a:latin typeface="华文楷体" panose="02010600040101010101" pitchFamily="2" charset="-122"/>
                <a:ea typeface="华文楷体" panose="02010600040101010101" pitchFamily="2" charset="-122"/>
              </a:rPr>
              <a:t>（</a:t>
            </a:r>
            <a:r>
              <a:rPr lang="en-US" altLang="zh-CN" sz="1600" b="1" kern="100" dirty="0">
                <a:latin typeface="华文楷体" panose="02010600040101010101" pitchFamily="2" charset="-122"/>
                <a:ea typeface="华文楷体" panose="02010600040101010101" pitchFamily="2" charset="-122"/>
              </a:rPr>
              <a:t>3</a:t>
            </a:r>
            <a:r>
              <a:rPr lang="zh-CN" altLang="en-US" sz="1600" b="1" kern="100" dirty="0">
                <a:effectLst/>
                <a:latin typeface="华文楷体" panose="02010600040101010101" pitchFamily="2" charset="-122"/>
                <a:ea typeface="华文楷体" panose="02010600040101010101" pitchFamily="2" charset="-122"/>
              </a:rPr>
              <a:t>）交叉和变异</a:t>
            </a:r>
            <a:endParaRPr lang="zh-CN" altLang="zh-CN" sz="1600" kern="100" dirty="0">
              <a:effectLst/>
              <a:latin typeface="华文楷体" panose="02010600040101010101" pitchFamily="2" charset="-122"/>
              <a:ea typeface="华文楷体" panose="02010600040101010101" pitchFamily="2" charset="-122"/>
            </a:endParaRPr>
          </a:p>
        </p:txBody>
      </p:sp>
      <p:sp>
        <p:nvSpPr>
          <p:cNvPr id="19" name="文本框 18">
            <a:extLst>
              <a:ext uri="{FF2B5EF4-FFF2-40B4-BE49-F238E27FC236}">
                <a16:creationId xmlns:a16="http://schemas.microsoft.com/office/drawing/2014/main" id="{A539675E-ADE1-4FAD-8467-08E2CD52BE91}"/>
              </a:ext>
            </a:extLst>
          </p:cNvPr>
          <p:cNvSpPr txBox="1"/>
          <p:nvPr/>
        </p:nvSpPr>
        <p:spPr>
          <a:xfrm>
            <a:off x="1997075" y="1909530"/>
            <a:ext cx="6829425" cy="928139"/>
          </a:xfrm>
          <a:prstGeom prst="rect">
            <a:avLst/>
          </a:prstGeom>
          <a:noFill/>
        </p:spPr>
        <p:txBody>
          <a:bodyPr wrap="square">
            <a:spAutoFit/>
          </a:bodyPr>
          <a:lstStyle/>
          <a:p>
            <a:pPr indent="266700" algn="just">
              <a:lnSpc>
                <a:spcPct val="115000"/>
              </a:lnSpc>
            </a:pPr>
            <a:r>
              <a:rPr lang="zh-CN" altLang="zh-CN" sz="1600" kern="100" dirty="0">
                <a:solidFill>
                  <a:srgbClr val="00B0F0"/>
                </a:solidFill>
                <a:effectLst/>
                <a:latin typeface="华文楷体" panose="02010600040101010101" pitchFamily="2" charset="-122"/>
                <a:ea typeface="华文楷体" panose="02010600040101010101" pitchFamily="2" charset="-122"/>
              </a:rPr>
              <a:t>先</a:t>
            </a:r>
            <a:r>
              <a:rPr lang="zh-CN" altLang="zh-CN" sz="1600" kern="100" dirty="0">
                <a:effectLst/>
                <a:latin typeface="华文楷体" panose="02010600040101010101" pitchFamily="2" charset="-122"/>
                <a:ea typeface="华文楷体" panose="02010600040101010101" pitchFamily="2" charset="-122"/>
              </a:rPr>
              <a:t>选择来自对应位置</a:t>
            </a:r>
            <a:r>
              <a:rPr lang="zh-CN" altLang="zh-CN" sz="1600" kern="100" dirty="0">
                <a:solidFill>
                  <a:srgbClr val="FF0000"/>
                </a:solidFill>
                <a:effectLst/>
                <a:latin typeface="华文楷体" panose="02010600040101010101" pitchFamily="2" charset="-122"/>
                <a:ea typeface="华文楷体" panose="02010600040101010101" pitchFamily="2" charset="-122"/>
              </a:rPr>
              <a:t>父序列</a:t>
            </a:r>
            <a:r>
              <a:rPr lang="zh-CN" altLang="zh-CN" sz="1600" kern="100" dirty="0">
                <a:effectLst/>
                <a:latin typeface="华文楷体" panose="02010600040101010101" pitchFamily="2" charset="-122"/>
                <a:ea typeface="华文楷体" panose="02010600040101010101" pitchFamily="2" charset="-122"/>
              </a:rPr>
              <a:t>的城市序号，排列在子序列的前面位置，</a:t>
            </a:r>
            <a:r>
              <a:rPr lang="zh-CN" altLang="zh-CN" sz="1600" kern="100" dirty="0">
                <a:solidFill>
                  <a:schemeClr val="accent6"/>
                </a:solidFill>
                <a:effectLst/>
                <a:latin typeface="华文楷体" panose="02010600040101010101" pitchFamily="2" charset="-122"/>
                <a:ea typeface="华文楷体" panose="02010600040101010101" pitchFamily="2" charset="-122"/>
              </a:rPr>
              <a:t>后</a:t>
            </a:r>
            <a:r>
              <a:rPr lang="zh-CN" altLang="zh-CN" sz="1600" kern="100" dirty="0">
                <a:effectLst/>
                <a:latin typeface="华文楷体" panose="02010600040101010101" pitchFamily="2" charset="-122"/>
                <a:ea typeface="华文楷体" panose="02010600040101010101" pitchFamily="2" charset="-122"/>
              </a:rPr>
              <a:t>将未访问的城市序号按照其在</a:t>
            </a:r>
            <a:r>
              <a:rPr lang="zh-CN" altLang="zh-CN" sz="1600" kern="100" dirty="0">
                <a:solidFill>
                  <a:srgbClr val="FF0000"/>
                </a:solidFill>
                <a:effectLst/>
                <a:latin typeface="华文楷体" panose="02010600040101010101" pitchFamily="2" charset="-122"/>
                <a:ea typeface="华文楷体" panose="02010600040101010101" pitchFamily="2" charset="-122"/>
              </a:rPr>
              <a:t>母序列</a:t>
            </a:r>
            <a:r>
              <a:rPr lang="zh-CN" altLang="zh-CN" sz="1600" kern="100" dirty="0">
                <a:effectLst/>
                <a:latin typeface="华文楷体" panose="02010600040101010101" pitchFamily="2" charset="-122"/>
                <a:ea typeface="华文楷体" panose="02010600040101010101" pitchFamily="2" charset="-122"/>
              </a:rPr>
              <a:t>中的顺序填入子序列中得到完整的子序列。这样就能避免存在</a:t>
            </a:r>
            <a:r>
              <a:rPr lang="zh-CN" altLang="en-US" sz="1600" kern="100" dirty="0">
                <a:effectLst/>
                <a:latin typeface="华文楷体" panose="02010600040101010101" pitchFamily="2" charset="-122"/>
                <a:ea typeface="华文楷体" panose="02010600040101010101" pitchFamily="2" charset="-122"/>
              </a:rPr>
              <a:t>未</a:t>
            </a:r>
            <a:r>
              <a:rPr lang="zh-CN" altLang="zh-CN" sz="1600" kern="100" dirty="0">
                <a:effectLst/>
                <a:latin typeface="华文楷体" panose="02010600040101010101" pitchFamily="2" charset="-122"/>
                <a:ea typeface="华文楷体" panose="02010600040101010101" pitchFamily="2" charset="-122"/>
              </a:rPr>
              <a:t>访问城市的问题。</a:t>
            </a:r>
          </a:p>
        </p:txBody>
      </p:sp>
      <p:pic>
        <p:nvPicPr>
          <p:cNvPr id="4" name="图片 3">
            <a:extLst>
              <a:ext uri="{FF2B5EF4-FFF2-40B4-BE49-F238E27FC236}">
                <a16:creationId xmlns:a16="http://schemas.microsoft.com/office/drawing/2014/main" id="{17711B78-B7DF-4827-B5A9-CD9A0EA02E61}"/>
              </a:ext>
            </a:extLst>
          </p:cNvPr>
          <p:cNvPicPr>
            <a:picLocks noChangeAspect="1"/>
          </p:cNvPicPr>
          <p:nvPr/>
        </p:nvPicPr>
        <p:blipFill>
          <a:blip r:embed="rId5"/>
          <a:stretch>
            <a:fillRect/>
          </a:stretch>
        </p:blipFill>
        <p:spPr>
          <a:xfrm>
            <a:off x="8826500" y="1488590"/>
            <a:ext cx="3093988" cy="1607959"/>
          </a:xfrm>
          <a:prstGeom prst="rect">
            <a:avLst/>
          </a:prstGeom>
        </p:spPr>
      </p:pic>
      <p:sp>
        <p:nvSpPr>
          <p:cNvPr id="20" name="文本框 19">
            <a:extLst>
              <a:ext uri="{FF2B5EF4-FFF2-40B4-BE49-F238E27FC236}">
                <a16:creationId xmlns:a16="http://schemas.microsoft.com/office/drawing/2014/main" id="{5AEB0EF9-199E-4CFB-913F-98B321305D7C}"/>
              </a:ext>
            </a:extLst>
          </p:cNvPr>
          <p:cNvSpPr txBox="1"/>
          <p:nvPr/>
        </p:nvSpPr>
        <p:spPr>
          <a:xfrm>
            <a:off x="1997075" y="4721104"/>
            <a:ext cx="6014008" cy="644985"/>
          </a:xfrm>
          <a:prstGeom prst="rect">
            <a:avLst/>
          </a:prstGeom>
          <a:noFill/>
        </p:spPr>
        <p:txBody>
          <a:bodyPr wrap="square">
            <a:spAutoFit/>
          </a:bodyPr>
          <a:lstStyle/>
          <a:p>
            <a:pPr indent="266700" algn="just">
              <a:lnSpc>
                <a:spcPct val="115000"/>
              </a:lnSpc>
            </a:pPr>
            <a:r>
              <a:rPr lang="zh-CN" altLang="zh-CN" sz="1600" kern="100" dirty="0">
                <a:effectLst/>
                <a:latin typeface="华文楷体" panose="02010600040101010101" pitchFamily="2" charset="-122"/>
                <a:ea typeface="华文楷体" panose="02010600040101010101" pitchFamily="2" charset="-122"/>
              </a:rPr>
              <a:t>在变异阶段，采取的措施是随机将</a:t>
            </a:r>
            <a:r>
              <a:rPr lang="zh-CN" altLang="zh-CN" sz="1600" kern="100" dirty="0">
                <a:solidFill>
                  <a:srgbClr val="FF0000"/>
                </a:solidFill>
                <a:effectLst/>
                <a:latin typeface="华文楷体" panose="02010600040101010101" pitchFamily="2" charset="-122"/>
                <a:ea typeface="华文楷体" panose="02010600040101010101" pitchFamily="2" charset="-122"/>
              </a:rPr>
              <a:t>两个城市序号交换</a:t>
            </a:r>
            <a:r>
              <a:rPr lang="zh-CN" altLang="zh-CN" sz="1600" kern="100" dirty="0">
                <a:effectLst/>
                <a:latin typeface="华文楷体" panose="02010600040101010101" pitchFamily="2" charset="-122"/>
                <a:ea typeface="华文楷体" panose="02010600040101010101" pitchFamily="2" charset="-122"/>
              </a:rPr>
              <a:t>，以防止产生重复或者不存在的编号。</a:t>
            </a:r>
          </a:p>
        </p:txBody>
      </p:sp>
      <p:pic>
        <p:nvPicPr>
          <p:cNvPr id="34818" name="Picture 2">
            <a:extLst>
              <a:ext uri="{FF2B5EF4-FFF2-40B4-BE49-F238E27FC236}">
                <a16:creationId xmlns:a16="http://schemas.microsoft.com/office/drawing/2014/main" id="{E7DF2C1A-F07A-477C-8165-2D8724E1A3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3260223"/>
            <a:ext cx="3302000" cy="133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03607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03.</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实</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现</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分</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析</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sp>
        <p:nvSpPr>
          <p:cNvPr id="11" name="文本框 10">
            <a:extLst>
              <a:ext uri="{FF2B5EF4-FFF2-40B4-BE49-F238E27FC236}">
                <a16:creationId xmlns:a16="http://schemas.microsoft.com/office/drawing/2014/main" id="{8F5222EB-B9C0-4A15-A8FD-5CDD61185FBF}"/>
              </a:ext>
            </a:extLst>
          </p:cNvPr>
          <p:cNvSpPr txBox="1"/>
          <p:nvPr/>
        </p:nvSpPr>
        <p:spPr>
          <a:xfrm>
            <a:off x="1769519" y="986817"/>
            <a:ext cx="2326994" cy="395558"/>
          </a:xfrm>
          <a:prstGeom prst="rect">
            <a:avLst/>
          </a:prstGeom>
          <a:noFill/>
        </p:spPr>
        <p:txBody>
          <a:bodyPr wrap="square">
            <a:spAutoFit/>
          </a:bodyPr>
          <a:lstStyle/>
          <a:p>
            <a:pPr marL="342900" lvl="0" indent="-342900" algn="just">
              <a:lnSpc>
                <a:spcPct val="115000"/>
              </a:lnSpc>
              <a:buFont typeface="+mj-lt"/>
              <a:buAutoNum type="arabicPeriod"/>
            </a:pPr>
            <a:r>
              <a:rPr lang="zh-CN" altLang="zh-CN" sz="1800" b="1" kern="100" dirty="0">
                <a:effectLst/>
                <a:latin typeface="华文楷体" panose="02010600040101010101" pitchFamily="2" charset="-122"/>
                <a:ea typeface="华文楷体" panose="02010600040101010101" pitchFamily="2" charset="-122"/>
              </a:rPr>
              <a:t>旅行商问题</a:t>
            </a:r>
            <a:r>
              <a:rPr lang="zh-CN" altLang="en-US" sz="1800" b="1" kern="100" dirty="0">
                <a:effectLst/>
                <a:latin typeface="华文楷体" panose="02010600040101010101" pitchFamily="2" charset="-122"/>
                <a:ea typeface="华文楷体" panose="02010600040101010101" pitchFamily="2" charset="-122"/>
              </a:rPr>
              <a:t>实现</a:t>
            </a:r>
            <a:endParaRPr lang="zh-CN" altLang="zh-CN" sz="1800" kern="100" dirty="0">
              <a:effectLst/>
              <a:latin typeface="华文楷体" panose="02010600040101010101" pitchFamily="2" charset="-122"/>
              <a:ea typeface="华文楷体" panose="02010600040101010101" pitchFamily="2" charset="-122"/>
            </a:endParaRPr>
          </a:p>
        </p:txBody>
      </p:sp>
      <p:sp>
        <p:nvSpPr>
          <p:cNvPr id="12" name="文本框 11">
            <a:extLst>
              <a:ext uri="{FF2B5EF4-FFF2-40B4-BE49-F238E27FC236}">
                <a16:creationId xmlns:a16="http://schemas.microsoft.com/office/drawing/2014/main" id="{DFD87EAB-CFA1-4E91-8D0A-A8D5422D3993}"/>
              </a:ext>
            </a:extLst>
          </p:cNvPr>
          <p:cNvSpPr txBox="1"/>
          <p:nvPr/>
        </p:nvSpPr>
        <p:spPr>
          <a:xfrm>
            <a:off x="1769519" y="1513990"/>
            <a:ext cx="1735681" cy="361830"/>
          </a:xfrm>
          <a:prstGeom prst="rect">
            <a:avLst/>
          </a:prstGeom>
          <a:noFill/>
        </p:spPr>
        <p:txBody>
          <a:bodyPr wrap="square">
            <a:spAutoFit/>
          </a:bodyPr>
          <a:lstStyle/>
          <a:p>
            <a:pPr lvl="0" algn="just">
              <a:lnSpc>
                <a:spcPct val="115000"/>
              </a:lnSpc>
            </a:pPr>
            <a:r>
              <a:rPr lang="zh-CN" altLang="en-US" sz="1600" b="1" kern="100" dirty="0">
                <a:effectLst/>
                <a:latin typeface="华文楷体" panose="02010600040101010101" pitchFamily="2" charset="-122"/>
                <a:ea typeface="华文楷体" panose="02010600040101010101" pitchFamily="2" charset="-122"/>
              </a:rPr>
              <a:t>（</a:t>
            </a:r>
            <a:r>
              <a:rPr lang="en-US" altLang="zh-CN" sz="1600" b="1" kern="100" dirty="0">
                <a:effectLst/>
                <a:latin typeface="华文楷体" panose="02010600040101010101" pitchFamily="2" charset="-122"/>
                <a:ea typeface="华文楷体" panose="02010600040101010101" pitchFamily="2" charset="-122"/>
              </a:rPr>
              <a:t>4</a:t>
            </a:r>
            <a:r>
              <a:rPr lang="zh-CN" altLang="en-US" sz="1600" b="1" kern="100" dirty="0">
                <a:effectLst/>
                <a:latin typeface="华文楷体" panose="02010600040101010101" pitchFamily="2" charset="-122"/>
                <a:ea typeface="华文楷体" panose="02010600040101010101" pitchFamily="2" charset="-122"/>
              </a:rPr>
              <a:t>）结果分析</a:t>
            </a:r>
            <a:endParaRPr lang="zh-CN" altLang="zh-CN" sz="1600" kern="100" dirty="0">
              <a:effectLst/>
              <a:latin typeface="华文楷体" panose="02010600040101010101" pitchFamily="2" charset="-122"/>
              <a:ea typeface="华文楷体" panose="02010600040101010101" pitchFamily="2" charset="-122"/>
            </a:endParaRPr>
          </a:p>
        </p:txBody>
      </p:sp>
      <p:sp>
        <p:nvSpPr>
          <p:cNvPr id="14" name="文本框 13">
            <a:extLst>
              <a:ext uri="{FF2B5EF4-FFF2-40B4-BE49-F238E27FC236}">
                <a16:creationId xmlns:a16="http://schemas.microsoft.com/office/drawing/2014/main" id="{ADC88C5C-63F0-45FC-A70D-8A2C32F68181}"/>
              </a:ext>
            </a:extLst>
          </p:cNvPr>
          <p:cNvSpPr txBox="1"/>
          <p:nvPr/>
        </p:nvSpPr>
        <p:spPr>
          <a:xfrm>
            <a:off x="2003425" y="2846308"/>
            <a:ext cx="7470775" cy="644985"/>
          </a:xfrm>
          <a:prstGeom prst="rect">
            <a:avLst/>
          </a:prstGeom>
          <a:noFill/>
        </p:spPr>
        <p:txBody>
          <a:bodyPr wrap="square">
            <a:spAutoFit/>
          </a:bodyPr>
          <a:lstStyle/>
          <a:p>
            <a:pPr indent="228600" algn="just">
              <a:lnSpc>
                <a:spcPct val="115000"/>
              </a:lnSpc>
            </a:pPr>
            <a:r>
              <a:rPr lang="zh-CN" altLang="zh-CN" sz="1600" kern="100" dirty="0">
                <a:effectLst/>
                <a:latin typeface="华文楷体" panose="02010600040101010101" pitchFamily="2" charset="-122"/>
                <a:ea typeface="华文楷体" panose="02010600040101010101" pitchFamily="2" charset="-122"/>
              </a:rPr>
              <a:t>每次均在</a:t>
            </a:r>
            <a:r>
              <a:rPr lang="en-US" altLang="zh-CN" sz="1600" kern="100" dirty="0">
                <a:solidFill>
                  <a:srgbClr val="FF0000"/>
                </a:solidFill>
                <a:effectLst/>
                <a:latin typeface="华文楷体" panose="02010600040101010101" pitchFamily="2" charset="-122"/>
                <a:ea typeface="华文楷体" panose="02010600040101010101" pitchFamily="2" charset="-122"/>
              </a:rPr>
              <a:t>100-200</a:t>
            </a:r>
            <a:r>
              <a:rPr lang="zh-CN" altLang="zh-CN" sz="1600" kern="100" dirty="0">
                <a:solidFill>
                  <a:srgbClr val="FF0000"/>
                </a:solidFill>
                <a:effectLst/>
                <a:latin typeface="华文楷体" panose="02010600040101010101" pitchFamily="2" charset="-122"/>
                <a:ea typeface="华文楷体" panose="02010600040101010101" pitchFamily="2" charset="-122"/>
              </a:rPr>
              <a:t>代</a:t>
            </a:r>
            <a:r>
              <a:rPr lang="zh-CN" altLang="zh-CN" sz="1600" kern="100" dirty="0">
                <a:effectLst/>
                <a:latin typeface="华文楷体" panose="02010600040101010101" pitchFamily="2" charset="-122"/>
                <a:ea typeface="华文楷体" panose="02010600040101010101" pitchFamily="2" charset="-122"/>
              </a:rPr>
              <a:t>之间趋于稳定，最终结果并一定是最优的，是短时间内大概最优的一个选择，可以通过调节</a:t>
            </a:r>
            <a:r>
              <a:rPr lang="zh-CN" altLang="zh-CN" sz="1600" kern="100" dirty="0">
                <a:solidFill>
                  <a:srgbClr val="FF0000"/>
                </a:solidFill>
                <a:effectLst/>
                <a:latin typeface="华文楷体" panose="02010600040101010101" pitchFamily="2" charset="-122"/>
                <a:ea typeface="华文楷体" panose="02010600040101010101" pitchFamily="2" charset="-122"/>
              </a:rPr>
              <a:t>代数</a:t>
            </a:r>
            <a:r>
              <a:rPr lang="zh-CN" altLang="en-US" sz="1600" kern="100" dirty="0">
                <a:solidFill>
                  <a:srgbClr val="FF0000"/>
                </a:solidFill>
                <a:latin typeface="华文楷体" panose="02010600040101010101" pitchFamily="2" charset="-122"/>
                <a:ea typeface="华文楷体" panose="02010600040101010101" pitchFamily="2" charset="-122"/>
              </a:rPr>
              <a:t>、交叉率、变异率</a:t>
            </a:r>
            <a:r>
              <a:rPr lang="zh-CN" altLang="zh-CN" sz="1600" kern="100" dirty="0">
                <a:effectLst/>
                <a:latin typeface="华文楷体" panose="02010600040101010101" pitchFamily="2" charset="-122"/>
                <a:ea typeface="华文楷体" panose="02010600040101010101" pitchFamily="2" charset="-122"/>
              </a:rPr>
              <a:t>等进一步得到更优结果。</a:t>
            </a:r>
          </a:p>
        </p:txBody>
      </p:sp>
      <p:sp>
        <p:nvSpPr>
          <p:cNvPr id="16" name="文本框 15">
            <a:extLst>
              <a:ext uri="{FF2B5EF4-FFF2-40B4-BE49-F238E27FC236}">
                <a16:creationId xmlns:a16="http://schemas.microsoft.com/office/drawing/2014/main" id="{8CB942BE-BB0F-4D1A-B5B5-9C59A0686280}"/>
              </a:ext>
            </a:extLst>
          </p:cNvPr>
          <p:cNvSpPr txBox="1"/>
          <p:nvPr/>
        </p:nvSpPr>
        <p:spPr>
          <a:xfrm>
            <a:off x="2003425" y="2034123"/>
            <a:ext cx="7470775" cy="644985"/>
          </a:xfrm>
          <a:prstGeom prst="rect">
            <a:avLst/>
          </a:prstGeom>
          <a:noFill/>
        </p:spPr>
        <p:txBody>
          <a:bodyPr wrap="square">
            <a:spAutoFit/>
          </a:bodyPr>
          <a:lstStyle/>
          <a:p>
            <a:pPr indent="266700" algn="just">
              <a:lnSpc>
                <a:spcPct val="115000"/>
              </a:lnSpc>
            </a:pPr>
            <a:r>
              <a:rPr lang="zh-CN" altLang="zh-CN" sz="1600" kern="100" dirty="0">
                <a:effectLst/>
                <a:latin typeface="华文楷体" panose="02010600040101010101" pitchFamily="2" charset="-122"/>
                <a:ea typeface="华文楷体" panose="02010600040101010101" pitchFamily="2" charset="-122"/>
              </a:rPr>
              <a:t>程序最开始生成</a:t>
            </a:r>
            <a:r>
              <a:rPr lang="zh-CN" altLang="en-US" sz="1600" kern="100" dirty="0">
                <a:effectLst/>
                <a:latin typeface="华文楷体" panose="02010600040101010101" pitchFamily="2" charset="-122"/>
                <a:ea typeface="华文楷体" panose="02010600040101010101" pitchFamily="2" charset="-122"/>
              </a:rPr>
              <a:t>不同</a:t>
            </a:r>
            <a:r>
              <a:rPr lang="zh-CN" altLang="zh-CN" sz="1600" kern="100" dirty="0">
                <a:effectLst/>
                <a:latin typeface="华文楷体" panose="02010600040101010101" pitchFamily="2" charset="-122"/>
                <a:ea typeface="华文楷体" panose="02010600040101010101" pitchFamily="2" charset="-122"/>
              </a:rPr>
              <a:t>城市，通过不断地</a:t>
            </a:r>
            <a:r>
              <a:rPr lang="zh-CN" altLang="zh-CN" sz="1600" kern="100" dirty="0">
                <a:solidFill>
                  <a:srgbClr val="FF0000"/>
                </a:solidFill>
                <a:effectLst/>
                <a:latin typeface="华文楷体" panose="02010600040101010101" pitchFamily="2" charset="-122"/>
                <a:ea typeface="华文楷体" panose="02010600040101010101" pitchFamily="2" charset="-122"/>
              </a:rPr>
              <a:t>交叉变异</a:t>
            </a:r>
            <a:r>
              <a:rPr lang="zh-CN" altLang="zh-CN" sz="1600" kern="100" dirty="0">
                <a:effectLst/>
                <a:latin typeface="华文楷体" panose="02010600040101010101" pitchFamily="2" charset="-122"/>
                <a:ea typeface="华文楷体" panose="02010600040101010101" pitchFamily="2" charset="-122"/>
              </a:rPr>
              <a:t>，选择不同的路径搭配，来搜索最短的距离。</a:t>
            </a:r>
          </a:p>
        </p:txBody>
      </p:sp>
      <p:pic>
        <p:nvPicPr>
          <p:cNvPr id="7" name="图片 6">
            <a:extLst>
              <a:ext uri="{FF2B5EF4-FFF2-40B4-BE49-F238E27FC236}">
                <a16:creationId xmlns:a16="http://schemas.microsoft.com/office/drawing/2014/main" id="{44E1237D-38D9-4386-A96D-20323A55C4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1326" y="3658493"/>
            <a:ext cx="3785365" cy="2839024"/>
          </a:xfrm>
          <a:prstGeom prst="rect">
            <a:avLst/>
          </a:prstGeom>
        </p:spPr>
      </p:pic>
      <p:pic>
        <p:nvPicPr>
          <p:cNvPr id="21" name="图片 20">
            <a:extLst>
              <a:ext uri="{FF2B5EF4-FFF2-40B4-BE49-F238E27FC236}">
                <a16:creationId xmlns:a16="http://schemas.microsoft.com/office/drawing/2014/main" id="{393F01F5-35AF-4785-9AF9-4949364049D8}"/>
              </a:ext>
            </a:extLst>
          </p:cNvPr>
          <p:cNvPicPr/>
          <p:nvPr/>
        </p:nvPicPr>
        <p:blipFill>
          <a:blip r:embed="rId6"/>
          <a:stretch>
            <a:fillRect/>
          </a:stretch>
        </p:blipFill>
        <p:spPr>
          <a:xfrm>
            <a:off x="5876367" y="3658492"/>
            <a:ext cx="3785364" cy="2704207"/>
          </a:xfrm>
          <a:prstGeom prst="rect">
            <a:avLst/>
          </a:prstGeom>
        </p:spPr>
      </p:pic>
    </p:spTree>
    <p:extLst>
      <p:ext uri="{BB962C8B-B14F-4D97-AF65-F5344CB8AC3E}">
        <p14:creationId xmlns:p14="http://schemas.microsoft.com/office/powerpoint/2010/main" val="1858188487"/>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03.</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实</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现</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分</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析</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sp>
        <p:nvSpPr>
          <p:cNvPr id="5" name="文本框 4">
            <a:extLst>
              <a:ext uri="{FF2B5EF4-FFF2-40B4-BE49-F238E27FC236}">
                <a16:creationId xmlns:a16="http://schemas.microsoft.com/office/drawing/2014/main" id="{25D29E5D-F8E7-4919-BB30-853553D95388}"/>
              </a:ext>
            </a:extLst>
          </p:cNvPr>
          <p:cNvSpPr txBox="1"/>
          <p:nvPr/>
        </p:nvSpPr>
        <p:spPr>
          <a:xfrm>
            <a:off x="1864006" y="863115"/>
            <a:ext cx="4012361" cy="395558"/>
          </a:xfrm>
          <a:prstGeom prst="rect">
            <a:avLst/>
          </a:prstGeom>
          <a:noFill/>
        </p:spPr>
        <p:txBody>
          <a:bodyPr wrap="square">
            <a:spAutoFit/>
          </a:bodyPr>
          <a:lstStyle/>
          <a:p>
            <a:pPr lvl="0" algn="just">
              <a:lnSpc>
                <a:spcPct val="115000"/>
              </a:lnSpc>
            </a:pPr>
            <a:r>
              <a:rPr lang="en-US" altLang="zh-CN" sz="1800" b="1" kern="100" dirty="0">
                <a:effectLst/>
                <a:latin typeface="华文楷体" panose="02010600040101010101" pitchFamily="2" charset="-122"/>
                <a:ea typeface="华文楷体" panose="02010600040101010101" pitchFamily="2" charset="-122"/>
              </a:rPr>
              <a:t>2. </a:t>
            </a:r>
            <a:r>
              <a:rPr lang="zh-CN" altLang="en-US" sz="1800" b="1" kern="100" dirty="0">
                <a:effectLst/>
                <a:latin typeface="华文楷体" panose="02010600040101010101" pitchFamily="2" charset="-122"/>
                <a:ea typeface="华文楷体" panose="02010600040101010101" pitchFamily="2" charset="-122"/>
              </a:rPr>
              <a:t>基于遗传算法的符号回归问题实现</a:t>
            </a:r>
            <a:endParaRPr lang="zh-CN" altLang="zh-CN" sz="1800" kern="100" dirty="0">
              <a:effectLst/>
              <a:latin typeface="华文楷体" panose="02010600040101010101" pitchFamily="2" charset="-122"/>
              <a:ea typeface="华文楷体" panose="02010600040101010101" pitchFamily="2" charset="-122"/>
            </a:endParaRPr>
          </a:p>
        </p:txBody>
      </p:sp>
      <p:sp>
        <p:nvSpPr>
          <p:cNvPr id="7" name="文本框 6">
            <a:extLst>
              <a:ext uri="{FF2B5EF4-FFF2-40B4-BE49-F238E27FC236}">
                <a16:creationId xmlns:a16="http://schemas.microsoft.com/office/drawing/2014/main" id="{16233156-23CC-41D3-BEB8-93CBD919F67E}"/>
              </a:ext>
            </a:extLst>
          </p:cNvPr>
          <p:cNvSpPr txBox="1"/>
          <p:nvPr/>
        </p:nvSpPr>
        <p:spPr>
          <a:xfrm>
            <a:off x="1454944" y="1336973"/>
            <a:ext cx="3145631" cy="338554"/>
          </a:xfrm>
          <a:prstGeom prst="rect">
            <a:avLst/>
          </a:prstGeom>
          <a:noFill/>
        </p:spPr>
        <p:txBody>
          <a:bodyPr wrap="square">
            <a:spAutoFit/>
          </a:bodyPr>
          <a:lstStyle/>
          <a:p>
            <a:pPr algn="just"/>
            <a:r>
              <a:rPr lang="zh-CN" altLang="zh-CN" sz="1600" kern="100" dirty="0">
                <a:effectLst/>
                <a:latin typeface="华文楷体" panose="02010600040101010101" pitchFamily="2" charset="-122"/>
                <a:ea typeface="华文楷体" panose="02010600040101010101" pitchFamily="2" charset="-122"/>
              </a:rPr>
              <a:t>（</a:t>
            </a:r>
            <a:r>
              <a:rPr lang="en-US" altLang="zh-CN" sz="1600" kern="100" dirty="0">
                <a:effectLst/>
                <a:latin typeface="华文楷体" panose="02010600040101010101" pitchFamily="2" charset="-122"/>
                <a:ea typeface="华文楷体" panose="02010600040101010101" pitchFamily="2" charset="-122"/>
              </a:rPr>
              <a:t>1</a:t>
            </a:r>
            <a:r>
              <a:rPr lang="zh-CN" altLang="zh-CN" sz="1600" kern="100" dirty="0">
                <a:effectLst/>
                <a:latin typeface="华文楷体" panose="02010600040101010101" pitchFamily="2" charset="-122"/>
                <a:ea typeface="华文楷体" panose="02010600040101010101" pitchFamily="2" charset="-122"/>
              </a:rPr>
              <a:t>）国民生产总值数据图</a:t>
            </a:r>
          </a:p>
        </p:txBody>
      </p:sp>
      <p:pic>
        <p:nvPicPr>
          <p:cNvPr id="8" name="图片 7">
            <a:extLst>
              <a:ext uri="{FF2B5EF4-FFF2-40B4-BE49-F238E27FC236}">
                <a16:creationId xmlns:a16="http://schemas.microsoft.com/office/drawing/2014/main" id="{31F554C5-18D7-470C-909F-F0B97D8FA76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454944" y="1740444"/>
            <a:ext cx="3540760" cy="2003367"/>
          </a:xfrm>
          <a:prstGeom prst="rect">
            <a:avLst/>
          </a:prstGeom>
          <a:noFill/>
          <a:ln>
            <a:noFill/>
          </a:ln>
        </p:spPr>
      </p:pic>
      <p:sp>
        <p:nvSpPr>
          <p:cNvPr id="10" name="文本框 9">
            <a:extLst>
              <a:ext uri="{FF2B5EF4-FFF2-40B4-BE49-F238E27FC236}">
                <a16:creationId xmlns:a16="http://schemas.microsoft.com/office/drawing/2014/main" id="{143BE3F1-DADC-44D9-B4D6-03A1A4B66883}"/>
              </a:ext>
            </a:extLst>
          </p:cNvPr>
          <p:cNvSpPr txBox="1"/>
          <p:nvPr/>
        </p:nvSpPr>
        <p:spPr>
          <a:xfrm>
            <a:off x="6005514" y="1336973"/>
            <a:ext cx="3348036" cy="338554"/>
          </a:xfrm>
          <a:prstGeom prst="rect">
            <a:avLst/>
          </a:prstGeom>
          <a:noFill/>
        </p:spPr>
        <p:txBody>
          <a:bodyPr wrap="square">
            <a:spAutoFit/>
          </a:bodyPr>
          <a:lstStyle/>
          <a:p>
            <a:pPr algn="just"/>
            <a:r>
              <a:rPr lang="zh-CN" altLang="en-US" sz="1600" kern="100" dirty="0">
                <a:latin typeface="华文楷体" panose="02010600040101010101" pitchFamily="2" charset="-122"/>
                <a:ea typeface="华文楷体" panose="02010600040101010101" pitchFamily="2" charset="-122"/>
              </a:rPr>
              <a:t>（</a:t>
            </a:r>
            <a:r>
              <a:rPr lang="en-US" altLang="zh-CN" sz="1600" kern="100" dirty="0">
                <a:latin typeface="华文楷体" panose="02010600040101010101" pitchFamily="2" charset="-122"/>
                <a:ea typeface="华文楷体" panose="02010600040101010101" pitchFamily="2" charset="-122"/>
              </a:rPr>
              <a:t>2</a:t>
            </a:r>
            <a:r>
              <a:rPr lang="zh-CN" altLang="zh-CN" sz="1600" kern="100" dirty="0">
                <a:latin typeface="华文楷体" panose="02010600040101010101" pitchFamily="2" charset="-122"/>
                <a:ea typeface="华文楷体" panose="02010600040101010101" pitchFamily="2" charset="-122"/>
              </a:rPr>
              <a:t>）国民生产总值平减指数数据图</a:t>
            </a:r>
          </a:p>
        </p:txBody>
      </p:sp>
      <p:pic>
        <p:nvPicPr>
          <p:cNvPr id="11" name="图片 10">
            <a:extLst>
              <a:ext uri="{FF2B5EF4-FFF2-40B4-BE49-F238E27FC236}">
                <a16:creationId xmlns:a16="http://schemas.microsoft.com/office/drawing/2014/main" id="{51B0D01D-7106-4829-895B-E98DA77222F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740443"/>
            <a:ext cx="3540760" cy="2003367"/>
          </a:xfrm>
          <a:prstGeom prst="rect">
            <a:avLst/>
          </a:prstGeom>
          <a:noFill/>
          <a:ln>
            <a:noFill/>
          </a:ln>
        </p:spPr>
      </p:pic>
      <p:sp>
        <p:nvSpPr>
          <p:cNvPr id="13" name="文本框 12">
            <a:extLst>
              <a:ext uri="{FF2B5EF4-FFF2-40B4-BE49-F238E27FC236}">
                <a16:creationId xmlns:a16="http://schemas.microsoft.com/office/drawing/2014/main" id="{44CDF3D6-FC94-45E7-8A45-CC3110980322}"/>
              </a:ext>
            </a:extLst>
          </p:cNvPr>
          <p:cNvSpPr txBox="1"/>
          <p:nvPr/>
        </p:nvSpPr>
        <p:spPr>
          <a:xfrm>
            <a:off x="1451293" y="3947839"/>
            <a:ext cx="3136106" cy="338554"/>
          </a:xfrm>
          <a:prstGeom prst="rect">
            <a:avLst/>
          </a:prstGeom>
          <a:noFill/>
        </p:spPr>
        <p:txBody>
          <a:bodyPr wrap="square">
            <a:spAutoFit/>
          </a:bodyPr>
          <a:lstStyle/>
          <a:p>
            <a:pPr algn="just"/>
            <a:r>
              <a:rPr lang="zh-CN" altLang="zh-CN" sz="1600" kern="100" dirty="0">
                <a:latin typeface="华文楷体" panose="02010600040101010101" pitchFamily="2" charset="-122"/>
                <a:ea typeface="华文楷体" panose="02010600040101010101" pitchFamily="2" charset="-122"/>
              </a:rPr>
              <a:t>（</a:t>
            </a:r>
            <a:r>
              <a:rPr lang="en-US" altLang="zh-CN" sz="1600" kern="100" dirty="0">
                <a:latin typeface="华文楷体" panose="02010600040101010101" pitchFamily="2" charset="-122"/>
                <a:ea typeface="华文楷体" panose="02010600040101010101" pitchFamily="2" charset="-122"/>
              </a:rPr>
              <a:t>3</a:t>
            </a:r>
            <a:r>
              <a:rPr lang="zh-CN" altLang="zh-CN" sz="1600" kern="100" dirty="0">
                <a:latin typeface="华文楷体" panose="02010600040101010101" pitchFamily="2" charset="-122"/>
                <a:ea typeface="华文楷体" panose="02010600040101010101" pitchFamily="2" charset="-122"/>
              </a:rPr>
              <a:t>）广义货币供应量数据图</a:t>
            </a:r>
          </a:p>
        </p:txBody>
      </p:sp>
      <p:sp>
        <p:nvSpPr>
          <p:cNvPr id="15" name="文本框 14">
            <a:extLst>
              <a:ext uri="{FF2B5EF4-FFF2-40B4-BE49-F238E27FC236}">
                <a16:creationId xmlns:a16="http://schemas.microsoft.com/office/drawing/2014/main" id="{55A02F69-8D89-40B1-9DCD-3A69BEB28CFA}"/>
              </a:ext>
            </a:extLst>
          </p:cNvPr>
          <p:cNvSpPr txBox="1"/>
          <p:nvPr/>
        </p:nvSpPr>
        <p:spPr>
          <a:xfrm>
            <a:off x="6005514" y="3947839"/>
            <a:ext cx="3421856" cy="338554"/>
          </a:xfrm>
          <a:prstGeom prst="rect">
            <a:avLst/>
          </a:prstGeom>
          <a:noFill/>
        </p:spPr>
        <p:txBody>
          <a:bodyPr wrap="square">
            <a:spAutoFit/>
          </a:bodyPr>
          <a:lstStyle/>
          <a:p>
            <a:pPr algn="just"/>
            <a:r>
              <a:rPr lang="zh-CN" altLang="zh-CN" sz="1600" kern="100" dirty="0">
                <a:latin typeface="华文楷体" panose="02010600040101010101" pitchFamily="2" charset="-122"/>
                <a:ea typeface="华文楷体" panose="02010600040101010101" pitchFamily="2" charset="-122"/>
              </a:rPr>
              <a:t>（</a:t>
            </a:r>
            <a:r>
              <a:rPr lang="en-US" altLang="zh-CN" sz="1600" kern="100" dirty="0">
                <a:latin typeface="华文楷体" panose="02010600040101010101" pitchFamily="2" charset="-122"/>
                <a:ea typeface="华文楷体" panose="02010600040101010101" pitchFamily="2" charset="-122"/>
              </a:rPr>
              <a:t>4</a:t>
            </a:r>
            <a:r>
              <a:rPr lang="zh-CN" altLang="zh-CN" sz="1600" kern="100" dirty="0">
                <a:latin typeface="华文楷体" panose="02010600040101010101" pitchFamily="2" charset="-122"/>
                <a:ea typeface="华文楷体" panose="02010600040101010101" pitchFamily="2" charset="-122"/>
              </a:rPr>
              <a:t>）三个月国库券利率数据图</a:t>
            </a:r>
          </a:p>
        </p:txBody>
      </p:sp>
      <p:pic>
        <p:nvPicPr>
          <p:cNvPr id="16" name="图片 15">
            <a:extLst>
              <a:ext uri="{FF2B5EF4-FFF2-40B4-BE49-F238E27FC236}">
                <a16:creationId xmlns:a16="http://schemas.microsoft.com/office/drawing/2014/main" id="{C3896B3F-5D06-461C-BEA2-64133BF2C3B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451293" y="4494300"/>
            <a:ext cx="3540760" cy="1876780"/>
          </a:xfrm>
          <a:prstGeom prst="rect">
            <a:avLst/>
          </a:prstGeom>
          <a:noFill/>
          <a:ln>
            <a:noFill/>
          </a:ln>
        </p:spPr>
      </p:pic>
      <p:pic>
        <p:nvPicPr>
          <p:cNvPr id="17" name="图片 16">
            <a:extLst>
              <a:ext uri="{FF2B5EF4-FFF2-40B4-BE49-F238E27FC236}">
                <a16:creationId xmlns:a16="http://schemas.microsoft.com/office/drawing/2014/main" id="{B56F9798-022B-4CF9-BEF9-47607263FBFB}"/>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005514" y="4490422"/>
            <a:ext cx="3631246" cy="1876780"/>
          </a:xfrm>
          <a:prstGeom prst="rect">
            <a:avLst/>
          </a:prstGeom>
          <a:noFill/>
          <a:ln>
            <a:noFill/>
          </a:ln>
        </p:spPr>
      </p:pic>
    </p:spTree>
    <p:extLst>
      <p:ext uri="{BB962C8B-B14F-4D97-AF65-F5344CB8AC3E}">
        <p14:creationId xmlns:p14="http://schemas.microsoft.com/office/powerpoint/2010/main" val="396293332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03.</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实</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现</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分</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析</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pic>
        <p:nvPicPr>
          <p:cNvPr id="5" name="图片 4">
            <a:extLst>
              <a:ext uri="{FF2B5EF4-FFF2-40B4-BE49-F238E27FC236}">
                <a16:creationId xmlns:a16="http://schemas.microsoft.com/office/drawing/2014/main" id="{A60C2585-9F87-4889-8B8A-E0E1F7D6AF8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972944" y="1726213"/>
            <a:ext cx="2599055" cy="1873250"/>
          </a:xfrm>
          <a:prstGeom prst="rect">
            <a:avLst/>
          </a:prstGeom>
          <a:noFill/>
          <a:ln>
            <a:noFill/>
          </a:ln>
        </p:spPr>
      </p:pic>
      <p:sp>
        <p:nvSpPr>
          <p:cNvPr id="6" name="文本框 5">
            <a:extLst>
              <a:ext uri="{FF2B5EF4-FFF2-40B4-BE49-F238E27FC236}">
                <a16:creationId xmlns:a16="http://schemas.microsoft.com/office/drawing/2014/main" id="{E4678CE5-0D33-480F-A333-88D3716B4BFE}"/>
              </a:ext>
            </a:extLst>
          </p:cNvPr>
          <p:cNvSpPr txBox="1"/>
          <p:nvPr/>
        </p:nvSpPr>
        <p:spPr>
          <a:xfrm>
            <a:off x="1864006" y="863115"/>
            <a:ext cx="4012361" cy="395558"/>
          </a:xfrm>
          <a:prstGeom prst="rect">
            <a:avLst/>
          </a:prstGeom>
          <a:noFill/>
        </p:spPr>
        <p:txBody>
          <a:bodyPr wrap="square">
            <a:spAutoFit/>
          </a:bodyPr>
          <a:lstStyle/>
          <a:p>
            <a:pPr lvl="0" algn="just">
              <a:lnSpc>
                <a:spcPct val="115000"/>
              </a:lnSpc>
            </a:pPr>
            <a:r>
              <a:rPr lang="en-US" altLang="zh-CN" sz="1800" b="1" kern="100" dirty="0">
                <a:effectLst/>
                <a:latin typeface="华文楷体" panose="02010600040101010101" pitchFamily="2" charset="-122"/>
                <a:ea typeface="华文楷体" panose="02010600040101010101" pitchFamily="2" charset="-122"/>
              </a:rPr>
              <a:t>2. </a:t>
            </a:r>
            <a:r>
              <a:rPr lang="zh-CN" altLang="en-US" sz="1800" b="1" kern="100" dirty="0">
                <a:effectLst/>
                <a:latin typeface="华文楷体" panose="02010600040101010101" pitchFamily="2" charset="-122"/>
                <a:ea typeface="华文楷体" panose="02010600040101010101" pitchFamily="2" charset="-122"/>
              </a:rPr>
              <a:t>基于遗传算法的符号回归问题实现</a:t>
            </a:r>
            <a:endParaRPr lang="zh-CN" altLang="zh-CN" sz="1800" kern="100" dirty="0">
              <a:effectLst/>
              <a:latin typeface="华文楷体" panose="02010600040101010101" pitchFamily="2" charset="-122"/>
              <a:ea typeface="华文楷体" panose="02010600040101010101" pitchFamily="2" charset="-122"/>
            </a:endParaRPr>
          </a:p>
        </p:txBody>
      </p:sp>
      <p:pic>
        <p:nvPicPr>
          <p:cNvPr id="7" name="图片 6">
            <a:extLst>
              <a:ext uri="{FF2B5EF4-FFF2-40B4-BE49-F238E27FC236}">
                <a16:creationId xmlns:a16="http://schemas.microsoft.com/office/drawing/2014/main" id="{D1C7A20B-AD54-44F5-916D-74AFB8EDACE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228594" y="1793840"/>
            <a:ext cx="2391410" cy="1805623"/>
          </a:xfrm>
          <a:prstGeom prst="rect">
            <a:avLst/>
          </a:prstGeom>
          <a:noFill/>
          <a:ln>
            <a:noFill/>
          </a:ln>
        </p:spPr>
      </p:pic>
      <p:pic>
        <p:nvPicPr>
          <p:cNvPr id="8" name="图片 7">
            <a:extLst>
              <a:ext uri="{FF2B5EF4-FFF2-40B4-BE49-F238E27FC236}">
                <a16:creationId xmlns:a16="http://schemas.microsoft.com/office/drawing/2014/main" id="{B5DF0921-158E-4E57-A26D-B1ED28D60AF4}"/>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441055" y="1810984"/>
            <a:ext cx="2391410" cy="1805623"/>
          </a:xfrm>
          <a:prstGeom prst="rect">
            <a:avLst/>
          </a:prstGeom>
          <a:noFill/>
          <a:ln>
            <a:noFill/>
          </a:ln>
        </p:spPr>
      </p:pic>
      <p:sp>
        <p:nvSpPr>
          <p:cNvPr id="9" name="文本框 8">
            <a:extLst>
              <a:ext uri="{FF2B5EF4-FFF2-40B4-BE49-F238E27FC236}">
                <a16:creationId xmlns:a16="http://schemas.microsoft.com/office/drawing/2014/main" id="{A63A43EE-39EF-4F57-9237-7DE5A1E3D649}"/>
              </a:ext>
            </a:extLst>
          </p:cNvPr>
          <p:cNvSpPr txBox="1"/>
          <p:nvPr/>
        </p:nvSpPr>
        <p:spPr>
          <a:xfrm>
            <a:off x="2987956" y="3656111"/>
            <a:ext cx="1022069" cy="307777"/>
          </a:xfrm>
          <a:prstGeom prst="rect">
            <a:avLst/>
          </a:prstGeom>
          <a:noFill/>
        </p:spPr>
        <p:txBody>
          <a:bodyPr wrap="square">
            <a:spAutoFit/>
          </a:bodyPr>
          <a:lstStyle/>
          <a:p>
            <a:pPr algn="just"/>
            <a:r>
              <a:rPr lang="en-US" altLang="zh-CN" sz="1400" kern="100" dirty="0">
                <a:latin typeface="华文楷体" panose="02010600040101010101" pitchFamily="2" charset="-122"/>
                <a:ea typeface="华文楷体" panose="02010600040101010101" pitchFamily="2" charset="-122"/>
              </a:rPr>
              <a:t>Gen=1</a:t>
            </a:r>
            <a:endParaRPr lang="zh-CN" altLang="zh-CN" sz="1400" kern="100" dirty="0">
              <a:latin typeface="华文楷体" panose="02010600040101010101" pitchFamily="2" charset="-122"/>
              <a:ea typeface="华文楷体" panose="02010600040101010101" pitchFamily="2" charset="-122"/>
            </a:endParaRPr>
          </a:p>
        </p:txBody>
      </p:sp>
      <p:sp>
        <p:nvSpPr>
          <p:cNvPr id="10" name="文本框 9">
            <a:extLst>
              <a:ext uri="{FF2B5EF4-FFF2-40B4-BE49-F238E27FC236}">
                <a16:creationId xmlns:a16="http://schemas.microsoft.com/office/drawing/2014/main" id="{3CD1F3E9-1CEE-4A41-A1EE-1D2F55E4CB49}"/>
              </a:ext>
            </a:extLst>
          </p:cNvPr>
          <p:cNvSpPr txBox="1"/>
          <p:nvPr/>
        </p:nvSpPr>
        <p:spPr>
          <a:xfrm>
            <a:off x="6096000" y="3656111"/>
            <a:ext cx="1022069" cy="307777"/>
          </a:xfrm>
          <a:prstGeom prst="rect">
            <a:avLst/>
          </a:prstGeom>
          <a:noFill/>
        </p:spPr>
        <p:txBody>
          <a:bodyPr wrap="square">
            <a:spAutoFit/>
          </a:bodyPr>
          <a:lstStyle/>
          <a:p>
            <a:pPr algn="just"/>
            <a:r>
              <a:rPr lang="en-US" altLang="zh-CN" sz="1400" kern="100" dirty="0">
                <a:latin typeface="华文楷体" panose="02010600040101010101" pitchFamily="2" charset="-122"/>
                <a:ea typeface="华文楷体" panose="02010600040101010101" pitchFamily="2" charset="-122"/>
              </a:rPr>
              <a:t>Gen=10</a:t>
            </a:r>
            <a:endParaRPr lang="zh-CN" altLang="zh-CN" sz="1400" kern="100" dirty="0">
              <a:latin typeface="华文楷体" panose="02010600040101010101" pitchFamily="2" charset="-122"/>
              <a:ea typeface="华文楷体" panose="02010600040101010101" pitchFamily="2" charset="-122"/>
            </a:endParaRPr>
          </a:p>
        </p:txBody>
      </p:sp>
      <p:sp>
        <p:nvSpPr>
          <p:cNvPr id="11" name="文本框 10">
            <a:extLst>
              <a:ext uri="{FF2B5EF4-FFF2-40B4-BE49-F238E27FC236}">
                <a16:creationId xmlns:a16="http://schemas.microsoft.com/office/drawing/2014/main" id="{FB861F6E-99B7-4E19-A783-50478A35D566}"/>
              </a:ext>
            </a:extLst>
          </p:cNvPr>
          <p:cNvSpPr txBox="1"/>
          <p:nvPr/>
        </p:nvSpPr>
        <p:spPr>
          <a:xfrm>
            <a:off x="9304684" y="3656111"/>
            <a:ext cx="1022069" cy="307777"/>
          </a:xfrm>
          <a:prstGeom prst="rect">
            <a:avLst/>
          </a:prstGeom>
          <a:noFill/>
        </p:spPr>
        <p:txBody>
          <a:bodyPr wrap="square">
            <a:spAutoFit/>
          </a:bodyPr>
          <a:lstStyle/>
          <a:p>
            <a:pPr algn="just"/>
            <a:r>
              <a:rPr lang="en-US" altLang="zh-CN" sz="1400" kern="100" dirty="0">
                <a:latin typeface="华文楷体" panose="02010600040101010101" pitchFamily="2" charset="-122"/>
                <a:ea typeface="华文楷体" panose="02010600040101010101" pitchFamily="2" charset="-122"/>
              </a:rPr>
              <a:t>Gen=20</a:t>
            </a:r>
            <a:endParaRPr lang="zh-CN" altLang="zh-CN" sz="1400" kern="100" dirty="0">
              <a:latin typeface="华文楷体" panose="02010600040101010101" pitchFamily="2" charset="-122"/>
              <a:ea typeface="华文楷体" panose="02010600040101010101" pitchFamily="2" charset="-122"/>
            </a:endParaRPr>
          </a:p>
        </p:txBody>
      </p:sp>
      <p:sp>
        <p:nvSpPr>
          <p:cNvPr id="13" name="文本框 12">
            <a:extLst>
              <a:ext uri="{FF2B5EF4-FFF2-40B4-BE49-F238E27FC236}">
                <a16:creationId xmlns:a16="http://schemas.microsoft.com/office/drawing/2014/main" id="{065DBA5B-0356-4E00-8DCE-A705626825B1}"/>
              </a:ext>
            </a:extLst>
          </p:cNvPr>
          <p:cNvSpPr txBox="1"/>
          <p:nvPr/>
        </p:nvSpPr>
        <p:spPr>
          <a:xfrm>
            <a:off x="1864006" y="4230171"/>
            <a:ext cx="6560343" cy="646331"/>
          </a:xfrm>
          <a:prstGeom prst="rect">
            <a:avLst/>
          </a:prstGeom>
          <a:noFill/>
        </p:spPr>
        <p:txBody>
          <a:bodyPr wrap="square">
            <a:spAutoFit/>
          </a:bodyPr>
          <a:lstStyle/>
          <a:p>
            <a:r>
              <a:rPr lang="en-US" altLang="zh-CN" dirty="0">
                <a:effectLst/>
                <a:latin typeface="华文楷体" panose="02010600040101010101" pitchFamily="2" charset="-122"/>
                <a:ea typeface="华文楷体" panose="02010600040101010101" pitchFamily="2" charset="-122"/>
                <a:cs typeface="Times New Roman" panose="02020603050405020304" pitchFamily="18" charset="0"/>
              </a:rPr>
              <a:t>      </a:t>
            </a:r>
            <a:r>
              <a:rPr lang="zh-CN" altLang="zh-CN" dirty="0">
                <a:effectLst/>
                <a:latin typeface="华文楷体" panose="02010600040101010101" pitchFamily="2" charset="-122"/>
                <a:ea typeface="华文楷体" panose="02010600040101010101" pitchFamily="2" charset="-122"/>
                <a:cs typeface="Times New Roman" panose="02020603050405020304" pitchFamily="18" charset="0"/>
              </a:rPr>
              <a:t>随着迭代次数的</a:t>
            </a:r>
            <a:r>
              <a:rPr lang="zh-CN" altLang="zh-CN" dirty="0">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rPr>
              <a:t>增加</a:t>
            </a:r>
            <a:r>
              <a:rPr lang="zh-CN" altLang="zh-CN" dirty="0">
                <a:effectLst/>
                <a:latin typeface="华文楷体" panose="02010600040101010101" pitchFamily="2" charset="-122"/>
                <a:ea typeface="华文楷体" panose="02010600040101010101" pitchFamily="2" charset="-122"/>
                <a:cs typeface="Times New Roman" panose="02020603050405020304" pitchFamily="18" charset="0"/>
              </a:rPr>
              <a:t>，高命中次数</a:t>
            </a:r>
            <a:r>
              <a:rPr lang="zh-CN" altLang="en-US" dirty="0">
                <a:effectLst/>
                <a:latin typeface="华文楷体" panose="02010600040101010101" pitchFamily="2" charset="-122"/>
                <a:ea typeface="华文楷体" panose="02010600040101010101" pitchFamily="2" charset="-122"/>
                <a:cs typeface="Times New Roman" panose="02020603050405020304" pitchFamily="18" charset="0"/>
              </a:rPr>
              <a:t>（适应度高）</a:t>
            </a:r>
            <a:r>
              <a:rPr lang="zh-CN" altLang="zh-CN" dirty="0">
                <a:effectLst/>
                <a:latin typeface="华文楷体" panose="02010600040101010101" pitchFamily="2" charset="-122"/>
                <a:ea typeface="华文楷体" panose="02010600040101010101" pitchFamily="2" charset="-122"/>
                <a:cs typeface="Times New Roman" panose="02020603050405020304" pitchFamily="18" charset="0"/>
              </a:rPr>
              <a:t>个体逐渐</a:t>
            </a:r>
            <a:r>
              <a:rPr lang="zh-CN" altLang="zh-CN" dirty="0">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rPr>
              <a:t>增多</a:t>
            </a:r>
            <a:r>
              <a:rPr lang="zh-CN" altLang="en-US" dirty="0">
                <a:effectLst/>
                <a:latin typeface="华文楷体" panose="02010600040101010101" pitchFamily="2" charset="-122"/>
                <a:ea typeface="华文楷体" panose="02010600040101010101" pitchFamily="2" charset="-122"/>
                <a:cs typeface="Times New Roman" panose="02020603050405020304" pitchFamily="18" charset="0"/>
              </a:rPr>
              <a:t>，</a:t>
            </a:r>
            <a:r>
              <a:rPr lang="zh-CN" altLang="zh-CN" dirty="0">
                <a:solidFill>
                  <a:schemeClr val="accent1"/>
                </a:solidFill>
                <a:effectLst/>
                <a:latin typeface="华文楷体" panose="02010600040101010101" pitchFamily="2" charset="-122"/>
                <a:ea typeface="华文楷体" panose="02010600040101010101" pitchFamily="2" charset="-122"/>
                <a:cs typeface="Times New Roman" panose="02020603050405020304" pitchFamily="18" charset="0"/>
              </a:rPr>
              <a:t>种群分布</a:t>
            </a:r>
            <a:r>
              <a:rPr lang="zh-CN" altLang="zh-CN" dirty="0">
                <a:effectLst/>
                <a:latin typeface="华文楷体" panose="02010600040101010101" pitchFamily="2" charset="-122"/>
                <a:ea typeface="华文楷体" panose="02010600040101010101" pitchFamily="2" charset="-122"/>
                <a:cs typeface="Times New Roman" panose="02020603050405020304" pitchFamily="18" charset="0"/>
              </a:rPr>
              <a:t>随着个体的变化发生大幅度的</a:t>
            </a:r>
            <a:r>
              <a:rPr lang="zh-CN" altLang="zh-CN" dirty="0">
                <a:solidFill>
                  <a:schemeClr val="accent1"/>
                </a:solidFill>
                <a:effectLst/>
                <a:latin typeface="华文楷体" panose="02010600040101010101" pitchFamily="2" charset="-122"/>
                <a:ea typeface="华文楷体" panose="02010600040101010101" pitchFamily="2" charset="-122"/>
                <a:cs typeface="Times New Roman" panose="02020603050405020304" pitchFamily="18" charset="0"/>
              </a:rPr>
              <a:t>改变</a:t>
            </a:r>
            <a:endParaRPr lang="zh-CN" altLang="en-US" dirty="0">
              <a:solidFill>
                <a:schemeClr val="accent1"/>
              </a:solidFill>
              <a:latin typeface="华文楷体" panose="02010600040101010101" pitchFamily="2" charset="-122"/>
              <a:ea typeface="华文楷体" panose="02010600040101010101" pitchFamily="2" charset="-122"/>
            </a:endParaRPr>
          </a:p>
        </p:txBody>
      </p:sp>
      <p:pic>
        <p:nvPicPr>
          <p:cNvPr id="15" name="Picture 2" descr="好家伙(熊猫头表情包)_好家伙_熊猫表情">
            <a:extLst>
              <a:ext uri="{FF2B5EF4-FFF2-40B4-BE49-F238E27FC236}">
                <a16:creationId xmlns:a16="http://schemas.microsoft.com/office/drawing/2014/main" id="{CF08014C-AE60-460D-B52E-E76D0DA1CC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8069" y="4753665"/>
            <a:ext cx="2469576" cy="167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115552"/>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1" name="组合 920"/>
          <p:cNvGrpSpPr/>
          <p:nvPr/>
        </p:nvGrpSpPr>
        <p:grpSpPr>
          <a:xfrm>
            <a:off x="4654949" y="787433"/>
            <a:ext cx="2847766" cy="1029078"/>
            <a:chOff x="2377377" y="2497894"/>
            <a:chExt cx="2847766" cy="1029078"/>
          </a:xfrm>
        </p:grpSpPr>
        <p:sp>
          <p:nvSpPr>
            <p:cNvPr id="923" name="圆角矩形 922"/>
            <p:cNvSpPr/>
            <p:nvPr/>
          </p:nvSpPr>
          <p:spPr>
            <a:xfrm>
              <a:off x="2377377" y="2497894"/>
              <a:ext cx="2847766" cy="102907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600" b="1" dirty="0">
                <a:latin typeface="华文楷体" panose="02010600040101010101" pitchFamily="2" charset="-122"/>
                <a:ea typeface="华文楷体" panose="02010600040101010101" pitchFamily="2" charset="-122"/>
                <a:cs typeface="+mn-ea"/>
                <a:sym typeface="+mn-lt"/>
              </a:endParaRPr>
            </a:p>
          </p:txBody>
        </p:sp>
        <p:grpSp>
          <p:nvGrpSpPr>
            <p:cNvPr id="924" name="组合 923"/>
            <p:cNvGrpSpPr/>
            <p:nvPr/>
          </p:nvGrpSpPr>
          <p:grpSpPr>
            <a:xfrm>
              <a:off x="2840900" y="2548563"/>
              <a:ext cx="1920719" cy="957726"/>
              <a:chOff x="2840899" y="2497894"/>
              <a:chExt cx="1920719" cy="957726"/>
            </a:xfrm>
          </p:grpSpPr>
          <p:sp>
            <p:nvSpPr>
              <p:cNvPr id="925" name="矩形 924"/>
              <p:cNvSpPr/>
              <p:nvPr/>
            </p:nvSpPr>
            <p:spPr>
              <a:xfrm>
                <a:off x="2840899" y="2932400"/>
                <a:ext cx="1920719" cy="523220"/>
              </a:xfrm>
              <a:prstGeom prst="rect">
                <a:avLst/>
              </a:prstGeom>
            </p:spPr>
            <p:txBody>
              <a:bodyPr wrap="none">
                <a:spAutoFit/>
              </a:bodyPr>
              <a:lstStyle/>
              <a:p>
                <a:pPr lvl="0" algn="ctr"/>
                <a:r>
                  <a:rPr lang="en-US" altLang="zh-CN" sz="2800" dirty="0">
                    <a:solidFill>
                      <a:prstClr val="white"/>
                    </a:solidFill>
                    <a:latin typeface="华文楷体" panose="02010600040101010101" pitchFamily="2" charset="-122"/>
                    <a:ea typeface="华文楷体" panose="02010600040101010101" pitchFamily="2" charset="-122"/>
                    <a:cs typeface="+mn-ea"/>
                    <a:sym typeface="+mn-lt"/>
                  </a:rPr>
                  <a:t>CONTENT</a:t>
                </a:r>
                <a:endParaRPr lang="en-US" altLang="zh-CN" sz="3600" dirty="0">
                  <a:solidFill>
                    <a:prstClr val="white"/>
                  </a:solidFill>
                  <a:latin typeface="华文楷体" panose="02010600040101010101" pitchFamily="2" charset="-122"/>
                  <a:ea typeface="华文楷体" panose="02010600040101010101" pitchFamily="2" charset="-122"/>
                  <a:cs typeface="+mn-ea"/>
                  <a:sym typeface="+mn-lt"/>
                </a:endParaRPr>
              </a:p>
            </p:txBody>
          </p:sp>
          <p:sp>
            <p:nvSpPr>
              <p:cNvPr id="926" name="矩形 925"/>
              <p:cNvSpPr/>
              <p:nvPr/>
            </p:nvSpPr>
            <p:spPr>
              <a:xfrm>
                <a:off x="3298558" y="2497894"/>
                <a:ext cx="1005403" cy="584775"/>
              </a:xfrm>
              <a:prstGeom prst="rect">
                <a:avLst/>
              </a:prstGeom>
            </p:spPr>
            <p:txBody>
              <a:bodyPr wrap="none">
                <a:spAutoFit/>
              </a:bodyPr>
              <a:lstStyle/>
              <a:p>
                <a:pPr lvl="0" algn="ctr"/>
                <a:r>
                  <a:rPr lang="zh-CN" altLang="en-US" sz="3200" dirty="0">
                    <a:solidFill>
                      <a:prstClr val="white"/>
                    </a:solidFill>
                    <a:latin typeface="华文楷体" panose="02010600040101010101" pitchFamily="2" charset="-122"/>
                    <a:ea typeface="华文楷体" panose="02010600040101010101" pitchFamily="2" charset="-122"/>
                    <a:cs typeface="+mn-ea"/>
                    <a:sym typeface="+mn-lt"/>
                  </a:rPr>
                  <a:t>目录</a:t>
                </a:r>
                <a:endParaRPr lang="en-US" altLang="zh-CN" sz="3200" dirty="0">
                  <a:solidFill>
                    <a:prstClr val="white"/>
                  </a:solidFill>
                  <a:latin typeface="华文楷体" panose="02010600040101010101" pitchFamily="2" charset="-122"/>
                  <a:ea typeface="华文楷体" panose="02010600040101010101" pitchFamily="2" charset="-122"/>
                  <a:cs typeface="+mn-ea"/>
                  <a:sym typeface="+mn-lt"/>
                </a:endParaRPr>
              </a:p>
            </p:txBody>
          </p:sp>
        </p:grpSp>
      </p:grpSp>
      <p:sp>
        <p:nvSpPr>
          <p:cNvPr id="927" name="AutoShape 2"/>
          <p:cNvSpPr>
            <a:spLocks/>
          </p:cNvSpPr>
          <p:nvPr/>
        </p:nvSpPr>
        <p:spPr bwMode="auto">
          <a:xfrm>
            <a:off x="8026400" y="2360673"/>
            <a:ext cx="2554169" cy="2554169"/>
          </a:xfrm>
          <a:prstGeom prst="diamond">
            <a:avLst/>
          </a:prstGeom>
          <a:solidFill>
            <a:srgbClr val="B2D235">
              <a:alpha val="90000"/>
            </a:srgbClr>
          </a:solidFill>
          <a:ln w="25400">
            <a:solidFill>
              <a:schemeClr val="tx1">
                <a:alpha val="0"/>
              </a:schemeClr>
            </a:solidFill>
            <a:miter lim="800000"/>
            <a:headEnd/>
            <a:tailEnd/>
          </a:ln>
        </p:spPr>
        <p:txBody>
          <a:bodyPr lIns="0" tIns="0" rIns="0" bIns="0"/>
          <a:lstStyle>
            <a:lvl1pPr algn="ctr">
              <a:defRPr sz="5000">
                <a:solidFill>
                  <a:schemeClr val="tx1"/>
                </a:solidFill>
                <a:latin typeface="Gill Sans" charset="0"/>
                <a:ea typeface="ヒラギノ角ゴ ProN W3" pitchFamily="2" charset="-128"/>
                <a:sym typeface="Gill Sans" charset="0"/>
              </a:defRPr>
            </a:lvl1pPr>
            <a:lvl2pPr marL="742950" indent="-285750" algn="ctr">
              <a:defRPr sz="5000">
                <a:solidFill>
                  <a:schemeClr val="tx1"/>
                </a:solidFill>
                <a:latin typeface="Gill Sans" charset="0"/>
                <a:ea typeface="ヒラギノ角ゴ ProN W3" pitchFamily="2" charset="-128"/>
                <a:sym typeface="Gill Sans" charset="0"/>
              </a:defRPr>
            </a:lvl2pPr>
            <a:lvl3pPr marL="1143000" indent="-228600" algn="ctr">
              <a:defRPr sz="5000">
                <a:solidFill>
                  <a:schemeClr val="tx1"/>
                </a:solidFill>
                <a:latin typeface="Gill Sans" charset="0"/>
                <a:ea typeface="ヒラギノ角ゴ ProN W3" pitchFamily="2" charset="-128"/>
                <a:sym typeface="Gill Sans" charset="0"/>
              </a:defRPr>
            </a:lvl3pPr>
            <a:lvl4pPr marL="1600200" indent="-228600" algn="ctr">
              <a:defRPr sz="5000">
                <a:solidFill>
                  <a:schemeClr val="tx1"/>
                </a:solidFill>
                <a:latin typeface="Gill Sans" charset="0"/>
                <a:ea typeface="ヒラギノ角ゴ ProN W3" pitchFamily="2" charset="-128"/>
                <a:sym typeface="Gill Sans" charset="0"/>
              </a:defRPr>
            </a:lvl4pPr>
            <a:lvl5pPr marL="2057400" indent="-228600" algn="ctr">
              <a:defRPr sz="5000">
                <a:solidFill>
                  <a:schemeClr val="tx1"/>
                </a:solidFill>
                <a:latin typeface="Gill Sans" charset="0"/>
                <a:ea typeface="ヒラギノ角ゴ ProN W3" pitchFamily="2" charset="-128"/>
                <a:sym typeface="Gill Sans" charset="0"/>
              </a:defRPr>
            </a:lvl5pPr>
            <a:lvl6pPr marL="2514600" indent="-228600" algn="ctr" eaLnBrk="0" fontAlgn="base" hangingPunct="0">
              <a:spcBef>
                <a:spcPct val="0"/>
              </a:spcBef>
              <a:spcAft>
                <a:spcPct val="0"/>
              </a:spcAft>
              <a:defRPr sz="5000">
                <a:solidFill>
                  <a:schemeClr val="tx1"/>
                </a:solidFill>
                <a:latin typeface="Gill Sans" charset="0"/>
                <a:ea typeface="ヒラギノ角ゴ ProN W3" pitchFamily="2" charset="-128"/>
                <a:sym typeface="Gill Sans" charset="0"/>
              </a:defRPr>
            </a:lvl6pPr>
            <a:lvl7pPr marL="2971800" indent="-228600" algn="ctr" eaLnBrk="0" fontAlgn="base" hangingPunct="0">
              <a:spcBef>
                <a:spcPct val="0"/>
              </a:spcBef>
              <a:spcAft>
                <a:spcPct val="0"/>
              </a:spcAft>
              <a:defRPr sz="5000">
                <a:solidFill>
                  <a:schemeClr val="tx1"/>
                </a:solidFill>
                <a:latin typeface="Gill Sans" charset="0"/>
                <a:ea typeface="ヒラギノ角ゴ ProN W3" pitchFamily="2" charset="-128"/>
                <a:sym typeface="Gill Sans" charset="0"/>
              </a:defRPr>
            </a:lvl7pPr>
            <a:lvl8pPr marL="3429000" indent="-228600" algn="ctr" eaLnBrk="0" fontAlgn="base" hangingPunct="0">
              <a:spcBef>
                <a:spcPct val="0"/>
              </a:spcBef>
              <a:spcAft>
                <a:spcPct val="0"/>
              </a:spcAft>
              <a:defRPr sz="5000">
                <a:solidFill>
                  <a:schemeClr val="tx1"/>
                </a:solidFill>
                <a:latin typeface="Gill Sans" charset="0"/>
                <a:ea typeface="ヒラギノ角ゴ ProN W3" pitchFamily="2" charset="-128"/>
                <a:sym typeface="Gill Sans" charset="0"/>
              </a:defRPr>
            </a:lvl8pPr>
            <a:lvl9pPr marL="3886200" indent="-228600" algn="ctr" eaLnBrk="0" fontAlgn="base" hangingPunct="0">
              <a:spcBef>
                <a:spcPct val="0"/>
              </a:spcBef>
              <a:spcAft>
                <a:spcPct val="0"/>
              </a:spcAft>
              <a:defRPr sz="5000">
                <a:solidFill>
                  <a:schemeClr val="tx1"/>
                </a:solidFill>
                <a:latin typeface="Gill Sans" charset="0"/>
                <a:ea typeface="ヒラギノ角ゴ ProN W3" pitchFamily="2" charset="-128"/>
                <a:sym typeface="Gill Sans" charset="0"/>
              </a:defRPr>
            </a:lvl9pPr>
          </a:lstStyle>
          <a:p>
            <a:pPr eaLnBrk="1" hangingPunct="1"/>
            <a:endParaRPr lang="es-ES" altLang="zh-CN" sz="2900">
              <a:solidFill>
                <a:srgbClr val="000000"/>
              </a:solidFill>
              <a:latin typeface="华文行楷" panose="02010800040101010101" pitchFamily="2" charset="-122"/>
              <a:ea typeface="华文行楷" panose="02010800040101010101" pitchFamily="2" charset="-122"/>
              <a:cs typeface="+mn-ea"/>
              <a:sym typeface="+mn-lt"/>
            </a:endParaRPr>
          </a:p>
        </p:txBody>
      </p:sp>
      <p:sp>
        <p:nvSpPr>
          <p:cNvPr id="928" name="AutoShape 3"/>
          <p:cNvSpPr>
            <a:spLocks/>
          </p:cNvSpPr>
          <p:nvPr/>
        </p:nvSpPr>
        <p:spPr bwMode="auto">
          <a:xfrm>
            <a:off x="5848350" y="2360673"/>
            <a:ext cx="2554169" cy="2554169"/>
          </a:xfrm>
          <a:prstGeom prst="diamond">
            <a:avLst/>
          </a:prstGeom>
          <a:solidFill>
            <a:srgbClr val="00BBD6">
              <a:alpha val="90000"/>
            </a:srgbClr>
          </a:solidFill>
          <a:ln w="25400">
            <a:solidFill>
              <a:schemeClr val="tx1">
                <a:alpha val="0"/>
              </a:schemeClr>
            </a:solidFill>
            <a:miter lim="800000"/>
            <a:headEnd/>
            <a:tailEnd/>
          </a:ln>
        </p:spPr>
        <p:txBody>
          <a:bodyPr lIns="0" tIns="0" rIns="0" bIns="0"/>
          <a:lstStyle>
            <a:lvl1pPr algn="ctr">
              <a:defRPr sz="5000">
                <a:solidFill>
                  <a:schemeClr val="tx1"/>
                </a:solidFill>
                <a:latin typeface="Gill Sans" charset="0"/>
                <a:ea typeface="ヒラギノ角ゴ ProN W3" pitchFamily="2" charset="-128"/>
                <a:sym typeface="Gill Sans" charset="0"/>
              </a:defRPr>
            </a:lvl1pPr>
            <a:lvl2pPr marL="742950" indent="-285750" algn="ctr">
              <a:defRPr sz="5000">
                <a:solidFill>
                  <a:schemeClr val="tx1"/>
                </a:solidFill>
                <a:latin typeface="Gill Sans" charset="0"/>
                <a:ea typeface="ヒラギノ角ゴ ProN W3" pitchFamily="2" charset="-128"/>
                <a:sym typeface="Gill Sans" charset="0"/>
              </a:defRPr>
            </a:lvl2pPr>
            <a:lvl3pPr marL="1143000" indent="-228600" algn="ctr">
              <a:defRPr sz="5000">
                <a:solidFill>
                  <a:schemeClr val="tx1"/>
                </a:solidFill>
                <a:latin typeface="Gill Sans" charset="0"/>
                <a:ea typeface="ヒラギノ角ゴ ProN W3" pitchFamily="2" charset="-128"/>
                <a:sym typeface="Gill Sans" charset="0"/>
              </a:defRPr>
            </a:lvl3pPr>
            <a:lvl4pPr marL="1600200" indent="-228600" algn="ctr">
              <a:defRPr sz="5000">
                <a:solidFill>
                  <a:schemeClr val="tx1"/>
                </a:solidFill>
                <a:latin typeface="Gill Sans" charset="0"/>
                <a:ea typeface="ヒラギノ角ゴ ProN W3" pitchFamily="2" charset="-128"/>
                <a:sym typeface="Gill Sans" charset="0"/>
              </a:defRPr>
            </a:lvl4pPr>
            <a:lvl5pPr marL="2057400" indent="-228600" algn="ctr">
              <a:defRPr sz="5000">
                <a:solidFill>
                  <a:schemeClr val="tx1"/>
                </a:solidFill>
                <a:latin typeface="Gill Sans" charset="0"/>
                <a:ea typeface="ヒラギノ角ゴ ProN W3" pitchFamily="2" charset="-128"/>
                <a:sym typeface="Gill Sans" charset="0"/>
              </a:defRPr>
            </a:lvl5pPr>
            <a:lvl6pPr marL="2514600" indent="-228600" algn="ctr" eaLnBrk="0" fontAlgn="base" hangingPunct="0">
              <a:spcBef>
                <a:spcPct val="0"/>
              </a:spcBef>
              <a:spcAft>
                <a:spcPct val="0"/>
              </a:spcAft>
              <a:defRPr sz="5000">
                <a:solidFill>
                  <a:schemeClr val="tx1"/>
                </a:solidFill>
                <a:latin typeface="Gill Sans" charset="0"/>
                <a:ea typeface="ヒラギノ角ゴ ProN W3" pitchFamily="2" charset="-128"/>
                <a:sym typeface="Gill Sans" charset="0"/>
              </a:defRPr>
            </a:lvl6pPr>
            <a:lvl7pPr marL="2971800" indent="-228600" algn="ctr" eaLnBrk="0" fontAlgn="base" hangingPunct="0">
              <a:spcBef>
                <a:spcPct val="0"/>
              </a:spcBef>
              <a:spcAft>
                <a:spcPct val="0"/>
              </a:spcAft>
              <a:defRPr sz="5000">
                <a:solidFill>
                  <a:schemeClr val="tx1"/>
                </a:solidFill>
                <a:latin typeface="Gill Sans" charset="0"/>
                <a:ea typeface="ヒラギノ角ゴ ProN W3" pitchFamily="2" charset="-128"/>
                <a:sym typeface="Gill Sans" charset="0"/>
              </a:defRPr>
            </a:lvl7pPr>
            <a:lvl8pPr marL="3429000" indent="-228600" algn="ctr" eaLnBrk="0" fontAlgn="base" hangingPunct="0">
              <a:spcBef>
                <a:spcPct val="0"/>
              </a:spcBef>
              <a:spcAft>
                <a:spcPct val="0"/>
              </a:spcAft>
              <a:defRPr sz="5000">
                <a:solidFill>
                  <a:schemeClr val="tx1"/>
                </a:solidFill>
                <a:latin typeface="Gill Sans" charset="0"/>
                <a:ea typeface="ヒラギノ角ゴ ProN W3" pitchFamily="2" charset="-128"/>
                <a:sym typeface="Gill Sans" charset="0"/>
              </a:defRPr>
            </a:lvl8pPr>
            <a:lvl9pPr marL="3886200" indent="-228600" algn="ctr" eaLnBrk="0" fontAlgn="base" hangingPunct="0">
              <a:spcBef>
                <a:spcPct val="0"/>
              </a:spcBef>
              <a:spcAft>
                <a:spcPct val="0"/>
              </a:spcAft>
              <a:defRPr sz="5000">
                <a:solidFill>
                  <a:schemeClr val="tx1"/>
                </a:solidFill>
                <a:latin typeface="Gill Sans" charset="0"/>
                <a:ea typeface="ヒラギノ角ゴ ProN W3" pitchFamily="2" charset="-128"/>
                <a:sym typeface="Gill Sans" charset="0"/>
              </a:defRPr>
            </a:lvl9pPr>
          </a:lstStyle>
          <a:p>
            <a:pPr eaLnBrk="1" hangingPunct="1"/>
            <a:endParaRPr lang="es-ES" altLang="zh-CN" sz="2900">
              <a:solidFill>
                <a:srgbClr val="000000"/>
              </a:solidFill>
              <a:latin typeface="华文行楷" panose="02010800040101010101" pitchFamily="2" charset="-122"/>
              <a:ea typeface="华文行楷" panose="02010800040101010101" pitchFamily="2" charset="-122"/>
              <a:cs typeface="+mn-ea"/>
              <a:sym typeface="+mn-lt"/>
            </a:endParaRPr>
          </a:p>
        </p:txBody>
      </p:sp>
      <p:sp>
        <p:nvSpPr>
          <p:cNvPr id="929" name="AutoShape 4"/>
          <p:cNvSpPr>
            <a:spLocks/>
          </p:cNvSpPr>
          <p:nvPr/>
        </p:nvSpPr>
        <p:spPr bwMode="auto">
          <a:xfrm>
            <a:off x="3727450" y="2360673"/>
            <a:ext cx="2554169" cy="2554169"/>
          </a:xfrm>
          <a:prstGeom prst="diamond">
            <a:avLst/>
          </a:prstGeom>
          <a:solidFill>
            <a:srgbClr val="FFC000">
              <a:alpha val="90000"/>
            </a:srgbClr>
          </a:solidFill>
          <a:ln w="25400">
            <a:solidFill>
              <a:schemeClr val="tx1">
                <a:alpha val="0"/>
              </a:schemeClr>
            </a:solidFill>
            <a:miter lim="800000"/>
            <a:headEnd/>
            <a:tailEnd/>
          </a:ln>
        </p:spPr>
        <p:txBody>
          <a:bodyPr lIns="0" tIns="0" rIns="0" bIns="0"/>
          <a:lstStyle>
            <a:lvl1pPr algn="ctr">
              <a:defRPr sz="5000">
                <a:solidFill>
                  <a:schemeClr val="tx1"/>
                </a:solidFill>
                <a:latin typeface="Gill Sans" charset="0"/>
                <a:ea typeface="ヒラギノ角ゴ ProN W3" pitchFamily="2" charset="-128"/>
                <a:sym typeface="Gill Sans" charset="0"/>
              </a:defRPr>
            </a:lvl1pPr>
            <a:lvl2pPr marL="742950" indent="-285750" algn="ctr">
              <a:defRPr sz="5000">
                <a:solidFill>
                  <a:schemeClr val="tx1"/>
                </a:solidFill>
                <a:latin typeface="Gill Sans" charset="0"/>
                <a:ea typeface="ヒラギノ角ゴ ProN W3" pitchFamily="2" charset="-128"/>
                <a:sym typeface="Gill Sans" charset="0"/>
              </a:defRPr>
            </a:lvl2pPr>
            <a:lvl3pPr marL="1143000" indent="-228600" algn="ctr">
              <a:defRPr sz="5000">
                <a:solidFill>
                  <a:schemeClr val="tx1"/>
                </a:solidFill>
                <a:latin typeface="Gill Sans" charset="0"/>
                <a:ea typeface="ヒラギノ角ゴ ProN W3" pitchFamily="2" charset="-128"/>
                <a:sym typeface="Gill Sans" charset="0"/>
              </a:defRPr>
            </a:lvl3pPr>
            <a:lvl4pPr marL="1600200" indent="-228600" algn="ctr">
              <a:defRPr sz="5000">
                <a:solidFill>
                  <a:schemeClr val="tx1"/>
                </a:solidFill>
                <a:latin typeface="Gill Sans" charset="0"/>
                <a:ea typeface="ヒラギノ角ゴ ProN W3" pitchFamily="2" charset="-128"/>
                <a:sym typeface="Gill Sans" charset="0"/>
              </a:defRPr>
            </a:lvl4pPr>
            <a:lvl5pPr marL="2057400" indent="-228600" algn="ctr">
              <a:defRPr sz="5000">
                <a:solidFill>
                  <a:schemeClr val="tx1"/>
                </a:solidFill>
                <a:latin typeface="Gill Sans" charset="0"/>
                <a:ea typeface="ヒラギノ角ゴ ProN W3" pitchFamily="2" charset="-128"/>
                <a:sym typeface="Gill Sans" charset="0"/>
              </a:defRPr>
            </a:lvl5pPr>
            <a:lvl6pPr marL="2514600" indent="-228600" algn="ctr" eaLnBrk="0" fontAlgn="base" hangingPunct="0">
              <a:spcBef>
                <a:spcPct val="0"/>
              </a:spcBef>
              <a:spcAft>
                <a:spcPct val="0"/>
              </a:spcAft>
              <a:defRPr sz="5000">
                <a:solidFill>
                  <a:schemeClr val="tx1"/>
                </a:solidFill>
                <a:latin typeface="Gill Sans" charset="0"/>
                <a:ea typeface="ヒラギノ角ゴ ProN W3" pitchFamily="2" charset="-128"/>
                <a:sym typeface="Gill Sans" charset="0"/>
              </a:defRPr>
            </a:lvl6pPr>
            <a:lvl7pPr marL="2971800" indent="-228600" algn="ctr" eaLnBrk="0" fontAlgn="base" hangingPunct="0">
              <a:spcBef>
                <a:spcPct val="0"/>
              </a:spcBef>
              <a:spcAft>
                <a:spcPct val="0"/>
              </a:spcAft>
              <a:defRPr sz="5000">
                <a:solidFill>
                  <a:schemeClr val="tx1"/>
                </a:solidFill>
                <a:latin typeface="Gill Sans" charset="0"/>
                <a:ea typeface="ヒラギノ角ゴ ProN W3" pitchFamily="2" charset="-128"/>
                <a:sym typeface="Gill Sans" charset="0"/>
              </a:defRPr>
            </a:lvl7pPr>
            <a:lvl8pPr marL="3429000" indent="-228600" algn="ctr" eaLnBrk="0" fontAlgn="base" hangingPunct="0">
              <a:spcBef>
                <a:spcPct val="0"/>
              </a:spcBef>
              <a:spcAft>
                <a:spcPct val="0"/>
              </a:spcAft>
              <a:defRPr sz="5000">
                <a:solidFill>
                  <a:schemeClr val="tx1"/>
                </a:solidFill>
                <a:latin typeface="Gill Sans" charset="0"/>
                <a:ea typeface="ヒラギノ角ゴ ProN W3" pitchFamily="2" charset="-128"/>
                <a:sym typeface="Gill Sans" charset="0"/>
              </a:defRPr>
            </a:lvl8pPr>
            <a:lvl9pPr marL="3886200" indent="-228600" algn="ctr" eaLnBrk="0" fontAlgn="base" hangingPunct="0">
              <a:spcBef>
                <a:spcPct val="0"/>
              </a:spcBef>
              <a:spcAft>
                <a:spcPct val="0"/>
              </a:spcAft>
              <a:defRPr sz="5000">
                <a:solidFill>
                  <a:schemeClr val="tx1"/>
                </a:solidFill>
                <a:latin typeface="Gill Sans" charset="0"/>
                <a:ea typeface="ヒラギノ角ゴ ProN W3" pitchFamily="2" charset="-128"/>
                <a:sym typeface="Gill Sans" charset="0"/>
              </a:defRPr>
            </a:lvl9pPr>
          </a:lstStyle>
          <a:p>
            <a:pPr eaLnBrk="1" hangingPunct="1"/>
            <a:endParaRPr lang="es-ES" altLang="zh-CN" sz="2900">
              <a:solidFill>
                <a:srgbClr val="000000"/>
              </a:solidFill>
              <a:latin typeface="华文行楷" panose="02010800040101010101" pitchFamily="2" charset="-122"/>
              <a:ea typeface="华文行楷" panose="02010800040101010101" pitchFamily="2" charset="-122"/>
              <a:cs typeface="+mn-ea"/>
              <a:sym typeface="+mn-lt"/>
            </a:endParaRPr>
          </a:p>
        </p:txBody>
      </p:sp>
      <p:sp>
        <p:nvSpPr>
          <p:cNvPr id="930" name="AutoShape 5"/>
          <p:cNvSpPr>
            <a:spLocks/>
          </p:cNvSpPr>
          <p:nvPr/>
        </p:nvSpPr>
        <p:spPr bwMode="auto">
          <a:xfrm>
            <a:off x="1657350" y="2360673"/>
            <a:ext cx="2554169" cy="2554169"/>
          </a:xfrm>
          <a:prstGeom prst="diamond">
            <a:avLst/>
          </a:prstGeom>
          <a:solidFill>
            <a:srgbClr val="F23B48">
              <a:alpha val="90000"/>
            </a:srgbClr>
          </a:solidFill>
          <a:ln w="25400">
            <a:solidFill>
              <a:schemeClr val="tx1">
                <a:alpha val="0"/>
              </a:schemeClr>
            </a:solidFill>
            <a:miter lim="800000"/>
            <a:headEnd/>
            <a:tailEnd/>
          </a:ln>
        </p:spPr>
        <p:txBody>
          <a:bodyPr lIns="0" tIns="0" rIns="0" bIns="0"/>
          <a:lstStyle>
            <a:lvl1pPr algn="ctr">
              <a:defRPr sz="5000">
                <a:solidFill>
                  <a:schemeClr val="tx1"/>
                </a:solidFill>
                <a:latin typeface="Gill Sans" charset="0"/>
                <a:ea typeface="ヒラギノ角ゴ ProN W3" pitchFamily="2" charset="-128"/>
                <a:sym typeface="Gill Sans" charset="0"/>
              </a:defRPr>
            </a:lvl1pPr>
            <a:lvl2pPr marL="742950" indent="-285750" algn="ctr">
              <a:defRPr sz="5000">
                <a:solidFill>
                  <a:schemeClr val="tx1"/>
                </a:solidFill>
                <a:latin typeface="Gill Sans" charset="0"/>
                <a:ea typeface="ヒラギノ角ゴ ProN W3" pitchFamily="2" charset="-128"/>
                <a:sym typeface="Gill Sans" charset="0"/>
              </a:defRPr>
            </a:lvl2pPr>
            <a:lvl3pPr marL="1143000" indent="-228600" algn="ctr">
              <a:defRPr sz="5000">
                <a:solidFill>
                  <a:schemeClr val="tx1"/>
                </a:solidFill>
                <a:latin typeface="Gill Sans" charset="0"/>
                <a:ea typeface="ヒラギノ角ゴ ProN W3" pitchFamily="2" charset="-128"/>
                <a:sym typeface="Gill Sans" charset="0"/>
              </a:defRPr>
            </a:lvl3pPr>
            <a:lvl4pPr marL="1600200" indent="-228600" algn="ctr">
              <a:defRPr sz="5000">
                <a:solidFill>
                  <a:schemeClr val="tx1"/>
                </a:solidFill>
                <a:latin typeface="Gill Sans" charset="0"/>
                <a:ea typeface="ヒラギノ角ゴ ProN W3" pitchFamily="2" charset="-128"/>
                <a:sym typeface="Gill Sans" charset="0"/>
              </a:defRPr>
            </a:lvl4pPr>
            <a:lvl5pPr marL="2057400" indent="-228600" algn="ctr">
              <a:defRPr sz="5000">
                <a:solidFill>
                  <a:schemeClr val="tx1"/>
                </a:solidFill>
                <a:latin typeface="Gill Sans" charset="0"/>
                <a:ea typeface="ヒラギノ角ゴ ProN W3" pitchFamily="2" charset="-128"/>
                <a:sym typeface="Gill Sans" charset="0"/>
              </a:defRPr>
            </a:lvl5pPr>
            <a:lvl6pPr marL="2514600" indent="-228600" algn="ctr" eaLnBrk="0" fontAlgn="base" hangingPunct="0">
              <a:spcBef>
                <a:spcPct val="0"/>
              </a:spcBef>
              <a:spcAft>
                <a:spcPct val="0"/>
              </a:spcAft>
              <a:defRPr sz="5000">
                <a:solidFill>
                  <a:schemeClr val="tx1"/>
                </a:solidFill>
                <a:latin typeface="Gill Sans" charset="0"/>
                <a:ea typeface="ヒラギノ角ゴ ProN W3" pitchFamily="2" charset="-128"/>
                <a:sym typeface="Gill Sans" charset="0"/>
              </a:defRPr>
            </a:lvl6pPr>
            <a:lvl7pPr marL="2971800" indent="-228600" algn="ctr" eaLnBrk="0" fontAlgn="base" hangingPunct="0">
              <a:spcBef>
                <a:spcPct val="0"/>
              </a:spcBef>
              <a:spcAft>
                <a:spcPct val="0"/>
              </a:spcAft>
              <a:defRPr sz="5000">
                <a:solidFill>
                  <a:schemeClr val="tx1"/>
                </a:solidFill>
                <a:latin typeface="Gill Sans" charset="0"/>
                <a:ea typeface="ヒラギノ角ゴ ProN W3" pitchFamily="2" charset="-128"/>
                <a:sym typeface="Gill Sans" charset="0"/>
              </a:defRPr>
            </a:lvl7pPr>
            <a:lvl8pPr marL="3429000" indent="-228600" algn="ctr" eaLnBrk="0" fontAlgn="base" hangingPunct="0">
              <a:spcBef>
                <a:spcPct val="0"/>
              </a:spcBef>
              <a:spcAft>
                <a:spcPct val="0"/>
              </a:spcAft>
              <a:defRPr sz="5000">
                <a:solidFill>
                  <a:schemeClr val="tx1"/>
                </a:solidFill>
                <a:latin typeface="Gill Sans" charset="0"/>
                <a:ea typeface="ヒラギノ角ゴ ProN W3" pitchFamily="2" charset="-128"/>
                <a:sym typeface="Gill Sans" charset="0"/>
              </a:defRPr>
            </a:lvl8pPr>
            <a:lvl9pPr marL="3886200" indent="-228600" algn="ctr" eaLnBrk="0" fontAlgn="base" hangingPunct="0">
              <a:spcBef>
                <a:spcPct val="0"/>
              </a:spcBef>
              <a:spcAft>
                <a:spcPct val="0"/>
              </a:spcAft>
              <a:defRPr sz="5000">
                <a:solidFill>
                  <a:schemeClr val="tx1"/>
                </a:solidFill>
                <a:latin typeface="Gill Sans" charset="0"/>
                <a:ea typeface="ヒラギノ角ゴ ProN W3" pitchFamily="2" charset="-128"/>
                <a:sym typeface="Gill Sans" charset="0"/>
              </a:defRPr>
            </a:lvl9pPr>
          </a:lstStyle>
          <a:p>
            <a:pPr eaLnBrk="1" hangingPunct="1"/>
            <a:endParaRPr lang="es-ES" altLang="zh-CN" sz="2900">
              <a:solidFill>
                <a:srgbClr val="F23B48"/>
              </a:solidFill>
              <a:latin typeface="华文行楷" panose="02010800040101010101" pitchFamily="2" charset="-122"/>
              <a:ea typeface="华文行楷" panose="02010800040101010101" pitchFamily="2" charset="-122"/>
              <a:cs typeface="+mn-ea"/>
              <a:sym typeface="+mn-lt"/>
            </a:endParaRPr>
          </a:p>
        </p:txBody>
      </p:sp>
      <p:sp>
        <p:nvSpPr>
          <p:cNvPr id="931" name="AutoShape 6"/>
          <p:cNvSpPr>
            <a:spLocks/>
          </p:cNvSpPr>
          <p:nvPr/>
        </p:nvSpPr>
        <p:spPr bwMode="auto">
          <a:xfrm>
            <a:off x="6818845" y="3167468"/>
            <a:ext cx="637382" cy="5318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2147483646 w 21600"/>
              <a:gd name="T25" fmla="*/ 2147483646 h 21600"/>
              <a:gd name="T26" fmla="*/ 2147483646 w 21600"/>
              <a:gd name="T27" fmla="*/ 2147483646 h 21600"/>
              <a:gd name="T28" fmla="*/ 2147483646 w 21600"/>
              <a:gd name="T29" fmla="*/ 2147483646 h 21600"/>
              <a:gd name="T30" fmla="*/ 2147483646 w 21600"/>
              <a:gd name="T31" fmla="*/ 2147483646 h 21600"/>
              <a:gd name="T32" fmla="*/ 2147483646 w 21600"/>
              <a:gd name="T33" fmla="*/ 2147483646 h 21600"/>
              <a:gd name="T34" fmla="*/ 2147483646 w 21600"/>
              <a:gd name="T35" fmla="*/ 2147483646 h 21600"/>
              <a:gd name="T36" fmla="*/ 2147483646 w 21600"/>
              <a:gd name="T37" fmla="*/ 2147483646 h 21600"/>
              <a:gd name="T38" fmla="*/ 2147483646 w 21600"/>
              <a:gd name="T39" fmla="*/ 2147483646 h 21600"/>
              <a:gd name="T40" fmla="*/ 2147483646 w 21600"/>
              <a:gd name="T41" fmla="*/ 2147483646 h 21600"/>
              <a:gd name="T42" fmla="*/ 0 w 21600"/>
              <a:gd name="T43" fmla="*/ 2147483646 h 21600"/>
              <a:gd name="T44" fmla="*/ 2147483646 w 21600"/>
              <a:gd name="T45" fmla="*/ 2147483646 h 21600"/>
              <a:gd name="T46" fmla="*/ 2147483646 w 21600"/>
              <a:gd name="T47" fmla="*/ 2147483646 h 21600"/>
              <a:gd name="T48" fmla="*/ 2147483646 w 21600"/>
              <a:gd name="T49" fmla="*/ 2147483646 h 21600"/>
              <a:gd name="T50" fmla="*/ 2147483646 w 21600"/>
              <a:gd name="T51" fmla="*/ 2147483646 h 21600"/>
              <a:gd name="T52" fmla="*/ 2147483646 w 21600"/>
              <a:gd name="T53" fmla="*/ 2147483646 h 21600"/>
              <a:gd name="T54" fmla="*/ 2147483646 w 21600"/>
              <a:gd name="T55" fmla="*/ 2147483646 h 21600"/>
              <a:gd name="T56" fmla="*/ 2147483646 w 21600"/>
              <a:gd name="T57" fmla="*/ 0 h 21600"/>
              <a:gd name="T58" fmla="*/ 2147483646 w 21600"/>
              <a:gd name="T59" fmla="*/ 1846162374 h 21600"/>
              <a:gd name="T60" fmla="*/ 2147483646 w 21600"/>
              <a:gd name="T61" fmla="*/ 2147483646 h 21600"/>
              <a:gd name="T62" fmla="*/ 2147483646 w 21600"/>
              <a:gd name="T63" fmla="*/ 2147483646 h 21600"/>
              <a:gd name="T64" fmla="*/ 2147483646 w 21600"/>
              <a:gd name="T65" fmla="*/ 2147483646 h 21600"/>
              <a:gd name="T66" fmla="*/ 2147483646 w 21600"/>
              <a:gd name="T67" fmla="*/ 2147483646 h 21600"/>
              <a:gd name="T68" fmla="*/ 2147483646 w 21600"/>
              <a:gd name="T69" fmla="*/ 2147483646 h 21600"/>
              <a:gd name="T70" fmla="*/ 2147483646 w 21600"/>
              <a:gd name="T71" fmla="*/ 2147483646 h 21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600" h="2160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1"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moveTo>
                  <a:pt x="20709" y="1402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zh-CN" altLang="en-US" sz="900">
              <a:latin typeface="华文行楷" panose="02010800040101010101" pitchFamily="2" charset="-122"/>
              <a:ea typeface="华文行楷" panose="02010800040101010101" pitchFamily="2" charset="-122"/>
              <a:cs typeface="+mn-ea"/>
              <a:sym typeface="+mn-lt"/>
            </a:endParaRPr>
          </a:p>
        </p:txBody>
      </p:sp>
      <p:sp>
        <p:nvSpPr>
          <p:cNvPr id="933" name="AutoShape 8"/>
          <p:cNvSpPr>
            <a:spLocks/>
          </p:cNvSpPr>
          <p:nvPr/>
        </p:nvSpPr>
        <p:spPr bwMode="auto">
          <a:xfrm>
            <a:off x="9015768" y="3167467"/>
            <a:ext cx="638175" cy="531813"/>
          </a:xfrm>
          <a:custGeom>
            <a:avLst/>
            <a:gdLst>
              <a:gd name="T0" fmla="*/ 2147483646 w 21600"/>
              <a:gd name="T1" fmla="*/ 2147483646 h 21579"/>
              <a:gd name="T2" fmla="*/ 2147483646 w 21600"/>
              <a:gd name="T3" fmla="*/ 2147483646 h 21579"/>
              <a:gd name="T4" fmla="*/ 2147483646 w 21600"/>
              <a:gd name="T5" fmla="*/ 2147483646 h 21579"/>
              <a:gd name="T6" fmla="*/ 2147483646 w 21600"/>
              <a:gd name="T7" fmla="*/ 2147483646 h 21579"/>
              <a:gd name="T8" fmla="*/ 2147483646 w 21600"/>
              <a:gd name="T9" fmla="*/ 2147483646 h 21579"/>
              <a:gd name="T10" fmla="*/ 2147483646 w 21600"/>
              <a:gd name="T11" fmla="*/ 2147483646 h 21579"/>
              <a:gd name="T12" fmla="*/ 2147483646 w 21600"/>
              <a:gd name="T13" fmla="*/ 2147483646 h 21579"/>
              <a:gd name="T14" fmla="*/ 2147483646 w 21600"/>
              <a:gd name="T15" fmla="*/ 2147483646 h 21579"/>
              <a:gd name="T16" fmla="*/ 2147483646 w 21600"/>
              <a:gd name="T17" fmla="*/ 2147483646 h 21579"/>
              <a:gd name="T18" fmla="*/ 2147483646 w 21600"/>
              <a:gd name="T19" fmla="*/ 2147483646 h 21579"/>
              <a:gd name="T20" fmla="*/ 2147483646 w 21600"/>
              <a:gd name="T21" fmla="*/ 2147483646 h 21579"/>
              <a:gd name="T22" fmla="*/ 2147483646 w 21600"/>
              <a:gd name="T23" fmla="*/ 2147483646 h 21579"/>
              <a:gd name="T24" fmla="*/ 2147483646 w 21600"/>
              <a:gd name="T25" fmla="*/ 2147483646 h 21579"/>
              <a:gd name="T26" fmla="*/ 2147483646 w 21600"/>
              <a:gd name="T27" fmla="*/ 2147483646 h 21579"/>
              <a:gd name="T28" fmla="*/ 2147483646 w 21600"/>
              <a:gd name="T29" fmla="*/ 2147483646 h 21579"/>
              <a:gd name="T30" fmla="*/ 2147483646 w 21600"/>
              <a:gd name="T31" fmla="*/ 2147483646 h 21579"/>
              <a:gd name="T32" fmla="*/ 2147483646 w 21600"/>
              <a:gd name="T33" fmla="*/ 2147483646 h 21579"/>
              <a:gd name="T34" fmla="*/ 2147483646 w 21600"/>
              <a:gd name="T35" fmla="*/ 2147483646 h 21579"/>
              <a:gd name="T36" fmla="*/ 2147483646 w 21600"/>
              <a:gd name="T37" fmla="*/ 2147483646 h 21579"/>
              <a:gd name="T38" fmla="*/ 2147483646 w 21600"/>
              <a:gd name="T39" fmla="*/ 2147483646 h 21579"/>
              <a:gd name="T40" fmla="*/ 2147483646 w 21600"/>
              <a:gd name="T41" fmla="*/ 2147483646 h 21579"/>
              <a:gd name="T42" fmla="*/ 2147483646 w 21600"/>
              <a:gd name="T43" fmla="*/ 2147483646 h 21579"/>
              <a:gd name="T44" fmla="*/ 2147483646 w 21600"/>
              <a:gd name="T45" fmla="*/ 2147483646 h 21579"/>
              <a:gd name="T46" fmla="*/ 2147483646 w 21600"/>
              <a:gd name="T47" fmla="*/ 2147483646 h 21579"/>
              <a:gd name="T48" fmla="*/ 2147483646 w 21600"/>
              <a:gd name="T49" fmla="*/ 2147483646 h 21579"/>
              <a:gd name="T50" fmla="*/ 2147483646 w 21600"/>
              <a:gd name="T51" fmla="*/ 2147483646 h 21579"/>
              <a:gd name="T52" fmla="*/ 2147483646 w 21600"/>
              <a:gd name="T53" fmla="*/ 2147483646 h 21579"/>
              <a:gd name="T54" fmla="*/ 2147483646 w 21600"/>
              <a:gd name="T55" fmla="*/ 2147483646 h 21579"/>
              <a:gd name="T56" fmla="*/ 0 w 21600"/>
              <a:gd name="T57" fmla="*/ 2147483646 h 21579"/>
              <a:gd name="T58" fmla="*/ 0 w 21600"/>
              <a:gd name="T59" fmla="*/ 2147483646 h 21579"/>
              <a:gd name="T60" fmla="*/ 2147483646 w 21600"/>
              <a:gd name="T61" fmla="*/ 2147483646 h 21579"/>
              <a:gd name="T62" fmla="*/ 2147483646 w 21600"/>
              <a:gd name="T63" fmla="*/ 2147483646 h 21579"/>
              <a:gd name="T64" fmla="*/ 2147483646 w 21600"/>
              <a:gd name="T65" fmla="*/ 2147483646 h 21579"/>
              <a:gd name="T66" fmla="*/ 2147483646 w 21600"/>
              <a:gd name="T67" fmla="*/ 2147483646 h 21579"/>
              <a:gd name="T68" fmla="*/ 2147483646 w 21600"/>
              <a:gd name="T69" fmla="*/ 2147483646 h 21579"/>
              <a:gd name="T70" fmla="*/ 2147483646 w 21600"/>
              <a:gd name="T71" fmla="*/ 2147483646 h 21579"/>
              <a:gd name="T72" fmla="*/ 2147483646 w 21600"/>
              <a:gd name="T73" fmla="*/ 0 h 21579"/>
              <a:gd name="T74" fmla="*/ 2147483646 w 21600"/>
              <a:gd name="T75" fmla="*/ 2147483646 h 21579"/>
              <a:gd name="T76" fmla="*/ 2147483646 w 21600"/>
              <a:gd name="T77" fmla="*/ 2147483646 h 21579"/>
              <a:gd name="T78" fmla="*/ 2147483646 w 21600"/>
              <a:gd name="T79" fmla="*/ 2147483646 h 21579"/>
              <a:gd name="T80" fmla="*/ 2147483646 w 21600"/>
              <a:gd name="T81" fmla="*/ 2147483646 h 21579"/>
              <a:gd name="T82" fmla="*/ 2147483646 w 21600"/>
              <a:gd name="T83" fmla="*/ 2147483646 h 21579"/>
              <a:gd name="T84" fmla="*/ 2147483646 w 21600"/>
              <a:gd name="T85" fmla="*/ 2147483646 h 21579"/>
              <a:gd name="T86" fmla="*/ 2147483646 w 21600"/>
              <a:gd name="T87" fmla="*/ 2147483646 h 21579"/>
              <a:gd name="T88" fmla="*/ 2147483646 w 21600"/>
              <a:gd name="T89" fmla="*/ 2147483646 h 21579"/>
              <a:gd name="T90" fmla="*/ 2147483646 w 21600"/>
              <a:gd name="T91" fmla="*/ 2147483646 h 21579"/>
              <a:gd name="T92" fmla="*/ 2147483646 w 21600"/>
              <a:gd name="T93" fmla="*/ 2147483646 h 21579"/>
              <a:gd name="T94" fmla="*/ 2147483646 w 21600"/>
              <a:gd name="T95" fmla="*/ 2147483646 h 21579"/>
              <a:gd name="T96" fmla="*/ 2147483646 w 21600"/>
              <a:gd name="T97" fmla="*/ 2147483646 h 21579"/>
              <a:gd name="T98" fmla="*/ 2147483646 w 21600"/>
              <a:gd name="T99" fmla="*/ 2147483646 h 21579"/>
              <a:gd name="T100" fmla="*/ 2147483646 w 21600"/>
              <a:gd name="T101" fmla="*/ 2147483646 h 21579"/>
              <a:gd name="T102" fmla="*/ 2147483646 w 21600"/>
              <a:gd name="T103" fmla="*/ 2147483646 h 21579"/>
              <a:gd name="T104" fmla="*/ 2147483646 w 21600"/>
              <a:gd name="T105" fmla="*/ 2147483646 h 21579"/>
              <a:gd name="T106" fmla="*/ 2147483646 w 21600"/>
              <a:gd name="T107" fmla="*/ 2147483646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zh-CN" altLang="en-US" sz="900">
              <a:latin typeface="华文行楷" panose="02010800040101010101" pitchFamily="2" charset="-122"/>
              <a:ea typeface="华文行楷" panose="02010800040101010101" pitchFamily="2" charset="-122"/>
              <a:cs typeface="+mn-ea"/>
              <a:sym typeface="+mn-lt"/>
            </a:endParaRPr>
          </a:p>
        </p:txBody>
      </p:sp>
      <p:sp>
        <p:nvSpPr>
          <p:cNvPr id="934" name="AutoShape 9"/>
          <p:cNvSpPr>
            <a:spLocks/>
          </p:cNvSpPr>
          <p:nvPr/>
        </p:nvSpPr>
        <p:spPr bwMode="auto">
          <a:xfrm>
            <a:off x="4692230" y="3161725"/>
            <a:ext cx="635000" cy="635000"/>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0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2147483646 w 21600"/>
              <a:gd name="T25" fmla="*/ 2147483646 h 21600"/>
              <a:gd name="T26" fmla="*/ 2147483646 w 21600"/>
              <a:gd name="T27" fmla="*/ 2147483646 h 21600"/>
              <a:gd name="T28" fmla="*/ 2147483646 w 21600"/>
              <a:gd name="T29" fmla="*/ 2147483646 h 21600"/>
              <a:gd name="T30" fmla="*/ 2147483646 w 21600"/>
              <a:gd name="T31" fmla="*/ 2147483646 h 21600"/>
              <a:gd name="T32" fmla="*/ 2147483646 w 21600"/>
              <a:gd name="T33" fmla="*/ 2147483646 h 21600"/>
              <a:gd name="T34" fmla="*/ 2147483646 w 21600"/>
              <a:gd name="T35" fmla="*/ 2147483646 h 21600"/>
              <a:gd name="T36" fmla="*/ 2147483646 w 21600"/>
              <a:gd name="T37" fmla="*/ 2147483646 h 21600"/>
              <a:gd name="T38" fmla="*/ 2147483646 w 21600"/>
              <a:gd name="T39" fmla="*/ 2147483646 h 21600"/>
              <a:gd name="T40" fmla="*/ 2147483646 w 21600"/>
              <a:gd name="T41" fmla="*/ 2147483646 h 21600"/>
              <a:gd name="T42" fmla="*/ 2147483646 w 21600"/>
              <a:gd name="T43" fmla="*/ 2147483646 h 21600"/>
              <a:gd name="T44" fmla="*/ 2147483646 w 21600"/>
              <a:gd name="T45" fmla="*/ 2147483646 h 21600"/>
              <a:gd name="T46" fmla="*/ 2147483646 w 21600"/>
              <a:gd name="T47" fmla="*/ 2147483646 h 21600"/>
              <a:gd name="T48" fmla="*/ 2147483646 w 21600"/>
              <a:gd name="T49" fmla="*/ 2147483646 h 21600"/>
              <a:gd name="T50" fmla="*/ 2147483646 w 21600"/>
              <a:gd name="T51" fmla="*/ 2147483646 h 21600"/>
              <a:gd name="T52" fmla="*/ 2147483646 w 21600"/>
              <a:gd name="T53" fmla="*/ 2147483646 h 21600"/>
              <a:gd name="T54" fmla="*/ 2147483646 w 21600"/>
              <a:gd name="T55" fmla="*/ 2147483646 h 21600"/>
              <a:gd name="T56" fmla="*/ 2147483646 w 21600"/>
              <a:gd name="T57" fmla="*/ 2147483646 h 21600"/>
              <a:gd name="T58" fmla="*/ 2147483646 w 21600"/>
              <a:gd name="T59" fmla="*/ 2147483646 h 21600"/>
              <a:gd name="T60" fmla="*/ 2147483646 w 21600"/>
              <a:gd name="T61" fmla="*/ 2147483646 h 21600"/>
              <a:gd name="T62" fmla="*/ 2147483646 w 21600"/>
              <a:gd name="T63" fmla="*/ 2147483646 h 21600"/>
              <a:gd name="T64" fmla="*/ 2147483646 w 21600"/>
              <a:gd name="T65" fmla="*/ 2147483646 h 21600"/>
              <a:gd name="T66" fmla="*/ 2147483646 w 21600"/>
              <a:gd name="T67" fmla="*/ 2147483646 h 21600"/>
              <a:gd name="T68" fmla="*/ 2147483646 w 21600"/>
              <a:gd name="T69" fmla="*/ 2147483646 h 21600"/>
              <a:gd name="T70" fmla="*/ 2147483646 w 21600"/>
              <a:gd name="T71" fmla="*/ 2147483646 h 21600"/>
              <a:gd name="T72" fmla="*/ 2147483646 w 21600"/>
              <a:gd name="T73" fmla="*/ 2147483646 h 21600"/>
              <a:gd name="T74" fmla="*/ 2147483646 w 21600"/>
              <a:gd name="T75" fmla="*/ 2147483646 h 21600"/>
              <a:gd name="T76" fmla="*/ 2147483646 w 21600"/>
              <a:gd name="T77" fmla="*/ 2147483646 h 21600"/>
              <a:gd name="T78" fmla="*/ 2147483646 w 21600"/>
              <a:gd name="T79" fmla="*/ 2147483646 h 21600"/>
              <a:gd name="T80" fmla="*/ 2147483646 w 21600"/>
              <a:gd name="T81" fmla="*/ 2147483646 h 21600"/>
              <a:gd name="T82" fmla="*/ 2147483646 w 21600"/>
              <a:gd name="T83" fmla="*/ 2147483646 h 21600"/>
              <a:gd name="T84" fmla="*/ 2147483646 w 21600"/>
              <a:gd name="T85" fmla="*/ 2147483646 h 21600"/>
              <a:gd name="T86" fmla="*/ 2147483646 w 21600"/>
              <a:gd name="T87" fmla="*/ 2147483646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600" h="21600">
                <a:moveTo>
                  <a:pt x="19988" y="2580"/>
                </a:moveTo>
                <a:cubicBezTo>
                  <a:pt x="20420" y="2580"/>
                  <a:pt x="20794" y="2736"/>
                  <a:pt x="21116" y="3053"/>
                </a:cubicBezTo>
                <a:cubicBezTo>
                  <a:pt x="21439" y="3372"/>
                  <a:pt x="21600" y="3744"/>
                  <a:pt x="21600" y="4176"/>
                </a:cubicBezTo>
                <a:lnTo>
                  <a:pt x="21600" y="19987"/>
                </a:lnTo>
                <a:cubicBezTo>
                  <a:pt x="21600" y="20419"/>
                  <a:pt x="21439" y="20797"/>
                  <a:pt x="21116" y="21116"/>
                </a:cubicBezTo>
                <a:cubicBezTo>
                  <a:pt x="20794" y="21439"/>
                  <a:pt x="20420" y="21600"/>
                  <a:pt x="19988" y="21600"/>
                </a:cubicBezTo>
                <a:lnTo>
                  <a:pt x="1612" y="21600"/>
                </a:lnTo>
                <a:cubicBezTo>
                  <a:pt x="1180" y="21600"/>
                  <a:pt x="806" y="21439"/>
                  <a:pt x="484" y="21116"/>
                </a:cubicBezTo>
                <a:cubicBezTo>
                  <a:pt x="161" y="20797"/>
                  <a:pt x="0" y="20419"/>
                  <a:pt x="0" y="19987"/>
                </a:cubicBezTo>
                <a:lnTo>
                  <a:pt x="0" y="4176"/>
                </a:lnTo>
                <a:cubicBezTo>
                  <a:pt x="0" y="3744"/>
                  <a:pt x="161" y="3372"/>
                  <a:pt x="484" y="3053"/>
                </a:cubicBezTo>
                <a:cubicBezTo>
                  <a:pt x="806" y="2736"/>
                  <a:pt x="1180" y="2580"/>
                  <a:pt x="1612" y="2580"/>
                </a:cubicBezTo>
                <a:lnTo>
                  <a:pt x="2151" y="2580"/>
                </a:lnTo>
                <a:lnTo>
                  <a:pt x="2151" y="2402"/>
                </a:lnTo>
                <a:cubicBezTo>
                  <a:pt x="2151" y="2117"/>
                  <a:pt x="2197" y="1829"/>
                  <a:pt x="2289" y="1541"/>
                </a:cubicBezTo>
                <a:cubicBezTo>
                  <a:pt x="2381" y="1250"/>
                  <a:pt x="2531" y="991"/>
                  <a:pt x="2738" y="766"/>
                </a:cubicBezTo>
                <a:cubicBezTo>
                  <a:pt x="2943" y="542"/>
                  <a:pt x="3216" y="360"/>
                  <a:pt x="3556" y="213"/>
                </a:cubicBezTo>
                <a:cubicBezTo>
                  <a:pt x="3896" y="75"/>
                  <a:pt x="4310" y="0"/>
                  <a:pt x="4797" y="0"/>
                </a:cubicBezTo>
                <a:cubicBezTo>
                  <a:pt x="5283" y="0"/>
                  <a:pt x="5698" y="75"/>
                  <a:pt x="6038" y="213"/>
                </a:cubicBezTo>
                <a:cubicBezTo>
                  <a:pt x="6378" y="360"/>
                  <a:pt x="6651" y="542"/>
                  <a:pt x="6858" y="766"/>
                </a:cubicBezTo>
                <a:cubicBezTo>
                  <a:pt x="7063" y="991"/>
                  <a:pt x="7215" y="1256"/>
                  <a:pt x="7313" y="1546"/>
                </a:cubicBezTo>
                <a:cubicBezTo>
                  <a:pt x="7411" y="1840"/>
                  <a:pt x="7457" y="2125"/>
                  <a:pt x="7457" y="2402"/>
                </a:cubicBezTo>
                <a:lnTo>
                  <a:pt x="7457" y="2580"/>
                </a:lnTo>
                <a:lnTo>
                  <a:pt x="8134" y="2580"/>
                </a:lnTo>
                <a:lnTo>
                  <a:pt x="8134" y="2402"/>
                </a:lnTo>
                <a:cubicBezTo>
                  <a:pt x="8134" y="2117"/>
                  <a:pt x="8180" y="1829"/>
                  <a:pt x="8269" y="1541"/>
                </a:cubicBezTo>
                <a:cubicBezTo>
                  <a:pt x="8364" y="1250"/>
                  <a:pt x="8511" y="991"/>
                  <a:pt x="8718" y="766"/>
                </a:cubicBezTo>
                <a:cubicBezTo>
                  <a:pt x="8926" y="541"/>
                  <a:pt x="9199" y="360"/>
                  <a:pt x="9539" y="213"/>
                </a:cubicBezTo>
                <a:cubicBezTo>
                  <a:pt x="9879" y="75"/>
                  <a:pt x="10293" y="0"/>
                  <a:pt x="10780" y="0"/>
                </a:cubicBezTo>
                <a:cubicBezTo>
                  <a:pt x="11266" y="0"/>
                  <a:pt x="11678" y="75"/>
                  <a:pt x="12021" y="213"/>
                </a:cubicBezTo>
                <a:cubicBezTo>
                  <a:pt x="12361" y="360"/>
                  <a:pt x="12637" y="542"/>
                  <a:pt x="12853" y="766"/>
                </a:cubicBezTo>
                <a:cubicBezTo>
                  <a:pt x="13069" y="991"/>
                  <a:pt x="13227" y="1256"/>
                  <a:pt x="13322" y="1546"/>
                </a:cubicBezTo>
                <a:cubicBezTo>
                  <a:pt x="13417" y="1840"/>
                  <a:pt x="13469" y="2125"/>
                  <a:pt x="13469" y="2402"/>
                </a:cubicBezTo>
                <a:lnTo>
                  <a:pt x="13469" y="2580"/>
                </a:lnTo>
                <a:lnTo>
                  <a:pt x="14143" y="2580"/>
                </a:lnTo>
                <a:lnTo>
                  <a:pt x="14143" y="2402"/>
                </a:lnTo>
                <a:cubicBezTo>
                  <a:pt x="14143" y="2117"/>
                  <a:pt x="14192" y="1829"/>
                  <a:pt x="14287" y="1541"/>
                </a:cubicBezTo>
                <a:cubicBezTo>
                  <a:pt x="14385" y="1250"/>
                  <a:pt x="14534" y="991"/>
                  <a:pt x="14742" y="766"/>
                </a:cubicBezTo>
                <a:cubicBezTo>
                  <a:pt x="14949" y="541"/>
                  <a:pt x="15220" y="360"/>
                  <a:pt x="15556" y="213"/>
                </a:cubicBezTo>
                <a:cubicBezTo>
                  <a:pt x="15890" y="75"/>
                  <a:pt x="16305" y="0"/>
                  <a:pt x="16803" y="0"/>
                </a:cubicBezTo>
                <a:cubicBezTo>
                  <a:pt x="17290" y="0"/>
                  <a:pt x="17704" y="75"/>
                  <a:pt x="18044" y="213"/>
                </a:cubicBezTo>
                <a:cubicBezTo>
                  <a:pt x="18384" y="360"/>
                  <a:pt x="18657" y="541"/>
                  <a:pt x="18865" y="766"/>
                </a:cubicBezTo>
                <a:cubicBezTo>
                  <a:pt x="19069" y="991"/>
                  <a:pt x="19219" y="1256"/>
                  <a:pt x="19311" y="1546"/>
                </a:cubicBezTo>
                <a:cubicBezTo>
                  <a:pt x="19403" y="1840"/>
                  <a:pt x="19449" y="2125"/>
                  <a:pt x="19449" y="2402"/>
                </a:cubicBezTo>
                <a:lnTo>
                  <a:pt x="19449" y="2580"/>
                </a:lnTo>
                <a:lnTo>
                  <a:pt x="19988" y="2580"/>
                </a:lnTo>
                <a:close/>
                <a:moveTo>
                  <a:pt x="6067" y="7968"/>
                </a:moveTo>
                <a:lnTo>
                  <a:pt x="2180" y="7968"/>
                </a:lnTo>
                <a:lnTo>
                  <a:pt x="2180" y="11444"/>
                </a:lnTo>
                <a:lnTo>
                  <a:pt x="6067" y="11444"/>
                </a:lnTo>
                <a:lnTo>
                  <a:pt x="6067" y="7968"/>
                </a:lnTo>
                <a:close/>
                <a:moveTo>
                  <a:pt x="6067" y="11976"/>
                </a:moveTo>
                <a:lnTo>
                  <a:pt x="2180" y="11976"/>
                </a:lnTo>
                <a:lnTo>
                  <a:pt x="2180" y="15452"/>
                </a:lnTo>
                <a:lnTo>
                  <a:pt x="6067" y="15452"/>
                </a:lnTo>
                <a:lnTo>
                  <a:pt x="6067" y="11976"/>
                </a:lnTo>
                <a:close/>
                <a:moveTo>
                  <a:pt x="6067" y="15976"/>
                </a:moveTo>
                <a:lnTo>
                  <a:pt x="2180" y="15976"/>
                </a:lnTo>
                <a:lnTo>
                  <a:pt x="2180" y="19423"/>
                </a:lnTo>
                <a:lnTo>
                  <a:pt x="6067" y="19423"/>
                </a:lnTo>
                <a:lnTo>
                  <a:pt x="6067" y="15976"/>
                </a:lnTo>
                <a:close/>
                <a:moveTo>
                  <a:pt x="3755" y="5543"/>
                </a:moveTo>
                <a:cubicBezTo>
                  <a:pt x="3755" y="6068"/>
                  <a:pt x="4103" y="6324"/>
                  <a:pt x="4800" y="6324"/>
                </a:cubicBezTo>
                <a:cubicBezTo>
                  <a:pt x="5499" y="6324"/>
                  <a:pt x="5848" y="6068"/>
                  <a:pt x="5848" y="5543"/>
                </a:cubicBezTo>
                <a:lnTo>
                  <a:pt x="5848" y="2399"/>
                </a:lnTo>
                <a:cubicBezTo>
                  <a:pt x="5848" y="1878"/>
                  <a:pt x="5499" y="1613"/>
                  <a:pt x="4800" y="1613"/>
                </a:cubicBezTo>
                <a:cubicBezTo>
                  <a:pt x="4103" y="1613"/>
                  <a:pt x="3755" y="1878"/>
                  <a:pt x="3755" y="2399"/>
                </a:cubicBezTo>
                <a:lnTo>
                  <a:pt x="3755" y="5543"/>
                </a:lnTo>
                <a:close/>
                <a:moveTo>
                  <a:pt x="10535" y="7968"/>
                </a:moveTo>
                <a:lnTo>
                  <a:pt x="6608" y="7968"/>
                </a:lnTo>
                <a:lnTo>
                  <a:pt x="6608" y="11444"/>
                </a:lnTo>
                <a:lnTo>
                  <a:pt x="10535" y="11444"/>
                </a:lnTo>
                <a:lnTo>
                  <a:pt x="10535" y="7968"/>
                </a:lnTo>
                <a:close/>
                <a:moveTo>
                  <a:pt x="10535" y="11976"/>
                </a:moveTo>
                <a:lnTo>
                  <a:pt x="6608" y="11976"/>
                </a:lnTo>
                <a:lnTo>
                  <a:pt x="6608" y="15452"/>
                </a:lnTo>
                <a:lnTo>
                  <a:pt x="10535" y="15452"/>
                </a:lnTo>
                <a:lnTo>
                  <a:pt x="10535" y="11976"/>
                </a:lnTo>
                <a:close/>
                <a:moveTo>
                  <a:pt x="10535" y="15976"/>
                </a:moveTo>
                <a:lnTo>
                  <a:pt x="6608" y="15976"/>
                </a:lnTo>
                <a:lnTo>
                  <a:pt x="6608" y="19423"/>
                </a:lnTo>
                <a:lnTo>
                  <a:pt x="10535" y="19423"/>
                </a:lnTo>
                <a:lnTo>
                  <a:pt x="10535" y="15976"/>
                </a:lnTo>
                <a:close/>
                <a:moveTo>
                  <a:pt x="9775" y="5543"/>
                </a:moveTo>
                <a:cubicBezTo>
                  <a:pt x="9775" y="5826"/>
                  <a:pt x="9850" y="6027"/>
                  <a:pt x="9997" y="6145"/>
                </a:cubicBezTo>
                <a:cubicBezTo>
                  <a:pt x="10144" y="6269"/>
                  <a:pt x="10406" y="6324"/>
                  <a:pt x="10783" y="6324"/>
                </a:cubicBezTo>
                <a:cubicBezTo>
                  <a:pt x="11160" y="6324"/>
                  <a:pt x="11428" y="6263"/>
                  <a:pt x="11589" y="6140"/>
                </a:cubicBezTo>
                <a:cubicBezTo>
                  <a:pt x="11750" y="6016"/>
                  <a:pt x="11831" y="5820"/>
                  <a:pt x="11831" y="5544"/>
                </a:cubicBezTo>
                <a:lnTo>
                  <a:pt x="11831" y="2399"/>
                </a:lnTo>
                <a:cubicBezTo>
                  <a:pt x="11831" y="2128"/>
                  <a:pt x="11750" y="1933"/>
                  <a:pt x="11589" y="1803"/>
                </a:cubicBezTo>
                <a:cubicBezTo>
                  <a:pt x="11428" y="1673"/>
                  <a:pt x="11160" y="1613"/>
                  <a:pt x="10783" y="1613"/>
                </a:cubicBezTo>
                <a:cubicBezTo>
                  <a:pt x="10406" y="1613"/>
                  <a:pt x="10144" y="1679"/>
                  <a:pt x="9997" y="1814"/>
                </a:cubicBezTo>
                <a:cubicBezTo>
                  <a:pt x="9850" y="1944"/>
                  <a:pt x="9775" y="2140"/>
                  <a:pt x="9775" y="2399"/>
                </a:cubicBezTo>
                <a:lnTo>
                  <a:pt x="9775" y="5543"/>
                </a:lnTo>
                <a:close/>
                <a:moveTo>
                  <a:pt x="14986" y="7968"/>
                </a:moveTo>
                <a:lnTo>
                  <a:pt x="11074" y="7968"/>
                </a:lnTo>
                <a:lnTo>
                  <a:pt x="11074" y="11444"/>
                </a:lnTo>
                <a:lnTo>
                  <a:pt x="14986" y="11444"/>
                </a:lnTo>
                <a:lnTo>
                  <a:pt x="14986" y="7968"/>
                </a:lnTo>
                <a:close/>
                <a:moveTo>
                  <a:pt x="14986" y="11976"/>
                </a:moveTo>
                <a:lnTo>
                  <a:pt x="11074" y="11976"/>
                </a:lnTo>
                <a:lnTo>
                  <a:pt x="11074" y="15452"/>
                </a:lnTo>
                <a:lnTo>
                  <a:pt x="14986" y="15452"/>
                </a:lnTo>
                <a:lnTo>
                  <a:pt x="14986" y="11976"/>
                </a:lnTo>
                <a:close/>
                <a:moveTo>
                  <a:pt x="14986" y="15976"/>
                </a:moveTo>
                <a:lnTo>
                  <a:pt x="11074" y="15976"/>
                </a:lnTo>
                <a:lnTo>
                  <a:pt x="11074" y="19423"/>
                </a:lnTo>
                <a:lnTo>
                  <a:pt x="14986" y="19423"/>
                </a:lnTo>
                <a:lnTo>
                  <a:pt x="14986" y="15976"/>
                </a:lnTo>
                <a:close/>
                <a:moveTo>
                  <a:pt x="19423" y="7968"/>
                </a:moveTo>
                <a:lnTo>
                  <a:pt x="15522" y="7968"/>
                </a:lnTo>
                <a:lnTo>
                  <a:pt x="15522" y="11444"/>
                </a:lnTo>
                <a:lnTo>
                  <a:pt x="19423" y="11444"/>
                </a:lnTo>
                <a:lnTo>
                  <a:pt x="19423" y="7968"/>
                </a:lnTo>
                <a:close/>
                <a:moveTo>
                  <a:pt x="19423" y="11976"/>
                </a:moveTo>
                <a:lnTo>
                  <a:pt x="15522" y="11976"/>
                </a:lnTo>
                <a:lnTo>
                  <a:pt x="15522" y="15452"/>
                </a:lnTo>
                <a:lnTo>
                  <a:pt x="19423" y="15452"/>
                </a:lnTo>
                <a:lnTo>
                  <a:pt x="19423" y="11976"/>
                </a:lnTo>
                <a:close/>
                <a:moveTo>
                  <a:pt x="19423" y="15976"/>
                </a:moveTo>
                <a:lnTo>
                  <a:pt x="15522" y="15976"/>
                </a:lnTo>
                <a:lnTo>
                  <a:pt x="15522" y="19423"/>
                </a:lnTo>
                <a:lnTo>
                  <a:pt x="19423" y="19423"/>
                </a:lnTo>
                <a:lnTo>
                  <a:pt x="19423" y="15976"/>
                </a:lnTo>
                <a:close/>
                <a:moveTo>
                  <a:pt x="15758" y="5543"/>
                </a:moveTo>
                <a:cubicBezTo>
                  <a:pt x="15758" y="6068"/>
                  <a:pt x="16106" y="6324"/>
                  <a:pt x="16806" y="6324"/>
                </a:cubicBezTo>
                <a:cubicBezTo>
                  <a:pt x="17503" y="6324"/>
                  <a:pt x="17848" y="6068"/>
                  <a:pt x="17840" y="5543"/>
                </a:cubicBezTo>
                <a:lnTo>
                  <a:pt x="17840" y="2399"/>
                </a:lnTo>
                <a:cubicBezTo>
                  <a:pt x="17840" y="1878"/>
                  <a:pt x="17494" y="1613"/>
                  <a:pt x="16806" y="1613"/>
                </a:cubicBezTo>
                <a:cubicBezTo>
                  <a:pt x="16106" y="1613"/>
                  <a:pt x="15758" y="1878"/>
                  <a:pt x="15758" y="2399"/>
                </a:cubicBezTo>
                <a:lnTo>
                  <a:pt x="15758" y="5543"/>
                </a:lnTo>
                <a:close/>
                <a:moveTo>
                  <a:pt x="15758" y="5543"/>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zh-CN" altLang="en-US" sz="900">
              <a:latin typeface="华文行楷" panose="02010800040101010101" pitchFamily="2" charset="-122"/>
              <a:ea typeface="华文行楷" panose="02010800040101010101" pitchFamily="2" charset="-122"/>
              <a:cs typeface="+mn-ea"/>
              <a:sym typeface="+mn-lt"/>
            </a:endParaRPr>
          </a:p>
        </p:txBody>
      </p:sp>
      <p:grpSp>
        <p:nvGrpSpPr>
          <p:cNvPr id="935" name="Group 8"/>
          <p:cNvGrpSpPr/>
          <p:nvPr/>
        </p:nvGrpSpPr>
        <p:grpSpPr>
          <a:xfrm>
            <a:off x="2632054" y="3116600"/>
            <a:ext cx="542761" cy="739014"/>
            <a:chOff x="2767013" y="609600"/>
            <a:chExt cx="561975" cy="765176"/>
          </a:xfrm>
          <a:solidFill>
            <a:schemeClr val="bg1"/>
          </a:solidFill>
        </p:grpSpPr>
        <p:sp>
          <p:nvSpPr>
            <p:cNvPr id="936"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华文行楷" panose="02010800040101010101" pitchFamily="2" charset="-122"/>
                <a:ea typeface="华文行楷" panose="02010800040101010101" pitchFamily="2" charset="-122"/>
                <a:cs typeface="+mn-ea"/>
                <a:sym typeface="+mn-lt"/>
              </a:endParaRPr>
            </a:p>
          </p:txBody>
        </p:sp>
        <p:sp>
          <p:nvSpPr>
            <p:cNvPr id="937"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华文行楷" panose="02010800040101010101" pitchFamily="2" charset="-122"/>
                <a:ea typeface="华文行楷" panose="02010800040101010101" pitchFamily="2" charset="-122"/>
                <a:cs typeface="+mn-ea"/>
                <a:sym typeface="+mn-lt"/>
              </a:endParaRPr>
            </a:p>
          </p:txBody>
        </p:sp>
      </p:grpSp>
      <p:sp>
        <p:nvSpPr>
          <p:cNvPr id="2" name="文本框 1"/>
          <p:cNvSpPr txBox="1"/>
          <p:nvPr/>
        </p:nvSpPr>
        <p:spPr>
          <a:xfrm>
            <a:off x="2589121" y="3814099"/>
            <a:ext cx="511679" cy="646331"/>
          </a:xfrm>
          <a:prstGeom prst="rect">
            <a:avLst/>
          </a:prstGeom>
          <a:noFill/>
        </p:spPr>
        <p:txBody>
          <a:bodyPr wrap="none" rtlCol="0">
            <a:spAutoFit/>
          </a:bodyPr>
          <a:lstStyle/>
          <a:p>
            <a:r>
              <a:rPr lang="en-US" altLang="zh-CN" sz="3600" dirty="0">
                <a:solidFill>
                  <a:schemeClr val="bg1"/>
                </a:solidFill>
                <a:latin typeface="华文行楷" panose="02010800040101010101" pitchFamily="2" charset="-122"/>
                <a:ea typeface="华文行楷" panose="02010800040101010101" pitchFamily="2" charset="-122"/>
                <a:cs typeface="+mn-ea"/>
                <a:sym typeface="+mn-lt"/>
              </a:rPr>
              <a:t>01</a:t>
            </a:r>
            <a:endParaRPr lang="zh-CN" altLang="en-US" sz="3600" dirty="0">
              <a:solidFill>
                <a:schemeClr val="bg1"/>
              </a:solidFill>
              <a:latin typeface="华文行楷" panose="02010800040101010101" pitchFamily="2" charset="-122"/>
              <a:ea typeface="华文行楷" panose="02010800040101010101" pitchFamily="2" charset="-122"/>
              <a:cs typeface="+mn-ea"/>
              <a:sym typeface="+mn-lt"/>
            </a:endParaRPr>
          </a:p>
        </p:txBody>
      </p:sp>
      <p:sp>
        <p:nvSpPr>
          <p:cNvPr id="939" name="文本框 938"/>
          <p:cNvSpPr txBox="1"/>
          <p:nvPr/>
        </p:nvSpPr>
        <p:spPr>
          <a:xfrm>
            <a:off x="1878584" y="5000502"/>
            <a:ext cx="2031325" cy="461665"/>
          </a:xfrm>
          <a:prstGeom prst="rect">
            <a:avLst/>
          </a:prstGeom>
          <a:noFill/>
        </p:spPr>
        <p:txBody>
          <a:bodyPr wrap="none" rtlCol="0">
            <a:spAutoFit/>
          </a:bodyPr>
          <a:lstStyle/>
          <a:p>
            <a:pPr algn="ctr"/>
            <a:r>
              <a:rPr lang="zh-CN" altLang="en-US" sz="2400" dirty="0">
                <a:latin typeface="华文行楷" panose="02010800040101010101" pitchFamily="2" charset="-122"/>
                <a:ea typeface="华文行楷" panose="02010800040101010101" pitchFamily="2" charset="-122"/>
                <a:cs typeface="+mn-ea"/>
                <a:sym typeface="+mn-lt"/>
              </a:rPr>
              <a:t>遗传算法简介</a:t>
            </a:r>
          </a:p>
        </p:txBody>
      </p:sp>
      <p:sp>
        <p:nvSpPr>
          <p:cNvPr id="960" name="文本框 959"/>
          <p:cNvSpPr txBox="1"/>
          <p:nvPr/>
        </p:nvSpPr>
        <p:spPr>
          <a:xfrm>
            <a:off x="4033020" y="5000502"/>
            <a:ext cx="2031325" cy="461665"/>
          </a:xfrm>
          <a:prstGeom prst="rect">
            <a:avLst/>
          </a:prstGeom>
          <a:noFill/>
        </p:spPr>
        <p:txBody>
          <a:bodyPr wrap="none" rtlCol="0">
            <a:spAutoFit/>
          </a:bodyPr>
          <a:lstStyle/>
          <a:p>
            <a:pPr algn="ctr"/>
            <a:r>
              <a:rPr lang="zh-CN" altLang="en-US" sz="2400" dirty="0">
                <a:latin typeface="华文行楷" panose="02010800040101010101" pitchFamily="2" charset="-122"/>
                <a:ea typeface="华文行楷" panose="02010800040101010101" pitchFamily="2" charset="-122"/>
                <a:cs typeface="+mn-ea"/>
                <a:sym typeface="+mn-lt"/>
              </a:rPr>
              <a:t>所选问题概述</a:t>
            </a:r>
          </a:p>
        </p:txBody>
      </p:sp>
      <p:sp>
        <p:nvSpPr>
          <p:cNvPr id="963" name="文本框 962"/>
          <p:cNvSpPr txBox="1"/>
          <p:nvPr/>
        </p:nvSpPr>
        <p:spPr>
          <a:xfrm>
            <a:off x="6187465" y="5000502"/>
            <a:ext cx="2031326" cy="461665"/>
          </a:xfrm>
          <a:prstGeom prst="rect">
            <a:avLst/>
          </a:prstGeom>
          <a:noFill/>
        </p:spPr>
        <p:txBody>
          <a:bodyPr wrap="none" rtlCol="0">
            <a:spAutoFit/>
          </a:bodyPr>
          <a:lstStyle/>
          <a:p>
            <a:pPr algn="ctr"/>
            <a:r>
              <a:rPr lang="zh-CN" altLang="en-US" sz="2400" dirty="0">
                <a:latin typeface="华文行楷" panose="02010800040101010101" pitchFamily="2" charset="-122"/>
                <a:ea typeface="华文行楷" panose="02010800040101010101" pitchFamily="2" charset="-122"/>
                <a:cs typeface="+mn-ea"/>
                <a:sym typeface="+mn-lt"/>
              </a:rPr>
              <a:t>具体实现分析</a:t>
            </a:r>
          </a:p>
        </p:txBody>
      </p:sp>
      <p:sp>
        <p:nvSpPr>
          <p:cNvPr id="966" name="文本框 965"/>
          <p:cNvSpPr txBox="1"/>
          <p:nvPr/>
        </p:nvSpPr>
        <p:spPr>
          <a:xfrm>
            <a:off x="8341891" y="5000502"/>
            <a:ext cx="2031325" cy="461665"/>
          </a:xfrm>
          <a:prstGeom prst="rect">
            <a:avLst/>
          </a:prstGeom>
          <a:noFill/>
        </p:spPr>
        <p:txBody>
          <a:bodyPr wrap="none" rtlCol="0">
            <a:spAutoFit/>
          </a:bodyPr>
          <a:lstStyle/>
          <a:p>
            <a:pPr algn="ctr"/>
            <a:r>
              <a:rPr lang="zh-CN" altLang="en-US" sz="2400" dirty="0">
                <a:latin typeface="华文行楷" panose="02010800040101010101" pitchFamily="2" charset="-122"/>
                <a:ea typeface="华文行楷" panose="02010800040101010101" pitchFamily="2" charset="-122"/>
                <a:cs typeface="+mn-ea"/>
                <a:sym typeface="+mn-lt"/>
              </a:rPr>
              <a:t>参考资料展示</a:t>
            </a:r>
          </a:p>
        </p:txBody>
      </p:sp>
      <p:sp>
        <p:nvSpPr>
          <p:cNvPr id="968" name="文本框 967"/>
          <p:cNvSpPr txBox="1"/>
          <p:nvPr/>
        </p:nvSpPr>
        <p:spPr>
          <a:xfrm>
            <a:off x="4638708" y="3814099"/>
            <a:ext cx="588623" cy="646331"/>
          </a:xfrm>
          <a:prstGeom prst="rect">
            <a:avLst/>
          </a:prstGeom>
          <a:noFill/>
        </p:spPr>
        <p:txBody>
          <a:bodyPr wrap="none" rtlCol="0">
            <a:spAutoFit/>
          </a:bodyPr>
          <a:lstStyle/>
          <a:p>
            <a:r>
              <a:rPr lang="en-US" altLang="zh-CN" sz="3600" dirty="0">
                <a:solidFill>
                  <a:schemeClr val="bg1"/>
                </a:solidFill>
                <a:latin typeface="华文行楷" panose="02010800040101010101" pitchFamily="2" charset="-122"/>
                <a:ea typeface="华文行楷" panose="02010800040101010101" pitchFamily="2" charset="-122"/>
                <a:cs typeface="+mn-ea"/>
                <a:sym typeface="+mn-lt"/>
              </a:rPr>
              <a:t>02</a:t>
            </a:r>
            <a:endParaRPr lang="zh-CN" altLang="en-US" sz="3600" dirty="0">
              <a:solidFill>
                <a:schemeClr val="bg1"/>
              </a:solidFill>
              <a:latin typeface="华文行楷" panose="02010800040101010101" pitchFamily="2" charset="-122"/>
              <a:ea typeface="华文行楷" panose="02010800040101010101" pitchFamily="2" charset="-122"/>
              <a:cs typeface="+mn-ea"/>
              <a:sym typeface="+mn-lt"/>
            </a:endParaRPr>
          </a:p>
        </p:txBody>
      </p:sp>
      <p:sp>
        <p:nvSpPr>
          <p:cNvPr id="969" name="文本框 968"/>
          <p:cNvSpPr txBox="1"/>
          <p:nvPr/>
        </p:nvSpPr>
        <p:spPr>
          <a:xfrm>
            <a:off x="6764495" y="3814099"/>
            <a:ext cx="622286" cy="646331"/>
          </a:xfrm>
          <a:prstGeom prst="rect">
            <a:avLst/>
          </a:prstGeom>
          <a:noFill/>
        </p:spPr>
        <p:txBody>
          <a:bodyPr wrap="none" rtlCol="0">
            <a:spAutoFit/>
          </a:bodyPr>
          <a:lstStyle/>
          <a:p>
            <a:r>
              <a:rPr lang="en-US" altLang="zh-CN" sz="3600" dirty="0">
                <a:solidFill>
                  <a:schemeClr val="bg1"/>
                </a:solidFill>
                <a:latin typeface="华文行楷" panose="02010800040101010101" pitchFamily="2" charset="-122"/>
                <a:ea typeface="华文行楷" panose="02010800040101010101" pitchFamily="2" charset="-122"/>
                <a:cs typeface="+mn-ea"/>
                <a:sym typeface="+mn-lt"/>
              </a:rPr>
              <a:t>03</a:t>
            </a:r>
            <a:endParaRPr lang="zh-CN" altLang="en-US" sz="3600" dirty="0">
              <a:solidFill>
                <a:schemeClr val="bg1"/>
              </a:solidFill>
              <a:latin typeface="华文行楷" panose="02010800040101010101" pitchFamily="2" charset="-122"/>
              <a:ea typeface="华文行楷" panose="02010800040101010101" pitchFamily="2" charset="-122"/>
              <a:cs typeface="+mn-ea"/>
              <a:sym typeface="+mn-lt"/>
            </a:endParaRPr>
          </a:p>
        </p:txBody>
      </p:sp>
      <p:sp>
        <p:nvSpPr>
          <p:cNvPr id="970" name="文本框 969"/>
          <p:cNvSpPr txBox="1"/>
          <p:nvPr/>
        </p:nvSpPr>
        <p:spPr>
          <a:xfrm>
            <a:off x="9004582" y="3814099"/>
            <a:ext cx="583814" cy="646331"/>
          </a:xfrm>
          <a:prstGeom prst="rect">
            <a:avLst/>
          </a:prstGeom>
          <a:noFill/>
        </p:spPr>
        <p:txBody>
          <a:bodyPr wrap="none" rtlCol="0">
            <a:spAutoFit/>
          </a:bodyPr>
          <a:lstStyle/>
          <a:p>
            <a:r>
              <a:rPr lang="en-US" altLang="zh-CN" sz="3600" dirty="0">
                <a:solidFill>
                  <a:schemeClr val="bg1"/>
                </a:solidFill>
                <a:latin typeface="华文行楷" panose="02010800040101010101" pitchFamily="2" charset="-122"/>
                <a:ea typeface="华文行楷" panose="02010800040101010101" pitchFamily="2" charset="-122"/>
                <a:cs typeface="+mn-ea"/>
                <a:sym typeface="+mn-lt"/>
              </a:rPr>
              <a:t>04</a:t>
            </a:r>
            <a:endParaRPr lang="zh-CN" altLang="en-US" sz="3600" dirty="0">
              <a:solidFill>
                <a:schemeClr val="bg1"/>
              </a:solidFill>
              <a:latin typeface="华文行楷" panose="02010800040101010101" pitchFamily="2" charset="-122"/>
              <a:ea typeface="华文行楷" panose="02010800040101010101" pitchFamily="2" charset="-122"/>
              <a:cs typeface="+mn-ea"/>
              <a:sym typeface="+mn-lt"/>
            </a:endParaRPr>
          </a:p>
        </p:txBody>
      </p:sp>
      <p:pic>
        <p:nvPicPr>
          <p:cNvPr id="3" name="图片 2"/>
          <p:cNvPicPr>
            <a:picLocks noChangeAspect="1"/>
          </p:cNvPicPr>
          <p:nvPr/>
        </p:nvPicPr>
        <p:blipFill>
          <a:blip r:embed="rId2"/>
          <a:stretch>
            <a:fillRect/>
          </a:stretch>
        </p:blipFill>
        <p:spPr>
          <a:xfrm>
            <a:off x="9653943" y="-2001374"/>
            <a:ext cx="4651651" cy="5054022"/>
          </a:xfrm>
          <a:prstGeom prst="rect">
            <a:avLst/>
          </a:prstGeom>
        </p:spPr>
      </p:pic>
      <p:pic>
        <p:nvPicPr>
          <p:cNvPr id="971" name="图片 970"/>
          <p:cNvPicPr>
            <a:picLocks noChangeAspect="1"/>
          </p:cNvPicPr>
          <p:nvPr/>
        </p:nvPicPr>
        <p:blipFill>
          <a:blip r:embed="rId3"/>
          <a:stretch>
            <a:fillRect/>
          </a:stretch>
        </p:blipFill>
        <p:spPr>
          <a:xfrm>
            <a:off x="-2130028" y="3855614"/>
            <a:ext cx="4590686" cy="5023539"/>
          </a:xfrm>
          <a:prstGeom prst="rect">
            <a:avLst/>
          </a:prstGeom>
        </p:spPr>
      </p:pic>
    </p:spTree>
    <p:extLst>
      <p:ext uri="{BB962C8B-B14F-4D97-AF65-F5344CB8AC3E}">
        <p14:creationId xmlns:p14="http://schemas.microsoft.com/office/powerpoint/2010/main" val="665192847"/>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930"/>
                                        </p:tgtEl>
                                        <p:attrNameLst>
                                          <p:attrName>style.visibility</p:attrName>
                                        </p:attrNameLst>
                                      </p:cBhvr>
                                      <p:to>
                                        <p:strVal val="visible"/>
                                      </p:to>
                                    </p:set>
                                    <p:anim calcmode="lin" valueType="num">
                                      <p:cBhvr>
                                        <p:cTn id="7" dur="500" fill="hold"/>
                                        <p:tgtEl>
                                          <p:spTgt spid="930"/>
                                        </p:tgtEl>
                                        <p:attrNameLst>
                                          <p:attrName>ppt_w</p:attrName>
                                        </p:attrNameLst>
                                      </p:cBhvr>
                                      <p:tavLst>
                                        <p:tav tm="0">
                                          <p:val>
                                            <p:fltVal val="0"/>
                                          </p:val>
                                        </p:tav>
                                        <p:tav tm="100000">
                                          <p:val>
                                            <p:strVal val="#ppt_w"/>
                                          </p:val>
                                        </p:tav>
                                      </p:tavLst>
                                    </p:anim>
                                    <p:anim calcmode="lin" valueType="num">
                                      <p:cBhvr>
                                        <p:cTn id="8" dur="500" fill="hold"/>
                                        <p:tgtEl>
                                          <p:spTgt spid="9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929"/>
                                        </p:tgtEl>
                                        <p:attrNameLst>
                                          <p:attrName>style.visibility</p:attrName>
                                        </p:attrNameLst>
                                      </p:cBhvr>
                                      <p:to>
                                        <p:strVal val="visible"/>
                                      </p:to>
                                    </p:set>
                                    <p:anim calcmode="lin" valueType="num">
                                      <p:cBhvr>
                                        <p:cTn id="12" dur="500" fill="hold"/>
                                        <p:tgtEl>
                                          <p:spTgt spid="929"/>
                                        </p:tgtEl>
                                        <p:attrNameLst>
                                          <p:attrName>ppt_w</p:attrName>
                                        </p:attrNameLst>
                                      </p:cBhvr>
                                      <p:tavLst>
                                        <p:tav tm="0">
                                          <p:val>
                                            <p:fltVal val="0"/>
                                          </p:val>
                                        </p:tav>
                                        <p:tav tm="100000">
                                          <p:val>
                                            <p:strVal val="#ppt_w"/>
                                          </p:val>
                                        </p:tav>
                                      </p:tavLst>
                                    </p:anim>
                                    <p:anim calcmode="lin" valueType="num">
                                      <p:cBhvr>
                                        <p:cTn id="13" dur="500" fill="hold"/>
                                        <p:tgtEl>
                                          <p:spTgt spid="929"/>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928"/>
                                        </p:tgtEl>
                                        <p:attrNameLst>
                                          <p:attrName>style.visibility</p:attrName>
                                        </p:attrNameLst>
                                      </p:cBhvr>
                                      <p:to>
                                        <p:strVal val="visible"/>
                                      </p:to>
                                    </p:set>
                                    <p:anim calcmode="lin" valueType="num">
                                      <p:cBhvr>
                                        <p:cTn id="17" dur="500" fill="hold"/>
                                        <p:tgtEl>
                                          <p:spTgt spid="928"/>
                                        </p:tgtEl>
                                        <p:attrNameLst>
                                          <p:attrName>ppt_w</p:attrName>
                                        </p:attrNameLst>
                                      </p:cBhvr>
                                      <p:tavLst>
                                        <p:tav tm="0">
                                          <p:val>
                                            <p:fltVal val="0"/>
                                          </p:val>
                                        </p:tav>
                                        <p:tav tm="100000">
                                          <p:val>
                                            <p:strVal val="#ppt_w"/>
                                          </p:val>
                                        </p:tav>
                                      </p:tavLst>
                                    </p:anim>
                                    <p:anim calcmode="lin" valueType="num">
                                      <p:cBhvr>
                                        <p:cTn id="18" dur="500" fill="hold"/>
                                        <p:tgtEl>
                                          <p:spTgt spid="928"/>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927"/>
                                        </p:tgtEl>
                                        <p:attrNameLst>
                                          <p:attrName>style.visibility</p:attrName>
                                        </p:attrNameLst>
                                      </p:cBhvr>
                                      <p:to>
                                        <p:strVal val="visible"/>
                                      </p:to>
                                    </p:set>
                                    <p:anim calcmode="lin" valueType="num">
                                      <p:cBhvr>
                                        <p:cTn id="22" dur="500" fill="hold"/>
                                        <p:tgtEl>
                                          <p:spTgt spid="927"/>
                                        </p:tgtEl>
                                        <p:attrNameLst>
                                          <p:attrName>ppt_w</p:attrName>
                                        </p:attrNameLst>
                                      </p:cBhvr>
                                      <p:tavLst>
                                        <p:tav tm="0">
                                          <p:val>
                                            <p:fltVal val="0"/>
                                          </p:val>
                                        </p:tav>
                                        <p:tav tm="100000">
                                          <p:val>
                                            <p:strVal val="#ppt_w"/>
                                          </p:val>
                                        </p:tav>
                                      </p:tavLst>
                                    </p:anim>
                                    <p:anim calcmode="lin" valueType="num">
                                      <p:cBhvr>
                                        <p:cTn id="23" dur="500" fill="hold"/>
                                        <p:tgtEl>
                                          <p:spTgt spid="9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 grpId="0" animBg="1"/>
      <p:bldP spid="928" grpId="0" animBg="1"/>
      <p:bldP spid="929" grpId="0" animBg="1"/>
      <p:bldP spid="930"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03.</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实</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现</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分</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析</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sp>
        <p:nvSpPr>
          <p:cNvPr id="6" name="文本框 5">
            <a:extLst>
              <a:ext uri="{FF2B5EF4-FFF2-40B4-BE49-F238E27FC236}">
                <a16:creationId xmlns:a16="http://schemas.microsoft.com/office/drawing/2014/main" id="{0026331D-BAF2-4013-9274-0EE1CD4CD0F4}"/>
              </a:ext>
            </a:extLst>
          </p:cNvPr>
          <p:cNvSpPr txBox="1"/>
          <p:nvPr/>
        </p:nvSpPr>
        <p:spPr>
          <a:xfrm>
            <a:off x="1621834" y="1651203"/>
            <a:ext cx="2398476" cy="338554"/>
          </a:xfrm>
          <a:prstGeom prst="rect">
            <a:avLst/>
          </a:prstGeom>
          <a:noFill/>
        </p:spPr>
        <p:txBody>
          <a:bodyPr wrap="square">
            <a:spAutoFit/>
          </a:bodyPr>
          <a:lstStyle/>
          <a:p>
            <a:r>
              <a:rPr lang="zh-CN" altLang="en-US" sz="16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600" dirty="0">
                <a:effectLst/>
                <a:latin typeface="华文楷体" panose="02010600040101010101" pitchFamily="2" charset="-122"/>
                <a:ea typeface="华文楷体" panose="02010600040101010101" pitchFamily="2" charset="-122"/>
                <a:cs typeface="Times New Roman" panose="02020603050405020304" pitchFamily="18" charset="0"/>
              </a:rPr>
              <a:t>5</a:t>
            </a:r>
            <a:r>
              <a:rPr lang="zh-CN" altLang="en-US" sz="1600" dirty="0">
                <a:effectLst/>
                <a:latin typeface="华文楷体" panose="02010600040101010101" pitchFamily="2" charset="-122"/>
                <a:ea typeface="华文楷体" panose="02010600040101010101" pitchFamily="2" charset="-122"/>
                <a:cs typeface="Times New Roman" panose="02020603050405020304" pitchFamily="18" charset="0"/>
              </a:rPr>
              <a:t>）</a:t>
            </a:r>
            <a:r>
              <a:rPr lang="zh-CN" altLang="zh-CN" sz="1600" dirty="0">
                <a:effectLst/>
                <a:latin typeface="华文楷体" panose="02010600040101010101" pitchFamily="2" charset="-122"/>
                <a:ea typeface="华文楷体" panose="02010600040101010101" pitchFamily="2" charset="-122"/>
                <a:cs typeface="Times New Roman" panose="02020603050405020304" pitchFamily="18" charset="0"/>
              </a:rPr>
              <a:t>二叉树表达式图</a:t>
            </a:r>
            <a:endParaRPr lang="zh-CN" altLang="en-US" sz="1600" dirty="0">
              <a:latin typeface="华文楷体" panose="02010600040101010101" pitchFamily="2" charset="-122"/>
              <a:ea typeface="华文楷体" panose="02010600040101010101" pitchFamily="2" charset="-122"/>
            </a:endParaRPr>
          </a:p>
        </p:txBody>
      </p:sp>
      <p:sp>
        <p:nvSpPr>
          <p:cNvPr id="7" name="文本框 6">
            <a:extLst>
              <a:ext uri="{FF2B5EF4-FFF2-40B4-BE49-F238E27FC236}">
                <a16:creationId xmlns:a16="http://schemas.microsoft.com/office/drawing/2014/main" id="{A484B636-D7B9-4DF5-8223-ABC567ADABC0}"/>
              </a:ext>
            </a:extLst>
          </p:cNvPr>
          <p:cNvSpPr txBox="1"/>
          <p:nvPr/>
        </p:nvSpPr>
        <p:spPr>
          <a:xfrm>
            <a:off x="1864006" y="863115"/>
            <a:ext cx="4012361" cy="395558"/>
          </a:xfrm>
          <a:prstGeom prst="rect">
            <a:avLst/>
          </a:prstGeom>
          <a:noFill/>
        </p:spPr>
        <p:txBody>
          <a:bodyPr wrap="square">
            <a:spAutoFit/>
          </a:bodyPr>
          <a:lstStyle/>
          <a:p>
            <a:pPr lvl="0" algn="just">
              <a:lnSpc>
                <a:spcPct val="115000"/>
              </a:lnSpc>
            </a:pPr>
            <a:r>
              <a:rPr lang="en-US" altLang="zh-CN" sz="1800" b="1" kern="100" dirty="0">
                <a:effectLst/>
                <a:latin typeface="华文楷体" panose="02010600040101010101" pitchFamily="2" charset="-122"/>
                <a:ea typeface="华文楷体" panose="02010600040101010101" pitchFamily="2" charset="-122"/>
              </a:rPr>
              <a:t>2. </a:t>
            </a:r>
            <a:r>
              <a:rPr lang="zh-CN" altLang="en-US" sz="1800" b="1" kern="100" dirty="0">
                <a:effectLst/>
                <a:latin typeface="华文楷体" panose="02010600040101010101" pitchFamily="2" charset="-122"/>
                <a:ea typeface="华文楷体" panose="02010600040101010101" pitchFamily="2" charset="-122"/>
              </a:rPr>
              <a:t>基于遗传算法的符号回归问题实现</a:t>
            </a:r>
            <a:endParaRPr lang="zh-CN" altLang="zh-CN" sz="1800" kern="100" dirty="0">
              <a:effectLst/>
              <a:latin typeface="华文楷体" panose="02010600040101010101" pitchFamily="2" charset="-122"/>
              <a:ea typeface="华文楷体" panose="02010600040101010101" pitchFamily="2" charset="-122"/>
            </a:endParaRPr>
          </a:p>
        </p:txBody>
      </p:sp>
      <p:pic>
        <p:nvPicPr>
          <p:cNvPr id="8" name="图片 7">
            <a:extLst>
              <a:ext uri="{FF2B5EF4-FFF2-40B4-BE49-F238E27FC236}">
                <a16:creationId xmlns:a16="http://schemas.microsoft.com/office/drawing/2014/main" id="{FAC1A162-BFD3-45C4-9811-D7A20B52B2D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864006" y="2305333"/>
            <a:ext cx="2122170" cy="2797810"/>
          </a:xfrm>
          <a:prstGeom prst="rect">
            <a:avLst/>
          </a:prstGeom>
          <a:noFill/>
          <a:ln>
            <a:noFill/>
          </a:ln>
        </p:spPr>
      </p:pic>
      <p:pic>
        <p:nvPicPr>
          <p:cNvPr id="37890" name="Picture 2">
            <a:extLst>
              <a:ext uri="{FF2B5EF4-FFF2-40B4-BE49-F238E27FC236}">
                <a16:creationId xmlns:a16="http://schemas.microsoft.com/office/drawing/2014/main" id="{A5C3A6F7-3130-4FE5-A71C-F263ED8C88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5282" y="3317363"/>
            <a:ext cx="2122169" cy="883507"/>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0A3FCB23-3E48-4ECE-9DC6-FD8A54F455CC}"/>
              </a:ext>
            </a:extLst>
          </p:cNvPr>
          <p:cNvSpPr txBox="1"/>
          <p:nvPr/>
        </p:nvSpPr>
        <p:spPr>
          <a:xfrm>
            <a:off x="4751225" y="3148086"/>
            <a:ext cx="2250282" cy="338554"/>
          </a:xfrm>
          <a:prstGeom prst="rect">
            <a:avLst/>
          </a:prstGeom>
          <a:noFill/>
        </p:spPr>
        <p:txBody>
          <a:bodyPr wrap="square">
            <a:spAutoFit/>
          </a:bodyPr>
          <a:lstStyle/>
          <a:p>
            <a:r>
              <a:rPr lang="zh-CN" altLang="en-US" sz="1600" dirty="0">
                <a:latin typeface="华文楷体" panose="02010600040101010101" pitchFamily="2" charset="-122"/>
                <a:ea typeface="华文楷体" panose="02010600040101010101" pitchFamily="2" charset="-122"/>
                <a:cs typeface="Times New Roman" panose="02020603050405020304" pitchFamily="18" charset="0"/>
              </a:rPr>
              <a:t>根据</a:t>
            </a:r>
            <a:r>
              <a:rPr lang="zh-CN" altLang="en-US" sz="16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表达式</a:t>
            </a:r>
            <a:r>
              <a:rPr lang="zh-CN" altLang="en-US" sz="1600" dirty="0">
                <a:latin typeface="华文楷体" panose="02010600040101010101" pitchFamily="2" charset="-122"/>
                <a:ea typeface="华文楷体" panose="02010600040101010101" pitchFamily="2" charset="-122"/>
                <a:cs typeface="Times New Roman" panose="02020603050405020304" pitchFamily="18" charset="0"/>
              </a:rPr>
              <a:t>进行</a:t>
            </a:r>
            <a:r>
              <a:rPr lang="zh-CN" altLang="en-US" sz="1600" dirty="0">
                <a:solidFill>
                  <a:schemeClr val="accent4"/>
                </a:solidFill>
                <a:latin typeface="华文楷体" panose="02010600040101010101" pitchFamily="2" charset="-122"/>
                <a:ea typeface="华文楷体" panose="02010600040101010101" pitchFamily="2" charset="-122"/>
                <a:cs typeface="Times New Roman" panose="02020603050405020304" pitchFamily="18" charset="0"/>
              </a:rPr>
              <a:t>预测</a:t>
            </a:r>
            <a:endParaRPr lang="zh-CN" altLang="en-US" sz="1600" dirty="0">
              <a:solidFill>
                <a:schemeClr val="accent4"/>
              </a:solidFill>
            </a:endParaRPr>
          </a:p>
        </p:txBody>
      </p:sp>
      <p:sp>
        <p:nvSpPr>
          <p:cNvPr id="13" name="文本框 12">
            <a:extLst>
              <a:ext uri="{FF2B5EF4-FFF2-40B4-BE49-F238E27FC236}">
                <a16:creationId xmlns:a16="http://schemas.microsoft.com/office/drawing/2014/main" id="{12209D89-DAB0-4EAB-BF7E-01E5427C49B8}"/>
              </a:ext>
            </a:extLst>
          </p:cNvPr>
          <p:cNvSpPr txBox="1"/>
          <p:nvPr/>
        </p:nvSpPr>
        <p:spPr>
          <a:xfrm>
            <a:off x="7001507" y="1651203"/>
            <a:ext cx="3068842" cy="338554"/>
          </a:xfrm>
          <a:prstGeom prst="rect">
            <a:avLst/>
          </a:prstGeom>
          <a:noFill/>
        </p:spPr>
        <p:txBody>
          <a:bodyPr wrap="square">
            <a:spAutoFit/>
          </a:bodyPr>
          <a:lstStyle/>
          <a:p>
            <a:pPr algn="just"/>
            <a:r>
              <a:rPr lang="zh-CN" altLang="zh-CN" sz="16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600" dirty="0">
                <a:latin typeface="华文楷体" panose="02010600040101010101" pitchFamily="2" charset="-122"/>
                <a:ea typeface="华文楷体" panose="02010600040101010101" pitchFamily="2" charset="-122"/>
                <a:cs typeface="Times New Roman" panose="02020603050405020304" pitchFamily="18" charset="0"/>
              </a:rPr>
              <a:t>7</a:t>
            </a:r>
            <a:r>
              <a:rPr lang="zh-CN" altLang="zh-CN" sz="1600" dirty="0">
                <a:latin typeface="华文楷体" panose="02010600040101010101" pitchFamily="2" charset="-122"/>
                <a:ea typeface="华文楷体" panose="02010600040101010101" pitchFamily="2" charset="-122"/>
                <a:cs typeface="Times New Roman" panose="02020603050405020304" pitchFamily="18" charset="0"/>
              </a:rPr>
              <a:t>）观察以及预测模型对比图</a:t>
            </a:r>
          </a:p>
        </p:txBody>
      </p:sp>
      <p:pic>
        <p:nvPicPr>
          <p:cNvPr id="14" name="图片 13">
            <a:extLst>
              <a:ext uri="{FF2B5EF4-FFF2-40B4-BE49-F238E27FC236}">
                <a16:creationId xmlns:a16="http://schemas.microsoft.com/office/drawing/2014/main" id="{518C679C-D4FE-4768-B3F0-F46A6EC71F28}"/>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7146290" y="2066991"/>
            <a:ext cx="4312285" cy="2839297"/>
          </a:xfrm>
          <a:prstGeom prst="rect">
            <a:avLst/>
          </a:prstGeom>
          <a:noFill/>
          <a:ln>
            <a:noFill/>
          </a:ln>
        </p:spPr>
      </p:pic>
      <p:sp>
        <p:nvSpPr>
          <p:cNvPr id="15" name="文本框 14">
            <a:extLst>
              <a:ext uri="{FF2B5EF4-FFF2-40B4-BE49-F238E27FC236}">
                <a16:creationId xmlns:a16="http://schemas.microsoft.com/office/drawing/2014/main" id="{AB564F9A-4CE7-4374-BBC4-B24C0D44CAFA}"/>
              </a:ext>
            </a:extLst>
          </p:cNvPr>
          <p:cNvSpPr txBox="1"/>
          <p:nvPr/>
        </p:nvSpPr>
        <p:spPr>
          <a:xfrm>
            <a:off x="7946177" y="5053308"/>
            <a:ext cx="2380576" cy="276999"/>
          </a:xfrm>
          <a:prstGeom prst="rect">
            <a:avLst/>
          </a:prstGeom>
          <a:noFill/>
        </p:spPr>
        <p:txBody>
          <a:bodyPr wrap="square">
            <a:spAutoFit/>
          </a:bodyPr>
          <a:lstStyle/>
          <a:p>
            <a:r>
              <a:rPr lang="zh-CN" altLang="en-US" sz="1200" b="1" dirty="0">
                <a:latin typeface="华文楷体" panose="02010600040101010101" pitchFamily="2" charset="-122"/>
                <a:ea typeface="华文楷体" panose="02010600040101010101" pitchFamily="2" charset="-122"/>
                <a:cs typeface="Times New Roman" panose="02020603050405020304" pitchFamily="18" charset="0"/>
              </a:rPr>
              <a:t>注：</a:t>
            </a:r>
            <a:r>
              <a:rPr lang="zh-CN" altLang="en-US" sz="12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红线</a:t>
            </a:r>
            <a:r>
              <a:rPr lang="zh-CN" altLang="en-US" sz="1200" b="1" dirty="0">
                <a:latin typeface="华文楷体" panose="02010600040101010101" pitchFamily="2" charset="-122"/>
                <a:ea typeface="华文楷体" panose="02010600040101010101" pitchFamily="2" charset="-122"/>
                <a:cs typeface="Times New Roman" panose="02020603050405020304" pitchFamily="18" charset="0"/>
              </a:rPr>
              <a:t>为预测，</a:t>
            </a:r>
            <a:r>
              <a:rPr lang="zh-CN" altLang="en-US" sz="1200" b="1" dirty="0">
                <a:solidFill>
                  <a:srgbClr val="0066FF"/>
                </a:solidFill>
                <a:latin typeface="华文楷体" panose="02010600040101010101" pitchFamily="2" charset="-122"/>
                <a:ea typeface="华文楷体" panose="02010600040101010101" pitchFamily="2" charset="-122"/>
                <a:cs typeface="Times New Roman" panose="02020603050405020304" pitchFamily="18" charset="0"/>
              </a:rPr>
              <a:t>蓝线</a:t>
            </a:r>
            <a:r>
              <a:rPr lang="zh-CN" altLang="en-US" sz="1200" b="1" dirty="0">
                <a:latin typeface="华文楷体" panose="02010600040101010101" pitchFamily="2" charset="-122"/>
                <a:ea typeface="华文楷体" panose="02010600040101010101" pitchFamily="2" charset="-122"/>
                <a:cs typeface="Times New Roman" panose="02020603050405020304" pitchFamily="18" charset="0"/>
              </a:rPr>
              <a:t>为观察</a:t>
            </a:r>
            <a:endParaRPr lang="zh-CN" altLang="en-US" sz="1200" b="1" dirty="0">
              <a:solidFill>
                <a:schemeClr val="accent4"/>
              </a:solidFill>
            </a:endParaRPr>
          </a:p>
        </p:txBody>
      </p:sp>
    </p:spTree>
    <p:extLst>
      <p:ext uri="{BB962C8B-B14F-4D97-AF65-F5344CB8AC3E}">
        <p14:creationId xmlns:p14="http://schemas.microsoft.com/office/powerpoint/2010/main" val="141469447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03.</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实</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现</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分</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析</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sp>
        <p:nvSpPr>
          <p:cNvPr id="5" name="文本框 4">
            <a:extLst>
              <a:ext uri="{FF2B5EF4-FFF2-40B4-BE49-F238E27FC236}">
                <a16:creationId xmlns:a16="http://schemas.microsoft.com/office/drawing/2014/main" id="{C100029E-1ACF-4046-B69D-F3C214B43ADA}"/>
              </a:ext>
            </a:extLst>
          </p:cNvPr>
          <p:cNvSpPr txBox="1"/>
          <p:nvPr/>
        </p:nvSpPr>
        <p:spPr>
          <a:xfrm>
            <a:off x="1864006" y="863115"/>
            <a:ext cx="4012361" cy="395558"/>
          </a:xfrm>
          <a:prstGeom prst="rect">
            <a:avLst/>
          </a:prstGeom>
          <a:noFill/>
        </p:spPr>
        <p:txBody>
          <a:bodyPr wrap="square">
            <a:spAutoFit/>
          </a:bodyPr>
          <a:lstStyle/>
          <a:p>
            <a:pPr lvl="0" algn="just">
              <a:lnSpc>
                <a:spcPct val="115000"/>
              </a:lnSpc>
            </a:pPr>
            <a:r>
              <a:rPr lang="en-US" altLang="zh-CN" sz="1800" b="1" kern="100">
                <a:effectLst/>
                <a:latin typeface="华文楷体" panose="02010600040101010101" pitchFamily="2" charset="-122"/>
                <a:ea typeface="华文楷体" panose="02010600040101010101" pitchFamily="2" charset="-122"/>
              </a:rPr>
              <a:t>2. </a:t>
            </a:r>
            <a:r>
              <a:rPr lang="zh-CN" altLang="en-US" sz="1800" b="1" kern="100">
                <a:effectLst/>
                <a:latin typeface="华文楷体" panose="02010600040101010101" pitchFamily="2" charset="-122"/>
                <a:ea typeface="华文楷体" panose="02010600040101010101" pitchFamily="2" charset="-122"/>
              </a:rPr>
              <a:t>基于遗传算法的符号回归问题实现</a:t>
            </a:r>
            <a:endParaRPr lang="zh-CN" altLang="zh-CN" sz="1800" kern="100" dirty="0">
              <a:effectLst/>
              <a:latin typeface="华文楷体" panose="02010600040101010101" pitchFamily="2" charset="-122"/>
              <a:ea typeface="华文楷体" panose="02010600040101010101" pitchFamily="2" charset="-122"/>
            </a:endParaRPr>
          </a:p>
        </p:txBody>
      </p:sp>
      <p:sp>
        <p:nvSpPr>
          <p:cNvPr id="7" name="文本框 6">
            <a:extLst>
              <a:ext uri="{FF2B5EF4-FFF2-40B4-BE49-F238E27FC236}">
                <a16:creationId xmlns:a16="http://schemas.microsoft.com/office/drawing/2014/main" id="{F58935EB-5EDF-4866-AD5D-59E0CB311BED}"/>
              </a:ext>
            </a:extLst>
          </p:cNvPr>
          <p:cNvSpPr txBox="1"/>
          <p:nvPr/>
        </p:nvSpPr>
        <p:spPr>
          <a:xfrm>
            <a:off x="1621834" y="1371724"/>
            <a:ext cx="3517106" cy="338554"/>
          </a:xfrm>
          <a:prstGeom prst="rect">
            <a:avLst/>
          </a:prstGeom>
          <a:noFill/>
        </p:spPr>
        <p:txBody>
          <a:bodyPr wrap="square">
            <a:spAutoFit/>
          </a:bodyPr>
          <a:lstStyle/>
          <a:p>
            <a:pPr algn="just"/>
            <a:r>
              <a:rPr lang="zh-CN" altLang="zh-CN" sz="16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600" dirty="0">
                <a:latin typeface="华文楷体" panose="02010600040101010101" pitchFamily="2" charset="-122"/>
                <a:ea typeface="华文楷体" panose="02010600040101010101" pitchFamily="2" charset="-122"/>
                <a:cs typeface="Times New Roman" panose="02020603050405020304" pitchFamily="18" charset="0"/>
              </a:rPr>
              <a:t>7</a:t>
            </a:r>
            <a:r>
              <a:rPr lang="zh-CN" altLang="zh-CN" sz="1600" dirty="0">
                <a:latin typeface="华文楷体" panose="02010600040101010101" pitchFamily="2" charset="-122"/>
                <a:ea typeface="华文楷体" panose="02010600040101010101" pitchFamily="2" charset="-122"/>
                <a:cs typeface="Times New Roman" panose="02020603050405020304" pitchFamily="18" charset="0"/>
              </a:rPr>
              <a:t>）预测模型得分及平方和误差</a:t>
            </a:r>
          </a:p>
        </p:txBody>
      </p:sp>
      <p:graphicFrame>
        <p:nvGraphicFramePr>
          <p:cNvPr id="3" name="表格 2">
            <a:extLst>
              <a:ext uri="{FF2B5EF4-FFF2-40B4-BE49-F238E27FC236}">
                <a16:creationId xmlns:a16="http://schemas.microsoft.com/office/drawing/2014/main" id="{705A0145-684A-41C8-8DD9-DA07B27FB9B4}"/>
              </a:ext>
            </a:extLst>
          </p:cNvPr>
          <p:cNvGraphicFramePr>
            <a:graphicFrameLocks noGrp="1"/>
          </p:cNvGraphicFramePr>
          <p:nvPr>
            <p:extLst>
              <p:ext uri="{D42A27DB-BD31-4B8C-83A1-F6EECF244321}">
                <p14:modId xmlns:p14="http://schemas.microsoft.com/office/powerpoint/2010/main" val="2929428984"/>
              </p:ext>
            </p:extLst>
          </p:nvPr>
        </p:nvGraphicFramePr>
        <p:xfrm>
          <a:off x="2396782" y="2226800"/>
          <a:ext cx="5484316" cy="968442"/>
        </p:xfrm>
        <a:graphic>
          <a:graphicData uri="http://schemas.openxmlformats.org/drawingml/2006/table">
            <a:tbl>
              <a:tblPr firstRow="1" firstCol="1" bandRow="1">
                <a:tableStyleId>{5C22544A-7EE6-4342-B048-85BDC9FD1C3A}</a:tableStyleId>
              </a:tblPr>
              <a:tblGrid>
                <a:gridCol w="1371079">
                  <a:extLst>
                    <a:ext uri="{9D8B030D-6E8A-4147-A177-3AD203B41FA5}">
                      <a16:colId xmlns:a16="http://schemas.microsoft.com/office/drawing/2014/main" val="3498744517"/>
                    </a:ext>
                  </a:extLst>
                </a:gridCol>
                <a:gridCol w="1371079">
                  <a:extLst>
                    <a:ext uri="{9D8B030D-6E8A-4147-A177-3AD203B41FA5}">
                      <a16:colId xmlns:a16="http://schemas.microsoft.com/office/drawing/2014/main" val="3315243609"/>
                    </a:ext>
                  </a:extLst>
                </a:gridCol>
                <a:gridCol w="1371079">
                  <a:extLst>
                    <a:ext uri="{9D8B030D-6E8A-4147-A177-3AD203B41FA5}">
                      <a16:colId xmlns:a16="http://schemas.microsoft.com/office/drawing/2014/main" val="252534775"/>
                    </a:ext>
                  </a:extLst>
                </a:gridCol>
                <a:gridCol w="1371079">
                  <a:extLst>
                    <a:ext uri="{9D8B030D-6E8A-4147-A177-3AD203B41FA5}">
                      <a16:colId xmlns:a16="http://schemas.microsoft.com/office/drawing/2014/main" val="2338995227"/>
                    </a:ext>
                  </a:extLst>
                </a:gridCol>
              </a:tblGrid>
              <a:tr h="322814">
                <a:tc>
                  <a:txBody>
                    <a:bodyPr/>
                    <a:lstStyle/>
                    <a:p>
                      <a:pPr algn="ctr"/>
                      <a:r>
                        <a:rPr lang="zh-CN" sz="1400" kern="100" dirty="0">
                          <a:effectLst/>
                          <a:latin typeface="华文楷体" panose="02010600040101010101" pitchFamily="2" charset="-122"/>
                          <a:ea typeface="华文楷体" panose="02010600040101010101" pitchFamily="2" charset="-122"/>
                        </a:rPr>
                        <a:t>数据范围</a:t>
                      </a:r>
                    </a:p>
                  </a:txBody>
                  <a:tcPr marL="68580" marR="68580" marT="0" marB="0"/>
                </a:tc>
                <a:tc>
                  <a:txBody>
                    <a:bodyPr/>
                    <a:lstStyle/>
                    <a:p>
                      <a:pPr algn="ctr"/>
                      <a:r>
                        <a:rPr lang="en-US" sz="1400" kern="100">
                          <a:effectLst/>
                          <a:latin typeface="华文楷体" panose="02010600040101010101" pitchFamily="2" charset="-122"/>
                          <a:ea typeface="华文楷体" panose="02010600040101010101" pitchFamily="2" charset="-122"/>
                        </a:rPr>
                        <a:t>1</a:t>
                      </a:r>
                      <a:r>
                        <a:rPr lang="zh-CN" sz="1400" kern="100">
                          <a:effectLst/>
                          <a:latin typeface="华文楷体" panose="02010600040101010101" pitchFamily="2" charset="-122"/>
                          <a:ea typeface="华文楷体" panose="02010600040101010101" pitchFamily="2" charset="-122"/>
                        </a:rPr>
                        <a:t>—</a:t>
                      </a:r>
                      <a:r>
                        <a:rPr lang="en-US" sz="1400" kern="100">
                          <a:effectLst/>
                          <a:latin typeface="华文楷体" panose="02010600040101010101" pitchFamily="2" charset="-122"/>
                          <a:ea typeface="华文楷体" panose="02010600040101010101" pitchFamily="2" charset="-122"/>
                        </a:rPr>
                        <a:t>120</a:t>
                      </a:r>
                      <a:endParaRPr lang="zh-CN" sz="1400" kern="100">
                        <a:effectLst/>
                        <a:latin typeface="华文楷体" panose="02010600040101010101" pitchFamily="2" charset="-122"/>
                        <a:ea typeface="华文楷体" panose="02010600040101010101" pitchFamily="2" charset="-122"/>
                      </a:endParaRPr>
                    </a:p>
                  </a:txBody>
                  <a:tcPr marL="68580" marR="68580" marT="0" marB="0"/>
                </a:tc>
                <a:tc>
                  <a:txBody>
                    <a:bodyPr/>
                    <a:lstStyle/>
                    <a:p>
                      <a:pPr algn="ctr"/>
                      <a:r>
                        <a:rPr lang="en-US" sz="1400" kern="100" dirty="0">
                          <a:effectLst/>
                          <a:latin typeface="华文楷体" panose="02010600040101010101" pitchFamily="2" charset="-122"/>
                          <a:ea typeface="华文楷体" panose="02010600040101010101" pitchFamily="2" charset="-122"/>
                        </a:rPr>
                        <a:t>1</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80</a:t>
                      </a:r>
                      <a:endParaRPr lang="zh-CN" sz="1400" kern="100" dirty="0">
                        <a:effectLst/>
                        <a:latin typeface="华文楷体" panose="02010600040101010101" pitchFamily="2" charset="-122"/>
                        <a:ea typeface="华文楷体" panose="02010600040101010101" pitchFamily="2" charset="-122"/>
                      </a:endParaRPr>
                    </a:p>
                  </a:txBody>
                  <a:tcPr marL="68580" marR="68580" marT="0" marB="0"/>
                </a:tc>
                <a:tc>
                  <a:txBody>
                    <a:bodyPr/>
                    <a:lstStyle/>
                    <a:p>
                      <a:pPr algn="ctr"/>
                      <a:r>
                        <a:rPr lang="en-US" sz="1400" kern="100" dirty="0">
                          <a:effectLst/>
                          <a:latin typeface="华文楷体" panose="02010600040101010101" pitchFamily="2" charset="-122"/>
                          <a:ea typeface="华文楷体" panose="02010600040101010101" pitchFamily="2" charset="-122"/>
                        </a:rPr>
                        <a:t>81</a:t>
                      </a:r>
                      <a:r>
                        <a:rPr lang="zh-CN" sz="1400" kern="100" dirty="0">
                          <a:effectLst/>
                          <a:latin typeface="华文楷体" panose="02010600040101010101" pitchFamily="2" charset="-122"/>
                          <a:ea typeface="华文楷体" panose="02010600040101010101" pitchFamily="2" charset="-122"/>
                        </a:rPr>
                        <a:t>—</a:t>
                      </a:r>
                      <a:r>
                        <a:rPr lang="en-US" sz="1400" kern="100" dirty="0">
                          <a:effectLst/>
                          <a:latin typeface="华文楷体" panose="02010600040101010101" pitchFamily="2" charset="-122"/>
                          <a:ea typeface="华文楷体" panose="02010600040101010101" pitchFamily="2" charset="-122"/>
                        </a:rPr>
                        <a:t>120</a:t>
                      </a:r>
                      <a:endParaRPr lang="zh-CN" sz="1400" kern="100" dirty="0">
                        <a:effectLst/>
                        <a:latin typeface="华文楷体" panose="02010600040101010101" pitchFamily="2" charset="-122"/>
                        <a:ea typeface="华文楷体" panose="02010600040101010101" pitchFamily="2" charset="-122"/>
                      </a:endParaRPr>
                    </a:p>
                  </a:txBody>
                  <a:tcPr marL="68580" marR="68580" marT="0" marB="0"/>
                </a:tc>
                <a:extLst>
                  <a:ext uri="{0D108BD9-81ED-4DB2-BD59-A6C34878D82A}">
                    <a16:rowId xmlns:a16="http://schemas.microsoft.com/office/drawing/2014/main" val="3300545376"/>
                  </a:ext>
                </a:extLst>
              </a:tr>
              <a:tr h="322814">
                <a:tc>
                  <a:txBody>
                    <a:bodyPr/>
                    <a:lstStyle/>
                    <a:p>
                      <a:pPr algn="ctr"/>
                      <a:r>
                        <a:rPr lang="zh-CN" sz="1400" kern="100">
                          <a:effectLst/>
                          <a:latin typeface="华文楷体" panose="02010600040101010101" pitchFamily="2" charset="-122"/>
                          <a:ea typeface="华文楷体" panose="02010600040101010101" pitchFamily="2" charset="-122"/>
                        </a:rPr>
                        <a:t>预测得分</a:t>
                      </a:r>
                    </a:p>
                  </a:txBody>
                  <a:tcPr marL="68580" marR="68580" marT="0" marB="0"/>
                </a:tc>
                <a:tc>
                  <a:txBody>
                    <a:bodyPr/>
                    <a:lstStyle/>
                    <a:p>
                      <a:pPr algn="ctr"/>
                      <a:r>
                        <a:rPr lang="en-US" sz="1400" kern="100">
                          <a:effectLst/>
                          <a:latin typeface="华文楷体" panose="02010600040101010101" pitchFamily="2" charset="-122"/>
                          <a:ea typeface="华文楷体" panose="02010600040101010101" pitchFamily="2" charset="-122"/>
                        </a:rPr>
                        <a:t>0.99447</a:t>
                      </a:r>
                      <a:endParaRPr lang="zh-CN" sz="1400" kern="100">
                        <a:effectLst/>
                        <a:latin typeface="华文楷体" panose="02010600040101010101" pitchFamily="2" charset="-122"/>
                        <a:ea typeface="华文楷体" panose="02010600040101010101" pitchFamily="2" charset="-122"/>
                      </a:endParaRPr>
                    </a:p>
                  </a:txBody>
                  <a:tcPr marL="68580" marR="68580" marT="0" marB="0"/>
                </a:tc>
                <a:tc>
                  <a:txBody>
                    <a:bodyPr/>
                    <a:lstStyle/>
                    <a:p>
                      <a:pPr algn="ctr"/>
                      <a:r>
                        <a:rPr lang="en-US" sz="1400" kern="100">
                          <a:effectLst/>
                          <a:latin typeface="华文楷体" panose="02010600040101010101" pitchFamily="2" charset="-122"/>
                          <a:ea typeface="华文楷体" panose="02010600040101010101" pitchFamily="2" charset="-122"/>
                        </a:rPr>
                        <a:t>0.98916</a:t>
                      </a:r>
                      <a:endParaRPr lang="zh-CN" sz="1400" kern="100">
                        <a:effectLst/>
                        <a:latin typeface="华文楷体" panose="02010600040101010101" pitchFamily="2" charset="-122"/>
                        <a:ea typeface="华文楷体" panose="02010600040101010101" pitchFamily="2" charset="-122"/>
                      </a:endParaRPr>
                    </a:p>
                  </a:txBody>
                  <a:tcPr marL="68580" marR="68580" marT="0" marB="0"/>
                </a:tc>
                <a:tc>
                  <a:txBody>
                    <a:bodyPr/>
                    <a:lstStyle/>
                    <a:p>
                      <a:pPr algn="ctr"/>
                      <a:r>
                        <a:rPr lang="en-US" sz="1400" kern="100">
                          <a:effectLst/>
                          <a:latin typeface="华文楷体" panose="02010600040101010101" pitchFamily="2" charset="-122"/>
                          <a:ea typeface="华文楷体" panose="02010600040101010101" pitchFamily="2" charset="-122"/>
                        </a:rPr>
                        <a:t>0.92959</a:t>
                      </a:r>
                      <a:endParaRPr lang="zh-CN" sz="1400" kern="100">
                        <a:effectLst/>
                        <a:latin typeface="华文楷体" panose="02010600040101010101" pitchFamily="2" charset="-122"/>
                        <a:ea typeface="华文楷体" panose="02010600040101010101" pitchFamily="2" charset="-122"/>
                      </a:endParaRPr>
                    </a:p>
                  </a:txBody>
                  <a:tcPr marL="68580" marR="68580" marT="0" marB="0"/>
                </a:tc>
                <a:extLst>
                  <a:ext uri="{0D108BD9-81ED-4DB2-BD59-A6C34878D82A}">
                    <a16:rowId xmlns:a16="http://schemas.microsoft.com/office/drawing/2014/main" val="702932694"/>
                  </a:ext>
                </a:extLst>
              </a:tr>
              <a:tr h="322814">
                <a:tc>
                  <a:txBody>
                    <a:bodyPr/>
                    <a:lstStyle/>
                    <a:p>
                      <a:pPr algn="ctr"/>
                      <a:r>
                        <a:rPr lang="zh-CN" sz="1400" kern="100" dirty="0">
                          <a:effectLst/>
                          <a:latin typeface="华文楷体" panose="02010600040101010101" pitchFamily="2" charset="-122"/>
                          <a:ea typeface="华文楷体" panose="02010600040101010101" pitchFamily="2" charset="-122"/>
                        </a:rPr>
                        <a:t>平方和误差</a:t>
                      </a:r>
                    </a:p>
                  </a:txBody>
                  <a:tcPr marL="68580" marR="68580" marT="0" marB="0"/>
                </a:tc>
                <a:tc>
                  <a:txBody>
                    <a:bodyPr/>
                    <a:lstStyle/>
                    <a:p>
                      <a:pPr algn="ctr"/>
                      <a:r>
                        <a:rPr lang="en-US" sz="1400" kern="100">
                          <a:effectLst/>
                          <a:latin typeface="华文楷体" panose="02010600040101010101" pitchFamily="2" charset="-122"/>
                          <a:ea typeface="华文楷体" panose="02010600040101010101" pitchFamily="2" charset="-122"/>
                        </a:rPr>
                        <a:t>0.06143</a:t>
                      </a:r>
                      <a:endParaRPr lang="zh-CN" sz="1400" kern="100">
                        <a:effectLst/>
                        <a:latin typeface="华文楷体" panose="02010600040101010101" pitchFamily="2" charset="-122"/>
                        <a:ea typeface="华文楷体" panose="02010600040101010101" pitchFamily="2" charset="-122"/>
                      </a:endParaRPr>
                    </a:p>
                  </a:txBody>
                  <a:tcPr marL="68580" marR="68580" marT="0" marB="0"/>
                </a:tc>
                <a:tc>
                  <a:txBody>
                    <a:bodyPr/>
                    <a:lstStyle/>
                    <a:p>
                      <a:pPr algn="ctr"/>
                      <a:r>
                        <a:rPr lang="en-US" sz="1400" kern="100">
                          <a:effectLst/>
                          <a:latin typeface="华文楷体" panose="02010600040101010101" pitchFamily="2" charset="-122"/>
                          <a:ea typeface="华文楷体" panose="02010600040101010101" pitchFamily="2" charset="-122"/>
                        </a:rPr>
                        <a:t>0.09123</a:t>
                      </a:r>
                      <a:endParaRPr lang="zh-CN" sz="1400" kern="100">
                        <a:effectLst/>
                        <a:latin typeface="华文楷体" panose="02010600040101010101" pitchFamily="2" charset="-122"/>
                        <a:ea typeface="华文楷体" panose="02010600040101010101" pitchFamily="2" charset="-122"/>
                      </a:endParaRPr>
                    </a:p>
                  </a:txBody>
                  <a:tcPr marL="68580" marR="68580" marT="0" marB="0"/>
                </a:tc>
                <a:tc>
                  <a:txBody>
                    <a:bodyPr/>
                    <a:lstStyle/>
                    <a:p>
                      <a:pPr algn="ctr"/>
                      <a:r>
                        <a:rPr lang="en-US" sz="1400" kern="100" dirty="0">
                          <a:effectLst/>
                          <a:latin typeface="华文楷体" panose="02010600040101010101" pitchFamily="2" charset="-122"/>
                          <a:ea typeface="华文楷体" panose="02010600040101010101" pitchFamily="2" charset="-122"/>
                        </a:rPr>
                        <a:t>0.15823</a:t>
                      </a:r>
                      <a:endParaRPr lang="zh-CN" sz="1400" kern="100" dirty="0">
                        <a:effectLst/>
                        <a:latin typeface="华文楷体" panose="02010600040101010101" pitchFamily="2" charset="-122"/>
                        <a:ea typeface="华文楷体" panose="02010600040101010101" pitchFamily="2" charset="-122"/>
                      </a:endParaRPr>
                    </a:p>
                  </a:txBody>
                  <a:tcPr marL="68580" marR="68580" marT="0" marB="0"/>
                </a:tc>
                <a:extLst>
                  <a:ext uri="{0D108BD9-81ED-4DB2-BD59-A6C34878D82A}">
                    <a16:rowId xmlns:a16="http://schemas.microsoft.com/office/drawing/2014/main" val="2717360925"/>
                  </a:ext>
                </a:extLst>
              </a:tr>
            </a:tbl>
          </a:graphicData>
        </a:graphic>
      </p:graphicFrame>
      <p:sp>
        <p:nvSpPr>
          <p:cNvPr id="10" name="文本框 9">
            <a:extLst>
              <a:ext uri="{FF2B5EF4-FFF2-40B4-BE49-F238E27FC236}">
                <a16:creationId xmlns:a16="http://schemas.microsoft.com/office/drawing/2014/main" id="{5BBA346D-21BD-4B46-880F-BABEBD69DA31}"/>
              </a:ext>
            </a:extLst>
          </p:cNvPr>
          <p:cNvSpPr txBox="1"/>
          <p:nvPr/>
        </p:nvSpPr>
        <p:spPr>
          <a:xfrm>
            <a:off x="1747520" y="1775111"/>
            <a:ext cx="1714500" cy="338554"/>
          </a:xfrm>
          <a:prstGeom prst="rect">
            <a:avLst/>
          </a:prstGeom>
          <a:noFill/>
        </p:spPr>
        <p:txBody>
          <a:bodyPr wrap="square">
            <a:spAutoFit/>
          </a:bodyPr>
          <a:lstStyle/>
          <a:p>
            <a:pPr indent="266700"/>
            <a:r>
              <a:rPr lang="en-US" altLang="zh-CN" sz="1600" dirty="0">
                <a:latin typeface="华文楷体" panose="02010600040101010101" pitchFamily="2" charset="-122"/>
                <a:ea typeface="华文楷体" panose="02010600040101010101" pitchFamily="2" charset="-122"/>
                <a:cs typeface="Times New Roman" panose="02020603050405020304" pitchFamily="18" charset="0"/>
              </a:rPr>
              <a:t>A</a:t>
            </a:r>
            <a:r>
              <a:rPr lang="zh-CN" altLang="zh-CN" sz="1600" dirty="0">
                <a:latin typeface="华文楷体" panose="02010600040101010101" pitchFamily="2" charset="-122"/>
                <a:ea typeface="华文楷体" panose="02010600040101010101" pitchFamily="2" charset="-122"/>
                <a:cs typeface="Times New Roman" panose="02020603050405020304" pitchFamily="18" charset="0"/>
              </a:rPr>
              <a:t>．实现结果</a:t>
            </a:r>
          </a:p>
        </p:txBody>
      </p:sp>
      <p:sp>
        <p:nvSpPr>
          <p:cNvPr id="12" name="文本框 11">
            <a:extLst>
              <a:ext uri="{FF2B5EF4-FFF2-40B4-BE49-F238E27FC236}">
                <a16:creationId xmlns:a16="http://schemas.microsoft.com/office/drawing/2014/main" id="{8FC64EB6-203E-45C2-8F5B-02E6D779A413}"/>
              </a:ext>
            </a:extLst>
          </p:cNvPr>
          <p:cNvSpPr txBox="1"/>
          <p:nvPr/>
        </p:nvSpPr>
        <p:spPr>
          <a:xfrm>
            <a:off x="1747520" y="3233342"/>
            <a:ext cx="2002631" cy="338554"/>
          </a:xfrm>
          <a:prstGeom prst="rect">
            <a:avLst/>
          </a:prstGeom>
          <a:noFill/>
        </p:spPr>
        <p:txBody>
          <a:bodyPr wrap="square">
            <a:spAutoFit/>
          </a:bodyPr>
          <a:lstStyle/>
          <a:p>
            <a:pPr indent="266700" algn="just"/>
            <a:r>
              <a:rPr lang="en-US" altLang="zh-CN" sz="1600" dirty="0">
                <a:latin typeface="华文楷体" panose="02010600040101010101" pitchFamily="2" charset="-122"/>
                <a:ea typeface="华文楷体" panose="02010600040101010101" pitchFamily="2" charset="-122"/>
                <a:cs typeface="Times New Roman" panose="02020603050405020304" pitchFamily="18" charset="0"/>
              </a:rPr>
              <a:t>B</a:t>
            </a:r>
            <a:r>
              <a:rPr lang="zh-CN" altLang="zh-CN" sz="1600" dirty="0">
                <a:latin typeface="华文楷体" panose="02010600040101010101" pitchFamily="2" charset="-122"/>
                <a:ea typeface="华文楷体" panose="02010600040101010101" pitchFamily="2" charset="-122"/>
                <a:cs typeface="Times New Roman" panose="02020603050405020304" pitchFamily="18" charset="0"/>
              </a:rPr>
              <a:t>．论文结果</a:t>
            </a:r>
          </a:p>
        </p:txBody>
      </p:sp>
      <p:graphicFrame>
        <p:nvGraphicFramePr>
          <p:cNvPr id="8" name="表格 7">
            <a:extLst>
              <a:ext uri="{FF2B5EF4-FFF2-40B4-BE49-F238E27FC236}">
                <a16:creationId xmlns:a16="http://schemas.microsoft.com/office/drawing/2014/main" id="{D6E386B2-2510-4850-994E-0AE854765773}"/>
              </a:ext>
            </a:extLst>
          </p:cNvPr>
          <p:cNvGraphicFramePr>
            <a:graphicFrameLocks noGrp="1"/>
          </p:cNvGraphicFramePr>
          <p:nvPr>
            <p:extLst>
              <p:ext uri="{D42A27DB-BD31-4B8C-83A1-F6EECF244321}">
                <p14:modId xmlns:p14="http://schemas.microsoft.com/office/powerpoint/2010/main" val="3721322505"/>
              </p:ext>
            </p:extLst>
          </p:nvPr>
        </p:nvGraphicFramePr>
        <p:xfrm>
          <a:off x="2396782" y="3661571"/>
          <a:ext cx="5484316" cy="892500"/>
        </p:xfrm>
        <a:graphic>
          <a:graphicData uri="http://schemas.openxmlformats.org/drawingml/2006/table">
            <a:tbl>
              <a:tblPr firstRow="1" firstCol="1" bandRow="1">
                <a:tableStyleId>{5C22544A-7EE6-4342-B048-85BDC9FD1C3A}</a:tableStyleId>
              </a:tblPr>
              <a:tblGrid>
                <a:gridCol w="1371079">
                  <a:extLst>
                    <a:ext uri="{9D8B030D-6E8A-4147-A177-3AD203B41FA5}">
                      <a16:colId xmlns:a16="http://schemas.microsoft.com/office/drawing/2014/main" val="1461607682"/>
                    </a:ext>
                  </a:extLst>
                </a:gridCol>
                <a:gridCol w="1371079">
                  <a:extLst>
                    <a:ext uri="{9D8B030D-6E8A-4147-A177-3AD203B41FA5}">
                      <a16:colId xmlns:a16="http://schemas.microsoft.com/office/drawing/2014/main" val="2323761616"/>
                    </a:ext>
                  </a:extLst>
                </a:gridCol>
                <a:gridCol w="1371079">
                  <a:extLst>
                    <a:ext uri="{9D8B030D-6E8A-4147-A177-3AD203B41FA5}">
                      <a16:colId xmlns:a16="http://schemas.microsoft.com/office/drawing/2014/main" val="245201884"/>
                    </a:ext>
                  </a:extLst>
                </a:gridCol>
                <a:gridCol w="1371079">
                  <a:extLst>
                    <a:ext uri="{9D8B030D-6E8A-4147-A177-3AD203B41FA5}">
                      <a16:colId xmlns:a16="http://schemas.microsoft.com/office/drawing/2014/main" val="1214201388"/>
                    </a:ext>
                  </a:extLst>
                </a:gridCol>
              </a:tblGrid>
              <a:tr h="297500">
                <a:tc>
                  <a:txBody>
                    <a:bodyPr/>
                    <a:lstStyle/>
                    <a:p>
                      <a:pPr algn="ctr"/>
                      <a:r>
                        <a:rPr lang="zh-CN" sz="1400" kern="100" dirty="0">
                          <a:effectLst/>
                          <a:latin typeface="华文楷体" panose="02010600040101010101" pitchFamily="2" charset="-122"/>
                          <a:ea typeface="华文楷体" panose="02010600040101010101" pitchFamily="2" charset="-122"/>
                        </a:rPr>
                        <a:t>数据范围</a:t>
                      </a:r>
                    </a:p>
                  </a:txBody>
                  <a:tcPr marL="68580" marR="68580" marT="0" marB="0"/>
                </a:tc>
                <a:tc>
                  <a:txBody>
                    <a:bodyPr/>
                    <a:lstStyle/>
                    <a:p>
                      <a:pPr algn="ctr"/>
                      <a:r>
                        <a:rPr lang="en-US" sz="1400" kern="100">
                          <a:effectLst/>
                          <a:latin typeface="华文楷体" panose="02010600040101010101" pitchFamily="2" charset="-122"/>
                          <a:ea typeface="华文楷体" panose="02010600040101010101" pitchFamily="2" charset="-122"/>
                        </a:rPr>
                        <a:t>1</a:t>
                      </a:r>
                      <a:r>
                        <a:rPr lang="zh-CN" sz="1400" kern="100">
                          <a:effectLst/>
                          <a:latin typeface="华文楷体" panose="02010600040101010101" pitchFamily="2" charset="-122"/>
                          <a:ea typeface="华文楷体" panose="02010600040101010101" pitchFamily="2" charset="-122"/>
                        </a:rPr>
                        <a:t>—</a:t>
                      </a:r>
                      <a:r>
                        <a:rPr lang="en-US" sz="1400" kern="100">
                          <a:effectLst/>
                          <a:latin typeface="华文楷体" panose="02010600040101010101" pitchFamily="2" charset="-122"/>
                          <a:ea typeface="华文楷体" panose="02010600040101010101" pitchFamily="2" charset="-122"/>
                        </a:rPr>
                        <a:t>120</a:t>
                      </a:r>
                      <a:endParaRPr lang="zh-CN" sz="1400" kern="100">
                        <a:effectLst/>
                        <a:latin typeface="华文楷体" panose="02010600040101010101" pitchFamily="2" charset="-122"/>
                        <a:ea typeface="华文楷体" panose="02010600040101010101" pitchFamily="2" charset="-122"/>
                      </a:endParaRPr>
                    </a:p>
                  </a:txBody>
                  <a:tcPr marL="68580" marR="68580" marT="0" marB="0"/>
                </a:tc>
                <a:tc>
                  <a:txBody>
                    <a:bodyPr/>
                    <a:lstStyle/>
                    <a:p>
                      <a:pPr algn="ctr"/>
                      <a:r>
                        <a:rPr lang="en-US" sz="1400" kern="100">
                          <a:effectLst/>
                          <a:latin typeface="华文楷体" panose="02010600040101010101" pitchFamily="2" charset="-122"/>
                          <a:ea typeface="华文楷体" panose="02010600040101010101" pitchFamily="2" charset="-122"/>
                        </a:rPr>
                        <a:t>1</a:t>
                      </a:r>
                      <a:r>
                        <a:rPr lang="zh-CN" sz="1400" kern="100">
                          <a:effectLst/>
                          <a:latin typeface="华文楷体" panose="02010600040101010101" pitchFamily="2" charset="-122"/>
                          <a:ea typeface="华文楷体" panose="02010600040101010101" pitchFamily="2" charset="-122"/>
                        </a:rPr>
                        <a:t>—</a:t>
                      </a:r>
                      <a:r>
                        <a:rPr lang="en-US" sz="1400" kern="100">
                          <a:effectLst/>
                          <a:latin typeface="华文楷体" panose="02010600040101010101" pitchFamily="2" charset="-122"/>
                          <a:ea typeface="华文楷体" panose="02010600040101010101" pitchFamily="2" charset="-122"/>
                        </a:rPr>
                        <a:t>80</a:t>
                      </a:r>
                      <a:endParaRPr lang="zh-CN" sz="1400" kern="100">
                        <a:effectLst/>
                        <a:latin typeface="华文楷体" panose="02010600040101010101" pitchFamily="2" charset="-122"/>
                        <a:ea typeface="华文楷体" panose="02010600040101010101" pitchFamily="2" charset="-122"/>
                      </a:endParaRPr>
                    </a:p>
                  </a:txBody>
                  <a:tcPr marL="68580" marR="68580" marT="0" marB="0"/>
                </a:tc>
                <a:tc>
                  <a:txBody>
                    <a:bodyPr/>
                    <a:lstStyle/>
                    <a:p>
                      <a:pPr algn="ctr"/>
                      <a:r>
                        <a:rPr lang="en-US" sz="1400" kern="100">
                          <a:effectLst/>
                          <a:latin typeface="华文楷体" panose="02010600040101010101" pitchFamily="2" charset="-122"/>
                          <a:ea typeface="华文楷体" panose="02010600040101010101" pitchFamily="2" charset="-122"/>
                        </a:rPr>
                        <a:t>81</a:t>
                      </a:r>
                      <a:r>
                        <a:rPr lang="zh-CN" sz="1400" kern="100">
                          <a:effectLst/>
                          <a:latin typeface="华文楷体" panose="02010600040101010101" pitchFamily="2" charset="-122"/>
                          <a:ea typeface="华文楷体" panose="02010600040101010101" pitchFamily="2" charset="-122"/>
                        </a:rPr>
                        <a:t>—</a:t>
                      </a:r>
                      <a:r>
                        <a:rPr lang="en-US" sz="1400" kern="100">
                          <a:effectLst/>
                          <a:latin typeface="华文楷体" panose="02010600040101010101" pitchFamily="2" charset="-122"/>
                          <a:ea typeface="华文楷体" panose="02010600040101010101" pitchFamily="2" charset="-122"/>
                        </a:rPr>
                        <a:t>120</a:t>
                      </a:r>
                      <a:endParaRPr lang="zh-CN" sz="1400" kern="100">
                        <a:effectLst/>
                        <a:latin typeface="华文楷体" panose="02010600040101010101" pitchFamily="2" charset="-122"/>
                        <a:ea typeface="华文楷体" panose="02010600040101010101" pitchFamily="2" charset="-122"/>
                      </a:endParaRPr>
                    </a:p>
                  </a:txBody>
                  <a:tcPr marL="68580" marR="68580" marT="0" marB="0"/>
                </a:tc>
                <a:extLst>
                  <a:ext uri="{0D108BD9-81ED-4DB2-BD59-A6C34878D82A}">
                    <a16:rowId xmlns:a16="http://schemas.microsoft.com/office/drawing/2014/main" val="518803853"/>
                  </a:ext>
                </a:extLst>
              </a:tr>
              <a:tr h="297500">
                <a:tc>
                  <a:txBody>
                    <a:bodyPr/>
                    <a:lstStyle/>
                    <a:p>
                      <a:pPr algn="ctr"/>
                      <a:r>
                        <a:rPr lang="zh-CN" sz="1400" kern="100">
                          <a:effectLst/>
                          <a:latin typeface="华文楷体" panose="02010600040101010101" pitchFamily="2" charset="-122"/>
                          <a:ea typeface="华文楷体" panose="02010600040101010101" pitchFamily="2" charset="-122"/>
                        </a:rPr>
                        <a:t>预测得分</a:t>
                      </a:r>
                    </a:p>
                  </a:txBody>
                  <a:tcPr marL="68580" marR="68580" marT="0" marB="0"/>
                </a:tc>
                <a:tc>
                  <a:txBody>
                    <a:bodyPr/>
                    <a:lstStyle/>
                    <a:p>
                      <a:pPr algn="ctr"/>
                      <a:r>
                        <a:rPr lang="en-US" sz="1400" kern="100">
                          <a:effectLst/>
                          <a:latin typeface="华文楷体" panose="02010600040101010101" pitchFamily="2" charset="-122"/>
                          <a:ea typeface="华文楷体" panose="02010600040101010101" pitchFamily="2" charset="-122"/>
                        </a:rPr>
                        <a:t>0.99348</a:t>
                      </a:r>
                      <a:endParaRPr lang="zh-CN" sz="1400" kern="100">
                        <a:effectLst/>
                        <a:latin typeface="华文楷体" panose="02010600040101010101" pitchFamily="2" charset="-122"/>
                        <a:ea typeface="华文楷体" panose="02010600040101010101" pitchFamily="2" charset="-122"/>
                      </a:endParaRPr>
                    </a:p>
                  </a:txBody>
                  <a:tcPr marL="68580" marR="68580" marT="0" marB="0"/>
                </a:tc>
                <a:tc>
                  <a:txBody>
                    <a:bodyPr/>
                    <a:lstStyle/>
                    <a:p>
                      <a:pPr algn="ctr"/>
                      <a:r>
                        <a:rPr lang="en-US" sz="1400" kern="100" dirty="0">
                          <a:effectLst/>
                          <a:latin typeface="华文楷体" panose="02010600040101010101" pitchFamily="2" charset="-122"/>
                          <a:ea typeface="华文楷体" panose="02010600040101010101" pitchFamily="2" charset="-122"/>
                        </a:rPr>
                        <a:t>0.99795</a:t>
                      </a:r>
                      <a:endParaRPr lang="zh-CN" sz="1400" kern="100" dirty="0">
                        <a:effectLst/>
                        <a:latin typeface="华文楷体" panose="02010600040101010101" pitchFamily="2" charset="-122"/>
                        <a:ea typeface="华文楷体" panose="02010600040101010101" pitchFamily="2" charset="-122"/>
                      </a:endParaRPr>
                    </a:p>
                  </a:txBody>
                  <a:tcPr marL="68580" marR="68580" marT="0" marB="0"/>
                </a:tc>
                <a:tc>
                  <a:txBody>
                    <a:bodyPr/>
                    <a:lstStyle/>
                    <a:p>
                      <a:pPr algn="ctr"/>
                      <a:r>
                        <a:rPr lang="en-US" sz="1400" kern="100">
                          <a:effectLst/>
                          <a:latin typeface="华文楷体" panose="02010600040101010101" pitchFamily="2" charset="-122"/>
                          <a:ea typeface="华文楷体" panose="02010600040101010101" pitchFamily="2" charset="-122"/>
                        </a:rPr>
                        <a:t>0.99061</a:t>
                      </a:r>
                      <a:endParaRPr lang="zh-CN" sz="1400" kern="100">
                        <a:effectLst/>
                        <a:latin typeface="华文楷体" panose="02010600040101010101" pitchFamily="2" charset="-122"/>
                        <a:ea typeface="华文楷体" panose="02010600040101010101" pitchFamily="2" charset="-122"/>
                      </a:endParaRPr>
                    </a:p>
                  </a:txBody>
                  <a:tcPr marL="68580" marR="68580" marT="0" marB="0"/>
                </a:tc>
                <a:extLst>
                  <a:ext uri="{0D108BD9-81ED-4DB2-BD59-A6C34878D82A}">
                    <a16:rowId xmlns:a16="http://schemas.microsoft.com/office/drawing/2014/main" val="1857050613"/>
                  </a:ext>
                </a:extLst>
              </a:tr>
              <a:tr h="297500">
                <a:tc>
                  <a:txBody>
                    <a:bodyPr/>
                    <a:lstStyle/>
                    <a:p>
                      <a:pPr algn="ctr"/>
                      <a:r>
                        <a:rPr lang="zh-CN" sz="1400" kern="100">
                          <a:effectLst/>
                          <a:latin typeface="华文楷体" panose="02010600040101010101" pitchFamily="2" charset="-122"/>
                          <a:ea typeface="华文楷体" panose="02010600040101010101" pitchFamily="2" charset="-122"/>
                        </a:rPr>
                        <a:t>平方和误差</a:t>
                      </a:r>
                    </a:p>
                  </a:txBody>
                  <a:tcPr marL="68580" marR="68580" marT="0" marB="0"/>
                </a:tc>
                <a:tc>
                  <a:txBody>
                    <a:bodyPr/>
                    <a:lstStyle/>
                    <a:p>
                      <a:pPr algn="ctr"/>
                      <a:r>
                        <a:rPr lang="en-US" sz="1400" kern="100">
                          <a:effectLst/>
                          <a:latin typeface="华文楷体" panose="02010600040101010101" pitchFamily="2" charset="-122"/>
                          <a:ea typeface="华文楷体" panose="02010600040101010101" pitchFamily="2" charset="-122"/>
                        </a:rPr>
                        <a:t>0.07539</a:t>
                      </a:r>
                      <a:endParaRPr lang="zh-CN" sz="1400" kern="100">
                        <a:effectLst/>
                        <a:latin typeface="华文楷体" panose="02010600040101010101" pitchFamily="2" charset="-122"/>
                        <a:ea typeface="华文楷体" panose="02010600040101010101" pitchFamily="2" charset="-122"/>
                      </a:endParaRPr>
                    </a:p>
                  </a:txBody>
                  <a:tcPr marL="68580" marR="68580" marT="0" marB="0"/>
                </a:tc>
                <a:tc>
                  <a:txBody>
                    <a:bodyPr/>
                    <a:lstStyle/>
                    <a:p>
                      <a:pPr algn="ctr"/>
                      <a:r>
                        <a:rPr lang="en-US" sz="1400" kern="100">
                          <a:effectLst/>
                          <a:latin typeface="华文楷体" panose="02010600040101010101" pitchFamily="2" charset="-122"/>
                          <a:ea typeface="华文楷体" panose="02010600040101010101" pitchFamily="2" charset="-122"/>
                        </a:rPr>
                        <a:t>0.00927</a:t>
                      </a:r>
                      <a:endParaRPr lang="zh-CN" sz="1400" kern="100">
                        <a:effectLst/>
                        <a:latin typeface="华文楷体" panose="02010600040101010101" pitchFamily="2" charset="-122"/>
                        <a:ea typeface="华文楷体" panose="02010600040101010101" pitchFamily="2" charset="-122"/>
                      </a:endParaRPr>
                    </a:p>
                  </a:txBody>
                  <a:tcPr marL="68580" marR="68580" marT="0" marB="0"/>
                </a:tc>
                <a:tc>
                  <a:txBody>
                    <a:bodyPr/>
                    <a:lstStyle/>
                    <a:p>
                      <a:pPr algn="ctr"/>
                      <a:r>
                        <a:rPr lang="en-US" sz="1400" kern="100" dirty="0">
                          <a:effectLst/>
                          <a:latin typeface="华文楷体" panose="02010600040101010101" pitchFamily="2" charset="-122"/>
                          <a:ea typeface="华文楷体" panose="02010600040101010101" pitchFamily="2" charset="-122"/>
                        </a:rPr>
                        <a:t>0.06611</a:t>
                      </a:r>
                      <a:endParaRPr lang="zh-CN" sz="1400" kern="100" dirty="0">
                        <a:effectLst/>
                        <a:latin typeface="华文楷体" panose="02010600040101010101" pitchFamily="2" charset="-122"/>
                        <a:ea typeface="华文楷体" panose="02010600040101010101" pitchFamily="2" charset="-122"/>
                      </a:endParaRPr>
                    </a:p>
                  </a:txBody>
                  <a:tcPr marL="68580" marR="68580" marT="0" marB="0"/>
                </a:tc>
                <a:extLst>
                  <a:ext uri="{0D108BD9-81ED-4DB2-BD59-A6C34878D82A}">
                    <a16:rowId xmlns:a16="http://schemas.microsoft.com/office/drawing/2014/main" val="913469158"/>
                  </a:ext>
                </a:extLst>
              </a:tr>
            </a:tbl>
          </a:graphicData>
        </a:graphic>
      </p:graphicFrame>
      <p:sp>
        <p:nvSpPr>
          <p:cNvPr id="15" name="文本框 14">
            <a:extLst>
              <a:ext uri="{FF2B5EF4-FFF2-40B4-BE49-F238E27FC236}">
                <a16:creationId xmlns:a16="http://schemas.microsoft.com/office/drawing/2014/main" id="{D30963F9-532C-4590-B756-EBE26E8F948F}"/>
              </a:ext>
            </a:extLst>
          </p:cNvPr>
          <p:cNvSpPr txBox="1"/>
          <p:nvPr/>
        </p:nvSpPr>
        <p:spPr>
          <a:xfrm>
            <a:off x="1747520" y="4636240"/>
            <a:ext cx="1335881" cy="338554"/>
          </a:xfrm>
          <a:prstGeom prst="rect">
            <a:avLst/>
          </a:prstGeom>
          <a:noFill/>
        </p:spPr>
        <p:txBody>
          <a:bodyPr wrap="square">
            <a:spAutoFit/>
          </a:bodyPr>
          <a:lstStyle/>
          <a:p>
            <a:pPr indent="266700" algn="just"/>
            <a:r>
              <a:rPr lang="en-US" altLang="zh-CN" sz="1600" dirty="0">
                <a:latin typeface="华文楷体" panose="02010600040101010101" pitchFamily="2" charset="-122"/>
                <a:ea typeface="华文楷体" panose="02010600040101010101" pitchFamily="2" charset="-122"/>
                <a:cs typeface="Times New Roman" panose="02020603050405020304" pitchFamily="18" charset="0"/>
              </a:rPr>
              <a:t>C</a:t>
            </a:r>
            <a:r>
              <a:rPr lang="zh-CN" altLang="zh-CN" sz="1600" dirty="0">
                <a:latin typeface="华文楷体" panose="02010600040101010101" pitchFamily="2" charset="-122"/>
                <a:ea typeface="华文楷体" panose="02010600040101010101" pitchFamily="2" charset="-122"/>
                <a:cs typeface="Times New Roman" panose="02020603050405020304" pitchFamily="18" charset="0"/>
              </a:rPr>
              <a:t>．结论</a:t>
            </a:r>
          </a:p>
        </p:txBody>
      </p:sp>
      <p:sp>
        <p:nvSpPr>
          <p:cNvPr id="17" name="文本框 16">
            <a:extLst>
              <a:ext uri="{FF2B5EF4-FFF2-40B4-BE49-F238E27FC236}">
                <a16:creationId xmlns:a16="http://schemas.microsoft.com/office/drawing/2014/main" id="{FF59B2F1-5FA7-4F0F-8E58-74200A4CBA3F}"/>
              </a:ext>
            </a:extLst>
          </p:cNvPr>
          <p:cNvSpPr txBox="1"/>
          <p:nvPr/>
        </p:nvSpPr>
        <p:spPr>
          <a:xfrm>
            <a:off x="1747520" y="5070777"/>
            <a:ext cx="6098099" cy="584775"/>
          </a:xfrm>
          <a:prstGeom prst="rect">
            <a:avLst/>
          </a:prstGeom>
          <a:noFill/>
        </p:spPr>
        <p:txBody>
          <a:bodyPr wrap="square">
            <a:spAutoFit/>
          </a:bodyPr>
          <a:lstStyle/>
          <a:p>
            <a:pPr marL="266700" indent="266700" algn="just"/>
            <a:r>
              <a:rPr lang="zh-CN" altLang="zh-CN" sz="1600" kern="100" dirty="0">
                <a:effectLst/>
                <a:latin typeface="华文楷体" panose="02010600040101010101" pitchFamily="2" charset="-122"/>
                <a:ea typeface="华文楷体" panose="02010600040101010101" pitchFamily="2" charset="-122"/>
              </a:rPr>
              <a:t>虽然在总体的训练中精度略高于论文，但是在局部的训练中低于论文，</a:t>
            </a:r>
            <a:r>
              <a:rPr lang="zh-CN" altLang="en-US" sz="1600" kern="100" dirty="0">
                <a:effectLst/>
                <a:latin typeface="华文楷体" panose="02010600040101010101" pitchFamily="2" charset="-122"/>
                <a:ea typeface="华文楷体" panose="02010600040101010101" pitchFamily="2" charset="-122"/>
              </a:rPr>
              <a:t>还需要继续</a:t>
            </a:r>
            <a:r>
              <a:rPr lang="zh-CN" altLang="zh-CN" sz="1600" kern="100" dirty="0">
                <a:effectLst/>
                <a:latin typeface="华文楷体" panose="02010600040101010101" pitchFamily="2" charset="-122"/>
                <a:ea typeface="华文楷体" panose="02010600040101010101" pitchFamily="2" charset="-122"/>
              </a:rPr>
              <a:t>学习与探索。</a:t>
            </a:r>
          </a:p>
        </p:txBody>
      </p:sp>
      <p:pic>
        <p:nvPicPr>
          <p:cNvPr id="36866" name="Picture 2">
            <a:extLst>
              <a:ext uri="{FF2B5EF4-FFF2-40B4-BE49-F238E27FC236}">
                <a16:creationId xmlns:a16="http://schemas.microsoft.com/office/drawing/2014/main" id="{1672938E-575D-4D27-9339-72F8021F37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9650" y="793428"/>
            <a:ext cx="2507205" cy="264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14430"/>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18" name="组合 1317"/>
          <p:cNvGrpSpPr/>
          <p:nvPr/>
        </p:nvGrpSpPr>
        <p:grpSpPr>
          <a:xfrm>
            <a:off x="2071725" y="1318439"/>
            <a:ext cx="2787354" cy="3530008"/>
            <a:chOff x="2071725" y="1318439"/>
            <a:chExt cx="2787354" cy="3530008"/>
          </a:xfrm>
        </p:grpSpPr>
        <p:grpSp>
          <p:nvGrpSpPr>
            <p:cNvPr id="924" name="Group 919"/>
            <p:cNvGrpSpPr>
              <a:grpSpLocks noChangeAspect="1"/>
            </p:cNvGrpSpPr>
            <p:nvPr/>
          </p:nvGrpSpPr>
          <p:grpSpPr bwMode="auto">
            <a:xfrm rot="10800000" flipV="1">
              <a:off x="2071725" y="1318439"/>
              <a:ext cx="2787354" cy="3530008"/>
              <a:chOff x="2236" y="0"/>
              <a:chExt cx="3208" cy="4320"/>
            </a:xfrm>
          </p:grpSpPr>
          <p:sp>
            <p:nvSpPr>
              <p:cNvPr id="925" name="AutoShape 918"/>
              <p:cNvSpPr>
                <a:spLocks noChangeAspect="1" noChangeArrowheads="1" noTextEdit="1"/>
              </p:cNvSpPr>
              <p:nvPr/>
            </p:nvSpPr>
            <p:spPr bwMode="auto">
              <a:xfrm>
                <a:off x="2236" y="0"/>
                <a:ext cx="3208"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926" name="Group 1120"/>
              <p:cNvGrpSpPr>
                <a:grpSpLocks/>
              </p:cNvGrpSpPr>
              <p:nvPr/>
            </p:nvGrpSpPr>
            <p:grpSpPr bwMode="auto">
              <a:xfrm>
                <a:off x="2234" y="0"/>
                <a:ext cx="3259" cy="4318"/>
                <a:chOff x="2234" y="0"/>
                <a:chExt cx="3259" cy="4318"/>
              </a:xfrm>
            </p:grpSpPr>
            <p:sp>
              <p:nvSpPr>
                <p:cNvPr id="1101" name="Freeform 920"/>
                <p:cNvSpPr>
                  <a:spLocks noEditPoints="1"/>
                </p:cNvSpPr>
                <p:nvPr/>
              </p:nvSpPr>
              <p:spPr bwMode="auto">
                <a:xfrm>
                  <a:off x="3715" y="199"/>
                  <a:ext cx="831" cy="1343"/>
                </a:xfrm>
                <a:custGeom>
                  <a:avLst/>
                  <a:gdLst>
                    <a:gd name="T0" fmla="*/ 328 w 442"/>
                    <a:gd name="T1" fmla="*/ 662 h 714"/>
                    <a:gd name="T2" fmla="*/ 254 w 442"/>
                    <a:gd name="T3" fmla="*/ 704 h 714"/>
                    <a:gd name="T4" fmla="*/ 257 w 442"/>
                    <a:gd name="T5" fmla="*/ 709 h 714"/>
                    <a:gd name="T6" fmla="*/ 259 w 442"/>
                    <a:gd name="T7" fmla="*/ 714 h 714"/>
                    <a:gd name="T8" fmla="*/ 333 w 442"/>
                    <a:gd name="T9" fmla="*/ 673 h 714"/>
                    <a:gd name="T10" fmla="*/ 328 w 442"/>
                    <a:gd name="T11" fmla="*/ 662 h 714"/>
                    <a:gd name="T12" fmla="*/ 347 w 442"/>
                    <a:gd name="T13" fmla="*/ 652 h 714"/>
                    <a:gd name="T14" fmla="*/ 328 w 442"/>
                    <a:gd name="T15" fmla="*/ 662 h 714"/>
                    <a:gd name="T16" fmla="*/ 334 w 442"/>
                    <a:gd name="T17" fmla="*/ 673 h 714"/>
                    <a:gd name="T18" fmla="*/ 352 w 442"/>
                    <a:gd name="T19" fmla="*/ 663 h 714"/>
                    <a:gd name="T20" fmla="*/ 347 w 442"/>
                    <a:gd name="T21" fmla="*/ 652 h 714"/>
                    <a:gd name="T22" fmla="*/ 436 w 442"/>
                    <a:gd name="T23" fmla="*/ 601 h 714"/>
                    <a:gd name="T24" fmla="*/ 349 w 442"/>
                    <a:gd name="T25" fmla="*/ 650 h 714"/>
                    <a:gd name="T26" fmla="*/ 355 w 442"/>
                    <a:gd name="T27" fmla="*/ 661 h 714"/>
                    <a:gd name="T28" fmla="*/ 442 w 442"/>
                    <a:gd name="T29" fmla="*/ 613 h 714"/>
                    <a:gd name="T30" fmla="*/ 439 w 442"/>
                    <a:gd name="T31" fmla="*/ 607 h 714"/>
                    <a:gd name="T32" fmla="*/ 436 w 442"/>
                    <a:gd name="T33" fmla="*/ 601 h 714"/>
                    <a:gd name="T34" fmla="*/ 71 w 442"/>
                    <a:gd name="T35" fmla="*/ 474 h 714"/>
                    <a:gd name="T36" fmla="*/ 71 w 442"/>
                    <a:gd name="T37" fmla="*/ 478 h 714"/>
                    <a:gd name="T38" fmla="*/ 71 w 442"/>
                    <a:gd name="T39" fmla="*/ 479 h 714"/>
                    <a:gd name="T40" fmla="*/ 234 w 442"/>
                    <a:gd name="T41" fmla="*/ 688 h 714"/>
                    <a:gd name="T42" fmla="*/ 234 w 442"/>
                    <a:gd name="T43" fmla="*/ 687 h 714"/>
                    <a:gd name="T44" fmla="*/ 236 w 442"/>
                    <a:gd name="T45" fmla="*/ 687 h 714"/>
                    <a:gd name="T46" fmla="*/ 238 w 442"/>
                    <a:gd name="T47" fmla="*/ 687 h 714"/>
                    <a:gd name="T48" fmla="*/ 71 w 442"/>
                    <a:gd name="T49" fmla="*/ 474 h 714"/>
                    <a:gd name="T50" fmla="*/ 46 w 442"/>
                    <a:gd name="T51" fmla="*/ 462 h 714"/>
                    <a:gd name="T52" fmla="*/ 0 w 442"/>
                    <a:gd name="T53" fmla="*/ 512 h 714"/>
                    <a:gd name="T54" fmla="*/ 4 w 442"/>
                    <a:gd name="T55" fmla="*/ 516 h 714"/>
                    <a:gd name="T56" fmla="*/ 8 w 442"/>
                    <a:gd name="T57" fmla="*/ 519 h 714"/>
                    <a:gd name="T58" fmla="*/ 54 w 442"/>
                    <a:gd name="T59" fmla="*/ 470 h 714"/>
                    <a:gd name="T60" fmla="*/ 53 w 442"/>
                    <a:gd name="T61" fmla="*/ 469 h 714"/>
                    <a:gd name="T62" fmla="*/ 46 w 442"/>
                    <a:gd name="T63" fmla="*/ 462 h 714"/>
                    <a:gd name="T64" fmla="*/ 99 w 442"/>
                    <a:gd name="T65" fmla="*/ 207 h 714"/>
                    <a:gd name="T66" fmla="*/ 99 w 442"/>
                    <a:gd name="T67" fmla="*/ 208 h 714"/>
                    <a:gd name="T68" fmla="*/ 95 w 442"/>
                    <a:gd name="T69" fmla="*/ 209 h 714"/>
                    <a:gd name="T70" fmla="*/ 95 w 442"/>
                    <a:gd name="T71" fmla="*/ 209 h 714"/>
                    <a:gd name="T72" fmla="*/ 428 w 442"/>
                    <a:gd name="T73" fmla="*/ 574 h 714"/>
                    <a:gd name="T74" fmla="*/ 429 w 442"/>
                    <a:gd name="T75" fmla="*/ 570 h 714"/>
                    <a:gd name="T76" fmla="*/ 430 w 442"/>
                    <a:gd name="T77" fmla="*/ 570 h 714"/>
                    <a:gd name="T78" fmla="*/ 99 w 442"/>
                    <a:gd name="T79" fmla="*/ 207 h 714"/>
                    <a:gd name="T80" fmla="*/ 168 w 442"/>
                    <a:gd name="T81" fmla="*/ 26 h 714"/>
                    <a:gd name="T82" fmla="*/ 65 w 442"/>
                    <a:gd name="T83" fmla="*/ 174 h 714"/>
                    <a:gd name="T84" fmla="*/ 71 w 442"/>
                    <a:gd name="T85" fmla="*/ 178 h 714"/>
                    <a:gd name="T86" fmla="*/ 77 w 442"/>
                    <a:gd name="T87" fmla="*/ 182 h 714"/>
                    <a:gd name="T88" fmla="*/ 182 w 442"/>
                    <a:gd name="T89" fmla="*/ 35 h 714"/>
                    <a:gd name="T90" fmla="*/ 168 w 442"/>
                    <a:gd name="T91" fmla="*/ 26 h 714"/>
                    <a:gd name="T92" fmla="*/ 186 w 442"/>
                    <a:gd name="T93" fmla="*/ 0 h 714"/>
                    <a:gd name="T94" fmla="*/ 170 w 442"/>
                    <a:gd name="T95" fmla="*/ 23 h 714"/>
                    <a:gd name="T96" fmla="*/ 184 w 442"/>
                    <a:gd name="T97" fmla="*/ 33 h 714"/>
                    <a:gd name="T98" fmla="*/ 200 w 442"/>
                    <a:gd name="T99" fmla="*/ 10 h 714"/>
                    <a:gd name="T100" fmla="*/ 193 w 442"/>
                    <a:gd name="T101" fmla="*/ 5 h 714"/>
                    <a:gd name="T102" fmla="*/ 186 w 442"/>
                    <a:gd name="T103" fmla="*/ 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2" h="714">
                      <a:moveTo>
                        <a:pt x="328" y="662"/>
                      </a:moveTo>
                      <a:cubicBezTo>
                        <a:pt x="303" y="676"/>
                        <a:pt x="279" y="690"/>
                        <a:pt x="254" y="704"/>
                      </a:cubicBezTo>
                      <a:cubicBezTo>
                        <a:pt x="255" y="706"/>
                        <a:pt x="256" y="707"/>
                        <a:pt x="257" y="709"/>
                      </a:cubicBezTo>
                      <a:cubicBezTo>
                        <a:pt x="258" y="711"/>
                        <a:pt x="259" y="712"/>
                        <a:pt x="259" y="714"/>
                      </a:cubicBezTo>
                      <a:cubicBezTo>
                        <a:pt x="284" y="700"/>
                        <a:pt x="309" y="687"/>
                        <a:pt x="333" y="673"/>
                      </a:cubicBezTo>
                      <a:cubicBezTo>
                        <a:pt x="331" y="670"/>
                        <a:pt x="330" y="666"/>
                        <a:pt x="328" y="662"/>
                      </a:cubicBezTo>
                      <a:moveTo>
                        <a:pt x="347" y="652"/>
                      </a:moveTo>
                      <a:cubicBezTo>
                        <a:pt x="340" y="655"/>
                        <a:pt x="334" y="659"/>
                        <a:pt x="328" y="662"/>
                      </a:cubicBezTo>
                      <a:cubicBezTo>
                        <a:pt x="330" y="666"/>
                        <a:pt x="332" y="669"/>
                        <a:pt x="334" y="673"/>
                      </a:cubicBezTo>
                      <a:cubicBezTo>
                        <a:pt x="340" y="669"/>
                        <a:pt x="346" y="666"/>
                        <a:pt x="352" y="663"/>
                      </a:cubicBezTo>
                      <a:cubicBezTo>
                        <a:pt x="350" y="659"/>
                        <a:pt x="348" y="655"/>
                        <a:pt x="347" y="652"/>
                      </a:cubicBezTo>
                      <a:moveTo>
                        <a:pt x="436" y="601"/>
                      </a:moveTo>
                      <a:cubicBezTo>
                        <a:pt x="407" y="617"/>
                        <a:pt x="378" y="634"/>
                        <a:pt x="349" y="650"/>
                      </a:cubicBezTo>
                      <a:cubicBezTo>
                        <a:pt x="351" y="654"/>
                        <a:pt x="353" y="657"/>
                        <a:pt x="355" y="661"/>
                      </a:cubicBezTo>
                      <a:cubicBezTo>
                        <a:pt x="384" y="645"/>
                        <a:pt x="413" y="629"/>
                        <a:pt x="442" y="613"/>
                      </a:cubicBezTo>
                      <a:cubicBezTo>
                        <a:pt x="441" y="611"/>
                        <a:pt x="440" y="609"/>
                        <a:pt x="439" y="607"/>
                      </a:cubicBezTo>
                      <a:cubicBezTo>
                        <a:pt x="438" y="605"/>
                        <a:pt x="437" y="603"/>
                        <a:pt x="436" y="601"/>
                      </a:cubicBezTo>
                      <a:moveTo>
                        <a:pt x="71" y="474"/>
                      </a:moveTo>
                      <a:cubicBezTo>
                        <a:pt x="72" y="476"/>
                        <a:pt x="72" y="477"/>
                        <a:pt x="71" y="478"/>
                      </a:cubicBezTo>
                      <a:cubicBezTo>
                        <a:pt x="71" y="478"/>
                        <a:pt x="71" y="478"/>
                        <a:pt x="71" y="479"/>
                      </a:cubicBezTo>
                      <a:cubicBezTo>
                        <a:pt x="136" y="541"/>
                        <a:pt x="190" y="612"/>
                        <a:pt x="234" y="688"/>
                      </a:cubicBezTo>
                      <a:cubicBezTo>
                        <a:pt x="234" y="687"/>
                        <a:pt x="234" y="687"/>
                        <a:pt x="234" y="687"/>
                      </a:cubicBezTo>
                      <a:cubicBezTo>
                        <a:pt x="235" y="687"/>
                        <a:pt x="235" y="687"/>
                        <a:pt x="236" y="687"/>
                      </a:cubicBezTo>
                      <a:cubicBezTo>
                        <a:pt x="237" y="687"/>
                        <a:pt x="237" y="687"/>
                        <a:pt x="238" y="687"/>
                      </a:cubicBezTo>
                      <a:cubicBezTo>
                        <a:pt x="194" y="610"/>
                        <a:pt x="138" y="538"/>
                        <a:pt x="71" y="474"/>
                      </a:cubicBezTo>
                      <a:moveTo>
                        <a:pt x="46" y="462"/>
                      </a:moveTo>
                      <a:cubicBezTo>
                        <a:pt x="31" y="479"/>
                        <a:pt x="15" y="495"/>
                        <a:pt x="0" y="512"/>
                      </a:cubicBezTo>
                      <a:cubicBezTo>
                        <a:pt x="1" y="513"/>
                        <a:pt x="2" y="514"/>
                        <a:pt x="4" y="516"/>
                      </a:cubicBezTo>
                      <a:cubicBezTo>
                        <a:pt x="5" y="517"/>
                        <a:pt x="6" y="518"/>
                        <a:pt x="8" y="519"/>
                      </a:cubicBezTo>
                      <a:cubicBezTo>
                        <a:pt x="23" y="503"/>
                        <a:pt x="39" y="487"/>
                        <a:pt x="54" y="470"/>
                      </a:cubicBezTo>
                      <a:cubicBezTo>
                        <a:pt x="54" y="470"/>
                        <a:pt x="53" y="470"/>
                        <a:pt x="53" y="469"/>
                      </a:cubicBezTo>
                      <a:cubicBezTo>
                        <a:pt x="50" y="467"/>
                        <a:pt x="48" y="464"/>
                        <a:pt x="46" y="462"/>
                      </a:cubicBezTo>
                      <a:moveTo>
                        <a:pt x="99" y="207"/>
                      </a:moveTo>
                      <a:cubicBezTo>
                        <a:pt x="99" y="207"/>
                        <a:pt x="99" y="208"/>
                        <a:pt x="99" y="208"/>
                      </a:cubicBezTo>
                      <a:cubicBezTo>
                        <a:pt x="98" y="209"/>
                        <a:pt x="97" y="209"/>
                        <a:pt x="95" y="209"/>
                      </a:cubicBezTo>
                      <a:cubicBezTo>
                        <a:pt x="95" y="209"/>
                        <a:pt x="95" y="209"/>
                        <a:pt x="95" y="209"/>
                      </a:cubicBezTo>
                      <a:cubicBezTo>
                        <a:pt x="238" y="309"/>
                        <a:pt x="348" y="434"/>
                        <a:pt x="428" y="574"/>
                      </a:cubicBezTo>
                      <a:cubicBezTo>
                        <a:pt x="428" y="572"/>
                        <a:pt x="428" y="571"/>
                        <a:pt x="429" y="570"/>
                      </a:cubicBezTo>
                      <a:cubicBezTo>
                        <a:pt x="429" y="570"/>
                        <a:pt x="430" y="570"/>
                        <a:pt x="430" y="570"/>
                      </a:cubicBezTo>
                      <a:cubicBezTo>
                        <a:pt x="350" y="431"/>
                        <a:pt x="241" y="307"/>
                        <a:pt x="99" y="207"/>
                      </a:cubicBezTo>
                      <a:moveTo>
                        <a:pt x="168" y="26"/>
                      </a:moveTo>
                      <a:cubicBezTo>
                        <a:pt x="133" y="75"/>
                        <a:pt x="99" y="125"/>
                        <a:pt x="65" y="174"/>
                      </a:cubicBezTo>
                      <a:cubicBezTo>
                        <a:pt x="67" y="175"/>
                        <a:pt x="69" y="177"/>
                        <a:pt x="71" y="178"/>
                      </a:cubicBezTo>
                      <a:cubicBezTo>
                        <a:pt x="73" y="180"/>
                        <a:pt x="75" y="181"/>
                        <a:pt x="77" y="182"/>
                      </a:cubicBezTo>
                      <a:cubicBezTo>
                        <a:pt x="112" y="133"/>
                        <a:pt x="147" y="84"/>
                        <a:pt x="182" y="35"/>
                      </a:cubicBezTo>
                      <a:cubicBezTo>
                        <a:pt x="177" y="32"/>
                        <a:pt x="172" y="29"/>
                        <a:pt x="168" y="26"/>
                      </a:cubicBezTo>
                      <a:moveTo>
                        <a:pt x="186" y="0"/>
                      </a:moveTo>
                      <a:cubicBezTo>
                        <a:pt x="180" y="8"/>
                        <a:pt x="175" y="16"/>
                        <a:pt x="170" y="23"/>
                      </a:cubicBezTo>
                      <a:cubicBezTo>
                        <a:pt x="174" y="26"/>
                        <a:pt x="179" y="30"/>
                        <a:pt x="184" y="33"/>
                      </a:cubicBezTo>
                      <a:cubicBezTo>
                        <a:pt x="189" y="25"/>
                        <a:pt x="195" y="17"/>
                        <a:pt x="200" y="10"/>
                      </a:cubicBezTo>
                      <a:cubicBezTo>
                        <a:pt x="198" y="8"/>
                        <a:pt x="195" y="7"/>
                        <a:pt x="193" y="5"/>
                      </a:cubicBezTo>
                      <a:cubicBezTo>
                        <a:pt x="191" y="3"/>
                        <a:pt x="188" y="2"/>
                        <a:pt x="18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2" name="Freeform 921"/>
                <p:cNvSpPr>
                  <a:spLocks/>
                </p:cNvSpPr>
                <p:nvPr/>
              </p:nvSpPr>
              <p:spPr bwMode="auto">
                <a:xfrm>
                  <a:off x="4008" y="145"/>
                  <a:ext cx="154" cy="101"/>
                </a:xfrm>
                <a:custGeom>
                  <a:avLst/>
                  <a:gdLst>
                    <a:gd name="T0" fmla="*/ 6 w 82"/>
                    <a:gd name="T1" fmla="*/ 0 h 54"/>
                    <a:gd name="T2" fmla="*/ 2 w 82"/>
                    <a:gd name="T3" fmla="*/ 1 h 54"/>
                    <a:gd name="T4" fmla="*/ 30 w 82"/>
                    <a:gd name="T5" fmla="*/ 29 h 54"/>
                    <a:gd name="T6" fmla="*/ 37 w 82"/>
                    <a:gd name="T7" fmla="*/ 34 h 54"/>
                    <a:gd name="T8" fmla="*/ 44 w 82"/>
                    <a:gd name="T9" fmla="*/ 39 h 54"/>
                    <a:gd name="T10" fmla="*/ 78 w 82"/>
                    <a:gd name="T11" fmla="*/ 54 h 54"/>
                    <a:gd name="T12" fmla="*/ 80 w 82"/>
                    <a:gd name="T13" fmla="*/ 53 h 54"/>
                    <a:gd name="T14" fmla="*/ 42 w 82"/>
                    <a:gd name="T15" fmla="*/ 27 h 54"/>
                    <a:gd name="T16" fmla="*/ 43 w 82"/>
                    <a:gd name="T17" fmla="*/ 26 h 54"/>
                    <a:gd name="T18" fmla="*/ 81 w 82"/>
                    <a:gd name="T19" fmla="*/ 52 h 54"/>
                    <a:gd name="T20" fmla="*/ 48 w 82"/>
                    <a:gd name="T21" fmla="*/ 19 h 54"/>
                    <a:gd name="T22" fmla="*/ 6 w 82"/>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54">
                      <a:moveTo>
                        <a:pt x="6" y="0"/>
                      </a:moveTo>
                      <a:cubicBezTo>
                        <a:pt x="4" y="0"/>
                        <a:pt x="3" y="1"/>
                        <a:pt x="2" y="1"/>
                      </a:cubicBezTo>
                      <a:cubicBezTo>
                        <a:pt x="0" y="5"/>
                        <a:pt x="12" y="17"/>
                        <a:pt x="30" y="29"/>
                      </a:cubicBezTo>
                      <a:cubicBezTo>
                        <a:pt x="32" y="31"/>
                        <a:pt x="35" y="32"/>
                        <a:pt x="37" y="34"/>
                      </a:cubicBezTo>
                      <a:cubicBezTo>
                        <a:pt x="39" y="36"/>
                        <a:pt x="42" y="37"/>
                        <a:pt x="44" y="39"/>
                      </a:cubicBezTo>
                      <a:cubicBezTo>
                        <a:pt x="59" y="48"/>
                        <a:pt x="72" y="54"/>
                        <a:pt x="78" y="54"/>
                      </a:cubicBezTo>
                      <a:cubicBezTo>
                        <a:pt x="79" y="54"/>
                        <a:pt x="80" y="54"/>
                        <a:pt x="80" y="53"/>
                      </a:cubicBezTo>
                      <a:cubicBezTo>
                        <a:pt x="68" y="44"/>
                        <a:pt x="55" y="36"/>
                        <a:pt x="42" y="27"/>
                      </a:cubicBezTo>
                      <a:cubicBezTo>
                        <a:pt x="42" y="27"/>
                        <a:pt x="42" y="26"/>
                        <a:pt x="43" y="26"/>
                      </a:cubicBezTo>
                      <a:cubicBezTo>
                        <a:pt x="56" y="34"/>
                        <a:pt x="69" y="43"/>
                        <a:pt x="81" y="52"/>
                      </a:cubicBezTo>
                      <a:cubicBezTo>
                        <a:pt x="82" y="47"/>
                        <a:pt x="68" y="32"/>
                        <a:pt x="48" y="19"/>
                      </a:cubicBezTo>
                      <a:cubicBezTo>
                        <a:pt x="30" y="7"/>
                        <a:pt x="13"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3" name="Freeform 922"/>
                <p:cNvSpPr>
                  <a:spLocks/>
                </p:cNvSpPr>
                <p:nvPr/>
              </p:nvSpPr>
              <p:spPr bwMode="auto">
                <a:xfrm>
                  <a:off x="3769" y="506"/>
                  <a:ext cx="136" cy="86"/>
                </a:xfrm>
                <a:custGeom>
                  <a:avLst/>
                  <a:gdLst>
                    <a:gd name="T0" fmla="*/ 7 w 72"/>
                    <a:gd name="T1" fmla="*/ 0 h 46"/>
                    <a:gd name="T2" fmla="*/ 3 w 72"/>
                    <a:gd name="T3" fmla="*/ 1 h 46"/>
                    <a:gd name="T4" fmla="*/ 32 w 72"/>
                    <a:gd name="T5" fmla="*/ 30 h 46"/>
                    <a:gd name="T6" fmla="*/ 66 w 72"/>
                    <a:gd name="T7" fmla="*/ 46 h 46"/>
                    <a:gd name="T8" fmla="*/ 66 w 72"/>
                    <a:gd name="T9" fmla="*/ 46 h 46"/>
                    <a:gd name="T10" fmla="*/ 70 w 72"/>
                    <a:gd name="T11" fmla="*/ 45 h 46"/>
                    <a:gd name="T12" fmla="*/ 70 w 72"/>
                    <a:gd name="T13" fmla="*/ 44 h 46"/>
                    <a:gd name="T14" fmla="*/ 48 w 72"/>
                    <a:gd name="T15" fmla="*/ 19 h 46"/>
                    <a:gd name="T16" fmla="*/ 42 w 72"/>
                    <a:gd name="T17" fmla="*/ 15 h 46"/>
                    <a:gd name="T18" fmla="*/ 36 w 72"/>
                    <a:gd name="T19" fmla="*/ 11 h 46"/>
                    <a:gd name="T20" fmla="*/ 7 w 72"/>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46">
                      <a:moveTo>
                        <a:pt x="7" y="0"/>
                      </a:moveTo>
                      <a:cubicBezTo>
                        <a:pt x="5" y="0"/>
                        <a:pt x="4" y="0"/>
                        <a:pt x="3" y="1"/>
                      </a:cubicBezTo>
                      <a:cubicBezTo>
                        <a:pt x="0" y="6"/>
                        <a:pt x="14" y="18"/>
                        <a:pt x="32" y="30"/>
                      </a:cubicBezTo>
                      <a:cubicBezTo>
                        <a:pt x="46" y="40"/>
                        <a:pt x="60" y="46"/>
                        <a:pt x="66" y="46"/>
                      </a:cubicBezTo>
                      <a:cubicBezTo>
                        <a:pt x="66" y="46"/>
                        <a:pt x="66" y="46"/>
                        <a:pt x="66" y="46"/>
                      </a:cubicBezTo>
                      <a:cubicBezTo>
                        <a:pt x="68" y="46"/>
                        <a:pt x="69" y="46"/>
                        <a:pt x="70" y="45"/>
                      </a:cubicBezTo>
                      <a:cubicBezTo>
                        <a:pt x="70" y="45"/>
                        <a:pt x="70" y="44"/>
                        <a:pt x="70" y="44"/>
                      </a:cubicBezTo>
                      <a:cubicBezTo>
                        <a:pt x="72" y="41"/>
                        <a:pt x="63" y="30"/>
                        <a:pt x="48" y="19"/>
                      </a:cubicBezTo>
                      <a:cubicBezTo>
                        <a:pt x="46" y="18"/>
                        <a:pt x="44" y="17"/>
                        <a:pt x="42" y="15"/>
                      </a:cubicBezTo>
                      <a:cubicBezTo>
                        <a:pt x="40" y="14"/>
                        <a:pt x="38" y="12"/>
                        <a:pt x="36" y="11"/>
                      </a:cubicBezTo>
                      <a:cubicBezTo>
                        <a:pt x="24" y="4"/>
                        <a:pt x="13"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4" name="Freeform 923"/>
                <p:cNvSpPr>
                  <a:spLocks/>
                </p:cNvSpPr>
                <p:nvPr/>
              </p:nvSpPr>
              <p:spPr bwMode="auto">
                <a:xfrm>
                  <a:off x="3677" y="1147"/>
                  <a:ext cx="72" cy="64"/>
                </a:xfrm>
                <a:custGeom>
                  <a:avLst/>
                  <a:gdLst>
                    <a:gd name="T0" fmla="*/ 4 w 38"/>
                    <a:gd name="T1" fmla="*/ 0 h 34"/>
                    <a:gd name="T2" fmla="*/ 2 w 38"/>
                    <a:gd name="T3" fmla="*/ 1 h 34"/>
                    <a:gd name="T4" fmla="*/ 20 w 38"/>
                    <a:gd name="T5" fmla="*/ 16 h 34"/>
                    <a:gd name="T6" fmla="*/ 18 w 38"/>
                    <a:gd name="T7" fmla="*/ 18 h 34"/>
                    <a:gd name="T8" fmla="*/ 0 w 38"/>
                    <a:gd name="T9" fmla="*/ 3 h 34"/>
                    <a:gd name="T10" fmla="*/ 14 w 38"/>
                    <a:gd name="T11" fmla="*/ 23 h 34"/>
                    <a:gd name="T12" fmla="*/ 33 w 38"/>
                    <a:gd name="T13" fmla="*/ 34 h 34"/>
                    <a:gd name="T14" fmla="*/ 36 w 38"/>
                    <a:gd name="T15" fmla="*/ 33 h 34"/>
                    <a:gd name="T16" fmla="*/ 28 w 38"/>
                    <a:gd name="T17" fmla="*/ 15 h 34"/>
                    <a:gd name="T18" fmla="*/ 24 w 38"/>
                    <a:gd name="T19" fmla="*/ 12 h 34"/>
                    <a:gd name="T20" fmla="*/ 20 w 38"/>
                    <a:gd name="T21" fmla="*/ 8 h 34"/>
                    <a:gd name="T22" fmla="*/ 4 w 38"/>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34">
                      <a:moveTo>
                        <a:pt x="4" y="0"/>
                      </a:moveTo>
                      <a:cubicBezTo>
                        <a:pt x="3" y="0"/>
                        <a:pt x="3" y="1"/>
                        <a:pt x="2" y="1"/>
                      </a:cubicBezTo>
                      <a:cubicBezTo>
                        <a:pt x="8" y="6"/>
                        <a:pt x="14" y="11"/>
                        <a:pt x="20" y="16"/>
                      </a:cubicBezTo>
                      <a:cubicBezTo>
                        <a:pt x="19" y="17"/>
                        <a:pt x="18" y="17"/>
                        <a:pt x="18" y="18"/>
                      </a:cubicBezTo>
                      <a:cubicBezTo>
                        <a:pt x="12" y="13"/>
                        <a:pt x="6" y="8"/>
                        <a:pt x="0" y="3"/>
                      </a:cubicBezTo>
                      <a:cubicBezTo>
                        <a:pt x="0" y="7"/>
                        <a:pt x="5" y="15"/>
                        <a:pt x="14" y="23"/>
                      </a:cubicBezTo>
                      <a:cubicBezTo>
                        <a:pt x="21" y="29"/>
                        <a:pt x="29" y="34"/>
                        <a:pt x="33" y="34"/>
                      </a:cubicBezTo>
                      <a:cubicBezTo>
                        <a:pt x="34" y="34"/>
                        <a:pt x="35" y="34"/>
                        <a:pt x="36" y="33"/>
                      </a:cubicBezTo>
                      <a:cubicBezTo>
                        <a:pt x="38" y="31"/>
                        <a:pt x="35" y="23"/>
                        <a:pt x="28" y="15"/>
                      </a:cubicBezTo>
                      <a:cubicBezTo>
                        <a:pt x="26" y="14"/>
                        <a:pt x="25" y="13"/>
                        <a:pt x="24" y="12"/>
                      </a:cubicBezTo>
                      <a:cubicBezTo>
                        <a:pt x="22" y="10"/>
                        <a:pt x="21" y="9"/>
                        <a:pt x="20" y="8"/>
                      </a:cubicBezTo>
                      <a:cubicBezTo>
                        <a:pt x="13" y="3"/>
                        <a:pt x="7"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5" name="Freeform 924"/>
                <p:cNvSpPr>
                  <a:spLocks/>
                </p:cNvSpPr>
                <p:nvPr/>
              </p:nvSpPr>
              <p:spPr bwMode="auto">
                <a:xfrm>
                  <a:off x="4517" y="1271"/>
                  <a:ext cx="78" cy="122"/>
                </a:xfrm>
                <a:custGeom>
                  <a:avLst/>
                  <a:gdLst>
                    <a:gd name="T0" fmla="*/ 4 w 41"/>
                    <a:gd name="T1" fmla="*/ 0 h 65"/>
                    <a:gd name="T2" fmla="*/ 3 w 41"/>
                    <a:gd name="T3" fmla="*/ 0 h 65"/>
                    <a:gd name="T4" fmla="*/ 2 w 41"/>
                    <a:gd name="T5" fmla="*/ 0 h 65"/>
                    <a:gd name="T6" fmla="*/ 1 w 41"/>
                    <a:gd name="T7" fmla="*/ 4 h 65"/>
                    <a:gd name="T8" fmla="*/ 9 w 41"/>
                    <a:gd name="T9" fmla="*/ 31 h 65"/>
                    <a:gd name="T10" fmla="*/ 12 w 41"/>
                    <a:gd name="T11" fmla="*/ 37 h 65"/>
                    <a:gd name="T12" fmla="*/ 15 w 41"/>
                    <a:gd name="T13" fmla="*/ 43 h 65"/>
                    <a:gd name="T14" fmla="*/ 35 w 41"/>
                    <a:gd name="T15" fmla="*/ 65 h 65"/>
                    <a:gd name="T16" fmla="*/ 37 w 41"/>
                    <a:gd name="T17" fmla="*/ 65 h 65"/>
                    <a:gd name="T18" fmla="*/ 28 w 41"/>
                    <a:gd name="T19" fmla="*/ 28 h 65"/>
                    <a:gd name="T20" fmla="*/ 4 w 41"/>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5">
                      <a:moveTo>
                        <a:pt x="4" y="0"/>
                      </a:moveTo>
                      <a:cubicBezTo>
                        <a:pt x="3" y="0"/>
                        <a:pt x="3" y="0"/>
                        <a:pt x="3" y="0"/>
                      </a:cubicBezTo>
                      <a:cubicBezTo>
                        <a:pt x="3" y="0"/>
                        <a:pt x="2" y="0"/>
                        <a:pt x="2" y="0"/>
                      </a:cubicBezTo>
                      <a:cubicBezTo>
                        <a:pt x="1" y="1"/>
                        <a:pt x="1" y="2"/>
                        <a:pt x="1" y="4"/>
                      </a:cubicBezTo>
                      <a:cubicBezTo>
                        <a:pt x="0" y="9"/>
                        <a:pt x="3" y="19"/>
                        <a:pt x="9" y="31"/>
                      </a:cubicBezTo>
                      <a:cubicBezTo>
                        <a:pt x="10" y="33"/>
                        <a:pt x="11" y="35"/>
                        <a:pt x="12" y="37"/>
                      </a:cubicBezTo>
                      <a:cubicBezTo>
                        <a:pt x="13" y="39"/>
                        <a:pt x="14" y="41"/>
                        <a:pt x="15" y="43"/>
                      </a:cubicBezTo>
                      <a:cubicBezTo>
                        <a:pt x="23" y="56"/>
                        <a:pt x="31" y="65"/>
                        <a:pt x="35" y="65"/>
                      </a:cubicBezTo>
                      <a:cubicBezTo>
                        <a:pt x="36" y="65"/>
                        <a:pt x="36" y="65"/>
                        <a:pt x="37" y="65"/>
                      </a:cubicBezTo>
                      <a:cubicBezTo>
                        <a:pt x="41" y="62"/>
                        <a:pt x="37" y="46"/>
                        <a:pt x="28" y="28"/>
                      </a:cubicBezTo>
                      <a:cubicBezTo>
                        <a:pt x="19" y="12"/>
                        <a:pt x="9"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6" name="Freeform 925"/>
                <p:cNvSpPr>
                  <a:spLocks/>
                </p:cNvSpPr>
                <p:nvPr/>
              </p:nvSpPr>
              <p:spPr bwMode="auto">
                <a:xfrm>
                  <a:off x="4147" y="1491"/>
                  <a:ext cx="68" cy="99"/>
                </a:xfrm>
                <a:custGeom>
                  <a:avLst/>
                  <a:gdLst>
                    <a:gd name="T0" fmla="*/ 6 w 36"/>
                    <a:gd name="T1" fmla="*/ 0 h 53"/>
                    <a:gd name="T2" fmla="*/ 4 w 36"/>
                    <a:gd name="T3" fmla="*/ 0 h 53"/>
                    <a:gd name="T4" fmla="*/ 4 w 36"/>
                    <a:gd name="T5" fmla="*/ 1 h 53"/>
                    <a:gd name="T6" fmla="*/ 11 w 36"/>
                    <a:gd name="T7" fmla="*/ 31 h 53"/>
                    <a:gd name="T8" fmla="*/ 30 w 36"/>
                    <a:gd name="T9" fmla="*/ 53 h 53"/>
                    <a:gd name="T10" fmla="*/ 17 w 36"/>
                    <a:gd name="T11" fmla="*/ 27 h 53"/>
                    <a:gd name="T12" fmla="*/ 19 w 36"/>
                    <a:gd name="T13" fmla="*/ 26 h 53"/>
                    <a:gd name="T14" fmla="*/ 32 w 36"/>
                    <a:gd name="T15" fmla="*/ 53 h 53"/>
                    <a:gd name="T16" fmla="*/ 33 w 36"/>
                    <a:gd name="T17" fmla="*/ 53 h 53"/>
                    <a:gd name="T18" fmla="*/ 29 w 36"/>
                    <a:gd name="T19" fmla="*/ 27 h 53"/>
                    <a:gd name="T20" fmla="*/ 27 w 36"/>
                    <a:gd name="T21" fmla="*/ 22 h 53"/>
                    <a:gd name="T22" fmla="*/ 24 w 36"/>
                    <a:gd name="T23" fmla="*/ 17 h 53"/>
                    <a:gd name="T24" fmla="*/ 8 w 36"/>
                    <a:gd name="T25" fmla="*/ 0 h 53"/>
                    <a:gd name="T26" fmla="*/ 6 w 36"/>
                    <a:gd name="T2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3">
                      <a:moveTo>
                        <a:pt x="6" y="0"/>
                      </a:moveTo>
                      <a:cubicBezTo>
                        <a:pt x="5" y="0"/>
                        <a:pt x="5" y="0"/>
                        <a:pt x="4" y="0"/>
                      </a:cubicBezTo>
                      <a:cubicBezTo>
                        <a:pt x="4" y="0"/>
                        <a:pt x="4" y="0"/>
                        <a:pt x="4" y="1"/>
                      </a:cubicBezTo>
                      <a:cubicBezTo>
                        <a:pt x="0" y="4"/>
                        <a:pt x="3" y="17"/>
                        <a:pt x="11" y="31"/>
                      </a:cubicBezTo>
                      <a:cubicBezTo>
                        <a:pt x="17" y="43"/>
                        <a:pt x="25" y="52"/>
                        <a:pt x="30" y="53"/>
                      </a:cubicBezTo>
                      <a:cubicBezTo>
                        <a:pt x="26" y="45"/>
                        <a:pt x="22" y="36"/>
                        <a:pt x="17" y="27"/>
                      </a:cubicBezTo>
                      <a:cubicBezTo>
                        <a:pt x="18" y="27"/>
                        <a:pt x="18" y="27"/>
                        <a:pt x="19" y="26"/>
                      </a:cubicBezTo>
                      <a:cubicBezTo>
                        <a:pt x="23" y="35"/>
                        <a:pt x="28" y="44"/>
                        <a:pt x="32" y="53"/>
                      </a:cubicBezTo>
                      <a:cubicBezTo>
                        <a:pt x="32" y="53"/>
                        <a:pt x="32" y="53"/>
                        <a:pt x="33" y="53"/>
                      </a:cubicBezTo>
                      <a:cubicBezTo>
                        <a:pt x="36" y="51"/>
                        <a:pt x="35" y="40"/>
                        <a:pt x="29" y="27"/>
                      </a:cubicBezTo>
                      <a:cubicBezTo>
                        <a:pt x="29" y="25"/>
                        <a:pt x="28" y="24"/>
                        <a:pt x="27" y="22"/>
                      </a:cubicBezTo>
                      <a:cubicBezTo>
                        <a:pt x="26" y="20"/>
                        <a:pt x="25" y="19"/>
                        <a:pt x="24" y="17"/>
                      </a:cubicBezTo>
                      <a:cubicBezTo>
                        <a:pt x="18" y="8"/>
                        <a:pt x="12" y="2"/>
                        <a:pt x="8" y="0"/>
                      </a:cubicBezTo>
                      <a:cubicBezTo>
                        <a:pt x="7" y="0"/>
                        <a:pt x="7"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7" name="Freeform 926"/>
                <p:cNvSpPr>
                  <a:spLocks/>
                </p:cNvSpPr>
                <p:nvPr/>
              </p:nvSpPr>
              <p:spPr bwMode="auto">
                <a:xfrm>
                  <a:off x="3792" y="1047"/>
                  <a:ext cx="58" cy="53"/>
                </a:xfrm>
                <a:custGeom>
                  <a:avLst/>
                  <a:gdLst>
                    <a:gd name="T0" fmla="*/ 3 w 31"/>
                    <a:gd name="T1" fmla="*/ 0 h 28"/>
                    <a:gd name="T2" fmla="*/ 1 w 31"/>
                    <a:gd name="T3" fmla="*/ 1 h 28"/>
                    <a:gd name="T4" fmla="*/ 5 w 31"/>
                    <a:gd name="T5" fmla="*/ 11 h 28"/>
                    <a:gd name="T6" fmla="*/ 12 w 31"/>
                    <a:gd name="T7" fmla="*/ 18 h 28"/>
                    <a:gd name="T8" fmla="*/ 13 w 31"/>
                    <a:gd name="T9" fmla="*/ 19 h 28"/>
                    <a:gd name="T10" fmla="*/ 28 w 31"/>
                    <a:gd name="T11" fmla="*/ 28 h 28"/>
                    <a:gd name="T12" fmla="*/ 30 w 31"/>
                    <a:gd name="T13" fmla="*/ 28 h 28"/>
                    <a:gd name="T14" fmla="*/ 30 w 31"/>
                    <a:gd name="T15" fmla="*/ 27 h 28"/>
                    <a:gd name="T16" fmla="*/ 30 w 31"/>
                    <a:gd name="T17" fmla="*/ 23 h 28"/>
                    <a:gd name="T18" fmla="*/ 20 w 31"/>
                    <a:gd name="T19" fmla="*/ 10 h 28"/>
                    <a:gd name="T20" fmla="*/ 3 w 31"/>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8">
                      <a:moveTo>
                        <a:pt x="3" y="0"/>
                      </a:moveTo>
                      <a:cubicBezTo>
                        <a:pt x="2" y="0"/>
                        <a:pt x="2" y="0"/>
                        <a:pt x="1" y="1"/>
                      </a:cubicBezTo>
                      <a:cubicBezTo>
                        <a:pt x="0" y="2"/>
                        <a:pt x="2" y="6"/>
                        <a:pt x="5" y="11"/>
                      </a:cubicBezTo>
                      <a:cubicBezTo>
                        <a:pt x="7" y="13"/>
                        <a:pt x="9" y="16"/>
                        <a:pt x="12" y="18"/>
                      </a:cubicBezTo>
                      <a:cubicBezTo>
                        <a:pt x="12" y="19"/>
                        <a:pt x="13" y="19"/>
                        <a:pt x="13" y="19"/>
                      </a:cubicBezTo>
                      <a:cubicBezTo>
                        <a:pt x="19" y="25"/>
                        <a:pt x="25" y="28"/>
                        <a:pt x="28" y="28"/>
                      </a:cubicBezTo>
                      <a:cubicBezTo>
                        <a:pt x="29" y="28"/>
                        <a:pt x="29" y="28"/>
                        <a:pt x="30" y="28"/>
                      </a:cubicBezTo>
                      <a:cubicBezTo>
                        <a:pt x="30" y="27"/>
                        <a:pt x="30" y="27"/>
                        <a:pt x="30" y="27"/>
                      </a:cubicBezTo>
                      <a:cubicBezTo>
                        <a:pt x="31" y="26"/>
                        <a:pt x="31" y="25"/>
                        <a:pt x="30" y="23"/>
                      </a:cubicBezTo>
                      <a:cubicBezTo>
                        <a:pt x="29" y="20"/>
                        <a:pt x="25" y="15"/>
                        <a:pt x="20" y="10"/>
                      </a:cubicBezTo>
                      <a:cubicBezTo>
                        <a:pt x="13" y="4"/>
                        <a:pt x="7"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8" name="Freeform 927"/>
                <p:cNvSpPr>
                  <a:spLocks noEditPoints="1"/>
                </p:cNvSpPr>
                <p:nvPr/>
              </p:nvSpPr>
              <p:spPr bwMode="auto">
                <a:xfrm>
                  <a:off x="3217" y="1196"/>
                  <a:ext cx="648" cy="983"/>
                </a:xfrm>
                <a:custGeom>
                  <a:avLst/>
                  <a:gdLst>
                    <a:gd name="T0" fmla="*/ 338 w 345"/>
                    <a:gd name="T1" fmla="*/ 451 h 523"/>
                    <a:gd name="T2" fmla="*/ 141 w 345"/>
                    <a:gd name="T3" fmla="*/ 517 h 523"/>
                    <a:gd name="T4" fmla="*/ 142 w 345"/>
                    <a:gd name="T5" fmla="*/ 520 h 523"/>
                    <a:gd name="T6" fmla="*/ 142 w 345"/>
                    <a:gd name="T7" fmla="*/ 523 h 523"/>
                    <a:gd name="T8" fmla="*/ 340 w 345"/>
                    <a:gd name="T9" fmla="*/ 459 h 523"/>
                    <a:gd name="T10" fmla="*/ 339 w 345"/>
                    <a:gd name="T11" fmla="*/ 455 h 523"/>
                    <a:gd name="T12" fmla="*/ 338 w 345"/>
                    <a:gd name="T13" fmla="*/ 451 h 523"/>
                    <a:gd name="T14" fmla="*/ 335 w 345"/>
                    <a:gd name="T15" fmla="*/ 411 h 523"/>
                    <a:gd name="T16" fmla="*/ 332 w 345"/>
                    <a:gd name="T17" fmla="*/ 412 h 523"/>
                    <a:gd name="T18" fmla="*/ 339 w 345"/>
                    <a:gd name="T19" fmla="*/ 433 h 523"/>
                    <a:gd name="T20" fmla="*/ 341 w 345"/>
                    <a:gd name="T21" fmla="*/ 431 h 523"/>
                    <a:gd name="T22" fmla="*/ 342 w 345"/>
                    <a:gd name="T23" fmla="*/ 431 h 523"/>
                    <a:gd name="T24" fmla="*/ 335 w 345"/>
                    <a:gd name="T25" fmla="*/ 411 h 523"/>
                    <a:gd name="T26" fmla="*/ 14 w 345"/>
                    <a:gd name="T27" fmla="*/ 400 h 523"/>
                    <a:gd name="T28" fmla="*/ 0 w 345"/>
                    <a:gd name="T29" fmla="*/ 411 h 523"/>
                    <a:gd name="T30" fmla="*/ 1 w 345"/>
                    <a:gd name="T31" fmla="*/ 413 h 523"/>
                    <a:gd name="T32" fmla="*/ 3 w 345"/>
                    <a:gd name="T33" fmla="*/ 415 h 523"/>
                    <a:gd name="T34" fmla="*/ 17 w 345"/>
                    <a:gd name="T35" fmla="*/ 405 h 523"/>
                    <a:gd name="T36" fmla="*/ 14 w 345"/>
                    <a:gd name="T37" fmla="*/ 400 h 523"/>
                    <a:gd name="T38" fmla="*/ 70 w 345"/>
                    <a:gd name="T39" fmla="*/ 378 h 523"/>
                    <a:gd name="T40" fmla="*/ 68 w 345"/>
                    <a:gd name="T41" fmla="*/ 380 h 523"/>
                    <a:gd name="T42" fmla="*/ 68 w 345"/>
                    <a:gd name="T43" fmla="*/ 381 h 523"/>
                    <a:gd name="T44" fmla="*/ 128 w 345"/>
                    <a:gd name="T45" fmla="*/ 507 h 523"/>
                    <a:gd name="T46" fmla="*/ 128 w 345"/>
                    <a:gd name="T47" fmla="*/ 507 h 523"/>
                    <a:gd name="T48" fmla="*/ 130 w 345"/>
                    <a:gd name="T49" fmla="*/ 507 h 523"/>
                    <a:gd name="T50" fmla="*/ 131 w 345"/>
                    <a:gd name="T51" fmla="*/ 507 h 523"/>
                    <a:gd name="T52" fmla="*/ 70 w 345"/>
                    <a:gd name="T53" fmla="*/ 378 h 523"/>
                    <a:gd name="T54" fmla="*/ 56 w 345"/>
                    <a:gd name="T55" fmla="*/ 371 h 523"/>
                    <a:gd name="T56" fmla="*/ 17 w 345"/>
                    <a:gd name="T57" fmla="*/ 398 h 523"/>
                    <a:gd name="T58" fmla="*/ 20 w 345"/>
                    <a:gd name="T59" fmla="*/ 403 h 523"/>
                    <a:gd name="T60" fmla="*/ 58 w 345"/>
                    <a:gd name="T61" fmla="*/ 376 h 523"/>
                    <a:gd name="T62" fmla="*/ 58 w 345"/>
                    <a:gd name="T63" fmla="*/ 375 h 523"/>
                    <a:gd name="T64" fmla="*/ 56 w 345"/>
                    <a:gd name="T65" fmla="*/ 371 h 523"/>
                    <a:gd name="T66" fmla="*/ 195 w 345"/>
                    <a:gd name="T67" fmla="*/ 172 h 523"/>
                    <a:gd name="T68" fmla="*/ 195 w 345"/>
                    <a:gd name="T69" fmla="*/ 173 h 523"/>
                    <a:gd name="T70" fmla="*/ 192 w 345"/>
                    <a:gd name="T71" fmla="*/ 174 h 523"/>
                    <a:gd name="T72" fmla="*/ 329 w 345"/>
                    <a:gd name="T73" fmla="*/ 404 h 523"/>
                    <a:gd name="T74" fmla="*/ 332 w 345"/>
                    <a:gd name="T75" fmla="*/ 403 h 523"/>
                    <a:gd name="T76" fmla="*/ 195 w 345"/>
                    <a:gd name="T77" fmla="*/ 172 h 523"/>
                    <a:gd name="T78" fmla="*/ 338 w 345"/>
                    <a:gd name="T79" fmla="*/ 0 h 523"/>
                    <a:gd name="T80" fmla="*/ 183 w 345"/>
                    <a:gd name="T81" fmla="*/ 146 h 523"/>
                    <a:gd name="T82" fmla="*/ 186 w 345"/>
                    <a:gd name="T83" fmla="*/ 149 h 523"/>
                    <a:gd name="T84" fmla="*/ 189 w 345"/>
                    <a:gd name="T85" fmla="*/ 153 h 523"/>
                    <a:gd name="T86" fmla="*/ 345 w 345"/>
                    <a:gd name="T87" fmla="*/ 8 h 523"/>
                    <a:gd name="T88" fmla="*/ 341 w 345"/>
                    <a:gd name="T89" fmla="*/ 4 h 523"/>
                    <a:gd name="T90" fmla="*/ 338 w 345"/>
                    <a:gd name="T91"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 h="523">
                      <a:moveTo>
                        <a:pt x="338" y="451"/>
                      </a:moveTo>
                      <a:cubicBezTo>
                        <a:pt x="272" y="473"/>
                        <a:pt x="206" y="495"/>
                        <a:pt x="141" y="517"/>
                      </a:cubicBezTo>
                      <a:cubicBezTo>
                        <a:pt x="141" y="518"/>
                        <a:pt x="141" y="519"/>
                        <a:pt x="142" y="520"/>
                      </a:cubicBezTo>
                      <a:cubicBezTo>
                        <a:pt x="142" y="521"/>
                        <a:pt x="142" y="522"/>
                        <a:pt x="142" y="523"/>
                      </a:cubicBezTo>
                      <a:cubicBezTo>
                        <a:pt x="208" y="502"/>
                        <a:pt x="274" y="480"/>
                        <a:pt x="340" y="459"/>
                      </a:cubicBezTo>
                      <a:cubicBezTo>
                        <a:pt x="340" y="458"/>
                        <a:pt x="339" y="457"/>
                        <a:pt x="339" y="455"/>
                      </a:cubicBezTo>
                      <a:cubicBezTo>
                        <a:pt x="338" y="454"/>
                        <a:pt x="338" y="453"/>
                        <a:pt x="338" y="451"/>
                      </a:cubicBezTo>
                      <a:moveTo>
                        <a:pt x="335" y="411"/>
                      </a:moveTo>
                      <a:cubicBezTo>
                        <a:pt x="334" y="411"/>
                        <a:pt x="333" y="412"/>
                        <a:pt x="332" y="412"/>
                      </a:cubicBezTo>
                      <a:cubicBezTo>
                        <a:pt x="334" y="419"/>
                        <a:pt x="336" y="426"/>
                        <a:pt x="339" y="433"/>
                      </a:cubicBezTo>
                      <a:cubicBezTo>
                        <a:pt x="339" y="432"/>
                        <a:pt x="340" y="431"/>
                        <a:pt x="341" y="431"/>
                      </a:cubicBezTo>
                      <a:cubicBezTo>
                        <a:pt x="341" y="431"/>
                        <a:pt x="341" y="431"/>
                        <a:pt x="342" y="431"/>
                      </a:cubicBezTo>
                      <a:cubicBezTo>
                        <a:pt x="339" y="424"/>
                        <a:pt x="337" y="417"/>
                        <a:pt x="335" y="411"/>
                      </a:cubicBezTo>
                      <a:moveTo>
                        <a:pt x="14" y="400"/>
                      </a:moveTo>
                      <a:cubicBezTo>
                        <a:pt x="9" y="404"/>
                        <a:pt x="4" y="407"/>
                        <a:pt x="0" y="411"/>
                      </a:cubicBezTo>
                      <a:cubicBezTo>
                        <a:pt x="0" y="411"/>
                        <a:pt x="1" y="412"/>
                        <a:pt x="1" y="413"/>
                      </a:cubicBezTo>
                      <a:cubicBezTo>
                        <a:pt x="2" y="413"/>
                        <a:pt x="2" y="414"/>
                        <a:pt x="3" y="415"/>
                      </a:cubicBezTo>
                      <a:cubicBezTo>
                        <a:pt x="8" y="412"/>
                        <a:pt x="13" y="408"/>
                        <a:pt x="17" y="405"/>
                      </a:cubicBezTo>
                      <a:cubicBezTo>
                        <a:pt x="16" y="403"/>
                        <a:pt x="15" y="402"/>
                        <a:pt x="14" y="400"/>
                      </a:cubicBezTo>
                      <a:moveTo>
                        <a:pt x="70" y="378"/>
                      </a:moveTo>
                      <a:cubicBezTo>
                        <a:pt x="69" y="379"/>
                        <a:pt x="69" y="380"/>
                        <a:pt x="68" y="380"/>
                      </a:cubicBezTo>
                      <a:cubicBezTo>
                        <a:pt x="68" y="380"/>
                        <a:pt x="68" y="381"/>
                        <a:pt x="68" y="381"/>
                      </a:cubicBezTo>
                      <a:cubicBezTo>
                        <a:pt x="93" y="420"/>
                        <a:pt x="113" y="463"/>
                        <a:pt x="128" y="507"/>
                      </a:cubicBezTo>
                      <a:cubicBezTo>
                        <a:pt x="128" y="507"/>
                        <a:pt x="128" y="507"/>
                        <a:pt x="128" y="507"/>
                      </a:cubicBezTo>
                      <a:cubicBezTo>
                        <a:pt x="129" y="507"/>
                        <a:pt x="129" y="507"/>
                        <a:pt x="130" y="507"/>
                      </a:cubicBezTo>
                      <a:cubicBezTo>
                        <a:pt x="130" y="507"/>
                        <a:pt x="131" y="507"/>
                        <a:pt x="131" y="507"/>
                      </a:cubicBezTo>
                      <a:cubicBezTo>
                        <a:pt x="117" y="461"/>
                        <a:pt x="96" y="418"/>
                        <a:pt x="70" y="378"/>
                      </a:cubicBezTo>
                      <a:moveTo>
                        <a:pt x="56" y="371"/>
                      </a:moveTo>
                      <a:cubicBezTo>
                        <a:pt x="43" y="380"/>
                        <a:pt x="30" y="389"/>
                        <a:pt x="17" y="398"/>
                      </a:cubicBezTo>
                      <a:cubicBezTo>
                        <a:pt x="18" y="400"/>
                        <a:pt x="19" y="401"/>
                        <a:pt x="20" y="403"/>
                      </a:cubicBezTo>
                      <a:cubicBezTo>
                        <a:pt x="33" y="394"/>
                        <a:pt x="46" y="385"/>
                        <a:pt x="58" y="376"/>
                      </a:cubicBezTo>
                      <a:cubicBezTo>
                        <a:pt x="58" y="376"/>
                        <a:pt x="58" y="376"/>
                        <a:pt x="58" y="375"/>
                      </a:cubicBezTo>
                      <a:cubicBezTo>
                        <a:pt x="57" y="374"/>
                        <a:pt x="56" y="372"/>
                        <a:pt x="56" y="371"/>
                      </a:cubicBezTo>
                      <a:moveTo>
                        <a:pt x="195" y="172"/>
                      </a:moveTo>
                      <a:cubicBezTo>
                        <a:pt x="195" y="172"/>
                        <a:pt x="195" y="172"/>
                        <a:pt x="195" y="173"/>
                      </a:cubicBezTo>
                      <a:cubicBezTo>
                        <a:pt x="194" y="173"/>
                        <a:pt x="193" y="174"/>
                        <a:pt x="192" y="174"/>
                      </a:cubicBezTo>
                      <a:cubicBezTo>
                        <a:pt x="253" y="242"/>
                        <a:pt x="298" y="321"/>
                        <a:pt x="329" y="404"/>
                      </a:cubicBezTo>
                      <a:cubicBezTo>
                        <a:pt x="330" y="404"/>
                        <a:pt x="331" y="403"/>
                        <a:pt x="332" y="403"/>
                      </a:cubicBezTo>
                      <a:cubicBezTo>
                        <a:pt x="301" y="319"/>
                        <a:pt x="256" y="241"/>
                        <a:pt x="195" y="172"/>
                      </a:cubicBezTo>
                      <a:moveTo>
                        <a:pt x="338" y="0"/>
                      </a:moveTo>
                      <a:cubicBezTo>
                        <a:pt x="286" y="49"/>
                        <a:pt x="234" y="98"/>
                        <a:pt x="183" y="146"/>
                      </a:cubicBezTo>
                      <a:cubicBezTo>
                        <a:pt x="184" y="147"/>
                        <a:pt x="185" y="148"/>
                        <a:pt x="186" y="149"/>
                      </a:cubicBezTo>
                      <a:cubicBezTo>
                        <a:pt x="187" y="150"/>
                        <a:pt x="188" y="151"/>
                        <a:pt x="189" y="153"/>
                      </a:cubicBezTo>
                      <a:cubicBezTo>
                        <a:pt x="241" y="104"/>
                        <a:pt x="293" y="56"/>
                        <a:pt x="345" y="8"/>
                      </a:cubicBezTo>
                      <a:cubicBezTo>
                        <a:pt x="344" y="7"/>
                        <a:pt x="343" y="6"/>
                        <a:pt x="341" y="4"/>
                      </a:cubicBezTo>
                      <a:cubicBezTo>
                        <a:pt x="340" y="3"/>
                        <a:pt x="339" y="1"/>
                        <a:pt x="33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9" name="Freeform 928"/>
                <p:cNvSpPr>
                  <a:spLocks/>
                </p:cNvSpPr>
                <p:nvPr/>
              </p:nvSpPr>
              <p:spPr bwMode="auto">
                <a:xfrm>
                  <a:off x="3826" y="1149"/>
                  <a:ext cx="90" cy="86"/>
                </a:xfrm>
                <a:custGeom>
                  <a:avLst/>
                  <a:gdLst>
                    <a:gd name="T0" fmla="*/ 6 w 48"/>
                    <a:gd name="T1" fmla="*/ 0 h 46"/>
                    <a:gd name="T2" fmla="*/ 3 w 48"/>
                    <a:gd name="T3" fmla="*/ 1 h 46"/>
                    <a:gd name="T4" fmla="*/ 14 w 48"/>
                    <a:gd name="T5" fmla="*/ 25 h 46"/>
                    <a:gd name="T6" fmla="*/ 17 w 48"/>
                    <a:gd name="T7" fmla="*/ 29 h 46"/>
                    <a:gd name="T8" fmla="*/ 21 w 48"/>
                    <a:gd name="T9" fmla="*/ 33 h 46"/>
                    <a:gd name="T10" fmla="*/ 42 w 48"/>
                    <a:gd name="T11" fmla="*/ 46 h 46"/>
                    <a:gd name="T12" fmla="*/ 44 w 48"/>
                    <a:gd name="T13" fmla="*/ 45 h 46"/>
                    <a:gd name="T14" fmla="*/ 31 w 48"/>
                    <a:gd name="T15" fmla="*/ 17 h 46"/>
                    <a:gd name="T16" fmla="*/ 6 w 48"/>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6">
                      <a:moveTo>
                        <a:pt x="6" y="0"/>
                      </a:moveTo>
                      <a:cubicBezTo>
                        <a:pt x="5" y="0"/>
                        <a:pt x="4" y="1"/>
                        <a:pt x="3" y="1"/>
                      </a:cubicBezTo>
                      <a:cubicBezTo>
                        <a:pt x="0" y="5"/>
                        <a:pt x="5" y="15"/>
                        <a:pt x="14" y="25"/>
                      </a:cubicBezTo>
                      <a:cubicBezTo>
                        <a:pt x="15" y="26"/>
                        <a:pt x="16" y="28"/>
                        <a:pt x="17" y="29"/>
                      </a:cubicBezTo>
                      <a:cubicBezTo>
                        <a:pt x="19" y="31"/>
                        <a:pt x="20" y="32"/>
                        <a:pt x="21" y="33"/>
                      </a:cubicBezTo>
                      <a:cubicBezTo>
                        <a:pt x="29" y="41"/>
                        <a:pt x="37" y="46"/>
                        <a:pt x="42" y="46"/>
                      </a:cubicBezTo>
                      <a:cubicBezTo>
                        <a:pt x="43" y="46"/>
                        <a:pt x="44" y="45"/>
                        <a:pt x="44" y="45"/>
                      </a:cubicBezTo>
                      <a:cubicBezTo>
                        <a:pt x="48" y="42"/>
                        <a:pt x="42" y="29"/>
                        <a:pt x="31" y="17"/>
                      </a:cubicBezTo>
                      <a:cubicBezTo>
                        <a:pt x="21" y="7"/>
                        <a:pt x="11"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0" name="Freeform 929"/>
                <p:cNvSpPr>
                  <a:spLocks/>
                </p:cNvSpPr>
                <p:nvPr/>
              </p:nvSpPr>
              <p:spPr bwMode="auto">
                <a:xfrm>
                  <a:off x="3516" y="1455"/>
                  <a:ext cx="73" cy="68"/>
                </a:xfrm>
                <a:custGeom>
                  <a:avLst/>
                  <a:gdLst>
                    <a:gd name="T0" fmla="*/ 7 w 39"/>
                    <a:gd name="T1" fmla="*/ 0 h 36"/>
                    <a:gd name="T2" fmla="*/ 4 w 39"/>
                    <a:gd name="T3" fmla="*/ 1 h 36"/>
                    <a:gd name="T4" fmla="*/ 13 w 39"/>
                    <a:gd name="T5" fmla="*/ 24 h 36"/>
                    <a:gd name="T6" fmla="*/ 33 w 39"/>
                    <a:gd name="T7" fmla="*/ 36 h 36"/>
                    <a:gd name="T8" fmla="*/ 33 w 39"/>
                    <a:gd name="T9" fmla="*/ 36 h 36"/>
                    <a:gd name="T10" fmla="*/ 36 w 39"/>
                    <a:gd name="T11" fmla="*/ 35 h 36"/>
                    <a:gd name="T12" fmla="*/ 36 w 39"/>
                    <a:gd name="T13" fmla="*/ 34 h 36"/>
                    <a:gd name="T14" fmla="*/ 30 w 39"/>
                    <a:gd name="T15" fmla="*/ 15 h 36"/>
                    <a:gd name="T16" fmla="*/ 27 w 39"/>
                    <a:gd name="T17" fmla="*/ 11 h 36"/>
                    <a:gd name="T18" fmla="*/ 24 w 39"/>
                    <a:gd name="T19" fmla="*/ 8 h 36"/>
                    <a:gd name="T20" fmla="*/ 7 w 39"/>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6">
                      <a:moveTo>
                        <a:pt x="7" y="0"/>
                      </a:moveTo>
                      <a:cubicBezTo>
                        <a:pt x="6" y="0"/>
                        <a:pt x="5" y="0"/>
                        <a:pt x="4" y="1"/>
                      </a:cubicBezTo>
                      <a:cubicBezTo>
                        <a:pt x="0" y="4"/>
                        <a:pt x="5" y="15"/>
                        <a:pt x="13" y="24"/>
                      </a:cubicBezTo>
                      <a:cubicBezTo>
                        <a:pt x="20" y="31"/>
                        <a:pt x="28" y="36"/>
                        <a:pt x="33" y="36"/>
                      </a:cubicBezTo>
                      <a:cubicBezTo>
                        <a:pt x="33" y="36"/>
                        <a:pt x="33" y="36"/>
                        <a:pt x="33" y="36"/>
                      </a:cubicBezTo>
                      <a:cubicBezTo>
                        <a:pt x="34" y="36"/>
                        <a:pt x="35" y="35"/>
                        <a:pt x="36" y="35"/>
                      </a:cubicBezTo>
                      <a:cubicBezTo>
                        <a:pt x="36" y="34"/>
                        <a:pt x="36" y="34"/>
                        <a:pt x="36" y="34"/>
                      </a:cubicBezTo>
                      <a:cubicBezTo>
                        <a:pt x="39" y="31"/>
                        <a:pt x="36" y="23"/>
                        <a:pt x="30" y="15"/>
                      </a:cubicBezTo>
                      <a:cubicBezTo>
                        <a:pt x="29" y="13"/>
                        <a:pt x="28" y="12"/>
                        <a:pt x="27" y="11"/>
                      </a:cubicBezTo>
                      <a:cubicBezTo>
                        <a:pt x="26" y="10"/>
                        <a:pt x="25" y="9"/>
                        <a:pt x="24" y="8"/>
                      </a:cubicBezTo>
                      <a:cubicBezTo>
                        <a:pt x="18" y="3"/>
                        <a:pt x="11"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1" name="Freeform 930"/>
                <p:cNvSpPr>
                  <a:spLocks/>
                </p:cNvSpPr>
                <p:nvPr/>
              </p:nvSpPr>
              <p:spPr bwMode="auto">
                <a:xfrm>
                  <a:off x="3189" y="1961"/>
                  <a:ext cx="35" cy="37"/>
                </a:xfrm>
                <a:custGeom>
                  <a:avLst/>
                  <a:gdLst>
                    <a:gd name="T0" fmla="*/ 7 w 19"/>
                    <a:gd name="T1" fmla="*/ 0 h 20"/>
                    <a:gd name="T2" fmla="*/ 4 w 19"/>
                    <a:gd name="T3" fmla="*/ 1 h 20"/>
                    <a:gd name="T4" fmla="*/ 4 w 19"/>
                    <a:gd name="T5" fmla="*/ 14 h 20"/>
                    <a:gd name="T6" fmla="*/ 13 w 19"/>
                    <a:gd name="T7" fmla="*/ 20 h 20"/>
                    <a:gd name="T8" fmla="*/ 16 w 19"/>
                    <a:gd name="T9" fmla="*/ 20 h 20"/>
                    <a:gd name="T10" fmla="*/ 9 w 19"/>
                    <a:gd name="T11" fmla="*/ 10 h 20"/>
                    <a:gd name="T12" fmla="*/ 11 w 19"/>
                    <a:gd name="T13" fmla="*/ 9 h 20"/>
                    <a:gd name="T14" fmla="*/ 17 w 19"/>
                    <a:gd name="T15" fmla="*/ 19 h 20"/>
                    <a:gd name="T16" fmla="*/ 18 w 19"/>
                    <a:gd name="T17" fmla="*/ 8 h 20"/>
                    <a:gd name="T18" fmla="*/ 16 w 19"/>
                    <a:gd name="T19" fmla="*/ 6 h 20"/>
                    <a:gd name="T20" fmla="*/ 15 w 19"/>
                    <a:gd name="T21" fmla="*/ 4 h 20"/>
                    <a:gd name="T22" fmla="*/ 7 w 1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0">
                      <a:moveTo>
                        <a:pt x="7" y="0"/>
                      </a:moveTo>
                      <a:cubicBezTo>
                        <a:pt x="6" y="0"/>
                        <a:pt x="5" y="0"/>
                        <a:pt x="4" y="1"/>
                      </a:cubicBezTo>
                      <a:cubicBezTo>
                        <a:pt x="0" y="3"/>
                        <a:pt x="1" y="9"/>
                        <a:pt x="4" y="14"/>
                      </a:cubicBezTo>
                      <a:cubicBezTo>
                        <a:pt x="6" y="18"/>
                        <a:pt x="10" y="20"/>
                        <a:pt x="13" y="20"/>
                      </a:cubicBezTo>
                      <a:cubicBezTo>
                        <a:pt x="14" y="20"/>
                        <a:pt x="15" y="20"/>
                        <a:pt x="16" y="20"/>
                      </a:cubicBezTo>
                      <a:cubicBezTo>
                        <a:pt x="14" y="17"/>
                        <a:pt x="11" y="14"/>
                        <a:pt x="9" y="10"/>
                      </a:cubicBezTo>
                      <a:cubicBezTo>
                        <a:pt x="10" y="10"/>
                        <a:pt x="11" y="10"/>
                        <a:pt x="11" y="9"/>
                      </a:cubicBezTo>
                      <a:cubicBezTo>
                        <a:pt x="13" y="13"/>
                        <a:pt x="15" y="16"/>
                        <a:pt x="17" y="19"/>
                      </a:cubicBezTo>
                      <a:cubicBezTo>
                        <a:pt x="19" y="16"/>
                        <a:pt x="19" y="12"/>
                        <a:pt x="18" y="8"/>
                      </a:cubicBezTo>
                      <a:cubicBezTo>
                        <a:pt x="17" y="7"/>
                        <a:pt x="17" y="6"/>
                        <a:pt x="16" y="6"/>
                      </a:cubicBezTo>
                      <a:cubicBezTo>
                        <a:pt x="16" y="5"/>
                        <a:pt x="15" y="4"/>
                        <a:pt x="15" y="4"/>
                      </a:cubicBezTo>
                      <a:cubicBezTo>
                        <a:pt x="12" y="1"/>
                        <a:pt x="9"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2" name="Freeform 931"/>
                <p:cNvSpPr>
                  <a:spLocks/>
                </p:cNvSpPr>
                <p:nvPr/>
              </p:nvSpPr>
              <p:spPr bwMode="auto">
                <a:xfrm>
                  <a:off x="3848" y="2006"/>
                  <a:ext cx="46" cy="81"/>
                </a:xfrm>
                <a:custGeom>
                  <a:avLst/>
                  <a:gdLst>
                    <a:gd name="T0" fmla="*/ 6 w 24"/>
                    <a:gd name="T1" fmla="*/ 0 h 43"/>
                    <a:gd name="T2" fmla="*/ 6 w 24"/>
                    <a:gd name="T3" fmla="*/ 0 h 43"/>
                    <a:gd name="T4" fmla="*/ 5 w 24"/>
                    <a:gd name="T5" fmla="*/ 0 h 43"/>
                    <a:gd name="T6" fmla="*/ 3 w 24"/>
                    <a:gd name="T7" fmla="*/ 2 h 43"/>
                    <a:gd name="T8" fmla="*/ 2 w 24"/>
                    <a:gd name="T9" fmla="*/ 20 h 43"/>
                    <a:gd name="T10" fmla="*/ 3 w 24"/>
                    <a:gd name="T11" fmla="*/ 24 h 43"/>
                    <a:gd name="T12" fmla="*/ 4 w 24"/>
                    <a:gd name="T13" fmla="*/ 28 h 43"/>
                    <a:gd name="T14" fmla="*/ 16 w 24"/>
                    <a:gd name="T15" fmla="*/ 43 h 43"/>
                    <a:gd name="T16" fmla="*/ 18 w 24"/>
                    <a:gd name="T17" fmla="*/ 43 h 43"/>
                    <a:gd name="T18" fmla="*/ 20 w 24"/>
                    <a:gd name="T19" fmla="*/ 18 h 43"/>
                    <a:gd name="T20" fmla="*/ 6 w 24"/>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3">
                      <a:moveTo>
                        <a:pt x="6" y="0"/>
                      </a:moveTo>
                      <a:cubicBezTo>
                        <a:pt x="6" y="0"/>
                        <a:pt x="6" y="0"/>
                        <a:pt x="6" y="0"/>
                      </a:cubicBezTo>
                      <a:cubicBezTo>
                        <a:pt x="5" y="0"/>
                        <a:pt x="5" y="0"/>
                        <a:pt x="5" y="0"/>
                      </a:cubicBezTo>
                      <a:cubicBezTo>
                        <a:pt x="4" y="0"/>
                        <a:pt x="3" y="1"/>
                        <a:pt x="3" y="2"/>
                      </a:cubicBezTo>
                      <a:cubicBezTo>
                        <a:pt x="0" y="5"/>
                        <a:pt x="0" y="13"/>
                        <a:pt x="2" y="20"/>
                      </a:cubicBezTo>
                      <a:cubicBezTo>
                        <a:pt x="2" y="22"/>
                        <a:pt x="2" y="23"/>
                        <a:pt x="3" y="24"/>
                      </a:cubicBezTo>
                      <a:cubicBezTo>
                        <a:pt x="3" y="26"/>
                        <a:pt x="4" y="27"/>
                        <a:pt x="4" y="28"/>
                      </a:cubicBezTo>
                      <a:cubicBezTo>
                        <a:pt x="7" y="37"/>
                        <a:pt x="12" y="43"/>
                        <a:pt x="16" y="43"/>
                      </a:cubicBezTo>
                      <a:cubicBezTo>
                        <a:pt x="17" y="43"/>
                        <a:pt x="17" y="43"/>
                        <a:pt x="18" y="43"/>
                      </a:cubicBezTo>
                      <a:cubicBezTo>
                        <a:pt x="22" y="42"/>
                        <a:pt x="24" y="31"/>
                        <a:pt x="20" y="18"/>
                      </a:cubicBezTo>
                      <a:cubicBezTo>
                        <a:pt x="17" y="7"/>
                        <a:pt x="11"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3" name="Freeform 932"/>
                <p:cNvSpPr>
                  <a:spLocks/>
                </p:cNvSpPr>
                <p:nvPr/>
              </p:nvSpPr>
              <p:spPr bwMode="auto">
                <a:xfrm>
                  <a:off x="3446" y="2149"/>
                  <a:ext cx="42" cy="58"/>
                </a:xfrm>
                <a:custGeom>
                  <a:avLst/>
                  <a:gdLst>
                    <a:gd name="T0" fmla="*/ 8 w 22"/>
                    <a:gd name="T1" fmla="*/ 0 h 31"/>
                    <a:gd name="T2" fmla="*/ 6 w 22"/>
                    <a:gd name="T3" fmla="*/ 0 h 31"/>
                    <a:gd name="T4" fmla="*/ 6 w 22"/>
                    <a:gd name="T5" fmla="*/ 0 h 31"/>
                    <a:gd name="T6" fmla="*/ 2 w 22"/>
                    <a:gd name="T7" fmla="*/ 18 h 31"/>
                    <a:gd name="T8" fmla="*/ 9 w 22"/>
                    <a:gd name="T9" fmla="*/ 29 h 31"/>
                    <a:gd name="T10" fmla="*/ 6 w 22"/>
                    <a:gd name="T11" fmla="*/ 18 h 31"/>
                    <a:gd name="T12" fmla="*/ 8 w 22"/>
                    <a:gd name="T13" fmla="*/ 18 h 31"/>
                    <a:gd name="T14" fmla="*/ 12 w 22"/>
                    <a:gd name="T15" fmla="*/ 31 h 31"/>
                    <a:gd name="T16" fmla="*/ 14 w 22"/>
                    <a:gd name="T17" fmla="*/ 31 h 31"/>
                    <a:gd name="T18" fmla="*/ 15 w 22"/>
                    <a:gd name="T19" fmla="*/ 31 h 31"/>
                    <a:gd name="T20" fmla="*/ 20 w 22"/>
                    <a:gd name="T21" fmla="*/ 16 h 31"/>
                    <a:gd name="T22" fmla="*/ 20 w 22"/>
                    <a:gd name="T23" fmla="*/ 13 h 31"/>
                    <a:gd name="T24" fmla="*/ 19 w 22"/>
                    <a:gd name="T25" fmla="*/ 10 h 31"/>
                    <a:gd name="T26" fmla="*/ 9 w 22"/>
                    <a:gd name="T27" fmla="*/ 0 h 31"/>
                    <a:gd name="T28" fmla="*/ 8 w 22"/>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31">
                      <a:moveTo>
                        <a:pt x="8" y="0"/>
                      </a:moveTo>
                      <a:cubicBezTo>
                        <a:pt x="7" y="0"/>
                        <a:pt x="7" y="0"/>
                        <a:pt x="6" y="0"/>
                      </a:cubicBezTo>
                      <a:cubicBezTo>
                        <a:pt x="6" y="0"/>
                        <a:pt x="6" y="0"/>
                        <a:pt x="6" y="0"/>
                      </a:cubicBezTo>
                      <a:cubicBezTo>
                        <a:pt x="1" y="2"/>
                        <a:pt x="0" y="10"/>
                        <a:pt x="2" y="18"/>
                      </a:cubicBezTo>
                      <a:cubicBezTo>
                        <a:pt x="4" y="23"/>
                        <a:pt x="6" y="27"/>
                        <a:pt x="9" y="29"/>
                      </a:cubicBezTo>
                      <a:cubicBezTo>
                        <a:pt x="8" y="25"/>
                        <a:pt x="7" y="22"/>
                        <a:pt x="6" y="18"/>
                      </a:cubicBezTo>
                      <a:cubicBezTo>
                        <a:pt x="7" y="18"/>
                        <a:pt x="7" y="18"/>
                        <a:pt x="8" y="18"/>
                      </a:cubicBezTo>
                      <a:cubicBezTo>
                        <a:pt x="9" y="22"/>
                        <a:pt x="11" y="26"/>
                        <a:pt x="12" y="31"/>
                      </a:cubicBezTo>
                      <a:cubicBezTo>
                        <a:pt x="12" y="31"/>
                        <a:pt x="13" y="31"/>
                        <a:pt x="14" y="31"/>
                      </a:cubicBezTo>
                      <a:cubicBezTo>
                        <a:pt x="14" y="31"/>
                        <a:pt x="15" y="31"/>
                        <a:pt x="15" y="31"/>
                      </a:cubicBezTo>
                      <a:cubicBezTo>
                        <a:pt x="19" y="30"/>
                        <a:pt x="22" y="23"/>
                        <a:pt x="20" y="16"/>
                      </a:cubicBezTo>
                      <a:cubicBezTo>
                        <a:pt x="20" y="15"/>
                        <a:pt x="20" y="14"/>
                        <a:pt x="20" y="13"/>
                      </a:cubicBezTo>
                      <a:cubicBezTo>
                        <a:pt x="19" y="12"/>
                        <a:pt x="19" y="11"/>
                        <a:pt x="19" y="10"/>
                      </a:cubicBezTo>
                      <a:cubicBezTo>
                        <a:pt x="16" y="4"/>
                        <a:pt x="13" y="1"/>
                        <a:pt x="9" y="0"/>
                      </a:cubicBezTo>
                      <a:cubicBezTo>
                        <a:pt x="9" y="0"/>
                        <a:pt x="8"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4" name="Freeform 933"/>
                <p:cNvSpPr>
                  <a:spLocks/>
                </p:cNvSpPr>
                <p:nvPr/>
              </p:nvSpPr>
              <p:spPr bwMode="auto">
                <a:xfrm>
                  <a:off x="3320" y="1878"/>
                  <a:ext cx="29" cy="34"/>
                </a:xfrm>
                <a:custGeom>
                  <a:avLst/>
                  <a:gdLst>
                    <a:gd name="T0" fmla="*/ 4 w 15"/>
                    <a:gd name="T1" fmla="*/ 0 h 18"/>
                    <a:gd name="T2" fmla="*/ 2 w 15"/>
                    <a:gd name="T3" fmla="*/ 1 h 18"/>
                    <a:gd name="T4" fmla="*/ 1 w 15"/>
                    <a:gd name="T5" fmla="*/ 8 h 18"/>
                    <a:gd name="T6" fmla="*/ 3 w 15"/>
                    <a:gd name="T7" fmla="*/ 12 h 18"/>
                    <a:gd name="T8" fmla="*/ 3 w 15"/>
                    <a:gd name="T9" fmla="*/ 13 h 18"/>
                    <a:gd name="T10" fmla="*/ 11 w 15"/>
                    <a:gd name="T11" fmla="*/ 18 h 18"/>
                    <a:gd name="T12" fmla="*/ 13 w 15"/>
                    <a:gd name="T13" fmla="*/ 18 h 18"/>
                    <a:gd name="T14" fmla="*/ 13 w 15"/>
                    <a:gd name="T15" fmla="*/ 17 h 18"/>
                    <a:gd name="T16" fmla="*/ 15 w 15"/>
                    <a:gd name="T17" fmla="*/ 15 h 18"/>
                    <a:gd name="T18" fmla="*/ 12 w 15"/>
                    <a:gd name="T19" fmla="*/ 6 h 18"/>
                    <a:gd name="T20" fmla="*/ 4 w 15"/>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4" y="0"/>
                      </a:moveTo>
                      <a:cubicBezTo>
                        <a:pt x="3" y="0"/>
                        <a:pt x="2" y="0"/>
                        <a:pt x="2" y="1"/>
                      </a:cubicBezTo>
                      <a:cubicBezTo>
                        <a:pt x="0" y="2"/>
                        <a:pt x="0" y="5"/>
                        <a:pt x="1" y="8"/>
                      </a:cubicBezTo>
                      <a:cubicBezTo>
                        <a:pt x="1" y="9"/>
                        <a:pt x="2" y="11"/>
                        <a:pt x="3" y="12"/>
                      </a:cubicBezTo>
                      <a:cubicBezTo>
                        <a:pt x="3" y="13"/>
                        <a:pt x="3" y="13"/>
                        <a:pt x="3" y="13"/>
                      </a:cubicBezTo>
                      <a:cubicBezTo>
                        <a:pt x="6" y="16"/>
                        <a:pt x="9" y="18"/>
                        <a:pt x="11" y="18"/>
                      </a:cubicBezTo>
                      <a:cubicBezTo>
                        <a:pt x="11" y="18"/>
                        <a:pt x="12" y="18"/>
                        <a:pt x="13" y="18"/>
                      </a:cubicBezTo>
                      <a:cubicBezTo>
                        <a:pt x="13" y="18"/>
                        <a:pt x="13" y="17"/>
                        <a:pt x="13" y="17"/>
                      </a:cubicBezTo>
                      <a:cubicBezTo>
                        <a:pt x="14" y="17"/>
                        <a:pt x="14" y="16"/>
                        <a:pt x="15" y="15"/>
                      </a:cubicBezTo>
                      <a:cubicBezTo>
                        <a:pt x="15" y="12"/>
                        <a:pt x="14" y="9"/>
                        <a:pt x="12" y="6"/>
                      </a:cubicBezTo>
                      <a:cubicBezTo>
                        <a:pt x="10" y="2"/>
                        <a:pt x="7"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5" name="Freeform 934"/>
                <p:cNvSpPr>
                  <a:spLocks noEditPoints="1"/>
                </p:cNvSpPr>
                <p:nvPr/>
              </p:nvSpPr>
              <p:spPr bwMode="auto">
                <a:xfrm>
                  <a:off x="3933" y="1429"/>
                  <a:ext cx="829" cy="1088"/>
                </a:xfrm>
                <a:custGeom>
                  <a:avLst/>
                  <a:gdLst>
                    <a:gd name="T0" fmla="*/ 211 w 441"/>
                    <a:gd name="T1" fmla="*/ 567 h 579"/>
                    <a:gd name="T2" fmla="*/ 113 w 441"/>
                    <a:gd name="T3" fmla="*/ 568 h 579"/>
                    <a:gd name="T4" fmla="*/ 113 w 441"/>
                    <a:gd name="T5" fmla="*/ 573 h 579"/>
                    <a:gd name="T6" fmla="*/ 113 w 441"/>
                    <a:gd name="T7" fmla="*/ 578 h 579"/>
                    <a:gd name="T8" fmla="*/ 211 w 441"/>
                    <a:gd name="T9" fmla="*/ 578 h 579"/>
                    <a:gd name="T10" fmla="*/ 211 w 441"/>
                    <a:gd name="T11" fmla="*/ 567 h 579"/>
                    <a:gd name="T12" fmla="*/ 319 w 441"/>
                    <a:gd name="T13" fmla="*/ 567 h 579"/>
                    <a:gd name="T14" fmla="*/ 215 w 441"/>
                    <a:gd name="T15" fmla="*/ 567 h 579"/>
                    <a:gd name="T16" fmla="*/ 214 w 441"/>
                    <a:gd name="T17" fmla="*/ 578 h 579"/>
                    <a:gd name="T18" fmla="*/ 319 w 441"/>
                    <a:gd name="T19" fmla="*/ 579 h 579"/>
                    <a:gd name="T20" fmla="*/ 319 w 441"/>
                    <a:gd name="T21" fmla="*/ 573 h 579"/>
                    <a:gd name="T22" fmla="*/ 319 w 441"/>
                    <a:gd name="T23" fmla="*/ 567 h 579"/>
                    <a:gd name="T24" fmla="*/ 78 w 441"/>
                    <a:gd name="T25" fmla="*/ 323 h 579"/>
                    <a:gd name="T26" fmla="*/ 76 w 441"/>
                    <a:gd name="T27" fmla="*/ 326 h 579"/>
                    <a:gd name="T28" fmla="*/ 76 w 441"/>
                    <a:gd name="T29" fmla="*/ 326 h 579"/>
                    <a:gd name="T30" fmla="*/ 104 w 441"/>
                    <a:gd name="T31" fmla="*/ 547 h 579"/>
                    <a:gd name="T32" fmla="*/ 104 w 441"/>
                    <a:gd name="T33" fmla="*/ 547 h 579"/>
                    <a:gd name="T34" fmla="*/ 105 w 441"/>
                    <a:gd name="T35" fmla="*/ 547 h 579"/>
                    <a:gd name="T36" fmla="*/ 107 w 441"/>
                    <a:gd name="T37" fmla="*/ 549 h 579"/>
                    <a:gd name="T38" fmla="*/ 78 w 441"/>
                    <a:gd name="T39" fmla="*/ 323 h 579"/>
                    <a:gd name="T40" fmla="*/ 45 w 441"/>
                    <a:gd name="T41" fmla="*/ 311 h 579"/>
                    <a:gd name="T42" fmla="*/ 0 w 441"/>
                    <a:gd name="T43" fmla="*/ 325 h 579"/>
                    <a:gd name="T44" fmla="*/ 2 w 441"/>
                    <a:gd name="T45" fmla="*/ 329 h 579"/>
                    <a:gd name="T46" fmla="*/ 3 w 441"/>
                    <a:gd name="T47" fmla="*/ 333 h 579"/>
                    <a:gd name="T48" fmla="*/ 48 w 441"/>
                    <a:gd name="T49" fmla="*/ 320 h 579"/>
                    <a:gd name="T50" fmla="*/ 45 w 441"/>
                    <a:gd name="T51" fmla="*/ 311 h 579"/>
                    <a:gd name="T52" fmla="*/ 65 w 441"/>
                    <a:gd name="T53" fmla="*/ 304 h 579"/>
                    <a:gd name="T54" fmla="*/ 48 w 441"/>
                    <a:gd name="T55" fmla="*/ 310 h 579"/>
                    <a:gd name="T56" fmla="*/ 51 w 441"/>
                    <a:gd name="T57" fmla="*/ 319 h 579"/>
                    <a:gd name="T58" fmla="*/ 67 w 441"/>
                    <a:gd name="T59" fmla="*/ 314 h 579"/>
                    <a:gd name="T60" fmla="*/ 67 w 441"/>
                    <a:gd name="T61" fmla="*/ 312 h 579"/>
                    <a:gd name="T62" fmla="*/ 65 w 441"/>
                    <a:gd name="T63" fmla="*/ 304 h 579"/>
                    <a:gd name="T64" fmla="*/ 246 w 441"/>
                    <a:gd name="T65" fmla="*/ 128 h 579"/>
                    <a:gd name="T66" fmla="*/ 326 w 441"/>
                    <a:gd name="T67" fmla="*/ 542 h 579"/>
                    <a:gd name="T68" fmla="*/ 328 w 441"/>
                    <a:gd name="T69" fmla="*/ 541 h 579"/>
                    <a:gd name="T70" fmla="*/ 329 w 441"/>
                    <a:gd name="T71" fmla="*/ 541 h 579"/>
                    <a:gd name="T72" fmla="*/ 250 w 441"/>
                    <a:gd name="T73" fmla="*/ 129 h 579"/>
                    <a:gd name="T74" fmla="*/ 250 w 441"/>
                    <a:gd name="T75" fmla="*/ 129 h 579"/>
                    <a:gd name="T76" fmla="*/ 249 w 441"/>
                    <a:gd name="T77" fmla="*/ 129 h 579"/>
                    <a:gd name="T78" fmla="*/ 246 w 441"/>
                    <a:gd name="T79" fmla="*/ 128 h 579"/>
                    <a:gd name="T80" fmla="*/ 270 w 441"/>
                    <a:gd name="T81" fmla="*/ 78 h 579"/>
                    <a:gd name="T82" fmla="*/ 243 w 441"/>
                    <a:gd name="T83" fmla="*/ 90 h 579"/>
                    <a:gd name="T84" fmla="*/ 246 w 441"/>
                    <a:gd name="T85" fmla="*/ 95 h 579"/>
                    <a:gd name="T86" fmla="*/ 248 w 441"/>
                    <a:gd name="T87" fmla="*/ 101 h 579"/>
                    <a:gd name="T88" fmla="*/ 274 w 441"/>
                    <a:gd name="T89" fmla="*/ 89 h 579"/>
                    <a:gd name="T90" fmla="*/ 270 w 441"/>
                    <a:gd name="T91" fmla="*/ 78 h 579"/>
                    <a:gd name="T92" fmla="*/ 435 w 441"/>
                    <a:gd name="T93" fmla="*/ 0 h 579"/>
                    <a:gd name="T94" fmla="*/ 273 w 441"/>
                    <a:gd name="T95" fmla="*/ 76 h 579"/>
                    <a:gd name="T96" fmla="*/ 277 w 441"/>
                    <a:gd name="T97" fmla="*/ 88 h 579"/>
                    <a:gd name="T98" fmla="*/ 441 w 441"/>
                    <a:gd name="T99" fmla="*/ 13 h 579"/>
                    <a:gd name="T100" fmla="*/ 438 w 441"/>
                    <a:gd name="T101" fmla="*/ 6 h 579"/>
                    <a:gd name="T102" fmla="*/ 435 w 441"/>
                    <a:gd name="T103"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 h="579">
                      <a:moveTo>
                        <a:pt x="211" y="567"/>
                      </a:moveTo>
                      <a:cubicBezTo>
                        <a:pt x="178" y="568"/>
                        <a:pt x="146" y="568"/>
                        <a:pt x="113" y="568"/>
                      </a:cubicBezTo>
                      <a:cubicBezTo>
                        <a:pt x="113" y="570"/>
                        <a:pt x="113" y="571"/>
                        <a:pt x="113" y="573"/>
                      </a:cubicBezTo>
                      <a:cubicBezTo>
                        <a:pt x="113" y="575"/>
                        <a:pt x="113" y="576"/>
                        <a:pt x="113" y="578"/>
                      </a:cubicBezTo>
                      <a:cubicBezTo>
                        <a:pt x="146" y="578"/>
                        <a:pt x="178" y="578"/>
                        <a:pt x="211" y="578"/>
                      </a:cubicBezTo>
                      <a:cubicBezTo>
                        <a:pt x="211" y="575"/>
                        <a:pt x="211" y="571"/>
                        <a:pt x="211" y="567"/>
                      </a:cubicBezTo>
                      <a:moveTo>
                        <a:pt x="319" y="567"/>
                      </a:moveTo>
                      <a:cubicBezTo>
                        <a:pt x="284" y="567"/>
                        <a:pt x="249" y="567"/>
                        <a:pt x="215" y="567"/>
                      </a:cubicBezTo>
                      <a:cubicBezTo>
                        <a:pt x="214" y="571"/>
                        <a:pt x="214" y="575"/>
                        <a:pt x="214" y="578"/>
                      </a:cubicBezTo>
                      <a:cubicBezTo>
                        <a:pt x="249" y="579"/>
                        <a:pt x="284" y="579"/>
                        <a:pt x="319" y="579"/>
                      </a:cubicBezTo>
                      <a:cubicBezTo>
                        <a:pt x="319" y="577"/>
                        <a:pt x="319" y="575"/>
                        <a:pt x="319" y="573"/>
                      </a:cubicBezTo>
                      <a:cubicBezTo>
                        <a:pt x="319" y="571"/>
                        <a:pt x="319" y="569"/>
                        <a:pt x="319" y="567"/>
                      </a:cubicBezTo>
                      <a:moveTo>
                        <a:pt x="78" y="323"/>
                      </a:moveTo>
                      <a:cubicBezTo>
                        <a:pt x="78" y="325"/>
                        <a:pt x="77" y="326"/>
                        <a:pt x="76" y="326"/>
                      </a:cubicBezTo>
                      <a:cubicBezTo>
                        <a:pt x="76" y="326"/>
                        <a:pt x="76" y="326"/>
                        <a:pt x="76" y="326"/>
                      </a:cubicBezTo>
                      <a:cubicBezTo>
                        <a:pt x="94" y="398"/>
                        <a:pt x="103" y="473"/>
                        <a:pt x="104" y="547"/>
                      </a:cubicBezTo>
                      <a:cubicBezTo>
                        <a:pt x="104" y="547"/>
                        <a:pt x="104" y="547"/>
                        <a:pt x="104" y="547"/>
                      </a:cubicBezTo>
                      <a:cubicBezTo>
                        <a:pt x="104" y="547"/>
                        <a:pt x="104" y="547"/>
                        <a:pt x="105" y="547"/>
                      </a:cubicBezTo>
                      <a:cubicBezTo>
                        <a:pt x="105" y="547"/>
                        <a:pt x="106" y="548"/>
                        <a:pt x="107" y="549"/>
                      </a:cubicBezTo>
                      <a:cubicBezTo>
                        <a:pt x="107" y="472"/>
                        <a:pt x="97" y="396"/>
                        <a:pt x="78" y="323"/>
                      </a:cubicBezTo>
                      <a:moveTo>
                        <a:pt x="45" y="311"/>
                      </a:moveTo>
                      <a:cubicBezTo>
                        <a:pt x="30" y="316"/>
                        <a:pt x="15" y="320"/>
                        <a:pt x="0" y="325"/>
                      </a:cubicBezTo>
                      <a:cubicBezTo>
                        <a:pt x="1" y="326"/>
                        <a:pt x="1" y="328"/>
                        <a:pt x="2" y="329"/>
                      </a:cubicBezTo>
                      <a:cubicBezTo>
                        <a:pt x="2" y="331"/>
                        <a:pt x="3" y="332"/>
                        <a:pt x="3" y="333"/>
                      </a:cubicBezTo>
                      <a:cubicBezTo>
                        <a:pt x="18" y="329"/>
                        <a:pt x="33" y="324"/>
                        <a:pt x="48" y="320"/>
                      </a:cubicBezTo>
                      <a:cubicBezTo>
                        <a:pt x="47" y="317"/>
                        <a:pt x="46" y="314"/>
                        <a:pt x="45" y="311"/>
                      </a:cubicBezTo>
                      <a:moveTo>
                        <a:pt x="65" y="304"/>
                      </a:moveTo>
                      <a:cubicBezTo>
                        <a:pt x="60" y="306"/>
                        <a:pt x="54" y="308"/>
                        <a:pt x="48" y="310"/>
                      </a:cubicBezTo>
                      <a:cubicBezTo>
                        <a:pt x="49" y="313"/>
                        <a:pt x="50" y="316"/>
                        <a:pt x="51" y="319"/>
                      </a:cubicBezTo>
                      <a:cubicBezTo>
                        <a:pt x="56" y="317"/>
                        <a:pt x="62" y="315"/>
                        <a:pt x="67" y="314"/>
                      </a:cubicBezTo>
                      <a:cubicBezTo>
                        <a:pt x="67" y="313"/>
                        <a:pt x="67" y="313"/>
                        <a:pt x="67" y="312"/>
                      </a:cubicBezTo>
                      <a:cubicBezTo>
                        <a:pt x="66" y="310"/>
                        <a:pt x="66" y="307"/>
                        <a:pt x="65" y="304"/>
                      </a:cubicBezTo>
                      <a:moveTo>
                        <a:pt x="246" y="128"/>
                      </a:moveTo>
                      <a:cubicBezTo>
                        <a:pt x="299" y="260"/>
                        <a:pt x="324" y="401"/>
                        <a:pt x="326" y="542"/>
                      </a:cubicBezTo>
                      <a:cubicBezTo>
                        <a:pt x="326" y="541"/>
                        <a:pt x="327" y="541"/>
                        <a:pt x="328" y="541"/>
                      </a:cubicBezTo>
                      <a:cubicBezTo>
                        <a:pt x="328" y="541"/>
                        <a:pt x="329" y="541"/>
                        <a:pt x="329" y="541"/>
                      </a:cubicBezTo>
                      <a:cubicBezTo>
                        <a:pt x="328" y="400"/>
                        <a:pt x="302" y="259"/>
                        <a:pt x="250" y="129"/>
                      </a:cubicBezTo>
                      <a:cubicBezTo>
                        <a:pt x="250" y="129"/>
                        <a:pt x="250" y="129"/>
                        <a:pt x="250" y="129"/>
                      </a:cubicBezTo>
                      <a:cubicBezTo>
                        <a:pt x="249" y="129"/>
                        <a:pt x="249" y="129"/>
                        <a:pt x="249" y="129"/>
                      </a:cubicBezTo>
                      <a:cubicBezTo>
                        <a:pt x="248" y="129"/>
                        <a:pt x="247" y="129"/>
                        <a:pt x="246" y="128"/>
                      </a:cubicBezTo>
                      <a:moveTo>
                        <a:pt x="270" y="78"/>
                      </a:moveTo>
                      <a:cubicBezTo>
                        <a:pt x="261" y="82"/>
                        <a:pt x="252" y="86"/>
                        <a:pt x="243" y="90"/>
                      </a:cubicBezTo>
                      <a:cubicBezTo>
                        <a:pt x="244" y="92"/>
                        <a:pt x="245" y="93"/>
                        <a:pt x="246" y="95"/>
                      </a:cubicBezTo>
                      <a:cubicBezTo>
                        <a:pt x="247" y="97"/>
                        <a:pt x="247" y="99"/>
                        <a:pt x="248" y="101"/>
                      </a:cubicBezTo>
                      <a:cubicBezTo>
                        <a:pt x="257" y="97"/>
                        <a:pt x="266" y="93"/>
                        <a:pt x="274" y="89"/>
                      </a:cubicBezTo>
                      <a:cubicBezTo>
                        <a:pt x="273" y="85"/>
                        <a:pt x="271" y="81"/>
                        <a:pt x="270" y="78"/>
                      </a:cubicBezTo>
                      <a:moveTo>
                        <a:pt x="435" y="0"/>
                      </a:moveTo>
                      <a:cubicBezTo>
                        <a:pt x="381" y="25"/>
                        <a:pt x="327" y="51"/>
                        <a:pt x="273" y="76"/>
                      </a:cubicBezTo>
                      <a:cubicBezTo>
                        <a:pt x="274" y="80"/>
                        <a:pt x="276" y="84"/>
                        <a:pt x="277" y="88"/>
                      </a:cubicBezTo>
                      <a:cubicBezTo>
                        <a:pt x="332" y="63"/>
                        <a:pt x="386" y="38"/>
                        <a:pt x="441" y="13"/>
                      </a:cubicBezTo>
                      <a:cubicBezTo>
                        <a:pt x="440" y="11"/>
                        <a:pt x="439" y="9"/>
                        <a:pt x="438" y="6"/>
                      </a:cubicBezTo>
                      <a:cubicBezTo>
                        <a:pt x="437" y="4"/>
                        <a:pt x="436" y="2"/>
                        <a:pt x="43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6" name="Freeform 935"/>
                <p:cNvSpPr>
                  <a:spLocks/>
                </p:cNvSpPr>
                <p:nvPr/>
              </p:nvSpPr>
              <p:spPr bwMode="auto">
                <a:xfrm>
                  <a:off x="4734" y="1367"/>
                  <a:ext cx="73" cy="133"/>
                </a:xfrm>
                <a:custGeom>
                  <a:avLst/>
                  <a:gdLst>
                    <a:gd name="T0" fmla="*/ 6 w 39"/>
                    <a:gd name="T1" fmla="*/ 0 h 71"/>
                    <a:gd name="T2" fmla="*/ 4 w 39"/>
                    <a:gd name="T3" fmla="*/ 0 h 71"/>
                    <a:gd name="T4" fmla="*/ 9 w 39"/>
                    <a:gd name="T5" fmla="*/ 33 h 71"/>
                    <a:gd name="T6" fmla="*/ 12 w 39"/>
                    <a:gd name="T7" fmla="*/ 39 h 71"/>
                    <a:gd name="T8" fmla="*/ 15 w 39"/>
                    <a:gd name="T9" fmla="*/ 46 h 71"/>
                    <a:gd name="T10" fmla="*/ 34 w 39"/>
                    <a:gd name="T11" fmla="*/ 71 h 71"/>
                    <a:gd name="T12" fmla="*/ 35 w 39"/>
                    <a:gd name="T13" fmla="*/ 71 h 71"/>
                    <a:gd name="T14" fmla="*/ 29 w 39"/>
                    <a:gd name="T15" fmla="*/ 31 h 71"/>
                    <a:gd name="T16" fmla="*/ 6 w 3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71">
                      <a:moveTo>
                        <a:pt x="6" y="0"/>
                      </a:moveTo>
                      <a:cubicBezTo>
                        <a:pt x="5" y="0"/>
                        <a:pt x="5" y="0"/>
                        <a:pt x="4" y="0"/>
                      </a:cubicBezTo>
                      <a:cubicBezTo>
                        <a:pt x="0" y="2"/>
                        <a:pt x="3" y="16"/>
                        <a:pt x="9" y="33"/>
                      </a:cubicBezTo>
                      <a:cubicBezTo>
                        <a:pt x="10" y="35"/>
                        <a:pt x="11" y="37"/>
                        <a:pt x="12" y="39"/>
                      </a:cubicBezTo>
                      <a:cubicBezTo>
                        <a:pt x="13" y="42"/>
                        <a:pt x="14" y="44"/>
                        <a:pt x="15" y="46"/>
                      </a:cubicBezTo>
                      <a:cubicBezTo>
                        <a:pt x="22" y="61"/>
                        <a:pt x="29" y="71"/>
                        <a:pt x="34" y="71"/>
                      </a:cubicBezTo>
                      <a:cubicBezTo>
                        <a:pt x="34" y="71"/>
                        <a:pt x="35" y="71"/>
                        <a:pt x="35" y="71"/>
                      </a:cubicBezTo>
                      <a:cubicBezTo>
                        <a:pt x="39" y="69"/>
                        <a:pt x="37" y="51"/>
                        <a:pt x="29" y="31"/>
                      </a:cubicBezTo>
                      <a:cubicBezTo>
                        <a:pt x="21" y="13"/>
                        <a:pt x="11"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7" name="Freeform 936"/>
                <p:cNvSpPr>
                  <a:spLocks/>
                </p:cNvSpPr>
                <p:nvPr/>
              </p:nvSpPr>
              <p:spPr bwMode="auto">
                <a:xfrm>
                  <a:off x="4346" y="1560"/>
                  <a:ext cx="64" cy="111"/>
                </a:xfrm>
                <a:custGeom>
                  <a:avLst/>
                  <a:gdLst>
                    <a:gd name="T0" fmla="*/ 6 w 34"/>
                    <a:gd name="T1" fmla="*/ 0 h 59"/>
                    <a:gd name="T2" fmla="*/ 4 w 34"/>
                    <a:gd name="T3" fmla="*/ 0 h 59"/>
                    <a:gd name="T4" fmla="*/ 8 w 34"/>
                    <a:gd name="T5" fmla="*/ 30 h 59"/>
                    <a:gd name="T6" fmla="*/ 16 w 34"/>
                    <a:gd name="T7" fmla="*/ 26 h 59"/>
                    <a:gd name="T8" fmla="*/ 19 w 34"/>
                    <a:gd name="T9" fmla="*/ 32 h 59"/>
                    <a:gd name="T10" fmla="*/ 10 w 34"/>
                    <a:gd name="T11" fmla="*/ 36 h 59"/>
                    <a:gd name="T12" fmla="*/ 26 w 34"/>
                    <a:gd name="T13" fmla="*/ 58 h 59"/>
                    <a:gd name="T14" fmla="*/ 29 w 34"/>
                    <a:gd name="T15" fmla="*/ 59 h 59"/>
                    <a:gd name="T16" fmla="*/ 30 w 34"/>
                    <a:gd name="T17" fmla="*/ 59 h 59"/>
                    <a:gd name="T18" fmla="*/ 30 w 34"/>
                    <a:gd name="T19" fmla="*/ 59 h 59"/>
                    <a:gd name="T20" fmla="*/ 28 w 34"/>
                    <a:gd name="T21" fmla="*/ 31 h 59"/>
                    <a:gd name="T22" fmla="*/ 26 w 34"/>
                    <a:gd name="T23" fmla="*/ 25 h 59"/>
                    <a:gd name="T24" fmla="*/ 23 w 34"/>
                    <a:gd name="T25" fmla="*/ 20 h 59"/>
                    <a:gd name="T26" fmla="*/ 6 w 34"/>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9">
                      <a:moveTo>
                        <a:pt x="6" y="0"/>
                      </a:moveTo>
                      <a:cubicBezTo>
                        <a:pt x="5" y="0"/>
                        <a:pt x="5" y="0"/>
                        <a:pt x="4" y="0"/>
                      </a:cubicBezTo>
                      <a:cubicBezTo>
                        <a:pt x="0" y="2"/>
                        <a:pt x="2" y="15"/>
                        <a:pt x="8" y="30"/>
                      </a:cubicBezTo>
                      <a:cubicBezTo>
                        <a:pt x="11" y="29"/>
                        <a:pt x="13" y="28"/>
                        <a:pt x="16" y="26"/>
                      </a:cubicBezTo>
                      <a:cubicBezTo>
                        <a:pt x="17" y="28"/>
                        <a:pt x="18" y="30"/>
                        <a:pt x="19" y="32"/>
                      </a:cubicBezTo>
                      <a:cubicBezTo>
                        <a:pt x="16" y="33"/>
                        <a:pt x="13" y="35"/>
                        <a:pt x="10" y="36"/>
                      </a:cubicBezTo>
                      <a:cubicBezTo>
                        <a:pt x="15" y="47"/>
                        <a:pt x="22" y="56"/>
                        <a:pt x="26" y="58"/>
                      </a:cubicBezTo>
                      <a:cubicBezTo>
                        <a:pt x="27" y="59"/>
                        <a:pt x="28" y="59"/>
                        <a:pt x="29" y="59"/>
                      </a:cubicBezTo>
                      <a:cubicBezTo>
                        <a:pt x="29" y="59"/>
                        <a:pt x="29" y="59"/>
                        <a:pt x="30" y="59"/>
                      </a:cubicBezTo>
                      <a:cubicBezTo>
                        <a:pt x="30" y="59"/>
                        <a:pt x="30" y="59"/>
                        <a:pt x="30" y="59"/>
                      </a:cubicBezTo>
                      <a:cubicBezTo>
                        <a:pt x="34" y="56"/>
                        <a:pt x="33" y="45"/>
                        <a:pt x="28" y="31"/>
                      </a:cubicBezTo>
                      <a:cubicBezTo>
                        <a:pt x="27" y="29"/>
                        <a:pt x="27" y="27"/>
                        <a:pt x="26" y="25"/>
                      </a:cubicBezTo>
                      <a:cubicBezTo>
                        <a:pt x="25" y="23"/>
                        <a:pt x="24" y="22"/>
                        <a:pt x="23" y="20"/>
                      </a:cubicBezTo>
                      <a:cubicBezTo>
                        <a:pt x="17" y="8"/>
                        <a:pt x="10"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8" name="Freeform 937"/>
                <p:cNvSpPr>
                  <a:spLocks/>
                </p:cNvSpPr>
                <p:nvPr/>
              </p:nvSpPr>
              <p:spPr bwMode="auto">
                <a:xfrm>
                  <a:off x="3905" y="2017"/>
                  <a:ext cx="36" cy="70"/>
                </a:xfrm>
                <a:custGeom>
                  <a:avLst/>
                  <a:gdLst>
                    <a:gd name="T0" fmla="*/ 6 w 19"/>
                    <a:gd name="T1" fmla="*/ 0 h 37"/>
                    <a:gd name="T2" fmla="*/ 5 w 19"/>
                    <a:gd name="T3" fmla="*/ 0 h 37"/>
                    <a:gd name="T4" fmla="*/ 3 w 19"/>
                    <a:gd name="T5" fmla="*/ 21 h 37"/>
                    <a:gd name="T6" fmla="*/ 14 w 19"/>
                    <a:gd name="T7" fmla="*/ 37 h 37"/>
                    <a:gd name="T8" fmla="*/ 15 w 19"/>
                    <a:gd name="T9" fmla="*/ 37 h 37"/>
                    <a:gd name="T10" fmla="*/ 18 w 19"/>
                    <a:gd name="T11" fmla="*/ 20 h 37"/>
                    <a:gd name="T12" fmla="*/ 17 w 19"/>
                    <a:gd name="T13" fmla="*/ 16 h 37"/>
                    <a:gd name="T14" fmla="*/ 15 w 19"/>
                    <a:gd name="T15" fmla="*/ 12 h 37"/>
                    <a:gd name="T16" fmla="*/ 6 w 1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7">
                      <a:moveTo>
                        <a:pt x="6" y="0"/>
                      </a:moveTo>
                      <a:cubicBezTo>
                        <a:pt x="5" y="0"/>
                        <a:pt x="5" y="0"/>
                        <a:pt x="5" y="0"/>
                      </a:cubicBezTo>
                      <a:cubicBezTo>
                        <a:pt x="1" y="2"/>
                        <a:pt x="0" y="11"/>
                        <a:pt x="3" y="21"/>
                      </a:cubicBezTo>
                      <a:cubicBezTo>
                        <a:pt x="5" y="30"/>
                        <a:pt x="10" y="37"/>
                        <a:pt x="14" y="37"/>
                      </a:cubicBezTo>
                      <a:cubicBezTo>
                        <a:pt x="14" y="37"/>
                        <a:pt x="15" y="37"/>
                        <a:pt x="15" y="37"/>
                      </a:cubicBezTo>
                      <a:cubicBezTo>
                        <a:pt x="18" y="36"/>
                        <a:pt x="19" y="29"/>
                        <a:pt x="18" y="20"/>
                      </a:cubicBezTo>
                      <a:cubicBezTo>
                        <a:pt x="18" y="19"/>
                        <a:pt x="17" y="18"/>
                        <a:pt x="17" y="16"/>
                      </a:cubicBezTo>
                      <a:cubicBezTo>
                        <a:pt x="16" y="15"/>
                        <a:pt x="16" y="13"/>
                        <a:pt x="15" y="12"/>
                      </a:cubicBezTo>
                      <a:cubicBezTo>
                        <a:pt x="13" y="5"/>
                        <a:pt x="9"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9" name="Freeform 938"/>
                <p:cNvSpPr>
                  <a:spLocks/>
                </p:cNvSpPr>
                <p:nvPr/>
              </p:nvSpPr>
              <p:spPr bwMode="auto">
                <a:xfrm>
                  <a:off x="4532" y="2446"/>
                  <a:ext cx="36" cy="120"/>
                </a:xfrm>
                <a:custGeom>
                  <a:avLst/>
                  <a:gdLst>
                    <a:gd name="T0" fmla="*/ 9 w 19"/>
                    <a:gd name="T1" fmla="*/ 0 h 64"/>
                    <a:gd name="T2" fmla="*/ 7 w 19"/>
                    <a:gd name="T3" fmla="*/ 1 h 64"/>
                    <a:gd name="T4" fmla="*/ 0 w 19"/>
                    <a:gd name="T5" fmla="*/ 26 h 64"/>
                    <a:gd name="T6" fmla="*/ 0 w 19"/>
                    <a:gd name="T7" fmla="*/ 32 h 64"/>
                    <a:gd name="T8" fmla="*/ 0 w 19"/>
                    <a:gd name="T9" fmla="*/ 38 h 64"/>
                    <a:gd name="T10" fmla="*/ 8 w 19"/>
                    <a:gd name="T11" fmla="*/ 64 h 64"/>
                    <a:gd name="T12" fmla="*/ 8 w 19"/>
                    <a:gd name="T13" fmla="*/ 64 h 64"/>
                    <a:gd name="T14" fmla="*/ 8 w 19"/>
                    <a:gd name="T15" fmla="*/ 64 h 64"/>
                    <a:gd name="T16" fmla="*/ 18 w 19"/>
                    <a:gd name="T17" fmla="*/ 32 h 64"/>
                    <a:gd name="T18" fmla="*/ 10 w 19"/>
                    <a:gd name="T19" fmla="*/ 0 h 64"/>
                    <a:gd name="T20" fmla="*/ 9 w 19"/>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64">
                      <a:moveTo>
                        <a:pt x="9" y="0"/>
                      </a:moveTo>
                      <a:cubicBezTo>
                        <a:pt x="8" y="0"/>
                        <a:pt x="7" y="0"/>
                        <a:pt x="7" y="1"/>
                      </a:cubicBezTo>
                      <a:cubicBezTo>
                        <a:pt x="3" y="5"/>
                        <a:pt x="1" y="14"/>
                        <a:pt x="0" y="26"/>
                      </a:cubicBezTo>
                      <a:cubicBezTo>
                        <a:pt x="0" y="28"/>
                        <a:pt x="0" y="30"/>
                        <a:pt x="0" y="32"/>
                      </a:cubicBezTo>
                      <a:cubicBezTo>
                        <a:pt x="0" y="34"/>
                        <a:pt x="0" y="36"/>
                        <a:pt x="0" y="38"/>
                      </a:cubicBezTo>
                      <a:cubicBezTo>
                        <a:pt x="0" y="53"/>
                        <a:pt x="4" y="64"/>
                        <a:pt x="8" y="64"/>
                      </a:cubicBezTo>
                      <a:cubicBezTo>
                        <a:pt x="8" y="64"/>
                        <a:pt x="8" y="64"/>
                        <a:pt x="8" y="64"/>
                      </a:cubicBezTo>
                      <a:cubicBezTo>
                        <a:pt x="8" y="64"/>
                        <a:pt x="8" y="64"/>
                        <a:pt x="8" y="64"/>
                      </a:cubicBezTo>
                      <a:cubicBezTo>
                        <a:pt x="13" y="64"/>
                        <a:pt x="18" y="50"/>
                        <a:pt x="18" y="32"/>
                      </a:cubicBezTo>
                      <a:cubicBezTo>
                        <a:pt x="19" y="15"/>
                        <a:pt x="15" y="1"/>
                        <a:pt x="10" y="0"/>
                      </a:cubicBezTo>
                      <a:cubicBezTo>
                        <a:pt x="10" y="0"/>
                        <a:pt x="9"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0" name="Freeform 939"/>
                <p:cNvSpPr>
                  <a:spLocks/>
                </p:cNvSpPr>
                <p:nvPr/>
              </p:nvSpPr>
              <p:spPr bwMode="auto">
                <a:xfrm>
                  <a:off x="4112" y="2457"/>
                  <a:ext cx="33" cy="98"/>
                </a:xfrm>
                <a:custGeom>
                  <a:avLst/>
                  <a:gdLst>
                    <a:gd name="T0" fmla="*/ 10 w 18"/>
                    <a:gd name="T1" fmla="*/ 0 h 52"/>
                    <a:gd name="T2" fmla="*/ 9 w 18"/>
                    <a:gd name="T3" fmla="*/ 0 h 52"/>
                    <a:gd name="T4" fmla="*/ 9 w 18"/>
                    <a:gd name="T5" fmla="*/ 0 h 52"/>
                    <a:gd name="T6" fmla="*/ 0 w 18"/>
                    <a:gd name="T7" fmla="*/ 26 h 52"/>
                    <a:gd name="T8" fmla="*/ 9 w 18"/>
                    <a:gd name="T9" fmla="*/ 52 h 52"/>
                    <a:gd name="T10" fmla="*/ 9 w 18"/>
                    <a:gd name="T11" fmla="*/ 52 h 52"/>
                    <a:gd name="T12" fmla="*/ 18 w 18"/>
                    <a:gd name="T13" fmla="*/ 31 h 52"/>
                    <a:gd name="T14" fmla="*/ 18 w 18"/>
                    <a:gd name="T15" fmla="*/ 26 h 52"/>
                    <a:gd name="T16" fmla="*/ 18 w 18"/>
                    <a:gd name="T17" fmla="*/ 21 h 52"/>
                    <a:gd name="T18" fmla="*/ 12 w 18"/>
                    <a:gd name="T19" fmla="*/ 2 h 52"/>
                    <a:gd name="T20" fmla="*/ 10 w 18"/>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52">
                      <a:moveTo>
                        <a:pt x="10" y="0"/>
                      </a:moveTo>
                      <a:cubicBezTo>
                        <a:pt x="9" y="0"/>
                        <a:pt x="9" y="0"/>
                        <a:pt x="9" y="0"/>
                      </a:cubicBezTo>
                      <a:cubicBezTo>
                        <a:pt x="9" y="0"/>
                        <a:pt x="9" y="0"/>
                        <a:pt x="9" y="0"/>
                      </a:cubicBezTo>
                      <a:cubicBezTo>
                        <a:pt x="4" y="2"/>
                        <a:pt x="1" y="13"/>
                        <a:pt x="0" y="26"/>
                      </a:cubicBezTo>
                      <a:cubicBezTo>
                        <a:pt x="0" y="40"/>
                        <a:pt x="3" y="51"/>
                        <a:pt x="9" y="52"/>
                      </a:cubicBezTo>
                      <a:cubicBezTo>
                        <a:pt x="9" y="52"/>
                        <a:pt x="9" y="52"/>
                        <a:pt x="9" y="52"/>
                      </a:cubicBezTo>
                      <a:cubicBezTo>
                        <a:pt x="13" y="52"/>
                        <a:pt x="17" y="43"/>
                        <a:pt x="18" y="31"/>
                      </a:cubicBezTo>
                      <a:cubicBezTo>
                        <a:pt x="18" y="29"/>
                        <a:pt x="18" y="28"/>
                        <a:pt x="18" y="26"/>
                      </a:cubicBezTo>
                      <a:cubicBezTo>
                        <a:pt x="18" y="24"/>
                        <a:pt x="18" y="23"/>
                        <a:pt x="18" y="21"/>
                      </a:cubicBezTo>
                      <a:cubicBezTo>
                        <a:pt x="18" y="12"/>
                        <a:pt x="15" y="5"/>
                        <a:pt x="12" y="2"/>
                      </a:cubicBezTo>
                      <a:cubicBezTo>
                        <a:pt x="11" y="1"/>
                        <a:pt x="10" y="0"/>
                        <a:pt x="1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1" name="Freeform 940"/>
                <p:cNvSpPr>
                  <a:spLocks/>
                </p:cNvSpPr>
                <p:nvPr/>
              </p:nvSpPr>
              <p:spPr bwMode="auto">
                <a:xfrm>
                  <a:off x="4055" y="1983"/>
                  <a:ext cx="26" cy="59"/>
                </a:xfrm>
                <a:custGeom>
                  <a:avLst/>
                  <a:gdLst>
                    <a:gd name="T0" fmla="*/ 4 w 14"/>
                    <a:gd name="T1" fmla="*/ 0 h 31"/>
                    <a:gd name="T2" fmla="*/ 3 w 14"/>
                    <a:gd name="T3" fmla="*/ 0 h 31"/>
                    <a:gd name="T4" fmla="*/ 0 w 14"/>
                    <a:gd name="T5" fmla="*/ 9 h 31"/>
                    <a:gd name="T6" fmla="*/ 2 w 14"/>
                    <a:gd name="T7" fmla="*/ 17 h 31"/>
                    <a:gd name="T8" fmla="*/ 2 w 14"/>
                    <a:gd name="T9" fmla="*/ 19 h 31"/>
                    <a:gd name="T10" fmla="*/ 11 w 14"/>
                    <a:gd name="T11" fmla="*/ 31 h 31"/>
                    <a:gd name="T12" fmla="*/ 11 w 14"/>
                    <a:gd name="T13" fmla="*/ 31 h 31"/>
                    <a:gd name="T14" fmla="*/ 11 w 14"/>
                    <a:gd name="T15" fmla="*/ 31 h 31"/>
                    <a:gd name="T16" fmla="*/ 13 w 14"/>
                    <a:gd name="T17" fmla="*/ 28 h 31"/>
                    <a:gd name="T18" fmla="*/ 13 w 14"/>
                    <a:gd name="T19" fmla="*/ 14 h 31"/>
                    <a:gd name="T20" fmla="*/ 4 w 14"/>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1">
                      <a:moveTo>
                        <a:pt x="4" y="0"/>
                      </a:moveTo>
                      <a:cubicBezTo>
                        <a:pt x="3" y="0"/>
                        <a:pt x="3" y="0"/>
                        <a:pt x="3" y="0"/>
                      </a:cubicBezTo>
                      <a:cubicBezTo>
                        <a:pt x="1" y="1"/>
                        <a:pt x="0" y="5"/>
                        <a:pt x="0" y="9"/>
                      </a:cubicBezTo>
                      <a:cubicBezTo>
                        <a:pt x="1" y="12"/>
                        <a:pt x="1" y="15"/>
                        <a:pt x="2" y="17"/>
                      </a:cubicBezTo>
                      <a:cubicBezTo>
                        <a:pt x="2" y="18"/>
                        <a:pt x="2" y="18"/>
                        <a:pt x="2" y="19"/>
                      </a:cubicBezTo>
                      <a:cubicBezTo>
                        <a:pt x="4" y="26"/>
                        <a:pt x="8" y="31"/>
                        <a:pt x="11" y="31"/>
                      </a:cubicBezTo>
                      <a:cubicBezTo>
                        <a:pt x="11" y="31"/>
                        <a:pt x="11" y="31"/>
                        <a:pt x="11" y="31"/>
                      </a:cubicBezTo>
                      <a:cubicBezTo>
                        <a:pt x="11" y="31"/>
                        <a:pt x="11" y="31"/>
                        <a:pt x="11" y="31"/>
                      </a:cubicBezTo>
                      <a:cubicBezTo>
                        <a:pt x="12" y="31"/>
                        <a:pt x="13" y="30"/>
                        <a:pt x="13" y="28"/>
                      </a:cubicBezTo>
                      <a:cubicBezTo>
                        <a:pt x="14" y="25"/>
                        <a:pt x="14" y="20"/>
                        <a:pt x="13" y="14"/>
                      </a:cubicBezTo>
                      <a:cubicBezTo>
                        <a:pt x="10" y="6"/>
                        <a:pt x="7"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2" name="Freeform 941"/>
                <p:cNvSpPr>
                  <a:spLocks noEditPoints="1"/>
                </p:cNvSpPr>
                <p:nvPr/>
              </p:nvSpPr>
              <p:spPr bwMode="auto">
                <a:xfrm>
                  <a:off x="3721" y="71"/>
                  <a:ext cx="1772" cy="3929"/>
                </a:xfrm>
                <a:custGeom>
                  <a:avLst/>
                  <a:gdLst>
                    <a:gd name="T0" fmla="*/ 731 w 943"/>
                    <a:gd name="T1" fmla="*/ 1798 h 2090"/>
                    <a:gd name="T2" fmla="*/ 600 w 943"/>
                    <a:gd name="T3" fmla="*/ 2088 h 2090"/>
                    <a:gd name="T4" fmla="*/ 601 w 943"/>
                    <a:gd name="T5" fmla="*/ 2088 h 2090"/>
                    <a:gd name="T6" fmla="*/ 602 w 943"/>
                    <a:gd name="T7" fmla="*/ 2088 h 2090"/>
                    <a:gd name="T8" fmla="*/ 603 w 943"/>
                    <a:gd name="T9" fmla="*/ 2090 h 2090"/>
                    <a:gd name="T10" fmla="*/ 733 w 943"/>
                    <a:gd name="T11" fmla="*/ 1803 h 2090"/>
                    <a:gd name="T12" fmla="*/ 733 w 943"/>
                    <a:gd name="T13" fmla="*/ 1803 h 2090"/>
                    <a:gd name="T14" fmla="*/ 731 w 943"/>
                    <a:gd name="T15" fmla="*/ 1798 h 2090"/>
                    <a:gd name="T16" fmla="*/ 750 w 943"/>
                    <a:gd name="T17" fmla="*/ 1766 h 2090"/>
                    <a:gd name="T18" fmla="*/ 746 w 943"/>
                    <a:gd name="T19" fmla="*/ 1779 h 2090"/>
                    <a:gd name="T20" fmla="*/ 745 w 943"/>
                    <a:gd name="T21" fmla="*/ 1782 h 2090"/>
                    <a:gd name="T22" fmla="*/ 821 w 943"/>
                    <a:gd name="T23" fmla="*/ 1807 h 2090"/>
                    <a:gd name="T24" fmla="*/ 821 w 943"/>
                    <a:gd name="T25" fmla="*/ 1805 h 2090"/>
                    <a:gd name="T26" fmla="*/ 826 w 943"/>
                    <a:gd name="T27" fmla="*/ 1791 h 2090"/>
                    <a:gd name="T28" fmla="*/ 750 w 943"/>
                    <a:gd name="T29" fmla="*/ 1766 h 2090"/>
                    <a:gd name="T30" fmla="*/ 835 w 943"/>
                    <a:gd name="T31" fmla="*/ 743 h 2090"/>
                    <a:gd name="T32" fmla="*/ 834 w 943"/>
                    <a:gd name="T33" fmla="*/ 744 h 2090"/>
                    <a:gd name="T34" fmla="*/ 833 w 943"/>
                    <a:gd name="T35" fmla="*/ 744 h 2090"/>
                    <a:gd name="T36" fmla="*/ 832 w 943"/>
                    <a:gd name="T37" fmla="*/ 744 h 2090"/>
                    <a:gd name="T38" fmla="*/ 842 w 943"/>
                    <a:gd name="T39" fmla="*/ 1764 h 2090"/>
                    <a:gd name="T40" fmla="*/ 843 w 943"/>
                    <a:gd name="T41" fmla="*/ 1764 h 2090"/>
                    <a:gd name="T42" fmla="*/ 844 w 943"/>
                    <a:gd name="T43" fmla="*/ 1764 h 2090"/>
                    <a:gd name="T44" fmla="*/ 845 w 943"/>
                    <a:gd name="T45" fmla="*/ 1765 h 2090"/>
                    <a:gd name="T46" fmla="*/ 835 w 943"/>
                    <a:gd name="T47" fmla="*/ 743 h 2090"/>
                    <a:gd name="T48" fmla="*/ 809 w 943"/>
                    <a:gd name="T49" fmla="*/ 702 h 2090"/>
                    <a:gd name="T50" fmla="*/ 697 w 943"/>
                    <a:gd name="T51" fmla="*/ 747 h 2090"/>
                    <a:gd name="T52" fmla="*/ 698 w 943"/>
                    <a:gd name="T53" fmla="*/ 749 h 2090"/>
                    <a:gd name="T54" fmla="*/ 702 w 943"/>
                    <a:gd name="T55" fmla="*/ 762 h 2090"/>
                    <a:gd name="T56" fmla="*/ 815 w 943"/>
                    <a:gd name="T57" fmla="*/ 718 h 2090"/>
                    <a:gd name="T58" fmla="*/ 810 w 943"/>
                    <a:gd name="T59" fmla="*/ 704 h 2090"/>
                    <a:gd name="T60" fmla="*/ 809 w 943"/>
                    <a:gd name="T61" fmla="*/ 702 h 2090"/>
                    <a:gd name="T62" fmla="*/ 2 w 943"/>
                    <a:gd name="T63" fmla="*/ 0 h 2090"/>
                    <a:gd name="T64" fmla="*/ 2 w 943"/>
                    <a:gd name="T65" fmla="*/ 2 h 2090"/>
                    <a:gd name="T66" fmla="*/ 0 w 943"/>
                    <a:gd name="T67" fmla="*/ 3 h 2090"/>
                    <a:gd name="T68" fmla="*/ 165 w 943"/>
                    <a:gd name="T69" fmla="*/ 94 h 2090"/>
                    <a:gd name="T70" fmla="*/ 179 w 943"/>
                    <a:gd name="T71" fmla="*/ 103 h 2090"/>
                    <a:gd name="T72" fmla="*/ 673 w 943"/>
                    <a:gd name="T73" fmla="*/ 715 h 2090"/>
                    <a:gd name="T74" fmla="*/ 674 w 943"/>
                    <a:gd name="T75" fmla="*/ 714 h 2090"/>
                    <a:gd name="T76" fmla="*/ 675 w 943"/>
                    <a:gd name="T77" fmla="*/ 714 h 2090"/>
                    <a:gd name="T78" fmla="*/ 676 w 943"/>
                    <a:gd name="T79" fmla="*/ 714 h 2090"/>
                    <a:gd name="T80" fmla="*/ 181 w 943"/>
                    <a:gd name="T81" fmla="*/ 101 h 2090"/>
                    <a:gd name="T82" fmla="*/ 167 w 943"/>
                    <a:gd name="T83" fmla="*/ 91 h 2090"/>
                    <a:gd name="T84" fmla="*/ 2 w 943"/>
                    <a:gd name="T85" fmla="*/ 0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2090">
                      <a:moveTo>
                        <a:pt x="731" y="1798"/>
                      </a:moveTo>
                      <a:cubicBezTo>
                        <a:pt x="697" y="1899"/>
                        <a:pt x="653" y="1996"/>
                        <a:pt x="600" y="2088"/>
                      </a:cubicBezTo>
                      <a:cubicBezTo>
                        <a:pt x="601" y="2088"/>
                        <a:pt x="601" y="2088"/>
                        <a:pt x="601" y="2088"/>
                      </a:cubicBezTo>
                      <a:cubicBezTo>
                        <a:pt x="601" y="2088"/>
                        <a:pt x="602" y="2088"/>
                        <a:pt x="602" y="2088"/>
                      </a:cubicBezTo>
                      <a:cubicBezTo>
                        <a:pt x="602" y="2088"/>
                        <a:pt x="603" y="2089"/>
                        <a:pt x="603" y="2090"/>
                      </a:cubicBezTo>
                      <a:cubicBezTo>
                        <a:pt x="656" y="1999"/>
                        <a:pt x="699" y="1903"/>
                        <a:pt x="733" y="1803"/>
                      </a:cubicBezTo>
                      <a:cubicBezTo>
                        <a:pt x="733" y="1803"/>
                        <a:pt x="733" y="1803"/>
                        <a:pt x="733" y="1803"/>
                      </a:cubicBezTo>
                      <a:cubicBezTo>
                        <a:pt x="732" y="1802"/>
                        <a:pt x="731" y="1801"/>
                        <a:pt x="731" y="1798"/>
                      </a:cubicBezTo>
                      <a:moveTo>
                        <a:pt x="750" y="1766"/>
                      </a:moveTo>
                      <a:cubicBezTo>
                        <a:pt x="749" y="1770"/>
                        <a:pt x="748" y="1774"/>
                        <a:pt x="746" y="1779"/>
                      </a:cubicBezTo>
                      <a:cubicBezTo>
                        <a:pt x="746" y="1780"/>
                        <a:pt x="746" y="1781"/>
                        <a:pt x="745" y="1782"/>
                      </a:cubicBezTo>
                      <a:cubicBezTo>
                        <a:pt x="771" y="1790"/>
                        <a:pt x="796" y="1799"/>
                        <a:pt x="821" y="1807"/>
                      </a:cubicBezTo>
                      <a:cubicBezTo>
                        <a:pt x="821" y="1807"/>
                        <a:pt x="821" y="1806"/>
                        <a:pt x="821" y="1805"/>
                      </a:cubicBezTo>
                      <a:cubicBezTo>
                        <a:pt x="823" y="1800"/>
                        <a:pt x="825" y="1796"/>
                        <a:pt x="826" y="1791"/>
                      </a:cubicBezTo>
                      <a:cubicBezTo>
                        <a:pt x="801" y="1783"/>
                        <a:pt x="775" y="1774"/>
                        <a:pt x="750" y="1766"/>
                      </a:cubicBezTo>
                      <a:moveTo>
                        <a:pt x="835" y="743"/>
                      </a:moveTo>
                      <a:cubicBezTo>
                        <a:pt x="835" y="743"/>
                        <a:pt x="834" y="744"/>
                        <a:pt x="834" y="744"/>
                      </a:cubicBezTo>
                      <a:cubicBezTo>
                        <a:pt x="833" y="744"/>
                        <a:pt x="833" y="744"/>
                        <a:pt x="833" y="744"/>
                      </a:cubicBezTo>
                      <a:cubicBezTo>
                        <a:pt x="832" y="744"/>
                        <a:pt x="832" y="744"/>
                        <a:pt x="832" y="744"/>
                      </a:cubicBezTo>
                      <a:cubicBezTo>
                        <a:pt x="940" y="1071"/>
                        <a:pt x="940" y="1433"/>
                        <a:pt x="842" y="1764"/>
                      </a:cubicBezTo>
                      <a:cubicBezTo>
                        <a:pt x="842" y="1764"/>
                        <a:pt x="843" y="1764"/>
                        <a:pt x="843" y="1764"/>
                      </a:cubicBezTo>
                      <a:cubicBezTo>
                        <a:pt x="843" y="1764"/>
                        <a:pt x="844" y="1764"/>
                        <a:pt x="844" y="1764"/>
                      </a:cubicBezTo>
                      <a:cubicBezTo>
                        <a:pt x="844" y="1764"/>
                        <a:pt x="845" y="1765"/>
                        <a:pt x="845" y="1765"/>
                      </a:cubicBezTo>
                      <a:cubicBezTo>
                        <a:pt x="943" y="1433"/>
                        <a:pt x="943" y="1070"/>
                        <a:pt x="835" y="743"/>
                      </a:cubicBezTo>
                      <a:moveTo>
                        <a:pt x="809" y="702"/>
                      </a:moveTo>
                      <a:cubicBezTo>
                        <a:pt x="772" y="717"/>
                        <a:pt x="734" y="732"/>
                        <a:pt x="697" y="747"/>
                      </a:cubicBezTo>
                      <a:cubicBezTo>
                        <a:pt x="697" y="748"/>
                        <a:pt x="697" y="748"/>
                        <a:pt x="698" y="749"/>
                      </a:cubicBezTo>
                      <a:cubicBezTo>
                        <a:pt x="699" y="754"/>
                        <a:pt x="700" y="758"/>
                        <a:pt x="702" y="762"/>
                      </a:cubicBezTo>
                      <a:cubicBezTo>
                        <a:pt x="739" y="747"/>
                        <a:pt x="777" y="732"/>
                        <a:pt x="815" y="718"/>
                      </a:cubicBezTo>
                      <a:cubicBezTo>
                        <a:pt x="814" y="714"/>
                        <a:pt x="812" y="709"/>
                        <a:pt x="810" y="704"/>
                      </a:cubicBezTo>
                      <a:cubicBezTo>
                        <a:pt x="810" y="704"/>
                        <a:pt x="809" y="703"/>
                        <a:pt x="809" y="702"/>
                      </a:cubicBezTo>
                      <a:moveTo>
                        <a:pt x="2" y="0"/>
                      </a:moveTo>
                      <a:cubicBezTo>
                        <a:pt x="2" y="1"/>
                        <a:pt x="2" y="2"/>
                        <a:pt x="2" y="2"/>
                      </a:cubicBezTo>
                      <a:cubicBezTo>
                        <a:pt x="1" y="3"/>
                        <a:pt x="1" y="3"/>
                        <a:pt x="0" y="3"/>
                      </a:cubicBezTo>
                      <a:cubicBezTo>
                        <a:pt x="58" y="31"/>
                        <a:pt x="113" y="61"/>
                        <a:pt x="165" y="94"/>
                      </a:cubicBezTo>
                      <a:cubicBezTo>
                        <a:pt x="169" y="97"/>
                        <a:pt x="174" y="100"/>
                        <a:pt x="179" y="103"/>
                      </a:cubicBezTo>
                      <a:cubicBezTo>
                        <a:pt x="415" y="260"/>
                        <a:pt x="578" y="475"/>
                        <a:pt x="673" y="715"/>
                      </a:cubicBezTo>
                      <a:cubicBezTo>
                        <a:pt x="673" y="714"/>
                        <a:pt x="674" y="714"/>
                        <a:pt x="674" y="714"/>
                      </a:cubicBezTo>
                      <a:cubicBezTo>
                        <a:pt x="674" y="714"/>
                        <a:pt x="675" y="714"/>
                        <a:pt x="675" y="714"/>
                      </a:cubicBezTo>
                      <a:cubicBezTo>
                        <a:pt x="675" y="714"/>
                        <a:pt x="676" y="714"/>
                        <a:pt x="676" y="714"/>
                      </a:cubicBezTo>
                      <a:cubicBezTo>
                        <a:pt x="581" y="473"/>
                        <a:pt x="417" y="257"/>
                        <a:pt x="181" y="101"/>
                      </a:cubicBezTo>
                      <a:cubicBezTo>
                        <a:pt x="176" y="98"/>
                        <a:pt x="171" y="94"/>
                        <a:pt x="167" y="91"/>
                      </a:cubicBezTo>
                      <a:cubicBezTo>
                        <a:pt x="115" y="58"/>
                        <a:pt x="60" y="28"/>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3" name="Freeform 942"/>
                <p:cNvSpPr>
                  <a:spLocks/>
                </p:cNvSpPr>
                <p:nvPr/>
              </p:nvSpPr>
              <p:spPr bwMode="auto">
                <a:xfrm>
                  <a:off x="3551" y="0"/>
                  <a:ext cx="173" cy="79"/>
                </a:xfrm>
                <a:custGeom>
                  <a:avLst/>
                  <a:gdLst>
                    <a:gd name="T0" fmla="*/ 8 w 92"/>
                    <a:gd name="T1" fmla="*/ 0 h 42"/>
                    <a:gd name="T2" fmla="*/ 2 w 92"/>
                    <a:gd name="T3" fmla="*/ 1 h 42"/>
                    <a:gd name="T4" fmla="*/ 43 w 92"/>
                    <a:gd name="T5" fmla="*/ 28 h 42"/>
                    <a:gd name="T6" fmla="*/ 59 w 92"/>
                    <a:gd name="T7" fmla="*/ 35 h 42"/>
                    <a:gd name="T8" fmla="*/ 63 w 92"/>
                    <a:gd name="T9" fmla="*/ 26 h 42"/>
                    <a:gd name="T10" fmla="*/ 72 w 92"/>
                    <a:gd name="T11" fmla="*/ 30 h 42"/>
                    <a:gd name="T12" fmla="*/ 68 w 92"/>
                    <a:gd name="T13" fmla="*/ 38 h 42"/>
                    <a:gd name="T14" fmla="*/ 87 w 92"/>
                    <a:gd name="T15" fmla="*/ 42 h 42"/>
                    <a:gd name="T16" fmla="*/ 90 w 92"/>
                    <a:gd name="T17" fmla="*/ 41 h 42"/>
                    <a:gd name="T18" fmla="*/ 92 w 92"/>
                    <a:gd name="T19" fmla="*/ 40 h 42"/>
                    <a:gd name="T20" fmla="*/ 92 w 92"/>
                    <a:gd name="T21" fmla="*/ 38 h 42"/>
                    <a:gd name="T22" fmla="*/ 51 w 92"/>
                    <a:gd name="T23" fmla="*/ 12 h 42"/>
                    <a:gd name="T24" fmla="*/ 8 w 92"/>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42">
                      <a:moveTo>
                        <a:pt x="8" y="0"/>
                      </a:moveTo>
                      <a:cubicBezTo>
                        <a:pt x="5" y="0"/>
                        <a:pt x="3" y="0"/>
                        <a:pt x="2" y="1"/>
                      </a:cubicBezTo>
                      <a:cubicBezTo>
                        <a:pt x="0" y="6"/>
                        <a:pt x="19" y="18"/>
                        <a:pt x="43" y="28"/>
                      </a:cubicBezTo>
                      <a:cubicBezTo>
                        <a:pt x="49" y="31"/>
                        <a:pt x="54" y="33"/>
                        <a:pt x="59" y="35"/>
                      </a:cubicBezTo>
                      <a:cubicBezTo>
                        <a:pt x="61" y="32"/>
                        <a:pt x="62" y="29"/>
                        <a:pt x="63" y="26"/>
                      </a:cubicBezTo>
                      <a:cubicBezTo>
                        <a:pt x="66" y="27"/>
                        <a:pt x="69" y="28"/>
                        <a:pt x="72" y="30"/>
                      </a:cubicBezTo>
                      <a:cubicBezTo>
                        <a:pt x="70" y="32"/>
                        <a:pt x="69" y="35"/>
                        <a:pt x="68" y="38"/>
                      </a:cubicBezTo>
                      <a:cubicBezTo>
                        <a:pt x="76" y="40"/>
                        <a:pt x="83" y="42"/>
                        <a:pt x="87" y="42"/>
                      </a:cubicBezTo>
                      <a:cubicBezTo>
                        <a:pt x="88" y="42"/>
                        <a:pt x="89" y="41"/>
                        <a:pt x="90" y="41"/>
                      </a:cubicBezTo>
                      <a:cubicBezTo>
                        <a:pt x="91" y="41"/>
                        <a:pt x="91" y="41"/>
                        <a:pt x="92" y="40"/>
                      </a:cubicBezTo>
                      <a:cubicBezTo>
                        <a:pt x="92" y="40"/>
                        <a:pt x="92" y="39"/>
                        <a:pt x="92" y="38"/>
                      </a:cubicBezTo>
                      <a:cubicBezTo>
                        <a:pt x="90" y="33"/>
                        <a:pt x="73" y="22"/>
                        <a:pt x="51" y="12"/>
                      </a:cubicBezTo>
                      <a:cubicBezTo>
                        <a:pt x="33" y="4"/>
                        <a:pt x="16"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4" name="Freeform 943"/>
                <p:cNvSpPr>
                  <a:spLocks/>
                </p:cNvSpPr>
                <p:nvPr/>
              </p:nvSpPr>
              <p:spPr bwMode="auto">
                <a:xfrm>
                  <a:off x="4980" y="1414"/>
                  <a:ext cx="67" cy="146"/>
                </a:xfrm>
                <a:custGeom>
                  <a:avLst/>
                  <a:gdLst>
                    <a:gd name="T0" fmla="*/ 5 w 36"/>
                    <a:gd name="T1" fmla="*/ 0 h 78"/>
                    <a:gd name="T2" fmla="*/ 4 w 36"/>
                    <a:gd name="T3" fmla="*/ 0 h 78"/>
                    <a:gd name="T4" fmla="*/ 3 w 36"/>
                    <a:gd name="T5" fmla="*/ 1 h 78"/>
                    <a:gd name="T6" fmla="*/ 10 w 36"/>
                    <a:gd name="T7" fmla="*/ 42 h 78"/>
                    <a:gd name="T8" fmla="*/ 32 w 36"/>
                    <a:gd name="T9" fmla="*/ 78 h 78"/>
                    <a:gd name="T10" fmla="*/ 33 w 36"/>
                    <a:gd name="T11" fmla="*/ 78 h 78"/>
                    <a:gd name="T12" fmla="*/ 32 w 36"/>
                    <a:gd name="T13" fmla="*/ 48 h 78"/>
                    <a:gd name="T14" fmla="*/ 28 w 36"/>
                    <a:gd name="T15" fmla="*/ 35 h 78"/>
                    <a:gd name="T16" fmla="*/ 27 w 36"/>
                    <a:gd name="T17" fmla="*/ 33 h 78"/>
                    <a:gd name="T18" fmla="*/ 6 w 36"/>
                    <a:gd name="T19" fmla="*/ 0 h 78"/>
                    <a:gd name="T20" fmla="*/ 5 w 36"/>
                    <a:gd name="T2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8">
                      <a:moveTo>
                        <a:pt x="5" y="0"/>
                      </a:moveTo>
                      <a:cubicBezTo>
                        <a:pt x="5" y="0"/>
                        <a:pt x="4" y="0"/>
                        <a:pt x="4" y="0"/>
                      </a:cubicBezTo>
                      <a:cubicBezTo>
                        <a:pt x="4" y="0"/>
                        <a:pt x="3" y="0"/>
                        <a:pt x="3" y="1"/>
                      </a:cubicBezTo>
                      <a:cubicBezTo>
                        <a:pt x="0" y="6"/>
                        <a:pt x="4" y="23"/>
                        <a:pt x="10" y="42"/>
                      </a:cubicBezTo>
                      <a:cubicBezTo>
                        <a:pt x="18" y="63"/>
                        <a:pt x="27" y="78"/>
                        <a:pt x="32" y="78"/>
                      </a:cubicBezTo>
                      <a:cubicBezTo>
                        <a:pt x="32" y="78"/>
                        <a:pt x="32" y="78"/>
                        <a:pt x="33" y="78"/>
                      </a:cubicBezTo>
                      <a:cubicBezTo>
                        <a:pt x="36" y="77"/>
                        <a:pt x="36" y="64"/>
                        <a:pt x="32" y="48"/>
                      </a:cubicBezTo>
                      <a:cubicBezTo>
                        <a:pt x="30" y="44"/>
                        <a:pt x="29" y="40"/>
                        <a:pt x="28" y="35"/>
                      </a:cubicBezTo>
                      <a:cubicBezTo>
                        <a:pt x="27" y="34"/>
                        <a:pt x="27" y="34"/>
                        <a:pt x="27" y="33"/>
                      </a:cubicBezTo>
                      <a:cubicBezTo>
                        <a:pt x="20" y="15"/>
                        <a:pt x="11" y="1"/>
                        <a:pt x="6" y="0"/>
                      </a:cubicBezTo>
                      <a:cubicBezTo>
                        <a:pt x="6" y="0"/>
                        <a:pt x="5"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5" name="Freeform 944"/>
                <p:cNvSpPr>
                  <a:spLocks/>
                </p:cNvSpPr>
                <p:nvPr/>
              </p:nvSpPr>
              <p:spPr bwMode="auto">
                <a:xfrm>
                  <a:off x="4777" y="3997"/>
                  <a:ext cx="79" cy="112"/>
                </a:xfrm>
                <a:custGeom>
                  <a:avLst/>
                  <a:gdLst>
                    <a:gd name="T0" fmla="*/ 39 w 42"/>
                    <a:gd name="T1" fmla="*/ 0 h 60"/>
                    <a:gd name="T2" fmla="*/ 38 w 42"/>
                    <a:gd name="T3" fmla="*/ 0 h 60"/>
                    <a:gd name="T4" fmla="*/ 16 w 42"/>
                    <a:gd name="T5" fmla="*/ 26 h 60"/>
                    <a:gd name="T6" fmla="*/ 4 w 42"/>
                    <a:gd name="T7" fmla="*/ 59 h 60"/>
                    <a:gd name="T8" fmla="*/ 5 w 42"/>
                    <a:gd name="T9" fmla="*/ 60 h 60"/>
                    <a:gd name="T10" fmla="*/ 28 w 42"/>
                    <a:gd name="T11" fmla="*/ 34 h 60"/>
                    <a:gd name="T12" fmla="*/ 41 w 42"/>
                    <a:gd name="T13" fmla="*/ 2 h 60"/>
                    <a:gd name="T14" fmla="*/ 40 w 42"/>
                    <a:gd name="T15" fmla="*/ 0 h 60"/>
                    <a:gd name="T16" fmla="*/ 39 w 42"/>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60">
                      <a:moveTo>
                        <a:pt x="39" y="0"/>
                      </a:moveTo>
                      <a:cubicBezTo>
                        <a:pt x="39" y="0"/>
                        <a:pt x="39" y="0"/>
                        <a:pt x="38" y="0"/>
                      </a:cubicBezTo>
                      <a:cubicBezTo>
                        <a:pt x="34" y="1"/>
                        <a:pt x="25" y="12"/>
                        <a:pt x="16" y="26"/>
                      </a:cubicBezTo>
                      <a:cubicBezTo>
                        <a:pt x="6" y="42"/>
                        <a:pt x="0" y="57"/>
                        <a:pt x="4" y="59"/>
                      </a:cubicBezTo>
                      <a:cubicBezTo>
                        <a:pt x="4" y="60"/>
                        <a:pt x="4" y="60"/>
                        <a:pt x="5" y="60"/>
                      </a:cubicBezTo>
                      <a:cubicBezTo>
                        <a:pt x="9" y="60"/>
                        <a:pt x="19" y="49"/>
                        <a:pt x="28" y="34"/>
                      </a:cubicBezTo>
                      <a:cubicBezTo>
                        <a:pt x="37" y="20"/>
                        <a:pt x="42" y="7"/>
                        <a:pt x="41" y="2"/>
                      </a:cubicBezTo>
                      <a:cubicBezTo>
                        <a:pt x="41" y="1"/>
                        <a:pt x="40" y="0"/>
                        <a:pt x="40" y="0"/>
                      </a:cubicBezTo>
                      <a:cubicBezTo>
                        <a:pt x="40" y="0"/>
                        <a:pt x="39" y="0"/>
                        <a:pt x="3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6" name="Freeform 945"/>
                <p:cNvSpPr>
                  <a:spLocks/>
                </p:cNvSpPr>
                <p:nvPr/>
              </p:nvSpPr>
              <p:spPr bwMode="auto">
                <a:xfrm>
                  <a:off x="5220" y="1308"/>
                  <a:ext cx="76" cy="162"/>
                </a:xfrm>
                <a:custGeom>
                  <a:avLst/>
                  <a:gdLst>
                    <a:gd name="T0" fmla="*/ 6 w 40"/>
                    <a:gd name="T1" fmla="*/ 0 h 86"/>
                    <a:gd name="T2" fmla="*/ 22 w 40"/>
                    <a:gd name="T3" fmla="*/ 43 h 86"/>
                    <a:gd name="T4" fmla="*/ 20 w 40"/>
                    <a:gd name="T5" fmla="*/ 43 h 86"/>
                    <a:gd name="T6" fmla="*/ 4 w 40"/>
                    <a:gd name="T7" fmla="*/ 1 h 86"/>
                    <a:gd name="T8" fmla="*/ 11 w 40"/>
                    <a:gd name="T9" fmla="*/ 44 h 86"/>
                    <a:gd name="T10" fmla="*/ 12 w 40"/>
                    <a:gd name="T11" fmla="*/ 46 h 86"/>
                    <a:gd name="T12" fmla="*/ 17 w 40"/>
                    <a:gd name="T13" fmla="*/ 60 h 86"/>
                    <a:gd name="T14" fmla="*/ 34 w 40"/>
                    <a:gd name="T15" fmla="*/ 86 h 86"/>
                    <a:gd name="T16" fmla="*/ 35 w 40"/>
                    <a:gd name="T17" fmla="*/ 86 h 86"/>
                    <a:gd name="T18" fmla="*/ 36 w 40"/>
                    <a:gd name="T19" fmla="*/ 86 h 86"/>
                    <a:gd name="T20" fmla="*/ 37 w 40"/>
                    <a:gd name="T21" fmla="*/ 85 h 86"/>
                    <a:gd name="T22" fmla="*/ 29 w 40"/>
                    <a:gd name="T23" fmla="*/ 40 h 86"/>
                    <a:gd name="T24" fmla="*/ 6 w 40"/>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86">
                      <a:moveTo>
                        <a:pt x="6" y="0"/>
                      </a:moveTo>
                      <a:cubicBezTo>
                        <a:pt x="11" y="14"/>
                        <a:pt x="17" y="28"/>
                        <a:pt x="22" y="43"/>
                      </a:cubicBezTo>
                      <a:cubicBezTo>
                        <a:pt x="22" y="43"/>
                        <a:pt x="21" y="43"/>
                        <a:pt x="20" y="43"/>
                      </a:cubicBezTo>
                      <a:cubicBezTo>
                        <a:pt x="15" y="29"/>
                        <a:pt x="10" y="15"/>
                        <a:pt x="4" y="1"/>
                      </a:cubicBezTo>
                      <a:cubicBezTo>
                        <a:pt x="0" y="3"/>
                        <a:pt x="3" y="22"/>
                        <a:pt x="11" y="44"/>
                      </a:cubicBezTo>
                      <a:cubicBezTo>
                        <a:pt x="11" y="45"/>
                        <a:pt x="12" y="46"/>
                        <a:pt x="12" y="46"/>
                      </a:cubicBezTo>
                      <a:cubicBezTo>
                        <a:pt x="14" y="51"/>
                        <a:pt x="16" y="56"/>
                        <a:pt x="17" y="60"/>
                      </a:cubicBezTo>
                      <a:cubicBezTo>
                        <a:pt x="23" y="74"/>
                        <a:pt x="30" y="84"/>
                        <a:pt x="34" y="86"/>
                      </a:cubicBezTo>
                      <a:cubicBezTo>
                        <a:pt x="34" y="86"/>
                        <a:pt x="34" y="86"/>
                        <a:pt x="35" y="86"/>
                      </a:cubicBezTo>
                      <a:cubicBezTo>
                        <a:pt x="35" y="86"/>
                        <a:pt x="35" y="86"/>
                        <a:pt x="36" y="86"/>
                      </a:cubicBezTo>
                      <a:cubicBezTo>
                        <a:pt x="36" y="86"/>
                        <a:pt x="37" y="85"/>
                        <a:pt x="37" y="85"/>
                      </a:cubicBezTo>
                      <a:cubicBezTo>
                        <a:pt x="40" y="80"/>
                        <a:pt x="37" y="61"/>
                        <a:pt x="29" y="40"/>
                      </a:cubicBezTo>
                      <a:cubicBezTo>
                        <a:pt x="21" y="18"/>
                        <a:pt x="11" y="1"/>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7" name="Freeform 946"/>
                <p:cNvSpPr>
                  <a:spLocks/>
                </p:cNvSpPr>
                <p:nvPr/>
              </p:nvSpPr>
              <p:spPr bwMode="auto">
                <a:xfrm>
                  <a:off x="5245" y="3388"/>
                  <a:ext cx="69" cy="165"/>
                </a:xfrm>
                <a:custGeom>
                  <a:avLst/>
                  <a:gdLst>
                    <a:gd name="T0" fmla="*/ 32 w 37"/>
                    <a:gd name="T1" fmla="*/ 0 h 88"/>
                    <a:gd name="T2" fmla="*/ 31 w 37"/>
                    <a:gd name="T3" fmla="*/ 0 h 88"/>
                    <a:gd name="T4" fmla="*/ 15 w 37"/>
                    <a:gd name="T5" fmla="*/ 27 h 88"/>
                    <a:gd name="T6" fmla="*/ 10 w 37"/>
                    <a:gd name="T7" fmla="*/ 41 h 88"/>
                    <a:gd name="T8" fmla="*/ 10 w 37"/>
                    <a:gd name="T9" fmla="*/ 43 h 88"/>
                    <a:gd name="T10" fmla="*/ 4 w 37"/>
                    <a:gd name="T11" fmla="*/ 87 h 88"/>
                    <a:gd name="T12" fmla="*/ 5 w 37"/>
                    <a:gd name="T13" fmla="*/ 88 h 88"/>
                    <a:gd name="T14" fmla="*/ 28 w 37"/>
                    <a:gd name="T15" fmla="*/ 47 h 88"/>
                    <a:gd name="T16" fmla="*/ 34 w 37"/>
                    <a:gd name="T17" fmla="*/ 1 h 88"/>
                    <a:gd name="T18" fmla="*/ 33 w 37"/>
                    <a:gd name="T19" fmla="*/ 0 h 88"/>
                    <a:gd name="T20" fmla="*/ 32 w 37"/>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8">
                      <a:moveTo>
                        <a:pt x="32" y="0"/>
                      </a:moveTo>
                      <a:cubicBezTo>
                        <a:pt x="32" y="0"/>
                        <a:pt x="31" y="0"/>
                        <a:pt x="31" y="0"/>
                      </a:cubicBezTo>
                      <a:cubicBezTo>
                        <a:pt x="27" y="2"/>
                        <a:pt x="21" y="13"/>
                        <a:pt x="15" y="27"/>
                      </a:cubicBezTo>
                      <a:cubicBezTo>
                        <a:pt x="14" y="32"/>
                        <a:pt x="12" y="36"/>
                        <a:pt x="10" y="41"/>
                      </a:cubicBezTo>
                      <a:cubicBezTo>
                        <a:pt x="10" y="42"/>
                        <a:pt x="10" y="43"/>
                        <a:pt x="10" y="43"/>
                      </a:cubicBezTo>
                      <a:cubicBezTo>
                        <a:pt x="3" y="66"/>
                        <a:pt x="0" y="86"/>
                        <a:pt x="4" y="87"/>
                      </a:cubicBezTo>
                      <a:cubicBezTo>
                        <a:pt x="5" y="88"/>
                        <a:pt x="5" y="88"/>
                        <a:pt x="5" y="88"/>
                      </a:cubicBezTo>
                      <a:cubicBezTo>
                        <a:pt x="10" y="88"/>
                        <a:pt x="20" y="70"/>
                        <a:pt x="28" y="47"/>
                      </a:cubicBezTo>
                      <a:cubicBezTo>
                        <a:pt x="35" y="25"/>
                        <a:pt x="37" y="6"/>
                        <a:pt x="34" y="1"/>
                      </a:cubicBezTo>
                      <a:cubicBezTo>
                        <a:pt x="34" y="1"/>
                        <a:pt x="33" y="0"/>
                        <a:pt x="33" y="0"/>
                      </a:cubicBezTo>
                      <a:cubicBezTo>
                        <a:pt x="33" y="0"/>
                        <a:pt x="32" y="0"/>
                        <a:pt x="3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8" name="Freeform 947"/>
                <p:cNvSpPr>
                  <a:spLocks/>
                </p:cNvSpPr>
                <p:nvPr/>
              </p:nvSpPr>
              <p:spPr bwMode="auto">
                <a:xfrm>
                  <a:off x="5094" y="3363"/>
                  <a:ext cx="38" cy="98"/>
                </a:xfrm>
                <a:custGeom>
                  <a:avLst/>
                  <a:gdLst>
                    <a:gd name="T0" fmla="*/ 18 w 20"/>
                    <a:gd name="T1" fmla="*/ 0 h 52"/>
                    <a:gd name="T2" fmla="*/ 5 w 20"/>
                    <a:gd name="T3" fmla="*/ 24 h 52"/>
                    <a:gd name="T4" fmla="*/ 0 w 20"/>
                    <a:gd name="T5" fmla="*/ 47 h 52"/>
                    <a:gd name="T6" fmla="*/ 2 w 20"/>
                    <a:gd name="T7" fmla="*/ 52 h 52"/>
                    <a:gd name="T8" fmla="*/ 2 w 20"/>
                    <a:gd name="T9" fmla="*/ 52 h 52"/>
                    <a:gd name="T10" fmla="*/ 2 w 20"/>
                    <a:gd name="T11" fmla="*/ 52 h 52"/>
                    <a:gd name="T12" fmla="*/ 14 w 20"/>
                    <a:gd name="T13" fmla="*/ 31 h 52"/>
                    <a:gd name="T14" fmla="*/ 15 w 20"/>
                    <a:gd name="T15" fmla="*/ 28 h 52"/>
                    <a:gd name="T16" fmla="*/ 19 w 20"/>
                    <a:gd name="T17" fmla="*/ 15 h 52"/>
                    <a:gd name="T18" fmla="*/ 18 w 20"/>
                    <a:gd name="T19" fmla="*/ 0 h 52"/>
                    <a:gd name="T20" fmla="*/ 18 w 20"/>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52">
                      <a:moveTo>
                        <a:pt x="18" y="0"/>
                      </a:moveTo>
                      <a:cubicBezTo>
                        <a:pt x="15" y="0"/>
                        <a:pt x="9" y="11"/>
                        <a:pt x="5" y="24"/>
                      </a:cubicBezTo>
                      <a:cubicBezTo>
                        <a:pt x="2" y="33"/>
                        <a:pt x="0" y="42"/>
                        <a:pt x="0" y="47"/>
                      </a:cubicBezTo>
                      <a:cubicBezTo>
                        <a:pt x="0" y="50"/>
                        <a:pt x="1" y="51"/>
                        <a:pt x="2" y="52"/>
                      </a:cubicBezTo>
                      <a:cubicBezTo>
                        <a:pt x="2" y="52"/>
                        <a:pt x="2" y="52"/>
                        <a:pt x="2" y="52"/>
                      </a:cubicBezTo>
                      <a:cubicBezTo>
                        <a:pt x="2" y="52"/>
                        <a:pt x="2" y="52"/>
                        <a:pt x="2" y="52"/>
                      </a:cubicBezTo>
                      <a:cubicBezTo>
                        <a:pt x="5" y="52"/>
                        <a:pt x="11" y="43"/>
                        <a:pt x="14" y="31"/>
                      </a:cubicBezTo>
                      <a:cubicBezTo>
                        <a:pt x="15" y="30"/>
                        <a:pt x="15" y="29"/>
                        <a:pt x="15" y="28"/>
                      </a:cubicBezTo>
                      <a:cubicBezTo>
                        <a:pt x="17" y="23"/>
                        <a:pt x="18" y="19"/>
                        <a:pt x="19" y="15"/>
                      </a:cubicBezTo>
                      <a:cubicBezTo>
                        <a:pt x="20" y="7"/>
                        <a:pt x="20" y="1"/>
                        <a:pt x="18" y="0"/>
                      </a:cubicBezTo>
                      <a:cubicBezTo>
                        <a:pt x="18" y="0"/>
                        <a:pt x="18" y="0"/>
                        <a:pt x="1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9" name="Freeform 948"/>
                <p:cNvSpPr>
                  <a:spLocks noEditPoints="1"/>
                </p:cNvSpPr>
                <p:nvPr/>
              </p:nvSpPr>
              <p:spPr bwMode="auto">
                <a:xfrm>
                  <a:off x="3091" y="1286"/>
                  <a:ext cx="1022" cy="1991"/>
                </a:xfrm>
                <a:custGeom>
                  <a:avLst/>
                  <a:gdLst>
                    <a:gd name="T0" fmla="*/ 386 w 544"/>
                    <a:gd name="T1" fmla="*/ 908 h 1059"/>
                    <a:gd name="T2" fmla="*/ 318 w 544"/>
                    <a:gd name="T3" fmla="*/ 1057 h 1059"/>
                    <a:gd name="T4" fmla="*/ 320 w 544"/>
                    <a:gd name="T5" fmla="*/ 1057 h 1059"/>
                    <a:gd name="T6" fmla="*/ 321 w 544"/>
                    <a:gd name="T7" fmla="*/ 1059 h 1059"/>
                    <a:gd name="T8" fmla="*/ 389 w 544"/>
                    <a:gd name="T9" fmla="*/ 911 h 1059"/>
                    <a:gd name="T10" fmla="*/ 388 w 544"/>
                    <a:gd name="T11" fmla="*/ 910 h 1059"/>
                    <a:gd name="T12" fmla="*/ 386 w 544"/>
                    <a:gd name="T13" fmla="*/ 908 h 1059"/>
                    <a:gd name="T14" fmla="*/ 399 w 544"/>
                    <a:gd name="T15" fmla="*/ 892 h 1059"/>
                    <a:gd name="T16" fmla="*/ 398 w 544"/>
                    <a:gd name="T17" fmla="*/ 899 h 1059"/>
                    <a:gd name="T18" fmla="*/ 397 w 544"/>
                    <a:gd name="T19" fmla="*/ 901 h 1059"/>
                    <a:gd name="T20" fmla="*/ 473 w 544"/>
                    <a:gd name="T21" fmla="*/ 926 h 1059"/>
                    <a:gd name="T22" fmla="*/ 473 w 544"/>
                    <a:gd name="T23" fmla="*/ 925 h 1059"/>
                    <a:gd name="T24" fmla="*/ 476 w 544"/>
                    <a:gd name="T25" fmla="*/ 918 h 1059"/>
                    <a:gd name="T26" fmla="*/ 399 w 544"/>
                    <a:gd name="T27" fmla="*/ 892 h 1059"/>
                    <a:gd name="T28" fmla="*/ 485 w 544"/>
                    <a:gd name="T29" fmla="*/ 348 h 1059"/>
                    <a:gd name="T30" fmla="*/ 483 w 544"/>
                    <a:gd name="T31" fmla="*/ 349 h 1059"/>
                    <a:gd name="T32" fmla="*/ 482 w 544"/>
                    <a:gd name="T33" fmla="*/ 349 h 1059"/>
                    <a:gd name="T34" fmla="*/ 482 w 544"/>
                    <a:gd name="T35" fmla="*/ 349 h 1059"/>
                    <a:gd name="T36" fmla="*/ 493 w 544"/>
                    <a:gd name="T37" fmla="*/ 387 h 1059"/>
                    <a:gd name="T38" fmla="*/ 496 w 544"/>
                    <a:gd name="T39" fmla="*/ 396 h 1059"/>
                    <a:gd name="T40" fmla="*/ 487 w 544"/>
                    <a:gd name="T41" fmla="*/ 904 h 1059"/>
                    <a:gd name="T42" fmla="*/ 488 w 544"/>
                    <a:gd name="T43" fmla="*/ 904 h 1059"/>
                    <a:gd name="T44" fmla="*/ 489 w 544"/>
                    <a:gd name="T45" fmla="*/ 904 h 1059"/>
                    <a:gd name="T46" fmla="*/ 490 w 544"/>
                    <a:gd name="T47" fmla="*/ 905 h 1059"/>
                    <a:gd name="T48" fmla="*/ 499 w 544"/>
                    <a:gd name="T49" fmla="*/ 395 h 1059"/>
                    <a:gd name="T50" fmla="*/ 496 w 544"/>
                    <a:gd name="T51" fmla="*/ 386 h 1059"/>
                    <a:gd name="T52" fmla="*/ 485 w 544"/>
                    <a:gd name="T53" fmla="*/ 348 h 1059"/>
                    <a:gd name="T54" fmla="*/ 466 w 544"/>
                    <a:gd name="T55" fmla="*/ 328 h 1059"/>
                    <a:gd name="T56" fmla="*/ 399 w 544"/>
                    <a:gd name="T57" fmla="*/ 355 h 1059"/>
                    <a:gd name="T58" fmla="*/ 396 w 544"/>
                    <a:gd name="T59" fmla="*/ 356 h 1059"/>
                    <a:gd name="T60" fmla="*/ 354 w 544"/>
                    <a:gd name="T61" fmla="*/ 373 h 1059"/>
                    <a:gd name="T62" fmla="*/ 354 w 544"/>
                    <a:gd name="T63" fmla="*/ 374 h 1059"/>
                    <a:gd name="T64" fmla="*/ 356 w 544"/>
                    <a:gd name="T65" fmla="*/ 381 h 1059"/>
                    <a:gd name="T66" fmla="*/ 399 w 544"/>
                    <a:gd name="T67" fmla="*/ 364 h 1059"/>
                    <a:gd name="T68" fmla="*/ 402 w 544"/>
                    <a:gd name="T69" fmla="*/ 363 h 1059"/>
                    <a:gd name="T70" fmla="*/ 470 w 544"/>
                    <a:gd name="T71" fmla="*/ 336 h 1059"/>
                    <a:gd name="T72" fmla="*/ 467 w 544"/>
                    <a:gd name="T73" fmla="*/ 329 h 1059"/>
                    <a:gd name="T74" fmla="*/ 466 w 544"/>
                    <a:gd name="T75" fmla="*/ 328 h 1059"/>
                    <a:gd name="T76" fmla="*/ 156 w 544"/>
                    <a:gd name="T77" fmla="*/ 99 h 1059"/>
                    <a:gd name="T78" fmla="*/ 153 w 544"/>
                    <a:gd name="T79" fmla="*/ 101 h 1059"/>
                    <a:gd name="T80" fmla="*/ 337 w 544"/>
                    <a:gd name="T81" fmla="*/ 359 h 1059"/>
                    <a:gd name="T82" fmla="*/ 338 w 544"/>
                    <a:gd name="T83" fmla="*/ 358 h 1059"/>
                    <a:gd name="T84" fmla="*/ 340 w 544"/>
                    <a:gd name="T85" fmla="*/ 358 h 1059"/>
                    <a:gd name="T86" fmla="*/ 156 w 544"/>
                    <a:gd name="T87" fmla="*/ 99 h 1059"/>
                    <a:gd name="T88" fmla="*/ 2 w 544"/>
                    <a:gd name="T89" fmla="*/ 0 h 1059"/>
                    <a:gd name="T90" fmla="*/ 1 w 544"/>
                    <a:gd name="T91" fmla="*/ 2 h 1059"/>
                    <a:gd name="T92" fmla="*/ 0 w 544"/>
                    <a:gd name="T93" fmla="*/ 3 h 1059"/>
                    <a:gd name="T94" fmla="*/ 149 w 544"/>
                    <a:gd name="T95" fmla="*/ 98 h 1059"/>
                    <a:gd name="T96" fmla="*/ 151 w 544"/>
                    <a:gd name="T97" fmla="*/ 95 h 1059"/>
                    <a:gd name="T98" fmla="*/ 2 w 544"/>
                    <a:gd name="T99" fmla="*/ 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4" h="1059">
                      <a:moveTo>
                        <a:pt x="386" y="908"/>
                      </a:moveTo>
                      <a:cubicBezTo>
                        <a:pt x="368" y="960"/>
                        <a:pt x="346" y="1010"/>
                        <a:pt x="318" y="1057"/>
                      </a:cubicBezTo>
                      <a:cubicBezTo>
                        <a:pt x="319" y="1057"/>
                        <a:pt x="320" y="1057"/>
                        <a:pt x="320" y="1057"/>
                      </a:cubicBezTo>
                      <a:cubicBezTo>
                        <a:pt x="321" y="1058"/>
                        <a:pt x="321" y="1058"/>
                        <a:pt x="321" y="1059"/>
                      </a:cubicBezTo>
                      <a:cubicBezTo>
                        <a:pt x="348" y="1012"/>
                        <a:pt x="371" y="962"/>
                        <a:pt x="389" y="911"/>
                      </a:cubicBezTo>
                      <a:cubicBezTo>
                        <a:pt x="388" y="911"/>
                        <a:pt x="388" y="911"/>
                        <a:pt x="388" y="910"/>
                      </a:cubicBezTo>
                      <a:cubicBezTo>
                        <a:pt x="387" y="910"/>
                        <a:pt x="386" y="909"/>
                        <a:pt x="386" y="908"/>
                      </a:cubicBezTo>
                      <a:moveTo>
                        <a:pt x="399" y="892"/>
                      </a:moveTo>
                      <a:cubicBezTo>
                        <a:pt x="399" y="895"/>
                        <a:pt x="398" y="897"/>
                        <a:pt x="398" y="899"/>
                      </a:cubicBezTo>
                      <a:cubicBezTo>
                        <a:pt x="397" y="900"/>
                        <a:pt x="397" y="900"/>
                        <a:pt x="397" y="901"/>
                      </a:cubicBezTo>
                      <a:cubicBezTo>
                        <a:pt x="422" y="909"/>
                        <a:pt x="447" y="918"/>
                        <a:pt x="473" y="926"/>
                      </a:cubicBezTo>
                      <a:cubicBezTo>
                        <a:pt x="473" y="926"/>
                        <a:pt x="473" y="926"/>
                        <a:pt x="473" y="925"/>
                      </a:cubicBezTo>
                      <a:cubicBezTo>
                        <a:pt x="474" y="922"/>
                        <a:pt x="475" y="920"/>
                        <a:pt x="476" y="918"/>
                      </a:cubicBezTo>
                      <a:cubicBezTo>
                        <a:pt x="450" y="909"/>
                        <a:pt x="425" y="901"/>
                        <a:pt x="399" y="892"/>
                      </a:cubicBezTo>
                      <a:moveTo>
                        <a:pt x="485" y="348"/>
                      </a:moveTo>
                      <a:cubicBezTo>
                        <a:pt x="484" y="349"/>
                        <a:pt x="484" y="349"/>
                        <a:pt x="483" y="349"/>
                      </a:cubicBezTo>
                      <a:cubicBezTo>
                        <a:pt x="483" y="349"/>
                        <a:pt x="483" y="349"/>
                        <a:pt x="482" y="349"/>
                      </a:cubicBezTo>
                      <a:cubicBezTo>
                        <a:pt x="482" y="349"/>
                        <a:pt x="482" y="349"/>
                        <a:pt x="482" y="349"/>
                      </a:cubicBezTo>
                      <a:cubicBezTo>
                        <a:pt x="486" y="362"/>
                        <a:pt x="490" y="374"/>
                        <a:pt x="493" y="387"/>
                      </a:cubicBezTo>
                      <a:cubicBezTo>
                        <a:pt x="494" y="390"/>
                        <a:pt x="495" y="393"/>
                        <a:pt x="496" y="396"/>
                      </a:cubicBezTo>
                      <a:cubicBezTo>
                        <a:pt x="540" y="561"/>
                        <a:pt x="536" y="739"/>
                        <a:pt x="487" y="904"/>
                      </a:cubicBezTo>
                      <a:cubicBezTo>
                        <a:pt x="487" y="904"/>
                        <a:pt x="487" y="904"/>
                        <a:pt x="488" y="904"/>
                      </a:cubicBezTo>
                      <a:cubicBezTo>
                        <a:pt x="488" y="904"/>
                        <a:pt x="488" y="904"/>
                        <a:pt x="489" y="904"/>
                      </a:cubicBezTo>
                      <a:cubicBezTo>
                        <a:pt x="489" y="904"/>
                        <a:pt x="490" y="905"/>
                        <a:pt x="490" y="905"/>
                      </a:cubicBezTo>
                      <a:cubicBezTo>
                        <a:pt x="539" y="740"/>
                        <a:pt x="544" y="560"/>
                        <a:pt x="499" y="395"/>
                      </a:cubicBezTo>
                      <a:cubicBezTo>
                        <a:pt x="498" y="392"/>
                        <a:pt x="497" y="389"/>
                        <a:pt x="496" y="386"/>
                      </a:cubicBezTo>
                      <a:cubicBezTo>
                        <a:pt x="493" y="373"/>
                        <a:pt x="489" y="361"/>
                        <a:pt x="485" y="348"/>
                      </a:cubicBezTo>
                      <a:moveTo>
                        <a:pt x="466" y="328"/>
                      </a:moveTo>
                      <a:cubicBezTo>
                        <a:pt x="444" y="337"/>
                        <a:pt x="421" y="346"/>
                        <a:pt x="399" y="355"/>
                      </a:cubicBezTo>
                      <a:cubicBezTo>
                        <a:pt x="398" y="355"/>
                        <a:pt x="397" y="356"/>
                        <a:pt x="396" y="356"/>
                      </a:cubicBezTo>
                      <a:cubicBezTo>
                        <a:pt x="382" y="362"/>
                        <a:pt x="368" y="367"/>
                        <a:pt x="354" y="373"/>
                      </a:cubicBezTo>
                      <a:cubicBezTo>
                        <a:pt x="354" y="373"/>
                        <a:pt x="354" y="374"/>
                        <a:pt x="354" y="374"/>
                      </a:cubicBezTo>
                      <a:cubicBezTo>
                        <a:pt x="355" y="376"/>
                        <a:pt x="355" y="379"/>
                        <a:pt x="356" y="381"/>
                      </a:cubicBezTo>
                      <a:cubicBezTo>
                        <a:pt x="370" y="375"/>
                        <a:pt x="384" y="370"/>
                        <a:pt x="399" y="364"/>
                      </a:cubicBezTo>
                      <a:cubicBezTo>
                        <a:pt x="400" y="364"/>
                        <a:pt x="401" y="363"/>
                        <a:pt x="402" y="363"/>
                      </a:cubicBezTo>
                      <a:cubicBezTo>
                        <a:pt x="424" y="354"/>
                        <a:pt x="447" y="345"/>
                        <a:pt x="470" y="336"/>
                      </a:cubicBezTo>
                      <a:cubicBezTo>
                        <a:pt x="469" y="334"/>
                        <a:pt x="468" y="332"/>
                        <a:pt x="467" y="329"/>
                      </a:cubicBezTo>
                      <a:cubicBezTo>
                        <a:pt x="466" y="329"/>
                        <a:pt x="466" y="328"/>
                        <a:pt x="466" y="328"/>
                      </a:cubicBezTo>
                      <a:moveTo>
                        <a:pt x="156" y="99"/>
                      </a:moveTo>
                      <a:cubicBezTo>
                        <a:pt x="155" y="100"/>
                        <a:pt x="154" y="100"/>
                        <a:pt x="153" y="101"/>
                      </a:cubicBezTo>
                      <a:cubicBezTo>
                        <a:pt x="238" y="173"/>
                        <a:pt x="298" y="262"/>
                        <a:pt x="337" y="359"/>
                      </a:cubicBezTo>
                      <a:cubicBezTo>
                        <a:pt x="337" y="359"/>
                        <a:pt x="338" y="358"/>
                        <a:pt x="338" y="358"/>
                      </a:cubicBezTo>
                      <a:cubicBezTo>
                        <a:pt x="339" y="358"/>
                        <a:pt x="339" y="358"/>
                        <a:pt x="340" y="358"/>
                      </a:cubicBezTo>
                      <a:cubicBezTo>
                        <a:pt x="301" y="260"/>
                        <a:pt x="240" y="171"/>
                        <a:pt x="156" y="99"/>
                      </a:cubicBezTo>
                      <a:moveTo>
                        <a:pt x="2" y="0"/>
                      </a:moveTo>
                      <a:cubicBezTo>
                        <a:pt x="2" y="1"/>
                        <a:pt x="2" y="1"/>
                        <a:pt x="1" y="2"/>
                      </a:cubicBezTo>
                      <a:cubicBezTo>
                        <a:pt x="1" y="2"/>
                        <a:pt x="1" y="3"/>
                        <a:pt x="0" y="3"/>
                      </a:cubicBezTo>
                      <a:cubicBezTo>
                        <a:pt x="56" y="29"/>
                        <a:pt x="106" y="61"/>
                        <a:pt x="149" y="98"/>
                      </a:cubicBezTo>
                      <a:cubicBezTo>
                        <a:pt x="150" y="97"/>
                        <a:pt x="151" y="96"/>
                        <a:pt x="151" y="95"/>
                      </a:cubicBezTo>
                      <a:cubicBezTo>
                        <a:pt x="108" y="58"/>
                        <a:pt x="58" y="26"/>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0" name="Freeform 949"/>
                <p:cNvSpPr>
                  <a:spLocks/>
                </p:cNvSpPr>
                <p:nvPr/>
              </p:nvSpPr>
              <p:spPr bwMode="auto">
                <a:xfrm>
                  <a:off x="3008" y="1246"/>
                  <a:ext cx="87" cy="49"/>
                </a:xfrm>
                <a:custGeom>
                  <a:avLst/>
                  <a:gdLst>
                    <a:gd name="T0" fmla="*/ 9 w 46"/>
                    <a:gd name="T1" fmla="*/ 0 h 26"/>
                    <a:gd name="T2" fmla="*/ 1 w 46"/>
                    <a:gd name="T3" fmla="*/ 3 h 26"/>
                    <a:gd name="T4" fmla="*/ 24 w 46"/>
                    <a:gd name="T5" fmla="*/ 12 h 26"/>
                    <a:gd name="T6" fmla="*/ 23 w 46"/>
                    <a:gd name="T7" fmla="*/ 14 h 26"/>
                    <a:gd name="T8" fmla="*/ 0 w 46"/>
                    <a:gd name="T9" fmla="*/ 4 h 26"/>
                    <a:gd name="T10" fmla="*/ 19 w 46"/>
                    <a:gd name="T11" fmla="*/ 21 h 26"/>
                    <a:gd name="T12" fmla="*/ 38 w 46"/>
                    <a:gd name="T13" fmla="*/ 26 h 26"/>
                    <a:gd name="T14" fmla="*/ 44 w 46"/>
                    <a:gd name="T15" fmla="*/ 24 h 26"/>
                    <a:gd name="T16" fmla="*/ 45 w 46"/>
                    <a:gd name="T17" fmla="*/ 23 h 26"/>
                    <a:gd name="T18" fmla="*/ 46 w 46"/>
                    <a:gd name="T19" fmla="*/ 21 h 26"/>
                    <a:gd name="T20" fmla="*/ 27 w 46"/>
                    <a:gd name="T21" fmla="*/ 5 h 26"/>
                    <a:gd name="T22" fmla="*/ 9 w 46"/>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26">
                      <a:moveTo>
                        <a:pt x="9" y="0"/>
                      </a:moveTo>
                      <a:cubicBezTo>
                        <a:pt x="5" y="0"/>
                        <a:pt x="2" y="1"/>
                        <a:pt x="1" y="3"/>
                      </a:cubicBezTo>
                      <a:cubicBezTo>
                        <a:pt x="9" y="6"/>
                        <a:pt x="16" y="9"/>
                        <a:pt x="24" y="12"/>
                      </a:cubicBezTo>
                      <a:cubicBezTo>
                        <a:pt x="23" y="13"/>
                        <a:pt x="23" y="13"/>
                        <a:pt x="23" y="14"/>
                      </a:cubicBezTo>
                      <a:cubicBezTo>
                        <a:pt x="15" y="11"/>
                        <a:pt x="8" y="7"/>
                        <a:pt x="0" y="4"/>
                      </a:cubicBezTo>
                      <a:cubicBezTo>
                        <a:pt x="0" y="9"/>
                        <a:pt x="8" y="16"/>
                        <a:pt x="19" y="21"/>
                      </a:cubicBezTo>
                      <a:cubicBezTo>
                        <a:pt x="26" y="24"/>
                        <a:pt x="33" y="26"/>
                        <a:pt x="38" y="26"/>
                      </a:cubicBezTo>
                      <a:cubicBezTo>
                        <a:pt x="41" y="26"/>
                        <a:pt x="43" y="25"/>
                        <a:pt x="44" y="24"/>
                      </a:cubicBezTo>
                      <a:cubicBezTo>
                        <a:pt x="45" y="24"/>
                        <a:pt x="45" y="23"/>
                        <a:pt x="45" y="23"/>
                      </a:cubicBezTo>
                      <a:cubicBezTo>
                        <a:pt x="46" y="22"/>
                        <a:pt x="46" y="22"/>
                        <a:pt x="46" y="21"/>
                      </a:cubicBezTo>
                      <a:cubicBezTo>
                        <a:pt x="46" y="16"/>
                        <a:pt x="38" y="9"/>
                        <a:pt x="27" y="5"/>
                      </a:cubicBezTo>
                      <a:cubicBezTo>
                        <a:pt x="20" y="2"/>
                        <a:pt x="14"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1" name="Freeform 950"/>
                <p:cNvSpPr>
                  <a:spLocks/>
                </p:cNvSpPr>
                <p:nvPr/>
              </p:nvSpPr>
              <p:spPr bwMode="auto">
                <a:xfrm>
                  <a:off x="3717" y="1959"/>
                  <a:ext cx="45" cy="75"/>
                </a:xfrm>
                <a:custGeom>
                  <a:avLst/>
                  <a:gdLst>
                    <a:gd name="T0" fmla="*/ 7 w 24"/>
                    <a:gd name="T1" fmla="*/ 0 h 40"/>
                    <a:gd name="T2" fmla="*/ 7 w 24"/>
                    <a:gd name="T3" fmla="*/ 0 h 40"/>
                    <a:gd name="T4" fmla="*/ 5 w 24"/>
                    <a:gd name="T5" fmla="*/ 0 h 40"/>
                    <a:gd name="T6" fmla="*/ 4 w 24"/>
                    <a:gd name="T7" fmla="*/ 1 h 40"/>
                    <a:gd name="T8" fmla="*/ 4 w 24"/>
                    <a:gd name="T9" fmla="*/ 23 h 40"/>
                    <a:gd name="T10" fmla="*/ 18 w 24"/>
                    <a:gd name="T11" fmla="*/ 40 h 40"/>
                    <a:gd name="T12" fmla="*/ 19 w 24"/>
                    <a:gd name="T13" fmla="*/ 39 h 40"/>
                    <a:gd name="T14" fmla="*/ 23 w 24"/>
                    <a:gd name="T15" fmla="*/ 23 h 40"/>
                    <a:gd name="T16" fmla="*/ 21 w 24"/>
                    <a:gd name="T17" fmla="*/ 16 h 40"/>
                    <a:gd name="T18" fmla="*/ 21 w 24"/>
                    <a:gd name="T19" fmla="*/ 15 h 40"/>
                    <a:gd name="T20" fmla="*/ 7 w 24"/>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0">
                      <a:moveTo>
                        <a:pt x="7" y="0"/>
                      </a:moveTo>
                      <a:cubicBezTo>
                        <a:pt x="7" y="0"/>
                        <a:pt x="7" y="0"/>
                        <a:pt x="7" y="0"/>
                      </a:cubicBezTo>
                      <a:cubicBezTo>
                        <a:pt x="6" y="0"/>
                        <a:pt x="6" y="0"/>
                        <a:pt x="5" y="0"/>
                      </a:cubicBezTo>
                      <a:cubicBezTo>
                        <a:pt x="5" y="0"/>
                        <a:pt x="4" y="1"/>
                        <a:pt x="4" y="1"/>
                      </a:cubicBezTo>
                      <a:cubicBezTo>
                        <a:pt x="0" y="4"/>
                        <a:pt x="1" y="13"/>
                        <a:pt x="4" y="23"/>
                      </a:cubicBezTo>
                      <a:cubicBezTo>
                        <a:pt x="7" y="33"/>
                        <a:pt x="13" y="40"/>
                        <a:pt x="18" y="40"/>
                      </a:cubicBezTo>
                      <a:cubicBezTo>
                        <a:pt x="18" y="40"/>
                        <a:pt x="19" y="40"/>
                        <a:pt x="19" y="39"/>
                      </a:cubicBezTo>
                      <a:cubicBezTo>
                        <a:pt x="23" y="38"/>
                        <a:pt x="24" y="31"/>
                        <a:pt x="23" y="23"/>
                      </a:cubicBezTo>
                      <a:cubicBezTo>
                        <a:pt x="22" y="21"/>
                        <a:pt x="22" y="18"/>
                        <a:pt x="21" y="16"/>
                      </a:cubicBezTo>
                      <a:cubicBezTo>
                        <a:pt x="21" y="16"/>
                        <a:pt x="21" y="15"/>
                        <a:pt x="21" y="15"/>
                      </a:cubicBezTo>
                      <a:cubicBezTo>
                        <a:pt x="17" y="6"/>
                        <a:pt x="11"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2" name="Freeform 951"/>
                <p:cNvSpPr>
                  <a:spLocks/>
                </p:cNvSpPr>
                <p:nvPr/>
              </p:nvSpPr>
              <p:spPr bwMode="auto">
                <a:xfrm>
                  <a:off x="3651" y="3273"/>
                  <a:ext cx="47" cy="58"/>
                </a:xfrm>
                <a:custGeom>
                  <a:avLst/>
                  <a:gdLst>
                    <a:gd name="T0" fmla="*/ 20 w 25"/>
                    <a:gd name="T1" fmla="*/ 0 h 31"/>
                    <a:gd name="T2" fmla="*/ 7 w 25"/>
                    <a:gd name="T3" fmla="*/ 12 h 31"/>
                    <a:gd name="T4" fmla="*/ 3 w 25"/>
                    <a:gd name="T5" fmla="*/ 31 h 31"/>
                    <a:gd name="T6" fmla="*/ 5 w 25"/>
                    <a:gd name="T7" fmla="*/ 31 h 31"/>
                    <a:gd name="T8" fmla="*/ 19 w 25"/>
                    <a:gd name="T9" fmla="*/ 20 h 31"/>
                    <a:gd name="T10" fmla="*/ 23 w 25"/>
                    <a:gd name="T11" fmla="*/ 2 h 31"/>
                    <a:gd name="T12" fmla="*/ 22 w 25"/>
                    <a:gd name="T13" fmla="*/ 0 h 31"/>
                    <a:gd name="T14" fmla="*/ 20 w 25"/>
                    <a:gd name="T15" fmla="*/ 0 h 31"/>
                    <a:gd name="T16" fmla="*/ 20 w 2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1">
                      <a:moveTo>
                        <a:pt x="20" y="0"/>
                      </a:moveTo>
                      <a:cubicBezTo>
                        <a:pt x="16" y="0"/>
                        <a:pt x="11" y="5"/>
                        <a:pt x="7" y="12"/>
                      </a:cubicBezTo>
                      <a:cubicBezTo>
                        <a:pt x="2" y="20"/>
                        <a:pt x="0" y="29"/>
                        <a:pt x="3" y="31"/>
                      </a:cubicBezTo>
                      <a:cubicBezTo>
                        <a:pt x="4" y="31"/>
                        <a:pt x="5" y="31"/>
                        <a:pt x="5" y="31"/>
                      </a:cubicBezTo>
                      <a:cubicBezTo>
                        <a:pt x="9" y="31"/>
                        <a:pt x="15" y="27"/>
                        <a:pt x="19" y="20"/>
                      </a:cubicBezTo>
                      <a:cubicBezTo>
                        <a:pt x="24" y="12"/>
                        <a:pt x="25" y="5"/>
                        <a:pt x="23" y="2"/>
                      </a:cubicBezTo>
                      <a:cubicBezTo>
                        <a:pt x="23" y="1"/>
                        <a:pt x="23" y="1"/>
                        <a:pt x="22" y="0"/>
                      </a:cubicBezTo>
                      <a:cubicBezTo>
                        <a:pt x="22" y="0"/>
                        <a:pt x="21" y="0"/>
                        <a:pt x="20" y="0"/>
                      </a:cubicBezTo>
                      <a:cubicBezTo>
                        <a:pt x="20" y="0"/>
                        <a:pt x="20" y="0"/>
                        <a:pt x="2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3" name="Freeform 952"/>
                <p:cNvSpPr>
                  <a:spLocks/>
                </p:cNvSpPr>
                <p:nvPr/>
              </p:nvSpPr>
              <p:spPr bwMode="auto">
                <a:xfrm>
                  <a:off x="3959" y="1854"/>
                  <a:ext cx="49" cy="88"/>
                </a:xfrm>
                <a:custGeom>
                  <a:avLst/>
                  <a:gdLst>
                    <a:gd name="T0" fmla="*/ 6 w 26"/>
                    <a:gd name="T1" fmla="*/ 0 h 47"/>
                    <a:gd name="T2" fmla="*/ 4 w 26"/>
                    <a:gd name="T3" fmla="*/ 1 h 47"/>
                    <a:gd name="T4" fmla="*/ 4 w 26"/>
                    <a:gd name="T5" fmla="*/ 26 h 47"/>
                    <a:gd name="T6" fmla="*/ 5 w 26"/>
                    <a:gd name="T7" fmla="*/ 27 h 47"/>
                    <a:gd name="T8" fmla="*/ 8 w 26"/>
                    <a:gd name="T9" fmla="*/ 34 h 47"/>
                    <a:gd name="T10" fmla="*/ 20 w 26"/>
                    <a:gd name="T11" fmla="*/ 47 h 47"/>
                    <a:gd name="T12" fmla="*/ 20 w 26"/>
                    <a:gd name="T13" fmla="*/ 47 h 47"/>
                    <a:gd name="T14" fmla="*/ 21 w 26"/>
                    <a:gd name="T15" fmla="*/ 47 h 47"/>
                    <a:gd name="T16" fmla="*/ 23 w 26"/>
                    <a:gd name="T17" fmla="*/ 46 h 47"/>
                    <a:gd name="T18" fmla="*/ 22 w 26"/>
                    <a:gd name="T19" fmla="*/ 20 h 47"/>
                    <a:gd name="T20" fmla="*/ 6 w 26"/>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47">
                      <a:moveTo>
                        <a:pt x="6" y="0"/>
                      </a:moveTo>
                      <a:cubicBezTo>
                        <a:pt x="5" y="0"/>
                        <a:pt x="5" y="0"/>
                        <a:pt x="4" y="1"/>
                      </a:cubicBezTo>
                      <a:cubicBezTo>
                        <a:pt x="0" y="3"/>
                        <a:pt x="0" y="14"/>
                        <a:pt x="4" y="26"/>
                      </a:cubicBezTo>
                      <a:cubicBezTo>
                        <a:pt x="4" y="26"/>
                        <a:pt x="4" y="27"/>
                        <a:pt x="5" y="27"/>
                      </a:cubicBezTo>
                      <a:cubicBezTo>
                        <a:pt x="6" y="30"/>
                        <a:pt x="7" y="32"/>
                        <a:pt x="8" y="34"/>
                      </a:cubicBezTo>
                      <a:cubicBezTo>
                        <a:pt x="12" y="42"/>
                        <a:pt x="16" y="47"/>
                        <a:pt x="20" y="47"/>
                      </a:cubicBezTo>
                      <a:cubicBezTo>
                        <a:pt x="20" y="47"/>
                        <a:pt x="20" y="47"/>
                        <a:pt x="20" y="47"/>
                      </a:cubicBezTo>
                      <a:cubicBezTo>
                        <a:pt x="21" y="47"/>
                        <a:pt x="21" y="47"/>
                        <a:pt x="21" y="47"/>
                      </a:cubicBezTo>
                      <a:cubicBezTo>
                        <a:pt x="22" y="47"/>
                        <a:pt x="22" y="47"/>
                        <a:pt x="23" y="46"/>
                      </a:cubicBezTo>
                      <a:cubicBezTo>
                        <a:pt x="26" y="43"/>
                        <a:pt x="26" y="32"/>
                        <a:pt x="22" y="20"/>
                      </a:cubicBezTo>
                      <a:cubicBezTo>
                        <a:pt x="17" y="9"/>
                        <a:pt x="10"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4" name="Freeform 953"/>
                <p:cNvSpPr>
                  <a:spLocks/>
                </p:cNvSpPr>
                <p:nvPr/>
              </p:nvSpPr>
              <p:spPr bwMode="auto">
                <a:xfrm>
                  <a:off x="3972" y="2985"/>
                  <a:ext cx="47" cy="91"/>
                </a:xfrm>
                <a:custGeom>
                  <a:avLst/>
                  <a:gdLst>
                    <a:gd name="T0" fmla="*/ 19 w 25"/>
                    <a:gd name="T1" fmla="*/ 0 h 48"/>
                    <a:gd name="T2" fmla="*/ 18 w 25"/>
                    <a:gd name="T3" fmla="*/ 0 h 48"/>
                    <a:gd name="T4" fmla="*/ 7 w 25"/>
                    <a:gd name="T5" fmla="*/ 14 h 48"/>
                    <a:gd name="T6" fmla="*/ 4 w 25"/>
                    <a:gd name="T7" fmla="*/ 21 h 48"/>
                    <a:gd name="T8" fmla="*/ 4 w 25"/>
                    <a:gd name="T9" fmla="*/ 22 h 48"/>
                    <a:gd name="T10" fmla="*/ 5 w 25"/>
                    <a:gd name="T11" fmla="*/ 48 h 48"/>
                    <a:gd name="T12" fmla="*/ 5 w 25"/>
                    <a:gd name="T13" fmla="*/ 48 h 48"/>
                    <a:gd name="T14" fmla="*/ 10 w 25"/>
                    <a:gd name="T15" fmla="*/ 34 h 48"/>
                    <a:gd name="T16" fmla="*/ 11 w 25"/>
                    <a:gd name="T17" fmla="*/ 35 h 48"/>
                    <a:gd name="T18" fmla="*/ 7 w 25"/>
                    <a:gd name="T19" fmla="*/ 48 h 48"/>
                    <a:gd name="T20" fmla="*/ 21 w 25"/>
                    <a:gd name="T21" fmla="*/ 27 h 48"/>
                    <a:gd name="T22" fmla="*/ 21 w 25"/>
                    <a:gd name="T23" fmla="*/ 1 h 48"/>
                    <a:gd name="T24" fmla="*/ 20 w 25"/>
                    <a:gd name="T25" fmla="*/ 0 h 48"/>
                    <a:gd name="T26" fmla="*/ 19 w 25"/>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48">
                      <a:moveTo>
                        <a:pt x="19" y="0"/>
                      </a:moveTo>
                      <a:cubicBezTo>
                        <a:pt x="18" y="0"/>
                        <a:pt x="18" y="0"/>
                        <a:pt x="18" y="0"/>
                      </a:cubicBezTo>
                      <a:cubicBezTo>
                        <a:pt x="14" y="1"/>
                        <a:pt x="10" y="6"/>
                        <a:pt x="7" y="14"/>
                      </a:cubicBezTo>
                      <a:cubicBezTo>
                        <a:pt x="6" y="16"/>
                        <a:pt x="5" y="18"/>
                        <a:pt x="4" y="21"/>
                      </a:cubicBezTo>
                      <a:cubicBezTo>
                        <a:pt x="4" y="22"/>
                        <a:pt x="4" y="22"/>
                        <a:pt x="4" y="22"/>
                      </a:cubicBezTo>
                      <a:cubicBezTo>
                        <a:pt x="0" y="35"/>
                        <a:pt x="0" y="46"/>
                        <a:pt x="5" y="48"/>
                      </a:cubicBezTo>
                      <a:cubicBezTo>
                        <a:pt x="5" y="48"/>
                        <a:pt x="5" y="48"/>
                        <a:pt x="5" y="48"/>
                      </a:cubicBezTo>
                      <a:cubicBezTo>
                        <a:pt x="7" y="43"/>
                        <a:pt x="8" y="39"/>
                        <a:pt x="10" y="34"/>
                      </a:cubicBezTo>
                      <a:cubicBezTo>
                        <a:pt x="10" y="35"/>
                        <a:pt x="11" y="35"/>
                        <a:pt x="11" y="35"/>
                      </a:cubicBezTo>
                      <a:cubicBezTo>
                        <a:pt x="10" y="39"/>
                        <a:pt x="9" y="44"/>
                        <a:pt x="7" y="48"/>
                      </a:cubicBezTo>
                      <a:cubicBezTo>
                        <a:pt x="12" y="46"/>
                        <a:pt x="18" y="38"/>
                        <a:pt x="21" y="27"/>
                      </a:cubicBezTo>
                      <a:cubicBezTo>
                        <a:pt x="25" y="15"/>
                        <a:pt x="25" y="4"/>
                        <a:pt x="21" y="1"/>
                      </a:cubicBezTo>
                      <a:cubicBezTo>
                        <a:pt x="21" y="1"/>
                        <a:pt x="20" y="0"/>
                        <a:pt x="20" y="0"/>
                      </a:cubicBezTo>
                      <a:cubicBezTo>
                        <a:pt x="19" y="0"/>
                        <a:pt x="19" y="0"/>
                        <a:pt x="1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5" name="Freeform 954"/>
                <p:cNvSpPr>
                  <a:spLocks/>
                </p:cNvSpPr>
                <p:nvPr/>
              </p:nvSpPr>
              <p:spPr bwMode="auto">
                <a:xfrm>
                  <a:off x="3815" y="2948"/>
                  <a:ext cx="26" cy="50"/>
                </a:xfrm>
                <a:custGeom>
                  <a:avLst/>
                  <a:gdLst>
                    <a:gd name="T0" fmla="*/ 11 w 14"/>
                    <a:gd name="T1" fmla="*/ 0 h 27"/>
                    <a:gd name="T2" fmla="*/ 2 w 14"/>
                    <a:gd name="T3" fmla="*/ 10 h 27"/>
                    <a:gd name="T4" fmla="*/ 8 w 14"/>
                    <a:gd name="T5" fmla="*/ 12 h 27"/>
                    <a:gd name="T6" fmla="*/ 6 w 14"/>
                    <a:gd name="T7" fmla="*/ 18 h 27"/>
                    <a:gd name="T8" fmla="*/ 1 w 14"/>
                    <a:gd name="T9" fmla="*/ 16 h 27"/>
                    <a:gd name="T10" fmla="*/ 1 w 14"/>
                    <a:gd name="T11" fmla="*/ 24 h 27"/>
                    <a:gd name="T12" fmla="*/ 3 w 14"/>
                    <a:gd name="T13" fmla="*/ 26 h 27"/>
                    <a:gd name="T14" fmla="*/ 4 w 14"/>
                    <a:gd name="T15" fmla="*/ 27 h 27"/>
                    <a:gd name="T16" fmla="*/ 4 w 14"/>
                    <a:gd name="T17" fmla="*/ 27 h 27"/>
                    <a:gd name="T18" fmla="*/ 12 w 14"/>
                    <a:gd name="T19" fmla="*/ 17 h 27"/>
                    <a:gd name="T20" fmla="*/ 13 w 14"/>
                    <a:gd name="T21" fmla="*/ 15 h 27"/>
                    <a:gd name="T22" fmla="*/ 14 w 14"/>
                    <a:gd name="T23" fmla="*/ 8 h 27"/>
                    <a:gd name="T24" fmla="*/ 12 w 14"/>
                    <a:gd name="T25" fmla="*/ 0 h 27"/>
                    <a:gd name="T26" fmla="*/ 11 w 14"/>
                    <a:gd name="T2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7">
                      <a:moveTo>
                        <a:pt x="11" y="0"/>
                      </a:moveTo>
                      <a:cubicBezTo>
                        <a:pt x="8" y="0"/>
                        <a:pt x="5" y="4"/>
                        <a:pt x="2" y="10"/>
                      </a:cubicBezTo>
                      <a:cubicBezTo>
                        <a:pt x="4" y="11"/>
                        <a:pt x="6" y="11"/>
                        <a:pt x="8" y="12"/>
                      </a:cubicBezTo>
                      <a:cubicBezTo>
                        <a:pt x="7" y="14"/>
                        <a:pt x="7" y="16"/>
                        <a:pt x="6" y="18"/>
                      </a:cubicBezTo>
                      <a:cubicBezTo>
                        <a:pt x="4" y="17"/>
                        <a:pt x="2" y="17"/>
                        <a:pt x="1" y="16"/>
                      </a:cubicBezTo>
                      <a:cubicBezTo>
                        <a:pt x="0" y="19"/>
                        <a:pt x="0" y="22"/>
                        <a:pt x="1" y="24"/>
                      </a:cubicBezTo>
                      <a:cubicBezTo>
                        <a:pt x="1" y="25"/>
                        <a:pt x="2" y="26"/>
                        <a:pt x="3" y="26"/>
                      </a:cubicBezTo>
                      <a:cubicBezTo>
                        <a:pt x="3" y="27"/>
                        <a:pt x="3" y="27"/>
                        <a:pt x="4" y="27"/>
                      </a:cubicBezTo>
                      <a:cubicBezTo>
                        <a:pt x="4" y="27"/>
                        <a:pt x="4" y="27"/>
                        <a:pt x="4" y="27"/>
                      </a:cubicBezTo>
                      <a:cubicBezTo>
                        <a:pt x="6" y="27"/>
                        <a:pt x="10" y="23"/>
                        <a:pt x="12" y="17"/>
                      </a:cubicBezTo>
                      <a:cubicBezTo>
                        <a:pt x="12" y="16"/>
                        <a:pt x="12" y="16"/>
                        <a:pt x="13" y="15"/>
                      </a:cubicBezTo>
                      <a:cubicBezTo>
                        <a:pt x="13" y="13"/>
                        <a:pt x="14" y="11"/>
                        <a:pt x="14" y="8"/>
                      </a:cubicBezTo>
                      <a:cubicBezTo>
                        <a:pt x="14" y="4"/>
                        <a:pt x="13" y="1"/>
                        <a:pt x="12" y="0"/>
                      </a:cubicBezTo>
                      <a:cubicBezTo>
                        <a:pt x="11" y="0"/>
                        <a:pt x="11" y="0"/>
                        <a:pt x="1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6" name="Freeform 955"/>
                <p:cNvSpPr>
                  <a:spLocks noEditPoints="1"/>
                </p:cNvSpPr>
                <p:nvPr/>
              </p:nvSpPr>
              <p:spPr bwMode="auto">
                <a:xfrm>
                  <a:off x="3474" y="1449"/>
                  <a:ext cx="1102" cy="2766"/>
                </a:xfrm>
                <a:custGeom>
                  <a:avLst/>
                  <a:gdLst>
                    <a:gd name="T0" fmla="*/ 125 w 586"/>
                    <a:gd name="T1" fmla="*/ 1379 h 1471"/>
                    <a:gd name="T2" fmla="*/ 0 w 586"/>
                    <a:gd name="T3" fmla="*/ 1468 h 1471"/>
                    <a:gd name="T4" fmla="*/ 1 w 586"/>
                    <a:gd name="T5" fmla="*/ 1469 h 1471"/>
                    <a:gd name="T6" fmla="*/ 1 w 586"/>
                    <a:gd name="T7" fmla="*/ 1471 h 1471"/>
                    <a:gd name="T8" fmla="*/ 127 w 586"/>
                    <a:gd name="T9" fmla="*/ 1381 h 1471"/>
                    <a:gd name="T10" fmla="*/ 125 w 586"/>
                    <a:gd name="T11" fmla="*/ 1379 h 1471"/>
                    <a:gd name="T12" fmla="*/ 177 w 586"/>
                    <a:gd name="T13" fmla="*/ 1332 h 1471"/>
                    <a:gd name="T14" fmla="*/ 131 w 586"/>
                    <a:gd name="T15" fmla="*/ 1374 h 1471"/>
                    <a:gd name="T16" fmla="*/ 133 w 586"/>
                    <a:gd name="T17" fmla="*/ 1376 h 1471"/>
                    <a:gd name="T18" fmla="*/ 177 w 586"/>
                    <a:gd name="T19" fmla="*/ 1336 h 1471"/>
                    <a:gd name="T20" fmla="*/ 177 w 586"/>
                    <a:gd name="T21" fmla="*/ 1336 h 1471"/>
                    <a:gd name="T22" fmla="*/ 177 w 586"/>
                    <a:gd name="T23" fmla="*/ 1332 h 1471"/>
                    <a:gd name="T24" fmla="*/ 200 w 586"/>
                    <a:gd name="T25" fmla="*/ 1320 h 1471"/>
                    <a:gd name="T26" fmla="*/ 194 w 586"/>
                    <a:gd name="T27" fmla="*/ 1327 h 1471"/>
                    <a:gd name="T28" fmla="*/ 193 w 586"/>
                    <a:gd name="T29" fmla="*/ 1328 h 1471"/>
                    <a:gd name="T30" fmla="*/ 248 w 586"/>
                    <a:gd name="T31" fmla="*/ 1387 h 1471"/>
                    <a:gd name="T32" fmla="*/ 250 w 586"/>
                    <a:gd name="T33" fmla="*/ 1385 h 1471"/>
                    <a:gd name="T34" fmla="*/ 257 w 586"/>
                    <a:gd name="T35" fmla="*/ 1378 h 1471"/>
                    <a:gd name="T36" fmla="*/ 200 w 586"/>
                    <a:gd name="T37" fmla="*/ 1320 h 1471"/>
                    <a:gd name="T38" fmla="*/ 340 w 586"/>
                    <a:gd name="T39" fmla="*/ 1295 h 1471"/>
                    <a:gd name="T40" fmla="*/ 277 w 586"/>
                    <a:gd name="T41" fmla="*/ 1368 h 1471"/>
                    <a:gd name="T42" fmla="*/ 279 w 586"/>
                    <a:gd name="T43" fmla="*/ 1368 h 1471"/>
                    <a:gd name="T44" fmla="*/ 280 w 586"/>
                    <a:gd name="T45" fmla="*/ 1370 h 1471"/>
                    <a:gd name="T46" fmla="*/ 342 w 586"/>
                    <a:gd name="T47" fmla="*/ 1297 h 1471"/>
                    <a:gd name="T48" fmla="*/ 340 w 586"/>
                    <a:gd name="T49" fmla="*/ 1295 h 1471"/>
                    <a:gd name="T50" fmla="*/ 582 w 586"/>
                    <a:gd name="T51" fmla="*/ 706 h 1471"/>
                    <a:gd name="T52" fmla="*/ 345 w 586"/>
                    <a:gd name="T53" fmla="*/ 1287 h 1471"/>
                    <a:gd name="T54" fmla="*/ 348 w 586"/>
                    <a:gd name="T55" fmla="*/ 1290 h 1471"/>
                    <a:gd name="T56" fmla="*/ 586 w 586"/>
                    <a:gd name="T57" fmla="*/ 707 h 1471"/>
                    <a:gd name="T58" fmla="*/ 584 w 586"/>
                    <a:gd name="T59" fmla="*/ 707 h 1471"/>
                    <a:gd name="T60" fmla="*/ 584 w 586"/>
                    <a:gd name="T61" fmla="*/ 707 h 1471"/>
                    <a:gd name="T62" fmla="*/ 582 w 586"/>
                    <a:gd name="T63" fmla="*/ 706 h 1471"/>
                    <a:gd name="T64" fmla="*/ 457 w 586"/>
                    <a:gd name="T65" fmla="*/ 660 h 1471"/>
                    <a:gd name="T66" fmla="*/ 457 w 586"/>
                    <a:gd name="T67" fmla="*/ 662 h 1471"/>
                    <a:gd name="T68" fmla="*/ 456 w 586"/>
                    <a:gd name="T69" fmla="*/ 670 h 1471"/>
                    <a:gd name="T70" fmla="*/ 578 w 586"/>
                    <a:gd name="T71" fmla="*/ 684 h 1471"/>
                    <a:gd name="T72" fmla="*/ 579 w 586"/>
                    <a:gd name="T73" fmla="*/ 674 h 1471"/>
                    <a:gd name="T74" fmla="*/ 579 w 586"/>
                    <a:gd name="T75" fmla="*/ 671 h 1471"/>
                    <a:gd name="T76" fmla="*/ 457 w 586"/>
                    <a:gd name="T77" fmla="*/ 660 h 1471"/>
                    <a:gd name="T78" fmla="*/ 304 w 586"/>
                    <a:gd name="T79" fmla="*/ 0 h 1471"/>
                    <a:gd name="T80" fmla="*/ 303 w 586"/>
                    <a:gd name="T81" fmla="*/ 1 h 1471"/>
                    <a:gd name="T82" fmla="*/ 301 w 586"/>
                    <a:gd name="T83" fmla="*/ 2 h 1471"/>
                    <a:gd name="T84" fmla="*/ 455 w 586"/>
                    <a:gd name="T85" fmla="*/ 556 h 1471"/>
                    <a:gd name="T86" fmla="*/ 455 w 586"/>
                    <a:gd name="T87" fmla="*/ 567 h 1471"/>
                    <a:gd name="T88" fmla="*/ 452 w 586"/>
                    <a:gd name="T89" fmla="*/ 632 h 1471"/>
                    <a:gd name="T90" fmla="*/ 455 w 586"/>
                    <a:gd name="T91" fmla="*/ 636 h 1471"/>
                    <a:gd name="T92" fmla="*/ 458 w 586"/>
                    <a:gd name="T93" fmla="*/ 567 h 1471"/>
                    <a:gd name="T94" fmla="*/ 459 w 586"/>
                    <a:gd name="T95" fmla="*/ 556 h 1471"/>
                    <a:gd name="T96" fmla="*/ 304 w 586"/>
                    <a:gd name="T97"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6" h="1471">
                      <a:moveTo>
                        <a:pt x="125" y="1379"/>
                      </a:moveTo>
                      <a:cubicBezTo>
                        <a:pt x="86" y="1412"/>
                        <a:pt x="44" y="1442"/>
                        <a:pt x="0" y="1468"/>
                      </a:cubicBezTo>
                      <a:cubicBezTo>
                        <a:pt x="0" y="1468"/>
                        <a:pt x="1" y="1469"/>
                        <a:pt x="1" y="1469"/>
                      </a:cubicBezTo>
                      <a:cubicBezTo>
                        <a:pt x="1" y="1470"/>
                        <a:pt x="1" y="1470"/>
                        <a:pt x="1" y="1471"/>
                      </a:cubicBezTo>
                      <a:cubicBezTo>
                        <a:pt x="46" y="1444"/>
                        <a:pt x="88" y="1414"/>
                        <a:pt x="127" y="1381"/>
                      </a:cubicBezTo>
                      <a:cubicBezTo>
                        <a:pt x="127" y="1381"/>
                        <a:pt x="126" y="1380"/>
                        <a:pt x="125" y="1379"/>
                      </a:cubicBezTo>
                      <a:moveTo>
                        <a:pt x="177" y="1332"/>
                      </a:moveTo>
                      <a:cubicBezTo>
                        <a:pt x="162" y="1346"/>
                        <a:pt x="147" y="1360"/>
                        <a:pt x="131" y="1374"/>
                      </a:cubicBezTo>
                      <a:cubicBezTo>
                        <a:pt x="132" y="1375"/>
                        <a:pt x="133" y="1375"/>
                        <a:pt x="133" y="1376"/>
                      </a:cubicBezTo>
                      <a:cubicBezTo>
                        <a:pt x="148" y="1363"/>
                        <a:pt x="163" y="1350"/>
                        <a:pt x="177" y="1336"/>
                      </a:cubicBezTo>
                      <a:cubicBezTo>
                        <a:pt x="177" y="1336"/>
                        <a:pt x="177" y="1336"/>
                        <a:pt x="177" y="1336"/>
                      </a:cubicBezTo>
                      <a:cubicBezTo>
                        <a:pt x="176" y="1335"/>
                        <a:pt x="176" y="1334"/>
                        <a:pt x="177" y="1332"/>
                      </a:cubicBezTo>
                      <a:moveTo>
                        <a:pt x="200" y="1320"/>
                      </a:moveTo>
                      <a:cubicBezTo>
                        <a:pt x="199" y="1322"/>
                        <a:pt x="197" y="1325"/>
                        <a:pt x="194" y="1327"/>
                      </a:cubicBezTo>
                      <a:cubicBezTo>
                        <a:pt x="194" y="1328"/>
                        <a:pt x="193" y="1328"/>
                        <a:pt x="193" y="1328"/>
                      </a:cubicBezTo>
                      <a:cubicBezTo>
                        <a:pt x="211" y="1348"/>
                        <a:pt x="230" y="1367"/>
                        <a:pt x="248" y="1387"/>
                      </a:cubicBezTo>
                      <a:cubicBezTo>
                        <a:pt x="249" y="1386"/>
                        <a:pt x="249" y="1386"/>
                        <a:pt x="250" y="1385"/>
                      </a:cubicBezTo>
                      <a:cubicBezTo>
                        <a:pt x="252" y="1383"/>
                        <a:pt x="255" y="1380"/>
                        <a:pt x="257" y="1378"/>
                      </a:cubicBezTo>
                      <a:cubicBezTo>
                        <a:pt x="238" y="1359"/>
                        <a:pt x="219" y="1339"/>
                        <a:pt x="200" y="1320"/>
                      </a:cubicBezTo>
                      <a:moveTo>
                        <a:pt x="340" y="1295"/>
                      </a:moveTo>
                      <a:cubicBezTo>
                        <a:pt x="320" y="1320"/>
                        <a:pt x="299" y="1344"/>
                        <a:pt x="277" y="1368"/>
                      </a:cubicBezTo>
                      <a:cubicBezTo>
                        <a:pt x="278" y="1368"/>
                        <a:pt x="279" y="1368"/>
                        <a:pt x="279" y="1368"/>
                      </a:cubicBezTo>
                      <a:cubicBezTo>
                        <a:pt x="279" y="1369"/>
                        <a:pt x="280" y="1369"/>
                        <a:pt x="280" y="1370"/>
                      </a:cubicBezTo>
                      <a:cubicBezTo>
                        <a:pt x="302" y="1347"/>
                        <a:pt x="323" y="1322"/>
                        <a:pt x="342" y="1297"/>
                      </a:cubicBezTo>
                      <a:cubicBezTo>
                        <a:pt x="341" y="1296"/>
                        <a:pt x="340" y="1296"/>
                        <a:pt x="340" y="1295"/>
                      </a:cubicBezTo>
                      <a:moveTo>
                        <a:pt x="582" y="706"/>
                      </a:moveTo>
                      <a:cubicBezTo>
                        <a:pt x="554" y="916"/>
                        <a:pt x="474" y="1120"/>
                        <a:pt x="345" y="1287"/>
                      </a:cubicBezTo>
                      <a:cubicBezTo>
                        <a:pt x="346" y="1288"/>
                        <a:pt x="347" y="1289"/>
                        <a:pt x="348" y="1290"/>
                      </a:cubicBezTo>
                      <a:cubicBezTo>
                        <a:pt x="477" y="1122"/>
                        <a:pt x="558" y="918"/>
                        <a:pt x="586" y="707"/>
                      </a:cubicBezTo>
                      <a:cubicBezTo>
                        <a:pt x="585" y="707"/>
                        <a:pt x="585" y="707"/>
                        <a:pt x="584" y="707"/>
                      </a:cubicBezTo>
                      <a:cubicBezTo>
                        <a:pt x="584" y="707"/>
                        <a:pt x="584" y="707"/>
                        <a:pt x="584" y="707"/>
                      </a:cubicBezTo>
                      <a:cubicBezTo>
                        <a:pt x="583" y="707"/>
                        <a:pt x="583" y="707"/>
                        <a:pt x="582" y="706"/>
                      </a:cubicBezTo>
                      <a:moveTo>
                        <a:pt x="457" y="660"/>
                      </a:moveTo>
                      <a:cubicBezTo>
                        <a:pt x="457" y="660"/>
                        <a:pt x="457" y="661"/>
                        <a:pt x="457" y="662"/>
                      </a:cubicBezTo>
                      <a:cubicBezTo>
                        <a:pt x="457" y="665"/>
                        <a:pt x="456" y="668"/>
                        <a:pt x="456" y="670"/>
                      </a:cubicBezTo>
                      <a:cubicBezTo>
                        <a:pt x="497" y="675"/>
                        <a:pt x="538" y="679"/>
                        <a:pt x="578" y="684"/>
                      </a:cubicBezTo>
                      <a:cubicBezTo>
                        <a:pt x="578" y="681"/>
                        <a:pt x="578" y="677"/>
                        <a:pt x="579" y="674"/>
                      </a:cubicBezTo>
                      <a:cubicBezTo>
                        <a:pt x="579" y="673"/>
                        <a:pt x="579" y="672"/>
                        <a:pt x="579" y="671"/>
                      </a:cubicBezTo>
                      <a:cubicBezTo>
                        <a:pt x="539" y="668"/>
                        <a:pt x="498" y="664"/>
                        <a:pt x="457" y="660"/>
                      </a:cubicBezTo>
                      <a:moveTo>
                        <a:pt x="304" y="0"/>
                      </a:moveTo>
                      <a:cubicBezTo>
                        <a:pt x="304" y="0"/>
                        <a:pt x="303" y="1"/>
                        <a:pt x="303" y="1"/>
                      </a:cubicBezTo>
                      <a:cubicBezTo>
                        <a:pt x="302" y="1"/>
                        <a:pt x="302" y="2"/>
                        <a:pt x="301" y="2"/>
                      </a:cubicBezTo>
                      <a:cubicBezTo>
                        <a:pt x="408" y="166"/>
                        <a:pt x="458" y="361"/>
                        <a:pt x="455" y="556"/>
                      </a:cubicBezTo>
                      <a:cubicBezTo>
                        <a:pt x="455" y="560"/>
                        <a:pt x="455" y="564"/>
                        <a:pt x="455" y="567"/>
                      </a:cubicBezTo>
                      <a:cubicBezTo>
                        <a:pt x="454" y="589"/>
                        <a:pt x="453" y="610"/>
                        <a:pt x="452" y="632"/>
                      </a:cubicBezTo>
                      <a:cubicBezTo>
                        <a:pt x="453" y="632"/>
                        <a:pt x="454" y="634"/>
                        <a:pt x="455" y="636"/>
                      </a:cubicBezTo>
                      <a:cubicBezTo>
                        <a:pt x="457" y="613"/>
                        <a:pt x="458" y="590"/>
                        <a:pt x="458" y="567"/>
                      </a:cubicBezTo>
                      <a:cubicBezTo>
                        <a:pt x="458" y="564"/>
                        <a:pt x="458" y="560"/>
                        <a:pt x="459" y="556"/>
                      </a:cubicBezTo>
                      <a:cubicBezTo>
                        <a:pt x="461" y="361"/>
                        <a:pt x="411" y="165"/>
                        <a:pt x="30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7" name="Freeform 956"/>
                <p:cNvSpPr>
                  <a:spLocks/>
                </p:cNvSpPr>
                <p:nvPr/>
              </p:nvSpPr>
              <p:spPr bwMode="auto">
                <a:xfrm>
                  <a:off x="3974" y="1361"/>
                  <a:ext cx="76" cy="92"/>
                </a:xfrm>
                <a:custGeom>
                  <a:avLst/>
                  <a:gdLst>
                    <a:gd name="T0" fmla="*/ 6 w 40"/>
                    <a:gd name="T1" fmla="*/ 0 h 49"/>
                    <a:gd name="T2" fmla="*/ 4 w 40"/>
                    <a:gd name="T3" fmla="*/ 1 h 49"/>
                    <a:gd name="T4" fmla="*/ 13 w 40"/>
                    <a:gd name="T5" fmla="*/ 29 h 49"/>
                    <a:gd name="T6" fmla="*/ 35 w 40"/>
                    <a:gd name="T7" fmla="*/ 49 h 49"/>
                    <a:gd name="T8" fmla="*/ 35 w 40"/>
                    <a:gd name="T9" fmla="*/ 49 h 49"/>
                    <a:gd name="T10" fmla="*/ 37 w 40"/>
                    <a:gd name="T11" fmla="*/ 48 h 49"/>
                    <a:gd name="T12" fmla="*/ 38 w 40"/>
                    <a:gd name="T13" fmla="*/ 47 h 49"/>
                    <a:gd name="T14" fmla="*/ 28 w 40"/>
                    <a:gd name="T15" fmla="*/ 19 h 49"/>
                    <a:gd name="T16" fmla="*/ 6 w 4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9">
                      <a:moveTo>
                        <a:pt x="6" y="0"/>
                      </a:moveTo>
                      <a:cubicBezTo>
                        <a:pt x="5" y="0"/>
                        <a:pt x="4" y="0"/>
                        <a:pt x="4" y="1"/>
                      </a:cubicBezTo>
                      <a:cubicBezTo>
                        <a:pt x="0" y="4"/>
                        <a:pt x="4" y="16"/>
                        <a:pt x="13" y="29"/>
                      </a:cubicBezTo>
                      <a:cubicBezTo>
                        <a:pt x="21" y="41"/>
                        <a:pt x="30" y="49"/>
                        <a:pt x="35" y="49"/>
                      </a:cubicBezTo>
                      <a:cubicBezTo>
                        <a:pt x="35" y="49"/>
                        <a:pt x="35" y="49"/>
                        <a:pt x="35" y="49"/>
                      </a:cubicBezTo>
                      <a:cubicBezTo>
                        <a:pt x="36" y="49"/>
                        <a:pt x="36" y="48"/>
                        <a:pt x="37" y="48"/>
                      </a:cubicBezTo>
                      <a:cubicBezTo>
                        <a:pt x="37" y="48"/>
                        <a:pt x="38" y="47"/>
                        <a:pt x="38" y="47"/>
                      </a:cubicBezTo>
                      <a:cubicBezTo>
                        <a:pt x="40" y="42"/>
                        <a:pt x="37" y="31"/>
                        <a:pt x="28" y="19"/>
                      </a:cubicBezTo>
                      <a:cubicBezTo>
                        <a:pt x="21" y="7"/>
                        <a:pt x="11"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8" name="Freeform 957"/>
                <p:cNvSpPr>
                  <a:spLocks/>
                </p:cNvSpPr>
                <p:nvPr/>
              </p:nvSpPr>
              <p:spPr bwMode="auto">
                <a:xfrm>
                  <a:off x="4298" y="2638"/>
                  <a:ext cx="37" cy="107"/>
                </a:xfrm>
                <a:custGeom>
                  <a:avLst/>
                  <a:gdLst>
                    <a:gd name="T0" fmla="*/ 13 w 20"/>
                    <a:gd name="T1" fmla="*/ 0 h 57"/>
                    <a:gd name="T2" fmla="*/ 1 w 20"/>
                    <a:gd name="T3" fmla="*/ 28 h 57"/>
                    <a:gd name="T4" fmla="*/ 4 w 20"/>
                    <a:gd name="T5" fmla="*/ 55 h 57"/>
                    <a:gd name="T6" fmla="*/ 7 w 20"/>
                    <a:gd name="T7" fmla="*/ 28 h 57"/>
                    <a:gd name="T8" fmla="*/ 10 w 20"/>
                    <a:gd name="T9" fmla="*/ 28 h 57"/>
                    <a:gd name="T10" fmla="*/ 6 w 20"/>
                    <a:gd name="T11" fmla="*/ 57 h 57"/>
                    <a:gd name="T12" fmla="*/ 7 w 20"/>
                    <a:gd name="T13" fmla="*/ 57 h 57"/>
                    <a:gd name="T14" fmla="*/ 7 w 20"/>
                    <a:gd name="T15" fmla="*/ 57 h 57"/>
                    <a:gd name="T16" fmla="*/ 18 w 20"/>
                    <a:gd name="T17" fmla="*/ 38 h 57"/>
                    <a:gd name="T18" fmla="*/ 19 w 20"/>
                    <a:gd name="T19" fmla="*/ 30 h 57"/>
                    <a:gd name="T20" fmla="*/ 19 w 20"/>
                    <a:gd name="T21" fmla="*/ 28 h 57"/>
                    <a:gd name="T22" fmla="*/ 17 w 20"/>
                    <a:gd name="T23" fmla="*/ 4 h 57"/>
                    <a:gd name="T24" fmla="*/ 14 w 20"/>
                    <a:gd name="T25" fmla="*/ 0 h 57"/>
                    <a:gd name="T26" fmla="*/ 13 w 20"/>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57">
                      <a:moveTo>
                        <a:pt x="13" y="0"/>
                      </a:moveTo>
                      <a:cubicBezTo>
                        <a:pt x="8" y="0"/>
                        <a:pt x="3" y="12"/>
                        <a:pt x="1" y="28"/>
                      </a:cubicBezTo>
                      <a:cubicBezTo>
                        <a:pt x="0" y="40"/>
                        <a:pt x="1" y="51"/>
                        <a:pt x="4" y="55"/>
                      </a:cubicBezTo>
                      <a:cubicBezTo>
                        <a:pt x="5" y="46"/>
                        <a:pt x="6" y="37"/>
                        <a:pt x="7" y="28"/>
                      </a:cubicBezTo>
                      <a:cubicBezTo>
                        <a:pt x="8" y="28"/>
                        <a:pt x="9" y="28"/>
                        <a:pt x="10" y="28"/>
                      </a:cubicBezTo>
                      <a:cubicBezTo>
                        <a:pt x="9" y="38"/>
                        <a:pt x="8" y="48"/>
                        <a:pt x="6" y="57"/>
                      </a:cubicBezTo>
                      <a:cubicBezTo>
                        <a:pt x="7" y="57"/>
                        <a:pt x="7" y="57"/>
                        <a:pt x="7" y="57"/>
                      </a:cubicBezTo>
                      <a:cubicBezTo>
                        <a:pt x="7" y="57"/>
                        <a:pt x="7" y="57"/>
                        <a:pt x="7" y="57"/>
                      </a:cubicBezTo>
                      <a:cubicBezTo>
                        <a:pt x="11" y="57"/>
                        <a:pt x="15" y="49"/>
                        <a:pt x="18" y="38"/>
                      </a:cubicBezTo>
                      <a:cubicBezTo>
                        <a:pt x="18" y="36"/>
                        <a:pt x="19" y="33"/>
                        <a:pt x="19" y="30"/>
                      </a:cubicBezTo>
                      <a:cubicBezTo>
                        <a:pt x="19" y="29"/>
                        <a:pt x="19" y="28"/>
                        <a:pt x="19" y="28"/>
                      </a:cubicBezTo>
                      <a:cubicBezTo>
                        <a:pt x="20" y="17"/>
                        <a:pt x="19" y="8"/>
                        <a:pt x="17" y="4"/>
                      </a:cubicBezTo>
                      <a:cubicBezTo>
                        <a:pt x="16" y="2"/>
                        <a:pt x="15" y="0"/>
                        <a:pt x="14" y="0"/>
                      </a:cubicBezTo>
                      <a:cubicBezTo>
                        <a:pt x="13" y="0"/>
                        <a:pt x="13" y="0"/>
                        <a:pt x="1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9" name="Freeform 958"/>
                <p:cNvSpPr>
                  <a:spLocks/>
                </p:cNvSpPr>
                <p:nvPr/>
              </p:nvSpPr>
              <p:spPr bwMode="auto">
                <a:xfrm>
                  <a:off x="3390" y="4209"/>
                  <a:ext cx="86" cy="51"/>
                </a:xfrm>
                <a:custGeom>
                  <a:avLst/>
                  <a:gdLst>
                    <a:gd name="T0" fmla="*/ 42 w 46"/>
                    <a:gd name="T1" fmla="*/ 0 h 27"/>
                    <a:gd name="T2" fmla="*/ 20 w 46"/>
                    <a:gd name="T3" fmla="*/ 7 h 27"/>
                    <a:gd name="T4" fmla="*/ 2 w 46"/>
                    <a:gd name="T5" fmla="*/ 26 h 27"/>
                    <a:gd name="T6" fmla="*/ 6 w 46"/>
                    <a:gd name="T7" fmla="*/ 27 h 27"/>
                    <a:gd name="T8" fmla="*/ 28 w 46"/>
                    <a:gd name="T9" fmla="*/ 20 h 27"/>
                    <a:gd name="T10" fmla="*/ 46 w 46"/>
                    <a:gd name="T11" fmla="*/ 3 h 27"/>
                    <a:gd name="T12" fmla="*/ 46 w 46"/>
                    <a:gd name="T13" fmla="*/ 1 h 27"/>
                    <a:gd name="T14" fmla="*/ 45 w 46"/>
                    <a:gd name="T15" fmla="*/ 0 h 27"/>
                    <a:gd name="T16" fmla="*/ 42 w 46"/>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7">
                      <a:moveTo>
                        <a:pt x="42" y="0"/>
                      </a:moveTo>
                      <a:cubicBezTo>
                        <a:pt x="37" y="0"/>
                        <a:pt x="29" y="2"/>
                        <a:pt x="20" y="7"/>
                      </a:cubicBezTo>
                      <a:cubicBezTo>
                        <a:pt x="8" y="14"/>
                        <a:pt x="0" y="22"/>
                        <a:pt x="2" y="26"/>
                      </a:cubicBezTo>
                      <a:cubicBezTo>
                        <a:pt x="3" y="27"/>
                        <a:pt x="4" y="27"/>
                        <a:pt x="6" y="27"/>
                      </a:cubicBezTo>
                      <a:cubicBezTo>
                        <a:pt x="11" y="27"/>
                        <a:pt x="19" y="25"/>
                        <a:pt x="28" y="20"/>
                      </a:cubicBezTo>
                      <a:cubicBezTo>
                        <a:pt x="38" y="14"/>
                        <a:pt x="46" y="7"/>
                        <a:pt x="46" y="3"/>
                      </a:cubicBezTo>
                      <a:cubicBezTo>
                        <a:pt x="46" y="2"/>
                        <a:pt x="46" y="2"/>
                        <a:pt x="46" y="1"/>
                      </a:cubicBezTo>
                      <a:cubicBezTo>
                        <a:pt x="46" y="1"/>
                        <a:pt x="45" y="0"/>
                        <a:pt x="45" y="0"/>
                      </a:cubicBezTo>
                      <a:cubicBezTo>
                        <a:pt x="44" y="0"/>
                        <a:pt x="43" y="0"/>
                        <a:pt x="4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0" name="Freeform 959"/>
                <p:cNvSpPr>
                  <a:spLocks/>
                </p:cNvSpPr>
                <p:nvPr/>
              </p:nvSpPr>
              <p:spPr bwMode="auto">
                <a:xfrm>
                  <a:off x="4561" y="2656"/>
                  <a:ext cx="37" cy="123"/>
                </a:xfrm>
                <a:custGeom>
                  <a:avLst/>
                  <a:gdLst>
                    <a:gd name="T0" fmla="*/ 13 w 20"/>
                    <a:gd name="T1" fmla="*/ 0 h 65"/>
                    <a:gd name="T2" fmla="*/ 1 w 20"/>
                    <a:gd name="T3" fmla="*/ 29 h 65"/>
                    <a:gd name="T4" fmla="*/ 1 w 20"/>
                    <a:gd name="T5" fmla="*/ 32 h 65"/>
                    <a:gd name="T6" fmla="*/ 0 w 20"/>
                    <a:gd name="T7" fmla="*/ 42 h 65"/>
                    <a:gd name="T8" fmla="*/ 4 w 20"/>
                    <a:gd name="T9" fmla="*/ 64 h 65"/>
                    <a:gd name="T10" fmla="*/ 6 w 20"/>
                    <a:gd name="T11" fmla="*/ 65 h 65"/>
                    <a:gd name="T12" fmla="*/ 6 w 20"/>
                    <a:gd name="T13" fmla="*/ 65 h 65"/>
                    <a:gd name="T14" fmla="*/ 8 w 20"/>
                    <a:gd name="T15" fmla="*/ 65 h 65"/>
                    <a:gd name="T16" fmla="*/ 18 w 20"/>
                    <a:gd name="T17" fmla="*/ 38 h 65"/>
                    <a:gd name="T18" fmla="*/ 9 w 20"/>
                    <a:gd name="T19" fmla="*/ 37 h 65"/>
                    <a:gd name="T20" fmla="*/ 10 w 20"/>
                    <a:gd name="T21" fmla="*/ 28 h 65"/>
                    <a:gd name="T22" fmla="*/ 19 w 20"/>
                    <a:gd name="T23" fmla="*/ 29 h 65"/>
                    <a:gd name="T24" fmla="*/ 13 w 20"/>
                    <a:gd name="T25" fmla="*/ 0 h 65"/>
                    <a:gd name="T26" fmla="*/ 13 w 20"/>
                    <a:gd name="T2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65">
                      <a:moveTo>
                        <a:pt x="13" y="0"/>
                      </a:moveTo>
                      <a:cubicBezTo>
                        <a:pt x="8" y="0"/>
                        <a:pt x="3" y="13"/>
                        <a:pt x="1" y="29"/>
                      </a:cubicBezTo>
                      <a:cubicBezTo>
                        <a:pt x="1" y="30"/>
                        <a:pt x="1" y="31"/>
                        <a:pt x="1" y="32"/>
                      </a:cubicBezTo>
                      <a:cubicBezTo>
                        <a:pt x="0" y="35"/>
                        <a:pt x="0" y="39"/>
                        <a:pt x="0" y="42"/>
                      </a:cubicBezTo>
                      <a:cubicBezTo>
                        <a:pt x="0" y="53"/>
                        <a:pt x="1" y="62"/>
                        <a:pt x="4" y="64"/>
                      </a:cubicBezTo>
                      <a:cubicBezTo>
                        <a:pt x="5" y="65"/>
                        <a:pt x="5" y="65"/>
                        <a:pt x="6" y="65"/>
                      </a:cubicBezTo>
                      <a:cubicBezTo>
                        <a:pt x="6" y="65"/>
                        <a:pt x="6" y="65"/>
                        <a:pt x="6" y="65"/>
                      </a:cubicBezTo>
                      <a:cubicBezTo>
                        <a:pt x="7" y="65"/>
                        <a:pt x="7" y="65"/>
                        <a:pt x="8" y="65"/>
                      </a:cubicBezTo>
                      <a:cubicBezTo>
                        <a:pt x="12" y="62"/>
                        <a:pt x="16" y="52"/>
                        <a:pt x="18" y="38"/>
                      </a:cubicBezTo>
                      <a:cubicBezTo>
                        <a:pt x="15" y="37"/>
                        <a:pt x="12" y="37"/>
                        <a:pt x="9" y="37"/>
                      </a:cubicBezTo>
                      <a:cubicBezTo>
                        <a:pt x="10" y="34"/>
                        <a:pt x="10" y="31"/>
                        <a:pt x="10" y="28"/>
                      </a:cubicBezTo>
                      <a:cubicBezTo>
                        <a:pt x="13" y="28"/>
                        <a:pt x="16" y="28"/>
                        <a:pt x="19" y="29"/>
                      </a:cubicBezTo>
                      <a:cubicBezTo>
                        <a:pt x="20" y="13"/>
                        <a:pt x="17" y="0"/>
                        <a:pt x="13" y="0"/>
                      </a:cubicBezTo>
                      <a:cubicBezTo>
                        <a:pt x="13" y="0"/>
                        <a:pt x="13" y="0"/>
                        <a:pt x="1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1" name="Freeform 960"/>
                <p:cNvSpPr>
                  <a:spLocks/>
                </p:cNvSpPr>
                <p:nvPr/>
              </p:nvSpPr>
              <p:spPr bwMode="auto">
                <a:xfrm>
                  <a:off x="3907" y="4021"/>
                  <a:ext cx="96" cy="90"/>
                </a:xfrm>
                <a:custGeom>
                  <a:avLst/>
                  <a:gdLst>
                    <a:gd name="T0" fmla="*/ 46 w 51"/>
                    <a:gd name="T1" fmla="*/ 0 h 48"/>
                    <a:gd name="T2" fmla="*/ 27 w 51"/>
                    <a:gd name="T3" fmla="*/ 10 h 48"/>
                    <a:gd name="T4" fmla="*/ 20 w 51"/>
                    <a:gd name="T5" fmla="*/ 17 h 48"/>
                    <a:gd name="T6" fmla="*/ 18 w 51"/>
                    <a:gd name="T7" fmla="*/ 19 h 48"/>
                    <a:gd name="T8" fmla="*/ 3 w 51"/>
                    <a:gd name="T9" fmla="*/ 47 h 48"/>
                    <a:gd name="T10" fmla="*/ 6 w 51"/>
                    <a:gd name="T11" fmla="*/ 48 h 48"/>
                    <a:gd name="T12" fmla="*/ 26 w 51"/>
                    <a:gd name="T13" fmla="*/ 36 h 48"/>
                    <a:gd name="T14" fmla="*/ 22 w 51"/>
                    <a:gd name="T15" fmla="*/ 32 h 48"/>
                    <a:gd name="T16" fmla="*/ 28 w 51"/>
                    <a:gd name="T17" fmla="*/ 25 h 48"/>
                    <a:gd name="T18" fmla="*/ 33 w 51"/>
                    <a:gd name="T19" fmla="*/ 30 h 48"/>
                    <a:gd name="T20" fmla="*/ 50 w 51"/>
                    <a:gd name="T21" fmla="*/ 2 h 48"/>
                    <a:gd name="T22" fmla="*/ 49 w 51"/>
                    <a:gd name="T23" fmla="*/ 0 h 48"/>
                    <a:gd name="T24" fmla="*/ 47 w 51"/>
                    <a:gd name="T25" fmla="*/ 0 h 48"/>
                    <a:gd name="T26" fmla="*/ 46 w 51"/>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48">
                      <a:moveTo>
                        <a:pt x="46" y="0"/>
                      </a:moveTo>
                      <a:cubicBezTo>
                        <a:pt x="42" y="0"/>
                        <a:pt x="35" y="4"/>
                        <a:pt x="27" y="10"/>
                      </a:cubicBezTo>
                      <a:cubicBezTo>
                        <a:pt x="25" y="12"/>
                        <a:pt x="22" y="15"/>
                        <a:pt x="20" y="17"/>
                      </a:cubicBezTo>
                      <a:cubicBezTo>
                        <a:pt x="19" y="18"/>
                        <a:pt x="19" y="18"/>
                        <a:pt x="18" y="19"/>
                      </a:cubicBezTo>
                      <a:cubicBezTo>
                        <a:pt x="7" y="31"/>
                        <a:pt x="0" y="43"/>
                        <a:pt x="3" y="47"/>
                      </a:cubicBezTo>
                      <a:cubicBezTo>
                        <a:pt x="4" y="47"/>
                        <a:pt x="5" y="48"/>
                        <a:pt x="6" y="48"/>
                      </a:cubicBezTo>
                      <a:cubicBezTo>
                        <a:pt x="10" y="48"/>
                        <a:pt x="18" y="43"/>
                        <a:pt x="26" y="36"/>
                      </a:cubicBezTo>
                      <a:cubicBezTo>
                        <a:pt x="25" y="35"/>
                        <a:pt x="23" y="33"/>
                        <a:pt x="22" y="32"/>
                      </a:cubicBezTo>
                      <a:cubicBezTo>
                        <a:pt x="24" y="29"/>
                        <a:pt x="26" y="27"/>
                        <a:pt x="28" y="25"/>
                      </a:cubicBezTo>
                      <a:cubicBezTo>
                        <a:pt x="30" y="27"/>
                        <a:pt x="31" y="29"/>
                        <a:pt x="33" y="30"/>
                      </a:cubicBezTo>
                      <a:cubicBezTo>
                        <a:pt x="44" y="19"/>
                        <a:pt x="51" y="7"/>
                        <a:pt x="50" y="2"/>
                      </a:cubicBezTo>
                      <a:cubicBezTo>
                        <a:pt x="50" y="1"/>
                        <a:pt x="49" y="1"/>
                        <a:pt x="49" y="0"/>
                      </a:cubicBezTo>
                      <a:cubicBezTo>
                        <a:pt x="49" y="0"/>
                        <a:pt x="48" y="0"/>
                        <a:pt x="47" y="0"/>
                      </a:cubicBezTo>
                      <a:cubicBezTo>
                        <a:pt x="47" y="0"/>
                        <a:pt x="47" y="0"/>
                        <a:pt x="4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2" name="Freeform 961"/>
                <p:cNvSpPr>
                  <a:spLocks/>
                </p:cNvSpPr>
                <p:nvPr/>
              </p:nvSpPr>
              <p:spPr bwMode="auto">
                <a:xfrm>
                  <a:off x="3805" y="3910"/>
                  <a:ext cx="55" cy="53"/>
                </a:xfrm>
                <a:custGeom>
                  <a:avLst/>
                  <a:gdLst>
                    <a:gd name="T0" fmla="*/ 26 w 29"/>
                    <a:gd name="T1" fmla="*/ 0 h 28"/>
                    <a:gd name="T2" fmla="*/ 10 w 29"/>
                    <a:gd name="T3" fmla="*/ 10 h 28"/>
                    <a:gd name="T4" fmla="*/ 1 w 29"/>
                    <a:gd name="T5" fmla="*/ 23 h 28"/>
                    <a:gd name="T6" fmla="*/ 1 w 29"/>
                    <a:gd name="T7" fmla="*/ 27 h 28"/>
                    <a:gd name="T8" fmla="*/ 1 w 29"/>
                    <a:gd name="T9" fmla="*/ 27 h 28"/>
                    <a:gd name="T10" fmla="*/ 3 w 29"/>
                    <a:gd name="T11" fmla="*/ 28 h 28"/>
                    <a:gd name="T12" fmla="*/ 17 w 29"/>
                    <a:gd name="T13" fmla="*/ 19 h 28"/>
                    <a:gd name="T14" fmla="*/ 18 w 29"/>
                    <a:gd name="T15" fmla="*/ 18 h 28"/>
                    <a:gd name="T16" fmla="*/ 24 w 29"/>
                    <a:gd name="T17" fmla="*/ 11 h 28"/>
                    <a:gd name="T18" fmla="*/ 27 w 29"/>
                    <a:gd name="T19" fmla="*/ 0 h 28"/>
                    <a:gd name="T20" fmla="*/ 26 w 29"/>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8">
                      <a:moveTo>
                        <a:pt x="26" y="0"/>
                      </a:moveTo>
                      <a:cubicBezTo>
                        <a:pt x="23" y="0"/>
                        <a:pt x="16" y="3"/>
                        <a:pt x="10" y="10"/>
                      </a:cubicBezTo>
                      <a:cubicBezTo>
                        <a:pt x="5" y="15"/>
                        <a:pt x="2" y="20"/>
                        <a:pt x="1" y="23"/>
                      </a:cubicBezTo>
                      <a:cubicBezTo>
                        <a:pt x="0" y="25"/>
                        <a:pt x="0" y="26"/>
                        <a:pt x="1" y="27"/>
                      </a:cubicBezTo>
                      <a:cubicBezTo>
                        <a:pt x="1" y="27"/>
                        <a:pt x="1" y="27"/>
                        <a:pt x="1" y="27"/>
                      </a:cubicBezTo>
                      <a:cubicBezTo>
                        <a:pt x="2" y="27"/>
                        <a:pt x="2" y="28"/>
                        <a:pt x="3" y="28"/>
                      </a:cubicBezTo>
                      <a:cubicBezTo>
                        <a:pt x="6" y="28"/>
                        <a:pt x="11" y="24"/>
                        <a:pt x="17" y="19"/>
                      </a:cubicBezTo>
                      <a:cubicBezTo>
                        <a:pt x="17" y="19"/>
                        <a:pt x="18" y="19"/>
                        <a:pt x="18" y="18"/>
                      </a:cubicBezTo>
                      <a:cubicBezTo>
                        <a:pt x="21" y="16"/>
                        <a:pt x="23" y="13"/>
                        <a:pt x="24" y="11"/>
                      </a:cubicBezTo>
                      <a:cubicBezTo>
                        <a:pt x="28" y="6"/>
                        <a:pt x="29" y="2"/>
                        <a:pt x="27" y="0"/>
                      </a:cubicBezTo>
                      <a:cubicBezTo>
                        <a:pt x="27" y="0"/>
                        <a:pt x="27" y="0"/>
                        <a:pt x="2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3" name="Freeform 962"/>
                <p:cNvSpPr>
                  <a:spLocks noEditPoints="1"/>
                </p:cNvSpPr>
                <p:nvPr/>
              </p:nvSpPr>
              <p:spPr bwMode="auto">
                <a:xfrm>
                  <a:off x="3117" y="1799"/>
                  <a:ext cx="572" cy="1463"/>
                </a:xfrm>
                <a:custGeom>
                  <a:avLst/>
                  <a:gdLst>
                    <a:gd name="T0" fmla="*/ 106 w 304"/>
                    <a:gd name="T1" fmla="*/ 685 h 778"/>
                    <a:gd name="T2" fmla="*/ 34 w 304"/>
                    <a:gd name="T3" fmla="*/ 776 h 778"/>
                    <a:gd name="T4" fmla="*/ 35 w 304"/>
                    <a:gd name="T5" fmla="*/ 777 h 778"/>
                    <a:gd name="T6" fmla="*/ 36 w 304"/>
                    <a:gd name="T7" fmla="*/ 778 h 778"/>
                    <a:gd name="T8" fmla="*/ 108 w 304"/>
                    <a:gd name="T9" fmla="*/ 688 h 778"/>
                    <a:gd name="T10" fmla="*/ 108 w 304"/>
                    <a:gd name="T11" fmla="*/ 687 h 778"/>
                    <a:gd name="T12" fmla="*/ 106 w 304"/>
                    <a:gd name="T13" fmla="*/ 685 h 778"/>
                    <a:gd name="T14" fmla="*/ 120 w 304"/>
                    <a:gd name="T15" fmla="*/ 678 h 778"/>
                    <a:gd name="T16" fmla="*/ 118 w 304"/>
                    <a:gd name="T17" fmla="*/ 682 h 778"/>
                    <a:gd name="T18" fmla="*/ 117 w 304"/>
                    <a:gd name="T19" fmla="*/ 683 h 778"/>
                    <a:gd name="T20" fmla="*/ 184 w 304"/>
                    <a:gd name="T21" fmla="*/ 727 h 778"/>
                    <a:gd name="T22" fmla="*/ 185 w 304"/>
                    <a:gd name="T23" fmla="*/ 726 h 778"/>
                    <a:gd name="T24" fmla="*/ 188 w 304"/>
                    <a:gd name="T25" fmla="*/ 722 h 778"/>
                    <a:gd name="T26" fmla="*/ 120 w 304"/>
                    <a:gd name="T27" fmla="*/ 678 h 778"/>
                    <a:gd name="T28" fmla="*/ 294 w 304"/>
                    <a:gd name="T29" fmla="*/ 310 h 778"/>
                    <a:gd name="T30" fmla="*/ 292 w 304"/>
                    <a:gd name="T31" fmla="*/ 311 h 778"/>
                    <a:gd name="T32" fmla="*/ 292 w 304"/>
                    <a:gd name="T33" fmla="*/ 311 h 778"/>
                    <a:gd name="T34" fmla="*/ 290 w 304"/>
                    <a:gd name="T35" fmla="*/ 311 h 778"/>
                    <a:gd name="T36" fmla="*/ 200 w 304"/>
                    <a:gd name="T37" fmla="*/ 714 h 778"/>
                    <a:gd name="T38" fmla="*/ 202 w 304"/>
                    <a:gd name="T39" fmla="*/ 715 h 778"/>
                    <a:gd name="T40" fmla="*/ 203 w 304"/>
                    <a:gd name="T41" fmla="*/ 716 h 778"/>
                    <a:gd name="T42" fmla="*/ 294 w 304"/>
                    <a:gd name="T43" fmla="*/ 310 h 778"/>
                    <a:gd name="T44" fmla="*/ 281 w 304"/>
                    <a:gd name="T45" fmla="*/ 293 h 778"/>
                    <a:gd name="T46" fmla="*/ 162 w 304"/>
                    <a:gd name="T47" fmla="*/ 308 h 778"/>
                    <a:gd name="T48" fmla="*/ 162 w 304"/>
                    <a:gd name="T49" fmla="*/ 309 h 778"/>
                    <a:gd name="T50" fmla="*/ 162 w 304"/>
                    <a:gd name="T51" fmla="*/ 314 h 778"/>
                    <a:gd name="T52" fmla="*/ 282 w 304"/>
                    <a:gd name="T53" fmla="*/ 300 h 778"/>
                    <a:gd name="T54" fmla="*/ 281 w 304"/>
                    <a:gd name="T55" fmla="*/ 294 h 778"/>
                    <a:gd name="T56" fmla="*/ 281 w 304"/>
                    <a:gd name="T57" fmla="*/ 293 h 778"/>
                    <a:gd name="T58" fmla="*/ 2 w 304"/>
                    <a:gd name="T59" fmla="*/ 0 h 778"/>
                    <a:gd name="T60" fmla="*/ 1 w 304"/>
                    <a:gd name="T61" fmla="*/ 2 h 778"/>
                    <a:gd name="T62" fmla="*/ 0 w 304"/>
                    <a:gd name="T63" fmla="*/ 3 h 778"/>
                    <a:gd name="T64" fmla="*/ 67 w 304"/>
                    <a:gd name="T65" fmla="*/ 79 h 778"/>
                    <a:gd name="T66" fmla="*/ 70 w 304"/>
                    <a:gd name="T67" fmla="*/ 84 h 778"/>
                    <a:gd name="T68" fmla="*/ 150 w 304"/>
                    <a:gd name="T69" fmla="*/ 297 h 778"/>
                    <a:gd name="T70" fmla="*/ 151 w 304"/>
                    <a:gd name="T71" fmla="*/ 296 h 778"/>
                    <a:gd name="T72" fmla="*/ 152 w 304"/>
                    <a:gd name="T73" fmla="*/ 296 h 778"/>
                    <a:gd name="T74" fmla="*/ 153 w 304"/>
                    <a:gd name="T75" fmla="*/ 296 h 778"/>
                    <a:gd name="T76" fmla="*/ 73 w 304"/>
                    <a:gd name="T77" fmla="*/ 82 h 778"/>
                    <a:gd name="T78" fmla="*/ 70 w 304"/>
                    <a:gd name="T79" fmla="*/ 77 h 778"/>
                    <a:gd name="T80" fmla="*/ 2 w 304"/>
                    <a:gd name="T81"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4" h="778">
                      <a:moveTo>
                        <a:pt x="106" y="685"/>
                      </a:moveTo>
                      <a:cubicBezTo>
                        <a:pt x="85" y="717"/>
                        <a:pt x="61" y="748"/>
                        <a:pt x="34" y="776"/>
                      </a:cubicBezTo>
                      <a:cubicBezTo>
                        <a:pt x="34" y="776"/>
                        <a:pt x="35" y="776"/>
                        <a:pt x="35" y="777"/>
                      </a:cubicBezTo>
                      <a:cubicBezTo>
                        <a:pt x="36" y="777"/>
                        <a:pt x="36" y="777"/>
                        <a:pt x="36" y="778"/>
                      </a:cubicBezTo>
                      <a:cubicBezTo>
                        <a:pt x="63" y="751"/>
                        <a:pt x="87" y="720"/>
                        <a:pt x="108" y="688"/>
                      </a:cubicBezTo>
                      <a:cubicBezTo>
                        <a:pt x="108" y="687"/>
                        <a:pt x="108" y="687"/>
                        <a:pt x="108" y="687"/>
                      </a:cubicBezTo>
                      <a:cubicBezTo>
                        <a:pt x="107" y="687"/>
                        <a:pt x="106" y="686"/>
                        <a:pt x="106" y="685"/>
                      </a:cubicBezTo>
                      <a:moveTo>
                        <a:pt x="120" y="678"/>
                      </a:moveTo>
                      <a:cubicBezTo>
                        <a:pt x="119" y="679"/>
                        <a:pt x="119" y="680"/>
                        <a:pt x="118" y="682"/>
                      </a:cubicBezTo>
                      <a:cubicBezTo>
                        <a:pt x="118" y="682"/>
                        <a:pt x="117" y="683"/>
                        <a:pt x="117" y="683"/>
                      </a:cubicBezTo>
                      <a:cubicBezTo>
                        <a:pt x="139" y="697"/>
                        <a:pt x="162" y="712"/>
                        <a:pt x="184" y="727"/>
                      </a:cubicBezTo>
                      <a:cubicBezTo>
                        <a:pt x="184" y="727"/>
                        <a:pt x="185" y="726"/>
                        <a:pt x="185" y="726"/>
                      </a:cubicBezTo>
                      <a:cubicBezTo>
                        <a:pt x="186" y="724"/>
                        <a:pt x="187" y="723"/>
                        <a:pt x="188" y="722"/>
                      </a:cubicBezTo>
                      <a:cubicBezTo>
                        <a:pt x="165" y="707"/>
                        <a:pt x="142" y="692"/>
                        <a:pt x="120" y="678"/>
                      </a:cubicBezTo>
                      <a:moveTo>
                        <a:pt x="294" y="310"/>
                      </a:moveTo>
                      <a:cubicBezTo>
                        <a:pt x="293" y="311"/>
                        <a:pt x="293" y="311"/>
                        <a:pt x="292" y="311"/>
                      </a:cubicBezTo>
                      <a:cubicBezTo>
                        <a:pt x="292" y="311"/>
                        <a:pt x="292" y="311"/>
                        <a:pt x="292" y="311"/>
                      </a:cubicBezTo>
                      <a:cubicBezTo>
                        <a:pt x="291" y="311"/>
                        <a:pt x="291" y="311"/>
                        <a:pt x="290" y="311"/>
                      </a:cubicBezTo>
                      <a:cubicBezTo>
                        <a:pt x="301" y="450"/>
                        <a:pt x="269" y="593"/>
                        <a:pt x="200" y="714"/>
                      </a:cubicBezTo>
                      <a:cubicBezTo>
                        <a:pt x="201" y="715"/>
                        <a:pt x="201" y="715"/>
                        <a:pt x="202" y="715"/>
                      </a:cubicBezTo>
                      <a:cubicBezTo>
                        <a:pt x="202" y="715"/>
                        <a:pt x="203" y="716"/>
                        <a:pt x="203" y="716"/>
                      </a:cubicBezTo>
                      <a:cubicBezTo>
                        <a:pt x="273" y="595"/>
                        <a:pt x="304" y="451"/>
                        <a:pt x="294" y="310"/>
                      </a:cubicBezTo>
                      <a:moveTo>
                        <a:pt x="281" y="293"/>
                      </a:moveTo>
                      <a:cubicBezTo>
                        <a:pt x="241" y="298"/>
                        <a:pt x="202" y="303"/>
                        <a:pt x="162" y="308"/>
                      </a:cubicBezTo>
                      <a:cubicBezTo>
                        <a:pt x="162" y="309"/>
                        <a:pt x="162" y="309"/>
                        <a:pt x="162" y="309"/>
                      </a:cubicBezTo>
                      <a:cubicBezTo>
                        <a:pt x="162" y="311"/>
                        <a:pt x="162" y="313"/>
                        <a:pt x="162" y="314"/>
                      </a:cubicBezTo>
                      <a:cubicBezTo>
                        <a:pt x="202" y="309"/>
                        <a:pt x="242" y="305"/>
                        <a:pt x="282" y="300"/>
                      </a:cubicBezTo>
                      <a:cubicBezTo>
                        <a:pt x="282" y="298"/>
                        <a:pt x="282" y="296"/>
                        <a:pt x="281" y="294"/>
                      </a:cubicBezTo>
                      <a:cubicBezTo>
                        <a:pt x="281" y="293"/>
                        <a:pt x="281" y="293"/>
                        <a:pt x="281" y="293"/>
                      </a:cubicBezTo>
                      <a:moveTo>
                        <a:pt x="2" y="0"/>
                      </a:moveTo>
                      <a:cubicBezTo>
                        <a:pt x="2" y="1"/>
                        <a:pt x="2" y="1"/>
                        <a:pt x="1" y="2"/>
                      </a:cubicBezTo>
                      <a:cubicBezTo>
                        <a:pt x="1" y="2"/>
                        <a:pt x="1" y="3"/>
                        <a:pt x="0" y="3"/>
                      </a:cubicBezTo>
                      <a:cubicBezTo>
                        <a:pt x="26" y="26"/>
                        <a:pt x="48" y="52"/>
                        <a:pt x="67" y="79"/>
                      </a:cubicBezTo>
                      <a:cubicBezTo>
                        <a:pt x="68" y="81"/>
                        <a:pt x="69" y="82"/>
                        <a:pt x="70" y="84"/>
                      </a:cubicBezTo>
                      <a:cubicBezTo>
                        <a:pt x="114" y="147"/>
                        <a:pt x="140" y="221"/>
                        <a:pt x="150" y="297"/>
                      </a:cubicBezTo>
                      <a:cubicBezTo>
                        <a:pt x="150" y="296"/>
                        <a:pt x="151" y="296"/>
                        <a:pt x="151" y="296"/>
                      </a:cubicBezTo>
                      <a:cubicBezTo>
                        <a:pt x="152" y="296"/>
                        <a:pt x="152" y="296"/>
                        <a:pt x="152" y="296"/>
                      </a:cubicBezTo>
                      <a:cubicBezTo>
                        <a:pt x="153" y="296"/>
                        <a:pt x="153" y="296"/>
                        <a:pt x="153" y="296"/>
                      </a:cubicBezTo>
                      <a:cubicBezTo>
                        <a:pt x="143" y="220"/>
                        <a:pt x="117" y="146"/>
                        <a:pt x="73" y="82"/>
                      </a:cubicBezTo>
                      <a:cubicBezTo>
                        <a:pt x="72" y="80"/>
                        <a:pt x="71" y="79"/>
                        <a:pt x="70" y="77"/>
                      </a:cubicBezTo>
                      <a:cubicBezTo>
                        <a:pt x="51" y="49"/>
                        <a:pt x="28" y="24"/>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4" name="Freeform 963"/>
                <p:cNvSpPr>
                  <a:spLocks/>
                </p:cNvSpPr>
                <p:nvPr/>
              </p:nvSpPr>
              <p:spPr bwMode="auto">
                <a:xfrm>
                  <a:off x="3070" y="1761"/>
                  <a:ext cx="55" cy="46"/>
                </a:xfrm>
                <a:custGeom>
                  <a:avLst/>
                  <a:gdLst>
                    <a:gd name="T0" fmla="*/ 9 w 29"/>
                    <a:gd name="T1" fmla="*/ 0 h 24"/>
                    <a:gd name="T2" fmla="*/ 3 w 29"/>
                    <a:gd name="T3" fmla="*/ 2 h 24"/>
                    <a:gd name="T4" fmla="*/ 9 w 29"/>
                    <a:gd name="T5" fmla="*/ 19 h 24"/>
                    <a:gd name="T6" fmla="*/ 21 w 29"/>
                    <a:gd name="T7" fmla="*/ 24 h 24"/>
                    <a:gd name="T8" fmla="*/ 25 w 29"/>
                    <a:gd name="T9" fmla="*/ 23 h 24"/>
                    <a:gd name="T10" fmla="*/ 26 w 29"/>
                    <a:gd name="T11" fmla="*/ 22 h 24"/>
                    <a:gd name="T12" fmla="*/ 27 w 29"/>
                    <a:gd name="T13" fmla="*/ 20 h 24"/>
                    <a:gd name="T14" fmla="*/ 21 w 29"/>
                    <a:gd name="T15" fmla="*/ 5 h 24"/>
                    <a:gd name="T16" fmla="*/ 9 w 29"/>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4">
                      <a:moveTo>
                        <a:pt x="9" y="0"/>
                      </a:moveTo>
                      <a:cubicBezTo>
                        <a:pt x="6" y="0"/>
                        <a:pt x="4" y="1"/>
                        <a:pt x="3" y="2"/>
                      </a:cubicBezTo>
                      <a:cubicBezTo>
                        <a:pt x="0" y="6"/>
                        <a:pt x="2" y="13"/>
                        <a:pt x="9" y="19"/>
                      </a:cubicBezTo>
                      <a:cubicBezTo>
                        <a:pt x="13" y="22"/>
                        <a:pt x="17" y="24"/>
                        <a:pt x="21" y="24"/>
                      </a:cubicBezTo>
                      <a:cubicBezTo>
                        <a:pt x="23" y="24"/>
                        <a:pt x="24" y="24"/>
                        <a:pt x="25" y="23"/>
                      </a:cubicBezTo>
                      <a:cubicBezTo>
                        <a:pt x="26" y="23"/>
                        <a:pt x="26" y="22"/>
                        <a:pt x="26" y="22"/>
                      </a:cubicBezTo>
                      <a:cubicBezTo>
                        <a:pt x="27" y="21"/>
                        <a:pt x="27" y="21"/>
                        <a:pt x="27" y="20"/>
                      </a:cubicBezTo>
                      <a:cubicBezTo>
                        <a:pt x="29" y="16"/>
                        <a:pt x="27" y="10"/>
                        <a:pt x="21" y="5"/>
                      </a:cubicBezTo>
                      <a:cubicBezTo>
                        <a:pt x="17" y="1"/>
                        <a:pt x="12"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5" name="Freeform 964"/>
                <p:cNvSpPr>
                  <a:spLocks/>
                </p:cNvSpPr>
                <p:nvPr/>
              </p:nvSpPr>
              <p:spPr bwMode="auto">
                <a:xfrm>
                  <a:off x="3386" y="2356"/>
                  <a:ext cx="36" cy="54"/>
                </a:xfrm>
                <a:custGeom>
                  <a:avLst/>
                  <a:gdLst>
                    <a:gd name="T0" fmla="*/ 9 w 19"/>
                    <a:gd name="T1" fmla="*/ 0 h 29"/>
                    <a:gd name="T2" fmla="*/ 8 w 19"/>
                    <a:gd name="T3" fmla="*/ 0 h 29"/>
                    <a:gd name="T4" fmla="*/ 7 w 19"/>
                    <a:gd name="T5" fmla="*/ 1 h 29"/>
                    <a:gd name="T6" fmla="*/ 1 w 19"/>
                    <a:gd name="T7" fmla="*/ 16 h 29"/>
                    <a:gd name="T8" fmla="*/ 2 w 19"/>
                    <a:gd name="T9" fmla="*/ 19 h 29"/>
                    <a:gd name="T10" fmla="*/ 10 w 19"/>
                    <a:gd name="T11" fmla="*/ 18 h 29"/>
                    <a:gd name="T12" fmla="*/ 11 w 19"/>
                    <a:gd name="T13" fmla="*/ 21 h 29"/>
                    <a:gd name="T14" fmla="*/ 3 w 19"/>
                    <a:gd name="T15" fmla="*/ 22 h 29"/>
                    <a:gd name="T16" fmla="*/ 11 w 19"/>
                    <a:gd name="T17" fmla="*/ 29 h 29"/>
                    <a:gd name="T18" fmla="*/ 11 w 19"/>
                    <a:gd name="T19" fmla="*/ 29 h 29"/>
                    <a:gd name="T20" fmla="*/ 19 w 19"/>
                    <a:gd name="T21" fmla="*/ 18 h 29"/>
                    <a:gd name="T22" fmla="*/ 19 w 19"/>
                    <a:gd name="T23" fmla="*/ 13 h 29"/>
                    <a:gd name="T24" fmla="*/ 19 w 19"/>
                    <a:gd name="T25" fmla="*/ 12 h 29"/>
                    <a:gd name="T26" fmla="*/ 10 w 19"/>
                    <a:gd name="T27" fmla="*/ 0 h 29"/>
                    <a:gd name="T28" fmla="*/ 9 w 1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9">
                      <a:moveTo>
                        <a:pt x="9" y="0"/>
                      </a:moveTo>
                      <a:cubicBezTo>
                        <a:pt x="9" y="0"/>
                        <a:pt x="9" y="0"/>
                        <a:pt x="8" y="0"/>
                      </a:cubicBezTo>
                      <a:cubicBezTo>
                        <a:pt x="8" y="0"/>
                        <a:pt x="7" y="0"/>
                        <a:pt x="7" y="1"/>
                      </a:cubicBezTo>
                      <a:cubicBezTo>
                        <a:pt x="3" y="3"/>
                        <a:pt x="0" y="9"/>
                        <a:pt x="1" y="16"/>
                      </a:cubicBezTo>
                      <a:cubicBezTo>
                        <a:pt x="1" y="17"/>
                        <a:pt x="1" y="18"/>
                        <a:pt x="2" y="19"/>
                      </a:cubicBezTo>
                      <a:cubicBezTo>
                        <a:pt x="5" y="19"/>
                        <a:pt x="7" y="18"/>
                        <a:pt x="10" y="18"/>
                      </a:cubicBezTo>
                      <a:cubicBezTo>
                        <a:pt x="10" y="19"/>
                        <a:pt x="11" y="19"/>
                        <a:pt x="11" y="21"/>
                      </a:cubicBezTo>
                      <a:cubicBezTo>
                        <a:pt x="8" y="21"/>
                        <a:pt x="5" y="21"/>
                        <a:pt x="3" y="22"/>
                      </a:cubicBezTo>
                      <a:cubicBezTo>
                        <a:pt x="4" y="26"/>
                        <a:pt x="7" y="29"/>
                        <a:pt x="11" y="29"/>
                      </a:cubicBezTo>
                      <a:cubicBezTo>
                        <a:pt x="11" y="29"/>
                        <a:pt x="11" y="29"/>
                        <a:pt x="11" y="29"/>
                      </a:cubicBezTo>
                      <a:cubicBezTo>
                        <a:pt x="16" y="29"/>
                        <a:pt x="18" y="24"/>
                        <a:pt x="19" y="18"/>
                      </a:cubicBezTo>
                      <a:cubicBezTo>
                        <a:pt x="19" y="17"/>
                        <a:pt x="19" y="15"/>
                        <a:pt x="19" y="13"/>
                      </a:cubicBezTo>
                      <a:cubicBezTo>
                        <a:pt x="19" y="13"/>
                        <a:pt x="19" y="13"/>
                        <a:pt x="19" y="12"/>
                      </a:cubicBezTo>
                      <a:cubicBezTo>
                        <a:pt x="18" y="6"/>
                        <a:pt x="14" y="1"/>
                        <a:pt x="10" y="0"/>
                      </a:cubicBezTo>
                      <a:cubicBezTo>
                        <a:pt x="10" y="0"/>
                        <a:pt x="10"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6" name="Freeform 965"/>
                <p:cNvSpPr>
                  <a:spLocks/>
                </p:cNvSpPr>
                <p:nvPr/>
              </p:nvSpPr>
              <p:spPr bwMode="auto">
                <a:xfrm>
                  <a:off x="3144" y="3256"/>
                  <a:ext cx="45" cy="39"/>
                </a:xfrm>
                <a:custGeom>
                  <a:avLst/>
                  <a:gdLst>
                    <a:gd name="T0" fmla="*/ 17 w 24"/>
                    <a:gd name="T1" fmla="*/ 0 h 21"/>
                    <a:gd name="T2" fmla="*/ 7 w 24"/>
                    <a:gd name="T3" fmla="*/ 5 h 21"/>
                    <a:gd name="T4" fmla="*/ 3 w 24"/>
                    <a:gd name="T5" fmla="*/ 19 h 21"/>
                    <a:gd name="T6" fmla="*/ 7 w 24"/>
                    <a:gd name="T7" fmla="*/ 21 h 21"/>
                    <a:gd name="T8" fmla="*/ 17 w 24"/>
                    <a:gd name="T9" fmla="*/ 16 h 21"/>
                    <a:gd name="T10" fmla="*/ 22 w 24"/>
                    <a:gd name="T11" fmla="*/ 3 h 21"/>
                    <a:gd name="T12" fmla="*/ 21 w 24"/>
                    <a:gd name="T13" fmla="*/ 2 h 21"/>
                    <a:gd name="T14" fmla="*/ 20 w 24"/>
                    <a:gd name="T15" fmla="*/ 1 h 21"/>
                    <a:gd name="T16" fmla="*/ 17 w 24"/>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1">
                      <a:moveTo>
                        <a:pt x="17" y="0"/>
                      </a:moveTo>
                      <a:cubicBezTo>
                        <a:pt x="14" y="0"/>
                        <a:pt x="10" y="2"/>
                        <a:pt x="7" y="5"/>
                      </a:cubicBezTo>
                      <a:cubicBezTo>
                        <a:pt x="2" y="10"/>
                        <a:pt x="0" y="16"/>
                        <a:pt x="3" y="19"/>
                      </a:cubicBezTo>
                      <a:cubicBezTo>
                        <a:pt x="4" y="20"/>
                        <a:pt x="5" y="21"/>
                        <a:pt x="7" y="21"/>
                      </a:cubicBezTo>
                      <a:cubicBezTo>
                        <a:pt x="10" y="21"/>
                        <a:pt x="14" y="19"/>
                        <a:pt x="17" y="16"/>
                      </a:cubicBezTo>
                      <a:cubicBezTo>
                        <a:pt x="22" y="12"/>
                        <a:pt x="24" y="6"/>
                        <a:pt x="22" y="3"/>
                      </a:cubicBezTo>
                      <a:cubicBezTo>
                        <a:pt x="22" y="2"/>
                        <a:pt x="22" y="2"/>
                        <a:pt x="21" y="2"/>
                      </a:cubicBezTo>
                      <a:cubicBezTo>
                        <a:pt x="21" y="1"/>
                        <a:pt x="20" y="1"/>
                        <a:pt x="20" y="1"/>
                      </a:cubicBezTo>
                      <a:cubicBezTo>
                        <a:pt x="19" y="0"/>
                        <a:pt x="18" y="0"/>
                        <a:pt x="1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7" name="Freeform 966"/>
                <p:cNvSpPr>
                  <a:spLocks/>
                </p:cNvSpPr>
                <p:nvPr/>
              </p:nvSpPr>
              <p:spPr bwMode="auto">
                <a:xfrm>
                  <a:off x="3645" y="2314"/>
                  <a:ext cx="38" cy="70"/>
                </a:xfrm>
                <a:custGeom>
                  <a:avLst/>
                  <a:gdLst>
                    <a:gd name="T0" fmla="*/ 9 w 20"/>
                    <a:gd name="T1" fmla="*/ 0 h 37"/>
                    <a:gd name="T2" fmla="*/ 11 w 20"/>
                    <a:gd name="T3" fmla="*/ 18 h 37"/>
                    <a:gd name="T4" fmla="*/ 8 w 20"/>
                    <a:gd name="T5" fmla="*/ 19 h 37"/>
                    <a:gd name="T6" fmla="*/ 6 w 20"/>
                    <a:gd name="T7" fmla="*/ 1 h 37"/>
                    <a:gd name="T8" fmla="*/ 0 w 20"/>
                    <a:gd name="T9" fmla="*/ 19 h 37"/>
                    <a:gd name="T10" fmla="*/ 0 w 20"/>
                    <a:gd name="T11" fmla="*/ 20 h 37"/>
                    <a:gd name="T12" fmla="*/ 1 w 20"/>
                    <a:gd name="T13" fmla="*/ 26 h 37"/>
                    <a:gd name="T14" fmla="*/ 9 w 20"/>
                    <a:gd name="T15" fmla="*/ 37 h 37"/>
                    <a:gd name="T16" fmla="*/ 11 w 20"/>
                    <a:gd name="T17" fmla="*/ 37 h 37"/>
                    <a:gd name="T18" fmla="*/ 11 w 20"/>
                    <a:gd name="T19" fmla="*/ 37 h 37"/>
                    <a:gd name="T20" fmla="*/ 13 w 20"/>
                    <a:gd name="T21" fmla="*/ 36 h 37"/>
                    <a:gd name="T22" fmla="*/ 18 w 20"/>
                    <a:gd name="T23" fmla="*/ 17 h 37"/>
                    <a:gd name="T24" fmla="*/ 9 w 20"/>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7">
                      <a:moveTo>
                        <a:pt x="9" y="0"/>
                      </a:moveTo>
                      <a:cubicBezTo>
                        <a:pt x="9" y="6"/>
                        <a:pt x="10" y="12"/>
                        <a:pt x="11" y="18"/>
                      </a:cubicBezTo>
                      <a:cubicBezTo>
                        <a:pt x="10" y="19"/>
                        <a:pt x="9" y="19"/>
                        <a:pt x="8" y="19"/>
                      </a:cubicBezTo>
                      <a:cubicBezTo>
                        <a:pt x="8" y="13"/>
                        <a:pt x="7" y="7"/>
                        <a:pt x="6" y="1"/>
                      </a:cubicBezTo>
                      <a:cubicBezTo>
                        <a:pt x="2" y="2"/>
                        <a:pt x="0" y="10"/>
                        <a:pt x="0" y="19"/>
                      </a:cubicBezTo>
                      <a:cubicBezTo>
                        <a:pt x="0" y="19"/>
                        <a:pt x="0" y="19"/>
                        <a:pt x="0" y="20"/>
                      </a:cubicBezTo>
                      <a:cubicBezTo>
                        <a:pt x="1" y="22"/>
                        <a:pt x="1" y="24"/>
                        <a:pt x="1" y="26"/>
                      </a:cubicBezTo>
                      <a:cubicBezTo>
                        <a:pt x="3" y="32"/>
                        <a:pt x="6" y="36"/>
                        <a:pt x="9" y="37"/>
                      </a:cubicBezTo>
                      <a:cubicBezTo>
                        <a:pt x="10" y="37"/>
                        <a:pt x="10" y="37"/>
                        <a:pt x="11" y="37"/>
                      </a:cubicBezTo>
                      <a:cubicBezTo>
                        <a:pt x="11" y="37"/>
                        <a:pt x="11" y="37"/>
                        <a:pt x="11" y="37"/>
                      </a:cubicBezTo>
                      <a:cubicBezTo>
                        <a:pt x="12" y="37"/>
                        <a:pt x="12" y="37"/>
                        <a:pt x="13" y="36"/>
                      </a:cubicBezTo>
                      <a:cubicBezTo>
                        <a:pt x="17" y="35"/>
                        <a:pt x="20" y="27"/>
                        <a:pt x="18" y="17"/>
                      </a:cubicBezTo>
                      <a:cubicBezTo>
                        <a:pt x="17" y="8"/>
                        <a:pt x="13" y="1"/>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8" name="Freeform 967"/>
                <p:cNvSpPr>
                  <a:spLocks/>
                </p:cNvSpPr>
                <p:nvPr/>
              </p:nvSpPr>
              <p:spPr bwMode="auto">
                <a:xfrm>
                  <a:off x="3452" y="3141"/>
                  <a:ext cx="52" cy="62"/>
                </a:xfrm>
                <a:custGeom>
                  <a:avLst/>
                  <a:gdLst>
                    <a:gd name="T0" fmla="*/ 21 w 28"/>
                    <a:gd name="T1" fmla="*/ 0 h 33"/>
                    <a:gd name="T2" fmla="*/ 10 w 28"/>
                    <a:gd name="T3" fmla="*/ 8 h 33"/>
                    <a:gd name="T4" fmla="*/ 7 w 28"/>
                    <a:gd name="T5" fmla="*/ 12 h 33"/>
                    <a:gd name="T6" fmla="*/ 6 w 28"/>
                    <a:gd name="T7" fmla="*/ 13 h 33"/>
                    <a:gd name="T8" fmla="*/ 4 w 28"/>
                    <a:gd name="T9" fmla="*/ 33 h 33"/>
                    <a:gd name="T10" fmla="*/ 7 w 28"/>
                    <a:gd name="T11" fmla="*/ 33 h 33"/>
                    <a:gd name="T12" fmla="*/ 22 w 28"/>
                    <a:gd name="T13" fmla="*/ 22 h 33"/>
                    <a:gd name="T14" fmla="*/ 25 w 28"/>
                    <a:gd name="T15" fmla="*/ 2 h 33"/>
                    <a:gd name="T16" fmla="*/ 24 w 28"/>
                    <a:gd name="T17" fmla="*/ 1 h 33"/>
                    <a:gd name="T18" fmla="*/ 22 w 28"/>
                    <a:gd name="T19" fmla="*/ 0 h 33"/>
                    <a:gd name="T20" fmla="*/ 21 w 28"/>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3">
                      <a:moveTo>
                        <a:pt x="21" y="0"/>
                      </a:moveTo>
                      <a:cubicBezTo>
                        <a:pt x="18" y="0"/>
                        <a:pt x="14" y="3"/>
                        <a:pt x="10" y="8"/>
                      </a:cubicBezTo>
                      <a:cubicBezTo>
                        <a:pt x="9" y="9"/>
                        <a:pt x="8" y="10"/>
                        <a:pt x="7" y="12"/>
                      </a:cubicBezTo>
                      <a:cubicBezTo>
                        <a:pt x="7" y="12"/>
                        <a:pt x="6" y="13"/>
                        <a:pt x="6" y="13"/>
                      </a:cubicBezTo>
                      <a:cubicBezTo>
                        <a:pt x="1" y="21"/>
                        <a:pt x="0" y="30"/>
                        <a:pt x="4" y="33"/>
                      </a:cubicBezTo>
                      <a:cubicBezTo>
                        <a:pt x="5" y="33"/>
                        <a:pt x="6" y="33"/>
                        <a:pt x="7" y="33"/>
                      </a:cubicBezTo>
                      <a:cubicBezTo>
                        <a:pt x="12" y="33"/>
                        <a:pt x="18" y="29"/>
                        <a:pt x="22" y="22"/>
                      </a:cubicBezTo>
                      <a:cubicBezTo>
                        <a:pt x="27" y="14"/>
                        <a:pt x="28" y="6"/>
                        <a:pt x="25" y="2"/>
                      </a:cubicBezTo>
                      <a:cubicBezTo>
                        <a:pt x="25" y="2"/>
                        <a:pt x="24" y="1"/>
                        <a:pt x="24" y="1"/>
                      </a:cubicBezTo>
                      <a:cubicBezTo>
                        <a:pt x="23" y="1"/>
                        <a:pt x="23" y="1"/>
                        <a:pt x="22" y="0"/>
                      </a:cubicBezTo>
                      <a:cubicBezTo>
                        <a:pt x="22" y="0"/>
                        <a:pt x="21" y="0"/>
                        <a:pt x="2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9" name="Freeform 968"/>
                <p:cNvSpPr>
                  <a:spLocks/>
                </p:cNvSpPr>
                <p:nvPr/>
              </p:nvSpPr>
              <p:spPr bwMode="auto">
                <a:xfrm>
                  <a:off x="3315" y="3059"/>
                  <a:ext cx="28" cy="33"/>
                </a:xfrm>
                <a:custGeom>
                  <a:avLst/>
                  <a:gdLst>
                    <a:gd name="T0" fmla="*/ 11 w 15"/>
                    <a:gd name="T1" fmla="*/ 0 h 18"/>
                    <a:gd name="T2" fmla="*/ 3 w 15"/>
                    <a:gd name="T3" fmla="*/ 6 h 18"/>
                    <a:gd name="T4" fmla="*/ 1 w 15"/>
                    <a:gd name="T5" fmla="*/ 15 h 18"/>
                    <a:gd name="T6" fmla="*/ 3 w 15"/>
                    <a:gd name="T7" fmla="*/ 17 h 18"/>
                    <a:gd name="T8" fmla="*/ 3 w 15"/>
                    <a:gd name="T9" fmla="*/ 18 h 18"/>
                    <a:gd name="T10" fmla="*/ 5 w 15"/>
                    <a:gd name="T11" fmla="*/ 18 h 18"/>
                    <a:gd name="T12" fmla="*/ 12 w 15"/>
                    <a:gd name="T13" fmla="*/ 13 h 18"/>
                    <a:gd name="T14" fmla="*/ 13 w 15"/>
                    <a:gd name="T15" fmla="*/ 12 h 18"/>
                    <a:gd name="T16" fmla="*/ 15 w 15"/>
                    <a:gd name="T17" fmla="*/ 8 h 18"/>
                    <a:gd name="T18" fmla="*/ 13 w 15"/>
                    <a:gd name="T19" fmla="*/ 0 h 18"/>
                    <a:gd name="T20" fmla="*/ 11 w 15"/>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11" y="0"/>
                      </a:moveTo>
                      <a:cubicBezTo>
                        <a:pt x="9" y="0"/>
                        <a:pt x="5" y="2"/>
                        <a:pt x="3" y="6"/>
                      </a:cubicBezTo>
                      <a:cubicBezTo>
                        <a:pt x="1" y="9"/>
                        <a:pt x="0" y="12"/>
                        <a:pt x="1" y="15"/>
                      </a:cubicBezTo>
                      <a:cubicBezTo>
                        <a:pt x="1" y="16"/>
                        <a:pt x="2" y="17"/>
                        <a:pt x="3" y="17"/>
                      </a:cubicBezTo>
                      <a:cubicBezTo>
                        <a:pt x="3" y="17"/>
                        <a:pt x="3" y="17"/>
                        <a:pt x="3" y="18"/>
                      </a:cubicBezTo>
                      <a:cubicBezTo>
                        <a:pt x="4" y="18"/>
                        <a:pt x="4" y="18"/>
                        <a:pt x="5" y="18"/>
                      </a:cubicBezTo>
                      <a:cubicBezTo>
                        <a:pt x="7" y="18"/>
                        <a:pt x="10" y="16"/>
                        <a:pt x="12" y="13"/>
                      </a:cubicBezTo>
                      <a:cubicBezTo>
                        <a:pt x="12" y="13"/>
                        <a:pt x="13" y="12"/>
                        <a:pt x="13" y="12"/>
                      </a:cubicBezTo>
                      <a:cubicBezTo>
                        <a:pt x="14" y="10"/>
                        <a:pt x="14" y="9"/>
                        <a:pt x="15" y="8"/>
                      </a:cubicBezTo>
                      <a:cubicBezTo>
                        <a:pt x="15" y="4"/>
                        <a:pt x="15" y="1"/>
                        <a:pt x="13" y="0"/>
                      </a:cubicBezTo>
                      <a:cubicBezTo>
                        <a:pt x="13" y="0"/>
                        <a:pt x="12" y="0"/>
                        <a:pt x="1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0" name="Freeform 969"/>
                <p:cNvSpPr>
                  <a:spLocks noEditPoints="1"/>
                </p:cNvSpPr>
                <p:nvPr/>
              </p:nvSpPr>
              <p:spPr bwMode="auto">
                <a:xfrm>
                  <a:off x="2319" y="2476"/>
                  <a:ext cx="1462" cy="1586"/>
                </a:xfrm>
                <a:custGeom>
                  <a:avLst/>
                  <a:gdLst>
                    <a:gd name="T0" fmla="*/ 380 w 778"/>
                    <a:gd name="T1" fmla="*/ 807 h 844"/>
                    <a:gd name="T2" fmla="*/ 249 w 778"/>
                    <a:gd name="T3" fmla="*/ 841 h 844"/>
                    <a:gd name="T4" fmla="*/ 250 w 778"/>
                    <a:gd name="T5" fmla="*/ 842 h 844"/>
                    <a:gd name="T6" fmla="*/ 250 w 778"/>
                    <a:gd name="T7" fmla="*/ 844 h 844"/>
                    <a:gd name="T8" fmla="*/ 381 w 778"/>
                    <a:gd name="T9" fmla="*/ 810 h 844"/>
                    <a:gd name="T10" fmla="*/ 380 w 778"/>
                    <a:gd name="T11" fmla="*/ 807 h 844"/>
                    <a:gd name="T12" fmla="*/ 215 w 778"/>
                    <a:gd name="T13" fmla="*/ 757 h 844"/>
                    <a:gd name="T14" fmla="*/ 207 w 778"/>
                    <a:gd name="T15" fmla="*/ 759 h 844"/>
                    <a:gd name="T16" fmla="*/ 205 w 778"/>
                    <a:gd name="T17" fmla="*/ 759 h 844"/>
                    <a:gd name="T18" fmla="*/ 219 w 778"/>
                    <a:gd name="T19" fmla="*/ 838 h 844"/>
                    <a:gd name="T20" fmla="*/ 221 w 778"/>
                    <a:gd name="T21" fmla="*/ 838 h 844"/>
                    <a:gd name="T22" fmla="*/ 230 w 778"/>
                    <a:gd name="T23" fmla="*/ 837 h 844"/>
                    <a:gd name="T24" fmla="*/ 215 w 778"/>
                    <a:gd name="T25" fmla="*/ 757 h 844"/>
                    <a:gd name="T26" fmla="*/ 0 w 778"/>
                    <a:gd name="T27" fmla="*/ 751 h 844"/>
                    <a:gd name="T28" fmla="*/ 0 w 778"/>
                    <a:gd name="T29" fmla="*/ 753 h 844"/>
                    <a:gd name="T30" fmla="*/ 0 w 778"/>
                    <a:gd name="T31" fmla="*/ 754 h 844"/>
                    <a:gd name="T32" fmla="*/ 102 w 778"/>
                    <a:gd name="T33" fmla="*/ 761 h 844"/>
                    <a:gd name="T34" fmla="*/ 191 w 778"/>
                    <a:gd name="T35" fmla="*/ 755 h 844"/>
                    <a:gd name="T36" fmla="*/ 191 w 778"/>
                    <a:gd name="T37" fmla="*/ 755 h 844"/>
                    <a:gd name="T38" fmla="*/ 192 w 778"/>
                    <a:gd name="T39" fmla="*/ 752 h 844"/>
                    <a:gd name="T40" fmla="*/ 102 w 778"/>
                    <a:gd name="T41" fmla="*/ 757 h 844"/>
                    <a:gd name="T42" fmla="*/ 0 w 778"/>
                    <a:gd name="T43" fmla="*/ 751 h 844"/>
                    <a:gd name="T44" fmla="*/ 723 w 778"/>
                    <a:gd name="T45" fmla="*/ 559 h 844"/>
                    <a:gd name="T46" fmla="*/ 386 w 778"/>
                    <a:gd name="T47" fmla="*/ 805 h 844"/>
                    <a:gd name="T48" fmla="*/ 387 w 778"/>
                    <a:gd name="T49" fmla="*/ 808 h 844"/>
                    <a:gd name="T50" fmla="*/ 726 w 778"/>
                    <a:gd name="T51" fmla="*/ 561 h 844"/>
                    <a:gd name="T52" fmla="*/ 724 w 778"/>
                    <a:gd name="T53" fmla="*/ 560 h 844"/>
                    <a:gd name="T54" fmla="*/ 723 w 778"/>
                    <a:gd name="T55" fmla="*/ 559 h 844"/>
                    <a:gd name="T56" fmla="*/ 637 w 778"/>
                    <a:gd name="T57" fmla="*/ 459 h 844"/>
                    <a:gd name="T58" fmla="*/ 637 w 778"/>
                    <a:gd name="T59" fmla="*/ 460 h 844"/>
                    <a:gd name="T60" fmla="*/ 632 w 778"/>
                    <a:gd name="T61" fmla="*/ 465 h 844"/>
                    <a:gd name="T62" fmla="*/ 727 w 778"/>
                    <a:gd name="T63" fmla="*/ 541 h 844"/>
                    <a:gd name="T64" fmla="*/ 732 w 778"/>
                    <a:gd name="T65" fmla="*/ 535 h 844"/>
                    <a:gd name="T66" fmla="*/ 732 w 778"/>
                    <a:gd name="T67" fmla="*/ 534 h 844"/>
                    <a:gd name="T68" fmla="*/ 637 w 778"/>
                    <a:gd name="T69" fmla="*/ 459 h 844"/>
                    <a:gd name="T70" fmla="*/ 777 w 778"/>
                    <a:gd name="T71" fmla="*/ 0 h 844"/>
                    <a:gd name="T72" fmla="*/ 775 w 778"/>
                    <a:gd name="T73" fmla="*/ 1 h 844"/>
                    <a:gd name="T74" fmla="*/ 774 w 778"/>
                    <a:gd name="T75" fmla="*/ 1 h 844"/>
                    <a:gd name="T76" fmla="*/ 640 w 778"/>
                    <a:gd name="T77" fmla="*/ 437 h 844"/>
                    <a:gd name="T78" fmla="*/ 641 w 778"/>
                    <a:gd name="T79" fmla="*/ 438 h 844"/>
                    <a:gd name="T80" fmla="*/ 642 w 778"/>
                    <a:gd name="T81" fmla="*/ 439 h 844"/>
                    <a:gd name="T82" fmla="*/ 777 w 778"/>
                    <a:gd name="T83" fmla="*/ 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8" h="844">
                      <a:moveTo>
                        <a:pt x="380" y="807"/>
                      </a:moveTo>
                      <a:cubicBezTo>
                        <a:pt x="338" y="822"/>
                        <a:pt x="295" y="833"/>
                        <a:pt x="249" y="841"/>
                      </a:cubicBezTo>
                      <a:cubicBezTo>
                        <a:pt x="249" y="841"/>
                        <a:pt x="250" y="842"/>
                        <a:pt x="250" y="842"/>
                      </a:cubicBezTo>
                      <a:cubicBezTo>
                        <a:pt x="250" y="843"/>
                        <a:pt x="250" y="844"/>
                        <a:pt x="250" y="844"/>
                      </a:cubicBezTo>
                      <a:cubicBezTo>
                        <a:pt x="296" y="837"/>
                        <a:pt x="339" y="825"/>
                        <a:pt x="381" y="810"/>
                      </a:cubicBezTo>
                      <a:cubicBezTo>
                        <a:pt x="381" y="809"/>
                        <a:pt x="380" y="808"/>
                        <a:pt x="380" y="807"/>
                      </a:cubicBezTo>
                      <a:moveTo>
                        <a:pt x="215" y="757"/>
                      </a:moveTo>
                      <a:cubicBezTo>
                        <a:pt x="212" y="758"/>
                        <a:pt x="210" y="758"/>
                        <a:pt x="207" y="759"/>
                      </a:cubicBezTo>
                      <a:cubicBezTo>
                        <a:pt x="206" y="759"/>
                        <a:pt x="206" y="759"/>
                        <a:pt x="205" y="759"/>
                      </a:cubicBezTo>
                      <a:cubicBezTo>
                        <a:pt x="210" y="785"/>
                        <a:pt x="214" y="812"/>
                        <a:pt x="219" y="838"/>
                      </a:cubicBezTo>
                      <a:cubicBezTo>
                        <a:pt x="220" y="838"/>
                        <a:pt x="220" y="838"/>
                        <a:pt x="221" y="838"/>
                      </a:cubicBezTo>
                      <a:cubicBezTo>
                        <a:pt x="224" y="837"/>
                        <a:pt x="227" y="837"/>
                        <a:pt x="230" y="837"/>
                      </a:cubicBezTo>
                      <a:cubicBezTo>
                        <a:pt x="224" y="810"/>
                        <a:pt x="220" y="783"/>
                        <a:pt x="215" y="757"/>
                      </a:cubicBezTo>
                      <a:moveTo>
                        <a:pt x="0" y="751"/>
                      </a:moveTo>
                      <a:cubicBezTo>
                        <a:pt x="0" y="752"/>
                        <a:pt x="0" y="752"/>
                        <a:pt x="0" y="753"/>
                      </a:cubicBezTo>
                      <a:cubicBezTo>
                        <a:pt x="0" y="753"/>
                        <a:pt x="0" y="754"/>
                        <a:pt x="0" y="754"/>
                      </a:cubicBezTo>
                      <a:cubicBezTo>
                        <a:pt x="35" y="759"/>
                        <a:pt x="69" y="761"/>
                        <a:pt x="102" y="761"/>
                      </a:cubicBezTo>
                      <a:cubicBezTo>
                        <a:pt x="132" y="761"/>
                        <a:pt x="162" y="759"/>
                        <a:pt x="191" y="755"/>
                      </a:cubicBezTo>
                      <a:cubicBezTo>
                        <a:pt x="191" y="755"/>
                        <a:pt x="191" y="755"/>
                        <a:pt x="191" y="755"/>
                      </a:cubicBezTo>
                      <a:cubicBezTo>
                        <a:pt x="191" y="754"/>
                        <a:pt x="191" y="753"/>
                        <a:pt x="192" y="752"/>
                      </a:cubicBezTo>
                      <a:cubicBezTo>
                        <a:pt x="163" y="755"/>
                        <a:pt x="133" y="757"/>
                        <a:pt x="102" y="757"/>
                      </a:cubicBezTo>
                      <a:cubicBezTo>
                        <a:pt x="69" y="757"/>
                        <a:pt x="35" y="755"/>
                        <a:pt x="0" y="751"/>
                      </a:cubicBezTo>
                      <a:moveTo>
                        <a:pt x="723" y="559"/>
                      </a:moveTo>
                      <a:cubicBezTo>
                        <a:pt x="638" y="667"/>
                        <a:pt x="524" y="754"/>
                        <a:pt x="386" y="805"/>
                      </a:cubicBezTo>
                      <a:cubicBezTo>
                        <a:pt x="387" y="806"/>
                        <a:pt x="387" y="807"/>
                        <a:pt x="387" y="808"/>
                      </a:cubicBezTo>
                      <a:cubicBezTo>
                        <a:pt x="526" y="757"/>
                        <a:pt x="640" y="670"/>
                        <a:pt x="726" y="561"/>
                      </a:cubicBezTo>
                      <a:cubicBezTo>
                        <a:pt x="725" y="561"/>
                        <a:pt x="724" y="560"/>
                        <a:pt x="724" y="560"/>
                      </a:cubicBezTo>
                      <a:cubicBezTo>
                        <a:pt x="724" y="560"/>
                        <a:pt x="723" y="559"/>
                        <a:pt x="723" y="559"/>
                      </a:cubicBezTo>
                      <a:moveTo>
                        <a:pt x="637" y="459"/>
                      </a:moveTo>
                      <a:cubicBezTo>
                        <a:pt x="637" y="459"/>
                        <a:pt x="637" y="460"/>
                        <a:pt x="637" y="460"/>
                      </a:cubicBezTo>
                      <a:cubicBezTo>
                        <a:pt x="635" y="462"/>
                        <a:pt x="634" y="463"/>
                        <a:pt x="632" y="465"/>
                      </a:cubicBezTo>
                      <a:cubicBezTo>
                        <a:pt x="664" y="490"/>
                        <a:pt x="696" y="516"/>
                        <a:pt x="727" y="541"/>
                      </a:cubicBezTo>
                      <a:cubicBezTo>
                        <a:pt x="729" y="539"/>
                        <a:pt x="730" y="537"/>
                        <a:pt x="732" y="535"/>
                      </a:cubicBezTo>
                      <a:cubicBezTo>
                        <a:pt x="732" y="535"/>
                        <a:pt x="732" y="534"/>
                        <a:pt x="732" y="534"/>
                      </a:cubicBezTo>
                      <a:cubicBezTo>
                        <a:pt x="701" y="509"/>
                        <a:pt x="669" y="484"/>
                        <a:pt x="637" y="459"/>
                      </a:cubicBezTo>
                      <a:moveTo>
                        <a:pt x="777" y="0"/>
                      </a:moveTo>
                      <a:cubicBezTo>
                        <a:pt x="776" y="1"/>
                        <a:pt x="776" y="1"/>
                        <a:pt x="775" y="1"/>
                      </a:cubicBezTo>
                      <a:cubicBezTo>
                        <a:pt x="775" y="1"/>
                        <a:pt x="774" y="1"/>
                        <a:pt x="774" y="1"/>
                      </a:cubicBezTo>
                      <a:cubicBezTo>
                        <a:pt x="774" y="155"/>
                        <a:pt x="728" y="311"/>
                        <a:pt x="640" y="437"/>
                      </a:cubicBezTo>
                      <a:cubicBezTo>
                        <a:pt x="640" y="437"/>
                        <a:pt x="641" y="437"/>
                        <a:pt x="641" y="438"/>
                      </a:cubicBezTo>
                      <a:cubicBezTo>
                        <a:pt x="642" y="438"/>
                        <a:pt x="642" y="438"/>
                        <a:pt x="642" y="439"/>
                      </a:cubicBezTo>
                      <a:cubicBezTo>
                        <a:pt x="731" y="312"/>
                        <a:pt x="778" y="156"/>
                        <a:pt x="77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1" name="Freeform 970"/>
                <p:cNvSpPr>
                  <a:spLocks/>
                </p:cNvSpPr>
                <p:nvPr/>
              </p:nvSpPr>
              <p:spPr bwMode="auto">
                <a:xfrm>
                  <a:off x="3758" y="2401"/>
                  <a:ext cx="34" cy="77"/>
                </a:xfrm>
                <a:custGeom>
                  <a:avLst/>
                  <a:gdLst>
                    <a:gd name="T0" fmla="*/ 8 w 18"/>
                    <a:gd name="T1" fmla="*/ 0 h 41"/>
                    <a:gd name="T2" fmla="*/ 8 w 18"/>
                    <a:gd name="T3" fmla="*/ 0 h 41"/>
                    <a:gd name="T4" fmla="*/ 0 w 18"/>
                    <a:gd name="T5" fmla="*/ 21 h 41"/>
                    <a:gd name="T6" fmla="*/ 8 w 18"/>
                    <a:gd name="T7" fmla="*/ 41 h 41"/>
                    <a:gd name="T8" fmla="*/ 9 w 18"/>
                    <a:gd name="T9" fmla="*/ 41 h 41"/>
                    <a:gd name="T10" fmla="*/ 11 w 18"/>
                    <a:gd name="T11" fmla="*/ 40 h 41"/>
                    <a:gd name="T12" fmla="*/ 18 w 18"/>
                    <a:gd name="T13" fmla="*/ 23 h 41"/>
                    <a:gd name="T14" fmla="*/ 9 w 18"/>
                    <a:gd name="T15" fmla="*/ 24 h 41"/>
                    <a:gd name="T16" fmla="*/ 9 w 18"/>
                    <a:gd name="T17" fmla="*/ 18 h 41"/>
                    <a:gd name="T18" fmla="*/ 18 w 18"/>
                    <a:gd name="T19" fmla="*/ 17 h 41"/>
                    <a:gd name="T20" fmla="*/ 8 w 18"/>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41">
                      <a:moveTo>
                        <a:pt x="8" y="0"/>
                      </a:moveTo>
                      <a:cubicBezTo>
                        <a:pt x="8" y="0"/>
                        <a:pt x="8" y="0"/>
                        <a:pt x="8" y="0"/>
                      </a:cubicBezTo>
                      <a:cubicBezTo>
                        <a:pt x="3" y="1"/>
                        <a:pt x="0" y="10"/>
                        <a:pt x="0" y="21"/>
                      </a:cubicBezTo>
                      <a:cubicBezTo>
                        <a:pt x="0" y="31"/>
                        <a:pt x="4" y="39"/>
                        <a:pt x="8" y="41"/>
                      </a:cubicBezTo>
                      <a:cubicBezTo>
                        <a:pt x="8" y="41"/>
                        <a:pt x="9" y="41"/>
                        <a:pt x="9" y="41"/>
                      </a:cubicBezTo>
                      <a:cubicBezTo>
                        <a:pt x="10" y="41"/>
                        <a:pt x="10" y="41"/>
                        <a:pt x="11" y="40"/>
                      </a:cubicBezTo>
                      <a:cubicBezTo>
                        <a:pt x="15" y="39"/>
                        <a:pt x="18" y="32"/>
                        <a:pt x="18" y="23"/>
                      </a:cubicBezTo>
                      <a:cubicBezTo>
                        <a:pt x="15" y="23"/>
                        <a:pt x="12" y="23"/>
                        <a:pt x="9" y="24"/>
                      </a:cubicBezTo>
                      <a:cubicBezTo>
                        <a:pt x="9" y="22"/>
                        <a:pt x="9" y="20"/>
                        <a:pt x="9" y="18"/>
                      </a:cubicBezTo>
                      <a:cubicBezTo>
                        <a:pt x="12" y="18"/>
                        <a:pt x="15" y="18"/>
                        <a:pt x="18" y="17"/>
                      </a:cubicBezTo>
                      <a:cubicBezTo>
                        <a:pt x="17" y="8"/>
                        <a:pt x="13"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2" name="Freeform 971"/>
                <p:cNvSpPr>
                  <a:spLocks/>
                </p:cNvSpPr>
                <p:nvPr/>
              </p:nvSpPr>
              <p:spPr bwMode="auto">
                <a:xfrm>
                  <a:off x="3473" y="3297"/>
                  <a:ext cx="58" cy="64"/>
                </a:xfrm>
                <a:custGeom>
                  <a:avLst/>
                  <a:gdLst>
                    <a:gd name="T0" fmla="*/ 24 w 31"/>
                    <a:gd name="T1" fmla="*/ 0 h 34"/>
                    <a:gd name="T2" fmla="*/ 8 w 31"/>
                    <a:gd name="T3" fmla="*/ 12 h 34"/>
                    <a:gd name="T4" fmla="*/ 2 w 31"/>
                    <a:gd name="T5" fmla="*/ 32 h 34"/>
                    <a:gd name="T6" fmla="*/ 15 w 31"/>
                    <a:gd name="T7" fmla="*/ 16 h 34"/>
                    <a:gd name="T8" fmla="*/ 17 w 31"/>
                    <a:gd name="T9" fmla="*/ 18 h 34"/>
                    <a:gd name="T10" fmla="*/ 4 w 31"/>
                    <a:gd name="T11" fmla="*/ 34 h 34"/>
                    <a:gd name="T12" fmla="*/ 6 w 31"/>
                    <a:gd name="T13" fmla="*/ 34 h 34"/>
                    <a:gd name="T14" fmla="*/ 18 w 31"/>
                    <a:gd name="T15" fmla="*/ 28 h 34"/>
                    <a:gd name="T16" fmla="*/ 23 w 31"/>
                    <a:gd name="T17" fmla="*/ 23 h 34"/>
                    <a:gd name="T18" fmla="*/ 23 w 31"/>
                    <a:gd name="T19" fmla="*/ 22 h 34"/>
                    <a:gd name="T20" fmla="*/ 28 w 31"/>
                    <a:gd name="T21" fmla="*/ 2 h 34"/>
                    <a:gd name="T22" fmla="*/ 27 w 31"/>
                    <a:gd name="T23" fmla="*/ 1 h 34"/>
                    <a:gd name="T24" fmla="*/ 26 w 31"/>
                    <a:gd name="T25" fmla="*/ 0 h 34"/>
                    <a:gd name="T26" fmla="*/ 24 w 31"/>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4">
                      <a:moveTo>
                        <a:pt x="24" y="0"/>
                      </a:moveTo>
                      <a:cubicBezTo>
                        <a:pt x="20" y="0"/>
                        <a:pt x="13" y="5"/>
                        <a:pt x="8" y="12"/>
                      </a:cubicBezTo>
                      <a:cubicBezTo>
                        <a:pt x="2" y="20"/>
                        <a:pt x="0" y="28"/>
                        <a:pt x="2" y="32"/>
                      </a:cubicBezTo>
                      <a:cubicBezTo>
                        <a:pt x="7" y="27"/>
                        <a:pt x="11" y="22"/>
                        <a:pt x="15" y="16"/>
                      </a:cubicBezTo>
                      <a:cubicBezTo>
                        <a:pt x="15" y="17"/>
                        <a:pt x="16" y="18"/>
                        <a:pt x="17" y="18"/>
                      </a:cubicBezTo>
                      <a:cubicBezTo>
                        <a:pt x="13" y="23"/>
                        <a:pt x="9" y="29"/>
                        <a:pt x="4" y="34"/>
                      </a:cubicBezTo>
                      <a:cubicBezTo>
                        <a:pt x="5" y="34"/>
                        <a:pt x="6" y="34"/>
                        <a:pt x="6" y="34"/>
                      </a:cubicBezTo>
                      <a:cubicBezTo>
                        <a:pt x="10" y="34"/>
                        <a:pt x="14" y="32"/>
                        <a:pt x="18" y="28"/>
                      </a:cubicBezTo>
                      <a:cubicBezTo>
                        <a:pt x="20" y="26"/>
                        <a:pt x="21" y="25"/>
                        <a:pt x="23" y="23"/>
                      </a:cubicBezTo>
                      <a:cubicBezTo>
                        <a:pt x="23" y="23"/>
                        <a:pt x="23" y="22"/>
                        <a:pt x="23" y="22"/>
                      </a:cubicBezTo>
                      <a:cubicBezTo>
                        <a:pt x="29" y="14"/>
                        <a:pt x="31" y="6"/>
                        <a:pt x="28" y="2"/>
                      </a:cubicBezTo>
                      <a:cubicBezTo>
                        <a:pt x="28" y="1"/>
                        <a:pt x="28" y="1"/>
                        <a:pt x="27" y="1"/>
                      </a:cubicBezTo>
                      <a:cubicBezTo>
                        <a:pt x="27" y="0"/>
                        <a:pt x="26" y="0"/>
                        <a:pt x="26" y="0"/>
                      </a:cubicBezTo>
                      <a:cubicBezTo>
                        <a:pt x="25" y="0"/>
                        <a:pt x="25" y="0"/>
                        <a:pt x="2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3" name="Freeform 972"/>
                <p:cNvSpPr>
                  <a:spLocks/>
                </p:cNvSpPr>
                <p:nvPr/>
              </p:nvSpPr>
              <p:spPr bwMode="auto">
                <a:xfrm>
                  <a:off x="2234" y="3871"/>
                  <a:ext cx="85" cy="30"/>
                </a:xfrm>
                <a:custGeom>
                  <a:avLst/>
                  <a:gdLst>
                    <a:gd name="T0" fmla="*/ 14 w 45"/>
                    <a:gd name="T1" fmla="*/ 0 h 16"/>
                    <a:gd name="T2" fmla="*/ 0 w 45"/>
                    <a:gd name="T3" fmla="*/ 4 h 16"/>
                    <a:gd name="T4" fmla="*/ 22 w 45"/>
                    <a:gd name="T5" fmla="*/ 15 h 16"/>
                    <a:gd name="T6" fmla="*/ 31 w 45"/>
                    <a:gd name="T7" fmla="*/ 16 h 16"/>
                    <a:gd name="T8" fmla="*/ 45 w 45"/>
                    <a:gd name="T9" fmla="*/ 12 h 16"/>
                    <a:gd name="T10" fmla="*/ 45 w 45"/>
                    <a:gd name="T11" fmla="*/ 11 h 16"/>
                    <a:gd name="T12" fmla="*/ 45 w 45"/>
                    <a:gd name="T13" fmla="*/ 9 h 16"/>
                    <a:gd name="T14" fmla="*/ 24 w 45"/>
                    <a:gd name="T15" fmla="*/ 1 h 16"/>
                    <a:gd name="T16" fmla="*/ 14 w 4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6">
                      <a:moveTo>
                        <a:pt x="14" y="0"/>
                      </a:moveTo>
                      <a:cubicBezTo>
                        <a:pt x="6" y="0"/>
                        <a:pt x="1" y="1"/>
                        <a:pt x="0" y="4"/>
                      </a:cubicBezTo>
                      <a:cubicBezTo>
                        <a:pt x="0" y="8"/>
                        <a:pt x="9" y="13"/>
                        <a:pt x="22" y="15"/>
                      </a:cubicBezTo>
                      <a:cubicBezTo>
                        <a:pt x="25" y="15"/>
                        <a:pt x="28" y="16"/>
                        <a:pt x="31" y="16"/>
                      </a:cubicBezTo>
                      <a:cubicBezTo>
                        <a:pt x="38" y="16"/>
                        <a:pt x="43" y="14"/>
                        <a:pt x="45" y="12"/>
                      </a:cubicBezTo>
                      <a:cubicBezTo>
                        <a:pt x="45" y="12"/>
                        <a:pt x="45" y="11"/>
                        <a:pt x="45" y="11"/>
                      </a:cubicBezTo>
                      <a:cubicBezTo>
                        <a:pt x="45" y="10"/>
                        <a:pt x="45" y="10"/>
                        <a:pt x="45" y="9"/>
                      </a:cubicBezTo>
                      <a:cubicBezTo>
                        <a:pt x="43" y="6"/>
                        <a:pt x="34" y="2"/>
                        <a:pt x="24" y="1"/>
                      </a:cubicBezTo>
                      <a:cubicBezTo>
                        <a:pt x="20" y="0"/>
                        <a:pt x="17" y="0"/>
                        <a:pt x="1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4" name="Freeform 973"/>
                <p:cNvSpPr>
                  <a:spLocks/>
                </p:cNvSpPr>
                <p:nvPr/>
              </p:nvSpPr>
              <p:spPr bwMode="auto">
                <a:xfrm>
                  <a:off x="3674" y="3455"/>
                  <a:ext cx="67" cy="75"/>
                </a:xfrm>
                <a:custGeom>
                  <a:avLst/>
                  <a:gdLst>
                    <a:gd name="T0" fmla="*/ 29 w 36"/>
                    <a:gd name="T1" fmla="*/ 0 h 40"/>
                    <a:gd name="T2" fmla="*/ 11 w 36"/>
                    <a:gd name="T3" fmla="*/ 13 h 40"/>
                    <a:gd name="T4" fmla="*/ 11 w 36"/>
                    <a:gd name="T5" fmla="*/ 14 h 40"/>
                    <a:gd name="T6" fmla="*/ 6 w 36"/>
                    <a:gd name="T7" fmla="*/ 20 h 40"/>
                    <a:gd name="T8" fmla="*/ 2 w 36"/>
                    <a:gd name="T9" fmla="*/ 38 h 40"/>
                    <a:gd name="T10" fmla="*/ 3 w 36"/>
                    <a:gd name="T11" fmla="*/ 39 h 40"/>
                    <a:gd name="T12" fmla="*/ 5 w 36"/>
                    <a:gd name="T13" fmla="*/ 40 h 40"/>
                    <a:gd name="T14" fmla="*/ 6 w 36"/>
                    <a:gd name="T15" fmla="*/ 40 h 40"/>
                    <a:gd name="T16" fmla="*/ 21 w 36"/>
                    <a:gd name="T17" fmla="*/ 31 h 40"/>
                    <a:gd name="T18" fmla="*/ 14 w 36"/>
                    <a:gd name="T19" fmla="*/ 25 h 40"/>
                    <a:gd name="T20" fmla="*/ 17 w 36"/>
                    <a:gd name="T21" fmla="*/ 21 h 40"/>
                    <a:gd name="T22" fmla="*/ 24 w 36"/>
                    <a:gd name="T23" fmla="*/ 27 h 40"/>
                    <a:gd name="T24" fmla="*/ 25 w 36"/>
                    <a:gd name="T25" fmla="*/ 25 h 40"/>
                    <a:gd name="T26" fmla="*/ 32 w 36"/>
                    <a:gd name="T27" fmla="*/ 0 h 40"/>
                    <a:gd name="T28" fmla="*/ 29 w 36"/>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40">
                      <a:moveTo>
                        <a:pt x="29" y="0"/>
                      </a:moveTo>
                      <a:cubicBezTo>
                        <a:pt x="25" y="0"/>
                        <a:pt x="18" y="5"/>
                        <a:pt x="11" y="13"/>
                      </a:cubicBezTo>
                      <a:cubicBezTo>
                        <a:pt x="11" y="13"/>
                        <a:pt x="11" y="14"/>
                        <a:pt x="11" y="14"/>
                      </a:cubicBezTo>
                      <a:cubicBezTo>
                        <a:pt x="9" y="16"/>
                        <a:pt x="8" y="18"/>
                        <a:pt x="6" y="20"/>
                      </a:cubicBezTo>
                      <a:cubicBezTo>
                        <a:pt x="2" y="28"/>
                        <a:pt x="0" y="34"/>
                        <a:pt x="2" y="38"/>
                      </a:cubicBezTo>
                      <a:cubicBezTo>
                        <a:pt x="2" y="38"/>
                        <a:pt x="3" y="39"/>
                        <a:pt x="3" y="39"/>
                      </a:cubicBezTo>
                      <a:cubicBezTo>
                        <a:pt x="3" y="39"/>
                        <a:pt x="4" y="40"/>
                        <a:pt x="5" y="40"/>
                      </a:cubicBezTo>
                      <a:cubicBezTo>
                        <a:pt x="5" y="40"/>
                        <a:pt x="5" y="40"/>
                        <a:pt x="6" y="40"/>
                      </a:cubicBezTo>
                      <a:cubicBezTo>
                        <a:pt x="10" y="40"/>
                        <a:pt x="15" y="36"/>
                        <a:pt x="21" y="31"/>
                      </a:cubicBezTo>
                      <a:cubicBezTo>
                        <a:pt x="18" y="29"/>
                        <a:pt x="16" y="27"/>
                        <a:pt x="14" y="25"/>
                      </a:cubicBezTo>
                      <a:cubicBezTo>
                        <a:pt x="15" y="24"/>
                        <a:pt x="16" y="23"/>
                        <a:pt x="17" y="21"/>
                      </a:cubicBezTo>
                      <a:cubicBezTo>
                        <a:pt x="19" y="23"/>
                        <a:pt x="21" y="25"/>
                        <a:pt x="24" y="27"/>
                      </a:cubicBezTo>
                      <a:cubicBezTo>
                        <a:pt x="24" y="27"/>
                        <a:pt x="25" y="26"/>
                        <a:pt x="25" y="25"/>
                      </a:cubicBezTo>
                      <a:cubicBezTo>
                        <a:pt x="33" y="15"/>
                        <a:pt x="36" y="3"/>
                        <a:pt x="32" y="0"/>
                      </a:cubicBezTo>
                      <a:cubicBezTo>
                        <a:pt x="31" y="0"/>
                        <a:pt x="30" y="0"/>
                        <a:pt x="2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5" name="Freeform 974"/>
                <p:cNvSpPr>
                  <a:spLocks/>
                </p:cNvSpPr>
                <p:nvPr/>
              </p:nvSpPr>
              <p:spPr bwMode="auto">
                <a:xfrm>
                  <a:off x="2683" y="4049"/>
                  <a:ext cx="105" cy="38"/>
                </a:xfrm>
                <a:custGeom>
                  <a:avLst/>
                  <a:gdLst>
                    <a:gd name="T0" fmla="*/ 38 w 56"/>
                    <a:gd name="T1" fmla="*/ 0 h 20"/>
                    <a:gd name="T2" fmla="*/ 36 w 56"/>
                    <a:gd name="T3" fmla="*/ 0 h 20"/>
                    <a:gd name="T4" fmla="*/ 27 w 56"/>
                    <a:gd name="T5" fmla="*/ 1 h 20"/>
                    <a:gd name="T6" fmla="*/ 25 w 56"/>
                    <a:gd name="T7" fmla="*/ 1 h 20"/>
                    <a:gd name="T8" fmla="*/ 1 w 56"/>
                    <a:gd name="T9" fmla="*/ 13 h 20"/>
                    <a:gd name="T10" fmla="*/ 20 w 56"/>
                    <a:gd name="T11" fmla="*/ 20 h 20"/>
                    <a:gd name="T12" fmla="*/ 30 w 56"/>
                    <a:gd name="T13" fmla="*/ 19 h 20"/>
                    <a:gd name="T14" fmla="*/ 56 w 56"/>
                    <a:gd name="T15" fmla="*/ 7 h 20"/>
                    <a:gd name="T16" fmla="*/ 56 w 56"/>
                    <a:gd name="T17" fmla="*/ 5 h 20"/>
                    <a:gd name="T18" fmla="*/ 55 w 56"/>
                    <a:gd name="T19" fmla="*/ 4 h 20"/>
                    <a:gd name="T20" fmla="*/ 38 w 56"/>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20">
                      <a:moveTo>
                        <a:pt x="38" y="0"/>
                      </a:moveTo>
                      <a:cubicBezTo>
                        <a:pt x="37" y="0"/>
                        <a:pt x="36" y="0"/>
                        <a:pt x="36" y="0"/>
                      </a:cubicBezTo>
                      <a:cubicBezTo>
                        <a:pt x="33" y="0"/>
                        <a:pt x="30" y="0"/>
                        <a:pt x="27" y="1"/>
                      </a:cubicBezTo>
                      <a:cubicBezTo>
                        <a:pt x="26" y="1"/>
                        <a:pt x="26" y="1"/>
                        <a:pt x="25" y="1"/>
                      </a:cubicBezTo>
                      <a:cubicBezTo>
                        <a:pt x="11" y="3"/>
                        <a:pt x="0" y="8"/>
                        <a:pt x="1" y="13"/>
                      </a:cubicBezTo>
                      <a:cubicBezTo>
                        <a:pt x="1" y="17"/>
                        <a:pt x="10" y="20"/>
                        <a:pt x="20" y="20"/>
                      </a:cubicBezTo>
                      <a:cubicBezTo>
                        <a:pt x="23" y="20"/>
                        <a:pt x="27" y="19"/>
                        <a:pt x="30" y="19"/>
                      </a:cubicBezTo>
                      <a:cubicBezTo>
                        <a:pt x="43" y="17"/>
                        <a:pt x="54" y="12"/>
                        <a:pt x="56" y="7"/>
                      </a:cubicBezTo>
                      <a:cubicBezTo>
                        <a:pt x="56" y="7"/>
                        <a:pt x="56" y="6"/>
                        <a:pt x="56" y="5"/>
                      </a:cubicBezTo>
                      <a:cubicBezTo>
                        <a:pt x="56" y="5"/>
                        <a:pt x="55" y="4"/>
                        <a:pt x="55" y="4"/>
                      </a:cubicBezTo>
                      <a:cubicBezTo>
                        <a:pt x="53" y="1"/>
                        <a:pt x="46" y="0"/>
                        <a:pt x="3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6" name="Freeform 975"/>
                <p:cNvSpPr>
                  <a:spLocks/>
                </p:cNvSpPr>
                <p:nvPr/>
              </p:nvSpPr>
              <p:spPr bwMode="auto">
                <a:xfrm>
                  <a:off x="2678" y="3880"/>
                  <a:ext cx="56" cy="23"/>
                </a:xfrm>
                <a:custGeom>
                  <a:avLst/>
                  <a:gdLst>
                    <a:gd name="T0" fmla="*/ 19 w 30"/>
                    <a:gd name="T1" fmla="*/ 0 h 12"/>
                    <a:gd name="T2" fmla="*/ 14 w 30"/>
                    <a:gd name="T3" fmla="*/ 0 h 12"/>
                    <a:gd name="T4" fmla="*/ 1 w 30"/>
                    <a:gd name="T5" fmla="*/ 5 h 12"/>
                    <a:gd name="T6" fmla="*/ 0 w 30"/>
                    <a:gd name="T7" fmla="*/ 8 h 12"/>
                    <a:gd name="T8" fmla="*/ 0 w 30"/>
                    <a:gd name="T9" fmla="*/ 8 h 12"/>
                    <a:gd name="T10" fmla="*/ 11 w 30"/>
                    <a:gd name="T11" fmla="*/ 12 h 12"/>
                    <a:gd name="T12" fmla="*/ 14 w 30"/>
                    <a:gd name="T13" fmla="*/ 12 h 12"/>
                    <a:gd name="T14" fmla="*/ 16 w 30"/>
                    <a:gd name="T15" fmla="*/ 12 h 12"/>
                    <a:gd name="T16" fmla="*/ 24 w 30"/>
                    <a:gd name="T17" fmla="*/ 10 h 12"/>
                    <a:gd name="T18" fmla="*/ 30 w 30"/>
                    <a:gd name="T19" fmla="*/ 4 h 12"/>
                    <a:gd name="T20" fmla="*/ 19 w 30"/>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2">
                      <a:moveTo>
                        <a:pt x="19" y="0"/>
                      </a:moveTo>
                      <a:cubicBezTo>
                        <a:pt x="17" y="0"/>
                        <a:pt x="16" y="0"/>
                        <a:pt x="14" y="0"/>
                      </a:cubicBezTo>
                      <a:cubicBezTo>
                        <a:pt x="8" y="1"/>
                        <a:pt x="4" y="3"/>
                        <a:pt x="1" y="5"/>
                      </a:cubicBezTo>
                      <a:cubicBezTo>
                        <a:pt x="0" y="6"/>
                        <a:pt x="0" y="7"/>
                        <a:pt x="0" y="8"/>
                      </a:cubicBezTo>
                      <a:cubicBezTo>
                        <a:pt x="0" y="8"/>
                        <a:pt x="0" y="8"/>
                        <a:pt x="0" y="8"/>
                      </a:cubicBezTo>
                      <a:cubicBezTo>
                        <a:pt x="1" y="11"/>
                        <a:pt x="5" y="12"/>
                        <a:pt x="11" y="12"/>
                      </a:cubicBezTo>
                      <a:cubicBezTo>
                        <a:pt x="12" y="12"/>
                        <a:pt x="13" y="12"/>
                        <a:pt x="14" y="12"/>
                      </a:cubicBezTo>
                      <a:cubicBezTo>
                        <a:pt x="15" y="12"/>
                        <a:pt x="15" y="12"/>
                        <a:pt x="16" y="12"/>
                      </a:cubicBezTo>
                      <a:cubicBezTo>
                        <a:pt x="19" y="11"/>
                        <a:pt x="21" y="11"/>
                        <a:pt x="24" y="10"/>
                      </a:cubicBezTo>
                      <a:cubicBezTo>
                        <a:pt x="28" y="8"/>
                        <a:pt x="30" y="6"/>
                        <a:pt x="30" y="4"/>
                      </a:cubicBezTo>
                      <a:cubicBezTo>
                        <a:pt x="29" y="1"/>
                        <a:pt x="25" y="0"/>
                        <a:pt x="1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7" name="Freeform 976"/>
                <p:cNvSpPr>
                  <a:spLocks noEditPoints="1"/>
                </p:cNvSpPr>
                <p:nvPr/>
              </p:nvSpPr>
              <p:spPr bwMode="auto">
                <a:xfrm>
                  <a:off x="3773" y="2611"/>
                  <a:ext cx="495" cy="1230"/>
                </a:xfrm>
                <a:custGeom>
                  <a:avLst/>
                  <a:gdLst>
                    <a:gd name="T0" fmla="*/ 62 w 263"/>
                    <a:gd name="T1" fmla="*/ 581 h 654"/>
                    <a:gd name="T2" fmla="*/ 0 w 263"/>
                    <a:gd name="T3" fmla="*/ 653 h 654"/>
                    <a:gd name="T4" fmla="*/ 0 w 263"/>
                    <a:gd name="T5" fmla="*/ 653 h 654"/>
                    <a:gd name="T6" fmla="*/ 1 w 263"/>
                    <a:gd name="T7" fmla="*/ 654 h 654"/>
                    <a:gd name="T8" fmla="*/ 62 w 263"/>
                    <a:gd name="T9" fmla="*/ 583 h 654"/>
                    <a:gd name="T10" fmla="*/ 62 w 263"/>
                    <a:gd name="T11" fmla="*/ 583 h 654"/>
                    <a:gd name="T12" fmla="*/ 62 w 263"/>
                    <a:gd name="T13" fmla="*/ 581 h 654"/>
                    <a:gd name="T14" fmla="*/ 71 w 263"/>
                    <a:gd name="T15" fmla="*/ 575 h 654"/>
                    <a:gd name="T16" fmla="*/ 69 w 263"/>
                    <a:gd name="T17" fmla="*/ 578 h 654"/>
                    <a:gd name="T18" fmla="*/ 68 w 263"/>
                    <a:gd name="T19" fmla="*/ 579 h 654"/>
                    <a:gd name="T20" fmla="*/ 96 w 263"/>
                    <a:gd name="T21" fmla="*/ 602 h 654"/>
                    <a:gd name="T22" fmla="*/ 97 w 263"/>
                    <a:gd name="T23" fmla="*/ 602 h 654"/>
                    <a:gd name="T24" fmla="*/ 99 w 263"/>
                    <a:gd name="T25" fmla="*/ 598 h 654"/>
                    <a:gd name="T26" fmla="*/ 71 w 263"/>
                    <a:gd name="T27" fmla="*/ 575 h 654"/>
                    <a:gd name="T28" fmla="*/ 252 w 263"/>
                    <a:gd name="T29" fmla="*/ 329 h 654"/>
                    <a:gd name="T30" fmla="*/ 107 w 263"/>
                    <a:gd name="T31" fmla="*/ 593 h 654"/>
                    <a:gd name="T32" fmla="*/ 108 w 263"/>
                    <a:gd name="T33" fmla="*/ 594 h 654"/>
                    <a:gd name="T34" fmla="*/ 109 w 263"/>
                    <a:gd name="T35" fmla="*/ 594 h 654"/>
                    <a:gd name="T36" fmla="*/ 254 w 263"/>
                    <a:gd name="T37" fmla="*/ 330 h 654"/>
                    <a:gd name="T38" fmla="*/ 253 w 263"/>
                    <a:gd name="T39" fmla="*/ 330 h 654"/>
                    <a:gd name="T40" fmla="*/ 253 w 263"/>
                    <a:gd name="T41" fmla="*/ 330 h 654"/>
                    <a:gd name="T42" fmla="*/ 252 w 263"/>
                    <a:gd name="T43" fmla="*/ 329 h 654"/>
                    <a:gd name="T44" fmla="*/ 204 w 263"/>
                    <a:gd name="T45" fmla="*/ 295 h 654"/>
                    <a:gd name="T46" fmla="*/ 203 w 263"/>
                    <a:gd name="T47" fmla="*/ 296 h 654"/>
                    <a:gd name="T48" fmla="*/ 202 w 263"/>
                    <a:gd name="T49" fmla="*/ 300 h 654"/>
                    <a:gd name="T50" fmla="*/ 253 w 263"/>
                    <a:gd name="T51" fmla="*/ 320 h 654"/>
                    <a:gd name="T52" fmla="*/ 254 w 263"/>
                    <a:gd name="T53" fmla="*/ 316 h 654"/>
                    <a:gd name="T54" fmla="*/ 254 w 263"/>
                    <a:gd name="T55" fmla="*/ 315 h 654"/>
                    <a:gd name="T56" fmla="*/ 204 w 263"/>
                    <a:gd name="T57" fmla="*/ 295 h 654"/>
                    <a:gd name="T58" fmla="*/ 262 w 263"/>
                    <a:gd name="T59" fmla="*/ 0 h 654"/>
                    <a:gd name="T60" fmla="*/ 203 w 263"/>
                    <a:gd name="T61" fmla="*/ 283 h 654"/>
                    <a:gd name="T62" fmla="*/ 203 w 263"/>
                    <a:gd name="T63" fmla="*/ 283 h 654"/>
                    <a:gd name="T64" fmla="*/ 204 w 263"/>
                    <a:gd name="T65" fmla="*/ 283 h 654"/>
                    <a:gd name="T66" fmla="*/ 204 w 263"/>
                    <a:gd name="T67" fmla="*/ 284 h 654"/>
                    <a:gd name="T68" fmla="*/ 263 w 263"/>
                    <a:gd name="T69" fmla="*/ 0 h 654"/>
                    <a:gd name="T70" fmla="*/ 262 w 263"/>
                    <a:gd name="T71" fmla="*/ 0 h 654"/>
                    <a:gd name="T72" fmla="*/ 262 w 263"/>
                    <a:gd name="T73" fmla="*/ 0 h 654"/>
                    <a:gd name="T74" fmla="*/ 262 w 263"/>
                    <a:gd name="T75"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3" h="654">
                      <a:moveTo>
                        <a:pt x="62" y="581"/>
                      </a:moveTo>
                      <a:cubicBezTo>
                        <a:pt x="42" y="606"/>
                        <a:pt x="22" y="630"/>
                        <a:pt x="0" y="653"/>
                      </a:cubicBezTo>
                      <a:cubicBezTo>
                        <a:pt x="0" y="653"/>
                        <a:pt x="0" y="653"/>
                        <a:pt x="0" y="653"/>
                      </a:cubicBezTo>
                      <a:cubicBezTo>
                        <a:pt x="1" y="653"/>
                        <a:pt x="1" y="654"/>
                        <a:pt x="1" y="654"/>
                      </a:cubicBezTo>
                      <a:cubicBezTo>
                        <a:pt x="23" y="631"/>
                        <a:pt x="43" y="607"/>
                        <a:pt x="62" y="583"/>
                      </a:cubicBezTo>
                      <a:cubicBezTo>
                        <a:pt x="62" y="583"/>
                        <a:pt x="62" y="583"/>
                        <a:pt x="62" y="583"/>
                      </a:cubicBezTo>
                      <a:cubicBezTo>
                        <a:pt x="62" y="583"/>
                        <a:pt x="62" y="582"/>
                        <a:pt x="62" y="581"/>
                      </a:cubicBezTo>
                      <a:moveTo>
                        <a:pt x="71" y="575"/>
                      </a:moveTo>
                      <a:cubicBezTo>
                        <a:pt x="71" y="576"/>
                        <a:pt x="70" y="577"/>
                        <a:pt x="69" y="578"/>
                      </a:cubicBezTo>
                      <a:cubicBezTo>
                        <a:pt x="69" y="579"/>
                        <a:pt x="69" y="579"/>
                        <a:pt x="68" y="579"/>
                      </a:cubicBezTo>
                      <a:cubicBezTo>
                        <a:pt x="78" y="587"/>
                        <a:pt x="87" y="594"/>
                        <a:pt x="96" y="602"/>
                      </a:cubicBezTo>
                      <a:cubicBezTo>
                        <a:pt x="96" y="602"/>
                        <a:pt x="97" y="602"/>
                        <a:pt x="97" y="602"/>
                      </a:cubicBezTo>
                      <a:cubicBezTo>
                        <a:pt x="98" y="600"/>
                        <a:pt x="99" y="599"/>
                        <a:pt x="99" y="598"/>
                      </a:cubicBezTo>
                      <a:cubicBezTo>
                        <a:pt x="90" y="590"/>
                        <a:pt x="81" y="583"/>
                        <a:pt x="71" y="575"/>
                      </a:cubicBezTo>
                      <a:moveTo>
                        <a:pt x="252" y="329"/>
                      </a:moveTo>
                      <a:cubicBezTo>
                        <a:pt x="217" y="424"/>
                        <a:pt x="168" y="513"/>
                        <a:pt x="107" y="593"/>
                      </a:cubicBezTo>
                      <a:cubicBezTo>
                        <a:pt x="108" y="593"/>
                        <a:pt x="108" y="593"/>
                        <a:pt x="108" y="594"/>
                      </a:cubicBezTo>
                      <a:cubicBezTo>
                        <a:pt x="108" y="594"/>
                        <a:pt x="109" y="594"/>
                        <a:pt x="109" y="594"/>
                      </a:cubicBezTo>
                      <a:cubicBezTo>
                        <a:pt x="169" y="514"/>
                        <a:pt x="218" y="424"/>
                        <a:pt x="254" y="330"/>
                      </a:cubicBezTo>
                      <a:cubicBezTo>
                        <a:pt x="254" y="330"/>
                        <a:pt x="254" y="330"/>
                        <a:pt x="253" y="330"/>
                      </a:cubicBezTo>
                      <a:cubicBezTo>
                        <a:pt x="253" y="330"/>
                        <a:pt x="253" y="330"/>
                        <a:pt x="253" y="330"/>
                      </a:cubicBezTo>
                      <a:cubicBezTo>
                        <a:pt x="253" y="330"/>
                        <a:pt x="253" y="330"/>
                        <a:pt x="252" y="329"/>
                      </a:cubicBezTo>
                      <a:moveTo>
                        <a:pt x="204" y="295"/>
                      </a:moveTo>
                      <a:cubicBezTo>
                        <a:pt x="203" y="296"/>
                        <a:pt x="203" y="296"/>
                        <a:pt x="203" y="296"/>
                      </a:cubicBezTo>
                      <a:cubicBezTo>
                        <a:pt x="203" y="297"/>
                        <a:pt x="202" y="299"/>
                        <a:pt x="202" y="300"/>
                      </a:cubicBezTo>
                      <a:cubicBezTo>
                        <a:pt x="219" y="307"/>
                        <a:pt x="236" y="313"/>
                        <a:pt x="253" y="320"/>
                      </a:cubicBezTo>
                      <a:cubicBezTo>
                        <a:pt x="253" y="319"/>
                        <a:pt x="253" y="317"/>
                        <a:pt x="254" y="316"/>
                      </a:cubicBezTo>
                      <a:cubicBezTo>
                        <a:pt x="254" y="316"/>
                        <a:pt x="254" y="315"/>
                        <a:pt x="254" y="315"/>
                      </a:cubicBezTo>
                      <a:cubicBezTo>
                        <a:pt x="237" y="308"/>
                        <a:pt x="220" y="302"/>
                        <a:pt x="204" y="295"/>
                      </a:cubicBezTo>
                      <a:moveTo>
                        <a:pt x="262" y="0"/>
                      </a:moveTo>
                      <a:cubicBezTo>
                        <a:pt x="255" y="97"/>
                        <a:pt x="235" y="192"/>
                        <a:pt x="203" y="283"/>
                      </a:cubicBezTo>
                      <a:cubicBezTo>
                        <a:pt x="203" y="283"/>
                        <a:pt x="203" y="283"/>
                        <a:pt x="203" y="283"/>
                      </a:cubicBezTo>
                      <a:cubicBezTo>
                        <a:pt x="203" y="283"/>
                        <a:pt x="203" y="283"/>
                        <a:pt x="204" y="283"/>
                      </a:cubicBezTo>
                      <a:cubicBezTo>
                        <a:pt x="204" y="283"/>
                        <a:pt x="204" y="283"/>
                        <a:pt x="204" y="284"/>
                      </a:cubicBezTo>
                      <a:cubicBezTo>
                        <a:pt x="236" y="192"/>
                        <a:pt x="256" y="97"/>
                        <a:pt x="263" y="0"/>
                      </a:cubicBezTo>
                      <a:cubicBezTo>
                        <a:pt x="263" y="0"/>
                        <a:pt x="263" y="0"/>
                        <a:pt x="262" y="0"/>
                      </a:cubicBezTo>
                      <a:cubicBezTo>
                        <a:pt x="262" y="0"/>
                        <a:pt x="262" y="0"/>
                        <a:pt x="262" y="0"/>
                      </a:cubicBezTo>
                      <a:cubicBezTo>
                        <a:pt x="262" y="0"/>
                        <a:pt x="262" y="0"/>
                        <a:pt x="26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8" name="Freeform 977"/>
                <p:cNvSpPr>
                  <a:spLocks/>
                </p:cNvSpPr>
                <p:nvPr/>
              </p:nvSpPr>
              <p:spPr bwMode="auto">
                <a:xfrm>
                  <a:off x="4260" y="2564"/>
                  <a:ext cx="17" cy="47"/>
                </a:xfrm>
                <a:custGeom>
                  <a:avLst/>
                  <a:gdLst>
                    <a:gd name="T0" fmla="*/ 5 w 9"/>
                    <a:gd name="T1" fmla="*/ 0 h 25"/>
                    <a:gd name="T2" fmla="*/ 1 w 9"/>
                    <a:gd name="T3" fmla="*/ 7 h 25"/>
                    <a:gd name="T4" fmla="*/ 4 w 9"/>
                    <a:gd name="T5" fmla="*/ 8 h 25"/>
                    <a:gd name="T6" fmla="*/ 4 w 9"/>
                    <a:gd name="T7" fmla="*/ 13 h 25"/>
                    <a:gd name="T8" fmla="*/ 0 w 9"/>
                    <a:gd name="T9" fmla="*/ 13 h 25"/>
                    <a:gd name="T10" fmla="*/ 3 w 9"/>
                    <a:gd name="T11" fmla="*/ 25 h 25"/>
                    <a:gd name="T12" fmla="*/ 3 w 9"/>
                    <a:gd name="T13" fmla="*/ 25 h 25"/>
                    <a:gd name="T14" fmla="*/ 3 w 9"/>
                    <a:gd name="T15" fmla="*/ 25 h 25"/>
                    <a:gd name="T16" fmla="*/ 4 w 9"/>
                    <a:gd name="T17" fmla="*/ 25 h 25"/>
                    <a:gd name="T18" fmla="*/ 8 w 9"/>
                    <a:gd name="T19" fmla="*/ 13 h 25"/>
                    <a:gd name="T20" fmla="*/ 5 w 9"/>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25">
                      <a:moveTo>
                        <a:pt x="5" y="0"/>
                      </a:moveTo>
                      <a:cubicBezTo>
                        <a:pt x="3" y="0"/>
                        <a:pt x="2" y="3"/>
                        <a:pt x="1" y="7"/>
                      </a:cubicBezTo>
                      <a:cubicBezTo>
                        <a:pt x="2" y="8"/>
                        <a:pt x="3" y="8"/>
                        <a:pt x="4" y="8"/>
                      </a:cubicBezTo>
                      <a:cubicBezTo>
                        <a:pt x="4" y="10"/>
                        <a:pt x="4" y="11"/>
                        <a:pt x="4" y="13"/>
                      </a:cubicBezTo>
                      <a:cubicBezTo>
                        <a:pt x="3" y="13"/>
                        <a:pt x="1" y="13"/>
                        <a:pt x="0" y="13"/>
                      </a:cubicBezTo>
                      <a:cubicBezTo>
                        <a:pt x="0" y="19"/>
                        <a:pt x="1" y="24"/>
                        <a:pt x="3" y="25"/>
                      </a:cubicBezTo>
                      <a:cubicBezTo>
                        <a:pt x="3" y="25"/>
                        <a:pt x="3" y="25"/>
                        <a:pt x="3" y="25"/>
                      </a:cubicBezTo>
                      <a:cubicBezTo>
                        <a:pt x="3" y="25"/>
                        <a:pt x="3" y="25"/>
                        <a:pt x="3" y="25"/>
                      </a:cubicBezTo>
                      <a:cubicBezTo>
                        <a:pt x="4" y="25"/>
                        <a:pt x="4" y="25"/>
                        <a:pt x="4" y="25"/>
                      </a:cubicBezTo>
                      <a:cubicBezTo>
                        <a:pt x="6" y="25"/>
                        <a:pt x="8" y="19"/>
                        <a:pt x="8" y="13"/>
                      </a:cubicBezTo>
                      <a:cubicBezTo>
                        <a:pt x="9" y="6"/>
                        <a:pt x="7"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9" name="Freeform 978"/>
                <p:cNvSpPr>
                  <a:spLocks/>
                </p:cNvSpPr>
                <p:nvPr/>
              </p:nvSpPr>
              <p:spPr bwMode="auto">
                <a:xfrm>
                  <a:off x="4136" y="3143"/>
                  <a:ext cx="24" cy="45"/>
                </a:xfrm>
                <a:custGeom>
                  <a:avLst/>
                  <a:gdLst>
                    <a:gd name="T0" fmla="*/ 10 w 13"/>
                    <a:gd name="T1" fmla="*/ 0 h 24"/>
                    <a:gd name="T2" fmla="*/ 10 w 13"/>
                    <a:gd name="T3" fmla="*/ 0 h 24"/>
                    <a:gd name="T4" fmla="*/ 3 w 13"/>
                    <a:gd name="T5" fmla="*/ 10 h 24"/>
                    <a:gd name="T6" fmla="*/ 2 w 13"/>
                    <a:gd name="T7" fmla="*/ 23 h 24"/>
                    <a:gd name="T8" fmla="*/ 3 w 13"/>
                    <a:gd name="T9" fmla="*/ 24 h 24"/>
                    <a:gd name="T10" fmla="*/ 9 w 13"/>
                    <a:gd name="T11" fmla="*/ 17 h 24"/>
                    <a:gd name="T12" fmla="*/ 10 w 13"/>
                    <a:gd name="T13" fmla="*/ 13 h 24"/>
                    <a:gd name="T14" fmla="*/ 11 w 13"/>
                    <a:gd name="T15" fmla="*/ 12 h 24"/>
                    <a:gd name="T16" fmla="*/ 11 w 13"/>
                    <a:gd name="T17" fmla="*/ 1 h 24"/>
                    <a:gd name="T18" fmla="*/ 11 w 13"/>
                    <a:gd name="T19" fmla="*/ 0 h 24"/>
                    <a:gd name="T20" fmla="*/ 10 w 13"/>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4">
                      <a:moveTo>
                        <a:pt x="10" y="0"/>
                      </a:moveTo>
                      <a:cubicBezTo>
                        <a:pt x="10" y="0"/>
                        <a:pt x="10" y="0"/>
                        <a:pt x="10" y="0"/>
                      </a:cubicBezTo>
                      <a:cubicBezTo>
                        <a:pt x="8" y="0"/>
                        <a:pt x="5" y="5"/>
                        <a:pt x="3" y="10"/>
                      </a:cubicBezTo>
                      <a:cubicBezTo>
                        <a:pt x="0" y="17"/>
                        <a:pt x="0" y="23"/>
                        <a:pt x="2" y="23"/>
                      </a:cubicBezTo>
                      <a:cubicBezTo>
                        <a:pt x="2" y="24"/>
                        <a:pt x="3" y="24"/>
                        <a:pt x="3" y="24"/>
                      </a:cubicBezTo>
                      <a:cubicBezTo>
                        <a:pt x="4" y="24"/>
                        <a:pt x="7" y="21"/>
                        <a:pt x="9" y="17"/>
                      </a:cubicBezTo>
                      <a:cubicBezTo>
                        <a:pt x="9" y="16"/>
                        <a:pt x="10" y="14"/>
                        <a:pt x="10" y="13"/>
                      </a:cubicBezTo>
                      <a:cubicBezTo>
                        <a:pt x="10" y="13"/>
                        <a:pt x="10" y="13"/>
                        <a:pt x="11" y="12"/>
                      </a:cubicBezTo>
                      <a:cubicBezTo>
                        <a:pt x="13" y="7"/>
                        <a:pt x="13" y="2"/>
                        <a:pt x="11" y="1"/>
                      </a:cubicBezTo>
                      <a:cubicBezTo>
                        <a:pt x="11" y="0"/>
                        <a:pt x="11" y="0"/>
                        <a:pt x="11" y="0"/>
                      </a:cubicBezTo>
                      <a:cubicBezTo>
                        <a:pt x="10" y="0"/>
                        <a:pt x="10" y="0"/>
                        <a:pt x="1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0" name="Freeform 979"/>
                <p:cNvSpPr>
                  <a:spLocks/>
                </p:cNvSpPr>
                <p:nvPr/>
              </p:nvSpPr>
              <p:spPr bwMode="auto">
                <a:xfrm>
                  <a:off x="3745" y="3839"/>
                  <a:ext cx="30" cy="28"/>
                </a:xfrm>
                <a:custGeom>
                  <a:avLst/>
                  <a:gdLst>
                    <a:gd name="T0" fmla="*/ 14 w 16"/>
                    <a:gd name="T1" fmla="*/ 0 h 15"/>
                    <a:gd name="T2" fmla="*/ 6 w 16"/>
                    <a:gd name="T3" fmla="*/ 5 h 15"/>
                    <a:gd name="T4" fmla="*/ 1 w 16"/>
                    <a:gd name="T5" fmla="*/ 15 h 15"/>
                    <a:gd name="T6" fmla="*/ 2 w 16"/>
                    <a:gd name="T7" fmla="*/ 15 h 15"/>
                    <a:gd name="T8" fmla="*/ 11 w 16"/>
                    <a:gd name="T9" fmla="*/ 10 h 15"/>
                    <a:gd name="T10" fmla="*/ 16 w 16"/>
                    <a:gd name="T11" fmla="*/ 1 h 15"/>
                    <a:gd name="T12" fmla="*/ 15 w 16"/>
                    <a:gd name="T13" fmla="*/ 0 h 15"/>
                    <a:gd name="T14" fmla="*/ 15 w 16"/>
                    <a:gd name="T15" fmla="*/ 0 h 15"/>
                    <a:gd name="T16" fmla="*/ 14 w 1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14" y="0"/>
                      </a:moveTo>
                      <a:cubicBezTo>
                        <a:pt x="13" y="0"/>
                        <a:pt x="9" y="2"/>
                        <a:pt x="6" y="5"/>
                      </a:cubicBezTo>
                      <a:cubicBezTo>
                        <a:pt x="2" y="9"/>
                        <a:pt x="0" y="14"/>
                        <a:pt x="1" y="15"/>
                      </a:cubicBezTo>
                      <a:cubicBezTo>
                        <a:pt x="1" y="15"/>
                        <a:pt x="2" y="15"/>
                        <a:pt x="2" y="15"/>
                      </a:cubicBezTo>
                      <a:cubicBezTo>
                        <a:pt x="4" y="15"/>
                        <a:pt x="7" y="13"/>
                        <a:pt x="11" y="10"/>
                      </a:cubicBezTo>
                      <a:cubicBezTo>
                        <a:pt x="14" y="6"/>
                        <a:pt x="16" y="3"/>
                        <a:pt x="16" y="1"/>
                      </a:cubicBezTo>
                      <a:cubicBezTo>
                        <a:pt x="16" y="1"/>
                        <a:pt x="16" y="0"/>
                        <a:pt x="15" y="0"/>
                      </a:cubicBezTo>
                      <a:cubicBezTo>
                        <a:pt x="15" y="0"/>
                        <a:pt x="15" y="0"/>
                        <a:pt x="15" y="0"/>
                      </a:cubicBezTo>
                      <a:cubicBezTo>
                        <a:pt x="15" y="0"/>
                        <a:pt x="15" y="0"/>
                        <a:pt x="1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1" name="Freeform 980"/>
                <p:cNvSpPr>
                  <a:spLocks/>
                </p:cNvSpPr>
                <p:nvPr/>
              </p:nvSpPr>
              <p:spPr bwMode="auto">
                <a:xfrm>
                  <a:off x="4245" y="3185"/>
                  <a:ext cx="24" cy="47"/>
                </a:xfrm>
                <a:custGeom>
                  <a:avLst/>
                  <a:gdLst>
                    <a:gd name="T0" fmla="*/ 11 w 13"/>
                    <a:gd name="T1" fmla="*/ 0 h 25"/>
                    <a:gd name="T2" fmla="*/ 3 w 13"/>
                    <a:gd name="T3" fmla="*/ 10 h 25"/>
                    <a:gd name="T4" fmla="*/ 3 w 13"/>
                    <a:gd name="T5" fmla="*/ 11 h 25"/>
                    <a:gd name="T6" fmla="*/ 2 w 13"/>
                    <a:gd name="T7" fmla="*/ 15 h 25"/>
                    <a:gd name="T8" fmla="*/ 1 w 13"/>
                    <a:gd name="T9" fmla="*/ 24 h 25"/>
                    <a:gd name="T10" fmla="*/ 2 w 13"/>
                    <a:gd name="T11" fmla="*/ 25 h 25"/>
                    <a:gd name="T12" fmla="*/ 2 w 13"/>
                    <a:gd name="T13" fmla="*/ 25 h 25"/>
                    <a:gd name="T14" fmla="*/ 3 w 13"/>
                    <a:gd name="T15" fmla="*/ 25 h 25"/>
                    <a:gd name="T16" fmla="*/ 10 w 13"/>
                    <a:gd name="T17" fmla="*/ 14 h 25"/>
                    <a:gd name="T18" fmla="*/ 11 w 13"/>
                    <a:gd name="T19" fmla="*/ 0 h 25"/>
                    <a:gd name="T20" fmla="*/ 11 w 13"/>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5">
                      <a:moveTo>
                        <a:pt x="11" y="0"/>
                      </a:moveTo>
                      <a:cubicBezTo>
                        <a:pt x="8" y="0"/>
                        <a:pt x="5" y="4"/>
                        <a:pt x="3" y="10"/>
                      </a:cubicBezTo>
                      <a:cubicBezTo>
                        <a:pt x="3" y="10"/>
                        <a:pt x="3" y="11"/>
                        <a:pt x="3" y="11"/>
                      </a:cubicBezTo>
                      <a:cubicBezTo>
                        <a:pt x="2" y="12"/>
                        <a:pt x="2" y="14"/>
                        <a:pt x="2" y="15"/>
                      </a:cubicBezTo>
                      <a:cubicBezTo>
                        <a:pt x="0" y="20"/>
                        <a:pt x="0" y="23"/>
                        <a:pt x="1" y="24"/>
                      </a:cubicBezTo>
                      <a:cubicBezTo>
                        <a:pt x="2" y="25"/>
                        <a:pt x="2" y="25"/>
                        <a:pt x="2" y="25"/>
                      </a:cubicBezTo>
                      <a:cubicBezTo>
                        <a:pt x="2" y="25"/>
                        <a:pt x="2" y="25"/>
                        <a:pt x="2" y="25"/>
                      </a:cubicBezTo>
                      <a:cubicBezTo>
                        <a:pt x="3" y="25"/>
                        <a:pt x="3" y="25"/>
                        <a:pt x="3" y="25"/>
                      </a:cubicBezTo>
                      <a:cubicBezTo>
                        <a:pt x="5" y="25"/>
                        <a:pt x="8" y="20"/>
                        <a:pt x="10" y="14"/>
                      </a:cubicBezTo>
                      <a:cubicBezTo>
                        <a:pt x="13" y="7"/>
                        <a:pt x="13" y="1"/>
                        <a:pt x="11" y="0"/>
                      </a:cubicBezTo>
                      <a:cubicBezTo>
                        <a:pt x="11" y="0"/>
                        <a:pt x="11" y="0"/>
                        <a:pt x="1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2" name="Freeform 981"/>
                <p:cNvSpPr>
                  <a:spLocks/>
                </p:cNvSpPr>
                <p:nvPr/>
              </p:nvSpPr>
              <p:spPr bwMode="auto">
                <a:xfrm>
                  <a:off x="3942" y="3726"/>
                  <a:ext cx="36" cy="41"/>
                </a:xfrm>
                <a:custGeom>
                  <a:avLst/>
                  <a:gdLst>
                    <a:gd name="T0" fmla="*/ 17 w 19"/>
                    <a:gd name="T1" fmla="*/ 0 h 22"/>
                    <a:gd name="T2" fmla="*/ 9 w 19"/>
                    <a:gd name="T3" fmla="*/ 5 h 22"/>
                    <a:gd name="T4" fmla="*/ 7 w 19"/>
                    <a:gd name="T5" fmla="*/ 9 h 22"/>
                    <a:gd name="T6" fmla="*/ 6 w 19"/>
                    <a:gd name="T7" fmla="*/ 9 h 22"/>
                    <a:gd name="T8" fmla="*/ 2 w 19"/>
                    <a:gd name="T9" fmla="*/ 22 h 22"/>
                    <a:gd name="T10" fmla="*/ 3 w 19"/>
                    <a:gd name="T11" fmla="*/ 22 h 22"/>
                    <a:gd name="T12" fmla="*/ 13 w 19"/>
                    <a:gd name="T13" fmla="*/ 14 h 22"/>
                    <a:gd name="T14" fmla="*/ 19 w 19"/>
                    <a:gd name="T15" fmla="*/ 1 h 22"/>
                    <a:gd name="T16" fmla="*/ 18 w 19"/>
                    <a:gd name="T17" fmla="*/ 1 h 22"/>
                    <a:gd name="T18" fmla="*/ 17 w 19"/>
                    <a:gd name="T19" fmla="*/ 0 h 22"/>
                    <a:gd name="T20" fmla="*/ 17 w 1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
                      <a:moveTo>
                        <a:pt x="17" y="0"/>
                      </a:moveTo>
                      <a:cubicBezTo>
                        <a:pt x="15" y="0"/>
                        <a:pt x="13" y="2"/>
                        <a:pt x="9" y="5"/>
                      </a:cubicBezTo>
                      <a:cubicBezTo>
                        <a:pt x="9" y="6"/>
                        <a:pt x="8" y="7"/>
                        <a:pt x="7" y="9"/>
                      </a:cubicBezTo>
                      <a:cubicBezTo>
                        <a:pt x="7" y="9"/>
                        <a:pt x="6" y="9"/>
                        <a:pt x="6" y="9"/>
                      </a:cubicBezTo>
                      <a:cubicBezTo>
                        <a:pt x="3" y="14"/>
                        <a:pt x="0" y="20"/>
                        <a:pt x="2" y="22"/>
                      </a:cubicBezTo>
                      <a:cubicBezTo>
                        <a:pt x="2" y="22"/>
                        <a:pt x="2" y="22"/>
                        <a:pt x="3" y="22"/>
                      </a:cubicBezTo>
                      <a:cubicBezTo>
                        <a:pt x="5" y="22"/>
                        <a:pt x="10" y="19"/>
                        <a:pt x="13" y="14"/>
                      </a:cubicBezTo>
                      <a:cubicBezTo>
                        <a:pt x="17" y="9"/>
                        <a:pt x="19" y="4"/>
                        <a:pt x="19" y="1"/>
                      </a:cubicBezTo>
                      <a:cubicBezTo>
                        <a:pt x="19" y="1"/>
                        <a:pt x="18" y="1"/>
                        <a:pt x="18" y="1"/>
                      </a:cubicBezTo>
                      <a:cubicBezTo>
                        <a:pt x="18" y="0"/>
                        <a:pt x="18" y="0"/>
                        <a:pt x="17" y="0"/>
                      </a:cubicBezTo>
                      <a:cubicBezTo>
                        <a:pt x="17" y="0"/>
                        <a:pt x="17" y="0"/>
                        <a:pt x="1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3" name="Freeform 982"/>
                <p:cNvSpPr>
                  <a:spLocks/>
                </p:cNvSpPr>
                <p:nvPr/>
              </p:nvSpPr>
              <p:spPr bwMode="auto">
                <a:xfrm>
                  <a:off x="3890" y="3683"/>
                  <a:ext cx="19" cy="24"/>
                </a:xfrm>
                <a:custGeom>
                  <a:avLst/>
                  <a:gdLst>
                    <a:gd name="T0" fmla="*/ 9 w 10"/>
                    <a:gd name="T1" fmla="*/ 0 h 13"/>
                    <a:gd name="T2" fmla="*/ 3 w 10"/>
                    <a:gd name="T3" fmla="*/ 5 h 13"/>
                    <a:gd name="T4" fmla="*/ 0 w 10"/>
                    <a:gd name="T5" fmla="*/ 11 h 13"/>
                    <a:gd name="T6" fmla="*/ 0 w 10"/>
                    <a:gd name="T7" fmla="*/ 13 h 13"/>
                    <a:gd name="T8" fmla="*/ 0 w 10"/>
                    <a:gd name="T9" fmla="*/ 13 h 13"/>
                    <a:gd name="T10" fmla="*/ 1 w 10"/>
                    <a:gd name="T11" fmla="*/ 13 h 13"/>
                    <a:gd name="T12" fmla="*/ 6 w 10"/>
                    <a:gd name="T13" fmla="*/ 9 h 13"/>
                    <a:gd name="T14" fmla="*/ 7 w 10"/>
                    <a:gd name="T15" fmla="*/ 8 h 13"/>
                    <a:gd name="T16" fmla="*/ 9 w 10"/>
                    <a:gd name="T17" fmla="*/ 5 h 13"/>
                    <a:gd name="T18" fmla="*/ 10 w 10"/>
                    <a:gd name="T19" fmla="*/ 1 h 13"/>
                    <a:gd name="T20" fmla="*/ 9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9" y="0"/>
                      </a:moveTo>
                      <a:cubicBezTo>
                        <a:pt x="8" y="0"/>
                        <a:pt x="5" y="2"/>
                        <a:pt x="3" y="5"/>
                      </a:cubicBezTo>
                      <a:cubicBezTo>
                        <a:pt x="1" y="7"/>
                        <a:pt x="0" y="10"/>
                        <a:pt x="0" y="11"/>
                      </a:cubicBezTo>
                      <a:cubicBezTo>
                        <a:pt x="0" y="12"/>
                        <a:pt x="0" y="13"/>
                        <a:pt x="0" y="13"/>
                      </a:cubicBezTo>
                      <a:cubicBezTo>
                        <a:pt x="0" y="13"/>
                        <a:pt x="0" y="13"/>
                        <a:pt x="0" y="13"/>
                      </a:cubicBezTo>
                      <a:cubicBezTo>
                        <a:pt x="0" y="13"/>
                        <a:pt x="1" y="13"/>
                        <a:pt x="1" y="13"/>
                      </a:cubicBezTo>
                      <a:cubicBezTo>
                        <a:pt x="2" y="13"/>
                        <a:pt x="5" y="11"/>
                        <a:pt x="6" y="9"/>
                      </a:cubicBezTo>
                      <a:cubicBezTo>
                        <a:pt x="7" y="9"/>
                        <a:pt x="7" y="9"/>
                        <a:pt x="7" y="8"/>
                      </a:cubicBezTo>
                      <a:cubicBezTo>
                        <a:pt x="8" y="7"/>
                        <a:pt x="9" y="6"/>
                        <a:pt x="9" y="5"/>
                      </a:cubicBezTo>
                      <a:cubicBezTo>
                        <a:pt x="10" y="3"/>
                        <a:pt x="10" y="1"/>
                        <a:pt x="10" y="1"/>
                      </a:cubicBezTo>
                      <a:cubicBezTo>
                        <a:pt x="9" y="0"/>
                        <a:pt x="9"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4" name="Freeform 983"/>
                <p:cNvSpPr>
                  <a:spLocks noEditPoints="1"/>
                </p:cNvSpPr>
                <p:nvPr/>
              </p:nvSpPr>
              <p:spPr bwMode="auto">
                <a:xfrm>
                  <a:off x="2809" y="3177"/>
                  <a:ext cx="729" cy="594"/>
                </a:xfrm>
                <a:custGeom>
                  <a:avLst/>
                  <a:gdLst>
                    <a:gd name="T0" fmla="*/ 199 w 388"/>
                    <a:gd name="T1" fmla="*/ 229 h 316"/>
                    <a:gd name="T2" fmla="*/ 0 w 388"/>
                    <a:gd name="T3" fmla="*/ 314 h 316"/>
                    <a:gd name="T4" fmla="*/ 1 w 388"/>
                    <a:gd name="T5" fmla="*/ 315 h 316"/>
                    <a:gd name="T6" fmla="*/ 1 w 388"/>
                    <a:gd name="T7" fmla="*/ 316 h 316"/>
                    <a:gd name="T8" fmla="*/ 200 w 388"/>
                    <a:gd name="T9" fmla="*/ 230 h 316"/>
                    <a:gd name="T10" fmla="*/ 199 w 388"/>
                    <a:gd name="T11" fmla="*/ 229 h 316"/>
                    <a:gd name="T12" fmla="*/ 199 w 388"/>
                    <a:gd name="T13" fmla="*/ 229 h 316"/>
                    <a:gd name="T14" fmla="*/ 176 w 388"/>
                    <a:gd name="T15" fmla="*/ 173 h 316"/>
                    <a:gd name="T16" fmla="*/ 174 w 388"/>
                    <a:gd name="T17" fmla="*/ 175 h 316"/>
                    <a:gd name="T18" fmla="*/ 173 w 388"/>
                    <a:gd name="T19" fmla="*/ 175 h 316"/>
                    <a:gd name="T20" fmla="*/ 204 w 388"/>
                    <a:gd name="T21" fmla="*/ 221 h 316"/>
                    <a:gd name="T22" fmla="*/ 204 w 388"/>
                    <a:gd name="T23" fmla="*/ 220 h 316"/>
                    <a:gd name="T24" fmla="*/ 207 w 388"/>
                    <a:gd name="T25" fmla="*/ 219 h 316"/>
                    <a:gd name="T26" fmla="*/ 176 w 388"/>
                    <a:gd name="T27" fmla="*/ 173 h 316"/>
                    <a:gd name="T28" fmla="*/ 309 w 388"/>
                    <a:gd name="T29" fmla="*/ 37 h 316"/>
                    <a:gd name="T30" fmla="*/ 177 w 388"/>
                    <a:gd name="T31" fmla="*/ 166 h 316"/>
                    <a:gd name="T32" fmla="*/ 178 w 388"/>
                    <a:gd name="T33" fmla="*/ 167 h 316"/>
                    <a:gd name="T34" fmla="*/ 178 w 388"/>
                    <a:gd name="T35" fmla="*/ 168 h 316"/>
                    <a:gd name="T36" fmla="*/ 311 w 388"/>
                    <a:gd name="T37" fmla="*/ 38 h 316"/>
                    <a:gd name="T38" fmla="*/ 310 w 388"/>
                    <a:gd name="T39" fmla="*/ 38 h 316"/>
                    <a:gd name="T40" fmla="*/ 309 w 388"/>
                    <a:gd name="T41" fmla="*/ 37 h 316"/>
                    <a:gd name="T42" fmla="*/ 318 w 388"/>
                    <a:gd name="T43" fmla="*/ 34 h 316"/>
                    <a:gd name="T44" fmla="*/ 318 w 388"/>
                    <a:gd name="T45" fmla="*/ 34 h 316"/>
                    <a:gd name="T46" fmla="*/ 316 w 388"/>
                    <a:gd name="T47" fmla="*/ 36 h 316"/>
                    <a:gd name="T48" fmla="*/ 345 w 388"/>
                    <a:gd name="T49" fmla="*/ 59 h 316"/>
                    <a:gd name="T50" fmla="*/ 347 w 388"/>
                    <a:gd name="T51" fmla="*/ 56 h 316"/>
                    <a:gd name="T52" fmla="*/ 347 w 388"/>
                    <a:gd name="T53" fmla="*/ 56 h 316"/>
                    <a:gd name="T54" fmla="*/ 318 w 388"/>
                    <a:gd name="T55" fmla="*/ 34 h 316"/>
                    <a:gd name="T56" fmla="*/ 386 w 388"/>
                    <a:gd name="T57" fmla="*/ 0 h 316"/>
                    <a:gd name="T58" fmla="*/ 352 w 388"/>
                    <a:gd name="T59" fmla="*/ 53 h 316"/>
                    <a:gd name="T60" fmla="*/ 352 w 388"/>
                    <a:gd name="T61" fmla="*/ 53 h 316"/>
                    <a:gd name="T62" fmla="*/ 352 w 388"/>
                    <a:gd name="T63" fmla="*/ 55 h 316"/>
                    <a:gd name="T64" fmla="*/ 388 w 388"/>
                    <a:gd name="T65" fmla="*/ 1 h 316"/>
                    <a:gd name="T66" fmla="*/ 387 w 388"/>
                    <a:gd name="T67" fmla="*/ 0 h 316"/>
                    <a:gd name="T68" fmla="*/ 386 w 388"/>
                    <a:gd name="T6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8" h="316">
                      <a:moveTo>
                        <a:pt x="199" y="229"/>
                      </a:moveTo>
                      <a:cubicBezTo>
                        <a:pt x="140" y="267"/>
                        <a:pt x="74" y="296"/>
                        <a:pt x="0" y="314"/>
                      </a:cubicBezTo>
                      <a:cubicBezTo>
                        <a:pt x="1" y="314"/>
                        <a:pt x="1" y="315"/>
                        <a:pt x="1" y="315"/>
                      </a:cubicBezTo>
                      <a:cubicBezTo>
                        <a:pt x="1" y="315"/>
                        <a:pt x="1" y="315"/>
                        <a:pt x="1" y="316"/>
                      </a:cubicBezTo>
                      <a:cubicBezTo>
                        <a:pt x="75" y="298"/>
                        <a:pt x="141" y="269"/>
                        <a:pt x="200" y="230"/>
                      </a:cubicBezTo>
                      <a:cubicBezTo>
                        <a:pt x="199" y="230"/>
                        <a:pt x="199" y="229"/>
                        <a:pt x="199" y="229"/>
                      </a:cubicBezTo>
                      <a:cubicBezTo>
                        <a:pt x="199" y="229"/>
                        <a:pt x="199" y="229"/>
                        <a:pt x="199" y="229"/>
                      </a:cubicBezTo>
                      <a:moveTo>
                        <a:pt x="176" y="173"/>
                      </a:moveTo>
                      <a:cubicBezTo>
                        <a:pt x="175" y="174"/>
                        <a:pt x="174" y="175"/>
                        <a:pt x="174" y="175"/>
                      </a:cubicBezTo>
                      <a:cubicBezTo>
                        <a:pt x="174" y="175"/>
                        <a:pt x="173" y="175"/>
                        <a:pt x="173" y="175"/>
                      </a:cubicBezTo>
                      <a:cubicBezTo>
                        <a:pt x="183" y="191"/>
                        <a:pt x="194" y="206"/>
                        <a:pt x="204" y="221"/>
                      </a:cubicBezTo>
                      <a:cubicBezTo>
                        <a:pt x="204" y="221"/>
                        <a:pt x="204" y="221"/>
                        <a:pt x="204" y="220"/>
                      </a:cubicBezTo>
                      <a:cubicBezTo>
                        <a:pt x="205" y="220"/>
                        <a:pt x="206" y="220"/>
                        <a:pt x="207" y="219"/>
                      </a:cubicBezTo>
                      <a:cubicBezTo>
                        <a:pt x="196" y="204"/>
                        <a:pt x="186" y="189"/>
                        <a:pt x="176" y="173"/>
                      </a:cubicBezTo>
                      <a:moveTo>
                        <a:pt x="309" y="37"/>
                      </a:moveTo>
                      <a:cubicBezTo>
                        <a:pt x="273" y="87"/>
                        <a:pt x="228" y="130"/>
                        <a:pt x="177" y="166"/>
                      </a:cubicBezTo>
                      <a:cubicBezTo>
                        <a:pt x="178" y="166"/>
                        <a:pt x="178" y="167"/>
                        <a:pt x="178" y="167"/>
                      </a:cubicBezTo>
                      <a:cubicBezTo>
                        <a:pt x="178" y="167"/>
                        <a:pt x="178" y="167"/>
                        <a:pt x="178" y="168"/>
                      </a:cubicBezTo>
                      <a:cubicBezTo>
                        <a:pt x="229" y="131"/>
                        <a:pt x="274" y="88"/>
                        <a:pt x="311" y="38"/>
                      </a:cubicBezTo>
                      <a:cubicBezTo>
                        <a:pt x="310" y="38"/>
                        <a:pt x="310" y="38"/>
                        <a:pt x="310" y="38"/>
                      </a:cubicBezTo>
                      <a:cubicBezTo>
                        <a:pt x="310" y="38"/>
                        <a:pt x="310" y="38"/>
                        <a:pt x="309" y="37"/>
                      </a:cubicBezTo>
                      <a:moveTo>
                        <a:pt x="318" y="34"/>
                      </a:moveTo>
                      <a:cubicBezTo>
                        <a:pt x="318" y="34"/>
                        <a:pt x="318" y="34"/>
                        <a:pt x="318" y="34"/>
                      </a:cubicBezTo>
                      <a:cubicBezTo>
                        <a:pt x="318" y="35"/>
                        <a:pt x="317" y="35"/>
                        <a:pt x="316" y="36"/>
                      </a:cubicBezTo>
                      <a:cubicBezTo>
                        <a:pt x="326" y="43"/>
                        <a:pt x="336" y="51"/>
                        <a:pt x="345" y="59"/>
                      </a:cubicBezTo>
                      <a:cubicBezTo>
                        <a:pt x="346" y="58"/>
                        <a:pt x="346" y="57"/>
                        <a:pt x="347" y="56"/>
                      </a:cubicBezTo>
                      <a:cubicBezTo>
                        <a:pt x="347" y="56"/>
                        <a:pt x="347" y="56"/>
                        <a:pt x="347" y="56"/>
                      </a:cubicBezTo>
                      <a:cubicBezTo>
                        <a:pt x="337" y="49"/>
                        <a:pt x="328" y="41"/>
                        <a:pt x="318" y="34"/>
                      </a:cubicBezTo>
                      <a:moveTo>
                        <a:pt x="386" y="0"/>
                      </a:moveTo>
                      <a:cubicBezTo>
                        <a:pt x="376" y="18"/>
                        <a:pt x="364" y="36"/>
                        <a:pt x="352" y="53"/>
                      </a:cubicBezTo>
                      <a:cubicBezTo>
                        <a:pt x="352" y="53"/>
                        <a:pt x="352" y="53"/>
                        <a:pt x="352" y="53"/>
                      </a:cubicBezTo>
                      <a:cubicBezTo>
                        <a:pt x="352" y="54"/>
                        <a:pt x="352" y="54"/>
                        <a:pt x="352" y="55"/>
                      </a:cubicBezTo>
                      <a:cubicBezTo>
                        <a:pt x="365" y="37"/>
                        <a:pt x="377" y="19"/>
                        <a:pt x="388" y="1"/>
                      </a:cubicBezTo>
                      <a:cubicBezTo>
                        <a:pt x="387" y="0"/>
                        <a:pt x="387" y="0"/>
                        <a:pt x="387" y="0"/>
                      </a:cubicBezTo>
                      <a:cubicBezTo>
                        <a:pt x="387" y="0"/>
                        <a:pt x="386" y="0"/>
                        <a:pt x="38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5" name="Freeform 984"/>
                <p:cNvSpPr>
                  <a:spLocks/>
                </p:cNvSpPr>
                <p:nvPr/>
              </p:nvSpPr>
              <p:spPr bwMode="auto">
                <a:xfrm>
                  <a:off x="2773" y="3764"/>
                  <a:ext cx="38" cy="18"/>
                </a:xfrm>
                <a:custGeom>
                  <a:avLst/>
                  <a:gdLst>
                    <a:gd name="T0" fmla="*/ 14 w 20"/>
                    <a:gd name="T1" fmla="*/ 0 h 10"/>
                    <a:gd name="T2" fmla="*/ 9 w 20"/>
                    <a:gd name="T3" fmla="*/ 1 h 10"/>
                    <a:gd name="T4" fmla="*/ 0 w 20"/>
                    <a:gd name="T5" fmla="*/ 7 h 10"/>
                    <a:gd name="T6" fmla="*/ 6 w 20"/>
                    <a:gd name="T7" fmla="*/ 10 h 10"/>
                    <a:gd name="T8" fmla="*/ 11 w 20"/>
                    <a:gd name="T9" fmla="*/ 9 h 10"/>
                    <a:gd name="T10" fmla="*/ 20 w 20"/>
                    <a:gd name="T11" fmla="*/ 4 h 10"/>
                    <a:gd name="T12" fmla="*/ 20 w 20"/>
                    <a:gd name="T13" fmla="*/ 3 h 10"/>
                    <a:gd name="T14" fmla="*/ 19 w 20"/>
                    <a:gd name="T15" fmla="*/ 2 h 10"/>
                    <a:gd name="T16" fmla="*/ 14 w 20"/>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0">
                      <a:moveTo>
                        <a:pt x="14" y="0"/>
                      </a:moveTo>
                      <a:cubicBezTo>
                        <a:pt x="13" y="0"/>
                        <a:pt x="11" y="1"/>
                        <a:pt x="9" y="1"/>
                      </a:cubicBezTo>
                      <a:cubicBezTo>
                        <a:pt x="4" y="3"/>
                        <a:pt x="0" y="5"/>
                        <a:pt x="0" y="7"/>
                      </a:cubicBezTo>
                      <a:cubicBezTo>
                        <a:pt x="1" y="9"/>
                        <a:pt x="3" y="10"/>
                        <a:pt x="6" y="10"/>
                      </a:cubicBezTo>
                      <a:cubicBezTo>
                        <a:pt x="8" y="10"/>
                        <a:pt x="9" y="9"/>
                        <a:pt x="11" y="9"/>
                      </a:cubicBezTo>
                      <a:cubicBezTo>
                        <a:pt x="16" y="8"/>
                        <a:pt x="20" y="6"/>
                        <a:pt x="20" y="4"/>
                      </a:cubicBezTo>
                      <a:cubicBezTo>
                        <a:pt x="20" y="3"/>
                        <a:pt x="20" y="3"/>
                        <a:pt x="20" y="3"/>
                      </a:cubicBezTo>
                      <a:cubicBezTo>
                        <a:pt x="20" y="3"/>
                        <a:pt x="20" y="2"/>
                        <a:pt x="19" y="2"/>
                      </a:cubicBezTo>
                      <a:cubicBezTo>
                        <a:pt x="18" y="1"/>
                        <a:pt x="17" y="0"/>
                        <a:pt x="1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6" name="Freeform 985"/>
                <p:cNvSpPr>
                  <a:spLocks/>
                </p:cNvSpPr>
                <p:nvPr/>
              </p:nvSpPr>
              <p:spPr bwMode="auto">
                <a:xfrm>
                  <a:off x="3181" y="3587"/>
                  <a:ext cx="32" cy="22"/>
                </a:xfrm>
                <a:custGeom>
                  <a:avLst/>
                  <a:gdLst>
                    <a:gd name="T0" fmla="*/ 13 w 17"/>
                    <a:gd name="T1" fmla="*/ 0 h 12"/>
                    <a:gd name="T2" fmla="*/ 9 w 17"/>
                    <a:gd name="T3" fmla="*/ 1 h 12"/>
                    <a:gd name="T4" fmla="*/ 6 w 17"/>
                    <a:gd name="T5" fmla="*/ 2 h 12"/>
                    <a:gd name="T6" fmla="*/ 6 w 17"/>
                    <a:gd name="T7" fmla="*/ 3 h 12"/>
                    <a:gd name="T8" fmla="*/ 1 w 17"/>
                    <a:gd name="T9" fmla="*/ 11 h 12"/>
                    <a:gd name="T10" fmla="*/ 1 w 17"/>
                    <a:gd name="T11" fmla="*/ 11 h 12"/>
                    <a:gd name="T12" fmla="*/ 2 w 17"/>
                    <a:gd name="T13" fmla="*/ 12 h 12"/>
                    <a:gd name="T14" fmla="*/ 4 w 17"/>
                    <a:gd name="T15" fmla="*/ 12 h 12"/>
                    <a:gd name="T16" fmla="*/ 11 w 17"/>
                    <a:gd name="T17" fmla="*/ 10 h 12"/>
                    <a:gd name="T18" fmla="*/ 16 w 17"/>
                    <a:gd name="T19" fmla="*/ 1 h 12"/>
                    <a:gd name="T20" fmla="*/ 13 w 17"/>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2">
                      <a:moveTo>
                        <a:pt x="13" y="0"/>
                      </a:moveTo>
                      <a:cubicBezTo>
                        <a:pt x="12" y="0"/>
                        <a:pt x="10" y="0"/>
                        <a:pt x="9" y="1"/>
                      </a:cubicBezTo>
                      <a:cubicBezTo>
                        <a:pt x="8" y="2"/>
                        <a:pt x="7" y="2"/>
                        <a:pt x="6" y="2"/>
                      </a:cubicBezTo>
                      <a:cubicBezTo>
                        <a:pt x="6" y="3"/>
                        <a:pt x="6" y="3"/>
                        <a:pt x="6" y="3"/>
                      </a:cubicBezTo>
                      <a:cubicBezTo>
                        <a:pt x="3" y="5"/>
                        <a:pt x="0" y="8"/>
                        <a:pt x="1" y="11"/>
                      </a:cubicBezTo>
                      <a:cubicBezTo>
                        <a:pt x="1" y="11"/>
                        <a:pt x="1" y="11"/>
                        <a:pt x="1" y="11"/>
                      </a:cubicBezTo>
                      <a:cubicBezTo>
                        <a:pt x="1" y="11"/>
                        <a:pt x="1" y="12"/>
                        <a:pt x="2" y="12"/>
                      </a:cubicBezTo>
                      <a:cubicBezTo>
                        <a:pt x="2" y="12"/>
                        <a:pt x="3" y="12"/>
                        <a:pt x="4" y="12"/>
                      </a:cubicBezTo>
                      <a:cubicBezTo>
                        <a:pt x="6" y="12"/>
                        <a:pt x="8" y="11"/>
                        <a:pt x="11" y="10"/>
                      </a:cubicBezTo>
                      <a:cubicBezTo>
                        <a:pt x="15" y="7"/>
                        <a:pt x="17" y="3"/>
                        <a:pt x="16" y="1"/>
                      </a:cubicBezTo>
                      <a:cubicBezTo>
                        <a:pt x="16" y="0"/>
                        <a:pt x="15" y="0"/>
                        <a:pt x="1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7" name="Freeform 986"/>
                <p:cNvSpPr>
                  <a:spLocks/>
                </p:cNvSpPr>
                <p:nvPr/>
              </p:nvSpPr>
              <p:spPr bwMode="auto">
                <a:xfrm>
                  <a:off x="3533" y="3154"/>
                  <a:ext cx="18" cy="25"/>
                </a:xfrm>
                <a:custGeom>
                  <a:avLst/>
                  <a:gdLst>
                    <a:gd name="T0" fmla="*/ 8 w 10"/>
                    <a:gd name="T1" fmla="*/ 0 h 13"/>
                    <a:gd name="T2" fmla="*/ 2 w 10"/>
                    <a:gd name="T3" fmla="*/ 5 h 13"/>
                    <a:gd name="T4" fmla="*/ 1 w 10"/>
                    <a:gd name="T5" fmla="*/ 12 h 13"/>
                    <a:gd name="T6" fmla="*/ 2 w 10"/>
                    <a:gd name="T7" fmla="*/ 12 h 13"/>
                    <a:gd name="T8" fmla="*/ 3 w 10"/>
                    <a:gd name="T9" fmla="*/ 13 h 13"/>
                    <a:gd name="T10" fmla="*/ 3 w 10"/>
                    <a:gd name="T11" fmla="*/ 13 h 13"/>
                    <a:gd name="T12" fmla="*/ 8 w 10"/>
                    <a:gd name="T13" fmla="*/ 8 h 13"/>
                    <a:gd name="T14" fmla="*/ 9 w 10"/>
                    <a:gd name="T15" fmla="*/ 0 h 13"/>
                    <a:gd name="T16" fmla="*/ 8 w 10"/>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8" y="0"/>
                      </a:moveTo>
                      <a:cubicBezTo>
                        <a:pt x="6" y="0"/>
                        <a:pt x="4" y="1"/>
                        <a:pt x="2" y="5"/>
                      </a:cubicBezTo>
                      <a:cubicBezTo>
                        <a:pt x="1" y="7"/>
                        <a:pt x="0" y="10"/>
                        <a:pt x="1" y="12"/>
                      </a:cubicBezTo>
                      <a:cubicBezTo>
                        <a:pt x="1" y="12"/>
                        <a:pt x="2" y="12"/>
                        <a:pt x="2" y="12"/>
                      </a:cubicBezTo>
                      <a:cubicBezTo>
                        <a:pt x="2" y="12"/>
                        <a:pt x="2" y="12"/>
                        <a:pt x="3" y="13"/>
                      </a:cubicBezTo>
                      <a:cubicBezTo>
                        <a:pt x="3" y="13"/>
                        <a:pt x="3" y="13"/>
                        <a:pt x="3" y="13"/>
                      </a:cubicBezTo>
                      <a:cubicBezTo>
                        <a:pt x="4" y="13"/>
                        <a:pt x="7" y="11"/>
                        <a:pt x="8" y="8"/>
                      </a:cubicBezTo>
                      <a:cubicBezTo>
                        <a:pt x="10" y="4"/>
                        <a:pt x="10" y="1"/>
                        <a:pt x="9" y="0"/>
                      </a:cubicBezTo>
                      <a:cubicBezTo>
                        <a:pt x="9" y="0"/>
                        <a:pt x="8"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8" name="Freeform 987"/>
                <p:cNvSpPr>
                  <a:spLocks/>
                </p:cNvSpPr>
                <p:nvPr/>
              </p:nvSpPr>
              <p:spPr bwMode="auto">
                <a:xfrm>
                  <a:off x="3115" y="3489"/>
                  <a:ext cx="31" cy="21"/>
                </a:xfrm>
                <a:custGeom>
                  <a:avLst/>
                  <a:gdLst>
                    <a:gd name="T0" fmla="*/ 12 w 16"/>
                    <a:gd name="T1" fmla="*/ 0 h 11"/>
                    <a:gd name="T2" fmla="*/ 6 w 16"/>
                    <a:gd name="T3" fmla="*/ 2 h 11"/>
                    <a:gd name="T4" fmla="*/ 2 w 16"/>
                    <a:gd name="T5" fmla="*/ 10 h 11"/>
                    <a:gd name="T6" fmla="*/ 4 w 16"/>
                    <a:gd name="T7" fmla="*/ 11 h 11"/>
                    <a:gd name="T8" fmla="*/ 10 w 16"/>
                    <a:gd name="T9" fmla="*/ 9 h 11"/>
                    <a:gd name="T10" fmla="*/ 11 w 16"/>
                    <a:gd name="T11" fmla="*/ 9 h 11"/>
                    <a:gd name="T12" fmla="*/ 13 w 16"/>
                    <a:gd name="T13" fmla="*/ 7 h 11"/>
                    <a:gd name="T14" fmla="*/ 15 w 16"/>
                    <a:gd name="T15" fmla="*/ 2 h 11"/>
                    <a:gd name="T16" fmla="*/ 15 w 16"/>
                    <a:gd name="T17" fmla="*/ 1 h 11"/>
                    <a:gd name="T18" fmla="*/ 14 w 16"/>
                    <a:gd name="T19" fmla="*/ 0 h 11"/>
                    <a:gd name="T20" fmla="*/ 12 w 16"/>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1">
                      <a:moveTo>
                        <a:pt x="12" y="0"/>
                      </a:moveTo>
                      <a:cubicBezTo>
                        <a:pt x="10" y="0"/>
                        <a:pt x="8" y="0"/>
                        <a:pt x="6" y="2"/>
                      </a:cubicBezTo>
                      <a:cubicBezTo>
                        <a:pt x="2" y="5"/>
                        <a:pt x="0" y="8"/>
                        <a:pt x="2" y="10"/>
                      </a:cubicBezTo>
                      <a:cubicBezTo>
                        <a:pt x="2" y="11"/>
                        <a:pt x="3" y="11"/>
                        <a:pt x="4" y="11"/>
                      </a:cubicBezTo>
                      <a:cubicBezTo>
                        <a:pt x="6" y="11"/>
                        <a:pt x="8" y="11"/>
                        <a:pt x="10" y="9"/>
                      </a:cubicBezTo>
                      <a:cubicBezTo>
                        <a:pt x="10" y="9"/>
                        <a:pt x="11" y="9"/>
                        <a:pt x="11" y="9"/>
                      </a:cubicBezTo>
                      <a:cubicBezTo>
                        <a:pt x="11" y="9"/>
                        <a:pt x="12" y="8"/>
                        <a:pt x="13" y="7"/>
                      </a:cubicBezTo>
                      <a:cubicBezTo>
                        <a:pt x="15" y="5"/>
                        <a:pt x="16" y="3"/>
                        <a:pt x="15" y="2"/>
                      </a:cubicBezTo>
                      <a:cubicBezTo>
                        <a:pt x="15" y="1"/>
                        <a:pt x="15" y="1"/>
                        <a:pt x="15" y="1"/>
                      </a:cubicBezTo>
                      <a:cubicBezTo>
                        <a:pt x="15" y="1"/>
                        <a:pt x="15" y="0"/>
                        <a:pt x="14" y="0"/>
                      </a:cubicBezTo>
                      <a:cubicBezTo>
                        <a:pt x="14" y="0"/>
                        <a:pt x="13" y="0"/>
                        <a:pt x="1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9" name="Freeform 988"/>
                <p:cNvSpPr>
                  <a:spLocks/>
                </p:cNvSpPr>
                <p:nvPr/>
              </p:nvSpPr>
              <p:spPr bwMode="auto">
                <a:xfrm>
                  <a:off x="3388" y="3222"/>
                  <a:ext cx="24" cy="26"/>
                </a:xfrm>
                <a:custGeom>
                  <a:avLst/>
                  <a:gdLst>
                    <a:gd name="T0" fmla="*/ 10 w 13"/>
                    <a:gd name="T1" fmla="*/ 0 h 14"/>
                    <a:gd name="T2" fmla="*/ 4 w 13"/>
                    <a:gd name="T3" fmla="*/ 5 h 14"/>
                    <a:gd name="T4" fmla="*/ 1 w 13"/>
                    <a:gd name="T5" fmla="*/ 13 h 14"/>
                    <a:gd name="T6" fmla="*/ 2 w 13"/>
                    <a:gd name="T7" fmla="*/ 14 h 14"/>
                    <a:gd name="T8" fmla="*/ 3 w 13"/>
                    <a:gd name="T9" fmla="*/ 14 h 14"/>
                    <a:gd name="T10" fmla="*/ 3 w 13"/>
                    <a:gd name="T11" fmla="*/ 14 h 14"/>
                    <a:gd name="T12" fmla="*/ 8 w 13"/>
                    <a:gd name="T13" fmla="*/ 12 h 14"/>
                    <a:gd name="T14" fmla="*/ 10 w 13"/>
                    <a:gd name="T15" fmla="*/ 10 h 14"/>
                    <a:gd name="T16" fmla="*/ 10 w 13"/>
                    <a:gd name="T17" fmla="*/ 10 h 14"/>
                    <a:gd name="T18" fmla="*/ 12 w 13"/>
                    <a:gd name="T19" fmla="*/ 1 h 14"/>
                    <a:gd name="T20" fmla="*/ 10 w 13"/>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4">
                      <a:moveTo>
                        <a:pt x="10" y="0"/>
                      </a:moveTo>
                      <a:cubicBezTo>
                        <a:pt x="8" y="0"/>
                        <a:pt x="6" y="2"/>
                        <a:pt x="4" y="5"/>
                      </a:cubicBezTo>
                      <a:cubicBezTo>
                        <a:pt x="1" y="8"/>
                        <a:pt x="0" y="12"/>
                        <a:pt x="1" y="13"/>
                      </a:cubicBezTo>
                      <a:cubicBezTo>
                        <a:pt x="2" y="14"/>
                        <a:pt x="2" y="14"/>
                        <a:pt x="2" y="14"/>
                      </a:cubicBezTo>
                      <a:cubicBezTo>
                        <a:pt x="2" y="14"/>
                        <a:pt x="2" y="14"/>
                        <a:pt x="3" y="14"/>
                      </a:cubicBezTo>
                      <a:cubicBezTo>
                        <a:pt x="3" y="14"/>
                        <a:pt x="3" y="14"/>
                        <a:pt x="3" y="14"/>
                      </a:cubicBezTo>
                      <a:cubicBezTo>
                        <a:pt x="5" y="14"/>
                        <a:pt x="7" y="13"/>
                        <a:pt x="8" y="12"/>
                      </a:cubicBezTo>
                      <a:cubicBezTo>
                        <a:pt x="9" y="11"/>
                        <a:pt x="10" y="11"/>
                        <a:pt x="10" y="10"/>
                      </a:cubicBezTo>
                      <a:cubicBezTo>
                        <a:pt x="10" y="10"/>
                        <a:pt x="10" y="10"/>
                        <a:pt x="10" y="10"/>
                      </a:cubicBezTo>
                      <a:cubicBezTo>
                        <a:pt x="13" y="6"/>
                        <a:pt x="13" y="2"/>
                        <a:pt x="12" y="1"/>
                      </a:cubicBezTo>
                      <a:cubicBezTo>
                        <a:pt x="11" y="1"/>
                        <a:pt x="11" y="0"/>
                        <a:pt x="1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0" name="Freeform 989"/>
                <p:cNvSpPr>
                  <a:spLocks/>
                </p:cNvSpPr>
                <p:nvPr/>
              </p:nvSpPr>
              <p:spPr bwMode="auto">
                <a:xfrm>
                  <a:off x="3458" y="3277"/>
                  <a:ext cx="15" cy="17"/>
                </a:xfrm>
                <a:custGeom>
                  <a:avLst/>
                  <a:gdLst>
                    <a:gd name="T0" fmla="*/ 6 w 8"/>
                    <a:gd name="T1" fmla="*/ 0 h 9"/>
                    <a:gd name="T2" fmla="*/ 2 w 8"/>
                    <a:gd name="T3" fmla="*/ 3 h 9"/>
                    <a:gd name="T4" fmla="*/ 2 w 8"/>
                    <a:gd name="T5" fmla="*/ 3 h 9"/>
                    <a:gd name="T6" fmla="*/ 0 w 8"/>
                    <a:gd name="T7" fmla="*/ 6 h 9"/>
                    <a:gd name="T8" fmla="*/ 0 w 8"/>
                    <a:gd name="T9" fmla="*/ 9 h 9"/>
                    <a:gd name="T10" fmla="*/ 1 w 8"/>
                    <a:gd name="T11" fmla="*/ 9 h 9"/>
                    <a:gd name="T12" fmla="*/ 6 w 8"/>
                    <a:gd name="T13" fmla="*/ 6 h 9"/>
                    <a:gd name="T14" fmla="*/ 7 w 8"/>
                    <a:gd name="T15" fmla="*/ 2 h 9"/>
                    <a:gd name="T16" fmla="*/ 7 w 8"/>
                    <a:gd name="T17" fmla="*/ 0 h 9"/>
                    <a:gd name="T18" fmla="*/ 7 w 8"/>
                    <a:gd name="T19" fmla="*/ 0 h 9"/>
                    <a:gd name="T20" fmla="*/ 6 w 8"/>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6" y="0"/>
                      </a:moveTo>
                      <a:cubicBezTo>
                        <a:pt x="5" y="0"/>
                        <a:pt x="3" y="1"/>
                        <a:pt x="2" y="3"/>
                      </a:cubicBezTo>
                      <a:cubicBezTo>
                        <a:pt x="2" y="3"/>
                        <a:pt x="2" y="3"/>
                        <a:pt x="2" y="3"/>
                      </a:cubicBezTo>
                      <a:cubicBezTo>
                        <a:pt x="1" y="4"/>
                        <a:pt x="1" y="5"/>
                        <a:pt x="0" y="6"/>
                      </a:cubicBezTo>
                      <a:cubicBezTo>
                        <a:pt x="0" y="7"/>
                        <a:pt x="0" y="8"/>
                        <a:pt x="0" y="9"/>
                      </a:cubicBezTo>
                      <a:cubicBezTo>
                        <a:pt x="1" y="9"/>
                        <a:pt x="1" y="9"/>
                        <a:pt x="1" y="9"/>
                      </a:cubicBezTo>
                      <a:cubicBezTo>
                        <a:pt x="3" y="9"/>
                        <a:pt x="5" y="8"/>
                        <a:pt x="6" y="6"/>
                      </a:cubicBezTo>
                      <a:cubicBezTo>
                        <a:pt x="7" y="5"/>
                        <a:pt x="8" y="3"/>
                        <a:pt x="7" y="2"/>
                      </a:cubicBezTo>
                      <a:cubicBezTo>
                        <a:pt x="7" y="1"/>
                        <a:pt x="7" y="1"/>
                        <a:pt x="7" y="0"/>
                      </a:cubicBezTo>
                      <a:cubicBezTo>
                        <a:pt x="7" y="0"/>
                        <a:pt x="7" y="0"/>
                        <a:pt x="7" y="0"/>
                      </a:cubicBezTo>
                      <a:cubicBezTo>
                        <a:pt x="6" y="0"/>
                        <a:pt x="6"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1" name="Freeform 990"/>
                <p:cNvSpPr>
                  <a:spLocks noEditPoints="1"/>
                </p:cNvSpPr>
                <p:nvPr/>
              </p:nvSpPr>
              <p:spPr bwMode="auto">
                <a:xfrm>
                  <a:off x="4472" y="669"/>
                  <a:ext cx="741" cy="2959"/>
                </a:xfrm>
                <a:custGeom>
                  <a:avLst/>
                  <a:gdLst>
                    <a:gd name="T0" fmla="*/ 387 w 394"/>
                    <a:gd name="T1" fmla="*/ 899 h 1574"/>
                    <a:gd name="T2" fmla="*/ 386 w 394"/>
                    <a:gd name="T3" fmla="*/ 899 h 1574"/>
                    <a:gd name="T4" fmla="*/ 385 w 394"/>
                    <a:gd name="T5" fmla="*/ 899 h 1574"/>
                    <a:gd name="T6" fmla="*/ 384 w 394"/>
                    <a:gd name="T7" fmla="*/ 899 h 1574"/>
                    <a:gd name="T8" fmla="*/ 260 w 394"/>
                    <a:gd name="T9" fmla="*/ 1573 h 1574"/>
                    <a:gd name="T10" fmla="*/ 261 w 394"/>
                    <a:gd name="T11" fmla="*/ 1573 h 1574"/>
                    <a:gd name="T12" fmla="*/ 262 w 394"/>
                    <a:gd name="T13" fmla="*/ 1573 h 1574"/>
                    <a:gd name="T14" fmla="*/ 262 w 394"/>
                    <a:gd name="T15" fmla="*/ 1574 h 1574"/>
                    <a:gd name="T16" fmla="*/ 387 w 394"/>
                    <a:gd name="T17" fmla="*/ 899 h 1574"/>
                    <a:gd name="T18" fmla="*/ 378 w 394"/>
                    <a:gd name="T19" fmla="*/ 860 h 1574"/>
                    <a:gd name="T20" fmla="*/ 292 w 394"/>
                    <a:gd name="T21" fmla="*/ 867 h 1574"/>
                    <a:gd name="T22" fmla="*/ 293 w 394"/>
                    <a:gd name="T23" fmla="*/ 876 h 1574"/>
                    <a:gd name="T24" fmla="*/ 293 w 394"/>
                    <a:gd name="T25" fmla="*/ 878 h 1574"/>
                    <a:gd name="T26" fmla="*/ 378 w 394"/>
                    <a:gd name="T27" fmla="*/ 872 h 1574"/>
                    <a:gd name="T28" fmla="*/ 378 w 394"/>
                    <a:gd name="T29" fmla="*/ 870 h 1574"/>
                    <a:gd name="T30" fmla="*/ 378 w 394"/>
                    <a:gd name="T31" fmla="*/ 860 h 1574"/>
                    <a:gd name="T32" fmla="*/ 102 w 394"/>
                    <a:gd name="T33" fmla="*/ 249 h 1574"/>
                    <a:gd name="T34" fmla="*/ 102 w 394"/>
                    <a:gd name="T35" fmla="*/ 250 h 1574"/>
                    <a:gd name="T36" fmla="*/ 101 w 394"/>
                    <a:gd name="T37" fmla="*/ 251 h 1574"/>
                    <a:gd name="T38" fmla="*/ 100 w 394"/>
                    <a:gd name="T39" fmla="*/ 251 h 1574"/>
                    <a:gd name="T40" fmla="*/ 283 w 394"/>
                    <a:gd name="T41" fmla="*/ 849 h 1574"/>
                    <a:gd name="T42" fmla="*/ 284 w 394"/>
                    <a:gd name="T43" fmla="*/ 849 h 1574"/>
                    <a:gd name="T44" fmla="*/ 284 w 394"/>
                    <a:gd name="T45" fmla="*/ 849 h 1574"/>
                    <a:gd name="T46" fmla="*/ 285 w 394"/>
                    <a:gd name="T47" fmla="*/ 849 h 1574"/>
                    <a:gd name="T48" fmla="*/ 102 w 394"/>
                    <a:gd name="T49" fmla="*/ 249 h 1574"/>
                    <a:gd name="T50" fmla="*/ 140 w 394"/>
                    <a:gd name="T51" fmla="*/ 190 h 1574"/>
                    <a:gd name="T52" fmla="*/ 92 w 394"/>
                    <a:gd name="T53" fmla="*/ 221 h 1574"/>
                    <a:gd name="T54" fmla="*/ 93 w 394"/>
                    <a:gd name="T55" fmla="*/ 223 h 1574"/>
                    <a:gd name="T56" fmla="*/ 97 w 394"/>
                    <a:gd name="T57" fmla="*/ 231 h 1574"/>
                    <a:gd name="T58" fmla="*/ 146 w 394"/>
                    <a:gd name="T59" fmla="*/ 199 h 1574"/>
                    <a:gd name="T60" fmla="*/ 141 w 394"/>
                    <a:gd name="T61" fmla="*/ 191 h 1574"/>
                    <a:gd name="T62" fmla="*/ 140 w 394"/>
                    <a:gd name="T63" fmla="*/ 190 h 1574"/>
                    <a:gd name="T64" fmla="*/ 2 w 394"/>
                    <a:gd name="T65" fmla="*/ 0 h 1574"/>
                    <a:gd name="T66" fmla="*/ 1 w 394"/>
                    <a:gd name="T67" fmla="*/ 1 h 1574"/>
                    <a:gd name="T68" fmla="*/ 0 w 394"/>
                    <a:gd name="T69" fmla="*/ 1 h 1574"/>
                    <a:gd name="T70" fmla="*/ 0 w 394"/>
                    <a:gd name="T71" fmla="*/ 1 h 1574"/>
                    <a:gd name="T72" fmla="*/ 134 w 394"/>
                    <a:gd name="T73" fmla="*/ 174 h 1574"/>
                    <a:gd name="T74" fmla="*/ 135 w 394"/>
                    <a:gd name="T75" fmla="*/ 174 h 1574"/>
                    <a:gd name="T76" fmla="*/ 135 w 394"/>
                    <a:gd name="T77" fmla="*/ 174 h 1574"/>
                    <a:gd name="T78" fmla="*/ 137 w 394"/>
                    <a:gd name="T79" fmla="*/ 174 h 1574"/>
                    <a:gd name="T80" fmla="*/ 2 w 394"/>
                    <a:gd name="T81" fmla="*/ 0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4" h="1574">
                      <a:moveTo>
                        <a:pt x="387" y="899"/>
                      </a:moveTo>
                      <a:cubicBezTo>
                        <a:pt x="386" y="899"/>
                        <a:pt x="386" y="899"/>
                        <a:pt x="386" y="899"/>
                      </a:cubicBezTo>
                      <a:cubicBezTo>
                        <a:pt x="385" y="899"/>
                        <a:pt x="385" y="899"/>
                        <a:pt x="385" y="899"/>
                      </a:cubicBezTo>
                      <a:cubicBezTo>
                        <a:pt x="385" y="899"/>
                        <a:pt x="385" y="899"/>
                        <a:pt x="384" y="899"/>
                      </a:cubicBezTo>
                      <a:cubicBezTo>
                        <a:pt x="392" y="1129"/>
                        <a:pt x="349" y="1361"/>
                        <a:pt x="260" y="1573"/>
                      </a:cubicBezTo>
                      <a:cubicBezTo>
                        <a:pt x="261" y="1573"/>
                        <a:pt x="261" y="1573"/>
                        <a:pt x="261" y="1573"/>
                      </a:cubicBezTo>
                      <a:cubicBezTo>
                        <a:pt x="261" y="1573"/>
                        <a:pt x="261" y="1573"/>
                        <a:pt x="262" y="1573"/>
                      </a:cubicBezTo>
                      <a:cubicBezTo>
                        <a:pt x="262" y="1574"/>
                        <a:pt x="262" y="1574"/>
                        <a:pt x="262" y="1574"/>
                      </a:cubicBezTo>
                      <a:cubicBezTo>
                        <a:pt x="351" y="1362"/>
                        <a:pt x="394" y="1129"/>
                        <a:pt x="387" y="899"/>
                      </a:cubicBezTo>
                      <a:moveTo>
                        <a:pt x="378" y="860"/>
                      </a:moveTo>
                      <a:cubicBezTo>
                        <a:pt x="349" y="863"/>
                        <a:pt x="321" y="865"/>
                        <a:pt x="292" y="867"/>
                      </a:cubicBezTo>
                      <a:cubicBezTo>
                        <a:pt x="292" y="870"/>
                        <a:pt x="292" y="873"/>
                        <a:pt x="293" y="876"/>
                      </a:cubicBezTo>
                      <a:cubicBezTo>
                        <a:pt x="293" y="877"/>
                        <a:pt x="293" y="877"/>
                        <a:pt x="293" y="878"/>
                      </a:cubicBezTo>
                      <a:cubicBezTo>
                        <a:pt x="321" y="876"/>
                        <a:pt x="349" y="874"/>
                        <a:pt x="378" y="872"/>
                      </a:cubicBezTo>
                      <a:cubicBezTo>
                        <a:pt x="378" y="871"/>
                        <a:pt x="378" y="870"/>
                        <a:pt x="378" y="870"/>
                      </a:cubicBezTo>
                      <a:cubicBezTo>
                        <a:pt x="378" y="867"/>
                        <a:pt x="378" y="863"/>
                        <a:pt x="378" y="860"/>
                      </a:cubicBezTo>
                      <a:moveTo>
                        <a:pt x="102" y="249"/>
                      </a:moveTo>
                      <a:cubicBezTo>
                        <a:pt x="102" y="250"/>
                        <a:pt x="102" y="250"/>
                        <a:pt x="102" y="250"/>
                      </a:cubicBezTo>
                      <a:cubicBezTo>
                        <a:pt x="101" y="251"/>
                        <a:pt x="101" y="251"/>
                        <a:pt x="101" y="251"/>
                      </a:cubicBezTo>
                      <a:cubicBezTo>
                        <a:pt x="100" y="251"/>
                        <a:pt x="100" y="251"/>
                        <a:pt x="100" y="251"/>
                      </a:cubicBezTo>
                      <a:cubicBezTo>
                        <a:pt x="209" y="433"/>
                        <a:pt x="269" y="639"/>
                        <a:pt x="283" y="849"/>
                      </a:cubicBezTo>
                      <a:cubicBezTo>
                        <a:pt x="283" y="849"/>
                        <a:pt x="284" y="849"/>
                        <a:pt x="284" y="849"/>
                      </a:cubicBezTo>
                      <a:cubicBezTo>
                        <a:pt x="284" y="849"/>
                        <a:pt x="284" y="849"/>
                        <a:pt x="284" y="849"/>
                      </a:cubicBezTo>
                      <a:cubicBezTo>
                        <a:pt x="285" y="849"/>
                        <a:pt x="285" y="849"/>
                        <a:pt x="285" y="849"/>
                      </a:cubicBezTo>
                      <a:cubicBezTo>
                        <a:pt x="271" y="638"/>
                        <a:pt x="211" y="432"/>
                        <a:pt x="102" y="249"/>
                      </a:cubicBezTo>
                      <a:moveTo>
                        <a:pt x="140" y="190"/>
                      </a:moveTo>
                      <a:cubicBezTo>
                        <a:pt x="124" y="200"/>
                        <a:pt x="108" y="211"/>
                        <a:pt x="92" y="221"/>
                      </a:cubicBezTo>
                      <a:cubicBezTo>
                        <a:pt x="92" y="222"/>
                        <a:pt x="92" y="222"/>
                        <a:pt x="93" y="223"/>
                      </a:cubicBezTo>
                      <a:cubicBezTo>
                        <a:pt x="94" y="226"/>
                        <a:pt x="96" y="228"/>
                        <a:pt x="97" y="231"/>
                      </a:cubicBezTo>
                      <a:cubicBezTo>
                        <a:pt x="113" y="220"/>
                        <a:pt x="130" y="210"/>
                        <a:pt x="146" y="199"/>
                      </a:cubicBezTo>
                      <a:cubicBezTo>
                        <a:pt x="144" y="197"/>
                        <a:pt x="143" y="194"/>
                        <a:pt x="141" y="191"/>
                      </a:cubicBezTo>
                      <a:cubicBezTo>
                        <a:pt x="141" y="191"/>
                        <a:pt x="140" y="190"/>
                        <a:pt x="140" y="190"/>
                      </a:cubicBezTo>
                      <a:moveTo>
                        <a:pt x="2" y="0"/>
                      </a:moveTo>
                      <a:cubicBezTo>
                        <a:pt x="2" y="0"/>
                        <a:pt x="2" y="1"/>
                        <a:pt x="1" y="1"/>
                      </a:cubicBezTo>
                      <a:cubicBezTo>
                        <a:pt x="1" y="1"/>
                        <a:pt x="1" y="1"/>
                        <a:pt x="0" y="1"/>
                      </a:cubicBezTo>
                      <a:cubicBezTo>
                        <a:pt x="0" y="1"/>
                        <a:pt x="0" y="1"/>
                        <a:pt x="0" y="1"/>
                      </a:cubicBezTo>
                      <a:cubicBezTo>
                        <a:pt x="50" y="56"/>
                        <a:pt x="95" y="114"/>
                        <a:pt x="134" y="174"/>
                      </a:cubicBezTo>
                      <a:cubicBezTo>
                        <a:pt x="134" y="174"/>
                        <a:pt x="134" y="174"/>
                        <a:pt x="135" y="174"/>
                      </a:cubicBezTo>
                      <a:cubicBezTo>
                        <a:pt x="135" y="174"/>
                        <a:pt x="135" y="174"/>
                        <a:pt x="135" y="174"/>
                      </a:cubicBezTo>
                      <a:cubicBezTo>
                        <a:pt x="136" y="174"/>
                        <a:pt x="136" y="174"/>
                        <a:pt x="137" y="174"/>
                      </a:cubicBezTo>
                      <a:cubicBezTo>
                        <a:pt x="98" y="113"/>
                        <a:pt x="53" y="55"/>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2" name="Freeform 991"/>
                <p:cNvSpPr>
                  <a:spLocks/>
                </p:cNvSpPr>
                <p:nvPr/>
              </p:nvSpPr>
              <p:spPr bwMode="auto">
                <a:xfrm>
                  <a:off x="4912" y="3626"/>
                  <a:ext cx="57" cy="104"/>
                </a:xfrm>
                <a:custGeom>
                  <a:avLst/>
                  <a:gdLst>
                    <a:gd name="T0" fmla="*/ 27 w 30"/>
                    <a:gd name="T1" fmla="*/ 0 h 55"/>
                    <a:gd name="T2" fmla="*/ 26 w 30"/>
                    <a:gd name="T3" fmla="*/ 0 h 55"/>
                    <a:gd name="T4" fmla="*/ 10 w 30"/>
                    <a:gd name="T5" fmla="*/ 25 h 55"/>
                    <a:gd name="T6" fmla="*/ 3 w 30"/>
                    <a:gd name="T7" fmla="*/ 55 h 55"/>
                    <a:gd name="T8" fmla="*/ 4 w 30"/>
                    <a:gd name="T9" fmla="*/ 55 h 55"/>
                    <a:gd name="T10" fmla="*/ 22 w 30"/>
                    <a:gd name="T11" fmla="*/ 30 h 55"/>
                    <a:gd name="T12" fmla="*/ 28 w 30"/>
                    <a:gd name="T13" fmla="*/ 1 h 55"/>
                    <a:gd name="T14" fmla="*/ 28 w 30"/>
                    <a:gd name="T15" fmla="*/ 0 h 55"/>
                    <a:gd name="T16" fmla="*/ 27 w 30"/>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55">
                      <a:moveTo>
                        <a:pt x="27" y="0"/>
                      </a:moveTo>
                      <a:cubicBezTo>
                        <a:pt x="27" y="0"/>
                        <a:pt x="27" y="0"/>
                        <a:pt x="26" y="0"/>
                      </a:cubicBezTo>
                      <a:cubicBezTo>
                        <a:pt x="23" y="1"/>
                        <a:pt x="16" y="12"/>
                        <a:pt x="10" y="25"/>
                      </a:cubicBezTo>
                      <a:cubicBezTo>
                        <a:pt x="3" y="40"/>
                        <a:pt x="0" y="54"/>
                        <a:pt x="3" y="55"/>
                      </a:cubicBezTo>
                      <a:cubicBezTo>
                        <a:pt x="3" y="55"/>
                        <a:pt x="4" y="55"/>
                        <a:pt x="4" y="55"/>
                      </a:cubicBezTo>
                      <a:cubicBezTo>
                        <a:pt x="8" y="55"/>
                        <a:pt x="15" y="45"/>
                        <a:pt x="22" y="30"/>
                      </a:cubicBezTo>
                      <a:cubicBezTo>
                        <a:pt x="28" y="17"/>
                        <a:pt x="30" y="5"/>
                        <a:pt x="28" y="1"/>
                      </a:cubicBezTo>
                      <a:cubicBezTo>
                        <a:pt x="28" y="1"/>
                        <a:pt x="28" y="1"/>
                        <a:pt x="28" y="0"/>
                      </a:cubicBezTo>
                      <a:cubicBezTo>
                        <a:pt x="27" y="0"/>
                        <a:pt x="27" y="0"/>
                        <a:pt x="2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3" name="Freeform 992"/>
                <p:cNvSpPr>
                  <a:spLocks/>
                </p:cNvSpPr>
                <p:nvPr/>
              </p:nvSpPr>
              <p:spPr bwMode="auto">
                <a:xfrm>
                  <a:off x="5183" y="2246"/>
                  <a:ext cx="26" cy="113"/>
                </a:xfrm>
                <a:custGeom>
                  <a:avLst/>
                  <a:gdLst>
                    <a:gd name="T0" fmla="*/ 5 w 14"/>
                    <a:gd name="T1" fmla="*/ 0 h 60"/>
                    <a:gd name="T2" fmla="*/ 5 w 14"/>
                    <a:gd name="T3" fmla="*/ 0 h 60"/>
                    <a:gd name="T4" fmla="*/ 0 w 14"/>
                    <a:gd name="T5" fmla="*/ 21 h 60"/>
                    <a:gd name="T6" fmla="*/ 0 w 14"/>
                    <a:gd name="T7" fmla="*/ 31 h 60"/>
                    <a:gd name="T8" fmla="*/ 0 w 14"/>
                    <a:gd name="T9" fmla="*/ 33 h 60"/>
                    <a:gd name="T10" fmla="*/ 2 w 14"/>
                    <a:gd name="T11" fmla="*/ 48 h 60"/>
                    <a:gd name="T12" fmla="*/ 6 w 14"/>
                    <a:gd name="T13" fmla="*/ 27 h 60"/>
                    <a:gd name="T14" fmla="*/ 7 w 14"/>
                    <a:gd name="T15" fmla="*/ 33 h 60"/>
                    <a:gd name="T16" fmla="*/ 3 w 14"/>
                    <a:gd name="T17" fmla="*/ 54 h 60"/>
                    <a:gd name="T18" fmla="*/ 6 w 14"/>
                    <a:gd name="T19" fmla="*/ 60 h 60"/>
                    <a:gd name="T20" fmla="*/ 7 w 14"/>
                    <a:gd name="T21" fmla="*/ 60 h 60"/>
                    <a:gd name="T22" fmla="*/ 8 w 14"/>
                    <a:gd name="T23" fmla="*/ 60 h 60"/>
                    <a:gd name="T24" fmla="*/ 9 w 14"/>
                    <a:gd name="T25" fmla="*/ 60 h 60"/>
                    <a:gd name="T26" fmla="*/ 13 w 14"/>
                    <a:gd name="T27" fmla="*/ 30 h 60"/>
                    <a:gd name="T28" fmla="*/ 5 w 14"/>
                    <a:gd name="T2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60">
                      <a:moveTo>
                        <a:pt x="5" y="0"/>
                      </a:moveTo>
                      <a:cubicBezTo>
                        <a:pt x="5" y="0"/>
                        <a:pt x="5" y="0"/>
                        <a:pt x="5" y="0"/>
                      </a:cubicBezTo>
                      <a:cubicBezTo>
                        <a:pt x="2" y="1"/>
                        <a:pt x="0" y="10"/>
                        <a:pt x="0" y="21"/>
                      </a:cubicBezTo>
                      <a:cubicBezTo>
                        <a:pt x="0" y="24"/>
                        <a:pt x="0" y="28"/>
                        <a:pt x="0" y="31"/>
                      </a:cubicBezTo>
                      <a:cubicBezTo>
                        <a:pt x="0" y="31"/>
                        <a:pt x="0" y="32"/>
                        <a:pt x="0" y="33"/>
                      </a:cubicBezTo>
                      <a:cubicBezTo>
                        <a:pt x="0" y="38"/>
                        <a:pt x="1" y="44"/>
                        <a:pt x="2" y="48"/>
                      </a:cubicBezTo>
                      <a:cubicBezTo>
                        <a:pt x="3" y="41"/>
                        <a:pt x="4" y="34"/>
                        <a:pt x="6" y="27"/>
                      </a:cubicBezTo>
                      <a:cubicBezTo>
                        <a:pt x="6" y="29"/>
                        <a:pt x="6" y="31"/>
                        <a:pt x="7" y="33"/>
                      </a:cubicBezTo>
                      <a:cubicBezTo>
                        <a:pt x="6" y="40"/>
                        <a:pt x="5" y="47"/>
                        <a:pt x="3" y="54"/>
                      </a:cubicBezTo>
                      <a:cubicBezTo>
                        <a:pt x="4" y="57"/>
                        <a:pt x="5" y="59"/>
                        <a:pt x="6" y="60"/>
                      </a:cubicBezTo>
                      <a:cubicBezTo>
                        <a:pt x="7" y="60"/>
                        <a:pt x="7" y="60"/>
                        <a:pt x="7" y="60"/>
                      </a:cubicBezTo>
                      <a:cubicBezTo>
                        <a:pt x="7" y="60"/>
                        <a:pt x="7" y="60"/>
                        <a:pt x="8" y="60"/>
                      </a:cubicBezTo>
                      <a:cubicBezTo>
                        <a:pt x="8" y="60"/>
                        <a:pt x="8" y="60"/>
                        <a:pt x="9" y="60"/>
                      </a:cubicBezTo>
                      <a:cubicBezTo>
                        <a:pt x="12" y="57"/>
                        <a:pt x="14" y="44"/>
                        <a:pt x="13" y="30"/>
                      </a:cubicBezTo>
                      <a:cubicBezTo>
                        <a:pt x="12" y="13"/>
                        <a:pt x="8"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4" name="Freeform 993"/>
                <p:cNvSpPr>
                  <a:spLocks/>
                </p:cNvSpPr>
                <p:nvPr/>
              </p:nvSpPr>
              <p:spPr bwMode="auto">
                <a:xfrm>
                  <a:off x="4408" y="603"/>
                  <a:ext cx="68" cy="68"/>
                </a:xfrm>
                <a:custGeom>
                  <a:avLst/>
                  <a:gdLst>
                    <a:gd name="T0" fmla="*/ 2 w 36"/>
                    <a:gd name="T1" fmla="*/ 0 h 36"/>
                    <a:gd name="T2" fmla="*/ 1 w 36"/>
                    <a:gd name="T3" fmla="*/ 0 h 36"/>
                    <a:gd name="T4" fmla="*/ 9 w 36"/>
                    <a:gd name="T5" fmla="*/ 16 h 36"/>
                    <a:gd name="T6" fmla="*/ 14 w 36"/>
                    <a:gd name="T7" fmla="*/ 12 h 36"/>
                    <a:gd name="T8" fmla="*/ 20 w 36"/>
                    <a:gd name="T9" fmla="*/ 17 h 36"/>
                    <a:gd name="T10" fmla="*/ 15 w 36"/>
                    <a:gd name="T11" fmla="*/ 22 h 36"/>
                    <a:gd name="T12" fmla="*/ 34 w 36"/>
                    <a:gd name="T13" fmla="*/ 36 h 36"/>
                    <a:gd name="T14" fmla="*/ 34 w 36"/>
                    <a:gd name="T15" fmla="*/ 36 h 36"/>
                    <a:gd name="T16" fmla="*/ 35 w 36"/>
                    <a:gd name="T17" fmla="*/ 36 h 36"/>
                    <a:gd name="T18" fmla="*/ 36 w 36"/>
                    <a:gd name="T19" fmla="*/ 35 h 36"/>
                    <a:gd name="T20" fmla="*/ 22 w 36"/>
                    <a:gd name="T21" fmla="*/ 14 h 36"/>
                    <a:gd name="T22" fmla="*/ 2 w 36"/>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36">
                      <a:moveTo>
                        <a:pt x="2" y="0"/>
                      </a:moveTo>
                      <a:cubicBezTo>
                        <a:pt x="2" y="0"/>
                        <a:pt x="2" y="0"/>
                        <a:pt x="1" y="0"/>
                      </a:cubicBezTo>
                      <a:cubicBezTo>
                        <a:pt x="0" y="2"/>
                        <a:pt x="3" y="8"/>
                        <a:pt x="9" y="16"/>
                      </a:cubicBezTo>
                      <a:cubicBezTo>
                        <a:pt x="11" y="15"/>
                        <a:pt x="12" y="13"/>
                        <a:pt x="14" y="12"/>
                      </a:cubicBezTo>
                      <a:cubicBezTo>
                        <a:pt x="16" y="14"/>
                        <a:pt x="18" y="16"/>
                        <a:pt x="20" y="17"/>
                      </a:cubicBezTo>
                      <a:cubicBezTo>
                        <a:pt x="18" y="19"/>
                        <a:pt x="16" y="20"/>
                        <a:pt x="15" y="22"/>
                      </a:cubicBezTo>
                      <a:cubicBezTo>
                        <a:pt x="23" y="30"/>
                        <a:pt x="31" y="36"/>
                        <a:pt x="34" y="36"/>
                      </a:cubicBezTo>
                      <a:cubicBezTo>
                        <a:pt x="34" y="36"/>
                        <a:pt x="34" y="36"/>
                        <a:pt x="34" y="36"/>
                      </a:cubicBezTo>
                      <a:cubicBezTo>
                        <a:pt x="35" y="36"/>
                        <a:pt x="35" y="36"/>
                        <a:pt x="35" y="36"/>
                      </a:cubicBezTo>
                      <a:cubicBezTo>
                        <a:pt x="36" y="36"/>
                        <a:pt x="36" y="35"/>
                        <a:pt x="36" y="35"/>
                      </a:cubicBezTo>
                      <a:cubicBezTo>
                        <a:pt x="36" y="31"/>
                        <a:pt x="31" y="23"/>
                        <a:pt x="22" y="14"/>
                      </a:cubicBezTo>
                      <a:cubicBezTo>
                        <a:pt x="14" y="6"/>
                        <a:pt x="6"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5" name="Freeform 994"/>
                <p:cNvSpPr>
                  <a:spLocks/>
                </p:cNvSpPr>
                <p:nvPr/>
              </p:nvSpPr>
              <p:spPr bwMode="auto">
                <a:xfrm>
                  <a:off x="4997" y="2265"/>
                  <a:ext cx="26" cy="106"/>
                </a:xfrm>
                <a:custGeom>
                  <a:avLst/>
                  <a:gdLst>
                    <a:gd name="T0" fmla="*/ 5 w 14"/>
                    <a:gd name="T1" fmla="*/ 0 h 56"/>
                    <a:gd name="T2" fmla="*/ 5 w 14"/>
                    <a:gd name="T3" fmla="*/ 0 h 56"/>
                    <a:gd name="T4" fmla="*/ 4 w 14"/>
                    <a:gd name="T5" fmla="*/ 0 h 56"/>
                    <a:gd name="T6" fmla="*/ 0 w 14"/>
                    <a:gd name="T7" fmla="*/ 28 h 56"/>
                    <a:gd name="T8" fmla="*/ 8 w 14"/>
                    <a:gd name="T9" fmla="*/ 56 h 56"/>
                    <a:gd name="T10" fmla="*/ 8 w 14"/>
                    <a:gd name="T11" fmla="*/ 56 h 56"/>
                    <a:gd name="T12" fmla="*/ 14 w 14"/>
                    <a:gd name="T13" fmla="*/ 29 h 56"/>
                    <a:gd name="T14" fmla="*/ 14 w 14"/>
                    <a:gd name="T15" fmla="*/ 27 h 56"/>
                    <a:gd name="T16" fmla="*/ 13 w 14"/>
                    <a:gd name="T17" fmla="*/ 18 h 56"/>
                    <a:gd name="T18" fmla="*/ 6 w 14"/>
                    <a:gd name="T19" fmla="*/ 0 h 56"/>
                    <a:gd name="T20" fmla="*/ 5 w 1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56">
                      <a:moveTo>
                        <a:pt x="5" y="0"/>
                      </a:moveTo>
                      <a:cubicBezTo>
                        <a:pt x="5" y="0"/>
                        <a:pt x="5" y="0"/>
                        <a:pt x="5" y="0"/>
                      </a:cubicBezTo>
                      <a:cubicBezTo>
                        <a:pt x="5" y="0"/>
                        <a:pt x="4" y="0"/>
                        <a:pt x="4" y="0"/>
                      </a:cubicBezTo>
                      <a:cubicBezTo>
                        <a:pt x="1" y="3"/>
                        <a:pt x="0" y="14"/>
                        <a:pt x="0" y="28"/>
                      </a:cubicBezTo>
                      <a:cubicBezTo>
                        <a:pt x="1" y="43"/>
                        <a:pt x="4" y="56"/>
                        <a:pt x="8" y="56"/>
                      </a:cubicBezTo>
                      <a:cubicBezTo>
                        <a:pt x="8" y="56"/>
                        <a:pt x="8" y="56"/>
                        <a:pt x="8" y="56"/>
                      </a:cubicBezTo>
                      <a:cubicBezTo>
                        <a:pt x="12" y="55"/>
                        <a:pt x="14" y="43"/>
                        <a:pt x="14" y="29"/>
                      </a:cubicBezTo>
                      <a:cubicBezTo>
                        <a:pt x="14" y="28"/>
                        <a:pt x="14" y="28"/>
                        <a:pt x="14" y="27"/>
                      </a:cubicBezTo>
                      <a:cubicBezTo>
                        <a:pt x="13" y="24"/>
                        <a:pt x="13" y="21"/>
                        <a:pt x="13" y="18"/>
                      </a:cubicBezTo>
                      <a:cubicBezTo>
                        <a:pt x="11" y="9"/>
                        <a:pt x="9" y="2"/>
                        <a:pt x="6" y="0"/>
                      </a:cubicBezTo>
                      <a:cubicBezTo>
                        <a:pt x="6" y="0"/>
                        <a:pt x="6"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6" name="Freeform 995"/>
                <p:cNvSpPr>
                  <a:spLocks/>
                </p:cNvSpPr>
                <p:nvPr/>
              </p:nvSpPr>
              <p:spPr bwMode="auto">
                <a:xfrm>
                  <a:off x="4604" y="1051"/>
                  <a:ext cx="62" cy="90"/>
                </a:xfrm>
                <a:custGeom>
                  <a:avLst/>
                  <a:gdLst>
                    <a:gd name="T0" fmla="*/ 3 w 33"/>
                    <a:gd name="T1" fmla="*/ 0 h 48"/>
                    <a:gd name="T2" fmla="*/ 2 w 33"/>
                    <a:gd name="T3" fmla="*/ 0 h 48"/>
                    <a:gd name="T4" fmla="*/ 17 w 33"/>
                    <a:gd name="T5" fmla="*/ 23 h 48"/>
                    <a:gd name="T6" fmla="*/ 16 w 33"/>
                    <a:gd name="T7" fmla="*/ 24 h 48"/>
                    <a:gd name="T8" fmla="*/ 1 w 33"/>
                    <a:gd name="T9" fmla="*/ 2 h 48"/>
                    <a:gd name="T10" fmla="*/ 11 w 33"/>
                    <a:gd name="T11" fmla="*/ 27 h 48"/>
                    <a:gd name="T12" fmla="*/ 30 w 33"/>
                    <a:gd name="T13" fmla="*/ 48 h 48"/>
                    <a:gd name="T14" fmla="*/ 31 w 33"/>
                    <a:gd name="T15" fmla="*/ 48 h 48"/>
                    <a:gd name="T16" fmla="*/ 32 w 33"/>
                    <a:gd name="T17" fmla="*/ 47 h 48"/>
                    <a:gd name="T18" fmla="*/ 32 w 33"/>
                    <a:gd name="T19" fmla="*/ 46 h 48"/>
                    <a:gd name="T20" fmla="*/ 27 w 33"/>
                    <a:gd name="T21" fmla="*/ 28 h 48"/>
                    <a:gd name="T22" fmla="*/ 23 w 33"/>
                    <a:gd name="T23" fmla="*/ 20 h 48"/>
                    <a:gd name="T24" fmla="*/ 22 w 33"/>
                    <a:gd name="T25" fmla="*/ 18 h 48"/>
                    <a:gd name="T26" fmla="*/ 3 w 33"/>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3" y="0"/>
                      </a:moveTo>
                      <a:cubicBezTo>
                        <a:pt x="2" y="0"/>
                        <a:pt x="2" y="0"/>
                        <a:pt x="2" y="0"/>
                      </a:cubicBezTo>
                      <a:cubicBezTo>
                        <a:pt x="7" y="8"/>
                        <a:pt x="12" y="16"/>
                        <a:pt x="17" y="23"/>
                      </a:cubicBezTo>
                      <a:cubicBezTo>
                        <a:pt x="17" y="24"/>
                        <a:pt x="16" y="24"/>
                        <a:pt x="16" y="24"/>
                      </a:cubicBezTo>
                      <a:cubicBezTo>
                        <a:pt x="11" y="17"/>
                        <a:pt x="6" y="9"/>
                        <a:pt x="1" y="2"/>
                      </a:cubicBezTo>
                      <a:cubicBezTo>
                        <a:pt x="0" y="6"/>
                        <a:pt x="5" y="16"/>
                        <a:pt x="11" y="27"/>
                      </a:cubicBezTo>
                      <a:cubicBezTo>
                        <a:pt x="19" y="39"/>
                        <a:pt x="27" y="47"/>
                        <a:pt x="30" y="48"/>
                      </a:cubicBezTo>
                      <a:cubicBezTo>
                        <a:pt x="30" y="48"/>
                        <a:pt x="30" y="48"/>
                        <a:pt x="31" y="48"/>
                      </a:cubicBezTo>
                      <a:cubicBezTo>
                        <a:pt x="31" y="48"/>
                        <a:pt x="31" y="48"/>
                        <a:pt x="32" y="47"/>
                      </a:cubicBezTo>
                      <a:cubicBezTo>
                        <a:pt x="32" y="47"/>
                        <a:pt x="32" y="47"/>
                        <a:pt x="32" y="46"/>
                      </a:cubicBezTo>
                      <a:cubicBezTo>
                        <a:pt x="33" y="44"/>
                        <a:pt x="31" y="36"/>
                        <a:pt x="27" y="28"/>
                      </a:cubicBezTo>
                      <a:cubicBezTo>
                        <a:pt x="26" y="25"/>
                        <a:pt x="24" y="23"/>
                        <a:pt x="23" y="20"/>
                      </a:cubicBezTo>
                      <a:cubicBezTo>
                        <a:pt x="22" y="19"/>
                        <a:pt x="22" y="19"/>
                        <a:pt x="22" y="18"/>
                      </a:cubicBezTo>
                      <a:cubicBezTo>
                        <a:pt x="14" y="7"/>
                        <a:pt x="6"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7" name="Freeform 996"/>
                <p:cNvSpPr>
                  <a:spLocks/>
                </p:cNvSpPr>
                <p:nvPr/>
              </p:nvSpPr>
              <p:spPr bwMode="auto">
                <a:xfrm>
                  <a:off x="4722" y="996"/>
                  <a:ext cx="44" cy="59"/>
                </a:xfrm>
                <a:custGeom>
                  <a:avLst/>
                  <a:gdLst>
                    <a:gd name="T0" fmla="*/ 2 w 23"/>
                    <a:gd name="T1" fmla="*/ 0 h 31"/>
                    <a:gd name="T2" fmla="*/ 2 w 23"/>
                    <a:gd name="T3" fmla="*/ 0 h 31"/>
                    <a:gd name="T4" fmla="*/ 1 w 23"/>
                    <a:gd name="T5" fmla="*/ 0 h 31"/>
                    <a:gd name="T6" fmla="*/ 7 w 23"/>
                    <a:gd name="T7" fmla="*/ 16 h 31"/>
                    <a:gd name="T8" fmla="*/ 8 w 23"/>
                    <a:gd name="T9" fmla="*/ 17 h 31"/>
                    <a:gd name="T10" fmla="*/ 13 w 23"/>
                    <a:gd name="T11" fmla="*/ 25 h 31"/>
                    <a:gd name="T12" fmla="*/ 20 w 23"/>
                    <a:gd name="T13" fmla="*/ 31 h 31"/>
                    <a:gd name="T14" fmla="*/ 21 w 23"/>
                    <a:gd name="T15" fmla="*/ 31 h 31"/>
                    <a:gd name="T16" fmla="*/ 15 w 23"/>
                    <a:gd name="T17" fmla="*/ 13 h 31"/>
                    <a:gd name="T18" fmla="*/ 4 w 23"/>
                    <a:gd name="T19" fmla="*/ 0 h 31"/>
                    <a:gd name="T20" fmla="*/ 2 w 23"/>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1">
                      <a:moveTo>
                        <a:pt x="2" y="0"/>
                      </a:moveTo>
                      <a:cubicBezTo>
                        <a:pt x="2" y="0"/>
                        <a:pt x="2" y="0"/>
                        <a:pt x="2" y="0"/>
                      </a:cubicBezTo>
                      <a:cubicBezTo>
                        <a:pt x="1" y="0"/>
                        <a:pt x="1" y="0"/>
                        <a:pt x="1" y="0"/>
                      </a:cubicBezTo>
                      <a:cubicBezTo>
                        <a:pt x="0" y="2"/>
                        <a:pt x="3" y="9"/>
                        <a:pt x="7" y="16"/>
                      </a:cubicBezTo>
                      <a:cubicBezTo>
                        <a:pt x="7" y="16"/>
                        <a:pt x="8" y="17"/>
                        <a:pt x="8" y="17"/>
                      </a:cubicBezTo>
                      <a:cubicBezTo>
                        <a:pt x="10" y="20"/>
                        <a:pt x="11" y="23"/>
                        <a:pt x="13" y="25"/>
                      </a:cubicBezTo>
                      <a:cubicBezTo>
                        <a:pt x="16" y="29"/>
                        <a:pt x="19" y="31"/>
                        <a:pt x="20" y="31"/>
                      </a:cubicBezTo>
                      <a:cubicBezTo>
                        <a:pt x="21" y="31"/>
                        <a:pt x="21" y="31"/>
                        <a:pt x="21" y="31"/>
                      </a:cubicBezTo>
                      <a:cubicBezTo>
                        <a:pt x="23" y="30"/>
                        <a:pt x="20" y="22"/>
                        <a:pt x="15" y="13"/>
                      </a:cubicBezTo>
                      <a:cubicBezTo>
                        <a:pt x="11" y="7"/>
                        <a:pt x="7" y="2"/>
                        <a:pt x="4" y="0"/>
                      </a:cubicBezTo>
                      <a:cubicBezTo>
                        <a:pt x="3" y="0"/>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8" name="Freeform 997"/>
                <p:cNvSpPr>
                  <a:spLocks noEditPoints="1"/>
                </p:cNvSpPr>
                <p:nvPr/>
              </p:nvSpPr>
              <p:spPr bwMode="auto">
                <a:xfrm>
                  <a:off x="4066" y="3378"/>
                  <a:ext cx="863" cy="645"/>
                </a:xfrm>
                <a:custGeom>
                  <a:avLst/>
                  <a:gdLst>
                    <a:gd name="T0" fmla="*/ 5 w 459"/>
                    <a:gd name="T1" fmla="*/ 241 h 343"/>
                    <a:gd name="T2" fmla="*/ 3 w 459"/>
                    <a:gd name="T3" fmla="*/ 244 h 343"/>
                    <a:gd name="T4" fmla="*/ 0 w 459"/>
                    <a:gd name="T5" fmla="*/ 248 h 343"/>
                    <a:gd name="T6" fmla="*/ 25 w 459"/>
                    <a:gd name="T7" fmla="*/ 269 h 343"/>
                    <a:gd name="T8" fmla="*/ 27 w 459"/>
                    <a:gd name="T9" fmla="*/ 271 h 343"/>
                    <a:gd name="T10" fmla="*/ 114 w 459"/>
                    <a:gd name="T11" fmla="*/ 343 h 343"/>
                    <a:gd name="T12" fmla="*/ 117 w 459"/>
                    <a:gd name="T13" fmla="*/ 339 h 343"/>
                    <a:gd name="T14" fmla="*/ 120 w 459"/>
                    <a:gd name="T15" fmla="*/ 335 h 343"/>
                    <a:gd name="T16" fmla="*/ 33 w 459"/>
                    <a:gd name="T17" fmla="*/ 264 h 343"/>
                    <a:gd name="T18" fmla="*/ 30 w 459"/>
                    <a:gd name="T19" fmla="*/ 261 h 343"/>
                    <a:gd name="T20" fmla="*/ 5 w 459"/>
                    <a:gd name="T21" fmla="*/ 241 h 343"/>
                    <a:gd name="T22" fmla="*/ 116 w 459"/>
                    <a:gd name="T23" fmla="*/ 54 h 343"/>
                    <a:gd name="T24" fmla="*/ 114 w 459"/>
                    <a:gd name="T25" fmla="*/ 55 h 343"/>
                    <a:gd name="T26" fmla="*/ 114 w 459"/>
                    <a:gd name="T27" fmla="*/ 55 h 343"/>
                    <a:gd name="T28" fmla="*/ 113 w 459"/>
                    <a:gd name="T29" fmla="*/ 54 h 343"/>
                    <a:gd name="T30" fmla="*/ 11 w 459"/>
                    <a:gd name="T31" fmla="*/ 222 h 343"/>
                    <a:gd name="T32" fmla="*/ 11 w 459"/>
                    <a:gd name="T33" fmla="*/ 222 h 343"/>
                    <a:gd name="T34" fmla="*/ 12 w 459"/>
                    <a:gd name="T35" fmla="*/ 224 h 343"/>
                    <a:gd name="T36" fmla="*/ 116 w 459"/>
                    <a:gd name="T37" fmla="*/ 54 h 343"/>
                    <a:gd name="T38" fmla="*/ 300 w 459"/>
                    <a:gd name="T39" fmla="*/ 24 h 343"/>
                    <a:gd name="T40" fmla="*/ 135 w 459"/>
                    <a:gd name="T41" fmla="*/ 323 h 343"/>
                    <a:gd name="T42" fmla="*/ 136 w 459"/>
                    <a:gd name="T43" fmla="*/ 322 h 343"/>
                    <a:gd name="T44" fmla="*/ 137 w 459"/>
                    <a:gd name="T45" fmla="*/ 323 h 343"/>
                    <a:gd name="T46" fmla="*/ 137 w 459"/>
                    <a:gd name="T47" fmla="*/ 323 h 343"/>
                    <a:gd name="T48" fmla="*/ 302 w 459"/>
                    <a:gd name="T49" fmla="*/ 27 h 343"/>
                    <a:gd name="T50" fmla="*/ 302 w 459"/>
                    <a:gd name="T51" fmla="*/ 26 h 343"/>
                    <a:gd name="T52" fmla="*/ 300 w 459"/>
                    <a:gd name="T53" fmla="*/ 24 h 343"/>
                    <a:gd name="T54" fmla="*/ 353 w 459"/>
                    <a:gd name="T55" fmla="*/ 14 h 343"/>
                    <a:gd name="T56" fmla="*/ 352 w 459"/>
                    <a:gd name="T57" fmla="*/ 17 h 343"/>
                    <a:gd name="T58" fmla="*/ 350 w 459"/>
                    <a:gd name="T59" fmla="*/ 24 h 343"/>
                    <a:gd name="T60" fmla="*/ 455 w 459"/>
                    <a:gd name="T61" fmla="*/ 66 h 343"/>
                    <a:gd name="T62" fmla="*/ 458 w 459"/>
                    <a:gd name="T63" fmla="*/ 57 h 343"/>
                    <a:gd name="T64" fmla="*/ 459 w 459"/>
                    <a:gd name="T65" fmla="*/ 56 h 343"/>
                    <a:gd name="T66" fmla="*/ 353 w 459"/>
                    <a:gd name="T67" fmla="*/ 14 h 343"/>
                    <a:gd name="T68" fmla="*/ 77 w 459"/>
                    <a:gd name="T69" fmla="*/ 13 h 343"/>
                    <a:gd name="T70" fmla="*/ 75 w 459"/>
                    <a:gd name="T71" fmla="*/ 16 h 343"/>
                    <a:gd name="T72" fmla="*/ 73 w 459"/>
                    <a:gd name="T73" fmla="*/ 20 h 343"/>
                    <a:gd name="T74" fmla="*/ 116 w 459"/>
                    <a:gd name="T75" fmla="*/ 42 h 343"/>
                    <a:gd name="T76" fmla="*/ 116 w 459"/>
                    <a:gd name="T77" fmla="*/ 41 h 343"/>
                    <a:gd name="T78" fmla="*/ 120 w 459"/>
                    <a:gd name="T79" fmla="*/ 35 h 343"/>
                    <a:gd name="T80" fmla="*/ 77 w 459"/>
                    <a:gd name="T81" fmla="*/ 13 h 343"/>
                    <a:gd name="T82" fmla="*/ 318 w 459"/>
                    <a:gd name="T83" fmla="*/ 0 h 343"/>
                    <a:gd name="T84" fmla="*/ 317 w 459"/>
                    <a:gd name="T85" fmla="*/ 5 h 343"/>
                    <a:gd name="T86" fmla="*/ 315 w 459"/>
                    <a:gd name="T87" fmla="*/ 9 h 343"/>
                    <a:gd name="T88" fmla="*/ 333 w 459"/>
                    <a:gd name="T89" fmla="*/ 17 h 343"/>
                    <a:gd name="T90" fmla="*/ 335 w 459"/>
                    <a:gd name="T91" fmla="*/ 11 h 343"/>
                    <a:gd name="T92" fmla="*/ 337 w 459"/>
                    <a:gd name="T93" fmla="*/ 7 h 343"/>
                    <a:gd name="T94" fmla="*/ 318 w 459"/>
                    <a:gd name="T95"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343">
                      <a:moveTo>
                        <a:pt x="5" y="241"/>
                      </a:moveTo>
                      <a:cubicBezTo>
                        <a:pt x="4" y="242"/>
                        <a:pt x="4" y="243"/>
                        <a:pt x="3" y="244"/>
                      </a:cubicBezTo>
                      <a:cubicBezTo>
                        <a:pt x="2" y="246"/>
                        <a:pt x="1" y="247"/>
                        <a:pt x="0" y="248"/>
                      </a:cubicBezTo>
                      <a:cubicBezTo>
                        <a:pt x="8" y="255"/>
                        <a:pt x="16" y="262"/>
                        <a:pt x="25" y="269"/>
                      </a:cubicBezTo>
                      <a:cubicBezTo>
                        <a:pt x="25" y="270"/>
                        <a:pt x="26" y="270"/>
                        <a:pt x="27" y="271"/>
                      </a:cubicBezTo>
                      <a:cubicBezTo>
                        <a:pt x="56" y="295"/>
                        <a:pt x="85" y="319"/>
                        <a:pt x="114" y="343"/>
                      </a:cubicBezTo>
                      <a:cubicBezTo>
                        <a:pt x="115" y="342"/>
                        <a:pt x="116" y="340"/>
                        <a:pt x="117" y="339"/>
                      </a:cubicBezTo>
                      <a:cubicBezTo>
                        <a:pt x="118" y="338"/>
                        <a:pt x="119" y="336"/>
                        <a:pt x="120" y="335"/>
                      </a:cubicBezTo>
                      <a:cubicBezTo>
                        <a:pt x="91" y="311"/>
                        <a:pt x="62" y="287"/>
                        <a:pt x="33" y="264"/>
                      </a:cubicBezTo>
                      <a:cubicBezTo>
                        <a:pt x="32" y="263"/>
                        <a:pt x="31" y="262"/>
                        <a:pt x="30" y="261"/>
                      </a:cubicBezTo>
                      <a:cubicBezTo>
                        <a:pt x="22" y="255"/>
                        <a:pt x="13" y="248"/>
                        <a:pt x="5" y="241"/>
                      </a:cubicBezTo>
                      <a:moveTo>
                        <a:pt x="116" y="54"/>
                      </a:moveTo>
                      <a:cubicBezTo>
                        <a:pt x="116" y="55"/>
                        <a:pt x="115" y="55"/>
                        <a:pt x="114" y="55"/>
                      </a:cubicBezTo>
                      <a:cubicBezTo>
                        <a:pt x="114" y="55"/>
                        <a:pt x="114" y="55"/>
                        <a:pt x="114" y="55"/>
                      </a:cubicBezTo>
                      <a:cubicBezTo>
                        <a:pt x="114" y="55"/>
                        <a:pt x="113" y="55"/>
                        <a:pt x="113" y="54"/>
                      </a:cubicBezTo>
                      <a:cubicBezTo>
                        <a:pt x="84" y="113"/>
                        <a:pt x="50" y="169"/>
                        <a:pt x="11" y="222"/>
                      </a:cubicBezTo>
                      <a:cubicBezTo>
                        <a:pt x="11" y="222"/>
                        <a:pt x="11" y="222"/>
                        <a:pt x="11" y="222"/>
                      </a:cubicBezTo>
                      <a:cubicBezTo>
                        <a:pt x="12" y="223"/>
                        <a:pt x="12" y="224"/>
                        <a:pt x="12" y="224"/>
                      </a:cubicBezTo>
                      <a:cubicBezTo>
                        <a:pt x="52" y="171"/>
                        <a:pt x="87" y="114"/>
                        <a:pt x="116" y="54"/>
                      </a:cubicBezTo>
                      <a:moveTo>
                        <a:pt x="300" y="24"/>
                      </a:moveTo>
                      <a:cubicBezTo>
                        <a:pt x="258" y="131"/>
                        <a:pt x="203" y="231"/>
                        <a:pt x="135" y="323"/>
                      </a:cubicBezTo>
                      <a:cubicBezTo>
                        <a:pt x="135" y="322"/>
                        <a:pt x="136" y="322"/>
                        <a:pt x="136" y="322"/>
                      </a:cubicBezTo>
                      <a:cubicBezTo>
                        <a:pt x="136" y="322"/>
                        <a:pt x="137" y="323"/>
                        <a:pt x="137" y="323"/>
                      </a:cubicBezTo>
                      <a:cubicBezTo>
                        <a:pt x="137" y="323"/>
                        <a:pt x="137" y="323"/>
                        <a:pt x="137" y="323"/>
                      </a:cubicBezTo>
                      <a:cubicBezTo>
                        <a:pt x="205" y="232"/>
                        <a:pt x="260" y="132"/>
                        <a:pt x="302" y="27"/>
                      </a:cubicBezTo>
                      <a:cubicBezTo>
                        <a:pt x="302" y="26"/>
                        <a:pt x="302" y="26"/>
                        <a:pt x="302" y="26"/>
                      </a:cubicBezTo>
                      <a:cubicBezTo>
                        <a:pt x="301" y="26"/>
                        <a:pt x="300" y="25"/>
                        <a:pt x="300" y="24"/>
                      </a:cubicBezTo>
                      <a:moveTo>
                        <a:pt x="353" y="14"/>
                      </a:moveTo>
                      <a:cubicBezTo>
                        <a:pt x="353" y="15"/>
                        <a:pt x="353" y="16"/>
                        <a:pt x="352" y="17"/>
                      </a:cubicBezTo>
                      <a:cubicBezTo>
                        <a:pt x="351" y="19"/>
                        <a:pt x="351" y="22"/>
                        <a:pt x="350" y="24"/>
                      </a:cubicBezTo>
                      <a:cubicBezTo>
                        <a:pt x="385" y="38"/>
                        <a:pt x="420" y="52"/>
                        <a:pt x="455" y="66"/>
                      </a:cubicBezTo>
                      <a:cubicBezTo>
                        <a:pt x="456" y="63"/>
                        <a:pt x="457" y="60"/>
                        <a:pt x="458" y="57"/>
                      </a:cubicBezTo>
                      <a:cubicBezTo>
                        <a:pt x="458" y="57"/>
                        <a:pt x="458" y="56"/>
                        <a:pt x="459" y="56"/>
                      </a:cubicBezTo>
                      <a:cubicBezTo>
                        <a:pt x="423" y="42"/>
                        <a:pt x="388" y="28"/>
                        <a:pt x="353" y="14"/>
                      </a:cubicBezTo>
                      <a:moveTo>
                        <a:pt x="77" y="13"/>
                      </a:moveTo>
                      <a:cubicBezTo>
                        <a:pt x="76" y="14"/>
                        <a:pt x="76" y="15"/>
                        <a:pt x="75" y="16"/>
                      </a:cubicBezTo>
                      <a:cubicBezTo>
                        <a:pt x="75" y="17"/>
                        <a:pt x="74" y="19"/>
                        <a:pt x="73" y="20"/>
                      </a:cubicBezTo>
                      <a:cubicBezTo>
                        <a:pt x="87" y="27"/>
                        <a:pt x="102" y="34"/>
                        <a:pt x="116" y="42"/>
                      </a:cubicBezTo>
                      <a:cubicBezTo>
                        <a:pt x="116" y="41"/>
                        <a:pt x="116" y="41"/>
                        <a:pt x="116" y="41"/>
                      </a:cubicBezTo>
                      <a:cubicBezTo>
                        <a:pt x="117" y="38"/>
                        <a:pt x="118" y="36"/>
                        <a:pt x="120" y="35"/>
                      </a:cubicBezTo>
                      <a:cubicBezTo>
                        <a:pt x="105" y="27"/>
                        <a:pt x="91" y="20"/>
                        <a:pt x="77" y="13"/>
                      </a:cubicBezTo>
                      <a:moveTo>
                        <a:pt x="318" y="0"/>
                      </a:moveTo>
                      <a:cubicBezTo>
                        <a:pt x="318" y="2"/>
                        <a:pt x="317" y="3"/>
                        <a:pt x="317" y="5"/>
                      </a:cubicBezTo>
                      <a:cubicBezTo>
                        <a:pt x="316" y="6"/>
                        <a:pt x="315" y="8"/>
                        <a:pt x="315" y="9"/>
                      </a:cubicBezTo>
                      <a:cubicBezTo>
                        <a:pt x="321" y="12"/>
                        <a:pt x="327" y="14"/>
                        <a:pt x="333" y="17"/>
                      </a:cubicBezTo>
                      <a:cubicBezTo>
                        <a:pt x="334" y="15"/>
                        <a:pt x="334" y="13"/>
                        <a:pt x="335" y="11"/>
                      </a:cubicBezTo>
                      <a:cubicBezTo>
                        <a:pt x="336" y="10"/>
                        <a:pt x="336" y="9"/>
                        <a:pt x="337" y="7"/>
                      </a:cubicBezTo>
                      <a:cubicBezTo>
                        <a:pt x="330" y="5"/>
                        <a:pt x="324" y="3"/>
                        <a:pt x="31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9" name="Freeform 998"/>
                <p:cNvSpPr>
                  <a:spLocks/>
                </p:cNvSpPr>
                <p:nvPr/>
              </p:nvSpPr>
              <p:spPr bwMode="auto">
                <a:xfrm>
                  <a:off x="4914" y="3438"/>
                  <a:ext cx="47" cy="104"/>
                </a:xfrm>
                <a:custGeom>
                  <a:avLst/>
                  <a:gdLst>
                    <a:gd name="T0" fmla="*/ 22 w 25"/>
                    <a:gd name="T1" fmla="*/ 0 h 55"/>
                    <a:gd name="T2" fmla="*/ 8 w 25"/>
                    <a:gd name="T3" fmla="*/ 24 h 55"/>
                    <a:gd name="T4" fmla="*/ 7 w 25"/>
                    <a:gd name="T5" fmla="*/ 25 h 55"/>
                    <a:gd name="T6" fmla="*/ 4 w 25"/>
                    <a:gd name="T7" fmla="*/ 34 h 55"/>
                    <a:gd name="T8" fmla="*/ 2 w 25"/>
                    <a:gd name="T9" fmla="*/ 55 h 55"/>
                    <a:gd name="T10" fmla="*/ 3 w 25"/>
                    <a:gd name="T11" fmla="*/ 55 h 55"/>
                    <a:gd name="T12" fmla="*/ 19 w 25"/>
                    <a:gd name="T13" fmla="*/ 30 h 55"/>
                    <a:gd name="T14" fmla="*/ 24 w 25"/>
                    <a:gd name="T15" fmla="*/ 5 h 55"/>
                    <a:gd name="T16" fmla="*/ 15 w 25"/>
                    <a:gd name="T17" fmla="*/ 32 h 55"/>
                    <a:gd name="T18" fmla="*/ 13 w 25"/>
                    <a:gd name="T19" fmla="*/ 32 h 55"/>
                    <a:gd name="T20" fmla="*/ 24 w 25"/>
                    <a:gd name="T21" fmla="*/ 2 h 55"/>
                    <a:gd name="T22" fmla="*/ 23 w 25"/>
                    <a:gd name="T23" fmla="*/ 0 h 55"/>
                    <a:gd name="T24" fmla="*/ 22 w 25"/>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55">
                      <a:moveTo>
                        <a:pt x="22" y="0"/>
                      </a:moveTo>
                      <a:cubicBezTo>
                        <a:pt x="19" y="0"/>
                        <a:pt x="13" y="10"/>
                        <a:pt x="8" y="24"/>
                      </a:cubicBezTo>
                      <a:cubicBezTo>
                        <a:pt x="7" y="24"/>
                        <a:pt x="7" y="25"/>
                        <a:pt x="7" y="25"/>
                      </a:cubicBezTo>
                      <a:cubicBezTo>
                        <a:pt x="6" y="28"/>
                        <a:pt x="5" y="31"/>
                        <a:pt x="4" y="34"/>
                      </a:cubicBezTo>
                      <a:cubicBezTo>
                        <a:pt x="1" y="45"/>
                        <a:pt x="0" y="54"/>
                        <a:pt x="2" y="55"/>
                      </a:cubicBezTo>
                      <a:cubicBezTo>
                        <a:pt x="3" y="55"/>
                        <a:pt x="3" y="55"/>
                        <a:pt x="3" y="55"/>
                      </a:cubicBezTo>
                      <a:cubicBezTo>
                        <a:pt x="7" y="55"/>
                        <a:pt x="14" y="44"/>
                        <a:pt x="19" y="30"/>
                      </a:cubicBezTo>
                      <a:cubicBezTo>
                        <a:pt x="23" y="20"/>
                        <a:pt x="25" y="10"/>
                        <a:pt x="24" y="5"/>
                      </a:cubicBezTo>
                      <a:cubicBezTo>
                        <a:pt x="21" y="14"/>
                        <a:pt x="18" y="23"/>
                        <a:pt x="15" y="32"/>
                      </a:cubicBezTo>
                      <a:cubicBezTo>
                        <a:pt x="14" y="32"/>
                        <a:pt x="13" y="32"/>
                        <a:pt x="13" y="32"/>
                      </a:cubicBezTo>
                      <a:cubicBezTo>
                        <a:pt x="17" y="22"/>
                        <a:pt x="20" y="12"/>
                        <a:pt x="24" y="2"/>
                      </a:cubicBezTo>
                      <a:cubicBezTo>
                        <a:pt x="24" y="1"/>
                        <a:pt x="23" y="1"/>
                        <a:pt x="23" y="0"/>
                      </a:cubicBezTo>
                      <a:cubicBezTo>
                        <a:pt x="22" y="0"/>
                        <a:pt x="22" y="0"/>
                        <a:pt x="2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0" name="Freeform 999"/>
                <p:cNvSpPr>
                  <a:spLocks/>
                </p:cNvSpPr>
                <p:nvPr/>
              </p:nvSpPr>
              <p:spPr bwMode="auto">
                <a:xfrm>
                  <a:off x="4628" y="3337"/>
                  <a:ext cx="44" cy="92"/>
                </a:xfrm>
                <a:custGeom>
                  <a:avLst/>
                  <a:gdLst>
                    <a:gd name="T0" fmla="*/ 19 w 23"/>
                    <a:gd name="T1" fmla="*/ 0 h 49"/>
                    <a:gd name="T2" fmla="*/ 6 w 23"/>
                    <a:gd name="T3" fmla="*/ 22 h 49"/>
                    <a:gd name="T4" fmla="*/ 1 w 23"/>
                    <a:gd name="T5" fmla="*/ 46 h 49"/>
                    <a:gd name="T6" fmla="*/ 3 w 23"/>
                    <a:gd name="T7" fmla="*/ 48 h 49"/>
                    <a:gd name="T8" fmla="*/ 3 w 23"/>
                    <a:gd name="T9" fmla="*/ 49 h 49"/>
                    <a:gd name="T10" fmla="*/ 3 w 23"/>
                    <a:gd name="T11" fmla="*/ 49 h 49"/>
                    <a:gd name="T12" fmla="*/ 16 w 23"/>
                    <a:gd name="T13" fmla="*/ 31 h 49"/>
                    <a:gd name="T14" fmla="*/ 18 w 23"/>
                    <a:gd name="T15" fmla="*/ 27 h 49"/>
                    <a:gd name="T16" fmla="*/ 19 w 23"/>
                    <a:gd name="T17" fmla="*/ 22 h 49"/>
                    <a:gd name="T18" fmla="*/ 21 w 23"/>
                    <a:gd name="T19" fmla="*/ 1 h 49"/>
                    <a:gd name="T20" fmla="*/ 13 w 23"/>
                    <a:gd name="T21" fmla="*/ 25 h 49"/>
                    <a:gd name="T22" fmla="*/ 10 w 23"/>
                    <a:gd name="T23" fmla="*/ 24 h 49"/>
                    <a:gd name="T24" fmla="*/ 19 w 23"/>
                    <a:gd name="T2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49">
                      <a:moveTo>
                        <a:pt x="19" y="0"/>
                      </a:moveTo>
                      <a:cubicBezTo>
                        <a:pt x="15" y="2"/>
                        <a:pt x="10" y="11"/>
                        <a:pt x="6" y="22"/>
                      </a:cubicBezTo>
                      <a:cubicBezTo>
                        <a:pt x="2" y="33"/>
                        <a:pt x="0" y="42"/>
                        <a:pt x="1" y="46"/>
                      </a:cubicBezTo>
                      <a:cubicBezTo>
                        <a:pt x="1" y="47"/>
                        <a:pt x="2" y="48"/>
                        <a:pt x="3" y="48"/>
                      </a:cubicBezTo>
                      <a:cubicBezTo>
                        <a:pt x="3" y="48"/>
                        <a:pt x="3" y="48"/>
                        <a:pt x="3" y="49"/>
                      </a:cubicBezTo>
                      <a:cubicBezTo>
                        <a:pt x="3" y="49"/>
                        <a:pt x="3" y="49"/>
                        <a:pt x="3" y="49"/>
                      </a:cubicBezTo>
                      <a:cubicBezTo>
                        <a:pt x="6" y="49"/>
                        <a:pt x="11" y="41"/>
                        <a:pt x="16" y="31"/>
                      </a:cubicBezTo>
                      <a:cubicBezTo>
                        <a:pt x="16" y="30"/>
                        <a:pt x="17" y="28"/>
                        <a:pt x="18" y="27"/>
                      </a:cubicBezTo>
                      <a:cubicBezTo>
                        <a:pt x="18" y="25"/>
                        <a:pt x="19" y="24"/>
                        <a:pt x="19" y="22"/>
                      </a:cubicBezTo>
                      <a:cubicBezTo>
                        <a:pt x="23" y="12"/>
                        <a:pt x="23" y="4"/>
                        <a:pt x="21" y="1"/>
                      </a:cubicBezTo>
                      <a:cubicBezTo>
                        <a:pt x="19" y="9"/>
                        <a:pt x="16" y="17"/>
                        <a:pt x="13" y="25"/>
                      </a:cubicBezTo>
                      <a:cubicBezTo>
                        <a:pt x="12" y="25"/>
                        <a:pt x="11" y="24"/>
                        <a:pt x="10" y="24"/>
                      </a:cubicBezTo>
                      <a:cubicBezTo>
                        <a:pt x="13" y="16"/>
                        <a:pt x="16" y="8"/>
                        <a:pt x="1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1" name="Freeform 1000"/>
                <p:cNvSpPr>
                  <a:spLocks/>
                </p:cNvSpPr>
                <p:nvPr/>
              </p:nvSpPr>
              <p:spPr bwMode="auto">
                <a:xfrm>
                  <a:off x="4179" y="3374"/>
                  <a:ext cx="38" cy="61"/>
                </a:xfrm>
                <a:custGeom>
                  <a:avLst/>
                  <a:gdLst>
                    <a:gd name="T0" fmla="*/ 17 w 20"/>
                    <a:gd name="T1" fmla="*/ 0 h 32"/>
                    <a:gd name="T2" fmla="*/ 6 w 20"/>
                    <a:gd name="T3" fmla="*/ 13 h 32"/>
                    <a:gd name="T4" fmla="*/ 3 w 20"/>
                    <a:gd name="T5" fmla="*/ 31 h 32"/>
                    <a:gd name="T6" fmla="*/ 4 w 20"/>
                    <a:gd name="T7" fmla="*/ 32 h 32"/>
                    <a:gd name="T8" fmla="*/ 13 w 20"/>
                    <a:gd name="T9" fmla="*/ 22 h 32"/>
                    <a:gd name="T10" fmla="*/ 15 w 20"/>
                    <a:gd name="T11" fmla="*/ 18 h 32"/>
                    <a:gd name="T12" fmla="*/ 17 w 20"/>
                    <a:gd name="T13" fmla="*/ 15 h 32"/>
                    <a:gd name="T14" fmla="*/ 18 w 20"/>
                    <a:gd name="T15" fmla="*/ 0 h 32"/>
                    <a:gd name="T16" fmla="*/ 17 w 20"/>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0"/>
                      </a:moveTo>
                      <a:cubicBezTo>
                        <a:pt x="14" y="0"/>
                        <a:pt x="9" y="6"/>
                        <a:pt x="6" y="13"/>
                      </a:cubicBezTo>
                      <a:cubicBezTo>
                        <a:pt x="2" y="22"/>
                        <a:pt x="0" y="30"/>
                        <a:pt x="3" y="31"/>
                      </a:cubicBezTo>
                      <a:cubicBezTo>
                        <a:pt x="3" y="32"/>
                        <a:pt x="3" y="32"/>
                        <a:pt x="4" y="32"/>
                      </a:cubicBezTo>
                      <a:cubicBezTo>
                        <a:pt x="6" y="32"/>
                        <a:pt x="10" y="28"/>
                        <a:pt x="13" y="22"/>
                      </a:cubicBezTo>
                      <a:cubicBezTo>
                        <a:pt x="14" y="21"/>
                        <a:pt x="15" y="19"/>
                        <a:pt x="15" y="18"/>
                      </a:cubicBezTo>
                      <a:cubicBezTo>
                        <a:pt x="16" y="17"/>
                        <a:pt x="16" y="16"/>
                        <a:pt x="17" y="15"/>
                      </a:cubicBezTo>
                      <a:cubicBezTo>
                        <a:pt x="19" y="8"/>
                        <a:pt x="20" y="1"/>
                        <a:pt x="18" y="0"/>
                      </a:cubicBezTo>
                      <a:cubicBezTo>
                        <a:pt x="18" y="0"/>
                        <a:pt x="17" y="0"/>
                        <a:pt x="1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2" name="Freeform 1001"/>
                <p:cNvSpPr>
                  <a:spLocks/>
                </p:cNvSpPr>
                <p:nvPr/>
              </p:nvSpPr>
              <p:spPr bwMode="auto">
                <a:xfrm>
                  <a:off x="4262" y="3984"/>
                  <a:ext cx="68" cy="78"/>
                </a:xfrm>
                <a:custGeom>
                  <a:avLst/>
                  <a:gdLst>
                    <a:gd name="T0" fmla="*/ 32 w 36"/>
                    <a:gd name="T1" fmla="*/ 0 h 42"/>
                    <a:gd name="T2" fmla="*/ 31 w 36"/>
                    <a:gd name="T3" fmla="*/ 1 h 42"/>
                    <a:gd name="T4" fmla="*/ 16 w 36"/>
                    <a:gd name="T5" fmla="*/ 13 h 42"/>
                    <a:gd name="T6" fmla="*/ 13 w 36"/>
                    <a:gd name="T7" fmla="*/ 17 h 42"/>
                    <a:gd name="T8" fmla="*/ 10 w 36"/>
                    <a:gd name="T9" fmla="*/ 21 h 42"/>
                    <a:gd name="T10" fmla="*/ 1 w 36"/>
                    <a:gd name="T11" fmla="*/ 41 h 42"/>
                    <a:gd name="T12" fmla="*/ 14 w 36"/>
                    <a:gd name="T13" fmla="*/ 25 h 42"/>
                    <a:gd name="T14" fmla="*/ 16 w 36"/>
                    <a:gd name="T15" fmla="*/ 26 h 42"/>
                    <a:gd name="T16" fmla="*/ 4 w 36"/>
                    <a:gd name="T17" fmla="*/ 42 h 42"/>
                    <a:gd name="T18" fmla="*/ 23 w 36"/>
                    <a:gd name="T19" fmla="*/ 25 h 42"/>
                    <a:gd name="T20" fmla="*/ 33 w 36"/>
                    <a:gd name="T21" fmla="*/ 1 h 42"/>
                    <a:gd name="T22" fmla="*/ 33 w 36"/>
                    <a:gd name="T23" fmla="*/ 1 h 42"/>
                    <a:gd name="T24" fmla="*/ 32 w 36"/>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42">
                      <a:moveTo>
                        <a:pt x="32" y="0"/>
                      </a:moveTo>
                      <a:cubicBezTo>
                        <a:pt x="32" y="0"/>
                        <a:pt x="31" y="0"/>
                        <a:pt x="31" y="1"/>
                      </a:cubicBezTo>
                      <a:cubicBezTo>
                        <a:pt x="27" y="2"/>
                        <a:pt x="22" y="6"/>
                        <a:pt x="16" y="13"/>
                      </a:cubicBezTo>
                      <a:cubicBezTo>
                        <a:pt x="15" y="14"/>
                        <a:pt x="14" y="16"/>
                        <a:pt x="13" y="17"/>
                      </a:cubicBezTo>
                      <a:cubicBezTo>
                        <a:pt x="12" y="18"/>
                        <a:pt x="11" y="20"/>
                        <a:pt x="10" y="21"/>
                      </a:cubicBezTo>
                      <a:cubicBezTo>
                        <a:pt x="3" y="30"/>
                        <a:pt x="0" y="38"/>
                        <a:pt x="1" y="41"/>
                      </a:cubicBezTo>
                      <a:cubicBezTo>
                        <a:pt x="6" y="35"/>
                        <a:pt x="10" y="30"/>
                        <a:pt x="14" y="25"/>
                      </a:cubicBezTo>
                      <a:cubicBezTo>
                        <a:pt x="15" y="25"/>
                        <a:pt x="15" y="26"/>
                        <a:pt x="16" y="26"/>
                      </a:cubicBezTo>
                      <a:cubicBezTo>
                        <a:pt x="12" y="31"/>
                        <a:pt x="8" y="37"/>
                        <a:pt x="4" y="42"/>
                      </a:cubicBezTo>
                      <a:cubicBezTo>
                        <a:pt x="8" y="41"/>
                        <a:pt x="16" y="34"/>
                        <a:pt x="23" y="25"/>
                      </a:cubicBezTo>
                      <a:cubicBezTo>
                        <a:pt x="31" y="14"/>
                        <a:pt x="36" y="4"/>
                        <a:pt x="33" y="1"/>
                      </a:cubicBezTo>
                      <a:cubicBezTo>
                        <a:pt x="33" y="1"/>
                        <a:pt x="33" y="1"/>
                        <a:pt x="33" y="1"/>
                      </a:cubicBezTo>
                      <a:cubicBezTo>
                        <a:pt x="33" y="1"/>
                        <a:pt x="32" y="0"/>
                        <a:pt x="3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3" name="Freeform 1002"/>
                <p:cNvSpPr>
                  <a:spLocks/>
                </p:cNvSpPr>
                <p:nvPr/>
              </p:nvSpPr>
              <p:spPr bwMode="auto">
                <a:xfrm>
                  <a:off x="4031" y="3796"/>
                  <a:ext cx="58" cy="67"/>
                </a:xfrm>
                <a:custGeom>
                  <a:avLst/>
                  <a:gdLst>
                    <a:gd name="T0" fmla="*/ 29 w 31"/>
                    <a:gd name="T1" fmla="*/ 0 h 36"/>
                    <a:gd name="T2" fmla="*/ 12 w 31"/>
                    <a:gd name="T3" fmla="*/ 14 h 36"/>
                    <a:gd name="T4" fmla="*/ 2 w 31"/>
                    <a:gd name="T5" fmla="*/ 36 h 36"/>
                    <a:gd name="T6" fmla="*/ 4 w 31"/>
                    <a:gd name="T7" fmla="*/ 36 h 36"/>
                    <a:gd name="T8" fmla="*/ 19 w 31"/>
                    <a:gd name="T9" fmla="*/ 26 h 36"/>
                    <a:gd name="T10" fmla="*/ 22 w 31"/>
                    <a:gd name="T11" fmla="*/ 22 h 36"/>
                    <a:gd name="T12" fmla="*/ 24 w 31"/>
                    <a:gd name="T13" fmla="*/ 19 h 36"/>
                    <a:gd name="T14" fmla="*/ 31 w 31"/>
                    <a:gd name="T15" fmla="*/ 2 h 36"/>
                    <a:gd name="T16" fmla="*/ 30 w 31"/>
                    <a:gd name="T17" fmla="*/ 0 h 36"/>
                    <a:gd name="T18" fmla="*/ 30 w 31"/>
                    <a:gd name="T19" fmla="*/ 0 h 36"/>
                    <a:gd name="T20" fmla="*/ 29 w 31"/>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6">
                      <a:moveTo>
                        <a:pt x="29" y="0"/>
                      </a:moveTo>
                      <a:cubicBezTo>
                        <a:pt x="25" y="0"/>
                        <a:pt x="18" y="6"/>
                        <a:pt x="12" y="14"/>
                      </a:cubicBezTo>
                      <a:cubicBezTo>
                        <a:pt x="4" y="24"/>
                        <a:pt x="0" y="33"/>
                        <a:pt x="2" y="36"/>
                      </a:cubicBezTo>
                      <a:cubicBezTo>
                        <a:pt x="3" y="36"/>
                        <a:pt x="3" y="36"/>
                        <a:pt x="4" y="36"/>
                      </a:cubicBezTo>
                      <a:cubicBezTo>
                        <a:pt x="7" y="36"/>
                        <a:pt x="13" y="32"/>
                        <a:pt x="19" y="26"/>
                      </a:cubicBezTo>
                      <a:cubicBezTo>
                        <a:pt x="20" y="25"/>
                        <a:pt x="21" y="24"/>
                        <a:pt x="22" y="22"/>
                      </a:cubicBezTo>
                      <a:cubicBezTo>
                        <a:pt x="23" y="21"/>
                        <a:pt x="23" y="20"/>
                        <a:pt x="24" y="19"/>
                      </a:cubicBezTo>
                      <a:cubicBezTo>
                        <a:pt x="29" y="12"/>
                        <a:pt x="31" y="6"/>
                        <a:pt x="31" y="2"/>
                      </a:cubicBezTo>
                      <a:cubicBezTo>
                        <a:pt x="31" y="2"/>
                        <a:pt x="31" y="1"/>
                        <a:pt x="30" y="0"/>
                      </a:cubicBezTo>
                      <a:cubicBezTo>
                        <a:pt x="30" y="0"/>
                        <a:pt x="30" y="0"/>
                        <a:pt x="30" y="0"/>
                      </a:cubicBezTo>
                      <a:cubicBezTo>
                        <a:pt x="29" y="0"/>
                        <a:pt x="29" y="0"/>
                        <a:pt x="2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4" name="Freeform 1003"/>
                <p:cNvSpPr>
                  <a:spLocks/>
                </p:cNvSpPr>
                <p:nvPr/>
              </p:nvSpPr>
              <p:spPr bwMode="auto">
                <a:xfrm>
                  <a:off x="4277" y="3435"/>
                  <a:ext cx="28" cy="47"/>
                </a:xfrm>
                <a:custGeom>
                  <a:avLst/>
                  <a:gdLst>
                    <a:gd name="T0" fmla="*/ 12 w 15"/>
                    <a:gd name="T1" fmla="*/ 0 h 25"/>
                    <a:gd name="T2" fmla="*/ 8 w 15"/>
                    <a:gd name="T3" fmla="*/ 5 h 25"/>
                    <a:gd name="T4" fmla="*/ 4 w 15"/>
                    <a:gd name="T5" fmla="*/ 11 h 25"/>
                    <a:gd name="T6" fmla="*/ 4 w 15"/>
                    <a:gd name="T7" fmla="*/ 12 h 25"/>
                    <a:gd name="T8" fmla="*/ 1 w 15"/>
                    <a:gd name="T9" fmla="*/ 24 h 25"/>
                    <a:gd name="T10" fmla="*/ 2 w 15"/>
                    <a:gd name="T11" fmla="*/ 25 h 25"/>
                    <a:gd name="T12" fmla="*/ 2 w 15"/>
                    <a:gd name="T13" fmla="*/ 25 h 25"/>
                    <a:gd name="T14" fmla="*/ 4 w 15"/>
                    <a:gd name="T15" fmla="*/ 24 h 25"/>
                    <a:gd name="T16" fmla="*/ 11 w 15"/>
                    <a:gd name="T17" fmla="*/ 14 h 25"/>
                    <a:gd name="T18" fmla="*/ 15 w 15"/>
                    <a:gd name="T19" fmla="*/ 1 h 25"/>
                    <a:gd name="T20" fmla="*/ 9 w 15"/>
                    <a:gd name="T21" fmla="*/ 13 h 25"/>
                    <a:gd name="T22" fmla="*/ 7 w 15"/>
                    <a:gd name="T23" fmla="*/ 12 h 25"/>
                    <a:gd name="T24" fmla="*/ 12 w 1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5">
                      <a:moveTo>
                        <a:pt x="12" y="0"/>
                      </a:moveTo>
                      <a:cubicBezTo>
                        <a:pt x="11" y="0"/>
                        <a:pt x="9" y="2"/>
                        <a:pt x="8" y="5"/>
                      </a:cubicBezTo>
                      <a:cubicBezTo>
                        <a:pt x="6" y="6"/>
                        <a:pt x="5" y="8"/>
                        <a:pt x="4" y="11"/>
                      </a:cubicBezTo>
                      <a:cubicBezTo>
                        <a:pt x="4" y="11"/>
                        <a:pt x="4" y="11"/>
                        <a:pt x="4" y="12"/>
                      </a:cubicBezTo>
                      <a:cubicBezTo>
                        <a:pt x="1" y="18"/>
                        <a:pt x="0" y="23"/>
                        <a:pt x="1" y="24"/>
                      </a:cubicBezTo>
                      <a:cubicBezTo>
                        <a:pt x="1" y="25"/>
                        <a:pt x="2" y="25"/>
                        <a:pt x="2" y="25"/>
                      </a:cubicBezTo>
                      <a:cubicBezTo>
                        <a:pt x="2" y="25"/>
                        <a:pt x="2" y="25"/>
                        <a:pt x="2" y="25"/>
                      </a:cubicBezTo>
                      <a:cubicBezTo>
                        <a:pt x="3" y="25"/>
                        <a:pt x="4" y="25"/>
                        <a:pt x="4" y="24"/>
                      </a:cubicBezTo>
                      <a:cubicBezTo>
                        <a:pt x="6" y="23"/>
                        <a:pt x="9" y="19"/>
                        <a:pt x="11" y="14"/>
                      </a:cubicBezTo>
                      <a:cubicBezTo>
                        <a:pt x="14" y="9"/>
                        <a:pt x="15" y="3"/>
                        <a:pt x="15" y="1"/>
                      </a:cubicBezTo>
                      <a:cubicBezTo>
                        <a:pt x="13" y="5"/>
                        <a:pt x="11" y="9"/>
                        <a:pt x="9" y="13"/>
                      </a:cubicBezTo>
                      <a:cubicBezTo>
                        <a:pt x="8" y="13"/>
                        <a:pt x="7" y="12"/>
                        <a:pt x="7" y="12"/>
                      </a:cubicBezTo>
                      <a:cubicBezTo>
                        <a:pt x="9" y="8"/>
                        <a:pt x="10" y="4"/>
                        <a:pt x="1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5" name="Freeform 1004"/>
                <p:cNvSpPr>
                  <a:spLocks noEditPoints="1"/>
                </p:cNvSpPr>
                <p:nvPr/>
              </p:nvSpPr>
              <p:spPr bwMode="auto">
                <a:xfrm>
                  <a:off x="2988" y="3634"/>
                  <a:ext cx="785" cy="506"/>
                </a:xfrm>
                <a:custGeom>
                  <a:avLst/>
                  <a:gdLst>
                    <a:gd name="T0" fmla="*/ 300 w 418"/>
                    <a:gd name="T1" fmla="*/ 136 h 269"/>
                    <a:gd name="T2" fmla="*/ 77 w 418"/>
                    <a:gd name="T3" fmla="*/ 265 h 269"/>
                    <a:gd name="T4" fmla="*/ 78 w 418"/>
                    <a:gd name="T5" fmla="*/ 267 h 269"/>
                    <a:gd name="T6" fmla="*/ 79 w 418"/>
                    <a:gd name="T7" fmla="*/ 267 h 269"/>
                    <a:gd name="T8" fmla="*/ 301 w 418"/>
                    <a:gd name="T9" fmla="*/ 138 h 269"/>
                    <a:gd name="T10" fmla="*/ 300 w 418"/>
                    <a:gd name="T11" fmla="*/ 138 h 269"/>
                    <a:gd name="T12" fmla="*/ 300 w 418"/>
                    <a:gd name="T13" fmla="*/ 136 h 269"/>
                    <a:gd name="T14" fmla="*/ 322 w 418"/>
                    <a:gd name="T15" fmla="*/ 129 h 269"/>
                    <a:gd name="T16" fmla="*/ 319 w 418"/>
                    <a:gd name="T17" fmla="*/ 131 h 269"/>
                    <a:gd name="T18" fmla="*/ 316 w 418"/>
                    <a:gd name="T19" fmla="*/ 133 h 269"/>
                    <a:gd name="T20" fmla="*/ 384 w 418"/>
                    <a:gd name="T21" fmla="*/ 217 h 269"/>
                    <a:gd name="T22" fmla="*/ 386 w 418"/>
                    <a:gd name="T23" fmla="*/ 219 h 269"/>
                    <a:gd name="T24" fmla="*/ 412 w 418"/>
                    <a:gd name="T25" fmla="*/ 251 h 269"/>
                    <a:gd name="T26" fmla="*/ 415 w 418"/>
                    <a:gd name="T27" fmla="*/ 248 h 269"/>
                    <a:gd name="T28" fmla="*/ 418 w 418"/>
                    <a:gd name="T29" fmla="*/ 246 h 269"/>
                    <a:gd name="T30" fmla="*/ 392 w 418"/>
                    <a:gd name="T31" fmla="*/ 214 h 269"/>
                    <a:gd name="T32" fmla="*/ 390 w 418"/>
                    <a:gd name="T33" fmla="*/ 212 h 269"/>
                    <a:gd name="T34" fmla="*/ 322 w 418"/>
                    <a:gd name="T35" fmla="*/ 129 h 269"/>
                    <a:gd name="T36" fmla="*/ 6 w 418"/>
                    <a:gd name="T37" fmla="*/ 128 h 269"/>
                    <a:gd name="T38" fmla="*/ 3 w 418"/>
                    <a:gd name="T39" fmla="*/ 129 h 269"/>
                    <a:gd name="T40" fmla="*/ 0 w 418"/>
                    <a:gd name="T41" fmla="*/ 130 h 269"/>
                    <a:gd name="T42" fmla="*/ 24 w 418"/>
                    <a:gd name="T43" fmla="*/ 191 h 269"/>
                    <a:gd name="T44" fmla="*/ 25 w 418"/>
                    <a:gd name="T45" fmla="*/ 194 h 269"/>
                    <a:gd name="T46" fmla="*/ 54 w 418"/>
                    <a:gd name="T47" fmla="*/ 269 h 269"/>
                    <a:gd name="T48" fmla="*/ 57 w 418"/>
                    <a:gd name="T49" fmla="*/ 268 h 269"/>
                    <a:gd name="T50" fmla="*/ 61 w 418"/>
                    <a:gd name="T51" fmla="*/ 267 h 269"/>
                    <a:gd name="T52" fmla="*/ 31 w 418"/>
                    <a:gd name="T53" fmla="*/ 192 h 269"/>
                    <a:gd name="T54" fmla="*/ 30 w 418"/>
                    <a:gd name="T55" fmla="*/ 189 h 269"/>
                    <a:gd name="T56" fmla="*/ 6 w 418"/>
                    <a:gd name="T57" fmla="*/ 128 h 269"/>
                    <a:gd name="T58" fmla="*/ 143 w 418"/>
                    <a:gd name="T59" fmla="*/ 52 h 269"/>
                    <a:gd name="T60" fmla="*/ 16 w 418"/>
                    <a:gd name="T61" fmla="*/ 117 h 269"/>
                    <a:gd name="T62" fmla="*/ 17 w 418"/>
                    <a:gd name="T63" fmla="*/ 117 h 269"/>
                    <a:gd name="T64" fmla="*/ 17 w 418"/>
                    <a:gd name="T65" fmla="*/ 119 h 269"/>
                    <a:gd name="T66" fmla="*/ 145 w 418"/>
                    <a:gd name="T67" fmla="*/ 53 h 269"/>
                    <a:gd name="T68" fmla="*/ 145 w 418"/>
                    <a:gd name="T69" fmla="*/ 53 h 269"/>
                    <a:gd name="T70" fmla="*/ 143 w 418"/>
                    <a:gd name="T71" fmla="*/ 52 h 269"/>
                    <a:gd name="T72" fmla="*/ 143 w 418"/>
                    <a:gd name="T73" fmla="*/ 52 h 269"/>
                    <a:gd name="T74" fmla="*/ 126 w 418"/>
                    <a:gd name="T75" fmla="*/ 0 h 269"/>
                    <a:gd name="T76" fmla="*/ 124 w 418"/>
                    <a:gd name="T77" fmla="*/ 2 h 269"/>
                    <a:gd name="T78" fmla="*/ 122 w 418"/>
                    <a:gd name="T79" fmla="*/ 4 h 269"/>
                    <a:gd name="T80" fmla="*/ 148 w 418"/>
                    <a:gd name="T81" fmla="*/ 44 h 269"/>
                    <a:gd name="T82" fmla="*/ 149 w 418"/>
                    <a:gd name="T83" fmla="*/ 43 h 269"/>
                    <a:gd name="T84" fmla="*/ 154 w 418"/>
                    <a:gd name="T85" fmla="*/ 41 h 269"/>
                    <a:gd name="T86" fmla="*/ 126 w 418"/>
                    <a:gd name="T8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8" h="269">
                      <a:moveTo>
                        <a:pt x="300" y="136"/>
                      </a:moveTo>
                      <a:cubicBezTo>
                        <a:pt x="234" y="189"/>
                        <a:pt x="160" y="233"/>
                        <a:pt x="77" y="265"/>
                      </a:cubicBezTo>
                      <a:cubicBezTo>
                        <a:pt x="78" y="266"/>
                        <a:pt x="78" y="266"/>
                        <a:pt x="78" y="267"/>
                      </a:cubicBezTo>
                      <a:cubicBezTo>
                        <a:pt x="79" y="267"/>
                        <a:pt x="79" y="267"/>
                        <a:pt x="79" y="267"/>
                      </a:cubicBezTo>
                      <a:cubicBezTo>
                        <a:pt x="161" y="235"/>
                        <a:pt x="235" y="191"/>
                        <a:pt x="301" y="138"/>
                      </a:cubicBezTo>
                      <a:cubicBezTo>
                        <a:pt x="301" y="138"/>
                        <a:pt x="300" y="138"/>
                        <a:pt x="300" y="138"/>
                      </a:cubicBezTo>
                      <a:cubicBezTo>
                        <a:pt x="300" y="137"/>
                        <a:pt x="300" y="137"/>
                        <a:pt x="300" y="136"/>
                      </a:cubicBezTo>
                      <a:moveTo>
                        <a:pt x="322" y="129"/>
                      </a:moveTo>
                      <a:cubicBezTo>
                        <a:pt x="321" y="129"/>
                        <a:pt x="320" y="130"/>
                        <a:pt x="319" y="131"/>
                      </a:cubicBezTo>
                      <a:cubicBezTo>
                        <a:pt x="318" y="132"/>
                        <a:pt x="317" y="133"/>
                        <a:pt x="316" y="133"/>
                      </a:cubicBezTo>
                      <a:cubicBezTo>
                        <a:pt x="339" y="161"/>
                        <a:pt x="362" y="189"/>
                        <a:pt x="384" y="217"/>
                      </a:cubicBezTo>
                      <a:cubicBezTo>
                        <a:pt x="385" y="218"/>
                        <a:pt x="386" y="219"/>
                        <a:pt x="386" y="219"/>
                      </a:cubicBezTo>
                      <a:cubicBezTo>
                        <a:pt x="395" y="230"/>
                        <a:pt x="403" y="241"/>
                        <a:pt x="412" y="251"/>
                      </a:cubicBezTo>
                      <a:cubicBezTo>
                        <a:pt x="413" y="250"/>
                        <a:pt x="414" y="249"/>
                        <a:pt x="415" y="248"/>
                      </a:cubicBezTo>
                      <a:cubicBezTo>
                        <a:pt x="416" y="247"/>
                        <a:pt x="417" y="247"/>
                        <a:pt x="418" y="246"/>
                      </a:cubicBezTo>
                      <a:cubicBezTo>
                        <a:pt x="410" y="235"/>
                        <a:pt x="401" y="225"/>
                        <a:pt x="392" y="214"/>
                      </a:cubicBezTo>
                      <a:cubicBezTo>
                        <a:pt x="392" y="213"/>
                        <a:pt x="391" y="213"/>
                        <a:pt x="390" y="212"/>
                      </a:cubicBezTo>
                      <a:cubicBezTo>
                        <a:pt x="367" y="184"/>
                        <a:pt x="345" y="157"/>
                        <a:pt x="322" y="129"/>
                      </a:cubicBezTo>
                      <a:moveTo>
                        <a:pt x="6" y="128"/>
                      </a:moveTo>
                      <a:cubicBezTo>
                        <a:pt x="5" y="128"/>
                        <a:pt x="4" y="129"/>
                        <a:pt x="3" y="129"/>
                      </a:cubicBezTo>
                      <a:cubicBezTo>
                        <a:pt x="2" y="129"/>
                        <a:pt x="1" y="130"/>
                        <a:pt x="0" y="130"/>
                      </a:cubicBezTo>
                      <a:cubicBezTo>
                        <a:pt x="8" y="150"/>
                        <a:pt x="16" y="171"/>
                        <a:pt x="24" y="191"/>
                      </a:cubicBezTo>
                      <a:cubicBezTo>
                        <a:pt x="24" y="192"/>
                        <a:pt x="25" y="193"/>
                        <a:pt x="25" y="194"/>
                      </a:cubicBezTo>
                      <a:cubicBezTo>
                        <a:pt x="35" y="219"/>
                        <a:pt x="44" y="244"/>
                        <a:pt x="54" y="269"/>
                      </a:cubicBezTo>
                      <a:cubicBezTo>
                        <a:pt x="55" y="269"/>
                        <a:pt x="56" y="268"/>
                        <a:pt x="57" y="268"/>
                      </a:cubicBezTo>
                      <a:cubicBezTo>
                        <a:pt x="58" y="267"/>
                        <a:pt x="60" y="267"/>
                        <a:pt x="61" y="267"/>
                      </a:cubicBezTo>
                      <a:cubicBezTo>
                        <a:pt x="51" y="242"/>
                        <a:pt x="41" y="217"/>
                        <a:pt x="31" y="192"/>
                      </a:cubicBezTo>
                      <a:cubicBezTo>
                        <a:pt x="31" y="191"/>
                        <a:pt x="31" y="190"/>
                        <a:pt x="30" y="189"/>
                      </a:cubicBezTo>
                      <a:cubicBezTo>
                        <a:pt x="22" y="169"/>
                        <a:pt x="14" y="148"/>
                        <a:pt x="6" y="128"/>
                      </a:cubicBezTo>
                      <a:moveTo>
                        <a:pt x="143" y="52"/>
                      </a:moveTo>
                      <a:cubicBezTo>
                        <a:pt x="104" y="77"/>
                        <a:pt x="62" y="99"/>
                        <a:pt x="16" y="117"/>
                      </a:cubicBezTo>
                      <a:cubicBezTo>
                        <a:pt x="16" y="117"/>
                        <a:pt x="16" y="117"/>
                        <a:pt x="17" y="117"/>
                      </a:cubicBezTo>
                      <a:cubicBezTo>
                        <a:pt x="17" y="118"/>
                        <a:pt x="17" y="118"/>
                        <a:pt x="17" y="119"/>
                      </a:cubicBezTo>
                      <a:cubicBezTo>
                        <a:pt x="63" y="102"/>
                        <a:pt x="106" y="79"/>
                        <a:pt x="145" y="53"/>
                      </a:cubicBezTo>
                      <a:cubicBezTo>
                        <a:pt x="145" y="53"/>
                        <a:pt x="145" y="53"/>
                        <a:pt x="145" y="53"/>
                      </a:cubicBezTo>
                      <a:cubicBezTo>
                        <a:pt x="144" y="53"/>
                        <a:pt x="143" y="53"/>
                        <a:pt x="143" y="52"/>
                      </a:cubicBezTo>
                      <a:cubicBezTo>
                        <a:pt x="143" y="52"/>
                        <a:pt x="143" y="52"/>
                        <a:pt x="143" y="52"/>
                      </a:cubicBezTo>
                      <a:moveTo>
                        <a:pt x="126" y="0"/>
                      </a:moveTo>
                      <a:cubicBezTo>
                        <a:pt x="126" y="1"/>
                        <a:pt x="125" y="2"/>
                        <a:pt x="124" y="2"/>
                      </a:cubicBezTo>
                      <a:cubicBezTo>
                        <a:pt x="123" y="3"/>
                        <a:pt x="122" y="3"/>
                        <a:pt x="122" y="4"/>
                      </a:cubicBezTo>
                      <a:cubicBezTo>
                        <a:pt x="131" y="17"/>
                        <a:pt x="140" y="31"/>
                        <a:pt x="148" y="44"/>
                      </a:cubicBezTo>
                      <a:cubicBezTo>
                        <a:pt x="149" y="44"/>
                        <a:pt x="149" y="44"/>
                        <a:pt x="149" y="43"/>
                      </a:cubicBezTo>
                      <a:cubicBezTo>
                        <a:pt x="151" y="42"/>
                        <a:pt x="152" y="41"/>
                        <a:pt x="154" y="41"/>
                      </a:cubicBezTo>
                      <a:cubicBezTo>
                        <a:pt x="144" y="27"/>
                        <a:pt x="135" y="14"/>
                        <a:pt x="12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6" name="Freeform 1005"/>
                <p:cNvSpPr>
                  <a:spLocks/>
                </p:cNvSpPr>
                <p:nvPr/>
              </p:nvSpPr>
              <p:spPr bwMode="auto">
                <a:xfrm>
                  <a:off x="3739" y="4081"/>
                  <a:ext cx="74" cy="59"/>
                </a:xfrm>
                <a:custGeom>
                  <a:avLst/>
                  <a:gdLst>
                    <a:gd name="T0" fmla="*/ 34 w 39"/>
                    <a:gd name="T1" fmla="*/ 0 h 31"/>
                    <a:gd name="T2" fmla="*/ 18 w 39"/>
                    <a:gd name="T3" fmla="*/ 8 h 31"/>
                    <a:gd name="T4" fmla="*/ 15 w 39"/>
                    <a:gd name="T5" fmla="*/ 10 h 31"/>
                    <a:gd name="T6" fmla="*/ 12 w 39"/>
                    <a:gd name="T7" fmla="*/ 13 h 31"/>
                    <a:gd name="T8" fmla="*/ 2 w 39"/>
                    <a:gd name="T9" fmla="*/ 30 h 31"/>
                    <a:gd name="T10" fmla="*/ 4 w 39"/>
                    <a:gd name="T11" fmla="*/ 31 h 31"/>
                    <a:gd name="T12" fmla="*/ 24 w 39"/>
                    <a:gd name="T13" fmla="*/ 20 h 31"/>
                    <a:gd name="T14" fmla="*/ 36 w 39"/>
                    <a:gd name="T15" fmla="*/ 0 h 31"/>
                    <a:gd name="T16" fmla="*/ 34 w 39"/>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1">
                      <a:moveTo>
                        <a:pt x="34" y="0"/>
                      </a:moveTo>
                      <a:cubicBezTo>
                        <a:pt x="31" y="0"/>
                        <a:pt x="25" y="3"/>
                        <a:pt x="18" y="8"/>
                      </a:cubicBezTo>
                      <a:cubicBezTo>
                        <a:pt x="17" y="9"/>
                        <a:pt x="16" y="9"/>
                        <a:pt x="15" y="10"/>
                      </a:cubicBezTo>
                      <a:cubicBezTo>
                        <a:pt x="14" y="11"/>
                        <a:pt x="13" y="12"/>
                        <a:pt x="12" y="13"/>
                      </a:cubicBezTo>
                      <a:cubicBezTo>
                        <a:pt x="4" y="20"/>
                        <a:pt x="0" y="27"/>
                        <a:pt x="2" y="30"/>
                      </a:cubicBezTo>
                      <a:cubicBezTo>
                        <a:pt x="2" y="30"/>
                        <a:pt x="3" y="31"/>
                        <a:pt x="4" y="31"/>
                      </a:cubicBezTo>
                      <a:cubicBezTo>
                        <a:pt x="8" y="31"/>
                        <a:pt x="16" y="27"/>
                        <a:pt x="24" y="20"/>
                      </a:cubicBezTo>
                      <a:cubicBezTo>
                        <a:pt x="33" y="12"/>
                        <a:pt x="39" y="3"/>
                        <a:pt x="36" y="0"/>
                      </a:cubicBezTo>
                      <a:cubicBezTo>
                        <a:pt x="36" y="0"/>
                        <a:pt x="35" y="0"/>
                        <a:pt x="3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7" name="Freeform 1006"/>
                <p:cNvSpPr>
                  <a:spLocks/>
                </p:cNvSpPr>
                <p:nvPr/>
              </p:nvSpPr>
              <p:spPr bwMode="auto">
                <a:xfrm>
                  <a:off x="3551" y="3844"/>
                  <a:ext cx="61" cy="51"/>
                </a:xfrm>
                <a:custGeom>
                  <a:avLst/>
                  <a:gdLst>
                    <a:gd name="T0" fmla="*/ 27 w 32"/>
                    <a:gd name="T1" fmla="*/ 0 h 27"/>
                    <a:gd name="T2" fmla="*/ 11 w 32"/>
                    <a:gd name="T3" fmla="*/ 9 h 27"/>
                    <a:gd name="T4" fmla="*/ 0 w 32"/>
                    <a:gd name="T5" fmla="*/ 24 h 27"/>
                    <a:gd name="T6" fmla="*/ 0 w 32"/>
                    <a:gd name="T7" fmla="*/ 26 h 27"/>
                    <a:gd name="T8" fmla="*/ 1 w 32"/>
                    <a:gd name="T9" fmla="*/ 26 h 27"/>
                    <a:gd name="T10" fmla="*/ 3 w 32"/>
                    <a:gd name="T11" fmla="*/ 27 h 27"/>
                    <a:gd name="T12" fmla="*/ 16 w 32"/>
                    <a:gd name="T13" fmla="*/ 21 h 27"/>
                    <a:gd name="T14" fmla="*/ 19 w 32"/>
                    <a:gd name="T15" fmla="*/ 19 h 27"/>
                    <a:gd name="T16" fmla="*/ 22 w 32"/>
                    <a:gd name="T17" fmla="*/ 17 h 27"/>
                    <a:gd name="T18" fmla="*/ 30 w 32"/>
                    <a:gd name="T19" fmla="*/ 1 h 27"/>
                    <a:gd name="T20" fmla="*/ 27 w 32"/>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27">
                      <a:moveTo>
                        <a:pt x="27" y="0"/>
                      </a:moveTo>
                      <a:cubicBezTo>
                        <a:pt x="23" y="0"/>
                        <a:pt x="17" y="4"/>
                        <a:pt x="11" y="9"/>
                      </a:cubicBezTo>
                      <a:cubicBezTo>
                        <a:pt x="4" y="14"/>
                        <a:pt x="0" y="20"/>
                        <a:pt x="0" y="24"/>
                      </a:cubicBezTo>
                      <a:cubicBezTo>
                        <a:pt x="0" y="25"/>
                        <a:pt x="0" y="25"/>
                        <a:pt x="0" y="26"/>
                      </a:cubicBezTo>
                      <a:cubicBezTo>
                        <a:pt x="0" y="26"/>
                        <a:pt x="1" y="26"/>
                        <a:pt x="1" y="26"/>
                      </a:cubicBezTo>
                      <a:cubicBezTo>
                        <a:pt x="1" y="27"/>
                        <a:pt x="2" y="27"/>
                        <a:pt x="3" y="27"/>
                      </a:cubicBezTo>
                      <a:cubicBezTo>
                        <a:pt x="6" y="27"/>
                        <a:pt x="11" y="25"/>
                        <a:pt x="16" y="21"/>
                      </a:cubicBezTo>
                      <a:cubicBezTo>
                        <a:pt x="17" y="21"/>
                        <a:pt x="18" y="20"/>
                        <a:pt x="19" y="19"/>
                      </a:cubicBezTo>
                      <a:cubicBezTo>
                        <a:pt x="20" y="18"/>
                        <a:pt x="21" y="17"/>
                        <a:pt x="22" y="17"/>
                      </a:cubicBezTo>
                      <a:cubicBezTo>
                        <a:pt x="28" y="11"/>
                        <a:pt x="32" y="4"/>
                        <a:pt x="30" y="1"/>
                      </a:cubicBezTo>
                      <a:cubicBezTo>
                        <a:pt x="29" y="1"/>
                        <a:pt x="28" y="0"/>
                        <a:pt x="2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8" name="Freeform 1007"/>
                <p:cNvSpPr>
                  <a:spLocks/>
                </p:cNvSpPr>
                <p:nvPr/>
              </p:nvSpPr>
              <p:spPr bwMode="auto">
                <a:xfrm>
                  <a:off x="3193" y="3613"/>
                  <a:ext cx="41" cy="32"/>
                </a:xfrm>
                <a:custGeom>
                  <a:avLst/>
                  <a:gdLst>
                    <a:gd name="T0" fmla="*/ 19 w 22"/>
                    <a:gd name="T1" fmla="*/ 0 h 17"/>
                    <a:gd name="T2" fmla="*/ 9 w 22"/>
                    <a:gd name="T3" fmla="*/ 4 h 17"/>
                    <a:gd name="T4" fmla="*/ 2 w 22"/>
                    <a:gd name="T5" fmla="*/ 15 h 17"/>
                    <a:gd name="T6" fmla="*/ 5 w 22"/>
                    <a:gd name="T7" fmla="*/ 17 h 17"/>
                    <a:gd name="T8" fmla="*/ 13 w 22"/>
                    <a:gd name="T9" fmla="*/ 15 h 17"/>
                    <a:gd name="T10" fmla="*/ 15 w 22"/>
                    <a:gd name="T11" fmla="*/ 13 h 17"/>
                    <a:gd name="T12" fmla="*/ 17 w 22"/>
                    <a:gd name="T13" fmla="*/ 11 h 17"/>
                    <a:gd name="T14" fmla="*/ 22 w 22"/>
                    <a:gd name="T15" fmla="*/ 4 h 17"/>
                    <a:gd name="T16" fmla="*/ 11 w 22"/>
                    <a:gd name="T17" fmla="*/ 11 h 17"/>
                    <a:gd name="T18" fmla="*/ 10 w 22"/>
                    <a:gd name="T19" fmla="*/ 9 h 17"/>
                    <a:gd name="T20" fmla="*/ 21 w 22"/>
                    <a:gd name="T21" fmla="*/ 1 h 17"/>
                    <a:gd name="T22" fmla="*/ 19 w 22"/>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7">
                      <a:moveTo>
                        <a:pt x="19" y="0"/>
                      </a:moveTo>
                      <a:cubicBezTo>
                        <a:pt x="16" y="0"/>
                        <a:pt x="13" y="2"/>
                        <a:pt x="9" y="4"/>
                      </a:cubicBezTo>
                      <a:cubicBezTo>
                        <a:pt x="4" y="8"/>
                        <a:pt x="0" y="13"/>
                        <a:pt x="2" y="15"/>
                      </a:cubicBezTo>
                      <a:cubicBezTo>
                        <a:pt x="2" y="16"/>
                        <a:pt x="4" y="17"/>
                        <a:pt x="5" y="17"/>
                      </a:cubicBezTo>
                      <a:cubicBezTo>
                        <a:pt x="7" y="17"/>
                        <a:pt x="10" y="16"/>
                        <a:pt x="13" y="15"/>
                      </a:cubicBezTo>
                      <a:cubicBezTo>
                        <a:pt x="13" y="14"/>
                        <a:pt x="14" y="14"/>
                        <a:pt x="15" y="13"/>
                      </a:cubicBezTo>
                      <a:cubicBezTo>
                        <a:pt x="16" y="13"/>
                        <a:pt x="17" y="12"/>
                        <a:pt x="17" y="11"/>
                      </a:cubicBezTo>
                      <a:cubicBezTo>
                        <a:pt x="20" y="9"/>
                        <a:pt x="22" y="6"/>
                        <a:pt x="22" y="4"/>
                      </a:cubicBezTo>
                      <a:cubicBezTo>
                        <a:pt x="19" y="6"/>
                        <a:pt x="15" y="9"/>
                        <a:pt x="11" y="11"/>
                      </a:cubicBezTo>
                      <a:cubicBezTo>
                        <a:pt x="11" y="11"/>
                        <a:pt x="10" y="10"/>
                        <a:pt x="10" y="9"/>
                      </a:cubicBezTo>
                      <a:cubicBezTo>
                        <a:pt x="14" y="6"/>
                        <a:pt x="17" y="4"/>
                        <a:pt x="21" y="1"/>
                      </a:cubicBezTo>
                      <a:cubicBezTo>
                        <a:pt x="21" y="1"/>
                        <a:pt x="20" y="0"/>
                        <a:pt x="1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9" name="Freeform 1008"/>
                <p:cNvSpPr>
                  <a:spLocks/>
                </p:cNvSpPr>
                <p:nvPr/>
              </p:nvSpPr>
              <p:spPr bwMode="auto">
                <a:xfrm>
                  <a:off x="3061" y="4132"/>
                  <a:ext cx="75" cy="34"/>
                </a:xfrm>
                <a:custGeom>
                  <a:avLst/>
                  <a:gdLst>
                    <a:gd name="T0" fmla="*/ 33 w 40"/>
                    <a:gd name="T1" fmla="*/ 0 h 18"/>
                    <a:gd name="T2" fmla="*/ 22 w 40"/>
                    <a:gd name="T3" fmla="*/ 2 h 18"/>
                    <a:gd name="T4" fmla="*/ 18 w 40"/>
                    <a:gd name="T5" fmla="*/ 3 h 18"/>
                    <a:gd name="T6" fmla="*/ 15 w 40"/>
                    <a:gd name="T7" fmla="*/ 4 h 18"/>
                    <a:gd name="T8" fmla="*/ 1 w 40"/>
                    <a:gd name="T9" fmla="*/ 16 h 18"/>
                    <a:gd name="T10" fmla="*/ 8 w 40"/>
                    <a:gd name="T11" fmla="*/ 18 h 18"/>
                    <a:gd name="T12" fmla="*/ 23 w 40"/>
                    <a:gd name="T13" fmla="*/ 15 h 18"/>
                    <a:gd name="T14" fmla="*/ 40 w 40"/>
                    <a:gd name="T15" fmla="*/ 2 h 18"/>
                    <a:gd name="T16" fmla="*/ 39 w 40"/>
                    <a:gd name="T17" fmla="*/ 2 h 18"/>
                    <a:gd name="T18" fmla="*/ 38 w 40"/>
                    <a:gd name="T19" fmla="*/ 0 h 18"/>
                    <a:gd name="T20" fmla="*/ 33 w 40"/>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8">
                      <a:moveTo>
                        <a:pt x="33" y="0"/>
                      </a:moveTo>
                      <a:cubicBezTo>
                        <a:pt x="30" y="0"/>
                        <a:pt x="26" y="0"/>
                        <a:pt x="22" y="2"/>
                      </a:cubicBezTo>
                      <a:cubicBezTo>
                        <a:pt x="21" y="2"/>
                        <a:pt x="19" y="2"/>
                        <a:pt x="18" y="3"/>
                      </a:cubicBezTo>
                      <a:cubicBezTo>
                        <a:pt x="17" y="3"/>
                        <a:pt x="16" y="4"/>
                        <a:pt x="15" y="4"/>
                      </a:cubicBezTo>
                      <a:cubicBezTo>
                        <a:pt x="6" y="8"/>
                        <a:pt x="0" y="13"/>
                        <a:pt x="1" y="16"/>
                      </a:cubicBezTo>
                      <a:cubicBezTo>
                        <a:pt x="2" y="17"/>
                        <a:pt x="4" y="18"/>
                        <a:pt x="8" y="18"/>
                      </a:cubicBezTo>
                      <a:cubicBezTo>
                        <a:pt x="12" y="18"/>
                        <a:pt x="17" y="17"/>
                        <a:pt x="23" y="15"/>
                      </a:cubicBezTo>
                      <a:cubicBezTo>
                        <a:pt x="33" y="11"/>
                        <a:pt x="40" y="6"/>
                        <a:pt x="40" y="2"/>
                      </a:cubicBezTo>
                      <a:cubicBezTo>
                        <a:pt x="40" y="2"/>
                        <a:pt x="40" y="2"/>
                        <a:pt x="39" y="2"/>
                      </a:cubicBezTo>
                      <a:cubicBezTo>
                        <a:pt x="39" y="1"/>
                        <a:pt x="39" y="1"/>
                        <a:pt x="38" y="0"/>
                      </a:cubicBezTo>
                      <a:cubicBezTo>
                        <a:pt x="37" y="0"/>
                        <a:pt x="35" y="0"/>
                        <a:pt x="3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0" name="Freeform 1009"/>
                <p:cNvSpPr>
                  <a:spLocks/>
                </p:cNvSpPr>
                <p:nvPr/>
              </p:nvSpPr>
              <p:spPr bwMode="auto">
                <a:xfrm>
                  <a:off x="2958" y="3848"/>
                  <a:ext cx="62" cy="32"/>
                </a:xfrm>
                <a:custGeom>
                  <a:avLst/>
                  <a:gdLst>
                    <a:gd name="T0" fmla="*/ 26 w 33"/>
                    <a:gd name="T1" fmla="*/ 0 h 17"/>
                    <a:gd name="T2" fmla="*/ 14 w 33"/>
                    <a:gd name="T3" fmla="*/ 3 h 17"/>
                    <a:gd name="T4" fmla="*/ 1 w 33"/>
                    <a:gd name="T5" fmla="*/ 14 h 17"/>
                    <a:gd name="T6" fmla="*/ 8 w 33"/>
                    <a:gd name="T7" fmla="*/ 17 h 17"/>
                    <a:gd name="T8" fmla="*/ 16 w 33"/>
                    <a:gd name="T9" fmla="*/ 16 h 17"/>
                    <a:gd name="T10" fmla="*/ 19 w 33"/>
                    <a:gd name="T11" fmla="*/ 15 h 17"/>
                    <a:gd name="T12" fmla="*/ 22 w 33"/>
                    <a:gd name="T13" fmla="*/ 14 h 17"/>
                    <a:gd name="T14" fmla="*/ 33 w 33"/>
                    <a:gd name="T15" fmla="*/ 5 h 17"/>
                    <a:gd name="T16" fmla="*/ 33 w 33"/>
                    <a:gd name="T17" fmla="*/ 3 h 17"/>
                    <a:gd name="T18" fmla="*/ 32 w 33"/>
                    <a:gd name="T19" fmla="*/ 3 h 17"/>
                    <a:gd name="T20" fmla="*/ 26 w 33"/>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7">
                      <a:moveTo>
                        <a:pt x="26" y="0"/>
                      </a:moveTo>
                      <a:cubicBezTo>
                        <a:pt x="23" y="0"/>
                        <a:pt x="19" y="1"/>
                        <a:pt x="14" y="3"/>
                      </a:cubicBezTo>
                      <a:cubicBezTo>
                        <a:pt x="6" y="6"/>
                        <a:pt x="0" y="11"/>
                        <a:pt x="1" y="14"/>
                      </a:cubicBezTo>
                      <a:cubicBezTo>
                        <a:pt x="2" y="16"/>
                        <a:pt x="5" y="17"/>
                        <a:pt x="8" y="17"/>
                      </a:cubicBezTo>
                      <a:cubicBezTo>
                        <a:pt x="11" y="17"/>
                        <a:pt x="14" y="17"/>
                        <a:pt x="16" y="16"/>
                      </a:cubicBezTo>
                      <a:cubicBezTo>
                        <a:pt x="17" y="16"/>
                        <a:pt x="18" y="15"/>
                        <a:pt x="19" y="15"/>
                      </a:cubicBezTo>
                      <a:cubicBezTo>
                        <a:pt x="20" y="15"/>
                        <a:pt x="21" y="14"/>
                        <a:pt x="22" y="14"/>
                      </a:cubicBezTo>
                      <a:cubicBezTo>
                        <a:pt x="28" y="11"/>
                        <a:pt x="32" y="8"/>
                        <a:pt x="33" y="5"/>
                      </a:cubicBezTo>
                      <a:cubicBezTo>
                        <a:pt x="33" y="4"/>
                        <a:pt x="33" y="4"/>
                        <a:pt x="33" y="3"/>
                      </a:cubicBezTo>
                      <a:cubicBezTo>
                        <a:pt x="32" y="3"/>
                        <a:pt x="32" y="3"/>
                        <a:pt x="32" y="3"/>
                      </a:cubicBezTo>
                      <a:cubicBezTo>
                        <a:pt x="32" y="1"/>
                        <a:pt x="29" y="0"/>
                        <a:pt x="2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1" name="Freeform 1010"/>
                <p:cNvSpPr>
                  <a:spLocks/>
                </p:cNvSpPr>
                <p:nvPr/>
              </p:nvSpPr>
              <p:spPr bwMode="auto">
                <a:xfrm>
                  <a:off x="3256" y="3709"/>
                  <a:ext cx="34" cy="25"/>
                </a:xfrm>
                <a:custGeom>
                  <a:avLst/>
                  <a:gdLst>
                    <a:gd name="T0" fmla="*/ 14 w 18"/>
                    <a:gd name="T1" fmla="*/ 0 h 13"/>
                    <a:gd name="T2" fmla="*/ 11 w 18"/>
                    <a:gd name="T3" fmla="*/ 1 h 13"/>
                    <a:gd name="T4" fmla="*/ 6 w 18"/>
                    <a:gd name="T5" fmla="*/ 3 h 13"/>
                    <a:gd name="T6" fmla="*/ 5 w 18"/>
                    <a:gd name="T7" fmla="*/ 4 h 13"/>
                    <a:gd name="T8" fmla="*/ 0 w 18"/>
                    <a:gd name="T9" fmla="*/ 12 h 13"/>
                    <a:gd name="T10" fmla="*/ 0 w 18"/>
                    <a:gd name="T11" fmla="*/ 12 h 13"/>
                    <a:gd name="T12" fmla="*/ 2 w 18"/>
                    <a:gd name="T13" fmla="*/ 13 h 13"/>
                    <a:gd name="T14" fmla="*/ 2 w 18"/>
                    <a:gd name="T15" fmla="*/ 13 h 13"/>
                    <a:gd name="T16" fmla="*/ 11 w 18"/>
                    <a:gd name="T17" fmla="*/ 10 h 13"/>
                    <a:gd name="T18" fmla="*/ 16 w 18"/>
                    <a:gd name="T19" fmla="*/ 1 h 13"/>
                    <a:gd name="T20" fmla="*/ 14 w 18"/>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3">
                      <a:moveTo>
                        <a:pt x="14" y="0"/>
                      </a:moveTo>
                      <a:cubicBezTo>
                        <a:pt x="13" y="0"/>
                        <a:pt x="12" y="0"/>
                        <a:pt x="11" y="1"/>
                      </a:cubicBezTo>
                      <a:cubicBezTo>
                        <a:pt x="9" y="1"/>
                        <a:pt x="8" y="2"/>
                        <a:pt x="6" y="3"/>
                      </a:cubicBezTo>
                      <a:cubicBezTo>
                        <a:pt x="6" y="4"/>
                        <a:pt x="6" y="4"/>
                        <a:pt x="5" y="4"/>
                      </a:cubicBezTo>
                      <a:cubicBezTo>
                        <a:pt x="2" y="7"/>
                        <a:pt x="0" y="10"/>
                        <a:pt x="0" y="12"/>
                      </a:cubicBezTo>
                      <a:cubicBezTo>
                        <a:pt x="0" y="12"/>
                        <a:pt x="0" y="12"/>
                        <a:pt x="0" y="12"/>
                      </a:cubicBezTo>
                      <a:cubicBezTo>
                        <a:pt x="0" y="13"/>
                        <a:pt x="1" y="13"/>
                        <a:pt x="2" y="13"/>
                      </a:cubicBezTo>
                      <a:cubicBezTo>
                        <a:pt x="2" y="13"/>
                        <a:pt x="2" y="13"/>
                        <a:pt x="2" y="13"/>
                      </a:cubicBezTo>
                      <a:cubicBezTo>
                        <a:pt x="5" y="13"/>
                        <a:pt x="8" y="12"/>
                        <a:pt x="11" y="10"/>
                      </a:cubicBezTo>
                      <a:cubicBezTo>
                        <a:pt x="15" y="7"/>
                        <a:pt x="18" y="3"/>
                        <a:pt x="16" y="1"/>
                      </a:cubicBezTo>
                      <a:cubicBezTo>
                        <a:pt x="16" y="0"/>
                        <a:pt x="15" y="0"/>
                        <a:pt x="1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2" name="Freeform 1011"/>
                <p:cNvSpPr>
                  <a:spLocks noEditPoints="1"/>
                </p:cNvSpPr>
                <p:nvPr/>
              </p:nvSpPr>
              <p:spPr bwMode="auto">
                <a:xfrm>
                  <a:off x="2997" y="795"/>
                  <a:ext cx="496" cy="763"/>
                </a:xfrm>
                <a:custGeom>
                  <a:avLst/>
                  <a:gdLst>
                    <a:gd name="T0" fmla="*/ 108 w 264"/>
                    <a:gd name="T1" fmla="*/ 368 h 406"/>
                    <a:gd name="T2" fmla="*/ 106 w 264"/>
                    <a:gd name="T3" fmla="*/ 370 h 406"/>
                    <a:gd name="T4" fmla="*/ 147 w 264"/>
                    <a:gd name="T5" fmla="*/ 400 h 406"/>
                    <a:gd name="T6" fmla="*/ 147 w 264"/>
                    <a:gd name="T7" fmla="*/ 400 h 406"/>
                    <a:gd name="T8" fmla="*/ 149 w 264"/>
                    <a:gd name="T9" fmla="*/ 399 h 406"/>
                    <a:gd name="T10" fmla="*/ 108 w 264"/>
                    <a:gd name="T11" fmla="*/ 368 h 406"/>
                    <a:gd name="T12" fmla="*/ 38 w 264"/>
                    <a:gd name="T13" fmla="*/ 327 h 406"/>
                    <a:gd name="T14" fmla="*/ 38 w 264"/>
                    <a:gd name="T15" fmla="*/ 330 h 406"/>
                    <a:gd name="T16" fmla="*/ 37 w 264"/>
                    <a:gd name="T17" fmla="*/ 330 h 406"/>
                    <a:gd name="T18" fmla="*/ 104 w 264"/>
                    <a:gd name="T19" fmla="*/ 369 h 406"/>
                    <a:gd name="T20" fmla="*/ 106 w 264"/>
                    <a:gd name="T21" fmla="*/ 367 h 406"/>
                    <a:gd name="T22" fmla="*/ 38 w 264"/>
                    <a:gd name="T23" fmla="*/ 327 h 406"/>
                    <a:gd name="T24" fmla="*/ 23 w 264"/>
                    <a:gd name="T25" fmla="*/ 327 h 406"/>
                    <a:gd name="T26" fmla="*/ 0 w 264"/>
                    <a:gd name="T27" fmla="*/ 369 h 406"/>
                    <a:gd name="T28" fmla="*/ 3 w 264"/>
                    <a:gd name="T29" fmla="*/ 370 h 406"/>
                    <a:gd name="T30" fmla="*/ 5 w 264"/>
                    <a:gd name="T31" fmla="*/ 372 h 406"/>
                    <a:gd name="T32" fmla="*/ 28 w 264"/>
                    <a:gd name="T33" fmla="*/ 330 h 406"/>
                    <a:gd name="T34" fmla="*/ 27 w 264"/>
                    <a:gd name="T35" fmla="*/ 329 h 406"/>
                    <a:gd name="T36" fmla="*/ 23 w 264"/>
                    <a:gd name="T37" fmla="*/ 327 h 406"/>
                    <a:gd name="T38" fmla="*/ 259 w 264"/>
                    <a:gd name="T39" fmla="*/ 290 h 406"/>
                    <a:gd name="T40" fmla="*/ 201 w 264"/>
                    <a:gd name="T41" fmla="*/ 356 h 406"/>
                    <a:gd name="T42" fmla="*/ 199 w 264"/>
                    <a:gd name="T43" fmla="*/ 359 h 406"/>
                    <a:gd name="T44" fmla="*/ 161 w 264"/>
                    <a:gd name="T45" fmla="*/ 403 h 406"/>
                    <a:gd name="T46" fmla="*/ 162 w 264"/>
                    <a:gd name="T47" fmla="*/ 404 h 406"/>
                    <a:gd name="T48" fmla="*/ 164 w 264"/>
                    <a:gd name="T49" fmla="*/ 406 h 406"/>
                    <a:gd name="T50" fmla="*/ 203 w 264"/>
                    <a:gd name="T51" fmla="*/ 362 h 406"/>
                    <a:gd name="T52" fmla="*/ 206 w 264"/>
                    <a:gd name="T53" fmla="*/ 360 h 406"/>
                    <a:gd name="T54" fmla="*/ 264 w 264"/>
                    <a:gd name="T55" fmla="*/ 295 h 406"/>
                    <a:gd name="T56" fmla="*/ 259 w 264"/>
                    <a:gd name="T57" fmla="*/ 290 h 406"/>
                    <a:gd name="T58" fmla="*/ 36 w 264"/>
                    <a:gd name="T59" fmla="*/ 154 h 406"/>
                    <a:gd name="T60" fmla="*/ 36 w 264"/>
                    <a:gd name="T61" fmla="*/ 154 h 406"/>
                    <a:gd name="T62" fmla="*/ 34 w 264"/>
                    <a:gd name="T63" fmla="*/ 155 h 406"/>
                    <a:gd name="T64" fmla="*/ 256 w 264"/>
                    <a:gd name="T65" fmla="*/ 282 h 406"/>
                    <a:gd name="T66" fmla="*/ 256 w 264"/>
                    <a:gd name="T67" fmla="*/ 279 h 406"/>
                    <a:gd name="T68" fmla="*/ 256 w 264"/>
                    <a:gd name="T69" fmla="*/ 279 h 406"/>
                    <a:gd name="T70" fmla="*/ 36 w 264"/>
                    <a:gd name="T71" fmla="*/ 154 h 406"/>
                    <a:gd name="T72" fmla="*/ 70 w 264"/>
                    <a:gd name="T73" fmla="*/ 0 h 406"/>
                    <a:gd name="T74" fmla="*/ 16 w 264"/>
                    <a:gd name="T75" fmla="*/ 140 h 406"/>
                    <a:gd name="T76" fmla="*/ 20 w 264"/>
                    <a:gd name="T77" fmla="*/ 141 h 406"/>
                    <a:gd name="T78" fmla="*/ 23 w 264"/>
                    <a:gd name="T79" fmla="*/ 142 h 406"/>
                    <a:gd name="T80" fmla="*/ 79 w 264"/>
                    <a:gd name="T81" fmla="*/ 3 h 406"/>
                    <a:gd name="T82" fmla="*/ 74 w 264"/>
                    <a:gd name="T83" fmla="*/ 2 h 406"/>
                    <a:gd name="T84" fmla="*/ 70 w 264"/>
                    <a:gd name="T85"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4" h="406">
                      <a:moveTo>
                        <a:pt x="108" y="368"/>
                      </a:moveTo>
                      <a:cubicBezTo>
                        <a:pt x="107" y="369"/>
                        <a:pt x="107" y="370"/>
                        <a:pt x="106" y="370"/>
                      </a:cubicBezTo>
                      <a:cubicBezTo>
                        <a:pt x="120" y="380"/>
                        <a:pt x="134" y="390"/>
                        <a:pt x="147" y="400"/>
                      </a:cubicBezTo>
                      <a:cubicBezTo>
                        <a:pt x="147" y="400"/>
                        <a:pt x="147" y="400"/>
                        <a:pt x="147" y="400"/>
                      </a:cubicBezTo>
                      <a:cubicBezTo>
                        <a:pt x="148" y="400"/>
                        <a:pt x="148" y="399"/>
                        <a:pt x="149" y="399"/>
                      </a:cubicBezTo>
                      <a:cubicBezTo>
                        <a:pt x="136" y="388"/>
                        <a:pt x="122" y="378"/>
                        <a:pt x="108" y="368"/>
                      </a:cubicBezTo>
                      <a:moveTo>
                        <a:pt x="38" y="327"/>
                      </a:moveTo>
                      <a:cubicBezTo>
                        <a:pt x="38" y="328"/>
                        <a:pt x="38" y="329"/>
                        <a:pt x="38" y="330"/>
                      </a:cubicBezTo>
                      <a:cubicBezTo>
                        <a:pt x="38" y="330"/>
                        <a:pt x="37" y="330"/>
                        <a:pt x="37" y="330"/>
                      </a:cubicBezTo>
                      <a:cubicBezTo>
                        <a:pt x="61" y="342"/>
                        <a:pt x="83" y="355"/>
                        <a:pt x="104" y="369"/>
                      </a:cubicBezTo>
                      <a:cubicBezTo>
                        <a:pt x="105" y="368"/>
                        <a:pt x="105" y="368"/>
                        <a:pt x="106" y="367"/>
                      </a:cubicBezTo>
                      <a:cubicBezTo>
                        <a:pt x="84" y="353"/>
                        <a:pt x="62" y="339"/>
                        <a:pt x="38" y="327"/>
                      </a:cubicBezTo>
                      <a:moveTo>
                        <a:pt x="23" y="327"/>
                      </a:moveTo>
                      <a:cubicBezTo>
                        <a:pt x="16" y="341"/>
                        <a:pt x="8" y="355"/>
                        <a:pt x="0" y="369"/>
                      </a:cubicBezTo>
                      <a:cubicBezTo>
                        <a:pt x="1" y="370"/>
                        <a:pt x="2" y="370"/>
                        <a:pt x="3" y="370"/>
                      </a:cubicBezTo>
                      <a:cubicBezTo>
                        <a:pt x="4" y="371"/>
                        <a:pt x="5" y="371"/>
                        <a:pt x="5" y="372"/>
                      </a:cubicBezTo>
                      <a:cubicBezTo>
                        <a:pt x="13" y="358"/>
                        <a:pt x="21" y="343"/>
                        <a:pt x="28" y="330"/>
                      </a:cubicBezTo>
                      <a:cubicBezTo>
                        <a:pt x="28" y="329"/>
                        <a:pt x="27" y="329"/>
                        <a:pt x="27" y="329"/>
                      </a:cubicBezTo>
                      <a:cubicBezTo>
                        <a:pt x="25" y="328"/>
                        <a:pt x="24" y="327"/>
                        <a:pt x="23" y="327"/>
                      </a:cubicBezTo>
                      <a:moveTo>
                        <a:pt x="259" y="290"/>
                      </a:moveTo>
                      <a:cubicBezTo>
                        <a:pt x="240" y="312"/>
                        <a:pt x="221" y="334"/>
                        <a:pt x="201" y="356"/>
                      </a:cubicBezTo>
                      <a:cubicBezTo>
                        <a:pt x="201" y="357"/>
                        <a:pt x="200" y="358"/>
                        <a:pt x="199" y="359"/>
                      </a:cubicBezTo>
                      <a:cubicBezTo>
                        <a:pt x="186" y="373"/>
                        <a:pt x="173" y="388"/>
                        <a:pt x="161" y="403"/>
                      </a:cubicBezTo>
                      <a:cubicBezTo>
                        <a:pt x="161" y="403"/>
                        <a:pt x="162" y="404"/>
                        <a:pt x="162" y="404"/>
                      </a:cubicBezTo>
                      <a:cubicBezTo>
                        <a:pt x="163" y="405"/>
                        <a:pt x="164" y="405"/>
                        <a:pt x="164" y="406"/>
                      </a:cubicBezTo>
                      <a:cubicBezTo>
                        <a:pt x="177" y="391"/>
                        <a:pt x="190" y="377"/>
                        <a:pt x="203" y="362"/>
                      </a:cubicBezTo>
                      <a:cubicBezTo>
                        <a:pt x="204" y="361"/>
                        <a:pt x="205" y="361"/>
                        <a:pt x="206" y="360"/>
                      </a:cubicBezTo>
                      <a:cubicBezTo>
                        <a:pt x="225" y="338"/>
                        <a:pt x="245" y="316"/>
                        <a:pt x="264" y="295"/>
                      </a:cubicBezTo>
                      <a:cubicBezTo>
                        <a:pt x="262" y="293"/>
                        <a:pt x="261" y="291"/>
                        <a:pt x="259" y="290"/>
                      </a:cubicBezTo>
                      <a:moveTo>
                        <a:pt x="36" y="154"/>
                      </a:moveTo>
                      <a:cubicBezTo>
                        <a:pt x="36" y="154"/>
                        <a:pt x="36" y="154"/>
                        <a:pt x="36" y="154"/>
                      </a:cubicBezTo>
                      <a:cubicBezTo>
                        <a:pt x="36" y="155"/>
                        <a:pt x="35" y="155"/>
                        <a:pt x="34" y="155"/>
                      </a:cubicBezTo>
                      <a:cubicBezTo>
                        <a:pt x="119" y="188"/>
                        <a:pt x="193" y="231"/>
                        <a:pt x="256" y="282"/>
                      </a:cubicBezTo>
                      <a:cubicBezTo>
                        <a:pt x="255" y="281"/>
                        <a:pt x="256" y="280"/>
                        <a:pt x="256" y="279"/>
                      </a:cubicBezTo>
                      <a:cubicBezTo>
                        <a:pt x="256" y="279"/>
                        <a:pt x="256" y="279"/>
                        <a:pt x="256" y="279"/>
                      </a:cubicBezTo>
                      <a:cubicBezTo>
                        <a:pt x="194" y="228"/>
                        <a:pt x="121" y="186"/>
                        <a:pt x="36" y="154"/>
                      </a:cubicBezTo>
                      <a:moveTo>
                        <a:pt x="70" y="0"/>
                      </a:moveTo>
                      <a:cubicBezTo>
                        <a:pt x="52" y="47"/>
                        <a:pt x="34" y="93"/>
                        <a:pt x="16" y="140"/>
                      </a:cubicBezTo>
                      <a:cubicBezTo>
                        <a:pt x="17" y="140"/>
                        <a:pt x="18" y="140"/>
                        <a:pt x="20" y="141"/>
                      </a:cubicBezTo>
                      <a:cubicBezTo>
                        <a:pt x="21" y="141"/>
                        <a:pt x="22" y="142"/>
                        <a:pt x="23" y="142"/>
                      </a:cubicBezTo>
                      <a:cubicBezTo>
                        <a:pt x="42" y="96"/>
                        <a:pt x="60" y="50"/>
                        <a:pt x="79" y="3"/>
                      </a:cubicBezTo>
                      <a:cubicBezTo>
                        <a:pt x="77" y="3"/>
                        <a:pt x="76" y="2"/>
                        <a:pt x="74" y="2"/>
                      </a:cubicBezTo>
                      <a:cubicBezTo>
                        <a:pt x="73" y="1"/>
                        <a:pt x="72" y="1"/>
                        <a:pt x="7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3" name="Freeform 1012"/>
                <p:cNvSpPr>
                  <a:spLocks/>
                </p:cNvSpPr>
                <p:nvPr/>
              </p:nvSpPr>
              <p:spPr bwMode="auto">
                <a:xfrm>
                  <a:off x="3097" y="769"/>
                  <a:ext cx="90" cy="37"/>
                </a:xfrm>
                <a:custGeom>
                  <a:avLst/>
                  <a:gdLst>
                    <a:gd name="T0" fmla="*/ 7 w 48"/>
                    <a:gd name="T1" fmla="*/ 0 h 20"/>
                    <a:gd name="T2" fmla="*/ 1 w 48"/>
                    <a:gd name="T3" fmla="*/ 2 h 20"/>
                    <a:gd name="T4" fmla="*/ 17 w 48"/>
                    <a:gd name="T5" fmla="*/ 14 h 20"/>
                    <a:gd name="T6" fmla="*/ 21 w 48"/>
                    <a:gd name="T7" fmla="*/ 16 h 20"/>
                    <a:gd name="T8" fmla="*/ 26 w 48"/>
                    <a:gd name="T9" fmla="*/ 17 h 20"/>
                    <a:gd name="T10" fmla="*/ 41 w 48"/>
                    <a:gd name="T11" fmla="*/ 20 h 20"/>
                    <a:gd name="T12" fmla="*/ 47 w 48"/>
                    <a:gd name="T13" fmla="*/ 18 h 20"/>
                    <a:gd name="T14" fmla="*/ 26 w 48"/>
                    <a:gd name="T15" fmla="*/ 4 h 20"/>
                    <a:gd name="T16" fmla="*/ 7 w 48"/>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0">
                      <a:moveTo>
                        <a:pt x="7" y="0"/>
                      </a:moveTo>
                      <a:cubicBezTo>
                        <a:pt x="4" y="0"/>
                        <a:pt x="1" y="0"/>
                        <a:pt x="1" y="2"/>
                      </a:cubicBezTo>
                      <a:cubicBezTo>
                        <a:pt x="0" y="5"/>
                        <a:pt x="7" y="10"/>
                        <a:pt x="17" y="14"/>
                      </a:cubicBezTo>
                      <a:cubicBezTo>
                        <a:pt x="19" y="15"/>
                        <a:pt x="20" y="15"/>
                        <a:pt x="21" y="16"/>
                      </a:cubicBezTo>
                      <a:cubicBezTo>
                        <a:pt x="23" y="16"/>
                        <a:pt x="24" y="17"/>
                        <a:pt x="26" y="17"/>
                      </a:cubicBezTo>
                      <a:cubicBezTo>
                        <a:pt x="32" y="19"/>
                        <a:pt x="37" y="20"/>
                        <a:pt x="41" y="20"/>
                      </a:cubicBezTo>
                      <a:cubicBezTo>
                        <a:pt x="44" y="20"/>
                        <a:pt x="46" y="19"/>
                        <a:pt x="47" y="18"/>
                      </a:cubicBezTo>
                      <a:cubicBezTo>
                        <a:pt x="48" y="15"/>
                        <a:pt x="39" y="8"/>
                        <a:pt x="26" y="4"/>
                      </a:cubicBezTo>
                      <a:cubicBezTo>
                        <a:pt x="19" y="1"/>
                        <a:pt x="12"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4" name="Freeform 1013"/>
                <p:cNvSpPr>
                  <a:spLocks/>
                </p:cNvSpPr>
                <p:nvPr/>
              </p:nvSpPr>
              <p:spPr bwMode="auto">
                <a:xfrm>
                  <a:off x="2990" y="1055"/>
                  <a:ext cx="75" cy="33"/>
                </a:xfrm>
                <a:custGeom>
                  <a:avLst/>
                  <a:gdLst>
                    <a:gd name="T0" fmla="*/ 9 w 40"/>
                    <a:gd name="T1" fmla="*/ 0 h 18"/>
                    <a:gd name="T2" fmla="*/ 2 w 40"/>
                    <a:gd name="T3" fmla="*/ 2 h 18"/>
                    <a:gd name="T4" fmla="*/ 19 w 40"/>
                    <a:gd name="T5" fmla="*/ 15 h 18"/>
                    <a:gd name="T6" fmla="*/ 34 w 40"/>
                    <a:gd name="T7" fmla="*/ 18 h 18"/>
                    <a:gd name="T8" fmla="*/ 38 w 40"/>
                    <a:gd name="T9" fmla="*/ 17 h 18"/>
                    <a:gd name="T10" fmla="*/ 40 w 40"/>
                    <a:gd name="T11" fmla="*/ 16 h 18"/>
                    <a:gd name="T12" fmla="*/ 40 w 40"/>
                    <a:gd name="T13" fmla="*/ 16 h 18"/>
                    <a:gd name="T14" fmla="*/ 40 w 40"/>
                    <a:gd name="T15" fmla="*/ 13 h 18"/>
                    <a:gd name="T16" fmla="*/ 26 w 40"/>
                    <a:gd name="T17" fmla="*/ 11 h 18"/>
                    <a:gd name="T18" fmla="*/ 24 w 40"/>
                    <a:gd name="T19" fmla="*/ 9 h 18"/>
                    <a:gd name="T20" fmla="*/ 38 w 40"/>
                    <a:gd name="T21" fmla="*/ 11 h 18"/>
                    <a:gd name="T22" fmla="*/ 27 w 40"/>
                    <a:gd name="T23" fmla="*/ 4 h 18"/>
                    <a:gd name="T24" fmla="*/ 24 w 40"/>
                    <a:gd name="T25" fmla="*/ 3 h 18"/>
                    <a:gd name="T26" fmla="*/ 20 w 40"/>
                    <a:gd name="T27" fmla="*/ 2 h 18"/>
                    <a:gd name="T28" fmla="*/ 9 w 40"/>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18">
                      <a:moveTo>
                        <a:pt x="9" y="0"/>
                      </a:moveTo>
                      <a:cubicBezTo>
                        <a:pt x="5" y="0"/>
                        <a:pt x="3" y="1"/>
                        <a:pt x="2" y="2"/>
                      </a:cubicBezTo>
                      <a:cubicBezTo>
                        <a:pt x="0" y="6"/>
                        <a:pt x="8" y="11"/>
                        <a:pt x="19" y="15"/>
                      </a:cubicBezTo>
                      <a:cubicBezTo>
                        <a:pt x="25" y="17"/>
                        <a:pt x="30" y="18"/>
                        <a:pt x="34" y="18"/>
                      </a:cubicBezTo>
                      <a:cubicBezTo>
                        <a:pt x="36" y="18"/>
                        <a:pt x="37" y="18"/>
                        <a:pt x="38" y="17"/>
                      </a:cubicBezTo>
                      <a:cubicBezTo>
                        <a:pt x="39" y="17"/>
                        <a:pt x="40" y="17"/>
                        <a:pt x="40" y="16"/>
                      </a:cubicBezTo>
                      <a:cubicBezTo>
                        <a:pt x="40" y="16"/>
                        <a:pt x="40" y="16"/>
                        <a:pt x="40" y="16"/>
                      </a:cubicBezTo>
                      <a:cubicBezTo>
                        <a:pt x="40" y="15"/>
                        <a:pt x="40" y="14"/>
                        <a:pt x="40" y="13"/>
                      </a:cubicBezTo>
                      <a:cubicBezTo>
                        <a:pt x="35" y="12"/>
                        <a:pt x="30" y="12"/>
                        <a:pt x="26" y="11"/>
                      </a:cubicBezTo>
                      <a:cubicBezTo>
                        <a:pt x="25" y="10"/>
                        <a:pt x="24" y="10"/>
                        <a:pt x="24" y="9"/>
                      </a:cubicBezTo>
                      <a:cubicBezTo>
                        <a:pt x="28" y="9"/>
                        <a:pt x="33" y="10"/>
                        <a:pt x="38" y="11"/>
                      </a:cubicBezTo>
                      <a:cubicBezTo>
                        <a:pt x="36" y="9"/>
                        <a:pt x="32" y="6"/>
                        <a:pt x="27" y="4"/>
                      </a:cubicBezTo>
                      <a:cubicBezTo>
                        <a:pt x="26" y="4"/>
                        <a:pt x="25" y="3"/>
                        <a:pt x="24" y="3"/>
                      </a:cubicBezTo>
                      <a:cubicBezTo>
                        <a:pt x="22" y="2"/>
                        <a:pt x="21" y="2"/>
                        <a:pt x="20" y="2"/>
                      </a:cubicBezTo>
                      <a:cubicBezTo>
                        <a:pt x="16" y="0"/>
                        <a:pt x="12"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5" name="Freeform 1014"/>
                <p:cNvSpPr>
                  <a:spLocks/>
                </p:cNvSpPr>
                <p:nvPr/>
              </p:nvSpPr>
              <p:spPr bwMode="auto">
                <a:xfrm>
                  <a:off x="2978" y="1487"/>
                  <a:ext cx="42" cy="26"/>
                </a:xfrm>
                <a:custGeom>
                  <a:avLst/>
                  <a:gdLst>
                    <a:gd name="T0" fmla="*/ 4 w 22"/>
                    <a:gd name="T1" fmla="*/ 0 h 14"/>
                    <a:gd name="T2" fmla="*/ 0 w 22"/>
                    <a:gd name="T3" fmla="*/ 1 h 14"/>
                    <a:gd name="T4" fmla="*/ 10 w 22"/>
                    <a:gd name="T5" fmla="*/ 6 h 14"/>
                    <a:gd name="T6" fmla="*/ 10 w 22"/>
                    <a:gd name="T7" fmla="*/ 8 h 14"/>
                    <a:gd name="T8" fmla="*/ 0 w 22"/>
                    <a:gd name="T9" fmla="*/ 3 h 14"/>
                    <a:gd name="T10" fmla="*/ 8 w 22"/>
                    <a:gd name="T11" fmla="*/ 12 h 14"/>
                    <a:gd name="T12" fmla="*/ 16 w 22"/>
                    <a:gd name="T13" fmla="*/ 14 h 14"/>
                    <a:gd name="T14" fmla="*/ 21 w 22"/>
                    <a:gd name="T15" fmla="*/ 12 h 14"/>
                    <a:gd name="T16" fmla="*/ 15 w 22"/>
                    <a:gd name="T17" fmla="*/ 4 h 14"/>
                    <a:gd name="T18" fmla="*/ 13 w 22"/>
                    <a:gd name="T19" fmla="*/ 2 h 14"/>
                    <a:gd name="T20" fmla="*/ 10 w 22"/>
                    <a:gd name="T21" fmla="*/ 1 h 14"/>
                    <a:gd name="T22" fmla="*/ 4 w 22"/>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4">
                      <a:moveTo>
                        <a:pt x="4" y="0"/>
                      </a:moveTo>
                      <a:cubicBezTo>
                        <a:pt x="2" y="0"/>
                        <a:pt x="1" y="1"/>
                        <a:pt x="0" y="1"/>
                      </a:cubicBezTo>
                      <a:cubicBezTo>
                        <a:pt x="4" y="3"/>
                        <a:pt x="7" y="5"/>
                        <a:pt x="10" y="6"/>
                      </a:cubicBezTo>
                      <a:cubicBezTo>
                        <a:pt x="10" y="7"/>
                        <a:pt x="10" y="7"/>
                        <a:pt x="10" y="8"/>
                      </a:cubicBezTo>
                      <a:cubicBezTo>
                        <a:pt x="6" y="6"/>
                        <a:pt x="3" y="5"/>
                        <a:pt x="0" y="3"/>
                      </a:cubicBezTo>
                      <a:cubicBezTo>
                        <a:pt x="0" y="6"/>
                        <a:pt x="3" y="9"/>
                        <a:pt x="8" y="12"/>
                      </a:cubicBezTo>
                      <a:cubicBezTo>
                        <a:pt x="11" y="13"/>
                        <a:pt x="14" y="14"/>
                        <a:pt x="16" y="14"/>
                      </a:cubicBezTo>
                      <a:cubicBezTo>
                        <a:pt x="18" y="14"/>
                        <a:pt x="20" y="13"/>
                        <a:pt x="21" y="12"/>
                      </a:cubicBezTo>
                      <a:cubicBezTo>
                        <a:pt x="22" y="10"/>
                        <a:pt x="20" y="6"/>
                        <a:pt x="15" y="4"/>
                      </a:cubicBezTo>
                      <a:cubicBezTo>
                        <a:pt x="15" y="3"/>
                        <a:pt x="14" y="3"/>
                        <a:pt x="13" y="2"/>
                      </a:cubicBezTo>
                      <a:cubicBezTo>
                        <a:pt x="12" y="2"/>
                        <a:pt x="11" y="2"/>
                        <a:pt x="10" y="1"/>
                      </a:cubicBezTo>
                      <a:cubicBezTo>
                        <a:pt x="8" y="1"/>
                        <a:pt x="6"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6" name="Freeform 1015"/>
                <p:cNvSpPr>
                  <a:spLocks/>
                </p:cNvSpPr>
                <p:nvPr/>
              </p:nvSpPr>
              <p:spPr bwMode="auto">
                <a:xfrm>
                  <a:off x="3476" y="1318"/>
                  <a:ext cx="57" cy="49"/>
                </a:xfrm>
                <a:custGeom>
                  <a:avLst/>
                  <a:gdLst>
                    <a:gd name="T0" fmla="*/ 4 w 30"/>
                    <a:gd name="T1" fmla="*/ 0 h 26"/>
                    <a:gd name="T2" fmla="*/ 1 w 30"/>
                    <a:gd name="T3" fmla="*/ 1 h 26"/>
                    <a:gd name="T4" fmla="*/ 1 w 30"/>
                    <a:gd name="T5" fmla="*/ 1 h 26"/>
                    <a:gd name="T6" fmla="*/ 1 w 30"/>
                    <a:gd name="T7" fmla="*/ 4 h 26"/>
                    <a:gd name="T8" fmla="*/ 4 w 30"/>
                    <a:gd name="T9" fmla="*/ 12 h 26"/>
                    <a:gd name="T10" fmla="*/ 9 w 30"/>
                    <a:gd name="T11" fmla="*/ 17 h 26"/>
                    <a:gd name="T12" fmla="*/ 10 w 30"/>
                    <a:gd name="T13" fmla="*/ 18 h 26"/>
                    <a:gd name="T14" fmla="*/ 25 w 30"/>
                    <a:gd name="T15" fmla="*/ 26 h 26"/>
                    <a:gd name="T16" fmla="*/ 28 w 30"/>
                    <a:gd name="T17" fmla="*/ 25 h 26"/>
                    <a:gd name="T18" fmla="*/ 26 w 30"/>
                    <a:gd name="T19" fmla="*/ 16 h 26"/>
                    <a:gd name="T20" fmla="*/ 23 w 30"/>
                    <a:gd name="T21" fmla="*/ 20 h 26"/>
                    <a:gd name="T22" fmla="*/ 17 w 30"/>
                    <a:gd name="T23" fmla="*/ 16 h 26"/>
                    <a:gd name="T24" fmla="*/ 22 w 30"/>
                    <a:gd name="T25" fmla="*/ 10 h 26"/>
                    <a:gd name="T26" fmla="*/ 19 w 30"/>
                    <a:gd name="T27" fmla="*/ 8 h 26"/>
                    <a:gd name="T28" fmla="*/ 4 w 30"/>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26">
                      <a:moveTo>
                        <a:pt x="4" y="0"/>
                      </a:moveTo>
                      <a:cubicBezTo>
                        <a:pt x="3" y="0"/>
                        <a:pt x="2" y="1"/>
                        <a:pt x="1" y="1"/>
                      </a:cubicBezTo>
                      <a:cubicBezTo>
                        <a:pt x="1" y="1"/>
                        <a:pt x="1" y="1"/>
                        <a:pt x="1" y="1"/>
                      </a:cubicBezTo>
                      <a:cubicBezTo>
                        <a:pt x="1" y="2"/>
                        <a:pt x="0" y="3"/>
                        <a:pt x="1" y="4"/>
                      </a:cubicBezTo>
                      <a:cubicBezTo>
                        <a:pt x="1" y="6"/>
                        <a:pt x="2" y="9"/>
                        <a:pt x="4" y="12"/>
                      </a:cubicBezTo>
                      <a:cubicBezTo>
                        <a:pt x="6" y="13"/>
                        <a:pt x="7" y="15"/>
                        <a:pt x="9" y="17"/>
                      </a:cubicBezTo>
                      <a:cubicBezTo>
                        <a:pt x="9" y="17"/>
                        <a:pt x="10" y="17"/>
                        <a:pt x="10" y="18"/>
                      </a:cubicBezTo>
                      <a:cubicBezTo>
                        <a:pt x="16" y="23"/>
                        <a:pt x="22" y="26"/>
                        <a:pt x="25" y="26"/>
                      </a:cubicBezTo>
                      <a:cubicBezTo>
                        <a:pt x="27" y="26"/>
                        <a:pt x="27" y="25"/>
                        <a:pt x="28" y="25"/>
                      </a:cubicBezTo>
                      <a:cubicBezTo>
                        <a:pt x="30" y="23"/>
                        <a:pt x="29" y="20"/>
                        <a:pt x="26" y="16"/>
                      </a:cubicBezTo>
                      <a:cubicBezTo>
                        <a:pt x="25" y="17"/>
                        <a:pt x="24" y="19"/>
                        <a:pt x="23" y="20"/>
                      </a:cubicBezTo>
                      <a:cubicBezTo>
                        <a:pt x="21" y="19"/>
                        <a:pt x="19" y="17"/>
                        <a:pt x="17" y="16"/>
                      </a:cubicBezTo>
                      <a:cubicBezTo>
                        <a:pt x="19" y="14"/>
                        <a:pt x="20" y="12"/>
                        <a:pt x="22" y="10"/>
                      </a:cubicBezTo>
                      <a:cubicBezTo>
                        <a:pt x="21" y="10"/>
                        <a:pt x="20" y="9"/>
                        <a:pt x="19" y="8"/>
                      </a:cubicBezTo>
                      <a:cubicBezTo>
                        <a:pt x="14" y="3"/>
                        <a:pt x="7"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7" name="Freeform 1016"/>
                <p:cNvSpPr>
                  <a:spLocks/>
                </p:cNvSpPr>
                <p:nvPr/>
              </p:nvSpPr>
              <p:spPr bwMode="auto">
                <a:xfrm>
                  <a:off x="3270" y="1545"/>
                  <a:ext cx="48" cy="40"/>
                </a:xfrm>
                <a:custGeom>
                  <a:avLst/>
                  <a:gdLst>
                    <a:gd name="T0" fmla="*/ 6 w 26"/>
                    <a:gd name="T1" fmla="*/ 0 h 21"/>
                    <a:gd name="T2" fmla="*/ 4 w 26"/>
                    <a:gd name="T3" fmla="*/ 0 h 21"/>
                    <a:gd name="T4" fmla="*/ 2 w 26"/>
                    <a:gd name="T5" fmla="*/ 1 h 21"/>
                    <a:gd name="T6" fmla="*/ 2 w 26"/>
                    <a:gd name="T7" fmla="*/ 1 h 21"/>
                    <a:gd name="T8" fmla="*/ 9 w 26"/>
                    <a:gd name="T9" fmla="*/ 15 h 21"/>
                    <a:gd name="T10" fmla="*/ 21 w 26"/>
                    <a:gd name="T11" fmla="*/ 21 h 21"/>
                    <a:gd name="T12" fmla="*/ 24 w 26"/>
                    <a:gd name="T13" fmla="*/ 20 h 21"/>
                    <a:gd name="T14" fmla="*/ 19 w 26"/>
                    <a:gd name="T15" fmla="*/ 7 h 21"/>
                    <a:gd name="T16" fmla="*/ 17 w 26"/>
                    <a:gd name="T17" fmla="*/ 5 h 21"/>
                    <a:gd name="T18" fmla="*/ 16 w 26"/>
                    <a:gd name="T19" fmla="*/ 4 h 21"/>
                    <a:gd name="T20" fmla="*/ 6 w 26"/>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1">
                      <a:moveTo>
                        <a:pt x="6" y="0"/>
                      </a:moveTo>
                      <a:cubicBezTo>
                        <a:pt x="5" y="0"/>
                        <a:pt x="4" y="0"/>
                        <a:pt x="4" y="0"/>
                      </a:cubicBezTo>
                      <a:cubicBezTo>
                        <a:pt x="3" y="0"/>
                        <a:pt x="3" y="1"/>
                        <a:pt x="2" y="1"/>
                      </a:cubicBezTo>
                      <a:cubicBezTo>
                        <a:pt x="2" y="1"/>
                        <a:pt x="2" y="1"/>
                        <a:pt x="2" y="1"/>
                      </a:cubicBezTo>
                      <a:cubicBezTo>
                        <a:pt x="0" y="4"/>
                        <a:pt x="3" y="10"/>
                        <a:pt x="9" y="15"/>
                      </a:cubicBezTo>
                      <a:cubicBezTo>
                        <a:pt x="13" y="19"/>
                        <a:pt x="18" y="21"/>
                        <a:pt x="21" y="21"/>
                      </a:cubicBezTo>
                      <a:cubicBezTo>
                        <a:pt x="22" y="21"/>
                        <a:pt x="23" y="20"/>
                        <a:pt x="24" y="20"/>
                      </a:cubicBezTo>
                      <a:cubicBezTo>
                        <a:pt x="26" y="17"/>
                        <a:pt x="24" y="12"/>
                        <a:pt x="19" y="7"/>
                      </a:cubicBezTo>
                      <a:cubicBezTo>
                        <a:pt x="19" y="6"/>
                        <a:pt x="18" y="6"/>
                        <a:pt x="17" y="5"/>
                      </a:cubicBezTo>
                      <a:cubicBezTo>
                        <a:pt x="17" y="5"/>
                        <a:pt x="16" y="4"/>
                        <a:pt x="16" y="4"/>
                      </a:cubicBezTo>
                      <a:cubicBezTo>
                        <a:pt x="12" y="1"/>
                        <a:pt x="8" y="0"/>
                        <a:pt x="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8" name="Freeform 1017"/>
                <p:cNvSpPr>
                  <a:spLocks/>
                </p:cNvSpPr>
                <p:nvPr/>
              </p:nvSpPr>
              <p:spPr bwMode="auto">
                <a:xfrm>
                  <a:off x="3035" y="1397"/>
                  <a:ext cx="33" cy="20"/>
                </a:xfrm>
                <a:custGeom>
                  <a:avLst/>
                  <a:gdLst>
                    <a:gd name="T0" fmla="*/ 4 w 18"/>
                    <a:gd name="T1" fmla="*/ 0 h 11"/>
                    <a:gd name="T2" fmla="*/ 0 w 18"/>
                    <a:gd name="T3" fmla="*/ 1 h 11"/>
                    <a:gd name="T4" fmla="*/ 3 w 18"/>
                    <a:gd name="T5" fmla="*/ 7 h 11"/>
                    <a:gd name="T6" fmla="*/ 7 w 18"/>
                    <a:gd name="T7" fmla="*/ 9 h 11"/>
                    <a:gd name="T8" fmla="*/ 8 w 18"/>
                    <a:gd name="T9" fmla="*/ 10 h 11"/>
                    <a:gd name="T10" fmla="*/ 14 w 18"/>
                    <a:gd name="T11" fmla="*/ 11 h 11"/>
                    <a:gd name="T12" fmla="*/ 17 w 18"/>
                    <a:gd name="T13" fmla="*/ 10 h 11"/>
                    <a:gd name="T14" fmla="*/ 18 w 18"/>
                    <a:gd name="T15" fmla="*/ 10 h 11"/>
                    <a:gd name="T16" fmla="*/ 18 w 18"/>
                    <a:gd name="T17" fmla="*/ 7 h 11"/>
                    <a:gd name="T18" fmla="*/ 11 w 18"/>
                    <a:gd name="T19" fmla="*/ 2 h 11"/>
                    <a:gd name="T20" fmla="*/ 4 w 18"/>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1">
                      <a:moveTo>
                        <a:pt x="4" y="0"/>
                      </a:moveTo>
                      <a:cubicBezTo>
                        <a:pt x="2" y="0"/>
                        <a:pt x="1" y="0"/>
                        <a:pt x="0" y="1"/>
                      </a:cubicBezTo>
                      <a:cubicBezTo>
                        <a:pt x="0" y="2"/>
                        <a:pt x="1" y="5"/>
                        <a:pt x="3" y="7"/>
                      </a:cubicBezTo>
                      <a:cubicBezTo>
                        <a:pt x="4" y="7"/>
                        <a:pt x="5" y="8"/>
                        <a:pt x="7" y="9"/>
                      </a:cubicBezTo>
                      <a:cubicBezTo>
                        <a:pt x="7" y="9"/>
                        <a:pt x="8" y="9"/>
                        <a:pt x="8" y="10"/>
                      </a:cubicBezTo>
                      <a:cubicBezTo>
                        <a:pt x="10" y="11"/>
                        <a:pt x="13" y="11"/>
                        <a:pt x="14" y="11"/>
                      </a:cubicBezTo>
                      <a:cubicBezTo>
                        <a:pt x="16" y="11"/>
                        <a:pt x="17" y="11"/>
                        <a:pt x="17" y="10"/>
                      </a:cubicBezTo>
                      <a:cubicBezTo>
                        <a:pt x="17" y="10"/>
                        <a:pt x="18" y="10"/>
                        <a:pt x="18" y="10"/>
                      </a:cubicBezTo>
                      <a:cubicBezTo>
                        <a:pt x="18" y="9"/>
                        <a:pt x="18" y="8"/>
                        <a:pt x="18" y="7"/>
                      </a:cubicBezTo>
                      <a:cubicBezTo>
                        <a:pt x="17" y="6"/>
                        <a:pt x="14" y="3"/>
                        <a:pt x="11" y="2"/>
                      </a:cubicBezTo>
                      <a:cubicBezTo>
                        <a:pt x="8" y="1"/>
                        <a:pt x="6"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9" name="Freeform 1018"/>
                <p:cNvSpPr>
                  <a:spLocks noEditPoints="1"/>
                </p:cNvSpPr>
                <p:nvPr/>
              </p:nvSpPr>
              <p:spPr bwMode="auto">
                <a:xfrm>
                  <a:off x="5010" y="1545"/>
                  <a:ext cx="254" cy="436"/>
                </a:xfrm>
                <a:custGeom>
                  <a:avLst/>
                  <a:gdLst>
                    <a:gd name="T0" fmla="*/ 113 w 135"/>
                    <a:gd name="T1" fmla="*/ 215 h 232"/>
                    <a:gd name="T2" fmla="*/ 51 w 135"/>
                    <a:gd name="T3" fmla="*/ 227 h 232"/>
                    <a:gd name="T4" fmla="*/ 52 w 135"/>
                    <a:gd name="T5" fmla="*/ 229 h 232"/>
                    <a:gd name="T6" fmla="*/ 52 w 135"/>
                    <a:gd name="T7" fmla="*/ 232 h 232"/>
                    <a:gd name="T8" fmla="*/ 114 w 135"/>
                    <a:gd name="T9" fmla="*/ 220 h 232"/>
                    <a:gd name="T10" fmla="*/ 113 w 135"/>
                    <a:gd name="T11" fmla="*/ 217 h 232"/>
                    <a:gd name="T12" fmla="*/ 113 w 135"/>
                    <a:gd name="T13" fmla="*/ 215 h 232"/>
                    <a:gd name="T14" fmla="*/ 25 w 135"/>
                    <a:gd name="T15" fmla="*/ 110 h 232"/>
                    <a:gd name="T16" fmla="*/ 24 w 135"/>
                    <a:gd name="T17" fmla="*/ 111 h 232"/>
                    <a:gd name="T18" fmla="*/ 24 w 135"/>
                    <a:gd name="T19" fmla="*/ 111 h 232"/>
                    <a:gd name="T20" fmla="*/ 24 w 135"/>
                    <a:gd name="T21" fmla="*/ 111 h 232"/>
                    <a:gd name="T22" fmla="*/ 47 w 135"/>
                    <a:gd name="T23" fmla="*/ 218 h 232"/>
                    <a:gd name="T24" fmla="*/ 47 w 135"/>
                    <a:gd name="T25" fmla="*/ 218 h 232"/>
                    <a:gd name="T26" fmla="*/ 47 w 135"/>
                    <a:gd name="T27" fmla="*/ 218 h 232"/>
                    <a:gd name="T28" fmla="*/ 48 w 135"/>
                    <a:gd name="T29" fmla="*/ 218 h 232"/>
                    <a:gd name="T30" fmla="*/ 25 w 135"/>
                    <a:gd name="T31" fmla="*/ 110 h 232"/>
                    <a:gd name="T32" fmla="*/ 20 w 135"/>
                    <a:gd name="T33" fmla="*/ 100 h 232"/>
                    <a:gd name="T34" fmla="*/ 0 w 135"/>
                    <a:gd name="T35" fmla="*/ 106 h 232"/>
                    <a:gd name="T36" fmla="*/ 0 w 135"/>
                    <a:gd name="T37" fmla="*/ 108 h 232"/>
                    <a:gd name="T38" fmla="*/ 1 w 135"/>
                    <a:gd name="T39" fmla="*/ 110 h 232"/>
                    <a:gd name="T40" fmla="*/ 20 w 135"/>
                    <a:gd name="T41" fmla="*/ 105 h 232"/>
                    <a:gd name="T42" fmla="*/ 20 w 135"/>
                    <a:gd name="T43" fmla="*/ 104 h 232"/>
                    <a:gd name="T44" fmla="*/ 20 w 135"/>
                    <a:gd name="T45" fmla="*/ 100 h 232"/>
                    <a:gd name="T46" fmla="*/ 73 w 135"/>
                    <a:gd name="T47" fmla="*/ 36 h 232"/>
                    <a:gd name="T48" fmla="*/ 113 w 135"/>
                    <a:gd name="T49" fmla="*/ 204 h 232"/>
                    <a:gd name="T50" fmla="*/ 114 w 135"/>
                    <a:gd name="T51" fmla="*/ 204 h 232"/>
                    <a:gd name="T52" fmla="*/ 114 w 135"/>
                    <a:gd name="T53" fmla="*/ 204 h 232"/>
                    <a:gd name="T54" fmla="*/ 114 w 135"/>
                    <a:gd name="T55" fmla="*/ 204 h 232"/>
                    <a:gd name="T56" fmla="*/ 75 w 135"/>
                    <a:gd name="T57" fmla="*/ 36 h 232"/>
                    <a:gd name="T58" fmla="*/ 74 w 135"/>
                    <a:gd name="T59" fmla="*/ 36 h 232"/>
                    <a:gd name="T60" fmla="*/ 74 w 135"/>
                    <a:gd name="T61" fmla="*/ 36 h 232"/>
                    <a:gd name="T62" fmla="*/ 73 w 135"/>
                    <a:gd name="T63" fmla="*/ 36 h 232"/>
                    <a:gd name="T64" fmla="*/ 133 w 135"/>
                    <a:gd name="T65" fmla="*/ 0 h 232"/>
                    <a:gd name="T66" fmla="*/ 73 w 135"/>
                    <a:gd name="T67" fmla="*/ 20 h 232"/>
                    <a:gd name="T68" fmla="*/ 73 w 135"/>
                    <a:gd name="T69" fmla="*/ 23 h 232"/>
                    <a:gd name="T70" fmla="*/ 74 w 135"/>
                    <a:gd name="T71" fmla="*/ 25 h 232"/>
                    <a:gd name="T72" fmla="*/ 135 w 135"/>
                    <a:gd name="T73" fmla="*/ 4 h 232"/>
                    <a:gd name="T74" fmla="*/ 134 w 135"/>
                    <a:gd name="T75" fmla="*/ 2 h 232"/>
                    <a:gd name="T76" fmla="*/ 133 w 135"/>
                    <a:gd name="T77"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 h="232">
                      <a:moveTo>
                        <a:pt x="113" y="215"/>
                      </a:moveTo>
                      <a:cubicBezTo>
                        <a:pt x="92" y="219"/>
                        <a:pt x="72" y="223"/>
                        <a:pt x="51" y="227"/>
                      </a:cubicBezTo>
                      <a:cubicBezTo>
                        <a:pt x="51" y="228"/>
                        <a:pt x="52" y="229"/>
                        <a:pt x="52" y="229"/>
                      </a:cubicBezTo>
                      <a:cubicBezTo>
                        <a:pt x="52" y="230"/>
                        <a:pt x="52" y="231"/>
                        <a:pt x="52" y="232"/>
                      </a:cubicBezTo>
                      <a:cubicBezTo>
                        <a:pt x="73" y="228"/>
                        <a:pt x="93" y="224"/>
                        <a:pt x="114" y="220"/>
                      </a:cubicBezTo>
                      <a:cubicBezTo>
                        <a:pt x="114" y="219"/>
                        <a:pt x="113" y="218"/>
                        <a:pt x="113" y="217"/>
                      </a:cubicBezTo>
                      <a:cubicBezTo>
                        <a:pt x="113" y="216"/>
                        <a:pt x="113" y="215"/>
                        <a:pt x="113" y="215"/>
                      </a:cubicBezTo>
                      <a:moveTo>
                        <a:pt x="25" y="110"/>
                      </a:moveTo>
                      <a:cubicBezTo>
                        <a:pt x="24" y="111"/>
                        <a:pt x="24" y="111"/>
                        <a:pt x="24" y="111"/>
                      </a:cubicBezTo>
                      <a:cubicBezTo>
                        <a:pt x="24" y="111"/>
                        <a:pt x="24" y="111"/>
                        <a:pt x="24" y="111"/>
                      </a:cubicBezTo>
                      <a:cubicBezTo>
                        <a:pt x="24" y="111"/>
                        <a:pt x="24" y="111"/>
                        <a:pt x="24" y="111"/>
                      </a:cubicBezTo>
                      <a:cubicBezTo>
                        <a:pt x="33" y="146"/>
                        <a:pt x="40" y="182"/>
                        <a:pt x="47" y="218"/>
                      </a:cubicBezTo>
                      <a:cubicBezTo>
                        <a:pt x="47" y="218"/>
                        <a:pt x="47" y="218"/>
                        <a:pt x="47" y="218"/>
                      </a:cubicBezTo>
                      <a:cubicBezTo>
                        <a:pt x="47" y="218"/>
                        <a:pt x="47" y="218"/>
                        <a:pt x="47" y="218"/>
                      </a:cubicBezTo>
                      <a:cubicBezTo>
                        <a:pt x="47" y="218"/>
                        <a:pt x="48" y="218"/>
                        <a:pt x="48" y="218"/>
                      </a:cubicBezTo>
                      <a:cubicBezTo>
                        <a:pt x="41" y="182"/>
                        <a:pt x="34" y="146"/>
                        <a:pt x="25" y="110"/>
                      </a:cubicBezTo>
                      <a:moveTo>
                        <a:pt x="20" y="100"/>
                      </a:moveTo>
                      <a:cubicBezTo>
                        <a:pt x="13" y="102"/>
                        <a:pt x="6" y="104"/>
                        <a:pt x="0" y="106"/>
                      </a:cubicBezTo>
                      <a:cubicBezTo>
                        <a:pt x="0" y="107"/>
                        <a:pt x="0" y="107"/>
                        <a:pt x="0" y="108"/>
                      </a:cubicBezTo>
                      <a:cubicBezTo>
                        <a:pt x="1" y="109"/>
                        <a:pt x="1" y="110"/>
                        <a:pt x="1" y="110"/>
                      </a:cubicBezTo>
                      <a:cubicBezTo>
                        <a:pt x="7" y="108"/>
                        <a:pt x="14" y="107"/>
                        <a:pt x="20" y="105"/>
                      </a:cubicBezTo>
                      <a:cubicBezTo>
                        <a:pt x="20" y="105"/>
                        <a:pt x="20" y="104"/>
                        <a:pt x="20" y="104"/>
                      </a:cubicBezTo>
                      <a:cubicBezTo>
                        <a:pt x="20" y="103"/>
                        <a:pt x="20" y="101"/>
                        <a:pt x="20" y="100"/>
                      </a:cubicBezTo>
                      <a:moveTo>
                        <a:pt x="73" y="36"/>
                      </a:moveTo>
                      <a:cubicBezTo>
                        <a:pt x="90" y="91"/>
                        <a:pt x="103" y="147"/>
                        <a:pt x="113" y="204"/>
                      </a:cubicBezTo>
                      <a:cubicBezTo>
                        <a:pt x="113" y="204"/>
                        <a:pt x="113" y="204"/>
                        <a:pt x="114" y="204"/>
                      </a:cubicBezTo>
                      <a:cubicBezTo>
                        <a:pt x="114" y="204"/>
                        <a:pt x="114" y="204"/>
                        <a:pt x="114" y="204"/>
                      </a:cubicBezTo>
                      <a:cubicBezTo>
                        <a:pt x="114" y="204"/>
                        <a:pt x="114" y="204"/>
                        <a:pt x="114" y="204"/>
                      </a:cubicBezTo>
                      <a:cubicBezTo>
                        <a:pt x="104" y="147"/>
                        <a:pt x="91" y="91"/>
                        <a:pt x="75" y="36"/>
                      </a:cubicBezTo>
                      <a:cubicBezTo>
                        <a:pt x="75" y="36"/>
                        <a:pt x="74" y="36"/>
                        <a:pt x="74" y="36"/>
                      </a:cubicBezTo>
                      <a:cubicBezTo>
                        <a:pt x="74" y="36"/>
                        <a:pt x="74" y="36"/>
                        <a:pt x="74" y="36"/>
                      </a:cubicBezTo>
                      <a:cubicBezTo>
                        <a:pt x="74" y="36"/>
                        <a:pt x="74" y="36"/>
                        <a:pt x="73" y="36"/>
                      </a:cubicBezTo>
                      <a:moveTo>
                        <a:pt x="133" y="0"/>
                      </a:moveTo>
                      <a:cubicBezTo>
                        <a:pt x="113" y="6"/>
                        <a:pt x="93" y="13"/>
                        <a:pt x="73" y="20"/>
                      </a:cubicBezTo>
                      <a:cubicBezTo>
                        <a:pt x="73" y="21"/>
                        <a:pt x="73" y="22"/>
                        <a:pt x="73" y="23"/>
                      </a:cubicBezTo>
                      <a:cubicBezTo>
                        <a:pt x="74" y="23"/>
                        <a:pt x="74" y="24"/>
                        <a:pt x="74" y="25"/>
                      </a:cubicBezTo>
                      <a:cubicBezTo>
                        <a:pt x="94" y="18"/>
                        <a:pt x="115" y="11"/>
                        <a:pt x="135" y="4"/>
                      </a:cubicBezTo>
                      <a:cubicBezTo>
                        <a:pt x="134" y="3"/>
                        <a:pt x="134" y="3"/>
                        <a:pt x="134" y="2"/>
                      </a:cubicBezTo>
                      <a:cubicBezTo>
                        <a:pt x="134" y="1"/>
                        <a:pt x="133" y="0"/>
                        <a:pt x="13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0" name="Freeform 1019"/>
                <p:cNvSpPr>
                  <a:spLocks/>
                </p:cNvSpPr>
                <p:nvPr/>
              </p:nvSpPr>
              <p:spPr bwMode="auto">
                <a:xfrm>
                  <a:off x="5256" y="1523"/>
                  <a:ext cx="21" cy="49"/>
                </a:xfrm>
                <a:custGeom>
                  <a:avLst/>
                  <a:gdLst>
                    <a:gd name="T0" fmla="*/ 2 w 11"/>
                    <a:gd name="T1" fmla="*/ 0 h 26"/>
                    <a:gd name="T2" fmla="*/ 2 w 11"/>
                    <a:gd name="T3" fmla="*/ 0 h 26"/>
                    <a:gd name="T4" fmla="*/ 2 w 11"/>
                    <a:gd name="T5" fmla="*/ 12 h 26"/>
                    <a:gd name="T6" fmla="*/ 3 w 11"/>
                    <a:gd name="T7" fmla="*/ 14 h 26"/>
                    <a:gd name="T8" fmla="*/ 4 w 11"/>
                    <a:gd name="T9" fmla="*/ 16 h 26"/>
                    <a:gd name="T10" fmla="*/ 9 w 11"/>
                    <a:gd name="T11" fmla="*/ 26 h 26"/>
                    <a:gd name="T12" fmla="*/ 10 w 11"/>
                    <a:gd name="T13" fmla="*/ 26 h 26"/>
                    <a:gd name="T14" fmla="*/ 8 w 11"/>
                    <a:gd name="T15" fmla="*/ 12 h 26"/>
                    <a:gd name="T16" fmla="*/ 2 w 1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6">
                      <a:moveTo>
                        <a:pt x="2" y="0"/>
                      </a:moveTo>
                      <a:cubicBezTo>
                        <a:pt x="2" y="0"/>
                        <a:pt x="2" y="0"/>
                        <a:pt x="2" y="0"/>
                      </a:cubicBezTo>
                      <a:cubicBezTo>
                        <a:pt x="0" y="0"/>
                        <a:pt x="1" y="6"/>
                        <a:pt x="2" y="12"/>
                      </a:cubicBezTo>
                      <a:cubicBezTo>
                        <a:pt x="2" y="12"/>
                        <a:pt x="3" y="13"/>
                        <a:pt x="3" y="14"/>
                      </a:cubicBezTo>
                      <a:cubicBezTo>
                        <a:pt x="3" y="15"/>
                        <a:pt x="3" y="15"/>
                        <a:pt x="4" y="16"/>
                      </a:cubicBezTo>
                      <a:cubicBezTo>
                        <a:pt x="6" y="22"/>
                        <a:pt x="8" y="26"/>
                        <a:pt x="9" y="26"/>
                      </a:cubicBezTo>
                      <a:cubicBezTo>
                        <a:pt x="10" y="26"/>
                        <a:pt x="10" y="26"/>
                        <a:pt x="10" y="26"/>
                      </a:cubicBezTo>
                      <a:cubicBezTo>
                        <a:pt x="11" y="26"/>
                        <a:pt x="10" y="19"/>
                        <a:pt x="8" y="12"/>
                      </a:cubicBezTo>
                      <a:cubicBezTo>
                        <a:pt x="6" y="5"/>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1" name="Freeform 1020"/>
                <p:cNvSpPr>
                  <a:spLocks/>
                </p:cNvSpPr>
                <p:nvPr/>
              </p:nvSpPr>
              <p:spPr bwMode="auto">
                <a:xfrm>
                  <a:off x="5132" y="1566"/>
                  <a:ext cx="21" cy="47"/>
                </a:xfrm>
                <a:custGeom>
                  <a:avLst/>
                  <a:gdLst>
                    <a:gd name="T0" fmla="*/ 2 w 11"/>
                    <a:gd name="T1" fmla="*/ 0 h 25"/>
                    <a:gd name="T2" fmla="*/ 2 w 11"/>
                    <a:gd name="T3" fmla="*/ 0 h 25"/>
                    <a:gd name="T4" fmla="*/ 3 w 11"/>
                    <a:gd name="T5" fmla="*/ 13 h 25"/>
                    <a:gd name="T6" fmla="*/ 8 w 11"/>
                    <a:gd name="T7" fmla="*/ 25 h 25"/>
                    <a:gd name="T8" fmla="*/ 9 w 11"/>
                    <a:gd name="T9" fmla="*/ 25 h 25"/>
                    <a:gd name="T10" fmla="*/ 9 w 11"/>
                    <a:gd name="T11" fmla="*/ 25 h 25"/>
                    <a:gd name="T12" fmla="*/ 10 w 11"/>
                    <a:gd name="T13" fmla="*/ 25 h 25"/>
                    <a:gd name="T14" fmla="*/ 9 w 11"/>
                    <a:gd name="T15" fmla="*/ 14 h 25"/>
                    <a:gd name="T16" fmla="*/ 8 w 11"/>
                    <a:gd name="T17" fmla="*/ 12 h 25"/>
                    <a:gd name="T18" fmla="*/ 8 w 11"/>
                    <a:gd name="T19" fmla="*/ 9 h 25"/>
                    <a:gd name="T20" fmla="*/ 2 w 11"/>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25">
                      <a:moveTo>
                        <a:pt x="2" y="0"/>
                      </a:moveTo>
                      <a:cubicBezTo>
                        <a:pt x="2" y="0"/>
                        <a:pt x="2" y="0"/>
                        <a:pt x="2" y="0"/>
                      </a:cubicBezTo>
                      <a:cubicBezTo>
                        <a:pt x="0" y="1"/>
                        <a:pt x="1" y="6"/>
                        <a:pt x="3" y="13"/>
                      </a:cubicBezTo>
                      <a:cubicBezTo>
                        <a:pt x="5" y="19"/>
                        <a:pt x="7" y="23"/>
                        <a:pt x="8" y="25"/>
                      </a:cubicBezTo>
                      <a:cubicBezTo>
                        <a:pt x="9" y="25"/>
                        <a:pt x="9" y="25"/>
                        <a:pt x="9" y="25"/>
                      </a:cubicBezTo>
                      <a:cubicBezTo>
                        <a:pt x="9" y="25"/>
                        <a:pt x="9" y="25"/>
                        <a:pt x="9" y="25"/>
                      </a:cubicBezTo>
                      <a:cubicBezTo>
                        <a:pt x="9" y="25"/>
                        <a:pt x="10" y="25"/>
                        <a:pt x="10" y="25"/>
                      </a:cubicBezTo>
                      <a:cubicBezTo>
                        <a:pt x="11" y="24"/>
                        <a:pt x="10" y="20"/>
                        <a:pt x="9" y="14"/>
                      </a:cubicBezTo>
                      <a:cubicBezTo>
                        <a:pt x="9" y="13"/>
                        <a:pt x="9" y="12"/>
                        <a:pt x="8" y="12"/>
                      </a:cubicBezTo>
                      <a:cubicBezTo>
                        <a:pt x="8" y="11"/>
                        <a:pt x="8" y="10"/>
                        <a:pt x="8" y="9"/>
                      </a:cubicBezTo>
                      <a:cubicBezTo>
                        <a:pt x="6" y="4"/>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2" name="Freeform 1021"/>
                <p:cNvSpPr>
                  <a:spLocks/>
                </p:cNvSpPr>
                <p:nvPr/>
              </p:nvSpPr>
              <p:spPr bwMode="auto">
                <a:xfrm>
                  <a:off x="4999" y="1731"/>
                  <a:ext cx="15" cy="38"/>
                </a:xfrm>
                <a:custGeom>
                  <a:avLst/>
                  <a:gdLst>
                    <a:gd name="T0" fmla="*/ 2 w 8"/>
                    <a:gd name="T1" fmla="*/ 0 h 20"/>
                    <a:gd name="T2" fmla="*/ 2 w 8"/>
                    <a:gd name="T3" fmla="*/ 0 h 20"/>
                    <a:gd name="T4" fmla="*/ 2 w 8"/>
                    <a:gd name="T5" fmla="*/ 11 h 20"/>
                    <a:gd name="T6" fmla="*/ 7 w 8"/>
                    <a:gd name="T7" fmla="*/ 20 h 20"/>
                    <a:gd name="T8" fmla="*/ 7 w 8"/>
                    <a:gd name="T9" fmla="*/ 20 h 20"/>
                    <a:gd name="T10" fmla="*/ 7 w 8"/>
                    <a:gd name="T11" fmla="*/ 11 h 20"/>
                    <a:gd name="T12" fmla="*/ 6 w 8"/>
                    <a:gd name="T13" fmla="*/ 9 h 20"/>
                    <a:gd name="T14" fmla="*/ 6 w 8"/>
                    <a:gd name="T15" fmla="*/ 7 h 20"/>
                    <a:gd name="T16" fmla="*/ 2 w 8"/>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0">
                      <a:moveTo>
                        <a:pt x="2" y="0"/>
                      </a:moveTo>
                      <a:cubicBezTo>
                        <a:pt x="2" y="0"/>
                        <a:pt x="2" y="0"/>
                        <a:pt x="2" y="0"/>
                      </a:cubicBezTo>
                      <a:cubicBezTo>
                        <a:pt x="0" y="1"/>
                        <a:pt x="1" y="5"/>
                        <a:pt x="2" y="11"/>
                      </a:cubicBezTo>
                      <a:cubicBezTo>
                        <a:pt x="3" y="16"/>
                        <a:pt x="5" y="20"/>
                        <a:pt x="7" y="20"/>
                      </a:cubicBezTo>
                      <a:cubicBezTo>
                        <a:pt x="7" y="20"/>
                        <a:pt x="7" y="20"/>
                        <a:pt x="7" y="20"/>
                      </a:cubicBezTo>
                      <a:cubicBezTo>
                        <a:pt x="8" y="19"/>
                        <a:pt x="8" y="16"/>
                        <a:pt x="7" y="11"/>
                      </a:cubicBezTo>
                      <a:cubicBezTo>
                        <a:pt x="7" y="11"/>
                        <a:pt x="7" y="10"/>
                        <a:pt x="6" y="9"/>
                      </a:cubicBezTo>
                      <a:cubicBezTo>
                        <a:pt x="6" y="8"/>
                        <a:pt x="6" y="8"/>
                        <a:pt x="6" y="7"/>
                      </a:cubicBezTo>
                      <a:cubicBezTo>
                        <a:pt x="4" y="3"/>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3" name="Freeform 1022"/>
                <p:cNvSpPr>
                  <a:spLocks/>
                </p:cNvSpPr>
                <p:nvPr/>
              </p:nvSpPr>
              <p:spPr bwMode="auto">
                <a:xfrm>
                  <a:off x="5220" y="1929"/>
                  <a:ext cx="15" cy="47"/>
                </a:xfrm>
                <a:custGeom>
                  <a:avLst/>
                  <a:gdLst>
                    <a:gd name="T0" fmla="*/ 2 w 8"/>
                    <a:gd name="T1" fmla="*/ 0 h 25"/>
                    <a:gd name="T2" fmla="*/ 2 w 8"/>
                    <a:gd name="T3" fmla="*/ 0 h 25"/>
                    <a:gd name="T4" fmla="*/ 1 w 8"/>
                    <a:gd name="T5" fmla="*/ 0 h 25"/>
                    <a:gd name="T6" fmla="*/ 1 w 8"/>
                    <a:gd name="T7" fmla="*/ 11 h 25"/>
                    <a:gd name="T8" fmla="*/ 1 w 8"/>
                    <a:gd name="T9" fmla="*/ 13 h 25"/>
                    <a:gd name="T10" fmla="*/ 2 w 8"/>
                    <a:gd name="T11" fmla="*/ 16 h 25"/>
                    <a:gd name="T12" fmla="*/ 6 w 8"/>
                    <a:gd name="T13" fmla="*/ 25 h 25"/>
                    <a:gd name="T14" fmla="*/ 6 w 8"/>
                    <a:gd name="T15" fmla="*/ 25 h 25"/>
                    <a:gd name="T16" fmla="*/ 7 w 8"/>
                    <a:gd name="T17" fmla="*/ 12 h 25"/>
                    <a:gd name="T18" fmla="*/ 2 w 8"/>
                    <a:gd name="T19" fmla="*/ 0 h 25"/>
                    <a:gd name="T20" fmla="*/ 2 w 8"/>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5">
                      <a:moveTo>
                        <a:pt x="2" y="0"/>
                      </a:moveTo>
                      <a:cubicBezTo>
                        <a:pt x="2" y="0"/>
                        <a:pt x="2" y="0"/>
                        <a:pt x="2" y="0"/>
                      </a:cubicBezTo>
                      <a:cubicBezTo>
                        <a:pt x="1" y="0"/>
                        <a:pt x="1" y="0"/>
                        <a:pt x="1" y="0"/>
                      </a:cubicBezTo>
                      <a:cubicBezTo>
                        <a:pt x="0" y="2"/>
                        <a:pt x="0" y="6"/>
                        <a:pt x="1" y="11"/>
                      </a:cubicBezTo>
                      <a:cubicBezTo>
                        <a:pt x="1" y="11"/>
                        <a:pt x="1" y="12"/>
                        <a:pt x="1" y="13"/>
                      </a:cubicBezTo>
                      <a:cubicBezTo>
                        <a:pt x="1" y="14"/>
                        <a:pt x="2" y="15"/>
                        <a:pt x="2" y="16"/>
                      </a:cubicBezTo>
                      <a:cubicBezTo>
                        <a:pt x="3" y="22"/>
                        <a:pt x="5" y="25"/>
                        <a:pt x="6" y="25"/>
                      </a:cubicBezTo>
                      <a:cubicBezTo>
                        <a:pt x="6" y="25"/>
                        <a:pt x="6" y="25"/>
                        <a:pt x="6" y="25"/>
                      </a:cubicBezTo>
                      <a:cubicBezTo>
                        <a:pt x="8" y="25"/>
                        <a:pt x="8" y="19"/>
                        <a:pt x="7" y="12"/>
                      </a:cubicBezTo>
                      <a:cubicBezTo>
                        <a:pt x="6" y="5"/>
                        <a:pt x="4" y="0"/>
                        <a:pt x="2" y="0"/>
                      </a:cubicBezTo>
                      <a:cubicBezTo>
                        <a:pt x="2" y="0"/>
                        <a:pt x="2"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4" name="Freeform 1023"/>
                <p:cNvSpPr>
                  <a:spLocks/>
                </p:cNvSpPr>
                <p:nvPr/>
              </p:nvSpPr>
              <p:spPr bwMode="auto">
                <a:xfrm>
                  <a:off x="5094" y="1955"/>
                  <a:ext cx="15" cy="45"/>
                </a:xfrm>
                <a:custGeom>
                  <a:avLst/>
                  <a:gdLst>
                    <a:gd name="T0" fmla="*/ 2 w 8"/>
                    <a:gd name="T1" fmla="*/ 0 h 24"/>
                    <a:gd name="T2" fmla="*/ 2 w 8"/>
                    <a:gd name="T3" fmla="*/ 0 h 24"/>
                    <a:gd name="T4" fmla="*/ 2 w 8"/>
                    <a:gd name="T5" fmla="*/ 0 h 24"/>
                    <a:gd name="T6" fmla="*/ 1 w 8"/>
                    <a:gd name="T7" fmla="*/ 13 h 24"/>
                    <a:gd name="T8" fmla="*/ 6 w 8"/>
                    <a:gd name="T9" fmla="*/ 24 h 24"/>
                    <a:gd name="T10" fmla="*/ 6 w 8"/>
                    <a:gd name="T11" fmla="*/ 24 h 24"/>
                    <a:gd name="T12" fmla="*/ 7 w 8"/>
                    <a:gd name="T13" fmla="*/ 14 h 24"/>
                    <a:gd name="T14" fmla="*/ 7 w 8"/>
                    <a:gd name="T15" fmla="*/ 11 h 24"/>
                    <a:gd name="T16" fmla="*/ 6 w 8"/>
                    <a:gd name="T17" fmla="*/ 9 h 24"/>
                    <a:gd name="T18" fmla="*/ 3 w 8"/>
                    <a:gd name="T19" fmla="*/ 0 h 24"/>
                    <a:gd name="T20" fmla="*/ 2 w 8"/>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4">
                      <a:moveTo>
                        <a:pt x="2" y="0"/>
                      </a:moveTo>
                      <a:cubicBezTo>
                        <a:pt x="2" y="0"/>
                        <a:pt x="2" y="0"/>
                        <a:pt x="2" y="0"/>
                      </a:cubicBezTo>
                      <a:cubicBezTo>
                        <a:pt x="2" y="0"/>
                        <a:pt x="2" y="0"/>
                        <a:pt x="2" y="0"/>
                      </a:cubicBezTo>
                      <a:cubicBezTo>
                        <a:pt x="0" y="1"/>
                        <a:pt x="0" y="6"/>
                        <a:pt x="1" y="13"/>
                      </a:cubicBezTo>
                      <a:cubicBezTo>
                        <a:pt x="2" y="19"/>
                        <a:pt x="4" y="24"/>
                        <a:pt x="6" y="24"/>
                      </a:cubicBezTo>
                      <a:cubicBezTo>
                        <a:pt x="6" y="24"/>
                        <a:pt x="6" y="24"/>
                        <a:pt x="6" y="24"/>
                      </a:cubicBezTo>
                      <a:cubicBezTo>
                        <a:pt x="7" y="24"/>
                        <a:pt x="8" y="20"/>
                        <a:pt x="7" y="14"/>
                      </a:cubicBezTo>
                      <a:cubicBezTo>
                        <a:pt x="7" y="13"/>
                        <a:pt x="7" y="12"/>
                        <a:pt x="7" y="11"/>
                      </a:cubicBezTo>
                      <a:cubicBezTo>
                        <a:pt x="7" y="11"/>
                        <a:pt x="6" y="10"/>
                        <a:pt x="6" y="9"/>
                      </a:cubicBezTo>
                      <a:cubicBezTo>
                        <a:pt x="5" y="5"/>
                        <a:pt x="4" y="1"/>
                        <a:pt x="3" y="0"/>
                      </a:cubicBezTo>
                      <a:cubicBezTo>
                        <a:pt x="3" y="0"/>
                        <a:pt x="2"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5" name="Freeform 1024"/>
                <p:cNvSpPr>
                  <a:spLocks/>
                </p:cNvSpPr>
                <p:nvPr/>
              </p:nvSpPr>
              <p:spPr bwMode="auto">
                <a:xfrm>
                  <a:off x="5046" y="1726"/>
                  <a:ext cx="11" cy="28"/>
                </a:xfrm>
                <a:custGeom>
                  <a:avLst/>
                  <a:gdLst>
                    <a:gd name="T0" fmla="*/ 1 w 6"/>
                    <a:gd name="T1" fmla="*/ 0 h 15"/>
                    <a:gd name="T2" fmla="*/ 1 w 6"/>
                    <a:gd name="T3" fmla="*/ 0 h 15"/>
                    <a:gd name="T4" fmla="*/ 1 w 6"/>
                    <a:gd name="T5" fmla="*/ 4 h 15"/>
                    <a:gd name="T6" fmla="*/ 1 w 6"/>
                    <a:gd name="T7" fmla="*/ 8 h 15"/>
                    <a:gd name="T8" fmla="*/ 1 w 6"/>
                    <a:gd name="T9" fmla="*/ 9 h 15"/>
                    <a:gd name="T10" fmla="*/ 5 w 6"/>
                    <a:gd name="T11" fmla="*/ 15 h 15"/>
                    <a:gd name="T12" fmla="*/ 5 w 6"/>
                    <a:gd name="T13" fmla="*/ 15 h 15"/>
                    <a:gd name="T14" fmla="*/ 5 w 6"/>
                    <a:gd name="T15" fmla="*/ 15 h 15"/>
                    <a:gd name="T16" fmla="*/ 6 w 6"/>
                    <a:gd name="T17" fmla="*/ 14 h 15"/>
                    <a:gd name="T18" fmla="*/ 5 w 6"/>
                    <a:gd name="T19" fmla="*/ 7 h 15"/>
                    <a:gd name="T20" fmla="*/ 1 w 6"/>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5">
                      <a:moveTo>
                        <a:pt x="1" y="0"/>
                      </a:moveTo>
                      <a:cubicBezTo>
                        <a:pt x="1" y="0"/>
                        <a:pt x="1" y="0"/>
                        <a:pt x="1" y="0"/>
                      </a:cubicBezTo>
                      <a:cubicBezTo>
                        <a:pt x="0" y="0"/>
                        <a:pt x="0" y="2"/>
                        <a:pt x="1" y="4"/>
                      </a:cubicBezTo>
                      <a:cubicBezTo>
                        <a:pt x="1" y="5"/>
                        <a:pt x="1" y="7"/>
                        <a:pt x="1" y="8"/>
                      </a:cubicBezTo>
                      <a:cubicBezTo>
                        <a:pt x="1" y="8"/>
                        <a:pt x="1" y="9"/>
                        <a:pt x="1" y="9"/>
                      </a:cubicBezTo>
                      <a:cubicBezTo>
                        <a:pt x="2" y="12"/>
                        <a:pt x="4" y="15"/>
                        <a:pt x="5" y="15"/>
                      </a:cubicBezTo>
                      <a:cubicBezTo>
                        <a:pt x="5" y="15"/>
                        <a:pt x="5" y="15"/>
                        <a:pt x="5" y="15"/>
                      </a:cubicBezTo>
                      <a:cubicBezTo>
                        <a:pt x="5" y="15"/>
                        <a:pt x="5" y="15"/>
                        <a:pt x="5" y="15"/>
                      </a:cubicBezTo>
                      <a:cubicBezTo>
                        <a:pt x="5" y="15"/>
                        <a:pt x="5" y="15"/>
                        <a:pt x="6" y="14"/>
                      </a:cubicBezTo>
                      <a:cubicBezTo>
                        <a:pt x="6" y="12"/>
                        <a:pt x="5" y="10"/>
                        <a:pt x="5" y="7"/>
                      </a:cubicBezTo>
                      <a:cubicBezTo>
                        <a:pt x="3" y="3"/>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6" name="Freeform 1025"/>
                <p:cNvSpPr>
                  <a:spLocks noEditPoints="1"/>
                </p:cNvSpPr>
                <p:nvPr/>
              </p:nvSpPr>
              <p:spPr bwMode="auto">
                <a:xfrm>
                  <a:off x="4557" y="2113"/>
                  <a:ext cx="284" cy="335"/>
                </a:xfrm>
                <a:custGeom>
                  <a:avLst/>
                  <a:gdLst>
                    <a:gd name="T0" fmla="*/ 93 w 151"/>
                    <a:gd name="T1" fmla="*/ 172 h 178"/>
                    <a:gd name="T2" fmla="*/ 30 w 151"/>
                    <a:gd name="T3" fmla="*/ 174 h 178"/>
                    <a:gd name="T4" fmla="*/ 30 w 151"/>
                    <a:gd name="T5" fmla="*/ 176 h 178"/>
                    <a:gd name="T6" fmla="*/ 30 w 151"/>
                    <a:gd name="T7" fmla="*/ 178 h 178"/>
                    <a:gd name="T8" fmla="*/ 93 w 151"/>
                    <a:gd name="T9" fmla="*/ 176 h 178"/>
                    <a:gd name="T10" fmla="*/ 93 w 151"/>
                    <a:gd name="T11" fmla="*/ 174 h 178"/>
                    <a:gd name="T12" fmla="*/ 93 w 151"/>
                    <a:gd name="T13" fmla="*/ 172 h 178"/>
                    <a:gd name="T14" fmla="*/ 24 w 151"/>
                    <a:gd name="T15" fmla="*/ 77 h 178"/>
                    <a:gd name="T16" fmla="*/ 23 w 151"/>
                    <a:gd name="T17" fmla="*/ 78 h 178"/>
                    <a:gd name="T18" fmla="*/ 27 w 151"/>
                    <a:gd name="T19" fmla="*/ 166 h 178"/>
                    <a:gd name="T20" fmla="*/ 28 w 151"/>
                    <a:gd name="T21" fmla="*/ 166 h 178"/>
                    <a:gd name="T22" fmla="*/ 29 w 151"/>
                    <a:gd name="T23" fmla="*/ 166 h 178"/>
                    <a:gd name="T24" fmla="*/ 24 w 151"/>
                    <a:gd name="T25" fmla="*/ 77 h 178"/>
                    <a:gd name="T26" fmla="*/ 21 w 151"/>
                    <a:gd name="T27" fmla="*/ 69 h 178"/>
                    <a:gd name="T28" fmla="*/ 0 w 151"/>
                    <a:gd name="T29" fmla="*/ 72 h 178"/>
                    <a:gd name="T30" fmla="*/ 1 w 151"/>
                    <a:gd name="T31" fmla="*/ 73 h 178"/>
                    <a:gd name="T32" fmla="*/ 1 w 151"/>
                    <a:gd name="T33" fmla="*/ 76 h 178"/>
                    <a:gd name="T34" fmla="*/ 21 w 151"/>
                    <a:gd name="T35" fmla="*/ 73 h 178"/>
                    <a:gd name="T36" fmla="*/ 21 w 151"/>
                    <a:gd name="T37" fmla="*/ 72 h 178"/>
                    <a:gd name="T38" fmla="*/ 21 w 151"/>
                    <a:gd name="T39" fmla="*/ 69 h 178"/>
                    <a:gd name="T40" fmla="*/ 85 w 151"/>
                    <a:gd name="T41" fmla="*/ 24 h 178"/>
                    <a:gd name="T42" fmla="*/ 95 w 151"/>
                    <a:gd name="T43" fmla="*/ 164 h 178"/>
                    <a:gd name="T44" fmla="*/ 96 w 151"/>
                    <a:gd name="T45" fmla="*/ 164 h 178"/>
                    <a:gd name="T46" fmla="*/ 96 w 151"/>
                    <a:gd name="T47" fmla="*/ 164 h 178"/>
                    <a:gd name="T48" fmla="*/ 96 w 151"/>
                    <a:gd name="T49" fmla="*/ 164 h 178"/>
                    <a:gd name="T50" fmla="*/ 86 w 151"/>
                    <a:gd name="T51" fmla="*/ 24 h 178"/>
                    <a:gd name="T52" fmla="*/ 86 w 151"/>
                    <a:gd name="T53" fmla="*/ 24 h 178"/>
                    <a:gd name="T54" fmla="*/ 86 w 151"/>
                    <a:gd name="T55" fmla="*/ 24 h 178"/>
                    <a:gd name="T56" fmla="*/ 85 w 151"/>
                    <a:gd name="T57" fmla="*/ 24 h 178"/>
                    <a:gd name="T58" fmla="*/ 150 w 151"/>
                    <a:gd name="T59" fmla="*/ 0 h 178"/>
                    <a:gd name="T60" fmla="*/ 87 w 151"/>
                    <a:gd name="T61" fmla="*/ 11 h 178"/>
                    <a:gd name="T62" fmla="*/ 87 w 151"/>
                    <a:gd name="T63" fmla="*/ 13 h 178"/>
                    <a:gd name="T64" fmla="*/ 87 w 151"/>
                    <a:gd name="T65" fmla="*/ 15 h 178"/>
                    <a:gd name="T66" fmla="*/ 151 w 151"/>
                    <a:gd name="T67" fmla="*/ 5 h 178"/>
                    <a:gd name="T68" fmla="*/ 150 w 151"/>
                    <a:gd name="T69" fmla="*/ 2 h 178"/>
                    <a:gd name="T70" fmla="*/ 150 w 151"/>
                    <a:gd name="T7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1" h="178">
                      <a:moveTo>
                        <a:pt x="93" y="172"/>
                      </a:moveTo>
                      <a:cubicBezTo>
                        <a:pt x="72" y="172"/>
                        <a:pt x="51" y="173"/>
                        <a:pt x="30" y="174"/>
                      </a:cubicBezTo>
                      <a:cubicBezTo>
                        <a:pt x="30" y="174"/>
                        <a:pt x="30" y="175"/>
                        <a:pt x="30" y="176"/>
                      </a:cubicBezTo>
                      <a:cubicBezTo>
                        <a:pt x="30" y="177"/>
                        <a:pt x="30" y="177"/>
                        <a:pt x="30" y="178"/>
                      </a:cubicBezTo>
                      <a:cubicBezTo>
                        <a:pt x="51" y="177"/>
                        <a:pt x="72" y="177"/>
                        <a:pt x="93" y="176"/>
                      </a:cubicBezTo>
                      <a:cubicBezTo>
                        <a:pt x="93" y="176"/>
                        <a:pt x="93" y="175"/>
                        <a:pt x="93" y="174"/>
                      </a:cubicBezTo>
                      <a:cubicBezTo>
                        <a:pt x="93" y="173"/>
                        <a:pt x="93" y="173"/>
                        <a:pt x="93" y="172"/>
                      </a:cubicBezTo>
                      <a:moveTo>
                        <a:pt x="24" y="77"/>
                      </a:moveTo>
                      <a:cubicBezTo>
                        <a:pt x="24" y="78"/>
                        <a:pt x="23" y="78"/>
                        <a:pt x="23" y="78"/>
                      </a:cubicBezTo>
                      <a:cubicBezTo>
                        <a:pt x="26" y="107"/>
                        <a:pt x="27" y="137"/>
                        <a:pt x="27" y="166"/>
                      </a:cubicBezTo>
                      <a:cubicBezTo>
                        <a:pt x="28" y="166"/>
                        <a:pt x="28" y="166"/>
                        <a:pt x="28" y="166"/>
                      </a:cubicBezTo>
                      <a:cubicBezTo>
                        <a:pt x="28" y="166"/>
                        <a:pt x="28" y="166"/>
                        <a:pt x="29" y="166"/>
                      </a:cubicBezTo>
                      <a:cubicBezTo>
                        <a:pt x="28" y="137"/>
                        <a:pt x="26" y="107"/>
                        <a:pt x="24" y="77"/>
                      </a:cubicBezTo>
                      <a:moveTo>
                        <a:pt x="21" y="69"/>
                      </a:moveTo>
                      <a:cubicBezTo>
                        <a:pt x="14" y="70"/>
                        <a:pt x="7" y="71"/>
                        <a:pt x="0" y="72"/>
                      </a:cubicBezTo>
                      <a:cubicBezTo>
                        <a:pt x="0" y="72"/>
                        <a:pt x="1" y="73"/>
                        <a:pt x="1" y="73"/>
                      </a:cubicBezTo>
                      <a:cubicBezTo>
                        <a:pt x="1" y="74"/>
                        <a:pt x="1" y="75"/>
                        <a:pt x="1" y="76"/>
                      </a:cubicBezTo>
                      <a:cubicBezTo>
                        <a:pt x="7" y="75"/>
                        <a:pt x="14" y="74"/>
                        <a:pt x="21" y="73"/>
                      </a:cubicBezTo>
                      <a:cubicBezTo>
                        <a:pt x="21" y="73"/>
                        <a:pt x="21" y="73"/>
                        <a:pt x="21" y="72"/>
                      </a:cubicBezTo>
                      <a:cubicBezTo>
                        <a:pt x="21" y="71"/>
                        <a:pt x="21" y="70"/>
                        <a:pt x="21" y="69"/>
                      </a:cubicBezTo>
                      <a:moveTo>
                        <a:pt x="85" y="24"/>
                      </a:moveTo>
                      <a:cubicBezTo>
                        <a:pt x="91" y="70"/>
                        <a:pt x="94" y="117"/>
                        <a:pt x="95" y="164"/>
                      </a:cubicBezTo>
                      <a:cubicBezTo>
                        <a:pt x="95" y="164"/>
                        <a:pt x="95" y="164"/>
                        <a:pt x="96" y="164"/>
                      </a:cubicBezTo>
                      <a:cubicBezTo>
                        <a:pt x="96" y="164"/>
                        <a:pt x="96" y="164"/>
                        <a:pt x="96" y="164"/>
                      </a:cubicBezTo>
                      <a:cubicBezTo>
                        <a:pt x="96" y="164"/>
                        <a:pt x="96" y="164"/>
                        <a:pt x="96" y="164"/>
                      </a:cubicBezTo>
                      <a:cubicBezTo>
                        <a:pt x="95" y="117"/>
                        <a:pt x="92" y="70"/>
                        <a:pt x="86" y="24"/>
                      </a:cubicBezTo>
                      <a:cubicBezTo>
                        <a:pt x="86" y="24"/>
                        <a:pt x="86" y="24"/>
                        <a:pt x="86" y="24"/>
                      </a:cubicBezTo>
                      <a:cubicBezTo>
                        <a:pt x="86" y="24"/>
                        <a:pt x="86" y="24"/>
                        <a:pt x="86" y="24"/>
                      </a:cubicBezTo>
                      <a:cubicBezTo>
                        <a:pt x="85" y="24"/>
                        <a:pt x="85" y="24"/>
                        <a:pt x="85" y="24"/>
                      </a:cubicBezTo>
                      <a:moveTo>
                        <a:pt x="150" y="0"/>
                      </a:moveTo>
                      <a:cubicBezTo>
                        <a:pt x="129" y="4"/>
                        <a:pt x="108" y="7"/>
                        <a:pt x="87" y="11"/>
                      </a:cubicBezTo>
                      <a:cubicBezTo>
                        <a:pt x="87" y="12"/>
                        <a:pt x="87" y="12"/>
                        <a:pt x="87" y="13"/>
                      </a:cubicBezTo>
                      <a:cubicBezTo>
                        <a:pt x="87" y="14"/>
                        <a:pt x="87" y="14"/>
                        <a:pt x="87" y="15"/>
                      </a:cubicBezTo>
                      <a:cubicBezTo>
                        <a:pt x="109" y="12"/>
                        <a:pt x="130" y="8"/>
                        <a:pt x="151" y="5"/>
                      </a:cubicBezTo>
                      <a:cubicBezTo>
                        <a:pt x="150" y="4"/>
                        <a:pt x="150" y="3"/>
                        <a:pt x="150" y="2"/>
                      </a:cubicBezTo>
                      <a:cubicBezTo>
                        <a:pt x="150" y="2"/>
                        <a:pt x="150" y="1"/>
                        <a:pt x="15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7" name="Freeform 1026"/>
                <p:cNvSpPr>
                  <a:spLocks/>
                </p:cNvSpPr>
                <p:nvPr/>
              </p:nvSpPr>
              <p:spPr bwMode="auto">
                <a:xfrm>
                  <a:off x="4839" y="2096"/>
                  <a:ext cx="11" cy="41"/>
                </a:xfrm>
                <a:custGeom>
                  <a:avLst/>
                  <a:gdLst>
                    <a:gd name="T0" fmla="*/ 2 w 6"/>
                    <a:gd name="T1" fmla="*/ 0 h 22"/>
                    <a:gd name="T2" fmla="*/ 0 w 6"/>
                    <a:gd name="T3" fmla="*/ 9 h 22"/>
                    <a:gd name="T4" fmla="*/ 0 w 6"/>
                    <a:gd name="T5" fmla="*/ 11 h 22"/>
                    <a:gd name="T6" fmla="*/ 1 w 6"/>
                    <a:gd name="T7" fmla="*/ 14 h 22"/>
                    <a:gd name="T8" fmla="*/ 4 w 6"/>
                    <a:gd name="T9" fmla="*/ 22 h 22"/>
                    <a:gd name="T10" fmla="*/ 5 w 6"/>
                    <a:gd name="T11" fmla="*/ 22 h 22"/>
                    <a:gd name="T12" fmla="*/ 6 w 6"/>
                    <a:gd name="T13" fmla="*/ 11 h 22"/>
                    <a:gd name="T14" fmla="*/ 2 w 6"/>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2">
                      <a:moveTo>
                        <a:pt x="2" y="0"/>
                      </a:moveTo>
                      <a:cubicBezTo>
                        <a:pt x="0" y="0"/>
                        <a:pt x="0" y="4"/>
                        <a:pt x="0" y="9"/>
                      </a:cubicBezTo>
                      <a:cubicBezTo>
                        <a:pt x="0" y="10"/>
                        <a:pt x="0" y="11"/>
                        <a:pt x="0" y="11"/>
                      </a:cubicBezTo>
                      <a:cubicBezTo>
                        <a:pt x="0" y="12"/>
                        <a:pt x="0" y="13"/>
                        <a:pt x="1" y="14"/>
                      </a:cubicBezTo>
                      <a:cubicBezTo>
                        <a:pt x="2" y="19"/>
                        <a:pt x="3" y="22"/>
                        <a:pt x="4" y="22"/>
                      </a:cubicBezTo>
                      <a:cubicBezTo>
                        <a:pt x="4" y="22"/>
                        <a:pt x="4" y="22"/>
                        <a:pt x="5" y="22"/>
                      </a:cubicBezTo>
                      <a:cubicBezTo>
                        <a:pt x="6" y="22"/>
                        <a:pt x="6" y="17"/>
                        <a:pt x="6" y="11"/>
                      </a:cubicBezTo>
                      <a:cubicBezTo>
                        <a:pt x="5" y="4"/>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8" name="Freeform 1027"/>
                <p:cNvSpPr>
                  <a:spLocks/>
                </p:cNvSpPr>
                <p:nvPr/>
              </p:nvSpPr>
              <p:spPr bwMode="auto">
                <a:xfrm>
                  <a:off x="4709" y="2119"/>
                  <a:ext cx="13" cy="39"/>
                </a:xfrm>
                <a:custGeom>
                  <a:avLst/>
                  <a:gdLst>
                    <a:gd name="T0" fmla="*/ 2 w 7"/>
                    <a:gd name="T1" fmla="*/ 0 h 21"/>
                    <a:gd name="T2" fmla="*/ 2 w 7"/>
                    <a:gd name="T3" fmla="*/ 0 h 21"/>
                    <a:gd name="T4" fmla="*/ 1 w 7"/>
                    <a:gd name="T5" fmla="*/ 11 h 21"/>
                    <a:gd name="T6" fmla="*/ 4 w 7"/>
                    <a:gd name="T7" fmla="*/ 21 h 21"/>
                    <a:gd name="T8" fmla="*/ 5 w 7"/>
                    <a:gd name="T9" fmla="*/ 21 h 21"/>
                    <a:gd name="T10" fmla="*/ 5 w 7"/>
                    <a:gd name="T11" fmla="*/ 21 h 21"/>
                    <a:gd name="T12" fmla="*/ 5 w 7"/>
                    <a:gd name="T13" fmla="*/ 21 h 21"/>
                    <a:gd name="T14" fmla="*/ 6 w 7"/>
                    <a:gd name="T15" fmla="*/ 12 h 21"/>
                    <a:gd name="T16" fmla="*/ 6 w 7"/>
                    <a:gd name="T17" fmla="*/ 10 h 21"/>
                    <a:gd name="T18" fmla="*/ 6 w 7"/>
                    <a:gd name="T19" fmla="*/ 8 h 21"/>
                    <a:gd name="T20" fmla="*/ 2 w 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1">
                      <a:moveTo>
                        <a:pt x="2" y="0"/>
                      </a:moveTo>
                      <a:cubicBezTo>
                        <a:pt x="2" y="0"/>
                        <a:pt x="2" y="0"/>
                        <a:pt x="2" y="0"/>
                      </a:cubicBezTo>
                      <a:cubicBezTo>
                        <a:pt x="0" y="0"/>
                        <a:pt x="0" y="5"/>
                        <a:pt x="1" y="11"/>
                      </a:cubicBezTo>
                      <a:cubicBezTo>
                        <a:pt x="1" y="16"/>
                        <a:pt x="3" y="20"/>
                        <a:pt x="4" y="21"/>
                      </a:cubicBezTo>
                      <a:cubicBezTo>
                        <a:pt x="4" y="21"/>
                        <a:pt x="4" y="21"/>
                        <a:pt x="5" y="21"/>
                      </a:cubicBezTo>
                      <a:cubicBezTo>
                        <a:pt x="5" y="21"/>
                        <a:pt x="5" y="21"/>
                        <a:pt x="5" y="21"/>
                      </a:cubicBezTo>
                      <a:cubicBezTo>
                        <a:pt x="5" y="21"/>
                        <a:pt x="5" y="21"/>
                        <a:pt x="5" y="21"/>
                      </a:cubicBezTo>
                      <a:cubicBezTo>
                        <a:pt x="6" y="20"/>
                        <a:pt x="7" y="16"/>
                        <a:pt x="6" y="12"/>
                      </a:cubicBezTo>
                      <a:cubicBezTo>
                        <a:pt x="6" y="11"/>
                        <a:pt x="6" y="11"/>
                        <a:pt x="6" y="10"/>
                      </a:cubicBezTo>
                      <a:cubicBezTo>
                        <a:pt x="6" y="9"/>
                        <a:pt x="6" y="9"/>
                        <a:pt x="6" y="8"/>
                      </a:cubicBezTo>
                      <a:cubicBezTo>
                        <a:pt x="5" y="3"/>
                        <a:pt x="4"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9" name="Freeform 1028"/>
                <p:cNvSpPr>
                  <a:spLocks/>
                </p:cNvSpPr>
                <p:nvPr/>
              </p:nvSpPr>
              <p:spPr bwMode="auto">
                <a:xfrm>
                  <a:off x="4549" y="2237"/>
                  <a:ext cx="10" cy="30"/>
                </a:xfrm>
                <a:custGeom>
                  <a:avLst/>
                  <a:gdLst>
                    <a:gd name="T0" fmla="*/ 2 w 5"/>
                    <a:gd name="T1" fmla="*/ 0 h 16"/>
                    <a:gd name="T2" fmla="*/ 1 w 5"/>
                    <a:gd name="T3" fmla="*/ 0 h 16"/>
                    <a:gd name="T4" fmla="*/ 0 w 5"/>
                    <a:gd name="T5" fmla="*/ 8 h 16"/>
                    <a:gd name="T6" fmla="*/ 3 w 5"/>
                    <a:gd name="T7" fmla="*/ 16 h 16"/>
                    <a:gd name="T8" fmla="*/ 3 w 5"/>
                    <a:gd name="T9" fmla="*/ 16 h 16"/>
                    <a:gd name="T10" fmla="*/ 5 w 5"/>
                    <a:gd name="T11" fmla="*/ 10 h 16"/>
                    <a:gd name="T12" fmla="*/ 5 w 5"/>
                    <a:gd name="T13" fmla="*/ 7 h 16"/>
                    <a:gd name="T14" fmla="*/ 4 w 5"/>
                    <a:gd name="T15" fmla="*/ 6 h 16"/>
                    <a:gd name="T16" fmla="*/ 2 w 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0"/>
                      </a:moveTo>
                      <a:cubicBezTo>
                        <a:pt x="2" y="0"/>
                        <a:pt x="2" y="0"/>
                        <a:pt x="1" y="0"/>
                      </a:cubicBezTo>
                      <a:cubicBezTo>
                        <a:pt x="0" y="0"/>
                        <a:pt x="0" y="4"/>
                        <a:pt x="0" y="8"/>
                      </a:cubicBezTo>
                      <a:cubicBezTo>
                        <a:pt x="0" y="12"/>
                        <a:pt x="2" y="16"/>
                        <a:pt x="3" y="16"/>
                      </a:cubicBezTo>
                      <a:cubicBezTo>
                        <a:pt x="3" y="16"/>
                        <a:pt x="3" y="16"/>
                        <a:pt x="3" y="16"/>
                      </a:cubicBezTo>
                      <a:cubicBezTo>
                        <a:pt x="4" y="16"/>
                        <a:pt x="5" y="13"/>
                        <a:pt x="5" y="10"/>
                      </a:cubicBezTo>
                      <a:cubicBezTo>
                        <a:pt x="5" y="9"/>
                        <a:pt x="5" y="8"/>
                        <a:pt x="5" y="7"/>
                      </a:cubicBezTo>
                      <a:cubicBezTo>
                        <a:pt x="5" y="7"/>
                        <a:pt x="4" y="6"/>
                        <a:pt x="4" y="6"/>
                      </a:cubicBezTo>
                      <a:cubicBezTo>
                        <a:pt x="4" y="2"/>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0" name="Freeform 1029"/>
                <p:cNvSpPr>
                  <a:spLocks/>
                </p:cNvSpPr>
                <p:nvPr/>
              </p:nvSpPr>
              <p:spPr bwMode="auto">
                <a:xfrm>
                  <a:off x="4732" y="2421"/>
                  <a:ext cx="11" cy="40"/>
                </a:xfrm>
                <a:custGeom>
                  <a:avLst/>
                  <a:gdLst>
                    <a:gd name="T0" fmla="*/ 3 w 6"/>
                    <a:gd name="T1" fmla="*/ 0 h 21"/>
                    <a:gd name="T2" fmla="*/ 3 w 6"/>
                    <a:gd name="T3" fmla="*/ 0 h 21"/>
                    <a:gd name="T4" fmla="*/ 3 w 6"/>
                    <a:gd name="T5" fmla="*/ 0 h 21"/>
                    <a:gd name="T6" fmla="*/ 3 w 6"/>
                    <a:gd name="T7" fmla="*/ 0 h 21"/>
                    <a:gd name="T8" fmla="*/ 2 w 6"/>
                    <a:gd name="T9" fmla="*/ 0 h 21"/>
                    <a:gd name="T10" fmla="*/ 0 w 6"/>
                    <a:gd name="T11" fmla="*/ 8 h 21"/>
                    <a:gd name="T12" fmla="*/ 0 w 6"/>
                    <a:gd name="T13" fmla="*/ 10 h 21"/>
                    <a:gd name="T14" fmla="*/ 0 w 6"/>
                    <a:gd name="T15" fmla="*/ 12 h 21"/>
                    <a:gd name="T16" fmla="*/ 3 w 6"/>
                    <a:gd name="T17" fmla="*/ 21 h 21"/>
                    <a:gd name="T18" fmla="*/ 3 w 6"/>
                    <a:gd name="T19" fmla="*/ 21 h 21"/>
                    <a:gd name="T20" fmla="*/ 6 w 6"/>
                    <a:gd name="T21" fmla="*/ 10 h 21"/>
                    <a:gd name="T22" fmla="*/ 3 w 6"/>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1">
                      <a:moveTo>
                        <a:pt x="3" y="0"/>
                      </a:moveTo>
                      <a:cubicBezTo>
                        <a:pt x="3" y="0"/>
                        <a:pt x="3" y="0"/>
                        <a:pt x="3" y="0"/>
                      </a:cubicBezTo>
                      <a:cubicBezTo>
                        <a:pt x="3" y="0"/>
                        <a:pt x="3" y="0"/>
                        <a:pt x="3" y="0"/>
                      </a:cubicBezTo>
                      <a:cubicBezTo>
                        <a:pt x="3" y="0"/>
                        <a:pt x="3" y="0"/>
                        <a:pt x="3" y="0"/>
                      </a:cubicBezTo>
                      <a:cubicBezTo>
                        <a:pt x="2" y="0"/>
                        <a:pt x="2" y="0"/>
                        <a:pt x="2" y="0"/>
                      </a:cubicBezTo>
                      <a:cubicBezTo>
                        <a:pt x="1" y="1"/>
                        <a:pt x="0" y="4"/>
                        <a:pt x="0" y="8"/>
                      </a:cubicBezTo>
                      <a:cubicBezTo>
                        <a:pt x="0" y="9"/>
                        <a:pt x="0" y="9"/>
                        <a:pt x="0" y="10"/>
                      </a:cubicBezTo>
                      <a:cubicBezTo>
                        <a:pt x="0" y="11"/>
                        <a:pt x="0" y="12"/>
                        <a:pt x="0" y="12"/>
                      </a:cubicBezTo>
                      <a:cubicBezTo>
                        <a:pt x="0" y="17"/>
                        <a:pt x="1" y="21"/>
                        <a:pt x="3" y="21"/>
                      </a:cubicBezTo>
                      <a:cubicBezTo>
                        <a:pt x="3" y="21"/>
                        <a:pt x="3" y="21"/>
                        <a:pt x="3" y="21"/>
                      </a:cubicBezTo>
                      <a:cubicBezTo>
                        <a:pt x="4" y="21"/>
                        <a:pt x="6" y="16"/>
                        <a:pt x="6" y="10"/>
                      </a:cubicBezTo>
                      <a:cubicBezTo>
                        <a:pt x="6" y="4"/>
                        <a:pt x="4"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1" name="Freeform 1030"/>
                <p:cNvSpPr>
                  <a:spLocks/>
                </p:cNvSpPr>
                <p:nvPr/>
              </p:nvSpPr>
              <p:spPr bwMode="auto">
                <a:xfrm>
                  <a:off x="4604" y="2425"/>
                  <a:ext cx="9" cy="38"/>
                </a:xfrm>
                <a:custGeom>
                  <a:avLst/>
                  <a:gdLst>
                    <a:gd name="T0" fmla="*/ 3 w 5"/>
                    <a:gd name="T1" fmla="*/ 0 h 20"/>
                    <a:gd name="T2" fmla="*/ 2 w 5"/>
                    <a:gd name="T3" fmla="*/ 0 h 20"/>
                    <a:gd name="T4" fmla="*/ 0 w 5"/>
                    <a:gd name="T5" fmla="*/ 10 h 20"/>
                    <a:gd name="T6" fmla="*/ 3 w 5"/>
                    <a:gd name="T7" fmla="*/ 20 h 20"/>
                    <a:gd name="T8" fmla="*/ 5 w 5"/>
                    <a:gd name="T9" fmla="*/ 12 h 20"/>
                    <a:gd name="T10" fmla="*/ 5 w 5"/>
                    <a:gd name="T11" fmla="*/ 10 h 20"/>
                    <a:gd name="T12" fmla="*/ 5 w 5"/>
                    <a:gd name="T13" fmla="*/ 8 h 20"/>
                    <a:gd name="T14" fmla="*/ 4 w 5"/>
                    <a:gd name="T15" fmla="*/ 0 h 20"/>
                    <a:gd name="T16" fmla="*/ 3 w 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0">
                      <a:moveTo>
                        <a:pt x="3" y="0"/>
                      </a:moveTo>
                      <a:cubicBezTo>
                        <a:pt x="3" y="0"/>
                        <a:pt x="3" y="0"/>
                        <a:pt x="2" y="0"/>
                      </a:cubicBezTo>
                      <a:cubicBezTo>
                        <a:pt x="1" y="1"/>
                        <a:pt x="0" y="5"/>
                        <a:pt x="0" y="10"/>
                      </a:cubicBezTo>
                      <a:cubicBezTo>
                        <a:pt x="0" y="16"/>
                        <a:pt x="1" y="20"/>
                        <a:pt x="3" y="20"/>
                      </a:cubicBezTo>
                      <a:cubicBezTo>
                        <a:pt x="4" y="20"/>
                        <a:pt x="5" y="17"/>
                        <a:pt x="5" y="12"/>
                      </a:cubicBezTo>
                      <a:cubicBezTo>
                        <a:pt x="5" y="11"/>
                        <a:pt x="5" y="11"/>
                        <a:pt x="5" y="10"/>
                      </a:cubicBezTo>
                      <a:cubicBezTo>
                        <a:pt x="5" y="9"/>
                        <a:pt x="5" y="8"/>
                        <a:pt x="5" y="8"/>
                      </a:cubicBezTo>
                      <a:cubicBezTo>
                        <a:pt x="5" y="4"/>
                        <a:pt x="5" y="1"/>
                        <a:pt x="4" y="0"/>
                      </a:cubicBezTo>
                      <a:cubicBezTo>
                        <a:pt x="3" y="0"/>
                        <a:pt x="3"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2" name="Freeform 1031"/>
                <p:cNvSpPr>
                  <a:spLocks/>
                </p:cNvSpPr>
                <p:nvPr/>
              </p:nvSpPr>
              <p:spPr bwMode="auto">
                <a:xfrm>
                  <a:off x="4596" y="2237"/>
                  <a:ext cx="6" cy="23"/>
                </a:xfrm>
                <a:custGeom>
                  <a:avLst/>
                  <a:gdLst>
                    <a:gd name="T0" fmla="*/ 1 w 3"/>
                    <a:gd name="T1" fmla="*/ 0 h 12"/>
                    <a:gd name="T2" fmla="*/ 1 w 3"/>
                    <a:gd name="T3" fmla="*/ 0 h 12"/>
                    <a:gd name="T4" fmla="*/ 1 w 3"/>
                    <a:gd name="T5" fmla="*/ 0 h 12"/>
                    <a:gd name="T6" fmla="*/ 0 w 3"/>
                    <a:gd name="T7" fmla="*/ 3 h 12"/>
                    <a:gd name="T8" fmla="*/ 0 w 3"/>
                    <a:gd name="T9" fmla="*/ 6 h 12"/>
                    <a:gd name="T10" fmla="*/ 0 w 3"/>
                    <a:gd name="T11" fmla="*/ 7 h 12"/>
                    <a:gd name="T12" fmla="*/ 2 w 3"/>
                    <a:gd name="T13" fmla="*/ 12 h 12"/>
                    <a:gd name="T14" fmla="*/ 2 w 3"/>
                    <a:gd name="T15" fmla="*/ 12 h 12"/>
                    <a:gd name="T16" fmla="*/ 2 w 3"/>
                    <a:gd name="T17" fmla="*/ 12 h 12"/>
                    <a:gd name="T18" fmla="*/ 3 w 3"/>
                    <a:gd name="T19" fmla="*/ 11 h 12"/>
                    <a:gd name="T20" fmla="*/ 3 w 3"/>
                    <a:gd name="T21" fmla="*/ 6 h 12"/>
                    <a:gd name="T22" fmla="*/ 1 w 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2">
                      <a:moveTo>
                        <a:pt x="1" y="0"/>
                      </a:moveTo>
                      <a:cubicBezTo>
                        <a:pt x="1" y="0"/>
                        <a:pt x="1" y="0"/>
                        <a:pt x="1" y="0"/>
                      </a:cubicBezTo>
                      <a:cubicBezTo>
                        <a:pt x="1" y="0"/>
                        <a:pt x="1" y="0"/>
                        <a:pt x="1" y="0"/>
                      </a:cubicBezTo>
                      <a:cubicBezTo>
                        <a:pt x="0" y="0"/>
                        <a:pt x="0" y="1"/>
                        <a:pt x="0" y="3"/>
                      </a:cubicBezTo>
                      <a:cubicBezTo>
                        <a:pt x="0" y="4"/>
                        <a:pt x="0" y="5"/>
                        <a:pt x="0" y="6"/>
                      </a:cubicBezTo>
                      <a:cubicBezTo>
                        <a:pt x="0" y="7"/>
                        <a:pt x="0" y="7"/>
                        <a:pt x="0" y="7"/>
                      </a:cubicBezTo>
                      <a:cubicBezTo>
                        <a:pt x="0" y="10"/>
                        <a:pt x="1" y="12"/>
                        <a:pt x="2" y="12"/>
                      </a:cubicBezTo>
                      <a:cubicBezTo>
                        <a:pt x="2" y="12"/>
                        <a:pt x="2" y="12"/>
                        <a:pt x="2" y="12"/>
                      </a:cubicBezTo>
                      <a:cubicBezTo>
                        <a:pt x="2" y="12"/>
                        <a:pt x="2" y="12"/>
                        <a:pt x="2" y="12"/>
                      </a:cubicBezTo>
                      <a:cubicBezTo>
                        <a:pt x="2" y="12"/>
                        <a:pt x="3" y="12"/>
                        <a:pt x="3" y="11"/>
                      </a:cubicBezTo>
                      <a:cubicBezTo>
                        <a:pt x="3" y="10"/>
                        <a:pt x="3" y="8"/>
                        <a:pt x="3" y="6"/>
                      </a:cubicBezTo>
                      <a:cubicBezTo>
                        <a:pt x="3" y="3"/>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3" name="Freeform 1032"/>
                <p:cNvSpPr>
                  <a:spLocks noEditPoints="1"/>
                </p:cNvSpPr>
                <p:nvPr/>
              </p:nvSpPr>
              <p:spPr bwMode="auto">
                <a:xfrm>
                  <a:off x="3730" y="1423"/>
                  <a:ext cx="248" cy="376"/>
                </a:xfrm>
                <a:custGeom>
                  <a:avLst/>
                  <a:gdLst>
                    <a:gd name="T0" fmla="*/ 131 w 132"/>
                    <a:gd name="T1" fmla="*/ 165 h 200"/>
                    <a:gd name="T2" fmla="*/ 66 w 132"/>
                    <a:gd name="T3" fmla="*/ 198 h 200"/>
                    <a:gd name="T4" fmla="*/ 67 w 132"/>
                    <a:gd name="T5" fmla="*/ 199 h 200"/>
                    <a:gd name="T6" fmla="*/ 67 w 132"/>
                    <a:gd name="T7" fmla="*/ 200 h 200"/>
                    <a:gd name="T8" fmla="*/ 132 w 132"/>
                    <a:gd name="T9" fmla="*/ 168 h 200"/>
                    <a:gd name="T10" fmla="*/ 131 w 132"/>
                    <a:gd name="T11" fmla="*/ 166 h 200"/>
                    <a:gd name="T12" fmla="*/ 131 w 132"/>
                    <a:gd name="T13" fmla="*/ 165 h 200"/>
                    <a:gd name="T14" fmla="*/ 26 w 132"/>
                    <a:gd name="T15" fmla="*/ 129 h 200"/>
                    <a:gd name="T16" fmla="*/ 25 w 132"/>
                    <a:gd name="T17" fmla="*/ 130 h 200"/>
                    <a:gd name="T18" fmla="*/ 25 w 132"/>
                    <a:gd name="T19" fmla="*/ 130 h 200"/>
                    <a:gd name="T20" fmla="*/ 60 w 132"/>
                    <a:gd name="T21" fmla="*/ 193 h 200"/>
                    <a:gd name="T22" fmla="*/ 60 w 132"/>
                    <a:gd name="T23" fmla="*/ 193 h 200"/>
                    <a:gd name="T24" fmla="*/ 61 w 132"/>
                    <a:gd name="T25" fmla="*/ 193 h 200"/>
                    <a:gd name="T26" fmla="*/ 61 w 132"/>
                    <a:gd name="T27" fmla="*/ 193 h 200"/>
                    <a:gd name="T28" fmla="*/ 26 w 132"/>
                    <a:gd name="T29" fmla="*/ 129 h 200"/>
                    <a:gd name="T30" fmla="*/ 20 w 132"/>
                    <a:gd name="T31" fmla="*/ 125 h 200"/>
                    <a:gd name="T32" fmla="*/ 0 w 132"/>
                    <a:gd name="T33" fmla="*/ 137 h 200"/>
                    <a:gd name="T34" fmla="*/ 1 w 132"/>
                    <a:gd name="T35" fmla="*/ 139 h 200"/>
                    <a:gd name="T36" fmla="*/ 2 w 132"/>
                    <a:gd name="T37" fmla="*/ 140 h 200"/>
                    <a:gd name="T38" fmla="*/ 21 w 132"/>
                    <a:gd name="T39" fmla="*/ 127 h 200"/>
                    <a:gd name="T40" fmla="*/ 21 w 132"/>
                    <a:gd name="T41" fmla="*/ 127 h 200"/>
                    <a:gd name="T42" fmla="*/ 20 w 132"/>
                    <a:gd name="T43" fmla="*/ 125 h 200"/>
                    <a:gd name="T44" fmla="*/ 70 w 132"/>
                    <a:gd name="T45" fmla="*/ 54 h 200"/>
                    <a:gd name="T46" fmla="*/ 70 w 132"/>
                    <a:gd name="T47" fmla="*/ 54 h 200"/>
                    <a:gd name="T48" fmla="*/ 70 w 132"/>
                    <a:gd name="T49" fmla="*/ 54 h 200"/>
                    <a:gd name="T50" fmla="*/ 69 w 132"/>
                    <a:gd name="T51" fmla="*/ 54 h 200"/>
                    <a:gd name="T52" fmla="*/ 129 w 132"/>
                    <a:gd name="T53" fmla="*/ 157 h 200"/>
                    <a:gd name="T54" fmla="*/ 130 w 132"/>
                    <a:gd name="T55" fmla="*/ 157 h 200"/>
                    <a:gd name="T56" fmla="*/ 130 w 132"/>
                    <a:gd name="T57" fmla="*/ 157 h 200"/>
                    <a:gd name="T58" fmla="*/ 70 w 132"/>
                    <a:gd name="T59" fmla="*/ 54 h 200"/>
                    <a:gd name="T60" fmla="*/ 127 w 132"/>
                    <a:gd name="T61" fmla="*/ 0 h 200"/>
                    <a:gd name="T62" fmla="*/ 67 w 132"/>
                    <a:gd name="T63" fmla="*/ 43 h 200"/>
                    <a:gd name="T64" fmla="*/ 68 w 132"/>
                    <a:gd name="T65" fmla="*/ 45 h 200"/>
                    <a:gd name="T66" fmla="*/ 69 w 132"/>
                    <a:gd name="T67" fmla="*/ 46 h 200"/>
                    <a:gd name="T68" fmla="*/ 129 w 132"/>
                    <a:gd name="T69" fmla="*/ 3 h 200"/>
                    <a:gd name="T70" fmla="*/ 128 w 132"/>
                    <a:gd name="T71" fmla="*/ 2 h 200"/>
                    <a:gd name="T72" fmla="*/ 127 w 132"/>
                    <a:gd name="T7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200">
                      <a:moveTo>
                        <a:pt x="131" y="165"/>
                      </a:moveTo>
                      <a:cubicBezTo>
                        <a:pt x="109" y="176"/>
                        <a:pt x="87" y="187"/>
                        <a:pt x="66" y="198"/>
                      </a:cubicBezTo>
                      <a:cubicBezTo>
                        <a:pt x="66" y="198"/>
                        <a:pt x="66" y="199"/>
                        <a:pt x="67" y="199"/>
                      </a:cubicBezTo>
                      <a:cubicBezTo>
                        <a:pt x="67" y="200"/>
                        <a:pt x="67" y="200"/>
                        <a:pt x="67" y="200"/>
                      </a:cubicBezTo>
                      <a:cubicBezTo>
                        <a:pt x="89" y="189"/>
                        <a:pt x="110" y="179"/>
                        <a:pt x="132" y="168"/>
                      </a:cubicBezTo>
                      <a:cubicBezTo>
                        <a:pt x="132" y="167"/>
                        <a:pt x="132" y="167"/>
                        <a:pt x="131" y="166"/>
                      </a:cubicBezTo>
                      <a:cubicBezTo>
                        <a:pt x="131" y="166"/>
                        <a:pt x="131" y="165"/>
                        <a:pt x="131" y="165"/>
                      </a:cubicBezTo>
                      <a:moveTo>
                        <a:pt x="26" y="129"/>
                      </a:moveTo>
                      <a:cubicBezTo>
                        <a:pt x="26" y="130"/>
                        <a:pt x="26" y="130"/>
                        <a:pt x="25" y="130"/>
                      </a:cubicBezTo>
                      <a:cubicBezTo>
                        <a:pt x="25" y="130"/>
                        <a:pt x="25" y="130"/>
                        <a:pt x="25" y="130"/>
                      </a:cubicBezTo>
                      <a:cubicBezTo>
                        <a:pt x="38" y="151"/>
                        <a:pt x="49" y="172"/>
                        <a:pt x="60" y="193"/>
                      </a:cubicBezTo>
                      <a:cubicBezTo>
                        <a:pt x="60" y="193"/>
                        <a:pt x="60" y="193"/>
                        <a:pt x="60" y="193"/>
                      </a:cubicBezTo>
                      <a:cubicBezTo>
                        <a:pt x="60" y="193"/>
                        <a:pt x="61" y="193"/>
                        <a:pt x="61" y="193"/>
                      </a:cubicBezTo>
                      <a:cubicBezTo>
                        <a:pt x="61" y="193"/>
                        <a:pt x="61" y="193"/>
                        <a:pt x="61" y="193"/>
                      </a:cubicBezTo>
                      <a:cubicBezTo>
                        <a:pt x="51" y="171"/>
                        <a:pt x="39" y="150"/>
                        <a:pt x="26" y="129"/>
                      </a:cubicBezTo>
                      <a:moveTo>
                        <a:pt x="20" y="125"/>
                      </a:moveTo>
                      <a:cubicBezTo>
                        <a:pt x="13" y="129"/>
                        <a:pt x="7" y="133"/>
                        <a:pt x="0" y="137"/>
                      </a:cubicBezTo>
                      <a:cubicBezTo>
                        <a:pt x="0" y="138"/>
                        <a:pt x="1" y="138"/>
                        <a:pt x="1" y="139"/>
                      </a:cubicBezTo>
                      <a:cubicBezTo>
                        <a:pt x="1" y="139"/>
                        <a:pt x="1" y="140"/>
                        <a:pt x="2" y="140"/>
                      </a:cubicBezTo>
                      <a:cubicBezTo>
                        <a:pt x="8" y="136"/>
                        <a:pt x="15" y="131"/>
                        <a:pt x="21" y="127"/>
                      </a:cubicBezTo>
                      <a:cubicBezTo>
                        <a:pt x="21" y="127"/>
                        <a:pt x="21" y="127"/>
                        <a:pt x="21" y="127"/>
                      </a:cubicBezTo>
                      <a:cubicBezTo>
                        <a:pt x="21" y="126"/>
                        <a:pt x="20" y="125"/>
                        <a:pt x="20" y="125"/>
                      </a:cubicBezTo>
                      <a:moveTo>
                        <a:pt x="70" y="54"/>
                      </a:moveTo>
                      <a:cubicBezTo>
                        <a:pt x="70" y="54"/>
                        <a:pt x="70" y="54"/>
                        <a:pt x="70" y="54"/>
                      </a:cubicBezTo>
                      <a:cubicBezTo>
                        <a:pt x="70" y="54"/>
                        <a:pt x="70" y="54"/>
                        <a:pt x="70" y="54"/>
                      </a:cubicBezTo>
                      <a:cubicBezTo>
                        <a:pt x="69" y="54"/>
                        <a:pt x="69" y="54"/>
                        <a:pt x="69" y="54"/>
                      </a:cubicBezTo>
                      <a:cubicBezTo>
                        <a:pt x="92" y="87"/>
                        <a:pt x="112" y="122"/>
                        <a:pt x="129" y="157"/>
                      </a:cubicBezTo>
                      <a:cubicBezTo>
                        <a:pt x="130" y="157"/>
                        <a:pt x="130" y="157"/>
                        <a:pt x="130" y="157"/>
                      </a:cubicBezTo>
                      <a:cubicBezTo>
                        <a:pt x="130" y="157"/>
                        <a:pt x="130" y="157"/>
                        <a:pt x="130" y="157"/>
                      </a:cubicBezTo>
                      <a:cubicBezTo>
                        <a:pt x="113" y="121"/>
                        <a:pt x="93" y="87"/>
                        <a:pt x="70" y="54"/>
                      </a:cubicBezTo>
                      <a:moveTo>
                        <a:pt x="127" y="0"/>
                      </a:moveTo>
                      <a:cubicBezTo>
                        <a:pt x="107" y="15"/>
                        <a:pt x="87" y="29"/>
                        <a:pt x="67" y="43"/>
                      </a:cubicBezTo>
                      <a:cubicBezTo>
                        <a:pt x="67" y="44"/>
                        <a:pt x="67" y="44"/>
                        <a:pt x="68" y="45"/>
                      </a:cubicBezTo>
                      <a:cubicBezTo>
                        <a:pt x="68" y="45"/>
                        <a:pt x="68" y="46"/>
                        <a:pt x="69" y="46"/>
                      </a:cubicBezTo>
                      <a:cubicBezTo>
                        <a:pt x="89" y="32"/>
                        <a:pt x="109" y="18"/>
                        <a:pt x="129" y="3"/>
                      </a:cubicBezTo>
                      <a:cubicBezTo>
                        <a:pt x="129" y="3"/>
                        <a:pt x="128" y="2"/>
                        <a:pt x="128" y="2"/>
                      </a:cubicBezTo>
                      <a:cubicBezTo>
                        <a:pt x="128" y="1"/>
                        <a:pt x="127" y="1"/>
                        <a:pt x="12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4" name="Freeform 1033"/>
                <p:cNvSpPr>
                  <a:spLocks/>
                </p:cNvSpPr>
                <p:nvPr/>
              </p:nvSpPr>
              <p:spPr bwMode="auto">
                <a:xfrm>
                  <a:off x="3961" y="1408"/>
                  <a:ext cx="28" cy="30"/>
                </a:xfrm>
                <a:custGeom>
                  <a:avLst/>
                  <a:gdLst>
                    <a:gd name="T0" fmla="*/ 2 w 15"/>
                    <a:gd name="T1" fmla="*/ 0 h 16"/>
                    <a:gd name="T2" fmla="*/ 2 w 15"/>
                    <a:gd name="T3" fmla="*/ 0 h 16"/>
                    <a:gd name="T4" fmla="*/ 4 w 15"/>
                    <a:gd name="T5" fmla="*/ 8 h 16"/>
                    <a:gd name="T6" fmla="*/ 5 w 15"/>
                    <a:gd name="T7" fmla="*/ 10 h 16"/>
                    <a:gd name="T8" fmla="*/ 6 w 15"/>
                    <a:gd name="T9" fmla="*/ 11 h 16"/>
                    <a:gd name="T10" fmla="*/ 12 w 15"/>
                    <a:gd name="T11" fmla="*/ 16 h 16"/>
                    <a:gd name="T12" fmla="*/ 13 w 15"/>
                    <a:gd name="T13" fmla="*/ 16 h 16"/>
                    <a:gd name="T14" fmla="*/ 10 w 15"/>
                    <a:gd name="T15" fmla="*/ 6 h 16"/>
                    <a:gd name="T16" fmla="*/ 2 w 1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2" y="0"/>
                      </a:moveTo>
                      <a:cubicBezTo>
                        <a:pt x="2" y="0"/>
                        <a:pt x="2" y="0"/>
                        <a:pt x="2" y="0"/>
                      </a:cubicBezTo>
                      <a:cubicBezTo>
                        <a:pt x="0" y="1"/>
                        <a:pt x="1" y="4"/>
                        <a:pt x="4" y="8"/>
                      </a:cubicBezTo>
                      <a:cubicBezTo>
                        <a:pt x="4" y="9"/>
                        <a:pt x="5" y="9"/>
                        <a:pt x="5" y="10"/>
                      </a:cubicBezTo>
                      <a:cubicBezTo>
                        <a:pt x="5" y="10"/>
                        <a:pt x="6" y="11"/>
                        <a:pt x="6" y="11"/>
                      </a:cubicBezTo>
                      <a:cubicBezTo>
                        <a:pt x="8" y="14"/>
                        <a:pt x="11" y="16"/>
                        <a:pt x="12" y="16"/>
                      </a:cubicBezTo>
                      <a:cubicBezTo>
                        <a:pt x="13" y="16"/>
                        <a:pt x="13" y="16"/>
                        <a:pt x="13" y="16"/>
                      </a:cubicBezTo>
                      <a:cubicBezTo>
                        <a:pt x="15" y="15"/>
                        <a:pt x="13" y="10"/>
                        <a:pt x="10" y="6"/>
                      </a:cubicBezTo>
                      <a:cubicBezTo>
                        <a:pt x="8" y="2"/>
                        <a:pt x="4"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5" name="Freeform 1034"/>
                <p:cNvSpPr>
                  <a:spLocks/>
                </p:cNvSpPr>
                <p:nvPr/>
              </p:nvSpPr>
              <p:spPr bwMode="auto">
                <a:xfrm>
                  <a:off x="3841" y="1496"/>
                  <a:ext cx="24" cy="29"/>
                </a:xfrm>
                <a:custGeom>
                  <a:avLst/>
                  <a:gdLst>
                    <a:gd name="T0" fmla="*/ 2 w 13"/>
                    <a:gd name="T1" fmla="*/ 0 h 15"/>
                    <a:gd name="T2" fmla="*/ 1 w 13"/>
                    <a:gd name="T3" fmla="*/ 0 h 15"/>
                    <a:gd name="T4" fmla="*/ 4 w 13"/>
                    <a:gd name="T5" fmla="*/ 10 h 15"/>
                    <a:gd name="T6" fmla="*/ 10 w 13"/>
                    <a:gd name="T7" fmla="*/ 15 h 15"/>
                    <a:gd name="T8" fmla="*/ 11 w 13"/>
                    <a:gd name="T9" fmla="*/ 15 h 15"/>
                    <a:gd name="T10" fmla="*/ 11 w 13"/>
                    <a:gd name="T11" fmla="*/ 15 h 15"/>
                    <a:gd name="T12" fmla="*/ 11 w 13"/>
                    <a:gd name="T13" fmla="*/ 15 h 15"/>
                    <a:gd name="T14" fmla="*/ 10 w 13"/>
                    <a:gd name="T15" fmla="*/ 7 h 15"/>
                    <a:gd name="T16" fmla="*/ 9 w 13"/>
                    <a:gd name="T17" fmla="*/ 6 h 15"/>
                    <a:gd name="T18" fmla="*/ 8 w 13"/>
                    <a:gd name="T19" fmla="*/ 4 h 15"/>
                    <a:gd name="T20" fmla="*/ 2 w 13"/>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5">
                      <a:moveTo>
                        <a:pt x="2" y="0"/>
                      </a:moveTo>
                      <a:cubicBezTo>
                        <a:pt x="1" y="0"/>
                        <a:pt x="1" y="0"/>
                        <a:pt x="1" y="0"/>
                      </a:cubicBezTo>
                      <a:cubicBezTo>
                        <a:pt x="0" y="1"/>
                        <a:pt x="1" y="5"/>
                        <a:pt x="4" y="10"/>
                      </a:cubicBezTo>
                      <a:cubicBezTo>
                        <a:pt x="6" y="13"/>
                        <a:pt x="8" y="15"/>
                        <a:pt x="10" y="15"/>
                      </a:cubicBezTo>
                      <a:cubicBezTo>
                        <a:pt x="10" y="15"/>
                        <a:pt x="10" y="15"/>
                        <a:pt x="11" y="15"/>
                      </a:cubicBezTo>
                      <a:cubicBezTo>
                        <a:pt x="11" y="15"/>
                        <a:pt x="11" y="15"/>
                        <a:pt x="11" y="15"/>
                      </a:cubicBezTo>
                      <a:cubicBezTo>
                        <a:pt x="11" y="15"/>
                        <a:pt x="11" y="15"/>
                        <a:pt x="11" y="15"/>
                      </a:cubicBezTo>
                      <a:cubicBezTo>
                        <a:pt x="13" y="14"/>
                        <a:pt x="12" y="11"/>
                        <a:pt x="10" y="7"/>
                      </a:cubicBezTo>
                      <a:cubicBezTo>
                        <a:pt x="9" y="7"/>
                        <a:pt x="9" y="6"/>
                        <a:pt x="9" y="6"/>
                      </a:cubicBezTo>
                      <a:cubicBezTo>
                        <a:pt x="8" y="5"/>
                        <a:pt x="8" y="5"/>
                        <a:pt x="8" y="4"/>
                      </a:cubicBezTo>
                      <a:cubicBezTo>
                        <a:pt x="5" y="2"/>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6" name="Freeform 1035"/>
                <p:cNvSpPr>
                  <a:spLocks/>
                </p:cNvSpPr>
                <p:nvPr/>
              </p:nvSpPr>
              <p:spPr bwMode="auto">
                <a:xfrm>
                  <a:off x="3719" y="1677"/>
                  <a:ext cx="17" cy="21"/>
                </a:xfrm>
                <a:custGeom>
                  <a:avLst/>
                  <a:gdLst>
                    <a:gd name="T0" fmla="*/ 2 w 9"/>
                    <a:gd name="T1" fmla="*/ 0 h 11"/>
                    <a:gd name="T2" fmla="*/ 1 w 9"/>
                    <a:gd name="T3" fmla="*/ 0 h 11"/>
                    <a:gd name="T4" fmla="*/ 2 w 9"/>
                    <a:gd name="T5" fmla="*/ 7 h 11"/>
                    <a:gd name="T6" fmla="*/ 7 w 9"/>
                    <a:gd name="T7" fmla="*/ 11 h 11"/>
                    <a:gd name="T8" fmla="*/ 8 w 9"/>
                    <a:gd name="T9" fmla="*/ 11 h 11"/>
                    <a:gd name="T10" fmla="*/ 8 w 9"/>
                    <a:gd name="T11" fmla="*/ 5 h 11"/>
                    <a:gd name="T12" fmla="*/ 7 w 9"/>
                    <a:gd name="T13" fmla="*/ 4 h 11"/>
                    <a:gd name="T14" fmla="*/ 6 w 9"/>
                    <a:gd name="T15" fmla="*/ 2 h 11"/>
                    <a:gd name="T16" fmla="*/ 2 w 9"/>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0"/>
                      </a:moveTo>
                      <a:cubicBezTo>
                        <a:pt x="2" y="0"/>
                        <a:pt x="1" y="0"/>
                        <a:pt x="1" y="0"/>
                      </a:cubicBezTo>
                      <a:cubicBezTo>
                        <a:pt x="0" y="1"/>
                        <a:pt x="1" y="4"/>
                        <a:pt x="2" y="7"/>
                      </a:cubicBezTo>
                      <a:cubicBezTo>
                        <a:pt x="4" y="9"/>
                        <a:pt x="6" y="11"/>
                        <a:pt x="7" y="11"/>
                      </a:cubicBezTo>
                      <a:cubicBezTo>
                        <a:pt x="8" y="11"/>
                        <a:pt x="8" y="11"/>
                        <a:pt x="8" y="11"/>
                      </a:cubicBezTo>
                      <a:cubicBezTo>
                        <a:pt x="9" y="10"/>
                        <a:pt x="9" y="8"/>
                        <a:pt x="8" y="5"/>
                      </a:cubicBezTo>
                      <a:cubicBezTo>
                        <a:pt x="7" y="5"/>
                        <a:pt x="7" y="4"/>
                        <a:pt x="7" y="4"/>
                      </a:cubicBezTo>
                      <a:cubicBezTo>
                        <a:pt x="7" y="3"/>
                        <a:pt x="6" y="3"/>
                        <a:pt x="6" y="2"/>
                      </a:cubicBezTo>
                      <a:cubicBezTo>
                        <a:pt x="5" y="1"/>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7" name="Freeform 1036"/>
                <p:cNvSpPr>
                  <a:spLocks/>
                </p:cNvSpPr>
                <p:nvPr/>
              </p:nvSpPr>
              <p:spPr bwMode="auto">
                <a:xfrm>
                  <a:off x="3972" y="1718"/>
                  <a:ext cx="19" cy="30"/>
                </a:xfrm>
                <a:custGeom>
                  <a:avLst/>
                  <a:gdLst>
                    <a:gd name="T0" fmla="*/ 2 w 10"/>
                    <a:gd name="T1" fmla="*/ 0 h 16"/>
                    <a:gd name="T2" fmla="*/ 1 w 10"/>
                    <a:gd name="T3" fmla="*/ 0 h 16"/>
                    <a:gd name="T4" fmla="*/ 1 w 10"/>
                    <a:gd name="T5" fmla="*/ 0 h 16"/>
                    <a:gd name="T6" fmla="*/ 0 w 10"/>
                    <a:gd name="T7" fmla="*/ 0 h 16"/>
                    <a:gd name="T8" fmla="*/ 2 w 10"/>
                    <a:gd name="T9" fmla="*/ 8 h 16"/>
                    <a:gd name="T10" fmla="*/ 2 w 10"/>
                    <a:gd name="T11" fmla="*/ 9 h 16"/>
                    <a:gd name="T12" fmla="*/ 3 w 10"/>
                    <a:gd name="T13" fmla="*/ 11 h 16"/>
                    <a:gd name="T14" fmla="*/ 8 w 10"/>
                    <a:gd name="T15" fmla="*/ 16 h 16"/>
                    <a:gd name="T16" fmla="*/ 9 w 10"/>
                    <a:gd name="T17" fmla="*/ 16 h 16"/>
                    <a:gd name="T18" fmla="*/ 8 w 10"/>
                    <a:gd name="T19" fmla="*/ 6 h 16"/>
                    <a:gd name="T20" fmla="*/ 2 w 10"/>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6">
                      <a:moveTo>
                        <a:pt x="2" y="0"/>
                      </a:moveTo>
                      <a:cubicBezTo>
                        <a:pt x="2" y="0"/>
                        <a:pt x="1" y="0"/>
                        <a:pt x="1" y="0"/>
                      </a:cubicBezTo>
                      <a:cubicBezTo>
                        <a:pt x="1" y="0"/>
                        <a:pt x="1" y="0"/>
                        <a:pt x="1" y="0"/>
                      </a:cubicBezTo>
                      <a:cubicBezTo>
                        <a:pt x="1" y="0"/>
                        <a:pt x="1" y="0"/>
                        <a:pt x="0" y="0"/>
                      </a:cubicBezTo>
                      <a:cubicBezTo>
                        <a:pt x="0" y="2"/>
                        <a:pt x="0" y="5"/>
                        <a:pt x="2" y="8"/>
                      </a:cubicBezTo>
                      <a:cubicBezTo>
                        <a:pt x="2" y="8"/>
                        <a:pt x="2" y="9"/>
                        <a:pt x="2" y="9"/>
                      </a:cubicBezTo>
                      <a:cubicBezTo>
                        <a:pt x="3" y="10"/>
                        <a:pt x="3" y="10"/>
                        <a:pt x="3" y="11"/>
                      </a:cubicBezTo>
                      <a:cubicBezTo>
                        <a:pt x="5" y="14"/>
                        <a:pt x="7" y="16"/>
                        <a:pt x="8" y="16"/>
                      </a:cubicBezTo>
                      <a:cubicBezTo>
                        <a:pt x="8" y="16"/>
                        <a:pt x="9" y="16"/>
                        <a:pt x="9" y="16"/>
                      </a:cubicBezTo>
                      <a:cubicBezTo>
                        <a:pt x="10" y="15"/>
                        <a:pt x="10" y="11"/>
                        <a:pt x="8" y="6"/>
                      </a:cubicBezTo>
                      <a:cubicBezTo>
                        <a:pt x="6" y="2"/>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8" name="Freeform 1037"/>
                <p:cNvSpPr>
                  <a:spLocks/>
                </p:cNvSpPr>
                <p:nvPr/>
              </p:nvSpPr>
              <p:spPr bwMode="auto">
                <a:xfrm>
                  <a:off x="3841" y="1786"/>
                  <a:ext cx="19" cy="28"/>
                </a:xfrm>
                <a:custGeom>
                  <a:avLst/>
                  <a:gdLst>
                    <a:gd name="T0" fmla="*/ 2 w 10"/>
                    <a:gd name="T1" fmla="*/ 0 h 15"/>
                    <a:gd name="T2" fmla="*/ 1 w 10"/>
                    <a:gd name="T3" fmla="*/ 0 h 15"/>
                    <a:gd name="T4" fmla="*/ 1 w 10"/>
                    <a:gd name="T5" fmla="*/ 0 h 15"/>
                    <a:gd name="T6" fmla="*/ 2 w 10"/>
                    <a:gd name="T7" fmla="*/ 9 h 15"/>
                    <a:gd name="T8" fmla="*/ 8 w 10"/>
                    <a:gd name="T9" fmla="*/ 15 h 15"/>
                    <a:gd name="T10" fmla="*/ 8 w 10"/>
                    <a:gd name="T11" fmla="*/ 15 h 15"/>
                    <a:gd name="T12" fmla="*/ 8 w 10"/>
                    <a:gd name="T13" fmla="*/ 7 h 15"/>
                    <a:gd name="T14" fmla="*/ 8 w 10"/>
                    <a:gd name="T15" fmla="*/ 6 h 15"/>
                    <a:gd name="T16" fmla="*/ 7 w 10"/>
                    <a:gd name="T17" fmla="*/ 5 h 15"/>
                    <a:gd name="T18" fmla="*/ 2 w 10"/>
                    <a:gd name="T19" fmla="*/ 0 h 15"/>
                    <a:gd name="T20" fmla="*/ 2 w 10"/>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5">
                      <a:moveTo>
                        <a:pt x="2" y="0"/>
                      </a:moveTo>
                      <a:cubicBezTo>
                        <a:pt x="2" y="0"/>
                        <a:pt x="1" y="0"/>
                        <a:pt x="1" y="0"/>
                      </a:cubicBezTo>
                      <a:cubicBezTo>
                        <a:pt x="1" y="0"/>
                        <a:pt x="1" y="0"/>
                        <a:pt x="1" y="0"/>
                      </a:cubicBezTo>
                      <a:cubicBezTo>
                        <a:pt x="0" y="1"/>
                        <a:pt x="0" y="5"/>
                        <a:pt x="2" y="9"/>
                      </a:cubicBezTo>
                      <a:cubicBezTo>
                        <a:pt x="4" y="13"/>
                        <a:pt x="6" y="15"/>
                        <a:pt x="8" y="15"/>
                      </a:cubicBezTo>
                      <a:cubicBezTo>
                        <a:pt x="8" y="15"/>
                        <a:pt x="8" y="15"/>
                        <a:pt x="8" y="15"/>
                      </a:cubicBezTo>
                      <a:cubicBezTo>
                        <a:pt x="10" y="14"/>
                        <a:pt x="10" y="11"/>
                        <a:pt x="8" y="7"/>
                      </a:cubicBezTo>
                      <a:cubicBezTo>
                        <a:pt x="8" y="7"/>
                        <a:pt x="8" y="7"/>
                        <a:pt x="8" y="6"/>
                      </a:cubicBezTo>
                      <a:cubicBezTo>
                        <a:pt x="7" y="6"/>
                        <a:pt x="7" y="5"/>
                        <a:pt x="7" y="5"/>
                      </a:cubicBezTo>
                      <a:cubicBezTo>
                        <a:pt x="5" y="2"/>
                        <a:pt x="4" y="1"/>
                        <a:pt x="2" y="0"/>
                      </a:cubicBezTo>
                      <a:cubicBezTo>
                        <a:pt x="2" y="0"/>
                        <a:pt x="2"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9" name="Freeform 1038"/>
                <p:cNvSpPr>
                  <a:spLocks/>
                </p:cNvSpPr>
                <p:nvPr/>
              </p:nvSpPr>
              <p:spPr bwMode="auto">
                <a:xfrm>
                  <a:off x="3766" y="1651"/>
                  <a:ext cx="13" cy="16"/>
                </a:xfrm>
                <a:custGeom>
                  <a:avLst/>
                  <a:gdLst>
                    <a:gd name="T0" fmla="*/ 1 w 7"/>
                    <a:gd name="T1" fmla="*/ 0 h 9"/>
                    <a:gd name="T2" fmla="*/ 1 w 7"/>
                    <a:gd name="T3" fmla="*/ 0 h 9"/>
                    <a:gd name="T4" fmla="*/ 1 w 7"/>
                    <a:gd name="T5" fmla="*/ 4 h 9"/>
                    <a:gd name="T6" fmla="*/ 2 w 7"/>
                    <a:gd name="T7" fmla="*/ 6 h 9"/>
                    <a:gd name="T8" fmla="*/ 2 w 7"/>
                    <a:gd name="T9" fmla="*/ 6 h 9"/>
                    <a:gd name="T10" fmla="*/ 6 w 7"/>
                    <a:gd name="T11" fmla="*/ 9 h 9"/>
                    <a:gd name="T12" fmla="*/ 6 w 7"/>
                    <a:gd name="T13" fmla="*/ 9 h 9"/>
                    <a:gd name="T14" fmla="*/ 6 w 7"/>
                    <a:gd name="T15" fmla="*/ 9 h 9"/>
                    <a:gd name="T16" fmla="*/ 7 w 7"/>
                    <a:gd name="T17" fmla="*/ 8 h 9"/>
                    <a:gd name="T18" fmla="*/ 5 w 7"/>
                    <a:gd name="T19" fmla="*/ 4 h 9"/>
                    <a:gd name="T20" fmla="*/ 1 w 7"/>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1" y="0"/>
                      </a:moveTo>
                      <a:cubicBezTo>
                        <a:pt x="1" y="0"/>
                        <a:pt x="1" y="0"/>
                        <a:pt x="1" y="0"/>
                      </a:cubicBezTo>
                      <a:cubicBezTo>
                        <a:pt x="0" y="1"/>
                        <a:pt x="0" y="2"/>
                        <a:pt x="1" y="4"/>
                      </a:cubicBezTo>
                      <a:cubicBezTo>
                        <a:pt x="1" y="4"/>
                        <a:pt x="2" y="5"/>
                        <a:pt x="2" y="6"/>
                      </a:cubicBezTo>
                      <a:cubicBezTo>
                        <a:pt x="2" y="6"/>
                        <a:pt x="2" y="6"/>
                        <a:pt x="2" y="6"/>
                      </a:cubicBezTo>
                      <a:cubicBezTo>
                        <a:pt x="4" y="8"/>
                        <a:pt x="5" y="9"/>
                        <a:pt x="6" y="9"/>
                      </a:cubicBezTo>
                      <a:cubicBezTo>
                        <a:pt x="6" y="9"/>
                        <a:pt x="6" y="9"/>
                        <a:pt x="6" y="9"/>
                      </a:cubicBezTo>
                      <a:cubicBezTo>
                        <a:pt x="6" y="9"/>
                        <a:pt x="6" y="9"/>
                        <a:pt x="6" y="9"/>
                      </a:cubicBezTo>
                      <a:cubicBezTo>
                        <a:pt x="7" y="9"/>
                        <a:pt x="7" y="9"/>
                        <a:pt x="7" y="8"/>
                      </a:cubicBezTo>
                      <a:cubicBezTo>
                        <a:pt x="7" y="7"/>
                        <a:pt x="6" y="5"/>
                        <a:pt x="5" y="4"/>
                      </a:cubicBezTo>
                      <a:cubicBezTo>
                        <a:pt x="4" y="2"/>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0" name="Freeform 1039"/>
                <p:cNvSpPr>
                  <a:spLocks noEditPoints="1"/>
                </p:cNvSpPr>
                <p:nvPr/>
              </p:nvSpPr>
              <p:spPr bwMode="auto">
                <a:xfrm>
                  <a:off x="4833" y="1925"/>
                  <a:ext cx="192" cy="1374"/>
                </a:xfrm>
                <a:custGeom>
                  <a:avLst/>
                  <a:gdLst>
                    <a:gd name="T0" fmla="*/ 26 w 102"/>
                    <a:gd name="T1" fmla="*/ 636 h 731"/>
                    <a:gd name="T2" fmla="*/ 0 w 102"/>
                    <a:gd name="T3" fmla="*/ 730 h 731"/>
                    <a:gd name="T4" fmla="*/ 0 w 102"/>
                    <a:gd name="T5" fmla="*/ 730 h 731"/>
                    <a:gd name="T6" fmla="*/ 0 w 102"/>
                    <a:gd name="T7" fmla="*/ 730 h 731"/>
                    <a:gd name="T8" fmla="*/ 1 w 102"/>
                    <a:gd name="T9" fmla="*/ 731 h 731"/>
                    <a:gd name="T10" fmla="*/ 27 w 102"/>
                    <a:gd name="T11" fmla="*/ 638 h 731"/>
                    <a:gd name="T12" fmla="*/ 27 w 102"/>
                    <a:gd name="T13" fmla="*/ 638 h 731"/>
                    <a:gd name="T14" fmla="*/ 26 w 102"/>
                    <a:gd name="T15" fmla="*/ 636 h 731"/>
                    <a:gd name="T16" fmla="*/ 31 w 102"/>
                    <a:gd name="T17" fmla="*/ 627 h 731"/>
                    <a:gd name="T18" fmla="*/ 31 w 102"/>
                    <a:gd name="T19" fmla="*/ 631 h 731"/>
                    <a:gd name="T20" fmla="*/ 30 w 102"/>
                    <a:gd name="T21" fmla="*/ 632 h 731"/>
                    <a:gd name="T22" fmla="*/ 57 w 102"/>
                    <a:gd name="T23" fmla="*/ 638 h 731"/>
                    <a:gd name="T24" fmla="*/ 57 w 102"/>
                    <a:gd name="T25" fmla="*/ 638 h 731"/>
                    <a:gd name="T26" fmla="*/ 58 w 102"/>
                    <a:gd name="T27" fmla="*/ 633 h 731"/>
                    <a:gd name="T28" fmla="*/ 31 w 102"/>
                    <a:gd name="T29" fmla="*/ 627 h 731"/>
                    <a:gd name="T30" fmla="*/ 101 w 102"/>
                    <a:gd name="T31" fmla="*/ 323 h 731"/>
                    <a:gd name="T32" fmla="*/ 62 w 102"/>
                    <a:gd name="T33" fmla="*/ 625 h 731"/>
                    <a:gd name="T34" fmla="*/ 63 w 102"/>
                    <a:gd name="T35" fmla="*/ 625 h 731"/>
                    <a:gd name="T36" fmla="*/ 63 w 102"/>
                    <a:gd name="T37" fmla="*/ 625 h 731"/>
                    <a:gd name="T38" fmla="*/ 64 w 102"/>
                    <a:gd name="T39" fmla="*/ 626 h 731"/>
                    <a:gd name="T40" fmla="*/ 102 w 102"/>
                    <a:gd name="T41" fmla="*/ 323 h 731"/>
                    <a:gd name="T42" fmla="*/ 102 w 102"/>
                    <a:gd name="T43" fmla="*/ 323 h 731"/>
                    <a:gd name="T44" fmla="*/ 101 w 102"/>
                    <a:gd name="T45" fmla="*/ 323 h 731"/>
                    <a:gd name="T46" fmla="*/ 99 w 102"/>
                    <a:gd name="T47" fmla="*/ 309 h 731"/>
                    <a:gd name="T48" fmla="*/ 58 w 102"/>
                    <a:gd name="T49" fmla="*/ 309 h 731"/>
                    <a:gd name="T50" fmla="*/ 58 w 102"/>
                    <a:gd name="T51" fmla="*/ 310 h 731"/>
                    <a:gd name="T52" fmla="*/ 57 w 102"/>
                    <a:gd name="T53" fmla="*/ 314 h 731"/>
                    <a:gd name="T54" fmla="*/ 70 w 102"/>
                    <a:gd name="T55" fmla="*/ 314 h 731"/>
                    <a:gd name="T56" fmla="*/ 99 w 102"/>
                    <a:gd name="T57" fmla="*/ 314 h 731"/>
                    <a:gd name="T58" fmla="*/ 99 w 102"/>
                    <a:gd name="T59" fmla="*/ 310 h 731"/>
                    <a:gd name="T60" fmla="*/ 99 w 102"/>
                    <a:gd name="T61" fmla="*/ 309 h 731"/>
                    <a:gd name="T62" fmla="*/ 27 w 102"/>
                    <a:gd name="T63" fmla="*/ 0 h 731"/>
                    <a:gd name="T64" fmla="*/ 26 w 102"/>
                    <a:gd name="T65" fmla="*/ 1 h 731"/>
                    <a:gd name="T66" fmla="*/ 26 w 102"/>
                    <a:gd name="T67" fmla="*/ 1 h 731"/>
                    <a:gd name="T68" fmla="*/ 26 w 102"/>
                    <a:gd name="T69" fmla="*/ 1 h 731"/>
                    <a:gd name="T70" fmla="*/ 54 w 102"/>
                    <a:gd name="T71" fmla="*/ 297 h 731"/>
                    <a:gd name="T72" fmla="*/ 55 w 102"/>
                    <a:gd name="T73" fmla="*/ 297 h 731"/>
                    <a:gd name="T74" fmla="*/ 55 w 102"/>
                    <a:gd name="T75" fmla="*/ 297 h 731"/>
                    <a:gd name="T76" fmla="*/ 27 w 102"/>
                    <a:gd name="T77"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731">
                      <a:moveTo>
                        <a:pt x="26" y="636"/>
                      </a:moveTo>
                      <a:cubicBezTo>
                        <a:pt x="18" y="668"/>
                        <a:pt x="10" y="700"/>
                        <a:pt x="0" y="730"/>
                      </a:cubicBezTo>
                      <a:cubicBezTo>
                        <a:pt x="0" y="730"/>
                        <a:pt x="0" y="730"/>
                        <a:pt x="0" y="730"/>
                      </a:cubicBezTo>
                      <a:cubicBezTo>
                        <a:pt x="0" y="730"/>
                        <a:pt x="0" y="730"/>
                        <a:pt x="0" y="730"/>
                      </a:cubicBezTo>
                      <a:cubicBezTo>
                        <a:pt x="1" y="730"/>
                        <a:pt x="1" y="731"/>
                        <a:pt x="1" y="731"/>
                      </a:cubicBezTo>
                      <a:cubicBezTo>
                        <a:pt x="11" y="700"/>
                        <a:pt x="19" y="670"/>
                        <a:pt x="27" y="638"/>
                      </a:cubicBezTo>
                      <a:cubicBezTo>
                        <a:pt x="27" y="638"/>
                        <a:pt x="27" y="638"/>
                        <a:pt x="27" y="638"/>
                      </a:cubicBezTo>
                      <a:cubicBezTo>
                        <a:pt x="26" y="638"/>
                        <a:pt x="26" y="638"/>
                        <a:pt x="26" y="636"/>
                      </a:cubicBezTo>
                      <a:moveTo>
                        <a:pt x="31" y="627"/>
                      </a:moveTo>
                      <a:cubicBezTo>
                        <a:pt x="31" y="628"/>
                        <a:pt x="31" y="629"/>
                        <a:pt x="31" y="631"/>
                      </a:cubicBezTo>
                      <a:cubicBezTo>
                        <a:pt x="30" y="631"/>
                        <a:pt x="30" y="631"/>
                        <a:pt x="30" y="632"/>
                      </a:cubicBezTo>
                      <a:cubicBezTo>
                        <a:pt x="39" y="634"/>
                        <a:pt x="48" y="636"/>
                        <a:pt x="57" y="638"/>
                      </a:cubicBezTo>
                      <a:cubicBezTo>
                        <a:pt x="57" y="638"/>
                        <a:pt x="57" y="638"/>
                        <a:pt x="57" y="638"/>
                      </a:cubicBezTo>
                      <a:cubicBezTo>
                        <a:pt x="57" y="636"/>
                        <a:pt x="58" y="635"/>
                        <a:pt x="58" y="633"/>
                      </a:cubicBezTo>
                      <a:cubicBezTo>
                        <a:pt x="49" y="631"/>
                        <a:pt x="40" y="629"/>
                        <a:pt x="31" y="627"/>
                      </a:cubicBezTo>
                      <a:moveTo>
                        <a:pt x="101" y="323"/>
                      </a:moveTo>
                      <a:cubicBezTo>
                        <a:pt x="98" y="425"/>
                        <a:pt x="85" y="526"/>
                        <a:pt x="62" y="625"/>
                      </a:cubicBezTo>
                      <a:cubicBezTo>
                        <a:pt x="62" y="625"/>
                        <a:pt x="63" y="625"/>
                        <a:pt x="63" y="625"/>
                      </a:cubicBezTo>
                      <a:cubicBezTo>
                        <a:pt x="63" y="625"/>
                        <a:pt x="63" y="625"/>
                        <a:pt x="63" y="625"/>
                      </a:cubicBezTo>
                      <a:cubicBezTo>
                        <a:pt x="63" y="625"/>
                        <a:pt x="63" y="625"/>
                        <a:pt x="64" y="626"/>
                      </a:cubicBezTo>
                      <a:cubicBezTo>
                        <a:pt x="86" y="526"/>
                        <a:pt x="99" y="425"/>
                        <a:pt x="102" y="323"/>
                      </a:cubicBezTo>
                      <a:cubicBezTo>
                        <a:pt x="102" y="323"/>
                        <a:pt x="102" y="323"/>
                        <a:pt x="102" y="323"/>
                      </a:cubicBezTo>
                      <a:cubicBezTo>
                        <a:pt x="101" y="323"/>
                        <a:pt x="101" y="323"/>
                        <a:pt x="101" y="323"/>
                      </a:cubicBezTo>
                      <a:moveTo>
                        <a:pt x="99" y="309"/>
                      </a:moveTo>
                      <a:cubicBezTo>
                        <a:pt x="85" y="309"/>
                        <a:pt x="71" y="309"/>
                        <a:pt x="58" y="309"/>
                      </a:cubicBezTo>
                      <a:cubicBezTo>
                        <a:pt x="58" y="309"/>
                        <a:pt x="58" y="310"/>
                        <a:pt x="58" y="310"/>
                      </a:cubicBezTo>
                      <a:cubicBezTo>
                        <a:pt x="58" y="311"/>
                        <a:pt x="58" y="313"/>
                        <a:pt x="57" y="314"/>
                      </a:cubicBezTo>
                      <a:cubicBezTo>
                        <a:pt x="62" y="314"/>
                        <a:pt x="66" y="314"/>
                        <a:pt x="70" y="314"/>
                      </a:cubicBezTo>
                      <a:cubicBezTo>
                        <a:pt x="79" y="314"/>
                        <a:pt x="89" y="314"/>
                        <a:pt x="99" y="314"/>
                      </a:cubicBezTo>
                      <a:cubicBezTo>
                        <a:pt x="99" y="313"/>
                        <a:pt x="99" y="311"/>
                        <a:pt x="99" y="310"/>
                      </a:cubicBezTo>
                      <a:cubicBezTo>
                        <a:pt x="99" y="309"/>
                        <a:pt x="99" y="309"/>
                        <a:pt x="99" y="309"/>
                      </a:cubicBezTo>
                      <a:moveTo>
                        <a:pt x="27" y="0"/>
                      </a:moveTo>
                      <a:cubicBezTo>
                        <a:pt x="27" y="0"/>
                        <a:pt x="26" y="0"/>
                        <a:pt x="26" y="1"/>
                      </a:cubicBezTo>
                      <a:cubicBezTo>
                        <a:pt x="26" y="1"/>
                        <a:pt x="26" y="1"/>
                        <a:pt x="26" y="1"/>
                      </a:cubicBezTo>
                      <a:cubicBezTo>
                        <a:pt x="26" y="1"/>
                        <a:pt x="26" y="1"/>
                        <a:pt x="26" y="1"/>
                      </a:cubicBezTo>
                      <a:cubicBezTo>
                        <a:pt x="46" y="98"/>
                        <a:pt x="55" y="197"/>
                        <a:pt x="54" y="297"/>
                      </a:cubicBezTo>
                      <a:cubicBezTo>
                        <a:pt x="54" y="297"/>
                        <a:pt x="55" y="297"/>
                        <a:pt x="55" y="297"/>
                      </a:cubicBezTo>
                      <a:cubicBezTo>
                        <a:pt x="55" y="297"/>
                        <a:pt x="55" y="297"/>
                        <a:pt x="55" y="297"/>
                      </a:cubicBezTo>
                      <a:cubicBezTo>
                        <a:pt x="56" y="197"/>
                        <a:pt x="47" y="97"/>
                        <a:pt x="2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1" name="Freeform 1040"/>
                <p:cNvSpPr>
                  <a:spLocks/>
                </p:cNvSpPr>
                <p:nvPr/>
              </p:nvSpPr>
              <p:spPr bwMode="auto">
                <a:xfrm>
                  <a:off x="4869" y="1878"/>
                  <a:ext cx="17" cy="49"/>
                </a:xfrm>
                <a:custGeom>
                  <a:avLst/>
                  <a:gdLst>
                    <a:gd name="T0" fmla="*/ 2 w 9"/>
                    <a:gd name="T1" fmla="*/ 0 h 26"/>
                    <a:gd name="T2" fmla="*/ 2 w 9"/>
                    <a:gd name="T3" fmla="*/ 0 h 26"/>
                    <a:gd name="T4" fmla="*/ 2 w 9"/>
                    <a:gd name="T5" fmla="*/ 14 h 26"/>
                    <a:gd name="T6" fmla="*/ 7 w 9"/>
                    <a:gd name="T7" fmla="*/ 26 h 26"/>
                    <a:gd name="T8" fmla="*/ 7 w 9"/>
                    <a:gd name="T9" fmla="*/ 26 h 26"/>
                    <a:gd name="T10" fmla="*/ 7 w 9"/>
                    <a:gd name="T11" fmla="*/ 26 h 26"/>
                    <a:gd name="T12" fmla="*/ 8 w 9"/>
                    <a:gd name="T13" fmla="*/ 25 h 26"/>
                    <a:gd name="T14" fmla="*/ 8 w 9"/>
                    <a:gd name="T15" fmla="*/ 12 h 26"/>
                    <a:gd name="T16" fmla="*/ 2 w 9"/>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6">
                      <a:moveTo>
                        <a:pt x="2" y="0"/>
                      </a:moveTo>
                      <a:cubicBezTo>
                        <a:pt x="2" y="0"/>
                        <a:pt x="2" y="0"/>
                        <a:pt x="2" y="0"/>
                      </a:cubicBezTo>
                      <a:cubicBezTo>
                        <a:pt x="0" y="1"/>
                        <a:pt x="0" y="7"/>
                        <a:pt x="2" y="14"/>
                      </a:cubicBezTo>
                      <a:cubicBezTo>
                        <a:pt x="3" y="20"/>
                        <a:pt x="5" y="25"/>
                        <a:pt x="7" y="26"/>
                      </a:cubicBezTo>
                      <a:cubicBezTo>
                        <a:pt x="7" y="26"/>
                        <a:pt x="7" y="26"/>
                        <a:pt x="7" y="26"/>
                      </a:cubicBezTo>
                      <a:cubicBezTo>
                        <a:pt x="7" y="26"/>
                        <a:pt x="7" y="26"/>
                        <a:pt x="7" y="26"/>
                      </a:cubicBezTo>
                      <a:cubicBezTo>
                        <a:pt x="7" y="25"/>
                        <a:pt x="8" y="25"/>
                        <a:pt x="8" y="25"/>
                      </a:cubicBezTo>
                      <a:cubicBezTo>
                        <a:pt x="9" y="23"/>
                        <a:pt x="9" y="18"/>
                        <a:pt x="8" y="12"/>
                      </a:cubicBezTo>
                      <a:cubicBezTo>
                        <a:pt x="6" y="5"/>
                        <a:pt x="4"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2" name="Freeform 1041"/>
                <p:cNvSpPr>
                  <a:spLocks/>
                </p:cNvSpPr>
                <p:nvPr/>
              </p:nvSpPr>
              <p:spPr bwMode="auto">
                <a:xfrm>
                  <a:off x="4929" y="2483"/>
                  <a:ext cx="13" cy="49"/>
                </a:xfrm>
                <a:custGeom>
                  <a:avLst/>
                  <a:gdLst>
                    <a:gd name="T0" fmla="*/ 4 w 7"/>
                    <a:gd name="T1" fmla="*/ 0 h 26"/>
                    <a:gd name="T2" fmla="*/ 3 w 7"/>
                    <a:gd name="T3" fmla="*/ 0 h 26"/>
                    <a:gd name="T4" fmla="*/ 1 w 7"/>
                    <a:gd name="T5" fmla="*/ 13 h 26"/>
                    <a:gd name="T6" fmla="*/ 3 w 7"/>
                    <a:gd name="T7" fmla="*/ 26 h 26"/>
                    <a:gd name="T8" fmla="*/ 6 w 7"/>
                    <a:gd name="T9" fmla="*/ 17 h 26"/>
                    <a:gd name="T10" fmla="*/ 7 w 7"/>
                    <a:gd name="T11" fmla="*/ 13 h 26"/>
                    <a:gd name="T12" fmla="*/ 7 w 7"/>
                    <a:gd name="T13" fmla="*/ 12 h 26"/>
                    <a:gd name="T14" fmla="*/ 4 w 7"/>
                    <a:gd name="T15" fmla="*/ 0 h 26"/>
                    <a:gd name="T16" fmla="*/ 4 w 7"/>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6">
                      <a:moveTo>
                        <a:pt x="4" y="0"/>
                      </a:moveTo>
                      <a:cubicBezTo>
                        <a:pt x="4" y="0"/>
                        <a:pt x="3" y="0"/>
                        <a:pt x="3" y="0"/>
                      </a:cubicBezTo>
                      <a:cubicBezTo>
                        <a:pt x="2" y="1"/>
                        <a:pt x="1" y="6"/>
                        <a:pt x="1" y="13"/>
                      </a:cubicBezTo>
                      <a:cubicBezTo>
                        <a:pt x="0" y="20"/>
                        <a:pt x="2" y="26"/>
                        <a:pt x="3" y="26"/>
                      </a:cubicBezTo>
                      <a:cubicBezTo>
                        <a:pt x="5" y="26"/>
                        <a:pt x="6" y="22"/>
                        <a:pt x="6" y="17"/>
                      </a:cubicBezTo>
                      <a:cubicBezTo>
                        <a:pt x="7" y="16"/>
                        <a:pt x="7" y="14"/>
                        <a:pt x="7" y="13"/>
                      </a:cubicBezTo>
                      <a:cubicBezTo>
                        <a:pt x="7" y="13"/>
                        <a:pt x="7" y="12"/>
                        <a:pt x="7" y="12"/>
                      </a:cubicBezTo>
                      <a:cubicBezTo>
                        <a:pt x="7" y="6"/>
                        <a:pt x="6" y="1"/>
                        <a:pt x="4" y="0"/>
                      </a:cubicBezTo>
                      <a:cubicBezTo>
                        <a:pt x="4" y="0"/>
                        <a:pt x="4"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3" name="Freeform 1042"/>
                <p:cNvSpPr>
                  <a:spLocks/>
                </p:cNvSpPr>
                <p:nvPr/>
              </p:nvSpPr>
              <p:spPr bwMode="auto">
                <a:xfrm>
                  <a:off x="4818" y="3297"/>
                  <a:ext cx="19" cy="40"/>
                </a:xfrm>
                <a:custGeom>
                  <a:avLst/>
                  <a:gdLst>
                    <a:gd name="T0" fmla="*/ 8 w 10"/>
                    <a:gd name="T1" fmla="*/ 0 h 21"/>
                    <a:gd name="T2" fmla="*/ 8 w 10"/>
                    <a:gd name="T3" fmla="*/ 0 h 21"/>
                    <a:gd name="T4" fmla="*/ 3 w 10"/>
                    <a:gd name="T5" fmla="*/ 10 h 21"/>
                    <a:gd name="T6" fmla="*/ 2 w 10"/>
                    <a:gd name="T7" fmla="*/ 21 h 21"/>
                    <a:gd name="T8" fmla="*/ 2 w 10"/>
                    <a:gd name="T9" fmla="*/ 21 h 21"/>
                    <a:gd name="T10" fmla="*/ 7 w 10"/>
                    <a:gd name="T11" fmla="*/ 11 h 21"/>
                    <a:gd name="T12" fmla="*/ 9 w 10"/>
                    <a:gd name="T13" fmla="*/ 1 h 21"/>
                    <a:gd name="T14" fmla="*/ 8 w 10"/>
                    <a:gd name="T15" fmla="*/ 0 h 21"/>
                    <a:gd name="T16" fmla="*/ 8 w 10"/>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8" y="0"/>
                      </a:moveTo>
                      <a:cubicBezTo>
                        <a:pt x="8" y="0"/>
                        <a:pt x="8" y="0"/>
                        <a:pt x="8" y="0"/>
                      </a:cubicBezTo>
                      <a:cubicBezTo>
                        <a:pt x="6" y="1"/>
                        <a:pt x="4" y="5"/>
                        <a:pt x="3" y="10"/>
                      </a:cubicBezTo>
                      <a:cubicBezTo>
                        <a:pt x="1" y="15"/>
                        <a:pt x="0" y="21"/>
                        <a:pt x="2" y="21"/>
                      </a:cubicBezTo>
                      <a:cubicBezTo>
                        <a:pt x="2" y="21"/>
                        <a:pt x="2" y="21"/>
                        <a:pt x="2" y="21"/>
                      </a:cubicBezTo>
                      <a:cubicBezTo>
                        <a:pt x="3" y="21"/>
                        <a:pt x="6" y="17"/>
                        <a:pt x="7" y="11"/>
                      </a:cubicBezTo>
                      <a:cubicBezTo>
                        <a:pt x="9" y="7"/>
                        <a:pt x="10" y="2"/>
                        <a:pt x="9" y="1"/>
                      </a:cubicBezTo>
                      <a:cubicBezTo>
                        <a:pt x="9" y="1"/>
                        <a:pt x="9" y="0"/>
                        <a:pt x="8" y="0"/>
                      </a:cubicBezTo>
                      <a:cubicBezTo>
                        <a:pt x="8" y="0"/>
                        <a:pt x="8"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4" name="Freeform 1043"/>
                <p:cNvSpPr>
                  <a:spLocks/>
                </p:cNvSpPr>
                <p:nvPr/>
              </p:nvSpPr>
              <p:spPr bwMode="auto">
                <a:xfrm>
                  <a:off x="5019" y="2481"/>
                  <a:ext cx="12" cy="51"/>
                </a:xfrm>
                <a:custGeom>
                  <a:avLst/>
                  <a:gdLst>
                    <a:gd name="T0" fmla="*/ 3 w 6"/>
                    <a:gd name="T1" fmla="*/ 0 h 27"/>
                    <a:gd name="T2" fmla="*/ 0 w 6"/>
                    <a:gd name="T3" fmla="*/ 13 h 27"/>
                    <a:gd name="T4" fmla="*/ 0 w 6"/>
                    <a:gd name="T5" fmla="*/ 14 h 27"/>
                    <a:gd name="T6" fmla="*/ 0 w 6"/>
                    <a:gd name="T7" fmla="*/ 18 h 27"/>
                    <a:gd name="T8" fmla="*/ 2 w 6"/>
                    <a:gd name="T9" fmla="*/ 27 h 27"/>
                    <a:gd name="T10" fmla="*/ 3 w 6"/>
                    <a:gd name="T11" fmla="*/ 27 h 27"/>
                    <a:gd name="T12" fmla="*/ 3 w 6"/>
                    <a:gd name="T13" fmla="*/ 27 h 27"/>
                    <a:gd name="T14" fmla="*/ 6 w 6"/>
                    <a:gd name="T15" fmla="*/ 14 h 27"/>
                    <a:gd name="T16" fmla="*/ 3 w 6"/>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7">
                      <a:moveTo>
                        <a:pt x="3" y="0"/>
                      </a:moveTo>
                      <a:cubicBezTo>
                        <a:pt x="1" y="0"/>
                        <a:pt x="0" y="6"/>
                        <a:pt x="0" y="13"/>
                      </a:cubicBezTo>
                      <a:cubicBezTo>
                        <a:pt x="0" y="13"/>
                        <a:pt x="0" y="13"/>
                        <a:pt x="0" y="14"/>
                      </a:cubicBezTo>
                      <a:cubicBezTo>
                        <a:pt x="0" y="15"/>
                        <a:pt x="0" y="17"/>
                        <a:pt x="0" y="18"/>
                      </a:cubicBezTo>
                      <a:cubicBezTo>
                        <a:pt x="0" y="22"/>
                        <a:pt x="1" y="26"/>
                        <a:pt x="2" y="27"/>
                      </a:cubicBezTo>
                      <a:cubicBezTo>
                        <a:pt x="2" y="27"/>
                        <a:pt x="2" y="27"/>
                        <a:pt x="3" y="27"/>
                      </a:cubicBezTo>
                      <a:cubicBezTo>
                        <a:pt x="3" y="27"/>
                        <a:pt x="3" y="27"/>
                        <a:pt x="3" y="27"/>
                      </a:cubicBezTo>
                      <a:cubicBezTo>
                        <a:pt x="4" y="27"/>
                        <a:pt x="6" y="21"/>
                        <a:pt x="6" y="14"/>
                      </a:cubicBezTo>
                      <a:cubicBezTo>
                        <a:pt x="6" y="6"/>
                        <a:pt x="5"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5" name="Freeform 1044"/>
                <p:cNvSpPr>
                  <a:spLocks/>
                </p:cNvSpPr>
                <p:nvPr/>
              </p:nvSpPr>
              <p:spPr bwMode="auto">
                <a:xfrm>
                  <a:off x="4937" y="3100"/>
                  <a:ext cx="18" cy="49"/>
                </a:xfrm>
                <a:custGeom>
                  <a:avLst/>
                  <a:gdLst>
                    <a:gd name="T0" fmla="*/ 8 w 10"/>
                    <a:gd name="T1" fmla="*/ 0 h 26"/>
                    <a:gd name="T2" fmla="*/ 7 w 10"/>
                    <a:gd name="T3" fmla="*/ 0 h 26"/>
                    <a:gd name="T4" fmla="*/ 3 w 10"/>
                    <a:gd name="T5" fmla="*/ 8 h 26"/>
                    <a:gd name="T6" fmla="*/ 2 w 10"/>
                    <a:gd name="T7" fmla="*/ 13 h 26"/>
                    <a:gd name="T8" fmla="*/ 2 w 10"/>
                    <a:gd name="T9" fmla="*/ 13 h 26"/>
                    <a:gd name="T10" fmla="*/ 2 w 10"/>
                    <a:gd name="T11" fmla="*/ 26 h 26"/>
                    <a:gd name="T12" fmla="*/ 2 w 10"/>
                    <a:gd name="T13" fmla="*/ 26 h 26"/>
                    <a:gd name="T14" fmla="*/ 8 w 10"/>
                    <a:gd name="T15" fmla="*/ 14 h 26"/>
                    <a:gd name="T16" fmla="*/ 9 w 10"/>
                    <a:gd name="T17" fmla="*/ 1 h 26"/>
                    <a:gd name="T18" fmla="*/ 8 w 10"/>
                    <a:gd name="T19" fmla="*/ 0 h 26"/>
                    <a:gd name="T20" fmla="*/ 8 w 10"/>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6">
                      <a:moveTo>
                        <a:pt x="8" y="0"/>
                      </a:moveTo>
                      <a:cubicBezTo>
                        <a:pt x="8" y="0"/>
                        <a:pt x="7" y="0"/>
                        <a:pt x="7" y="0"/>
                      </a:cubicBezTo>
                      <a:cubicBezTo>
                        <a:pt x="6" y="1"/>
                        <a:pt x="4" y="4"/>
                        <a:pt x="3" y="8"/>
                      </a:cubicBezTo>
                      <a:cubicBezTo>
                        <a:pt x="3" y="10"/>
                        <a:pt x="2" y="11"/>
                        <a:pt x="2" y="13"/>
                      </a:cubicBezTo>
                      <a:cubicBezTo>
                        <a:pt x="2" y="13"/>
                        <a:pt x="2" y="13"/>
                        <a:pt x="2" y="13"/>
                      </a:cubicBezTo>
                      <a:cubicBezTo>
                        <a:pt x="0" y="20"/>
                        <a:pt x="0" y="26"/>
                        <a:pt x="2" y="26"/>
                      </a:cubicBezTo>
                      <a:cubicBezTo>
                        <a:pt x="2" y="26"/>
                        <a:pt x="2" y="26"/>
                        <a:pt x="2" y="26"/>
                      </a:cubicBezTo>
                      <a:cubicBezTo>
                        <a:pt x="3" y="26"/>
                        <a:pt x="6" y="21"/>
                        <a:pt x="8" y="14"/>
                      </a:cubicBezTo>
                      <a:cubicBezTo>
                        <a:pt x="9" y="8"/>
                        <a:pt x="10" y="2"/>
                        <a:pt x="9" y="1"/>
                      </a:cubicBezTo>
                      <a:cubicBezTo>
                        <a:pt x="8" y="0"/>
                        <a:pt x="8" y="0"/>
                        <a:pt x="8" y="0"/>
                      </a:cubicBezTo>
                      <a:cubicBezTo>
                        <a:pt x="8" y="0"/>
                        <a:pt x="8"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6" name="Freeform 1045"/>
                <p:cNvSpPr>
                  <a:spLocks/>
                </p:cNvSpPr>
                <p:nvPr/>
              </p:nvSpPr>
              <p:spPr bwMode="auto">
                <a:xfrm>
                  <a:off x="4882" y="3094"/>
                  <a:ext cx="11" cy="30"/>
                </a:xfrm>
                <a:custGeom>
                  <a:avLst/>
                  <a:gdLst>
                    <a:gd name="T0" fmla="*/ 4 w 6"/>
                    <a:gd name="T1" fmla="*/ 0 h 16"/>
                    <a:gd name="T2" fmla="*/ 1 w 6"/>
                    <a:gd name="T3" fmla="*/ 8 h 16"/>
                    <a:gd name="T4" fmla="*/ 0 w 6"/>
                    <a:gd name="T5" fmla="*/ 14 h 16"/>
                    <a:gd name="T6" fmla="*/ 1 w 6"/>
                    <a:gd name="T7" fmla="*/ 16 h 16"/>
                    <a:gd name="T8" fmla="*/ 1 w 6"/>
                    <a:gd name="T9" fmla="*/ 16 h 16"/>
                    <a:gd name="T10" fmla="*/ 4 w 6"/>
                    <a:gd name="T11" fmla="*/ 10 h 16"/>
                    <a:gd name="T12" fmla="*/ 5 w 6"/>
                    <a:gd name="T13" fmla="*/ 9 h 16"/>
                    <a:gd name="T14" fmla="*/ 5 w 6"/>
                    <a:gd name="T15" fmla="*/ 5 h 16"/>
                    <a:gd name="T16" fmla="*/ 5 w 6"/>
                    <a:gd name="T17" fmla="*/ 0 h 16"/>
                    <a:gd name="T18" fmla="*/ 4 w 6"/>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6">
                      <a:moveTo>
                        <a:pt x="4" y="0"/>
                      </a:moveTo>
                      <a:cubicBezTo>
                        <a:pt x="3" y="0"/>
                        <a:pt x="2" y="3"/>
                        <a:pt x="1" y="8"/>
                      </a:cubicBezTo>
                      <a:cubicBezTo>
                        <a:pt x="0" y="10"/>
                        <a:pt x="0" y="13"/>
                        <a:pt x="0" y="14"/>
                      </a:cubicBezTo>
                      <a:cubicBezTo>
                        <a:pt x="0" y="16"/>
                        <a:pt x="0" y="16"/>
                        <a:pt x="1" y="16"/>
                      </a:cubicBezTo>
                      <a:cubicBezTo>
                        <a:pt x="1" y="16"/>
                        <a:pt x="1" y="16"/>
                        <a:pt x="1" y="16"/>
                      </a:cubicBezTo>
                      <a:cubicBezTo>
                        <a:pt x="2" y="16"/>
                        <a:pt x="3" y="13"/>
                        <a:pt x="4" y="10"/>
                      </a:cubicBezTo>
                      <a:cubicBezTo>
                        <a:pt x="4" y="9"/>
                        <a:pt x="4" y="9"/>
                        <a:pt x="5" y="9"/>
                      </a:cubicBezTo>
                      <a:cubicBezTo>
                        <a:pt x="5" y="7"/>
                        <a:pt x="5" y="6"/>
                        <a:pt x="5" y="5"/>
                      </a:cubicBezTo>
                      <a:cubicBezTo>
                        <a:pt x="6" y="2"/>
                        <a:pt x="5" y="0"/>
                        <a:pt x="5" y="0"/>
                      </a:cubicBezTo>
                      <a:cubicBezTo>
                        <a:pt x="4" y="0"/>
                        <a:pt x="4"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7" name="Freeform 1046"/>
                <p:cNvSpPr>
                  <a:spLocks noEditPoints="1"/>
                </p:cNvSpPr>
                <p:nvPr/>
              </p:nvSpPr>
              <p:spPr bwMode="auto">
                <a:xfrm>
                  <a:off x="3683" y="2987"/>
                  <a:ext cx="470" cy="857"/>
                </a:xfrm>
                <a:custGeom>
                  <a:avLst/>
                  <a:gdLst>
                    <a:gd name="T0" fmla="*/ 136 w 250"/>
                    <a:gd name="T1" fmla="*/ 290 h 456"/>
                    <a:gd name="T2" fmla="*/ 0 w 250"/>
                    <a:gd name="T3" fmla="*/ 455 h 456"/>
                    <a:gd name="T4" fmla="*/ 1 w 250"/>
                    <a:gd name="T5" fmla="*/ 455 h 456"/>
                    <a:gd name="T6" fmla="*/ 1 w 250"/>
                    <a:gd name="T7" fmla="*/ 456 h 456"/>
                    <a:gd name="T8" fmla="*/ 137 w 250"/>
                    <a:gd name="T9" fmla="*/ 290 h 456"/>
                    <a:gd name="T10" fmla="*/ 137 w 250"/>
                    <a:gd name="T11" fmla="*/ 290 h 456"/>
                    <a:gd name="T12" fmla="*/ 136 w 250"/>
                    <a:gd name="T13" fmla="*/ 290 h 456"/>
                    <a:gd name="T14" fmla="*/ 106 w 250"/>
                    <a:gd name="T15" fmla="*/ 254 h 456"/>
                    <a:gd name="T16" fmla="*/ 105 w 250"/>
                    <a:gd name="T17" fmla="*/ 257 h 456"/>
                    <a:gd name="T18" fmla="*/ 105 w 250"/>
                    <a:gd name="T19" fmla="*/ 257 h 456"/>
                    <a:gd name="T20" fmla="*/ 139 w 250"/>
                    <a:gd name="T21" fmla="*/ 281 h 456"/>
                    <a:gd name="T22" fmla="*/ 139 w 250"/>
                    <a:gd name="T23" fmla="*/ 280 h 456"/>
                    <a:gd name="T24" fmla="*/ 141 w 250"/>
                    <a:gd name="T25" fmla="*/ 278 h 456"/>
                    <a:gd name="T26" fmla="*/ 106 w 250"/>
                    <a:gd name="T27" fmla="*/ 254 h 456"/>
                    <a:gd name="T28" fmla="*/ 194 w 250"/>
                    <a:gd name="T29" fmla="*/ 66 h 456"/>
                    <a:gd name="T30" fmla="*/ 106 w 250"/>
                    <a:gd name="T31" fmla="*/ 247 h 456"/>
                    <a:gd name="T32" fmla="*/ 107 w 250"/>
                    <a:gd name="T33" fmla="*/ 248 h 456"/>
                    <a:gd name="T34" fmla="*/ 108 w 250"/>
                    <a:gd name="T35" fmla="*/ 248 h 456"/>
                    <a:gd name="T36" fmla="*/ 195 w 250"/>
                    <a:gd name="T37" fmla="*/ 67 h 456"/>
                    <a:gd name="T38" fmla="*/ 195 w 250"/>
                    <a:gd name="T39" fmla="*/ 67 h 456"/>
                    <a:gd name="T40" fmla="*/ 194 w 250"/>
                    <a:gd name="T41" fmla="*/ 67 h 456"/>
                    <a:gd name="T42" fmla="*/ 194 w 250"/>
                    <a:gd name="T43" fmla="*/ 66 h 456"/>
                    <a:gd name="T44" fmla="*/ 200 w 250"/>
                    <a:gd name="T45" fmla="*/ 59 h 456"/>
                    <a:gd name="T46" fmla="*/ 200 w 250"/>
                    <a:gd name="T47" fmla="*/ 59 h 456"/>
                    <a:gd name="T48" fmla="*/ 199 w 250"/>
                    <a:gd name="T49" fmla="*/ 62 h 456"/>
                    <a:gd name="T50" fmla="*/ 225 w 250"/>
                    <a:gd name="T51" fmla="*/ 72 h 456"/>
                    <a:gd name="T52" fmla="*/ 225 w 250"/>
                    <a:gd name="T53" fmla="*/ 69 h 456"/>
                    <a:gd name="T54" fmla="*/ 226 w 250"/>
                    <a:gd name="T55" fmla="*/ 68 h 456"/>
                    <a:gd name="T56" fmla="*/ 200 w 250"/>
                    <a:gd name="T57" fmla="*/ 59 h 456"/>
                    <a:gd name="T58" fmla="*/ 249 w 250"/>
                    <a:gd name="T59" fmla="*/ 0 h 456"/>
                    <a:gd name="T60" fmla="*/ 229 w 250"/>
                    <a:gd name="T61" fmla="*/ 64 h 456"/>
                    <a:gd name="T62" fmla="*/ 229 w 250"/>
                    <a:gd name="T63" fmla="*/ 64 h 456"/>
                    <a:gd name="T64" fmla="*/ 229 w 250"/>
                    <a:gd name="T65" fmla="*/ 64 h 456"/>
                    <a:gd name="T66" fmla="*/ 230 w 250"/>
                    <a:gd name="T67" fmla="*/ 65 h 456"/>
                    <a:gd name="T68" fmla="*/ 250 w 250"/>
                    <a:gd name="T69" fmla="*/ 0 h 456"/>
                    <a:gd name="T70" fmla="*/ 249 w 250"/>
                    <a:gd name="T71" fmla="*/ 0 h 456"/>
                    <a:gd name="T72" fmla="*/ 249 w 250"/>
                    <a:gd name="T73" fmla="*/ 0 h 456"/>
                    <a:gd name="T74" fmla="*/ 249 w 250"/>
                    <a:gd name="T75"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0" h="456">
                      <a:moveTo>
                        <a:pt x="136" y="290"/>
                      </a:moveTo>
                      <a:cubicBezTo>
                        <a:pt x="97" y="349"/>
                        <a:pt x="52" y="405"/>
                        <a:pt x="0" y="455"/>
                      </a:cubicBezTo>
                      <a:cubicBezTo>
                        <a:pt x="0" y="455"/>
                        <a:pt x="1" y="455"/>
                        <a:pt x="1" y="455"/>
                      </a:cubicBezTo>
                      <a:cubicBezTo>
                        <a:pt x="1" y="455"/>
                        <a:pt x="1" y="455"/>
                        <a:pt x="1" y="456"/>
                      </a:cubicBezTo>
                      <a:cubicBezTo>
                        <a:pt x="53" y="406"/>
                        <a:pt x="98" y="350"/>
                        <a:pt x="137" y="290"/>
                      </a:cubicBezTo>
                      <a:cubicBezTo>
                        <a:pt x="137" y="290"/>
                        <a:pt x="137" y="290"/>
                        <a:pt x="137" y="290"/>
                      </a:cubicBezTo>
                      <a:cubicBezTo>
                        <a:pt x="137" y="290"/>
                        <a:pt x="136" y="290"/>
                        <a:pt x="136" y="290"/>
                      </a:cubicBezTo>
                      <a:moveTo>
                        <a:pt x="106" y="254"/>
                      </a:moveTo>
                      <a:cubicBezTo>
                        <a:pt x="106" y="255"/>
                        <a:pt x="105" y="256"/>
                        <a:pt x="105" y="257"/>
                      </a:cubicBezTo>
                      <a:cubicBezTo>
                        <a:pt x="105" y="257"/>
                        <a:pt x="105" y="257"/>
                        <a:pt x="105" y="257"/>
                      </a:cubicBezTo>
                      <a:cubicBezTo>
                        <a:pt x="116" y="265"/>
                        <a:pt x="127" y="273"/>
                        <a:pt x="139" y="281"/>
                      </a:cubicBezTo>
                      <a:cubicBezTo>
                        <a:pt x="139" y="280"/>
                        <a:pt x="139" y="280"/>
                        <a:pt x="139" y="280"/>
                      </a:cubicBezTo>
                      <a:cubicBezTo>
                        <a:pt x="140" y="279"/>
                        <a:pt x="140" y="278"/>
                        <a:pt x="141" y="278"/>
                      </a:cubicBezTo>
                      <a:cubicBezTo>
                        <a:pt x="129" y="270"/>
                        <a:pt x="118" y="262"/>
                        <a:pt x="106" y="254"/>
                      </a:cubicBezTo>
                      <a:moveTo>
                        <a:pt x="194" y="66"/>
                      </a:moveTo>
                      <a:cubicBezTo>
                        <a:pt x="171" y="130"/>
                        <a:pt x="142" y="190"/>
                        <a:pt x="106" y="247"/>
                      </a:cubicBezTo>
                      <a:cubicBezTo>
                        <a:pt x="107" y="247"/>
                        <a:pt x="107" y="248"/>
                        <a:pt x="107" y="248"/>
                      </a:cubicBezTo>
                      <a:cubicBezTo>
                        <a:pt x="107" y="248"/>
                        <a:pt x="107" y="248"/>
                        <a:pt x="108" y="248"/>
                      </a:cubicBezTo>
                      <a:cubicBezTo>
                        <a:pt x="143" y="191"/>
                        <a:pt x="172" y="130"/>
                        <a:pt x="195" y="67"/>
                      </a:cubicBezTo>
                      <a:cubicBezTo>
                        <a:pt x="195" y="67"/>
                        <a:pt x="195" y="67"/>
                        <a:pt x="195" y="67"/>
                      </a:cubicBezTo>
                      <a:cubicBezTo>
                        <a:pt x="194" y="67"/>
                        <a:pt x="194" y="67"/>
                        <a:pt x="194" y="67"/>
                      </a:cubicBezTo>
                      <a:cubicBezTo>
                        <a:pt x="194" y="66"/>
                        <a:pt x="194" y="66"/>
                        <a:pt x="194" y="66"/>
                      </a:cubicBezTo>
                      <a:moveTo>
                        <a:pt x="200" y="59"/>
                      </a:moveTo>
                      <a:cubicBezTo>
                        <a:pt x="200" y="59"/>
                        <a:pt x="200" y="59"/>
                        <a:pt x="200" y="59"/>
                      </a:cubicBezTo>
                      <a:cubicBezTo>
                        <a:pt x="200" y="60"/>
                        <a:pt x="199" y="61"/>
                        <a:pt x="199" y="62"/>
                      </a:cubicBezTo>
                      <a:cubicBezTo>
                        <a:pt x="207" y="65"/>
                        <a:pt x="216" y="69"/>
                        <a:pt x="225" y="72"/>
                      </a:cubicBezTo>
                      <a:cubicBezTo>
                        <a:pt x="225" y="71"/>
                        <a:pt x="225" y="70"/>
                        <a:pt x="225" y="69"/>
                      </a:cubicBezTo>
                      <a:cubicBezTo>
                        <a:pt x="225" y="69"/>
                        <a:pt x="226" y="68"/>
                        <a:pt x="226" y="68"/>
                      </a:cubicBezTo>
                      <a:cubicBezTo>
                        <a:pt x="217" y="65"/>
                        <a:pt x="209" y="62"/>
                        <a:pt x="200" y="59"/>
                      </a:cubicBezTo>
                      <a:moveTo>
                        <a:pt x="249" y="0"/>
                      </a:moveTo>
                      <a:cubicBezTo>
                        <a:pt x="243" y="22"/>
                        <a:pt x="236" y="43"/>
                        <a:pt x="229" y="64"/>
                      </a:cubicBezTo>
                      <a:cubicBezTo>
                        <a:pt x="229" y="64"/>
                        <a:pt x="229" y="64"/>
                        <a:pt x="229" y="64"/>
                      </a:cubicBezTo>
                      <a:cubicBezTo>
                        <a:pt x="229" y="64"/>
                        <a:pt x="229" y="64"/>
                        <a:pt x="229" y="64"/>
                      </a:cubicBezTo>
                      <a:cubicBezTo>
                        <a:pt x="229" y="64"/>
                        <a:pt x="230" y="65"/>
                        <a:pt x="230" y="65"/>
                      </a:cubicBezTo>
                      <a:cubicBezTo>
                        <a:pt x="237" y="44"/>
                        <a:pt x="244" y="22"/>
                        <a:pt x="250" y="0"/>
                      </a:cubicBezTo>
                      <a:cubicBezTo>
                        <a:pt x="250" y="0"/>
                        <a:pt x="249" y="0"/>
                        <a:pt x="249" y="0"/>
                      </a:cubicBezTo>
                      <a:cubicBezTo>
                        <a:pt x="249" y="0"/>
                        <a:pt x="249" y="0"/>
                        <a:pt x="249" y="0"/>
                      </a:cubicBezTo>
                      <a:cubicBezTo>
                        <a:pt x="249" y="0"/>
                        <a:pt x="249" y="0"/>
                        <a:pt x="24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8" name="Freeform 1047"/>
                <p:cNvSpPr>
                  <a:spLocks/>
                </p:cNvSpPr>
                <p:nvPr/>
              </p:nvSpPr>
              <p:spPr bwMode="auto">
                <a:xfrm>
                  <a:off x="3657" y="3843"/>
                  <a:ext cx="28" cy="24"/>
                </a:xfrm>
                <a:custGeom>
                  <a:avLst/>
                  <a:gdLst>
                    <a:gd name="T0" fmla="*/ 14 w 15"/>
                    <a:gd name="T1" fmla="*/ 0 h 13"/>
                    <a:gd name="T2" fmla="*/ 5 w 15"/>
                    <a:gd name="T3" fmla="*/ 4 h 13"/>
                    <a:gd name="T4" fmla="*/ 1 w 15"/>
                    <a:gd name="T5" fmla="*/ 13 h 13"/>
                    <a:gd name="T6" fmla="*/ 2 w 15"/>
                    <a:gd name="T7" fmla="*/ 13 h 13"/>
                    <a:gd name="T8" fmla="*/ 10 w 15"/>
                    <a:gd name="T9" fmla="*/ 9 h 13"/>
                    <a:gd name="T10" fmla="*/ 15 w 15"/>
                    <a:gd name="T11" fmla="*/ 1 h 13"/>
                    <a:gd name="T12" fmla="*/ 15 w 15"/>
                    <a:gd name="T13" fmla="*/ 0 h 13"/>
                    <a:gd name="T14" fmla="*/ 14 w 15"/>
                    <a:gd name="T15" fmla="*/ 0 h 13"/>
                    <a:gd name="T16" fmla="*/ 14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4" y="0"/>
                      </a:moveTo>
                      <a:cubicBezTo>
                        <a:pt x="12" y="0"/>
                        <a:pt x="8" y="2"/>
                        <a:pt x="5" y="4"/>
                      </a:cubicBezTo>
                      <a:cubicBezTo>
                        <a:pt x="2" y="8"/>
                        <a:pt x="0" y="12"/>
                        <a:pt x="1" y="13"/>
                      </a:cubicBezTo>
                      <a:cubicBezTo>
                        <a:pt x="1" y="13"/>
                        <a:pt x="2" y="13"/>
                        <a:pt x="2" y="13"/>
                      </a:cubicBezTo>
                      <a:cubicBezTo>
                        <a:pt x="4" y="13"/>
                        <a:pt x="7" y="12"/>
                        <a:pt x="10" y="9"/>
                      </a:cubicBezTo>
                      <a:cubicBezTo>
                        <a:pt x="13" y="6"/>
                        <a:pt x="15" y="2"/>
                        <a:pt x="15" y="1"/>
                      </a:cubicBezTo>
                      <a:cubicBezTo>
                        <a:pt x="15" y="0"/>
                        <a:pt x="15" y="0"/>
                        <a:pt x="15" y="0"/>
                      </a:cubicBezTo>
                      <a:cubicBezTo>
                        <a:pt x="15" y="0"/>
                        <a:pt x="14" y="0"/>
                        <a:pt x="14" y="0"/>
                      </a:cubicBezTo>
                      <a:cubicBezTo>
                        <a:pt x="14" y="0"/>
                        <a:pt x="14" y="0"/>
                        <a:pt x="1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9" name="Freeform 1048"/>
                <p:cNvSpPr>
                  <a:spLocks/>
                </p:cNvSpPr>
                <p:nvPr/>
              </p:nvSpPr>
              <p:spPr bwMode="auto">
                <a:xfrm>
                  <a:off x="3937" y="3502"/>
                  <a:ext cx="24" cy="30"/>
                </a:xfrm>
                <a:custGeom>
                  <a:avLst/>
                  <a:gdLst>
                    <a:gd name="T0" fmla="*/ 11 w 13"/>
                    <a:gd name="T1" fmla="*/ 0 h 16"/>
                    <a:gd name="T2" fmla="*/ 6 w 13"/>
                    <a:gd name="T3" fmla="*/ 4 h 16"/>
                    <a:gd name="T4" fmla="*/ 4 w 13"/>
                    <a:gd name="T5" fmla="*/ 6 h 16"/>
                    <a:gd name="T6" fmla="*/ 4 w 13"/>
                    <a:gd name="T7" fmla="*/ 7 h 16"/>
                    <a:gd name="T8" fmla="*/ 1 w 13"/>
                    <a:gd name="T9" fmla="*/ 16 h 16"/>
                    <a:gd name="T10" fmla="*/ 2 w 13"/>
                    <a:gd name="T11" fmla="*/ 16 h 16"/>
                    <a:gd name="T12" fmla="*/ 2 w 13"/>
                    <a:gd name="T13" fmla="*/ 16 h 16"/>
                    <a:gd name="T14" fmla="*/ 2 w 13"/>
                    <a:gd name="T15" fmla="*/ 16 h 16"/>
                    <a:gd name="T16" fmla="*/ 9 w 13"/>
                    <a:gd name="T17" fmla="*/ 10 h 16"/>
                    <a:gd name="T18" fmla="*/ 12 w 13"/>
                    <a:gd name="T19" fmla="*/ 0 h 16"/>
                    <a:gd name="T20" fmla="*/ 11 w 13"/>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1" y="0"/>
                      </a:moveTo>
                      <a:cubicBezTo>
                        <a:pt x="10" y="0"/>
                        <a:pt x="8" y="1"/>
                        <a:pt x="6" y="4"/>
                      </a:cubicBezTo>
                      <a:cubicBezTo>
                        <a:pt x="5" y="4"/>
                        <a:pt x="5" y="5"/>
                        <a:pt x="4" y="6"/>
                      </a:cubicBezTo>
                      <a:cubicBezTo>
                        <a:pt x="4" y="6"/>
                        <a:pt x="4" y="6"/>
                        <a:pt x="4" y="7"/>
                      </a:cubicBezTo>
                      <a:cubicBezTo>
                        <a:pt x="2" y="11"/>
                        <a:pt x="0" y="14"/>
                        <a:pt x="1" y="16"/>
                      </a:cubicBezTo>
                      <a:cubicBezTo>
                        <a:pt x="1" y="16"/>
                        <a:pt x="2" y="16"/>
                        <a:pt x="2" y="16"/>
                      </a:cubicBezTo>
                      <a:cubicBezTo>
                        <a:pt x="2" y="16"/>
                        <a:pt x="2" y="16"/>
                        <a:pt x="2" y="16"/>
                      </a:cubicBezTo>
                      <a:cubicBezTo>
                        <a:pt x="2" y="16"/>
                        <a:pt x="2" y="16"/>
                        <a:pt x="2" y="16"/>
                      </a:cubicBezTo>
                      <a:cubicBezTo>
                        <a:pt x="4" y="16"/>
                        <a:pt x="7" y="13"/>
                        <a:pt x="9" y="10"/>
                      </a:cubicBezTo>
                      <a:cubicBezTo>
                        <a:pt x="12" y="5"/>
                        <a:pt x="13" y="1"/>
                        <a:pt x="12" y="0"/>
                      </a:cubicBezTo>
                      <a:cubicBezTo>
                        <a:pt x="11" y="0"/>
                        <a:pt x="11" y="0"/>
                        <a:pt x="1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0" name="Freeform 1049"/>
                <p:cNvSpPr>
                  <a:spLocks/>
                </p:cNvSpPr>
                <p:nvPr/>
              </p:nvSpPr>
              <p:spPr bwMode="auto">
                <a:xfrm>
                  <a:off x="4149" y="2959"/>
                  <a:ext cx="13" cy="28"/>
                </a:xfrm>
                <a:custGeom>
                  <a:avLst/>
                  <a:gdLst>
                    <a:gd name="T0" fmla="*/ 5 w 7"/>
                    <a:gd name="T1" fmla="*/ 0 h 15"/>
                    <a:gd name="T2" fmla="*/ 1 w 7"/>
                    <a:gd name="T3" fmla="*/ 7 h 15"/>
                    <a:gd name="T4" fmla="*/ 1 w 7"/>
                    <a:gd name="T5" fmla="*/ 7 h 15"/>
                    <a:gd name="T6" fmla="*/ 3 w 7"/>
                    <a:gd name="T7" fmla="*/ 8 h 15"/>
                    <a:gd name="T8" fmla="*/ 2 w 7"/>
                    <a:gd name="T9" fmla="*/ 13 h 15"/>
                    <a:gd name="T10" fmla="*/ 0 w 7"/>
                    <a:gd name="T11" fmla="*/ 12 h 15"/>
                    <a:gd name="T12" fmla="*/ 1 w 7"/>
                    <a:gd name="T13" fmla="*/ 15 h 15"/>
                    <a:gd name="T14" fmla="*/ 1 w 7"/>
                    <a:gd name="T15" fmla="*/ 15 h 15"/>
                    <a:gd name="T16" fmla="*/ 1 w 7"/>
                    <a:gd name="T17" fmla="*/ 15 h 15"/>
                    <a:gd name="T18" fmla="*/ 2 w 7"/>
                    <a:gd name="T19" fmla="*/ 15 h 15"/>
                    <a:gd name="T20" fmla="*/ 6 w 7"/>
                    <a:gd name="T21" fmla="*/ 8 h 15"/>
                    <a:gd name="T22" fmla="*/ 5 w 7"/>
                    <a:gd name="T23" fmla="*/ 0 h 15"/>
                    <a:gd name="T24" fmla="*/ 5 w 7"/>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5">
                      <a:moveTo>
                        <a:pt x="5" y="0"/>
                      </a:moveTo>
                      <a:cubicBezTo>
                        <a:pt x="3" y="0"/>
                        <a:pt x="2" y="3"/>
                        <a:pt x="1" y="7"/>
                      </a:cubicBezTo>
                      <a:cubicBezTo>
                        <a:pt x="1" y="7"/>
                        <a:pt x="1" y="7"/>
                        <a:pt x="1" y="7"/>
                      </a:cubicBezTo>
                      <a:cubicBezTo>
                        <a:pt x="2" y="8"/>
                        <a:pt x="2" y="8"/>
                        <a:pt x="3" y="8"/>
                      </a:cubicBezTo>
                      <a:cubicBezTo>
                        <a:pt x="3" y="10"/>
                        <a:pt x="2" y="12"/>
                        <a:pt x="2" y="13"/>
                      </a:cubicBezTo>
                      <a:cubicBezTo>
                        <a:pt x="1" y="13"/>
                        <a:pt x="1" y="12"/>
                        <a:pt x="0" y="12"/>
                      </a:cubicBezTo>
                      <a:cubicBezTo>
                        <a:pt x="0" y="13"/>
                        <a:pt x="0" y="14"/>
                        <a:pt x="1" y="15"/>
                      </a:cubicBezTo>
                      <a:cubicBezTo>
                        <a:pt x="1" y="15"/>
                        <a:pt x="1" y="15"/>
                        <a:pt x="1" y="15"/>
                      </a:cubicBezTo>
                      <a:cubicBezTo>
                        <a:pt x="1" y="15"/>
                        <a:pt x="1" y="15"/>
                        <a:pt x="1" y="15"/>
                      </a:cubicBezTo>
                      <a:cubicBezTo>
                        <a:pt x="1" y="15"/>
                        <a:pt x="2" y="15"/>
                        <a:pt x="2" y="15"/>
                      </a:cubicBezTo>
                      <a:cubicBezTo>
                        <a:pt x="3" y="14"/>
                        <a:pt x="5" y="12"/>
                        <a:pt x="6" y="8"/>
                      </a:cubicBezTo>
                      <a:cubicBezTo>
                        <a:pt x="7" y="4"/>
                        <a:pt x="6" y="1"/>
                        <a:pt x="5" y="0"/>
                      </a:cubicBezTo>
                      <a:cubicBezTo>
                        <a:pt x="5" y="0"/>
                        <a:pt x="5"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1" name="Freeform 1050"/>
                <p:cNvSpPr>
                  <a:spLocks/>
                </p:cNvSpPr>
                <p:nvPr/>
              </p:nvSpPr>
              <p:spPr bwMode="auto">
                <a:xfrm>
                  <a:off x="3863" y="3452"/>
                  <a:ext cx="23" cy="30"/>
                </a:xfrm>
                <a:custGeom>
                  <a:avLst/>
                  <a:gdLst>
                    <a:gd name="T0" fmla="*/ 10 w 12"/>
                    <a:gd name="T1" fmla="*/ 0 h 16"/>
                    <a:gd name="T2" fmla="*/ 4 w 12"/>
                    <a:gd name="T3" fmla="*/ 6 h 16"/>
                    <a:gd name="T4" fmla="*/ 2 w 12"/>
                    <a:gd name="T5" fmla="*/ 16 h 16"/>
                    <a:gd name="T6" fmla="*/ 2 w 12"/>
                    <a:gd name="T7" fmla="*/ 16 h 16"/>
                    <a:gd name="T8" fmla="*/ 9 w 12"/>
                    <a:gd name="T9" fmla="*/ 10 h 16"/>
                    <a:gd name="T10" fmla="*/ 9 w 12"/>
                    <a:gd name="T11" fmla="*/ 10 h 16"/>
                    <a:gd name="T12" fmla="*/ 10 w 12"/>
                    <a:gd name="T13" fmla="*/ 7 h 16"/>
                    <a:gd name="T14" fmla="*/ 12 w 12"/>
                    <a:gd name="T15" fmla="*/ 1 h 16"/>
                    <a:gd name="T16" fmla="*/ 11 w 12"/>
                    <a:gd name="T17" fmla="*/ 1 h 16"/>
                    <a:gd name="T18" fmla="*/ 10 w 12"/>
                    <a:gd name="T19" fmla="*/ 0 h 16"/>
                    <a:gd name="T20" fmla="*/ 10 w 12"/>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6">
                      <a:moveTo>
                        <a:pt x="10" y="0"/>
                      </a:moveTo>
                      <a:cubicBezTo>
                        <a:pt x="9" y="0"/>
                        <a:pt x="6" y="3"/>
                        <a:pt x="4" y="6"/>
                      </a:cubicBezTo>
                      <a:cubicBezTo>
                        <a:pt x="1" y="10"/>
                        <a:pt x="0" y="15"/>
                        <a:pt x="2" y="16"/>
                      </a:cubicBezTo>
                      <a:cubicBezTo>
                        <a:pt x="2" y="16"/>
                        <a:pt x="2" y="16"/>
                        <a:pt x="2" y="16"/>
                      </a:cubicBezTo>
                      <a:cubicBezTo>
                        <a:pt x="4" y="16"/>
                        <a:pt x="7" y="14"/>
                        <a:pt x="9" y="10"/>
                      </a:cubicBezTo>
                      <a:cubicBezTo>
                        <a:pt x="9" y="10"/>
                        <a:pt x="9" y="10"/>
                        <a:pt x="9" y="10"/>
                      </a:cubicBezTo>
                      <a:cubicBezTo>
                        <a:pt x="9" y="9"/>
                        <a:pt x="10" y="8"/>
                        <a:pt x="10" y="7"/>
                      </a:cubicBezTo>
                      <a:cubicBezTo>
                        <a:pt x="12" y="5"/>
                        <a:pt x="12" y="3"/>
                        <a:pt x="12" y="1"/>
                      </a:cubicBezTo>
                      <a:cubicBezTo>
                        <a:pt x="11" y="1"/>
                        <a:pt x="11" y="1"/>
                        <a:pt x="11" y="1"/>
                      </a:cubicBezTo>
                      <a:cubicBezTo>
                        <a:pt x="11" y="1"/>
                        <a:pt x="11" y="0"/>
                        <a:pt x="10" y="0"/>
                      </a:cubicBezTo>
                      <a:cubicBezTo>
                        <a:pt x="10" y="0"/>
                        <a:pt x="10" y="0"/>
                        <a:pt x="1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2" name="Freeform 1051"/>
                <p:cNvSpPr>
                  <a:spLocks/>
                </p:cNvSpPr>
                <p:nvPr/>
              </p:nvSpPr>
              <p:spPr bwMode="auto">
                <a:xfrm>
                  <a:off x="4046" y="3081"/>
                  <a:ext cx="17" cy="32"/>
                </a:xfrm>
                <a:custGeom>
                  <a:avLst/>
                  <a:gdLst>
                    <a:gd name="T0" fmla="*/ 7 w 9"/>
                    <a:gd name="T1" fmla="*/ 0 h 17"/>
                    <a:gd name="T2" fmla="*/ 1 w 9"/>
                    <a:gd name="T3" fmla="*/ 7 h 17"/>
                    <a:gd name="T4" fmla="*/ 1 w 9"/>
                    <a:gd name="T5" fmla="*/ 16 h 17"/>
                    <a:gd name="T6" fmla="*/ 1 w 9"/>
                    <a:gd name="T7" fmla="*/ 17 h 17"/>
                    <a:gd name="T8" fmla="*/ 2 w 9"/>
                    <a:gd name="T9" fmla="*/ 17 h 17"/>
                    <a:gd name="T10" fmla="*/ 2 w 9"/>
                    <a:gd name="T11" fmla="*/ 17 h 17"/>
                    <a:gd name="T12" fmla="*/ 6 w 9"/>
                    <a:gd name="T13" fmla="*/ 12 h 17"/>
                    <a:gd name="T14" fmla="*/ 7 w 9"/>
                    <a:gd name="T15" fmla="*/ 9 h 17"/>
                    <a:gd name="T16" fmla="*/ 7 w 9"/>
                    <a:gd name="T17" fmla="*/ 9 h 17"/>
                    <a:gd name="T18" fmla="*/ 7 w 9"/>
                    <a:gd name="T19" fmla="*/ 0 h 17"/>
                    <a:gd name="T20" fmla="*/ 7 w 9"/>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7">
                      <a:moveTo>
                        <a:pt x="7" y="0"/>
                      </a:moveTo>
                      <a:cubicBezTo>
                        <a:pt x="5" y="0"/>
                        <a:pt x="2" y="3"/>
                        <a:pt x="1" y="7"/>
                      </a:cubicBezTo>
                      <a:cubicBezTo>
                        <a:pt x="0" y="11"/>
                        <a:pt x="0" y="15"/>
                        <a:pt x="1" y="16"/>
                      </a:cubicBezTo>
                      <a:cubicBezTo>
                        <a:pt x="1" y="16"/>
                        <a:pt x="1" y="16"/>
                        <a:pt x="1" y="17"/>
                      </a:cubicBezTo>
                      <a:cubicBezTo>
                        <a:pt x="1" y="17"/>
                        <a:pt x="1" y="17"/>
                        <a:pt x="2" y="17"/>
                      </a:cubicBezTo>
                      <a:cubicBezTo>
                        <a:pt x="2" y="17"/>
                        <a:pt x="2" y="17"/>
                        <a:pt x="2" y="17"/>
                      </a:cubicBezTo>
                      <a:cubicBezTo>
                        <a:pt x="3" y="17"/>
                        <a:pt x="4" y="15"/>
                        <a:pt x="6" y="12"/>
                      </a:cubicBezTo>
                      <a:cubicBezTo>
                        <a:pt x="6" y="11"/>
                        <a:pt x="7" y="10"/>
                        <a:pt x="7" y="9"/>
                      </a:cubicBezTo>
                      <a:cubicBezTo>
                        <a:pt x="7" y="9"/>
                        <a:pt x="7" y="9"/>
                        <a:pt x="7" y="9"/>
                      </a:cubicBezTo>
                      <a:cubicBezTo>
                        <a:pt x="8" y="4"/>
                        <a:pt x="9" y="1"/>
                        <a:pt x="7" y="0"/>
                      </a:cubicBezTo>
                      <a:cubicBezTo>
                        <a:pt x="7" y="0"/>
                        <a:pt x="7"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3" name="Freeform 1052"/>
                <p:cNvSpPr>
                  <a:spLocks/>
                </p:cNvSpPr>
                <p:nvPr/>
              </p:nvSpPr>
              <p:spPr bwMode="auto">
                <a:xfrm>
                  <a:off x="4104" y="3107"/>
                  <a:ext cx="11" cy="21"/>
                </a:xfrm>
                <a:custGeom>
                  <a:avLst/>
                  <a:gdLst>
                    <a:gd name="T0" fmla="*/ 5 w 6"/>
                    <a:gd name="T1" fmla="*/ 0 h 11"/>
                    <a:gd name="T2" fmla="*/ 5 w 6"/>
                    <a:gd name="T3" fmla="*/ 0 h 11"/>
                    <a:gd name="T4" fmla="*/ 2 w 6"/>
                    <a:gd name="T5" fmla="*/ 4 h 11"/>
                    <a:gd name="T6" fmla="*/ 1 w 6"/>
                    <a:gd name="T7" fmla="*/ 5 h 11"/>
                    <a:gd name="T8" fmla="*/ 1 w 6"/>
                    <a:gd name="T9" fmla="*/ 8 h 11"/>
                    <a:gd name="T10" fmla="*/ 1 w 6"/>
                    <a:gd name="T11" fmla="*/ 11 h 11"/>
                    <a:gd name="T12" fmla="*/ 2 w 6"/>
                    <a:gd name="T13" fmla="*/ 11 h 11"/>
                    <a:gd name="T14" fmla="*/ 5 w 6"/>
                    <a:gd name="T15" fmla="*/ 6 h 11"/>
                    <a:gd name="T16" fmla="*/ 6 w 6"/>
                    <a:gd name="T17" fmla="*/ 1 h 11"/>
                    <a:gd name="T18" fmla="*/ 5 w 6"/>
                    <a:gd name="T19" fmla="*/ 0 h 11"/>
                    <a:gd name="T20" fmla="*/ 5 w 6"/>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1">
                      <a:moveTo>
                        <a:pt x="5" y="0"/>
                      </a:moveTo>
                      <a:cubicBezTo>
                        <a:pt x="5" y="0"/>
                        <a:pt x="5" y="0"/>
                        <a:pt x="5" y="0"/>
                      </a:cubicBezTo>
                      <a:cubicBezTo>
                        <a:pt x="4" y="0"/>
                        <a:pt x="3" y="2"/>
                        <a:pt x="2" y="4"/>
                      </a:cubicBezTo>
                      <a:cubicBezTo>
                        <a:pt x="2" y="4"/>
                        <a:pt x="1" y="5"/>
                        <a:pt x="1" y="5"/>
                      </a:cubicBezTo>
                      <a:cubicBezTo>
                        <a:pt x="1" y="6"/>
                        <a:pt x="1" y="7"/>
                        <a:pt x="1" y="8"/>
                      </a:cubicBezTo>
                      <a:cubicBezTo>
                        <a:pt x="0" y="10"/>
                        <a:pt x="1" y="11"/>
                        <a:pt x="1" y="11"/>
                      </a:cubicBezTo>
                      <a:cubicBezTo>
                        <a:pt x="1" y="11"/>
                        <a:pt x="2" y="11"/>
                        <a:pt x="2" y="11"/>
                      </a:cubicBezTo>
                      <a:cubicBezTo>
                        <a:pt x="2" y="11"/>
                        <a:pt x="4" y="9"/>
                        <a:pt x="5" y="6"/>
                      </a:cubicBezTo>
                      <a:cubicBezTo>
                        <a:pt x="6" y="4"/>
                        <a:pt x="6" y="3"/>
                        <a:pt x="6" y="1"/>
                      </a:cubicBezTo>
                      <a:cubicBezTo>
                        <a:pt x="6" y="1"/>
                        <a:pt x="5" y="0"/>
                        <a:pt x="5" y="0"/>
                      </a:cubicBezTo>
                      <a:cubicBezTo>
                        <a:pt x="5" y="0"/>
                        <a:pt x="5"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4" name="Freeform 1053"/>
                <p:cNvSpPr>
                  <a:spLocks noEditPoints="1"/>
                </p:cNvSpPr>
                <p:nvPr/>
              </p:nvSpPr>
              <p:spPr bwMode="auto">
                <a:xfrm>
                  <a:off x="3311" y="1613"/>
                  <a:ext cx="312" cy="434"/>
                </a:xfrm>
                <a:custGeom>
                  <a:avLst/>
                  <a:gdLst>
                    <a:gd name="T0" fmla="*/ 117 w 166"/>
                    <a:gd name="T1" fmla="*/ 125 h 231"/>
                    <a:gd name="T2" fmla="*/ 116 w 166"/>
                    <a:gd name="T3" fmla="*/ 126 h 231"/>
                    <a:gd name="T4" fmla="*/ 116 w 166"/>
                    <a:gd name="T5" fmla="*/ 126 h 231"/>
                    <a:gd name="T6" fmla="*/ 165 w 166"/>
                    <a:gd name="T7" fmla="*/ 231 h 231"/>
                    <a:gd name="T8" fmla="*/ 166 w 166"/>
                    <a:gd name="T9" fmla="*/ 231 h 231"/>
                    <a:gd name="T10" fmla="*/ 166 w 166"/>
                    <a:gd name="T11" fmla="*/ 231 h 231"/>
                    <a:gd name="T12" fmla="*/ 166 w 166"/>
                    <a:gd name="T13" fmla="*/ 231 h 231"/>
                    <a:gd name="T14" fmla="*/ 117 w 166"/>
                    <a:gd name="T15" fmla="*/ 125 h 231"/>
                    <a:gd name="T16" fmla="*/ 111 w 166"/>
                    <a:gd name="T17" fmla="*/ 121 h 231"/>
                    <a:gd name="T18" fmla="*/ 83 w 166"/>
                    <a:gd name="T19" fmla="*/ 139 h 231"/>
                    <a:gd name="T20" fmla="*/ 84 w 166"/>
                    <a:gd name="T21" fmla="*/ 140 h 231"/>
                    <a:gd name="T22" fmla="*/ 84 w 166"/>
                    <a:gd name="T23" fmla="*/ 140 h 231"/>
                    <a:gd name="T24" fmla="*/ 112 w 166"/>
                    <a:gd name="T25" fmla="*/ 123 h 231"/>
                    <a:gd name="T26" fmla="*/ 112 w 166"/>
                    <a:gd name="T27" fmla="*/ 123 h 231"/>
                    <a:gd name="T28" fmla="*/ 111 w 166"/>
                    <a:gd name="T29" fmla="*/ 121 h 231"/>
                    <a:gd name="T30" fmla="*/ 14 w 166"/>
                    <a:gd name="T31" fmla="*/ 50 h 231"/>
                    <a:gd name="T32" fmla="*/ 14 w 166"/>
                    <a:gd name="T33" fmla="*/ 50 h 231"/>
                    <a:gd name="T34" fmla="*/ 13 w 166"/>
                    <a:gd name="T35" fmla="*/ 50 h 231"/>
                    <a:gd name="T36" fmla="*/ 79 w 166"/>
                    <a:gd name="T37" fmla="*/ 138 h 231"/>
                    <a:gd name="T38" fmla="*/ 80 w 166"/>
                    <a:gd name="T39" fmla="*/ 137 h 231"/>
                    <a:gd name="T40" fmla="*/ 80 w 166"/>
                    <a:gd name="T41" fmla="*/ 137 h 231"/>
                    <a:gd name="T42" fmla="*/ 14 w 166"/>
                    <a:gd name="T43" fmla="*/ 50 h 231"/>
                    <a:gd name="T44" fmla="*/ 27 w 166"/>
                    <a:gd name="T45" fmla="*/ 30 h 231"/>
                    <a:gd name="T46" fmla="*/ 12 w 166"/>
                    <a:gd name="T47" fmla="*/ 44 h 231"/>
                    <a:gd name="T48" fmla="*/ 12 w 166"/>
                    <a:gd name="T49" fmla="*/ 45 h 231"/>
                    <a:gd name="T50" fmla="*/ 13 w 166"/>
                    <a:gd name="T51" fmla="*/ 46 h 231"/>
                    <a:gd name="T52" fmla="*/ 29 w 166"/>
                    <a:gd name="T53" fmla="*/ 31 h 231"/>
                    <a:gd name="T54" fmla="*/ 28 w 166"/>
                    <a:gd name="T55" fmla="*/ 30 h 231"/>
                    <a:gd name="T56" fmla="*/ 27 w 166"/>
                    <a:gd name="T57" fmla="*/ 30 h 231"/>
                    <a:gd name="T58" fmla="*/ 0 w 166"/>
                    <a:gd name="T59" fmla="*/ 0 h 231"/>
                    <a:gd name="T60" fmla="*/ 0 w 166"/>
                    <a:gd name="T61" fmla="*/ 0 h 231"/>
                    <a:gd name="T62" fmla="*/ 0 w 166"/>
                    <a:gd name="T63" fmla="*/ 0 h 231"/>
                    <a:gd name="T64" fmla="*/ 27 w 166"/>
                    <a:gd name="T65" fmla="*/ 27 h 231"/>
                    <a:gd name="T66" fmla="*/ 27 w 166"/>
                    <a:gd name="T67" fmla="*/ 27 h 231"/>
                    <a:gd name="T68" fmla="*/ 27 w 166"/>
                    <a:gd name="T69" fmla="*/ 26 h 231"/>
                    <a:gd name="T70" fmla="*/ 28 w 166"/>
                    <a:gd name="T71" fmla="*/ 26 h 231"/>
                    <a:gd name="T72" fmla="*/ 0 w 166"/>
                    <a:gd name="T7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6" h="231">
                      <a:moveTo>
                        <a:pt x="117" y="125"/>
                      </a:moveTo>
                      <a:cubicBezTo>
                        <a:pt x="117" y="125"/>
                        <a:pt x="117" y="126"/>
                        <a:pt x="116" y="126"/>
                      </a:cubicBezTo>
                      <a:cubicBezTo>
                        <a:pt x="116" y="126"/>
                        <a:pt x="116" y="126"/>
                        <a:pt x="116" y="126"/>
                      </a:cubicBezTo>
                      <a:cubicBezTo>
                        <a:pt x="136" y="159"/>
                        <a:pt x="152" y="194"/>
                        <a:pt x="165" y="231"/>
                      </a:cubicBezTo>
                      <a:cubicBezTo>
                        <a:pt x="165" y="231"/>
                        <a:pt x="165" y="231"/>
                        <a:pt x="166" y="231"/>
                      </a:cubicBezTo>
                      <a:cubicBezTo>
                        <a:pt x="166" y="231"/>
                        <a:pt x="166" y="231"/>
                        <a:pt x="166" y="231"/>
                      </a:cubicBezTo>
                      <a:cubicBezTo>
                        <a:pt x="166" y="231"/>
                        <a:pt x="166" y="231"/>
                        <a:pt x="166" y="231"/>
                      </a:cubicBezTo>
                      <a:cubicBezTo>
                        <a:pt x="153" y="194"/>
                        <a:pt x="137" y="159"/>
                        <a:pt x="117" y="125"/>
                      </a:cubicBezTo>
                      <a:moveTo>
                        <a:pt x="111" y="121"/>
                      </a:moveTo>
                      <a:cubicBezTo>
                        <a:pt x="102" y="127"/>
                        <a:pt x="93" y="133"/>
                        <a:pt x="83" y="139"/>
                      </a:cubicBezTo>
                      <a:cubicBezTo>
                        <a:pt x="84" y="139"/>
                        <a:pt x="84" y="139"/>
                        <a:pt x="84" y="140"/>
                      </a:cubicBezTo>
                      <a:cubicBezTo>
                        <a:pt x="84" y="140"/>
                        <a:pt x="84" y="140"/>
                        <a:pt x="84" y="140"/>
                      </a:cubicBezTo>
                      <a:cubicBezTo>
                        <a:pt x="94" y="134"/>
                        <a:pt x="103" y="129"/>
                        <a:pt x="112" y="123"/>
                      </a:cubicBezTo>
                      <a:cubicBezTo>
                        <a:pt x="112" y="123"/>
                        <a:pt x="112" y="123"/>
                        <a:pt x="112" y="123"/>
                      </a:cubicBezTo>
                      <a:cubicBezTo>
                        <a:pt x="111" y="122"/>
                        <a:pt x="111" y="122"/>
                        <a:pt x="111" y="121"/>
                      </a:cubicBezTo>
                      <a:moveTo>
                        <a:pt x="14" y="50"/>
                      </a:moveTo>
                      <a:cubicBezTo>
                        <a:pt x="14" y="50"/>
                        <a:pt x="14" y="50"/>
                        <a:pt x="14" y="50"/>
                      </a:cubicBezTo>
                      <a:cubicBezTo>
                        <a:pt x="13" y="50"/>
                        <a:pt x="13" y="50"/>
                        <a:pt x="13" y="50"/>
                      </a:cubicBezTo>
                      <a:cubicBezTo>
                        <a:pt x="38" y="77"/>
                        <a:pt x="60" y="107"/>
                        <a:pt x="79" y="138"/>
                      </a:cubicBezTo>
                      <a:cubicBezTo>
                        <a:pt x="79" y="137"/>
                        <a:pt x="80" y="137"/>
                        <a:pt x="80" y="137"/>
                      </a:cubicBezTo>
                      <a:cubicBezTo>
                        <a:pt x="80" y="137"/>
                        <a:pt x="80" y="137"/>
                        <a:pt x="80" y="137"/>
                      </a:cubicBezTo>
                      <a:cubicBezTo>
                        <a:pt x="61" y="106"/>
                        <a:pt x="39" y="77"/>
                        <a:pt x="14" y="50"/>
                      </a:cubicBezTo>
                      <a:moveTo>
                        <a:pt x="27" y="30"/>
                      </a:moveTo>
                      <a:cubicBezTo>
                        <a:pt x="22" y="35"/>
                        <a:pt x="17" y="40"/>
                        <a:pt x="12" y="44"/>
                      </a:cubicBezTo>
                      <a:cubicBezTo>
                        <a:pt x="12" y="45"/>
                        <a:pt x="12" y="45"/>
                        <a:pt x="12" y="45"/>
                      </a:cubicBezTo>
                      <a:cubicBezTo>
                        <a:pt x="12" y="45"/>
                        <a:pt x="13" y="45"/>
                        <a:pt x="13" y="46"/>
                      </a:cubicBezTo>
                      <a:cubicBezTo>
                        <a:pt x="18" y="41"/>
                        <a:pt x="24" y="36"/>
                        <a:pt x="29" y="31"/>
                      </a:cubicBezTo>
                      <a:cubicBezTo>
                        <a:pt x="28" y="31"/>
                        <a:pt x="28" y="30"/>
                        <a:pt x="28" y="30"/>
                      </a:cubicBezTo>
                      <a:cubicBezTo>
                        <a:pt x="28" y="30"/>
                        <a:pt x="27" y="30"/>
                        <a:pt x="27" y="30"/>
                      </a:cubicBezTo>
                      <a:moveTo>
                        <a:pt x="0" y="0"/>
                      </a:moveTo>
                      <a:cubicBezTo>
                        <a:pt x="0" y="0"/>
                        <a:pt x="0" y="0"/>
                        <a:pt x="0" y="0"/>
                      </a:cubicBezTo>
                      <a:cubicBezTo>
                        <a:pt x="0" y="0"/>
                        <a:pt x="0" y="0"/>
                        <a:pt x="0" y="0"/>
                      </a:cubicBezTo>
                      <a:cubicBezTo>
                        <a:pt x="9" y="9"/>
                        <a:pt x="18" y="18"/>
                        <a:pt x="27" y="27"/>
                      </a:cubicBezTo>
                      <a:cubicBezTo>
                        <a:pt x="27" y="27"/>
                        <a:pt x="27" y="27"/>
                        <a:pt x="27" y="27"/>
                      </a:cubicBezTo>
                      <a:cubicBezTo>
                        <a:pt x="27" y="27"/>
                        <a:pt x="27" y="26"/>
                        <a:pt x="27" y="26"/>
                      </a:cubicBezTo>
                      <a:cubicBezTo>
                        <a:pt x="28" y="26"/>
                        <a:pt x="28" y="26"/>
                        <a:pt x="28" y="26"/>
                      </a:cubicBezTo>
                      <a:cubicBezTo>
                        <a:pt x="19" y="17"/>
                        <a:pt x="10" y="8"/>
                        <a:pt x="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5" name="Freeform 1054"/>
                <p:cNvSpPr>
                  <a:spLocks/>
                </p:cNvSpPr>
                <p:nvPr/>
              </p:nvSpPr>
              <p:spPr bwMode="auto">
                <a:xfrm>
                  <a:off x="3619" y="2047"/>
                  <a:ext cx="13" cy="17"/>
                </a:xfrm>
                <a:custGeom>
                  <a:avLst/>
                  <a:gdLst>
                    <a:gd name="T0" fmla="*/ 2 w 7"/>
                    <a:gd name="T1" fmla="*/ 0 h 9"/>
                    <a:gd name="T2" fmla="*/ 2 w 7"/>
                    <a:gd name="T3" fmla="*/ 0 h 9"/>
                    <a:gd name="T4" fmla="*/ 1 w 7"/>
                    <a:gd name="T5" fmla="*/ 0 h 9"/>
                    <a:gd name="T6" fmla="*/ 1 w 7"/>
                    <a:gd name="T7" fmla="*/ 6 h 9"/>
                    <a:gd name="T8" fmla="*/ 4 w 7"/>
                    <a:gd name="T9" fmla="*/ 9 h 9"/>
                    <a:gd name="T10" fmla="*/ 5 w 7"/>
                    <a:gd name="T11" fmla="*/ 9 h 9"/>
                    <a:gd name="T12" fmla="*/ 6 w 7"/>
                    <a:gd name="T13" fmla="*/ 4 h 9"/>
                    <a:gd name="T14" fmla="*/ 2 w 7"/>
                    <a:gd name="T15" fmla="*/ 0 h 9"/>
                    <a:gd name="T16" fmla="*/ 2 w 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0"/>
                      </a:moveTo>
                      <a:cubicBezTo>
                        <a:pt x="2" y="0"/>
                        <a:pt x="2" y="0"/>
                        <a:pt x="2" y="0"/>
                      </a:cubicBezTo>
                      <a:cubicBezTo>
                        <a:pt x="1" y="0"/>
                        <a:pt x="1" y="0"/>
                        <a:pt x="1" y="0"/>
                      </a:cubicBezTo>
                      <a:cubicBezTo>
                        <a:pt x="0" y="1"/>
                        <a:pt x="0" y="3"/>
                        <a:pt x="1" y="6"/>
                      </a:cubicBezTo>
                      <a:cubicBezTo>
                        <a:pt x="2" y="8"/>
                        <a:pt x="3" y="9"/>
                        <a:pt x="4" y="9"/>
                      </a:cubicBezTo>
                      <a:cubicBezTo>
                        <a:pt x="5" y="9"/>
                        <a:pt x="5" y="9"/>
                        <a:pt x="5" y="9"/>
                      </a:cubicBezTo>
                      <a:cubicBezTo>
                        <a:pt x="6" y="9"/>
                        <a:pt x="7" y="6"/>
                        <a:pt x="6" y="4"/>
                      </a:cubicBezTo>
                      <a:cubicBezTo>
                        <a:pt x="5" y="1"/>
                        <a:pt x="3" y="0"/>
                        <a:pt x="2" y="0"/>
                      </a:cubicBezTo>
                      <a:cubicBezTo>
                        <a:pt x="2" y="0"/>
                        <a:pt x="2"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6" name="Freeform 1055"/>
                <p:cNvSpPr>
                  <a:spLocks/>
                </p:cNvSpPr>
                <p:nvPr/>
              </p:nvSpPr>
              <p:spPr bwMode="auto">
                <a:xfrm>
                  <a:off x="3518" y="1833"/>
                  <a:ext cx="13" cy="17"/>
                </a:xfrm>
                <a:custGeom>
                  <a:avLst/>
                  <a:gdLst>
                    <a:gd name="T0" fmla="*/ 2 w 7"/>
                    <a:gd name="T1" fmla="*/ 0 h 9"/>
                    <a:gd name="T2" fmla="*/ 1 w 7"/>
                    <a:gd name="T3" fmla="*/ 0 h 9"/>
                    <a:gd name="T4" fmla="*/ 1 w 7"/>
                    <a:gd name="T5" fmla="*/ 4 h 9"/>
                    <a:gd name="T6" fmla="*/ 2 w 7"/>
                    <a:gd name="T7" fmla="*/ 6 h 9"/>
                    <a:gd name="T8" fmla="*/ 2 w 7"/>
                    <a:gd name="T9" fmla="*/ 6 h 9"/>
                    <a:gd name="T10" fmla="*/ 6 w 7"/>
                    <a:gd name="T11" fmla="*/ 9 h 9"/>
                    <a:gd name="T12" fmla="*/ 6 w 7"/>
                    <a:gd name="T13" fmla="*/ 9 h 9"/>
                    <a:gd name="T14" fmla="*/ 6 w 7"/>
                    <a:gd name="T15" fmla="*/ 9 h 9"/>
                    <a:gd name="T16" fmla="*/ 7 w 7"/>
                    <a:gd name="T17" fmla="*/ 8 h 9"/>
                    <a:gd name="T18" fmla="*/ 6 w 7"/>
                    <a:gd name="T19" fmla="*/ 3 h 9"/>
                    <a:gd name="T20" fmla="*/ 2 w 7"/>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2" y="0"/>
                      </a:moveTo>
                      <a:cubicBezTo>
                        <a:pt x="2" y="0"/>
                        <a:pt x="1" y="0"/>
                        <a:pt x="1" y="0"/>
                      </a:cubicBezTo>
                      <a:cubicBezTo>
                        <a:pt x="0" y="1"/>
                        <a:pt x="0" y="2"/>
                        <a:pt x="1" y="4"/>
                      </a:cubicBezTo>
                      <a:cubicBezTo>
                        <a:pt x="1" y="5"/>
                        <a:pt x="1" y="5"/>
                        <a:pt x="2" y="6"/>
                      </a:cubicBezTo>
                      <a:cubicBezTo>
                        <a:pt x="2" y="6"/>
                        <a:pt x="2" y="6"/>
                        <a:pt x="2" y="6"/>
                      </a:cubicBezTo>
                      <a:cubicBezTo>
                        <a:pt x="3" y="8"/>
                        <a:pt x="5" y="9"/>
                        <a:pt x="6" y="9"/>
                      </a:cubicBezTo>
                      <a:cubicBezTo>
                        <a:pt x="6" y="9"/>
                        <a:pt x="6" y="9"/>
                        <a:pt x="6" y="9"/>
                      </a:cubicBezTo>
                      <a:cubicBezTo>
                        <a:pt x="6" y="9"/>
                        <a:pt x="6" y="9"/>
                        <a:pt x="6" y="9"/>
                      </a:cubicBezTo>
                      <a:cubicBezTo>
                        <a:pt x="7" y="9"/>
                        <a:pt x="7" y="8"/>
                        <a:pt x="7" y="8"/>
                      </a:cubicBezTo>
                      <a:cubicBezTo>
                        <a:pt x="7" y="7"/>
                        <a:pt x="7" y="5"/>
                        <a:pt x="6" y="3"/>
                      </a:cubicBezTo>
                      <a:cubicBezTo>
                        <a:pt x="5" y="1"/>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7" name="Freeform 1056"/>
                <p:cNvSpPr>
                  <a:spLocks/>
                </p:cNvSpPr>
                <p:nvPr/>
              </p:nvSpPr>
              <p:spPr bwMode="auto">
                <a:xfrm>
                  <a:off x="3298" y="1602"/>
                  <a:ext cx="15" cy="11"/>
                </a:xfrm>
                <a:custGeom>
                  <a:avLst/>
                  <a:gdLst>
                    <a:gd name="T0" fmla="*/ 2 w 8"/>
                    <a:gd name="T1" fmla="*/ 0 h 6"/>
                    <a:gd name="T2" fmla="*/ 1 w 8"/>
                    <a:gd name="T3" fmla="*/ 0 h 6"/>
                    <a:gd name="T4" fmla="*/ 2 w 8"/>
                    <a:gd name="T5" fmla="*/ 4 h 6"/>
                    <a:gd name="T6" fmla="*/ 6 w 8"/>
                    <a:gd name="T7" fmla="*/ 6 h 6"/>
                    <a:gd name="T8" fmla="*/ 7 w 8"/>
                    <a:gd name="T9" fmla="*/ 6 h 6"/>
                    <a:gd name="T10" fmla="*/ 7 w 8"/>
                    <a:gd name="T11" fmla="*/ 6 h 6"/>
                    <a:gd name="T12" fmla="*/ 7 w 8"/>
                    <a:gd name="T13" fmla="*/ 6 h 6"/>
                    <a:gd name="T14" fmla="*/ 5 w 8"/>
                    <a:gd name="T15" fmla="*/ 2 h 6"/>
                    <a:gd name="T16" fmla="*/ 2 w 8"/>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2" y="0"/>
                      </a:moveTo>
                      <a:cubicBezTo>
                        <a:pt x="1" y="0"/>
                        <a:pt x="1" y="0"/>
                        <a:pt x="1" y="0"/>
                      </a:cubicBezTo>
                      <a:cubicBezTo>
                        <a:pt x="0" y="1"/>
                        <a:pt x="1" y="3"/>
                        <a:pt x="2" y="4"/>
                      </a:cubicBezTo>
                      <a:cubicBezTo>
                        <a:pt x="4" y="6"/>
                        <a:pt x="5" y="6"/>
                        <a:pt x="6" y="6"/>
                      </a:cubicBezTo>
                      <a:cubicBezTo>
                        <a:pt x="6" y="6"/>
                        <a:pt x="6" y="6"/>
                        <a:pt x="7" y="6"/>
                      </a:cubicBezTo>
                      <a:cubicBezTo>
                        <a:pt x="7" y="6"/>
                        <a:pt x="7" y="6"/>
                        <a:pt x="7" y="6"/>
                      </a:cubicBezTo>
                      <a:cubicBezTo>
                        <a:pt x="7" y="6"/>
                        <a:pt x="7" y="6"/>
                        <a:pt x="7" y="6"/>
                      </a:cubicBezTo>
                      <a:cubicBezTo>
                        <a:pt x="8" y="5"/>
                        <a:pt x="7" y="3"/>
                        <a:pt x="5" y="2"/>
                      </a:cubicBezTo>
                      <a:cubicBezTo>
                        <a:pt x="4" y="1"/>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8" name="Freeform 1057"/>
                <p:cNvSpPr>
                  <a:spLocks/>
                </p:cNvSpPr>
                <p:nvPr/>
              </p:nvSpPr>
              <p:spPr bwMode="auto">
                <a:xfrm>
                  <a:off x="3459" y="1870"/>
                  <a:ext cx="14" cy="17"/>
                </a:xfrm>
                <a:custGeom>
                  <a:avLst/>
                  <a:gdLst>
                    <a:gd name="T0" fmla="*/ 1 w 7"/>
                    <a:gd name="T1" fmla="*/ 0 h 9"/>
                    <a:gd name="T2" fmla="*/ 1 w 7"/>
                    <a:gd name="T3" fmla="*/ 0 h 9"/>
                    <a:gd name="T4" fmla="*/ 1 w 7"/>
                    <a:gd name="T5" fmla="*/ 0 h 9"/>
                    <a:gd name="T6" fmla="*/ 0 w 7"/>
                    <a:gd name="T7" fmla="*/ 1 h 9"/>
                    <a:gd name="T8" fmla="*/ 1 w 7"/>
                    <a:gd name="T9" fmla="*/ 6 h 9"/>
                    <a:gd name="T10" fmla="*/ 5 w 7"/>
                    <a:gd name="T11" fmla="*/ 9 h 9"/>
                    <a:gd name="T12" fmla="*/ 6 w 7"/>
                    <a:gd name="T13" fmla="*/ 8 h 9"/>
                    <a:gd name="T14" fmla="*/ 5 w 7"/>
                    <a:gd name="T15" fmla="*/ 3 h 9"/>
                    <a:gd name="T16" fmla="*/ 5 w 7"/>
                    <a:gd name="T17" fmla="*/ 3 h 9"/>
                    <a:gd name="T18" fmla="*/ 4 w 7"/>
                    <a:gd name="T19" fmla="*/ 2 h 9"/>
                    <a:gd name="T20" fmla="*/ 1 w 7"/>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1" y="0"/>
                      </a:moveTo>
                      <a:cubicBezTo>
                        <a:pt x="1" y="0"/>
                        <a:pt x="1" y="0"/>
                        <a:pt x="1" y="0"/>
                      </a:cubicBezTo>
                      <a:cubicBezTo>
                        <a:pt x="1" y="0"/>
                        <a:pt x="1" y="0"/>
                        <a:pt x="1" y="0"/>
                      </a:cubicBezTo>
                      <a:cubicBezTo>
                        <a:pt x="1" y="0"/>
                        <a:pt x="0" y="0"/>
                        <a:pt x="0" y="1"/>
                      </a:cubicBezTo>
                      <a:cubicBezTo>
                        <a:pt x="0" y="2"/>
                        <a:pt x="0" y="4"/>
                        <a:pt x="1" y="6"/>
                      </a:cubicBezTo>
                      <a:cubicBezTo>
                        <a:pt x="2" y="7"/>
                        <a:pt x="4" y="9"/>
                        <a:pt x="5" y="9"/>
                      </a:cubicBezTo>
                      <a:cubicBezTo>
                        <a:pt x="5" y="9"/>
                        <a:pt x="5" y="8"/>
                        <a:pt x="6" y="8"/>
                      </a:cubicBezTo>
                      <a:cubicBezTo>
                        <a:pt x="7" y="8"/>
                        <a:pt x="7" y="5"/>
                        <a:pt x="5" y="3"/>
                      </a:cubicBezTo>
                      <a:cubicBezTo>
                        <a:pt x="5" y="3"/>
                        <a:pt x="5" y="3"/>
                        <a:pt x="5" y="3"/>
                      </a:cubicBezTo>
                      <a:cubicBezTo>
                        <a:pt x="5" y="2"/>
                        <a:pt x="5" y="2"/>
                        <a:pt x="4" y="2"/>
                      </a:cubicBezTo>
                      <a:cubicBezTo>
                        <a:pt x="3" y="0"/>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9" name="Freeform 1058"/>
                <p:cNvSpPr>
                  <a:spLocks/>
                </p:cNvSpPr>
                <p:nvPr/>
              </p:nvSpPr>
              <p:spPr bwMode="auto">
                <a:xfrm>
                  <a:off x="3322" y="1692"/>
                  <a:ext cx="15" cy="15"/>
                </a:xfrm>
                <a:custGeom>
                  <a:avLst/>
                  <a:gdLst>
                    <a:gd name="T0" fmla="*/ 2 w 8"/>
                    <a:gd name="T1" fmla="*/ 0 h 8"/>
                    <a:gd name="T2" fmla="*/ 1 w 8"/>
                    <a:gd name="T3" fmla="*/ 1 h 8"/>
                    <a:gd name="T4" fmla="*/ 2 w 8"/>
                    <a:gd name="T5" fmla="*/ 6 h 8"/>
                    <a:gd name="T6" fmla="*/ 6 w 8"/>
                    <a:gd name="T7" fmla="*/ 8 h 8"/>
                    <a:gd name="T8" fmla="*/ 7 w 8"/>
                    <a:gd name="T9" fmla="*/ 8 h 8"/>
                    <a:gd name="T10" fmla="*/ 8 w 8"/>
                    <a:gd name="T11" fmla="*/ 8 h 8"/>
                    <a:gd name="T12" fmla="*/ 8 w 8"/>
                    <a:gd name="T13" fmla="*/ 8 h 8"/>
                    <a:gd name="T14" fmla="*/ 7 w 8"/>
                    <a:gd name="T15" fmla="*/ 4 h 8"/>
                    <a:gd name="T16" fmla="*/ 6 w 8"/>
                    <a:gd name="T17" fmla="*/ 3 h 8"/>
                    <a:gd name="T18" fmla="*/ 6 w 8"/>
                    <a:gd name="T19" fmla="*/ 2 h 8"/>
                    <a:gd name="T20" fmla="*/ 2 w 8"/>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8">
                      <a:moveTo>
                        <a:pt x="2" y="0"/>
                      </a:moveTo>
                      <a:cubicBezTo>
                        <a:pt x="1" y="0"/>
                        <a:pt x="1" y="0"/>
                        <a:pt x="1" y="1"/>
                      </a:cubicBezTo>
                      <a:cubicBezTo>
                        <a:pt x="0" y="2"/>
                        <a:pt x="0" y="4"/>
                        <a:pt x="2" y="6"/>
                      </a:cubicBezTo>
                      <a:cubicBezTo>
                        <a:pt x="4" y="7"/>
                        <a:pt x="5" y="8"/>
                        <a:pt x="6" y="8"/>
                      </a:cubicBezTo>
                      <a:cubicBezTo>
                        <a:pt x="7" y="8"/>
                        <a:pt x="7" y="8"/>
                        <a:pt x="7" y="8"/>
                      </a:cubicBezTo>
                      <a:cubicBezTo>
                        <a:pt x="7" y="8"/>
                        <a:pt x="7" y="8"/>
                        <a:pt x="8" y="8"/>
                      </a:cubicBezTo>
                      <a:cubicBezTo>
                        <a:pt x="8" y="8"/>
                        <a:pt x="8" y="8"/>
                        <a:pt x="8" y="8"/>
                      </a:cubicBezTo>
                      <a:cubicBezTo>
                        <a:pt x="8" y="7"/>
                        <a:pt x="8" y="5"/>
                        <a:pt x="7" y="4"/>
                      </a:cubicBezTo>
                      <a:cubicBezTo>
                        <a:pt x="7" y="3"/>
                        <a:pt x="6" y="3"/>
                        <a:pt x="6" y="3"/>
                      </a:cubicBezTo>
                      <a:cubicBezTo>
                        <a:pt x="6" y="3"/>
                        <a:pt x="6" y="3"/>
                        <a:pt x="6" y="2"/>
                      </a:cubicBezTo>
                      <a:cubicBezTo>
                        <a:pt x="4" y="1"/>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0" name="Freeform 1059"/>
                <p:cNvSpPr>
                  <a:spLocks/>
                </p:cNvSpPr>
                <p:nvPr/>
              </p:nvSpPr>
              <p:spPr bwMode="auto">
                <a:xfrm>
                  <a:off x="3360" y="1662"/>
                  <a:ext cx="11" cy="9"/>
                </a:xfrm>
                <a:custGeom>
                  <a:avLst/>
                  <a:gdLst>
                    <a:gd name="T0" fmla="*/ 1 w 6"/>
                    <a:gd name="T1" fmla="*/ 0 h 5"/>
                    <a:gd name="T2" fmla="*/ 1 w 6"/>
                    <a:gd name="T3" fmla="*/ 1 h 5"/>
                    <a:gd name="T4" fmla="*/ 1 w 6"/>
                    <a:gd name="T5" fmla="*/ 1 h 5"/>
                    <a:gd name="T6" fmla="*/ 1 w 6"/>
                    <a:gd name="T7" fmla="*/ 4 h 5"/>
                    <a:gd name="T8" fmla="*/ 2 w 6"/>
                    <a:gd name="T9" fmla="*/ 4 h 5"/>
                    <a:gd name="T10" fmla="*/ 3 w 6"/>
                    <a:gd name="T11" fmla="*/ 5 h 5"/>
                    <a:gd name="T12" fmla="*/ 4 w 6"/>
                    <a:gd name="T13" fmla="*/ 5 h 5"/>
                    <a:gd name="T14" fmla="*/ 5 w 6"/>
                    <a:gd name="T15" fmla="*/ 5 h 5"/>
                    <a:gd name="T16" fmla="*/ 4 w 6"/>
                    <a:gd name="T17" fmla="*/ 2 h 5"/>
                    <a:gd name="T18" fmla="*/ 2 w 6"/>
                    <a:gd name="T19" fmla="*/ 0 h 5"/>
                    <a:gd name="T20" fmla="*/ 1 w 6"/>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1" y="0"/>
                      </a:moveTo>
                      <a:cubicBezTo>
                        <a:pt x="1" y="0"/>
                        <a:pt x="1" y="1"/>
                        <a:pt x="1" y="1"/>
                      </a:cubicBezTo>
                      <a:cubicBezTo>
                        <a:pt x="1" y="1"/>
                        <a:pt x="1" y="1"/>
                        <a:pt x="1" y="1"/>
                      </a:cubicBezTo>
                      <a:cubicBezTo>
                        <a:pt x="0" y="1"/>
                        <a:pt x="1" y="3"/>
                        <a:pt x="1" y="4"/>
                      </a:cubicBezTo>
                      <a:cubicBezTo>
                        <a:pt x="1" y="4"/>
                        <a:pt x="2" y="4"/>
                        <a:pt x="2" y="4"/>
                      </a:cubicBezTo>
                      <a:cubicBezTo>
                        <a:pt x="2" y="4"/>
                        <a:pt x="2" y="5"/>
                        <a:pt x="3" y="5"/>
                      </a:cubicBezTo>
                      <a:cubicBezTo>
                        <a:pt x="3" y="5"/>
                        <a:pt x="4" y="5"/>
                        <a:pt x="4" y="5"/>
                      </a:cubicBezTo>
                      <a:cubicBezTo>
                        <a:pt x="5" y="5"/>
                        <a:pt x="5" y="5"/>
                        <a:pt x="5" y="5"/>
                      </a:cubicBezTo>
                      <a:cubicBezTo>
                        <a:pt x="6" y="5"/>
                        <a:pt x="5" y="3"/>
                        <a:pt x="4" y="2"/>
                      </a:cubicBezTo>
                      <a:cubicBezTo>
                        <a:pt x="3" y="1"/>
                        <a:pt x="2" y="1"/>
                        <a:pt x="2" y="0"/>
                      </a:cubicBezTo>
                      <a:cubicBezTo>
                        <a:pt x="2" y="0"/>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1" name="Freeform 1060"/>
                <p:cNvSpPr>
                  <a:spLocks noEditPoints="1"/>
                </p:cNvSpPr>
                <p:nvPr/>
              </p:nvSpPr>
              <p:spPr bwMode="auto">
                <a:xfrm>
                  <a:off x="3728" y="801"/>
                  <a:ext cx="630" cy="694"/>
                </a:xfrm>
                <a:custGeom>
                  <a:avLst/>
                  <a:gdLst>
                    <a:gd name="T0" fmla="*/ 228 w 335"/>
                    <a:gd name="T1" fmla="*/ 199 h 369"/>
                    <a:gd name="T2" fmla="*/ 227 w 335"/>
                    <a:gd name="T3" fmla="*/ 199 h 369"/>
                    <a:gd name="T4" fmla="*/ 227 w 335"/>
                    <a:gd name="T5" fmla="*/ 199 h 369"/>
                    <a:gd name="T6" fmla="*/ 321 w 335"/>
                    <a:gd name="T7" fmla="*/ 342 h 369"/>
                    <a:gd name="T8" fmla="*/ 326 w 335"/>
                    <a:gd name="T9" fmla="*/ 353 h 369"/>
                    <a:gd name="T10" fmla="*/ 334 w 335"/>
                    <a:gd name="T11" fmla="*/ 369 h 369"/>
                    <a:gd name="T12" fmla="*/ 335 w 335"/>
                    <a:gd name="T13" fmla="*/ 369 h 369"/>
                    <a:gd name="T14" fmla="*/ 335 w 335"/>
                    <a:gd name="T15" fmla="*/ 369 h 369"/>
                    <a:gd name="T16" fmla="*/ 327 w 335"/>
                    <a:gd name="T17" fmla="*/ 353 h 369"/>
                    <a:gd name="T18" fmla="*/ 321 w 335"/>
                    <a:gd name="T19" fmla="*/ 342 h 369"/>
                    <a:gd name="T20" fmla="*/ 228 w 335"/>
                    <a:gd name="T21" fmla="*/ 199 h 369"/>
                    <a:gd name="T22" fmla="*/ 218 w 335"/>
                    <a:gd name="T23" fmla="*/ 191 h 369"/>
                    <a:gd name="T24" fmla="*/ 193 w 335"/>
                    <a:gd name="T25" fmla="*/ 212 h 369"/>
                    <a:gd name="T26" fmla="*/ 195 w 335"/>
                    <a:gd name="T27" fmla="*/ 214 h 369"/>
                    <a:gd name="T28" fmla="*/ 195 w 335"/>
                    <a:gd name="T29" fmla="*/ 214 h 369"/>
                    <a:gd name="T30" fmla="*/ 220 w 335"/>
                    <a:gd name="T31" fmla="*/ 194 h 369"/>
                    <a:gd name="T32" fmla="*/ 220 w 335"/>
                    <a:gd name="T33" fmla="*/ 194 h 369"/>
                    <a:gd name="T34" fmla="*/ 218 w 335"/>
                    <a:gd name="T35" fmla="*/ 191 h 369"/>
                    <a:gd name="T36" fmla="*/ 49 w 335"/>
                    <a:gd name="T37" fmla="*/ 69 h 369"/>
                    <a:gd name="T38" fmla="*/ 49 w 335"/>
                    <a:gd name="T39" fmla="*/ 69 h 369"/>
                    <a:gd name="T40" fmla="*/ 48 w 335"/>
                    <a:gd name="T41" fmla="*/ 69 h 369"/>
                    <a:gd name="T42" fmla="*/ 187 w 335"/>
                    <a:gd name="T43" fmla="*/ 209 h 369"/>
                    <a:gd name="T44" fmla="*/ 187 w 335"/>
                    <a:gd name="T45" fmla="*/ 209 h 369"/>
                    <a:gd name="T46" fmla="*/ 188 w 335"/>
                    <a:gd name="T47" fmla="*/ 209 h 369"/>
                    <a:gd name="T48" fmla="*/ 49 w 335"/>
                    <a:gd name="T49" fmla="*/ 69 h 369"/>
                    <a:gd name="T50" fmla="*/ 57 w 335"/>
                    <a:gd name="T51" fmla="*/ 45 h 369"/>
                    <a:gd name="T52" fmla="*/ 43 w 335"/>
                    <a:gd name="T53" fmla="*/ 61 h 369"/>
                    <a:gd name="T54" fmla="*/ 43 w 335"/>
                    <a:gd name="T55" fmla="*/ 62 h 369"/>
                    <a:gd name="T56" fmla="*/ 46 w 335"/>
                    <a:gd name="T57" fmla="*/ 64 h 369"/>
                    <a:gd name="T58" fmla="*/ 60 w 335"/>
                    <a:gd name="T59" fmla="*/ 47 h 369"/>
                    <a:gd name="T60" fmla="*/ 58 w 335"/>
                    <a:gd name="T61" fmla="*/ 45 h 369"/>
                    <a:gd name="T62" fmla="*/ 57 w 335"/>
                    <a:gd name="T63" fmla="*/ 45 h 369"/>
                    <a:gd name="T64" fmla="*/ 0 w 335"/>
                    <a:gd name="T65" fmla="*/ 0 h 369"/>
                    <a:gd name="T66" fmla="*/ 0 w 335"/>
                    <a:gd name="T67" fmla="*/ 0 h 369"/>
                    <a:gd name="T68" fmla="*/ 0 w 335"/>
                    <a:gd name="T69" fmla="*/ 0 h 369"/>
                    <a:gd name="T70" fmla="*/ 54 w 335"/>
                    <a:gd name="T71" fmla="*/ 41 h 369"/>
                    <a:gd name="T72" fmla="*/ 54 w 335"/>
                    <a:gd name="T73" fmla="*/ 40 h 369"/>
                    <a:gd name="T74" fmla="*/ 55 w 335"/>
                    <a:gd name="T75" fmla="*/ 40 h 369"/>
                    <a:gd name="T76" fmla="*/ 55 w 335"/>
                    <a:gd name="T77" fmla="*/ 40 h 369"/>
                    <a:gd name="T78" fmla="*/ 0 w 335"/>
                    <a:gd name="T7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5" h="369">
                      <a:moveTo>
                        <a:pt x="228" y="199"/>
                      </a:moveTo>
                      <a:cubicBezTo>
                        <a:pt x="228" y="199"/>
                        <a:pt x="228" y="199"/>
                        <a:pt x="227" y="199"/>
                      </a:cubicBezTo>
                      <a:cubicBezTo>
                        <a:pt x="227" y="199"/>
                        <a:pt x="227" y="199"/>
                        <a:pt x="227" y="199"/>
                      </a:cubicBezTo>
                      <a:cubicBezTo>
                        <a:pt x="262" y="245"/>
                        <a:pt x="294" y="292"/>
                        <a:pt x="321" y="342"/>
                      </a:cubicBezTo>
                      <a:cubicBezTo>
                        <a:pt x="323" y="346"/>
                        <a:pt x="324" y="350"/>
                        <a:pt x="326" y="353"/>
                      </a:cubicBezTo>
                      <a:cubicBezTo>
                        <a:pt x="329" y="358"/>
                        <a:pt x="332" y="364"/>
                        <a:pt x="334" y="369"/>
                      </a:cubicBezTo>
                      <a:cubicBezTo>
                        <a:pt x="335" y="369"/>
                        <a:pt x="335" y="369"/>
                        <a:pt x="335" y="369"/>
                      </a:cubicBezTo>
                      <a:cubicBezTo>
                        <a:pt x="335" y="369"/>
                        <a:pt x="335" y="369"/>
                        <a:pt x="335" y="369"/>
                      </a:cubicBezTo>
                      <a:cubicBezTo>
                        <a:pt x="332" y="363"/>
                        <a:pt x="330" y="358"/>
                        <a:pt x="327" y="353"/>
                      </a:cubicBezTo>
                      <a:cubicBezTo>
                        <a:pt x="325" y="349"/>
                        <a:pt x="323" y="346"/>
                        <a:pt x="321" y="342"/>
                      </a:cubicBezTo>
                      <a:cubicBezTo>
                        <a:pt x="294" y="292"/>
                        <a:pt x="263" y="244"/>
                        <a:pt x="228" y="199"/>
                      </a:cubicBezTo>
                      <a:moveTo>
                        <a:pt x="218" y="191"/>
                      </a:moveTo>
                      <a:cubicBezTo>
                        <a:pt x="210" y="198"/>
                        <a:pt x="201" y="205"/>
                        <a:pt x="193" y="212"/>
                      </a:cubicBezTo>
                      <a:cubicBezTo>
                        <a:pt x="194" y="212"/>
                        <a:pt x="194" y="213"/>
                        <a:pt x="195" y="214"/>
                      </a:cubicBezTo>
                      <a:cubicBezTo>
                        <a:pt x="195" y="214"/>
                        <a:pt x="195" y="214"/>
                        <a:pt x="195" y="214"/>
                      </a:cubicBezTo>
                      <a:cubicBezTo>
                        <a:pt x="203" y="207"/>
                        <a:pt x="212" y="201"/>
                        <a:pt x="220" y="194"/>
                      </a:cubicBezTo>
                      <a:cubicBezTo>
                        <a:pt x="220" y="194"/>
                        <a:pt x="220" y="194"/>
                        <a:pt x="220" y="194"/>
                      </a:cubicBezTo>
                      <a:cubicBezTo>
                        <a:pt x="219" y="193"/>
                        <a:pt x="219" y="192"/>
                        <a:pt x="218" y="191"/>
                      </a:cubicBezTo>
                      <a:moveTo>
                        <a:pt x="49" y="69"/>
                      </a:moveTo>
                      <a:cubicBezTo>
                        <a:pt x="49" y="69"/>
                        <a:pt x="49" y="69"/>
                        <a:pt x="49" y="69"/>
                      </a:cubicBezTo>
                      <a:cubicBezTo>
                        <a:pt x="49" y="69"/>
                        <a:pt x="49" y="69"/>
                        <a:pt x="48" y="69"/>
                      </a:cubicBezTo>
                      <a:cubicBezTo>
                        <a:pt x="100" y="112"/>
                        <a:pt x="147" y="159"/>
                        <a:pt x="187" y="209"/>
                      </a:cubicBezTo>
                      <a:cubicBezTo>
                        <a:pt x="187" y="209"/>
                        <a:pt x="187" y="209"/>
                        <a:pt x="187" y="209"/>
                      </a:cubicBezTo>
                      <a:cubicBezTo>
                        <a:pt x="187" y="209"/>
                        <a:pt x="188" y="209"/>
                        <a:pt x="188" y="209"/>
                      </a:cubicBezTo>
                      <a:cubicBezTo>
                        <a:pt x="147" y="158"/>
                        <a:pt x="101" y="111"/>
                        <a:pt x="49" y="69"/>
                      </a:cubicBezTo>
                      <a:moveTo>
                        <a:pt x="57" y="45"/>
                      </a:moveTo>
                      <a:cubicBezTo>
                        <a:pt x="52" y="50"/>
                        <a:pt x="48" y="56"/>
                        <a:pt x="43" y="61"/>
                      </a:cubicBezTo>
                      <a:cubicBezTo>
                        <a:pt x="43" y="61"/>
                        <a:pt x="43" y="61"/>
                        <a:pt x="43" y="62"/>
                      </a:cubicBezTo>
                      <a:cubicBezTo>
                        <a:pt x="44" y="62"/>
                        <a:pt x="45" y="63"/>
                        <a:pt x="46" y="64"/>
                      </a:cubicBezTo>
                      <a:cubicBezTo>
                        <a:pt x="50" y="58"/>
                        <a:pt x="55" y="52"/>
                        <a:pt x="60" y="47"/>
                      </a:cubicBezTo>
                      <a:cubicBezTo>
                        <a:pt x="59" y="47"/>
                        <a:pt x="58" y="46"/>
                        <a:pt x="58" y="45"/>
                      </a:cubicBezTo>
                      <a:cubicBezTo>
                        <a:pt x="58" y="45"/>
                        <a:pt x="57" y="45"/>
                        <a:pt x="57" y="45"/>
                      </a:cubicBezTo>
                      <a:moveTo>
                        <a:pt x="0" y="0"/>
                      </a:moveTo>
                      <a:cubicBezTo>
                        <a:pt x="0" y="0"/>
                        <a:pt x="0" y="0"/>
                        <a:pt x="0" y="0"/>
                      </a:cubicBezTo>
                      <a:cubicBezTo>
                        <a:pt x="0" y="0"/>
                        <a:pt x="0" y="0"/>
                        <a:pt x="0" y="0"/>
                      </a:cubicBezTo>
                      <a:cubicBezTo>
                        <a:pt x="18" y="13"/>
                        <a:pt x="36" y="27"/>
                        <a:pt x="54" y="41"/>
                      </a:cubicBezTo>
                      <a:cubicBezTo>
                        <a:pt x="54" y="41"/>
                        <a:pt x="54" y="41"/>
                        <a:pt x="54" y="40"/>
                      </a:cubicBezTo>
                      <a:cubicBezTo>
                        <a:pt x="54" y="40"/>
                        <a:pt x="54" y="40"/>
                        <a:pt x="55" y="40"/>
                      </a:cubicBezTo>
                      <a:cubicBezTo>
                        <a:pt x="55" y="40"/>
                        <a:pt x="55" y="40"/>
                        <a:pt x="55" y="40"/>
                      </a:cubicBezTo>
                      <a:cubicBezTo>
                        <a:pt x="37" y="26"/>
                        <a:pt x="19" y="13"/>
                        <a:pt x="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2" name="Freeform 1061"/>
                <p:cNvSpPr>
                  <a:spLocks/>
                </p:cNvSpPr>
                <p:nvPr/>
              </p:nvSpPr>
              <p:spPr bwMode="auto">
                <a:xfrm>
                  <a:off x="4356" y="1495"/>
                  <a:ext cx="19" cy="28"/>
                </a:xfrm>
                <a:custGeom>
                  <a:avLst/>
                  <a:gdLst>
                    <a:gd name="T0" fmla="*/ 1 w 10"/>
                    <a:gd name="T1" fmla="*/ 0 h 15"/>
                    <a:gd name="T2" fmla="*/ 1 w 10"/>
                    <a:gd name="T3" fmla="*/ 0 h 15"/>
                    <a:gd name="T4" fmla="*/ 1 w 10"/>
                    <a:gd name="T5" fmla="*/ 0 h 15"/>
                    <a:gd name="T6" fmla="*/ 0 w 10"/>
                    <a:gd name="T7" fmla="*/ 0 h 15"/>
                    <a:gd name="T8" fmla="*/ 2 w 10"/>
                    <a:gd name="T9" fmla="*/ 9 h 15"/>
                    <a:gd name="T10" fmla="*/ 8 w 10"/>
                    <a:gd name="T11" fmla="*/ 15 h 15"/>
                    <a:gd name="T12" fmla="*/ 8 w 10"/>
                    <a:gd name="T13" fmla="*/ 15 h 15"/>
                    <a:gd name="T14" fmla="*/ 7 w 10"/>
                    <a:gd name="T15" fmla="*/ 6 h 15"/>
                    <a:gd name="T16" fmla="*/ 1 w 10"/>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5">
                      <a:moveTo>
                        <a:pt x="1" y="0"/>
                      </a:moveTo>
                      <a:cubicBezTo>
                        <a:pt x="1" y="0"/>
                        <a:pt x="1" y="0"/>
                        <a:pt x="1" y="0"/>
                      </a:cubicBezTo>
                      <a:cubicBezTo>
                        <a:pt x="1" y="0"/>
                        <a:pt x="1" y="0"/>
                        <a:pt x="1" y="0"/>
                      </a:cubicBezTo>
                      <a:cubicBezTo>
                        <a:pt x="1" y="0"/>
                        <a:pt x="1" y="0"/>
                        <a:pt x="0" y="0"/>
                      </a:cubicBezTo>
                      <a:cubicBezTo>
                        <a:pt x="0" y="1"/>
                        <a:pt x="0" y="5"/>
                        <a:pt x="2" y="9"/>
                      </a:cubicBezTo>
                      <a:cubicBezTo>
                        <a:pt x="4" y="13"/>
                        <a:pt x="7" y="15"/>
                        <a:pt x="8" y="15"/>
                      </a:cubicBezTo>
                      <a:cubicBezTo>
                        <a:pt x="8" y="15"/>
                        <a:pt x="8" y="15"/>
                        <a:pt x="8" y="15"/>
                      </a:cubicBezTo>
                      <a:cubicBezTo>
                        <a:pt x="10" y="15"/>
                        <a:pt x="9" y="11"/>
                        <a:pt x="7" y="6"/>
                      </a:cubicBezTo>
                      <a:cubicBezTo>
                        <a:pt x="5" y="2"/>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3" name="Freeform 1062"/>
                <p:cNvSpPr>
                  <a:spLocks/>
                </p:cNvSpPr>
                <p:nvPr/>
              </p:nvSpPr>
              <p:spPr bwMode="auto">
                <a:xfrm>
                  <a:off x="4134" y="1149"/>
                  <a:ext cx="23" cy="26"/>
                </a:xfrm>
                <a:custGeom>
                  <a:avLst/>
                  <a:gdLst>
                    <a:gd name="T0" fmla="*/ 1 w 12"/>
                    <a:gd name="T1" fmla="*/ 0 h 14"/>
                    <a:gd name="T2" fmla="*/ 0 w 12"/>
                    <a:gd name="T3" fmla="*/ 0 h 14"/>
                    <a:gd name="T4" fmla="*/ 2 w 12"/>
                    <a:gd name="T5" fmla="*/ 6 h 14"/>
                    <a:gd name="T6" fmla="*/ 4 w 12"/>
                    <a:gd name="T7" fmla="*/ 9 h 14"/>
                    <a:gd name="T8" fmla="*/ 4 w 12"/>
                    <a:gd name="T9" fmla="*/ 9 h 14"/>
                    <a:gd name="T10" fmla="*/ 11 w 12"/>
                    <a:gd name="T11" fmla="*/ 14 h 14"/>
                    <a:gd name="T12" fmla="*/ 11 w 12"/>
                    <a:gd name="T13" fmla="*/ 14 h 14"/>
                    <a:gd name="T14" fmla="*/ 11 w 12"/>
                    <a:gd name="T15" fmla="*/ 14 h 14"/>
                    <a:gd name="T16" fmla="*/ 12 w 12"/>
                    <a:gd name="T17" fmla="*/ 14 h 14"/>
                    <a:gd name="T18" fmla="*/ 8 w 12"/>
                    <a:gd name="T19" fmla="*/ 5 h 14"/>
                    <a:gd name="T20" fmla="*/ 1 w 1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4">
                      <a:moveTo>
                        <a:pt x="1" y="0"/>
                      </a:moveTo>
                      <a:cubicBezTo>
                        <a:pt x="1" y="0"/>
                        <a:pt x="1" y="0"/>
                        <a:pt x="0" y="0"/>
                      </a:cubicBezTo>
                      <a:cubicBezTo>
                        <a:pt x="0" y="1"/>
                        <a:pt x="0" y="3"/>
                        <a:pt x="2" y="6"/>
                      </a:cubicBezTo>
                      <a:cubicBezTo>
                        <a:pt x="3" y="7"/>
                        <a:pt x="3" y="8"/>
                        <a:pt x="4" y="9"/>
                      </a:cubicBezTo>
                      <a:cubicBezTo>
                        <a:pt x="4" y="9"/>
                        <a:pt x="4" y="9"/>
                        <a:pt x="4" y="9"/>
                      </a:cubicBezTo>
                      <a:cubicBezTo>
                        <a:pt x="7" y="12"/>
                        <a:pt x="9" y="14"/>
                        <a:pt x="11" y="14"/>
                      </a:cubicBezTo>
                      <a:cubicBezTo>
                        <a:pt x="11" y="14"/>
                        <a:pt x="11" y="14"/>
                        <a:pt x="11" y="14"/>
                      </a:cubicBezTo>
                      <a:cubicBezTo>
                        <a:pt x="11" y="14"/>
                        <a:pt x="11" y="14"/>
                        <a:pt x="11" y="14"/>
                      </a:cubicBezTo>
                      <a:cubicBezTo>
                        <a:pt x="12" y="14"/>
                        <a:pt x="12" y="14"/>
                        <a:pt x="12" y="14"/>
                      </a:cubicBezTo>
                      <a:cubicBezTo>
                        <a:pt x="12" y="12"/>
                        <a:pt x="10" y="9"/>
                        <a:pt x="8" y="5"/>
                      </a:cubicBezTo>
                      <a:cubicBezTo>
                        <a:pt x="5" y="2"/>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4" name="Freeform 1063"/>
                <p:cNvSpPr>
                  <a:spLocks/>
                </p:cNvSpPr>
                <p:nvPr/>
              </p:nvSpPr>
              <p:spPr bwMode="auto">
                <a:xfrm>
                  <a:off x="3704" y="784"/>
                  <a:ext cx="24" cy="17"/>
                </a:xfrm>
                <a:custGeom>
                  <a:avLst/>
                  <a:gdLst>
                    <a:gd name="T0" fmla="*/ 1 w 13"/>
                    <a:gd name="T1" fmla="*/ 0 h 9"/>
                    <a:gd name="T2" fmla="*/ 1 w 13"/>
                    <a:gd name="T3" fmla="*/ 0 h 9"/>
                    <a:gd name="T4" fmla="*/ 6 w 13"/>
                    <a:gd name="T5" fmla="*/ 6 h 9"/>
                    <a:gd name="T6" fmla="*/ 12 w 13"/>
                    <a:gd name="T7" fmla="*/ 9 h 9"/>
                    <a:gd name="T8" fmla="*/ 13 w 13"/>
                    <a:gd name="T9" fmla="*/ 9 h 9"/>
                    <a:gd name="T10" fmla="*/ 13 w 13"/>
                    <a:gd name="T11" fmla="*/ 9 h 9"/>
                    <a:gd name="T12" fmla="*/ 13 w 13"/>
                    <a:gd name="T13" fmla="*/ 9 h 9"/>
                    <a:gd name="T14" fmla="*/ 8 w 13"/>
                    <a:gd name="T15" fmla="*/ 3 h 9"/>
                    <a:gd name="T16" fmla="*/ 1 w 13"/>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0"/>
                      </a:moveTo>
                      <a:cubicBezTo>
                        <a:pt x="1" y="0"/>
                        <a:pt x="1" y="0"/>
                        <a:pt x="1" y="0"/>
                      </a:cubicBezTo>
                      <a:cubicBezTo>
                        <a:pt x="0" y="1"/>
                        <a:pt x="2" y="4"/>
                        <a:pt x="6" y="6"/>
                      </a:cubicBezTo>
                      <a:cubicBezTo>
                        <a:pt x="8" y="8"/>
                        <a:pt x="11" y="9"/>
                        <a:pt x="12" y="9"/>
                      </a:cubicBezTo>
                      <a:cubicBezTo>
                        <a:pt x="12" y="9"/>
                        <a:pt x="12" y="9"/>
                        <a:pt x="13" y="9"/>
                      </a:cubicBezTo>
                      <a:cubicBezTo>
                        <a:pt x="13" y="9"/>
                        <a:pt x="13" y="9"/>
                        <a:pt x="13" y="9"/>
                      </a:cubicBezTo>
                      <a:cubicBezTo>
                        <a:pt x="13" y="9"/>
                        <a:pt x="13" y="9"/>
                        <a:pt x="13" y="9"/>
                      </a:cubicBezTo>
                      <a:cubicBezTo>
                        <a:pt x="13" y="7"/>
                        <a:pt x="11" y="5"/>
                        <a:pt x="8" y="3"/>
                      </a:cubicBezTo>
                      <a:cubicBezTo>
                        <a:pt x="6" y="1"/>
                        <a:pt x="3"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5" name="Freeform 1064"/>
                <p:cNvSpPr>
                  <a:spLocks/>
                </p:cNvSpPr>
                <p:nvPr/>
              </p:nvSpPr>
              <p:spPr bwMode="auto">
                <a:xfrm>
                  <a:off x="4080" y="1194"/>
                  <a:ext cx="22" cy="24"/>
                </a:xfrm>
                <a:custGeom>
                  <a:avLst/>
                  <a:gdLst>
                    <a:gd name="T0" fmla="*/ 1 w 12"/>
                    <a:gd name="T1" fmla="*/ 0 h 13"/>
                    <a:gd name="T2" fmla="*/ 1 w 12"/>
                    <a:gd name="T3" fmla="*/ 0 h 13"/>
                    <a:gd name="T4" fmla="*/ 0 w 12"/>
                    <a:gd name="T5" fmla="*/ 0 h 13"/>
                    <a:gd name="T6" fmla="*/ 0 w 12"/>
                    <a:gd name="T7" fmla="*/ 0 h 13"/>
                    <a:gd name="T8" fmla="*/ 4 w 12"/>
                    <a:gd name="T9" fmla="*/ 8 h 13"/>
                    <a:gd name="T10" fmla="*/ 10 w 12"/>
                    <a:gd name="T11" fmla="*/ 13 h 13"/>
                    <a:gd name="T12" fmla="*/ 11 w 12"/>
                    <a:gd name="T13" fmla="*/ 13 h 13"/>
                    <a:gd name="T14" fmla="*/ 8 w 12"/>
                    <a:gd name="T15" fmla="*/ 5 h 13"/>
                    <a:gd name="T16" fmla="*/ 8 w 12"/>
                    <a:gd name="T17" fmla="*/ 5 h 13"/>
                    <a:gd name="T18" fmla="*/ 6 w 12"/>
                    <a:gd name="T19" fmla="*/ 3 h 13"/>
                    <a:gd name="T20" fmla="*/ 1 w 12"/>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3">
                      <a:moveTo>
                        <a:pt x="1" y="0"/>
                      </a:moveTo>
                      <a:cubicBezTo>
                        <a:pt x="1" y="0"/>
                        <a:pt x="1" y="0"/>
                        <a:pt x="1" y="0"/>
                      </a:cubicBezTo>
                      <a:cubicBezTo>
                        <a:pt x="1" y="0"/>
                        <a:pt x="0" y="0"/>
                        <a:pt x="0" y="0"/>
                      </a:cubicBezTo>
                      <a:cubicBezTo>
                        <a:pt x="0" y="0"/>
                        <a:pt x="0" y="0"/>
                        <a:pt x="0" y="0"/>
                      </a:cubicBezTo>
                      <a:cubicBezTo>
                        <a:pt x="0" y="2"/>
                        <a:pt x="1" y="5"/>
                        <a:pt x="4" y="8"/>
                      </a:cubicBezTo>
                      <a:cubicBezTo>
                        <a:pt x="6" y="11"/>
                        <a:pt x="9" y="13"/>
                        <a:pt x="10" y="13"/>
                      </a:cubicBezTo>
                      <a:cubicBezTo>
                        <a:pt x="11" y="13"/>
                        <a:pt x="11" y="13"/>
                        <a:pt x="11" y="13"/>
                      </a:cubicBezTo>
                      <a:cubicBezTo>
                        <a:pt x="12" y="12"/>
                        <a:pt x="11" y="9"/>
                        <a:pt x="8" y="5"/>
                      </a:cubicBezTo>
                      <a:cubicBezTo>
                        <a:pt x="8" y="5"/>
                        <a:pt x="8" y="5"/>
                        <a:pt x="8" y="5"/>
                      </a:cubicBezTo>
                      <a:cubicBezTo>
                        <a:pt x="7" y="4"/>
                        <a:pt x="7" y="3"/>
                        <a:pt x="6" y="3"/>
                      </a:cubicBezTo>
                      <a:cubicBezTo>
                        <a:pt x="4" y="1"/>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6" name="Freeform 1065"/>
                <p:cNvSpPr>
                  <a:spLocks/>
                </p:cNvSpPr>
                <p:nvPr/>
              </p:nvSpPr>
              <p:spPr bwMode="auto">
                <a:xfrm>
                  <a:off x="3792" y="910"/>
                  <a:ext cx="28" cy="21"/>
                </a:xfrm>
                <a:custGeom>
                  <a:avLst/>
                  <a:gdLst>
                    <a:gd name="T0" fmla="*/ 2 w 15"/>
                    <a:gd name="T1" fmla="*/ 0 h 11"/>
                    <a:gd name="T2" fmla="*/ 1 w 15"/>
                    <a:gd name="T3" fmla="*/ 0 h 11"/>
                    <a:gd name="T4" fmla="*/ 6 w 15"/>
                    <a:gd name="T5" fmla="*/ 8 h 11"/>
                    <a:gd name="T6" fmla="*/ 14 w 15"/>
                    <a:gd name="T7" fmla="*/ 11 h 11"/>
                    <a:gd name="T8" fmla="*/ 14 w 15"/>
                    <a:gd name="T9" fmla="*/ 11 h 11"/>
                    <a:gd name="T10" fmla="*/ 15 w 15"/>
                    <a:gd name="T11" fmla="*/ 11 h 11"/>
                    <a:gd name="T12" fmla="*/ 15 w 15"/>
                    <a:gd name="T13" fmla="*/ 11 h 11"/>
                    <a:gd name="T14" fmla="*/ 12 w 15"/>
                    <a:gd name="T15" fmla="*/ 6 h 11"/>
                    <a:gd name="T16" fmla="*/ 9 w 15"/>
                    <a:gd name="T17" fmla="*/ 4 h 11"/>
                    <a:gd name="T18" fmla="*/ 9 w 15"/>
                    <a:gd name="T19" fmla="*/ 3 h 11"/>
                    <a:gd name="T20" fmla="*/ 2 w 1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1">
                      <a:moveTo>
                        <a:pt x="2" y="0"/>
                      </a:moveTo>
                      <a:cubicBezTo>
                        <a:pt x="2" y="0"/>
                        <a:pt x="1" y="0"/>
                        <a:pt x="1" y="0"/>
                      </a:cubicBezTo>
                      <a:cubicBezTo>
                        <a:pt x="0" y="1"/>
                        <a:pt x="2" y="4"/>
                        <a:pt x="6" y="8"/>
                      </a:cubicBezTo>
                      <a:cubicBezTo>
                        <a:pt x="9" y="10"/>
                        <a:pt x="12" y="11"/>
                        <a:pt x="14" y="11"/>
                      </a:cubicBezTo>
                      <a:cubicBezTo>
                        <a:pt x="14" y="11"/>
                        <a:pt x="14" y="11"/>
                        <a:pt x="14" y="11"/>
                      </a:cubicBezTo>
                      <a:cubicBezTo>
                        <a:pt x="15" y="11"/>
                        <a:pt x="15" y="11"/>
                        <a:pt x="15" y="11"/>
                      </a:cubicBezTo>
                      <a:cubicBezTo>
                        <a:pt x="15" y="11"/>
                        <a:pt x="15" y="11"/>
                        <a:pt x="15" y="11"/>
                      </a:cubicBezTo>
                      <a:cubicBezTo>
                        <a:pt x="15" y="10"/>
                        <a:pt x="14" y="8"/>
                        <a:pt x="12" y="6"/>
                      </a:cubicBezTo>
                      <a:cubicBezTo>
                        <a:pt x="11" y="5"/>
                        <a:pt x="10" y="4"/>
                        <a:pt x="9" y="4"/>
                      </a:cubicBezTo>
                      <a:cubicBezTo>
                        <a:pt x="9" y="3"/>
                        <a:pt x="9" y="3"/>
                        <a:pt x="9" y="3"/>
                      </a:cubicBezTo>
                      <a:cubicBezTo>
                        <a:pt x="6" y="1"/>
                        <a:pt x="4"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7" name="Freeform 1066"/>
                <p:cNvSpPr>
                  <a:spLocks/>
                </p:cNvSpPr>
                <p:nvPr/>
              </p:nvSpPr>
              <p:spPr bwMode="auto">
                <a:xfrm>
                  <a:off x="3830" y="876"/>
                  <a:ext cx="17" cy="15"/>
                </a:xfrm>
                <a:custGeom>
                  <a:avLst/>
                  <a:gdLst>
                    <a:gd name="T0" fmla="*/ 1 w 9"/>
                    <a:gd name="T1" fmla="*/ 0 h 8"/>
                    <a:gd name="T2" fmla="*/ 0 w 9"/>
                    <a:gd name="T3" fmla="*/ 0 h 8"/>
                    <a:gd name="T4" fmla="*/ 0 w 9"/>
                    <a:gd name="T5" fmla="*/ 1 h 8"/>
                    <a:gd name="T6" fmla="*/ 3 w 9"/>
                    <a:gd name="T7" fmla="*/ 5 h 8"/>
                    <a:gd name="T8" fmla="*/ 4 w 9"/>
                    <a:gd name="T9" fmla="*/ 5 h 8"/>
                    <a:gd name="T10" fmla="*/ 6 w 9"/>
                    <a:gd name="T11" fmla="*/ 7 h 8"/>
                    <a:gd name="T12" fmla="*/ 8 w 9"/>
                    <a:gd name="T13" fmla="*/ 8 h 8"/>
                    <a:gd name="T14" fmla="*/ 9 w 9"/>
                    <a:gd name="T15" fmla="*/ 8 h 8"/>
                    <a:gd name="T16" fmla="*/ 6 w 9"/>
                    <a:gd name="T17" fmla="*/ 3 h 8"/>
                    <a:gd name="T18" fmla="*/ 1 w 9"/>
                    <a:gd name="T19" fmla="*/ 0 h 8"/>
                    <a:gd name="T20" fmla="*/ 1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1" y="0"/>
                      </a:moveTo>
                      <a:cubicBezTo>
                        <a:pt x="0" y="0"/>
                        <a:pt x="0" y="0"/>
                        <a:pt x="0" y="0"/>
                      </a:cubicBezTo>
                      <a:cubicBezTo>
                        <a:pt x="0" y="1"/>
                        <a:pt x="0" y="1"/>
                        <a:pt x="0" y="1"/>
                      </a:cubicBezTo>
                      <a:cubicBezTo>
                        <a:pt x="0" y="1"/>
                        <a:pt x="1" y="3"/>
                        <a:pt x="3" y="5"/>
                      </a:cubicBezTo>
                      <a:cubicBezTo>
                        <a:pt x="3" y="5"/>
                        <a:pt x="4" y="5"/>
                        <a:pt x="4" y="5"/>
                      </a:cubicBezTo>
                      <a:cubicBezTo>
                        <a:pt x="4" y="6"/>
                        <a:pt x="5" y="7"/>
                        <a:pt x="6" y="7"/>
                      </a:cubicBezTo>
                      <a:cubicBezTo>
                        <a:pt x="7" y="8"/>
                        <a:pt x="8" y="8"/>
                        <a:pt x="8" y="8"/>
                      </a:cubicBezTo>
                      <a:cubicBezTo>
                        <a:pt x="9" y="8"/>
                        <a:pt x="9" y="8"/>
                        <a:pt x="9" y="8"/>
                      </a:cubicBezTo>
                      <a:cubicBezTo>
                        <a:pt x="9" y="7"/>
                        <a:pt x="8" y="5"/>
                        <a:pt x="6" y="3"/>
                      </a:cubicBezTo>
                      <a:cubicBezTo>
                        <a:pt x="4" y="2"/>
                        <a:pt x="2" y="1"/>
                        <a:pt x="1" y="0"/>
                      </a:cubicBezTo>
                      <a:cubicBezTo>
                        <a:pt x="1" y="0"/>
                        <a:pt x="1"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8" name="Freeform 1067"/>
                <p:cNvSpPr>
                  <a:spLocks noEditPoints="1"/>
                </p:cNvSpPr>
                <p:nvPr/>
              </p:nvSpPr>
              <p:spPr bwMode="auto">
                <a:xfrm>
                  <a:off x="3875" y="2104"/>
                  <a:ext cx="105" cy="831"/>
                </a:xfrm>
                <a:custGeom>
                  <a:avLst/>
                  <a:gdLst>
                    <a:gd name="T0" fmla="*/ 55 w 56"/>
                    <a:gd name="T1" fmla="*/ 261 h 442"/>
                    <a:gd name="T2" fmla="*/ 23 w 56"/>
                    <a:gd name="T3" fmla="*/ 442 h 442"/>
                    <a:gd name="T4" fmla="*/ 24 w 56"/>
                    <a:gd name="T5" fmla="*/ 442 h 442"/>
                    <a:gd name="T6" fmla="*/ 24 w 56"/>
                    <a:gd name="T7" fmla="*/ 442 h 442"/>
                    <a:gd name="T8" fmla="*/ 24 w 56"/>
                    <a:gd name="T9" fmla="*/ 442 h 442"/>
                    <a:gd name="T10" fmla="*/ 56 w 56"/>
                    <a:gd name="T11" fmla="*/ 261 h 442"/>
                    <a:gd name="T12" fmla="*/ 56 w 56"/>
                    <a:gd name="T13" fmla="*/ 261 h 442"/>
                    <a:gd name="T14" fmla="*/ 55 w 56"/>
                    <a:gd name="T15" fmla="*/ 261 h 442"/>
                    <a:gd name="T16" fmla="*/ 55 w 56"/>
                    <a:gd name="T17" fmla="*/ 261 h 442"/>
                    <a:gd name="T18" fmla="*/ 12 w 56"/>
                    <a:gd name="T19" fmla="*/ 249 h 442"/>
                    <a:gd name="T20" fmla="*/ 12 w 56"/>
                    <a:gd name="T21" fmla="*/ 251 h 442"/>
                    <a:gd name="T22" fmla="*/ 12 w 56"/>
                    <a:gd name="T23" fmla="*/ 252 h 442"/>
                    <a:gd name="T24" fmla="*/ 53 w 56"/>
                    <a:gd name="T25" fmla="*/ 254 h 442"/>
                    <a:gd name="T26" fmla="*/ 53 w 56"/>
                    <a:gd name="T27" fmla="*/ 253 h 442"/>
                    <a:gd name="T28" fmla="*/ 53 w 56"/>
                    <a:gd name="T29" fmla="*/ 251 h 442"/>
                    <a:gd name="T30" fmla="*/ 12 w 56"/>
                    <a:gd name="T31" fmla="*/ 249 h 442"/>
                    <a:gd name="T32" fmla="*/ 1 w 56"/>
                    <a:gd name="T33" fmla="*/ 74 h 442"/>
                    <a:gd name="T34" fmla="*/ 1 w 56"/>
                    <a:gd name="T35" fmla="*/ 74 h 442"/>
                    <a:gd name="T36" fmla="*/ 0 w 56"/>
                    <a:gd name="T37" fmla="*/ 74 h 442"/>
                    <a:gd name="T38" fmla="*/ 0 w 56"/>
                    <a:gd name="T39" fmla="*/ 74 h 442"/>
                    <a:gd name="T40" fmla="*/ 9 w 56"/>
                    <a:gd name="T41" fmla="*/ 244 h 442"/>
                    <a:gd name="T42" fmla="*/ 9 w 56"/>
                    <a:gd name="T43" fmla="*/ 243 h 442"/>
                    <a:gd name="T44" fmla="*/ 9 w 56"/>
                    <a:gd name="T45" fmla="*/ 244 h 442"/>
                    <a:gd name="T46" fmla="*/ 10 w 56"/>
                    <a:gd name="T47" fmla="*/ 244 h 442"/>
                    <a:gd name="T48" fmla="*/ 1 w 56"/>
                    <a:gd name="T49" fmla="*/ 74 h 442"/>
                    <a:gd name="T50" fmla="*/ 29 w 56"/>
                    <a:gd name="T51" fmla="*/ 61 h 442"/>
                    <a:gd name="T52" fmla="*/ 3 w 56"/>
                    <a:gd name="T53" fmla="*/ 66 h 442"/>
                    <a:gd name="T54" fmla="*/ 3 w 56"/>
                    <a:gd name="T55" fmla="*/ 67 h 442"/>
                    <a:gd name="T56" fmla="*/ 3 w 56"/>
                    <a:gd name="T57" fmla="*/ 69 h 442"/>
                    <a:gd name="T58" fmla="*/ 30 w 56"/>
                    <a:gd name="T59" fmla="*/ 63 h 442"/>
                    <a:gd name="T60" fmla="*/ 29 w 56"/>
                    <a:gd name="T61" fmla="*/ 61 h 442"/>
                    <a:gd name="T62" fmla="*/ 29 w 56"/>
                    <a:gd name="T63" fmla="*/ 61 h 442"/>
                    <a:gd name="T64" fmla="*/ 20 w 56"/>
                    <a:gd name="T65" fmla="*/ 0 h 442"/>
                    <a:gd name="T66" fmla="*/ 20 w 56"/>
                    <a:gd name="T67" fmla="*/ 0 h 442"/>
                    <a:gd name="T68" fmla="*/ 19 w 56"/>
                    <a:gd name="T69" fmla="*/ 0 h 442"/>
                    <a:gd name="T70" fmla="*/ 19 w 56"/>
                    <a:gd name="T71" fmla="*/ 0 h 442"/>
                    <a:gd name="T72" fmla="*/ 30 w 56"/>
                    <a:gd name="T73" fmla="*/ 56 h 442"/>
                    <a:gd name="T74" fmla="*/ 31 w 56"/>
                    <a:gd name="T75" fmla="*/ 56 h 442"/>
                    <a:gd name="T76" fmla="*/ 31 w 56"/>
                    <a:gd name="T77" fmla="*/ 56 h 442"/>
                    <a:gd name="T78" fmla="*/ 31 w 56"/>
                    <a:gd name="T79" fmla="*/ 56 h 442"/>
                    <a:gd name="T80" fmla="*/ 32 w 56"/>
                    <a:gd name="T81" fmla="*/ 56 h 442"/>
                    <a:gd name="T82" fmla="*/ 20 w 56"/>
                    <a:gd name="T83"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442">
                      <a:moveTo>
                        <a:pt x="55" y="261"/>
                      </a:moveTo>
                      <a:cubicBezTo>
                        <a:pt x="50" y="322"/>
                        <a:pt x="40" y="383"/>
                        <a:pt x="23" y="442"/>
                      </a:cubicBezTo>
                      <a:cubicBezTo>
                        <a:pt x="23" y="442"/>
                        <a:pt x="24" y="442"/>
                        <a:pt x="24" y="442"/>
                      </a:cubicBezTo>
                      <a:cubicBezTo>
                        <a:pt x="24" y="442"/>
                        <a:pt x="24" y="442"/>
                        <a:pt x="24" y="442"/>
                      </a:cubicBezTo>
                      <a:cubicBezTo>
                        <a:pt x="24" y="442"/>
                        <a:pt x="24" y="442"/>
                        <a:pt x="24" y="442"/>
                      </a:cubicBezTo>
                      <a:cubicBezTo>
                        <a:pt x="41" y="383"/>
                        <a:pt x="52" y="322"/>
                        <a:pt x="56" y="261"/>
                      </a:cubicBezTo>
                      <a:cubicBezTo>
                        <a:pt x="56" y="261"/>
                        <a:pt x="56" y="261"/>
                        <a:pt x="56" y="261"/>
                      </a:cubicBezTo>
                      <a:cubicBezTo>
                        <a:pt x="55" y="261"/>
                        <a:pt x="55" y="261"/>
                        <a:pt x="55" y="261"/>
                      </a:cubicBezTo>
                      <a:cubicBezTo>
                        <a:pt x="55" y="261"/>
                        <a:pt x="55" y="261"/>
                        <a:pt x="55" y="261"/>
                      </a:cubicBezTo>
                      <a:moveTo>
                        <a:pt x="12" y="249"/>
                      </a:moveTo>
                      <a:cubicBezTo>
                        <a:pt x="12" y="250"/>
                        <a:pt x="12" y="250"/>
                        <a:pt x="12" y="251"/>
                      </a:cubicBezTo>
                      <a:cubicBezTo>
                        <a:pt x="12" y="251"/>
                        <a:pt x="12" y="252"/>
                        <a:pt x="12" y="252"/>
                      </a:cubicBezTo>
                      <a:cubicBezTo>
                        <a:pt x="25" y="252"/>
                        <a:pt x="39" y="253"/>
                        <a:pt x="53" y="254"/>
                      </a:cubicBezTo>
                      <a:cubicBezTo>
                        <a:pt x="53" y="254"/>
                        <a:pt x="53" y="253"/>
                        <a:pt x="53" y="253"/>
                      </a:cubicBezTo>
                      <a:cubicBezTo>
                        <a:pt x="53" y="252"/>
                        <a:pt x="53" y="252"/>
                        <a:pt x="53" y="251"/>
                      </a:cubicBezTo>
                      <a:cubicBezTo>
                        <a:pt x="39" y="250"/>
                        <a:pt x="25" y="249"/>
                        <a:pt x="12" y="249"/>
                      </a:cubicBezTo>
                      <a:moveTo>
                        <a:pt x="1" y="74"/>
                      </a:moveTo>
                      <a:cubicBezTo>
                        <a:pt x="1" y="74"/>
                        <a:pt x="1" y="74"/>
                        <a:pt x="1" y="74"/>
                      </a:cubicBezTo>
                      <a:cubicBezTo>
                        <a:pt x="1" y="74"/>
                        <a:pt x="0" y="74"/>
                        <a:pt x="0" y="74"/>
                      </a:cubicBezTo>
                      <a:cubicBezTo>
                        <a:pt x="0" y="74"/>
                        <a:pt x="0" y="74"/>
                        <a:pt x="0" y="74"/>
                      </a:cubicBezTo>
                      <a:cubicBezTo>
                        <a:pt x="9" y="130"/>
                        <a:pt x="12" y="187"/>
                        <a:pt x="9" y="244"/>
                      </a:cubicBezTo>
                      <a:cubicBezTo>
                        <a:pt x="9" y="244"/>
                        <a:pt x="9" y="243"/>
                        <a:pt x="9" y="243"/>
                      </a:cubicBezTo>
                      <a:cubicBezTo>
                        <a:pt x="9" y="243"/>
                        <a:pt x="9" y="243"/>
                        <a:pt x="9" y="244"/>
                      </a:cubicBezTo>
                      <a:cubicBezTo>
                        <a:pt x="9" y="244"/>
                        <a:pt x="10" y="244"/>
                        <a:pt x="10" y="244"/>
                      </a:cubicBezTo>
                      <a:cubicBezTo>
                        <a:pt x="13" y="187"/>
                        <a:pt x="10" y="130"/>
                        <a:pt x="1" y="74"/>
                      </a:cubicBezTo>
                      <a:moveTo>
                        <a:pt x="29" y="61"/>
                      </a:moveTo>
                      <a:cubicBezTo>
                        <a:pt x="20" y="62"/>
                        <a:pt x="11" y="64"/>
                        <a:pt x="3" y="66"/>
                      </a:cubicBezTo>
                      <a:cubicBezTo>
                        <a:pt x="3" y="66"/>
                        <a:pt x="3" y="66"/>
                        <a:pt x="3" y="67"/>
                      </a:cubicBezTo>
                      <a:cubicBezTo>
                        <a:pt x="3" y="67"/>
                        <a:pt x="3" y="68"/>
                        <a:pt x="3" y="69"/>
                      </a:cubicBezTo>
                      <a:cubicBezTo>
                        <a:pt x="12" y="67"/>
                        <a:pt x="21" y="65"/>
                        <a:pt x="30" y="63"/>
                      </a:cubicBezTo>
                      <a:cubicBezTo>
                        <a:pt x="30" y="63"/>
                        <a:pt x="29" y="62"/>
                        <a:pt x="29" y="61"/>
                      </a:cubicBezTo>
                      <a:cubicBezTo>
                        <a:pt x="29" y="61"/>
                        <a:pt x="29" y="61"/>
                        <a:pt x="29" y="61"/>
                      </a:cubicBezTo>
                      <a:moveTo>
                        <a:pt x="20" y="0"/>
                      </a:moveTo>
                      <a:cubicBezTo>
                        <a:pt x="20" y="0"/>
                        <a:pt x="20" y="0"/>
                        <a:pt x="20" y="0"/>
                      </a:cubicBezTo>
                      <a:cubicBezTo>
                        <a:pt x="19" y="0"/>
                        <a:pt x="19" y="0"/>
                        <a:pt x="19" y="0"/>
                      </a:cubicBezTo>
                      <a:cubicBezTo>
                        <a:pt x="19" y="0"/>
                        <a:pt x="19" y="0"/>
                        <a:pt x="19" y="0"/>
                      </a:cubicBezTo>
                      <a:cubicBezTo>
                        <a:pt x="23" y="19"/>
                        <a:pt x="27" y="37"/>
                        <a:pt x="30" y="56"/>
                      </a:cubicBezTo>
                      <a:cubicBezTo>
                        <a:pt x="31" y="56"/>
                        <a:pt x="31" y="56"/>
                        <a:pt x="31" y="56"/>
                      </a:cubicBezTo>
                      <a:cubicBezTo>
                        <a:pt x="31" y="56"/>
                        <a:pt x="31" y="56"/>
                        <a:pt x="31" y="56"/>
                      </a:cubicBezTo>
                      <a:cubicBezTo>
                        <a:pt x="31" y="56"/>
                        <a:pt x="31" y="56"/>
                        <a:pt x="31" y="56"/>
                      </a:cubicBezTo>
                      <a:cubicBezTo>
                        <a:pt x="31" y="56"/>
                        <a:pt x="31" y="56"/>
                        <a:pt x="32" y="56"/>
                      </a:cubicBezTo>
                      <a:cubicBezTo>
                        <a:pt x="28" y="37"/>
                        <a:pt x="24" y="18"/>
                        <a:pt x="2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9" name="Freeform 1068"/>
                <p:cNvSpPr>
                  <a:spLocks/>
                </p:cNvSpPr>
                <p:nvPr/>
              </p:nvSpPr>
              <p:spPr bwMode="auto">
                <a:xfrm>
                  <a:off x="3907" y="2935"/>
                  <a:ext cx="17" cy="30"/>
                </a:xfrm>
                <a:custGeom>
                  <a:avLst/>
                  <a:gdLst>
                    <a:gd name="T0" fmla="*/ 7 w 9"/>
                    <a:gd name="T1" fmla="*/ 0 h 16"/>
                    <a:gd name="T2" fmla="*/ 6 w 9"/>
                    <a:gd name="T3" fmla="*/ 0 h 16"/>
                    <a:gd name="T4" fmla="*/ 2 w 9"/>
                    <a:gd name="T5" fmla="*/ 7 h 16"/>
                    <a:gd name="T6" fmla="*/ 3 w 9"/>
                    <a:gd name="T7" fmla="*/ 16 h 16"/>
                    <a:gd name="T8" fmla="*/ 3 w 9"/>
                    <a:gd name="T9" fmla="*/ 16 h 16"/>
                    <a:gd name="T10" fmla="*/ 8 w 9"/>
                    <a:gd name="T11" fmla="*/ 9 h 16"/>
                    <a:gd name="T12" fmla="*/ 7 w 9"/>
                    <a:gd name="T13" fmla="*/ 0 h 16"/>
                    <a:gd name="T14" fmla="*/ 7 w 9"/>
                    <a:gd name="T15" fmla="*/ 0 h 16"/>
                    <a:gd name="T16" fmla="*/ 7 w 9"/>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6">
                      <a:moveTo>
                        <a:pt x="7" y="0"/>
                      </a:moveTo>
                      <a:cubicBezTo>
                        <a:pt x="7" y="0"/>
                        <a:pt x="6" y="0"/>
                        <a:pt x="6" y="0"/>
                      </a:cubicBezTo>
                      <a:cubicBezTo>
                        <a:pt x="5" y="1"/>
                        <a:pt x="3" y="4"/>
                        <a:pt x="2" y="7"/>
                      </a:cubicBezTo>
                      <a:cubicBezTo>
                        <a:pt x="0" y="11"/>
                        <a:pt x="1" y="15"/>
                        <a:pt x="3" y="16"/>
                      </a:cubicBezTo>
                      <a:cubicBezTo>
                        <a:pt x="3" y="16"/>
                        <a:pt x="3" y="16"/>
                        <a:pt x="3" y="16"/>
                      </a:cubicBezTo>
                      <a:cubicBezTo>
                        <a:pt x="4" y="16"/>
                        <a:pt x="6" y="13"/>
                        <a:pt x="8" y="9"/>
                      </a:cubicBezTo>
                      <a:cubicBezTo>
                        <a:pt x="9" y="5"/>
                        <a:pt x="9" y="2"/>
                        <a:pt x="7" y="0"/>
                      </a:cubicBezTo>
                      <a:cubicBezTo>
                        <a:pt x="7" y="0"/>
                        <a:pt x="7" y="0"/>
                        <a:pt x="7" y="0"/>
                      </a:cubicBezTo>
                      <a:cubicBezTo>
                        <a:pt x="7" y="0"/>
                        <a:pt x="7" y="0"/>
                        <a:pt x="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0" name="Freeform 1069"/>
                <p:cNvSpPr>
                  <a:spLocks/>
                </p:cNvSpPr>
                <p:nvPr/>
              </p:nvSpPr>
              <p:spPr bwMode="auto">
                <a:xfrm>
                  <a:off x="3972" y="2564"/>
                  <a:ext cx="14" cy="30"/>
                </a:xfrm>
                <a:custGeom>
                  <a:avLst/>
                  <a:gdLst>
                    <a:gd name="T0" fmla="*/ 4 w 7"/>
                    <a:gd name="T1" fmla="*/ 0 h 16"/>
                    <a:gd name="T2" fmla="*/ 1 w 7"/>
                    <a:gd name="T3" fmla="*/ 6 h 16"/>
                    <a:gd name="T4" fmla="*/ 1 w 7"/>
                    <a:gd name="T5" fmla="*/ 8 h 16"/>
                    <a:gd name="T6" fmla="*/ 1 w 7"/>
                    <a:gd name="T7" fmla="*/ 9 h 16"/>
                    <a:gd name="T8" fmla="*/ 3 w 7"/>
                    <a:gd name="T9" fmla="*/ 16 h 16"/>
                    <a:gd name="T10" fmla="*/ 3 w 7"/>
                    <a:gd name="T11" fmla="*/ 16 h 16"/>
                    <a:gd name="T12" fmla="*/ 4 w 7"/>
                    <a:gd name="T13" fmla="*/ 16 h 16"/>
                    <a:gd name="T14" fmla="*/ 4 w 7"/>
                    <a:gd name="T15" fmla="*/ 16 h 16"/>
                    <a:gd name="T16" fmla="*/ 7 w 7"/>
                    <a:gd name="T17" fmla="*/ 8 h 16"/>
                    <a:gd name="T18" fmla="*/ 4 w 7"/>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6">
                      <a:moveTo>
                        <a:pt x="4" y="0"/>
                      </a:moveTo>
                      <a:cubicBezTo>
                        <a:pt x="3" y="0"/>
                        <a:pt x="1" y="3"/>
                        <a:pt x="1" y="6"/>
                      </a:cubicBezTo>
                      <a:cubicBezTo>
                        <a:pt x="1" y="7"/>
                        <a:pt x="1" y="7"/>
                        <a:pt x="1" y="8"/>
                      </a:cubicBezTo>
                      <a:cubicBezTo>
                        <a:pt x="1" y="8"/>
                        <a:pt x="1" y="9"/>
                        <a:pt x="1" y="9"/>
                      </a:cubicBezTo>
                      <a:cubicBezTo>
                        <a:pt x="0" y="12"/>
                        <a:pt x="1" y="16"/>
                        <a:pt x="3" y="16"/>
                      </a:cubicBezTo>
                      <a:cubicBezTo>
                        <a:pt x="3" y="16"/>
                        <a:pt x="3" y="16"/>
                        <a:pt x="3" y="16"/>
                      </a:cubicBezTo>
                      <a:cubicBezTo>
                        <a:pt x="3" y="16"/>
                        <a:pt x="3" y="16"/>
                        <a:pt x="4" y="16"/>
                      </a:cubicBezTo>
                      <a:cubicBezTo>
                        <a:pt x="4" y="16"/>
                        <a:pt x="4" y="16"/>
                        <a:pt x="4" y="16"/>
                      </a:cubicBezTo>
                      <a:cubicBezTo>
                        <a:pt x="5" y="16"/>
                        <a:pt x="7" y="12"/>
                        <a:pt x="7" y="8"/>
                      </a:cubicBezTo>
                      <a:cubicBezTo>
                        <a:pt x="7" y="4"/>
                        <a:pt x="6"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1" name="Freeform 1070"/>
                <p:cNvSpPr>
                  <a:spLocks/>
                </p:cNvSpPr>
                <p:nvPr/>
              </p:nvSpPr>
              <p:spPr bwMode="auto">
                <a:xfrm>
                  <a:off x="3903" y="2081"/>
                  <a:ext cx="11" cy="23"/>
                </a:xfrm>
                <a:custGeom>
                  <a:avLst/>
                  <a:gdLst>
                    <a:gd name="T0" fmla="*/ 2 w 6"/>
                    <a:gd name="T1" fmla="*/ 0 h 12"/>
                    <a:gd name="T2" fmla="*/ 1 w 6"/>
                    <a:gd name="T3" fmla="*/ 0 h 12"/>
                    <a:gd name="T4" fmla="*/ 0 w 6"/>
                    <a:gd name="T5" fmla="*/ 7 h 12"/>
                    <a:gd name="T6" fmla="*/ 4 w 6"/>
                    <a:gd name="T7" fmla="*/ 12 h 12"/>
                    <a:gd name="T8" fmla="*/ 4 w 6"/>
                    <a:gd name="T9" fmla="*/ 12 h 12"/>
                    <a:gd name="T10" fmla="*/ 5 w 6"/>
                    <a:gd name="T11" fmla="*/ 12 h 12"/>
                    <a:gd name="T12" fmla="*/ 5 w 6"/>
                    <a:gd name="T13" fmla="*/ 12 h 12"/>
                    <a:gd name="T14" fmla="*/ 5 w 6"/>
                    <a:gd name="T15" fmla="*/ 5 h 12"/>
                    <a:gd name="T16" fmla="*/ 2 w 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
                      <a:moveTo>
                        <a:pt x="2" y="0"/>
                      </a:moveTo>
                      <a:cubicBezTo>
                        <a:pt x="2" y="0"/>
                        <a:pt x="2" y="0"/>
                        <a:pt x="1" y="0"/>
                      </a:cubicBezTo>
                      <a:cubicBezTo>
                        <a:pt x="0" y="0"/>
                        <a:pt x="0" y="3"/>
                        <a:pt x="0" y="7"/>
                      </a:cubicBezTo>
                      <a:cubicBezTo>
                        <a:pt x="1" y="9"/>
                        <a:pt x="3" y="12"/>
                        <a:pt x="4" y="12"/>
                      </a:cubicBezTo>
                      <a:cubicBezTo>
                        <a:pt x="4" y="12"/>
                        <a:pt x="4" y="12"/>
                        <a:pt x="4" y="12"/>
                      </a:cubicBezTo>
                      <a:cubicBezTo>
                        <a:pt x="4" y="12"/>
                        <a:pt x="4" y="12"/>
                        <a:pt x="5" y="12"/>
                      </a:cubicBezTo>
                      <a:cubicBezTo>
                        <a:pt x="5" y="12"/>
                        <a:pt x="5" y="12"/>
                        <a:pt x="5" y="12"/>
                      </a:cubicBezTo>
                      <a:cubicBezTo>
                        <a:pt x="6" y="11"/>
                        <a:pt x="6" y="8"/>
                        <a:pt x="5" y="5"/>
                      </a:cubicBezTo>
                      <a:cubicBezTo>
                        <a:pt x="5" y="2"/>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2" name="Freeform 1071"/>
                <p:cNvSpPr>
                  <a:spLocks/>
                </p:cNvSpPr>
                <p:nvPr/>
              </p:nvSpPr>
              <p:spPr bwMode="auto">
                <a:xfrm>
                  <a:off x="3884" y="2560"/>
                  <a:ext cx="13" cy="31"/>
                </a:xfrm>
                <a:custGeom>
                  <a:avLst/>
                  <a:gdLst>
                    <a:gd name="T0" fmla="*/ 4 w 7"/>
                    <a:gd name="T1" fmla="*/ 0 h 16"/>
                    <a:gd name="T2" fmla="*/ 4 w 7"/>
                    <a:gd name="T3" fmla="*/ 1 h 16"/>
                    <a:gd name="T4" fmla="*/ 1 w 7"/>
                    <a:gd name="T5" fmla="*/ 8 h 16"/>
                    <a:gd name="T6" fmla="*/ 3 w 7"/>
                    <a:gd name="T7" fmla="*/ 16 h 16"/>
                    <a:gd name="T8" fmla="*/ 3 w 7"/>
                    <a:gd name="T9" fmla="*/ 16 h 16"/>
                    <a:gd name="T10" fmla="*/ 7 w 7"/>
                    <a:gd name="T11" fmla="*/ 9 h 16"/>
                    <a:gd name="T12" fmla="*/ 7 w 7"/>
                    <a:gd name="T13" fmla="*/ 8 h 16"/>
                    <a:gd name="T14" fmla="*/ 7 w 7"/>
                    <a:gd name="T15" fmla="*/ 6 h 16"/>
                    <a:gd name="T16" fmla="*/ 5 w 7"/>
                    <a:gd name="T17" fmla="*/ 1 h 16"/>
                    <a:gd name="T18" fmla="*/ 4 w 7"/>
                    <a:gd name="T19" fmla="*/ 1 h 16"/>
                    <a:gd name="T20" fmla="*/ 4 w 7"/>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6">
                      <a:moveTo>
                        <a:pt x="4" y="0"/>
                      </a:moveTo>
                      <a:cubicBezTo>
                        <a:pt x="4" y="0"/>
                        <a:pt x="4" y="1"/>
                        <a:pt x="4" y="1"/>
                      </a:cubicBezTo>
                      <a:cubicBezTo>
                        <a:pt x="2" y="1"/>
                        <a:pt x="1" y="4"/>
                        <a:pt x="1" y="8"/>
                      </a:cubicBezTo>
                      <a:cubicBezTo>
                        <a:pt x="0" y="12"/>
                        <a:pt x="1" y="16"/>
                        <a:pt x="3" y="16"/>
                      </a:cubicBezTo>
                      <a:cubicBezTo>
                        <a:pt x="3" y="16"/>
                        <a:pt x="3" y="16"/>
                        <a:pt x="3" y="16"/>
                      </a:cubicBezTo>
                      <a:cubicBezTo>
                        <a:pt x="5" y="16"/>
                        <a:pt x="6" y="13"/>
                        <a:pt x="7" y="9"/>
                      </a:cubicBezTo>
                      <a:cubicBezTo>
                        <a:pt x="7" y="9"/>
                        <a:pt x="7" y="8"/>
                        <a:pt x="7" y="8"/>
                      </a:cubicBezTo>
                      <a:cubicBezTo>
                        <a:pt x="7" y="7"/>
                        <a:pt x="7" y="7"/>
                        <a:pt x="7" y="6"/>
                      </a:cubicBezTo>
                      <a:cubicBezTo>
                        <a:pt x="7" y="4"/>
                        <a:pt x="6" y="2"/>
                        <a:pt x="5" y="1"/>
                      </a:cubicBezTo>
                      <a:cubicBezTo>
                        <a:pt x="5" y="1"/>
                        <a:pt x="4" y="1"/>
                        <a:pt x="4" y="1"/>
                      </a:cubicBezTo>
                      <a:cubicBezTo>
                        <a:pt x="4" y="0"/>
                        <a:pt x="4"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3" name="Freeform 1072"/>
                <p:cNvSpPr>
                  <a:spLocks/>
                </p:cNvSpPr>
                <p:nvPr/>
              </p:nvSpPr>
              <p:spPr bwMode="auto">
                <a:xfrm>
                  <a:off x="3867" y="2216"/>
                  <a:ext cx="13" cy="27"/>
                </a:xfrm>
                <a:custGeom>
                  <a:avLst/>
                  <a:gdLst>
                    <a:gd name="T0" fmla="*/ 3 w 7"/>
                    <a:gd name="T1" fmla="*/ 0 h 14"/>
                    <a:gd name="T2" fmla="*/ 2 w 7"/>
                    <a:gd name="T3" fmla="*/ 0 h 14"/>
                    <a:gd name="T4" fmla="*/ 1 w 7"/>
                    <a:gd name="T5" fmla="*/ 7 h 14"/>
                    <a:gd name="T6" fmla="*/ 4 w 7"/>
                    <a:gd name="T7" fmla="*/ 14 h 14"/>
                    <a:gd name="T8" fmla="*/ 4 w 7"/>
                    <a:gd name="T9" fmla="*/ 14 h 14"/>
                    <a:gd name="T10" fmla="*/ 5 w 7"/>
                    <a:gd name="T11" fmla="*/ 14 h 14"/>
                    <a:gd name="T12" fmla="*/ 5 w 7"/>
                    <a:gd name="T13" fmla="*/ 14 h 14"/>
                    <a:gd name="T14" fmla="*/ 7 w 7"/>
                    <a:gd name="T15" fmla="*/ 9 h 14"/>
                    <a:gd name="T16" fmla="*/ 7 w 7"/>
                    <a:gd name="T17" fmla="*/ 7 h 14"/>
                    <a:gd name="T18" fmla="*/ 7 w 7"/>
                    <a:gd name="T19" fmla="*/ 6 h 14"/>
                    <a:gd name="T20" fmla="*/ 3 w 7"/>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4">
                      <a:moveTo>
                        <a:pt x="3" y="0"/>
                      </a:moveTo>
                      <a:cubicBezTo>
                        <a:pt x="3" y="0"/>
                        <a:pt x="2" y="0"/>
                        <a:pt x="2" y="0"/>
                      </a:cubicBezTo>
                      <a:cubicBezTo>
                        <a:pt x="1" y="0"/>
                        <a:pt x="0" y="3"/>
                        <a:pt x="1" y="7"/>
                      </a:cubicBezTo>
                      <a:cubicBezTo>
                        <a:pt x="1" y="11"/>
                        <a:pt x="3" y="14"/>
                        <a:pt x="4" y="14"/>
                      </a:cubicBezTo>
                      <a:cubicBezTo>
                        <a:pt x="4" y="14"/>
                        <a:pt x="4" y="14"/>
                        <a:pt x="4" y="14"/>
                      </a:cubicBezTo>
                      <a:cubicBezTo>
                        <a:pt x="4" y="14"/>
                        <a:pt x="5" y="14"/>
                        <a:pt x="5" y="14"/>
                      </a:cubicBezTo>
                      <a:cubicBezTo>
                        <a:pt x="5" y="14"/>
                        <a:pt x="5" y="14"/>
                        <a:pt x="5" y="14"/>
                      </a:cubicBezTo>
                      <a:cubicBezTo>
                        <a:pt x="6" y="13"/>
                        <a:pt x="7" y="11"/>
                        <a:pt x="7" y="9"/>
                      </a:cubicBezTo>
                      <a:cubicBezTo>
                        <a:pt x="7" y="8"/>
                        <a:pt x="7" y="7"/>
                        <a:pt x="7" y="7"/>
                      </a:cubicBezTo>
                      <a:cubicBezTo>
                        <a:pt x="7" y="6"/>
                        <a:pt x="7" y="6"/>
                        <a:pt x="7" y="6"/>
                      </a:cubicBezTo>
                      <a:cubicBezTo>
                        <a:pt x="6" y="2"/>
                        <a:pt x="4"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4" name="Freeform 1073"/>
                <p:cNvSpPr>
                  <a:spLocks/>
                </p:cNvSpPr>
                <p:nvPr/>
              </p:nvSpPr>
              <p:spPr bwMode="auto">
                <a:xfrm>
                  <a:off x="3929" y="2209"/>
                  <a:ext cx="10" cy="17"/>
                </a:xfrm>
                <a:custGeom>
                  <a:avLst/>
                  <a:gdLst>
                    <a:gd name="T0" fmla="*/ 2 w 5"/>
                    <a:gd name="T1" fmla="*/ 0 h 9"/>
                    <a:gd name="T2" fmla="*/ 2 w 5"/>
                    <a:gd name="T3" fmla="*/ 0 h 9"/>
                    <a:gd name="T4" fmla="*/ 2 w 5"/>
                    <a:gd name="T5" fmla="*/ 0 h 9"/>
                    <a:gd name="T6" fmla="*/ 1 w 5"/>
                    <a:gd name="T7" fmla="*/ 0 h 9"/>
                    <a:gd name="T8" fmla="*/ 0 w 5"/>
                    <a:gd name="T9" fmla="*/ 5 h 9"/>
                    <a:gd name="T10" fmla="*/ 0 w 5"/>
                    <a:gd name="T11" fmla="*/ 5 h 9"/>
                    <a:gd name="T12" fmla="*/ 1 w 5"/>
                    <a:gd name="T13" fmla="*/ 7 h 9"/>
                    <a:gd name="T14" fmla="*/ 3 w 5"/>
                    <a:gd name="T15" fmla="*/ 9 h 9"/>
                    <a:gd name="T16" fmla="*/ 3 w 5"/>
                    <a:gd name="T17" fmla="*/ 9 h 9"/>
                    <a:gd name="T18" fmla="*/ 4 w 5"/>
                    <a:gd name="T19" fmla="*/ 4 h 9"/>
                    <a:gd name="T20" fmla="*/ 3 w 5"/>
                    <a:gd name="T21" fmla="*/ 0 h 9"/>
                    <a:gd name="T22" fmla="*/ 2 w 5"/>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9">
                      <a:moveTo>
                        <a:pt x="2" y="0"/>
                      </a:moveTo>
                      <a:cubicBezTo>
                        <a:pt x="2" y="0"/>
                        <a:pt x="2" y="0"/>
                        <a:pt x="2" y="0"/>
                      </a:cubicBezTo>
                      <a:cubicBezTo>
                        <a:pt x="2" y="0"/>
                        <a:pt x="2" y="0"/>
                        <a:pt x="2" y="0"/>
                      </a:cubicBezTo>
                      <a:cubicBezTo>
                        <a:pt x="2" y="0"/>
                        <a:pt x="2" y="0"/>
                        <a:pt x="1" y="0"/>
                      </a:cubicBezTo>
                      <a:cubicBezTo>
                        <a:pt x="1" y="0"/>
                        <a:pt x="0" y="2"/>
                        <a:pt x="0" y="5"/>
                      </a:cubicBezTo>
                      <a:cubicBezTo>
                        <a:pt x="0" y="5"/>
                        <a:pt x="0" y="5"/>
                        <a:pt x="0" y="5"/>
                      </a:cubicBezTo>
                      <a:cubicBezTo>
                        <a:pt x="0" y="6"/>
                        <a:pt x="1" y="7"/>
                        <a:pt x="1" y="7"/>
                      </a:cubicBezTo>
                      <a:cubicBezTo>
                        <a:pt x="2" y="9"/>
                        <a:pt x="2" y="9"/>
                        <a:pt x="3" y="9"/>
                      </a:cubicBezTo>
                      <a:cubicBezTo>
                        <a:pt x="3" y="9"/>
                        <a:pt x="3" y="9"/>
                        <a:pt x="3" y="9"/>
                      </a:cubicBezTo>
                      <a:cubicBezTo>
                        <a:pt x="4" y="9"/>
                        <a:pt x="5" y="7"/>
                        <a:pt x="4" y="4"/>
                      </a:cubicBezTo>
                      <a:cubicBezTo>
                        <a:pt x="4" y="3"/>
                        <a:pt x="3" y="1"/>
                        <a:pt x="3" y="0"/>
                      </a:cubicBezTo>
                      <a:cubicBezTo>
                        <a:pt x="2" y="0"/>
                        <a:pt x="2"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5" name="Freeform 1074"/>
                <p:cNvSpPr>
                  <a:spLocks noEditPoints="1"/>
                </p:cNvSpPr>
                <p:nvPr/>
              </p:nvSpPr>
              <p:spPr bwMode="auto">
                <a:xfrm>
                  <a:off x="3078" y="1432"/>
                  <a:ext cx="216" cy="335"/>
                </a:xfrm>
                <a:custGeom>
                  <a:avLst/>
                  <a:gdLst>
                    <a:gd name="T0" fmla="*/ 20 w 115"/>
                    <a:gd name="T1" fmla="*/ 142 h 178"/>
                    <a:gd name="T2" fmla="*/ 20 w 115"/>
                    <a:gd name="T3" fmla="*/ 143 h 178"/>
                    <a:gd name="T4" fmla="*/ 20 w 115"/>
                    <a:gd name="T5" fmla="*/ 143 h 178"/>
                    <a:gd name="T6" fmla="*/ 57 w 115"/>
                    <a:gd name="T7" fmla="*/ 175 h 178"/>
                    <a:gd name="T8" fmla="*/ 58 w 115"/>
                    <a:gd name="T9" fmla="*/ 175 h 178"/>
                    <a:gd name="T10" fmla="*/ 59 w 115"/>
                    <a:gd name="T11" fmla="*/ 175 h 178"/>
                    <a:gd name="T12" fmla="*/ 20 w 115"/>
                    <a:gd name="T13" fmla="*/ 142 h 178"/>
                    <a:gd name="T14" fmla="*/ 15 w 115"/>
                    <a:gd name="T15" fmla="*/ 141 h 178"/>
                    <a:gd name="T16" fmla="*/ 0 w 115"/>
                    <a:gd name="T17" fmla="*/ 160 h 178"/>
                    <a:gd name="T18" fmla="*/ 1 w 115"/>
                    <a:gd name="T19" fmla="*/ 160 h 178"/>
                    <a:gd name="T20" fmla="*/ 2 w 115"/>
                    <a:gd name="T21" fmla="*/ 161 h 178"/>
                    <a:gd name="T22" fmla="*/ 16 w 115"/>
                    <a:gd name="T23" fmla="*/ 143 h 178"/>
                    <a:gd name="T24" fmla="*/ 16 w 115"/>
                    <a:gd name="T25" fmla="*/ 142 h 178"/>
                    <a:gd name="T26" fmla="*/ 15 w 115"/>
                    <a:gd name="T27" fmla="*/ 141 h 178"/>
                    <a:gd name="T28" fmla="*/ 113 w 115"/>
                    <a:gd name="T29" fmla="*/ 125 h 178"/>
                    <a:gd name="T30" fmla="*/ 63 w 115"/>
                    <a:gd name="T31" fmla="*/ 176 h 178"/>
                    <a:gd name="T32" fmla="*/ 64 w 115"/>
                    <a:gd name="T33" fmla="*/ 177 h 178"/>
                    <a:gd name="T34" fmla="*/ 64 w 115"/>
                    <a:gd name="T35" fmla="*/ 178 h 178"/>
                    <a:gd name="T36" fmla="*/ 115 w 115"/>
                    <a:gd name="T37" fmla="*/ 127 h 178"/>
                    <a:gd name="T38" fmla="*/ 114 w 115"/>
                    <a:gd name="T39" fmla="*/ 126 h 178"/>
                    <a:gd name="T40" fmla="*/ 113 w 115"/>
                    <a:gd name="T41" fmla="*/ 125 h 178"/>
                    <a:gd name="T42" fmla="*/ 45 w 115"/>
                    <a:gd name="T43" fmla="*/ 66 h 178"/>
                    <a:gd name="T44" fmla="*/ 45 w 115"/>
                    <a:gd name="T45" fmla="*/ 66 h 178"/>
                    <a:gd name="T46" fmla="*/ 44 w 115"/>
                    <a:gd name="T47" fmla="*/ 66 h 178"/>
                    <a:gd name="T48" fmla="*/ 111 w 115"/>
                    <a:gd name="T49" fmla="*/ 121 h 178"/>
                    <a:gd name="T50" fmla="*/ 112 w 115"/>
                    <a:gd name="T51" fmla="*/ 120 h 178"/>
                    <a:gd name="T52" fmla="*/ 112 w 115"/>
                    <a:gd name="T53" fmla="*/ 120 h 178"/>
                    <a:gd name="T54" fmla="*/ 45 w 115"/>
                    <a:gd name="T55" fmla="*/ 66 h 178"/>
                    <a:gd name="T56" fmla="*/ 83 w 115"/>
                    <a:gd name="T57" fmla="*/ 0 h 178"/>
                    <a:gd name="T58" fmla="*/ 63 w 115"/>
                    <a:gd name="T59" fmla="*/ 28 h 178"/>
                    <a:gd name="T60" fmla="*/ 61 w 115"/>
                    <a:gd name="T61" fmla="*/ 30 h 178"/>
                    <a:gd name="T62" fmla="*/ 40 w 115"/>
                    <a:gd name="T63" fmla="*/ 59 h 178"/>
                    <a:gd name="T64" fmla="*/ 42 w 115"/>
                    <a:gd name="T65" fmla="*/ 60 h 178"/>
                    <a:gd name="T66" fmla="*/ 42 w 115"/>
                    <a:gd name="T67" fmla="*/ 60 h 178"/>
                    <a:gd name="T68" fmla="*/ 63 w 115"/>
                    <a:gd name="T69" fmla="*/ 31 h 178"/>
                    <a:gd name="T70" fmla="*/ 65 w 115"/>
                    <a:gd name="T71" fmla="*/ 29 h 178"/>
                    <a:gd name="T72" fmla="*/ 85 w 115"/>
                    <a:gd name="T73" fmla="*/ 2 h 178"/>
                    <a:gd name="T74" fmla="*/ 84 w 115"/>
                    <a:gd name="T75" fmla="*/ 1 h 178"/>
                    <a:gd name="T76" fmla="*/ 83 w 115"/>
                    <a:gd name="T7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5" h="178">
                      <a:moveTo>
                        <a:pt x="20" y="142"/>
                      </a:moveTo>
                      <a:cubicBezTo>
                        <a:pt x="20" y="142"/>
                        <a:pt x="20" y="143"/>
                        <a:pt x="20" y="143"/>
                      </a:cubicBezTo>
                      <a:cubicBezTo>
                        <a:pt x="20" y="143"/>
                        <a:pt x="20" y="143"/>
                        <a:pt x="20" y="143"/>
                      </a:cubicBezTo>
                      <a:cubicBezTo>
                        <a:pt x="33" y="154"/>
                        <a:pt x="46" y="164"/>
                        <a:pt x="57" y="175"/>
                      </a:cubicBezTo>
                      <a:cubicBezTo>
                        <a:pt x="57" y="175"/>
                        <a:pt x="57" y="175"/>
                        <a:pt x="58" y="175"/>
                      </a:cubicBezTo>
                      <a:cubicBezTo>
                        <a:pt x="58" y="175"/>
                        <a:pt x="58" y="175"/>
                        <a:pt x="59" y="175"/>
                      </a:cubicBezTo>
                      <a:cubicBezTo>
                        <a:pt x="47" y="163"/>
                        <a:pt x="34" y="152"/>
                        <a:pt x="20" y="142"/>
                      </a:cubicBezTo>
                      <a:moveTo>
                        <a:pt x="15" y="141"/>
                      </a:moveTo>
                      <a:cubicBezTo>
                        <a:pt x="10" y="147"/>
                        <a:pt x="5" y="153"/>
                        <a:pt x="0" y="160"/>
                      </a:cubicBezTo>
                      <a:cubicBezTo>
                        <a:pt x="0" y="160"/>
                        <a:pt x="1" y="160"/>
                        <a:pt x="1" y="160"/>
                      </a:cubicBezTo>
                      <a:cubicBezTo>
                        <a:pt x="1" y="160"/>
                        <a:pt x="1" y="160"/>
                        <a:pt x="2" y="161"/>
                      </a:cubicBezTo>
                      <a:cubicBezTo>
                        <a:pt x="6" y="155"/>
                        <a:pt x="11" y="149"/>
                        <a:pt x="16" y="143"/>
                      </a:cubicBezTo>
                      <a:cubicBezTo>
                        <a:pt x="16" y="143"/>
                        <a:pt x="16" y="143"/>
                        <a:pt x="16" y="142"/>
                      </a:cubicBezTo>
                      <a:cubicBezTo>
                        <a:pt x="15" y="142"/>
                        <a:pt x="15" y="142"/>
                        <a:pt x="15" y="141"/>
                      </a:cubicBezTo>
                      <a:moveTo>
                        <a:pt x="113" y="125"/>
                      </a:moveTo>
                      <a:cubicBezTo>
                        <a:pt x="96" y="142"/>
                        <a:pt x="80" y="159"/>
                        <a:pt x="63" y="176"/>
                      </a:cubicBezTo>
                      <a:cubicBezTo>
                        <a:pt x="63" y="176"/>
                        <a:pt x="64" y="177"/>
                        <a:pt x="64" y="177"/>
                      </a:cubicBezTo>
                      <a:cubicBezTo>
                        <a:pt x="64" y="177"/>
                        <a:pt x="64" y="177"/>
                        <a:pt x="64" y="178"/>
                      </a:cubicBezTo>
                      <a:cubicBezTo>
                        <a:pt x="81" y="161"/>
                        <a:pt x="98" y="144"/>
                        <a:pt x="115" y="127"/>
                      </a:cubicBezTo>
                      <a:cubicBezTo>
                        <a:pt x="115" y="127"/>
                        <a:pt x="114" y="127"/>
                        <a:pt x="114" y="126"/>
                      </a:cubicBezTo>
                      <a:cubicBezTo>
                        <a:pt x="114" y="126"/>
                        <a:pt x="113" y="126"/>
                        <a:pt x="113" y="125"/>
                      </a:cubicBezTo>
                      <a:moveTo>
                        <a:pt x="45" y="66"/>
                      </a:moveTo>
                      <a:cubicBezTo>
                        <a:pt x="45" y="66"/>
                        <a:pt x="45" y="66"/>
                        <a:pt x="45" y="66"/>
                      </a:cubicBezTo>
                      <a:cubicBezTo>
                        <a:pt x="45" y="66"/>
                        <a:pt x="45" y="66"/>
                        <a:pt x="44" y="66"/>
                      </a:cubicBezTo>
                      <a:cubicBezTo>
                        <a:pt x="68" y="83"/>
                        <a:pt x="91" y="101"/>
                        <a:pt x="111" y="121"/>
                      </a:cubicBezTo>
                      <a:cubicBezTo>
                        <a:pt x="111" y="120"/>
                        <a:pt x="111" y="120"/>
                        <a:pt x="112" y="120"/>
                      </a:cubicBezTo>
                      <a:cubicBezTo>
                        <a:pt x="112" y="120"/>
                        <a:pt x="112" y="120"/>
                        <a:pt x="112" y="120"/>
                      </a:cubicBezTo>
                      <a:cubicBezTo>
                        <a:pt x="91" y="100"/>
                        <a:pt x="69" y="82"/>
                        <a:pt x="45" y="66"/>
                      </a:cubicBezTo>
                      <a:moveTo>
                        <a:pt x="83" y="0"/>
                      </a:moveTo>
                      <a:cubicBezTo>
                        <a:pt x="76" y="9"/>
                        <a:pt x="69" y="19"/>
                        <a:pt x="63" y="28"/>
                      </a:cubicBezTo>
                      <a:cubicBezTo>
                        <a:pt x="62" y="29"/>
                        <a:pt x="62" y="29"/>
                        <a:pt x="61" y="30"/>
                      </a:cubicBezTo>
                      <a:cubicBezTo>
                        <a:pt x="54" y="40"/>
                        <a:pt x="47" y="49"/>
                        <a:pt x="40" y="59"/>
                      </a:cubicBezTo>
                      <a:cubicBezTo>
                        <a:pt x="41" y="59"/>
                        <a:pt x="41" y="59"/>
                        <a:pt x="42" y="60"/>
                      </a:cubicBezTo>
                      <a:cubicBezTo>
                        <a:pt x="42" y="60"/>
                        <a:pt x="42" y="60"/>
                        <a:pt x="42" y="60"/>
                      </a:cubicBezTo>
                      <a:cubicBezTo>
                        <a:pt x="49" y="51"/>
                        <a:pt x="56" y="41"/>
                        <a:pt x="63" y="31"/>
                      </a:cubicBezTo>
                      <a:cubicBezTo>
                        <a:pt x="64" y="31"/>
                        <a:pt x="64" y="30"/>
                        <a:pt x="65" y="29"/>
                      </a:cubicBezTo>
                      <a:cubicBezTo>
                        <a:pt x="72" y="20"/>
                        <a:pt x="78" y="11"/>
                        <a:pt x="85" y="2"/>
                      </a:cubicBezTo>
                      <a:cubicBezTo>
                        <a:pt x="84" y="1"/>
                        <a:pt x="84" y="1"/>
                        <a:pt x="84" y="1"/>
                      </a:cubicBezTo>
                      <a:cubicBezTo>
                        <a:pt x="83" y="1"/>
                        <a:pt x="83" y="0"/>
                        <a:pt x="8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6" name="Freeform 1075"/>
                <p:cNvSpPr>
                  <a:spLocks/>
                </p:cNvSpPr>
                <p:nvPr/>
              </p:nvSpPr>
              <p:spPr bwMode="auto">
                <a:xfrm>
                  <a:off x="3224" y="1419"/>
                  <a:ext cx="29" cy="19"/>
                </a:xfrm>
                <a:custGeom>
                  <a:avLst/>
                  <a:gdLst>
                    <a:gd name="T0" fmla="*/ 3 w 15"/>
                    <a:gd name="T1" fmla="*/ 0 h 10"/>
                    <a:gd name="T2" fmla="*/ 1 w 15"/>
                    <a:gd name="T3" fmla="*/ 1 h 10"/>
                    <a:gd name="T4" fmla="*/ 5 w 15"/>
                    <a:gd name="T5" fmla="*/ 7 h 10"/>
                    <a:gd name="T6" fmla="*/ 6 w 15"/>
                    <a:gd name="T7" fmla="*/ 8 h 10"/>
                    <a:gd name="T8" fmla="*/ 7 w 15"/>
                    <a:gd name="T9" fmla="*/ 9 h 10"/>
                    <a:gd name="T10" fmla="*/ 12 w 15"/>
                    <a:gd name="T11" fmla="*/ 10 h 10"/>
                    <a:gd name="T12" fmla="*/ 14 w 15"/>
                    <a:gd name="T13" fmla="*/ 10 h 10"/>
                    <a:gd name="T14" fmla="*/ 9 w 15"/>
                    <a:gd name="T15" fmla="*/ 3 h 10"/>
                    <a:gd name="T16" fmla="*/ 3 w 15"/>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0">
                      <a:moveTo>
                        <a:pt x="3" y="0"/>
                      </a:moveTo>
                      <a:cubicBezTo>
                        <a:pt x="2" y="0"/>
                        <a:pt x="2" y="1"/>
                        <a:pt x="1" y="1"/>
                      </a:cubicBezTo>
                      <a:cubicBezTo>
                        <a:pt x="0" y="2"/>
                        <a:pt x="2" y="5"/>
                        <a:pt x="5" y="7"/>
                      </a:cubicBezTo>
                      <a:cubicBezTo>
                        <a:pt x="5" y="7"/>
                        <a:pt x="5" y="8"/>
                        <a:pt x="6" y="8"/>
                      </a:cubicBezTo>
                      <a:cubicBezTo>
                        <a:pt x="6" y="8"/>
                        <a:pt x="6" y="8"/>
                        <a:pt x="7" y="9"/>
                      </a:cubicBezTo>
                      <a:cubicBezTo>
                        <a:pt x="9" y="10"/>
                        <a:pt x="11" y="10"/>
                        <a:pt x="12" y="10"/>
                      </a:cubicBezTo>
                      <a:cubicBezTo>
                        <a:pt x="13" y="10"/>
                        <a:pt x="13" y="10"/>
                        <a:pt x="14" y="10"/>
                      </a:cubicBezTo>
                      <a:cubicBezTo>
                        <a:pt x="15" y="8"/>
                        <a:pt x="13" y="5"/>
                        <a:pt x="9" y="3"/>
                      </a:cubicBezTo>
                      <a:cubicBezTo>
                        <a:pt x="7" y="1"/>
                        <a:pt x="5"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7" name="Freeform 1076"/>
                <p:cNvSpPr>
                  <a:spLocks/>
                </p:cNvSpPr>
                <p:nvPr/>
              </p:nvSpPr>
              <p:spPr bwMode="auto">
                <a:xfrm>
                  <a:off x="3140" y="1542"/>
                  <a:ext cx="24" cy="16"/>
                </a:xfrm>
                <a:custGeom>
                  <a:avLst/>
                  <a:gdLst>
                    <a:gd name="T0" fmla="*/ 3 w 13"/>
                    <a:gd name="T1" fmla="*/ 0 h 9"/>
                    <a:gd name="T2" fmla="*/ 1 w 13"/>
                    <a:gd name="T3" fmla="*/ 0 h 9"/>
                    <a:gd name="T4" fmla="*/ 5 w 13"/>
                    <a:gd name="T5" fmla="*/ 7 h 9"/>
                    <a:gd name="T6" fmla="*/ 10 w 13"/>
                    <a:gd name="T7" fmla="*/ 9 h 9"/>
                    <a:gd name="T8" fmla="*/ 11 w 13"/>
                    <a:gd name="T9" fmla="*/ 8 h 9"/>
                    <a:gd name="T10" fmla="*/ 12 w 13"/>
                    <a:gd name="T11" fmla="*/ 8 h 9"/>
                    <a:gd name="T12" fmla="*/ 12 w 13"/>
                    <a:gd name="T13" fmla="*/ 8 h 9"/>
                    <a:gd name="T14" fmla="*/ 9 w 13"/>
                    <a:gd name="T15" fmla="*/ 2 h 9"/>
                    <a:gd name="T16" fmla="*/ 9 w 13"/>
                    <a:gd name="T17" fmla="*/ 2 h 9"/>
                    <a:gd name="T18" fmla="*/ 7 w 13"/>
                    <a:gd name="T19" fmla="*/ 1 h 9"/>
                    <a:gd name="T20" fmla="*/ 3 w 1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9">
                      <a:moveTo>
                        <a:pt x="3" y="0"/>
                      </a:moveTo>
                      <a:cubicBezTo>
                        <a:pt x="2" y="0"/>
                        <a:pt x="2" y="0"/>
                        <a:pt x="1" y="0"/>
                      </a:cubicBezTo>
                      <a:cubicBezTo>
                        <a:pt x="0" y="2"/>
                        <a:pt x="2" y="5"/>
                        <a:pt x="5" y="7"/>
                      </a:cubicBezTo>
                      <a:cubicBezTo>
                        <a:pt x="7" y="8"/>
                        <a:pt x="9" y="9"/>
                        <a:pt x="10" y="9"/>
                      </a:cubicBezTo>
                      <a:cubicBezTo>
                        <a:pt x="11" y="9"/>
                        <a:pt x="11" y="9"/>
                        <a:pt x="11" y="8"/>
                      </a:cubicBezTo>
                      <a:cubicBezTo>
                        <a:pt x="12" y="8"/>
                        <a:pt x="12" y="8"/>
                        <a:pt x="12" y="8"/>
                      </a:cubicBezTo>
                      <a:cubicBezTo>
                        <a:pt x="12" y="8"/>
                        <a:pt x="12" y="8"/>
                        <a:pt x="12" y="8"/>
                      </a:cubicBezTo>
                      <a:cubicBezTo>
                        <a:pt x="13" y="6"/>
                        <a:pt x="12" y="4"/>
                        <a:pt x="9" y="2"/>
                      </a:cubicBezTo>
                      <a:cubicBezTo>
                        <a:pt x="9" y="2"/>
                        <a:pt x="9" y="2"/>
                        <a:pt x="9" y="2"/>
                      </a:cubicBezTo>
                      <a:cubicBezTo>
                        <a:pt x="8" y="1"/>
                        <a:pt x="8" y="1"/>
                        <a:pt x="7" y="1"/>
                      </a:cubicBezTo>
                      <a:cubicBezTo>
                        <a:pt x="6" y="0"/>
                        <a:pt x="4"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8" name="Freeform 1077"/>
                <p:cNvSpPr>
                  <a:spLocks/>
                </p:cNvSpPr>
                <p:nvPr/>
              </p:nvSpPr>
              <p:spPr bwMode="auto">
                <a:xfrm>
                  <a:off x="3068" y="1731"/>
                  <a:ext cx="17" cy="12"/>
                </a:xfrm>
                <a:custGeom>
                  <a:avLst/>
                  <a:gdLst>
                    <a:gd name="T0" fmla="*/ 2 w 9"/>
                    <a:gd name="T1" fmla="*/ 0 h 6"/>
                    <a:gd name="T2" fmla="*/ 1 w 9"/>
                    <a:gd name="T3" fmla="*/ 0 h 6"/>
                    <a:gd name="T4" fmla="*/ 3 w 9"/>
                    <a:gd name="T5" fmla="*/ 5 h 6"/>
                    <a:gd name="T6" fmla="*/ 6 w 9"/>
                    <a:gd name="T7" fmla="*/ 6 h 6"/>
                    <a:gd name="T8" fmla="*/ 8 w 9"/>
                    <a:gd name="T9" fmla="*/ 6 h 6"/>
                    <a:gd name="T10" fmla="*/ 7 w 9"/>
                    <a:gd name="T11" fmla="*/ 2 h 6"/>
                    <a:gd name="T12" fmla="*/ 6 w 9"/>
                    <a:gd name="T13" fmla="*/ 1 h 6"/>
                    <a:gd name="T14" fmla="*/ 5 w 9"/>
                    <a:gd name="T15" fmla="*/ 1 h 6"/>
                    <a:gd name="T16" fmla="*/ 2 w 9"/>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6">
                      <a:moveTo>
                        <a:pt x="2" y="0"/>
                      </a:moveTo>
                      <a:cubicBezTo>
                        <a:pt x="2" y="0"/>
                        <a:pt x="1" y="0"/>
                        <a:pt x="1" y="0"/>
                      </a:cubicBezTo>
                      <a:cubicBezTo>
                        <a:pt x="0" y="1"/>
                        <a:pt x="1" y="4"/>
                        <a:pt x="3" y="5"/>
                      </a:cubicBezTo>
                      <a:cubicBezTo>
                        <a:pt x="4" y="6"/>
                        <a:pt x="5" y="6"/>
                        <a:pt x="6" y="6"/>
                      </a:cubicBezTo>
                      <a:cubicBezTo>
                        <a:pt x="7" y="6"/>
                        <a:pt x="7" y="6"/>
                        <a:pt x="8" y="6"/>
                      </a:cubicBezTo>
                      <a:cubicBezTo>
                        <a:pt x="9" y="5"/>
                        <a:pt x="8" y="3"/>
                        <a:pt x="7" y="2"/>
                      </a:cubicBezTo>
                      <a:cubicBezTo>
                        <a:pt x="6" y="1"/>
                        <a:pt x="6" y="1"/>
                        <a:pt x="6" y="1"/>
                      </a:cubicBezTo>
                      <a:cubicBezTo>
                        <a:pt x="6" y="1"/>
                        <a:pt x="5" y="1"/>
                        <a:pt x="5" y="1"/>
                      </a:cubicBezTo>
                      <a:cubicBezTo>
                        <a:pt x="4" y="0"/>
                        <a:pt x="3"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9" name="Freeform 1078"/>
                <p:cNvSpPr>
                  <a:spLocks/>
                </p:cNvSpPr>
                <p:nvPr/>
              </p:nvSpPr>
              <p:spPr bwMode="auto">
                <a:xfrm>
                  <a:off x="3286" y="1656"/>
                  <a:ext cx="21" cy="19"/>
                </a:xfrm>
                <a:custGeom>
                  <a:avLst/>
                  <a:gdLst>
                    <a:gd name="T0" fmla="*/ 2 w 11"/>
                    <a:gd name="T1" fmla="*/ 0 h 10"/>
                    <a:gd name="T2" fmla="*/ 1 w 11"/>
                    <a:gd name="T3" fmla="*/ 1 h 10"/>
                    <a:gd name="T4" fmla="*/ 1 w 11"/>
                    <a:gd name="T5" fmla="*/ 1 h 10"/>
                    <a:gd name="T6" fmla="*/ 0 w 11"/>
                    <a:gd name="T7" fmla="*/ 2 h 10"/>
                    <a:gd name="T8" fmla="*/ 2 w 11"/>
                    <a:gd name="T9" fmla="*/ 6 h 10"/>
                    <a:gd name="T10" fmla="*/ 3 w 11"/>
                    <a:gd name="T11" fmla="*/ 7 h 10"/>
                    <a:gd name="T12" fmla="*/ 4 w 11"/>
                    <a:gd name="T13" fmla="*/ 8 h 10"/>
                    <a:gd name="T14" fmla="*/ 8 w 11"/>
                    <a:gd name="T15" fmla="*/ 10 h 10"/>
                    <a:gd name="T16" fmla="*/ 10 w 11"/>
                    <a:gd name="T17" fmla="*/ 9 h 10"/>
                    <a:gd name="T18" fmla="*/ 8 w 11"/>
                    <a:gd name="T19" fmla="*/ 3 h 10"/>
                    <a:gd name="T20" fmla="*/ 2 w 11"/>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0">
                      <a:moveTo>
                        <a:pt x="2" y="0"/>
                      </a:moveTo>
                      <a:cubicBezTo>
                        <a:pt x="2" y="0"/>
                        <a:pt x="1" y="0"/>
                        <a:pt x="1" y="1"/>
                      </a:cubicBezTo>
                      <a:cubicBezTo>
                        <a:pt x="1" y="1"/>
                        <a:pt x="1" y="1"/>
                        <a:pt x="1" y="1"/>
                      </a:cubicBezTo>
                      <a:cubicBezTo>
                        <a:pt x="0" y="1"/>
                        <a:pt x="0" y="1"/>
                        <a:pt x="0" y="2"/>
                      </a:cubicBezTo>
                      <a:cubicBezTo>
                        <a:pt x="0" y="3"/>
                        <a:pt x="1" y="5"/>
                        <a:pt x="2" y="6"/>
                      </a:cubicBezTo>
                      <a:cubicBezTo>
                        <a:pt x="2" y="7"/>
                        <a:pt x="3" y="7"/>
                        <a:pt x="3" y="7"/>
                      </a:cubicBezTo>
                      <a:cubicBezTo>
                        <a:pt x="3" y="8"/>
                        <a:pt x="4" y="8"/>
                        <a:pt x="4" y="8"/>
                      </a:cubicBezTo>
                      <a:cubicBezTo>
                        <a:pt x="5" y="9"/>
                        <a:pt x="7" y="10"/>
                        <a:pt x="8" y="10"/>
                      </a:cubicBezTo>
                      <a:cubicBezTo>
                        <a:pt x="9" y="10"/>
                        <a:pt x="9" y="10"/>
                        <a:pt x="10" y="9"/>
                      </a:cubicBezTo>
                      <a:cubicBezTo>
                        <a:pt x="11" y="8"/>
                        <a:pt x="10" y="5"/>
                        <a:pt x="8" y="3"/>
                      </a:cubicBezTo>
                      <a:cubicBezTo>
                        <a:pt x="6" y="1"/>
                        <a:pt x="4"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0" name="Freeform 1079"/>
                <p:cNvSpPr>
                  <a:spLocks/>
                </p:cNvSpPr>
                <p:nvPr/>
              </p:nvSpPr>
              <p:spPr bwMode="auto">
                <a:xfrm>
                  <a:off x="3183" y="1761"/>
                  <a:ext cx="21" cy="17"/>
                </a:xfrm>
                <a:custGeom>
                  <a:avLst/>
                  <a:gdLst>
                    <a:gd name="T0" fmla="*/ 3 w 11"/>
                    <a:gd name="T1" fmla="*/ 0 h 9"/>
                    <a:gd name="T2" fmla="*/ 3 w 11"/>
                    <a:gd name="T3" fmla="*/ 0 h 9"/>
                    <a:gd name="T4" fmla="*/ 2 w 11"/>
                    <a:gd name="T5" fmla="*/ 0 h 9"/>
                    <a:gd name="T6" fmla="*/ 1 w 11"/>
                    <a:gd name="T7" fmla="*/ 0 h 9"/>
                    <a:gd name="T8" fmla="*/ 3 w 11"/>
                    <a:gd name="T9" fmla="*/ 7 h 9"/>
                    <a:gd name="T10" fmla="*/ 8 w 11"/>
                    <a:gd name="T11" fmla="*/ 9 h 9"/>
                    <a:gd name="T12" fmla="*/ 9 w 11"/>
                    <a:gd name="T13" fmla="*/ 8 h 9"/>
                    <a:gd name="T14" fmla="*/ 8 w 11"/>
                    <a:gd name="T15" fmla="*/ 3 h 9"/>
                    <a:gd name="T16" fmla="*/ 8 w 11"/>
                    <a:gd name="T17" fmla="*/ 2 h 9"/>
                    <a:gd name="T18" fmla="*/ 7 w 11"/>
                    <a:gd name="T19" fmla="*/ 1 h 9"/>
                    <a:gd name="T20" fmla="*/ 3 w 11"/>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9">
                      <a:moveTo>
                        <a:pt x="3" y="0"/>
                      </a:moveTo>
                      <a:cubicBezTo>
                        <a:pt x="3" y="0"/>
                        <a:pt x="3" y="0"/>
                        <a:pt x="3" y="0"/>
                      </a:cubicBezTo>
                      <a:cubicBezTo>
                        <a:pt x="2" y="0"/>
                        <a:pt x="2" y="0"/>
                        <a:pt x="2" y="0"/>
                      </a:cubicBezTo>
                      <a:cubicBezTo>
                        <a:pt x="1" y="0"/>
                        <a:pt x="1" y="0"/>
                        <a:pt x="1" y="0"/>
                      </a:cubicBezTo>
                      <a:cubicBezTo>
                        <a:pt x="0" y="2"/>
                        <a:pt x="1" y="4"/>
                        <a:pt x="3" y="7"/>
                      </a:cubicBezTo>
                      <a:cubicBezTo>
                        <a:pt x="5" y="8"/>
                        <a:pt x="6" y="9"/>
                        <a:pt x="8" y="9"/>
                      </a:cubicBezTo>
                      <a:cubicBezTo>
                        <a:pt x="8" y="9"/>
                        <a:pt x="9" y="8"/>
                        <a:pt x="9" y="8"/>
                      </a:cubicBezTo>
                      <a:cubicBezTo>
                        <a:pt x="11" y="7"/>
                        <a:pt x="10" y="5"/>
                        <a:pt x="8" y="3"/>
                      </a:cubicBezTo>
                      <a:cubicBezTo>
                        <a:pt x="8" y="2"/>
                        <a:pt x="8" y="2"/>
                        <a:pt x="8" y="2"/>
                      </a:cubicBezTo>
                      <a:cubicBezTo>
                        <a:pt x="8" y="2"/>
                        <a:pt x="7" y="1"/>
                        <a:pt x="7" y="1"/>
                      </a:cubicBezTo>
                      <a:cubicBezTo>
                        <a:pt x="6" y="0"/>
                        <a:pt x="4"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1" name="Freeform 1080"/>
                <p:cNvSpPr>
                  <a:spLocks/>
                </p:cNvSpPr>
                <p:nvPr/>
              </p:nvSpPr>
              <p:spPr bwMode="auto">
                <a:xfrm>
                  <a:off x="3104" y="1692"/>
                  <a:ext cx="11" cy="11"/>
                </a:xfrm>
                <a:custGeom>
                  <a:avLst/>
                  <a:gdLst>
                    <a:gd name="T0" fmla="*/ 1 w 6"/>
                    <a:gd name="T1" fmla="*/ 0 h 6"/>
                    <a:gd name="T2" fmla="*/ 0 w 6"/>
                    <a:gd name="T3" fmla="*/ 1 h 6"/>
                    <a:gd name="T4" fmla="*/ 1 w 6"/>
                    <a:gd name="T5" fmla="*/ 3 h 6"/>
                    <a:gd name="T6" fmla="*/ 2 w 6"/>
                    <a:gd name="T7" fmla="*/ 4 h 6"/>
                    <a:gd name="T8" fmla="*/ 2 w 6"/>
                    <a:gd name="T9" fmla="*/ 5 h 6"/>
                    <a:gd name="T10" fmla="*/ 5 w 6"/>
                    <a:gd name="T11" fmla="*/ 6 h 6"/>
                    <a:gd name="T12" fmla="*/ 6 w 6"/>
                    <a:gd name="T13" fmla="*/ 5 h 6"/>
                    <a:gd name="T14" fmla="*/ 6 w 6"/>
                    <a:gd name="T15" fmla="*/ 5 h 6"/>
                    <a:gd name="T16" fmla="*/ 6 w 6"/>
                    <a:gd name="T17" fmla="*/ 4 h 6"/>
                    <a:gd name="T18" fmla="*/ 4 w 6"/>
                    <a:gd name="T19" fmla="*/ 1 h 6"/>
                    <a:gd name="T20" fmla="*/ 1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1" y="0"/>
                      </a:moveTo>
                      <a:cubicBezTo>
                        <a:pt x="1" y="0"/>
                        <a:pt x="0" y="0"/>
                        <a:pt x="0" y="1"/>
                      </a:cubicBezTo>
                      <a:cubicBezTo>
                        <a:pt x="0" y="1"/>
                        <a:pt x="0" y="2"/>
                        <a:pt x="1" y="3"/>
                      </a:cubicBezTo>
                      <a:cubicBezTo>
                        <a:pt x="1" y="4"/>
                        <a:pt x="1" y="4"/>
                        <a:pt x="2" y="4"/>
                      </a:cubicBezTo>
                      <a:cubicBezTo>
                        <a:pt x="2" y="5"/>
                        <a:pt x="2" y="5"/>
                        <a:pt x="2" y="5"/>
                      </a:cubicBezTo>
                      <a:cubicBezTo>
                        <a:pt x="3" y="5"/>
                        <a:pt x="4" y="6"/>
                        <a:pt x="5" y="6"/>
                      </a:cubicBezTo>
                      <a:cubicBezTo>
                        <a:pt x="5" y="6"/>
                        <a:pt x="5" y="6"/>
                        <a:pt x="6" y="5"/>
                      </a:cubicBezTo>
                      <a:cubicBezTo>
                        <a:pt x="6" y="5"/>
                        <a:pt x="6" y="5"/>
                        <a:pt x="6" y="5"/>
                      </a:cubicBezTo>
                      <a:cubicBezTo>
                        <a:pt x="6" y="5"/>
                        <a:pt x="6" y="4"/>
                        <a:pt x="6" y="4"/>
                      </a:cubicBezTo>
                      <a:cubicBezTo>
                        <a:pt x="6" y="3"/>
                        <a:pt x="5" y="2"/>
                        <a:pt x="4" y="1"/>
                      </a:cubicBezTo>
                      <a:cubicBezTo>
                        <a:pt x="3" y="1"/>
                        <a:pt x="2"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2" name="Freeform 1081"/>
                <p:cNvSpPr>
                  <a:spLocks noEditPoints="1"/>
                </p:cNvSpPr>
                <p:nvPr/>
              </p:nvSpPr>
              <p:spPr bwMode="auto">
                <a:xfrm>
                  <a:off x="2984" y="224"/>
                  <a:ext cx="1953" cy="3117"/>
                </a:xfrm>
                <a:custGeom>
                  <a:avLst/>
                  <a:gdLst>
                    <a:gd name="T0" fmla="*/ 960 w 1039"/>
                    <a:gd name="T1" fmla="*/ 814 h 1658"/>
                    <a:gd name="T2" fmla="*/ 959 w 1039"/>
                    <a:gd name="T3" fmla="*/ 815 h 1658"/>
                    <a:gd name="T4" fmla="*/ 958 w 1039"/>
                    <a:gd name="T5" fmla="*/ 815 h 1658"/>
                    <a:gd name="T6" fmla="*/ 957 w 1039"/>
                    <a:gd name="T7" fmla="*/ 815 h 1658"/>
                    <a:gd name="T8" fmla="*/ 930 w 1039"/>
                    <a:gd name="T9" fmla="*/ 1657 h 1658"/>
                    <a:gd name="T10" fmla="*/ 932 w 1039"/>
                    <a:gd name="T11" fmla="*/ 1657 h 1658"/>
                    <a:gd name="T12" fmla="*/ 932 w 1039"/>
                    <a:gd name="T13" fmla="*/ 1657 h 1658"/>
                    <a:gd name="T14" fmla="*/ 934 w 1039"/>
                    <a:gd name="T15" fmla="*/ 1658 h 1658"/>
                    <a:gd name="T16" fmla="*/ 960 w 1039"/>
                    <a:gd name="T17" fmla="*/ 814 h 1658"/>
                    <a:gd name="T18" fmla="*/ 936 w 1039"/>
                    <a:gd name="T19" fmla="*/ 772 h 1658"/>
                    <a:gd name="T20" fmla="*/ 822 w 1039"/>
                    <a:gd name="T21" fmla="*/ 814 h 1658"/>
                    <a:gd name="T22" fmla="*/ 825 w 1039"/>
                    <a:gd name="T23" fmla="*/ 823 h 1658"/>
                    <a:gd name="T24" fmla="*/ 826 w 1039"/>
                    <a:gd name="T25" fmla="*/ 825 h 1658"/>
                    <a:gd name="T26" fmla="*/ 940 w 1039"/>
                    <a:gd name="T27" fmla="*/ 785 h 1658"/>
                    <a:gd name="T28" fmla="*/ 940 w 1039"/>
                    <a:gd name="T29" fmla="*/ 783 h 1658"/>
                    <a:gd name="T30" fmla="*/ 936 w 1039"/>
                    <a:gd name="T31" fmla="*/ 772 h 1658"/>
                    <a:gd name="T32" fmla="*/ 315 w 1039"/>
                    <a:gd name="T33" fmla="*/ 215 h 1658"/>
                    <a:gd name="T34" fmla="*/ 315 w 1039"/>
                    <a:gd name="T35" fmla="*/ 216 h 1658"/>
                    <a:gd name="T36" fmla="*/ 313 w 1039"/>
                    <a:gd name="T37" fmla="*/ 218 h 1658"/>
                    <a:gd name="T38" fmla="*/ 736 w 1039"/>
                    <a:gd name="T39" fmla="*/ 639 h 1658"/>
                    <a:gd name="T40" fmla="*/ 741 w 1039"/>
                    <a:gd name="T41" fmla="*/ 650 h 1658"/>
                    <a:gd name="T42" fmla="*/ 775 w 1039"/>
                    <a:gd name="T43" fmla="*/ 719 h 1658"/>
                    <a:gd name="T44" fmla="*/ 779 w 1039"/>
                    <a:gd name="T45" fmla="*/ 730 h 1658"/>
                    <a:gd name="T46" fmla="*/ 805 w 1039"/>
                    <a:gd name="T47" fmla="*/ 796 h 1658"/>
                    <a:gd name="T48" fmla="*/ 806 w 1039"/>
                    <a:gd name="T49" fmla="*/ 795 h 1658"/>
                    <a:gd name="T50" fmla="*/ 807 w 1039"/>
                    <a:gd name="T51" fmla="*/ 795 h 1658"/>
                    <a:gd name="T52" fmla="*/ 808 w 1039"/>
                    <a:gd name="T53" fmla="*/ 795 h 1658"/>
                    <a:gd name="T54" fmla="*/ 782 w 1039"/>
                    <a:gd name="T55" fmla="*/ 729 h 1658"/>
                    <a:gd name="T56" fmla="*/ 778 w 1039"/>
                    <a:gd name="T57" fmla="*/ 717 h 1658"/>
                    <a:gd name="T58" fmla="*/ 744 w 1039"/>
                    <a:gd name="T59" fmla="*/ 648 h 1658"/>
                    <a:gd name="T60" fmla="*/ 738 w 1039"/>
                    <a:gd name="T61" fmla="*/ 637 h 1658"/>
                    <a:gd name="T62" fmla="*/ 315 w 1039"/>
                    <a:gd name="T63" fmla="*/ 215 h 1658"/>
                    <a:gd name="T64" fmla="*/ 322 w 1039"/>
                    <a:gd name="T65" fmla="*/ 119 h 1658"/>
                    <a:gd name="T66" fmla="*/ 284 w 1039"/>
                    <a:gd name="T67" fmla="*/ 190 h 1658"/>
                    <a:gd name="T68" fmla="*/ 286 w 1039"/>
                    <a:gd name="T69" fmla="*/ 191 h 1658"/>
                    <a:gd name="T70" fmla="*/ 296 w 1039"/>
                    <a:gd name="T71" fmla="*/ 197 h 1658"/>
                    <a:gd name="T72" fmla="*/ 336 w 1039"/>
                    <a:gd name="T73" fmla="*/ 126 h 1658"/>
                    <a:gd name="T74" fmla="*/ 325 w 1039"/>
                    <a:gd name="T75" fmla="*/ 121 h 1658"/>
                    <a:gd name="T76" fmla="*/ 322 w 1039"/>
                    <a:gd name="T77" fmla="*/ 119 h 1658"/>
                    <a:gd name="T78" fmla="*/ 1 w 1039"/>
                    <a:gd name="T79" fmla="*/ 0 h 1658"/>
                    <a:gd name="T80" fmla="*/ 2 w 1039"/>
                    <a:gd name="T81" fmla="*/ 2 h 1658"/>
                    <a:gd name="T82" fmla="*/ 0 w 1039"/>
                    <a:gd name="T83" fmla="*/ 3 h 1658"/>
                    <a:gd name="T84" fmla="*/ 304 w 1039"/>
                    <a:gd name="T85" fmla="*/ 105 h 1658"/>
                    <a:gd name="T86" fmla="*/ 304 w 1039"/>
                    <a:gd name="T87" fmla="*/ 105 h 1658"/>
                    <a:gd name="T88" fmla="*/ 307 w 1039"/>
                    <a:gd name="T89" fmla="*/ 103 h 1658"/>
                    <a:gd name="T90" fmla="*/ 309 w 1039"/>
                    <a:gd name="T91" fmla="*/ 103 h 1658"/>
                    <a:gd name="T92" fmla="*/ 1 w 1039"/>
                    <a:gd name="T93" fmla="*/ 0 h 1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9" h="1658">
                      <a:moveTo>
                        <a:pt x="960" y="814"/>
                      </a:moveTo>
                      <a:cubicBezTo>
                        <a:pt x="960" y="814"/>
                        <a:pt x="959" y="815"/>
                        <a:pt x="959" y="815"/>
                      </a:cubicBezTo>
                      <a:cubicBezTo>
                        <a:pt x="959" y="815"/>
                        <a:pt x="958" y="815"/>
                        <a:pt x="958" y="815"/>
                      </a:cubicBezTo>
                      <a:cubicBezTo>
                        <a:pt x="958" y="815"/>
                        <a:pt x="957" y="815"/>
                        <a:pt x="957" y="815"/>
                      </a:cubicBezTo>
                      <a:cubicBezTo>
                        <a:pt x="1035" y="1088"/>
                        <a:pt x="1024" y="1387"/>
                        <a:pt x="930" y="1657"/>
                      </a:cubicBezTo>
                      <a:cubicBezTo>
                        <a:pt x="931" y="1657"/>
                        <a:pt x="931" y="1657"/>
                        <a:pt x="932" y="1657"/>
                      </a:cubicBezTo>
                      <a:cubicBezTo>
                        <a:pt x="932" y="1657"/>
                        <a:pt x="932" y="1657"/>
                        <a:pt x="932" y="1657"/>
                      </a:cubicBezTo>
                      <a:cubicBezTo>
                        <a:pt x="933" y="1657"/>
                        <a:pt x="933" y="1658"/>
                        <a:pt x="934" y="1658"/>
                      </a:cubicBezTo>
                      <a:cubicBezTo>
                        <a:pt x="1027" y="1388"/>
                        <a:pt x="1039" y="1088"/>
                        <a:pt x="960" y="814"/>
                      </a:cubicBezTo>
                      <a:moveTo>
                        <a:pt x="936" y="772"/>
                      </a:moveTo>
                      <a:cubicBezTo>
                        <a:pt x="898" y="786"/>
                        <a:pt x="860" y="800"/>
                        <a:pt x="822" y="814"/>
                      </a:cubicBezTo>
                      <a:cubicBezTo>
                        <a:pt x="823" y="817"/>
                        <a:pt x="824" y="820"/>
                        <a:pt x="825" y="823"/>
                      </a:cubicBezTo>
                      <a:cubicBezTo>
                        <a:pt x="826" y="824"/>
                        <a:pt x="826" y="824"/>
                        <a:pt x="826" y="825"/>
                      </a:cubicBezTo>
                      <a:cubicBezTo>
                        <a:pt x="864" y="812"/>
                        <a:pt x="902" y="798"/>
                        <a:pt x="940" y="785"/>
                      </a:cubicBezTo>
                      <a:cubicBezTo>
                        <a:pt x="940" y="784"/>
                        <a:pt x="940" y="783"/>
                        <a:pt x="940" y="783"/>
                      </a:cubicBezTo>
                      <a:cubicBezTo>
                        <a:pt x="938" y="779"/>
                        <a:pt x="937" y="775"/>
                        <a:pt x="936" y="772"/>
                      </a:cubicBezTo>
                      <a:moveTo>
                        <a:pt x="315" y="215"/>
                      </a:moveTo>
                      <a:cubicBezTo>
                        <a:pt x="315" y="215"/>
                        <a:pt x="315" y="216"/>
                        <a:pt x="315" y="216"/>
                      </a:cubicBezTo>
                      <a:cubicBezTo>
                        <a:pt x="314" y="217"/>
                        <a:pt x="314" y="217"/>
                        <a:pt x="313" y="218"/>
                      </a:cubicBezTo>
                      <a:cubicBezTo>
                        <a:pt x="504" y="321"/>
                        <a:pt x="644" y="469"/>
                        <a:pt x="736" y="639"/>
                      </a:cubicBezTo>
                      <a:cubicBezTo>
                        <a:pt x="737" y="642"/>
                        <a:pt x="739" y="646"/>
                        <a:pt x="741" y="650"/>
                      </a:cubicBezTo>
                      <a:cubicBezTo>
                        <a:pt x="753" y="672"/>
                        <a:pt x="764" y="695"/>
                        <a:pt x="775" y="719"/>
                      </a:cubicBezTo>
                      <a:cubicBezTo>
                        <a:pt x="776" y="722"/>
                        <a:pt x="778" y="726"/>
                        <a:pt x="779" y="730"/>
                      </a:cubicBezTo>
                      <a:cubicBezTo>
                        <a:pt x="789" y="752"/>
                        <a:pt x="797" y="774"/>
                        <a:pt x="805" y="796"/>
                      </a:cubicBezTo>
                      <a:cubicBezTo>
                        <a:pt x="805" y="795"/>
                        <a:pt x="806" y="795"/>
                        <a:pt x="806" y="795"/>
                      </a:cubicBezTo>
                      <a:cubicBezTo>
                        <a:pt x="807" y="795"/>
                        <a:pt x="807" y="795"/>
                        <a:pt x="807" y="795"/>
                      </a:cubicBezTo>
                      <a:cubicBezTo>
                        <a:pt x="807" y="795"/>
                        <a:pt x="808" y="795"/>
                        <a:pt x="808" y="795"/>
                      </a:cubicBezTo>
                      <a:cubicBezTo>
                        <a:pt x="800" y="772"/>
                        <a:pt x="792" y="750"/>
                        <a:pt x="782" y="729"/>
                      </a:cubicBezTo>
                      <a:cubicBezTo>
                        <a:pt x="781" y="725"/>
                        <a:pt x="779" y="721"/>
                        <a:pt x="778" y="717"/>
                      </a:cubicBezTo>
                      <a:cubicBezTo>
                        <a:pt x="767" y="694"/>
                        <a:pt x="756" y="671"/>
                        <a:pt x="744" y="648"/>
                      </a:cubicBezTo>
                      <a:cubicBezTo>
                        <a:pt x="742" y="644"/>
                        <a:pt x="740" y="641"/>
                        <a:pt x="738" y="637"/>
                      </a:cubicBezTo>
                      <a:cubicBezTo>
                        <a:pt x="646" y="466"/>
                        <a:pt x="506" y="318"/>
                        <a:pt x="315" y="215"/>
                      </a:cubicBezTo>
                      <a:moveTo>
                        <a:pt x="322" y="119"/>
                      </a:moveTo>
                      <a:cubicBezTo>
                        <a:pt x="309" y="143"/>
                        <a:pt x="296" y="167"/>
                        <a:pt x="284" y="190"/>
                      </a:cubicBezTo>
                      <a:cubicBezTo>
                        <a:pt x="284" y="190"/>
                        <a:pt x="285" y="191"/>
                        <a:pt x="286" y="191"/>
                      </a:cubicBezTo>
                      <a:cubicBezTo>
                        <a:pt x="290" y="193"/>
                        <a:pt x="293" y="195"/>
                        <a:pt x="296" y="197"/>
                      </a:cubicBezTo>
                      <a:cubicBezTo>
                        <a:pt x="309" y="173"/>
                        <a:pt x="323" y="150"/>
                        <a:pt x="336" y="126"/>
                      </a:cubicBezTo>
                      <a:cubicBezTo>
                        <a:pt x="333" y="125"/>
                        <a:pt x="329" y="123"/>
                        <a:pt x="325" y="121"/>
                      </a:cubicBezTo>
                      <a:cubicBezTo>
                        <a:pt x="324" y="120"/>
                        <a:pt x="323" y="120"/>
                        <a:pt x="322" y="119"/>
                      </a:cubicBezTo>
                      <a:moveTo>
                        <a:pt x="1" y="0"/>
                      </a:moveTo>
                      <a:cubicBezTo>
                        <a:pt x="2" y="1"/>
                        <a:pt x="2" y="1"/>
                        <a:pt x="2" y="2"/>
                      </a:cubicBezTo>
                      <a:cubicBezTo>
                        <a:pt x="2" y="2"/>
                        <a:pt x="1" y="3"/>
                        <a:pt x="0" y="3"/>
                      </a:cubicBezTo>
                      <a:cubicBezTo>
                        <a:pt x="112" y="27"/>
                        <a:pt x="213" y="62"/>
                        <a:pt x="304" y="105"/>
                      </a:cubicBezTo>
                      <a:cubicBezTo>
                        <a:pt x="304" y="105"/>
                        <a:pt x="304" y="105"/>
                        <a:pt x="304" y="105"/>
                      </a:cubicBezTo>
                      <a:cubicBezTo>
                        <a:pt x="304" y="104"/>
                        <a:pt x="306" y="103"/>
                        <a:pt x="307" y="103"/>
                      </a:cubicBezTo>
                      <a:cubicBezTo>
                        <a:pt x="308" y="103"/>
                        <a:pt x="308" y="103"/>
                        <a:pt x="309" y="103"/>
                      </a:cubicBezTo>
                      <a:cubicBezTo>
                        <a:pt x="216" y="59"/>
                        <a:pt x="114" y="24"/>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3" name="Freeform 1082"/>
                <p:cNvSpPr>
                  <a:spLocks/>
                </p:cNvSpPr>
                <p:nvPr/>
              </p:nvSpPr>
              <p:spPr bwMode="auto">
                <a:xfrm>
                  <a:off x="4679" y="3339"/>
                  <a:ext cx="64" cy="131"/>
                </a:xfrm>
                <a:custGeom>
                  <a:avLst/>
                  <a:gdLst>
                    <a:gd name="T0" fmla="*/ 30 w 34"/>
                    <a:gd name="T1" fmla="*/ 0 h 70"/>
                    <a:gd name="T2" fmla="*/ 28 w 34"/>
                    <a:gd name="T3" fmla="*/ 0 h 70"/>
                    <a:gd name="T4" fmla="*/ 11 w 34"/>
                    <a:gd name="T5" fmla="*/ 28 h 70"/>
                    <a:gd name="T6" fmla="*/ 9 w 34"/>
                    <a:gd name="T7" fmla="*/ 32 h 70"/>
                    <a:gd name="T8" fmla="*/ 7 w 34"/>
                    <a:gd name="T9" fmla="*/ 38 h 70"/>
                    <a:gd name="T10" fmla="*/ 4 w 34"/>
                    <a:gd name="T11" fmla="*/ 70 h 70"/>
                    <a:gd name="T12" fmla="*/ 5 w 34"/>
                    <a:gd name="T13" fmla="*/ 70 h 70"/>
                    <a:gd name="T14" fmla="*/ 24 w 34"/>
                    <a:gd name="T15" fmla="*/ 45 h 70"/>
                    <a:gd name="T16" fmla="*/ 26 w 34"/>
                    <a:gd name="T17" fmla="*/ 38 h 70"/>
                    <a:gd name="T18" fmla="*/ 27 w 34"/>
                    <a:gd name="T19" fmla="*/ 35 h 70"/>
                    <a:gd name="T20" fmla="*/ 32 w 34"/>
                    <a:gd name="T21" fmla="*/ 1 h 70"/>
                    <a:gd name="T22" fmla="*/ 30 w 34"/>
                    <a:gd name="T23" fmla="*/ 0 h 70"/>
                    <a:gd name="T24" fmla="*/ 30 w 34"/>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70">
                      <a:moveTo>
                        <a:pt x="30" y="0"/>
                      </a:moveTo>
                      <a:cubicBezTo>
                        <a:pt x="29" y="0"/>
                        <a:pt x="29" y="0"/>
                        <a:pt x="28" y="0"/>
                      </a:cubicBezTo>
                      <a:cubicBezTo>
                        <a:pt x="24" y="2"/>
                        <a:pt x="17" y="14"/>
                        <a:pt x="11" y="28"/>
                      </a:cubicBezTo>
                      <a:cubicBezTo>
                        <a:pt x="10" y="30"/>
                        <a:pt x="10" y="31"/>
                        <a:pt x="9" y="32"/>
                      </a:cubicBezTo>
                      <a:cubicBezTo>
                        <a:pt x="8" y="34"/>
                        <a:pt x="8" y="36"/>
                        <a:pt x="7" y="38"/>
                      </a:cubicBezTo>
                      <a:cubicBezTo>
                        <a:pt x="2" y="54"/>
                        <a:pt x="0" y="68"/>
                        <a:pt x="4" y="70"/>
                      </a:cubicBezTo>
                      <a:cubicBezTo>
                        <a:pt x="5" y="70"/>
                        <a:pt x="5" y="70"/>
                        <a:pt x="5" y="70"/>
                      </a:cubicBezTo>
                      <a:cubicBezTo>
                        <a:pt x="9" y="70"/>
                        <a:pt x="17" y="59"/>
                        <a:pt x="24" y="45"/>
                      </a:cubicBezTo>
                      <a:cubicBezTo>
                        <a:pt x="25" y="43"/>
                        <a:pt x="25" y="40"/>
                        <a:pt x="26" y="38"/>
                      </a:cubicBezTo>
                      <a:cubicBezTo>
                        <a:pt x="27" y="37"/>
                        <a:pt x="27" y="36"/>
                        <a:pt x="27" y="35"/>
                      </a:cubicBezTo>
                      <a:cubicBezTo>
                        <a:pt x="33" y="20"/>
                        <a:pt x="34" y="6"/>
                        <a:pt x="32" y="1"/>
                      </a:cubicBezTo>
                      <a:cubicBezTo>
                        <a:pt x="31" y="1"/>
                        <a:pt x="31" y="0"/>
                        <a:pt x="30" y="0"/>
                      </a:cubicBezTo>
                      <a:cubicBezTo>
                        <a:pt x="30" y="0"/>
                        <a:pt x="30" y="0"/>
                        <a:pt x="3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4" name="Freeform 1083"/>
                <p:cNvSpPr>
                  <a:spLocks/>
                </p:cNvSpPr>
                <p:nvPr/>
              </p:nvSpPr>
              <p:spPr bwMode="auto">
                <a:xfrm>
                  <a:off x="4737" y="1622"/>
                  <a:ext cx="57" cy="134"/>
                </a:xfrm>
                <a:custGeom>
                  <a:avLst/>
                  <a:gdLst>
                    <a:gd name="T0" fmla="*/ 4 w 30"/>
                    <a:gd name="T1" fmla="*/ 0 h 71"/>
                    <a:gd name="T2" fmla="*/ 3 w 30"/>
                    <a:gd name="T3" fmla="*/ 0 h 71"/>
                    <a:gd name="T4" fmla="*/ 3 w 30"/>
                    <a:gd name="T5" fmla="*/ 28 h 71"/>
                    <a:gd name="T6" fmla="*/ 7 w 30"/>
                    <a:gd name="T7" fmla="*/ 39 h 71"/>
                    <a:gd name="T8" fmla="*/ 7 w 30"/>
                    <a:gd name="T9" fmla="*/ 41 h 71"/>
                    <a:gd name="T10" fmla="*/ 24 w 30"/>
                    <a:gd name="T11" fmla="*/ 71 h 71"/>
                    <a:gd name="T12" fmla="*/ 25 w 30"/>
                    <a:gd name="T13" fmla="*/ 71 h 71"/>
                    <a:gd name="T14" fmla="*/ 26 w 30"/>
                    <a:gd name="T15" fmla="*/ 71 h 71"/>
                    <a:gd name="T16" fmla="*/ 27 w 30"/>
                    <a:gd name="T17" fmla="*/ 70 h 71"/>
                    <a:gd name="T18" fmla="*/ 24 w 30"/>
                    <a:gd name="T19" fmla="*/ 32 h 71"/>
                    <a:gd name="T20" fmla="*/ 4 w 30"/>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71">
                      <a:moveTo>
                        <a:pt x="4" y="0"/>
                      </a:moveTo>
                      <a:cubicBezTo>
                        <a:pt x="4" y="0"/>
                        <a:pt x="4" y="0"/>
                        <a:pt x="3" y="0"/>
                      </a:cubicBezTo>
                      <a:cubicBezTo>
                        <a:pt x="0" y="2"/>
                        <a:pt x="0" y="13"/>
                        <a:pt x="3" y="28"/>
                      </a:cubicBezTo>
                      <a:cubicBezTo>
                        <a:pt x="4" y="31"/>
                        <a:pt x="5" y="35"/>
                        <a:pt x="7" y="39"/>
                      </a:cubicBezTo>
                      <a:cubicBezTo>
                        <a:pt x="7" y="39"/>
                        <a:pt x="7" y="40"/>
                        <a:pt x="7" y="41"/>
                      </a:cubicBezTo>
                      <a:cubicBezTo>
                        <a:pt x="12" y="57"/>
                        <a:pt x="19" y="69"/>
                        <a:pt x="24" y="71"/>
                      </a:cubicBezTo>
                      <a:cubicBezTo>
                        <a:pt x="24" y="71"/>
                        <a:pt x="25" y="71"/>
                        <a:pt x="25" y="71"/>
                      </a:cubicBezTo>
                      <a:cubicBezTo>
                        <a:pt x="25" y="71"/>
                        <a:pt x="26" y="71"/>
                        <a:pt x="26" y="71"/>
                      </a:cubicBezTo>
                      <a:cubicBezTo>
                        <a:pt x="26" y="71"/>
                        <a:pt x="27" y="70"/>
                        <a:pt x="27" y="70"/>
                      </a:cubicBezTo>
                      <a:cubicBezTo>
                        <a:pt x="30" y="65"/>
                        <a:pt x="29" y="50"/>
                        <a:pt x="24" y="32"/>
                      </a:cubicBezTo>
                      <a:cubicBezTo>
                        <a:pt x="18" y="14"/>
                        <a:pt x="9" y="0"/>
                        <a:pt x="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5" name="Freeform 1084"/>
                <p:cNvSpPr>
                  <a:spLocks/>
                </p:cNvSpPr>
                <p:nvPr/>
              </p:nvSpPr>
              <p:spPr bwMode="auto">
                <a:xfrm>
                  <a:off x="2845" y="194"/>
                  <a:ext cx="143" cy="39"/>
                </a:xfrm>
                <a:custGeom>
                  <a:avLst/>
                  <a:gdLst>
                    <a:gd name="T0" fmla="*/ 13 w 76"/>
                    <a:gd name="T1" fmla="*/ 0 h 21"/>
                    <a:gd name="T2" fmla="*/ 0 w 76"/>
                    <a:gd name="T3" fmla="*/ 4 h 21"/>
                    <a:gd name="T4" fmla="*/ 37 w 76"/>
                    <a:gd name="T5" fmla="*/ 18 h 21"/>
                    <a:gd name="T6" fmla="*/ 64 w 76"/>
                    <a:gd name="T7" fmla="*/ 21 h 21"/>
                    <a:gd name="T8" fmla="*/ 74 w 76"/>
                    <a:gd name="T9" fmla="*/ 19 h 21"/>
                    <a:gd name="T10" fmla="*/ 76 w 76"/>
                    <a:gd name="T11" fmla="*/ 18 h 21"/>
                    <a:gd name="T12" fmla="*/ 75 w 76"/>
                    <a:gd name="T13" fmla="*/ 16 h 21"/>
                    <a:gd name="T14" fmla="*/ 47 w 76"/>
                    <a:gd name="T15" fmla="*/ 5 h 21"/>
                    <a:gd name="T16" fmla="*/ 46 w 76"/>
                    <a:gd name="T17" fmla="*/ 12 h 21"/>
                    <a:gd name="T18" fmla="*/ 37 w 76"/>
                    <a:gd name="T19" fmla="*/ 10 h 21"/>
                    <a:gd name="T20" fmla="*/ 38 w 76"/>
                    <a:gd name="T21" fmla="*/ 3 h 21"/>
                    <a:gd name="T22" fmla="*/ 13 w 76"/>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21">
                      <a:moveTo>
                        <a:pt x="13" y="0"/>
                      </a:moveTo>
                      <a:cubicBezTo>
                        <a:pt x="6" y="0"/>
                        <a:pt x="1" y="1"/>
                        <a:pt x="0" y="4"/>
                      </a:cubicBezTo>
                      <a:cubicBezTo>
                        <a:pt x="0" y="8"/>
                        <a:pt x="16" y="14"/>
                        <a:pt x="37" y="18"/>
                      </a:cubicBezTo>
                      <a:cubicBezTo>
                        <a:pt x="48" y="20"/>
                        <a:pt x="57" y="21"/>
                        <a:pt x="64" y="21"/>
                      </a:cubicBezTo>
                      <a:cubicBezTo>
                        <a:pt x="69" y="21"/>
                        <a:pt x="72" y="20"/>
                        <a:pt x="74" y="19"/>
                      </a:cubicBezTo>
                      <a:cubicBezTo>
                        <a:pt x="75" y="19"/>
                        <a:pt x="76" y="18"/>
                        <a:pt x="76" y="18"/>
                      </a:cubicBezTo>
                      <a:cubicBezTo>
                        <a:pt x="76" y="17"/>
                        <a:pt x="76" y="17"/>
                        <a:pt x="75" y="16"/>
                      </a:cubicBezTo>
                      <a:cubicBezTo>
                        <a:pt x="72" y="13"/>
                        <a:pt x="61" y="8"/>
                        <a:pt x="47" y="5"/>
                      </a:cubicBezTo>
                      <a:cubicBezTo>
                        <a:pt x="47" y="7"/>
                        <a:pt x="46" y="9"/>
                        <a:pt x="46" y="12"/>
                      </a:cubicBezTo>
                      <a:cubicBezTo>
                        <a:pt x="43" y="11"/>
                        <a:pt x="40" y="11"/>
                        <a:pt x="37" y="10"/>
                      </a:cubicBezTo>
                      <a:cubicBezTo>
                        <a:pt x="37" y="8"/>
                        <a:pt x="38" y="5"/>
                        <a:pt x="38" y="3"/>
                      </a:cubicBezTo>
                      <a:cubicBezTo>
                        <a:pt x="29" y="1"/>
                        <a:pt x="20" y="0"/>
                        <a:pt x="1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6" name="Freeform 1085"/>
                <p:cNvSpPr>
                  <a:spLocks/>
                </p:cNvSpPr>
                <p:nvPr/>
              </p:nvSpPr>
              <p:spPr bwMode="auto">
                <a:xfrm>
                  <a:off x="4491" y="1718"/>
                  <a:ext cx="55" cy="119"/>
                </a:xfrm>
                <a:custGeom>
                  <a:avLst/>
                  <a:gdLst>
                    <a:gd name="T0" fmla="*/ 5 w 29"/>
                    <a:gd name="T1" fmla="*/ 0 h 63"/>
                    <a:gd name="T2" fmla="*/ 4 w 29"/>
                    <a:gd name="T3" fmla="*/ 0 h 63"/>
                    <a:gd name="T4" fmla="*/ 3 w 29"/>
                    <a:gd name="T5" fmla="*/ 1 h 63"/>
                    <a:gd name="T6" fmla="*/ 6 w 29"/>
                    <a:gd name="T7" fmla="*/ 34 h 63"/>
                    <a:gd name="T8" fmla="*/ 23 w 29"/>
                    <a:gd name="T9" fmla="*/ 63 h 63"/>
                    <a:gd name="T10" fmla="*/ 24 w 29"/>
                    <a:gd name="T11" fmla="*/ 63 h 63"/>
                    <a:gd name="T12" fmla="*/ 24 w 29"/>
                    <a:gd name="T13" fmla="*/ 30 h 63"/>
                    <a:gd name="T14" fmla="*/ 23 w 29"/>
                    <a:gd name="T15" fmla="*/ 28 h 63"/>
                    <a:gd name="T16" fmla="*/ 20 w 29"/>
                    <a:gd name="T17" fmla="*/ 19 h 63"/>
                    <a:gd name="T18" fmla="*/ 6 w 29"/>
                    <a:gd name="T19" fmla="*/ 0 h 63"/>
                    <a:gd name="T20" fmla="*/ 5 w 2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63">
                      <a:moveTo>
                        <a:pt x="5" y="0"/>
                      </a:moveTo>
                      <a:cubicBezTo>
                        <a:pt x="5" y="0"/>
                        <a:pt x="5" y="0"/>
                        <a:pt x="4" y="0"/>
                      </a:cubicBezTo>
                      <a:cubicBezTo>
                        <a:pt x="4" y="0"/>
                        <a:pt x="3" y="0"/>
                        <a:pt x="3" y="1"/>
                      </a:cubicBezTo>
                      <a:cubicBezTo>
                        <a:pt x="0" y="5"/>
                        <a:pt x="1" y="19"/>
                        <a:pt x="6" y="34"/>
                      </a:cubicBezTo>
                      <a:cubicBezTo>
                        <a:pt x="11" y="50"/>
                        <a:pt x="19" y="63"/>
                        <a:pt x="23" y="63"/>
                      </a:cubicBezTo>
                      <a:cubicBezTo>
                        <a:pt x="24" y="63"/>
                        <a:pt x="24" y="63"/>
                        <a:pt x="24" y="63"/>
                      </a:cubicBezTo>
                      <a:cubicBezTo>
                        <a:pt x="29" y="61"/>
                        <a:pt x="29" y="47"/>
                        <a:pt x="24" y="30"/>
                      </a:cubicBezTo>
                      <a:cubicBezTo>
                        <a:pt x="24" y="29"/>
                        <a:pt x="24" y="29"/>
                        <a:pt x="23" y="28"/>
                      </a:cubicBezTo>
                      <a:cubicBezTo>
                        <a:pt x="22" y="25"/>
                        <a:pt x="21" y="22"/>
                        <a:pt x="20" y="19"/>
                      </a:cubicBezTo>
                      <a:cubicBezTo>
                        <a:pt x="15" y="8"/>
                        <a:pt x="10" y="1"/>
                        <a:pt x="6" y="0"/>
                      </a:cubicBezTo>
                      <a:cubicBezTo>
                        <a:pt x="6" y="0"/>
                        <a:pt x="5" y="0"/>
                        <a:pt x="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7" name="Freeform 1086"/>
                <p:cNvSpPr>
                  <a:spLocks/>
                </p:cNvSpPr>
                <p:nvPr/>
              </p:nvSpPr>
              <p:spPr bwMode="auto">
                <a:xfrm>
                  <a:off x="3444" y="564"/>
                  <a:ext cx="132" cy="69"/>
                </a:xfrm>
                <a:custGeom>
                  <a:avLst/>
                  <a:gdLst>
                    <a:gd name="T0" fmla="*/ 8 w 70"/>
                    <a:gd name="T1" fmla="*/ 0 h 37"/>
                    <a:gd name="T2" fmla="*/ 2 w 70"/>
                    <a:gd name="T3" fmla="*/ 1 h 37"/>
                    <a:gd name="T4" fmla="*/ 28 w 70"/>
                    <a:gd name="T5" fmla="*/ 24 h 37"/>
                    <a:gd name="T6" fmla="*/ 30 w 70"/>
                    <a:gd name="T7" fmla="*/ 19 h 37"/>
                    <a:gd name="T8" fmla="*/ 37 w 70"/>
                    <a:gd name="T9" fmla="*/ 22 h 37"/>
                    <a:gd name="T10" fmla="*/ 34 w 70"/>
                    <a:gd name="T11" fmla="*/ 27 h 37"/>
                    <a:gd name="T12" fmla="*/ 65 w 70"/>
                    <a:gd name="T13" fmla="*/ 37 h 37"/>
                    <a:gd name="T14" fmla="*/ 68 w 70"/>
                    <a:gd name="T15" fmla="*/ 37 h 37"/>
                    <a:gd name="T16" fmla="*/ 70 w 70"/>
                    <a:gd name="T17" fmla="*/ 35 h 37"/>
                    <a:gd name="T18" fmla="*/ 70 w 70"/>
                    <a:gd name="T19" fmla="*/ 34 h 37"/>
                    <a:gd name="T20" fmla="*/ 51 w 70"/>
                    <a:gd name="T21" fmla="*/ 16 h 37"/>
                    <a:gd name="T22" fmla="*/ 41 w 70"/>
                    <a:gd name="T23" fmla="*/ 10 h 37"/>
                    <a:gd name="T24" fmla="*/ 39 w 70"/>
                    <a:gd name="T25" fmla="*/ 9 h 37"/>
                    <a:gd name="T26" fmla="*/ 8 w 70"/>
                    <a:gd name="T2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7">
                      <a:moveTo>
                        <a:pt x="8" y="0"/>
                      </a:moveTo>
                      <a:cubicBezTo>
                        <a:pt x="5" y="0"/>
                        <a:pt x="3" y="0"/>
                        <a:pt x="2" y="1"/>
                      </a:cubicBezTo>
                      <a:cubicBezTo>
                        <a:pt x="0" y="6"/>
                        <a:pt x="11" y="15"/>
                        <a:pt x="28" y="24"/>
                      </a:cubicBezTo>
                      <a:cubicBezTo>
                        <a:pt x="29" y="22"/>
                        <a:pt x="30" y="21"/>
                        <a:pt x="30" y="19"/>
                      </a:cubicBezTo>
                      <a:cubicBezTo>
                        <a:pt x="33" y="20"/>
                        <a:pt x="35" y="21"/>
                        <a:pt x="37" y="22"/>
                      </a:cubicBezTo>
                      <a:cubicBezTo>
                        <a:pt x="36" y="24"/>
                        <a:pt x="35" y="25"/>
                        <a:pt x="34" y="27"/>
                      </a:cubicBezTo>
                      <a:cubicBezTo>
                        <a:pt x="47" y="33"/>
                        <a:pt x="59" y="37"/>
                        <a:pt x="65" y="37"/>
                      </a:cubicBezTo>
                      <a:cubicBezTo>
                        <a:pt x="66" y="37"/>
                        <a:pt x="68" y="37"/>
                        <a:pt x="68" y="37"/>
                      </a:cubicBezTo>
                      <a:cubicBezTo>
                        <a:pt x="69" y="36"/>
                        <a:pt x="69" y="36"/>
                        <a:pt x="70" y="35"/>
                      </a:cubicBezTo>
                      <a:cubicBezTo>
                        <a:pt x="70" y="35"/>
                        <a:pt x="70" y="34"/>
                        <a:pt x="70" y="34"/>
                      </a:cubicBezTo>
                      <a:cubicBezTo>
                        <a:pt x="69" y="30"/>
                        <a:pt x="62" y="23"/>
                        <a:pt x="51" y="16"/>
                      </a:cubicBezTo>
                      <a:cubicBezTo>
                        <a:pt x="48" y="14"/>
                        <a:pt x="45" y="12"/>
                        <a:pt x="41" y="10"/>
                      </a:cubicBezTo>
                      <a:cubicBezTo>
                        <a:pt x="40" y="10"/>
                        <a:pt x="39" y="9"/>
                        <a:pt x="39" y="9"/>
                      </a:cubicBezTo>
                      <a:cubicBezTo>
                        <a:pt x="26" y="3"/>
                        <a:pt x="14" y="0"/>
                        <a:pt x="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8" name="Freeform 1087"/>
                <p:cNvSpPr>
                  <a:spLocks/>
                </p:cNvSpPr>
                <p:nvPr/>
              </p:nvSpPr>
              <p:spPr bwMode="auto">
                <a:xfrm>
                  <a:off x="3555" y="417"/>
                  <a:ext cx="89" cy="49"/>
                </a:xfrm>
                <a:custGeom>
                  <a:avLst/>
                  <a:gdLst>
                    <a:gd name="T0" fmla="*/ 3 w 47"/>
                    <a:gd name="T1" fmla="*/ 0 h 26"/>
                    <a:gd name="T2" fmla="*/ 0 w 47"/>
                    <a:gd name="T3" fmla="*/ 2 h 26"/>
                    <a:gd name="T4" fmla="*/ 0 w 47"/>
                    <a:gd name="T5" fmla="*/ 2 h 26"/>
                    <a:gd name="T6" fmla="*/ 18 w 47"/>
                    <a:gd name="T7" fmla="*/ 16 h 26"/>
                    <a:gd name="T8" fmla="*/ 21 w 47"/>
                    <a:gd name="T9" fmla="*/ 18 h 26"/>
                    <a:gd name="T10" fmla="*/ 32 w 47"/>
                    <a:gd name="T11" fmla="*/ 23 h 26"/>
                    <a:gd name="T12" fmla="*/ 43 w 47"/>
                    <a:gd name="T13" fmla="*/ 26 h 26"/>
                    <a:gd name="T14" fmla="*/ 46 w 47"/>
                    <a:gd name="T15" fmla="*/ 24 h 26"/>
                    <a:gd name="T16" fmla="*/ 26 w 47"/>
                    <a:gd name="T17" fmla="*/ 8 h 26"/>
                    <a:gd name="T18" fmla="*/ 5 w 47"/>
                    <a:gd name="T19" fmla="*/ 0 h 26"/>
                    <a:gd name="T20" fmla="*/ 3 w 47"/>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26">
                      <a:moveTo>
                        <a:pt x="3" y="0"/>
                      </a:moveTo>
                      <a:cubicBezTo>
                        <a:pt x="2" y="0"/>
                        <a:pt x="0" y="1"/>
                        <a:pt x="0" y="2"/>
                      </a:cubicBezTo>
                      <a:cubicBezTo>
                        <a:pt x="0" y="2"/>
                        <a:pt x="0" y="2"/>
                        <a:pt x="0" y="2"/>
                      </a:cubicBezTo>
                      <a:cubicBezTo>
                        <a:pt x="0" y="5"/>
                        <a:pt x="8" y="11"/>
                        <a:pt x="18" y="16"/>
                      </a:cubicBezTo>
                      <a:cubicBezTo>
                        <a:pt x="19" y="17"/>
                        <a:pt x="20" y="17"/>
                        <a:pt x="21" y="18"/>
                      </a:cubicBezTo>
                      <a:cubicBezTo>
                        <a:pt x="25" y="20"/>
                        <a:pt x="29" y="22"/>
                        <a:pt x="32" y="23"/>
                      </a:cubicBezTo>
                      <a:cubicBezTo>
                        <a:pt x="37" y="25"/>
                        <a:pt x="41" y="26"/>
                        <a:pt x="43" y="26"/>
                      </a:cubicBezTo>
                      <a:cubicBezTo>
                        <a:pt x="44" y="26"/>
                        <a:pt x="45" y="25"/>
                        <a:pt x="46" y="24"/>
                      </a:cubicBezTo>
                      <a:cubicBezTo>
                        <a:pt x="47" y="22"/>
                        <a:pt x="39" y="14"/>
                        <a:pt x="26" y="8"/>
                      </a:cubicBezTo>
                      <a:cubicBezTo>
                        <a:pt x="18" y="4"/>
                        <a:pt x="10" y="1"/>
                        <a:pt x="5" y="0"/>
                      </a:cubicBezTo>
                      <a:cubicBezTo>
                        <a:pt x="4" y="0"/>
                        <a:pt x="4" y="0"/>
                        <a:pt x="3"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9" name="Freeform 1088"/>
                <p:cNvSpPr>
                  <a:spLocks/>
                </p:cNvSpPr>
                <p:nvPr/>
              </p:nvSpPr>
              <p:spPr bwMode="auto">
                <a:xfrm>
                  <a:off x="3300" y="600"/>
                  <a:ext cx="214" cy="376"/>
                </a:xfrm>
                <a:custGeom>
                  <a:avLst/>
                  <a:gdLst>
                    <a:gd name="T0" fmla="*/ 107 w 114"/>
                    <a:gd name="T1" fmla="*/ 0 h 200"/>
                    <a:gd name="T2" fmla="*/ 105 w 114"/>
                    <a:gd name="T3" fmla="*/ 5 h 200"/>
                    <a:gd name="T4" fmla="*/ 0 w 114"/>
                    <a:gd name="T5" fmla="*/ 197 h 200"/>
                    <a:gd name="T6" fmla="*/ 3 w 114"/>
                    <a:gd name="T7" fmla="*/ 198 h 200"/>
                    <a:gd name="T8" fmla="*/ 5 w 114"/>
                    <a:gd name="T9" fmla="*/ 200 h 200"/>
                    <a:gd name="T10" fmla="*/ 111 w 114"/>
                    <a:gd name="T11" fmla="*/ 8 h 200"/>
                    <a:gd name="T12" fmla="*/ 114 w 114"/>
                    <a:gd name="T13" fmla="*/ 3 h 200"/>
                    <a:gd name="T14" fmla="*/ 107 w 114"/>
                    <a:gd name="T15" fmla="*/ 0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200">
                      <a:moveTo>
                        <a:pt x="107" y="0"/>
                      </a:moveTo>
                      <a:cubicBezTo>
                        <a:pt x="107" y="2"/>
                        <a:pt x="106" y="3"/>
                        <a:pt x="105" y="5"/>
                      </a:cubicBezTo>
                      <a:cubicBezTo>
                        <a:pt x="70" y="69"/>
                        <a:pt x="35" y="133"/>
                        <a:pt x="0" y="197"/>
                      </a:cubicBezTo>
                      <a:cubicBezTo>
                        <a:pt x="1" y="197"/>
                        <a:pt x="2" y="198"/>
                        <a:pt x="3" y="198"/>
                      </a:cubicBezTo>
                      <a:cubicBezTo>
                        <a:pt x="4" y="199"/>
                        <a:pt x="4" y="199"/>
                        <a:pt x="5" y="200"/>
                      </a:cubicBezTo>
                      <a:cubicBezTo>
                        <a:pt x="41" y="136"/>
                        <a:pt x="76" y="72"/>
                        <a:pt x="111" y="8"/>
                      </a:cubicBezTo>
                      <a:cubicBezTo>
                        <a:pt x="112" y="6"/>
                        <a:pt x="113" y="5"/>
                        <a:pt x="114" y="3"/>
                      </a:cubicBezTo>
                      <a:cubicBezTo>
                        <a:pt x="112" y="2"/>
                        <a:pt x="110" y="1"/>
                        <a:pt x="10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0" name="Freeform 1089"/>
                <p:cNvSpPr>
                  <a:spLocks/>
                </p:cNvSpPr>
                <p:nvPr/>
              </p:nvSpPr>
              <p:spPr bwMode="auto">
                <a:xfrm>
                  <a:off x="3236" y="957"/>
                  <a:ext cx="118" cy="64"/>
                </a:xfrm>
                <a:custGeom>
                  <a:avLst/>
                  <a:gdLst>
                    <a:gd name="T0" fmla="*/ 9 w 63"/>
                    <a:gd name="T1" fmla="*/ 0 h 34"/>
                    <a:gd name="T2" fmla="*/ 2 w 63"/>
                    <a:gd name="T3" fmla="*/ 3 h 34"/>
                    <a:gd name="T4" fmla="*/ 27 w 63"/>
                    <a:gd name="T5" fmla="*/ 26 h 34"/>
                    <a:gd name="T6" fmla="*/ 27 w 63"/>
                    <a:gd name="T7" fmla="*/ 26 h 34"/>
                    <a:gd name="T8" fmla="*/ 30 w 63"/>
                    <a:gd name="T9" fmla="*/ 20 h 34"/>
                    <a:gd name="T10" fmla="*/ 35 w 63"/>
                    <a:gd name="T11" fmla="*/ 23 h 34"/>
                    <a:gd name="T12" fmla="*/ 32 w 63"/>
                    <a:gd name="T13" fmla="*/ 28 h 34"/>
                    <a:gd name="T14" fmla="*/ 55 w 63"/>
                    <a:gd name="T15" fmla="*/ 34 h 34"/>
                    <a:gd name="T16" fmla="*/ 61 w 63"/>
                    <a:gd name="T17" fmla="*/ 32 h 34"/>
                    <a:gd name="T18" fmla="*/ 39 w 63"/>
                    <a:gd name="T19" fmla="*/ 10 h 34"/>
                    <a:gd name="T20" fmla="*/ 37 w 63"/>
                    <a:gd name="T21" fmla="*/ 8 h 34"/>
                    <a:gd name="T22" fmla="*/ 34 w 63"/>
                    <a:gd name="T23" fmla="*/ 7 h 34"/>
                    <a:gd name="T24" fmla="*/ 9 w 63"/>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34">
                      <a:moveTo>
                        <a:pt x="9" y="0"/>
                      </a:moveTo>
                      <a:cubicBezTo>
                        <a:pt x="6" y="0"/>
                        <a:pt x="3" y="1"/>
                        <a:pt x="2" y="3"/>
                      </a:cubicBezTo>
                      <a:cubicBezTo>
                        <a:pt x="0" y="8"/>
                        <a:pt x="11" y="18"/>
                        <a:pt x="27" y="26"/>
                      </a:cubicBezTo>
                      <a:cubicBezTo>
                        <a:pt x="27" y="26"/>
                        <a:pt x="27" y="26"/>
                        <a:pt x="27" y="26"/>
                      </a:cubicBezTo>
                      <a:cubicBezTo>
                        <a:pt x="28" y="24"/>
                        <a:pt x="29" y="22"/>
                        <a:pt x="30" y="20"/>
                      </a:cubicBezTo>
                      <a:cubicBezTo>
                        <a:pt x="32" y="21"/>
                        <a:pt x="34" y="22"/>
                        <a:pt x="35" y="23"/>
                      </a:cubicBezTo>
                      <a:cubicBezTo>
                        <a:pt x="34" y="24"/>
                        <a:pt x="33" y="26"/>
                        <a:pt x="32" y="28"/>
                      </a:cubicBezTo>
                      <a:cubicBezTo>
                        <a:pt x="41" y="32"/>
                        <a:pt x="49" y="34"/>
                        <a:pt x="55" y="34"/>
                      </a:cubicBezTo>
                      <a:cubicBezTo>
                        <a:pt x="58" y="34"/>
                        <a:pt x="60" y="33"/>
                        <a:pt x="61" y="32"/>
                      </a:cubicBezTo>
                      <a:cubicBezTo>
                        <a:pt x="63" y="27"/>
                        <a:pt x="54" y="18"/>
                        <a:pt x="39" y="10"/>
                      </a:cubicBezTo>
                      <a:cubicBezTo>
                        <a:pt x="38" y="9"/>
                        <a:pt x="38" y="9"/>
                        <a:pt x="37" y="8"/>
                      </a:cubicBezTo>
                      <a:cubicBezTo>
                        <a:pt x="36" y="8"/>
                        <a:pt x="35" y="7"/>
                        <a:pt x="34" y="7"/>
                      </a:cubicBezTo>
                      <a:cubicBezTo>
                        <a:pt x="24" y="3"/>
                        <a:pt x="15" y="0"/>
                        <a:pt x="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1" name="Freeform 1090"/>
                <p:cNvSpPr>
                  <a:spLocks/>
                </p:cNvSpPr>
                <p:nvPr/>
              </p:nvSpPr>
              <p:spPr bwMode="auto">
                <a:xfrm>
                  <a:off x="4938" y="2297"/>
                  <a:ext cx="258" cy="1202"/>
                </a:xfrm>
                <a:custGeom>
                  <a:avLst/>
                  <a:gdLst>
                    <a:gd name="T0" fmla="*/ 136 w 137"/>
                    <a:gd name="T1" fmla="*/ 0 h 639"/>
                    <a:gd name="T2" fmla="*/ 132 w 137"/>
                    <a:gd name="T3" fmla="*/ 21 h 639"/>
                    <a:gd name="T4" fmla="*/ 98 w 137"/>
                    <a:gd name="T5" fmla="*/ 163 h 639"/>
                    <a:gd name="T6" fmla="*/ 11 w 137"/>
                    <a:gd name="T7" fmla="*/ 609 h 639"/>
                    <a:gd name="T8" fmla="*/ 0 w 137"/>
                    <a:gd name="T9" fmla="*/ 639 h 639"/>
                    <a:gd name="T10" fmla="*/ 2 w 137"/>
                    <a:gd name="T11" fmla="*/ 639 h 639"/>
                    <a:gd name="T12" fmla="*/ 11 w 137"/>
                    <a:gd name="T13" fmla="*/ 612 h 639"/>
                    <a:gd name="T14" fmla="*/ 100 w 137"/>
                    <a:gd name="T15" fmla="*/ 166 h 639"/>
                    <a:gd name="T16" fmla="*/ 133 w 137"/>
                    <a:gd name="T17" fmla="*/ 27 h 639"/>
                    <a:gd name="T18" fmla="*/ 137 w 137"/>
                    <a:gd name="T19" fmla="*/ 6 h 639"/>
                    <a:gd name="T20" fmla="*/ 136 w 137"/>
                    <a:gd name="T21"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639">
                      <a:moveTo>
                        <a:pt x="136" y="0"/>
                      </a:moveTo>
                      <a:cubicBezTo>
                        <a:pt x="134" y="7"/>
                        <a:pt x="133" y="14"/>
                        <a:pt x="132" y="21"/>
                      </a:cubicBezTo>
                      <a:cubicBezTo>
                        <a:pt x="123" y="70"/>
                        <a:pt x="112" y="117"/>
                        <a:pt x="98" y="163"/>
                      </a:cubicBezTo>
                      <a:cubicBezTo>
                        <a:pt x="91" y="315"/>
                        <a:pt x="61" y="466"/>
                        <a:pt x="11" y="609"/>
                      </a:cubicBezTo>
                      <a:cubicBezTo>
                        <a:pt x="7" y="619"/>
                        <a:pt x="4" y="629"/>
                        <a:pt x="0" y="639"/>
                      </a:cubicBezTo>
                      <a:cubicBezTo>
                        <a:pt x="0" y="639"/>
                        <a:pt x="1" y="639"/>
                        <a:pt x="2" y="639"/>
                      </a:cubicBezTo>
                      <a:cubicBezTo>
                        <a:pt x="5" y="630"/>
                        <a:pt x="8" y="621"/>
                        <a:pt x="11" y="612"/>
                      </a:cubicBezTo>
                      <a:cubicBezTo>
                        <a:pt x="62" y="469"/>
                        <a:pt x="92" y="318"/>
                        <a:pt x="100" y="166"/>
                      </a:cubicBezTo>
                      <a:cubicBezTo>
                        <a:pt x="113" y="121"/>
                        <a:pt x="124" y="74"/>
                        <a:pt x="133" y="27"/>
                      </a:cubicBezTo>
                      <a:cubicBezTo>
                        <a:pt x="135" y="20"/>
                        <a:pt x="136" y="13"/>
                        <a:pt x="137" y="6"/>
                      </a:cubicBezTo>
                      <a:cubicBezTo>
                        <a:pt x="136" y="4"/>
                        <a:pt x="136" y="2"/>
                        <a:pt x="136"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2" name="Freeform 1091"/>
                <p:cNvSpPr>
                  <a:spLocks/>
                </p:cNvSpPr>
                <p:nvPr/>
              </p:nvSpPr>
              <p:spPr bwMode="auto">
                <a:xfrm>
                  <a:off x="3700" y="3049"/>
                  <a:ext cx="293" cy="487"/>
                </a:xfrm>
                <a:custGeom>
                  <a:avLst/>
                  <a:gdLst>
                    <a:gd name="T0" fmla="*/ 155 w 156"/>
                    <a:gd name="T1" fmla="*/ 0 h 259"/>
                    <a:gd name="T2" fmla="*/ 150 w 156"/>
                    <a:gd name="T3" fmla="*/ 14 h 259"/>
                    <a:gd name="T4" fmla="*/ 23 w 156"/>
                    <a:gd name="T5" fmla="*/ 254 h 259"/>
                    <a:gd name="T6" fmla="*/ 10 w 156"/>
                    <a:gd name="T7" fmla="*/ 243 h 259"/>
                    <a:gd name="T8" fmla="*/ 3 w 156"/>
                    <a:gd name="T9" fmla="*/ 237 h 259"/>
                    <a:gd name="T10" fmla="*/ 0 w 156"/>
                    <a:gd name="T11" fmla="*/ 241 h 259"/>
                    <a:gd name="T12" fmla="*/ 7 w 156"/>
                    <a:gd name="T13" fmla="*/ 247 h 259"/>
                    <a:gd name="T14" fmla="*/ 22 w 156"/>
                    <a:gd name="T15" fmla="*/ 259 h 259"/>
                    <a:gd name="T16" fmla="*/ 152 w 156"/>
                    <a:gd name="T17" fmla="*/ 14 h 259"/>
                    <a:gd name="T18" fmla="*/ 156 w 156"/>
                    <a:gd name="T19" fmla="*/ 1 h 259"/>
                    <a:gd name="T20" fmla="*/ 155 w 156"/>
                    <a:gd name="T21"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 h="259">
                      <a:moveTo>
                        <a:pt x="155" y="0"/>
                      </a:moveTo>
                      <a:cubicBezTo>
                        <a:pt x="153" y="5"/>
                        <a:pt x="152" y="9"/>
                        <a:pt x="150" y="14"/>
                      </a:cubicBezTo>
                      <a:cubicBezTo>
                        <a:pt x="120" y="100"/>
                        <a:pt x="78" y="181"/>
                        <a:pt x="23" y="254"/>
                      </a:cubicBezTo>
                      <a:cubicBezTo>
                        <a:pt x="19" y="250"/>
                        <a:pt x="14" y="247"/>
                        <a:pt x="10" y="243"/>
                      </a:cubicBezTo>
                      <a:cubicBezTo>
                        <a:pt x="7" y="241"/>
                        <a:pt x="5" y="239"/>
                        <a:pt x="3" y="237"/>
                      </a:cubicBezTo>
                      <a:cubicBezTo>
                        <a:pt x="2" y="239"/>
                        <a:pt x="1" y="240"/>
                        <a:pt x="0" y="241"/>
                      </a:cubicBezTo>
                      <a:cubicBezTo>
                        <a:pt x="2" y="243"/>
                        <a:pt x="4" y="245"/>
                        <a:pt x="7" y="247"/>
                      </a:cubicBezTo>
                      <a:cubicBezTo>
                        <a:pt x="12" y="251"/>
                        <a:pt x="17" y="255"/>
                        <a:pt x="22" y="259"/>
                      </a:cubicBezTo>
                      <a:cubicBezTo>
                        <a:pt x="78" y="185"/>
                        <a:pt x="121" y="102"/>
                        <a:pt x="152" y="14"/>
                      </a:cubicBezTo>
                      <a:cubicBezTo>
                        <a:pt x="154" y="10"/>
                        <a:pt x="155" y="5"/>
                        <a:pt x="156" y="1"/>
                      </a:cubicBezTo>
                      <a:cubicBezTo>
                        <a:pt x="156" y="1"/>
                        <a:pt x="155" y="1"/>
                        <a:pt x="155"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3" name="Freeform 1092"/>
                <p:cNvSpPr>
                  <a:spLocks/>
                </p:cNvSpPr>
                <p:nvPr/>
              </p:nvSpPr>
              <p:spPr bwMode="auto">
                <a:xfrm>
                  <a:off x="4578" y="2709"/>
                  <a:ext cx="227" cy="675"/>
                </a:xfrm>
                <a:custGeom>
                  <a:avLst/>
                  <a:gdLst>
                    <a:gd name="T0" fmla="*/ 1 w 121"/>
                    <a:gd name="T1" fmla="*/ 0 h 359"/>
                    <a:gd name="T2" fmla="*/ 0 w 121"/>
                    <a:gd name="T3" fmla="*/ 9 h 359"/>
                    <a:gd name="T4" fmla="*/ 9 w 121"/>
                    <a:gd name="T5" fmla="*/ 10 h 359"/>
                    <a:gd name="T6" fmla="*/ 118 w 121"/>
                    <a:gd name="T7" fmla="*/ 21 h 359"/>
                    <a:gd name="T8" fmla="*/ 46 w 121"/>
                    <a:gd name="T9" fmla="*/ 334 h 359"/>
                    <a:gd name="T10" fmla="*/ 37 w 121"/>
                    <a:gd name="T11" fmla="*/ 358 h 359"/>
                    <a:gd name="T12" fmla="*/ 40 w 121"/>
                    <a:gd name="T13" fmla="*/ 359 h 359"/>
                    <a:gd name="T14" fmla="*/ 48 w 121"/>
                    <a:gd name="T15" fmla="*/ 335 h 359"/>
                    <a:gd name="T16" fmla="*/ 121 w 121"/>
                    <a:gd name="T17" fmla="*/ 11 h 359"/>
                    <a:gd name="T18" fmla="*/ 10 w 121"/>
                    <a:gd name="T19" fmla="*/ 1 h 359"/>
                    <a:gd name="T20" fmla="*/ 1 w 121"/>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359">
                      <a:moveTo>
                        <a:pt x="1" y="0"/>
                      </a:moveTo>
                      <a:cubicBezTo>
                        <a:pt x="1" y="3"/>
                        <a:pt x="1" y="6"/>
                        <a:pt x="0" y="9"/>
                      </a:cubicBezTo>
                      <a:cubicBezTo>
                        <a:pt x="3" y="9"/>
                        <a:pt x="6" y="9"/>
                        <a:pt x="9" y="10"/>
                      </a:cubicBezTo>
                      <a:cubicBezTo>
                        <a:pt x="45" y="14"/>
                        <a:pt x="81" y="17"/>
                        <a:pt x="118" y="21"/>
                      </a:cubicBezTo>
                      <a:cubicBezTo>
                        <a:pt x="106" y="128"/>
                        <a:pt x="82" y="233"/>
                        <a:pt x="46" y="334"/>
                      </a:cubicBezTo>
                      <a:cubicBezTo>
                        <a:pt x="43" y="342"/>
                        <a:pt x="40" y="350"/>
                        <a:pt x="37" y="358"/>
                      </a:cubicBezTo>
                      <a:cubicBezTo>
                        <a:pt x="38" y="358"/>
                        <a:pt x="39" y="359"/>
                        <a:pt x="40" y="359"/>
                      </a:cubicBezTo>
                      <a:cubicBezTo>
                        <a:pt x="43" y="351"/>
                        <a:pt x="46" y="343"/>
                        <a:pt x="48" y="335"/>
                      </a:cubicBezTo>
                      <a:cubicBezTo>
                        <a:pt x="85" y="231"/>
                        <a:pt x="110" y="121"/>
                        <a:pt x="121" y="11"/>
                      </a:cubicBezTo>
                      <a:cubicBezTo>
                        <a:pt x="84" y="8"/>
                        <a:pt x="47" y="4"/>
                        <a:pt x="10" y="1"/>
                      </a:cubicBezTo>
                      <a:cubicBezTo>
                        <a:pt x="7" y="0"/>
                        <a:pt x="4" y="0"/>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4" name="Freeform 1093"/>
                <p:cNvSpPr>
                  <a:spLocks/>
                </p:cNvSpPr>
                <p:nvPr/>
              </p:nvSpPr>
              <p:spPr bwMode="auto">
                <a:xfrm>
                  <a:off x="3458" y="2183"/>
                  <a:ext cx="208" cy="167"/>
                </a:xfrm>
                <a:custGeom>
                  <a:avLst/>
                  <a:gdLst>
                    <a:gd name="T0" fmla="*/ 2 w 111"/>
                    <a:gd name="T1" fmla="*/ 0 h 89"/>
                    <a:gd name="T2" fmla="*/ 0 w 111"/>
                    <a:gd name="T3" fmla="*/ 0 h 89"/>
                    <a:gd name="T4" fmla="*/ 3 w 111"/>
                    <a:gd name="T5" fmla="*/ 11 h 89"/>
                    <a:gd name="T6" fmla="*/ 10 w 111"/>
                    <a:gd name="T7" fmla="*/ 43 h 89"/>
                    <a:gd name="T8" fmla="*/ 98 w 111"/>
                    <a:gd name="T9" fmla="*/ 22 h 89"/>
                    <a:gd name="T10" fmla="*/ 106 w 111"/>
                    <a:gd name="T11" fmla="*/ 71 h 89"/>
                    <a:gd name="T12" fmla="*/ 108 w 111"/>
                    <a:gd name="T13" fmla="*/ 89 h 89"/>
                    <a:gd name="T14" fmla="*/ 111 w 111"/>
                    <a:gd name="T15" fmla="*/ 88 h 89"/>
                    <a:gd name="T16" fmla="*/ 109 w 111"/>
                    <a:gd name="T17" fmla="*/ 70 h 89"/>
                    <a:gd name="T18" fmla="*/ 99 w 111"/>
                    <a:gd name="T19" fmla="*/ 16 h 89"/>
                    <a:gd name="T20" fmla="*/ 12 w 111"/>
                    <a:gd name="T21" fmla="*/ 38 h 89"/>
                    <a:gd name="T22" fmla="*/ 6 w 111"/>
                    <a:gd name="T23" fmla="*/ 13 h 89"/>
                    <a:gd name="T24" fmla="*/ 2 w 111"/>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89">
                      <a:moveTo>
                        <a:pt x="2" y="0"/>
                      </a:moveTo>
                      <a:cubicBezTo>
                        <a:pt x="1" y="0"/>
                        <a:pt x="1" y="0"/>
                        <a:pt x="0" y="0"/>
                      </a:cubicBezTo>
                      <a:cubicBezTo>
                        <a:pt x="1" y="4"/>
                        <a:pt x="2" y="7"/>
                        <a:pt x="3" y="11"/>
                      </a:cubicBezTo>
                      <a:cubicBezTo>
                        <a:pt x="5" y="21"/>
                        <a:pt x="8" y="32"/>
                        <a:pt x="10" y="43"/>
                      </a:cubicBezTo>
                      <a:cubicBezTo>
                        <a:pt x="39" y="36"/>
                        <a:pt x="69" y="29"/>
                        <a:pt x="98" y="22"/>
                      </a:cubicBezTo>
                      <a:cubicBezTo>
                        <a:pt x="101" y="38"/>
                        <a:pt x="104" y="54"/>
                        <a:pt x="106" y="71"/>
                      </a:cubicBezTo>
                      <a:cubicBezTo>
                        <a:pt x="107" y="77"/>
                        <a:pt x="108" y="83"/>
                        <a:pt x="108" y="89"/>
                      </a:cubicBezTo>
                      <a:cubicBezTo>
                        <a:pt x="109" y="89"/>
                        <a:pt x="110" y="89"/>
                        <a:pt x="111" y="88"/>
                      </a:cubicBezTo>
                      <a:cubicBezTo>
                        <a:pt x="110" y="82"/>
                        <a:pt x="109" y="76"/>
                        <a:pt x="109" y="70"/>
                      </a:cubicBezTo>
                      <a:cubicBezTo>
                        <a:pt x="106" y="52"/>
                        <a:pt x="103" y="34"/>
                        <a:pt x="99" y="16"/>
                      </a:cubicBezTo>
                      <a:cubicBezTo>
                        <a:pt x="70" y="23"/>
                        <a:pt x="41" y="31"/>
                        <a:pt x="12" y="38"/>
                      </a:cubicBezTo>
                      <a:cubicBezTo>
                        <a:pt x="10" y="30"/>
                        <a:pt x="8" y="21"/>
                        <a:pt x="6" y="13"/>
                      </a:cubicBezTo>
                      <a:cubicBezTo>
                        <a:pt x="5" y="8"/>
                        <a:pt x="3" y="4"/>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5" name="Freeform 1094"/>
                <p:cNvSpPr>
                  <a:spLocks/>
                </p:cNvSpPr>
                <p:nvPr/>
              </p:nvSpPr>
              <p:spPr bwMode="auto">
                <a:xfrm>
                  <a:off x="3775" y="2429"/>
                  <a:ext cx="98" cy="553"/>
                </a:xfrm>
                <a:custGeom>
                  <a:avLst/>
                  <a:gdLst>
                    <a:gd name="T0" fmla="*/ 49 w 52"/>
                    <a:gd name="T1" fmla="*/ 0 h 294"/>
                    <a:gd name="T2" fmla="*/ 9 w 52"/>
                    <a:gd name="T3" fmla="*/ 2 h 294"/>
                    <a:gd name="T4" fmla="*/ 0 w 52"/>
                    <a:gd name="T5" fmla="*/ 3 h 294"/>
                    <a:gd name="T6" fmla="*/ 0 w 52"/>
                    <a:gd name="T7" fmla="*/ 9 h 294"/>
                    <a:gd name="T8" fmla="*/ 9 w 52"/>
                    <a:gd name="T9" fmla="*/ 8 h 294"/>
                    <a:gd name="T10" fmla="*/ 47 w 52"/>
                    <a:gd name="T11" fmla="*/ 6 h 294"/>
                    <a:gd name="T12" fmla="*/ 6 w 52"/>
                    <a:gd name="T13" fmla="*/ 286 h 294"/>
                    <a:gd name="T14" fmla="*/ 22 w 52"/>
                    <a:gd name="T15" fmla="*/ 292 h 294"/>
                    <a:gd name="T16" fmla="*/ 27 w 52"/>
                    <a:gd name="T17" fmla="*/ 294 h 294"/>
                    <a:gd name="T18" fmla="*/ 29 w 52"/>
                    <a:gd name="T19" fmla="*/ 288 h 294"/>
                    <a:gd name="T20" fmla="*/ 23 w 52"/>
                    <a:gd name="T21" fmla="*/ 286 h 294"/>
                    <a:gd name="T22" fmla="*/ 10 w 52"/>
                    <a:gd name="T23" fmla="*/ 282 h 294"/>
                    <a:gd name="T24" fmla="*/ 49 w 52"/>
                    <a:gd name="T25"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94">
                      <a:moveTo>
                        <a:pt x="49" y="0"/>
                      </a:moveTo>
                      <a:cubicBezTo>
                        <a:pt x="36" y="1"/>
                        <a:pt x="22" y="2"/>
                        <a:pt x="9" y="2"/>
                      </a:cubicBezTo>
                      <a:cubicBezTo>
                        <a:pt x="6" y="3"/>
                        <a:pt x="3" y="3"/>
                        <a:pt x="0" y="3"/>
                      </a:cubicBezTo>
                      <a:cubicBezTo>
                        <a:pt x="0" y="5"/>
                        <a:pt x="0" y="7"/>
                        <a:pt x="0" y="9"/>
                      </a:cubicBezTo>
                      <a:cubicBezTo>
                        <a:pt x="3" y="8"/>
                        <a:pt x="6" y="8"/>
                        <a:pt x="9" y="8"/>
                      </a:cubicBezTo>
                      <a:cubicBezTo>
                        <a:pt x="22" y="8"/>
                        <a:pt x="34" y="7"/>
                        <a:pt x="47" y="6"/>
                      </a:cubicBezTo>
                      <a:cubicBezTo>
                        <a:pt x="50" y="101"/>
                        <a:pt x="35" y="196"/>
                        <a:pt x="6" y="286"/>
                      </a:cubicBezTo>
                      <a:cubicBezTo>
                        <a:pt x="11" y="288"/>
                        <a:pt x="16" y="290"/>
                        <a:pt x="22" y="292"/>
                      </a:cubicBezTo>
                      <a:cubicBezTo>
                        <a:pt x="23" y="293"/>
                        <a:pt x="25" y="293"/>
                        <a:pt x="27" y="294"/>
                      </a:cubicBezTo>
                      <a:cubicBezTo>
                        <a:pt x="28" y="292"/>
                        <a:pt x="28" y="290"/>
                        <a:pt x="29" y="288"/>
                      </a:cubicBezTo>
                      <a:cubicBezTo>
                        <a:pt x="27" y="287"/>
                        <a:pt x="25" y="287"/>
                        <a:pt x="23" y="286"/>
                      </a:cubicBezTo>
                      <a:cubicBezTo>
                        <a:pt x="19" y="285"/>
                        <a:pt x="15" y="283"/>
                        <a:pt x="10" y="282"/>
                      </a:cubicBezTo>
                      <a:cubicBezTo>
                        <a:pt x="39" y="191"/>
                        <a:pt x="52" y="95"/>
                        <a:pt x="49"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6" name="Freeform 1095"/>
                <p:cNvSpPr>
                  <a:spLocks/>
                </p:cNvSpPr>
                <p:nvPr/>
              </p:nvSpPr>
              <p:spPr bwMode="auto">
                <a:xfrm>
                  <a:off x="4269" y="2690"/>
                  <a:ext cx="196" cy="769"/>
                </a:xfrm>
                <a:custGeom>
                  <a:avLst/>
                  <a:gdLst>
                    <a:gd name="T0" fmla="*/ 22 w 104"/>
                    <a:gd name="T1" fmla="*/ 0 h 409"/>
                    <a:gd name="T2" fmla="*/ 19 w 104"/>
                    <a:gd name="T3" fmla="*/ 27 h 409"/>
                    <a:gd name="T4" fmla="*/ 0 w 104"/>
                    <a:gd name="T5" fmla="*/ 131 h 409"/>
                    <a:gd name="T6" fmla="*/ 99 w 104"/>
                    <a:gd name="T7" fmla="*/ 155 h 409"/>
                    <a:gd name="T8" fmla="*/ 16 w 104"/>
                    <a:gd name="T9" fmla="*/ 396 h 409"/>
                    <a:gd name="T10" fmla="*/ 11 w 104"/>
                    <a:gd name="T11" fmla="*/ 408 h 409"/>
                    <a:gd name="T12" fmla="*/ 13 w 104"/>
                    <a:gd name="T13" fmla="*/ 409 h 409"/>
                    <a:gd name="T14" fmla="*/ 19 w 104"/>
                    <a:gd name="T15" fmla="*/ 397 h 409"/>
                    <a:gd name="T16" fmla="*/ 104 w 104"/>
                    <a:gd name="T17" fmla="*/ 147 h 409"/>
                    <a:gd name="T18" fmla="*/ 5 w 104"/>
                    <a:gd name="T19" fmla="*/ 124 h 409"/>
                    <a:gd name="T20" fmla="*/ 21 w 104"/>
                    <a:gd name="T21" fmla="*/ 29 h 409"/>
                    <a:gd name="T22" fmla="*/ 25 w 104"/>
                    <a:gd name="T23" fmla="*/ 0 h 409"/>
                    <a:gd name="T24" fmla="*/ 22 w 104"/>
                    <a:gd name="T25"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409">
                      <a:moveTo>
                        <a:pt x="22" y="0"/>
                      </a:moveTo>
                      <a:cubicBezTo>
                        <a:pt x="21" y="9"/>
                        <a:pt x="20" y="18"/>
                        <a:pt x="19" y="27"/>
                      </a:cubicBezTo>
                      <a:cubicBezTo>
                        <a:pt x="14" y="62"/>
                        <a:pt x="8" y="97"/>
                        <a:pt x="0" y="131"/>
                      </a:cubicBezTo>
                      <a:cubicBezTo>
                        <a:pt x="33" y="139"/>
                        <a:pt x="66" y="147"/>
                        <a:pt x="99" y="155"/>
                      </a:cubicBezTo>
                      <a:cubicBezTo>
                        <a:pt x="80" y="238"/>
                        <a:pt x="52" y="319"/>
                        <a:pt x="16" y="396"/>
                      </a:cubicBezTo>
                      <a:cubicBezTo>
                        <a:pt x="14" y="400"/>
                        <a:pt x="13" y="404"/>
                        <a:pt x="11" y="408"/>
                      </a:cubicBezTo>
                      <a:cubicBezTo>
                        <a:pt x="11" y="408"/>
                        <a:pt x="12" y="409"/>
                        <a:pt x="13" y="409"/>
                      </a:cubicBezTo>
                      <a:cubicBezTo>
                        <a:pt x="15" y="405"/>
                        <a:pt x="17" y="401"/>
                        <a:pt x="19" y="397"/>
                      </a:cubicBezTo>
                      <a:cubicBezTo>
                        <a:pt x="56" y="317"/>
                        <a:pt x="85" y="233"/>
                        <a:pt x="104" y="147"/>
                      </a:cubicBezTo>
                      <a:cubicBezTo>
                        <a:pt x="71" y="139"/>
                        <a:pt x="38" y="131"/>
                        <a:pt x="5" y="124"/>
                      </a:cubicBezTo>
                      <a:cubicBezTo>
                        <a:pt x="12" y="92"/>
                        <a:pt x="17" y="61"/>
                        <a:pt x="21" y="29"/>
                      </a:cubicBezTo>
                      <a:cubicBezTo>
                        <a:pt x="23" y="20"/>
                        <a:pt x="24" y="10"/>
                        <a:pt x="25" y="0"/>
                      </a:cubicBezTo>
                      <a:cubicBezTo>
                        <a:pt x="24" y="0"/>
                        <a:pt x="23" y="0"/>
                        <a:pt x="2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7" name="Freeform 1096"/>
                <p:cNvSpPr>
                  <a:spLocks/>
                </p:cNvSpPr>
                <p:nvPr/>
              </p:nvSpPr>
              <p:spPr bwMode="auto">
                <a:xfrm>
                  <a:off x="4115" y="2575"/>
                  <a:ext cx="153" cy="408"/>
                </a:xfrm>
                <a:custGeom>
                  <a:avLst/>
                  <a:gdLst>
                    <a:gd name="T0" fmla="*/ 34 w 81"/>
                    <a:gd name="T1" fmla="*/ 0 h 217"/>
                    <a:gd name="T2" fmla="*/ 0 w 81"/>
                    <a:gd name="T3" fmla="*/ 211 h 217"/>
                    <a:gd name="T4" fmla="*/ 18 w 81"/>
                    <a:gd name="T5" fmla="*/ 216 h 217"/>
                    <a:gd name="T6" fmla="*/ 20 w 81"/>
                    <a:gd name="T7" fmla="*/ 217 h 217"/>
                    <a:gd name="T8" fmla="*/ 21 w 81"/>
                    <a:gd name="T9" fmla="*/ 212 h 217"/>
                    <a:gd name="T10" fmla="*/ 19 w 81"/>
                    <a:gd name="T11" fmla="*/ 211 h 217"/>
                    <a:gd name="T12" fmla="*/ 3 w 81"/>
                    <a:gd name="T13" fmla="*/ 207 h 217"/>
                    <a:gd name="T14" fmla="*/ 35 w 81"/>
                    <a:gd name="T15" fmla="*/ 5 h 217"/>
                    <a:gd name="T16" fmla="*/ 77 w 81"/>
                    <a:gd name="T17" fmla="*/ 7 h 217"/>
                    <a:gd name="T18" fmla="*/ 81 w 81"/>
                    <a:gd name="T19" fmla="*/ 7 h 217"/>
                    <a:gd name="T20" fmla="*/ 81 w 81"/>
                    <a:gd name="T21" fmla="*/ 2 h 217"/>
                    <a:gd name="T22" fmla="*/ 78 w 81"/>
                    <a:gd name="T23" fmla="*/ 1 h 217"/>
                    <a:gd name="T24" fmla="*/ 34 w 81"/>
                    <a:gd name="T2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217">
                      <a:moveTo>
                        <a:pt x="34" y="0"/>
                      </a:moveTo>
                      <a:cubicBezTo>
                        <a:pt x="30" y="71"/>
                        <a:pt x="18" y="142"/>
                        <a:pt x="0" y="211"/>
                      </a:cubicBezTo>
                      <a:cubicBezTo>
                        <a:pt x="6" y="213"/>
                        <a:pt x="12" y="215"/>
                        <a:pt x="18" y="216"/>
                      </a:cubicBezTo>
                      <a:cubicBezTo>
                        <a:pt x="19" y="216"/>
                        <a:pt x="19" y="217"/>
                        <a:pt x="20" y="217"/>
                      </a:cubicBezTo>
                      <a:cubicBezTo>
                        <a:pt x="20" y="216"/>
                        <a:pt x="21" y="214"/>
                        <a:pt x="21" y="212"/>
                      </a:cubicBezTo>
                      <a:cubicBezTo>
                        <a:pt x="20" y="212"/>
                        <a:pt x="20" y="212"/>
                        <a:pt x="19" y="211"/>
                      </a:cubicBezTo>
                      <a:cubicBezTo>
                        <a:pt x="13" y="210"/>
                        <a:pt x="8" y="208"/>
                        <a:pt x="3" y="207"/>
                      </a:cubicBezTo>
                      <a:cubicBezTo>
                        <a:pt x="20" y="141"/>
                        <a:pt x="31" y="73"/>
                        <a:pt x="35" y="5"/>
                      </a:cubicBezTo>
                      <a:cubicBezTo>
                        <a:pt x="49" y="5"/>
                        <a:pt x="63" y="6"/>
                        <a:pt x="77" y="7"/>
                      </a:cubicBezTo>
                      <a:cubicBezTo>
                        <a:pt x="78" y="7"/>
                        <a:pt x="80" y="7"/>
                        <a:pt x="81" y="7"/>
                      </a:cubicBezTo>
                      <a:cubicBezTo>
                        <a:pt x="81" y="5"/>
                        <a:pt x="81" y="4"/>
                        <a:pt x="81" y="2"/>
                      </a:cubicBezTo>
                      <a:cubicBezTo>
                        <a:pt x="80" y="2"/>
                        <a:pt x="79" y="2"/>
                        <a:pt x="78" y="1"/>
                      </a:cubicBezTo>
                      <a:cubicBezTo>
                        <a:pt x="63" y="1"/>
                        <a:pt x="48" y="0"/>
                        <a:pt x="3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8" name="Freeform 1097"/>
                <p:cNvSpPr>
                  <a:spLocks/>
                </p:cNvSpPr>
                <p:nvPr/>
              </p:nvSpPr>
              <p:spPr bwMode="auto">
                <a:xfrm>
                  <a:off x="4087" y="194"/>
                  <a:ext cx="1175" cy="1195"/>
                </a:xfrm>
                <a:custGeom>
                  <a:avLst/>
                  <a:gdLst>
                    <a:gd name="T0" fmla="*/ 1 w 625"/>
                    <a:gd name="T1" fmla="*/ 0 h 636"/>
                    <a:gd name="T2" fmla="*/ 0 w 625"/>
                    <a:gd name="T3" fmla="*/ 1 h 636"/>
                    <a:gd name="T4" fmla="*/ 38 w 625"/>
                    <a:gd name="T5" fmla="*/ 27 h 636"/>
                    <a:gd name="T6" fmla="*/ 483 w 625"/>
                    <a:gd name="T7" fmla="*/ 561 h 636"/>
                    <a:gd name="T8" fmla="*/ 574 w 625"/>
                    <a:gd name="T9" fmla="*/ 516 h 636"/>
                    <a:gd name="T10" fmla="*/ 607 w 625"/>
                    <a:gd name="T11" fmla="*/ 594 h 636"/>
                    <a:gd name="T12" fmla="*/ 623 w 625"/>
                    <a:gd name="T13" fmla="*/ 636 h 636"/>
                    <a:gd name="T14" fmla="*/ 625 w 625"/>
                    <a:gd name="T15" fmla="*/ 636 h 636"/>
                    <a:gd name="T16" fmla="*/ 609 w 625"/>
                    <a:gd name="T17" fmla="*/ 593 h 636"/>
                    <a:gd name="T18" fmla="*/ 572 w 625"/>
                    <a:gd name="T19" fmla="*/ 508 h 636"/>
                    <a:gd name="T20" fmla="*/ 481 w 625"/>
                    <a:gd name="T21" fmla="*/ 553 h 636"/>
                    <a:gd name="T22" fmla="*/ 39 w 625"/>
                    <a:gd name="T23" fmla="*/ 26 h 636"/>
                    <a:gd name="T24" fmla="*/ 1 w 625"/>
                    <a:gd name="T25"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5" h="636">
                      <a:moveTo>
                        <a:pt x="1" y="0"/>
                      </a:moveTo>
                      <a:cubicBezTo>
                        <a:pt x="0" y="0"/>
                        <a:pt x="0" y="1"/>
                        <a:pt x="0" y="1"/>
                      </a:cubicBezTo>
                      <a:cubicBezTo>
                        <a:pt x="13" y="10"/>
                        <a:pt x="26" y="18"/>
                        <a:pt x="38" y="27"/>
                      </a:cubicBezTo>
                      <a:cubicBezTo>
                        <a:pt x="240" y="169"/>
                        <a:pt x="387" y="354"/>
                        <a:pt x="483" y="561"/>
                      </a:cubicBezTo>
                      <a:cubicBezTo>
                        <a:pt x="513" y="546"/>
                        <a:pt x="544" y="531"/>
                        <a:pt x="574" y="516"/>
                      </a:cubicBezTo>
                      <a:cubicBezTo>
                        <a:pt x="586" y="542"/>
                        <a:pt x="597" y="567"/>
                        <a:pt x="607" y="594"/>
                      </a:cubicBezTo>
                      <a:cubicBezTo>
                        <a:pt x="613" y="608"/>
                        <a:pt x="618" y="622"/>
                        <a:pt x="623" y="636"/>
                      </a:cubicBezTo>
                      <a:cubicBezTo>
                        <a:pt x="624" y="636"/>
                        <a:pt x="625" y="636"/>
                        <a:pt x="625" y="636"/>
                      </a:cubicBezTo>
                      <a:cubicBezTo>
                        <a:pt x="620" y="621"/>
                        <a:pt x="614" y="607"/>
                        <a:pt x="609" y="593"/>
                      </a:cubicBezTo>
                      <a:cubicBezTo>
                        <a:pt x="597" y="564"/>
                        <a:pt x="585" y="536"/>
                        <a:pt x="572" y="508"/>
                      </a:cubicBezTo>
                      <a:cubicBezTo>
                        <a:pt x="542" y="523"/>
                        <a:pt x="512" y="538"/>
                        <a:pt x="481" y="553"/>
                      </a:cubicBezTo>
                      <a:cubicBezTo>
                        <a:pt x="385" y="349"/>
                        <a:pt x="239" y="166"/>
                        <a:pt x="39" y="26"/>
                      </a:cubicBezTo>
                      <a:cubicBezTo>
                        <a:pt x="27" y="17"/>
                        <a:pt x="14" y="8"/>
                        <a:pt x="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9" name="Freeform 1098"/>
                <p:cNvSpPr>
                  <a:spLocks/>
                </p:cNvSpPr>
                <p:nvPr/>
              </p:nvSpPr>
              <p:spPr bwMode="auto">
                <a:xfrm>
                  <a:off x="2914" y="49"/>
                  <a:ext cx="773" cy="269"/>
                </a:xfrm>
                <a:custGeom>
                  <a:avLst/>
                  <a:gdLst>
                    <a:gd name="T0" fmla="*/ 402 w 411"/>
                    <a:gd name="T1" fmla="*/ 0 h 143"/>
                    <a:gd name="T2" fmla="*/ 398 w 411"/>
                    <a:gd name="T3" fmla="*/ 9 h 143"/>
                    <a:gd name="T4" fmla="*/ 334 w 411"/>
                    <a:gd name="T5" fmla="*/ 139 h 143"/>
                    <a:gd name="T6" fmla="*/ 9 w 411"/>
                    <a:gd name="T7" fmla="*/ 39 h 143"/>
                    <a:gd name="T8" fmla="*/ 1 w 411"/>
                    <a:gd name="T9" fmla="*/ 80 h 143"/>
                    <a:gd name="T10" fmla="*/ 0 w 411"/>
                    <a:gd name="T11" fmla="*/ 87 h 143"/>
                    <a:gd name="T12" fmla="*/ 9 w 411"/>
                    <a:gd name="T13" fmla="*/ 89 h 143"/>
                    <a:gd name="T14" fmla="*/ 10 w 411"/>
                    <a:gd name="T15" fmla="*/ 82 h 143"/>
                    <a:gd name="T16" fmla="*/ 18 w 411"/>
                    <a:gd name="T17" fmla="*/ 42 h 143"/>
                    <a:gd name="T18" fmla="*/ 341 w 411"/>
                    <a:gd name="T19" fmla="*/ 143 h 143"/>
                    <a:gd name="T20" fmla="*/ 407 w 411"/>
                    <a:gd name="T21" fmla="*/ 12 h 143"/>
                    <a:gd name="T22" fmla="*/ 411 w 411"/>
                    <a:gd name="T23" fmla="*/ 4 h 143"/>
                    <a:gd name="T24" fmla="*/ 402 w 411"/>
                    <a:gd name="T2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1" h="143">
                      <a:moveTo>
                        <a:pt x="402" y="0"/>
                      </a:moveTo>
                      <a:cubicBezTo>
                        <a:pt x="401" y="3"/>
                        <a:pt x="400" y="6"/>
                        <a:pt x="398" y="9"/>
                      </a:cubicBezTo>
                      <a:cubicBezTo>
                        <a:pt x="377" y="52"/>
                        <a:pt x="355" y="95"/>
                        <a:pt x="334" y="139"/>
                      </a:cubicBezTo>
                      <a:cubicBezTo>
                        <a:pt x="236" y="95"/>
                        <a:pt x="128" y="62"/>
                        <a:pt x="9" y="39"/>
                      </a:cubicBezTo>
                      <a:cubicBezTo>
                        <a:pt x="7" y="52"/>
                        <a:pt x="4" y="66"/>
                        <a:pt x="1" y="80"/>
                      </a:cubicBezTo>
                      <a:cubicBezTo>
                        <a:pt x="1" y="82"/>
                        <a:pt x="0" y="85"/>
                        <a:pt x="0" y="87"/>
                      </a:cubicBezTo>
                      <a:cubicBezTo>
                        <a:pt x="3" y="88"/>
                        <a:pt x="6" y="88"/>
                        <a:pt x="9" y="89"/>
                      </a:cubicBezTo>
                      <a:cubicBezTo>
                        <a:pt x="9" y="86"/>
                        <a:pt x="10" y="84"/>
                        <a:pt x="10" y="82"/>
                      </a:cubicBezTo>
                      <a:cubicBezTo>
                        <a:pt x="13" y="69"/>
                        <a:pt x="16" y="55"/>
                        <a:pt x="18" y="42"/>
                      </a:cubicBezTo>
                      <a:cubicBezTo>
                        <a:pt x="136" y="65"/>
                        <a:pt x="244" y="100"/>
                        <a:pt x="341" y="143"/>
                      </a:cubicBezTo>
                      <a:cubicBezTo>
                        <a:pt x="363" y="99"/>
                        <a:pt x="384" y="56"/>
                        <a:pt x="407" y="12"/>
                      </a:cubicBezTo>
                      <a:cubicBezTo>
                        <a:pt x="408" y="9"/>
                        <a:pt x="409" y="6"/>
                        <a:pt x="411" y="4"/>
                      </a:cubicBezTo>
                      <a:cubicBezTo>
                        <a:pt x="408" y="2"/>
                        <a:pt x="405" y="1"/>
                        <a:pt x="40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0" name="Freeform 1099"/>
                <p:cNvSpPr>
                  <a:spLocks/>
                </p:cNvSpPr>
                <p:nvPr/>
              </p:nvSpPr>
              <p:spPr bwMode="auto">
                <a:xfrm>
                  <a:off x="3412" y="1026"/>
                  <a:ext cx="303" cy="329"/>
                </a:xfrm>
                <a:custGeom>
                  <a:avLst/>
                  <a:gdLst>
                    <a:gd name="T0" fmla="*/ 57 w 161"/>
                    <a:gd name="T1" fmla="*/ 0 h 175"/>
                    <a:gd name="T2" fmla="*/ 0 w 161"/>
                    <a:gd name="T3" fmla="*/ 79 h 175"/>
                    <a:gd name="T4" fmla="*/ 79 w 161"/>
                    <a:gd name="T5" fmla="*/ 139 h 175"/>
                    <a:gd name="T6" fmla="*/ 56 w 161"/>
                    <a:gd name="T7" fmla="*/ 165 h 175"/>
                    <a:gd name="T8" fmla="*/ 51 w 161"/>
                    <a:gd name="T9" fmla="*/ 171 h 175"/>
                    <a:gd name="T10" fmla="*/ 57 w 161"/>
                    <a:gd name="T11" fmla="*/ 175 h 175"/>
                    <a:gd name="T12" fmla="*/ 60 w 161"/>
                    <a:gd name="T13" fmla="*/ 171 h 175"/>
                    <a:gd name="T14" fmla="*/ 87 w 161"/>
                    <a:gd name="T15" fmla="*/ 143 h 175"/>
                    <a:gd name="T16" fmla="*/ 8 w 161"/>
                    <a:gd name="T17" fmla="*/ 82 h 175"/>
                    <a:gd name="T18" fmla="*/ 63 w 161"/>
                    <a:gd name="T19" fmla="*/ 6 h 175"/>
                    <a:gd name="T20" fmla="*/ 141 w 161"/>
                    <a:gd name="T21" fmla="*/ 67 h 175"/>
                    <a:gd name="T22" fmla="*/ 159 w 161"/>
                    <a:gd name="T23" fmla="*/ 82 h 175"/>
                    <a:gd name="T24" fmla="*/ 161 w 161"/>
                    <a:gd name="T25" fmla="*/ 80 h 175"/>
                    <a:gd name="T26" fmla="*/ 143 w 161"/>
                    <a:gd name="T27" fmla="*/ 65 h 175"/>
                    <a:gd name="T28" fmla="*/ 57 w 161"/>
                    <a:gd name="T29"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1" h="175">
                      <a:moveTo>
                        <a:pt x="57" y="0"/>
                      </a:moveTo>
                      <a:cubicBezTo>
                        <a:pt x="38" y="26"/>
                        <a:pt x="19" y="53"/>
                        <a:pt x="0" y="79"/>
                      </a:cubicBezTo>
                      <a:cubicBezTo>
                        <a:pt x="28" y="98"/>
                        <a:pt x="55" y="118"/>
                        <a:pt x="79" y="139"/>
                      </a:cubicBezTo>
                      <a:cubicBezTo>
                        <a:pt x="72" y="148"/>
                        <a:pt x="64" y="157"/>
                        <a:pt x="56" y="165"/>
                      </a:cubicBezTo>
                      <a:cubicBezTo>
                        <a:pt x="54" y="167"/>
                        <a:pt x="53" y="169"/>
                        <a:pt x="51" y="171"/>
                      </a:cubicBezTo>
                      <a:cubicBezTo>
                        <a:pt x="53" y="172"/>
                        <a:pt x="55" y="174"/>
                        <a:pt x="57" y="175"/>
                      </a:cubicBezTo>
                      <a:cubicBezTo>
                        <a:pt x="58" y="174"/>
                        <a:pt x="59" y="172"/>
                        <a:pt x="60" y="171"/>
                      </a:cubicBezTo>
                      <a:cubicBezTo>
                        <a:pt x="69" y="162"/>
                        <a:pt x="78" y="152"/>
                        <a:pt x="87" y="143"/>
                      </a:cubicBezTo>
                      <a:cubicBezTo>
                        <a:pt x="62" y="121"/>
                        <a:pt x="36" y="100"/>
                        <a:pt x="8" y="82"/>
                      </a:cubicBezTo>
                      <a:cubicBezTo>
                        <a:pt x="26" y="56"/>
                        <a:pt x="44" y="31"/>
                        <a:pt x="63" y="6"/>
                      </a:cubicBezTo>
                      <a:cubicBezTo>
                        <a:pt x="90" y="25"/>
                        <a:pt x="117" y="45"/>
                        <a:pt x="141" y="67"/>
                      </a:cubicBezTo>
                      <a:cubicBezTo>
                        <a:pt x="147" y="72"/>
                        <a:pt x="153" y="77"/>
                        <a:pt x="159" y="82"/>
                      </a:cubicBezTo>
                      <a:cubicBezTo>
                        <a:pt x="159" y="81"/>
                        <a:pt x="160" y="81"/>
                        <a:pt x="161" y="80"/>
                      </a:cubicBezTo>
                      <a:cubicBezTo>
                        <a:pt x="155" y="75"/>
                        <a:pt x="149" y="70"/>
                        <a:pt x="143" y="65"/>
                      </a:cubicBezTo>
                      <a:cubicBezTo>
                        <a:pt x="116" y="42"/>
                        <a:pt x="88" y="20"/>
                        <a:pt x="5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1" name="Freeform 1100"/>
                <p:cNvSpPr>
                  <a:spLocks/>
                </p:cNvSpPr>
                <p:nvPr/>
              </p:nvSpPr>
              <p:spPr bwMode="auto">
                <a:xfrm>
                  <a:off x="3035" y="994"/>
                  <a:ext cx="267" cy="130"/>
                </a:xfrm>
                <a:custGeom>
                  <a:avLst/>
                  <a:gdLst>
                    <a:gd name="T0" fmla="*/ 137 w 142"/>
                    <a:gd name="T1" fmla="*/ 0 h 69"/>
                    <a:gd name="T2" fmla="*/ 134 w 142"/>
                    <a:gd name="T3" fmla="*/ 6 h 69"/>
                    <a:gd name="T4" fmla="*/ 101 w 142"/>
                    <a:gd name="T5" fmla="*/ 65 h 69"/>
                    <a:gd name="T6" fmla="*/ 29 w 142"/>
                    <a:gd name="T7" fmla="*/ 34 h 69"/>
                    <a:gd name="T8" fmla="*/ 24 w 142"/>
                    <a:gd name="T9" fmla="*/ 45 h 69"/>
                    <a:gd name="T10" fmla="*/ 14 w 142"/>
                    <a:gd name="T11" fmla="*/ 43 h 69"/>
                    <a:gd name="T12" fmla="*/ 0 w 142"/>
                    <a:gd name="T13" fmla="*/ 41 h 69"/>
                    <a:gd name="T14" fmla="*/ 2 w 142"/>
                    <a:gd name="T15" fmla="*/ 43 h 69"/>
                    <a:gd name="T16" fmla="*/ 16 w 142"/>
                    <a:gd name="T17" fmla="*/ 45 h 69"/>
                    <a:gd name="T18" fmla="*/ 29 w 142"/>
                    <a:gd name="T19" fmla="*/ 47 h 69"/>
                    <a:gd name="T20" fmla="*/ 33 w 142"/>
                    <a:gd name="T21" fmla="*/ 37 h 69"/>
                    <a:gd name="T22" fmla="*/ 105 w 142"/>
                    <a:gd name="T23" fmla="*/ 69 h 69"/>
                    <a:gd name="T24" fmla="*/ 139 w 142"/>
                    <a:gd name="T25" fmla="*/ 8 h 69"/>
                    <a:gd name="T26" fmla="*/ 142 w 142"/>
                    <a:gd name="T27" fmla="*/ 3 h 69"/>
                    <a:gd name="T28" fmla="*/ 137 w 142"/>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69">
                      <a:moveTo>
                        <a:pt x="137" y="0"/>
                      </a:moveTo>
                      <a:cubicBezTo>
                        <a:pt x="136" y="2"/>
                        <a:pt x="135" y="4"/>
                        <a:pt x="134" y="6"/>
                      </a:cubicBezTo>
                      <a:cubicBezTo>
                        <a:pt x="123" y="26"/>
                        <a:pt x="112" y="46"/>
                        <a:pt x="101" y="65"/>
                      </a:cubicBezTo>
                      <a:cubicBezTo>
                        <a:pt x="78" y="54"/>
                        <a:pt x="54" y="43"/>
                        <a:pt x="29" y="34"/>
                      </a:cubicBezTo>
                      <a:cubicBezTo>
                        <a:pt x="27" y="37"/>
                        <a:pt x="26" y="41"/>
                        <a:pt x="24" y="45"/>
                      </a:cubicBezTo>
                      <a:cubicBezTo>
                        <a:pt x="21" y="44"/>
                        <a:pt x="17" y="43"/>
                        <a:pt x="14" y="43"/>
                      </a:cubicBezTo>
                      <a:cubicBezTo>
                        <a:pt x="9" y="42"/>
                        <a:pt x="4" y="41"/>
                        <a:pt x="0" y="41"/>
                      </a:cubicBezTo>
                      <a:cubicBezTo>
                        <a:pt x="0" y="42"/>
                        <a:pt x="1" y="42"/>
                        <a:pt x="2" y="43"/>
                      </a:cubicBezTo>
                      <a:cubicBezTo>
                        <a:pt x="6" y="44"/>
                        <a:pt x="11" y="44"/>
                        <a:pt x="16" y="45"/>
                      </a:cubicBezTo>
                      <a:cubicBezTo>
                        <a:pt x="20" y="46"/>
                        <a:pt x="24" y="47"/>
                        <a:pt x="29" y="47"/>
                      </a:cubicBezTo>
                      <a:cubicBezTo>
                        <a:pt x="30" y="44"/>
                        <a:pt x="32" y="40"/>
                        <a:pt x="33" y="37"/>
                      </a:cubicBezTo>
                      <a:cubicBezTo>
                        <a:pt x="58" y="47"/>
                        <a:pt x="82" y="58"/>
                        <a:pt x="105" y="69"/>
                      </a:cubicBezTo>
                      <a:cubicBezTo>
                        <a:pt x="116" y="49"/>
                        <a:pt x="128" y="29"/>
                        <a:pt x="139" y="8"/>
                      </a:cubicBezTo>
                      <a:cubicBezTo>
                        <a:pt x="140" y="6"/>
                        <a:pt x="141" y="4"/>
                        <a:pt x="142" y="3"/>
                      </a:cubicBezTo>
                      <a:cubicBezTo>
                        <a:pt x="141" y="2"/>
                        <a:pt x="139" y="1"/>
                        <a:pt x="137"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2" name="Freeform 1101"/>
                <p:cNvSpPr>
                  <a:spLocks/>
                </p:cNvSpPr>
                <p:nvPr/>
              </p:nvSpPr>
              <p:spPr bwMode="auto">
                <a:xfrm>
                  <a:off x="4337" y="626"/>
                  <a:ext cx="299" cy="470"/>
                </a:xfrm>
                <a:custGeom>
                  <a:avLst/>
                  <a:gdLst>
                    <a:gd name="T0" fmla="*/ 52 w 159"/>
                    <a:gd name="T1" fmla="*/ 0 h 250"/>
                    <a:gd name="T2" fmla="*/ 47 w 159"/>
                    <a:gd name="T3" fmla="*/ 4 h 250"/>
                    <a:gd name="T4" fmla="*/ 0 w 159"/>
                    <a:gd name="T5" fmla="*/ 49 h 250"/>
                    <a:gd name="T6" fmla="*/ 143 w 159"/>
                    <a:gd name="T7" fmla="*/ 228 h 250"/>
                    <a:gd name="T8" fmla="*/ 158 w 159"/>
                    <a:gd name="T9" fmla="*/ 250 h 250"/>
                    <a:gd name="T10" fmla="*/ 159 w 159"/>
                    <a:gd name="T11" fmla="*/ 249 h 250"/>
                    <a:gd name="T12" fmla="*/ 144 w 159"/>
                    <a:gd name="T13" fmla="*/ 226 h 250"/>
                    <a:gd name="T14" fmla="*/ 6 w 159"/>
                    <a:gd name="T15" fmla="*/ 54 h 250"/>
                    <a:gd name="T16" fmla="*/ 53 w 159"/>
                    <a:gd name="T17" fmla="*/ 10 h 250"/>
                    <a:gd name="T18" fmla="*/ 58 w 159"/>
                    <a:gd name="T19" fmla="*/ 5 h 250"/>
                    <a:gd name="T20" fmla="*/ 52 w 159"/>
                    <a:gd name="T21"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250">
                      <a:moveTo>
                        <a:pt x="52" y="0"/>
                      </a:moveTo>
                      <a:cubicBezTo>
                        <a:pt x="50" y="1"/>
                        <a:pt x="49" y="3"/>
                        <a:pt x="47" y="4"/>
                      </a:cubicBezTo>
                      <a:cubicBezTo>
                        <a:pt x="32" y="19"/>
                        <a:pt x="16" y="34"/>
                        <a:pt x="0" y="49"/>
                      </a:cubicBezTo>
                      <a:cubicBezTo>
                        <a:pt x="54" y="105"/>
                        <a:pt x="101" y="165"/>
                        <a:pt x="143" y="228"/>
                      </a:cubicBezTo>
                      <a:cubicBezTo>
                        <a:pt x="148" y="235"/>
                        <a:pt x="153" y="243"/>
                        <a:pt x="158" y="250"/>
                      </a:cubicBezTo>
                      <a:cubicBezTo>
                        <a:pt x="158" y="250"/>
                        <a:pt x="159" y="250"/>
                        <a:pt x="159" y="249"/>
                      </a:cubicBezTo>
                      <a:cubicBezTo>
                        <a:pt x="154" y="242"/>
                        <a:pt x="149" y="234"/>
                        <a:pt x="144" y="226"/>
                      </a:cubicBezTo>
                      <a:cubicBezTo>
                        <a:pt x="104" y="165"/>
                        <a:pt x="58" y="107"/>
                        <a:pt x="6" y="54"/>
                      </a:cubicBezTo>
                      <a:cubicBezTo>
                        <a:pt x="22" y="39"/>
                        <a:pt x="37" y="25"/>
                        <a:pt x="53" y="10"/>
                      </a:cubicBezTo>
                      <a:cubicBezTo>
                        <a:pt x="54" y="8"/>
                        <a:pt x="56" y="7"/>
                        <a:pt x="58" y="5"/>
                      </a:cubicBezTo>
                      <a:cubicBezTo>
                        <a:pt x="56" y="4"/>
                        <a:pt x="54" y="2"/>
                        <a:pt x="5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3" name="Freeform 1102"/>
                <p:cNvSpPr>
                  <a:spLocks/>
                </p:cNvSpPr>
                <p:nvPr/>
              </p:nvSpPr>
              <p:spPr bwMode="auto">
                <a:xfrm>
                  <a:off x="4179" y="1540"/>
                  <a:ext cx="203" cy="142"/>
                </a:xfrm>
                <a:custGeom>
                  <a:avLst/>
                  <a:gdLst>
                    <a:gd name="T0" fmla="*/ 2 w 108"/>
                    <a:gd name="T1" fmla="*/ 0 h 76"/>
                    <a:gd name="T2" fmla="*/ 0 w 108"/>
                    <a:gd name="T3" fmla="*/ 1 h 76"/>
                    <a:gd name="T4" fmla="*/ 13 w 108"/>
                    <a:gd name="T5" fmla="*/ 27 h 76"/>
                    <a:gd name="T6" fmla="*/ 36 w 108"/>
                    <a:gd name="T7" fmla="*/ 76 h 76"/>
                    <a:gd name="T8" fmla="*/ 99 w 108"/>
                    <a:gd name="T9" fmla="*/ 47 h 76"/>
                    <a:gd name="T10" fmla="*/ 108 w 108"/>
                    <a:gd name="T11" fmla="*/ 43 h 76"/>
                    <a:gd name="T12" fmla="*/ 105 w 108"/>
                    <a:gd name="T13" fmla="*/ 37 h 76"/>
                    <a:gd name="T14" fmla="*/ 97 w 108"/>
                    <a:gd name="T15" fmla="*/ 41 h 76"/>
                    <a:gd name="T16" fmla="*/ 35 w 108"/>
                    <a:gd name="T17" fmla="*/ 70 h 76"/>
                    <a:gd name="T18" fmla="*/ 15 w 108"/>
                    <a:gd name="T19" fmla="*/ 27 h 76"/>
                    <a:gd name="T20" fmla="*/ 2 w 108"/>
                    <a:gd name="T2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76">
                      <a:moveTo>
                        <a:pt x="2" y="0"/>
                      </a:moveTo>
                      <a:cubicBezTo>
                        <a:pt x="1" y="1"/>
                        <a:pt x="1" y="1"/>
                        <a:pt x="0" y="1"/>
                      </a:cubicBezTo>
                      <a:cubicBezTo>
                        <a:pt x="5" y="10"/>
                        <a:pt x="9" y="19"/>
                        <a:pt x="13" y="27"/>
                      </a:cubicBezTo>
                      <a:cubicBezTo>
                        <a:pt x="21" y="43"/>
                        <a:pt x="29" y="60"/>
                        <a:pt x="36" y="76"/>
                      </a:cubicBezTo>
                      <a:cubicBezTo>
                        <a:pt x="57" y="67"/>
                        <a:pt x="78" y="57"/>
                        <a:pt x="99" y="47"/>
                      </a:cubicBezTo>
                      <a:cubicBezTo>
                        <a:pt x="102" y="46"/>
                        <a:pt x="105" y="44"/>
                        <a:pt x="108" y="43"/>
                      </a:cubicBezTo>
                      <a:cubicBezTo>
                        <a:pt x="107" y="41"/>
                        <a:pt x="106" y="39"/>
                        <a:pt x="105" y="37"/>
                      </a:cubicBezTo>
                      <a:cubicBezTo>
                        <a:pt x="102" y="39"/>
                        <a:pt x="100" y="40"/>
                        <a:pt x="97" y="41"/>
                      </a:cubicBezTo>
                      <a:cubicBezTo>
                        <a:pt x="76" y="51"/>
                        <a:pt x="56" y="61"/>
                        <a:pt x="35" y="70"/>
                      </a:cubicBezTo>
                      <a:cubicBezTo>
                        <a:pt x="29" y="56"/>
                        <a:pt x="22" y="41"/>
                        <a:pt x="15" y="27"/>
                      </a:cubicBezTo>
                      <a:cubicBezTo>
                        <a:pt x="11" y="18"/>
                        <a:pt x="6" y="9"/>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4" name="Freeform 1103"/>
                <p:cNvSpPr>
                  <a:spLocks/>
                </p:cNvSpPr>
                <p:nvPr/>
              </p:nvSpPr>
              <p:spPr bwMode="auto">
                <a:xfrm>
                  <a:off x="2813" y="1209"/>
                  <a:ext cx="240" cy="293"/>
                </a:xfrm>
                <a:custGeom>
                  <a:avLst/>
                  <a:gdLst>
                    <a:gd name="T0" fmla="*/ 38 w 128"/>
                    <a:gd name="T1" fmla="*/ 0 h 156"/>
                    <a:gd name="T2" fmla="*/ 0 w 128"/>
                    <a:gd name="T3" fmla="*/ 118 h 156"/>
                    <a:gd name="T4" fmla="*/ 88 w 128"/>
                    <a:gd name="T5" fmla="*/ 151 h 156"/>
                    <a:gd name="T6" fmla="*/ 98 w 128"/>
                    <a:gd name="T7" fmla="*/ 156 h 156"/>
                    <a:gd name="T8" fmla="*/ 98 w 128"/>
                    <a:gd name="T9" fmla="*/ 154 h 156"/>
                    <a:gd name="T10" fmla="*/ 88 w 128"/>
                    <a:gd name="T11" fmla="*/ 149 h 156"/>
                    <a:gd name="T12" fmla="*/ 4 w 128"/>
                    <a:gd name="T13" fmla="*/ 118 h 156"/>
                    <a:gd name="T14" fmla="*/ 42 w 128"/>
                    <a:gd name="T15" fmla="*/ 3 h 156"/>
                    <a:gd name="T16" fmla="*/ 104 w 128"/>
                    <a:gd name="T17" fmla="*/ 24 h 156"/>
                    <a:gd name="T18" fmla="*/ 127 w 128"/>
                    <a:gd name="T19" fmla="*/ 34 h 156"/>
                    <a:gd name="T20" fmla="*/ 128 w 128"/>
                    <a:gd name="T21" fmla="*/ 32 h 156"/>
                    <a:gd name="T22" fmla="*/ 105 w 128"/>
                    <a:gd name="T23" fmla="*/ 23 h 156"/>
                    <a:gd name="T24" fmla="*/ 38 w 128"/>
                    <a:gd name="T2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56">
                      <a:moveTo>
                        <a:pt x="38" y="0"/>
                      </a:moveTo>
                      <a:cubicBezTo>
                        <a:pt x="25" y="39"/>
                        <a:pt x="12" y="79"/>
                        <a:pt x="0" y="118"/>
                      </a:cubicBezTo>
                      <a:cubicBezTo>
                        <a:pt x="31" y="128"/>
                        <a:pt x="60" y="139"/>
                        <a:pt x="88" y="151"/>
                      </a:cubicBezTo>
                      <a:cubicBezTo>
                        <a:pt x="91" y="153"/>
                        <a:pt x="94" y="154"/>
                        <a:pt x="98" y="156"/>
                      </a:cubicBezTo>
                      <a:cubicBezTo>
                        <a:pt x="98" y="155"/>
                        <a:pt x="98" y="155"/>
                        <a:pt x="98" y="154"/>
                      </a:cubicBezTo>
                      <a:cubicBezTo>
                        <a:pt x="95" y="153"/>
                        <a:pt x="92" y="151"/>
                        <a:pt x="88" y="149"/>
                      </a:cubicBezTo>
                      <a:cubicBezTo>
                        <a:pt x="62" y="137"/>
                        <a:pt x="34" y="127"/>
                        <a:pt x="4" y="118"/>
                      </a:cubicBezTo>
                      <a:cubicBezTo>
                        <a:pt x="17" y="80"/>
                        <a:pt x="29" y="41"/>
                        <a:pt x="42" y="3"/>
                      </a:cubicBezTo>
                      <a:cubicBezTo>
                        <a:pt x="64" y="9"/>
                        <a:pt x="84" y="16"/>
                        <a:pt x="104" y="24"/>
                      </a:cubicBezTo>
                      <a:cubicBezTo>
                        <a:pt x="112" y="27"/>
                        <a:pt x="119" y="31"/>
                        <a:pt x="127" y="34"/>
                      </a:cubicBezTo>
                      <a:cubicBezTo>
                        <a:pt x="127" y="33"/>
                        <a:pt x="127" y="33"/>
                        <a:pt x="128" y="32"/>
                      </a:cubicBezTo>
                      <a:cubicBezTo>
                        <a:pt x="120" y="29"/>
                        <a:pt x="113" y="26"/>
                        <a:pt x="105" y="23"/>
                      </a:cubicBezTo>
                      <a:cubicBezTo>
                        <a:pt x="84" y="14"/>
                        <a:pt x="61" y="7"/>
                        <a:pt x="38"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5" name="Freeform 1104"/>
                <p:cNvSpPr>
                  <a:spLocks/>
                </p:cNvSpPr>
                <p:nvPr/>
              </p:nvSpPr>
              <p:spPr bwMode="auto">
                <a:xfrm>
                  <a:off x="3206" y="1978"/>
                  <a:ext cx="201" cy="423"/>
                </a:xfrm>
                <a:custGeom>
                  <a:avLst/>
                  <a:gdLst>
                    <a:gd name="T0" fmla="*/ 2 w 107"/>
                    <a:gd name="T1" fmla="*/ 0 h 225"/>
                    <a:gd name="T2" fmla="*/ 0 w 107"/>
                    <a:gd name="T3" fmla="*/ 1 h 225"/>
                    <a:gd name="T4" fmla="*/ 7 w 107"/>
                    <a:gd name="T5" fmla="*/ 11 h 225"/>
                    <a:gd name="T6" fmla="*/ 79 w 107"/>
                    <a:gd name="T7" fmla="*/ 225 h 225"/>
                    <a:gd name="T8" fmla="*/ 99 w 107"/>
                    <a:gd name="T9" fmla="*/ 223 h 225"/>
                    <a:gd name="T10" fmla="*/ 107 w 107"/>
                    <a:gd name="T11" fmla="*/ 222 h 225"/>
                    <a:gd name="T12" fmla="*/ 106 w 107"/>
                    <a:gd name="T13" fmla="*/ 219 h 225"/>
                    <a:gd name="T14" fmla="*/ 98 w 107"/>
                    <a:gd name="T15" fmla="*/ 220 h 225"/>
                    <a:gd name="T16" fmla="*/ 81 w 107"/>
                    <a:gd name="T17" fmla="*/ 222 h 225"/>
                    <a:gd name="T18" fmla="*/ 8 w 107"/>
                    <a:gd name="T19" fmla="*/ 10 h 225"/>
                    <a:gd name="T20" fmla="*/ 2 w 107"/>
                    <a:gd name="T21"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225">
                      <a:moveTo>
                        <a:pt x="2" y="0"/>
                      </a:moveTo>
                      <a:cubicBezTo>
                        <a:pt x="2" y="1"/>
                        <a:pt x="1" y="1"/>
                        <a:pt x="0" y="1"/>
                      </a:cubicBezTo>
                      <a:cubicBezTo>
                        <a:pt x="2" y="5"/>
                        <a:pt x="5" y="8"/>
                        <a:pt x="7" y="11"/>
                      </a:cubicBezTo>
                      <a:cubicBezTo>
                        <a:pt x="49" y="75"/>
                        <a:pt x="72" y="149"/>
                        <a:pt x="79" y="225"/>
                      </a:cubicBezTo>
                      <a:cubicBezTo>
                        <a:pt x="86" y="224"/>
                        <a:pt x="92" y="223"/>
                        <a:pt x="99" y="223"/>
                      </a:cubicBezTo>
                      <a:cubicBezTo>
                        <a:pt x="101" y="222"/>
                        <a:pt x="104" y="222"/>
                        <a:pt x="107" y="222"/>
                      </a:cubicBezTo>
                      <a:cubicBezTo>
                        <a:pt x="107" y="220"/>
                        <a:pt x="106" y="220"/>
                        <a:pt x="106" y="219"/>
                      </a:cubicBezTo>
                      <a:cubicBezTo>
                        <a:pt x="103" y="219"/>
                        <a:pt x="101" y="220"/>
                        <a:pt x="98" y="220"/>
                      </a:cubicBezTo>
                      <a:cubicBezTo>
                        <a:pt x="92" y="221"/>
                        <a:pt x="87" y="221"/>
                        <a:pt x="81" y="222"/>
                      </a:cubicBezTo>
                      <a:cubicBezTo>
                        <a:pt x="74" y="147"/>
                        <a:pt x="50" y="73"/>
                        <a:pt x="8" y="10"/>
                      </a:cubicBezTo>
                      <a:cubicBezTo>
                        <a:pt x="6" y="7"/>
                        <a:pt x="4" y="4"/>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6" name="Freeform 1105"/>
                <p:cNvSpPr>
                  <a:spLocks/>
                </p:cNvSpPr>
                <p:nvPr/>
              </p:nvSpPr>
              <p:spPr bwMode="auto">
                <a:xfrm>
                  <a:off x="3211" y="3327"/>
                  <a:ext cx="293" cy="307"/>
                </a:xfrm>
                <a:custGeom>
                  <a:avLst/>
                  <a:gdLst>
                    <a:gd name="T0" fmla="*/ 154 w 156"/>
                    <a:gd name="T1" fmla="*/ 0 h 163"/>
                    <a:gd name="T2" fmla="*/ 141 w 156"/>
                    <a:gd name="T3" fmla="*/ 16 h 163"/>
                    <a:gd name="T4" fmla="*/ 36 w 156"/>
                    <a:gd name="T5" fmla="*/ 123 h 163"/>
                    <a:gd name="T6" fmla="*/ 42 w 156"/>
                    <a:gd name="T7" fmla="*/ 130 h 163"/>
                    <a:gd name="T8" fmla="*/ 11 w 156"/>
                    <a:gd name="T9" fmla="*/ 153 h 163"/>
                    <a:gd name="T10" fmla="*/ 0 w 156"/>
                    <a:gd name="T11" fmla="*/ 161 h 163"/>
                    <a:gd name="T12" fmla="*/ 1 w 156"/>
                    <a:gd name="T13" fmla="*/ 163 h 163"/>
                    <a:gd name="T14" fmla="*/ 12 w 156"/>
                    <a:gd name="T15" fmla="*/ 156 h 163"/>
                    <a:gd name="T16" fmla="*/ 48 w 156"/>
                    <a:gd name="T17" fmla="*/ 129 h 163"/>
                    <a:gd name="T18" fmla="*/ 42 w 156"/>
                    <a:gd name="T19" fmla="*/ 121 h 163"/>
                    <a:gd name="T20" fmla="*/ 143 w 156"/>
                    <a:gd name="T21" fmla="*/ 18 h 163"/>
                    <a:gd name="T22" fmla="*/ 156 w 156"/>
                    <a:gd name="T23" fmla="*/ 2 h 163"/>
                    <a:gd name="T24" fmla="*/ 154 w 156"/>
                    <a:gd name="T25"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63">
                      <a:moveTo>
                        <a:pt x="154" y="0"/>
                      </a:moveTo>
                      <a:cubicBezTo>
                        <a:pt x="150" y="6"/>
                        <a:pt x="146" y="11"/>
                        <a:pt x="141" y="16"/>
                      </a:cubicBezTo>
                      <a:cubicBezTo>
                        <a:pt x="110" y="56"/>
                        <a:pt x="75" y="91"/>
                        <a:pt x="36" y="123"/>
                      </a:cubicBezTo>
                      <a:cubicBezTo>
                        <a:pt x="38" y="125"/>
                        <a:pt x="40" y="128"/>
                        <a:pt x="42" y="130"/>
                      </a:cubicBezTo>
                      <a:cubicBezTo>
                        <a:pt x="32" y="138"/>
                        <a:pt x="22" y="146"/>
                        <a:pt x="11" y="153"/>
                      </a:cubicBezTo>
                      <a:cubicBezTo>
                        <a:pt x="7" y="156"/>
                        <a:pt x="4" y="158"/>
                        <a:pt x="0" y="161"/>
                      </a:cubicBezTo>
                      <a:cubicBezTo>
                        <a:pt x="0" y="162"/>
                        <a:pt x="1" y="163"/>
                        <a:pt x="1" y="163"/>
                      </a:cubicBezTo>
                      <a:cubicBezTo>
                        <a:pt x="5" y="161"/>
                        <a:pt x="9" y="158"/>
                        <a:pt x="12" y="156"/>
                      </a:cubicBezTo>
                      <a:cubicBezTo>
                        <a:pt x="24" y="147"/>
                        <a:pt x="36" y="138"/>
                        <a:pt x="48" y="129"/>
                      </a:cubicBezTo>
                      <a:cubicBezTo>
                        <a:pt x="46" y="126"/>
                        <a:pt x="44" y="124"/>
                        <a:pt x="42" y="121"/>
                      </a:cubicBezTo>
                      <a:cubicBezTo>
                        <a:pt x="80" y="90"/>
                        <a:pt x="114" y="56"/>
                        <a:pt x="143" y="18"/>
                      </a:cubicBezTo>
                      <a:cubicBezTo>
                        <a:pt x="148" y="13"/>
                        <a:pt x="152" y="7"/>
                        <a:pt x="156" y="2"/>
                      </a:cubicBezTo>
                      <a:cubicBezTo>
                        <a:pt x="155" y="2"/>
                        <a:pt x="154" y="1"/>
                        <a:pt x="154"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7" name="Freeform 1106"/>
                <p:cNvSpPr>
                  <a:spLocks/>
                </p:cNvSpPr>
                <p:nvPr/>
              </p:nvSpPr>
              <p:spPr bwMode="auto">
                <a:xfrm>
                  <a:off x="3948" y="4031"/>
                  <a:ext cx="344" cy="287"/>
                </a:xfrm>
                <a:custGeom>
                  <a:avLst/>
                  <a:gdLst>
                    <a:gd name="T0" fmla="*/ 181 w 183"/>
                    <a:gd name="T1" fmla="*/ 0 h 153"/>
                    <a:gd name="T2" fmla="*/ 168 w 183"/>
                    <a:gd name="T3" fmla="*/ 16 h 153"/>
                    <a:gd name="T4" fmla="*/ 47 w 183"/>
                    <a:gd name="T5" fmla="*/ 144 h 153"/>
                    <a:gd name="T6" fmla="*/ 14 w 183"/>
                    <a:gd name="T7" fmla="*/ 106 h 153"/>
                    <a:gd name="T8" fmla="*/ 53 w 183"/>
                    <a:gd name="T9" fmla="*/ 69 h 153"/>
                    <a:gd name="T10" fmla="*/ 11 w 183"/>
                    <a:gd name="T11" fmla="*/ 25 h 153"/>
                    <a:gd name="T12" fmla="*/ 6 w 183"/>
                    <a:gd name="T13" fmla="*/ 20 h 153"/>
                    <a:gd name="T14" fmla="*/ 0 w 183"/>
                    <a:gd name="T15" fmla="*/ 27 h 153"/>
                    <a:gd name="T16" fmla="*/ 4 w 183"/>
                    <a:gd name="T17" fmla="*/ 31 h 153"/>
                    <a:gd name="T18" fmla="*/ 44 w 183"/>
                    <a:gd name="T19" fmla="*/ 74 h 153"/>
                    <a:gd name="T20" fmla="*/ 5 w 183"/>
                    <a:gd name="T21" fmla="*/ 111 h 153"/>
                    <a:gd name="T22" fmla="*/ 41 w 183"/>
                    <a:gd name="T23" fmla="*/ 153 h 153"/>
                    <a:gd name="T24" fmla="*/ 171 w 183"/>
                    <a:gd name="T25" fmla="*/ 17 h 153"/>
                    <a:gd name="T26" fmla="*/ 183 w 183"/>
                    <a:gd name="T27" fmla="*/ 1 h 153"/>
                    <a:gd name="T28" fmla="*/ 181 w 183"/>
                    <a:gd name="T2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153">
                      <a:moveTo>
                        <a:pt x="181" y="0"/>
                      </a:moveTo>
                      <a:cubicBezTo>
                        <a:pt x="177" y="5"/>
                        <a:pt x="173" y="10"/>
                        <a:pt x="168" y="16"/>
                      </a:cubicBezTo>
                      <a:cubicBezTo>
                        <a:pt x="131" y="61"/>
                        <a:pt x="91" y="104"/>
                        <a:pt x="47" y="144"/>
                      </a:cubicBezTo>
                      <a:cubicBezTo>
                        <a:pt x="36" y="132"/>
                        <a:pt x="25" y="119"/>
                        <a:pt x="14" y="106"/>
                      </a:cubicBezTo>
                      <a:cubicBezTo>
                        <a:pt x="27" y="94"/>
                        <a:pt x="40" y="82"/>
                        <a:pt x="53" y="69"/>
                      </a:cubicBezTo>
                      <a:cubicBezTo>
                        <a:pt x="39" y="54"/>
                        <a:pt x="25" y="40"/>
                        <a:pt x="11" y="25"/>
                      </a:cubicBezTo>
                      <a:cubicBezTo>
                        <a:pt x="9" y="24"/>
                        <a:pt x="8" y="22"/>
                        <a:pt x="6" y="20"/>
                      </a:cubicBezTo>
                      <a:cubicBezTo>
                        <a:pt x="4" y="22"/>
                        <a:pt x="2" y="24"/>
                        <a:pt x="0" y="27"/>
                      </a:cubicBezTo>
                      <a:cubicBezTo>
                        <a:pt x="1" y="28"/>
                        <a:pt x="3" y="30"/>
                        <a:pt x="4" y="31"/>
                      </a:cubicBezTo>
                      <a:cubicBezTo>
                        <a:pt x="18" y="45"/>
                        <a:pt x="31" y="60"/>
                        <a:pt x="44" y="74"/>
                      </a:cubicBezTo>
                      <a:cubicBezTo>
                        <a:pt x="32" y="87"/>
                        <a:pt x="18" y="99"/>
                        <a:pt x="5" y="111"/>
                      </a:cubicBezTo>
                      <a:cubicBezTo>
                        <a:pt x="17" y="125"/>
                        <a:pt x="29" y="139"/>
                        <a:pt x="41" y="153"/>
                      </a:cubicBezTo>
                      <a:cubicBezTo>
                        <a:pt x="88" y="111"/>
                        <a:pt x="131" y="65"/>
                        <a:pt x="171" y="17"/>
                      </a:cubicBezTo>
                      <a:cubicBezTo>
                        <a:pt x="175" y="12"/>
                        <a:pt x="179" y="6"/>
                        <a:pt x="183" y="1"/>
                      </a:cubicBezTo>
                      <a:cubicBezTo>
                        <a:pt x="182" y="1"/>
                        <a:pt x="182" y="0"/>
                        <a:pt x="181"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8" name="Freeform 1107"/>
                <p:cNvSpPr>
                  <a:spLocks/>
                </p:cNvSpPr>
                <p:nvPr/>
              </p:nvSpPr>
              <p:spPr bwMode="auto">
                <a:xfrm>
                  <a:off x="3593" y="365"/>
                  <a:ext cx="770" cy="1229"/>
                </a:xfrm>
                <a:custGeom>
                  <a:avLst/>
                  <a:gdLst>
                    <a:gd name="T0" fmla="*/ 231 w 410"/>
                    <a:gd name="T1" fmla="*/ 654 h 654"/>
                    <a:gd name="T2" fmla="*/ 410 w 410"/>
                    <a:gd name="T3" fmla="*/ 554 h 654"/>
                    <a:gd name="T4" fmla="*/ 71 w 410"/>
                    <a:gd name="T5" fmla="*/ 177 h 654"/>
                    <a:gd name="T6" fmla="*/ 190 w 410"/>
                    <a:gd name="T7" fmla="*/ 9 h 654"/>
                    <a:gd name="T8" fmla="*/ 177 w 410"/>
                    <a:gd name="T9" fmla="*/ 0 h 654"/>
                    <a:gd name="T10" fmla="*/ 58 w 410"/>
                    <a:gd name="T11" fmla="*/ 172 h 654"/>
                    <a:gd name="T12" fmla="*/ 402 w 410"/>
                    <a:gd name="T13" fmla="*/ 545 h 654"/>
                    <a:gd name="T14" fmla="*/ 229 w 410"/>
                    <a:gd name="T15" fmla="*/ 643 h 654"/>
                    <a:gd name="T16" fmla="*/ 52 w 410"/>
                    <a:gd name="T17" fmla="*/ 418 h 654"/>
                    <a:gd name="T18" fmla="*/ 0 w 410"/>
                    <a:gd name="T19" fmla="*/ 473 h 654"/>
                    <a:gd name="T20" fmla="*/ 7 w 410"/>
                    <a:gd name="T21" fmla="*/ 480 h 654"/>
                    <a:gd name="T22" fmla="*/ 58 w 410"/>
                    <a:gd name="T23" fmla="*/ 427 h 654"/>
                    <a:gd name="T24" fmla="*/ 231 w 410"/>
                    <a:gd name="T25"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654">
                      <a:moveTo>
                        <a:pt x="231" y="654"/>
                      </a:moveTo>
                      <a:cubicBezTo>
                        <a:pt x="291" y="620"/>
                        <a:pt x="351" y="587"/>
                        <a:pt x="410" y="554"/>
                      </a:cubicBezTo>
                      <a:cubicBezTo>
                        <a:pt x="334" y="407"/>
                        <a:pt x="221" y="277"/>
                        <a:pt x="71" y="177"/>
                      </a:cubicBezTo>
                      <a:cubicBezTo>
                        <a:pt x="111" y="121"/>
                        <a:pt x="150" y="65"/>
                        <a:pt x="190" y="9"/>
                      </a:cubicBezTo>
                      <a:cubicBezTo>
                        <a:pt x="186" y="6"/>
                        <a:pt x="181" y="3"/>
                        <a:pt x="177" y="0"/>
                      </a:cubicBezTo>
                      <a:cubicBezTo>
                        <a:pt x="137" y="58"/>
                        <a:pt x="97" y="115"/>
                        <a:pt x="58" y="172"/>
                      </a:cubicBezTo>
                      <a:cubicBezTo>
                        <a:pt x="210" y="270"/>
                        <a:pt x="324" y="399"/>
                        <a:pt x="402" y="545"/>
                      </a:cubicBezTo>
                      <a:cubicBezTo>
                        <a:pt x="345" y="578"/>
                        <a:pt x="287" y="610"/>
                        <a:pt x="229" y="643"/>
                      </a:cubicBezTo>
                      <a:cubicBezTo>
                        <a:pt x="184" y="560"/>
                        <a:pt x="125" y="483"/>
                        <a:pt x="52" y="418"/>
                      </a:cubicBezTo>
                      <a:cubicBezTo>
                        <a:pt x="35" y="436"/>
                        <a:pt x="17" y="455"/>
                        <a:pt x="0" y="473"/>
                      </a:cubicBezTo>
                      <a:cubicBezTo>
                        <a:pt x="2" y="475"/>
                        <a:pt x="5" y="478"/>
                        <a:pt x="7" y="480"/>
                      </a:cubicBezTo>
                      <a:cubicBezTo>
                        <a:pt x="24" y="462"/>
                        <a:pt x="41" y="445"/>
                        <a:pt x="58" y="427"/>
                      </a:cubicBezTo>
                      <a:cubicBezTo>
                        <a:pt x="130" y="494"/>
                        <a:pt x="187" y="570"/>
                        <a:pt x="231" y="65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9" name="Freeform 1108"/>
                <p:cNvSpPr>
                  <a:spLocks/>
                </p:cNvSpPr>
                <p:nvPr/>
              </p:nvSpPr>
              <p:spPr bwMode="auto">
                <a:xfrm>
                  <a:off x="3865" y="323"/>
                  <a:ext cx="143" cy="102"/>
                </a:xfrm>
                <a:custGeom>
                  <a:avLst/>
                  <a:gdLst>
                    <a:gd name="T0" fmla="*/ 34 w 76"/>
                    <a:gd name="T1" fmla="*/ 33 h 54"/>
                    <a:gd name="T2" fmla="*/ 74 w 76"/>
                    <a:gd name="T3" fmla="*/ 50 h 54"/>
                    <a:gd name="T4" fmla="*/ 43 w 76"/>
                    <a:gd name="T5" fmla="*/ 20 h 54"/>
                    <a:gd name="T6" fmla="*/ 3 w 76"/>
                    <a:gd name="T7" fmla="*/ 4 h 54"/>
                    <a:gd name="T8" fmla="*/ 34 w 76"/>
                    <a:gd name="T9" fmla="*/ 33 h 54"/>
                  </a:gdLst>
                  <a:ahLst/>
                  <a:cxnLst>
                    <a:cxn ang="0">
                      <a:pos x="T0" y="T1"/>
                    </a:cxn>
                    <a:cxn ang="0">
                      <a:pos x="T2" y="T3"/>
                    </a:cxn>
                    <a:cxn ang="0">
                      <a:pos x="T4" y="T5"/>
                    </a:cxn>
                    <a:cxn ang="0">
                      <a:pos x="T6" y="T7"/>
                    </a:cxn>
                    <a:cxn ang="0">
                      <a:pos x="T8" y="T9"/>
                    </a:cxn>
                  </a:cxnLst>
                  <a:rect l="0" t="0" r="r" b="b"/>
                  <a:pathLst>
                    <a:path w="76" h="54">
                      <a:moveTo>
                        <a:pt x="34" y="33"/>
                      </a:moveTo>
                      <a:cubicBezTo>
                        <a:pt x="53" y="46"/>
                        <a:pt x="71" y="54"/>
                        <a:pt x="74" y="50"/>
                      </a:cubicBezTo>
                      <a:cubicBezTo>
                        <a:pt x="76" y="46"/>
                        <a:pt x="63" y="33"/>
                        <a:pt x="43" y="20"/>
                      </a:cubicBezTo>
                      <a:cubicBezTo>
                        <a:pt x="24" y="7"/>
                        <a:pt x="5" y="0"/>
                        <a:pt x="3" y="4"/>
                      </a:cubicBezTo>
                      <a:cubicBezTo>
                        <a:pt x="0" y="8"/>
                        <a:pt x="15" y="21"/>
                        <a:pt x="34" y="3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0" name="Freeform 1109"/>
                <p:cNvSpPr>
                  <a:spLocks/>
                </p:cNvSpPr>
                <p:nvPr/>
              </p:nvSpPr>
              <p:spPr bwMode="auto">
                <a:xfrm>
                  <a:off x="3653" y="649"/>
                  <a:ext cx="122" cy="88"/>
                </a:xfrm>
                <a:custGeom>
                  <a:avLst/>
                  <a:gdLst>
                    <a:gd name="T0" fmla="*/ 28 w 65"/>
                    <a:gd name="T1" fmla="*/ 30 h 47"/>
                    <a:gd name="T2" fmla="*/ 62 w 65"/>
                    <a:gd name="T3" fmla="*/ 43 h 47"/>
                    <a:gd name="T4" fmla="*/ 37 w 65"/>
                    <a:gd name="T5" fmla="*/ 16 h 47"/>
                    <a:gd name="T6" fmla="*/ 2 w 65"/>
                    <a:gd name="T7" fmla="*/ 4 h 47"/>
                    <a:gd name="T8" fmla="*/ 28 w 65"/>
                    <a:gd name="T9" fmla="*/ 30 h 47"/>
                  </a:gdLst>
                  <a:ahLst/>
                  <a:cxnLst>
                    <a:cxn ang="0">
                      <a:pos x="T0" y="T1"/>
                    </a:cxn>
                    <a:cxn ang="0">
                      <a:pos x="T2" y="T3"/>
                    </a:cxn>
                    <a:cxn ang="0">
                      <a:pos x="T4" y="T5"/>
                    </a:cxn>
                    <a:cxn ang="0">
                      <a:pos x="T6" y="T7"/>
                    </a:cxn>
                    <a:cxn ang="0">
                      <a:pos x="T8" y="T9"/>
                    </a:cxn>
                  </a:cxnLst>
                  <a:rect l="0" t="0" r="r" b="b"/>
                  <a:pathLst>
                    <a:path w="65" h="47">
                      <a:moveTo>
                        <a:pt x="28" y="30"/>
                      </a:moveTo>
                      <a:cubicBezTo>
                        <a:pt x="44" y="40"/>
                        <a:pt x="59" y="47"/>
                        <a:pt x="62" y="43"/>
                      </a:cubicBezTo>
                      <a:cubicBezTo>
                        <a:pt x="65" y="39"/>
                        <a:pt x="54" y="27"/>
                        <a:pt x="37" y="16"/>
                      </a:cubicBezTo>
                      <a:cubicBezTo>
                        <a:pt x="21" y="5"/>
                        <a:pt x="5" y="0"/>
                        <a:pt x="2" y="4"/>
                      </a:cubicBezTo>
                      <a:cubicBezTo>
                        <a:pt x="0" y="8"/>
                        <a:pt x="12" y="19"/>
                        <a:pt x="28" y="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1" name="Freeform 1110"/>
                <p:cNvSpPr>
                  <a:spLocks/>
                </p:cNvSpPr>
                <p:nvPr/>
              </p:nvSpPr>
              <p:spPr bwMode="auto">
                <a:xfrm>
                  <a:off x="3567" y="1228"/>
                  <a:ext cx="67" cy="63"/>
                </a:xfrm>
                <a:custGeom>
                  <a:avLst/>
                  <a:gdLst>
                    <a:gd name="T0" fmla="*/ 13 w 36"/>
                    <a:gd name="T1" fmla="*/ 22 h 34"/>
                    <a:gd name="T2" fmla="*/ 33 w 36"/>
                    <a:gd name="T3" fmla="*/ 31 h 34"/>
                    <a:gd name="T4" fmla="*/ 23 w 36"/>
                    <a:gd name="T5" fmla="*/ 12 h 34"/>
                    <a:gd name="T6" fmla="*/ 2 w 36"/>
                    <a:gd name="T7" fmla="*/ 3 h 34"/>
                    <a:gd name="T8" fmla="*/ 13 w 36"/>
                    <a:gd name="T9" fmla="*/ 22 h 34"/>
                  </a:gdLst>
                  <a:ahLst/>
                  <a:cxnLst>
                    <a:cxn ang="0">
                      <a:pos x="T0" y="T1"/>
                    </a:cxn>
                    <a:cxn ang="0">
                      <a:pos x="T2" y="T3"/>
                    </a:cxn>
                    <a:cxn ang="0">
                      <a:pos x="T4" y="T5"/>
                    </a:cxn>
                    <a:cxn ang="0">
                      <a:pos x="T6" y="T7"/>
                    </a:cxn>
                    <a:cxn ang="0">
                      <a:pos x="T8" y="T9"/>
                    </a:cxn>
                  </a:cxnLst>
                  <a:rect l="0" t="0" r="r" b="b"/>
                  <a:pathLst>
                    <a:path w="36" h="34">
                      <a:moveTo>
                        <a:pt x="13" y="22"/>
                      </a:moveTo>
                      <a:cubicBezTo>
                        <a:pt x="22" y="29"/>
                        <a:pt x="31" y="34"/>
                        <a:pt x="33" y="31"/>
                      </a:cubicBezTo>
                      <a:cubicBezTo>
                        <a:pt x="36" y="28"/>
                        <a:pt x="31" y="20"/>
                        <a:pt x="23" y="12"/>
                      </a:cubicBezTo>
                      <a:cubicBezTo>
                        <a:pt x="14" y="4"/>
                        <a:pt x="4" y="0"/>
                        <a:pt x="2" y="3"/>
                      </a:cubicBezTo>
                      <a:cubicBezTo>
                        <a:pt x="0" y="5"/>
                        <a:pt x="5" y="14"/>
                        <a:pt x="13"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2" name="Freeform 1111"/>
                <p:cNvSpPr>
                  <a:spLocks/>
                </p:cNvSpPr>
                <p:nvPr/>
              </p:nvSpPr>
              <p:spPr bwMode="auto">
                <a:xfrm>
                  <a:off x="4322" y="1338"/>
                  <a:ext cx="71" cy="117"/>
                </a:xfrm>
                <a:custGeom>
                  <a:avLst/>
                  <a:gdLst>
                    <a:gd name="T0" fmla="*/ 12 w 38"/>
                    <a:gd name="T1" fmla="*/ 35 h 62"/>
                    <a:gd name="T2" fmla="*/ 34 w 38"/>
                    <a:gd name="T3" fmla="*/ 60 h 62"/>
                    <a:gd name="T4" fmla="*/ 27 w 38"/>
                    <a:gd name="T5" fmla="*/ 27 h 62"/>
                    <a:gd name="T6" fmla="*/ 4 w 38"/>
                    <a:gd name="T7" fmla="*/ 2 h 62"/>
                    <a:gd name="T8" fmla="*/ 12 w 38"/>
                    <a:gd name="T9" fmla="*/ 35 h 62"/>
                  </a:gdLst>
                  <a:ahLst/>
                  <a:cxnLst>
                    <a:cxn ang="0">
                      <a:pos x="T0" y="T1"/>
                    </a:cxn>
                    <a:cxn ang="0">
                      <a:pos x="T2" y="T3"/>
                    </a:cxn>
                    <a:cxn ang="0">
                      <a:pos x="T4" y="T5"/>
                    </a:cxn>
                    <a:cxn ang="0">
                      <a:pos x="T6" y="T7"/>
                    </a:cxn>
                    <a:cxn ang="0">
                      <a:pos x="T8" y="T9"/>
                    </a:cxn>
                  </a:cxnLst>
                  <a:rect l="0" t="0" r="r" b="b"/>
                  <a:pathLst>
                    <a:path w="38" h="62">
                      <a:moveTo>
                        <a:pt x="12" y="35"/>
                      </a:moveTo>
                      <a:cubicBezTo>
                        <a:pt x="21" y="51"/>
                        <a:pt x="30" y="62"/>
                        <a:pt x="34" y="60"/>
                      </a:cubicBezTo>
                      <a:cubicBezTo>
                        <a:pt x="38" y="58"/>
                        <a:pt x="35" y="43"/>
                        <a:pt x="27" y="27"/>
                      </a:cubicBezTo>
                      <a:cubicBezTo>
                        <a:pt x="18" y="11"/>
                        <a:pt x="7" y="0"/>
                        <a:pt x="4" y="2"/>
                      </a:cubicBezTo>
                      <a:cubicBezTo>
                        <a:pt x="0" y="4"/>
                        <a:pt x="4" y="19"/>
                        <a:pt x="12" y="3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3" name="Freeform 1112"/>
                <p:cNvSpPr>
                  <a:spLocks/>
                </p:cNvSpPr>
                <p:nvPr/>
              </p:nvSpPr>
              <p:spPr bwMode="auto">
                <a:xfrm>
                  <a:off x="3991" y="1536"/>
                  <a:ext cx="64" cy="98"/>
                </a:xfrm>
                <a:custGeom>
                  <a:avLst/>
                  <a:gdLst>
                    <a:gd name="T0" fmla="*/ 10 w 34"/>
                    <a:gd name="T1" fmla="*/ 30 h 52"/>
                    <a:gd name="T2" fmla="*/ 29 w 34"/>
                    <a:gd name="T3" fmla="*/ 50 h 52"/>
                    <a:gd name="T4" fmla="*/ 24 w 34"/>
                    <a:gd name="T5" fmla="*/ 22 h 52"/>
                    <a:gd name="T6" fmla="*/ 4 w 34"/>
                    <a:gd name="T7" fmla="*/ 2 h 52"/>
                    <a:gd name="T8" fmla="*/ 10 w 34"/>
                    <a:gd name="T9" fmla="*/ 30 h 52"/>
                  </a:gdLst>
                  <a:ahLst/>
                  <a:cxnLst>
                    <a:cxn ang="0">
                      <a:pos x="T0" y="T1"/>
                    </a:cxn>
                    <a:cxn ang="0">
                      <a:pos x="T2" y="T3"/>
                    </a:cxn>
                    <a:cxn ang="0">
                      <a:pos x="T4" y="T5"/>
                    </a:cxn>
                    <a:cxn ang="0">
                      <a:pos x="T6" y="T7"/>
                    </a:cxn>
                    <a:cxn ang="0">
                      <a:pos x="T8" y="T9"/>
                    </a:cxn>
                  </a:cxnLst>
                  <a:rect l="0" t="0" r="r" b="b"/>
                  <a:pathLst>
                    <a:path w="34" h="52">
                      <a:moveTo>
                        <a:pt x="10" y="30"/>
                      </a:moveTo>
                      <a:cubicBezTo>
                        <a:pt x="17" y="43"/>
                        <a:pt x="25" y="52"/>
                        <a:pt x="29" y="50"/>
                      </a:cubicBezTo>
                      <a:cubicBezTo>
                        <a:pt x="34" y="48"/>
                        <a:pt x="32" y="35"/>
                        <a:pt x="24" y="22"/>
                      </a:cubicBezTo>
                      <a:cubicBezTo>
                        <a:pt x="17" y="9"/>
                        <a:pt x="8" y="0"/>
                        <a:pt x="4" y="2"/>
                      </a:cubicBezTo>
                      <a:cubicBezTo>
                        <a:pt x="0" y="5"/>
                        <a:pt x="3" y="17"/>
                        <a:pt x="10" y="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4" name="Freeform 1113"/>
                <p:cNvSpPr>
                  <a:spLocks/>
                </p:cNvSpPr>
                <p:nvPr/>
              </p:nvSpPr>
              <p:spPr bwMode="auto">
                <a:xfrm>
                  <a:off x="3670" y="1137"/>
                  <a:ext cx="56" cy="53"/>
                </a:xfrm>
                <a:custGeom>
                  <a:avLst/>
                  <a:gdLst>
                    <a:gd name="T0" fmla="*/ 12 w 30"/>
                    <a:gd name="T1" fmla="*/ 18 h 28"/>
                    <a:gd name="T2" fmla="*/ 28 w 30"/>
                    <a:gd name="T3" fmla="*/ 26 h 28"/>
                    <a:gd name="T4" fmla="*/ 19 w 30"/>
                    <a:gd name="T5" fmla="*/ 10 h 28"/>
                    <a:gd name="T6" fmla="*/ 2 w 30"/>
                    <a:gd name="T7" fmla="*/ 2 h 28"/>
                    <a:gd name="T8" fmla="*/ 12 w 30"/>
                    <a:gd name="T9" fmla="*/ 18 h 28"/>
                  </a:gdLst>
                  <a:ahLst/>
                  <a:cxnLst>
                    <a:cxn ang="0">
                      <a:pos x="T0" y="T1"/>
                    </a:cxn>
                    <a:cxn ang="0">
                      <a:pos x="T2" y="T3"/>
                    </a:cxn>
                    <a:cxn ang="0">
                      <a:pos x="T4" y="T5"/>
                    </a:cxn>
                    <a:cxn ang="0">
                      <a:pos x="T6" y="T7"/>
                    </a:cxn>
                    <a:cxn ang="0">
                      <a:pos x="T8" y="T9"/>
                    </a:cxn>
                  </a:cxnLst>
                  <a:rect l="0" t="0" r="r" b="b"/>
                  <a:pathLst>
                    <a:path w="30" h="28">
                      <a:moveTo>
                        <a:pt x="12" y="18"/>
                      </a:moveTo>
                      <a:cubicBezTo>
                        <a:pt x="19" y="24"/>
                        <a:pt x="26" y="28"/>
                        <a:pt x="28" y="26"/>
                      </a:cubicBezTo>
                      <a:cubicBezTo>
                        <a:pt x="30" y="24"/>
                        <a:pt x="26" y="17"/>
                        <a:pt x="19" y="10"/>
                      </a:cubicBezTo>
                      <a:cubicBezTo>
                        <a:pt x="12" y="4"/>
                        <a:pt x="4" y="0"/>
                        <a:pt x="2" y="2"/>
                      </a:cubicBezTo>
                      <a:cubicBezTo>
                        <a:pt x="0" y="5"/>
                        <a:pt x="5" y="11"/>
                        <a:pt x="12" y="1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5" name="Freeform 1114"/>
                <p:cNvSpPr>
                  <a:spLocks/>
                </p:cNvSpPr>
                <p:nvPr/>
              </p:nvSpPr>
              <p:spPr bwMode="auto">
                <a:xfrm>
                  <a:off x="3142" y="1263"/>
                  <a:ext cx="609" cy="901"/>
                </a:xfrm>
                <a:custGeom>
                  <a:avLst/>
                  <a:gdLst>
                    <a:gd name="T0" fmla="*/ 127 w 324"/>
                    <a:gd name="T1" fmla="*/ 479 h 479"/>
                    <a:gd name="T2" fmla="*/ 321 w 324"/>
                    <a:gd name="T3" fmla="*/ 416 h 479"/>
                    <a:gd name="T4" fmla="*/ 171 w 324"/>
                    <a:gd name="T5" fmla="*/ 148 h 479"/>
                    <a:gd name="T6" fmla="*/ 324 w 324"/>
                    <a:gd name="T7" fmla="*/ 8 h 479"/>
                    <a:gd name="T8" fmla="*/ 317 w 324"/>
                    <a:gd name="T9" fmla="*/ 0 h 479"/>
                    <a:gd name="T10" fmla="*/ 164 w 324"/>
                    <a:gd name="T11" fmla="*/ 145 h 479"/>
                    <a:gd name="T12" fmla="*/ 316 w 324"/>
                    <a:gd name="T13" fmla="*/ 410 h 479"/>
                    <a:gd name="T14" fmla="*/ 128 w 324"/>
                    <a:gd name="T15" fmla="*/ 473 h 479"/>
                    <a:gd name="T16" fmla="*/ 62 w 324"/>
                    <a:gd name="T17" fmla="*/ 335 h 479"/>
                    <a:gd name="T18" fmla="*/ 0 w 324"/>
                    <a:gd name="T19" fmla="*/ 380 h 479"/>
                    <a:gd name="T20" fmla="*/ 3 w 324"/>
                    <a:gd name="T21" fmla="*/ 384 h 479"/>
                    <a:gd name="T22" fmla="*/ 63 w 324"/>
                    <a:gd name="T23" fmla="*/ 342 h 479"/>
                    <a:gd name="T24" fmla="*/ 127 w 324"/>
                    <a:gd name="T25"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479">
                      <a:moveTo>
                        <a:pt x="127" y="479"/>
                      </a:moveTo>
                      <a:cubicBezTo>
                        <a:pt x="191" y="458"/>
                        <a:pt x="256" y="437"/>
                        <a:pt x="321" y="416"/>
                      </a:cubicBezTo>
                      <a:cubicBezTo>
                        <a:pt x="293" y="318"/>
                        <a:pt x="244" y="226"/>
                        <a:pt x="171" y="148"/>
                      </a:cubicBezTo>
                      <a:cubicBezTo>
                        <a:pt x="222" y="101"/>
                        <a:pt x="273" y="54"/>
                        <a:pt x="324" y="8"/>
                      </a:cubicBezTo>
                      <a:cubicBezTo>
                        <a:pt x="321" y="5"/>
                        <a:pt x="319" y="3"/>
                        <a:pt x="317" y="0"/>
                      </a:cubicBezTo>
                      <a:cubicBezTo>
                        <a:pt x="266" y="48"/>
                        <a:pt x="214" y="97"/>
                        <a:pt x="164" y="145"/>
                      </a:cubicBezTo>
                      <a:cubicBezTo>
                        <a:pt x="237" y="221"/>
                        <a:pt x="287" y="312"/>
                        <a:pt x="316" y="410"/>
                      </a:cubicBezTo>
                      <a:cubicBezTo>
                        <a:pt x="253" y="431"/>
                        <a:pt x="191" y="452"/>
                        <a:pt x="128" y="473"/>
                      </a:cubicBezTo>
                      <a:cubicBezTo>
                        <a:pt x="114" y="424"/>
                        <a:pt x="92" y="377"/>
                        <a:pt x="62" y="335"/>
                      </a:cubicBezTo>
                      <a:cubicBezTo>
                        <a:pt x="42" y="350"/>
                        <a:pt x="21" y="365"/>
                        <a:pt x="0" y="380"/>
                      </a:cubicBezTo>
                      <a:cubicBezTo>
                        <a:pt x="1" y="381"/>
                        <a:pt x="2" y="382"/>
                        <a:pt x="3" y="384"/>
                      </a:cubicBezTo>
                      <a:cubicBezTo>
                        <a:pt x="23" y="370"/>
                        <a:pt x="43" y="356"/>
                        <a:pt x="63" y="342"/>
                      </a:cubicBezTo>
                      <a:cubicBezTo>
                        <a:pt x="92" y="384"/>
                        <a:pt x="113" y="430"/>
                        <a:pt x="127" y="47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6" name="Freeform 1115"/>
                <p:cNvSpPr>
                  <a:spLocks/>
                </p:cNvSpPr>
                <p:nvPr/>
              </p:nvSpPr>
              <p:spPr bwMode="auto">
                <a:xfrm>
                  <a:off x="3702" y="1228"/>
                  <a:ext cx="83" cy="86"/>
                </a:xfrm>
                <a:custGeom>
                  <a:avLst/>
                  <a:gdLst>
                    <a:gd name="T0" fmla="*/ 16 w 44"/>
                    <a:gd name="T1" fmla="*/ 29 h 46"/>
                    <a:gd name="T2" fmla="*/ 40 w 44"/>
                    <a:gd name="T3" fmla="*/ 43 h 46"/>
                    <a:gd name="T4" fmla="*/ 28 w 44"/>
                    <a:gd name="T5" fmla="*/ 17 h 46"/>
                    <a:gd name="T6" fmla="*/ 3 w 44"/>
                    <a:gd name="T7" fmla="*/ 4 h 46"/>
                    <a:gd name="T8" fmla="*/ 16 w 44"/>
                    <a:gd name="T9" fmla="*/ 29 h 46"/>
                  </a:gdLst>
                  <a:ahLst/>
                  <a:cxnLst>
                    <a:cxn ang="0">
                      <a:pos x="T0" y="T1"/>
                    </a:cxn>
                    <a:cxn ang="0">
                      <a:pos x="T2" y="T3"/>
                    </a:cxn>
                    <a:cxn ang="0">
                      <a:pos x="T4" y="T5"/>
                    </a:cxn>
                    <a:cxn ang="0">
                      <a:pos x="T6" y="T7"/>
                    </a:cxn>
                    <a:cxn ang="0">
                      <a:pos x="T8" y="T9"/>
                    </a:cxn>
                  </a:cxnLst>
                  <a:rect l="0" t="0" r="r" b="b"/>
                  <a:pathLst>
                    <a:path w="44" h="46">
                      <a:moveTo>
                        <a:pt x="16" y="29"/>
                      </a:moveTo>
                      <a:cubicBezTo>
                        <a:pt x="26" y="39"/>
                        <a:pt x="37" y="46"/>
                        <a:pt x="40" y="43"/>
                      </a:cubicBezTo>
                      <a:cubicBezTo>
                        <a:pt x="44" y="40"/>
                        <a:pt x="38" y="28"/>
                        <a:pt x="28" y="17"/>
                      </a:cubicBezTo>
                      <a:cubicBezTo>
                        <a:pt x="18" y="6"/>
                        <a:pt x="6" y="0"/>
                        <a:pt x="3" y="4"/>
                      </a:cubicBezTo>
                      <a:cubicBezTo>
                        <a:pt x="0" y="7"/>
                        <a:pt x="6" y="18"/>
                        <a:pt x="16" y="2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7" name="Freeform 1116"/>
                <p:cNvSpPr>
                  <a:spLocks/>
                </p:cNvSpPr>
                <p:nvPr/>
              </p:nvSpPr>
              <p:spPr bwMode="auto">
                <a:xfrm>
                  <a:off x="3424" y="1504"/>
                  <a:ext cx="65" cy="68"/>
                </a:xfrm>
                <a:custGeom>
                  <a:avLst/>
                  <a:gdLst>
                    <a:gd name="T0" fmla="*/ 12 w 35"/>
                    <a:gd name="T1" fmla="*/ 23 h 36"/>
                    <a:gd name="T2" fmla="*/ 32 w 35"/>
                    <a:gd name="T3" fmla="*/ 33 h 36"/>
                    <a:gd name="T4" fmla="*/ 24 w 35"/>
                    <a:gd name="T5" fmla="*/ 12 h 36"/>
                    <a:gd name="T6" fmla="*/ 3 w 35"/>
                    <a:gd name="T7" fmla="*/ 3 h 36"/>
                    <a:gd name="T8" fmla="*/ 12 w 35"/>
                    <a:gd name="T9" fmla="*/ 23 h 36"/>
                  </a:gdLst>
                  <a:ahLst/>
                  <a:cxnLst>
                    <a:cxn ang="0">
                      <a:pos x="T0" y="T1"/>
                    </a:cxn>
                    <a:cxn ang="0">
                      <a:pos x="T2" y="T3"/>
                    </a:cxn>
                    <a:cxn ang="0">
                      <a:pos x="T4" y="T5"/>
                    </a:cxn>
                    <a:cxn ang="0">
                      <a:pos x="T6" y="T7"/>
                    </a:cxn>
                    <a:cxn ang="0">
                      <a:pos x="T8" y="T9"/>
                    </a:cxn>
                  </a:cxnLst>
                  <a:rect l="0" t="0" r="r" b="b"/>
                  <a:pathLst>
                    <a:path w="35" h="36">
                      <a:moveTo>
                        <a:pt x="12" y="23"/>
                      </a:moveTo>
                      <a:cubicBezTo>
                        <a:pt x="20" y="32"/>
                        <a:pt x="29" y="36"/>
                        <a:pt x="32" y="33"/>
                      </a:cubicBezTo>
                      <a:cubicBezTo>
                        <a:pt x="35" y="30"/>
                        <a:pt x="32" y="21"/>
                        <a:pt x="24" y="12"/>
                      </a:cubicBezTo>
                      <a:cubicBezTo>
                        <a:pt x="16" y="4"/>
                        <a:pt x="7" y="0"/>
                        <a:pt x="3" y="3"/>
                      </a:cubicBezTo>
                      <a:cubicBezTo>
                        <a:pt x="0" y="6"/>
                        <a:pt x="4" y="15"/>
                        <a:pt x="12"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8" name="Freeform 1117"/>
                <p:cNvSpPr>
                  <a:spLocks/>
                </p:cNvSpPr>
                <p:nvPr/>
              </p:nvSpPr>
              <p:spPr bwMode="auto">
                <a:xfrm>
                  <a:off x="3131" y="1959"/>
                  <a:ext cx="31" cy="41"/>
                </a:xfrm>
                <a:custGeom>
                  <a:avLst/>
                  <a:gdLst>
                    <a:gd name="T0" fmla="*/ 3 w 17"/>
                    <a:gd name="T1" fmla="*/ 15 h 22"/>
                    <a:gd name="T2" fmla="*/ 14 w 17"/>
                    <a:gd name="T3" fmla="*/ 19 h 22"/>
                    <a:gd name="T4" fmla="*/ 14 w 17"/>
                    <a:gd name="T5" fmla="*/ 7 h 22"/>
                    <a:gd name="T6" fmla="*/ 2 w 17"/>
                    <a:gd name="T7" fmla="*/ 3 h 22"/>
                    <a:gd name="T8" fmla="*/ 3 w 17"/>
                    <a:gd name="T9" fmla="*/ 15 h 22"/>
                  </a:gdLst>
                  <a:ahLst/>
                  <a:cxnLst>
                    <a:cxn ang="0">
                      <a:pos x="T0" y="T1"/>
                    </a:cxn>
                    <a:cxn ang="0">
                      <a:pos x="T2" y="T3"/>
                    </a:cxn>
                    <a:cxn ang="0">
                      <a:pos x="T4" y="T5"/>
                    </a:cxn>
                    <a:cxn ang="0">
                      <a:pos x="T6" y="T7"/>
                    </a:cxn>
                    <a:cxn ang="0">
                      <a:pos x="T8" y="T9"/>
                    </a:cxn>
                  </a:cxnLst>
                  <a:rect l="0" t="0" r="r" b="b"/>
                  <a:pathLst>
                    <a:path w="17" h="22">
                      <a:moveTo>
                        <a:pt x="3" y="15"/>
                      </a:moveTo>
                      <a:cubicBezTo>
                        <a:pt x="6" y="19"/>
                        <a:pt x="11" y="22"/>
                        <a:pt x="14" y="19"/>
                      </a:cubicBezTo>
                      <a:cubicBezTo>
                        <a:pt x="17" y="17"/>
                        <a:pt x="17" y="12"/>
                        <a:pt x="14" y="7"/>
                      </a:cubicBezTo>
                      <a:cubicBezTo>
                        <a:pt x="11" y="2"/>
                        <a:pt x="6" y="0"/>
                        <a:pt x="2" y="3"/>
                      </a:cubicBezTo>
                      <a:cubicBezTo>
                        <a:pt x="0" y="5"/>
                        <a:pt x="0" y="10"/>
                        <a:pt x="3"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9" name="Freeform 1118"/>
                <p:cNvSpPr>
                  <a:spLocks/>
                </p:cNvSpPr>
                <p:nvPr/>
              </p:nvSpPr>
              <p:spPr bwMode="auto">
                <a:xfrm>
                  <a:off x="3722" y="2000"/>
                  <a:ext cx="42" cy="79"/>
                </a:xfrm>
                <a:custGeom>
                  <a:avLst/>
                  <a:gdLst>
                    <a:gd name="T0" fmla="*/ 3 w 22"/>
                    <a:gd name="T1" fmla="*/ 23 h 42"/>
                    <a:gd name="T2" fmla="*/ 16 w 22"/>
                    <a:gd name="T3" fmla="*/ 40 h 42"/>
                    <a:gd name="T4" fmla="*/ 18 w 22"/>
                    <a:gd name="T5" fmla="*/ 18 h 42"/>
                    <a:gd name="T6" fmla="*/ 5 w 22"/>
                    <a:gd name="T7" fmla="*/ 2 h 42"/>
                    <a:gd name="T8" fmla="*/ 3 w 22"/>
                    <a:gd name="T9" fmla="*/ 23 h 42"/>
                  </a:gdLst>
                  <a:ahLst/>
                  <a:cxnLst>
                    <a:cxn ang="0">
                      <a:pos x="T0" y="T1"/>
                    </a:cxn>
                    <a:cxn ang="0">
                      <a:pos x="T2" y="T3"/>
                    </a:cxn>
                    <a:cxn ang="0">
                      <a:pos x="T4" y="T5"/>
                    </a:cxn>
                    <a:cxn ang="0">
                      <a:pos x="T6" y="T7"/>
                    </a:cxn>
                    <a:cxn ang="0">
                      <a:pos x="T8" y="T9"/>
                    </a:cxn>
                  </a:cxnLst>
                  <a:rect l="0" t="0" r="r" b="b"/>
                  <a:pathLst>
                    <a:path w="22" h="42">
                      <a:moveTo>
                        <a:pt x="3" y="23"/>
                      </a:moveTo>
                      <a:cubicBezTo>
                        <a:pt x="6" y="34"/>
                        <a:pt x="12" y="42"/>
                        <a:pt x="16" y="40"/>
                      </a:cubicBezTo>
                      <a:cubicBezTo>
                        <a:pt x="20" y="39"/>
                        <a:pt x="22" y="29"/>
                        <a:pt x="18" y="18"/>
                      </a:cubicBezTo>
                      <a:cubicBezTo>
                        <a:pt x="15" y="7"/>
                        <a:pt x="9" y="0"/>
                        <a:pt x="5" y="2"/>
                      </a:cubicBezTo>
                      <a:cubicBezTo>
                        <a:pt x="0" y="3"/>
                        <a:pt x="0" y="13"/>
                        <a:pt x="3"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0" name="Freeform 1119"/>
                <p:cNvSpPr>
                  <a:spLocks/>
                </p:cNvSpPr>
                <p:nvPr/>
              </p:nvSpPr>
              <p:spPr bwMode="auto">
                <a:xfrm>
                  <a:off x="3362" y="2130"/>
                  <a:ext cx="37" cy="56"/>
                </a:xfrm>
                <a:custGeom>
                  <a:avLst/>
                  <a:gdLst>
                    <a:gd name="T0" fmla="*/ 2 w 20"/>
                    <a:gd name="T1" fmla="*/ 17 h 30"/>
                    <a:gd name="T2" fmla="*/ 13 w 20"/>
                    <a:gd name="T3" fmla="*/ 29 h 30"/>
                    <a:gd name="T4" fmla="*/ 17 w 20"/>
                    <a:gd name="T5" fmla="*/ 12 h 30"/>
                    <a:gd name="T6" fmla="*/ 5 w 20"/>
                    <a:gd name="T7" fmla="*/ 1 h 30"/>
                    <a:gd name="T8" fmla="*/ 2 w 20"/>
                    <a:gd name="T9" fmla="*/ 17 h 30"/>
                  </a:gdLst>
                  <a:ahLst/>
                  <a:cxnLst>
                    <a:cxn ang="0">
                      <a:pos x="T0" y="T1"/>
                    </a:cxn>
                    <a:cxn ang="0">
                      <a:pos x="T2" y="T3"/>
                    </a:cxn>
                    <a:cxn ang="0">
                      <a:pos x="T4" y="T5"/>
                    </a:cxn>
                    <a:cxn ang="0">
                      <a:pos x="T6" y="T7"/>
                    </a:cxn>
                    <a:cxn ang="0">
                      <a:pos x="T8" y="T9"/>
                    </a:cxn>
                  </a:cxnLst>
                  <a:rect l="0" t="0" r="r" b="b"/>
                  <a:pathLst>
                    <a:path w="20" h="30">
                      <a:moveTo>
                        <a:pt x="2" y="17"/>
                      </a:moveTo>
                      <a:cubicBezTo>
                        <a:pt x="4" y="25"/>
                        <a:pt x="9" y="30"/>
                        <a:pt x="13" y="29"/>
                      </a:cubicBezTo>
                      <a:cubicBezTo>
                        <a:pt x="18" y="28"/>
                        <a:pt x="20" y="20"/>
                        <a:pt x="17" y="12"/>
                      </a:cubicBezTo>
                      <a:cubicBezTo>
                        <a:pt x="15" y="5"/>
                        <a:pt x="10" y="0"/>
                        <a:pt x="5" y="1"/>
                      </a:cubicBezTo>
                      <a:cubicBezTo>
                        <a:pt x="1" y="3"/>
                        <a:pt x="0" y="10"/>
                        <a:pt x="2" y="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927" name="Freeform 1121"/>
              <p:cNvSpPr>
                <a:spLocks/>
              </p:cNvSpPr>
              <p:nvPr/>
            </p:nvSpPr>
            <p:spPr bwMode="auto">
              <a:xfrm>
                <a:off x="3245" y="1887"/>
                <a:ext cx="28" cy="34"/>
              </a:xfrm>
              <a:custGeom>
                <a:avLst/>
                <a:gdLst>
                  <a:gd name="T0" fmla="*/ 4 w 15"/>
                  <a:gd name="T1" fmla="*/ 11 h 18"/>
                  <a:gd name="T2" fmla="*/ 13 w 15"/>
                  <a:gd name="T3" fmla="*/ 16 h 18"/>
                  <a:gd name="T4" fmla="*/ 12 w 15"/>
                  <a:gd name="T5" fmla="*/ 5 h 18"/>
                  <a:gd name="T6" fmla="*/ 3 w 15"/>
                  <a:gd name="T7" fmla="*/ 1 h 18"/>
                  <a:gd name="T8" fmla="*/ 4 w 15"/>
                  <a:gd name="T9" fmla="*/ 11 h 18"/>
                </a:gdLst>
                <a:ahLst/>
                <a:cxnLst>
                  <a:cxn ang="0">
                    <a:pos x="T0" y="T1"/>
                  </a:cxn>
                  <a:cxn ang="0">
                    <a:pos x="T2" y="T3"/>
                  </a:cxn>
                  <a:cxn ang="0">
                    <a:pos x="T4" y="T5"/>
                  </a:cxn>
                  <a:cxn ang="0">
                    <a:pos x="T6" y="T7"/>
                  </a:cxn>
                  <a:cxn ang="0">
                    <a:pos x="T8" y="T9"/>
                  </a:cxn>
                </a:cxnLst>
                <a:rect l="0" t="0" r="r" b="b"/>
                <a:pathLst>
                  <a:path w="15" h="18">
                    <a:moveTo>
                      <a:pt x="4" y="11"/>
                    </a:moveTo>
                    <a:cubicBezTo>
                      <a:pt x="7" y="16"/>
                      <a:pt x="11" y="18"/>
                      <a:pt x="13" y="16"/>
                    </a:cubicBezTo>
                    <a:cubicBezTo>
                      <a:pt x="15" y="15"/>
                      <a:pt x="15" y="10"/>
                      <a:pt x="12" y="5"/>
                    </a:cubicBezTo>
                    <a:cubicBezTo>
                      <a:pt x="9" y="1"/>
                      <a:pt x="5" y="0"/>
                      <a:pt x="3" y="1"/>
                    </a:cubicBezTo>
                    <a:cubicBezTo>
                      <a:pt x="0" y="3"/>
                      <a:pt x="1" y="7"/>
                      <a:pt x="4" y="1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8" name="Freeform 1122"/>
              <p:cNvSpPr>
                <a:spLocks/>
              </p:cNvSpPr>
              <p:nvPr/>
            </p:nvSpPr>
            <p:spPr bwMode="auto">
              <a:xfrm>
                <a:off x="3786" y="1476"/>
                <a:ext cx="773" cy="989"/>
              </a:xfrm>
              <a:custGeom>
                <a:avLst/>
                <a:gdLst>
                  <a:gd name="T0" fmla="*/ 100 w 411"/>
                  <a:gd name="T1" fmla="*/ 524 h 526"/>
                  <a:gd name="T2" fmla="*/ 302 w 411"/>
                  <a:gd name="T3" fmla="*/ 526 h 526"/>
                  <a:gd name="T4" fmla="*/ 223 w 411"/>
                  <a:gd name="T5" fmla="*/ 98 h 526"/>
                  <a:gd name="T6" fmla="*/ 411 w 411"/>
                  <a:gd name="T7" fmla="*/ 12 h 526"/>
                  <a:gd name="T8" fmla="*/ 405 w 411"/>
                  <a:gd name="T9" fmla="*/ 0 h 526"/>
                  <a:gd name="T10" fmla="*/ 216 w 411"/>
                  <a:gd name="T11" fmla="*/ 90 h 526"/>
                  <a:gd name="T12" fmla="*/ 300 w 411"/>
                  <a:gd name="T13" fmla="*/ 515 h 526"/>
                  <a:gd name="T14" fmla="*/ 103 w 411"/>
                  <a:gd name="T15" fmla="*/ 516 h 526"/>
                  <a:gd name="T16" fmla="*/ 72 w 411"/>
                  <a:gd name="T17" fmla="*/ 276 h 526"/>
                  <a:gd name="T18" fmla="*/ 0 w 411"/>
                  <a:gd name="T19" fmla="*/ 299 h 526"/>
                  <a:gd name="T20" fmla="*/ 2 w 411"/>
                  <a:gd name="T21" fmla="*/ 307 h 526"/>
                  <a:gd name="T22" fmla="*/ 71 w 411"/>
                  <a:gd name="T23" fmla="*/ 285 h 526"/>
                  <a:gd name="T24" fmla="*/ 100 w 411"/>
                  <a:gd name="T25" fmla="*/ 524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1" h="526">
                    <a:moveTo>
                      <a:pt x="100" y="524"/>
                    </a:moveTo>
                    <a:cubicBezTo>
                      <a:pt x="168" y="525"/>
                      <a:pt x="235" y="525"/>
                      <a:pt x="302" y="526"/>
                    </a:cubicBezTo>
                    <a:cubicBezTo>
                      <a:pt x="305" y="379"/>
                      <a:pt x="280" y="233"/>
                      <a:pt x="223" y="98"/>
                    </a:cubicBezTo>
                    <a:cubicBezTo>
                      <a:pt x="286" y="70"/>
                      <a:pt x="348" y="41"/>
                      <a:pt x="411" y="12"/>
                    </a:cubicBezTo>
                    <a:cubicBezTo>
                      <a:pt x="409" y="8"/>
                      <a:pt x="407" y="4"/>
                      <a:pt x="405" y="0"/>
                    </a:cubicBezTo>
                    <a:cubicBezTo>
                      <a:pt x="342" y="30"/>
                      <a:pt x="279" y="60"/>
                      <a:pt x="216" y="90"/>
                    </a:cubicBezTo>
                    <a:cubicBezTo>
                      <a:pt x="274" y="223"/>
                      <a:pt x="301" y="369"/>
                      <a:pt x="300" y="515"/>
                    </a:cubicBezTo>
                    <a:cubicBezTo>
                      <a:pt x="234" y="515"/>
                      <a:pt x="169" y="515"/>
                      <a:pt x="103" y="516"/>
                    </a:cubicBezTo>
                    <a:cubicBezTo>
                      <a:pt x="104" y="435"/>
                      <a:pt x="94" y="354"/>
                      <a:pt x="72" y="276"/>
                    </a:cubicBezTo>
                    <a:cubicBezTo>
                      <a:pt x="48" y="284"/>
                      <a:pt x="24" y="291"/>
                      <a:pt x="0" y="299"/>
                    </a:cubicBezTo>
                    <a:cubicBezTo>
                      <a:pt x="1" y="302"/>
                      <a:pt x="1" y="304"/>
                      <a:pt x="2" y="307"/>
                    </a:cubicBezTo>
                    <a:cubicBezTo>
                      <a:pt x="25" y="300"/>
                      <a:pt x="48" y="292"/>
                      <a:pt x="71" y="285"/>
                    </a:cubicBezTo>
                    <a:cubicBezTo>
                      <a:pt x="92" y="363"/>
                      <a:pt x="102" y="444"/>
                      <a:pt x="100" y="52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9" name="Freeform 1123"/>
              <p:cNvSpPr>
                <a:spLocks/>
              </p:cNvSpPr>
              <p:nvPr/>
            </p:nvSpPr>
            <p:spPr bwMode="auto">
              <a:xfrm>
                <a:off x="4519" y="1425"/>
                <a:ext cx="68" cy="126"/>
              </a:xfrm>
              <a:custGeom>
                <a:avLst/>
                <a:gdLst>
                  <a:gd name="T0" fmla="*/ 11 w 36"/>
                  <a:gd name="T1" fmla="*/ 37 h 67"/>
                  <a:gd name="T2" fmla="*/ 31 w 36"/>
                  <a:gd name="T3" fmla="*/ 65 h 67"/>
                  <a:gd name="T4" fmla="*/ 26 w 36"/>
                  <a:gd name="T5" fmla="*/ 30 h 67"/>
                  <a:gd name="T6" fmla="*/ 4 w 36"/>
                  <a:gd name="T7" fmla="*/ 2 h 67"/>
                  <a:gd name="T8" fmla="*/ 11 w 36"/>
                  <a:gd name="T9" fmla="*/ 37 h 67"/>
                </a:gdLst>
                <a:ahLst/>
                <a:cxnLst>
                  <a:cxn ang="0">
                    <a:pos x="T0" y="T1"/>
                  </a:cxn>
                  <a:cxn ang="0">
                    <a:pos x="T2" y="T3"/>
                  </a:cxn>
                  <a:cxn ang="0">
                    <a:pos x="T4" y="T5"/>
                  </a:cxn>
                  <a:cxn ang="0">
                    <a:pos x="T6" y="T7"/>
                  </a:cxn>
                  <a:cxn ang="0">
                    <a:pos x="T8" y="T9"/>
                  </a:cxn>
                </a:cxnLst>
                <a:rect l="0" t="0" r="r" b="b"/>
                <a:pathLst>
                  <a:path w="36" h="67">
                    <a:moveTo>
                      <a:pt x="11" y="37"/>
                    </a:moveTo>
                    <a:cubicBezTo>
                      <a:pt x="18" y="54"/>
                      <a:pt x="27" y="67"/>
                      <a:pt x="31" y="65"/>
                    </a:cubicBezTo>
                    <a:cubicBezTo>
                      <a:pt x="36" y="64"/>
                      <a:pt x="33" y="48"/>
                      <a:pt x="26" y="30"/>
                    </a:cubicBezTo>
                    <a:cubicBezTo>
                      <a:pt x="18" y="12"/>
                      <a:pt x="8" y="0"/>
                      <a:pt x="4" y="2"/>
                    </a:cubicBezTo>
                    <a:cubicBezTo>
                      <a:pt x="0" y="4"/>
                      <a:pt x="3" y="19"/>
                      <a:pt x="11" y="3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0" name="Freeform 1124"/>
              <p:cNvSpPr>
                <a:spLocks/>
              </p:cNvSpPr>
              <p:nvPr/>
            </p:nvSpPr>
            <p:spPr bwMode="auto">
              <a:xfrm>
                <a:off x="4170" y="1598"/>
                <a:ext cx="60" cy="107"/>
              </a:xfrm>
              <a:custGeom>
                <a:avLst/>
                <a:gdLst>
                  <a:gd name="T0" fmla="*/ 9 w 32"/>
                  <a:gd name="T1" fmla="*/ 32 h 57"/>
                  <a:gd name="T2" fmla="*/ 28 w 32"/>
                  <a:gd name="T3" fmla="*/ 55 h 57"/>
                  <a:gd name="T4" fmla="*/ 24 w 32"/>
                  <a:gd name="T5" fmla="*/ 25 h 57"/>
                  <a:gd name="T6" fmla="*/ 5 w 32"/>
                  <a:gd name="T7" fmla="*/ 2 h 57"/>
                  <a:gd name="T8" fmla="*/ 9 w 32"/>
                  <a:gd name="T9" fmla="*/ 32 h 57"/>
                </a:gdLst>
                <a:ahLst/>
                <a:cxnLst>
                  <a:cxn ang="0">
                    <a:pos x="T0" y="T1"/>
                  </a:cxn>
                  <a:cxn ang="0">
                    <a:pos x="T2" y="T3"/>
                  </a:cxn>
                  <a:cxn ang="0">
                    <a:pos x="T4" y="T5"/>
                  </a:cxn>
                  <a:cxn ang="0">
                    <a:pos x="T6" y="T7"/>
                  </a:cxn>
                  <a:cxn ang="0">
                    <a:pos x="T8" y="T9"/>
                  </a:cxn>
                </a:cxnLst>
                <a:rect l="0" t="0" r="r" b="b"/>
                <a:pathLst>
                  <a:path w="32" h="57">
                    <a:moveTo>
                      <a:pt x="9" y="32"/>
                    </a:moveTo>
                    <a:cubicBezTo>
                      <a:pt x="15" y="47"/>
                      <a:pt x="23" y="57"/>
                      <a:pt x="28" y="55"/>
                    </a:cubicBezTo>
                    <a:cubicBezTo>
                      <a:pt x="32" y="54"/>
                      <a:pt x="30" y="40"/>
                      <a:pt x="24" y="25"/>
                    </a:cubicBezTo>
                    <a:cubicBezTo>
                      <a:pt x="18" y="10"/>
                      <a:pt x="9" y="0"/>
                      <a:pt x="5" y="2"/>
                    </a:cubicBezTo>
                    <a:cubicBezTo>
                      <a:pt x="0" y="5"/>
                      <a:pt x="3" y="18"/>
                      <a:pt x="9" y="3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1" name="Freeform 1125"/>
              <p:cNvSpPr>
                <a:spLocks/>
              </p:cNvSpPr>
              <p:nvPr/>
            </p:nvSpPr>
            <p:spPr bwMode="auto">
              <a:xfrm>
                <a:off x="3773" y="2011"/>
                <a:ext cx="34" cy="66"/>
              </a:xfrm>
              <a:custGeom>
                <a:avLst/>
                <a:gdLst>
                  <a:gd name="T0" fmla="*/ 3 w 18"/>
                  <a:gd name="T1" fmla="*/ 19 h 35"/>
                  <a:gd name="T2" fmla="*/ 13 w 18"/>
                  <a:gd name="T3" fmla="*/ 34 h 35"/>
                  <a:gd name="T4" fmla="*/ 15 w 18"/>
                  <a:gd name="T5" fmla="*/ 16 h 35"/>
                  <a:gd name="T6" fmla="*/ 4 w 18"/>
                  <a:gd name="T7" fmla="*/ 1 h 35"/>
                  <a:gd name="T8" fmla="*/ 3 w 18"/>
                  <a:gd name="T9" fmla="*/ 19 h 35"/>
                </a:gdLst>
                <a:ahLst/>
                <a:cxnLst>
                  <a:cxn ang="0">
                    <a:pos x="T0" y="T1"/>
                  </a:cxn>
                  <a:cxn ang="0">
                    <a:pos x="T2" y="T3"/>
                  </a:cxn>
                  <a:cxn ang="0">
                    <a:pos x="T4" y="T5"/>
                  </a:cxn>
                  <a:cxn ang="0">
                    <a:pos x="T6" y="T7"/>
                  </a:cxn>
                  <a:cxn ang="0">
                    <a:pos x="T8" y="T9"/>
                  </a:cxn>
                </a:cxnLst>
                <a:rect l="0" t="0" r="r" b="b"/>
                <a:pathLst>
                  <a:path w="18" h="35">
                    <a:moveTo>
                      <a:pt x="3" y="19"/>
                    </a:moveTo>
                    <a:cubicBezTo>
                      <a:pt x="5" y="29"/>
                      <a:pt x="10" y="35"/>
                      <a:pt x="13" y="34"/>
                    </a:cubicBezTo>
                    <a:cubicBezTo>
                      <a:pt x="17" y="33"/>
                      <a:pt x="18" y="25"/>
                      <a:pt x="15" y="16"/>
                    </a:cubicBezTo>
                    <a:cubicBezTo>
                      <a:pt x="13" y="6"/>
                      <a:pt x="8" y="0"/>
                      <a:pt x="4" y="1"/>
                    </a:cubicBezTo>
                    <a:cubicBezTo>
                      <a:pt x="1" y="2"/>
                      <a:pt x="0" y="11"/>
                      <a:pt x="3"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2" name="Freeform 1126"/>
              <p:cNvSpPr>
                <a:spLocks/>
              </p:cNvSpPr>
              <p:nvPr/>
            </p:nvSpPr>
            <p:spPr bwMode="auto">
              <a:xfrm>
                <a:off x="4337" y="2399"/>
                <a:ext cx="32" cy="109"/>
              </a:xfrm>
              <a:custGeom>
                <a:avLst/>
                <a:gdLst>
                  <a:gd name="T0" fmla="*/ 1 w 17"/>
                  <a:gd name="T1" fmla="*/ 29 h 58"/>
                  <a:gd name="T2" fmla="*/ 8 w 17"/>
                  <a:gd name="T3" fmla="*/ 58 h 58"/>
                  <a:gd name="T4" fmla="*/ 17 w 17"/>
                  <a:gd name="T5" fmla="*/ 29 h 58"/>
                  <a:gd name="T6" fmla="*/ 9 w 17"/>
                  <a:gd name="T7" fmla="*/ 0 h 58"/>
                  <a:gd name="T8" fmla="*/ 1 w 17"/>
                  <a:gd name="T9" fmla="*/ 29 h 58"/>
                </a:gdLst>
                <a:ahLst/>
                <a:cxnLst>
                  <a:cxn ang="0">
                    <a:pos x="T0" y="T1"/>
                  </a:cxn>
                  <a:cxn ang="0">
                    <a:pos x="T2" y="T3"/>
                  </a:cxn>
                  <a:cxn ang="0">
                    <a:pos x="T4" y="T5"/>
                  </a:cxn>
                  <a:cxn ang="0">
                    <a:pos x="T6" y="T7"/>
                  </a:cxn>
                  <a:cxn ang="0">
                    <a:pos x="T8" y="T9"/>
                  </a:cxn>
                </a:cxnLst>
                <a:rect l="0" t="0" r="r" b="b"/>
                <a:pathLst>
                  <a:path w="17" h="58">
                    <a:moveTo>
                      <a:pt x="1" y="29"/>
                    </a:moveTo>
                    <a:cubicBezTo>
                      <a:pt x="0" y="45"/>
                      <a:pt x="4" y="58"/>
                      <a:pt x="8" y="58"/>
                    </a:cubicBezTo>
                    <a:cubicBezTo>
                      <a:pt x="12" y="58"/>
                      <a:pt x="17" y="45"/>
                      <a:pt x="17" y="29"/>
                    </a:cubicBezTo>
                    <a:cubicBezTo>
                      <a:pt x="17" y="13"/>
                      <a:pt x="13" y="0"/>
                      <a:pt x="9" y="0"/>
                    </a:cubicBezTo>
                    <a:cubicBezTo>
                      <a:pt x="4" y="0"/>
                      <a:pt x="1" y="13"/>
                      <a:pt x="1" y="2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3" name="Freeform 1127"/>
              <p:cNvSpPr>
                <a:spLocks/>
              </p:cNvSpPr>
              <p:nvPr/>
            </p:nvSpPr>
            <p:spPr bwMode="auto">
              <a:xfrm>
                <a:off x="3959" y="2410"/>
                <a:ext cx="32" cy="87"/>
              </a:xfrm>
              <a:custGeom>
                <a:avLst/>
                <a:gdLst>
                  <a:gd name="T0" fmla="*/ 0 w 17"/>
                  <a:gd name="T1" fmla="*/ 23 h 46"/>
                  <a:gd name="T2" fmla="*/ 8 w 17"/>
                  <a:gd name="T3" fmla="*/ 46 h 46"/>
                  <a:gd name="T4" fmla="*/ 17 w 17"/>
                  <a:gd name="T5" fmla="*/ 23 h 46"/>
                  <a:gd name="T6" fmla="*/ 9 w 17"/>
                  <a:gd name="T7" fmla="*/ 0 h 46"/>
                  <a:gd name="T8" fmla="*/ 0 w 17"/>
                  <a:gd name="T9" fmla="*/ 23 h 46"/>
                </a:gdLst>
                <a:ahLst/>
                <a:cxnLst>
                  <a:cxn ang="0">
                    <a:pos x="T0" y="T1"/>
                  </a:cxn>
                  <a:cxn ang="0">
                    <a:pos x="T2" y="T3"/>
                  </a:cxn>
                  <a:cxn ang="0">
                    <a:pos x="T4" y="T5"/>
                  </a:cxn>
                  <a:cxn ang="0">
                    <a:pos x="T6" y="T7"/>
                  </a:cxn>
                  <a:cxn ang="0">
                    <a:pos x="T8" y="T9"/>
                  </a:cxn>
                </a:cxnLst>
                <a:rect l="0" t="0" r="r" b="b"/>
                <a:pathLst>
                  <a:path w="17" h="46">
                    <a:moveTo>
                      <a:pt x="0" y="23"/>
                    </a:moveTo>
                    <a:cubicBezTo>
                      <a:pt x="0" y="36"/>
                      <a:pt x="3" y="46"/>
                      <a:pt x="8" y="46"/>
                    </a:cubicBezTo>
                    <a:cubicBezTo>
                      <a:pt x="12" y="46"/>
                      <a:pt x="16" y="36"/>
                      <a:pt x="17" y="23"/>
                    </a:cubicBezTo>
                    <a:cubicBezTo>
                      <a:pt x="17" y="10"/>
                      <a:pt x="13" y="0"/>
                      <a:pt x="9" y="0"/>
                    </a:cubicBezTo>
                    <a:cubicBezTo>
                      <a:pt x="4" y="0"/>
                      <a:pt x="1" y="10"/>
                      <a:pt x="0"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4" name="Freeform 1128"/>
              <p:cNvSpPr>
                <a:spLocks/>
              </p:cNvSpPr>
              <p:nvPr/>
            </p:nvSpPr>
            <p:spPr bwMode="auto">
              <a:xfrm>
                <a:off x="3909" y="1981"/>
                <a:ext cx="26" cy="57"/>
              </a:xfrm>
              <a:custGeom>
                <a:avLst/>
                <a:gdLst>
                  <a:gd name="T0" fmla="*/ 2 w 14"/>
                  <a:gd name="T1" fmla="*/ 16 h 30"/>
                  <a:gd name="T2" fmla="*/ 10 w 14"/>
                  <a:gd name="T3" fmla="*/ 29 h 30"/>
                  <a:gd name="T4" fmla="*/ 12 w 14"/>
                  <a:gd name="T5" fmla="*/ 13 h 30"/>
                  <a:gd name="T6" fmla="*/ 3 w 14"/>
                  <a:gd name="T7" fmla="*/ 1 h 30"/>
                  <a:gd name="T8" fmla="*/ 2 w 14"/>
                  <a:gd name="T9" fmla="*/ 16 h 30"/>
                </a:gdLst>
                <a:ahLst/>
                <a:cxnLst>
                  <a:cxn ang="0">
                    <a:pos x="T0" y="T1"/>
                  </a:cxn>
                  <a:cxn ang="0">
                    <a:pos x="T2" y="T3"/>
                  </a:cxn>
                  <a:cxn ang="0">
                    <a:pos x="T4" y="T5"/>
                  </a:cxn>
                  <a:cxn ang="0">
                    <a:pos x="T6" y="T7"/>
                  </a:cxn>
                  <a:cxn ang="0">
                    <a:pos x="T8" y="T9"/>
                  </a:cxn>
                </a:cxnLst>
                <a:rect l="0" t="0" r="r" b="b"/>
                <a:pathLst>
                  <a:path w="14" h="30">
                    <a:moveTo>
                      <a:pt x="2" y="16"/>
                    </a:moveTo>
                    <a:cubicBezTo>
                      <a:pt x="4" y="24"/>
                      <a:pt x="8" y="30"/>
                      <a:pt x="10" y="29"/>
                    </a:cubicBezTo>
                    <a:cubicBezTo>
                      <a:pt x="13" y="28"/>
                      <a:pt x="14" y="21"/>
                      <a:pt x="12" y="13"/>
                    </a:cubicBezTo>
                    <a:cubicBezTo>
                      <a:pt x="9" y="6"/>
                      <a:pt x="5" y="0"/>
                      <a:pt x="3" y="1"/>
                    </a:cubicBezTo>
                    <a:cubicBezTo>
                      <a:pt x="0" y="2"/>
                      <a:pt x="0" y="9"/>
                      <a:pt x="2" y="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5" name="Freeform 1129"/>
              <p:cNvSpPr>
                <a:spLocks/>
              </p:cNvSpPr>
              <p:nvPr/>
            </p:nvSpPr>
            <p:spPr bwMode="auto">
              <a:xfrm>
                <a:off x="3535" y="229"/>
                <a:ext cx="1678" cy="3627"/>
              </a:xfrm>
              <a:custGeom>
                <a:avLst/>
                <a:gdLst>
                  <a:gd name="T0" fmla="*/ 561 w 893"/>
                  <a:gd name="T1" fmla="*/ 1927 h 1929"/>
                  <a:gd name="T2" fmla="*/ 563 w 893"/>
                  <a:gd name="T3" fmla="*/ 1929 h 1929"/>
                  <a:gd name="T4" fmla="*/ 706 w 893"/>
                  <a:gd name="T5" fmla="*/ 1619 h 1929"/>
                  <a:gd name="T6" fmla="*/ 787 w 893"/>
                  <a:gd name="T7" fmla="*/ 1647 h 1929"/>
                  <a:gd name="T8" fmla="*/ 776 w 893"/>
                  <a:gd name="T9" fmla="*/ 645 h 1929"/>
                  <a:gd name="T10" fmla="*/ 660 w 893"/>
                  <a:gd name="T11" fmla="*/ 692 h 1929"/>
                  <a:gd name="T12" fmla="*/ 1 w 893"/>
                  <a:gd name="T13" fmla="*/ 0 h 1929"/>
                  <a:gd name="T14" fmla="*/ 0 w 893"/>
                  <a:gd name="T15" fmla="*/ 3 h 1929"/>
                  <a:gd name="T16" fmla="*/ 662 w 893"/>
                  <a:gd name="T17" fmla="*/ 707 h 1929"/>
                  <a:gd name="T18" fmla="*/ 778 w 893"/>
                  <a:gd name="T19" fmla="*/ 661 h 1929"/>
                  <a:gd name="T20" fmla="*/ 789 w 893"/>
                  <a:gd name="T21" fmla="*/ 1632 h 1929"/>
                  <a:gd name="T22" fmla="*/ 707 w 893"/>
                  <a:gd name="T23" fmla="*/ 1605 h 1929"/>
                  <a:gd name="T24" fmla="*/ 561 w 893"/>
                  <a:gd name="T25" fmla="*/ 1927 h 1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3" h="1929">
                    <a:moveTo>
                      <a:pt x="561" y="1927"/>
                    </a:moveTo>
                    <a:cubicBezTo>
                      <a:pt x="562" y="1928"/>
                      <a:pt x="563" y="1928"/>
                      <a:pt x="563" y="1929"/>
                    </a:cubicBezTo>
                    <a:cubicBezTo>
                      <a:pt x="623" y="1832"/>
                      <a:pt x="671" y="1728"/>
                      <a:pt x="706" y="1619"/>
                    </a:cubicBezTo>
                    <a:cubicBezTo>
                      <a:pt x="733" y="1629"/>
                      <a:pt x="760" y="1638"/>
                      <a:pt x="787" y="1647"/>
                    </a:cubicBezTo>
                    <a:cubicBezTo>
                      <a:pt x="892" y="1323"/>
                      <a:pt x="893" y="964"/>
                      <a:pt x="776" y="645"/>
                    </a:cubicBezTo>
                    <a:cubicBezTo>
                      <a:pt x="738" y="661"/>
                      <a:pt x="699" y="677"/>
                      <a:pt x="660" y="692"/>
                    </a:cubicBezTo>
                    <a:cubicBezTo>
                      <a:pt x="553" y="399"/>
                      <a:pt x="337" y="145"/>
                      <a:pt x="1" y="0"/>
                    </a:cubicBezTo>
                    <a:cubicBezTo>
                      <a:pt x="1" y="1"/>
                      <a:pt x="0" y="2"/>
                      <a:pt x="0" y="3"/>
                    </a:cubicBezTo>
                    <a:cubicBezTo>
                      <a:pt x="340" y="149"/>
                      <a:pt x="557" y="409"/>
                      <a:pt x="662" y="707"/>
                    </a:cubicBezTo>
                    <a:cubicBezTo>
                      <a:pt x="700" y="692"/>
                      <a:pt x="739" y="676"/>
                      <a:pt x="778" y="661"/>
                    </a:cubicBezTo>
                    <a:cubicBezTo>
                      <a:pt x="888" y="970"/>
                      <a:pt x="887" y="1317"/>
                      <a:pt x="789" y="1632"/>
                    </a:cubicBezTo>
                    <a:cubicBezTo>
                      <a:pt x="761" y="1623"/>
                      <a:pt x="734" y="1614"/>
                      <a:pt x="707" y="1605"/>
                    </a:cubicBezTo>
                    <a:cubicBezTo>
                      <a:pt x="672" y="1718"/>
                      <a:pt x="623" y="1826"/>
                      <a:pt x="561" y="192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6" name="Freeform 1130"/>
              <p:cNvSpPr>
                <a:spLocks/>
              </p:cNvSpPr>
              <p:nvPr/>
            </p:nvSpPr>
            <p:spPr bwMode="auto">
              <a:xfrm>
                <a:off x="3456" y="194"/>
                <a:ext cx="159" cy="79"/>
              </a:xfrm>
              <a:custGeom>
                <a:avLst/>
                <a:gdLst>
                  <a:gd name="T0" fmla="*/ 82 w 85"/>
                  <a:gd name="T1" fmla="*/ 38 h 42"/>
                  <a:gd name="T2" fmla="*/ 46 w 85"/>
                  <a:gd name="T3" fmla="*/ 13 h 42"/>
                  <a:gd name="T4" fmla="*/ 2 w 85"/>
                  <a:gd name="T5" fmla="*/ 4 h 42"/>
                  <a:gd name="T6" fmla="*/ 39 w 85"/>
                  <a:gd name="T7" fmla="*/ 28 h 42"/>
                  <a:gd name="T8" fmla="*/ 82 w 85"/>
                  <a:gd name="T9" fmla="*/ 38 h 42"/>
                </a:gdLst>
                <a:ahLst/>
                <a:cxnLst>
                  <a:cxn ang="0">
                    <a:pos x="T0" y="T1"/>
                  </a:cxn>
                  <a:cxn ang="0">
                    <a:pos x="T2" y="T3"/>
                  </a:cxn>
                  <a:cxn ang="0">
                    <a:pos x="T4" y="T5"/>
                  </a:cxn>
                  <a:cxn ang="0">
                    <a:pos x="T6" y="T7"/>
                  </a:cxn>
                  <a:cxn ang="0">
                    <a:pos x="T8" y="T9"/>
                  </a:cxn>
                </a:cxnLst>
                <a:rect l="0" t="0" r="r" b="b"/>
                <a:pathLst>
                  <a:path w="85" h="42">
                    <a:moveTo>
                      <a:pt x="82" y="38"/>
                    </a:moveTo>
                    <a:cubicBezTo>
                      <a:pt x="85" y="35"/>
                      <a:pt x="69" y="23"/>
                      <a:pt x="46" y="13"/>
                    </a:cubicBezTo>
                    <a:cubicBezTo>
                      <a:pt x="24" y="3"/>
                      <a:pt x="4" y="0"/>
                      <a:pt x="2" y="4"/>
                    </a:cubicBezTo>
                    <a:cubicBezTo>
                      <a:pt x="0" y="8"/>
                      <a:pt x="17" y="18"/>
                      <a:pt x="39" y="28"/>
                    </a:cubicBezTo>
                    <a:cubicBezTo>
                      <a:pt x="61" y="37"/>
                      <a:pt x="80" y="42"/>
                      <a:pt x="82" y="3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7" name="Freeform 1131"/>
              <p:cNvSpPr>
                <a:spLocks/>
              </p:cNvSpPr>
              <p:nvPr/>
            </p:nvSpPr>
            <p:spPr bwMode="auto">
              <a:xfrm>
                <a:off x="4741" y="1466"/>
                <a:ext cx="64" cy="139"/>
              </a:xfrm>
              <a:custGeom>
                <a:avLst/>
                <a:gdLst>
                  <a:gd name="T0" fmla="*/ 29 w 34"/>
                  <a:gd name="T1" fmla="*/ 73 h 74"/>
                  <a:gd name="T2" fmla="*/ 25 w 34"/>
                  <a:gd name="T3" fmla="*/ 34 h 74"/>
                  <a:gd name="T4" fmla="*/ 4 w 34"/>
                  <a:gd name="T5" fmla="*/ 2 h 74"/>
                  <a:gd name="T6" fmla="*/ 9 w 34"/>
                  <a:gd name="T7" fmla="*/ 40 h 74"/>
                  <a:gd name="T8" fmla="*/ 29 w 34"/>
                  <a:gd name="T9" fmla="*/ 73 h 74"/>
                </a:gdLst>
                <a:ahLst/>
                <a:cxnLst>
                  <a:cxn ang="0">
                    <a:pos x="T0" y="T1"/>
                  </a:cxn>
                  <a:cxn ang="0">
                    <a:pos x="T2" y="T3"/>
                  </a:cxn>
                  <a:cxn ang="0">
                    <a:pos x="T4" y="T5"/>
                  </a:cxn>
                  <a:cxn ang="0">
                    <a:pos x="T6" y="T7"/>
                  </a:cxn>
                  <a:cxn ang="0">
                    <a:pos x="T8" y="T9"/>
                  </a:cxn>
                </a:cxnLst>
                <a:rect l="0" t="0" r="r" b="b"/>
                <a:pathLst>
                  <a:path w="34" h="74">
                    <a:moveTo>
                      <a:pt x="29" y="73"/>
                    </a:moveTo>
                    <a:cubicBezTo>
                      <a:pt x="34" y="71"/>
                      <a:pt x="32" y="54"/>
                      <a:pt x="25" y="34"/>
                    </a:cubicBezTo>
                    <a:cubicBezTo>
                      <a:pt x="18" y="14"/>
                      <a:pt x="8" y="0"/>
                      <a:pt x="4" y="2"/>
                    </a:cubicBezTo>
                    <a:cubicBezTo>
                      <a:pt x="0" y="4"/>
                      <a:pt x="2" y="21"/>
                      <a:pt x="9" y="40"/>
                    </a:cubicBezTo>
                    <a:cubicBezTo>
                      <a:pt x="16" y="60"/>
                      <a:pt x="25" y="74"/>
                      <a:pt x="29" y="7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8" name="Freeform 1132"/>
              <p:cNvSpPr>
                <a:spLocks/>
              </p:cNvSpPr>
              <p:nvPr/>
            </p:nvSpPr>
            <p:spPr bwMode="auto">
              <a:xfrm>
                <a:off x="4559" y="3792"/>
                <a:ext cx="73" cy="107"/>
              </a:xfrm>
              <a:custGeom>
                <a:avLst/>
                <a:gdLst>
                  <a:gd name="T0" fmla="*/ 3 w 39"/>
                  <a:gd name="T1" fmla="*/ 55 h 57"/>
                  <a:gd name="T2" fmla="*/ 25 w 39"/>
                  <a:gd name="T3" fmla="*/ 33 h 57"/>
                  <a:gd name="T4" fmla="*/ 36 w 39"/>
                  <a:gd name="T5" fmla="*/ 1 h 57"/>
                  <a:gd name="T6" fmla="*/ 14 w 39"/>
                  <a:gd name="T7" fmla="*/ 25 h 57"/>
                  <a:gd name="T8" fmla="*/ 3 w 39"/>
                  <a:gd name="T9" fmla="*/ 55 h 57"/>
                </a:gdLst>
                <a:ahLst/>
                <a:cxnLst>
                  <a:cxn ang="0">
                    <a:pos x="T0" y="T1"/>
                  </a:cxn>
                  <a:cxn ang="0">
                    <a:pos x="T2" y="T3"/>
                  </a:cxn>
                  <a:cxn ang="0">
                    <a:pos x="T4" y="T5"/>
                  </a:cxn>
                  <a:cxn ang="0">
                    <a:pos x="T6" y="T7"/>
                  </a:cxn>
                  <a:cxn ang="0">
                    <a:pos x="T8" y="T9"/>
                  </a:cxn>
                </a:cxnLst>
                <a:rect l="0" t="0" r="r" b="b"/>
                <a:pathLst>
                  <a:path w="39" h="57">
                    <a:moveTo>
                      <a:pt x="3" y="55"/>
                    </a:moveTo>
                    <a:cubicBezTo>
                      <a:pt x="6" y="57"/>
                      <a:pt x="16" y="47"/>
                      <a:pt x="25" y="33"/>
                    </a:cubicBezTo>
                    <a:cubicBezTo>
                      <a:pt x="34" y="17"/>
                      <a:pt x="39" y="4"/>
                      <a:pt x="36" y="1"/>
                    </a:cubicBezTo>
                    <a:cubicBezTo>
                      <a:pt x="32" y="0"/>
                      <a:pt x="23" y="10"/>
                      <a:pt x="14" y="25"/>
                    </a:cubicBezTo>
                    <a:cubicBezTo>
                      <a:pt x="5" y="40"/>
                      <a:pt x="0" y="53"/>
                      <a:pt x="3" y="5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9" name="Freeform 1133"/>
              <p:cNvSpPr>
                <a:spLocks/>
              </p:cNvSpPr>
              <p:nvPr/>
            </p:nvSpPr>
            <p:spPr bwMode="auto">
              <a:xfrm>
                <a:off x="4957" y="1372"/>
                <a:ext cx="68" cy="153"/>
              </a:xfrm>
              <a:custGeom>
                <a:avLst/>
                <a:gdLst>
                  <a:gd name="T0" fmla="*/ 32 w 36"/>
                  <a:gd name="T1" fmla="*/ 79 h 81"/>
                  <a:gd name="T2" fmla="*/ 26 w 36"/>
                  <a:gd name="T3" fmla="*/ 38 h 81"/>
                  <a:gd name="T4" fmla="*/ 4 w 36"/>
                  <a:gd name="T5" fmla="*/ 2 h 81"/>
                  <a:gd name="T6" fmla="*/ 11 w 36"/>
                  <a:gd name="T7" fmla="*/ 44 h 81"/>
                  <a:gd name="T8" fmla="*/ 32 w 36"/>
                  <a:gd name="T9" fmla="*/ 79 h 81"/>
                </a:gdLst>
                <a:ahLst/>
                <a:cxnLst>
                  <a:cxn ang="0">
                    <a:pos x="T0" y="T1"/>
                  </a:cxn>
                  <a:cxn ang="0">
                    <a:pos x="T2" y="T3"/>
                  </a:cxn>
                  <a:cxn ang="0">
                    <a:pos x="T4" y="T5"/>
                  </a:cxn>
                  <a:cxn ang="0">
                    <a:pos x="T6" y="T7"/>
                  </a:cxn>
                  <a:cxn ang="0">
                    <a:pos x="T8" y="T9"/>
                  </a:cxn>
                </a:cxnLst>
                <a:rect l="0" t="0" r="r" b="b"/>
                <a:pathLst>
                  <a:path w="36" h="81">
                    <a:moveTo>
                      <a:pt x="32" y="79"/>
                    </a:moveTo>
                    <a:cubicBezTo>
                      <a:pt x="36" y="78"/>
                      <a:pt x="34" y="59"/>
                      <a:pt x="26" y="38"/>
                    </a:cubicBezTo>
                    <a:cubicBezTo>
                      <a:pt x="19" y="16"/>
                      <a:pt x="8" y="0"/>
                      <a:pt x="4" y="2"/>
                    </a:cubicBezTo>
                    <a:cubicBezTo>
                      <a:pt x="0" y="4"/>
                      <a:pt x="3" y="22"/>
                      <a:pt x="11" y="44"/>
                    </a:cubicBezTo>
                    <a:cubicBezTo>
                      <a:pt x="19" y="65"/>
                      <a:pt x="28" y="81"/>
                      <a:pt x="32" y="7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0" name="Freeform 1134"/>
              <p:cNvSpPr>
                <a:spLocks/>
              </p:cNvSpPr>
              <p:nvPr/>
            </p:nvSpPr>
            <p:spPr bwMode="auto">
              <a:xfrm>
                <a:off x="4980" y="3245"/>
                <a:ext cx="62" cy="154"/>
              </a:xfrm>
              <a:custGeom>
                <a:avLst/>
                <a:gdLst>
                  <a:gd name="T0" fmla="*/ 4 w 33"/>
                  <a:gd name="T1" fmla="*/ 80 h 82"/>
                  <a:gd name="T2" fmla="*/ 25 w 33"/>
                  <a:gd name="T3" fmla="*/ 43 h 82"/>
                  <a:gd name="T4" fmla="*/ 29 w 33"/>
                  <a:gd name="T5" fmla="*/ 1 h 82"/>
                  <a:gd name="T6" fmla="*/ 9 w 33"/>
                  <a:gd name="T7" fmla="*/ 38 h 82"/>
                  <a:gd name="T8" fmla="*/ 4 w 33"/>
                  <a:gd name="T9" fmla="*/ 80 h 82"/>
                </a:gdLst>
                <a:ahLst/>
                <a:cxnLst>
                  <a:cxn ang="0">
                    <a:pos x="T0" y="T1"/>
                  </a:cxn>
                  <a:cxn ang="0">
                    <a:pos x="T2" y="T3"/>
                  </a:cxn>
                  <a:cxn ang="0">
                    <a:pos x="T4" y="T5"/>
                  </a:cxn>
                  <a:cxn ang="0">
                    <a:pos x="T6" y="T7"/>
                  </a:cxn>
                  <a:cxn ang="0">
                    <a:pos x="T8" y="T9"/>
                  </a:cxn>
                </a:cxnLst>
                <a:rect l="0" t="0" r="r" b="b"/>
                <a:pathLst>
                  <a:path w="33" h="82">
                    <a:moveTo>
                      <a:pt x="4" y="80"/>
                    </a:moveTo>
                    <a:cubicBezTo>
                      <a:pt x="8" y="82"/>
                      <a:pt x="18" y="65"/>
                      <a:pt x="25" y="43"/>
                    </a:cubicBezTo>
                    <a:cubicBezTo>
                      <a:pt x="32" y="21"/>
                      <a:pt x="33" y="2"/>
                      <a:pt x="29" y="1"/>
                    </a:cubicBezTo>
                    <a:cubicBezTo>
                      <a:pt x="25" y="0"/>
                      <a:pt x="16" y="16"/>
                      <a:pt x="9" y="38"/>
                    </a:cubicBezTo>
                    <a:cubicBezTo>
                      <a:pt x="2" y="60"/>
                      <a:pt x="0" y="78"/>
                      <a:pt x="4" y="8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1" name="Freeform 1135"/>
              <p:cNvSpPr>
                <a:spLocks/>
              </p:cNvSpPr>
              <p:nvPr/>
            </p:nvSpPr>
            <p:spPr bwMode="auto">
              <a:xfrm>
                <a:off x="4843" y="3224"/>
                <a:ext cx="37" cy="90"/>
              </a:xfrm>
              <a:custGeom>
                <a:avLst/>
                <a:gdLst>
                  <a:gd name="T0" fmla="*/ 2 w 20"/>
                  <a:gd name="T1" fmla="*/ 47 h 48"/>
                  <a:gd name="T2" fmla="*/ 15 w 20"/>
                  <a:gd name="T3" fmla="*/ 26 h 48"/>
                  <a:gd name="T4" fmla="*/ 17 w 20"/>
                  <a:gd name="T5" fmla="*/ 1 h 48"/>
                  <a:gd name="T6" fmla="*/ 5 w 20"/>
                  <a:gd name="T7" fmla="*/ 23 h 48"/>
                  <a:gd name="T8" fmla="*/ 2 w 20"/>
                  <a:gd name="T9" fmla="*/ 47 h 48"/>
                </a:gdLst>
                <a:ahLst/>
                <a:cxnLst>
                  <a:cxn ang="0">
                    <a:pos x="T0" y="T1"/>
                  </a:cxn>
                  <a:cxn ang="0">
                    <a:pos x="T2" y="T3"/>
                  </a:cxn>
                  <a:cxn ang="0">
                    <a:pos x="T4" y="T5"/>
                  </a:cxn>
                  <a:cxn ang="0">
                    <a:pos x="T6" y="T7"/>
                  </a:cxn>
                  <a:cxn ang="0">
                    <a:pos x="T8" y="T9"/>
                  </a:cxn>
                </a:cxnLst>
                <a:rect l="0" t="0" r="r" b="b"/>
                <a:pathLst>
                  <a:path w="20" h="48">
                    <a:moveTo>
                      <a:pt x="2" y="47"/>
                    </a:moveTo>
                    <a:cubicBezTo>
                      <a:pt x="5" y="48"/>
                      <a:pt x="11" y="38"/>
                      <a:pt x="15" y="26"/>
                    </a:cubicBezTo>
                    <a:cubicBezTo>
                      <a:pt x="19" y="13"/>
                      <a:pt x="20" y="2"/>
                      <a:pt x="17" y="1"/>
                    </a:cubicBezTo>
                    <a:cubicBezTo>
                      <a:pt x="14" y="0"/>
                      <a:pt x="9" y="9"/>
                      <a:pt x="5" y="23"/>
                    </a:cubicBezTo>
                    <a:cubicBezTo>
                      <a:pt x="1" y="35"/>
                      <a:pt x="0" y="46"/>
                      <a:pt x="2" y="4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2" name="Freeform 1136"/>
              <p:cNvSpPr>
                <a:spLocks/>
              </p:cNvSpPr>
              <p:nvPr/>
            </p:nvSpPr>
            <p:spPr bwMode="auto">
              <a:xfrm>
                <a:off x="3005" y="1338"/>
                <a:ext cx="962" cy="1837"/>
              </a:xfrm>
              <a:custGeom>
                <a:avLst/>
                <a:gdLst>
                  <a:gd name="T0" fmla="*/ 297 w 512"/>
                  <a:gd name="T1" fmla="*/ 976 h 977"/>
                  <a:gd name="T2" fmla="*/ 299 w 512"/>
                  <a:gd name="T3" fmla="*/ 977 h 977"/>
                  <a:gd name="T4" fmla="*/ 373 w 512"/>
                  <a:gd name="T5" fmla="*/ 818 h 977"/>
                  <a:gd name="T6" fmla="*/ 454 w 512"/>
                  <a:gd name="T7" fmla="*/ 846 h 977"/>
                  <a:gd name="T8" fmla="*/ 448 w 512"/>
                  <a:gd name="T9" fmla="*/ 300 h 977"/>
                  <a:gd name="T10" fmla="*/ 332 w 512"/>
                  <a:gd name="T11" fmla="*/ 347 h 977"/>
                  <a:gd name="T12" fmla="*/ 1 w 512"/>
                  <a:gd name="T13" fmla="*/ 0 h 977"/>
                  <a:gd name="T14" fmla="*/ 0 w 512"/>
                  <a:gd name="T15" fmla="*/ 3 h 977"/>
                  <a:gd name="T16" fmla="*/ 331 w 512"/>
                  <a:gd name="T17" fmla="*/ 355 h 977"/>
                  <a:gd name="T18" fmla="*/ 448 w 512"/>
                  <a:gd name="T19" fmla="*/ 309 h 977"/>
                  <a:gd name="T20" fmla="*/ 453 w 512"/>
                  <a:gd name="T21" fmla="*/ 837 h 977"/>
                  <a:gd name="T22" fmla="*/ 372 w 512"/>
                  <a:gd name="T23" fmla="*/ 810 h 977"/>
                  <a:gd name="T24" fmla="*/ 297 w 512"/>
                  <a:gd name="T25" fmla="*/ 976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2" h="977">
                    <a:moveTo>
                      <a:pt x="297" y="976"/>
                    </a:moveTo>
                    <a:cubicBezTo>
                      <a:pt x="298" y="976"/>
                      <a:pt x="298" y="977"/>
                      <a:pt x="299" y="977"/>
                    </a:cubicBezTo>
                    <a:cubicBezTo>
                      <a:pt x="330" y="927"/>
                      <a:pt x="354" y="874"/>
                      <a:pt x="373" y="818"/>
                    </a:cubicBezTo>
                    <a:cubicBezTo>
                      <a:pt x="400" y="827"/>
                      <a:pt x="427" y="837"/>
                      <a:pt x="454" y="846"/>
                    </a:cubicBezTo>
                    <a:cubicBezTo>
                      <a:pt x="511" y="670"/>
                      <a:pt x="512" y="474"/>
                      <a:pt x="448" y="300"/>
                    </a:cubicBezTo>
                    <a:cubicBezTo>
                      <a:pt x="409" y="316"/>
                      <a:pt x="370" y="332"/>
                      <a:pt x="332" y="347"/>
                    </a:cubicBezTo>
                    <a:cubicBezTo>
                      <a:pt x="278" y="200"/>
                      <a:pt x="170" y="73"/>
                      <a:pt x="1" y="0"/>
                    </a:cubicBezTo>
                    <a:cubicBezTo>
                      <a:pt x="1" y="1"/>
                      <a:pt x="1" y="2"/>
                      <a:pt x="0" y="3"/>
                    </a:cubicBezTo>
                    <a:cubicBezTo>
                      <a:pt x="170" y="76"/>
                      <a:pt x="279" y="206"/>
                      <a:pt x="331" y="355"/>
                    </a:cubicBezTo>
                    <a:cubicBezTo>
                      <a:pt x="370" y="340"/>
                      <a:pt x="409" y="325"/>
                      <a:pt x="448" y="309"/>
                    </a:cubicBezTo>
                    <a:cubicBezTo>
                      <a:pt x="507" y="478"/>
                      <a:pt x="507" y="666"/>
                      <a:pt x="453" y="837"/>
                    </a:cubicBezTo>
                    <a:cubicBezTo>
                      <a:pt x="426" y="828"/>
                      <a:pt x="399" y="819"/>
                      <a:pt x="372" y="810"/>
                    </a:cubicBezTo>
                    <a:cubicBezTo>
                      <a:pt x="354" y="868"/>
                      <a:pt x="329" y="924"/>
                      <a:pt x="297" y="97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3" name="Freeform 1137"/>
              <p:cNvSpPr>
                <a:spLocks/>
              </p:cNvSpPr>
              <p:nvPr/>
            </p:nvSpPr>
            <p:spPr bwMode="auto">
              <a:xfrm>
                <a:off x="2965" y="1318"/>
                <a:ext cx="83" cy="49"/>
              </a:xfrm>
              <a:custGeom>
                <a:avLst/>
                <a:gdLst>
                  <a:gd name="T0" fmla="*/ 42 w 44"/>
                  <a:gd name="T1" fmla="*/ 22 h 26"/>
                  <a:gd name="T2" fmla="*/ 25 w 44"/>
                  <a:gd name="T3" fmla="*/ 5 h 26"/>
                  <a:gd name="T4" fmla="*/ 1 w 44"/>
                  <a:gd name="T5" fmla="*/ 4 h 26"/>
                  <a:gd name="T6" fmla="*/ 18 w 44"/>
                  <a:gd name="T7" fmla="*/ 20 h 26"/>
                  <a:gd name="T8" fmla="*/ 42 w 44"/>
                  <a:gd name="T9" fmla="*/ 22 h 26"/>
                </a:gdLst>
                <a:ahLst/>
                <a:cxnLst>
                  <a:cxn ang="0">
                    <a:pos x="T0" y="T1"/>
                  </a:cxn>
                  <a:cxn ang="0">
                    <a:pos x="T2" y="T3"/>
                  </a:cxn>
                  <a:cxn ang="0">
                    <a:pos x="T4" y="T5"/>
                  </a:cxn>
                  <a:cxn ang="0">
                    <a:pos x="T6" y="T7"/>
                  </a:cxn>
                  <a:cxn ang="0">
                    <a:pos x="T8" y="T9"/>
                  </a:cxn>
                </a:cxnLst>
                <a:rect l="0" t="0" r="r" b="b"/>
                <a:pathLst>
                  <a:path w="44" h="26">
                    <a:moveTo>
                      <a:pt x="42" y="22"/>
                    </a:moveTo>
                    <a:cubicBezTo>
                      <a:pt x="44" y="18"/>
                      <a:pt x="37" y="10"/>
                      <a:pt x="25" y="5"/>
                    </a:cubicBezTo>
                    <a:cubicBezTo>
                      <a:pt x="14" y="1"/>
                      <a:pt x="3" y="0"/>
                      <a:pt x="1" y="4"/>
                    </a:cubicBezTo>
                    <a:cubicBezTo>
                      <a:pt x="0" y="8"/>
                      <a:pt x="8" y="15"/>
                      <a:pt x="18" y="20"/>
                    </a:cubicBezTo>
                    <a:cubicBezTo>
                      <a:pt x="29" y="25"/>
                      <a:pt x="40" y="26"/>
                      <a:pt x="42"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4" name="Freeform 1138"/>
              <p:cNvSpPr>
                <a:spLocks/>
              </p:cNvSpPr>
              <p:nvPr/>
            </p:nvSpPr>
            <p:spPr bwMode="auto">
              <a:xfrm>
                <a:off x="3604" y="1957"/>
                <a:ext cx="43" cy="73"/>
              </a:xfrm>
              <a:custGeom>
                <a:avLst/>
                <a:gdLst>
                  <a:gd name="T0" fmla="*/ 18 w 23"/>
                  <a:gd name="T1" fmla="*/ 38 h 39"/>
                  <a:gd name="T2" fmla="*/ 19 w 23"/>
                  <a:gd name="T3" fmla="*/ 17 h 39"/>
                  <a:gd name="T4" fmla="*/ 5 w 23"/>
                  <a:gd name="T5" fmla="*/ 2 h 39"/>
                  <a:gd name="T6" fmla="*/ 4 w 23"/>
                  <a:gd name="T7" fmla="*/ 23 h 39"/>
                  <a:gd name="T8" fmla="*/ 18 w 23"/>
                  <a:gd name="T9" fmla="*/ 38 h 39"/>
                </a:gdLst>
                <a:ahLst/>
                <a:cxnLst>
                  <a:cxn ang="0">
                    <a:pos x="T0" y="T1"/>
                  </a:cxn>
                  <a:cxn ang="0">
                    <a:pos x="T2" y="T3"/>
                  </a:cxn>
                  <a:cxn ang="0">
                    <a:pos x="T4" y="T5"/>
                  </a:cxn>
                  <a:cxn ang="0">
                    <a:pos x="T6" y="T7"/>
                  </a:cxn>
                  <a:cxn ang="0">
                    <a:pos x="T8" y="T9"/>
                  </a:cxn>
                </a:cxnLst>
                <a:rect l="0" t="0" r="r" b="b"/>
                <a:pathLst>
                  <a:path w="23" h="39">
                    <a:moveTo>
                      <a:pt x="18" y="38"/>
                    </a:moveTo>
                    <a:cubicBezTo>
                      <a:pt x="22" y="36"/>
                      <a:pt x="23" y="27"/>
                      <a:pt x="19" y="17"/>
                    </a:cubicBezTo>
                    <a:cubicBezTo>
                      <a:pt x="16" y="7"/>
                      <a:pt x="9" y="0"/>
                      <a:pt x="5" y="2"/>
                    </a:cubicBezTo>
                    <a:cubicBezTo>
                      <a:pt x="0" y="4"/>
                      <a:pt x="0" y="13"/>
                      <a:pt x="4" y="23"/>
                    </a:cubicBezTo>
                    <a:cubicBezTo>
                      <a:pt x="7" y="33"/>
                      <a:pt x="13" y="39"/>
                      <a:pt x="18" y="3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5" name="Freeform 1139"/>
              <p:cNvSpPr>
                <a:spLocks/>
              </p:cNvSpPr>
              <p:nvPr/>
            </p:nvSpPr>
            <p:spPr bwMode="auto">
              <a:xfrm>
                <a:off x="3546" y="3139"/>
                <a:ext cx="43" cy="61"/>
              </a:xfrm>
              <a:custGeom>
                <a:avLst/>
                <a:gdLst>
                  <a:gd name="T0" fmla="*/ 3 w 23"/>
                  <a:gd name="T1" fmla="*/ 30 h 32"/>
                  <a:gd name="T2" fmla="*/ 17 w 23"/>
                  <a:gd name="T3" fmla="*/ 20 h 32"/>
                  <a:gd name="T4" fmla="*/ 20 w 23"/>
                  <a:gd name="T5" fmla="*/ 3 h 32"/>
                  <a:gd name="T6" fmla="*/ 6 w 23"/>
                  <a:gd name="T7" fmla="*/ 13 h 32"/>
                  <a:gd name="T8" fmla="*/ 3 w 23"/>
                  <a:gd name="T9" fmla="*/ 30 h 32"/>
                </a:gdLst>
                <a:ahLst/>
                <a:cxnLst>
                  <a:cxn ang="0">
                    <a:pos x="T0" y="T1"/>
                  </a:cxn>
                  <a:cxn ang="0">
                    <a:pos x="T2" y="T3"/>
                  </a:cxn>
                  <a:cxn ang="0">
                    <a:pos x="T4" y="T5"/>
                  </a:cxn>
                  <a:cxn ang="0">
                    <a:pos x="T6" y="T7"/>
                  </a:cxn>
                  <a:cxn ang="0">
                    <a:pos x="T8" y="T9"/>
                  </a:cxn>
                </a:cxnLst>
                <a:rect l="0" t="0" r="r" b="b"/>
                <a:pathLst>
                  <a:path w="23" h="32">
                    <a:moveTo>
                      <a:pt x="3" y="30"/>
                    </a:moveTo>
                    <a:cubicBezTo>
                      <a:pt x="6" y="32"/>
                      <a:pt x="12" y="28"/>
                      <a:pt x="17" y="20"/>
                    </a:cubicBezTo>
                    <a:cubicBezTo>
                      <a:pt x="22" y="12"/>
                      <a:pt x="23" y="5"/>
                      <a:pt x="20" y="3"/>
                    </a:cubicBezTo>
                    <a:cubicBezTo>
                      <a:pt x="17" y="0"/>
                      <a:pt x="10" y="5"/>
                      <a:pt x="6" y="13"/>
                    </a:cubicBezTo>
                    <a:cubicBezTo>
                      <a:pt x="1" y="20"/>
                      <a:pt x="0" y="28"/>
                      <a:pt x="3" y="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6" name="Freeform 1140"/>
              <p:cNvSpPr>
                <a:spLocks/>
              </p:cNvSpPr>
              <p:nvPr/>
            </p:nvSpPr>
            <p:spPr bwMode="auto">
              <a:xfrm>
                <a:off x="3822" y="1863"/>
                <a:ext cx="45" cy="86"/>
              </a:xfrm>
              <a:custGeom>
                <a:avLst/>
                <a:gdLst>
                  <a:gd name="T0" fmla="*/ 19 w 24"/>
                  <a:gd name="T1" fmla="*/ 44 h 46"/>
                  <a:gd name="T2" fmla="*/ 20 w 24"/>
                  <a:gd name="T3" fmla="*/ 20 h 46"/>
                  <a:gd name="T4" fmla="*/ 4 w 24"/>
                  <a:gd name="T5" fmla="*/ 2 h 46"/>
                  <a:gd name="T6" fmla="*/ 4 w 24"/>
                  <a:gd name="T7" fmla="*/ 26 h 46"/>
                  <a:gd name="T8" fmla="*/ 19 w 24"/>
                  <a:gd name="T9" fmla="*/ 44 h 46"/>
                </a:gdLst>
                <a:ahLst/>
                <a:cxnLst>
                  <a:cxn ang="0">
                    <a:pos x="T0" y="T1"/>
                  </a:cxn>
                  <a:cxn ang="0">
                    <a:pos x="T2" y="T3"/>
                  </a:cxn>
                  <a:cxn ang="0">
                    <a:pos x="T4" y="T5"/>
                  </a:cxn>
                  <a:cxn ang="0">
                    <a:pos x="T6" y="T7"/>
                  </a:cxn>
                  <a:cxn ang="0">
                    <a:pos x="T8" y="T9"/>
                  </a:cxn>
                </a:cxnLst>
                <a:rect l="0" t="0" r="r" b="b"/>
                <a:pathLst>
                  <a:path w="24" h="46">
                    <a:moveTo>
                      <a:pt x="19" y="44"/>
                    </a:moveTo>
                    <a:cubicBezTo>
                      <a:pt x="24" y="43"/>
                      <a:pt x="24" y="32"/>
                      <a:pt x="20" y="20"/>
                    </a:cubicBezTo>
                    <a:cubicBezTo>
                      <a:pt x="15" y="9"/>
                      <a:pt x="8" y="0"/>
                      <a:pt x="4" y="2"/>
                    </a:cubicBezTo>
                    <a:cubicBezTo>
                      <a:pt x="0" y="4"/>
                      <a:pt x="0" y="15"/>
                      <a:pt x="4" y="26"/>
                    </a:cubicBezTo>
                    <a:cubicBezTo>
                      <a:pt x="9" y="38"/>
                      <a:pt x="15" y="46"/>
                      <a:pt x="19" y="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7" name="Freeform 1141"/>
              <p:cNvSpPr>
                <a:spLocks/>
              </p:cNvSpPr>
              <p:nvPr/>
            </p:nvSpPr>
            <p:spPr bwMode="auto">
              <a:xfrm>
                <a:off x="3833" y="2882"/>
                <a:ext cx="44" cy="86"/>
              </a:xfrm>
              <a:custGeom>
                <a:avLst/>
                <a:gdLst>
                  <a:gd name="T0" fmla="*/ 5 w 23"/>
                  <a:gd name="T1" fmla="*/ 44 h 46"/>
                  <a:gd name="T2" fmla="*/ 19 w 23"/>
                  <a:gd name="T3" fmla="*/ 26 h 46"/>
                  <a:gd name="T4" fmla="*/ 19 w 23"/>
                  <a:gd name="T5" fmla="*/ 2 h 46"/>
                  <a:gd name="T6" fmla="*/ 4 w 23"/>
                  <a:gd name="T7" fmla="*/ 21 h 46"/>
                  <a:gd name="T8" fmla="*/ 5 w 23"/>
                  <a:gd name="T9" fmla="*/ 44 h 46"/>
                </a:gdLst>
                <a:ahLst/>
                <a:cxnLst>
                  <a:cxn ang="0">
                    <a:pos x="T0" y="T1"/>
                  </a:cxn>
                  <a:cxn ang="0">
                    <a:pos x="T2" y="T3"/>
                  </a:cxn>
                  <a:cxn ang="0">
                    <a:pos x="T4" y="T5"/>
                  </a:cxn>
                  <a:cxn ang="0">
                    <a:pos x="T6" y="T7"/>
                  </a:cxn>
                  <a:cxn ang="0">
                    <a:pos x="T8" y="T9"/>
                  </a:cxn>
                </a:cxnLst>
                <a:rect l="0" t="0" r="r" b="b"/>
                <a:pathLst>
                  <a:path w="23" h="46">
                    <a:moveTo>
                      <a:pt x="5" y="44"/>
                    </a:moveTo>
                    <a:cubicBezTo>
                      <a:pt x="9" y="46"/>
                      <a:pt x="16" y="38"/>
                      <a:pt x="19" y="26"/>
                    </a:cubicBezTo>
                    <a:cubicBezTo>
                      <a:pt x="23" y="14"/>
                      <a:pt x="23" y="3"/>
                      <a:pt x="19" y="2"/>
                    </a:cubicBezTo>
                    <a:cubicBezTo>
                      <a:pt x="14" y="0"/>
                      <a:pt x="8" y="9"/>
                      <a:pt x="4" y="21"/>
                    </a:cubicBezTo>
                    <a:cubicBezTo>
                      <a:pt x="0" y="32"/>
                      <a:pt x="0" y="43"/>
                      <a:pt x="5" y="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8" name="Freeform 1142"/>
              <p:cNvSpPr>
                <a:spLocks/>
              </p:cNvSpPr>
              <p:nvPr/>
            </p:nvSpPr>
            <p:spPr bwMode="auto">
              <a:xfrm>
                <a:off x="3692" y="2850"/>
                <a:ext cx="27" cy="47"/>
              </a:xfrm>
              <a:custGeom>
                <a:avLst/>
                <a:gdLst>
                  <a:gd name="T0" fmla="*/ 3 w 14"/>
                  <a:gd name="T1" fmla="*/ 24 h 25"/>
                  <a:gd name="T2" fmla="*/ 11 w 14"/>
                  <a:gd name="T3" fmla="*/ 14 h 25"/>
                  <a:gd name="T4" fmla="*/ 10 w 14"/>
                  <a:gd name="T5" fmla="*/ 1 h 25"/>
                  <a:gd name="T6" fmla="*/ 2 w 14"/>
                  <a:gd name="T7" fmla="*/ 11 h 25"/>
                  <a:gd name="T8" fmla="*/ 3 w 14"/>
                  <a:gd name="T9" fmla="*/ 24 h 25"/>
                </a:gdLst>
                <a:ahLst/>
                <a:cxnLst>
                  <a:cxn ang="0">
                    <a:pos x="T0" y="T1"/>
                  </a:cxn>
                  <a:cxn ang="0">
                    <a:pos x="T2" y="T3"/>
                  </a:cxn>
                  <a:cxn ang="0">
                    <a:pos x="T4" y="T5"/>
                  </a:cxn>
                  <a:cxn ang="0">
                    <a:pos x="T6" y="T7"/>
                  </a:cxn>
                  <a:cxn ang="0">
                    <a:pos x="T8" y="T9"/>
                  </a:cxn>
                </a:cxnLst>
                <a:rect l="0" t="0" r="r" b="b"/>
                <a:pathLst>
                  <a:path w="14" h="25">
                    <a:moveTo>
                      <a:pt x="3" y="24"/>
                    </a:moveTo>
                    <a:cubicBezTo>
                      <a:pt x="5" y="25"/>
                      <a:pt x="9" y="21"/>
                      <a:pt x="11" y="14"/>
                    </a:cubicBezTo>
                    <a:cubicBezTo>
                      <a:pt x="14" y="7"/>
                      <a:pt x="13" y="2"/>
                      <a:pt x="10" y="1"/>
                    </a:cubicBezTo>
                    <a:cubicBezTo>
                      <a:pt x="8" y="0"/>
                      <a:pt x="4" y="4"/>
                      <a:pt x="2" y="11"/>
                    </a:cubicBezTo>
                    <a:cubicBezTo>
                      <a:pt x="0" y="17"/>
                      <a:pt x="0" y="23"/>
                      <a:pt x="3" y="2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9" name="Freeform 1143"/>
              <p:cNvSpPr>
                <a:spLocks/>
              </p:cNvSpPr>
              <p:nvPr/>
            </p:nvSpPr>
            <p:spPr bwMode="auto">
              <a:xfrm>
                <a:off x="3345" y="1463"/>
                <a:ext cx="1039" cy="2552"/>
              </a:xfrm>
              <a:custGeom>
                <a:avLst/>
                <a:gdLst>
                  <a:gd name="T0" fmla="*/ 0 w 553"/>
                  <a:gd name="T1" fmla="*/ 1355 h 1358"/>
                  <a:gd name="T2" fmla="*/ 1 w 553"/>
                  <a:gd name="T3" fmla="*/ 1358 h 1358"/>
                  <a:gd name="T4" fmla="*/ 192 w 553"/>
                  <a:gd name="T5" fmla="*/ 1213 h 1358"/>
                  <a:gd name="T6" fmla="*/ 253 w 553"/>
                  <a:gd name="T7" fmla="*/ 1276 h 1358"/>
                  <a:gd name="T8" fmla="*/ 553 w 553"/>
                  <a:gd name="T9" fmla="*/ 626 h 1358"/>
                  <a:gd name="T10" fmla="*/ 429 w 553"/>
                  <a:gd name="T11" fmla="*/ 614 h 1358"/>
                  <a:gd name="T12" fmla="*/ 281 w 553"/>
                  <a:gd name="T13" fmla="*/ 0 h 1358"/>
                  <a:gd name="T14" fmla="*/ 279 w 553"/>
                  <a:gd name="T15" fmla="*/ 2 h 1358"/>
                  <a:gd name="T16" fmla="*/ 425 w 553"/>
                  <a:gd name="T17" fmla="*/ 624 h 1358"/>
                  <a:gd name="T18" fmla="*/ 548 w 553"/>
                  <a:gd name="T19" fmla="*/ 637 h 1358"/>
                  <a:gd name="T20" fmla="*/ 258 w 553"/>
                  <a:gd name="T21" fmla="*/ 1266 h 1358"/>
                  <a:gd name="T22" fmla="*/ 197 w 553"/>
                  <a:gd name="T23" fmla="*/ 1204 h 1358"/>
                  <a:gd name="T24" fmla="*/ 0 w 553"/>
                  <a:gd name="T25" fmla="*/ 1355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3" h="1358">
                    <a:moveTo>
                      <a:pt x="0" y="1355"/>
                    </a:moveTo>
                    <a:cubicBezTo>
                      <a:pt x="0" y="1356"/>
                      <a:pt x="1" y="1357"/>
                      <a:pt x="1" y="1358"/>
                    </a:cubicBezTo>
                    <a:cubicBezTo>
                      <a:pt x="72" y="1318"/>
                      <a:pt x="136" y="1269"/>
                      <a:pt x="192" y="1213"/>
                    </a:cubicBezTo>
                    <a:cubicBezTo>
                      <a:pt x="212" y="1234"/>
                      <a:pt x="232" y="1255"/>
                      <a:pt x="253" y="1276"/>
                    </a:cubicBezTo>
                    <a:cubicBezTo>
                      <a:pt x="424" y="1104"/>
                      <a:pt x="527" y="869"/>
                      <a:pt x="553" y="626"/>
                    </a:cubicBezTo>
                    <a:cubicBezTo>
                      <a:pt x="512" y="622"/>
                      <a:pt x="470" y="618"/>
                      <a:pt x="429" y="614"/>
                    </a:cubicBezTo>
                    <a:cubicBezTo>
                      <a:pt x="452" y="400"/>
                      <a:pt x="405" y="179"/>
                      <a:pt x="281" y="0"/>
                    </a:cubicBezTo>
                    <a:cubicBezTo>
                      <a:pt x="281" y="0"/>
                      <a:pt x="280" y="1"/>
                      <a:pt x="279" y="2"/>
                    </a:cubicBezTo>
                    <a:cubicBezTo>
                      <a:pt x="404" y="182"/>
                      <a:pt x="450" y="407"/>
                      <a:pt x="425" y="624"/>
                    </a:cubicBezTo>
                    <a:cubicBezTo>
                      <a:pt x="466" y="628"/>
                      <a:pt x="507" y="633"/>
                      <a:pt x="548" y="637"/>
                    </a:cubicBezTo>
                    <a:cubicBezTo>
                      <a:pt x="522" y="871"/>
                      <a:pt x="422" y="1098"/>
                      <a:pt x="258" y="1266"/>
                    </a:cubicBezTo>
                    <a:cubicBezTo>
                      <a:pt x="238" y="1246"/>
                      <a:pt x="217" y="1225"/>
                      <a:pt x="197" y="1204"/>
                    </a:cubicBezTo>
                    <a:cubicBezTo>
                      <a:pt x="140" y="1263"/>
                      <a:pt x="74" y="1314"/>
                      <a:pt x="0" y="135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0" name="Freeform 1144"/>
              <p:cNvSpPr>
                <a:spLocks/>
              </p:cNvSpPr>
              <p:nvPr/>
            </p:nvSpPr>
            <p:spPr bwMode="auto">
              <a:xfrm>
                <a:off x="3835" y="1419"/>
                <a:ext cx="72" cy="91"/>
              </a:xfrm>
              <a:custGeom>
                <a:avLst/>
                <a:gdLst>
                  <a:gd name="T0" fmla="*/ 34 w 38"/>
                  <a:gd name="T1" fmla="*/ 45 h 48"/>
                  <a:gd name="T2" fmla="*/ 26 w 38"/>
                  <a:gd name="T3" fmla="*/ 19 h 48"/>
                  <a:gd name="T4" fmla="*/ 4 w 38"/>
                  <a:gd name="T5" fmla="*/ 2 h 48"/>
                  <a:gd name="T6" fmla="*/ 12 w 38"/>
                  <a:gd name="T7" fmla="*/ 29 h 48"/>
                  <a:gd name="T8" fmla="*/ 34 w 38"/>
                  <a:gd name="T9" fmla="*/ 45 h 48"/>
                </a:gdLst>
                <a:ahLst/>
                <a:cxnLst>
                  <a:cxn ang="0">
                    <a:pos x="T0" y="T1"/>
                  </a:cxn>
                  <a:cxn ang="0">
                    <a:pos x="T2" y="T3"/>
                  </a:cxn>
                  <a:cxn ang="0">
                    <a:pos x="T4" y="T5"/>
                  </a:cxn>
                  <a:cxn ang="0">
                    <a:pos x="T6" y="T7"/>
                  </a:cxn>
                  <a:cxn ang="0">
                    <a:pos x="T8" y="T9"/>
                  </a:cxn>
                </a:cxnLst>
                <a:rect l="0" t="0" r="r" b="b"/>
                <a:pathLst>
                  <a:path w="38" h="48">
                    <a:moveTo>
                      <a:pt x="34" y="45"/>
                    </a:moveTo>
                    <a:cubicBezTo>
                      <a:pt x="38" y="43"/>
                      <a:pt x="34" y="31"/>
                      <a:pt x="26" y="19"/>
                    </a:cubicBezTo>
                    <a:cubicBezTo>
                      <a:pt x="18" y="7"/>
                      <a:pt x="8" y="0"/>
                      <a:pt x="4" y="2"/>
                    </a:cubicBezTo>
                    <a:cubicBezTo>
                      <a:pt x="0" y="5"/>
                      <a:pt x="4" y="17"/>
                      <a:pt x="12" y="29"/>
                    </a:cubicBezTo>
                    <a:cubicBezTo>
                      <a:pt x="21" y="40"/>
                      <a:pt x="30" y="48"/>
                      <a:pt x="34" y="4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1" name="Freeform 1145"/>
              <p:cNvSpPr>
                <a:spLocks/>
              </p:cNvSpPr>
              <p:nvPr/>
            </p:nvSpPr>
            <p:spPr bwMode="auto">
              <a:xfrm>
                <a:off x="4127" y="2572"/>
                <a:ext cx="35" cy="97"/>
              </a:xfrm>
              <a:custGeom>
                <a:avLst/>
                <a:gdLst>
                  <a:gd name="T0" fmla="*/ 6 w 19"/>
                  <a:gd name="T1" fmla="*/ 51 h 52"/>
                  <a:gd name="T2" fmla="*/ 17 w 19"/>
                  <a:gd name="T3" fmla="*/ 27 h 52"/>
                  <a:gd name="T4" fmla="*/ 12 w 19"/>
                  <a:gd name="T5" fmla="*/ 0 h 52"/>
                  <a:gd name="T6" fmla="*/ 1 w 19"/>
                  <a:gd name="T7" fmla="*/ 25 h 52"/>
                  <a:gd name="T8" fmla="*/ 6 w 19"/>
                  <a:gd name="T9" fmla="*/ 51 h 52"/>
                </a:gdLst>
                <a:ahLst/>
                <a:cxnLst>
                  <a:cxn ang="0">
                    <a:pos x="T0" y="T1"/>
                  </a:cxn>
                  <a:cxn ang="0">
                    <a:pos x="T2" y="T3"/>
                  </a:cxn>
                  <a:cxn ang="0">
                    <a:pos x="T4" y="T5"/>
                  </a:cxn>
                  <a:cxn ang="0">
                    <a:pos x="T6" y="T7"/>
                  </a:cxn>
                  <a:cxn ang="0">
                    <a:pos x="T8" y="T9"/>
                  </a:cxn>
                </a:cxnLst>
                <a:rect l="0" t="0" r="r" b="b"/>
                <a:pathLst>
                  <a:path w="19" h="52">
                    <a:moveTo>
                      <a:pt x="6" y="51"/>
                    </a:moveTo>
                    <a:cubicBezTo>
                      <a:pt x="11" y="52"/>
                      <a:pt x="16" y="41"/>
                      <a:pt x="17" y="27"/>
                    </a:cubicBezTo>
                    <a:cubicBezTo>
                      <a:pt x="19" y="12"/>
                      <a:pt x="16" y="0"/>
                      <a:pt x="12" y="0"/>
                    </a:cubicBezTo>
                    <a:cubicBezTo>
                      <a:pt x="7" y="0"/>
                      <a:pt x="3" y="11"/>
                      <a:pt x="1" y="25"/>
                    </a:cubicBezTo>
                    <a:cubicBezTo>
                      <a:pt x="0" y="39"/>
                      <a:pt x="2" y="51"/>
                      <a:pt x="6" y="5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2" name="Freeform 1146"/>
              <p:cNvSpPr>
                <a:spLocks/>
              </p:cNvSpPr>
              <p:nvPr/>
            </p:nvSpPr>
            <p:spPr bwMode="auto">
              <a:xfrm>
                <a:off x="3311" y="3982"/>
                <a:ext cx="81" cy="54"/>
              </a:xfrm>
              <a:custGeom>
                <a:avLst/>
                <a:gdLst>
                  <a:gd name="T0" fmla="*/ 1 w 43"/>
                  <a:gd name="T1" fmla="*/ 25 h 29"/>
                  <a:gd name="T2" fmla="*/ 25 w 43"/>
                  <a:gd name="T3" fmla="*/ 20 h 29"/>
                  <a:gd name="T4" fmla="*/ 41 w 43"/>
                  <a:gd name="T5" fmla="*/ 3 h 29"/>
                  <a:gd name="T6" fmla="*/ 18 w 43"/>
                  <a:gd name="T7" fmla="*/ 9 h 29"/>
                  <a:gd name="T8" fmla="*/ 1 w 43"/>
                  <a:gd name="T9" fmla="*/ 25 h 29"/>
                </a:gdLst>
                <a:ahLst/>
                <a:cxnLst>
                  <a:cxn ang="0">
                    <a:pos x="T0" y="T1"/>
                  </a:cxn>
                  <a:cxn ang="0">
                    <a:pos x="T2" y="T3"/>
                  </a:cxn>
                  <a:cxn ang="0">
                    <a:pos x="T4" y="T5"/>
                  </a:cxn>
                  <a:cxn ang="0">
                    <a:pos x="T6" y="T7"/>
                  </a:cxn>
                  <a:cxn ang="0">
                    <a:pos x="T8" y="T9"/>
                  </a:cxn>
                </a:cxnLst>
                <a:rect l="0" t="0" r="r" b="b"/>
                <a:pathLst>
                  <a:path w="43" h="29">
                    <a:moveTo>
                      <a:pt x="1" y="25"/>
                    </a:moveTo>
                    <a:cubicBezTo>
                      <a:pt x="3" y="29"/>
                      <a:pt x="14" y="27"/>
                      <a:pt x="25" y="20"/>
                    </a:cubicBezTo>
                    <a:cubicBezTo>
                      <a:pt x="36" y="15"/>
                      <a:pt x="43" y="7"/>
                      <a:pt x="41" y="3"/>
                    </a:cubicBezTo>
                    <a:cubicBezTo>
                      <a:pt x="39" y="0"/>
                      <a:pt x="29" y="3"/>
                      <a:pt x="18" y="9"/>
                    </a:cubicBezTo>
                    <a:cubicBezTo>
                      <a:pt x="7" y="15"/>
                      <a:pt x="0" y="22"/>
                      <a:pt x="1" y="2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3" name="Freeform 1147"/>
              <p:cNvSpPr>
                <a:spLocks/>
              </p:cNvSpPr>
              <p:nvPr/>
            </p:nvSpPr>
            <p:spPr bwMode="auto">
              <a:xfrm>
                <a:off x="4361" y="2589"/>
                <a:ext cx="38" cy="111"/>
              </a:xfrm>
              <a:custGeom>
                <a:avLst/>
                <a:gdLst>
                  <a:gd name="T0" fmla="*/ 6 w 20"/>
                  <a:gd name="T1" fmla="*/ 59 h 59"/>
                  <a:gd name="T2" fmla="*/ 18 w 20"/>
                  <a:gd name="T3" fmla="*/ 30 h 59"/>
                  <a:gd name="T4" fmla="*/ 13 w 20"/>
                  <a:gd name="T5" fmla="*/ 0 h 59"/>
                  <a:gd name="T6" fmla="*/ 2 w 20"/>
                  <a:gd name="T7" fmla="*/ 28 h 59"/>
                  <a:gd name="T8" fmla="*/ 6 w 20"/>
                  <a:gd name="T9" fmla="*/ 59 h 59"/>
                </a:gdLst>
                <a:ahLst/>
                <a:cxnLst>
                  <a:cxn ang="0">
                    <a:pos x="T0" y="T1"/>
                  </a:cxn>
                  <a:cxn ang="0">
                    <a:pos x="T2" y="T3"/>
                  </a:cxn>
                  <a:cxn ang="0">
                    <a:pos x="T4" y="T5"/>
                  </a:cxn>
                  <a:cxn ang="0">
                    <a:pos x="T6" y="T7"/>
                  </a:cxn>
                  <a:cxn ang="0">
                    <a:pos x="T8" y="T9"/>
                  </a:cxn>
                </a:cxnLst>
                <a:rect l="0" t="0" r="r" b="b"/>
                <a:pathLst>
                  <a:path w="20" h="59">
                    <a:moveTo>
                      <a:pt x="6" y="59"/>
                    </a:moveTo>
                    <a:cubicBezTo>
                      <a:pt x="11" y="59"/>
                      <a:pt x="16" y="46"/>
                      <a:pt x="18" y="30"/>
                    </a:cubicBezTo>
                    <a:cubicBezTo>
                      <a:pt x="20" y="14"/>
                      <a:pt x="17" y="0"/>
                      <a:pt x="13" y="0"/>
                    </a:cubicBezTo>
                    <a:cubicBezTo>
                      <a:pt x="8" y="0"/>
                      <a:pt x="4" y="13"/>
                      <a:pt x="2" y="28"/>
                    </a:cubicBezTo>
                    <a:cubicBezTo>
                      <a:pt x="0" y="44"/>
                      <a:pt x="2" y="58"/>
                      <a:pt x="6" y="5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4" name="Freeform 1148"/>
              <p:cNvSpPr>
                <a:spLocks/>
              </p:cNvSpPr>
              <p:nvPr/>
            </p:nvSpPr>
            <p:spPr bwMode="auto">
              <a:xfrm>
                <a:off x="3775" y="3811"/>
                <a:ext cx="88" cy="92"/>
              </a:xfrm>
              <a:custGeom>
                <a:avLst/>
                <a:gdLst>
                  <a:gd name="T0" fmla="*/ 3 w 47"/>
                  <a:gd name="T1" fmla="*/ 45 h 49"/>
                  <a:gd name="T2" fmla="*/ 29 w 47"/>
                  <a:gd name="T3" fmla="*/ 31 h 49"/>
                  <a:gd name="T4" fmla="*/ 44 w 47"/>
                  <a:gd name="T5" fmla="*/ 4 h 49"/>
                  <a:gd name="T6" fmla="*/ 18 w 47"/>
                  <a:gd name="T7" fmla="*/ 19 h 49"/>
                  <a:gd name="T8" fmla="*/ 3 w 47"/>
                  <a:gd name="T9" fmla="*/ 45 h 49"/>
                </a:gdLst>
                <a:ahLst/>
                <a:cxnLst>
                  <a:cxn ang="0">
                    <a:pos x="T0" y="T1"/>
                  </a:cxn>
                  <a:cxn ang="0">
                    <a:pos x="T2" y="T3"/>
                  </a:cxn>
                  <a:cxn ang="0">
                    <a:pos x="T4" y="T5"/>
                  </a:cxn>
                  <a:cxn ang="0">
                    <a:pos x="T6" y="T7"/>
                  </a:cxn>
                  <a:cxn ang="0">
                    <a:pos x="T8" y="T9"/>
                  </a:cxn>
                </a:cxnLst>
                <a:rect l="0" t="0" r="r" b="b"/>
                <a:pathLst>
                  <a:path w="47" h="49">
                    <a:moveTo>
                      <a:pt x="3" y="45"/>
                    </a:moveTo>
                    <a:cubicBezTo>
                      <a:pt x="6" y="49"/>
                      <a:pt x="18" y="42"/>
                      <a:pt x="29" y="31"/>
                    </a:cubicBezTo>
                    <a:cubicBezTo>
                      <a:pt x="41" y="19"/>
                      <a:pt x="47" y="7"/>
                      <a:pt x="44" y="4"/>
                    </a:cubicBezTo>
                    <a:cubicBezTo>
                      <a:pt x="41" y="0"/>
                      <a:pt x="29" y="7"/>
                      <a:pt x="18" y="19"/>
                    </a:cubicBezTo>
                    <a:cubicBezTo>
                      <a:pt x="7" y="30"/>
                      <a:pt x="0" y="42"/>
                      <a:pt x="3" y="4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5" name="Freeform 1149"/>
              <p:cNvSpPr>
                <a:spLocks/>
              </p:cNvSpPr>
              <p:nvPr/>
            </p:nvSpPr>
            <p:spPr bwMode="auto">
              <a:xfrm>
                <a:off x="3681" y="3715"/>
                <a:ext cx="53" cy="52"/>
              </a:xfrm>
              <a:custGeom>
                <a:avLst/>
                <a:gdLst>
                  <a:gd name="T0" fmla="*/ 2 w 28"/>
                  <a:gd name="T1" fmla="*/ 26 h 28"/>
                  <a:gd name="T2" fmla="*/ 18 w 28"/>
                  <a:gd name="T3" fmla="*/ 17 h 28"/>
                  <a:gd name="T4" fmla="*/ 26 w 28"/>
                  <a:gd name="T5" fmla="*/ 1 h 28"/>
                  <a:gd name="T6" fmla="*/ 11 w 28"/>
                  <a:gd name="T7" fmla="*/ 10 h 28"/>
                  <a:gd name="T8" fmla="*/ 2 w 28"/>
                  <a:gd name="T9" fmla="*/ 26 h 28"/>
                </a:gdLst>
                <a:ahLst/>
                <a:cxnLst>
                  <a:cxn ang="0">
                    <a:pos x="T0" y="T1"/>
                  </a:cxn>
                  <a:cxn ang="0">
                    <a:pos x="T2" y="T3"/>
                  </a:cxn>
                  <a:cxn ang="0">
                    <a:pos x="T4" y="T5"/>
                  </a:cxn>
                  <a:cxn ang="0">
                    <a:pos x="T6" y="T7"/>
                  </a:cxn>
                  <a:cxn ang="0">
                    <a:pos x="T8" y="T9"/>
                  </a:cxn>
                </a:cxnLst>
                <a:rect l="0" t="0" r="r" b="b"/>
                <a:pathLst>
                  <a:path w="28" h="28">
                    <a:moveTo>
                      <a:pt x="2" y="26"/>
                    </a:moveTo>
                    <a:cubicBezTo>
                      <a:pt x="4" y="28"/>
                      <a:pt x="11" y="24"/>
                      <a:pt x="18" y="17"/>
                    </a:cubicBezTo>
                    <a:cubicBezTo>
                      <a:pt x="24" y="11"/>
                      <a:pt x="28" y="4"/>
                      <a:pt x="26" y="1"/>
                    </a:cubicBezTo>
                    <a:cubicBezTo>
                      <a:pt x="24" y="0"/>
                      <a:pt x="17" y="3"/>
                      <a:pt x="11" y="10"/>
                    </a:cubicBezTo>
                    <a:cubicBezTo>
                      <a:pt x="4" y="16"/>
                      <a:pt x="0" y="23"/>
                      <a:pt x="2" y="2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6" name="Freeform 1150"/>
              <p:cNvSpPr>
                <a:spLocks/>
              </p:cNvSpPr>
              <p:nvPr/>
            </p:nvSpPr>
            <p:spPr bwMode="auto">
              <a:xfrm>
                <a:off x="3046" y="1801"/>
                <a:ext cx="539" cy="1350"/>
              </a:xfrm>
              <a:custGeom>
                <a:avLst/>
                <a:gdLst>
                  <a:gd name="T0" fmla="*/ 31 w 287"/>
                  <a:gd name="T1" fmla="*/ 716 h 718"/>
                  <a:gd name="T2" fmla="*/ 33 w 287"/>
                  <a:gd name="T3" fmla="*/ 718 h 718"/>
                  <a:gd name="T4" fmla="*/ 112 w 287"/>
                  <a:gd name="T5" fmla="*/ 621 h 718"/>
                  <a:gd name="T6" fmla="*/ 184 w 287"/>
                  <a:gd name="T7" fmla="*/ 668 h 718"/>
                  <a:gd name="T8" fmla="*/ 273 w 287"/>
                  <a:gd name="T9" fmla="*/ 271 h 718"/>
                  <a:gd name="T10" fmla="*/ 149 w 287"/>
                  <a:gd name="T11" fmla="*/ 287 h 718"/>
                  <a:gd name="T12" fmla="*/ 2 w 287"/>
                  <a:gd name="T13" fmla="*/ 0 h 718"/>
                  <a:gd name="T14" fmla="*/ 0 w 287"/>
                  <a:gd name="T15" fmla="*/ 2 h 718"/>
                  <a:gd name="T16" fmla="*/ 147 w 287"/>
                  <a:gd name="T17" fmla="*/ 293 h 718"/>
                  <a:gd name="T18" fmla="*/ 270 w 287"/>
                  <a:gd name="T19" fmla="*/ 278 h 718"/>
                  <a:gd name="T20" fmla="*/ 185 w 287"/>
                  <a:gd name="T21" fmla="*/ 661 h 718"/>
                  <a:gd name="T22" fmla="*/ 112 w 287"/>
                  <a:gd name="T23" fmla="*/ 615 h 718"/>
                  <a:gd name="T24" fmla="*/ 31 w 287"/>
                  <a:gd name="T25" fmla="*/ 716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7" h="718">
                    <a:moveTo>
                      <a:pt x="31" y="716"/>
                    </a:moveTo>
                    <a:cubicBezTo>
                      <a:pt x="32" y="716"/>
                      <a:pt x="33" y="717"/>
                      <a:pt x="33" y="718"/>
                    </a:cubicBezTo>
                    <a:cubicBezTo>
                      <a:pt x="64" y="689"/>
                      <a:pt x="90" y="656"/>
                      <a:pt x="112" y="621"/>
                    </a:cubicBezTo>
                    <a:cubicBezTo>
                      <a:pt x="136" y="636"/>
                      <a:pt x="160" y="652"/>
                      <a:pt x="184" y="668"/>
                    </a:cubicBezTo>
                    <a:cubicBezTo>
                      <a:pt x="256" y="551"/>
                      <a:pt x="287" y="408"/>
                      <a:pt x="273" y="271"/>
                    </a:cubicBezTo>
                    <a:cubicBezTo>
                      <a:pt x="232" y="276"/>
                      <a:pt x="191" y="282"/>
                      <a:pt x="149" y="287"/>
                    </a:cubicBezTo>
                    <a:cubicBezTo>
                      <a:pt x="138" y="179"/>
                      <a:pt x="90" y="75"/>
                      <a:pt x="2" y="0"/>
                    </a:cubicBezTo>
                    <a:cubicBezTo>
                      <a:pt x="1" y="1"/>
                      <a:pt x="1" y="2"/>
                      <a:pt x="0" y="2"/>
                    </a:cubicBezTo>
                    <a:cubicBezTo>
                      <a:pt x="89" y="77"/>
                      <a:pt x="137" y="183"/>
                      <a:pt x="147" y="293"/>
                    </a:cubicBezTo>
                    <a:cubicBezTo>
                      <a:pt x="188" y="288"/>
                      <a:pt x="229" y="283"/>
                      <a:pt x="270" y="278"/>
                    </a:cubicBezTo>
                    <a:cubicBezTo>
                      <a:pt x="283" y="410"/>
                      <a:pt x="253" y="547"/>
                      <a:pt x="185" y="661"/>
                    </a:cubicBezTo>
                    <a:cubicBezTo>
                      <a:pt x="160" y="646"/>
                      <a:pt x="136" y="630"/>
                      <a:pt x="112" y="615"/>
                    </a:cubicBezTo>
                    <a:cubicBezTo>
                      <a:pt x="90" y="652"/>
                      <a:pt x="63" y="686"/>
                      <a:pt x="31" y="7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7" name="Freeform 1151"/>
              <p:cNvSpPr>
                <a:spLocks/>
              </p:cNvSpPr>
              <p:nvPr/>
            </p:nvSpPr>
            <p:spPr bwMode="auto">
              <a:xfrm>
                <a:off x="3022" y="1780"/>
                <a:ext cx="52" cy="45"/>
              </a:xfrm>
              <a:custGeom>
                <a:avLst/>
                <a:gdLst>
                  <a:gd name="T0" fmla="*/ 24 w 28"/>
                  <a:gd name="T1" fmla="*/ 21 h 24"/>
                  <a:gd name="T2" fmla="*/ 20 w 28"/>
                  <a:gd name="T3" fmla="*/ 6 h 24"/>
                  <a:gd name="T4" fmla="*/ 3 w 28"/>
                  <a:gd name="T5" fmla="*/ 4 h 24"/>
                  <a:gd name="T6" fmla="*/ 8 w 28"/>
                  <a:gd name="T7" fmla="*/ 19 h 24"/>
                  <a:gd name="T8" fmla="*/ 24 w 28"/>
                  <a:gd name="T9" fmla="*/ 21 h 24"/>
                </a:gdLst>
                <a:ahLst/>
                <a:cxnLst>
                  <a:cxn ang="0">
                    <a:pos x="T0" y="T1"/>
                  </a:cxn>
                  <a:cxn ang="0">
                    <a:pos x="T2" y="T3"/>
                  </a:cxn>
                  <a:cxn ang="0">
                    <a:pos x="T4" y="T5"/>
                  </a:cxn>
                  <a:cxn ang="0">
                    <a:pos x="T6" y="T7"/>
                  </a:cxn>
                  <a:cxn ang="0">
                    <a:pos x="T8" y="T9"/>
                  </a:cxn>
                </a:cxnLst>
                <a:rect l="0" t="0" r="r" b="b"/>
                <a:pathLst>
                  <a:path w="28" h="24">
                    <a:moveTo>
                      <a:pt x="24" y="21"/>
                    </a:moveTo>
                    <a:cubicBezTo>
                      <a:pt x="28" y="18"/>
                      <a:pt x="26" y="11"/>
                      <a:pt x="20" y="6"/>
                    </a:cubicBezTo>
                    <a:cubicBezTo>
                      <a:pt x="14" y="1"/>
                      <a:pt x="6" y="0"/>
                      <a:pt x="3" y="4"/>
                    </a:cubicBezTo>
                    <a:cubicBezTo>
                      <a:pt x="0" y="7"/>
                      <a:pt x="3" y="14"/>
                      <a:pt x="8" y="19"/>
                    </a:cubicBezTo>
                    <a:cubicBezTo>
                      <a:pt x="14" y="23"/>
                      <a:pt x="21" y="24"/>
                      <a:pt x="24"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8" name="Freeform 1152"/>
              <p:cNvSpPr>
                <a:spLocks/>
              </p:cNvSpPr>
              <p:nvPr/>
            </p:nvSpPr>
            <p:spPr bwMode="auto">
              <a:xfrm>
                <a:off x="3307" y="2318"/>
                <a:ext cx="34" cy="51"/>
              </a:xfrm>
              <a:custGeom>
                <a:avLst/>
                <a:gdLst>
                  <a:gd name="T0" fmla="*/ 10 w 18"/>
                  <a:gd name="T1" fmla="*/ 26 h 27"/>
                  <a:gd name="T2" fmla="*/ 17 w 18"/>
                  <a:gd name="T3" fmla="*/ 12 h 27"/>
                  <a:gd name="T4" fmla="*/ 7 w 18"/>
                  <a:gd name="T5" fmla="*/ 0 h 27"/>
                  <a:gd name="T6" fmla="*/ 1 w 18"/>
                  <a:gd name="T7" fmla="*/ 14 h 27"/>
                  <a:gd name="T8" fmla="*/ 10 w 18"/>
                  <a:gd name="T9" fmla="*/ 26 h 27"/>
                </a:gdLst>
                <a:ahLst/>
                <a:cxnLst>
                  <a:cxn ang="0">
                    <a:pos x="T0" y="T1"/>
                  </a:cxn>
                  <a:cxn ang="0">
                    <a:pos x="T2" y="T3"/>
                  </a:cxn>
                  <a:cxn ang="0">
                    <a:pos x="T4" y="T5"/>
                  </a:cxn>
                  <a:cxn ang="0">
                    <a:pos x="T6" y="T7"/>
                  </a:cxn>
                  <a:cxn ang="0">
                    <a:pos x="T8" y="T9"/>
                  </a:cxn>
                </a:cxnLst>
                <a:rect l="0" t="0" r="r" b="b"/>
                <a:pathLst>
                  <a:path w="18" h="27">
                    <a:moveTo>
                      <a:pt x="10" y="26"/>
                    </a:moveTo>
                    <a:cubicBezTo>
                      <a:pt x="15" y="26"/>
                      <a:pt x="18" y="19"/>
                      <a:pt x="17" y="12"/>
                    </a:cubicBezTo>
                    <a:cubicBezTo>
                      <a:pt x="16" y="5"/>
                      <a:pt x="12" y="0"/>
                      <a:pt x="7" y="0"/>
                    </a:cubicBezTo>
                    <a:cubicBezTo>
                      <a:pt x="3" y="1"/>
                      <a:pt x="0" y="7"/>
                      <a:pt x="1" y="14"/>
                    </a:cubicBezTo>
                    <a:cubicBezTo>
                      <a:pt x="2" y="21"/>
                      <a:pt x="6" y="27"/>
                      <a:pt x="10" y="2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9" name="Freeform 1153"/>
              <p:cNvSpPr>
                <a:spLocks/>
              </p:cNvSpPr>
              <p:nvPr/>
            </p:nvSpPr>
            <p:spPr bwMode="auto">
              <a:xfrm>
                <a:off x="3089" y="3126"/>
                <a:ext cx="40" cy="40"/>
              </a:xfrm>
              <a:custGeom>
                <a:avLst/>
                <a:gdLst>
                  <a:gd name="T0" fmla="*/ 2 w 21"/>
                  <a:gd name="T1" fmla="*/ 19 h 21"/>
                  <a:gd name="T2" fmla="*/ 15 w 21"/>
                  <a:gd name="T3" fmla="*/ 16 h 21"/>
                  <a:gd name="T4" fmla="*/ 19 w 21"/>
                  <a:gd name="T5" fmla="*/ 3 h 21"/>
                  <a:gd name="T6" fmla="*/ 6 w 21"/>
                  <a:gd name="T7" fmla="*/ 6 h 21"/>
                  <a:gd name="T8" fmla="*/ 2 w 21"/>
                  <a:gd name="T9" fmla="*/ 19 h 21"/>
                </a:gdLst>
                <a:ahLst/>
                <a:cxnLst>
                  <a:cxn ang="0">
                    <a:pos x="T0" y="T1"/>
                  </a:cxn>
                  <a:cxn ang="0">
                    <a:pos x="T2" y="T3"/>
                  </a:cxn>
                  <a:cxn ang="0">
                    <a:pos x="T4" y="T5"/>
                  </a:cxn>
                  <a:cxn ang="0">
                    <a:pos x="T6" y="T7"/>
                  </a:cxn>
                  <a:cxn ang="0">
                    <a:pos x="T8" y="T9"/>
                  </a:cxn>
                </a:cxnLst>
                <a:rect l="0" t="0" r="r" b="b"/>
                <a:pathLst>
                  <a:path w="21" h="21">
                    <a:moveTo>
                      <a:pt x="2" y="19"/>
                    </a:moveTo>
                    <a:cubicBezTo>
                      <a:pt x="4" y="21"/>
                      <a:pt x="10" y="20"/>
                      <a:pt x="15" y="16"/>
                    </a:cubicBezTo>
                    <a:cubicBezTo>
                      <a:pt x="20" y="11"/>
                      <a:pt x="21" y="5"/>
                      <a:pt x="19" y="3"/>
                    </a:cubicBezTo>
                    <a:cubicBezTo>
                      <a:pt x="16" y="0"/>
                      <a:pt x="11" y="1"/>
                      <a:pt x="6" y="6"/>
                    </a:cubicBezTo>
                    <a:cubicBezTo>
                      <a:pt x="1" y="10"/>
                      <a:pt x="0" y="16"/>
                      <a:pt x="2"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0" name="Freeform 1154"/>
              <p:cNvSpPr>
                <a:spLocks/>
              </p:cNvSpPr>
              <p:nvPr/>
            </p:nvSpPr>
            <p:spPr bwMode="auto">
              <a:xfrm>
                <a:off x="3538" y="2280"/>
                <a:ext cx="36" cy="64"/>
              </a:xfrm>
              <a:custGeom>
                <a:avLst/>
                <a:gdLst>
                  <a:gd name="T0" fmla="*/ 11 w 19"/>
                  <a:gd name="T1" fmla="*/ 33 h 34"/>
                  <a:gd name="T2" fmla="*/ 18 w 19"/>
                  <a:gd name="T3" fmla="*/ 16 h 34"/>
                  <a:gd name="T4" fmla="*/ 7 w 19"/>
                  <a:gd name="T5" fmla="*/ 0 h 34"/>
                  <a:gd name="T6" fmla="*/ 1 w 19"/>
                  <a:gd name="T7" fmla="*/ 18 h 34"/>
                  <a:gd name="T8" fmla="*/ 11 w 19"/>
                  <a:gd name="T9" fmla="*/ 33 h 34"/>
                </a:gdLst>
                <a:ahLst/>
                <a:cxnLst>
                  <a:cxn ang="0">
                    <a:pos x="T0" y="T1"/>
                  </a:cxn>
                  <a:cxn ang="0">
                    <a:pos x="T2" y="T3"/>
                  </a:cxn>
                  <a:cxn ang="0">
                    <a:pos x="T4" y="T5"/>
                  </a:cxn>
                  <a:cxn ang="0">
                    <a:pos x="T6" y="T7"/>
                  </a:cxn>
                  <a:cxn ang="0">
                    <a:pos x="T8" y="T9"/>
                  </a:cxn>
                </a:cxnLst>
                <a:rect l="0" t="0" r="r" b="b"/>
                <a:pathLst>
                  <a:path w="19" h="34">
                    <a:moveTo>
                      <a:pt x="11" y="33"/>
                    </a:moveTo>
                    <a:cubicBezTo>
                      <a:pt x="16" y="33"/>
                      <a:pt x="19" y="25"/>
                      <a:pt x="18" y="16"/>
                    </a:cubicBezTo>
                    <a:cubicBezTo>
                      <a:pt x="17" y="7"/>
                      <a:pt x="12" y="0"/>
                      <a:pt x="7" y="0"/>
                    </a:cubicBezTo>
                    <a:cubicBezTo>
                      <a:pt x="3" y="1"/>
                      <a:pt x="0" y="9"/>
                      <a:pt x="1" y="18"/>
                    </a:cubicBezTo>
                    <a:cubicBezTo>
                      <a:pt x="2" y="27"/>
                      <a:pt x="6" y="34"/>
                      <a:pt x="11" y="3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1" name="Freeform 1155"/>
              <p:cNvSpPr>
                <a:spLocks/>
              </p:cNvSpPr>
              <p:nvPr/>
            </p:nvSpPr>
            <p:spPr bwMode="auto">
              <a:xfrm>
                <a:off x="3365" y="3023"/>
                <a:ext cx="47" cy="62"/>
              </a:xfrm>
              <a:custGeom>
                <a:avLst/>
                <a:gdLst>
                  <a:gd name="T0" fmla="*/ 4 w 25"/>
                  <a:gd name="T1" fmla="*/ 30 h 33"/>
                  <a:gd name="T2" fmla="*/ 20 w 25"/>
                  <a:gd name="T3" fmla="*/ 21 h 33"/>
                  <a:gd name="T4" fmla="*/ 21 w 25"/>
                  <a:gd name="T5" fmla="*/ 2 h 33"/>
                  <a:gd name="T6" fmla="*/ 6 w 25"/>
                  <a:gd name="T7" fmla="*/ 12 h 33"/>
                  <a:gd name="T8" fmla="*/ 4 w 25"/>
                  <a:gd name="T9" fmla="*/ 30 h 33"/>
                </a:gdLst>
                <a:ahLst/>
                <a:cxnLst>
                  <a:cxn ang="0">
                    <a:pos x="T0" y="T1"/>
                  </a:cxn>
                  <a:cxn ang="0">
                    <a:pos x="T2" y="T3"/>
                  </a:cxn>
                  <a:cxn ang="0">
                    <a:pos x="T4" y="T5"/>
                  </a:cxn>
                  <a:cxn ang="0">
                    <a:pos x="T6" y="T7"/>
                  </a:cxn>
                  <a:cxn ang="0">
                    <a:pos x="T8" y="T9"/>
                  </a:cxn>
                </a:cxnLst>
                <a:rect l="0" t="0" r="r" b="b"/>
                <a:pathLst>
                  <a:path w="25" h="33">
                    <a:moveTo>
                      <a:pt x="4" y="30"/>
                    </a:moveTo>
                    <a:cubicBezTo>
                      <a:pt x="8" y="33"/>
                      <a:pt x="15" y="29"/>
                      <a:pt x="20" y="21"/>
                    </a:cubicBezTo>
                    <a:cubicBezTo>
                      <a:pt x="25" y="13"/>
                      <a:pt x="25" y="5"/>
                      <a:pt x="21" y="2"/>
                    </a:cubicBezTo>
                    <a:cubicBezTo>
                      <a:pt x="18" y="0"/>
                      <a:pt x="11" y="4"/>
                      <a:pt x="6" y="12"/>
                    </a:cubicBezTo>
                    <a:cubicBezTo>
                      <a:pt x="2" y="20"/>
                      <a:pt x="0" y="28"/>
                      <a:pt x="4" y="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2" name="Freeform 1156"/>
              <p:cNvSpPr>
                <a:spLocks/>
              </p:cNvSpPr>
              <p:nvPr/>
            </p:nvSpPr>
            <p:spPr bwMode="auto">
              <a:xfrm>
                <a:off x="3243" y="2948"/>
                <a:ext cx="27" cy="35"/>
              </a:xfrm>
              <a:custGeom>
                <a:avLst/>
                <a:gdLst>
                  <a:gd name="T0" fmla="*/ 2 w 14"/>
                  <a:gd name="T1" fmla="*/ 17 h 19"/>
                  <a:gd name="T2" fmla="*/ 11 w 14"/>
                  <a:gd name="T3" fmla="*/ 12 h 19"/>
                  <a:gd name="T4" fmla="*/ 11 w 14"/>
                  <a:gd name="T5" fmla="*/ 2 h 19"/>
                  <a:gd name="T6" fmla="*/ 2 w 14"/>
                  <a:gd name="T7" fmla="*/ 7 h 19"/>
                  <a:gd name="T8" fmla="*/ 2 w 14"/>
                  <a:gd name="T9" fmla="*/ 17 h 19"/>
                </a:gdLst>
                <a:ahLst/>
                <a:cxnLst>
                  <a:cxn ang="0">
                    <a:pos x="T0" y="T1"/>
                  </a:cxn>
                  <a:cxn ang="0">
                    <a:pos x="T2" y="T3"/>
                  </a:cxn>
                  <a:cxn ang="0">
                    <a:pos x="T4" y="T5"/>
                  </a:cxn>
                  <a:cxn ang="0">
                    <a:pos x="T6" y="T7"/>
                  </a:cxn>
                  <a:cxn ang="0">
                    <a:pos x="T8" y="T9"/>
                  </a:cxn>
                </a:cxnLst>
                <a:rect l="0" t="0" r="r" b="b"/>
                <a:pathLst>
                  <a:path w="14" h="19">
                    <a:moveTo>
                      <a:pt x="2" y="17"/>
                    </a:moveTo>
                    <a:cubicBezTo>
                      <a:pt x="4" y="19"/>
                      <a:pt x="8" y="17"/>
                      <a:pt x="11" y="12"/>
                    </a:cubicBezTo>
                    <a:cubicBezTo>
                      <a:pt x="14" y="8"/>
                      <a:pt x="14" y="3"/>
                      <a:pt x="11" y="2"/>
                    </a:cubicBezTo>
                    <a:cubicBezTo>
                      <a:pt x="9" y="0"/>
                      <a:pt x="5" y="3"/>
                      <a:pt x="2" y="7"/>
                    </a:cubicBezTo>
                    <a:cubicBezTo>
                      <a:pt x="0" y="11"/>
                      <a:pt x="0" y="16"/>
                      <a:pt x="2" y="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3" name="Freeform 1157"/>
              <p:cNvSpPr>
                <a:spLocks/>
              </p:cNvSpPr>
              <p:nvPr/>
            </p:nvSpPr>
            <p:spPr bwMode="auto">
              <a:xfrm>
                <a:off x="2302" y="2393"/>
                <a:ext cx="1366" cy="1468"/>
              </a:xfrm>
              <a:custGeom>
                <a:avLst/>
                <a:gdLst>
                  <a:gd name="T0" fmla="*/ 1 w 727"/>
                  <a:gd name="T1" fmla="*/ 690 h 781"/>
                  <a:gd name="T2" fmla="*/ 0 w 727"/>
                  <a:gd name="T3" fmla="*/ 693 h 781"/>
                  <a:gd name="T4" fmla="*/ 208 w 727"/>
                  <a:gd name="T5" fmla="*/ 696 h 781"/>
                  <a:gd name="T6" fmla="*/ 223 w 727"/>
                  <a:gd name="T7" fmla="*/ 781 h 781"/>
                  <a:gd name="T8" fmla="*/ 690 w 727"/>
                  <a:gd name="T9" fmla="*/ 504 h 781"/>
                  <a:gd name="T10" fmla="*/ 592 w 727"/>
                  <a:gd name="T11" fmla="*/ 426 h 781"/>
                  <a:gd name="T12" fmla="*/ 723 w 727"/>
                  <a:gd name="T13" fmla="*/ 0 h 781"/>
                  <a:gd name="T14" fmla="*/ 720 w 727"/>
                  <a:gd name="T15" fmla="*/ 0 h 781"/>
                  <a:gd name="T16" fmla="*/ 585 w 727"/>
                  <a:gd name="T17" fmla="*/ 430 h 781"/>
                  <a:gd name="T18" fmla="*/ 683 w 727"/>
                  <a:gd name="T19" fmla="*/ 509 h 781"/>
                  <a:gd name="T20" fmla="*/ 231 w 727"/>
                  <a:gd name="T21" fmla="*/ 777 h 781"/>
                  <a:gd name="T22" fmla="*/ 216 w 727"/>
                  <a:gd name="T23" fmla="*/ 692 h 781"/>
                  <a:gd name="T24" fmla="*/ 1 w 727"/>
                  <a:gd name="T25" fmla="*/ 69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7" h="781">
                    <a:moveTo>
                      <a:pt x="1" y="690"/>
                    </a:moveTo>
                    <a:cubicBezTo>
                      <a:pt x="1" y="691"/>
                      <a:pt x="0" y="692"/>
                      <a:pt x="0" y="693"/>
                    </a:cubicBezTo>
                    <a:cubicBezTo>
                      <a:pt x="74" y="704"/>
                      <a:pt x="144" y="705"/>
                      <a:pt x="208" y="696"/>
                    </a:cubicBezTo>
                    <a:cubicBezTo>
                      <a:pt x="213" y="725"/>
                      <a:pt x="217" y="753"/>
                      <a:pt x="223" y="781"/>
                    </a:cubicBezTo>
                    <a:cubicBezTo>
                      <a:pt x="426" y="754"/>
                      <a:pt x="584" y="648"/>
                      <a:pt x="690" y="504"/>
                    </a:cubicBezTo>
                    <a:cubicBezTo>
                      <a:pt x="658" y="478"/>
                      <a:pt x="625" y="452"/>
                      <a:pt x="592" y="426"/>
                    </a:cubicBezTo>
                    <a:cubicBezTo>
                      <a:pt x="682" y="305"/>
                      <a:pt x="727" y="152"/>
                      <a:pt x="723" y="0"/>
                    </a:cubicBezTo>
                    <a:cubicBezTo>
                      <a:pt x="722" y="0"/>
                      <a:pt x="721" y="0"/>
                      <a:pt x="720" y="0"/>
                    </a:cubicBezTo>
                    <a:cubicBezTo>
                      <a:pt x="724" y="153"/>
                      <a:pt x="677" y="308"/>
                      <a:pt x="585" y="430"/>
                    </a:cubicBezTo>
                    <a:cubicBezTo>
                      <a:pt x="618" y="456"/>
                      <a:pt x="651" y="483"/>
                      <a:pt x="683" y="509"/>
                    </a:cubicBezTo>
                    <a:cubicBezTo>
                      <a:pt x="579" y="647"/>
                      <a:pt x="426" y="749"/>
                      <a:pt x="231" y="777"/>
                    </a:cubicBezTo>
                    <a:cubicBezTo>
                      <a:pt x="226" y="749"/>
                      <a:pt x="221" y="720"/>
                      <a:pt x="216" y="692"/>
                    </a:cubicBezTo>
                    <a:cubicBezTo>
                      <a:pt x="149" y="701"/>
                      <a:pt x="78" y="702"/>
                      <a:pt x="1" y="6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4" name="Freeform 1158"/>
              <p:cNvSpPr>
                <a:spLocks/>
              </p:cNvSpPr>
              <p:nvPr/>
            </p:nvSpPr>
            <p:spPr bwMode="auto">
              <a:xfrm>
                <a:off x="3642" y="2359"/>
                <a:ext cx="32" cy="68"/>
              </a:xfrm>
              <a:custGeom>
                <a:avLst/>
                <a:gdLst>
                  <a:gd name="T0" fmla="*/ 8 w 17"/>
                  <a:gd name="T1" fmla="*/ 36 h 36"/>
                  <a:gd name="T2" fmla="*/ 16 w 17"/>
                  <a:gd name="T3" fmla="*/ 18 h 36"/>
                  <a:gd name="T4" fmla="*/ 7 w 17"/>
                  <a:gd name="T5" fmla="*/ 0 h 36"/>
                  <a:gd name="T6" fmla="*/ 0 w 17"/>
                  <a:gd name="T7" fmla="*/ 19 h 36"/>
                  <a:gd name="T8" fmla="*/ 8 w 17"/>
                  <a:gd name="T9" fmla="*/ 36 h 36"/>
                </a:gdLst>
                <a:ahLst/>
                <a:cxnLst>
                  <a:cxn ang="0">
                    <a:pos x="T0" y="T1"/>
                  </a:cxn>
                  <a:cxn ang="0">
                    <a:pos x="T2" y="T3"/>
                  </a:cxn>
                  <a:cxn ang="0">
                    <a:pos x="T4" y="T5"/>
                  </a:cxn>
                  <a:cxn ang="0">
                    <a:pos x="T6" y="T7"/>
                  </a:cxn>
                  <a:cxn ang="0">
                    <a:pos x="T8" y="T9"/>
                  </a:cxn>
                </a:cxnLst>
                <a:rect l="0" t="0" r="r" b="b"/>
                <a:pathLst>
                  <a:path w="17" h="36">
                    <a:moveTo>
                      <a:pt x="8" y="36"/>
                    </a:moveTo>
                    <a:cubicBezTo>
                      <a:pt x="13" y="36"/>
                      <a:pt x="17" y="28"/>
                      <a:pt x="16" y="18"/>
                    </a:cubicBezTo>
                    <a:cubicBezTo>
                      <a:pt x="16" y="8"/>
                      <a:pt x="12" y="0"/>
                      <a:pt x="7" y="0"/>
                    </a:cubicBezTo>
                    <a:cubicBezTo>
                      <a:pt x="3" y="1"/>
                      <a:pt x="0" y="9"/>
                      <a:pt x="0" y="19"/>
                    </a:cubicBezTo>
                    <a:cubicBezTo>
                      <a:pt x="0" y="28"/>
                      <a:pt x="4" y="36"/>
                      <a:pt x="8" y="3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5" name="Freeform 1159"/>
              <p:cNvSpPr>
                <a:spLocks/>
              </p:cNvSpPr>
              <p:nvPr/>
            </p:nvSpPr>
            <p:spPr bwMode="auto">
              <a:xfrm>
                <a:off x="3384" y="3162"/>
                <a:ext cx="53" cy="66"/>
              </a:xfrm>
              <a:custGeom>
                <a:avLst/>
                <a:gdLst>
                  <a:gd name="T0" fmla="*/ 3 w 28"/>
                  <a:gd name="T1" fmla="*/ 32 h 35"/>
                  <a:gd name="T2" fmla="*/ 21 w 28"/>
                  <a:gd name="T3" fmla="*/ 23 h 35"/>
                  <a:gd name="T4" fmla="*/ 25 w 28"/>
                  <a:gd name="T5" fmla="*/ 3 h 35"/>
                  <a:gd name="T6" fmla="*/ 8 w 28"/>
                  <a:gd name="T7" fmla="*/ 12 h 35"/>
                  <a:gd name="T8" fmla="*/ 3 w 28"/>
                  <a:gd name="T9" fmla="*/ 32 h 35"/>
                </a:gdLst>
                <a:ahLst/>
                <a:cxnLst>
                  <a:cxn ang="0">
                    <a:pos x="T0" y="T1"/>
                  </a:cxn>
                  <a:cxn ang="0">
                    <a:pos x="T2" y="T3"/>
                  </a:cxn>
                  <a:cxn ang="0">
                    <a:pos x="T4" y="T5"/>
                  </a:cxn>
                  <a:cxn ang="0">
                    <a:pos x="T6" y="T7"/>
                  </a:cxn>
                  <a:cxn ang="0">
                    <a:pos x="T8" y="T9"/>
                  </a:cxn>
                </a:cxnLst>
                <a:rect l="0" t="0" r="r" b="b"/>
                <a:pathLst>
                  <a:path w="28" h="35">
                    <a:moveTo>
                      <a:pt x="3" y="32"/>
                    </a:moveTo>
                    <a:cubicBezTo>
                      <a:pt x="6" y="35"/>
                      <a:pt x="14" y="31"/>
                      <a:pt x="21" y="23"/>
                    </a:cubicBezTo>
                    <a:cubicBezTo>
                      <a:pt x="27" y="14"/>
                      <a:pt x="28" y="5"/>
                      <a:pt x="25" y="3"/>
                    </a:cubicBezTo>
                    <a:cubicBezTo>
                      <a:pt x="21" y="0"/>
                      <a:pt x="14" y="4"/>
                      <a:pt x="8" y="12"/>
                    </a:cubicBezTo>
                    <a:cubicBezTo>
                      <a:pt x="2" y="20"/>
                      <a:pt x="0" y="29"/>
                      <a:pt x="3" y="3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6" name="Freeform 1160"/>
              <p:cNvSpPr>
                <a:spLocks/>
              </p:cNvSpPr>
              <p:nvPr/>
            </p:nvSpPr>
            <p:spPr bwMode="auto">
              <a:xfrm>
                <a:off x="2270" y="3679"/>
                <a:ext cx="77" cy="32"/>
              </a:xfrm>
              <a:custGeom>
                <a:avLst/>
                <a:gdLst>
                  <a:gd name="T0" fmla="*/ 0 w 41"/>
                  <a:gd name="T1" fmla="*/ 5 h 17"/>
                  <a:gd name="T2" fmla="*/ 20 w 41"/>
                  <a:gd name="T3" fmla="*/ 15 h 17"/>
                  <a:gd name="T4" fmla="*/ 41 w 41"/>
                  <a:gd name="T5" fmla="*/ 11 h 17"/>
                  <a:gd name="T6" fmla="*/ 22 w 41"/>
                  <a:gd name="T7" fmla="*/ 2 h 17"/>
                  <a:gd name="T8" fmla="*/ 0 w 41"/>
                  <a:gd name="T9" fmla="*/ 5 h 17"/>
                </a:gdLst>
                <a:ahLst/>
                <a:cxnLst>
                  <a:cxn ang="0">
                    <a:pos x="T0" y="T1"/>
                  </a:cxn>
                  <a:cxn ang="0">
                    <a:pos x="T2" y="T3"/>
                  </a:cxn>
                  <a:cxn ang="0">
                    <a:pos x="T4" y="T5"/>
                  </a:cxn>
                  <a:cxn ang="0">
                    <a:pos x="T6" y="T7"/>
                  </a:cxn>
                  <a:cxn ang="0">
                    <a:pos x="T8" y="T9"/>
                  </a:cxn>
                </a:cxnLst>
                <a:rect l="0" t="0" r="r" b="b"/>
                <a:pathLst>
                  <a:path w="41" h="17">
                    <a:moveTo>
                      <a:pt x="0" y="5"/>
                    </a:moveTo>
                    <a:cubicBezTo>
                      <a:pt x="0" y="9"/>
                      <a:pt x="8" y="13"/>
                      <a:pt x="20" y="15"/>
                    </a:cubicBezTo>
                    <a:cubicBezTo>
                      <a:pt x="31" y="17"/>
                      <a:pt x="41" y="15"/>
                      <a:pt x="41" y="11"/>
                    </a:cubicBezTo>
                    <a:cubicBezTo>
                      <a:pt x="41" y="7"/>
                      <a:pt x="33" y="4"/>
                      <a:pt x="22" y="2"/>
                    </a:cubicBezTo>
                    <a:cubicBezTo>
                      <a:pt x="10" y="0"/>
                      <a:pt x="1" y="2"/>
                      <a:pt x="0" y="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7" name="Freeform 1161"/>
              <p:cNvSpPr>
                <a:spLocks/>
              </p:cNvSpPr>
              <p:nvPr/>
            </p:nvSpPr>
            <p:spPr bwMode="auto">
              <a:xfrm>
                <a:off x="3565" y="3303"/>
                <a:ext cx="62" cy="75"/>
              </a:xfrm>
              <a:custGeom>
                <a:avLst/>
                <a:gdLst>
                  <a:gd name="T0" fmla="*/ 3 w 33"/>
                  <a:gd name="T1" fmla="*/ 37 h 40"/>
                  <a:gd name="T2" fmla="*/ 23 w 33"/>
                  <a:gd name="T3" fmla="*/ 25 h 40"/>
                  <a:gd name="T4" fmla="*/ 29 w 33"/>
                  <a:gd name="T5" fmla="*/ 3 h 40"/>
                  <a:gd name="T6" fmla="*/ 10 w 33"/>
                  <a:gd name="T7" fmla="*/ 15 h 40"/>
                  <a:gd name="T8" fmla="*/ 3 w 33"/>
                  <a:gd name="T9" fmla="*/ 37 h 40"/>
                </a:gdLst>
                <a:ahLst/>
                <a:cxnLst>
                  <a:cxn ang="0">
                    <a:pos x="T0" y="T1"/>
                  </a:cxn>
                  <a:cxn ang="0">
                    <a:pos x="T2" y="T3"/>
                  </a:cxn>
                  <a:cxn ang="0">
                    <a:pos x="T4" y="T5"/>
                  </a:cxn>
                  <a:cxn ang="0">
                    <a:pos x="T6" y="T7"/>
                  </a:cxn>
                  <a:cxn ang="0">
                    <a:pos x="T8" y="T9"/>
                  </a:cxn>
                </a:cxnLst>
                <a:rect l="0" t="0" r="r" b="b"/>
                <a:pathLst>
                  <a:path w="33" h="40">
                    <a:moveTo>
                      <a:pt x="3" y="37"/>
                    </a:moveTo>
                    <a:cubicBezTo>
                      <a:pt x="7" y="40"/>
                      <a:pt x="16" y="35"/>
                      <a:pt x="23" y="25"/>
                    </a:cubicBezTo>
                    <a:cubicBezTo>
                      <a:pt x="30" y="16"/>
                      <a:pt x="33" y="5"/>
                      <a:pt x="29" y="3"/>
                    </a:cubicBezTo>
                    <a:cubicBezTo>
                      <a:pt x="25" y="0"/>
                      <a:pt x="17" y="5"/>
                      <a:pt x="10" y="15"/>
                    </a:cubicBezTo>
                    <a:cubicBezTo>
                      <a:pt x="3" y="25"/>
                      <a:pt x="0" y="35"/>
                      <a:pt x="3" y="3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8" name="Freeform 1162"/>
              <p:cNvSpPr>
                <a:spLocks/>
              </p:cNvSpPr>
              <p:nvPr/>
            </p:nvSpPr>
            <p:spPr bwMode="auto">
              <a:xfrm>
                <a:off x="2674" y="3839"/>
                <a:ext cx="96" cy="39"/>
              </a:xfrm>
              <a:custGeom>
                <a:avLst/>
                <a:gdLst>
                  <a:gd name="T0" fmla="*/ 1 w 51"/>
                  <a:gd name="T1" fmla="*/ 14 h 21"/>
                  <a:gd name="T2" fmla="*/ 27 w 51"/>
                  <a:gd name="T3" fmla="*/ 19 h 21"/>
                  <a:gd name="T4" fmla="*/ 50 w 51"/>
                  <a:gd name="T5" fmla="*/ 7 h 21"/>
                  <a:gd name="T6" fmla="*/ 25 w 51"/>
                  <a:gd name="T7" fmla="*/ 2 h 21"/>
                  <a:gd name="T8" fmla="*/ 1 w 51"/>
                  <a:gd name="T9" fmla="*/ 14 h 21"/>
                </a:gdLst>
                <a:ahLst/>
                <a:cxnLst>
                  <a:cxn ang="0">
                    <a:pos x="T0" y="T1"/>
                  </a:cxn>
                  <a:cxn ang="0">
                    <a:pos x="T2" y="T3"/>
                  </a:cxn>
                  <a:cxn ang="0">
                    <a:pos x="T4" y="T5"/>
                  </a:cxn>
                  <a:cxn ang="0">
                    <a:pos x="T6" y="T7"/>
                  </a:cxn>
                  <a:cxn ang="0">
                    <a:pos x="T8" y="T9"/>
                  </a:cxn>
                </a:cxnLst>
                <a:rect l="0" t="0" r="r" b="b"/>
                <a:pathLst>
                  <a:path w="51" h="21">
                    <a:moveTo>
                      <a:pt x="1" y="14"/>
                    </a:moveTo>
                    <a:cubicBezTo>
                      <a:pt x="1" y="18"/>
                      <a:pt x="14" y="21"/>
                      <a:pt x="27" y="19"/>
                    </a:cubicBezTo>
                    <a:cubicBezTo>
                      <a:pt x="41" y="17"/>
                      <a:pt x="51" y="11"/>
                      <a:pt x="50" y="7"/>
                    </a:cubicBezTo>
                    <a:cubicBezTo>
                      <a:pt x="49" y="2"/>
                      <a:pt x="38" y="0"/>
                      <a:pt x="25" y="2"/>
                    </a:cubicBezTo>
                    <a:cubicBezTo>
                      <a:pt x="11" y="4"/>
                      <a:pt x="0" y="9"/>
                      <a:pt x="1" y="1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9" name="Freeform 1163"/>
              <p:cNvSpPr>
                <a:spLocks/>
              </p:cNvSpPr>
              <p:nvPr/>
            </p:nvSpPr>
            <p:spPr bwMode="auto">
              <a:xfrm>
                <a:off x="2668" y="3688"/>
                <a:ext cx="53" cy="23"/>
              </a:xfrm>
              <a:custGeom>
                <a:avLst/>
                <a:gdLst>
                  <a:gd name="T0" fmla="*/ 0 w 28"/>
                  <a:gd name="T1" fmla="*/ 8 h 12"/>
                  <a:gd name="T2" fmla="*/ 15 w 28"/>
                  <a:gd name="T3" fmla="*/ 11 h 12"/>
                  <a:gd name="T4" fmla="*/ 27 w 28"/>
                  <a:gd name="T5" fmla="*/ 4 h 12"/>
                  <a:gd name="T6" fmla="*/ 13 w 28"/>
                  <a:gd name="T7" fmla="*/ 1 h 12"/>
                  <a:gd name="T8" fmla="*/ 0 w 28"/>
                  <a:gd name="T9" fmla="*/ 8 h 12"/>
                </a:gdLst>
                <a:ahLst/>
                <a:cxnLst>
                  <a:cxn ang="0">
                    <a:pos x="T0" y="T1"/>
                  </a:cxn>
                  <a:cxn ang="0">
                    <a:pos x="T2" y="T3"/>
                  </a:cxn>
                  <a:cxn ang="0">
                    <a:pos x="T4" y="T5"/>
                  </a:cxn>
                  <a:cxn ang="0">
                    <a:pos x="T6" y="T7"/>
                  </a:cxn>
                  <a:cxn ang="0">
                    <a:pos x="T8" y="T9"/>
                  </a:cxn>
                </a:cxnLst>
                <a:rect l="0" t="0" r="r" b="b"/>
                <a:pathLst>
                  <a:path w="28" h="12">
                    <a:moveTo>
                      <a:pt x="0" y="8"/>
                    </a:moveTo>
                    <a:cubicBezTo>
                      <a:pt x="1" y="11"/>
                      <a:pt x="7" y="12"/>
                      <a:pt x="15" y="11"/>
                    </a:cubicBezTo>
                    <a:cubicBezTo>
                      <a:pt x="23" y="10"/>
                      <a:pt x="28" y="7"/>
                      <a:pt x="27" y="4"/>
                    </a:cubicBezTo>
                    <a:cubicBezTo>
                      <a:pt x="27" y="1"/>
                      <a:pt x="21" y="0"/>
                      <a:pt x="13" y="1"/>
                    </a:cubicBezTo>
                    <a:cubicBezTo>
                      <a:pt x="6" y="2"/>
                      <a:pt x="0" y="5"/>
                      <a:pt x="0"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0" name="Freeform 1164"/>
              <p:cNvSpPr>
                <a:spLocks/>
              </p:cNvSpPr>
              <p:nvPr/>
            </p:nvSpPr>
            <p:spPr bwMode="auto">
              <a:xfrm>
                <a:off x="3642" y="2527"/>
                <a:ext cx="460" cy="1141"/>
              </a:xfrm>
              <a:custGeom>
                <a:avLst/>
                <a:gdLst>
                  <a:gd name="T0" fmla="*/ 0 w 245"/>
                  <a:gd name="T1" fmla="*/ 606 h 607"/>
                  <a:gd name="T2" fmla="*/ 0 w 245"/>
                  <a:gd name="T3" fmla="*/ 607 h 607"/>
                  <a:gd name="T4" fmla="*/ 67 w 245"/>
                  <a:gd name="T5" fmla="*/ 531 h 607"/>
                  <a:gd name="T6" fmla="*/ 97 w 245"/>
                  <a:gd name="T7" fmla="*/ 556 h 607"/>
                  <a:gd name="T8" fmla="*/ 240 w 245"/>
                  <a:gd name="T9" fmla="*/ 297 h 607"/>
                  <a:gd name="T10" fmla="*/ 188 w 245"/>
                  <a:gd name="T11" fmla="*/ 276 h 607"/>
                  <a:gd name="T12" fmla="*/ 245 w 245"/>
                  <a:gd name="T13" fmla="*/ 1 h 607"/>
                  <a:gd name="T14" fmla="*/ 243 w 245"/>
                  <a:gd name="T15" fmla="*/ 1 h 607"/>
                  <a:gd name="T16" fmla="*/ 185 w 245"/>
                  <a:gd name="T17" fmla="*/ 280 h 607"/>
                  <a:gd name="T18" fmla="*/ 237 w 245"/>
                  <a:gd name="T19" fmla="*/ 300 h 607"/>
                  <a:gd name="T20" fmla="*/ 99 w 245"/>
                  <a:gd name="T21" fmla="*/ 552 h 607"/>
                  <a:gd name="T22" fmla="*/ 69 w 245"/>
                  <a:gd name="T23" fmla="*/ 527 h 607"/>
                  <a:gd name="T24" fmla="*/ 0 w 245"/>
                  <a:gd name="T25" fmla="*/ 606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607">
                    <a:moveTo>
                      <a:pt x="0" y="606"/>
                    </a:moveTo>
                    <a:cubicBezTo>
                      <a:pt x="0" y="607"/>
                      <a:pt x="0" y="607"/>
                      <a:pt x="0" y="607"/>
                    </a:cubicBezTo>
                    <a:cubicBezTo>
                      <a:pt x="24" y="583"/>
                      <a:pt x="46" y="558"/>
                      <a:pt x="67" y="531"/>
                    </a:cubicBezTo>
                    <a:cubicBezTo>
                      <a:pt x="77" y="540"/>
                      <a:pt x="87" y="548"/>
                      <a:pt x="97" y="556"/>
                    </a:cubicBezTo>
                    <a:cubicBezTo>
                      <a:pt x="158" y="478"/>
                      <a:pt x="206" y="390"/>
                      <a:pt x="240" y="297"/>
                    </a:cubicBezTo>
                    <a:cubicBezTo>
                      <a:pt x="223" y="290"/>
                      <a:pt x="205" y="283"/>
                      <a:pt x="188" y="276"/>
                    </a:cubicBezTo>
                    <a:cubicBezTo>
                      <a:pt x="220" y="188"/>
                      <a:pt x="239" y="95"/>
                      <a:pt x="245" y="1"/>
                    </a:cubicBezTo>
                    <a:cubicBezTo>
                      <a:pt x="244" y="0"/>
                      <a:pt x="244" y="1"/>
                      <a:pt x="243" y="1"/>
                    </a:cubicBezTo>
                    <a:cubicBezTo>
                      <a:pt x="238" y="96"/>
                      <a:pt x="218" y="190"/>
                      <a:pt x="185" y="280"/>
                    </a:cubicBezTo>
                    <a:cubicBezTo>
                      <a:pt x="202" y="287"/>
                      <a:pt x="220" y="294"/>
                      <a:pt x="237" y="300"/>
                    </a:cubicBezTo>
                    <a:cubicBezTo>
                      <a:pt x="204" y="391"/>
                      <a:pt x="157" y="476"/>
                      <a:pt x="99" y="552"/>
                    </a:cubicBezTo>
                    <a:cubicBezTo>
                      <a:pt x="89" y="543"/>
                      <a:pt x="79" y="535"/>
                      <a:pt x="69" y="527"/>
                    </a:cubicBezTo>
                    <a:cubicBezTo>
                      <a:pt x="47" y="555"/>
                      <a:pt x="24" y="581"/>
                      <a:pt x="0" y="60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1" name="Freeform 1165"/>
              <p:cNvSpPr>
                <a:spLocks/>
              </p:cNvSpPr>
              <p:nvPr/>
            </p:nvSpPr>
            <p:spPr bwMode="auto">
              <a:xfrm>
                <a:off x="4093" y="2506"/>
                <a:ext cx="15" cy="43"/>
              </a:xfrm>
              <a:custGeom>
                <a:avLst/>
                <a:gdLst>
                  <a:gd name="T0" fmla="*/ 3 w 8"/>
                  <a:gd name="T1" fmla="*/ 23 h 23"/>
                  <a:gd name="T2" fmla="*/ 8 w 8"/>
                  <a:gd name="T3" fmla="*/ 12 h 23"/>
                  <a:gd name="T4" fmla="*/ 5 w 8"/>
                  <a:gd name="T5" fmla="*/ 0 h 23"/>
                  <a:gd name="T6" fmla="*/ 0 w 8"/>
                  <a:gd name="T7" fmla="*/ 11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cubicBezTo>
                      <a:pt x="5" y="23"/>
                      <a:pt x="7" y="18"/>
                      <a:pt x="8" y="12"/>
                    </a:cubicBezTo>
                    <a:cubicBezTo>
                      <a:pt x="8" y="6"/>
                      <a:pt x="7" y="0"/>
                      <a:pt x="5" y="0"/>
                    </a:cubicBezTo>
                    <a:cubicBezTo>
                      <a:pt x="3" y="0"/>
                      <a:pt x="1" y="5"/>
                      <a:pt x="0" y="11"/>
                    </a:cubicBezTo>
                    <a:cubicBezTo>
                      <a:pt x="0" y="18"/>
                      <a:pt x="1" y="23"/>
                      <a:pt x="3"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2" name="Freeform 1166"/>
              <p:cNvSpPr>
                <a:spLocks/>
              </p:cNvSpPr>
              <p:nvPr/>
            </p:nvSpPr>
            <p:spPr bwMode="auto">
              <a:xfrm>
                <a:off x="3982" y="3025"/>
                <a:ext cx="21" cy="43"/>
              </a:xfrm>
              <a:custGeom>
                <a:avLst/>
                <a:gdLst>
                  <a:gd name="T0" fmla="*/ 2 w 11"/>
                  <a:gd name="T1" fmla="*/ 22 h 23"/>
                  <a:gd name="T2" fmla="*/ 9 w 11"/>
                  <a:gd name="T3" fmla="*/ 13 h 23"/>
                  <a:gd name="T4" fmla="*/ 10 w 11"/>
                  <a:gd name="T5" fmla="*/ 1 h 23"/>
                  <a:gd name="T6" fmla="*/ 2 w 11"/>
                  <a:gd name="T7" fmla="*/ 10 h 23"/>
                  <a:gd name="T8" fmla="*/ 2 w 11"/>
                  <a:gd name="T9" fmla="*/ 22 h 23"/>
                </a:gdLst>
                <a:ahLst/>
                <a:cxnLst>
                  <a:cxn ang="0">
                    <a:pos x="T0" y="T1"/>
                  </a:cxn>
                  <a:cxn ang="0">
                    <a:pos x="T2" y="T3"/>
                  </a:cxn>
                  <a:cxn ang="0">
                    <a:pos x="T4" y="T5"/>
                  </a:cxn>
                  <a:cxn ang="0">
                    <a:pos x="T6" y="T7"/>
                  </a:cxn>
                  <a:cxn ang="0">
                    <a:pos x="T8" y="T9"/>
                  </a:cxn>
                </a:cxnLst>
                <a:rect l="0" t="0" r="r" b="b"/>
                <a:pathLst>
                  <a:path w="11" h="23">
                    <a:moveTo>
                      <a:pt x="2" y="22"/>
                    </a:moveTo>
                    <a:cubicBezTo>
                      <a:pt x="4" y="23"/>
                      <a:pt x="7" y="19"/>
                      <a:pt x="9" y="13"/>
                    </a:cubicBezTo>
                    <a:cubicBezTo>
                      <a:pt x="11" y="7"/>
                      <a:pt x="11" y="2"/>
                      <a:pt x="10" y="1"/>
                    </a:cubicBezTo>
                    <a:cubicBezTo>
                      <a:pt x="7" y="0"/>
                      <a:pt x="5" y="5"/>
                      <a:pt x="2" y="10"/>
                    </a:cubicBezTo>
                    <a:cubicBezTo>
                      <a:pt x="0" y="16"/>
                      <a:pt x="0" y="21"/>
                      <a:pt x="2" y="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3" name="Freeform 1167"/>
              <p:cNvSpPr>
                <a:spLocks/>
              </p:cNvSpPr>
              <p:nvPr/>
            </p:nvSpPr>
            <p:spPr bwMode="auto">
              <a:xfrm>
                <a:off x="3629" y="3651"/>
                <a:ext cx="30" cy="30"/>
              </a:xfrm>
              <a:custGeom>
                <a:avLst/>
                <a:gdLst>
                  <a:gd name="T0" fmla="*/ 1 w 16"/>
                  <a:gd name="T1" fmla="*/ 15 h 16"/>
                  <a:gd name="T2" fmla="*/ 10 w 16"/>
                  <a:gd name="T3" fmla="*/ 10 h 16"/>
                  <a:gd name="T4" fmla="*/ 15 w 16"/>
                  <a:gd name="T5" fmla="*/ 1 h 16"/>
                  <a:gd name="T6" fmla="*/ 6 w 16"/>
                  <a:gd name="T7" fmla="*/ 5 h 16"/>
                  <a:gd name="T8" fmla="*/ 1 w 16"/>
                  <a:gd name="T9" fmla="*/ 15 h 16"/>
                </a:gdLst>
                <a:ahLst/>
                <a:cxnLst>
                  <a:cxn ang="0">
                    <a:pos x="T0" y="T1"/>
                  </a:cxn>
                  <a:cxn ang="0">
                    <a:pos x="T2" y="T3"/>
                  </a:cxn>
                  <a:cxn ang="0">
                    <a:pos x="T4" y="T5"/>
                  </a:cxn>
                  <a:cxn ang="0">
                    <a:pos x="T6" y="T7"/>
                  </a:cxn>
                  <a:cxn ang="0">
                    <a:pos x="T8" y="T9"/>
                  </a:cxn>
                </a:cxnLst>
                <a:rect l="0" t="0" r="r" b="b"/>
                <a:pathLst>
                  <a:path w="16" h="16">
                    <a:moveTo>
                      <a:pt x="1" y="15"/>
                    </a:moveTo>
                    <a:cubicBezTo>
                      <a:pt x="3" y="16"/>
                      <a:pt x="6" y="14"/>
                      <a:pt x="10" y="10"/>
                    </a:cubicBezTo>
                    <a:cubicBezTo>
                      <a:pt x="14" y="6"/>
                      <a:pt x="16" y="2"/>
                      <a:pt x="15" y="1"/>
                    </a:cubicBezTo>
                    <a:cubicBezTo>
                      <a:pt x="13" y="0"/>
                      <a:pt x="9" y="2"/>
                      <a:pt x="6" y="5"/>
                    </a:cubicBezTo>
                    <a:cubicBezTo>
                      <a:pt x="2" y="9"/>
                      <a:pt x="0" y="13"/>
                      <a:pt x="1"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4" name="Freeform 1168"/>
              <p:cNvSpPr>
                <a:spLocks/>
              </p:cNvSpPr>
              <p:nvPr/>
            </p:nvSpPr>
            <p:spPr bwMode="auto">
              <a:xfrm>
                <a:off x="4080" y="3062"/>
                <a:ext cx="22" cy="45"/>
              </a:xfrm>
              <a:custGeom>
                <a:avLst/>
                <a:gdLst>
                  <a:gd name="T0" fmla="*/ 2 w 12"/>
                  <a:gd name="T1" fmla="*/ 23 h 24"/>
                  <a:gd name="T2" fmla="*/ 9 w 12"/>
                  <a:gd name="T3" fmla="*/ 13 h 24"/>
                  <a:gd name="T4" fmla="*/ 10 w 12"/>
                  <a:gd name="T5" fmla="*/ 1 h 24"/>
                  <a:gd name="T6" fmla="*/ 3 w 12"/>
                  <a:gd name="T7" fmla="*/ 11 h 24"/>
                  <a:gd name="T8" fmla="*/ 2 w 12"/>
                  <a:gd name="T9" fmla="*/ 23 h 24"/>
                </a:gdLst>
                <a:ahLst/>
                <a:cxnLst>
                  <a:cxn ang="0">
                    <a:pos x="T0" y="T1"/>
                  </a:cxn>
                  <a:cxn ang="0">
                    <a:pos x="T2" y="T3"/>
                  </a:cxn>
                  <a:cxn ang="0">
                    <a:pos x="T4" y="T5"/>
                  </a:cxn>
                  <a:cxn ang="0">
                    <a:pos x="T6" y="T7"/>
                  </a:cxn>
                  <a:cxn ang="0">
                    <a:pos x="T8" y="T9"/>
                  </a:cxn>
                </a:cxnLst>
                <a:rect l="0" t="0" r="r" b="b"/>
                <a:pathLst>
                  <a:path w="12" h="24">
                    <a:moveTo>
                      <a:pt x="2" y="23"/>
                    </a:moveTo>
                    <a:cubicBezTo>
                      <a:pt x="4" y="24"/>
                      <a:pt x="7" y="20"/>
                      <a:pt x="9" y="13"/>
                    </a:cubicBezTo>
                    <a:cubicBezTo>
                      <a:pt x="12" y="7"/>
                      <a:pt x="12" y="2"/>
                      <a:pt x="10" y="1"/>
                    </a:cubicBezTo>
                    <a:cubicBezTo>
                      <a:pt x="8" y="0"/>
                      <a:pt x="5" y="5"/>
                      <a:pt x="3" y="11"/>
                    </a:cubicBezTo>
                    <a:cubicBezTo>
                      <a:pt x="0" y="17"/>
                      <a:pt x="0" y="23"/>
                      <a:pt x="2"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5" name="Freeform 1169"/>
              <p:cNvSpPr>
                <a:spLocks/>
              </p:cNvSpPr>
              <p:nvPr/>
            </p:nvSpPr>
            <p:spPr bwMode="auto">
              <a:xfrm>
                <a:off x="3807" y="3549"/>
                <a:ext cx="34" cy="42"/>
              </a:xfrm>
              <a:custGeom>
                <a:avLst/>
                <a:gdLst>
                  <a:gd name="T0" fmla="*/ 2 w 18"/>
                  <a:gd name="T1" fmla="*/ 21 h 22"/>
                  <a:gd name="T2" fmla="*/ 12 w 18"/>
                  <a:gd name="T3" fmla="*/ 14 h 22"/>
                  <a:gd name="T4" fmla="*/ 17 w 18"/>
                  <a:gd name="T5" fmla="*/ 1 h 22"/>
                  <a:gd name="T6" fmla="*/ 6 w 18"/>
                  <a:gd name="T7" fmla="*/ 9 h 22"/>
                  <a:gd name="T8" fmla="*/ 2 w 18"/>
                  <a:gd name="T9" fmla="*/ 21 h 22"/>
                </a:gdLst>
                <a:ahLst/>
                <a:cxnLst>
                  <a:cxn ang="0">
                    <a:pos x="T0" y="T1"/>
                  </a:cxn>
                  <a:cxn ang="0">
                    <a:pos x="T2" y="T3"/>
                  </a:cxn>
                  <a:cxn ang="0">
                    <a:pos x="T4" y="T5"/>
                  </a:cxn>
                  <a:cxn ang="0">
                    <a:pos x="T6" y="T7"/>
                  </a:cxn>
                  <a:cxn ang="0">
                    <a:pos x="T8" y="T9"/>
                  </a:cxn>
                </a:cxnLst>
                <a:rect l="0" t="0" r="r" b="b"/>
                <a:pathLst>
                  <a:path w="18" h="22">
                    <a:moveTo>
                      <a:pt x="2" y="21"/>
                    </a:moveTo>
                    <a:cubicBezTo>
                      <a:pt x="3" y="22"/>
                      <a:pt x="8" y="19"/>
                      <a:pt x="12" y="14"/>
                    </a:cubicBezTo>
                    <a:cubicBezTo>
                      <a:pt x="16" y="8"/>
                      <a:pt x="18" y="3"/>
                      <a:pt x="17" y="1"/>
                    </a:cubicBezTo>
                    <a:cubicBezTo>
                      <a:pt x="15" y="0"/>
                      <a:pt x="10" y="4"/>
                      <a:pt x="6" y="9"/>
                    </a:cubicBezTo>
                    <a:cubicBezTo>
                      <a:pt x="3" y="14"/>
                      <a:pt x="0" y="19"/>
                      <a:pt x="2"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6" name="Freeform 1170"/>
              <p:cNvSpPr>
                <a:spLocks/>
              </p:cNvSpPr>
              <p:nvPr/>
            </p:nvSpPr>
            <p:spPr bwMode="auto">
              <a:xfrm>
                <a:off x="3758" y="3512"/>
                <a:ext cx="21" cy="24"/>
              </a:xfrm>
              <a:custGeom>
                <a:avLst/>
                <a:gdLst>
                  <a:gd name="T0" fmla="*/ 1 w 11"/>
                  <a:gd name="T1" fmla="*/ 12 h 13"/>
                  <a:gd name="T2" fmla="*/ 7 w 11"/>
                  <a:gd name="T3" fmla="*/ 8 h 13"/>
                  <a:gd name="T4" fmla="*/ 10 w 11"/>
                  <a:gd name="T5" fmla="*/ 1 h 13"/>
                  <a:gd name="T6" fmla="*/ 4 w 11"/>
                  <a:gd name="T7" fmla="*/ 5 h 13"/>
                  <a:gd name="T8" fmla="*/ 1 w 11"/>
                  <a:gd name="T9" fmla="*/ 12 h 13"/>
                </a:gdLst>
                <a:ahLst/>
                <a:cxnLst>
                  <a:cxn ang="0">
                    <a:pos x="T0" y="T1"/>
                  </a:cxn>
                  <a:cxn ang="0">
                    <a:pos x="T2" y="T3"/>
                  </a:cxn>
                  <a:cxn ang="0">
                    <a:pos x="T4" y="T5"/>
                  </a:cxn>
                  <a:cxn ang="0">
                    <a:pos x="T6" y="T7"/>
                  </a:cxn>
                  <a:cxn ang="0">
                    <a:pos x="T8" y="T9"/>
                  </a:cxn>
                </a:cxnLst>
                <a:rect l="0" t="0" r="r" b="b"/>
                <a:pathLst>
                  <a:path w="11" h="13">
                    <a:moveTo>
                      <a:pt x="1" y="12"/>
                    </a:moveTo>
                    <a:cubicBezTo>
                      <a:pt x="2" y="13"/>
                      <a:pt x="5" y="11"/>
                      <a:pt x="7" y="8"/>
                    </a:cubicBezTo>
                    <a:cubicBezTo>
                      <a:pt x="10" y="5"/>
                      <a:pt x="11" y="2"/>
                      <a:pt x="10" y="1"/>
                    </a:cubicBezTo>
                    <a:cubicBezTo>
                      <a:pt x="9" y="0"/>
                      <a:pt x="6" y="2"/>
                      <a:pt x="4" y="5"/>
                    </a:cubicBezTo>
                    <a:cubicBezTo>
                      <a:pt x="1" y="8"/>
                      <a:pt x="0" y="11"/>
                      <a:pt x="1"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7" name="Freeform 1171"/>
              <p:cNvSpPr>
                <a:spLocks/>
              </p:cNvSpPr>
              <p:nvPr/>
            </p:nvSpPr>
            <p:spPr bwMode="auto">
              <a:xfrm>
                <a:off x="2772" y="3045"/>
                <a:ext cx="678" cy="549"/>
              </a:xfrm>
              <a:custGeom>
                <a:avLst/>
                <a:gdLst>
                  <a:gd name="T0" fmla="*/ 361 w 361"/>
                  <a:gd name="T1" fmla="*/ 0 h 292"/>
                  <a:gd name="T2" fmla="*/ 360 w 361"/>
                  <a:gd name="T3" fmla="*/ 0 h 292"/>
                  <a:gd name="T4" fmla="*/ 322 w 361"/>
                  <a:gd name="T5" fmla="*/ 58 h 292"/>
                  <a:gd name="T6" fmla="*/ 291 w 361"/>
                  <a:gd name="T7" fmla="*/ 34 h 292"/>
                  <a:gd name="T8" fmla="*/ 162 w 361"/>
                  <a:gd name="T9" fmla="*/ 160 h 292"/>
                  <a:gd name="T10" fmla="*/ 194 w 361"/>
                  <a:gd name="T11" fmla="*/ 208 h 292"/>
                  <a:gd name="T12" fmla="*/ 0 w 361"/>
                  <a:gd name="T13" fmla="*/ 291 h 292"/>
                  <a:gd name="T14" fmla="*/ 1 w 361"/>
                  <a:gd name="T15" fmla="*/ 292 h 292"/>
                  <a:gd name="T16" fmla="*/ 197 w 361"/>
                  <a:gd name="T17" fmla="*/ 207 h 292"/>
                  <a:gd name="T18" fmla="*/ 165 w 361"/>
                  <a:gd name="T19" fmla="*/ 160 h 292"/>
                  <a:gd name="T20" fmla="*/ 291 w 361"/>
                  <a:gd name="T21" fmla="*/ 37 h 292"/>
                  <a:gd name="T22" fmla="*/ 322 w 361"/>
                  <a:gd name="T23" fmla="*/ 61 h 292"/>
                  <a:gd name="T24" fmla="*/ 361 w 361"/>
                  <a:gd name="T25"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1" h="292">
                    <a:moveTo>
                      <a:pt x="361" y="0"/>
                    </a:moveTo>
                    <a:cubicBezTo>
                      <a:pt x="361" y="0"/>
                      <a:pt x="360" y="0"/>
                      <a:pt x="360" y="0"/>
                    </a:cubicBezTo>
                    <a:cubicBezTo>
                      <a:pt x="348" y="20"/>
                      <a:pt x="336" y="39"/>
                      <a:pt x="322" y="58"/>
                    </a:cubicBezTo>
                    <a:cubicBezTo>
                      <a:pt x="312" y="50"/>
                      <a:pt x="302" y="42"/>
                      <a:pt x="291" y="34"/>
                    </a:cubicBezTo>
                    <a:cubicBezTo>
                      <a:pt x="256" y="83"/>
                      <a:pt x="213" y="126"/>
                      <a:pt x="162" y="160"/>
                    </a:cubicBezTo>
                    <a:cubicBezTo>
                      <a:pt x="173" y="176"/>
                      <a:pt x="183" y="192"/>
                      <a:pt x="194" y="208"/>
                    </a:cubicBezTo>
                    <a:cubicBezTo>
                      <a:pt x="137" y="246"/>
                      <a:pt x="73" y="275"/>
                      <a:pt x="0" y="291"/>
                    </a:cubicBezTo>
                    <a:cubicBezTo>
                      <a:pt x="0" y="291"/>
                      <a:pt x="1" y="292"/>
                      <a:pt x="1" y="292"/>
                    </a:cubicBezTo>
                    <a:cubicBezTo>
                      <a:pt x="74" y="276"/>
                      <a:pt x="140" y="246"/>
                      <a:pt x="197" y="207"/>
                    </a:cubicBezTo>
                    <a:cubicBezTo>
                      <a:pt x="186" y="191"/>
                      <a:pt x="176" y="176"/>
                      <a:pt x="165" y="160"/>
                    </a:cubicBezTo>
                    <a:cubicBezTo>
                      <a:pt x="214" y="126"/>
                      <a:pt x="256" y="84"/>
                      <a:pt x="291" y="37"/>
                    </a:cubicBezTo>
                    <a:cubicBezTo>
                      <a:pt x="301" y="45"/>
                      <a:pt x="311" y="53"/>
                      <a:pt x="322" y="61"/>
                    </a:cubicBezTo>
                    <a:cubicBezTo>
                      <a:pt x="336" y="42"/>
                      <a:pt x="349" y="21"/>
                      <a:pt x="36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8" name="Freeform 1172"/>
              <p:cNvSpPr>
                <a:spLocks/>
              </p:cNvSpPr>
              <p:nvPr/>
            </p:nvSpPr>
            <p:spPr bwMode="auto">
              <a:xfrm>
                <a:off x="2755" y="3585"/>
                <a:ext cx="35" cy="17"/>
              </a:xfrm>
              <a:custGeom>
                <a:avLst/>
                <a:gdLst>
                  <a:gd name="T0" fmla="*/ 18 w 19"/>
                  <a:gd name="T1" fmla="*/ 3 h 9"/>
                  <a:gd name="T2" fmla="*/ 9 w 19"/>
                  <a:gd name="T3" fmla="*/ 1 h 9"/>
                  <a:gd name="T4" fmla="*/ 1 w 19"/>
                  <a:gd name="T5" fmla="*/ 6 h 9"/>
                  <a:gd name="T6" fmla="*/ 10 w 19"/>
                  <a:gd name="T7" fmla="*/ 8 h 9"/>
                  <a:gd name="T8" fmla="*/ 18 w 19"/>
                  <a:gd name="T9" fmla="*/ 3 h 9"/>
                </a:gdLst>
                <a:ahLst/>
                <a:cxnLst>
                  <a:cxn ang="0">
                    <a:pos x="T0" y="T1"/>
                  </a:cxn>
                  <a:cxn ang="0">
                    <a:pos x="T2" y="T3"/>
                  </a:cxn>
                  <a:cxn ang="0">
                    <a:pos x="T4" y="T5"/>
                  </a:cxn>
                  <a:cxn ang="0">
                    <a:pos x="T6" y="T7"/>
                  </a:cxn>
                  <a:cxn ang="0">
                    <a:pos x="T8" y="T9"/>
                  </a:cxn>
                </a:cxnLst>
                <a:rect l="0" t="0" r="r" b="b"/>
                <a:pathLst>
                  <a:path w="19" h="9">
                    <a:moveTo>
                      <a:pt x="18" y="3"/>
                    </a:moveTo>
                    <a:cubicBezTo>
                      <a:pt x="18" y="0"/>
                      <a:pt x="13" y="0"/>
                      <a:pt x="9" y="1"/>
                    </a:cubicBezTo>
                    <a:cubicBezTo>
                      <a:pt x="4" y="2"/>
                      <a:pt x="0" y="4"/>
                      <a:pt x="1" y="6"/>
                    </a:cubicBezTo>
                    <a:cubicBezTo>
                      <a:pt x="1" y="9"/>
                      <a:pt x="6" y="9"/>
                      <a:pt x="10" y="8"/>
                    </a:cubicBezTo>
                    <a:cubicBezTo>
                      <a:pt x="15" y="7"/>
                      <a:pt x="19" y="5"/>
                      <a:pt x="18" y="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9" name="Freeform 1173"/>
              <p:cNvSpPr>
                <a:spLocks/>
              </p:cNvSpPr>
              <p:nvPr/>
            </p:nvSpPr>
            <p:spPr bwMode="auto">
              <a:xfrm>
                <a:off x="3123" y="3425"/>
                <a:ext cx="28" cy="23"/>
              </a:xfrm>
              <a:custGeom>
                <a:avLst/>
                <a:gdLst>
                  <a:gd name="T0" fmla="*/ 14 w 15"/>
                  <a:gd name="T1" fmla="*/ 1 h 12"/>
                  <a:gd name="T2" fmla="*/ 5 w 15"/>
                  <a:gd name="T3" fmla="*/ 3 h 12"/>
                  <a:gd name="T4" fmla="*/ 1 w 15"/>
                  <a:gd name="T5" fmla="*/ 11 h 12"/>
                  <a:gd name="T6" fmla="*/ 10 w 15"/>
                  <a:gd name="T7" fmla="*/ 9 h 12"/>
                  <a:gd name="T8" fmla="*/ 14 w 15"/>
                  <a:gd name="T9" fmla="*/ 1 h 12"/>
                </a:gdLst>
                <a:ahLst/>
                <a:cxnLst>
                  <a:cxn ang="0">
                    <a:pos x="T0" y="T1"/>
                  </a:cxn>
                  <a:cxn ang="0">
                    <a:pos x="T2" y="T3"/>
                  </a:cxn>
                  <a:cxn ang="0">
                    <a:pos x="T4" y="T5"/>
                  </a:cxn>
                  <a:cxn ang="0">
                    <a:pos x="T6" y="T7"/>
                  </a:cxn>
                  <a:cxn ang="0">
                    <a:pos x="T8" y="T9"/>
                  </a:cxn>
                </a:cxnLst>
                <a:rect l="0" t="0" r="r" b="b"/>
                <a:pathLst>
                  <a:path w="15" h="12">
                    <a:moveTo>
                      <a:pt x="14" y="1"/>
                    </a:moveTo>
                    <a:cubicBezTo>
                      <a:pt x="13" y="0"/>
                      <a:pt x="9" y="0"/>
                      <a:pt x="5" y="3"/>
                    </a:cubicBezTo>
                    <a:cubicBezTo>
                      <a:pt x="2" y="5"/>
                      <a:pt x="0" y="9"/>
                      <a:pt x="1" y="11"/>
                    </a:cubicBezTo>
                    <a:cubicBezTo>
                      <a:pt x="2" y="12"/>
                      <a:pt x="6" y="12"/>
                      <a:pt x="10" y="9"/>
                    </a:cubicBezTo>
                    <a:cubicBezTo>
                      <a:pt x="13" y="7"/>
                      <a:pt x="15" y="3"/>
                      <a:pt x="14"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0" name="Freeform 1174"/>
              <p:cNvSpPr>
                <a:spLocks/>
              </p:cNvSpPr>
              <p:nvPr/>
            </p:nvSpPr>
            <p:spPr bwMode="auto">
              <a:xfrm>
                <a:off x="3439" y="3034"/>
                <a:ext cx="17" cy="25"/>
              </a:xfrm>
              <a:custGeom>
                <a:avLst/>
                <a:gdLst>
                  <a:gd name="T0" fmla="*/ 8 w 9"/>
                  <a:gd name="T1" fmla="*/ 1 h 13"/>
                  <a:gd name="T2" fmla="*/ 2 w 9"/>
                  <a:gd name="T3" fmla="*/ 5 h 13"/>
                  <a:gd name="T4" fmla="*/ 2 w 9"/>
                  <a:gd name="T5" fmla="*/ 13 h 13"/>
                  <a:gd name="T6" fmla="*/ 7 w 9"/>
                  <a:gd name="T7" fmla="*/ 9 h 13"/>
                  <a:gd name="T8" fmla="*/ 8 w 9"/>
                  <a:gd name="T9" fmla="*/ 1 h 13"/>
                </a:gdLst>
                <a:ahLst/>
                <a:cxnLst>
                  <a:cxn ang="0">
                    <a:pos x="T0" y="T1"/>
                  </a:cxn>
                  <a:cxn ang="0">
                    <a:pos x="T2" y="T3"/>
                  </a:cxn>
                  <a:cxn ang="0">
                    <a:pos x="T4" y="T5"/>
                  </a:cxn>
                  <a:cxn ang="0">
                    <a:pos x="T6" y="T7"/>
                  </a:cxn>
                  <a:cxn ang="0">
                    <a:pos x="T8" y="T9"/>
                  </a:cxn>
                </a:cxnLst>
                <a:rect l="0" t="0" r="r" b="b"/>
                <a:pathLst>
                  <a:path w="9" h="13">
                    <a:moveTo>
                      <a:pt x="8" y="1"/>
                    </a:moveTo>
                    <a:cubicBezTo>
                      <a:pt x="6" y="0"/>
                      <a:pt x="4" y="2"/>
                      <a:pt x="2" y="5"/>
                    </a:cubicBezTo>
                    <a:cubicBezTo>
                      <a:pt x="0" y="8"/>
                      <a:pt x="0" y="12"/>
                      <a:pt x="2" y="13"/>
                    </a:cubicBezTo>
                    <a:cubicBezTo>
                      <a:pt x="3" y="13"/>
                      <a:pt x="6" y="12"/>
                      <a:pt x="7" y="9"/>
                    </a:cubicBezTo>
                    <a:cubicBezTo>
                      <a:pt x="9" y="5"/>
                      <a:pt x="9" y="2"/>
                      <a:pt x="8"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1" name="Freeform 1175"/>
              <p:cNvSpPr>
                <a:spLocks/>
              </p:cNvSpPr>
              <p:nvPr/>
            </p:nvSpPr>
            <p:spPr bwMode="auto">
              <a:xfrm>
                <a:off x="3063" y="3337"/>
                <a:ext cx="28" cy="22"/>
              </a:xfrm>
              <a:custGeom>
                <a:avLst/>
                <a:gdLst>
                  <a:gd name="T0" fmla="*/ 14 w 15"/>
                  <a:gd name="T1" fmla="*/ 1 h 12"/>
                  <a:gd name="T2" fmla="*/ 6 w 15"/>
                  <a:gd name="T3" fmla="*/ 3 h 12"/>
                  <a:gd name="T4" fmla="*/ 1 w 15"/>
                  <a:gd name="T5" fmla="*/ 10 h 12"/>
                  <a:gd name="T6" fmla="*/ 10 w 15"/>
                  <a:gd name="T7" fmla="*/ 9 h 12"/>
                  <a:gd name="T8" fmla="*/ 14 w 15"/>
                  <a:gd name="T9" fmla="*/ 1 h 12"/>
                </a:gdLst>
                <a:ahLst/>
                <a:cxnLst>
                  <a:cxn ang="0">
                    <a:pos x="T0" y="T1"/>
                  </a:cxn>
                  <a:cxn ang="0">
                    <a:pos x="T2" y="T3"/>
                  </a:cxn>
                  <a:cxn ang="0">
                    <a:pos x="T4" y="T5"/>
                  </a:cxn>
                  <a:cxn ang="0">
                    <a:pos x="T6" y="T7"/>
                  </a:cxn>
                  <a:cxn ang="0">
                    <a:pos x="T8" y="T9"/>
                  </a:cxn>
                </a:cxnLst>
                <a:rect l="0" t="0" r="r" b="b"/>
                <a:pathLst>
                  <a:path w="15" h="12">
                    <a:moveTo>
                      <a:pt x="14" y="1"/>
                    </a:moveTo>
                    <a:cubicBezTo>
                      <a:pt x="13" y="0"/>
                      <a:pt x="9" y="0"/>
                      <a:pt x="6" y="3"/>
                    </a:cubicBezTo>
                    <a:cubicBezTo>
                      <a:pt x="2" y="5"/>
                      <a:pt x="0" y="8"/>
                      <a:pt x="1" y="10"/>
                    </a:cubicBezTo>
                    <a:cubicBezTo>
                      <a:pt x="3" y="12"/>
                      <a:pt x="6" y="11"/>
                      <a:pt x="10" y="9"/>
                    </a:cubicBezTo>
                    <a:cubicBezTo>
                      <a:pt x="13" y="6"/>
                      <a:pt x="15" y="3"/>
                      <a:pt x="14"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2" name="Freeform 1176"/>
              <p:cNvSpPr>
                <a:spLocks/>
              </p:cNvSpPr>
              <p:nvPr/>
            </p:nvSpPr>
            <p:spPr bwMode="auto">
              <a:xfrm>
                <a:off x="3309" y="3096"/>
                <a:ext cx="23" cy="28"/>
              </a:xfrm>
              <a:custGeom>
                <a:avLst/>
                <a:gdLst>
                  <a:gd name="T0" fmla="*/ 10 w 12"/>
                  <a:gd name="T1" fmla="*/ 2 h 15"/>
                  <a:gd name="T2" fmla="*/ 3 w 12"/>
                  <a:gd name="T3" fmla="*/ 5 h 15"/>
                  <a:gd name="T4" fmla="*/ 1 w 12"/>
                  <a:gd name="T5" fmla="*/ 14 h 15"/>
                  <a:gd name="T6" fmla="*/ 9 w 12"/>
                  <a:gd name="T7" fmla="*/ 10 h 15"/>
                  <a:gd name="T8" fmla="*/ 10 w 12"/>
                  <a:gd name="T9" fmla="*/ 2 h 15"/>
                </a:gdLst>
                <a:ahLst/>
                <a:cxnLst>
                  <a:cxn ang="0">
                    <a:pos x="T0" y="T1"/>
                  </a:cxn>
                  <a:cxn ang="0">
                    <a:pos x="T2" y="T3"/>
                  </a:cxn>
                  <a:cxn ang="0">
                    <a:pos x="T4" y="T5"/>
                  </a:cxn>
                  <a:cxn ang="0">
                    <a:pos x="T6" y="T7"/>
                  </a:cxn>
                  <a:cxn ang="0">
                    <a:pos x="T8" y="T9"/>
                  </a:cxn>
                </a:cxnLst>
                <a:rect l="0" t="0" r="r" b="b"/>
                <a:pathLst>
                  <a:path w="12" h="15">
                    <a:moveTo>
                      <a:pt x="10" y="2"/>
                    </a:moveTo>
                    <a:cubicBezTo>
                      <a:pt x="8" y="0"/>
                      <a:pt x="5" y="2"/>
                      <a:pt x="3" y="5"/>
                    </a:cubicBezTo>
                    <a:cubicBezTo>
                      <a:pt x="0" y="9"/>
                      <a:pt x="0" y="12"/>
                      <a:pt x="1" y="14"/>
                    </a:cubicBezTo>
                    <a:cubicBezTo>
                      <a:pt x="3" y="15"/>
                      <a:pt x="6" y="13"/>
                      <a:pt x="9" y="10"/>
                    </a:cubicBezTo>
                    <a:cubicBezTo>
                      <a:pt x="11" y="7"/>
                      <a:pt x="12" y="3"/>
                      <a:pt x="10"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3" name="Freeform 1177"/>
              <p:cNvSpPr>
                <a:spLocks/>
              </p:cNvSpPr>
              <p:nvPr/>
            </p:nvSpPr>
            <p:spPr bwMode="auto">
              <a:xfrm>
                <a:off x="3369" y="3145"/>
                <a:ext cx="15" cy="19"/>
              </a:xfrm>
              <a:custGeom>
                <a:avLst/>
                <a:gdLst>
                  <a:gd name="T0" fmla="*/ 7 w 8"/>
                  <a:gd name="T1" fmla="*/ 1 h 10"/>
                  <a:gd name="T2" fmla="*/ 3 w 8"/>
                  <a:gd name="T3" fmla="*/ 4 h 10"/>
                  <a:gd name="T4" fmla="*/ 1 w 8"/>
                  <a:gd name="T5" fmla="*/ 9 h 10"/>
                  <a:gd name="T6" fmla="*/ 6 w 8"/>
                  <a:gd name="T7" fmla="*/ 7 h 10"/>
                  <a:gd name="T8" fmla="*/ 7 w 8"/>
                  <a:gd name="T9" fmla="*/ 1 h 10"/>
                </a:gdLst>
                <a:ahLst/>
                <a:cxnLst>
                  <a:cxn ang="0">
                    <a:pos x="T0" y="T1"/>
                  </a:cxn>
                  <a:cxn ang="0">
                    <a:pos x="T2" y="T3"/>
                  </a:cxn>
                  <a:cxn ang="0">
                    <a:pos x="T4" y="T5"/>
                  </a:cxn>
                  <a:cxn ang="0">
                    <a:pos x="T6" y="T7"/>
                  </a:cxn>
                  <a:cxn ang="0">
                    <a:pos x="T8" y="T9"/>
                  </a:cxn>
                </a:cxnLst>
                <a:rect l="0" t="0" r="r" b="b"/>
                <a:pathLst>
                  <a:path w="8" h="10">
                    <a:moveTo>
                      <a:pt x="7" y="1"/>
                    </a:moveTo>
                    <a:cubicBezTo>
                      <a:pt x="6" y="0"/>
                      <a:pt x="4" y="2"/>
                      <a:pt x="3" y="4"/>
                    </a:cubicBezTo>
                    <a:cubicBezTo>
                      <a:pt x="1" y="6"/>
                      <a:pt x="0" y="8"/>
                      <a:pt x="1" y="9"/>
                    </a:cubicBezTo>
                    <a:cubicBezTo>
                      <a:pt x="2" y="10"/>
                      <a:pt x="5" y="9"/>
                      <a:pt x="6" y="7"/>
                    </a:cubicBezTo>
                    <a:cubicBezTo>
                      <a:pt x="8" y="5"/>
                      <a:pt x="8" y="2"/>
                      <a:pt x="7"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4" name="Freeform 1178"/>
              <p:cNvSpPr>
                <a:spLocks/>
              </p:cNvSpPr>
              <p:nvPr/>
            </p:nvSpPr>
            <p:spPr bwMode="auto">
              <a:xfrm>
                <a:off x="4252" y="765"/>
                <a:ext cx="707" cy="2745"/>
              </a:xfrm>
              <a:custGeom>
                <a:avLst/>
                <a:gdLst>
                  <a:gd name="T0" fmla="*/ 2 w 376"/>
                  <a:gd name="T1" fmla="*/ 0 h 1460"/>
                  <a:gd name="T2" fmla="*/ 0 w 376"/>
                  <a:gd name="T3" fmla="*/ 2 h 1460"/>
                  <a:gd name="T4" fmla="*/ 145 w 376"/>
                  <a:gd name="T5" fmla="*/ 188 h 1460"/>
                  <a:gd name="T6" fmla="*/ 93 w 376"/>
                  <a:gd name="T7" fmla="*/ 222 h 1460"/>
                  <a:gd name="T8" fmla="*/ 273 w 376"/>
                  <a:gd name="T9" fmla="*/ 809 h 1460"/>
                  <a:gd name="T10" fmla="*/ 362 w 376"/>
                  <a:gd name="T11" fmla="*/ 803 h 1460"/>
                  <a:gd name="T12" fmla="*/ 241 w 376"/>
                  <a:gd name="T13" fmla="*/ 1459 h 1460"/>
                  <a:gd name="T14" fmla="*/ 243 w 376"/>
                  <a:gd name="T15" fmla="*/ 1460 h 1460"/>
                  <a:gd name="T16" fmla="*/ 364 w 376"/>
                  <a:gd name="T17" fmla="*/ 793 h 1460"/>
                  <a:gd name="T18" fmla="*/ 275 w 376"/>
                  <a:gd name="T19" fmla="*/ 800 h 1460"/>
                  <a:gd name="T20" fmla="*/ 100 w 376"/>
                  <a:gd name="T21" fmla="*/ 229 h 1460"/>
                  <a:gd name="T22" fmla="*/ 153 w 376"/>
                  <a:gd name="T23" fmla="*/ 195 h 1460"/>
                  <a:gd name="T24" fmla="*/ 2 w 376"/>
                  <a:gd name="T25" fmla="*/ 0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6" h="1460">
                    <a:moveTo>
                      <a:pt x="2" y="0"/>
                    </a:moveTo>
                    <a:cubicBezTo>
                      <a:pt x="1" y="1"/>
                      <a:pt x="0" y="2"/>
                      <a:pt x="0" y="2"/>
                    </a:cubicBezTo>
                    <a:cubicBezTo>
                      <a:pt x="56" y="60"/>
                      <a:pt x="104" y="122"/>
                      <a:pt x="145" y="188"/>
                    </a:cubicBezTo>
                    <a:cubicBezTo>
                      <a:pt x="128" y="199"/>
                      <a:pt x="111" y="211"/>
                      <a:pt x="93" y="222"/>
                    </a:cubicBezTo>
                    <a:cubicBezTo>
                      <a:pt x="204" y="399"/>
                      <a:pt x="263" y="602"/>
                      <a:pt x="273" y="809"/>
                    </a:cubicBezTo>
                    <a:cubicBezTo>
                      <a:pt x="303" y="807"/>
                      <a:pt x="332" y="805"/>
                      <a:pt x="362" y="803"/>
                    </a:cubicBezTo>
                    <a:cubicBezTo>
                      <a:pt x="373" y="1026"/>
                      <a:pt x="331" y="1254"/>
                      <a:pt x="241" y="1459"/>
                    </a:cubicBezTo>
                    <a:cubicBezTo>
                      <a:pt x="242" y="1459"/>
                      <a:pt x="242" y="1460"/>
                      <a:pt x="243" y="1460"/>
                    </a:cubicBezTo>
                    <a:cubicBezTo>
                      <a:pt x="334" y="1252"/>
                      <a:pt x="376" y="1020"/>
                      <a:pt x="364" y="793"/>
                    </a:cubicBezTo>
                    <a:cubicBezTo>
                      <a:pt x="334" y="795"/>
                      <a:pt x="305" y="797"/>
                      <a:pt x="275" y="800"/>
                    </a:cubicBezTo>
                    <a:cubicBezTo>
                      <a:pt x="264" y="599"/>
                      <a:pt x="207" y="401"/>
                      <a:pt x="100" y="229"/>
                    </a:cubicBezTo>
                    <a:cubicBezTo>
                      <a:pt x="118" y="218"/>
                      <a:pt x="135" y="206"/>
                      <a:pt x="153" y="195"/>
                    </a:cubicBezTo>
                    <a:cubicBezTo>
                      <a:pt x="110" y="126"/>
                      <a:pt x="59" y="61"/>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5" name="Freeform 1179"/>
              <p:cNvSpPr>
                <a:spLocks/>
              </p:cNvSpPr>
              <p:nvPr/>
            </p:nvSpPr>
            <p:spPr bwMode="auto">
              <a:xfrm>
                <a:off x="4681" y="3459"/>
                <a:ext cx="51" cy="98"/>
              </a:xfrm>
              <a:custGeom>
                <a:avLst/>
                <a:gdLst>
                  <a:gd name="T0" fmla="*/ 24 w 27"/>
                  <a:gd name="T1" fmla="*/ 2 h 52"/>
                  <a:gd name="T2" fmla="*/ 8 w 27"/>
                  <a:gd name="T3" fmla="*/ 24 h 52"/>
                  <a:gd name="T4" fmla="*/ 2 w 27"/>
                  <a:gd name="T5" fmla="*/ 51 h 52"/>
                  <a:gd name="T6" fmla="*/ 19 w 27"/>
                  <a:gd name="T7" fmla="*/ 29 h 52"/>
                  <a:gd name="T8" fmla="*/ 24 w 27"/>
                  <a:gd name="T9" fmla="*/ 2 h 52"/>
                </a:gdLst>
                <a:ahLst/>
                <a:cxnLst>
                  <a:cxn ang="0">
                    <a:pos x="T0" y="T1"/>
                  </a:cxn>
                  <a:cxn ang="0">
                    <a:pos x="T2" y="T3"/>
                  </a:cxn>
                  <a:cxn ang="0">
                    <a:pos x="T4" y="T5"/>
                  </a:cxn>
                  <a:cxn ang="0">
                    <a:pos x="T6" y="T7"/>
                  </a:cxn>
                  <a:cxn ang="0">
                    <a:pos x="T8" y="T9"/>
                  </a:cxn>
                </a:cxnLst>
                <a:rect l="0" t="0" r="r" b="b"/>
                <a:pathLst>
                  <a:path w="27" h="52">
                    <a:moveTo>
                      <a:pt x="24" y="2"/>
                    </a:moveTo>
                    <a:cubicBezTo>
                      <a:pt x="21" y="0"/>
                      <a:pt x="14" y="10"/>
                      <a:pt x="8" y="24"/>
                    </a:cubicBezTo>
                    <a:cubicBezTo>
                      <a:pt x="2" y="38"/>
                      <a:pt x="0" y="50"/>
                      <a:pt x="2" y="51"/>
                    </a:cubicBezTo>
                    <a:cubicBezTo>
                      <a:pt x="5" y="52"/>
                      <a:pt x="13" y="43"/>
                      <a:pt x="19" y="29"/>
                    </a:cubicBezTo>
                    <a:cubicBezTo>
                      <a:pt x="25" y="15"/>
                      <a:pt x="27" y="3"/>
                      <a:pt x="24"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6" name="Freeform 1180"/>
              <p:cNvSpPr>
                <a:spLocks/>
              </p:cNvSpPr>
              <p:nvPr/>
            </p:nvSpPr>
            <p:spPr bwMode="auto">
              <a:xfrm>
                <a:off x="4922" y="2220"/>
                <a:ext cx="24" cy="102"/>
              </a:xfrm>
              <a:custGeom>
                <a:avLst/>
                <a:gdLst>
                  <a:gd name="T0" fmla="*/ 5 w 13"/>
                  <a:gd name="T1" fmla="*/ 0 h 54"/>
                  <a:gd name="T2" fmla="*/ 1 w 13"/>
                  <a:gd name="T3" fmla="*/ 28 h 54"/>
                  <a:gd name="T4" fmla="*/ 8 w 13"/>
                  <a:gd name="T5" fmla="*/ 54 h 54"/>
                  <a:gd name="T6" fmla="*/ 13 w 13"/>
                  <a:gd name="T7" fmla="*/ 27 h 54"/>
                  <a:gd name="T8" fmla="*/ 5 w 13"/>
                  <a:gd name="T9" fmla="*/ 0 h 54"/>
                </a:gdLst>
                <a:ahLst/>
                <a:cxnLst>
                  <a:cxn ang="0">
                    <a:pos x="T0" y="T1"/>
                  </a:cxn>
                  <a:cxn ang="0">
                    <a:pos x="T2" y="T3"/>
                  </a:cxn>
                  <a:cxn ang="0">
                    <a:pos x="T4" y="T5"/>
                  </a:cxn>
                  <a:cxn ang="0">
                    <a:pos x="T6" y="T7"/>
                  </a:cxn>
                  <a:cxn ang="0">
                    <a:pos x="T8" y="T9"/>
                  </a:cxn>
                </a:cxnLst>
                <a:rect l="0" t="0" r="r" b="b"/>
                <a:pathLst>
                  <a:path w="13" h="54">
                    <a:moveTo>
                      <a:pt x="5" y="0"/>
                    </a:moveTo>
                    <a:cubicBezTo>
                      <a:pt x="2" y="0"/>
                      <a:pt x="0" y="13"/>
                      <a:pt x="1" y="28"/>
                    </a:cubicBezTo>
                    <a:cubicBezTo>
                      <a:pt x="2" y="42"/>
                      <a:pt x="5" y="54"/>
                      <a:pt x="8" y="54"/>
                    </a:cubicBezTo>
                    <a:cubicBezTo>
                      <a:pt x="11" y="54"/>
                      <a:pt x="13" y="42"/>
                      <a:pt x="13" y="27"/>
                    </a:cubicBezTo>
                    <a:cubicBezTo>
                      <a:pt x="12" y="12"/>
                      <a:pt x="8" y="0"/>
                      <a:pt x="5"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7" name="Freeform 1181"/>
              <p:cNvSpPr>
                <a:spLocks/>
              </p:cNvSpPr>
              <p:nvPr/>
            </p:nvSpPr>
            <p:spPr bwMode="auto">
              <a:xfrm>
                <a:off x="4226" y="739"/>
                <a:ext cx="64" cy="66"/>
              </a:xfrm>
              <a:custGeom>
                <a:avLst/>
                <a:gdLst>
                  <a:gd name="T0" fmla="*/ 2 w 34"/>
                  <a:gd name="T1" fmla="*/ 2 h 35"/>
                  <a:gd name="T2" fmla="*/ 13 w 34"/>
                  <a:gd name="T3" fmla="*/ 21 h 35"/>
                  <a:gd name="T4" fmla="*/ 32 w 34"/>
                  <a:gd name="T5" fmla="*/ 34 h 35"/>
                  <a:gd name="T6" fmla="*/ 21 w 34"/>
                  <a:gd name="T7" fmla="*/ 14 h 35"/>
                  <a:gd name="T8" fmla="*/ 2 w 34"/>
                  <a:gd name="T9" fmla="*/ 2 h 35"/>
                </a:gdLst>
                <a:ahLst/>
                <a:cxnLst>
                  <a:cxn ang="0">
                    <a:pos x="T0" y="T1"/>
                  </a:cxn>
                  <a:cxn ang="0">
                    <a:pos x="T2" y="T3"/>
                  </a:cxn>
                  <a:cxn ang="0">
                    <a:pos x="T4" y="T5"/>
                  </a:cxn>
                  <a:cxn ang="0">
                    <a:pos x="T6" y="T7"/>
                  </a:cxn>
                  <a:cxn ang="0">
                    <a:pos x="T8" y="T9"/>
                  </a:cxn>
                </a:cxnLst>
                <a:rect l="0" t="0" r="r" b="b"/>
                <a:pathLst>
                  <a:path w="34" h="35">
                    <a:moveTo>
                      <a:pt x="2" y="2"/>
                    </a:moveTo>
                    <a:cubicBezTo>
                      <a:pt x="0" y="4"/>
                      <a:pt x="5" y="12"/>
                      <a:pt x="13" y="21"/>
                    </a:cubicBezTo>
                    <a:cubicBezTo>
                      <a:pt x="22" y="30"/>
                      <a:pt x="30" y="35"/>
                      <a:pt x="32" y="34"/>
                    </a:cubicBezTo>
                    <a:cubicBezTo>
                      <a:pt x="34" y="32"/>
                      <a:pt x="29" y="23"/>
                      <a:pt x="21" y="14"/>
                    </a:cubicBezTo>
                    <a:cubicBezTo>
                      <a:pt x="12" y="5"/>
                      <a:pt x="3" y="0"/>
                      <a:pt x="2"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8" name="Freeform 1182"/>
              <p:cNvSpPr>
                <a:spLocks/>
              </p:cNvSpPr>
              <p:nvPr/>
            </p:nvSpPr>
            <p:spPr bwMode="auto">
              <a:xfrm>
                <a:off x="4756" y="2235"/>
                <a:ext cx="25" cy="96"/>
              </a:xfrm>
              <a:custGeom>
                <a:avLst/>
                <a:gdLst>
                  <a:gd name="T0" fmla="*/ 5 w 13"/>
                  <a:gd name="T1" fmla="*/ 1 h 51"/>
                  <a:gd name="T2" fmla="*/ 1 w 13"/>
                  <a:gd name="T3" fmla="*/ 26 h 51"/>
                  <a:gd name="T4" fmla="*/ 7 w 13"/>
                  <a:gd name="T5" fmla="*/ 51 h 51"/>
                  <a:gd name="T6" fmla="*/ 12 w 13"/>
                  <a:gd name="T7" fmla="*/ 25 h 51"/>
                  <a:gd name="T8" fmla="*/ 5 w 13"/>
                  <a:gd name="T9" fmla="*/ 1 h 51"/>
                </a:gdLst>
                <a:ahLst/>
                <a:cxnLst>
                  <a:cxn ang="0">
                    <a:pos x="T0" y="T1"/>
                  </a:cxn>
                  <a:cxn ang="0">
                    <a:pos x="T2" y="T3"/>
                  </a:cxn>
                  <a:cxn ang="0">
                    <a:pos x="T4" y="T5"/>
                  </a:cxn>
                  <a:cxn ang="0">
                    <a:pos x="T6" y="T7"/>
                  </a:cxn>
                  <a:cxn ang="0">
                    <a:pos x="T8" y="T9"/>
                  </a:cxn>
                </a:cxnLst>
                <a:rect l="0" t="0" r="r" b="b"/>
                <a:pathLst>
                  <a:path w="13" h="51">
                    <a:moveTo>
                      <a:pt x="5" y="1"/>
                    </a:moveTo>
                    <a:cubicBezTo>
                      <a:pt x="2" y="1"/>
                      <a:pt x="0" y="12"/>
                      <a:pt x="1" y="26"/>
                    </a:cubicBezTo>
                    <a:cubicBezTo>
                      <a:pt x="1" y="40"/>
                      <a:pt x="4" y="51"/>
                      <a:pt x="7" y="51"/>
                    </a:cubicBezTo>
                    <a:cubicBezTo>
                      <a:pt x="11" y="51"/>
                      <a:pt x="13" y="39"/>
                      <a:pt x="12" y="25"/>
                    </a:cubicBezTo>
                    <a:cubicBezTo>
                      <a:pt x="11" y="11"/>
                      <a:pt x="8" y="0"/>
                      <a:pt x="5"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9" name="Freeform 1183"/>
              <p:cNvSpPr>
                <a:spLocks/>
              </p:cNvSpPr>
              <p:nvPr/>
            </p:nvSpPr>
            <p:spPr bwMode="auto">
              <a:xfrm>
                <a:off x="4401" y="1139"/>
                <a:ext cx="60" cy="89"/>
              </a:xfrm>
              <a:custGeom>
                <a:avLst/>
                <a:gdLst>
                  <a:gd name="T0" fmla="*/ 2 w 32"/>
                  <a:gd name="T1" fmla="*/ 2 h 47"/>
                  <a:gd name="T2" fmla="*/ 11 w 32"/>
                  <a:gd name="T3" fmla="*/ 27 h 47"/>
                  <a:gd name="T4" fmla="*/ 29 w 32"/>
                  <a:gd name="T5" fmla="*/ 45 h 47"/>
                  <a:gd name="T6" fmla="*/ 21 w 32"/>
                  <a:gd name="T7" fmla="*/ 20 h 47"/>
                  <a:gd name="T8" fmla="*/ 2 w 32"/>
                  <a:gd name="T9" fmla="*/ 2 h 47"/>
                </a:gdLst>
                <a:ahLst/>
                <a:cxnLst>
                  <a:cxn ang="0">
                    <a:pos x="T0" y="T1"/>
                  </a:cxn>
                  <a:cxn ang="0">
                    <a:pos x="T2" y="T3"/>
                  </a:cxn>
                  <a:cxn ang="0">
                    <a:pos x="T4" y="T5"/>
                  </a:cxn>
                  <a:cxn ang="0">
                    <a:pos x="T6" y="T7"/>
                  </a:cxn>
                  <a:cxn ang="0">
                    <a:pos x="T8" y="T9"/>
                  </a:cxn>
                </a:cxnLst>
                <a:rect l="0" t="0" r="r" b="b"/>
                <a:pathLst>
                  <a:path w="32" h="47">
                    <a:moveTo>
                      <a:pt x="2" y="2"/>
                    </a:moveTo>
                    <a:cubicBezTo>
                      <a:pt x="0" y="4"/>
                      <a:pt x="4" y="15"/>
                      <a:pt x="11" y="27"/>
                    </a:cubicBezTo>
                    <a:cubicBezTo>
                      <a:pt x="19" y="39"/>
                      <a:pt x="27" y="47"/>
                      <a:pt x="29" y="45"/>
                    </a:cubicBezTo>
                    <a:cubicBezTo>
                      <a:pt x="32" y="43"/>
                      <a:pt x="29" y="32"/>
                      <a:pt x="21" y="20"/>
                    </a:cubicBezTo>
                    <a:cubicBezTo>
                      <a:pt x="14" y="8"/>
                      <a:pt x="5" y="0"/>
                      <a:pt x="2"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0" name="Freeform 1184"/>
              <p:cNvSpPr>
                <a:spLocks/>
              </p:cNvSpPr>
              <p:nvPr/>
            </p:nvSpPr>
            <p:spPr bwMode="auto">
              <a:xfrm>
                <a:off x="4508" y="1092"/>
                <a:ext cx="40" cy="57"/>
              </a:xfrm>
              <a:custGeom>
                <a:avLst/>
                <a:gdLst>
                  <a:gd name="T0" fmla="*/ 2 w 21"/>
                  <a:gd name="T1" fmla="*/ 1 h 30"/>
                  <a:gd name="T2" fmla="*/ 8 w 21"/>
                  <a:gd name="T3" fmla="*/ 17 h 30"/>
                  <a:gd name="T4" fmla="*/ 20 w 21"/>
                  <a:gd name="T5" fmla="*/ 29 h 30"/>
                  <a:gd name="T6" fmla="*/ 14 w 21"/>
                  <a:gd name="T7" fmla="*/ 13 h 30"/>
                  <a:gd name="T8" fmla="*/ 2 w 21"/>
                  <a:gd name="T9" fmla="*/ 1 h 30"/>
                </a:gdLst>
                <a:ahLst/>
                <a:cxnLst>
                  <a:cxn ang="0">
                    <a:pos x="T0" y="T1"/>
                  </a:cxn>
                  <a:cxn ang="0">
                    <a:pos x="T2" y="T3"/>
                  </a:cxn>
                  <a:cxn ang="0">
                    <a:pos x="T4" y="T5"/>
                  </a:cxn>
                  <a:cxn ang="0">
                    <a:pos x="T6" y="T7"/>
                  </a:cxn>
                  <a:cxn ang="0">
                    <a:pos x="T8" y="T9"/>
                  </a:cxn>
                </a:cxnLst>
                <a:rect l="0" t="0" r="r" b="b"/>
                <a:pathLst>
                  <a:path w="21" h="30">
                    <a:moveTo>
                      <a:pt x="2" y="1"/>
                    </a:moveTo>
                    <a:cubicBezTo>
                      <a:pt x="0" y="2"/>
                      <a:pt x="3" y="10"/>
                      <a:pt x="8" y="17"/>
                    </a:cubicBezTo>
                    <a:cubicBezTo>
                      <a:pt x="12" y="25"/>
                      <a:pt x="18" y="30"/>
                      <a:pt x="20" y="29"/>
                    </a:cubicBezTo>
                    <a:cubicBezTo>
                      <a:pt x="21" y="28"/>
                      <a:pt x="19" y="21"/>
                      <a:pt x="14" y="13"/>
                    </a:cubicBezTo>
                    <a:cubicBezTo>
                      <a:pt x="9" y="5"/>
                      <a:pt x="4" y="0"/>
                      <a:pt x="2"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1" name="Freeform 1185"/>
              <p:cNvSpPr>
                <a:spLocks/>
              </p:cNvSpPr>
              <p:nvPr/>
            </p:nvSpPr>
            <p:spPr bwMode="auto">
              <a:xfrm>
                <a:off x="3910" y="3233"/>
                <a:ext cx="792" cy="593"/>
              </a:xfrm>
              <a:custGeom>
                <a:avLst/>
                <a:gdLst>
                  <a:gd name="T0" fmla="*/ 69 w 421"/>
                  <a:gd name="T1" fmla="*/ 12 h 315"/>
                  <a:gd name="T2" fmla="*/ 66 w 421"/>
                  <a:gd name="T3" fmla="*/ 18 h 315"/>
                  <a:gd name="T4" fmla="*/ 111 w 421"/>
                  <a:gd name="T5" fmla="*/ 42 h 315"/>
                  <a:gd name="T6" fmla="*/ 0 w 421"/>
                  <a:gd name="T7" fmla="*/ 222 h 315"/>
                  <a:gd name="T8" fmla="*/ 112 w 421"/>
                  <a:gd name="T9" fmla="*/ 315 h 315"/>
                  <a:gd name="T10" fmla="*/ 283 w 421"/>
                  <a:gd name="T11" fmla="*/ 9 h 315"/>
                  <a:gd name="T12" fmla="*/ 418 w 421"/>
                  <a:gd name="T13" fmla="*/ 64 h 315"/>
                  <a:gd name="T14" fmla="*/ 421 w 421"/>
                  <a:gd name="T15" fmla="*/ 54 h 315"/>
                  <a:gd name="T16" fmla="*/ 284 w 421"/>
                  <a:gd name="T17" fmla="*/ 0 h 315"/>
                  <a:gd name="T18" fmla="*/ 115 w 421"/>
                  <a:gd name="T19" fmla="*/ 307 h 315"/>
                  <a:gd name="T20" fmla="*/ 6 w 421"/>
                  <a:gd name="T21" fmla="*/ 217 h 315"/>
                  <a:gd name="T22" fmla="*/ 117 w 421"/>
                  <a:gd name="T23" fmla="*/ 36 h 315"/>
                  <a:gd name="T24" fmla="*/ 69 w 421"/>
                  <a:gd name="T25" fmla="*/ 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1" h="315">
                    <a:moveTo>
                      <a:pt x="69" y="12"/>
                    </a:moveTo>
                    <a:cubicBezTo>
                      <a:pt x="68" y="14"/>
                      <a:pt x="67" y="16"/>
                      <a:pt x="66" y="18"/>
                    </a:cubicBezTo>
                    <a:cubicBezTo>
                      <a:pt x="81" y="26"/>
                      <a:pt x="96" y="34"/>
                      <a:pt x="111" y="42"/>
                    </a:cubicBezTo>
                    <a:cubicBezTo>
                      <a:pt x="80" y="106"/>
                      <a:pt x="43" y="166"/>
                      <a:pt x="0" y="222"/>
                    </a:cubicBezTo>
                    <a:cubicBezTo>
                      <a:pt x="37" y="253"/>
                      <a:pt x="74" y="284"/>
                      <a:pt x="112" y="315"/>
                    </a:cubicBezTo>
                    <a:cubicBezTo>
                      <a:pt x="184" y="223"/>
                      <a:pt x="241" y="119"/>
                      <a:pt x="283" y="9"/>
                    </a:cubicBezTo>
                    <a:cubicBezTo>
                      <a:pt x="328" y="27"/>
                      <a:pt x="373" y="45"/>
                      <a:pt x="418" y="64"/>
                    </a:cubicBezTo>
                    <a:cubicBezTo>
                      <a:pt x="419" y="61"/>
                      <a:pt x="420" y="57"/>
                      <a:pt x="421" y="54"/>
                    </a:cubicBezTo>
                    <a:cubicBezTo>
                      <a:pt x="376" y="36"/>
                      <a:pt x="330" y="18"/>
                      <a:pt x="284" y="0"/>
                    </a:cubicBezTo>
                    <a:cubicBezTo>
                      <a:pt x="243" y="110"/>
                      <a:pt x="187" y="214"/>
                      <a:pt x="115" y="307"/>
                    </a:cubicBezTo>
                    <a:cubicBezTo>
                      <a:pt x="79" y="277"/>
                      <a:pt x="43" y="247"/>
                      <a:pt x="6" y="217"/>
                    </a:cubicBezTo>
                    <a:cubicBezTo>
                      <a:pt x="49" y="161"/>
                      <a:pt x="86" y="100"/>
                      <a:pt x="117" y="36"/>
                    </a:cubicBezTo>
                    <a:cubicBezTo>
                      <a:pt x="101" y="28"/>
                      <a:pt x="85" y="19"/>
                      <a:pt x="69"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2" name="Freeform 1186"/>
              <p:cNvSpPr>
                <a:spLocks/>
              </p:cNvSpPr>
              <p:nvPr/>
            </p:nvSpPr>
            <p:spPr bwMode="auto">
              <a:xfrm>
                <a:off x="4681" y="3292"/>
                <a:ext cx="45" cy="96"/>
              </a:xfrm>
              <a:custGeom>
                <a:avLst/>
                <a:gdLst>
                  <a:gd name="T0" fmla="*/ 7 w 24"/>
                  <a:gd name="T1" fmla="*/ 23 h 51"/>
                  <a:gd name="T2" fmla="*/ 3 w 24"/>
                  <a:gd name="T3" fmla="*/ 50 h 51"/>
                  <a:gd name="T4" fmla="*/ 17 w 24"/>
                  <a:gd name="T5" fmla="*/ 27 h 51"/>
                  <a:gd name="T6" fmla="*/ 21 w 24"/>
                  <a:gd name="T7" fmla="*/ 1 h 51"/>
                  <a:gd name="T8" fmla="*/ 7 w 24"/>
                  <a:gd name="T9" fmla="*/ 23 h 51"/>
                </a:gdLst>
                <a:ahLst/>
                <a:cxnLst>
                  <a:cxn ang="0">
                    <a:pos x="T0" y="T1"/>
                  </a:cxn>
                  <a:cxn ang="0">
                    <a:pos x="T2" y="T3"/>
                  </a:cxn>
                  <a:cxn ang="0">
                    <a:pos x="T4" y="T5"/>
                  </a:cxn>
                  <a:cxn ang="0">
                    <a:pos x="T6" y="T7"/>
                  </a:cxn>
                  <a:cxn ang="0">
                    <a:pos x="T8" y="T9"/>
                  </a:cxn>
                </a:cxnLst>
                <a:rect l="0" t="0" r="r" b="b"/>
                <a:pathLst>
                  <a:path w="24" h="51">
                    <a:moveTo>
                      <a:pt x="7" y="23"/>
                    </a:moveTo>
                    <a:cubicBezTo>
                      <a:pt x="2" y="37"/>
                      <a:pt x="0" y="49"/>
                      <a:pt x="3" y="50"/>
                    </a:cubicBezTo>
                    <a:cubicBezTo>
                      <a:pt x="6" y="51"/>
                      <a:pt x="13" y="41"/>
                      <a:pt x="17" y="27"/>
                    </a:cubicBezTo>
                    <a:cubicBezTo>
                      <a:pt x="22" y="14"/>
                      <a:pt x="24" y="2"/>
                      <a:pt x="21" y="1"/>
                    </a:cubicBezTo>
                    <a:cubicBezTo>
                      <a:pt x="18" y="0"/>
                      <a:pt x="12" y="10"/>
                      <a:pt x="7"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3" name="Freeform 1187"/>
              <p:cNvSpPr>
                <a:spLocks/>
              </p:cNvSpPr>
              <p:nvPr/>
            </p:nvSpPr>
            <p:spPr bwMode="auto">
              <a:xfrm>
                <a:off x="4423" y="3200"/>
                <a:ext cx="42" cy="86"/>
              </a:xfrm>
              <a:custGeom>
                <a:avLst/>
                <a:gdLst>
                  <a:gd name="T0" fmla="*/ 6 w 22"/>
                  <a:gd name="T1" fmla="*/ 21 h 46"/>
                  <a:gd name="T2" fmla="*/ 3 w 22"/>
                  <a:gd name="T3" fmla="*/ 44 h 46"/>
                  <a:gd name="T4" fmla="*/ 17 w 22"/>
                  <a:gd name="T5" fmla="*/ 25 h 46"/>
                  <a:gd name="T6" fmla="*/ 19 w 22"/>
                  <a:gd name="T7" fmla="*/ 1 h 46"/>
                  <a:gd name="T8" fmla="*/ 6 w 22"/>
                  <a:gd name="T9" fmla="*/ 21 h 46"/>
                </a:gdLst>
                <a:ahLst/>
                <a:cxnLst>
                  <a:cxn ang="0">
                    <a:pos x="T0" y="T1"/>
                  </a:cxn>
                  <a:cxn ang="0">
                    <a:pos x="T2" y="T3"/>
                  </a:cxn>
                  <a:cxn ang="0">
                    <a:pos x="T4" y="T5"/>
                  </a:cxn>
                  <a:cxn ang="0">
                    <a:pos x="T6" y="T7"/>
                  </a:cxn>
                  <a:cxn ang="0">
                    <a:pos x="T8" y="T9"/>
                  </a:cxn>
                </a:cxnLst>
                <a:rect l="0" t="0" r="r" b="b"/>
                <a:pathLst>
                  <a:path w="22" h="46">
                    <a:moveTo>
                      <a:pt x="6" y="21"/>
                    </a:moveTo>
                    <a:cubicBezTo>
                      <a:pt x="1" y="32"/>
                      <a:pt x="0" y="43"/>
                      <a:pt x="3" y="44"/>
                    </a:cubicBezTo>
                    <a:cubicBezTo>
                      <a:pt x="6" y="46"/>
                      <a:pt x="12" y="37"/>
                      <a:pt x="17" y="25"/>
                    </a:cubicBezTo>
                    <a:cubicBezTo>
                      <a:pt x="21" y="13"/>
                      <a:pt x="22" y="2"/>
                      <a:pt x="19" y="1"/>
                    </a:cubicBezTo>
                    <a:cubicBezTo>
                      <a:pt x="16" y="0"/>
                      <a:pt x="10" y="9"/>
                      <a:pt x="6" y="2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4" name="Freeform 1188"/>
              <p:cNvSpPr>
                <a:spLocks/>
              </p:cNvSpPr>
              <p:nvPr/>
            </p:nvSpPr>
            <p:spPr bwMode="auto">
              <a:xfrm>
                <a:off x="4021" y="3233"/>
                <a:ext cx="34" cy="57"/>
              </a:xfrm>
              <a:custGeom>
                <a:avLst/>
                <a:gdLst>
                  <a:gd name="T0" fmla="*/ 5 w 18"/>
                  <a:gd name="T1" fmla="*/ 13 h 30"/>
                  <a:gd name="T2" fmla="*/ 2 w 18"/>
                  <a:gd name="T3" fmla="*/ 29 h 30"/>
                  <a:gd name="T4" fmla="*/ 13 w 18"/>
                  <a:gd name="T5" fmla="*/ 17 h 30"/>
                  <a:gd name="T6" fmla="*/ 16 w 18"/>
                  <a:gd name="T7" fmla="*/ 1 h 30"/>
                  <a:gd name="T8" fmla="*/ 5 w 18"/>
                  <a:gd name="T9" fmla="*/ 13 h 30"/>
                </a:gdLst>
                <a:ahLst/>
                <a:cxnLst>
                  <a:cxn ang="0">
                    <a:pos x="T0" y="T1"/>
                  </a:cxn>
                  <a:cxn ang="0">
                    <a:pos x="T2" y="T3"/>
                  </a:cxn>
                  <a:cxn ang="0">
                    <a:pos x="T4" y="T5"/>
                  </a:cxn>
                  <a:cxn ang="0">
                    <a:pos x="T6" y="T7"/>
                  </a:cxn>
                  <a:cxn ang="0">
                    <a:pos x="T8" y="T9"/>
                  </a:cxn>
                </a:cxnLst>
                <a:rect l="0" t="0" r="r" b="b"/>
                <a:pathLst>
                  <a:path w="18" h="30">
                    <a:moveTo>
                      <a:pt x="5" y="13"/>
                    </a:moveTo>
                    <a:cubicBezTo>
                      <a:pt x="1" y="20"/>
                      <a:pt x="0" y="28"/>
                      <a:pt x="2" y="29"/>
                    </a:cubicBezTo>
                    <a:cubicBezTo>
                      <a:pt x="4" y="30"/>
                      <a:pt x="9" y="25"/>
                      <a:pt x="13" y="17"/>
                    </a:cubicBezTo>
                    <a:cubicBezTo>
                      <a:pt x="17" y="10"/>
                      <a:pt x="18" y="2"/>
                      <a:pt x="16" y="1"/>
                    </a:cubicBezTo>
                    <a:cubicBezTo>
                      <a:pt x="13" y="0"/>
                      <a:pt x="8" y="5"/>
                      <a:pt x="5" y="1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5" name="Freeform 1189"/>
              <p:cNvSpPr>
                <a:spLocks/>
              </p:cNvSpPr>
              <p:nvPr/>
            </p:nvSpPr>
            <p:spPr bwMode="auto">
              <a:xfrm>
                <a:off x="4093" y="3781"/>
                <a:ext cx="64" cy="77"/>
              </a:xfrm>
              <a:custGeom>
                <a:avLst/>
                <a:gdLst>
                  <a:gd name="T0" fmla="*/ 13 w 34"/>
                  <a:gd name="T1" fmla="*/ 17 h 41"/>
                  <a:gd name="T2" fmla="*/ 3 w 34"/>
                  <a:gd name="T3" fmla="*/ 38 h 41"/>
                  <a:gd name="T4" fmla="*/ 22 w 34"/>
                  <a:gd name="T5" fmla="*/ 24 h 41"/>
                  <a:gd name="T6" fmla="*/ 31 w 34"/>
                  <a:gd name="T7" fmla="*/ 2 h 41"/>
                  <a:gd name="T8" fmla="*/ 13 w 34"/>
                  <a:gd name="T9" fmla="*/ 17 h 41"/>
                </a:gdLst>
                <a:ahLst/>
                <a:cxnLst>
                  <a:cxn ang="0">
                    <a:pos x="T0" y="T1"/>
                  </a:cxn>
                  <a:cxn ang="0">
                    <a:pos x="T2" y="T3"/>
                  </a:cxn>
                  <a:cxn ang="0">
                    <a:pos x="T4" y="T5"/>
                  </a:cxn>
                  <a:cxn ang="0">
                    <a:pos x="T6" y="T7"/>
                  </a:cxn>
                  <a:cxn ang="0">
                    <a:pos x="T8" y="T9"/>
                  </a:cxn>
                </a:cxnLst>
                <a:rect l="0" t="0" r="r" b="b"/>
                <a:pathLst>
                  <a:path w="34" h="41">
                    <a:moveTo>
                      <a:pt x="13" y="17"/>
                    </a:moveTo>
                    <a:cubicBezTo>
                      <a:pt x="5" y="27"/>
                      <a:pt x="0" y="36"/>
                      <a:pt x="3" y="38"/>
                    </a:cubicBezTo>
                    <a:cubicBezTo>
                      <a:pt x="5" y="41"/>
                      <a:pt x="14" y="34"/>
                      <a:pt x="22" y="24"/>
                    </a:cubicBezTo>
                    <a:cubicBezTo>
                      <a:pt x="29" y="14"/>
                      <a:pt x="34" y="4"/>
                      <a:pt x="31" y="2"/>
                    </a:cubicBezTo>
                    <a:cubicBezTo>
                      <a:pt x="28" y="0"/>
                      <a:pt x="20" y="7"/>
                      <a:pt x="13" y="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6" name="Freeform 1190"/>
              <p:cNvSpPr>
                <a:spLocks/>
              </p:cNvSpPr>
              <p:nvPr/>
            </p:nvSpPr>
            <p:spPr bwMode="auto">
              <a:xfrm>
                <a:off x="3886" y="3611"/>
                <a:ext cx="56" cy="68"/>
              </a:xfrm>
              <a:custGeom>
                <a:avLst/>
                <a:gdLst>
                  <a:gd name="T0" fmla="*/ 11 w 30"/>
                  <a:gd name="T1" fmla="*/ 14 h 36"/>
                  <a:gd name="T2" fmla="*/ 3 w 30"/>
                  <a:gd name="T3" fmla="*/ 34 h 36"/>
                  <a:gd name="T4" fmla="*/ 20 w 30"/>
                  <a:gd name="T5" fmla="*/ 21 h 36"/>
                  <a:gd name="T6" fmla="*/ 27 w 30"/>
                  <a:gd name="T7" fmla="*/ 2 h 36"/>
                  <a:gd name="T8" fmla="*/ 11 w 30"/>
                  <a:gd name="T9" fmla="*/ 14 h 36"/>
                </a:gdLst>
                <a:ahLst/>
                <a:cxnLst>
                  <a:cxn ang="0">
                    <a:pos x="T0" y="T1"/>
                  </a:cxn>
                  <a:cxn ang="0">
                    <a:pos x="T2" y="T3"/>
                  </a:cxn>
                  <a:cxn ang="0">
                    <a:pos x="T4" y="T5"/>
                  </a:cxn>
                  <a:cxn ang="0">
                    <a:pos x="T6" y="T7"/>
                  </a:cxn>
                  <a:cxn ang="0">
                    <a:pos x="T8" y="T9"/>
                  </a:cxn>
                </a:cxnLst>
                <a:rect l="0" t="0" r="r" b="b"/>
                <a:pathLst>
                  <a:path w="30" h="36">
                    <a:moveTo>
                      <a:pt x="11" y="14"/>
                    </a:moveTo>
                    <a:cubicBezTo>
                      <a:pt x="4" y="23"/>
                      <a:pt x="0" y="31"/>
                      <a:pt x="3" y="34"/>
                    </a:cubicBezTo>
                    <a:cubicBezTo>
                      <a:pt x="5" y="36"/>
                      <a:pt x="13" y="31"/>
                      <a:pt x="20" y="21"/>
                    </a:cubicBezTo>
                    <a:cubicBezTo>
                      <a:pt x="27" y="13"/>
                      <a:pt x="30" y="4"/>
                      <a:pt x="27" y="2"/>
                    </a:cubicBezTo>
                    <a:cubicBezTo>
                      <a:pt x="25" y="0"/>
                      <a:pt x="17" y="5"/>
                      <a:pt x="11" y="1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7" name="Freeform 1191"/>
              <p:cNvSpPr>
                <a:spLocks/>
              </p:cNvSpPr>
              <p:nvPr/>
            </p:nvSpPr>
            <p:spPr bwMode="auto">
              <a:xfrm>
                <a:off x="4108" y="3286"/>
                <a:ext cx="28" cy="47"/>
              </a:xfrm>
              <a:custGeom>
                <a:avLst/>
                <a:gdLst>
                  <a:gd name="T0" fmla="*/ 4 w 15"/>
                  <a:gd name="T1" fmla="*/ 11 h 25"/>
                  <a:gd name="T2" fmla="*/ 2 w 15"/>
                  <a:gd name="T3" fmla="*/ 24 h 25"/>
                  <a:gd name="T4" fmla="*/ 10 w 15"/>
                  <a:gd name="T5" fmla="*/ 14 h 25"/>
                  <a:gd name="T6" fmla="*/ 13 w 15"/>
                  <a:gd name="T7" fmla="*/ 1 h 25"/>
                  <a:gd name="T8" fmla="*/ 4 w 15"/>
                  <a:gd name="T9" fmla="*/ 11 h 25"/>
                </a:gdLst>
                <a:ahLst/>
                <a:cxnLst>
                  <a:cxn ang="0">
                    <a:pos x="T0" y="T1"/>
                  </a:cxn>
                  <a:cxn ang="0">
                    <a:pos x="T2" y="T3"/>
                  </a:cxn>
                  <a:cxn ang="0">
                    <a:pos x="T4" y="T5"/>
                  </a:cxn>
                  <a:cxn ang="0">
                    <a:pos x="T6" y="T7"/>
                  </a:cxn>
                  <a:cxn ang="0">
                    <a:pos x="T8" y="T9"/>
                  </a:cxn>
                </a:cxnLst>
                <a:rect l="0" t="0" r="r" b="b"/>
                <a:pathLst>
                  <a:path w="15" h="25">
                    <a:moveTo>
                      <a:pt x="4" y="11"/>
                    </a:moveTo>
                    <a:cubicBezTo>
                      <a:pt x="1" y="17"/>
                      <a:pt x="0" y="23"/>
                      <a:pt x="2" y="24"/>
                    </a:cubicBezTo>
                    <a:cubicBezTo>
                      <a:pt x="4" y="25"/>
                      <a:pt x="8" y="21"/>
                      <a:pt x="10" y="14"/>
                    </a:cubicBezTo>
                    <a:cubicBezTo>
                      <a:pt x="14" y="8"/>
                      <a:pt x="15" y="2"/>
                      <a:pt x="13" y="1"/>
                    </a:cubicBezTo>
                    <a:cubicBezTo>
                      <a:pt x="11" y="0"/>
                      <a:pt x="7" y="5"/>
                      <a:pt x="4" y="1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8" name="Freeform 1192"/>
              <p:cNvSpPr>
                <a:spLocks/>
              </p:cNvSpPr>
              <p:nvPr/>
            </p:nvSpPr>
            <p:spPr bwMode="auto">
              <a:xfrm>
                <a:off x="2944" y="3461"/>
                <a:ext cx="718" cy="474"/>
              </a:xfrm>
              <a:custGeom>
                <a:avLst/>
                <a:gdLst>
                  <a:gd name="T0" fmla="*/ 113 w 382"/>
                  <a:gd name="T1" fmla="*/ 0 h 252"/>
                  <a:gd name="T2" fmla="*/ 109 w 382"/>
                  <a:gd name="T3" fmla="*/ 2 h 252"/>
                  <a:gd name="T4" fmla="*/ 137 w 382"/>
                  <a:gd name="T5" fmla="*/ 46 h 252"/>
                  <a:gd name="T6" fmla="*/ 0 w 382"/>
                  <a:gd name="T7" fmla="*/ 115 h 252"/>
                  <a:gd name="T8" fmla="*/ 52 w 382"/>
                  <a:gd name="T9" fmla="*/ 252 h 252"/>
                  <a:gd name="T10" fmla="*/ 283 w 382"/>
                  <a:gd name="T11" fmla="*/ 120 h 252"/>
                  <a:gd name="T12" fmla="*/ 376 w 382"/>
                  <a:gd name="T13" fmla="*/ 235 h 252"/>
                  <a:gd name="T14" fmla="*/ 382 w 382"/>
                  <a:gd name="T15" fmla="*/ 229 h 252"/>
                  <a:gd name="T16" fmla="*/ 287 w 382"/>
                  <a:gd name="T17" fmla="*/ 114 h 252"/>
                  <a:gd name="T18" fmla="*/ 58 w 382"/>
                  <a:gd name="T19" fmla="*/ 247 h 252"/>
                  <a:gd name="T20" fmla="*/ 6 w 382"/>
                  <a:gd name="T21" fmla="*/ 115 h 252"/>
                  <a:gd name="T22" fmla="*/ 143 w 382"/>
                  <a:gd name="T23" fmla="*/ 45 h 252"/>
                  <a:gd name="T24" fmla="*/ 113 w 382"/>
                  <a:gd name="T25"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2" h="252">
                    <a:moveTo>
                      <a:pt x="113" y="0"/>
                    </a:moveTo>
                    <a:cubicBezTo>
                      <a:pt x="111" y="1"/>
                      <a:pt x="110" y="2"/>
                      <a:pt x="109" y="2"/>
                    </a:cubicBezTo>
                    <a:cubicBezTo>
                      <a:pt x="118" y="17"/>
                      <a:pt x="128" y="32"/>
                      <a:pt x="137" y="46"/>
                    </a:cubicBezTo>
                    <a:cubicBezTo>
                      <a:pt x="96" y="74"/>
                      <a:pt x="50" y="97"/>
                      <a:pt x="0" y="115"/>
                    </a:cubicBezTo>
                    <a:cubicBezTo>
                      <a:pt x="18" y="161"/>
                      <a:pt x="35" y="206"/>
                      <a:pt x="52" y="252"/>
                    </a:cubicBezTo>
                    <a:cubicBezTo>
                      <a:pt x="140" y="221"/>
                      <a:pt x="217" y="176"/>
                      <a:pt x="283" y="120"/>
                    </a:cubicBezTo>
                    <a:cubicBezTo>
                      <a:pt x="314" y="158"/>
                      <a:pt x="345" y="196"/>
                      <a:pt x="376" y="235"/>
                    </a:cubicBezTo>
                    <a:cubicBezTo>
                      <a:pt x="378" y="233"/>
                      <a:pt x="380" y="231"/>
                      <a:pt x="382" y="229"/>
                    </a:cubicBezTo>
                    <a:cubicBezTo>
                      <a:pt x="350" y="191"/>
                      <a:pt x="319" y="153"/>
                      <a:pt x="287" y="114"/>
                    </a:cubicBezTo>
                    <a:cubicBezTo>
                      <a:pt x="221" y="170"/>
                      <a:pt x="144" y="216"/>
                      <a:pt x="58" y="247"/>
                    </a:cubicBezTo>
                    <a:cubicBezTo>
                      <a:pt x="41" y="204"/>
                      <a:pt x="23" y="160"/>
                      <a:pt x="6" y="115"/>
                    </a:cubicBezTo>
                    <a:cubicBezTo>
                      <a:pt x="56" y="97"/>
                      <a:pt x="101" y="73"/>
                      <a:pt x="143" y="45"/>
                    </a:cubicBezTo>
                    <a:cubicBezTo>
                      <a:pt x="133" y="30"/>
                      <a:pt x="123" y="15"/>
                      <a:pt x="113"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9" name="Freeform 1193"/>
              <p:cNvSpPr>
                <a:spLocks/>
              </p:cNvSpPr>
              <p:nvPr/>
            </p:nvSpPr>
            <p:spPr bwMode="auto">
              <a:xfrm>
                <a:off x="3625" y="3867"/>
                <a:ext cx="66" cy="58"/>
              </a:xfrm>
              <a:custGeom>
                <a:avLst/>
                <a:gdLst>
                  <a:gd name="T0" fmla="*/ 14 w 35"/>
                  <a:gd name="T1" fmla="*/ 11 h 31"/>
                  <a:gd name="T2" fmla="*/ 2 w 35"/>
                  <a:gd name="T3" fmla="*/ 29 h 31"/>
                  <a:gd name="T4" fmla="*/ 21 w 35"/>
                  <a:gd name="T5" fmla="*/ 21 h 31"/>
                  <a:gd name="T6" fmla="*/ 33 w 35"/>
                  <a:gd name="T7" fmla="*/ 3 h 31"/>
                  <a:gd name="T8" fmla="*/ 14 w 35"/>
                  <a:gd name="T9" fmla="*/ 11 h 31"/>
                </a:gdLst>
                <a:ahLst/>
                <a:cxnLst>
                  <a:cxn ang="0">
                    <a:pos x="T0" y="T1"/>
                  </a:cxn>
                  <a:cxn ang="0">
                    <a:pos x="T2" y="T3"/>
                  </a:cxn>
                  <a:cxn ang="0">
                    <a:pos x="T4" y="T5"/>
                  </a:cxn>
                  <a:cxn ang="0">
                    <a:pos x="T6" y="T7"/>
                  </a:cxn>
                  <a:cxn ang="0">
                    <a:pos x="T8" y="T9"/>
                  </a:cxn>
                </a:cxnLst>
                <a:rect l="0" t="0" r="r" b="b"/>
                <a:pathLst>
                  <a:path w="35" h="31">
                    <a:moveTo>
                      <a:pt x="14" y="11"/>
                    </a:moveTo>
                    <a:cubicBezTo>
                      <a:pt x="5" y="19"/>
                      <a:pt x="0" y="26"/>
                      <a:pt x="2" y="29"/>
                    </a:cubicBezTo>
                    <a:cubicBezTo>
                      <a:pt x="4" y="31"/>
                      <a:pt x="13" y="28"/>
                      <a:pt x="21" y="21"/>
                    </a:cubicBezTo>
                    <a:cubicBezTo>
                      <a:pt x="30" y="13"/>
                      <a:pt x="35" y="5"/>
                      <a:pt x="33" y="3"/>
                    </a:cubicBezTo>
                    <a:cubicBezTo>
                      <a:pt x="30" y="0"/>
                      <a:pt x="22" y="4"/>
                      <a:pt x="14" y="1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0" name="Freeform 1194"/>
              <p:cNvSpPr>
                <a:spLocks/>
              </p:cNvSpPr>
              <p:nvPr/>
            </p:nvSpPr>
            <p:spPr bwMode="auto">
              <a:xfrm>
                <a:off x="3452" y="3655"/>
                <a:ext cx="58" cy="52"/>
              </a:xfrm>
              <a:custGeom>
                <a:avLst/>
                <a:gdLst>
                  <a:gd name="T0" fmla="*/ 12 w 31"/>
                  <a:gd name="T1" fmla="*/ 10 h 28"/>
                  <a:gd name="T2" fmla="*/ 2 w 31"/>
                  <a:gd name="T3" fmla="*/ 25 h 28"/>
                  <a:gd name="T4" fmla="*/ 19 w 31"/>
                  <a:gd name="T5" fmla="*/ 19 h 28"/>
                  <a:gd name="T6" fmla="*/ 29 w 31"/>
                  <a:gd name="T7" fmla="*/ 3 h 28"/>
                  <a:gd name="T8" fmla="*/ 12 w 31"/>
                  <a:gd name="T9" fmla="*/ 10 h 28"/>
                </a:gdLst>
                <a:ahLst/>
                <a:cxnLst>
                  <a:cxn ang="0">
                    <a:pos x="T0" y="T1"/>
                  </a:cxn>
                  <a:cxn ang="0">
                    <a:pos x="T2" y="T3"/>
                  </a:cxn>
                  <a:cxn ang="0">
                    <a:pos x="T4" y="T5"/>
                  </a:cxn>
                  <a:cxn ang="0">
                    <a:pos x="T6" y="T7"/>
                  </a:cxn>
                  <a:cxn ang="0">
                    <a:pos x="T8" y="T9"/>
                  </a:cxn>
                </a:cxnLst>
                <a:rect l="0" t="0" r="r" b="b"/>
                <a:pathLst>
                  <a:path w="31" h="28">
                    <a:moveTo>
                      <a:pt x="12" y="10"/>
                    </a:moveTo>
                    <a:cubicBezTo>
                      <a:pt x="5" y="16"/>
                      <a:pt x="0" y="23"/>
                      <a:pt x="2" y="25"/>
                    </a:cubicBezTo>
                    <a:cubicBezTo>
                      <a:pt x="4" y="28"/>
                      <a:pt x="12" y="25"/>
                      <a:pt x="19" y="19"/>
                    </a:cubicBezTo>
                    <a:cubicBezTo>
                      <a:pt x="27" y="13"/>
                      <a:pt x="31" y="6"/>
                      <a:pt x="29" y="3"/>
                    </a:cubicBezTo>
                    <a:cubicBezTo>
                      <a:pt x="26" y="0"/>
                      <a:pt x="19" y="4"/>
                      <a:pt x="12"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1" name="Freeform 1195"/>
              <p:cNvSpPr>
                <a:spLocks/>
              </p:cNvSpPr>
              <p:nvPr/>
            </p:nvSpPr>
            <p:spPr bwMode="auto">
              <a:xfrm>
                <a:off x="3134" y="3450"/>
                <a:ext cx="38" cy="30"/>
              </a:xfrm>
              <a:custGeom>
                <a:avLst/>
                <a:gdLst>
                  <a:gd name="T0" fmla="*/ 7 w 20"/>
                  <a:gd name="T1" fmla="*/ 4 h 16"/>
                  <a:gd name="T2" fmla="*/ 1 w 20"/>
                  <a:gd name="T3" fmla="*/ 14 h 16"/>
                  <a:gd name="T4" fmla="*/ 13 w 20"/>
                  <a:gd name="T5" fmla="*/ 12 h 16"/>
                  <a:gd name="T6" fmla="*/ 19 w 20"/>
                  <a:gd name="T7" fmla="*/ 2 h 16"/>
                  <a:gd name="T8" fmla="*/ 7 w 20"/>
                  <a:gd name="T9" fmla="*/ 4 h 16"/>
                </a:gdLst>
                <a:ahLst/>
                <a:cxnLst>
                  <a:cxn ang="0">
                    <a:pos x="T0" y="T1"/>
                  </a:cxn>
                  <a:cxn ang="0">
                    <a:pos x="T2" y="T3"/>
                  </a:cxn>
                  <a:cxn ang="0">
                    <a:pos x="T4" y="T5"/>
                  </a:cxn>
                  <a:cxn ang="0">
                    <a:pos x="T6" y="T7"/>
                  </a:cxn>
                  <a:cxn ang="0">
                    <a:pos x="T8" y="T9"/>
                  </a:cxn>
                </a:cxnLst>
                <a:rect l="0" t="0" r="r" b="b"/>
                <a:pathLst>
                  <a:path w="20" h="16">
                    <a:moveTo>
                      <a:pt x="7" y="4"/>
                    </a:moveTo>
                    <a:cubicBezTo>
                      <a:pt x="2" y="7"/>
                      <a:pt x="0" y="12"/>
                      <a:pt x="1" y="14"/>
                    </a:cubicBezTo>
                    <a:cubicBezTo>
                      <a:pt x="2" y="16"/>
                      <a:pt x="8" y="15"/>
                      <a:pt x="13" y="12"/>
                    </a:cubicBezTo>
                    <a:cubicBezTo>
                      <a:pt x="18" y="9"/>
                      <a:pt x="20" y="4"/>
                      <a:pt x="19" y="2"/>
                    </a:cubicBezTo>
                    <a:cubicBezTo>
                      <a:pt x="17" y="0"/>
                      <a:pt x="12" y="0"/>
                      <a:pt x="7"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2" name="Freeform 1196"/>
              <p:cNvSpPr>
                <a:spLocks/>
              </p:cNvSpPr>
              <p:nvPr/>
            </p:nvSpPr>
            <p:spPr bwMode="auto">
              <a:xfrm>
                <a:off x="3014" y="3914"/>
                <a:ext cx="70" cy="36"/>
              </a:xfrm>
              <a:custGeom>
                <a:avLst/>
                <a:gdLst>
                  <a:gd name="T0" fmla="*/ 17 w 37"/>
                  <a:gd name="T1" fmla="*/ 4 h 19"/>
                  <a:gd name="T2" fmla="*/ 1 w 37"/>
                  <a:gd name="T3" fmla="*/ 15 h 19"/>
                  <a:gd name="T4" fmla="*/ 21 w 37"/>
                  <a:gd name="T5" fmla="*/ 15 h 19"/>
                  <a:gd name="T6" fmla="*/ 36 w 37"/>
                  <a:gd name="T7" fmla="*/ 3 h 19"/>
                  <a:gd name="T8" fmla="*/ 17 w 37"/>
                  <a:gd name="T9" fmla="*/ 4 h 19"/>
                </a:gdLst>
                <a:ahLst/>
                <a:cxnLst>
                  <a:cxn ang="0">
                    <a:pos x="T0" y="T1"/>
                  </a:cxn>
                  <a:cxn ang="0">
                    <a:pos x="T2" y="T3"/>
                  </a:cxn>
                  <a:cxn ang="0">
                    <a:pos x="T4" y="T5"/>
                  </a:cxn>
                  <a:cxn ang="0">
                    <a:pos x="T6" y="T7"/>
                  </a:cxn>
                  <a:cxn ang="0">
                    <a:pos x="T8" y="T9"/>
                  </a:cxn>
                </a:cxnLst>
                <a:rect l="0" t="0" r="r" b="b"/>
                <a:pathLst>
                  <a:path w="37" h="19">
                    <a:moveTo>
                      <a:pt x="17" y="4"/>
                    </a:moveTo>
                    <a:cubicBezTo>
                      <a:pt x="7" y="7"/>
                      <a:pt x="0" y="12"/>
                      <a:pt x="1" y="15"/>
                    </a:cubicBezTo>
                    <a:cubicBezTo>
                      <a:pt x="2" y="19"/>
                      <a:pt x="11" y="19"/>
                      <a:pt x="21" y="15"/>
                    </a:cubicBezTo>
                    <a:cubicBezTo>
                      <a:pt x="31" y="12"/>
                      <a:pt x="37" y="6"/>
                      <a:pt x="36" y="3"/>
                    </a:cubicBezTo>
                    <a:cubicBezTo>
                      <a:pt x="34" y="0"/>
                      <a:pt x="26" y="1"/>
                      <a:pt x="17"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3" name="Freeform 1197"/>
              <p:cNvSpPr>
                <a:spLocks/>
              </p:cNvSpPr>
              <p:nvPr/>
            </p:nvSpPr>
            <p:spPr bwMode="auto">
              <a:xfrm>
                <a:off x="2920" y="3660"/>
                <a:ext cx="58" cy="32"/>
              </a:xfrm>
              <a:custGeom>
                <a:avLst/>
                <a:gdLst>
                  <a:gd name="T0" fmla="*/ 14 w 31"/>
                  <a:gd name="T1" fmla="*/ 3 h 17"/>
                  <a:gd name="T2" fmla="*/ 2 w 31"/>
                  <a:gd name="T3" fmla="*/ 14 h 17"/>
                  <a:gd name="T4" fmla="*/ 18 w 31"/>
                  <a:gd name="T5" fmla="*/ 14 h 17"/>
                  <a:gd name="T6" fmla="*/ 30 w 31"/>
                  <a:gd name="T7" fmla="*/ 3 h 17"/>
                  <a:gd name="T8" fmla="*/ 14 w 31"/>
                  <a:gd name="T9" fmla="*/ 3 h 17"/>
                </a:gdLst>
                <a:ahLst/>
                <a:cxnLst>
                  <a:cxn ang="0">
                    <a:pos x="T0" y="T1"/>
                  </a:cxn>
                  <a:cxn ang="0">
                    <a:pos x="T2" y="T3"/>
                  </a:cxn>
                  <a:cxn ang="0">
                    <a:pos x="T4" y="T5"/>
                  </a:cxn>
                  <a:cxn ang="0">
                    <a:pos x="T6" y="T7"/>
                  </a:cxn>
                  <a:cxn ang="0">
                    <a:pos x="T8" y="T9"/>
                  </a:cxn>
                </a:cxnLst>
                <a:rect l="0" t="0" r="r" b="b"/>
                <a:pathLst>
                  <a:path w="31" h="17">
                    <a:moveTo>
                      <a:pt x="14" y="3"/>
                    </a:moveTo>
                    <a:cubicBezTo>
                      <a:pt x="6" y="6"/>
                      <a:pt x="0" y="10"/>
                      <a:pt x="2" y="14"/>
                    </a:cubicBezTo>
                    <a:cubicBezTo>
                      <a:pt x="3" y="17"/>
                      <a:pt x="10" y="17"/>
                      <a:pt x="18" y="14"/>
                    </a:cubicBezTo>
                    <a:cubicBezTo>
                      <a:pt x="26" y="11"/>
                      <a:pt x="31" y="6"/>
                      <a:pt x="30" y="3"/>
                    </a:cubicBezTo>
                    <a:cubicBezTo>
                      <a:pt x="29" y="1"/>
                      <a:pt x="22" y="0"/>
                      <a:pt x="14" y="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4" name="Freeform 1198"/>
              <p:cNvSpPr>
                <a:spLocks/>
              </p:cNvSpPr>
              <p:nvPr/>
            </p:nvSpPr>
            <p:spPr bwMode="auto">
              <a:xfrm>
                <a:off x="3189" y="3534"/>
                <a:ext cx="32" cy="27"/>
              </a:xfrm>
              <a:custGeom>
                <a:avLst/>
                <a:gdLst>
                  <a:gd name="T0" fmla="*/ 6 w 17"/>
                  <a:gd name="T1" fmla="*/ 4 h 14"/>
                  <a:gd name="T2" fmla="*/ 1 w 17"/>
                  <a:gd name="T3" fmla="*/ 12 h 14"/>
                  <a:gd name="T4" fmla="*/ 10 w 17"/>
                  <a:gd name="T5" fmla="*/ 10 h 14"/>
                  <a:gd name="T6" fmla="*/ 15 w 17"/>
                  <a:gd name="T7" fmla="*/ 2 h 14"/>
                  <a:gd name="T8" fmla="*/ 6 w 17"/>
                  <a:gd name="T9" fmla="*/ 4 h 14"/>
                </a:gdLst>
                <a:ahLst/>
                <a:cxnLst>
                  <a:cxn ang="0">
                    <a:pos x="T0" y="T1"/>
                  </a:cxn>
                  <a:cxn ang="0">
                    <a:pos x="T2" y="T3"/>
                  </a:cxn>
                  <a:cxn ang="0">
                    <a:pos x="T4" y="T5"/>
                  </a:cxn>
                  <a:cxn ang="0">
                    <a:pos x="T6" y="T7"/>
                  </a:cxn>
                  <a:cxn ang="0">
                    <a:pos x="T8" y="T9"/>
                  </a:cxn>
                </a:cxnLst>
                <a:rect l="0" t="0" r="r" b="b"/>
                <a:pathLst>
                  <a:path w="17" h="14">
                    <a:moveTo>
                      <a:pt x="6" y="4"/>
                    </a:moveTo>
                    <a:cubicBezTo>
                      <a:pt x="2" y="7"/>
                      <a:pt x="0" y="10"/>
                      <a:pt x="1" y="12"/>
                    </a:cubicBezTo>
                    <a:cubicBezTo>
                      <a:pt x="2" y="14"/>
                      <a:pt x="6" y="13"/>
                      <a:pt x="10" y="10"/>
                    </a:cubicBezTo>
                    <a:cubicBezTo>
                      <a:pt x="14" y="7"/>
                      <a:pt x="17" y="4"/>
                      <a:pt x="15" y="2"/>
                    </a:cubicBezTo>
                    <a:cubicBezTo>
                      <a:pt x="15" y="0"/>
                      <a:pt x="10" y="1"/>
                      <a:pt x="6"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5" name="Freeform 1199"/>
              <p:cNvSpPr>
                <a:spLocks/>
              </p:cNvSpPr>
              <p:nvPr/>
            </p:nvSpPr>
            <p:spPr bwMode="auto">
              <a:xfrm>
                <a:off x="2952" y="904"/>
                <a:ext cx="459" cy="705"/>
              </a:xfrm>
              <a:custGeom>
                <a:avLst/>
                <a:gdLst>
                  <a:gd name="T0" fmla="*/ 0 w 244"/>
                  <a:gd name="T1" fmla="*/ 342 h 375"/>
                  <a:gd name="T2" fmla="*/ 5 w 244"/>
                  <a:gd name="T3" fmla="*/ 344 h 375"/>
                  <a:gd name="T4" fmla="*/ 29 w 244"/>
                  <a:gd name="T5" fmla="*/ 299 h 375"/>
                  <a:gd name="T6" fmla="*/ 146 w 244"/>
                  <a:gd name="T7" fmla="*/ 375 h 375"/>
                  <a:gd name="T8" fmla="*/ 244 w 244"/>
                  <a:gd name="T9" fmla="*/ 266 h 375"/>
                  <a:gd name="T10" fmla="*/ 21 w 244"/>
                  <a:gd name="T11" fmla="*/ 138 h 375"/>
                  <a:gd name="T12" fmla="*/ 76 w 244"/>
                  <a:gd name="T13" fmla="*/ 3 h 375"/>
                  <a:gd name="T14" fmla="*/ 68 w 244"/>
                  <a:gd name="T15" fmla="*/ 0 h 375"/>
                  <a:gd name="T16" fmla="*/ 14 w 244"/>
                  <a:gd name="T17" fmla="*/ 138 h 375"/>
                  <a:gd name="T18" fmla="*/ 238 w 244"/>
                  <a:gd name="T19" fmla="*/ 263 h 375"/>
                  <a:gd name="T20" fmla="*/ 144 w 244"/>
                  <a:gd name="T21" fmla="*/ 371 h 375"/>
                  <a:gd name="T22" fmla="*/ 26 w 244"/>
                  <a:gd name="T23" fmla="*/ 295 h 375"/>
                  <a:gd name="T24" fmla="*/ 0 w 244"/>
                  <a:gd name="T25" fmla="*/ 342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375">
                    <a:moveTo>
                      <a:pt x="0" y="342"/>
                    </a:moveTo>
                    <a:cubicBezTo>
                      <a:pt x="2" y="343"/>
                      <a:pt x="3" y="344"/>
                      <a:pt x="5" y="344"/>
                    </a:cubicBezTo>
                    <a:cubicBezTo>
                      <a:pt x="13" y="329"/>
                      <a:pt x="21" y="314"/>
                      <a:pt x="29" y="299"/>
                    </a:cubicBezTo>
                    <a:cubicBezTo>
                      <a:pt x="73" y="320"/>
                      <a:pt x="112" y="346"/>
                      <a:pt x="146" y="375"/>
                    </a:cubicBezTo>
                    <a:cubicBezTo>
                      <a:pt x="179" y="339"/>
                      <a:pt x="212" y="302"/>
                      <a:pt x="244" y="266"/>
                    </a:cubicBezTo>
                    <a:cubicBezTo>
                      <a:pt x="182" y="213"/>
                      <a:pt x="108" y="169"/>
                      <a:pt x="21" y="138"/>
                    </a:cubicBezTo>
                    <a:cubicBezTo>
                      <a:pt x="39" y="93"/>
                      <a:pt x="58" y="48"/>
                      <a:pt x="76" y="3"/>
                    </a:cubicBezTo>
                    <a:cubicBezTo>
                      <a:pt x="73" y="2"/>
                      <a:pt x="71" y="1"/>
                      <a:pt x="68" y="0"/>
                    </a:cubicBezTo>
                    <a:cubicBezTo>
                      <a:pt x="50" y="46"/>
                      <a:pt x="32" y="92"/>
                      <a:pt x="14" y="138"/>
                    </a:cubicBezTo>
                    <a:cubicBezTo>
                      <a:pt x="102" y="168"/>
                      <a:pt x="176" y="212"/>
                      <a:pt x="238" y="263"/>
                    </a:cubicBezTo>
                    <a:cubicBezTo>
                      <a:pt x="207" y="299"/>
                      <a:pt x="176" y="335"/>
                      <a:pt x="144" y="371"/>
                    </a:cubicBezTo>
                    <a:cubicBezTo>
                      <a:pt x="109" y="341"/>
                      <a:pt x="70" y="316"/>
                      <a:pt x="26" y="295"/>
                    </a:cubicBezTo>
                    <a:cubicBezTo>
                      <a:pt x="17" y="310"/>
                      <a:pt x="9" y="326"/>
                      <a:pt x="0" y="34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6" name="Freeform 1200"/>
              <p:cNvSpPr>
                <a:spLocks/>
              </p:cNvSpPr>
              <p:nvPr/>
            </p:nvSpPr>
            <p:spPr bwMode="auto">
              <a:xfrm>
                <a:off x="3046" y="887"/>
                <a:ext cx="83" cy="40"/>
              </a:xfrm>
              <a:custGeom>
                <a:avLst/>
                <a:gdLst>
                  <a:gd name="T0" fmla="*/ 20 w 44"/>
                  <a:gd name="T1" fmla="*/ 16 h 21"/>
                  <a:gd name="T2" fmla="*/ 42 w 44"/>
                  <a:gd name="T3" fmla="*/ 18 h 21"/>
                  <a:gd name="T4" fmla="*/ 24 w 44"/>
                  <a:gd name="T5" fmla="*/ 5 h 21"/>
                  <a:gd name="T6" fmla="*/ 1 w 44"/>
                  <a:gd name="T7" fmla="*/ 3 h 21"/>
                  <a:gd name="T8" fmla="*/ 20 w 44"/>
                  <a:gd name="T9" fmla="*/ 16 h 21"/>
                </a:gdLst>
                <a:ahLst/>
                <a:cxnLst>
                  <a:cxn ang="0">
                    <a:pos x="T0" y="T1"/>
                  </a:cxn>
                  <a:cxn ang="0">
                    <a:pos x="T2" y="T3"/>
                  </a:cxn>
                  <a:cxn ang="0">
                    <a:pos x="T4" y="T5"/>
                  </a:cxn>
                  <a:cxn ang="0">
                    <a:pos x="T6" y="T7"/>
                  </a:cxn>
                  <a:cxn ang="0">
                    <a:pos x="T8" y="T9"/>
                  </a:cxn>
                </a:cxnLst>
                <a:rect l="0" t="0" r="r" b="b"/>
                <a:pathLst>
                  <a:path w="44" h="21">
                    <a:moveTo>
                      <a:pt x="20" y="16"/>
                    </a:moveTo>
                    <a:cubicBezTo>
                      <a:pt x="31" y="20"/>
                      <a:pt x="41" y="21"/>
                      <a:pt x="42" y="18"/>
                    </a:cubicBezTo>
                    <a:cubicBezTo>
                      <a:pt x="44" y="15"/>
                      <a:pt x="35" y="9"/>
                      <a:pt x="24" y="5"/>
                    </a:cubicBezTo>
                    <a:cubicBezTo>
                      <a:pt x="12" y="1"/>
                      <a:pt x="2" y="0"/>
                      <a:pt x="1" y="3"/>
                    </a:cubicBezTo>
                    <a:cubicBezTo>
                      <a:pt x="0" y="6"/>
                      <a:pt x="8" y="12"/>
                      <a:pt x="20" y="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7" name="Freeform 1201"/>
              <p:cNvSpPr>
                <a:spLocks/>
              </p:cNvSpPr>
              <p:nvPr/>
            </p:nvSpPr>
            <p:spPr bwMode="auto">
              <a:xfrm>
                <a:off x="2950" y="1145"/>
                <a:ext cx="70" cy="36"/>
              </a:xfrm>
              <a:custGeom>
                <a:avLst/>
                <a:gdLst>
                  <a:gd name="T0" fmla="*/ 17 w 37"/>
                  <a:gd name="T1" fmla="*/ 15 h 19"/>
                  <a:gd name="T2" fmla="*/ 36 w 37"/>
                  <a:gd name="T3" fmla="*/ 16 h 19"/>
                  <a:gd name="T4" fmla="*/ 21 w 37"/>
                  <a:gd name="T5" fmla="*/ 4 h 19"/>
                  <a:gd name="T6" fmla="*/ 2 w 37"/>
                  <a:gd name="T7" fmla="*/ 3 h 19"/>
                  <a:gd name="T8" fmla="*/ 17 w 37"/>
                  <a:gd name="T9" fmla="*/ 15 h 19"/>
                </a:gdLst>
                <a:ahLst/>
                <a:cxnLst>
                  <a:cxn ang="0">
                    <a:pos x="T0" y="T1"/>
                  </a:cxn>
                  <a:cxn ang="0">
                    <a:pos x="T2" y="T3"/>
                  </a:cxn>
                  <a:cxn ang="0">
                    <a:pos x="T4" y="T5"/>
                  </a:cxn>
                  <a:cxn ang="0">
                    <a:pos x="T6" y="T7"/>
                  </a:cxn>
                  <a:cxn ang="0">
                    <a:pos x="T8" y="T9"/>
                  </a:cxn>
                </a:cxnLst>
                <a:rect l="0" t="0" r="r" b="b"/>
                <a:pathLst>
                  <a:path w="37" h="19">
                    <a:moveTo>
                      <a:pt x="17" y="15"/>
                    </a:moveTo>
                    <a:cubicBezTo>
                      <a:pt x="26" y="18"/>
                      <a:pt x="35" y="19"/>
                      <a:pt x="36" y="16"/>
                    </a:cubicBezTo>
                    <a:cubicBezTo>
                      <a:pt x="37" y="13"/>
                      <a:pt x="31" y="7"/>
                      <a:pt x="21" y="4"/>
                    </a:cubicBezTo>
                    <a:cubicBezTo>
                      <a:pt x="11" y="0"/>
                      <a:pt x="3" y="0"/>
                      <a:pt x="2" y="3"/>
                    </a:cubicBezTo>
                    <a:cubicBezTo>
                      <a:pt x="0" y="6"/>
                      <a:pt x="7" y="11"/>
                      <a:pt x="17"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8" name="Freeform 1202"/>
              <p:cNvSpPr>
                <a:spLocks/>
              </p:cNvSpPr>
              <p:nvPr/>
            </p:nvSpPr>
            <p:spPr bwMode="auto">
              <a:xfrm>
                <a:off x="2937" y="1536"/>
                <a:ext cx="39" cy="24"/>
              </a:xfrm>
              <a:custGeom>
                <a:avLst/>
                <a:gdLst>
                  <a:gd name="T0" fmla="*/ 9 w 21"/>
                  <a:gd name="T1" fmla="*/ 11 h 13"/>
                  <a:gd name="T2" fmla="*/ 20 w 21"/>
                  <a:gd name="T3" fmla="*/ 11 h 13"/>
                  <a:gd name="T4" fmla="*/ 13 w 21"/>
                  <a:gd name="T5" fmla="*/ 2 h 13"/>
                  <a:gd name="T6" fmla="*/ 2 w 21"/>
                  <a:gd name="T7" fmla="*/ 2 h 13"/>
                  <a:gd name="T8" fmla="*/ 9 w 21"/>
                  <a:gd name="T9" fmla="*/ 11 h 13"/>
                </a:gdLst>
                <a:ahLst/>
                <a:cxnLst>
                  <a:cxn ang="0">
                    <a:pos x="T0" y="T1"/>
                  </a:cxn>
                  <a:cxn ang="0">
                    <a:pos x="T2" y="T3"/>
                  </a:cxn>
                  <a:cxn ang="0">
                    <a:pos x="T4" y="T5"/>
                  </a:cxn>
                  <a:cxn ang="0">
                    <a:pos x="T6" y="T7"/>
                  </a:cxn>
                  <a:cxn ang="0">
                    <a:pos x="T8" y="T9"/>
                  </a:cxn>
                </a:cxnLst>
                <a:rect l="0" t="0" r="r" b="b"/>
                <a:pathLst>
                  <a:path w="21" h="13">
                    <a:moveTo>
                      <a:pt x="9" y="11"/>
                    </a:moveTo>
                    <a:cubicBezTo>
                      <a:pt x="14" y="13"/>
                      <a:pt x="19" y="13"/>
                      <a:pt x="20" y="11"/>
                    </a:cubicBezTo>
                    <a:cubicBezTo>
                      <a:pt x="21" y="9"/>
                      <a:pt x="18" y="5"/>
                      <a:pt x="13" y="2"/>
                    </a:cubicBezTo>
                    <a:cubicBezTo>
                      <a:pt x="8" y="0"/>
                      <a:pt x="3" y="0"/>
                      <a:pt x="2" y="2"/>
                    </a:cubicBezTo>
                    <a:cubicBezTo>
                      <a:pt x="0" y="5"/>
                      <a:pt x="4" y="8"/>
                      <a:pt x="9" y="1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9" name="Freeform 1203"/>
              <p:cNvSpPr>
                <a:spLocks/>
              </p:cNvSpPr>
              <p:nvPr/>
            </p:nvSpPr>
            <p:spPr bwMode="auto">
              <a:xfrm>
                <a:off x="3386" y="1382"/>
                <a:ext cx="53" cy="49"/>
              </a:xfrm>
              <a:custGeom>
                <a:avLst/>
                <a:gdLst>
                  <a:gd name="T0" fmla="*/ 10 w 28"/>
                  <a:gd name="T1" fmla="*/ 17 h 26"/>
                  <a:gd name="T2" fmla="*/ 26 w 28"/>
                  <a:gd name="T3" fmla="*/ 23 h 26"/>
                  <a:gd name="T4" fmla="*/ 18 w 28"/>
                  <a:gd name="T5" fmla="*/ 8 h 26"/>
                  <a:gd name="T6" fmla="*/ 2 w 28"/>
                  <a:gd name="T7" fmla="*/ 2 h 26"/>
                  <a:gd name="T8" fmla="*/ 10 w 28"/>
                  <a:gd name="T9" fmla="*/ 17 h 26"/>
                </a:gdLst>
                <a:ahLst/>
                <a:cxnLst>
                  <a:cxn ang="0">
                    <a:pos x="T0" y="T1"/>
                  </a:cxn>
                  <a:cxn ang="0">
                    <a:pos x="T2" y="T3"/>
                  </a:cxn>
                  <a:cxn ang="0">
                    <a:pos x="T4" y="T5"/>
                  </a:cxn>
                  <a:cxn ang="0">
                    <a:pos x="T6" y="T7"/>
                  </a:cxn>
                  <a:cxn ang="0">
                    <a:pos x="T8" y="T9"/>
                  </a:cxn>
                </a:cxnLst>
                <a:rect l="0" t="0" r="r" b="b"/>
                <a:pathLst>
                  <a:path w="28" h="26">
                    <a:moveTo>
                      <a:pt x="10" y="17"/>
                    </a:moveTo>
                    <a:cubicBezTo>
                      <a:pt x="17" y="23"/>
                      <a:pt x="24" y="26"/>
                      <a:pt x="26" y="23"/>
                    </a:cubicBezTo>
                    <a:cubicBezTo>
                      <a:pt x="28" y="21"/>
                      <a:pt x="25" y="14"/>
                      <a:pt x="18" y="8"/>
                    </a:cubicBezTo>
                    <a:cubicBezTo>
                      <a:pt x="12" y="3"/>
                      <a:pt x="4" y="0"/>
                      <a:pt x="2" y="2"/>
                    </a:cubicBezTo>
                    <a:cubicBezTo>
                      <a:pt x="0" y="5"/>
                      <a:pt x="4" y="12"/>
                      <a:pt x="10" y="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0" name="Freeform 1204"/>
              <p:cNvSpPr>
                <a:spLocks/>
              </p:cNvSpPr>
              <p:nvPr/>
            </p:nvSpPr>
            <p:spPr bwMode="auto">
              <a:xfrm>
                <a:off x="3202" y="1587"/>
                <a:ext cx="45" cy="39"/>
              </a:xfrm>
              <a:custGeom>
                <a:avLst/>
                <a:gdLst>
                  <a:gd name="T0" fmla="*/ 8 w 24"/>
                  <a:gd name="T1" fmla="*/ 15 h 21"/>
                  <a:gd name="T2" fmla="*/ 21 w 24"/>
                  <a:gd name="T3" fmla="*/ 19 h 21"/>
                  <a:gd name="T4" fmla="*/ 16 w 24"/>
                  <a:gd name="T5" fmla="*/ 6 h 21"/>
                  <a:gd name="T6" fmla="*/ 2 w 24"/>
                  <a:gd name="T7" fmla="*/ 2 h 21"/>
                  <a:gd name="T8" fmla="*/ 8 w 24"/>
                  <a:gd name="T9" fmla="*/ 15 h 21"/>
                </a:gdLst>
                <a:ahLst/>
                <a:cxnLst>
                  <a:cxn ang="0">
                    <a:pos x="T0" y="T1"/>
                  </a:cxn>
                  <a:cxn ang="0">
                    <a:pos x="T2" y="T3"/>
                  </a:cxn>
                  <a:cxn ang="0">
                    <a:pos x="T4" y="T5"/>
                  </a:cxn>
                  <a:cxn ang="0">
                    <a:pos x="T6" y="T7"/>
                  </a:cxn>
                  <a:cxn ang="0">
                    <a:pos x="T8" y="T9"/>
                  </a:cxn>
                </a:cxnLst>
                <a:rect l="0" t="0" r="r" b="b"/>
                <a:pathLst>
                  <a:path w="24" h="21">
                    <a:moveTo>
                      <a:pt x="8" y="15"/>
                    </a:moveTo>
                    <a:cubicBezTo>
                      <a:pt x="13" y="19"/>
                      <a:pt x="19" y="21"/>
                      <a:pt x="21" y="19"/>
                    </a:cubicBezTo>
                    <a:cubicBezTo>
                      <a:pt x="24" y="16"/>
                      <a:pt x="21" y="10"/>
                      <a:pt x="16" y="6"/>
                    </a:cubicBezTo>
                    <a:cubicBezTo>
                      <a:pt x="10" y="1"/>
                      <a:pt x="4" y="0"/>
                      <a:pt x="2" y="2"/>
                    </a:cubicBezTo>
                    <a:cubicBezTo>
                      <a:pt x="0" y="5"/>
                      <a:pt x="3" y="10"/>
                      <a:pt x="8" y="1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1" name="Freeform 1205"/>
              <p:cNvSpPr>
                <a:spLocks/>
              </p:cNvSpPr>
              <p:nvPr/>
            </p:nvSpPr>
            <p:spPr bwMode="auto">
              <a:xfrm>
                <a:off x="2990" y="1453"/>
                <a:ext cx="33" cy="23"/>
              </a:xfrm>
              <a:custGeom>
                <a:avLst/>
                <a:gdLst>
                  <a:gd name="T0" fmla="*/ 7 w 18"/>
                  <a:gd name="T1" fmla="*/ 9 h 12"/>
                  <a:gd name="T2" fmla="*/ 16 w 18"/>
                  <a:gd name="T3" fmla="*/ 10 h 12"/>
                  <a:gd name="T4" fmla="*/ 10 w 18"/>
                  <a:gd name="T5" fmla="*/ 3 h 12"/>
                  <a:gd name="T6" fmla="*/ 1 w 18"/>
                  <a:gd name="T7" fmla="*/ 2 h 12"/>
                  <a:gd name="T8" fmla="*/ 7 w 18"/>
                  <a:gd name="T9" fmla="*/ 9 h 12"/>
                </a:gdLst>
                <a:ahLst/>
                <a:cxnLst>
                  <a:cxn ang="0">
                    <a:pos x="T0" y="T1"/>
                  </a:cxn>
                  <a:cxn ang="0">
                    <a:pos x="T2" y="T3"/>
                  </a:cxn>
                  <a:cxn ang="0">
                    <a:pos x="T4" y="T5"/>
                  </a:cxn>
                  <a:cxn ang="0">
                    <a:pos x="T6" y="T7"/>
                  </a:cxn>
                  <a:cxn ang="0">
                    <a:pos x="T8" y="T9"/>
                  </a:cxn>
                </a:cxnLst>
                <a:rect l="0" t="0" r="r" b="b"/>
                <a:pathLst>
                  <a:path w="18" h="12">
                    <a:moveTo>
                      <a:pt x="7" y="9"/>
                    </a:moveTo>
                    <a:cubicBezTo>
                      <a:pt x="11" y="11"/>
                      <a:pt x="16" y="12"/>
                      <a:pt x="16" y="10"/>
                    </a:cubicBezTo>
                    <a:cubicBezTo>
                      <a:pt x="18" y="8"/>
                      <a:pt x="15" y="5"/>
                      <a:pt x="10" y="3"/>
                    </a:cubicBezTo>
                    <a:cubicBezTo>
                      <a:pt x="6" y="1"/>
                      <a:pt x="2" y="0"/>
                      <a:pt x="1" y="2"/>
                    </a:cubicBezTo>
                    <a:cubicBezTo>
                      <a:pt x="0" y="4"/>
                      <a:pt x="3" y="7"/>
                      <a:pt x="7" y="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2" name="Freeform 1206"/>
              <p:cNvSpPr>
                <a:spLocks/>
              </p:cNvSpPr>
              <p:nvPr/>
            </p:nvSpPr>
            <p:spPr bwMode="auto">
              <a:xfrm>
                <a:off x="4764" y="1587"/>
                <a:ext cx="236" cy="394"/>
              </a:xfrm>
              <a:custGeom>
                <a:avLst/>
                <a:gdLst>
                  <a:gd name="T0" fmla="*/ 0 w 126"/>
                  <a:gd name="T1" fmla="*/ 97 h 210"/>
                  <a:gd name="T2" fmla="*/ 1 w 126"/>
                  <a:gd name="T3" fmla="*/ 101 h 210"/>
                  <a:gd name="T4" fmla="*/ 22 w 126"/>
                  <a:gd name="T5" fmla="*/ 95 h 210"/>
                  <a:gd name="T6" fmla="*/ 47 w 126"/>
                  <a:gd name="T7" fmla="*/ 210 h 210"/>
                  <a:gd name="T8" fmla="*/ 107 w 126"/>
                  <a:gd name="T9" fmla="*/ 198 h 210"/>
                  <a:gd name="T10" fmla="*/ 67 w 126"/>
                  <a:gd name="T11" fmla="*/ 24 h 210"/>
                  <a:gd name="T12" fmla="*/ 126 w 126"/>
                  <a:gd name="T13" fmla="*/ 4 h 210"/>
                  <a:gd name="T14" fmla="*/ 125 w 126"/>
                  <a:gd name="T15" fmla="*/ 0 h 210"/>
                  <a:gd name="T16" fmla="*/ 65 w 126"/>
                  <a:gd name="T17" fmla="*/ 21 h 210"/>
                  <a:gd name="T18" fmla="*/ 106 w 126"/>
                  <a:gd name="T19" fmla="*/ 194 h 210"/>
                  <a:gd name="T20" fmla="*/ 47 w 126"/>
                  <a:gd name="T21" fmla="*/ 206 h 210"/>
                  <a:gd name="T22" fmla="*/ 22 w 126"/>
                  <a:gd name="T23" fmla="*/ 91 h 210"/>
                  <a:gd name="T24" fmla="*/ 0 w 126"/>
                  <a:gd name="T25" fmla="*/ 9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6" h="210">
                    <a:moveTo>
                      <a:pt x="0" y="97"/>
                    </a:moveTo>
                    <a:cubicBezTo>
                      <a:pt x="0" y="99"/>
                      <a:pt x="1" y="100"/>
                      <a:pt x="1" y="101"/>
                    </a:cubicBezTo>
                    <a:cubicBezTo>
                      <a:pt x="8" y="99"/>
                      <a:pt x="15" y="97"/>
                      <a:pt x="22" y="95"/>
                    </a:cubicBezTo>
                    <a:cubicBezTo>
                      <a:pt x="32" y="133"/>
                      <a:pt x="40" y="171"/>
                      <a:pt x="47" y="210"/>
                    </a:cubicBezTo>
                    <a:cubicBezTo>
                      <a:pt x="67" y="206"/>
                      <a:pt x="87" y="202"/>
                      <a:pt x="107" y="198"/>
                    </a:cubicBezTo>
                    <a:cubicBezTo>
                      <a:pt x="97" y="139"/>
                      <a:pt x="84" y="81"/>
                      <a:pt x="67" y="24"/>
                    </a:cubicBezTo>
                    <a:cubicBezTo>
                      <a:pt x="86" y="18"/>
                      <a:pt x="106" y="11"/>
                      <a:pt x="126" y="4"/>
                    </a:cubicBezTo>
                    <a:cubicBezTo>
                      <a:pt x="126" y="3"/>
                      <a:pt x="125" y="1"/>
                      <a:pt x="125" y="0"/>
                    </a:cubicBezTo>
                    <a:cubicBezTo>
                      <a:pt x="105" y="7"/>
                      <a:pt x="84" y="14"/>
                      <a:pt x="65" y="21"/>
                    </a:cubicBezTo>
                    <a:cubicBezTo>
                      <a:pt x="82" y="77"/>
                      <a:pt x="96" y="135"/>
                      <a:pt x="106" y="194"/>
                    </a:cubicBezTo>
                    <a:cubicBezTo>
                      <a:pt x="86" y="198"/>
                      <a:pt x="66" y="202"/>
                      <a:pt x="47" y="206"/>
                    </a:cubicBezTo>
                    <a:cubicBezTo>
                      <a:pt x="40" y="167"/>
                      <a:pt x="32" y="129"/>
                      <a:pt x="22" y="91"/>
                    </a:cubicBezTo>
                    <a:cubicBezTo>
                      <a:pt x="15" y="93"/>
                      <a:pt x="7" y="95"/>
                      <a:pt x="0" y="9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3" name="Freeform 1207"/>
              <p:cNvSpPr>
                <a:spLocks/>
              </p:cNvSpPr>
              <p:nvPr/>
            </p:nvSpPr>
            <p:spPr bwMode="auto">
              <a:xfrm>
                <a:off x="4989" y="1568"/>
                <a:ext cx="19" cy="45"/>
              </a:xfrm>
              <a:custGeom>
                <a:avLst/>
                <a:gdLst>
                  <a:gd name="T0" fmla="*/ 3 w 10"/>
                  <a:gd name="T1" fmla="*/ 13 h 24"/>
                  <a:gd name="T2" fmla="*/ 9 w 10"/>
                  <a:gd name="T3" fmla="*/ 24 h 24"/>
                  <a:gd name="T4" fmla="*/ 8 w 10"/>
                  <a:gd name="T5" fmla="*/ 11 h 24"/>
                  <a:gd name="T6" fmla="*/ 2 w 10"/>
                  <a:gd name="T7" fmla="*/ 0 h 24"/>
                  <a:gd name="T8" fmla="*/ 3 w 10"/>
                  <a:gd name="T9" fmla="*/ 13 h 24"/>
                </a:gdLst>
                <a:ahLst/>
                <a:cxnLst>
                  <a:cxn ang="0">
                    <a:pos x="T0" y="T1"/>
                  </a:cxn>
                  <a:cxn ang="0">
                    <a:pos x="T2" y="T3"/>
                  </a:cxn>
                  <a:cxn ang="0">
                    <a:pos x="T4" y="T5"/>
                  </a:cxn>
                  <a:cxn ang="0">
                    <a:pos x="T6" y="T7"/>
                  </a:cxn>
                  <a:cxn ang="0">
                    <a:pos x="T8" y="T9"/>
                  </a:cxn>
                </a:cxnLst>
                <a:rect l="0" t="0" r="r" b="b"/>
                <a:pathLst>
                  <a:path w="10" h="24">
                    <a:moveTo>
                      <a:pt x="3" y="13"/>
                    </a:moveTo>
                    <a:cubicBezTo>
                      <a:pt x="5" y="19"/>
                      <a:pt x="8" y="24"/>
                      <a:pt x="9" y="24"/>
                    </a:cubicBezTo>
                    <a:cubicBezTo>
                      <a:pt x="10" y="23"/>
                      <a:pt x="9" y="18"/>
                      <a:pt x="8" y="11"/>
                    </a:cubicBezTo>
                    <a:cubicBezTo>
                      <a:pt x="5" y="5"/>
                      <a:pt x="3" y="0"/>
                      <a:pt x="2" y="0"/>
                    </a:cubicBezTo>
                    <a:cubicBezTo>
                      <a:pt x="0" y="1"/>
                      <a:pt x="1" y="6"/>
                      <a:pt x="3" y="1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4" name="Freeform 1208"/>
              <p:cNvSpPr>
                <a:spLocks/>
              </p:cNvSpPr>
              <p:nvPr/>
            </p:nvSpPr>
            <p:spPr bwMode="auto">
              <a:xfrm>
                <a:off x="4878" y="1607"/>
                <a:ext cx="19" cy="44"/>
              </a:xfrm>
              <a:custGeom>
                <a:avLst/>
                <a:gdLst>
                  <a:gd name="T0" fmla="*/ 2 w 10"/>
                  <a:gd name="T1" fmla="*/ 12 h 23"/>
                  <a:gd name="T2" fmla="*/ 8 w 10"/>
                  <a:gd name="T3" fmla="*/ 23 h 23"/>
                  <a:gd name="T4" fmla="*/ 7 w 10"/>
                  <a:gd name="T5" fmla="*/ 10 h 23"/>
                  <a:gd name="T6" fmla="*/ 1 w 10"/>
                  <a:gd name="T7" fmla="*/ 0 h 23"/>
                  <a:gd name="T8" fmla="*/ 2 w 10"/>
                  <a:gd name="T9" fmla="*/ 12 h 23"/>
                </a:gdLst>
                <a:ahLst/>
                <a:cxnLst>
                  <a:cxn ang="0">
                    <a:pos x="T0" y="T1"/>
                  </a:cxn>
                  <a:cxn ang="0">
                    <a:pos x="T2" y="T3"/>
                  </a:cxn>
                  <a:cxn ang="0">
                    <a:pos x="T4" y="T5"/>
                  </a:cxn>
                  <a:cxn ang="0">
                    <a:pos x="T6" y="T7"/>
                  </a:cxn>
                  <a:cxn ang="0">
                    <a:pos x="T8" y="T9"/>
                  </a:cxn>
                </a:cxnLst>
                <a:rect l="0" t="0" r="r" b="b"/>
                <a:pathLst>
                  <a:path w="10" h="23">
                    <a:moveTo>
                      <a:pt x="2" y="12"/>
                    </a:moveTo>
                    <a:cubicBezTo>
                      <a:pt x="4" y="18"/>
                      <a:pt x="7" y="23"/>
                      <a:pt x="8" y="23"/>
                    </a:cubicBezTo>
                    <a:cubicBezTo>
                      <a:pt x="10" y="22"/>
                      <a:pt x="9" y="17"/>
                      <a:pt x="7" y="10"/>
                    </a:cubicBezTo>
                    <a:cubicBezTo>
                      <a:pt x="5" y="4"/>
                      <a:pt x="3" y="0"/>
                      <a:pt x="1" y="0"/>
                    </a:cubicBezTo>
                    <a:cubicBezTo>
                      <a:pt x="0" y="1"/>
                      <a:pt x="1" y="6"/>
                      <a:pt x="2"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5" name="Freeform 1209"/>
              <p:cNvSpPr>
                <a:spLocks/>
              </p:cNvSpPr>
              <p:nvPr/>
            </p:nvSpPr>
            <p:spPr bwMode="auto">
              <a:xfrm>
                <a:off x="4758" y="1756"/>
                <a:ext cx="13" cy="34"/>
              </a:xfrm>
              <a:custGeom>
                <a:avLst/>
                <a:gdLst>
                  <a:gd name="T0" fmla="*/ 2 w 7"/>
                  <a:gd name="T1" fmla="*/ 10 h 18"/>
                  <a:gd name="T2" fmla="*/ 6 w 7"/>
                  <a:gd name="T3" fmla="*/ 18 h 18"/>
                  <a:gd name="T4" fmla="*/ 6 w 7"/>
                  <a:gd name="T5" fmla="*/ 9 h 18"/>
                  <a:gd name="T6" fmla="*/ 1 w 7"/>
                  <a:gd name="T7" fmla="*/ 1 h 18"/>
                  <a:gd name="T8" fmla="*/ 2 w 7"/>
                  <a:gd name="T9" fmla="*/ 10 h 18"/>
                </a:gdLst>
                <a:ahLst/>
                <a:cxnLst>
                  <a:cxn ang="0">
                    <a:pos x="T0" y="T1"/>
                  </a:cxn>
                  <a:cxn ang="0">
                    <a:pos x="T2" y="T3"/>
                  </a:cxn>
                  <a:cxn ang="0">
                    <a:pos x="T4" y="T5"/>
                  </a:cxn>
                  <a:cxn ang="0">
                    <a:pos x="T6" y="T7"/>
                  </a:cxn>
                  <a:cxn ang="0">
                    <a:pos x="T8" y="T9"/>
                  </a:cxn>
                </a:cxnLst>
                <a:rect l="0" t="0" r="r" b="b"/>
                <a:pathLst>
                  <a:path w="7" h="18">
                    <a:moveTo>
                      <a:pt x="2" y="10"/>
                    </a:moveTo>
                    <a:cubicBezTo>
                      <a:pt x="3" y="14"/>
                      <a:pt x="5" y="18"/>
                      <a:pt x="6" y="18"/>
                    </a:cubicBezTo>
                    <a:cubicBezTo>
                      <a:pt x="7" y="18"/>
                      <a:pt x="7" y="13"/>
                      <a:pt x="6" y="9"/>
                    </a:cubicBezTo>
                    <a:cubicBezTo>
                      <a:pt x="4" y="4"/>
                      <a:pt x="3" y="0"/>
                      <a:pt x="1" y="1"/>
                    </a:cubicBezTo>
                    <a:cubicBezTo>
                      <a:pt x="0" y="1"/>
                      <a:pt x="0" y="5"/>
                      <a:pt x="2"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6" name="Freeform 1210"/>
              <p:cNvSpPr>
                <a:spLocks/>
              </p:cNvSpPr>
              <p:nvPr/>
            </p:nvSpPr>
            <p:spPr bwMode="auto">
              <a:xfrm>
                <a:off x="4957" y="1933"/>
                <a:ext cx="13" cy="45"/>
              </a:xfrm>
              <a:custGeom>
                <a:avLst/>
                <a:gdLst>
                  <a:gd name="T0" fmla="*/ 1 w 7"/>
                  <a:gd name="T1" fmla="*/ 12 h 24"/>
                  <a:gd name="T2" fmla="*/ 6 w 7"/>
                  <a:gd name="T3" fmla="*/ 24 h 24"/>
                  <a:gd name="T4" fmla="*/ 6 w 7"/>
                  <a:gd name="T5" fmla="*/ 12 h 24"/>
                  <a:gd name="T6" fmla="*/ 2 w 7"/>
                  <a:gd name="T7" fmla="*/ 0 h 24"/>
                  <a:gd name="T8" fmla="*/ 1 w 7"/>
                  <a:gd name="T9" fmla="*/ 12 h 24"/>
                </a:gdLst>
                <a:ahLst/>
                <a:cxnLst>
                  <a:cxn ang="0">
                    <a:pos x="T0" y="T1"/>
                  </a:cxn>
                  <a:cxn ang="0">
                    <a:pos x="T2" y="T3"/>
                  </a:cxn>
                  <a:cxn ang="0">
                    <a:pos x="T4" y="T5"/>
                  </a:cxn>
                  <a:cxn ang="0">
                    <a:pos x="T6" y="T7"/>
                  </a:cxn>
                  <a:cxn ang="0">
                    <a:pos x="T8" y="T9"/>
                  </a:cxn>
                </a:cxnLst>
                <a:rect l="0" t="0" r="r" b="b"/>
                <a:pathLst>
                  <a:path w="7" h="24">
                    <a:moveTo>
                      <a:pt x="1" y="12"/>
                    </a:moveTo>
                    <a:cubicBezTo>
                      <a:pt x="2" y="19"/>
                      <a:pt x="4" y="24"/>
                      <a:pt x="6" y="24"/>
                    </a:cubicBezTo>
                    <a:cubicBezTo>
                      <a:pt x="7" y="23"/>
                      <a:pt x="7" y="18"/>
                      <a:pt x="6" y="12"/>
                    </a:cubicBezTo>
                    <a:cubicBezTo>
                      <a:pt x="5" y="5"/>
                      <a:pt x="3" y="0"/>
                      <a:pt x="2" y="0"/>
                    </a:cubicBezTo>
                    <a:cubicBezTo>
                      <a:pt x="0" y="1"/>
                      <a:pt x="0" y="6"/>
                      <a:pt x="1"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7" name="Freeform 1211"/>
              <p:cNvSpPr>
                <a:spLocks/>
              </p:cNvSpPr>
              <p:nvPr/>
            </p:nvSpPr>
            <p:spPr bwMode="auto">
              <a:xfrm>
                <a:off x="4844" y="1957"/>
                <a:ext cx="14" cy="41"/>
              </a:xfrm>
              <a:custGeom>
                <a:avLst/>
                <a:gdLst>
                  <a:gd name="T0" fmla="*/ 1 w 7"/>
                  <a:gd name="T1" fmla="*/ 12 h 22"/>
                  <a:gd name="T2" fmla="*/ 5 w 7"/>
                  <a:gd name="T3" fmla="*/ 22 h 22"/>
                  <a:gd name="T4" fmla="*/ 6 w 7"/>
                  <a:gd name="T5" fmla="*/ 11 h 22"/>
                  <a:gd name="T6" fmla="*/ 2 w 7"/>
                  <a:gd name="T7" fmla="*/ 0 h 22"/>
                  <a:gd name="T8" fmla="*/ 1 w 7"/>
                  <a:gd name="T9" fmla="*/ 12 h 22"/>
                </a:gdLst>
                <a:ahLst/>
                <a:cxnLst>
                  <a:cxn ang="0">
                    <a:pos x="T0" y="T1"/>
                  </a:cxn>
                  <a:cxn ang="0">
                    <a:pos x="T2" y="T3"/>
                  </a:cxn>
                  <a:cxn ang="0">
                    <a:pos x="T4" y="T5"/>
                  </a:cxn>
                  <a:cxn ang="0">
                    <a:pos x="T6" y="T7"/>
                  </a:cxn>
                  <a:cxn ang="0">
                    <a:pos x="T8" y="T9"/>
                  </a:cxn>
                </a:cxnLst>
                <a:rect l="0" t="0" r="r" b="b"/>
                <a:pathLst>
                  <a:path w="7" h="22">
                    <a:moveTo>
                      <a:pt x="1" y="12"/>
                    </a:moveTo>
                    <a:cubicBezTo>
                      <a:pt x="2" y="18"/>
                      <a:pt x="4" y="22"/>
                      <a:pt x="5" y="22"/>
                    </a:cubicBezTo>
                    <a:cubicBezTo>
                      <a:pt x="7" y="22"/>
                      <a:pt x="7" y="17"/>
                      <a:pt x="6" y="11"/>
                    </a:cubicBezTo>
                    <a:cubicBezTo>
                      <a:pt x="5" y="5"/>
                      <a:pt x="3" y="0"/>
                      <a:pt x="2" y="0"/>
                    </a:cubicBezTo>
                    <a:cubicBezTo>
                      <a:pt x="0" y="0"/>
                      <a:pt x="0" y="6"/>
                      <a:pt x="1" y="1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8" name="Freeform 1212"/>
              <p:cNvSpPr>
                <a:spLocks/>
              </p:cNvSpPr>
              <p:nvPr/>
            </p:nvSpPr>
            <p:spPr bwMode="auto">
              <a:xfrm>
                <a:off x="4799" y="1750"/>
                <a:ext cx="12" cy="26"/>
              </a:xfrm>
              <a:custGeom>
                <a:avLst/>
                <a:gdLst>
                  <a:gd name="T0" fmla="*/ 2 w 6"/>
                  <a:gd name="T1" fmla="*/ 8 h 14"/>
                  <a:gd name="T2" fmla="*/ 5 w 6"/>
                  <a:gd name="T3" fmla="*/ 14 h 14"/>
                  <a:gd name="T4" fmla="*/ 5 w 6"/>
                  <a:gd name="T5" fmla="*/ 7 h 14"/>
                  <a:gd name="T6" fmla="*/ 1 w 6"/>
                  <a:gd name="T7" fmla="*/ 1 h 14"/>
                  <a:gd name="T8" fmla="*/ 2 w 6"/>
                  <a:gd name="T9" fmla="*/ 8 h 14"/>
                </a:gdLst>
                <a:ahLst/>
                <a:cxnLst>
                  <a:cxn ang="0">
                    <a:pos x="T0" y="T1"/>
                  </a:cxn>
                  <a:cxn ang="0">
                    <a:pos x="T2" y="T3"/>
                  </a:cxn>
                  <a:cxn ang="0">
                    <a:pos x="T4" y="T5"/>
                  </a:cxn>
                  <a:cxn ang="0">
                    <a:pos x="T6" y="T7"/>
                  </a:cxn>
                  <a:cxn ang="0">
                    <a:pos x="T8" y="T9"/>
                  </a:cxn>
                </a:cxnLst>
                <a:rect l="0" t="0" r="r" b="b"/>
                <a:pathLst>
                  <a:path w="6" h="14">
                    <a:moveTo>
                      <a:pt x="2" y="8"/>
                    </a:moveTo>
                    <a:cubicBezTo>
                      <a:pt x="3" y="11"/>
                      <a:pt x="4" y="14"/>
                      <a:pt x="5" y="14"/>
                    </a:cubicBezTo>
                    <a:cubicBezTo>
                      <a:pt x="6" y="14"/>
                      <a:pt x="6" y="11"/>
                      <a:pt x="5" y="7"/>
                    </a:cubicBezTo>
                    <a:cubicBezTo>
                      <a:pt x="3" y="3"/>
                      <a:pt x="2" y="0"/>
                      <a:pt x="1" y="1"/>
                    </a:cubicBezTo>
                    <a:cubicBezTo>
                      <a:pt x="0" y="1"/>
                      <a:pt x="1" y="4"/>
                      <a:pt x="2"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9" name="Freeform 1213"/>
              <p:cNvSpPr>
                <a:spLocks/>
              </p:cNvSpPr>
              <p:nvPr/>
            </p:nvSpPr>
            <p:spPr bwMode="auto">
              <a:xfrm>
                <a:off x="4356" y="2100"/>
                <a:ext cx="263" cy="301"/>
              </a:xfrm>
              <a:custGeom>
                <a:avLst/>
                <a:gdLst>
                  <a:gd name="T0" fmla="*/ 0 w 140"/>
                  <a:gd name="T1" fmla="*/ 65 h 160"/>
                  <a:gd name="T2" fmla="*/ 1 w 140"/>
                  <a:gd name="T3" fmla="*/ 68 h 160"/>
                  <a:gd name="T4" fmla="*/ 22 w 140"/>
                  <a:gd name="T5" fmla="*/ 66 h 160"/>
                  <a:gd name="T6" fmla="*/ 27 w 140"/>
                  <a:gd name="T7" fmla="*/ 160 h 160"/>
                  <a:gd name="T8" fmla="*/ 89 w 140"/>
                  <a:gd name="T9" fmla="*/ 158 h 160"/>
                  <a:gd name="T10" fmla="*/ 79 w 140"/>
                  <a:gd name="T11" fmla="*/ 14 h 160"/>
                  <a:gd name="T12" fmla="*/ 140 w 140"/>
                  <a:gd name="T13" fmla="*/ 4 h 160"/>
                  <a:gd name="T14" fmla="*/ 140 w 140"/>
                  <a:gd name="T15" fmla="*/ 0 h 160"/>
                  <a:gd name="T16" fmla="*/ 78 w 140"/>
                  <a:gd name="T17" fmla="*/ 10 h 160"/>
                  <a:gd name="T18" fmla="*/ 88 w 140"/>
                  <a:gd name="T19" fmla="*/ 155 h 160"/>
                  <a:gd name="T20" fmla="*/ 28 w 140"/>
                  <a:gd name="T21" fmla="*/ 156 h 160"/>
                  <a:gd name="T22" fmla="*/ 23 w 140"/>
                  <a:gd name="T23" fmla="*/ 62 h 160"/>
                  <a:gd name="T24" fmla="*/ 0 w 140"/>
                  <a:gd name="T25" fmla="*/ 6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60">
                    <a:moveTo>
                      <a:pt x="0" y="65"/>
                    </a:moveTo>
                    <a:cubicBezTo>
                      <a:pt x="1" y="66"/>
                      <a:pt x="1" y="67"/>
                      <a:pt x="1" y="68"/>
                    </a:cubicBezTo>
                    <a:cubicBezTo>
                      <a:pt x="8" y="67"/>
                      <a:pt x="15" y="66"/>
                      <a:pt x="22" y="66"/>
                    </a:cubicBezTo>
                    <a:cubicBezTo>
                      <a:pt x="26" y="97"/>
                      <a:pt x="27" y="129"/>
                      <a:pt x="27" y="160"/>
                    </a:cubicBezTo>
                    <a:cubicBezTo>
                      <a:pt x="48" y="160"/>
                      <a:pt x="68" y="159"/>
                      <a:pt x="89" y="158"/>
                    </a:cubicBezTo>
                    <a:cubicBezTo>
                      <a:pt x="88" y="110"/>
                      <a:pt x="85" y="62"/>
                      <a:pt x="79" y="14"/>
                    </a:cubicBezTo>
                    <a:cubicBezTo>
                      <a:pt x="99" y="11"/>
                      <a:pt x="120" y="7"/>
                      <a:pt x="140" y="4"/>
                    </a:cubicBezTo>
                    <a:cubicBezTo>
                      <a:pt x="140" y="3"/>
                      <a:pt x="140" y="1"/>
                      <a:pt x="140" y="0"/>
                    </a:cubicBezTo>
                    <a:cubicBezTo>
                      <a:pt x="119" y="3"/>
                      <a:pt x="98" y="7"/>
                      <a:pt x="78" y="10"/>
                    </a:cubicBezTo>
                    <a:cubicBezTo>
                      <a:pt x="84" y="58"/>
                      <a:pt x="87" y="106"/>
                      <a:pt x="88" y="155"/>
                    </a:cubicBezTo>
                    <a:cubicBezTo>
                      <a:pt x="68" y="155"/>
                      <a:pt x="48" y="156"/>
                      <a:pt x="28" y="156"/>
                    </a:cubicBezTo>
                    <a:cubicBezTo>
                      <a:pt x="28" y="125"/>
                      <a:pt x="26" y="93"/>
                      <a:pt x="23" y="62"/>
                    </a:cubicBezTo>
                    <a:cubicBezTo>
                      <a:pt x="15" y="63"/>
                      <a:pt x="8" y="64"/>
                      <a:pt x="0" y="6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0" name="Freeform 1214"/>
              <p:cNvSpPr>
                <a:spLocks/>
              </p:cNvSpPr>
              <p:nvPr/>
            </p:nvSpPr>
            <p:spPr bwMode="auto">
              <a:xfrm>
                <a:off x="4613" y="2085"/>
                <a:ext cx="12" cy="37"/>
              </a:xfrm>
              <a:custGeom>
                <a:avLst/>
                <a:gdLst>
                  <a:gd name="T0" fmla="*/ 1 w 6"/>
                  <a:gd name="T1" fmla="*/ 10 h 20"/>
                  <a:gd name="T2" fmla="*/ 4 w 6"/>
                  <a:gd name="T3" fmla="*/ 20 h 20"/>
                  <a:gd name="T4" fmla="*/ 6 w 6"/>
                  <a:gd name="T5" fmla="*/ 10 h 20"/>
                  <a:gd name="T6" fmla="*/ 2 w 6"/>
                  <a:gd name="T7" fmla="*/ 0 h 20"/>
                  <a:gd name="T8" fmla="*/ 1 w 6"/>
                  <a:gd name="T9" fmla="*/ 10 h 20"/>
                </a:gdLst>
                <a:ahLst/>
                <a:cxnLst>
                  <a:cxn ang="0">
                    <a:pos x="T0" y="T1"/>
                  </a:cxn>
                  <a:cxn ang="0">
                    <a:pos x="T2" y="T3"/>
                  </a:cxn>
                  <a:cxn ang="0">
                    <a:pos x="T4" y="T5"/>
                  </a:cxn>
                  <a:cxn ang="0">
                    <a:pos x="T6" y="T7"/>
                  </a:cxn>
                  <a:cxn ang="0">
                    <a:pos x="T8" y="T9"/>
                  </a:cxn>
                </a:cxnLst>
                <a:rect l="0" t="0" r="r" b="b"/>
                <a:pathLst>
                  <a:path w="6" h="20">
                    <a:moveTo>
                      <a:pt x="1" y="10"/>
                    </a:moveTo>
                    <a:cubicBezTo>
                      <a:pt x="1" y="16"/>
                      <a:pt x="3" y="20"/>
                      <a:pt x="4" y="20"/>
                    </a:cubicBezTo>
                    <a:cubicBezTo>
                      <a:pt x="6" y="19"/>
                      <a:pt x="6" y="15"/>
                      <a:pt x="6" y="10"/>
                    </a:cubicBezTo>
                    <a:cubicBezTo>
                      <a:pt x="5" y="4"/>
                      <a:pt x="3" y="0"/>
                      <a:pt x="2" y="0"/>
                    </a:cubicBezTo>
                    <a:cubicBezTo>
                      <a:pt x="0" y="0"/>
                      <a:pt x="0" y="5"/>
                      <a:pt x="1"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1" name="Freeform 1215"/>
              <p:cNvSpPr>
                <a:spLocks/>
              </p:cNvSpPr>
              <p:nvPr/>
            </p:nvSpPr>
            <p:spPr bwMode="auto">
              <a:xfrm>
                <a:off x="4497" y="2104"/>
                <a:ext cx="13" cy="37"/>
              </a:xfrm>
              <a:custGeom>
                <a:avLst/>
                <a:gdLst>
                  <a:gd name="T0" fmla="*/ 1 w 7"/>
                  <a:gd name="T1" fmla="*/ 10 h 20"/>
                  <a:gd name="T2" fmla="*/ 5 w 7"/>
                  <a:gd name="T3" fmla="*/ 19 h 20"/>
                  <a:gd name="T4" fmla="*/ 6 w 7"/>
                  <a:gd name="T5" fmla="*/ 10 h 20"/>
                  <a:gd name="T6" fmla="*/ 2 w 7"/>
                  <a:gd name="T7" fmla="*/ 1 h 20"/>
                  <a:gd name="T8" fmla="*/ 1 w 7"/>
                  <a:gd name="T9" fmla="*/ 10 h 20"/>
                </a:gdLst>
                <a:ahLst/>
                <a:cxnLst>
                  <a:cxn ang="0">
                    <a:pos x="T0" y="T1"/>
                  </a:cxn>
                  <a:cxn ang="0">
                    <a:pos x="T2" y="T3"/>
                  </a:cxn>
                  <a:cxn ang="0">
                    <a:pos x="T4" y="T5"/>
                  </a:cxn>
                  <a:cxn ang="0">
                    <a:pos x="T6" y="T7"/>
                  </a:cxn>
                  <a:cxn ang="0">
                    <a:pos x="T8" y="T9"/>
                  </a:cxn>
                </a:cxnLst>
                <a:rect l="0" t="0" r="r" b="b"/>
                <a:pathLst>
                  <a:path w="7" h="20">
                    <a:moveTo>
                      <a:pt x="1" y="10"/>
                    </a:moveTo>
                    <a:cubicBezTo>
                      <a:pt x="2" y="16"/>
                      <a:pt x="3" y="20"/>
                      <a:pt x="5" y="19"/>
                    </a:cubicBezTo>
                    <a:cubicBezTo>
                      <a:pt x="6" y="19"/>
                      <a:pt x="7" y="15"/>
                      <a:pt x="6" y="10"/>
                    </a:cubicBezTo>
                    <a:cubicBezTo>
                      <a:pt x="5" y="4"/>
                      <a:pt x="4" y="0"/>
                      <a:pt x="2" y="1"/>
                    </a:cubicBezTo>
                    <a:cubicBezTo>
                      <a:pt x="1" y="1"/>
                      <a:pt x="0" y="5"/>
                      <a:pt x="1"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2" name="Freeform 1216"/>
              <p:cNvSpPr>
                <a:spLocks/>
              </p:cNvSpPr>
              <p:nvPr/>
            </p:nvSpPr>
            <p:spPr bwMode="auto">
              <a:xfrm>
                <a:off x="4354" y="2211"/>
                <a:ext cx="7" cy="28"/>
              </a:xfrm>
              <a:custGeom>
                <a:avLst/>
                <a:gdLst>
                  <a:gd name="T0" fmla="*/ 0 w 4"/>
                  <a:gd name="T1" fmla="*/ 8 h 15"/>
                  <a:gd name="T2" fmla="*/ 3 w 4"/>
                  <a:gd name="T3" fmla="*/ 15 h 15"/>
                  <a:gd name="T4" fmla="*/ 4 w 4"/>
                  <a:gd name="T5" fmla="*/ 7 h 15"/>
                  <a:gd name="T6" fmla="*/ 1 w 4"/>
                  <a:gd name="T7" fmla="*/ 0 h 15"/>
                  <a:gd name="T8" fmla="*/ 0 w 4"/>
                  <a:gd name="T9" fmla="*/ 8 h 15"/>
                </a:gdLst>
                <a:ahLst/>
                <a:cxnLst>
                  <a:cxn ang="0">
                    <a:pos x="T0" y="T1"/>
                  </a:cxn>
                  <a:cxn ang="0">
                    <a:pos x="T2" y="T3"/>
                  </a:cxn>
                  <a:cxn ang="0">
                    <a:pos x="T4" y="T5"/>
                  </a:cxn>
                  <a:cxn ang="0">
                    <a:pos x="T6" y="T7"/>
                  </a:cxn>
                  <a:cxn ang="0">
                    <a:pos x="T8" y="T9"/>
                  </a:cxn>
                </a:cxnLst>
                <a:rect l="0" t="0" r="r" b="b"/>
                <a:pathLst>
                  <a:path w="4" h="15">
                    <a:moveTo>
                      <a:pt x="0" y="8"/>
                    </a:moveTo>
                    <a:cubicBezTo>
                      <a:pt x="0" y="11"/>
                      <a:pt x="1" y="15"/>
                      <a:pt x="3" y="15"/>
                    </a:cubicBezTo>
                    <a:cubicBezTo>
                      <a:pt x="4" y="15"/>
                      <a:pt x="4" y="11"/>
                      <a:pt x="4" y="7"/>
                    </a:cubicBezTo>
                    <a:cubicBezTo>
                      <a:pt x="3" y="3"/>
                      <a:pt x="2" y="0"/>
                      <a:pt x="1" y="0"/>
                    </a:cubicBezTo>
                    <a:cubicBezTo>
                      <a:pt x="0" y="1"/>
                      <a:pt x="0" y="4"/>
                      <a:pt x="0"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3" name="Freeform 1217"/>
              <p:cNvSpPr>
                <a:spLocks/>
              </p:cNvSpPr>
              <p:nvPr/>
            </p:nvSpPr>
            <p:spPr bwMode="auto">
              <a:xfrm>
                <a:off x="4517" y="2376"/>
                <a:ext cx="10" cy="36"/>
              </a:xfrm>
              <a:custGeom>
                <a:avLst/>
                <a:gdLst>
                  <a:gd name="T0" fmla="*/ 0 w 5"/>
                  <a:gd name="T1" fmla="*/ 10 h 19"/>
                  <a:gd name="T2" fmla="*/ 3 w 5"/>
                  <a:gd name="T3" fmla="*/ 19 h 19"/>
                  <a:gd name="T4" fmla="*/ 5 w 5"/>
                  <a:gd name="T5" fmla="*/ 9 h 19"/>
                  <a:gd name="T6" fmla="*/ 3 w 5"/>
                  <a:gd name="T7" fmla="*/ 0 h 19"/>
                  <a:gd name="T8" fmla="*/ 0 w 5"/>
                  <a:gd name="T9" fmla="*/ 10 h 19"/>
                </a:gdLst>
                <a:ahLst/>
                <a:cxnLst>
                  <a:cxn ang="0">
                    <a:pos x="T0" y="T1"/>
                  </a:cxn>
                  <a:cxn ang="0">
                    <a:pos x="T2" y="T3"/>
                  </a:cxn>
                  <a:cxn ang="0">
                    <a:pos x="T4" y="T5"/>
                  </a:cxn>
                  <a:cxn ang="0">
                    <a:pos x="T6" y="T7"/>
                  </a:cxn>
                  <a:cxn ang="0">
                    <a:pos x="T8" y="T9"/>
                  </a:cxn>
                </a:cxnLst>
                <a:rect l="0" t="0" r="r" b="b"/>
                <a:pathLst>
                  <a:path w="5" h="19">
                    <a:moveTo>
                      <a:pt x="0" y="10"/>
                    </a:moveTo>
                    <a:cubicBezTo>
                      <a:pt x="0" y="15"/>
                      <a:pt x="1" y="19"/>
                      <a:pt x="3" y="19"/>
                    </a:cubicBezTo>
                    <a:cubicBezTo>
                      <a:pt x="4" y="19"/>
                      <a:pt x="5" y="15"/>
                      <a:pt x="5" y="9"/>
                    </a:cubicBezTo>
                    <a:cubicBezTo>
                      <a:pt x="5" y="4"/>
                      <a:pt x="4" y="0"/>
                      <a:pt x="3" y="0"/>
                    </a:cubicBezTo>
                    <a:cubicBezTo>
                      <a:pt x="1" y="0"/>
                      <a:pt x="0" y="4"/>
                      <a:pt x="0"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4" name="Freeform 1218"/>
              <p:cNvSpPr>
                <a:spLocks/>
              </p:cNvSpPr>
              <p:nvPr/>
            </p:nvSpPr>
            <p:spPr bwMode="auto">
              <a:xfrm>
                <a:off x="4403" y="2380"/>
                <a:ext cx="9" cy="36"/>
              </a:xfrm>
              <a:custGeom>
                <a:avLst/>
                <a:gdLst>
                  <a:gd name="T0" fmla="*/ 0 w 5"/>
                  <a:gd name="T1" fmla="*/ 10 h 19"/>
                  <a:gd name="T2" fmla="*/ 2 w 5"/>
                  <a:gd name="T3" fmla="*/ 19 h 19"/>
                  <a:gd name="T4" fmla="*/ 5 w 5"/>
                  <a:gd name="T5" fmla="*/ 9 h 19"/>
                  <a:gd name="T6" fmla="*/ 2 w 5"/>
                  <a:gd name="T7" fmla="*/ 0 h 19"/>
                  <a:gd name="T8" fmla="*/ 0 w 5"/>
                  <a:gd name="T9" fmla="*/ 10 h 19"/>
                </a:gdLst>
                <a:ahLst/>
                <a:cxnLst>
                  <a:cxn ang="0">
                    <a:pos x="T0" y="T1"/>
                  </a:cxn>
                  <a:cxn ang="0">
                    <a:pos x="T2" y="T3"/>
                  </a:cxn>
                  <a:cxn ang="0">
                    <a:pos x="T4" y="T5"/>
                  </a:cxn>
                  <a:cxn ang="0">
                    <a:pos x="T6" y="T7"/>
                  </a:cxn>
                  <a:cxn ang="0">
                    <a:pos x="T8" y="T9"/>
                  </a:cxn>
                </a:cxnLst>
                <a:rect l="0" t="0" r="r" b="b"/>
                <a:pathLst>
                  <a:path w="5" h="19">
                    <a:moveTo>
                      <a:pt x="0" y="10"/>
                    </a:moveTo>
                    <a:cubicBezTo>
                      <a:pt x="0" y="14"/>
                      <a:pt x="1" y="18"/>
                      <a:pt x="2" y="19"/>
                    </a:cubicBezTo>
                    <a:cubicBezTo>
                      <a:pt x="4" y="18"/>
                      <a:pt x="5" y="14"/>
                      <a:pt x="5" y="9"/>
                    </a:cubicBezTo>
                    <a:cubicBezTo>
                      <a:pt x="5" y="4"/>
                      <a:pt x="4" y="0"/>
                      <a:pt x="2" y="0"/>
                    </a:cubicBezTo>
                    <a:cubicBezTo>
                      <a:pt x="1" y="0"/>
                      <a:pt x="0" y="4"/>
                      <a:pt x="0"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5" name="Freeform 1219"/>
              <p:cNvSpPr>
                <a:spLocks/>
              </p:cNvSpPr>
              <p:nvPr/>
            </p:nvSpPr>
            <p:spPr bwMode="auto">
              <a:xfrm>
                <a:off x="4395" y="2211"/>
                <a:ext cx="6" cy="22"/>
              </a:xfrm>
              <a:custGeom>
                <a:avLst/>
                <a:gdLst>
                  <a:gd name="T0" fmla="*/ 0 w 3"/>
                  <a:gd name="T1" fmla="*/ 6 h 12"/>
                  <a:gd name="T2" fmla="*/ 2 w 3"/>
                  <a:gd name="T3" fmla="*/ 11 h 12"/>
                  <a:gd name="T4" fmla="*/ 3 w 3"/>
                  <a:gd name="T5" fmla="*/ 6 h 12"/>
                  <a:gd name="T6" fmla="*/ 1 w 3"/>
                  <a:gd name="T7" fmla="*/ 0 h 12"/>
                  <a:gd name="T8" fmla="*/ 0 w 3"/>
                  <a:gd name="T9" fmla="*/ 6 h 12"/>
                </a:gdLst>
                <a:ahLst/>
                <a:cxnLst>
                  <a:cxn ang="0">
                    <a:pos x="T0" y="T1"/>
                  </a:cxn>
                  <a:cxn ang="0">
                    <a:pos x="T2" y="T3"/>
                  </a:cxn>
                  <a:cxn ang="0">
                    <a:pos x="T4" y="T5"/>
                  </a:cxn>
                  <a:cxn ang="0">
                    <a:pos x="T6" y="T7"/>
                  </a:cxn>
                  <a:cxn ang="0">
                    <a:pos x="T8" y="T9"/>
                  </a:cxn>
                </a:cxnLst>
                <a:rect l="0" t="0" r="r" b="b"/>
                <a:pathLst>
                  <a:path w="3" h="12">
                    <a:moveTo>
                      <a:pt x="0" y="6"/>
                    </a:moveTo>
                    <a:cubicBezTo>
                      <a:pt x="0" y="9"/>
                      <a:pt x="1" y="12"/>
                      <a:pt x="2" y="11"/>
                    </a:cubicBezTo>
                    <a:cubicBezTo>
                      <a:pt x="3" y="11"/>
                      <a:pt x="3" y="9"/>
                      <a:pt x="3" y="6"/>
                    </a:cubicBezTo>
                    <a:cubicBezTo>
                      <a:pt x="3" y="3"/>
                      <a:pt x="2" y="0"/>
                      <a:pt x="1" y="0"/>
                    </a:cubicBezTo>
                    <a:cubicBezTo>
                      <a:pt x="0" y="0"/>
                      <a:pt x="0" y="3"/>
                      <a:pt x="0" y="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6" name="Freeform 1220"/>
              <p:cNvSpPr>
                <a:spLocks/>
              </p:cNvSpPr>
              <p:nvPr/>
            </p:nvSpPr>
            <p:spPr bwMode="auto">
              <a:xfrm>
                <a:off x="3612" y="1476"/>
                <a:ext cx="233" cy="344"/>
              </a:xfrm>
              <a:custGeom>
                <a:avLst/>
                <a:gdLst>
                  <a:gd name="T0" fmla="*/ 0 w 124"/>
                  <a:gd name="T1" fmla="*/ 127 h 183"/>
                  <a:gd name="T2" fmla="*/ 2 w 124"/>
                  <a:gd name="T3" fmla="*/ 129 h 183"/>
                  <a:gd name="T4" fmla="*/ 23 w 124"/>
                  <a:gd name="T5" fmla="*/ 115 h 183"/>
                  <a:gd name="T6" fmla="*/ 60 w 124"/>
                  <a:gd name="T7" fmla="*/ 183 h 183"/>
                  <a:gd name="T8" fmla="*/ 124 w 124"/>
                  <a:gd name="T9" fmla="*/ 151 h 183"/>
                  <a:gd name="T10" fmla="*/ 62 w 124"/>
                  <a:gd name="T11" fmla="*/ 45 h 183"/>
                  <a:gd name="T12" fmla="*/ 121 w 124"/>
                  <a:gd name="T13" fmla="*/ 3 h 183"/>
                  <a:gd name="T14" fmla="*/ 119 w 124"/>
                  <a:gd name="T15" fmla="*/ 0 h 183"/>
                  <a:gd name="T16" fmla="*/ 60 w 124"/>
                  <a:gd name="T17" fmla="*/ 43 h 183"/>
                  <a:gd name="T18" fmla="*/ 122 w 124"/>
                  <a:gd name="T19" fmla="*/ 149 h 183"/>
                  <a:gd name="T20" fmla="*/ 60 w 124"/>
                  <a:gd name="T21" fmla="*/ 180 h 183"/>
                  <a:gd name="T22" fmla="*/ 22 w 124"/>
                  <a:gd name="T23" fmla="*/ 112 h 183"/>
                  <a:gd name="T24" fmla="*/ 0 w 124"/>
                  <a:gd name="T25" fmla="*/ 12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83">
                    <a:moveTo>
                      <a:pt x="0" y="127"/>
                    </a:moveTo>
                    <a:cubicBezTo>
                      <a:pt x="1" y="128"/>
                      <a:pt x="1" y="128"/>
                      <a:pt x="2" y="129"/>
                    </a:cubicBezTo>
                    <a:cubicBezTo>
                      <a:pt x="9" y="125"/>
                      <a:pt x="16" y="120"/>
                      <a:pt x="23" y="115"/>
                    </a:cubicBezTo>
                    <a:cubicBezTo>
                      <a:pt x="37" y="137"/>
                      <a:pt x="49" y="160"/>
                      <a:pt x="60" y="183"/>
                    </a:cubicBezTo>
                    <a:cubicBezTo>
                      <a:pt x="81" y="173"/>
                      <a:pt x="103" y="162"/>
                      <a:pt x="124" y="151"/>
                    </a:cubicBezTo>
                    <a:cubicBezTo>
                      <a:pt x="106" y="114"/>
                      <a:pt x="86" y="79"/>
                      <a:pt x="62" y="45"/>
                    </a:cubicBezTo>
                    <a:cubicBezTo>
                      <a:pt x="82" y="31"/>
                      <a:pt x="101" y="17"/>
                      <a:pt x="121" y="3"/>
                    </a:cubicBezTo>
                    <a:cubicBezTo>
                      <a:pt x="120" y="2"/>
                      <a:pt x="120" y="1"/>
                      <a:pt x="119" y="0"/>
                    </a:cubicBezTo>
                    <a:cubicBezTo>
                      <a:pt x="99" y="14"/>
                      <a:pt x="79" y="29"/>
                      <a:pt x="60" y="43"/>
                    </a:cubicBezTo>
                    <a:cubicBezTo>
                      <a:pt x="84" y="77"/>
                      <a:pt x="104" y="112"/>
                      <a:pt x="122" y="149"/>
                    </a:cubicBezTo>
                    <a:cubicBezTo>
                      <a:pt x="101" y="160"/>
                      <a:pt x="80" y="170"/>
                      <a:pt x="60" y="180"/>
                    </a:cubicBezTo>
                    <a:cubicBezTo>
                      <a:pt x="49" y="157"/>
                      <a:pt x="36" y="134"/>
                      <a:pt x="22" y="112"/>
                    </a:cubicBezTo>
                    <a:cubicBezTo>
                      <a:pt x="15" y="117"/>
                      <a:pt x="8" y="122"/>
                      <a:pt x="0" y="12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7" name="Freeform 1221"/>
              <p:cNvSpPr>
                <a:spLocks/>
              </p:cNvSpPr>
              <p:nvPr/>
            </p:nvSpPr>
            <p:spPr bwMode="auto">
              <a:xfrm>
                <a:off x="3824" y="1463"/>
                <a:ext cx="24" cy="32"/>
              </a:xfrm>
              <a:custGeom>
                <a:avLst/>
                <a:gdLst>
                  <a:gd name="T0" fmla="*/ 5 w 13"/>
                  <a:gd name="T1" fmla="*/ 10 h 17"/>
                  <a:gd name="T2" fmla="*/ 12 w 13"/>
                  <a:gd name="T3" fmla="*/ 16 h 17"/>
                  <a:gd name="T4" fmla="*/ 9 w 13"/>
                  <a:gd name="T5" fmla="*/ 7 h 17"/>
                  <a:gd name="T6" fmla="*/ 2 w 13"/>
                  <a:gd name="T7" fmla="*/ 1 h 17"/>
                  <a:gd name="T8" fmla="*/ 5 w 13"/>
                  <a:gd name="T9" fmla="*/ 10 h 17"/>
                </a:gdLst>
                <a:ahLst/>
                <a:cxnLst>
                  <a:cxn ang="0">
                    <a:pos x="T0" y="T1"/>
                  </a:cxn>
                  <a:cxn ang="0">
                    <a:pos x="T2" y="T3"/>
                  </a:cxn>
                  <a:cxn ang="0">
                    <a:pos x="T4" y="T5"/>
                  </a:cxn>
                  <a:cxn ang="0">
                    <a:pos x="T6" y="T7"/>
                  </a:cxn>
                  <a:cxn ang="0">
                    <a:pos x="T8" y="T9"/>
                  </a:cxn>
                </a:cxnLst>
                <a:rect l="0" t="0" r="r" b="b"/>
                <a:pathLst>
                  <a:path w="13" h="17">
                    <a:moveTo>
                      <a:pt x="5" y="10"/>
                    </a:moveTo>
                    <a:cubicBezTo>
                      <a:pt x="7" y="14"/>
                      <a:pt x="10" y="17"/>
                      <a:pt x="12" y="16"/>
                    </a:cubicBezTo>
                    <a:cubicBezTo>
                      <a:pt x="13" y="15"/>
                      <a:pt x="12" y="11"/>
                      <a:pt x="9" y="7"/>
                    </a:cubicBezTo>
                    <a:cubicBezTo>
                      <a:pt x="7" y="3"/>
                      <a:pt x="3" y="0"/>
                      <a:pt x="2" y="1"/>
                    </a:cubicBezTo>
                    <a:cubicBezTo>
                      <a:pt x="0" y="2"/>
                      <a:pt x="2" y="6"/>
                      <a:pt x="5"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8" name="Freeform 1222"/>
              <p:cNvSpPr>
                <a:spLocks/>
              </p:cNvSpPr>
              <p:nvPr/>
            </p:nvSpPr>
            <p:spPr bwMode="auto">
              <a:xfrm>
                <a:off x="3715" y="1543"/>
                <a:ext cx="23" cy="29"/>
              </a:xfrm>
              <a:custGeom>
                <a:avLst/>
                <a:gdLst>
                  <a:gd name="T0" fmla="*/ 4 w 12"/>
                  <a:gd name="T1" fmla="*/ 9 h 15"/>
                  <a:gd name="T2" fmla="*/ 11 w 12"/>
                  <a:gd name="T3" fmla="*/ 14 h 15"/>
                  <a:gd name="T4" fmla="*/ 8 w 12"/>
                  <a:gd name="T5" fmla="*/ 6 h 15"/>
                  <a:gd name="T6" fmla="*/ 1 w 12"/>
                  <a:gd name="T7" fmla="*/ 1 h 15"/>
                  <a:gd name="T8" fmla="*/ 4 w 12"/>
                  <a:gd name="T9" fmla="*/ 9 h 15"/>
                </a:gdLst>
                <a:ahLst/>
                <a:cxnLst>
                  <a:cxn ang="0">
                    <a:pos x="T0" y="T1"/>
                  </a:cxn>
                  <a:cxn ang="0">
                    <a:pos x="T2" y="T3"/>
                  </a:cxn>
                  <a:cxn ang="0">
                    <a:pos x="T4" y="T5"/>
                  </a:cxn>
                  <a:cxn ang="0">
                    <a:pos x="T6" y="T7"/>
                  </a:cxn>
                  <a:cxn ang="0">
                    <a:pos x="T8" y="T9"/>
                  </a:cxn>
                </a:cxnLst>
                <a:rect l="0" t="0" r="r" b="b"/>
                <a:pathLst>
                  <a:path w="12" h="15">
                    <a:moveTo>
                      <a:pt x="4" y="9"/>
                    </a:moveTo>
                    <a:cubicBezTo>
                      <a:pt x="6" y="13"/>
                      <a:pt x="9" y="15"/>
                      <a:pt x="11" y="14"/>
                    </a:cubicBezTo>
                    <a:cubicBezTo>
                      <a:pt x="12" y="13"/>
                      <a:pt x="11" y="10"/>
                      <a:pt x="8" y="6"/>
                    </a:cubicBezTo>
                    <a:cubicBezTo>
                      <a:pt x="6" y="2"/>
                      <a:pt x="3" y="0"/>
                      <a:pt x="1" y="1"/>
                    </a:cubicBezTo>
                    <a:cubicBezTo>
                      <a:pt x="0" y="2"/>
                      <a:pt x="1" y="6"/>
                      <a:pt x="4" y="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9" name="Freeform 1223"/>
              <p:cNvSpPr>
                <a:spLocks/>
              </p:cNvSpPr>
              <p:nvPr/>
            </p:nvSpPr>
            <p:spPr bwMode="auto">
              <a:xfrm>
                <a:off x="3606" y="1705"/>
                <a:ext cx="15" cy="21"/>
              </a:xfrm>
              <a:custGeom>
                <a:avLst/>
                <a:gdLst>
                  <a:gd name="T0" fmla="*/ 2 w 8"/>
                  <a:gd name="T1" fmla="*/ 7 h 11"/>
                  <a:gd name="T2" fmla="*/ 7 w 8"/>
                  <a:gd name="T3" fmla="*/ 11 h 11"/>
                  <a:gd name="T4" fmla="*/ 6 w 8"/>
                  <a:gd name="T5" fmla="*/ 5 h 11"/>
                  <a:gd name="T6" fmla="*/ 1 w 8"/>
                  <a:gd name="T7" fmla="*/ 1 h 11"/>
                  <a:gd name="T8" fmla="*/ 2 w 8"/>
                  <a:gd name="T9" fmla="*/ 7 h 11"/>
                </a:gdLst>
                <a:ahLst/>
                <a:cxnLst>
                  <a:cxn ang="0">
                    <a:pos x="T0" y="T1"/>
                  </a:cxn>
                  <a:cxn ang="0">
                    <a:pos x="T2" y="T3"/>
                  </a:cxn>
                  <a:cxn ang="0">
                    <a:pos x="T4" y="T5"/>
                  </a:cxn>
                  <a:cxn ang="0">
                    <a:pos x="T6" y="T7"/>
                  </a:cxn>
                  <a:cxn ang="0">
                    <a:pos x="T8" y="T9"/>
                  </a:cxn>
                </a:cxnLst>
                <a:rect l="0" t="0" r="r" b="b"/>
                <a:pathLst>
                  <a:path w="8" h="11">
                    <a:moveTo>
                      <a:pt x="2" y="7"/>
                    </a:moveTo>
                    <a:cubicBezTo>
                      <a:pt x="4" y="10"/>
                      <a:pt x="6" y="11"/>
                      <a:pt x="7" y="11"/>
                    </a:cubicBezTo>
                    <a:cubicBezTo>
                      <a:pt x="8" y="10"/>
                      <a:pt x="8" y="7"/>
                      <a:pt x="6" y="5"/>
                    </a:cubicBezTo>
                    <a:cubicBezTo>
                      <a:pt x="5" y="2"/>
                      <a:pt x="2" y="0"/>
                      <a:pt x="1" y="1"/>
                    </a:cubicBezTo>
                    <a:cubicBezTo>
                      <a:pt x="0" y="2"/>
                      <a:pt x="1" y="4"/>
                      <a:pt x="2"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0" name="Freeform 1224"/>
              <p:cNvSpPr>
                <a:spLocks/>
              </p:cNvSpPr>
              <p:nvPr/>
            </p:nvSpPr>
            <p:spPr bwMode="auto">
              <a:xfrm>
                <a:off x="3833" y="1743"/>
                <a:ext cx="19" cy="30"/>
              </a:xfrm>
              <a:custGeom>
                <a:avLst/>
                <a:gdLst>
                  <a:gd name="T0" fmla="*/ 3 w 10"/>
                  <a:gd name="T1" fmla="*/ 9 h 16"/>
                  <a:gd name="T2" fmla="*/ 8 w 10"/>
                  <a:gd name="T3" fmla="*/ 15 h 16"/>
                  <a:gd name="T4" fmla="*/ 8 w 10"/>
                  <a:gd name="T5" fmla="*/ 7 h 16"/>
                  <a:gd name="T6" fmla="*/ 2 w 10"/>
                  <a:gd name="T7" fmla="*/ 1 h 16"/>
                  <a:gd name="T8" fmla="*/ 3 w 10"/>
                  <a:gd name="T9" fmla="*/ 9 h 16"/>
                </a:gdLst>
                <a:ahLst/>
                <a:cxnLst>
                  <a:cxn ang="0">
                    <a:pos x="T0" y="T1"/>
                  </a:cxn>
                  <a:cxn ang="0">
                    <a:pos x="T2" y="T3"/>
                  </a:cxn>
                  <a:cxn ang="0">
                    <a:pos x="T4" y="T5"/>
                  </a:cxn>
                  <a:cxn ang="0">
                    <a:pos x="T6" y="T7"/>
                  </a:cxn>
                  <a:cxn ang="0">
                    <a:pos x="T8" y="T9"/>
                  </a:cxn>
                </a:cxnLst>
                <a:rect l="0" t="0" r="r" b="b"/>
                <a:pathLst>
                  <a:path w="10" h="16">
                    <a:moveTo>
                      <a:pt x="3" y="9"/>
                    </a:moveTo>
                    <a:cubicBezTo>
                      <a:pt x="4" y="13"/>
                      <a:pt x="7" y="16"/>
                      <a:pt x="8" y="15"/>
                    </a:cubicBezTo>
                    <a:cubicBezTo>
                      <a:pt x="10" y="15"/>
                      <a:pt x="10" y="11"/>
                      <a:pt x="8" y="7"/>
                    </a:cubicBezTo>
                    <a:cubicBezTo>
                      <a:pt x="6" y="3"/>
                      <a:pt x="3" y="0"/>
                      <a:pt x="2" y="1"/>
                    </a:cubicBezTo>
                    <a:cubicBezTo>
                      <a:pt x="0" y="1"/>
                      <a:pt x="1" y="5"/>
                      <a:pt x="3" y="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1" name="Freeform 1225"/>
              <p:cNvSpPr>
                <a:spLocks/>
              </p:cNvSpPr>
              <p:nvPr/>
            </p:nvSpPr>
            <p:spPr bwMode="auto">
              <a:xfrm>
                <a:off x="3715" y="1805"/>
                <a:ext cx="17" cy="28"/>
              </a:xfrm>
              <a:custGeom>
                <a:avLst/>
                <a:gdLst>
                  <a:gd name="T0" fmla="*/ 2 w 9"/>
                  <a:gd name="T1" fmla="*/ 8 h 15"/>
                  <a:gd name="T2" fmla="*/ 8 w 9"/>
                  <a:gd name="T3" fmla="*/ 14 h 15"/>
                  <a:gd name="T4" fmla="*/ 7 w 9"/>
                  <a:gd name="T5" fmla="*/ 6 h 15"/>
                  <a:gd name="T6" fmla="*/ 1 w 9"/>
                  <a:gd name="T7" fmla="*/ 1 h 15"/>
                  <a:gd name="T8" fmla="*/ 2 w 9"/>
                  <a:gd name="T9" fmla="*/ 8 h 15"/>
                </a:gdLst>
                <a:ahLst/>
                <a:cxnLst>
                  <a:cxn ang="0">
                    <a:pos x="T0" y="T1"/>
                  </a:cxn>
                  <a:cxn ang="0">
                    <a:pos x="T2" y="T3"/>
                  </a:cxn>
                  <a:cxn ang="0">
                    <a:pos x="T4" y="T5"/>
                  </a:cxn>
                  <a:cxn ang="0">
                    <a:pos x="T6" y="T7"/>
                  </a:cxn>
                  <a:cxn ang="0">
                    <a:pos x="T8" y="T9"/>
                  </a:cxn>
                </a:cxnLst>
                <a:rect l="0" t="0" r="r" b="b"/>
                <a:pathLst>
                  <a:path w="9" h="15">
                    <a:moveTo>
                      <a:pt x="2" y="8"/>
                    </a:moveTo>
                    <a:cubicBezTo>
                      <a:pt x="4" y="12"/>
                      <a:pt x="7" y="15"/>
                      <a:pt x="8" y="14"/>
                    </a:cubicBezTo>
                    <a:cubicBezTo>
                      <a:pt x="9" y="13"/>
                      <a:pt x="9" y="9"/>
                      <a:pt x="7" y="6"/>
                    </a:cubicBezTo>
                    <a:cubicBezTo>
                      <a:pt x="6" y="2"/>
                      <a:pt x="3" y="0"/>
                      <a:pt x="1" y="1"/>
                    </a:cubicBezTo>
                    <a:cubicBezTo>
                      <a:pt x="0" y="1"/>
                      <a:pt x="0" y="5"/>
                      <a:pt x="2"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2" name="Freeform 1226"/>
              <p:cNvSpPr>
                <a:spLocks/>
              </p:cNvSpPr>
              <p:nvPr/>
            </p:nvSpPr>
            <p:spPr bwMode="auto">
              <a:xfrm>
                <a:off x="3649" y="1682"/>
                <a:ext cx="11" cy="19"/>
              </a:xfrm>
              <a:custGeom>
                <a:avLst/>
                <a:gdLst>
                  <a:gd name="T0" fmla="*/ 2 w 6"/>
                  <a:gd name="T1" fmla="*/ 6 h 10"/>
                  <a:gd name="T2" fmla="*/ 5 w 6"/>
                  <a:gd name="T3" fmla="*/ 9 h 10"/>
                  <a:gd name="T4" fmla="*/ 4 w 6"/>
                  <a:gd name="T5" fmla="*/ 4 h 10"/>
                  <a:gd name="T6" fmla="*/ 0 w 6"/>
                  <a:gd name="T7" fmla="*/ 1 h 10"/>
                  <a:gd name="T8" fmla="*/ 2 w 6"/>
                  <a:gd name="T9" fmla="*/ 6 h 10"/>
                </a:gdLst>
                <a:ahLst/>
                <a:cxnLst>
                  <a:cxn ang="0">
                    <a:pos x="T0" y="T1"/>
                  </a:cxn>
                  <a:cxn ang="0">
                    <a:pos x="T2" y="T3"/>
                  </a:cxn>
                  <a:cxn ang="0">
                    <a:pos x="T4" y="T5"/>
                  </a:cxn>
                  <a:cxn ang="0">
                    <a:pos x="T6" y="T7"/>
                  </a:cxn>
                  <a:cxn ang="0">
                    <a:pos x="T8" y="T9"/>
                  </a:cxn>
                </a:cxnLst>
                <a:rect l="0" t="0" r="r" b="b"/>
                <a:pathLst>
                  <a:path w="6" h="10">
                    <a:moveTo>
                      <a:pt x="2" y="6"/>
                    </a:moveTo>
                    <a:cubicBezTo>
                      <a:pt x="3" y="8"/>
                      <a:pt x="5" y="10"/>
                      <a:pt x="5" y="9"/>
                    </a:cubicBezTo>
                    <a:cubicBezTo>
                      <a:pt x="6" y="8"/>
                      <a:pt x="6" y="6"/>
                      <a:pt x="4" y="4"/>
                    </a:cubicBezTo>
                    <a:cubicBezTo>
                      <a:pt x="3" y="2"/>
                      <a:pt x="1" y="0"/>
                      <a:pt x="0" y="1"/>
                    </a:cubicBezTo>
                    <a:cubicBezTo>
                      <a:pt x="0" y="2"/>
                      <a:pt x="0" y="4"/>
                      <a:pt x="2" y="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3" name="Freeform 1227"/>
              <p:cNvSpPr>
                <a:spLocks/>
              </p:cNvSpPr>
              <p:nvPr/>
            </p:nvSpPr>
            <p:spPr bwMode="auto">
              <a:xfrm>
                <a:off x="4602" y="1910"/>
                <a:ext cx="180" cy="1276"/>
              </a:xfrm>
              <a:custGeom>
                <a:avLst/>
                <a:gdLst>
                  <a:gd name="T0" fmla="*/ 0 w 96"/>
                  <a:gd name="T1" fmla="*/ 679 h 679"/>
                  <a:gd name="T2" fmla="*/ 1 w 96"/>
                  <a:gd name="T3" fmla="*/ 679 h 679"/>
                  <a:gd name="T4" fmla="*/ 30 w 96"/>
                  <a:gd name="T5" fmla="*/ 579 h 679"/>
                  <a:gd name="T6" fmla="*/ 58 w 96"/>
                  <a:gd name="T7" fmla="*/ 586 h 679"/>
                  <a:gd name="T8" fmla="*/ 96 w 96"/>
                  <a:gd name="T9" fmla="*/ 289 h 679"/>
                  <a:gd name="T10" fmla="*/ 53 w 96"/>
                  <a:gd name="T11" fmla="*/ 289 h 679"/>
                  <a:gd name="T12" fmla="*/ 25 w 96"/>
                  <a:gd name="T13" fmla="*/ 0 h 679"/>
                  <a:gd name="T14" fmla="*/ 24 w 96"/>
                  <a:gd name="T15" fmla="*/ 0 h 679"/>
                  <a:gd name="T16" fmla="*/ 52 w 96"/>
                  <a:gd name="T17" fmla="*/ 293 h 679"/>
                  <a:gd name="T18" fmla="*/ 95 w 96"/>
                  <a:gd name="T19" fmla="*/ 293 h 679"/>
                  <a:gd name="T20" fmla="*/ 58 w 96"/>
                  <a:gd name="T21" fmla="*/ 581 h 679"/>
                  <a:gd name="T22" fmla="*/ 29 w 96"/>
                  <a:gd name="T23" fmla="*/ 574 h 679"/>
                  <a:gd name="T24" fmla="*/ 0 w 96"/>
                  <a:gd name="T25" fmla="*/ 679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679">
                    <a:moveTo>
                      <a:pt x="0" y="679"/>
                    </a:moveTo>
                    <a:cubicBezTo>
                      <a:pt x="1" y="679"/>
                      <a:pt x="1" y="679"/>
                      <a:pt x="1" y="679"/>
                    </a:cubicBezTo>
                    <a:cubicBezTo>
                      <a:pt x="12" y="646"/>
                      <a:pt x="21" y="613"/>
                      <a:pt x="30" y="579"/>
                    </a:cubicBezTo>
                    <a:cubicBezTo>
                      <a:pt x="39" y="582"/>
                      <a:pt x="48" y="584"/>
                      <a:pt x="58" y="586"/>
                    </a:cubicBezTo>
                    <a:cubicBezTo>
                      <a:pt x="81" y="489"/>
                      <a:pt x="94" y="389"/>
                      <a:pt x="96" y="289"/>
                    </a:cubicBezTo>
                    <a:cubicBezTo>
                      <a:pt x="82" y="289"/>
                      <a:pt x="67" y="289"/>
                      <a:pt x="53" y="289"/>
                    </a:cubicBezTo>
                    <a:cubicBezTo>
                      <a:pt x="55" y="192"/>
                      <a:pt x="46" y="94"/>
                      <a:pt x="25" y="0"/>
                    </a:cubicBezTo>
                    <a:cubicBezTo>
                      <a:pt x="25" y="0"/>
                      <a:pt x="25" y="0"/>
                      <a:pt x="24" y="0"/>
                    </a:cubicBezTo>
                    <a:cubicBezTo>
                      <a:pt x="45" y="96"/>
                      <a:pt x="54" y="195"/>
                      <a:pt x="52" y="293"/>
                    </a:cubicBezTo>
                    <a:cubicBezTo>
                      <a:pt x="66" y="293"/>
                      <a:pt x="81" y="294"/>
                      <a:pt x="95" y="293"/>
                    </a:cubicBezTo>
                    <a:cubicBezTo>
                      <a:pt x="93" y="390"/>
                      <a:pt x="80" y="487"/>
                      <a:pt x="58" y="581"/>
                    </a:cubicBezTo>
                    <a:cubicBezTo>
                      <a:pt x="49" y="579"/>
                      <a:pt x="39" y="577"/>
                      <a:pt x="29" y="574"/>
                    </a:cubicBezTo>
                    <a:cubicBezTo>
                      <a:pt x="21" y="610"/>
                      <a:pt x="11" y="645"/>
                      <a:pt x="0" y="67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4" name="Freeform 1228"/>
              <p:cNvSpPr>
                <a:spLocks/>
              </p:cNvSpPr>
              <p:nvPr/>
            </p:nvSpPr>
            <p:spPr bwMode="auto">
              <a:xfrm>
                <a:off x="4641" y="1887"/>
                <a:ext cx="16" cy="46"/>
              </a:xfrm>
              <a:custGeom>
                <a:avLst/>
                <a:gdLst>
                  <a:gd name="T0" fmla="*/ 6 w 8"/>
                  <a:gd name="T1" fmla="*/ 24 h 24"/>
                  <a:gd name="T2" fmla="*/ 7 w 8"/>
                  <a:gd name="T3" fmla="*/ 11 h 24"/>
                  <a:gd name="T4" fmla="*/ 2 w 8"/>
                  <a:gd name="T5" fmla="*/ 1 h 24"/>
                  <a:gd name="T6" fmla="*/ 1 w 8"/>
                  <a:gd name="T7" fmla="*/ 13 h 24"/>
                  <a:gd name="T8" fmla="*/ 6 w 8"/>
                  <a:gd name="T9" fmla="*/ 24 h 24"/>
                </a:gdLst>
                <a:ahLst/>
                <a:cxnLst>
                  <a:cxn ang="0">
                    <a:pos x="T0" y="T1"/>
                  </a:cxn>
                  <a:cxn ang="0">
                    <a:pos x="T2" y="T3"/>
                  </a:cxn>
                  <a:cxn ang="0">
                    <a:pos x="T4" y="T5"/>
                  </a:cxn>
                  <a:cxn ang="0">
                    <a:pos x="T6" y="T7"/>
                  </a:cxn>
                  <a:cxn ang="0">
                    <a:pos x="T8" y="T9"/>
                  </a:cxn>
                </a:cxnLst>
                <a:rect l="0" t="0" r="r" b="b"/>
                <a:pathLst>
                  <a:path w="8" h="24">
                    <a:moveTo>
                      <a:pt x="6" y="24"/>
                    </a:moveTo>
                    <a:cubicBezTo>
                      <a:pt x="8" y="23"/>
                      <a:pt x="8" y="18"/>
                      <a:pt x="7" y="11"/>
                    </a:cubicBezTo>
                    <a:cubicBezTo>
                      <a:pt x="5" y="5"/>
                      <a:pt x="3" y="0"/>
                      <a:pt x="2" y="1"/>
                    </a:cubicBezTo>
                    <a:cubicBezTo>
                      <a:pt x="0" y="1"/>
                      <a:pt x="0" y="6"/>
                      <a:pt x="1" y="13"/>
                    </a:cubicBezTo>
                    <a:cubicBezTo>
                      <a:pt x="2" y="19"/>
                      <a:pt x="5" y="24"/>
                      <a:pt x="6" y="2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5" name="Freeform 1229"/>
              <p:cNvSpPr>
                <a:spLocks/>
              </p:cNvSpPr>
              <p:nvPr/>
            </p:nvSpPr>
            <p:spPr bwMode="auto">
              <a:xfrm>
                <a:off x="4696" y="2433"/>
                <a:ext cx="11" cy="43"/>
              </a:xfrm>
              <a:custGeom>
                <a:avLst/>
                <a:gdLst>
                  <a:gd name="T0" fmla="*/ 3 w 6"/>
                  <a:gd name="T1" fmla="*/ 23 h 23"/>
                  <a:gd name="T2" fmla="*/ 6 w 6"/>
                  <a:gd name="T3" fmla="*/ 12 h 23"/>
                  <a:gd name="T4" fmla="*/ 3 w 6"/>
                  <a:gd name="T5" fmla="*/ 0 h 23"/>
                  <a:gd name="T6" fmla="*/ 0 w 6"/>
                  <a:gd name="T7" fmla="*/ 12 h 23"/>
                  <a:gd name="T8" fmla="*/ 3 w 6"/>
                  <a:gd name="T9" fmla="*/ 23 h 23"/>
                </a:gdLst>
                <a:ahLst/>
                <a:cxnLst>
                  <a:cxn ang="0">
                    <a:pos x="T0" y="T1"/>
                  </a:cxn>
                  <a:cxn ang="0">
                    <a:pos x="T2" y="T3"/>
                  </a:cxn>
                  <a:cxn ang="0">
                    <a:pos x="T4" y="T5"/>
                  </a:cxn>
                  <a:cxn ang="0">
                    <a:pos x="T6" y="T7"/>
                  </a:cxn>
                  <a:cxn ang="0">
                    <a:pos x="T8" y="T9"/>
                  </a:cxn>
                </a:cxnLst>
                <a:rect l="0" t="0" r="r" b="b"/>
                <a:pathLst>
                  <a:path w="6" h="23">
                    <a:moveTo>
                      <a:pt x="3" y="23"/>
                    </a:moveTo>
                    <a:cubicBezTo>
                      <a:pt x="4" y="23"/>
                      <a:pt x="6" y="18"/>
                      <a:pt x="6" y="12"/>
                    </a:cubicBezTo>
                    <a:cubicBezTo>
                      <a:pt x="6" y="5"/>
                      <a:pt x="5" y="0"/>
                      <a:pt x="3" y="0"/>
                    </a:cubicBezTo>
                    <a:cubicBezTo>
                      <a:pt x="1" y="0"/>
                      <a:pt x="0" y="5"/>
                      <a:pt x="0" y="12"/>
                    </a:cubicBezTo>
                    <a:cubicBezTo>
                      <a:pt x="0" y="18"/>
                      <a:pt x="1" y="23"/>
                      <a:pt x="3" y="2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6" name="Freeform 1230"/>
              <p:cNvSpPr>
                <a:spLocks/>
              </p:cNvSpPr>
              <p:nvPr/>
            </p:nvSpPr>
            <p:spPr bwMode="auto">
              <a:xfrm>
                <a:off x="4596" y="3166"/>
                <a:ext cx="15" cy="35"/>
              </a:xfrm>
              <a:custGeom>
                <a:avLst/>
                <a:gdLst>
                  <a:gd name="T0" fmla="*/ 1 w 8"/>
                  <a:gd name="T1" fmla="*/ 19 h 19"/>
                  <a:gd name="T2" fmla="*/ 6 w 8"/>
                  <a:gd name="T3" fmla="*/ 10 h 19"/>
                  <a:gd name="T4" fmla="*/ 7 w 8"/>
                  <a:gd name="T5" fmla="*/ 0 h 19"/>
                  <a:gd name="T6" fmla="*/ 2 w 8"/>
                  <a:gd name="T7" fmla="*/ 9 h 19"/>
                  <a:gd name="T8" fmla="*/ 1 w 8"/>
                  <a:gd name="T9" fmla="*/ 19 h 19"/>
                </a:gdLst>
                <a:ahLst/>
                <a:cxnLst>
                  <a:cxn ang="0">
                    <a:pos x="T0" y="T1"/>
                  </a:cxn>
                  <a:cxn ang="0">
                    <a:pos x="T2" y="T3"/>
                  </a:cxn>
                  <a:cxn ang="0">
                    <a:pos x="T4" y="T5"/>
                  </a:cxn>
                  <a:cxn ang="0">
                    <a:pos x="T6" y="T7"/>
                  </a:cxn>
                  <a:cxn ang="0">
                    <a:pos x="T8" y="T9"/>
                  </a:cxn>
                </a:cxnLst>
                <a:rect l="0" t="0" r="r" b="b"/>
                <a:pathLst>
                  <a:path w="8" h="19">
                    <a:moveTo>
                      <a:pt x="1" y="19"/>
                    </a:moveTo>
                    <a:cubicBezTo>
                      <a:pt x="2" y="19"/>
                      <a:pt x="5" y="15"/>
                      <a:pt x="6" y="10"/>
                    </a:cubicBezTo>
                    <a:cubicBezTo>
                      <a:pt x="8" y="5"/>
                      <a:pt x="8" y="1"/>
                      <a:pt x="7" y="0"/>
                    </a:cubicBezTo>
                    <a:cubicBezTo>
                      <a:pt x="6" y="0"/>
                      <a:pt x="4" y="4"/>
                      <a:pt x="2" y="9"/>
                    </a:cubicBezTo>
                    <a:cubicBezTo>
                      <a:pt x="0" y="14"/>
                      <a:pt x="0" y="19"/>
                      <a:pt x="1"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7" name="Freeform 1231"/>
              <p:cNvSpPr>
                <a:spLocks/>
              </p:cNvSpPr>
              <p:nvPr/>
            </p:nvSpPr>
            <p:spPr bwMode="auto">
              <a:xfrm>
                <a:off x="4775" y="2431"/>
                <a:ext cx="11" cy="47"/>
              </a:xfrm>
              <a:custGeom>
                <a:avLst/>
                <a:gdLst>
                  <a:gd name="T0" fmla="*/ 3 w 6"/>
                  <a:gd name="T1" fmla="*/ 25 h 25"/>
                  <a:gd name="T2" fmla="*/ 6 w 6"/>
                  <a:gd name="T3" fmla="*/ 13 h 25"/>
                  <a:gd name="T4" fmla="*/ 3 w 6"/>
                  <a:gd name="T5" fmla="*/ 1 h 25"/>
                  <a:gd name="T6" fmla="*/ 0 w 6"/>
                  <a:gd name="T7" fmla="*/ 13 h 25"/>
                  <a:gd name="T8" fmla="*/ 3 w 6"/>
                  <a:gd name="T9" fmla="*/ 25 h 25"/>
                </a:gdLst>
                <a:ahLst/>
                <a:cxnLst>
                  <a:cxn ang="0">
                    <a:pos x="T0" y="T1"/>
                  </a:cxn>
                  <a:cxn ang="0">
                    <a:pos x="T2" y="T3"/>
                  </a:cxn>
                  <a:cxn ang="0">
                    <a:pos x="T4" y="T5"/>
                  </a:cxn>
                  <a:cxn ang="0">
                    <a:pos x="T6" y="T7"/>
                  </a:cxn>
                  <a:cxn ang="0">
                    <a:pos x="T8" y="T9"/>
                  </a:cxn>
                </a:cxnLst>
                <a:rect l="0" t="0" r="r" b="b"/>
                <a:pathLst>
                  <a:path w="6" h="25">
                    <a:moveTo>
                      <a:pt x="3" y="25"/>
                    </a:moveTo>
                    <a:cubicBezTo>
                      <a:pt x="5" y="25"/>
                      <a:pt x="6" y="19"/>
                      <a:pt x="6" y="13"/>
                    </a:cubicBezTo>
                    <a:cubicBezTo>
                      <a:pt x="6" y="6"/>
                      <a:pt x="5" y="0"/>
                      <a:pt x="3" y="1"/>
                    </a:cubicBezTo>
                    <a:cubicBezTo>
                      <a:pt x="2" y="1"/>
                      <a:pt x="1" y="6"/>
                      <a:pt x="0" y="13"/>
                    </a:cubicBezTo>
                    <a:cubicBezTo>
                      <a:pt x="0" y="19"/>
                      <a:pt x="2" y="25"/>
                      <a:pt x="3" y="2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8" name="Freeform 1232"/>
              <p:cNvSpPr>
                <a:spLocks/>
              </p:cNvSpPr>
              <p:nvPr/>
            </p:nvSpPr>
            <p:spPr bwMode="auto">
              <a:xfrm>
                <a:off x="4702" y="2987"/>
                <a:ext cx="17" cy="45"/>
              </a:xfrm>
              <a:custGeom>
                <a:avLst/>
                <a:gdLst>
                  <a:gd name="T0" fmla="*/ 2 w 9"/>
                  <a:gd name="T1" fmla="*/ 24 h 24"/>
                  <a:gd name="T2" fmla="*/ 7 w 9"/>
                  <a:gd name="T3" fmla="*/ 13 h 24"/>
                  <a:gd name="T4" fmla="*/ 7 w 9"/>
                  <a:gd name="T5" fmla="*/ 0 h 24"/>
                  <a:gd name="T6" fmla="*/ 2 w 9"/>
                  <a:gd name="T7" fmla="*/ 12 h 24"/>
                  <a:gd name="T8" fmla="*/ 2 w 9"/>
                  <a:gd name="T9" fmla="*/ 24 h 24"/>
                </a:gdLst>
                <a:ahLst/>
                <a:cxnLst>
                  <a:cxn ang="0">
                    <a:pos x="T0" y="T1"/>
                  </a:cxn>
                  <a:cxn ang="0">
                    <a:pos x="T2" y="T3"/>
                  </a:cxn>
                  <a:cxn ang="0">
                    <a:pos x="T4" y="T5"/>
                  </a:cxn>
                  <a:cxn ang="0">
                    <a:pos x="T6" y="T7"/>
                  </a:cxn>
                  <a:cxn ang="0">
                    <a:pos x="T8" y="T9"/>
                  </a:cxn>
                </a:cxnLst>
                <a:rect l="0" t="0" r="r" b="b"/>
                <a:pathLst>
                  <a:path w="9" h="24">
                    <a:moveTo>
                      <a:pt x="2" y="24"/>
                    </a:moveTo>
                    <a:cubicBezTo>
                      <a:pt x="3" y="24"/>
                      <a:pt x="6" y="19"/>
                      <a:pt x="7" y="13"/>
                    </a:cubicBezTo>
                    <a:cubicBezTo>
                      <a:pt x="9" y="6"/>
                      <a:pt x="9" y="1"/>
                      <a:pt x="7" y="0"/>
                    </a:cubicBezTo>
                    <a:cubicBezTo>
                      <a:pt x="6" y="0"/>
                      <a:pt x="3" y="5"/>
                      <a:pt x="2" y="12"/>
                    </a:cubicBezTo>
                    <a:cubicBezTo>
                      <a:pt x="0" y="18"/>
                      <a:pt x="0" y="24"/>
                      <a:pt x="2" y="2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9" name="Freeform 1233"/>
              <p:cNvSpPr>
                <a:spLocks/>
              </p:cNvSpPr>
              <p:nvPr/>
            </p:nvSpPr>
            <p:spPr bwMode="auto">
              <a:xfrm>
                <a:off x="4653" y="2983"/>
                <a:ext cx="9" cy="27"/>
              </a:xfrm>
              <a:custGeom>
                <a:avLst/>
                <a:gdLst>
                  <a:gd name="T0" fmla="*/ 1 w 5"/>
                  <a:gd name="T1" fmla="*/ 14 h 14"/>
                  <a:gd name="T2" fmla="*/ 4 w 5"/>
                  <a:gd name="T3" fmla="*/ 8 h 14"/>
                  <a:gd name="T4" fmla="*/ 4 w 5"/>
                  <a:gd name="T5" fmla="*/ 0 h 14"/>
                  <a:gd name="T6" fmla="*/ 1 w 5"/>
                  <a:gd name="T7" fmla="*/ 7 h 14"/>
                  <a:gd name="T8" fmla="*/ 1 w 5"/>
                  <a:gd name="T9" fmla="*/ 14 h 14"/>
                </a:gdLst>
                <a:ahLst/>
                <a:cxnLst>
                  <a:cxn ang="0">
                    <a:pos x="T0" y="T1"/>
                  </a:cxn>
                  <a:cxn ang="0">
                    <a:pos x="T2" y="T3"/>
                  </a:cxn>
                  <a:cxn ang="0">
                    <a:pos x="T4" y="T5"/>
                  </a:cxn>
                  <a:cxn ang="0">
                    <a:pos x="T6" y="T7"/>
                  </a:cxn>
                  <a:cxn ang="0">
                    <a:pos x="T8" y="T9"/>
                  </a:cxn>
                </a:cxnLst>
                <a:rect l="0" t="0" r="r" b="b"/>
                <a:pathLst>
                  <a:path w="5" h="14">
                    <a:moveTo>
                      <a:pt x="1" y="14"/>
                    </a:moveTo>
                    <a:cubicBezTo>
                      <a:pt x="2" y="14"/>
                      <a:pt x="3" y="12"/>
                      <a:pt x="4" y="8"/>
                    </a:cubicBezTo>
                    <a:cubicBezTo>
                      <a:pt x="5" y="3"/>
                      <a:pt x="5" y="0"/>
                      <a:pt x="4" y="0"/>
                    </a:cubicBezTo>
                    <a:cubicBezTo>
                      <a:pt x="3" y="0"/>
                      <a:pt x="2" y="2"/>
                      <a:pt x="1" y="7"/>
                    </a:cubicBezTo>
                    <a:cubicBezTo>
                      <a:pt x="0" y="11"/>
                      <a:pt x="0" y="14"/>
                      <a:pt x="1" y="1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0" name="Freeform 1234"/>
              <p:cNvSpPr>
                <a:spLocks/>
              </p:cNvSpPr>
              <p:nvPr/>
            </p:nvSpPr>
            <p:spPr bwMode="auto">
              <a:xfrm>
                <a:off x="3563" y="2872"/>
                <a:ext cx="438" cy="796"/>
              </a:xfrm>
              <a:custGeom>
                <a:avLst/>
                <a:gdLst>
                  <a:gd name="T0" fmla="*/ 233 w 233"/>
                  <a:gd name="T1" fmla="*/ 0 h 423"/>
                  <a:gd name="T2" fmla="*/ 232 w 233"/>
                  <a:gd name="T3" fmla="*/ 0 h 423"/>
                  <a:gd name="T4" fmla="*/ 210 w 233"/>
                  <a:gd name="T5" fmla="*/ 69 h 423"/>
                  <a:gd name="T6" fmla="*/ 183 w 233"/>
                  <a:gd name="T7" fmla="*/ 59 h 423"/>
                  <a:gd name="T8" fmla="*/ 97 w 233"/>
                  <a:gd name="T9" fmla="*/ 237 h 423"/>
                  <a:gd name="T10" fmla="*/ 133 w 233"/>
                  <a:gd name="T11" fmla="*/ 261 h 423"/>
                  <a:gd name="T12" fmla="*/ 0 w 233"/>
                  <a:gd name="T13" fmla="*/ 422 h 423"/>
                  <a:gd name="T14" fmla="*/ 1 w 233"/>
                  <a:gd name="T15" fmla="*/ 423 h 423"/>
                  <a:gd name="T16" fmla="*/ 135 w 233"/>
                  <a:gd name="T17" fmla="*/ 259 h 423"/>
                  <a:gd name="T18" fmla="*/ 100 w 233"/>
                  <a:gd name="T19" fmla="*/ 235 h 423"/>
                  <a:gd name="T20" fmla="*/ 183 w 233"/>
                  <a:gd name="T21" fmla="*/ 62 h 423"/>
                  <a:gd name="T22" fmla="*/ 210 w 233"/>
                  <a:gd name="T23" fmla="*/ 73 h 423"/>
                  <a:gd name="T24" fmla="*/ 233 w 233"/>
                  <a:gd name="T2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423">
                    <a:moveTo>
                      <a:pt x="233" y="0"/>
                    </a:moveTo>
                    <a:cubicBezTo>
                      <a:pt x="232" y="0"/>
                      <a:pt x="232" y="0"/>
                      <a:pt x="232" y="0"/>
                    </a:cubicBezTo>
                    <a:cubicBezTo>
                      <a:pt x="225" y="23"/>
                      <a:pt x="218" y="46"/>
                      <a:pt x="210" y="69"/>
                    </a:cubicBezTo>
                    <a:cubicBezTo>
                      <a:pt x="201" y="66"/>
                      <a:pt x="192" y="63"/>
                      <a:pt x="183" y="59"/>
                    </a:cubicBezTo>
                    <a:cubicBezTo>
                      <a:pt x="161" y="122"/>
                      <a:pt x="133" y="182"/>
                      <a:pt x="97" y="237"/>
                    </a:cubicBezTo>
                    <a:cubicBezTo>
                      <a:pt x="109" y="245"/>
                      <a:pt x="121" y="253"/>
                      <a:pt x="133" y="261"/>
                    </a:cubicBezTo>
                    <a:cubicBezTo>
                      <a:pt x="95" y="320"/>
                      <a:pt x="51" y="375"/>
                      <a:pt x="0" y="422"/>
                    </a:cubicBezTo>
                    <a:cubicBezTo>
                      <a:pt x="0" y="423"/>
                      <a:pt x="1" y="423"/>
                      <a:pt x="1" y="423"/>
                    </a:cubicBezTo>
                    <a:cubicBezTo>
                      <a:pt x="53" y="375"/>
                      <a:pt x="98" y="319"/>
                      <a:pt x="135" y="259"/>
                    </a:cubicBezTo>
                    <a:cubicBezTo>
                      <a:pt x="124" y="251"/>
                      <a:pt x="112" y="243"/>
                      <a:pt x="100" y="235"/>
                    </a:cubicBezTo>
                    <a:cubicBezTo>
                      <a:pt x="134" y="181"/>
                      <a:pt x="162" y="123"/>
                      <a:pt x="183" y="62"/>
                    </a:cubicBezTo>
                    <a:cubicBezTo>
                      <a:pt x="192" y="66"/>
                      <a:pt x="201" y="69"/>
                      <a:pt x="210" y="73"/>
                    </a:cubicBezTo>
                    <a:cubicBezTo>
                      <a:pt x="219" y="49"/>
                      <a:pt x="226" y="24"/>
                      <a:pt x="233"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1" name="Freeform 1235"/>
              <p:cNvSpPr>
                <a:spLocks/>
              </p:cNvSpPr>
              <p:nvPr/>
            </p:nvSpPr>
            <p:spPr bwMode="auto">
              <a:xfrm>
                <a:off x="3550" y="3655"/>
                <a:ext cx="26" cy="26"/>
              </a:xfrm>
              <a:custGeom>
                <a:avLst/>
                <a:gdLst>
                  <a:gd name="T0" fmla="*/ 13 w 14"/>
                  <a:gd name="T1" fmla="*/ 1 h 14"/>
                  <a:gd name="T2" fmla="*/ 5 w 14"/>
                  <a:gd name="T3" fmla="*/ 5 h 14"/>
                  <a:gd name="T4" fmla="*/ 1 w 14"/>
                  <a:gd name="T5" fmla="*/ 12 h 14"/>
                  <a:gd name="T6" fmla="*/ 9 w 14"/>
                  <a:gd name="T7" fmla="*/ 9 h 14"/>
                  <a:gd name="T8" fmla="*/ 13 w 14"/>
                  <a:gd name="T9" fmla="*/ 1 h 14"/>
                </a:gdLst>
                <a:ahLst/>
                <a:cxnLst>
                  <a:cxn ang="0">
                    <a:pos x="T0" y="T1"/>
                  </a:cxn>
                  <a:cxn ang="0">
                    <a:pos x="T2" y="T3"/>
                  </a:cxn>
                  <a:cxn ang="0">
                    <a:pos x="T4" y="T5"/>
                  </a:cxn>
                  <a:cxn ang="0">
                    <a:pos x="T6" y="T7"/>
                  </a:cxn>
                  <a:cxn ang="0">
                    <a:pos x="T8" y="T9"/>
                  </a:cxn>
                </a:cxnLst>
                <a:rect l="0" t="0" r="r" b="b"/>
                <a:pathLst>
                  <a:path w="14" h="14">
                    <a:moveTo>
                      <a:pt x="13" y="1"/>
                    </a:moveTo>
                    <a:cubicBezTo>
                      <a:pt x="12" y="0"/>
                      <a:pt x="9" y="2"/>
                      <a:pt x="5" y="5"/>
                    </a:cubicBezTo>
                    <a:cubicBezTo>
                      <a:pt x="2" y="8"/>
                      <a:pt x="0" y="11"/>
                      <a:pt x="1" y="12"/>
                    </a:cubicBezTo>
                    <a:cubicBezTo>
                      <a:pt x="2" y="14"/>
                      <a:pt x="6" y="12"/>
                      <a:pt x="9" y="9"/>
                    </a:cubicBezTo>
                    <a:cubicBezTo>
                      <a:pt x="12" y="6"/>
                      <a:pt x="14" y="2"/>
                      <a:pt x="13"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2" name="Freeform 1236"/>
              <p:cNvSpPr>
                <a:spLocks/>
              </p:cNvSpPr>
              <p:nvPr/>
            </p:nvSpPr>
            <p:spPr bwMode="auto">
              <a:xfrm>
                <a:off x="3803" y="3348"/>
                <a:ext cx="21" cy="30"/>
              </a:xfrm>
              <a:custGeom>
                <a:avLst/>
                <a:gdLst>
                  <a:gd name="T0" fmla="*/ 10 w 11"/>
                  <a:gd name="T1" fmla="*/ 1 h 16"/>
                  <a:gd name="T2" fmla="*/ 3 w 11"/>
                  <a:gd name="T3" fmla="*/ 7 h 16"/>
                  <a:gd name="T4" fmla="*/ 1 w 11"/>
                  <a:gd name="T5" fmla="*/ 15 h 16"/>
                  <a:gd name="T6" fmla="*/ 8 w 11"/>
                  <a:gd name="T7" fmla="*/ 10 h 16"/>
                  <a:gd name="T8" fmla="*/ 10 w 11"/>
                  <a:gd name="T9" fmla="*/ 1 h 16"/>
                </a:gdLst>
                <a:ahLst/>
                <a:cxnLst>
                  <a:cxn ang="0">
                    <a:pos x="T0" y="T1"/>
                  </a:cxn>
                  <a:cxn ang="0">
                    <a:pos x="T2" y="T3"/>
                  </a:cxn>
                  <a:cxn ang="0">
                    <a:pos x="T4" y="T5"/>
                  </a:cxn>
                  <a:cxn ang="0">
                    <a:pos x="T6" y="T7"/>
                  </a:cxn>
                  <a:cxn ang="0">
                    <a:pos x="T8" y="T9"/>
                  </a:cxn>
                </a:cxnLst>
                <a:rect l="0" t="0" r="r" b="b"/>
                <a:pathLst>
                  <a:path w="11" h="16">
                    <a:moveTo>
                      <a:pt x="10" y="1"/>
                    </a:moveTo>
                    <a:cubicBezTo>
                      <a:pt x="9" y="0"/>
                      <a:pt x="5" y="3"/>
                      <a:pt x="3" y="7"/>
                    </a:cubicBezTo>
                    <a:cubicBezTo>
                      <a:pt x="1" y="10"/>
                      <a:pt x="0" y="14"/>
                      <a:pt x="1" y="15"/>
                    </a:cubicBezTo>
                    <a:cubicBezTo>
                      <a:pt x="2" y="16"/>
                      <a:pt x="5" y="14"/>
                      <a:pt x="8" y="10"/>
                    </a:cubicBezTo>
                    <a:cubicBezTo>
                      <a:pt x="10" y="6"/>
                      <a:pt x="11" y="2"/>
                      <a:pt x="10"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3" name="Freeform 1237"/>
              <p:cNvSpPr>
                <a:spLocks/>
              </p:cNvSpPr>
              <p:nvPr/>
            </p:nvSpPr>
            <p:spPr bwMode="auto">
              <a:xfrm>
                <a:off x="3993" y="2861"/>
                <a:ext cx="11" cy="27"/>
              </a:xfrm>
              <a:custGeom>
                <a:avLst/>
                <a:gdLst>
                  <a:gd name="T0" fmla="*/ 5 w 6"/>
                  <a:gd name="T1" fmla="*/ 0 h 14"/>
                  <a:gd name="T2" fmla="*/ 1 w 6"/>
                  <a:gd name="T3" fmla="*/ 6 h 14"/>
                  <a:gd name="T4" fmla="*/ 1 w 6"/>
                  <a:gd name="T5" fmla="*/ 13 h 14"/>
                  <a:gd name="T6" fmla="*/ 5 w 6"/>
                  <a:gd name="T7" fmla="*/ 7 h 14"/>
                  <a:gd name="T8" fmla="*/ 5 w 6"/>
                  <a:gd name="T9" fmla="*/ 0 h 14"/>
                </a:gdLst>
                <a:ahLst/>
                <a:cxnLst>
                  <a:cxn ang="0">
                    <a:pos x="T0" y="T1"/>
                  </a:cxn>
                  <a:cxn ang="0">
                    <a:pos x="T2" y="T3"/>
                  </a:cxn>
                  <a:cxn ang="0">
                    <a:pos x="T4" y="T5"/>
                  </a:cxn>
                  <a:cxn ang="0">
                    <a:pos x="T6" y="T7"/>
                  </a:cxn>
                  <a:cxn ang="0">
                    <a:pos x="T8" y="T9"/>
                  </a:cxn>
                </a:cxnLst>
                <a:rect l="0" t="0" r="r" b="b"/>
                <a:pathLst>
                  <a:path w="6" h="14">
                    <a:moveTo>
                      <a:pt x="5" y="0"/>
                    </a:moveTo>
                    <a:cubicBezTo>
                      <a:pt x="4" y="0"/>
                      <a:pt x="2" y="2"/>
                      <a:pt x="1" y="6"/>
                    </a:cubicBezTo>
                    <a:cubicBezTo>
                      <a:pt x="0" y="10"/>
                      <a:pt x="0" y="13"/>
                      <a:pt x="1" y="13"/>
                    </a:cubicBezTo>
                    <a:cubicBezTo>
                      <a:pt x="2" y="14"/>
                      <a:pt x="4" y="11"/>
                      <a:pt x="5" y="7"/>
                    </a:cubicBezTo>
                    <a:cubicBezTo>
                      <a:pt x="6" y="4"/>
                      <a:pt x="6" y="0"/>
                      <a:pt x="5"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4" name="Freeform 1238"/>
              <p:cNvSpPr>
                <a:spLocks/>
              </p:cNvSpPr>
              <p:nvPr/>
            </p:nvSpPr>
            <p:spPr bwMode="auto">
              <a:xfrm>
                <a:off x="3736" y="3303"/>
                <a:ext cx="20" cy="30"/>
              </a:xfrm>
              <a:custGeom>
                <a:avLst/>
                <a:gdLst>
                  <a:gd name="T0" fmla="*/ 10 w 11"/>
                  <a:gd name="T1" fmla="*/ 1 h 16"/>
                  <a:gd name="T2" fmla="*/ 4 w 11"/>
                  <a:gd name="T3" fmla="*/ 6 h 16"/>
                  <a:gd name="T4" fmla="*/ 2 w 11"/>
                  <a:gd name="T5" fmla="*/ 15 h 16"/>
                  <a:gd name="T6" fmla="*/ 8 w 11"/>
                  <a:gd name="T7" fmla="*/ 10 h 16"/>
                  <a:gd name="T8" fmla="*/ 10 w 11"/>
                  <a:gd name="T9" fmla="*/ 1 h 16"/>
                </a:gdLst>
                <a:ahLst/>
                <a:cxnLst>
                  <a:cxn ang="0">
                    <a:pos x="T0" y="T1"/>
                  </a:cxn>
                  <a:cxn ang="0">
                    <a:pos x="T2" y="T3"/>
                  </a:cxn>
                  <a:cxn ang="0">
                    <a:pos x="T4" y="T5"/>
                  </a:cxn>
                  <a:cxn ang="0">
                    <a:pos x="T6" y="T7"/>
                  </a:cxn>
                  <a:cxn ang="0">
                    <a:pos x="T8" y="T9"/>
                  </a:cxn>
                </a:cxnLst>
                <a:rect l="0" t="0" r="r" b="b"/>
                <a:pathLst>
                  <a:path w="11" h="16">
                    <a:moveTo>
                      <a:pt x="10" y="1"/>
                    </a:moveTo>
                    <a:cubicBezTo>
                      <a:pt x="9" y="0"/>
                      <a:pt x="6" y="3"/>
                      <a:pt x="4" y="6"/>
                    </a:cubicBezTo>
                    <a:cubicBezTo>
                      <a:pt x="2" y="10"/>
                      <a:pt x="0" y="14"/>
                      <a:pt x="2" y="15"/>
                    </a:cubicBezTo>
                    <a:cubicBezTo>
                      <a:pt x="3" y="16"/>
                      <a:pt x="6" y="13"/>
                      <a:pt x="8" y="10"/>
                    </a:cubicBezTo>
                    <a:cubicBezTo>
                      <a:pt x="11" y="6"/>
                      <a:pt x="11" y="2"/>
                      <a:pt x="10"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5" name="Freeform 1239"/>
              <p:cNvSpPr>
                <a:spLocks/>
              </p:cNvSpPr>
              <p:nvPr/>
            </p:nvSpPr>
            <p:spPr bwMode="auto">
              <a:xfrm>
                <a:off x="3899" y="2970"/>
                <a:ext cx="15" cy="30"/>
              </a:xfrm>
              <a:custGeom>
                <a:avLst/>
                <a:gdLst>
                  <a:gd name="T0" fmla="*/ 7 w 8"/>
                  <a:gd name="T1" fmla="*/ 1 h 16"/>
                  <a:gd name="T2" fmla="*/ 2 w 8"/>
                  <a:gd name="T3" fmla="*/ 7 h 16"/>
                  <a:gd name="T4" fmla="*/ 2 w 8"/>
                  <a:gd name="T5" fmla="*/ 15 h 16"/>
                  <a:gd name="T6" fmla="*/ 7 w 8"/>
                  <a:gd name="T7" fmla="*/ 9 h 16"/>
                  <a:gd name="T8" fmla="*/ 7 w 8"/>
                  <a:gd name="T9" fmla="*/ 1 h 16"/>
                </a:gdLst>
                <a:ahLst/>
                <a:cxnLst>
                  <a:cxn ang="0">
                    <a:pos x="T0" y="T1"/>
                  </a:cxn>
                  <a:cxn ang="0">
                    <a:pos x="T2" y="T3"/>
                  </a:cxn>
                  <a:cxn ang="0">
                    <a:pos x="T4" y="T5"/>
                  </a:cxn>
                  <a:cxn ang="0">
                    <a:pos x="T6" y="T7"/>
                  </a:cxn>
                  <a:cxn ang="0">
                    <a:pos x="T8" y="T9"/>
                  </a:cxn>
                </a:cxnLst>
                <a:rect l="0" t="0" r="r" b="b"/>
                <a:pathLst>
                  <a:path w="8" h="16">
                    <a:moveTo>
                      <a:pt x="7" y="1"/>
                    </a:moveTo>
                    <a:cubicBezTo>
                      <a:pt x="6" y="0"/>
                      <a:pt x="3" y="3"/>
                      <a:pt x="2" y="7"/>
                    </a:cubicBezTo>
                    <a:cubicBezTo>
                      <a:pt x="0" y="11"/>
                      <a:pt x="0" y="15"/>
                      <a:pt x="2" y="15"/>
                    </a:cubicBezTo>
                    <a:cubicBezTo>
                      <a:pt x="3" y="16"/>
                      <a:pt x="5" y="13"/>
                      <a:pt x="7" y="9"/>
                    </a:cubicBezTo>
                    <a:cubicBezTo>
                      <a:pt x="8" y="5"/>
                      <a:pt x="8" y="1"/>
                      <a:pt x="7"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6" name="Freeform 1240"/>
              <p:cNvSpPr>
                <a:spLocks/>
              </p:cNvSpPr>
              <p:nvPr/>
            </p:nvSpPr>
            <p:spPr bwMode="auto">
              <a:xfrm>
                <a:off x="3954" y="2995"/>
                <a:ext cx="9" cy="18"/>
              </a:xfrm>
              <a:custGeom>
                <a:avLst/>
                <a:gdLst>
                  <a:gd name="T0" fmla="*/ 4 w 5"/>
                  <a:gd name="T1" fmla="*/ 0 h 10"/>
                  <a:gd name="T2" fmla="*/ 1 w 5"/>
                  <a:gd name="T3" fmla="*/ 4 h 10"/>
                  <a:gd name="T4" fmla="*/ 1 w 5"/>
                  <a:gd name="T5" fmla="*/ 10 h 10"/>
                  <a:gd name="T6" fmla="*/ 4 w 5"/>
                  <a:gd name="T7" fmla="*/ 6 h 10"/>
                  <a:gd name="T8" fmla="*/ 4 w 5"/>
                  <a:gd name="T9" fmla="*/ 0 h 10"/>
                </a:gdLst>
                <a:ahLst/>
                <a:cxnLst>
                  <a:cxn ang="0">
                    <a:pos x="T0" y="T1"/>
                  </a:cxn>
                  <a:cxn ang="0">
                    <a:pos x="T2" y="T3"/>
                  </a:cxn>
                  <a:cxn ang="0">
                    <a:pos x="T4" y="T5"/>
                  </a:cxn>
                  <a:cxn ang="0">
                    <a:pos x="T6" y="T7"/>
                  </a:cxn>
                  <a:cxn ang="0">
                    <a:pos x="T8" y="T9"/>
                  </a:cxn>
                </a:cxnLst>
                <a:rect l="0" t="0" r="r" b="b"/>
                <a:pathLst>
                  <a:path w="5" h="10">
                    <a:moveTo>
                      <a:pt x="4" y="0"/>
                    </a:moveTo>
                    <a:cubicBezTo>
                      <a:pt x="3" y="0"/>
                      <a:pt x="2" y="2"/>
                      <a:pt x="1" y="4"/>
                    </a:cubicBezTo>
                    <a:cubicBezTo>
                      <a:pt x="0" y="7"/>
                      <a:pt x="0" y="10"/>
                      <a:pt x="1" y="10"/>
                    </a:cubicBezTo>
                    <a:cubicBezTo>
                      <a:pt x="2" y="10"/>
                      <a:pt x="3" y="8"/>
                      <a:pt x="4" y="6"/>
                    </a:cubicBezTo>
                    <a:cubicBezTo>
                      <a:pt x="5" y="3"/>
                      <a:pt x="5" y="0"/>
                      <a:pt x="4"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7" name="Freeform 1241"/>
              <p:cNvSpPr>
                <a:spLocks/>
              </p:cNvSpPr>
              <p:nvPr/>
            </p:nvSpPr>
            <p:spPr bwMode="auto">
              <a:xfrm>
                <a:off x="3232" y="1643"/>
                <a:ext cx="291" cy="406"/>
              </a:xfrm>
              <a:custGeom>
                <a:avLst/>
                <a:gdLst>
                  <a:gd name="T0" fmla="*/ 1 w 155"/>
                  <a:gd name="T1" fmla="*/ 0 h 216"/>
                  <a:gd name="T2" fmla="*/ 0 w 155"/>
                  <a:gd name="T3" fmla="*/ 1 h 216"/>
                  <a:gd name="T4" fmla="*/ 29 w 155"/>
                  <a:gd name="T5" fmla="*/ 29 h 216"/>
                  <a:gd name="T6" fmla="*/ 12 w 155"/>
                  <a:gd name="T7" fmla="*/ 45 h 216"/>
                  <a:gd name="T8" fmla="*/ 77 w 155"/>
                  <a:gd name="T9" fmla="*/ 131 h 216"/>
                  <a:gd name="T10" fmla="*/ 106 w 155"/>
                  <a:gd name="T11" fmla="*/ 113 h 216"/>
                  <a:gd name="T12" fmla="*/ 154 w 155"/>
                  <a:gd name="T13" fmla="*/ 216 h 216"/>
                  <a:gd name="T14" fmla="*/ 155 w 155"/>
                  <a:gd name="T15" fmla="*/ 216 h 216"/>
                  <a:gd name="T16" fmla="*/ 106 w 155"/>
                  <a:gd name="T17" fmla="*/ 111 h 216"/>
                  <a:gd name="T18" fmla="*/ 77 w 155"/>
                  <a:gd name="T19" fmla="*/ 129 h 216"/>
                  <a:gd name="T20" fmla="*/ 14 w 155"/>
                  <a:gd name="T21" fmla="*/ 46 h 216"/>
                  <a:gd name="T22" fmla="*/ 31 w 155"/>
                  <a:gd name="T23" fmla="*/ 30 h 216"/>
                  <a:gd name="T24" fmla="*/ 1 w 155"/>
                  <a:gd name="T25"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16">
                    <a:moveTo>
                      <a:pt x="1" y="0"/>
                    </a:moveTo>
                    <a:cubicBezTo>
                      <a:pt x="0" y="0"/>
                      <a:pt x="0" y="1"/>
                      <a:pt x="0" y="1"/>
                    </a:cubicBezTo>
                    <a:cubicBezTo>
                      <a:pt x="10" y="10"/>
                      <a:pt x="20" y="20"/>
                      <a:pt x="29" y="29"/>
                    </a:cubicBezTo>
                    <a:cubicBezTo>
                      <a:pt x="24" y="35"/>
                      <a:pt x="18" y="40"/>
                      <a:pt x="12" y="45"/>
                    </a:cubicBezTo>
                    <a:cubicBezTo>
                      <a:pt x="38" y="72"/>
                      <a:pt x="59" y="101"/>
                      <a:pt x="77" y="131"/>
                    </a:cubicBezTo>
                    <a:cubicBezTo>
                      <a:pt x="87" y="125"/>
                      <a:pt x="96" y="119"/>
                      <a:pt x="106" y="113"/>
                    </a:cubicBezTo>
                    <a:cubicBezTo>
                      <a:pt x="126" y="146"/>
                      <a:pt x="142" y="180"/>
                      <a:pt x="154" y="216"/>
                    </a:cubicBezTo>
                    <a:cubicBezTo>
                      <a:pt x="155" y="216"/>
                      <a:pt x="155" y="216"/>
                      <a:pt x="155" y="216"/>
                    </a:cubicBezTo>
                    <a:cubicBezTo>
                      <a:pt x="142" y="179"/>
                      <a:pt x="126" y="144"/>
                      <a:pt x="106" y="111"/>
                    </a:cubicBezTo>
                    <a:cubicBezTo>
                      <a:pt x="96" y="117"/>
                      <a:pt x="87" y="123"/>
                      <a:pt x="77" y="129"/>
                    </a:cubicBezTo>
                    <a:cubicBezTo>
                      <a:pt x="59" y="100"/>
                      <a:pt x="38" y="72"/>
                      <a:pt x="14" y="46"/>
                    </a:cubicBezTo>
                    <a:cubicBezTo>
                      <a:pt x="20" y="41"/>
                      <a:pt x="25" y="35"/>
                      <a:pt x="31" y="30"/>
                    </a:cubicBezTo>
                    <a:cubicBezTo>
                      <a:pt x="22" y="20"/>
                      <a:pt x="11" y="1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8" name="Freeform 1242"/>
              <p:cNvSpPr>
                <a:spLocks/>
              </p:cNvSpPr>
              <p:nvPr/>
            </p:nvSpPr>
            <p:spPr bwMode="auto">
              <a:xfrm>
                <a:off x="3518" y="2040"/>
                <a:ext cx="9" cy="17"/>
              </a:xfrm>
              <a:custGeom>
                <a:avLst/>
                <a:gdLst>
                  <a:gd name="T0" fmla="*/ 1 w 5"/>
                  <a:gd name="T1" fmla="*/ 0 h 9"/>
                  <a:gd name="T2" fmla="*/ 0 w 5"/>
                  <a:gd name="T3" fmla="*/ 6 h 9"/>
                  <a:gd name="T4" fmla="*/ 4 w 5"/>
                  <a:gd name="T5" fmla="*/ 9 h 9"/>
                  <a:gd name="T6" fmla="*/ 4 w 5"/>
                  <a:gd name="T7" fmla="*/ 4 h 9"/>
                  <a:gd name="T8" fmla="*/ 1 w 5"/>
                  <a:gd name="T9" fmla="*/ 0 h 9"/>
                </a:gdLst>
                <a:ahLst/>
                <a:cxnLst>
                  <a:cxn ang="0">
                    <a:pos x="T0" y="T1"/>
                  </a:cxn>
                  <a:cxn ang="0">
                    <a:pos x="T2" y="T3"/>
                  </a:cxn>
                  <a:cxn ang="0">
                    <a:pos x="T4" y="T5"/>
                  </a:cxn>
                  <a:cxn ang="0">
                    <a:pos x="T6" y="T7"/>
                  </a:cxn>
                  <a:cxn ang="0">
                    <a:pos x="T8" y="T9"/>
                  </a:cxn>
                </a:cxnLst>
                <a:rect l="0" t="0" r="r" b="b"/>
                <a:pathLst>
                  <a:path w="5" h="9">
                    <a:moveTo>
                      <a:pt x="1" y="0"/>
                    </a:moveTo>
                    <a:cubicBezTo>
                      <a:pt x="0" y="1"/>
                      <a:pt x="0" y="3"/>
                      <a:pt x="0" y="6"/>
                    </a:cubicBezTo>
                    <a:cubicBezTo>
                      <a:pt x="1" y="8"/>
                      <a:pt x="3" y="9"/>
                      <a:pt x="4" y="9"/>
                    </a:cubicBezTo>
                    <a:cubicBezTo>
                      <a:pt x="5" y="8"/>
                      <a:pt x="5" y="6"/>
                      <a:pt x="4" y="4"/>
                    </a:cubicBezTo>
                    <a:cubicBezTo>
                      <a:pt x="4" y="1"/>
                      <a:pt x="2"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9" name="Freeform 1243"/>
              <p:cNvSpPr>
                <a:spLocks/>
              </p:cNvSpPr>
              <p:nvPr/>
            </p:nvSpPr>
            <p:spPr bwMode="auto">
              <a:xfrm>
                <a:off x="3426" y="1846"/>
                <a:ext cx="13" cy="17"/>
              </a:xfrm>
              <a:custGeom>
                <a:avLst/>
                <a:gdLst>
                  <a:gd name="T0" fmla="*/ 1 w 7"/>
                  <a:gd name="T1" fmla="*/ 1 h 9"/>
                  <a:gd name="T2" fmla="*/ 1 w 7"/>
                  <a:gd name="T3" fmla="*/ 6 h 9"/>
                  <a:gd name="T4" fmla="*/ 6 w 7"/>
                  <a:gd name="T5" fmla="*/ 9 h 9"/>
                  <a:gd name="T6" fmla="*/ 5 w 7"/>
                  <a:gd name="T7" fmla="*/ 4 h 9"/>
                  <a:gd name="T8" fmla="*/ 1 w 7"/>
                  <a:gd name="T9" fmla="*/ 1 h 9"/>
                </a:gdLst>
                <a:ahLst/>
                <a:cxnLst>
                  <a:cxn ang="0">
                    <a:pos x="T0" y="T1"/>
                  </a:cxn>
                  <a:cxn ang="0">
                    <a:pos x="T2" y="T3"/>
                  </a:cxn>
                  <a:cxn ang="0">
                    <a:pos x="T4" y="T5"/>
                  </a:cxn>
                  <a:cxn ang="0">
                    <a:pos x="T6" y="T7"/>
                  </a:cxn>
                  <a:cxn ang="0">
                    <a:pos x="T8" y="T9"/>
                  </a:cxn>
                </a:cxnLst>
                <a:rect l="0" t="0" r="r" b="b"/>
                <a:pathLst>
                  <a:path w="7" h="9">
                    <a:moveTo>
                      <a:pt x="1" y="1"/>
                    </a:moveTo>
                    <a:cubicBezTo>
                      <a:pt x="0" y="2"/>
                      <a:pt x="0" y="4"/>
                      <a:pt x="1" y="6"/>
                    </a:cubicBezTo>
                    <a:cubicBezTo>
                      <a:pt x="3" y="8"/>
                      <a:pt x="4" y="9"/>
                      <a:pt x="6" y="9"/>
                    </a:cubicBezTo>
                    <a:cubicBezTo>
                      <a:pt x="7" y="8"/>
                      <a:pt x="6" y="6"/>
                      <a:pt x="5" y="4"/>
                    </a:cubicBezTo>
                    <a:cubicBezTo>
                      <a:pt x="4" y="2"/>
                      <a:pt x="2"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0" name="Freeform 1244"/>
              <p:cNvSpPr>
                <a:spLocks/>
              </p:cNvSpPr>
              <p:nvPr/>
            </p:nvSpPr>
            <p:spPr bwMode="auto">
              <a:xfrm>
                <a:off x="3226" y="1639"/>
                <a:ext cx="14" cy="12"/>
              </a:xfrm>
              <a:custGeom>
                <a:avLst/>
                <a:gdLst>
                  <a:gd name="T0" fmla="*/ 1 w 7"/>
                  <a:gd name="T1" fmla="*/ 0 h 6"/>
                  <a:gd name="T2" fmla="*/ 3 w 7"/>
                  <a:gd name="T3" fmla="*/ 4 h 6"/>
                  <a:gd name="T4" fmla="*/ 7 w 7"/>
                  <a:gd name="T5" fmla="*/ 5 h 6"/>
                  <a:gd name="T6" fmla="*/ 5 w 7"/>
                  <a:gd name="T7" fmla="*/ 2 h 6"/>
                  <a:gd name="T8" fmla="*/ 1 w 7"/>
                  <a:gd name="T9" fmla="*/ 0 h 6"/>
                </a:gdLst>
                <a:ahLst/>
                <a:cxnLst>
                  <a:cxn ang="0">
                    <a:pos x="T0" y="T1"/>
                  </a:cxn>
                  <a:cxn ang="0">
                    <a:pos x="T2" y="T3"/>
                  </a:cxn>
                  <a:cxn ang="0">
                    <a:pos x="T4" y="T5"/>
                  </a:cxn>
                  <a:cxn ang="0">
                    <a:pos x="T6" y="T7"/>
                  </a:cxn>
                  <a:cxn ang="0">
                    <a:pos x="T8" y="T9"/>
                  </a:cxn>
                </a:cxnLst>
                <a:rect l="0" t="0" r="r" b="b"/>
                <a:pathLst>
                  <a:path w="7" h="6">
                    <a:moveTo>
                      <a:pt x="1" y="0"/>
                    </a:moveTo>
                    <a:cubicBezTo>
                      <a:pt x="0" y="1"/>
                      <a:pt x="1" y="3"/>
                      <a:pt x="3" y="4"/>
                    </a:cubicBezTo>
                    <a:cubicBezTo>
                      <a:pt x="4" y="6"/>
                      <a:pt x="6" y="6"/>
                      <a:pt x="7" y="5"/>
                    </a:cubicBezTo>
                    <a:cubicBezTo>
                      <a:pt x="7" y="5"/>
                      <a:pt x="7" y="3"/>
                      <a:pt x="5" y="2"/>
                    </a:cubicBezTo>
                    <a:cubicBezTo>
                      <a:pt x="4" y="0"/>
                      <a:pt x="2"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1" name="Freeform 1245"/>
              <p:cNvSpPr>
                <a:spLocks/>
              </p:cNvSpPr>
              <p:nvPr/>
            </p:nvSpPr>
            <p:spPr bwMode="auto">
              <a:xfrm>
                <a:off x="3373" y="1880"/>
                <a:ext cx="11" cy="17"/>
              </a:xfrm>
              <a:custGeom>
                <a:avLst/>
                <a:gdLst>
                  <a:gd name="T0" fmla="*/ 0 w 6"/>
                  <a:gd name="T1" fmla="*/ 1 h 9"/>
                  <a:gd name="T2" fmla="*/ 1 w 6"/>
                  <a:gd name="T3" fmla="*/ 6 h 9"/>
                  <a:gd name="T4" fmla="*/ 5 w 6"/>
                  <a:gd name="T5" fmla="*/ 8 h 9"/>
                  <a:gd name="T6" fmla="*/ 5 w 6"/>
                  <a:gd name="T7" fmla="*/ 3 h 9"/>
                  <a:gd name="T8" fmla="*/ 0 w 6"/>
                  <a:gd name="T9" fmla="*/ 1 h 9"/>
                </a:gdLst>
                <a:ahLst/>
                <a:cxnLst>
                  <a:cxn ang="0">
                    <a:pos x="T0" y="T1"/>
                  </a:cxn>
                  <a:cxn ang="0">
                    <a:pos x="T2" y="T3"/>
                  </a:cxn>
                  <a:cxn ang="0">
                    <a:pos x="T4" y="T5"/>
                  </a:cxn>
                  <a:cxn ang="0">
                    <a:pos x="T6" y="T7"/>
                  </a:cxn>
                  <a:cxn ang="0">
                    <a:pos x="T8" y="T9"/>
                  </a:cxn>
                </a:cxnLst>
                <a:rect l="0" t="0" r="r" b="b"/>
                <a:pathLst>
                  <a:path w="6" h="9">
                    <a:moveTo>
                      <a:pt x="0" y="1"/>
                    </a:moveTo>
                    <a:cubicBezTo>
                      <a:pt x="0" y="2"/>
                      <a:pt x="0" y="4"/>
                      <a:pt x="1" y="6"/>
                    </a:cubicBezTo>
                    <a:cubicBezTo>
                      <a:pt x="2" y="8"/>
                      <a:pt x="4" y="9"/>
                      <a:pt x="5" y="8"/>
                    </a:cubicBezTo>
                    <a:cubicBezTo>
                      <a:pt x="6" y="8"/>
                      <a:pt x="6" y="5"/>
                      <a:pt x="5" y="3"/>
                    </a:cubicBezTo>
                    <a:cubicBezTo>
                      <a:pt x="3" y="1"/>
                      <a:pt x="1" y="0"/>
                      <a:pt x="0"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2" name="Freeform 1246"/>
              <p:cNvSpPr>
                <a:spLocks/>
              </p:cNvSpPr>
              <p:nvPr/>
            </p:nvSpPr>
            <p:spPr bwMode="auto">
              <a:xfrm>
                <a:off x="3249" y="1720"/>
                <a:ext cx="15" cy="15"/>
              </a:xfrm>
              <a:custGeom>
                <a:avLst/>
                <a:gdLst>
                  <a:gd name="T0" fmla="*/ 1 w 8"/>
                  <a:gd name="T1" fmla="*/ 1 h 8"/>
                  <a:gd name="T2" fmla="*/ 2 w 8"/>
                  <a:gd name="T3" fmla="*/ 6 h 8"/>
                  <a:gd name="T4" fmla="*/ 7 w 8"/>
                  <a:gd name="T5" fmla="*/ 7 h 8"/>
                  <a:gd name="T6" fmla="*/ 6 w 8"/>
                  <a:gd name="T7" fmla="*/ 3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2"/>
                      <a:pt x="1" y="4"/>
                      <a:pt x="2" y="6"/>
                    </a:cubicBezTo>
                    <a:cubicBezTo>
                      <a:pt x="4" y="8"/>
                      <a:pt x="6" y="8"/>
                      <a:pt x="7" y="7"/>
                    </a:cubicBezTo>
                    <a:cubicBezTo>
                      <a:pt x="8" y="7"/>
                      <a:pt x="7" y="5"/>
                      <a:pt x="6" y="3"/>
                    </a:cubicBezTo>
                    <a:cubicBezTo>
                      <a:pt x="4" y="1"/>
                      <a:pt x="2"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3" name="Freeform 1247"/>
              <p:cNvSpPr>
                <a:spLocks/>
              </p:cNvSpPr>
              <p:nvPr/>
            </p:nvSpPr>
            <p:spPr bwMode="auto">
              <a:xfrm>
                <a:off x="3283" y="1694"/>
                <a:ext cx="9" cy="9"/>
              </a:xfrm>
              <a:custGeom>
                <a:avLst/>
                <a:gdLst>
                  <a:gd name="T0" fmla="*/ 1 w 5"/>
                  <a:gd name="T1" fmla="*/ 1 h 5"/>
                  <a:gd name="T2" fmla="*/ 2 w 5"/>
                  <a:gd name="T3" fmla="*/ 4 h 5"/>
                  <a:gd name="T4" fmla="*/ 5 w 5"/>
                  <a:gd name="T5" fmla="*/ 5 h 5"/>
                  <a:gd name="T6" fmla="*/ 4 w 5"/>
                  <a:gd name="T7" fmla="*/ 2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1"/>
                      <a:pt x="1" y="2"/>
                      <a:pt x="2" y="4"/>
                    </a:cubicBezTo>
                    <a:cubicBezTo>
                      <a:pt x="3" y="5"/>
                      <a:pt x="4" y="5"/>
                      <a:pt x="5" y="5"/>
                    </a:cubicBezTo>
                    <a:cubicBezTo>
                      <a:pt x="5" y="4"/>
                      <a:pt x="5" y="3"/>
                      <a:pt x="4" y="2"/>
                    </a:cubicBezTo>
                    <a:cubicBezTo>
                      <a:pt x="3" y="0"/>
                      <a:pt x="1"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4" name="Freeform 1248"/>
              <p:cNvSpPr>
                <a:spLocks/>
              </p:cNvSpPr>
              <p:nvPr/>
            </p:nvSpPr>
            <p:spPr bwMode="auto">
              <a:xfrm>
                <a:off x="3602" y="910"/>
                <a:ext cx="587" cy="647"/>
              </a:xfrm>
              <a:custGeom>
                <a:avLst/>
                <a:gdLst>
                  <a:gd name="T0" fmla="*/ 0 w 312"/>
                  <a:gd name="T1" fmla="*/ 0 h 344"/>
                  <a:gd name="T2" fmla="*/ 0 w 312"/>
                  <a:gd name="T3" fmla="*/ 1 h 344"/>
                  <a:gd name="T4" fmla="*/ 59 w 312"/>
                  <a:gd name="T5" fmla="*/ 44 h 344"/>
                  <a:gd name="T6" fmla="*/ 43 w 312"/>
                  <a:gd name="T7" fmla="*/ 62 h 344"/>
                  <a:gd name="T8" fmla="*/ 180 w 312"/>
                  <a:gd name="T9" fmla="*/ 199 h 344"/>
                  <a:gd name="T10" fmla="*/ 206 w 312"/>
                  <a:gd name="T11" fmla="*/ 178 h 344"/>
                  <a:gd name="T12" fmla="*/ 311 w 312"/>
                  <a:gd name="T13" fmla="*/ 344 h 344"/>
                  <a:gd name="T14" fmla="*/ 312 w 312"/>
                  <a:gd name="T15" fmla="*/ 343 h 344"/>
                  <a:gd name="T16" fmla="*/ 205 w 312"/>
                  <a:gd name="T17" fmla="*/ 175 h 344"/>
                  <a:gd name="T18" fmla="*/ 179 w 312"/>
                  <a:gd name="T19" fmla="*/ 197 h 344"/>
                  <a:gd name="T20" fmla="*/ 46 w 312"/>
                  <a:gd name="T21" fmla="*/ 63 h 344"/>
                  <a:gd name="T22" fmla="*/ 62 w 312"/>
                  <a:gd name="T23" fmla="*/ 46 h 344"/>
                  <a:gd name="T24" fmla="*/ 0 w 312"/>
                  <a:gd name="T2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344">
                    <a:moveTo>
                      <a:pt x="0" y="0"/>
                    </a:moveTo>
                    <a:cubicBezTo>
                      <a:pt x="0" y="1"/>
                      <a:pt x="0" y="1"/>
                      <a:pt x="0" y="1"/>
                    </a:cubicBezTo>
                    <a:cubicBezTo>
                      <a:pt x="20" y="15"/>
                      <a:pt x="40" y="29"/>
                      <a:pt x="59" y="44"/>
                    </a:cubicBezTo>
                    <a:cubicBezTo>
                      <a:pt x="54" y="50"/>
                      <a:pt x="48" y="56"/>
                      <a:pt x="43" y="62"/>
                    </a:cubicBezTo>
                    <a:cubicBezTo>
                      <a:pt x="95" y="103"/>
                      <a:pt x="141" y="150"/>
                      <a:pt x="180" y="199"/>
                    </a:cubicBezTo>
                    <a:cubicBezTo>
                      <a:pt x="189" y="192"/>
                      <a:pt x="198" y="185"/>
                      <a:pt x="206" y="178"/>
                    </a:cubicBezTo>
                    <a:cubicBezTo>
                      <a:pt x="247" y="230"/>
                      <a:pt x="282" y="285"/>
                      <a:pt x="311" y="344"/>
                    </a:cubicBezTo>
                    <a:cubicBezTo>
                      <a:pt x="312" y="343"/>
                      <a:pt x="312" y="343"/>
                      <a:pt x="312" y="343"/>
                    </a:cubicBezTo>
                    <a:cubicBezTo>
                      <a:pt x="282" y="284"/>
                      <a:pt x="247" y="228"/>
                      <a:pt x="205" y="175"/>
                    </a:cubicBezTo>
                    <a:cubicBezTo>
                      <a:pt x="196" y="182"/>
                      <a:pt x="188" y="189"/>
                      <a:pt x="179" y="197"/>
                    </a:cubicBezTo>
                    <a:cubicBezTo>
                      <a:pt x="140" y="148"/>
                      <a:pt x="96" y="104"/>
                      <a:pt x="46" y="63"/>
                    </a:cubicBezTo>
                    <a:cubicBezTo>
                      <a:pt x="52" y="58"/>
                      <a:pt x="57" y="51"/>
                      <a:pt x="62" y="46"/>
                    </a:cubicBezTo>
                    <a:cubicBezTo>
                      <a:pt x="42" y="30"/>
                      <a:pt x="22" y="15"/>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5" name="Freeform 1249"/>
              <p:cNvSpPr>
                <a:spLocks/>
              </p:cNvSpPr>
              <p:nvPr/>
            </p:nvSpPr>
            <p:spPr bwMode="auto">
              <a:xfrm>
                <a:off x="4179" y="1542"/>
                <a:ext cx="17" cy="28"/>
              </a:xfrm>
              <a:custGeom>
                <a:avLst/>
                <a:gdLst>
                  <a:gd name="T0" fmla="*/ 1 w 9"/>
                  <a:gd name="T1" fmla="*/ 1 h 15"/>
                  <a:gd name="T2" fmla="*/ 2 w 9"/>
                  <a:gd name="T3" fmla="*/ 9 h 15"/>
                  <a:gd name="T4" fmla="*/ 8 w 9"/>
                  <a:gd name="T5" fmla="*/ 15 h 15"/>
                  <a:gd name="T6" fmla="*/ 6 w 9"/>
                  <a:gd name="T7" fmla="*/ 6 h 15"/>
                  <a:gd name="T8" fmla="*/ 1 w 9"/>
                  <a:gd name="T9" fmla="*/ 1 h 15"/>
                </a:gdLst>
                <a:ahLst/>
                <a:cxnLst>
                  <a:cxn ang="0">
                    <a:pos x="T0" y="T1"/>
                  </a:cxn>
                  <a:cxn ang="0">
                    <a:pos x="T2" y="T3"/>
                  </a:cxn>
                  <a:cxn ang="0">
                    <a:pos x="T4" y="T5"/>
                  </a:cxn>
                  <a:cxn ang="0">
                    <a:pos x="T6" y="T7"/>
                  </a:cxn>
                  <a:cxn ang="0">
                    <a:pos x="T8" y="T9"/>
                  </a:cxn>
                </a:cxnLst>
                <a:rect l="0" t="0" r="r" b="b"/>
                <a:pathLst>
                  <a:path w="9" h="15">
                    <a:moveTo>
                      <a:pt x="1" y="1"/>
                    </a:moveTo>
                    <a:cubicBezTo>
                      <a:pt x="0" y="1"/>
                      <a:pt x="0" y="5"/>
                      <a:pt x="2" y="9"/>
                    </a:cubicBezTo>
                    <a:cubicBezTo>
                      <a:pt x="4" y="13"/>
                      <a:pt x="7" y="15"/>
                      <a:pt x="8" y="15"/>
                    </a:cubicBezTo>
                    <a:cubicBezTo>
                      <a:pt x="9" y="14"/>
                      <a:pt x="8" y="10"/>
                      <a:pt x="6" y="6"/>
                    </a:cubicBezTo>
                    <a:cubicBezTo>
                      <a:pt x="4" y="3"/>
                      <a:pt x="2"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6" name="Freeform 1250"/>
              <p:cNvSpPr>
                <a:spLocks/>
              </p:cNvSpPr>
              <p:nvPr/>
            </p:nvSpPr>
            <p:spPr bwMode="auto">
              <a:xfrm>
                <a:off x="3978" y="1231"/>
                <a:ext cx="23" cy="27"/>
              </a:xfrm>
              <a:custGeom>
                <a:avLst/>
                <a:gdLst>
                  <a:gd name="T0" fmla="*/ 1 w 12"/>
                  <a:gd name="T1" fmla="*/ 0 h 14"/>
                  <a:gd name="T2" fmla="*/ 4 w 12"/>
                  <a:gd name="T3" fmla="*/ 8 h 14"/>
                  <a:gd name="T4" fmla="*/ 11 w 12"/>
                  <a:gd name="T5" fmla="*/ 13 h 14"/>
                  <a:gd name="T6" fmla="*/ 8 w 12"/>
                  <a:gd name="T7" fmla="*/ 5 h 14"/>
                  <a:gd name="T8" fmla="*/ 1 w 12"/>
                  <a:gd name="T9" fmla="*/ 0 h 14"/>
                </a:gdLst>
                <a:ahLst/>
                <a:cxnLst>
                  <a:cxn ang="0">
                    <a:pos x="T0" y="T1"/>
                  </a:cxn>
                  <a:cxn ang="0">
                    <a:pos x="T2" y="T3"/>
                  </a:cxn>
                  <a:cxn ang="0">
                    <a:pos x="T4" y="T5"/>
                  </a:cxn>
                  <a:cxn ang="0">
                    <a:pos x="T6" y="T7"/>
                  </a:cxn>
                  <a:cxn ang="0">
                    <a:pos x="T8" y="T9"/>
                  </a:cxn>
                </a:cxnLst>
                <a:rect l="0" t="0" r="r" b="b"/>
                <a:pathLst>
                  <a:path w="12" h="14">
                    <a:moveTo>
                      <a:pt x="1" y="0"/>
                    </a:moveTo>
                    <a:cubicBezTo>
                      <a:pt x="0" y="1"/>
                      <a:pt x="2" y="5"/>
                      <a:pt x="4" y="8"/>
                    </a:cubicBezTo>
                    <a:cubicBezTo>
                      <a:pt x="7" y="12"/>
                      <a:pt x="10" y="14"/>
                      <a:pt x="11" y="13"/>
                    </a:cubicBezTo>
                    <a:cubicBezTo>
                      <a:pt x="12" y="12"/>
                      <a:pt x="11" y="9"/>
                      <a:pt x="8" y="5"/>
                    </a:cubicBezTo>
                    <a:cubicBezTo>
                      <a:pt x="5" y="2"/>
                      <a:pt x="2"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7" name="Freeform 1251"/>
              <p:cNvSpPr>
                <a:spLocks/>
              </p:cNvSpPr>
              <p:nvPr/>
            </p:nvSpPr>
            <p:spPr bwMode="auto">
              <a:xfrm>
                <a:off x="3593" y="902"/>
                <a:ext cx="22" cy="19"/>
              </a:xfrm>
              <a:custGeom>
                <a:avLst/>
                <a:gdLst>
                  <a:gd name="T0" fmla="*/ 0 w 12"/>
                  <a:gd name="T1" fmla="*/ 1 h 10"/>
                  <a:gd name="T2" fmla="*/ 5 w 12"/>
                  <a:gd name="T3" fmla="*/ 6 h 10"/>
                  <a:gd name="T4" fmla="*/ 12 w 12"/>
                  <a:gd name="T5" fmla="*/ 9 h 10"/>
                  <a:gd name="T6" fmla="*/ 7 w 12"/>
                  <a:gd name="T7" fmla="*/ 3 h 10"/>
                  <a:gd name="T8" fmla="*/ 0 w 12"/>
                  <a:gd name="T9" fmla="*/ 1 h 10"/>
                </a:gdLst>
                <a:ahLst/>
                <a:cxnLst>
                  <a:cxn ang="0">
                    <a:pos x="T0" y="T1"/>
                  </a:cxn>
                  <a:cxn ang="0">
                    <a:pos x="T2" y="T3"/>
                  </a:cxn>
                  <a:cxn ang="0">
                    <a:pos x="T4" y="T5"/>
                  </a:cxn>
                  <a:cxn ang="0">
                    <a:pos x="T6" y="T7"/>
                  </a:cxn>
                  <a:cxn ang="0">
                    <a:pos x="T8" y="T9"/>
                  </a:cxn>
                </a:cxnLst>
                <a:rect l="0" t="0" r="r" b="b"/>
                <a:pathLst>
                  <a:path w="12" h="10">
                    <a:moveTo>
                      <a:pt x="0" y="1"/>
                    </a:moveTo>
                    <a:cubicBezTo>
                      <a:pt x="0" y="2"/>
                      <a:pt x="2" y="4"/>
                      <a:pt x="5" y="6"/>
                    </a:cubicBezTo>
                    <a:cubicBezTo>
                      <a:pt x="8" y="9"/>
                      <a:pt x="11" y="10"/>
                      <a:pt x="12" y="9"/>
                    </a:cubicBezTo>
                    <a:cubicBezTo>
                      <a:pt x="12" y="8"/>
                      <a:pt x="10" y="6"/>
                      <a:pt x="7" y="3"/>
                    </a:cubicBezTo>
                    <a:cubicBezTo>
                      <a:pt x="4" y="1"/>
                      <a:pt x="1" y="0"/>
                      <a:pt x="0"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8" name="Freeform 1252"/>
              <p:cNvSpPr>
                <a:spLocks/>
              </p:cNvSpPr>
              <p:nvPr/>
            </p:nvSpPr>
            <p:spPr bwMode="auto">
              <a:xfrm>
                <a:off x="3929" y="1271"/>
                <a:ext cx="23" cy="26"/>
              </a:xfrm>
              <a:custGeom>
                <a:avLst/>
                <a:gdLst>
                  <a:gd name="T0" fmla="*/ 1 w 12"/>
                  <a:gd name="T1" fmla="*/ 1 h 14"/>
                  <a:gd name="T2" fmla="*/ 4 w 12"/>
                  <a:gd name="T3" fmla="*/ 8 h 14"/>
                  <a:gd name="T4" fmla="*/ 11 w 12"/>
                  <a:gd name="T5" fmla="*/ 13 h 14"/>
                  <a:gd name="T6" fmla="*/ 8 w 12"/>
                  <a:gd name="T7" fmla="*/ 5 h 14"/>
                  <a:gd name="T8" fmla="*/ 1 w 12"/>
                  <a:gd name="T9" fmla="*/ 1 h 14"/>
                </a:gdLst>
                <a:ahLst/>
                <a:cxnLst>
                  <a:cxn ang="0">
                    <a:pos x="T0" y="T1"/>
                  </a:cxn>
                  <a:cxn ang="0">
                    <a:pos x="T2" y="T3"/>
                  </a:cxn>
                  <a:cxn ang="0">
                    <a:pos x="T4" y="T5"/>
                  </a:cxn>
                  <a:cxn ang="0">
                    <a:pos x="T6" y="T7"/>
                  </a:cxn>
                  <a:cxn ang="0">
                    <a:pos x="T8" y="T9"/>
                  </a:cxn>
                </a:cxnLst>
                <a:rect l="0" t="0" r="r" b="b"/>
                <a:pathLst>
                  <a:path w="12" h="14">
                    <a:moveTo>
                      <a:pt x="1" y="1"/>
                    </a:moveTo>
                    <a:cubicBezTo>
                      <a:pt x="0" y="2"/>
                      <a:pt x="2" y="5"/>
                      <a:pt x="4" y="8"/>
                    </a:cubicBezTo>
                    <a:cubicBezTo>
                      <a:pt x="7" y="11"/>
                      <a:pt x="10" y="14"/>
                      <a:pt x="11" y="13"/>
                    </a:cubicBezTo>
                    <a:cubicBezTo>
                      <a:pt x="12" y="12"/>
                      <a:pt x="10" y="9"/>
                      <a:pt x="8" y="5"/>
                    </a:cubicBezTo>
                    <a:cubicBezTo>
                      <a:pt x="5" y="2"/>
                      <a:pt x="2"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9" name="Freeform 1253"/>
              <p:cNvSpPr>
                <a:spLocks/>
              </p:cNvSpPr>
              <p:nvPr/>
            </p:nvSpPr>
            <p:spPr bwMode="auto">
              <a:xfrm>
                <a:off x="3672" y="1015"/>
                <a:ext cx="26" cy="23"/>
              </a:xfrm>
              <a:custGeom>
                <a:avLst/>
                <a:gdLst>
                  <a:gd name="T0" fmla="*/ 1 w 14"/>
                  <a:gd name="T1" fmla="*/ 1 h 12"/>
                  <a:gd name="T2" fmla="*/ 6 w 14"/>
                  <a:gd name="T3" fmla="*/ 8 h 12"/>
                  <a:gd name="T4" fmla="*/ 14 w 14"/>
                  <a:gd name="T5" fmla="*/ 11 h 12"/>
                  <a:gd name="T6" fmla="*/ 9 w 14"/>
                  <a:gd name="T7" fmla="*/ 4 h 12"/>
                  <a:gd name="T8" fmla="*/ 1 w 14"/>
                  <a:gd name="T9" fmla="*/ 1 h 12"/>
                </a:gdLst>
                <a:ahLst/>
                <a:cxnLst>
                  <a:cxn ang="0">
                    <a:pos x="T0" y="T1"/>
                  </a:cxn>
                  <a:cxn ang="0">
                    <a:pos x="T2" y="T3"/>
                  </a:cxn>
                  <a:cxn ang="0">
                    <a:pos x="T4" y="T5"/>
                  </a:cxn>
                  <a:cxn ang="0">
                    <a:pos x="T6" y="T7"/>
                  </a:cxn>
                  <a:cxn ang="0">
                    <a:pos x="T8" y="T9"/>
                  </a:cxn>
                </a:cxnLst>
                <a:rect l="0" t="0" r="r" b="b"/>
                <a:pathLst>
                  <a:path w="14" h="12">
                    <a:moveTo>
                      <a:pt x="1" y="1"/>
                    </a:moveTo>
                    <a:cubicBezTo>
                      <a:pt x="0" y="2"/>
                      <a:pt x="2" y="5"/>
                      <a:pt x="6" y="8"/>
                    </a:cubicBezTo>
                    <a:cubicBezTo>
                      <a:pt x="9" y="10"/>
                      <a:pt x="13" y="12"/>
                      <a:pt x="14" y="11"/>
                    </a:cubicBezTo>
                    <a:cubicBezTo>
                      <a:pt x="14" y="10"/>
                      <a:pt x="12" y="7"/>
                      <a:pt x="9" y="4"/>
                    </a:cubicBezTo>
                    <a:cubicBezTo>
                      <a:pt x="5" y="1"/>
                      <a:pt x="2" y="0"/>
                      <a:pt x="1"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0" name="Freeform 1254"/>
              <p:cNvSpPr>
                <a:spLocks/>
              </p:cNvSpPr>
              <p:nvPr/>
            </p:nvSpPr>
            <p:spPr bwMode="auto">
              <a:xfrm>
                <a:off x="3706" y="987"/>
                <a:ext cx="16" cy="13"/>
              </a:xfrm>
              <a:custGeom>
                <a:avLst/>
                <a:gdLst>
                  <a:gd name="T0" fmla="*/ 0 w 9"/>
                  <a:gd name="T1" fmla="*/ 0 h 7"/>
                  <a:gd name="T2" fmla="*/ 3 w 9"/>
                  <a:gd name="T3" fmla="*/ 5 h 7"/>
                  <a:gd name="T4" fmla="*/ 8 w 9"/>
                  <a:gd name="T5" fmla="*/ 7 h 7"/>
                  <a:gd name="T6" fmla="*/ 5 w 9"/>
                  <a:gd name="T7" fmla="*/ 2 h 7"/>
                  <a:gd name="T8" fmla="*/ 0 w 9"/>
                  <a:gd name="T9" fmla="*/ 0 h 7"/>
                </a:gdLst>
                <a:ahLst/>
                <a:cxnLst>
                  <a:cxn ang="0">
                    <a:pos x="T0" y="T1"/>
                  </a:cxn>
                  <a:cxn ang="0">
                    <a:pos x="T2" y="T3"/>
                  </a:cxn>
                  <a:cxn ang="0">
                    <a:pos x="T4" y="T5"/>
                  </a:cxn>
                  <a:cxn ang="0">
                    <a:pos x="T6" y="T7"/>
                  </a:cxn>
                  <a:cxn ang="0">
                    <a:pos x="T8" y="T9"/>
                  </a:cxn>
                </a:cxnLst>
                <a:rect l="0" t="0" r="r" b="b"/>
                <a:pathLst>
                  <a:path w="9" h="7">
                    <a:moveTo>
                      <a:pt x="0" y="0"/>
                    </a:moveTo>
                    <a:cubicBezTo>
                      <a:pt x="0" y="1"/>
                      <a:pt x="1" y="3"/>
                      <a:pt x="3" y="5"/>
                    </a:cubicBezTo>
                    <a:cubicBezTo>
                      <a:pt x="5" y="6"/>
                      <a:pt x="8" y="7"/>
                      <a:pt x="8" y="7"/>
                    </a:cubicBezTo>
                    <a:cubicBezTo>
                      <a:pt x="9" y="6"/>
                      <a:pt x="7" y="4"/>
                      <a:pt x="5" y="2"/>
                    </a:cubicBezTo>
                    <a:cubicBezTo>
                      <a:pt x="3" y="1"/>
                      <a:pt x="1" y="0"/>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1" name="Freeform 1255"/>
              <p:cNvSpPr>
                <a:spLocks/>
              </p:cNvSpPr>
              <p:nvPr/>
            </p:nvSpPr>
            <p:spPr bwMode="auto">
              <a:xfrm>
                <a:off x="3745" y="2079"/>
                <a:ext cx="98" cy="773"/>
              </a:xfrm>
              <a:custGeom>
                <a:avLst/>
                <a:gdLst>
                  <a:gd name="T0" fmla="*/ 17 w 52"/>
                  <a:gd name="T1" fmla="*/ 0 h 411"/>
                  <a:gd name="T2" fmla="*/ 16 w 52"/>
                  <a:gd name="T3" fmla="*/ 0 h 411"/>
                  <a:gd name="T4" fmla="*/ 29 w 52"/>
                  <a:gd name="T5" fmla="*/ 60 h 411"/>
                  <a:gd name="T6" fmla="*/ 0 w 52"/>
                  <a:gd name="T7" fmla="*/ 66 h 411"/>
                  <a:gd name="T8" fmla="*/ 8 w 52"/>
                  <a:gd name="T9" fmla="*/ 233 h 411"/>
                  <a:gd name="T10" fmla="*/ 50 w 52"/>
                  <a:gd name="T11" fmla="*/ 235 h 411"/>
                  <a:gd name="T12" fmla="*/ 20 w 52"/>
                  <a:gd name="T13" fmla="*/ 411 h 411"/>
                  <a:gd name="T14" fmla="*/ 21 w 52"/>
                  <a:gd name="T15" fmla="*/ 411 h 411"/>
                  <a:gd name="T16" fmla="*/ 52 w 52"/>
                  <a:gd name="T17" fmla="*/ 232 h 411"/>
                  <a:gd name="T18" fmla="*/ 9 w 52"/>
                  <a:gd name="T19" fmla="*/ 231 h 411"/>
                  <a:gd name="T20" fmla="*/ 1 w 52"/>
                  <a:gd name="T21" fmla="*/ 69 h 411"/>
                  <a:gd name="T22" fmla="*/ 30 w 52"/>
                  <a:gd name="T23" fmla="*/ 63 h 411"/>
                  <a:gd name="T24" fmla="*/ 17 w 52"/>
                  <a:gd name="T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411">
                    <a:moveTo>
                      <a:pt x="17" y="0"/>
                    </a:moveTo>
                    <a:cubicBezTo>
                      <a:pt x="17" y="0"/>
                      <a:pt x="17" y="0"/>
                      <a:pt x="16" y="0"/>
                    </a:cubicBezTo>
                    <a:cubicBezTo>
                      <a:pt x="21" y="20"/>
                      <a:pt x="25" y="40"/>
                      <a:pt x="29" y="60"/>
                    </a:cubicBezTo>
                    <a:cubicBezTo>
                      <a:pt x="19" y="63"/>
                      <a:pt x="9" y="64"/>
                      <a:pt x="0" y="66"/>
                    </a:cubicBezTo>
                    <a:cubicBezTo>
                      <a:pt x="9" y="121"/>
                      <a:pt x="12" y="177"/>
                      <a:pt x="8" y="233"/>
                    </a:cubicBezTo>
                    <a:cubicBezTo>
                      <a:pt x="22" y="233"/>
                      <a:pt x="36" y="234"/>
                      <a:pt x="50" y="235"/>
                    </a:cubicBezTo>
                    <a:cubicBezTo>
                      <a:pt x="47" y="295"/>
                      <a:pt x="36" y="354"/>
                      <a:pt x="20" y="411"/>
                    </a:cubicBezTo>
                    <a:cubicBezTo>
                      <a:pt x="20" y="411"/>
                      <a:pt x="20" y="411"/>
                      <a:pt x="21" y="411"/>
                    </a:cubicBezTo>
                    <a:cubicBezTo>
                      <a:pt x="38" y="353"/>
                      <a:pt x="48" y="293"/>
                      <a:pt x="52" y="232"/>
                    </a:cubicBezTo>
                    <a:cubicBezTo>
                      <a:pt x="37" y="232"/>
                      <a:pt x="23" y="231"/>
                      <a:pt x="9" y="231"/>
                    </a:cubicBezTo>
                    <a:cubicBezTo>
                      <a:pt x="13" y="176"/>
                      <a:pt x="10" y="122"/>
                      <a:pt x="1" y="69"/>
                    </a:cubicBezTo>
                    <a:cubicBezTo>
                      <a:pt x="11" y="67"/>
                      <a:pt x="20" y="65"/>
                      <a:pt x="30" y="63"/>
                    </a:cubicBezTo>
                    <a:cubicBezTo>
                      <a:pt x="27" y="42"/>
                      <a:pt x="22" y="21"/>
                      <a:pt x="17"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2" name="Freeform 1256"/>
              <p:cNvSpPr>
                <a:spLocks/>
              </p:cNvSpPr>
              <p:nvPr/>
            </p:nvSpPr>
            <p:spPr bwMode="auto">
              <a:xfrm>
                <a:off x="3775" y="2839"/>
                <a:ext cx="15" cy="28"/>
              </a:xfrm>
              <a:custGeom>
                <a:avLst/>
                <a:gdLst>
                  <a:gd name="T0" fmla="*/ 6 w 8"/>
                  <a:gd name="T1" fmla="*/ 0 h 15"/>
                  <a:gd name="T2" fmla="*/ 2 w 8"/>
                  <a:gd name="T3" fmla="*/ 6 h 15"/>
                  <a:gd name="T4" fmla="*/ 2 w 8"/>
                  <a:gd name="T5" fmla="*/ 14 h 15"/>
                  <a:gd name="T6" fmla="*/ 7 w 8"/>
                  <a:gd name="T7" fmla="*/ 8 h 15"/>
                  <a:gd name="T8" fmla="*/ 6 w 8"/>
                  <a:gd name="T9" fmla="*/ 0 h 15"/>
                </a:gdLst>
                <a:ahLst/>
                <a:cxnLst>
                  <a:cxn ang="0">
                    <a:pos x="T0" y="T1"/>
                  </a:cxn>
                  <a:cxn ang="0">
                    <a:pos x="T2" y="T3"/>
                  </a:cxn>
                  <a:cxn ang="0">
                    <a:pos x="T4" y="T5"/>
                  </a:cxn>
                  <a:cxn ang="0">
                    <a:pos x="T6" y="T7"/>
                  </a:cxn>
                  <a:cxn ang="0">
                    <a:pos x="T8" y="T9"/>
                  </a:cxn>
                </a:cxnLst>
                <a:rect l="0" t="0" r="r" b="b"/>
                <a:pathLst>
                  <a:path w="8" h="15">
                    <a:moveTo>
                      <a:pt x="6" y="0"/>
                    </a:moveTo>
                    <a:cubicBezTo>
                      <a:pt x="5" y="0"/>
                      <a:pt x="3" y="3"/>
                      <a:pt x="2" y="6"/>
                    </a:cubicBezTo>
                    <a:cubicBezTo>
                      <a:pt x="0" y="10"/>
                      <a:pt x="1" y="14"/>
                      <a:pt x="2" y="14"/>
                    </a:cubicBezTo>
                    <a:cubicBezTo>
                      <a:pt x="4" y="15"/>
                      <a:pt x="6" y="12"/>
                      <a:pt x="7" y="8"/>
                    </a:cubicBezTo>
                    <a:cubicBezTo>
                      <a:pt x="8" y="4"/>
                      <a:pt x="8" y="1"/>
                      <a:pt x="6"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3" name="Freeform 1257"/>
              <p:cNvSpPr>
                <a:spLocks/>
              </p:cNvSpPr>
              <p:nvPr/>
            </p:nvSpPr>
            <p:spPr bwMode="auto">
              <a:xfrm>
                <a:off x="3835" y="2506"/>
                <a:ext cx="12" cy="28"/>
              </a:xfrm>
              <a:custGeom>
                <a:avLst/>
                <a:gdLst>
                  <a:gd name="T0" fmla="*/ 3 w 6"/>
                  <a:gd name="T1" fmla="*/ 0 h 15"/>
                  <a:gd name="T2" fmla="*/ 0 w 6"/>
                  <a:gd name="T3" fmla="*/ 7 h 15"/>
                  <a:gd name="T4" fmla="*/ 3 w 6"/>
                  <a:gd name="T5" fmla="*/ 15 h 15"/>
                  <a:gd name="T6" fmla="*/ 6 w 6"/>
                  <a:gd name="T7" fmla="*/ 8 h 15"/>
                  <a:gd name="T8" fmla="*/ 3 w 6"/>
                  <a:gd name="T9" fmla="*/ 0 h 15"/>
                </a:gdLst>
                <a:ahLst/>
                <a:cxnLst>
                  <a:cxn ang="0">
                    <a:pos x="T0" y="T1"/>
                  </a:cxn>
                  <a:cxn ang="0">
                    <a:pos x="T2" y="T3"/>
                  </a:cxn>
                  <a:cxn ang="0">
                    <a:pos x="T4" y="T5"/>
                  </a:cxn>
                  <a:cxn ang="0">
                    <a:pos x="T6" y="T7"/>
                  </a:cxn>
                  <a:cxn ang="0">
                    <a:pos x="T8" y="T9"/>
                  </a:cxn>
                </a:cxnLst>
                <a:rect l="0" t="0" r="r" b="b"/>
                <a:pathLst>
                  <a:path w="6" h="15">
                    <a:moveTo>
                      <a:pt x="3" y="0"/>
                    </a:moveTo>
                    <a:cubicBezTo>
                      <a:pt x="2" y="0"/>
                      <a:pt x="0" y="4"/>
                      <a:pt x="0" y="7"/>
                    </a:cubicBezTo>
                    <a:cubicBezTo>
                      <a:pt x="0" y="11"/>
                      <a:pt x="1" y="15"/>
                      <a:pt x="3" y="15"/>
                    </a:cubicBezTo>
                    <a:cubicBezTo>
                      <a:pt x="4" y="15"/>
                      <a:pt x="5" y="11"/>
                      <a:pt x="6" y="8"/>
                    </a:cubicBezTo>
                    <a:cubicBezTo>
                      <a:pt x="6" y="4"/>
                      <a:pt x="5" y="0"/>
                      <a:pt x="3"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4" name="Freeform 1258"/>
              <p:cNvSpPr>
                <a:spLocks/>
              </p:cNvSpPr>
              <p:nvPr/>
            </p:nvSpPr>
            <p:spPr bwMode="auto">
              <a:xfrm>
                <a:off x="3771" y="2070"/>
                <a:ext cx="12" cy="22"/>
              </a:xfrm>
              <a:custGeom>
                <a:avLst/>
                <a:gdLst>
                  <a:gd name="T0" fmla="*/ 2 w 6"/>
                  <a:gd name="T1" fmla="*/ 0 h 12"/>
                  <a:gd name="T2" fmla="*/ 1 w 6"/>
                  <a:gd name="T3" fmla="*/ 6 h 12"/>
                  <a:gd name="T4" fmla="*/ 4 w 6"/>
                  <a:gd name="T5" fmla="*/ 11 h 12"/>
                  <a:gd name="T6" fmla="*/ 5 w 6"/>
                  <a:gd name="T7" fmla="*/ 5 h 12"/>
                  <a:gd name="T8" fmla="*/ 2 w 6"/>
                  <a:gd name="T9" fmla="*/ 0 h 12"/>
                </a:gdLst>
                <a:ahLst/>
                <a:cxnLst>
                  <a:cxn ang="0">
                    <a:pos x="T0" y="T1"/>
                  </a:cxn>
                  <a:cxn ang="0">
                    <a:pos x="T2" y="T3"/>
                  </a:cxn>
                  <a:cxn ang="0">
                    <a:pos x="T4" y="T5"/>
                  </a:cxn>
                  <a:cxn ang="0">
                    <a:pos x="T6" y="T7"/>
                  </a:cxn>
                  <a:cxn ang="0">
                    <a:pos x="T8" y="T9"/>
                  </a:cxn>
                </a:cxnLst>
                <a:rect l="0" t="0" r="r" b="b"/>
                <a:pathLst>
                  <a:path w="6" h="12">
                    <a:moveTo>
                      <a:pt x="2" y="0"/>
                    </a:moveTo>
                    <a:cubicBezTo>
                      <a:pt x="0" y="1"/>
                      <a:pt x="0" y="3"/>
                      <a:pt x="1" y="6"/>
                    </a:cubicBezTo>
                    <a:cubicBezTo>
                      <a:pt x="2" y="9"/>
                      <a:pt x="3" y="12"/>
                      <a:pt x="4" y="11"/>
                    </a:cubicBezTo>
                    <a:cubicBezTo>
                      <a:pt x="5" y="11"/>
                      <a:pt x="6" y="8"/>
                      <a:pt x="5" y="5"/>
                    </a:cubicBezTo>
                    <a:cubicBezTo>
                      <a:pt x="4" y="2"/>
                      <a:pt x="3"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5" name="Freeform 1259"/>
              <p:cNvSpPr>
                <a:spLocks/>
              </p:cNvSpPr>
              <p:nvPr/>
            </p:nvSpPr>
            <p:spPr bwMode="auto">
              <a:xfrm>
                <a:off x="3756" y="2502"/>
                <a:ext cx="12" cy="26"/>
              </a:xfrm>
              <a:custGeom>
                <a:avLst/>
                <a:gdLst>
                  <a:gd name="T0" fmla="*/ 3 w 6"/>
                  <a:gd name="T1" fmla="*/ 1 h 14"/>
                  <a:gd name="T2" fmla="*/ 0 w 6"/>
                  <a:gd name="T3" fmla="*/ 7 h 14"/>
                  <a:gd name="T4" fmla="*/ 2 w 6"/>
                  <a:gd name="T5" fmla="*/ 14 h 14"/>
                  <a:gd name="T6" fmla="*/ 5 w 6"/>
                  <a:gd name="T7" fmla="*/ 8 h 14"/>
                  <a:gd name="T8" fmla="*/ 3 w 6"/>
                  <a:gd name="T9" fmla="*/ 1 h 14"/>
                </a:gdLst>
                <a:ahLst/>
                <a:cxnLst>
                  <a:cxn ang="0">
                    <a:pos x="T0" y="T1"/>
                  </a:cxn>
                  <a:cxn ang="0">
                    <a:pos x="T2" y="T3"/>
                  </a:cxn>
                  <a:cxn ang="0">
                    <a:pos x="T4" y="T5"/>
                  </a:cxn>
                  <a:cxn ang="0">
                    <a:pos x="T6" y="T7"/>
                  </a:cxn>
                  <a:cxn ang="0">
                    <a:pos x="T8" y="T9"/>
                  </a:cxn>
                </a:cxnLst>
                <a:rect l="0" t="0" r="r" b="b"/>
                <a:pathLst>
                  <a:path w="6" h="14">
                    <a:moveTo>
                      <a:pt x="3" y="1"/>
                    </a:moveTo>
                    <a:cubicBezTo>
                      <a:pt x="1" y="0"/>
                      <a:pt x="0" y="4"/>
                      <a:pt x="0" y="7"/>
                    </a:cubicBezTo>
                    <a:cubicBezTo>
                      <a:pt x="0" y="11"/>
                      <a:pt x="0" y="14"/>
                      <a:pt x="2" y="14"/>
                    </a:cubicBezTo>
                    <a:cubicBezTo>
                      <a:pt x="4" y="14"/>
                      <a:pt x="5" y="11"/>
                      <a:pt x="5" y="8"/>
                    </a:cubicBezTo>
                    <a:cubicBezTo>
                      <a:pt x="6" y="4"/>
                      <a:pt x="4" y="1"/>
                      <a:pt x="3"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6" name="Freeform 1260"/>
              <p:cNvSpPr>
                <a:spLocks/>
              </p:cNvSpPr>
              <p:nvPr/>
            </p:nvSpPr>
            <p:spPr bwMode="auto">
              <a:xfrm>
                <a:off x="3739" y="2192"/>
                <a:ext cx="14" cy="26"/>
              </a:xfrm>
              <a:custGeom>
                <a:avLst/>
                <a:gdLst>
                  <a:gd name="T0" fmla="*/ 2 w 7"/>
                  <a:gd name="T1" fmla="*/ 0 h 14"/>
                  <a:gd name="T2" fmla="*/ 1 w 7"/>
                  <a:gd name="T3" fmla="*/ 7 h 14"/>
                  <a:gd name="T4" fmla="*/ 4 w 7"/>
                  <a:gd name="T5" fmla="*/ 13 h 14"/>
                  <a:gd name="T6" fmla="*/ 6 w 7"/>
                  <a:gd name="T7" fmla="*/ 6 h 14"/>
                  <a:gd name="T8" fmla="*/ 2 w 7"/>
                  <a:gd name="T9" fmla="*/ 0 h 14"/>
                </a:gdLst>
                <a:ahLst/>
                <a:cxnLst>
                  <a:cxn ang="0">
                    <a:pos x="T0" y="T1"/>
                  </a:cxn>
                  <a:cxn ang="0">
                    <a:pos x="T2" y="T3"/>
                  </a:cxn>
                  <a:cxn ang="0">
                    <a:pos x="T4" y="T5"/>
                  </a:cxn>
                  <a:cxn ang="0">
                    <a:pos x="T6" y="T7"/>
                  </a:cxn>
                  <a:cxn ang="0">
                    <a:pos x="T8" y="T9"/>
                  </a:cxn>
                </a:cxnLst>
                <a:rect l="0" t="0" r="r" b="b"/>
                <a:pathLst>
                  <a:path w="7" h="14">
                    <a:moveTo>
                      <a:pt x="2" y="0"/>
                    </a:moveTo>
                    <a:cubicBezTo>
                      <a:pt x="1" y="0"/>
                      <a:pt x="0" y="4"/>
                      <a:pt x="1" y="7"/>
                    </a:cubicBezTo>
                    <a:cubicBezTo>
                      <a:pt x="1" y="11"/>
                      <a:pt x="3" y="14"/>
                      <a:pt x="4" y="13"/>
                    </a:cubicBezTo>
                    <a:cubicBezTo>
                      <a:pt x="6" y="13"/>
                      <a:pt x="7" y="10"/>
                      <a:pt x="6" y="6"/>
                    </a:cubicBezTo>
                    <a:cubicBezTo>
                      <a:pt x="5" y="2"/>
                      <a:pt x="4" y="0"/>
                      <a:pt x="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7" name="Freeform 1261"/>
              <p:cNvSpPr>
                <a:spLocks/>
              </p:cNvSpPr>
              <p:nvPr/>
            </p:nvSpPr>
            <p:spPr bwMode="auto">
              <a:xfrm>
                <a:off x="3796" y="2186"/>
                <a:ext cx="7" cy="17"/>
              </a:xfrm>
              <a:custGeom>
                <a:avLst/>
                <a:gdLst>
                  <a:gd name="T0" fmla="*/ 1 w 4"/>
                  <a:gd name="T1" fmla="*/ 0 h 9"/>
                  <a:gd name="T2" fmla="*/ 0 w 4"/>
                  <a:gd name="T3" fmla="*/ 4 h 9"/>
                  <a:gd name="T4" fmla="*/ 3 w 4"/>
                  <a:gd name="T5" fmla="*/ 8 h 9"/>
                  <a:gd name="T6" fmla="*/ 4 w 4"/>
                  <a:gd name="T7" fmla="*/ 4 h 9"/>
                  <a:gd name="T8" fmla="*/ 1 w 4"/>
                  <a:gd name="T9" fmla="*/ 0 h 9"/>
                </a:gdLst>
                <a:ahLst/>
                <a:cxnLst>
                  <a:cxn ang="0">
                    <a:pos x="T0" y="T1"/>
                  </a:cxn>
                  <a:cxn ang="0">
                    <a:pos x="T2" y="T3"/>
                  </a:cxn>
                  <a:cxn ang="0">
                    <a:pos x="T4" y="T5"/>
                  </a:cxn>
                  <a:cxn ang="0">
                    <a:pos x="T6" y="T7"/>
                  </a:cxn>
                  <a:cxn ang="0">
                    <a:pos x="T8" y="T9"/>
                  </a:cxn>
                </a:cxnLst>
                <a:rect l="0" t="0" r="r" b="b"/>
                <a:pathLst>
                  <a:path w="4" h="9">
                    <a:moveTo>
                      <a:pt x="1" y="0"/>
                    </a:moveTo>
                    <a:cubicBezTo>
                      <a:pt x="0" y="0"/>
                      <a:pt x="0" y="2"/>
                      <a:pt x="0" y="4"/>
                    </a:cubicBezTo>
                    <a:cubicBezTo>
                      <a:pt x="1" y="7"/>
                      <a:pt x="2" y="9"/>
                      <a:pt x="3" y="8"/>
                    </a:cubicBezTo>
                    <a:cubicBezTo>
                      <a:pt x="4" y="8"/>
                      <a:pt x="4" y="6"/>
                      <a:pt x="4" y="4"/>
                    </a:cubicBezTo>
                    <a:cubicBezTo>
                      <a:pt x="3" y="1"/>
                      <a:pt x="2"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8" name="Freeform 1262"/>
              <p:cNvSpPr>
                <a:spLocks/>
              </p:cNvSpPr>
              <p:nvPr/>
            </p:nvSpPr>
            <p:spPr bwMode="auto">
              <a:xfrm>
                <a:off x="3027" y="1483"/>
                <a:ext cx="201" cy="309"/>
              </a:xfrm>
              <a:custGeom>
                <a:avLst/>
                <a:gdLst>
                  <a:gd name="T0" fmla="*/ 0 w 107"/>
                  <a:gd name="T1" fmla="*/ 148 h 164"/>
                  <a:gd name="T2" fmla="*/ 1 w 107"/>
                  <a:gd name="T3" fmla="*/ 149 h 164"/>
                  <a:gd name="T4" fmla="*/ 17 w 107"/>
                  <a:gd name="T5" fmla="*/ 129 h 164"/>
                  <a:gd name="T6" fmla="*/ 57 w 107"/>
                  <a:gd name="T7" fmla="*/ 164 h 164"/>
                  <a:gd name="T8" fmla="*/ 107 w 107"/>
                  <a:gd name="T9" fmla="*/ 114 h 164"/>
                  <a:gd name="T10" fmla="*/ 38 w 107"/>
                  <a:gd name="T11" fmla="*/ 59 h 164"/>
                  <a:gd name="T12" fmla="*/ 79 w 107"/>
                  <a:gd name="T13" fmla="*/ 1 h 164"/>
                  <a:gd name="T14" fmla="*/ 77 w 107"/>
                  <a:gd name="T15" fmla="*/ 0 h 164"/>
                  <a:gd name="T16" fmla="*/ 35 w 107"/>
                  <a:gd name="T17" fmla="*/ 58 h 164"/>
                  <a:gd name="T18" fmla="*/ 104 w 107"/>
                  <a:gd name="T19" fmla="*/ 114 h 164"/>
                  <a:gd name="T20" fmla="*/ 57 w 107"/>
                  <a:gd name="T21" fmla="*/ 162 h 164"/>
                  <a:gd name="T22" fmla="*/ 16 w 107"/>
                  <a:gd name="T23" fmla="*/ 127 h 164"/>
                  <a:gd name="T24" fmla="*/ 0 w 107"/>
                  <a:gd name="T25" fmla="*/ 14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64">
                    <a:moveTo>
                      <a:pt x="0" y="148"/>
                    </a:moveTo>
                    <a:cubicBezTo>
                      <a:pt x="0" y="148"/>
                      <a:pt x="0" y="148"/>
                      <a:pt x="1" y="149"/>
                    </a:cubicBezTo>
                    <a:cubicBezTo>
                      <a:pt x="6" y="142"/>
                      <a:pt x="11" y="136"/>
                      <a:pt x="17" y="129"/>
                    </a:cubicBezTo>
                    <a:cubicBezTo>
                      <a:pt x="31" y="140"/>
                      <a:pt x="45" y="152"/>
                      <a:pt x="57" y="164"/>
                    </a:cubicBezTo>
                    <a:cubicBezTo>
                      <a:pt x="74" y="147"/>
                      <a:pt x="90" y="131"/>
                      <a:pt x="107" y="114"/>
                    </a:cubicBezTo>
                    <a:cubicBezTo>
                      <a:pt x="86" y="94"/>
                      <a:pt x="63" y="76"/>
                      <a:pt x="38" y="59"/>
                    </a:cubicBezTo>
                    <a:cubicBezTo>
                      <a:pt x="52" y="40"/>
                      <a:pt x="66" y="20"/>
                      <a:pt x="79" y="1"/>
                    </a:cubicBezTo>
                    <a:cubicBezTo>
                      <a:pt x="78" y="1"/>
                      <a:pt x="78" y="0"/>
                      <a:pt x="77" y="0"/>
                    </a:cubicBezTo>
                    <a:cubicBezTo>
                      <a:pt x="63" y="19"/>
                      <a:pt x="49" y="39"/>
                      <a:pt x="35" y="58"/>
                    </a:cubicBezTo>
                    <a:cubicBezTo>
                      <a:pt x="61" y="75"/>
                      <a:pt x="83" y="94"/>
                      <a:pt x="104" y="114"/>
                    </a:cubicBezTo>
                    <a:cubicBezTo>
                      <a:pt x="88" y="130"/>
                      <a:pt x="72" y="146"/>
                      <a:pt x="57" y="162"/>
                    </a:cubicBezTo>
                    <a:cubicBezTo>
                      <a:pt x="44" y="150"/>
                      <a:pt x="30" y="138"/>
                      <a:pt x="16" y="127"/>
                    </a:cubicBezTo>
                    <a:cubicBezTo>
                      <a:pt x="10" y="134"/>
                      <a:pt x="5" y="141"/>
                      <a:pt x="0" y="14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9" name="Freeform 1263"/>
              <p:cNvSpPr>
                <a:spLocks/>
              </p:cNvSpPr>
              <p:nvPr/>
            </p:nvSpPr>
            <p:spPr bwMode="auto">
              <a:xfrm>
                <a:off x="3162" y="1476"/>
                <a:ext cx="25" cy="19"/>
              </a:xfrm>
              <a:custGeom>
                <a:avLst/>
                <a:gdLst>
                  <a:gd name="T0" fmla="*/ 4 w 13"/>
                  <a:gd name="T1" fmla="*/ 7 h 10"/>
                  <a:gd name="T2" fmla="*/ 12 w 13"/>
                  <a:gd name="T3" fmla="*/ 8 h 10"/>
                  <a:gd name="T4" fmla="*/ 8 w 13"/>
                  <a:gd name="T5" fmla="*/ 2 h 10"/>
                  <a:gd name="T6" fmla="*/ 1 w 13"/>
                  <a:gd name="T7" fmla="*/ 1 h 10"/>
                  <a:gd name="T8" fmla="*/ 4 w 13"/>
                  <a:gd name="T9" fmla="*/ 7 h 10"/>
                </a:gdLst>
                <a:ahLst/>
                <a:cxnLst>
                  <a:cxn ang="0">
                    <a:pos x="T0" y="T1"/>
                  </a:cxn>
                  <a:cxn ang="0">
                    <a:pos x="T2" y="T3"/>
                  </a:cxn>
                  <a:cxn ang="0">
                    <a:pos x="T4" y="T5"/>
                  </a:cxn>
                  <a:cxn ang="0">
                    <a:pos x="T6" y="T7"/>
                  </a:cxn>
                  <a:cxn ang="0">
                    <a:pos x="T8" y="T9"/>
                  </a:cxn>
                </a:cxnLst>
                <a:rect l="0" t="0" r="r" b="b"/>
                <a:pathLst>
                  <a:path w="13" h="10">
                    <a:moveTo>
                      <a:pt x="4" y="7"/>
                    </a:moveTo>
                    <a:cubicBezTo>
                      <a:pt x="8" y="9"/>
                      <a:pt x="11" y="10"/>
                      <a:pt x="12" y="8"/>
                    </a:cubicBezTo>
                    <a:cubicBezTo>
                      <a:pt x="13" y="7"/>
                      <a:pt x="11" y="4"/>
                      <a:pt x="8" y="2"/>
                    </a:cubicBezTo>
                    <a:cubicBezTo>
                      <a:pt x="5" y="0"/>
                      <a:pt x="1" y="0"/>
                      <a:pt x="1" y="1"/>
                    </a:cubicBezTo>
                    <a:cubicBezTo>
                      <a:pt x="0" y="2"/>
                      <a:pt x="2" y="5"/>
                      <a:pt x="4"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0" name="Freeform 1264"/>
              <p:cNvSpPr>
                <a:spLocks/>
              </p:cNvSpPr>
              <p:nvPr/>
            </p:nvSpPr>
            <p:spPr bwMode="auto">
              <a:xfrm>
                <a:off x="3085" y="1583"/>
                <a:ext cx="23" cy="19"/>
              </a:xfrm>
              <a:custGeom>
                <a:avLst/>
                <a:gdLst>
                  <a:gd name="T0" fmla="*/ 4 w 12"/>
                  <a:gd name="T1" fmla="*/ 7 h 10"/>
                  <a:gd name="T2" fmla="*/ 11 w 12"/>
                  <a:gd name="T3" fmla="*/ 8 h 10"/>
                  <a:gd name="T4" fmla="*/ 8 w 12"/>
                  <a:gd name="T5" fmla="*/ 3 h 10"/>
                  <a:gd name="T6" fmla="*/ 1 w 12"/>
                  <a:gd name="T7" fmla="*/ 2 h 10"/>
                  <a:gd name="T8" fmla="*/ 4 w 12"/>
                  <a:gd name="T9" fmla="*/ 7 h 10"/>
                </a:gdLst>
                <a:ahLst/>
                <a:cxnLst>
                  <a:cxn ang="0">
                    <a:pos x="T0" y="T1"/>
                  </a:cxn>
                  <a:cxn ang="0">
                    <a:pos x="T2" y="T3"/>
                  </a:cxn>
                  <a:cxn ang="0">
                    <a:pos x="T4" y="T5"/>
                  </a:cxn>
                  <a:cxn ang="0">
                    <a:pos x="T6" y="T7"/>
                  </a:cxn>
                  <a:cxn ang="0">
                    <a:pos x="T8" y="T9"/>
                  </a:cxn>
                </a:cxnLst>
                <a:rect l="0" t="0" r="r" b="b"/>
                <a:pathLst>
                  <a:path w="12" h="10">
                    <a:moveTo>
                      <a:pt x="4" y="7"/>
                    </a:moveTo>
                    <a:cubicBezTo>
                      <a:pt x="7" y="9"/>
                      <a:pt x="10" y="10"/>
                      <a:pt x="11" y="8"/>
                    </a:cubicBezTo>
                    <a:cubicBezTo>
                      <a:pt x="12" y="7"/>
                      <a:pt x="10" y="5"/>
                      <a:pt x="8" y="3"/>
                    </a:cubicBezTo>
                    <a:cubicBezTo>
                      <a:pt x="5" y="1"/>
                      <a:pt x="2" y="0"/>
                      <a:pt x="1" y="2"/>
                    </a:cubicBezTo>
                    <a:cubicBezTo>
                      <a:pt x="0" y="3"/>
                      <a:pt x="1" y="6"/>
                      <a:pt x="4"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1" name="Freeform 1265"/>
              <p:cNvSpPr>
                <a:spLocks/>
              </p:cNvSpPr>
              <p:nvPr/>
            </p:nvSpPr>
            <p:spPr bwMode="auto">
              <a:xfrm>
                <a:off x="3022" y="1756"/>
                <a:ext cx="13" cy="11"/>
              </a:xfrm>
              <a:custGeom>
                <a:avLst/>
                <a:gdLst>
                  <a:gd name="T0" fmla="*/ 2 w 7"/>
                  <a:gd name="T1" fmla="*/ 5 h 6"/>
                  <a:gd name="T2" fmla="*/ 7 w 7"/>
                  <a:gd name="T3" fmla="*/ 5 h 6"/>
                  <a:gd name="T4" fmla="*/ 5 w 7"/>
                  <a:gd name="T5" fmla="*/ 1 h 6"/>
                  <a:gd name="T6" fmla="*/ 0 w 7"/>
                  <a:gd name="T7" fmla="*/ 1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4" y="6"/>
                      <a:pt x="6" y="6"/>
                      <a:pt x="7" y="5"/>
                    </a:cubicBezTo>
                    <a:cubicBezTo>
                      <a:pt x="7" y="5"/>
                      <a:pt x="7" y="3"/>
                      <a:pt x="5" y="1"/>
                    </a:cubicBezTo>
                    <a:cubicBezTo>
                      <a:pt x="3" y="0"/>
                      <a:pt x="1" y="0"/>
                      <a:pt x="0" y="1"/>
                    </a:cubicBezTo>
                    <a:cubicBezTo>
                      <a:pt x="0" y="1"/>
                      <a:pt x="0" y="4"/>
                      <a:pt x="2" y="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2" name="Freeform 1266"/>
              <p:cNvSpPr>
                <a:spLocks/>
              </p:cNvSpPr>
              <p:nvPr/>
            </p:nvSpPr>
            <p:spPr bwMode="auto">
              <a:xfrm>
                <a:off x="3217" y="1688"/>
                <a:ext cx="19" cy="19"/>
              </a:xfrm>
              <a:custGeom>
                <a:avLst/>
                <a:gdLst>
                  <a:gd name="T0" fmla="*/ 3 w 10"/>
                  <a:gd name="T1" fmla="*/ 7 h 10"/>
                  <a:gd name="T2" fmla="*/ 9 w 10"/>
                  <a:gd name="T3" fmla="*/ 9 h 10"/>
                  <a:gd name="T4" fmla="*/ 7 w 10"/>
                  <a:gd name="T5" fmla="*/ 3 h 10"/>
                  <a:gd name="T6" fmla="*/ 1 w 10"/>
                  <a:gd name="T7" fmla="*/ 1 h 10"/>
                  <a:gd name="T8" fmla="*/ 3 w 10"/>
                  <a:gd name="T9" fmla="*/ 7 h 10"/>
                </a:gdLst>
                <a:ahLst/>
                <a:cxnLst>
                  <a:cxn ang="0">
                    <a:pos x="T0" y="T1"/>
                  </a:cxn>
                  <a:cxn ang="0">
                    <a:pos x="T2" y="T3"/>
                  </a:cxn>
                  <a:cxn ang="0">
                    <a:pos x="T4" y="T5"/>
                  </a:cxn>
                  <a:cxn ang="0">
                    <a:pos x="T6" y="T7"/>
                  </a:cxn>
                  <a:cxn ang="0">
                    <a:pos x="T8" y="T9"/>
                  </a:cxn>
                </a:cxnLst>
                <a:rect l="0" t="0" r="r" b="b"/>
                <a:pathLst>
                  <a:path w="10" h="10">
                    <a:moveTo>
                      <a:pt x="3" y="7"/>
                    </a:moveTo>
                    <a:cubicBezTo>
                      <a:pt x="5" y="9"/>
                      <a:pt x="8" y="10"/>
                      <a:pt x="9" y="9"/>
                    </a:cubicBezTo>
                    <a:cubicBezTo>
                      <a:pt x="10" y="8"/>
                      <a:pt x="9" y="5"/>
                      <a:pt x="7" y="3"/>
                    </a:cubicBezTo>
                    <a:cubicBezTo>
                      <a:pt x="4" y="0"/>
                      <a:pt x="2" y="0"/>
                      <a:pt x="1" y="1"/>
                    </a:cubicBezTo>
                    <a:cubicBezTo>
                      <a:pt x="0" y="2"/>
                      <a:pt x="0" y="5"/>
                      <a:pt x="3"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3" name="Freeform 1267"/>
              <p:cNvSpPr>
                <a:spLocks/>
              </p:cNvSpPr>
              <p:nvPr/>
            </p:nvSpPr>
            <p:spPr bwMode="auto">
              <a:xfrm>
                <a:off x="3125" y="1782"/>
                <a:ext cx="17" cy="17"/>
              </a:xfrm>
              <a:custGeom>
                <a:avLst/>
                <a:gdLst>
                  <a:gd name="T0" fmla="*/ 2 w 9"/>
                  <a:gd name="T1" fmla="*/ 7 h 9"/>
                  <a:gd name="T2" fmla="*/ 8 w 9"/>
                  <a:gd name="T3" fmla="*/ 8 h 9"/>
                  <a:gd name="T4" fmla="*/ 7 w 9"/>
                  <a:gd name="T5" fmla="*/ 2 h 9"/>
                  <a:gd name="T6" fmla="*/ 1 w 9"/>
                  <a:gd name="T7" fmla="*/ 1 h 9"/>
                  <a:gd name="T8" fmla="*/ 2 w 9"/>
                  <a:gd name="T9" fmla="*/ 7 h 9"/>
                </a:gdLst>
                <a:ahLst/>
                <a:cxnLst>
                  <a:cxn ang="0">
                    <a:pos x="T0" y="T1"/>
                  </a:cxn>
                  <a:cxn ang="0">
                    <a:pos x="T2" y="T3"/>
                  </a:cxn>
                  <a:cxn ang="0">
                    <a:pos x="T4" y="T5"/>
                  </a:cxn>
                  <a:cxn ang="0">
                    <a:pos x="T6" y="T7"/>
                  </a:cxn>
                  <a:cxn ang="0">
                    <a:pos x="T8" y="T9"/>
                  </a:cxn>
                </a:cxnLst>
                <a:rect l="0" t="0" r="r" b="b"/>
                <a:pathLst>
                  <a:path w="9" h="9">
                    <a:moveTo>
                      <a:pt x="2" y="7"/>
                    </a:moveTo>
                    <a:cubicBezTo>
                      <a:pt x="4" y="8"/>
                      <a:pt x="7" y="9"/>
                      <a:pt x="8" y="8"/>
                    </a:cubicBezTo>
                    <a:cubicBezTo>
                      <a:pt x="9" y="7"/>
                      <a:pt x="9" y="4"/>
                      <a:pt x="7" y="2"/>
                    </a:cubicBezTo>
                    <a:cubicBezTo>
                      <a:pt x="5" y="0"/>
                      <a:pt x="2" y="0"/>
                      <a:pt x="1" y="1"/>
                    </a:cubicBezTo>
                    <a:cubicBezTo>
                      <a:pt x="0" y="2"/>
                      <a:pt x="0" y="4"/>
                      <a:pt x="2" y="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4" name="Freeform 1268"/>
              <p:cNvSpPr>
                <a:spLocks/>
              </p:cNvSpPr>
              <p:nvPr/>
            </p:nvSpPr>
            <p:spPr bwMode="auto">
              <a:xfrm>
                <a:off x="3052" y="1720"/>
                <a:ext cx="13" cy="11"/>
              </a:xfrm>
              <a:custGeom>
                <a:avLst/>
                <a:gdLst>
                  <a:gd name="T0" fmla="*/ 2 w 7"/>
                  <a:gd name="T1" fmla="*/ 4 h 6"/>
                  <a:gd name="T2" fmla="*/ 6 w 7"/>
                  <a:gd name="T3" fmla="*/ 5 h 6"/>
                  <a:gd name="T4" fmla="*/ 5 w 7"/>
                  <a:gd name="T5" fmla="*/ 2 h 6"/>
                  <a:gd name="T6" fmla="*/ 1 w 7"/>
                  <a:gd name="T7" fmla="*/ 1 h 6"/>
                  <a:gd name="T8" fmla="*/ 2 w 7"/>
                  <a:gd name="T9" fmla="*/ 4 h 6"/>
                </a:gdLst>
                <a:ahLst/>
                <a:cxnLst>
                  <a:cxn ang="0">
                    <a:pos x="T0" y="T1"/>
                  </a:cxn>
                  <a:cxn ang="0">
                    <a:pos x="T2" y="T3"/>
                  </a:cxn>
                  <a:cxn ang="0">
                    <a:pos x="T4" y="T5"/>
                  </a:cxn>
                  <a:cxn ang="0">
                    <a:pos x="T6" y="T7"/>
                  </a:cxn>
                  <a:cxn ang="0">
                    <a:pos x="T8" y="T9"/>
                  </a:cxn>
                </a:cxnLst>
                <a:rect l="0" t="0" r="r" b="b"/>
                <a:pathLst>
                  <a:path w="7" h="6">
                    <a:moveTo>
                      <a:pt x="2" y="4"/>
                    </a:moveTo>
                    <a:cubicBezTo>
                      <a:pt x="4" y="6"/>
                      <a:pt x="5" y="6"/>
                      <a:pt x="6" y="5"/>
                    </a:cubicBezTo>
                    <a:cubicBezTo>
                      <a:pt x="7" y="4"/>
                      <a:pt x="6" y="3"/>
                      <a:pt x="5" y="2"/>
                    </a:cubicBezTo>
                    <a:cubicBezTo>
                      <a:pt x="3" y="1"/>
                      <a:pt x="2" y="0"/>
                      <a:pt x="1" y="1"/>
                    </a:cubicBezTo>
                    <a:cubicBezTo>
                      <a:pt x="0" y="2"/>
                      <a:pt x="1" y="3"/>
                      <a:pt x="2"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5" name="Freeform 1269"/>
              <p:cNvSpPr>
                <a:spLocks/>
              </p:cNvSpPr>
              <p:nvPr/>
            </p:nvSpPr>
            <p:spPr bwMode="auto">
              <a:xfrm>
                <a:off x="2873" y="385"/>
                <a:ext cx="1836" cy="2879"/>
              </a:xfrm>
              <a:custGeom>
                <a:avLst/>
                <a:gdLst>
                  <a:gd name="T0" fmla="*/ 864 w 977"/>
                  <a:gd name="T1" fmla="*/ 1530 h 1531"/>
                  <a:gd name="T2" fmla="*/ 867 w 977"/>
                  <a:gd name="T3" fmla="*/ 1531 h 1531"/>
                  <a:gd name="T4" fmla="*/ 890 w 977"/>
                  <a:gd name="T5" fmla="*/ 699 h 1531"/>
                  <a:gd name="T6" fmla="*/ 772 w 977"/>
                  <a:gd name="T7" fmla="*/ 742 h 1531"/>
                  <a:gd name="T8" fmla="*/ 302 w 977"/>
                  <a:gd name="T9" fmla="*/ 190 h 1531"/>
                  <a:gd name="T10" fmla="*/ 344 w 977"/>
                  <a:gd name="T11" fmla="*/ 115 h 1531"/>
                  <a:gd name="T12" fmla="*/ 1 w 977"/>
                  <a:gd name="T13" fmla="*/ 0 h 1531"/>
                  <a:gd name="T14" fmla="*/ 0 w 977"/>
                  <a:gd name="T15" fmla="*/ 3 h 1531"/>
                  <a:gd name="T16" fmla="*/ 330 w 977"/>
                  <a:gd name="T17" fmla="*/ 111 h 1531"/>
                  <a:gd name="T18" fmla="*/ 289 w 977"/>
                  <a:gd name="T19" fmla="*/ 187 h 1531"/>
                  <a:gd name="T20" fmla="*/ 772 w 977"/>
                  <a:gd name="T21" fmla="*/ 753 h 1531"/>
                  <a:gd name="T22" fmla="*/ 890 w 977"/>
                  <a:gd name="T23" fmla="*/ 712 h 1531"/>
                  <a:gd name="T24" fmla="*/ 864 w 977"/>
                  <a:gd name="T25" fmla="*/ 1530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7" h="1531">
                    <a:moveTo>
                      <a:pt x="864" y="1530"/>
                    </a:moveTo>
                    <a:cubicBezTo>
                      <a:pt x="865" y="1530"/>
                      <a:pt x="866" y="1531"/>
                      <a:pt x="867" y="1531"/>
                    </a:cubicBezTo>
                    <a:cubicBezTo>
                      <a:pt x="966" y="1266"/>
                      <a:pt x="977" y="966"/>
                      <a:pt x="890" y="699"/>
                    </a:cubicBezTo>
                    <a:cubicBezTo>
                      <a:pt x="850" y="713"/>
                      <a:pt x="811" y="727"/>
                      <a:pt x="772" y="742"/>
                    </a:cubicBezTo>
                    <a:cubicBezTo>
                      <a:pt x="697" y="515"/>
                      <a:pt x="544" y="314"/>
                      <a:pt x="302" y="190"/>
                    </a:cubicBezTo>
                    <a:cubicBezTo>
                      <a:pt x="316" y="165"/>
                      <a:pt x="330" y="140"/>
                      <a:pt x="344" y="115"/>
                    </a:cubicBezTo>
                    <a:cubicBezTo>
                      <a:pt x="244" y="63"/>
                      <a:pt x="130" y="24"/>
                      <a:pt x="1" y="0"/>
                    </a:cubicBezTo>
                    <a:cubicBezTo>
                      <a:pt x="1" y="1"/>
                      <a:pt x="1" y="2"/>
                      <a:pt x="0" y="3"/>
                    </a:cubicBezTo>
                    <a:cubicBezTo>
                      <a:pt x="124" y="26"/>
                      <a:pt x="234" y="63"/>
                      <a:pt x="330" y="111"/>
                    </a:cubicBezTo>
                    <a:cubicBezTo>
                      <a:pt x="316" y="136"/>
                      <a:pt x="303" y="162"/>
                      <a:pt x="289" y="187"/>
                    </a:cubicBezTo>
                    <a:cubicBezTo>
                      <a:pt x="540" y="312"/>
                      <a:pt x="698" y="519"/>
                      <a:pt x="772" y="753"/>
                    </a:cubicBezTo>
                    <a:cubicBezTo>
                      <a:pt x="812" y="739"/>
                      <a:pt x="851" y="725"/>
                      <a:pt x="890" y="712"/>
                    </a:cubicBezTo>
                    <a:cubicBezTo>
                      <a:pt x="974" y="975"/>
                      <a:pt x="962" y="1269"/>
                      <a:pt x="864" y="153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6" name="Freeform 1270"/>
              <p:cNvSpPr>
                <a:spLocks/>
              </p:cNvSpPr>
              <p:nvPr/>
            </p:nvSpPr>
            <p:spPr bwMode="auto">
              <a:xfrm>
                <a:off x="4470" y="3200"/>
                <a:ext cx="59" cy="124"/>
              </a:xfrm>
              <a:custGeom>
                <a:avLst/>
                <a:gdLst>
                  <a:gd name="T0" fmla="*/ 27 w 31"/>
                  <a:gd name="T1" fmla="*/ 2 h 66"/>
                  <a:gd name="T2" fmla="*/ 8 w 31"/>
                  <a:gd name="T3" fmla="*/ 30 h 66"/>
                  <a:gd name="T4" fmla="*/ 4 w 31"/>
                  <a:gd name="T5" fmla="*/ 65 h 66"/>
                  <a:gd name="T6" fmla="*/ 24 w 31"/>
                  <a:gd name="T7" fmla="*/ 36 h 66"/>
                  <a:gd name="T8" fmla="*/ 27 w 31"/>
                  <a:gd name="T9" fmla="*/ 2 h 66"/>
                </a:gdLst>
                <a:ahLst/>
                <a:cxnLst>
                  <a:cxn ang="0">
                    <a:pos x="T0" y="T1"/>
                  </a:cxn>
                  <a:cxn ang="0">
                    <a:pos x="T2" y="T3"/>
                  </a:cxn>
                  <a:cxn ang="0">
                    <a:pos x="T4" y="T5"/>
                  </a:cxn>
                  <a:cxn ang="0">
                    <a:pos x="T6" y="T7"/>
                  </a:cxn>
                  <a:cxn ang="0">
                    <a:pos x="T8" y="T9"/>
                  </a:cxn>
                </a:cxnLst>
                <a:rect l="0" t="0" r="r" b="b"/>
                <a:pathLst>
                  <a:path w="31" h="66">
                    <a:moveTo>
                      <a:pt x="27" y="2"/>
                    </a:moveTo>
                    <a:cubicBezTo>
                      <a:pt x="23" y="0"/>
                      <a:pt x="15" y="13"/>
                      <a:pt x="8" y="30"/>
                    </a:cubicBezTo>
                    <a:cubicBezTo>
                      <a:pt x="2" y="47"/>
                      <a:pt x="0" y="62"/>
                      <a:pt x="4" y="65"/>
                    </a:cubicBezTo>
                    <a:cubicBezTo>
                      <a:pt x="8" y="66"/>
                      <a:pt x="17" y="54"/>
                      <a:pt x="24" y="36"/>
                    </a:cubicBezTo>
                    <a:cubicBezTo>
                      <a:pt x="30" y="19"/>
                      <a:pt x="31" y="4"/>
                      <a:pt x="27"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7" name="Freeform 1271"/>
              <p:cNvSpPr>
                <a:spLocks/>
              </p:cNvSpPr>
              <p:nvPr/>
            </p:nvSpPr>
            <p:spPr bwMode="auto">
              <a:xfrm>
                <a:off x="4521" y="1656"/>
                <a:ext cx="53" cy="126"/>
              </a:xfrm>
              <a:custGeom>
                <a:avLst/>
                <a:gdLst>
                  <a:gd name="T0" fmla="*/ 4 w 28"/>
                  <a:gd name="T1" fmla="*/ 2 h 67"/>
                  <a:gd name="T2" fmla="*/ 7 w 28"/>
                  <a:gd name="T3" fmla="*/ 36 h 67"/>
                  <a:gd name="T4" fmla="*/ 24 w 28"/>
                  <a:gd name="T5" fmla="*/ 65 h 67"/>
                  <a:gd name="T6" fmla="*/ 22 w 28"/>
                  <a:gd name="T7" fmla="*/ 30 h 67"/>
                  <a:gd name="T8" fmla="*/ 4 w 28"/>
                  <a:gd name="T9" fmla="*/ 2 h 67"/>
                </a:gdLst>
                <a:ahLst/>
                <a:cxnLst>
                  <a:cxn ang="0">
                    <a:pos x="T0" y="T1"/>
                  </a:cxn>
                  <a:cxn ang="0">
                    <a:pos x="T2" y="T3"/>
                  </a:cxn>
                  <a:cxn ang="0">
                    <a:pos x="T4" y="T5"/>
                  </a:cxn>
                  <a:cxn ang="0">
                    <a:pos x="T6" y="T7"/>
                  </a:cxn>
                  <a:cxn ang="0">
                    <a:pos x="T8" y="T9"/>
                  </a:cxn>
                </a:cxnLst>
                <a:rect l="0" t="0" r="r" b="b"/>
                <a:pathLst>
                  <a:path w="28" h="67">
                    <a:moveTo>
                      <a:pt x="4" y="2"/>
                    </a:moveTo>
                    <a:cubicBezTo>
                      <a:pt x="0" y="3"/>
                      <a:pt x="1" y="18"/>
                      <a:pt x="7" y="36"/>
                    </a:cubicBezTo>
                    <a:cubicBezTo>
                      <a:pt x="12" y="53"/>
                      <a:pt x="20" y="67"/>
                      <a:pt x="24" y="65"/>
                    </a:cubicBezTo>
                    <a:cubicBezTo>
                      <a:pt x="28" y="64"/>
                      <a:pt x="28" y="48"/>
                      <a:pt x="22" y="30"/>
                    </a:cubicBezTo>
                    <a:cubicBezTo>
                      <a:pt x="17" y="12"/>
                      <a:pt x="8" y="0"/>
                      <a:pt x="4"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8" name="Freeform 1272"/>
              <p:cNvSpPr>
                <a:spLocks/>
              </p:cNvSpPr>
              <p:nvPr/>
            </p:nvSpPr>
            <p:spPr bwMode="auto">
              <a:xfrm>
                <a:off x="2819" y="370"/>
                <a:ext cx="131" cy="40"/>
              </a:xfrm>
              <a:custGeom>
                <a:avLst/>
                <a:gdLst>
                  <a:gd name="T0" fmla="*/ 1 w 70"/>
                  <a:gd name="T1" fmla="*/ 4 h 21"/>
                  <a:gd name="T2" fmla="*/ 34 w 70"/>
                  <a:gd name="T3" fmla="*/ 17 h 21"/>
                  <a:gd name="T4" fmla="*/ 69 w 70"/>
                  <a:gd name="T5" fmla="*/ 17 h 21"/>
                  <a:gd name="T6" fmla="*/ 36 w 70"/>
                  <a:gd name="T7" fmla="*/ 4 h 21"/>
                  <a:gd name="T8" fmla="*/ 1 w 70"/>
                  <a:gd name="T9" fmla="*/ 4 h 21"/>
                </a:gdLst>
                <a:ahLst/>
                <a:cxnLst>
                  <a:cxn ang="0">
                    <a:pos x="T0" y="T1"/>
                  </a:cxn>
                  <a:cxn ang="0">
                    <a:pos x="T2" y="T3"/>
                  </a:cxn>
                  <a:cxn ang="0">
                    <a:pos x="T4" y="T5"/>
                  </a:cxn>
                  <a:cxn ang="0">
                    <a:pos x="T6" y="T7"/>
                  </a:cxn>
                  <a:cxn ang="0">
                    <a:pos x="T8" y="T9"/>
                  </a:cxn>
                </a:cxnLst>
                <a:rect l="0" t="0" r="r" b="b"/>
                <a:pathLst>
                  <a:path w="70" h="21">
                    <a:moveTo>
                      <a:pt x="1" y="4"/>
                    </a:moveTo>
                    <a:cubicBezTo>
                      <a:pt x="0" y="8"/>
                      <a:pt x="15" y="13"/>
                      <a:pt x="34" y="17"/>
                    </a:cubicBezTo>
                    <a:cubicBezTo>
                      <a:pt x="52" y="20"/>
                      <a:pt x="68" y="21"/>
                      <a:pt x="69" y="17"/>
                    </a:cubicBezTo>
                    <a:cubicBezTo>
                      <a:pt x="70" y="14"/>
                      <a:pt x="55" y="8"/>
                      <a:pt x="36" y="4"/>
                    </a:cubicBezTo>
                    <a:cubicBezTo>
                      <a:pt x="17" y="0"/>
                      <a:pt x="1" y="1"/>
                      <a:pt x="1"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9" name="Freeform 1273"/>
              <p:cNvSpPr>
                <a:spLocks/>
              </p:cNvSpPr>
              <p:nvPr/>
            </p:nvSpPr>
            <p:spPr bwMode="auto">
              <a:xfrm>
                <a:off x="4301" y="1741"/>
                <a:ext cx="49" cy="113"/>
              </a:xfrm>
              <a:custGeom>
                <a:avLst/>
                <a:gdLst>
                  <a:gd name="T0" fmla="*/ 4 w 26"/>
                  <a:gd name="T1" fmla="*/ 2 h 60"/>
                  <a:gd name="T2" fmla="*/ 6 w 26"/>
                  <a:gd name="T3" fmla="*/ 33 h 60"/>
                  <a:gd name="T4" fmla="*/ 22 w 26"/>
                  <a:gd name="T5" fmla="*/ 58 h 60"/>
                  <a:gd name="T6" fmla="*/ 21 w 26"/>
                  <a:gd name="T7" fmla="*/ 27 h 60"/>
                  <a:gd name="T8" fmla="*/ 4 w 26"/>
                  <a:gd name="T9" fmla="*/ 2 h 60"/>
                </a:gdLst>
                <a:ahLst/>
                <a:cxnLst>
                  <a:cxn ang="0">
                    <a:pos x="T0" y="T1"/>
                  </a:cxn>
                  <a:cxn ang="0">
                    <a:pos x="T2" y="T3"/>
                  </a:cxn>
                  <a:cxn ang="0">
                    <a:pos x="T4" y="T5"/>
                  </a:cxn>
                  <a:cxn ang="0">
                    <a:pos x="T6" y="T7"/>
                  </a:cxn>
                  <a:cxn ang="0">
                    <a:pos x="T8" y="T9"/>
                  </a:cxn>
                </a:cxnLst>
                <a:rect l="0" t="0" r="r" b="b"/>
                <a:pathLst>
                  <a:path w="26" h="60">
                    <a:moveTo>
                      <a:pt x="4" y="2"/>
                    </a:moveTo>
                    <a:cubicBezTo>
                      <a:pt x="0" y="4"/>
                      <a:pt x="0" y="17"/>
                      <a:pt x="6" y="33"/>
                    </a:cubicBezTo>
                    <a:cubicBezTo>
                      <a:pt x="10" y="48"/>
                      <a:pt x="17" y="60"/>
                      <a:pt x="22" y="58"/>
                    </a:cubicBezTo>
                    <a:cubicBezTo>
                      <a:pt x="26" y="57"/>
                      <a:pt x="26" y="43"/>
                      <a:pt x="21" y="27"/>
                    </a:cubicBezTo>
                    <a:cubicBezTo>
                      <a:pt x="16" y="11"/>
                      <a:pt x="8" y="0"/>
                      <a:pt x="4"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0" name="Freeform 1274"/>
              <p:cNvSpPr>
                <a:spLocks/>
              </p:cNvSpPr>
              <p:nvPr/>
            </p:nvSpPr>
            <p:spPr bwMode="auto">
              <a:xfrm>
                <a:off x="3358" y="701"/>
                <a:ext cx="124" cy="72"/>
              </a:xfrm>
              <a:custGeom>
                <a:avLst/>
                <a:gdLst>
                  <a:gd name="T0" fmla="*/ 3 w 66"/>
                  <a:gd name="T1" fmla="*/ 4 h 38"/>
                  <a:gd name="T2" fmla="*/ 30 w 66"/>
                  <a:gd name="T3" fmla="*/ 26 h 38"/>
                  <a:gd name="T4" fmla="*/ 63 w 66"/>
                  <a:gd name="T5" fmla="*/ 34 h 38"/>
                  <a:gd name="T6" fmla="*/ 37 w 66"/>
                  <a:gd name="T7" fmla="*/ 12 h 38"/>
                  <a:gd name="T8" fmla="*/ 3 w 66"/>
                  <a:gd name="T9" fmla="*/ 4 h 38"/>
                </a:gdLst>
                <a:ahLst/>
                <a:cxnLst>
                  <a:cxn ang="0">
                    <a:pos x="T0" y="T1"/>
                  </a:cxn>
                  <a:cxn ang="0">
                    <a:pos x="T2" y="T3"/>
                  </a:cxn>
                  <a:cxn ang="0">
                    <a:pos x="T4" y="T5"/>
                  </a:cxn>
                  <a:cxn ang="0">
                    <a:pos x="T6" y="T7"/>
                  </a:cxn>
                  <a:cxn ang="0">
                    <a:pos x="T8" y="T9"/>
                  </a:cxn>
                </a:cxnLst>
                <a:rect l="0" t="0" r="r" b="b"/>
                <a:pathLst>
                  <a:path w="66" h="38">
                    <a:moveTo>
                      <a:pt x="3" y="4"/>
                    </a:moveTo>
                    <a:cubicBezTo>
                      <a:pt x="0" y="8"/>
                      <a:pt x="13" y="18"/>
                      <a:pt x="30" y="26"/>
                    </a:cubicBezTo>
                    <a:cubicBezTo>
                      <a:pt x="46" y="34"/>
                      <a:pt x="61" y="38"/>
                      <a:pt x="63" y="34"/>
                    </a:cubicBezTo>
                    <a:cubicBezTo>
                      <a:pt x="66" y="30"/>
                      <a:pt x="55" y="20"/>
                      <a:pt x="37" y="12"/>
                    </a:cubicBezTo>
                    <a:cubicBezTo>
                      <a:pt x="21" y="3"/>
                      <a:pt x="5" y="0"/>
                      <a:pt x="3" y="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1" name="Freeform 1275"/>
              <p:cNvSpPr>
                <a:spLocks/>
              </p:cNvSpPr>
              <p:nvPr/>
            </p:nvSpPr>
            <p:spPr bwMode="auto">
              <a:xfrm>
                <a:off x="3458" y="571"/>
                <a:ext cx="82" cy="49"/>
              </a:xfrm>
              <a:custGeom>
                <a:avLst/>
                <a:gdLst>
                  <a:gd name="T0" fmla="*/ 1 w 44"/>
                  <a:gd name="T1" fmla="*/ 3 h 26"/>
                  <a:gd name="T2" fmla="*/ 19 w 44"/>
                  <a:gd name="T3" fmla="*/ 17 h 26"/>
                  <a:gd name="T4" fmla="*/ 42 w 44"/>
                  <a:gd name="T5" fmla="*/ 23 h 26"/>
                  <a:gd name="T6" fmla="*/ 24 w 44"/>
                  <a:gd name="T7" fmla="*/ 8 h 26"/>
                  <a:gd name="T8" fmla="*/ 1 w 44"/>
                  <a:gd name="T9" fmla="*/ 3 h 26"/>
                </a:gdLst>
                <a:ahLst/>
                <a:cxnLst>
                  <a:cxn ang="0">
                    <a:pos x="T0" y="T1"/>
                  </a:cxn>
                  <a:cxn ang="0">
                    <a:pos x="T2" y="T3"/>
                  </a:cxn>
                  <a:cxn ang="0">
                    <a:pos x="T4" y="T5"/>
                  </a:cxn>
                  <a:cxn ang="0">
                    <a:pos x="T6" y="T7"/>
                  </a:cxn>
                  <a:cxn ang="0">
                    <a:pos x="T8" y="T9"/>
                  </a:cxn>
                </a:cxnLst>
                <a:rect l="0" t="0" r="r" b="b"/>
                <a:pathLst>
                  <a:path w="44" h="26">
                    <a:moveTo>
                      <a:pt x="1" y="3"/>
                    </a:moveTo>
                    <a:cubicBezTo>
                      <a:pt x="0" y="5"/>
                      <a:pt x="8" y="12"/>
                      <a:pt x="19" y="17"/>
                    </a:cubicBezTo>
                    <a:cubicBezTo>
                      <a:pt x="31" y="23"/>
                      <a:pt x="41" y="26"/>
                      <a:pt x="42" y="23"/>
                    </a:cubicBezTo>
                    <a:cubicBezTo>
                      <a:pt x="44" y="21"/>
                      <a:pt x="36" y="14"/>
                      <a:pt x="24" y="8"/>
                    </a:cubicBezTo>
                    <a:cubicBezTo>
                      <a:pt x="13" y="3"/>
                      <a:pt x="2" y="0"/>
                      <a:pt x="1" y="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2" name="Freeform 1276"/>
              <p:cNvSpPr>
                <a:spLocks/>
              </p:cNvSpPr>
              <p:nvPr/>
            </p:nvSpPr>
            <p:spPr bwMode="auto">
              <a:xfrm>
                <a:off x="3221" y="739"/>
                <a:ext cx="201" cy="351"/>
              </a:xfrm>
              <a:custGeom>
                <a:avLst/>
                <a:gdLst>
                  <a:gd name="T0" fmla="*/ 5 w 107"/>
                  <a:gd name="T1" fmla="*/ 187 h 187"/>
                  <a:gd name="T2" fmla="*/ 107 w 107"/>
                  <a:gd name="T3" fmla="*/ 2 h 187"/>
                  <a:gd name="T4" fmla="*/ 101 w 107"/>
                  <a:gd name="T5" fmla="*/ 0 h 187"/>
                  <a:gd name="T6" fmla="*/ 0 w 107"/>
                  <a:gd name="T7" fmla="*/ 185 h 187"/>
                  <a:gd name="T8" fmla="*/ 5 w 107"/>
                  <a:gd name="T9" fmla="*/ 187 h 187"/>
                </a:gdLst>
                <a:ahLst/>
                <a:cxnLst>
                  <a:cxn ang="0">
                    <a:pos x="T0" y="T1"/>
                  </a:cxn>
                  <a:cxn ang="0">
                    <a:pos x="T2" y="T3"/>
                  </a:cxn>
                  <a:cxn ang="0">
                    <a:pos x="T4" y="T5"/>
                  </a:cxn>
                  <a:cxn ang="0">
                    <a:pos x="T6" y="T7"/>
                  </a:cxn>
                  <a:cxn ang="0">
                    <a:pos x="T8" y="T9"/>
                  </a:cxn>
                </a:cxnLst>
                <a:rect l="0" t="0" r="r" b="b"/>
                <a:pathLst>
                  <a:path w="107" h="187">
                    <a:moveTo>
                      <a:pt x="5" y="187"/>
                    </a:moveTo>
                    <a:cubicBezTo>
                      <a:pt x="39" y="125"/>
                      <a:pt x="73" y="64"/>
                      <a:pt x="107" y="2"/>
                    </a:cubicBezTo>
                    <a:cubicBezTo>
                      <a:pt x="105" y="1"/>
                      <a:pt x="103" y="0"/>
                      <a:pt x="101" y="0"/>
                    </a:cubicBezTo>
                    <a:cubicBezTo>
                      <a:pt x="68" y="61"/>
                      <a:pt x="34" y="123"/>
                      <a:pt x="0" y="185"/>
                    </a:cubicBezTo>
                    <a:cubicBezTo>
                      <a:pt x="2" y="185"/>
                      <a:pt x="3" y="186"/>
                      <a:pt x="5" y="18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3" name="Freeform 1277"/>
              <p:cNvSpPr>
                <a:spLocks/>
              </p:cNvSpPr>
              <p:nvPr/>
            </p:nvSpPr>
            <p:spPr bwMode="auto">
              <a:xfrm>
                <a:off x="3172" y="1056"/>
                <a:ext cx="107" cy="64"/>
              </a:xfrm>
              <a:custGeom>
                <a:avLst/>
                <a:gdLst>
                  <a:gd name="T0" fmla="*/ 24 w 57"/>
                  <a:gd name="T1" fmla="*/ 25 h 34"/>
                  <a:gd name="T2" fmla="*/ 54 w 57"/>
                  <a:gd name="T3" fmla="*/ 30 h 34"/>
                  <a:gd name="T4" fmla="*/ 33 w 57"/>
                  <a:gd name="T5" fmla="*/ 9 h 34"/>
                  <a:gd name="T6" fmla="*/ 2 w 57"/>
                  <a:gd name="T7" fmla="*/ 4 h 34"/>
                  <a:gd name="T8" fmla="*/ 24 w 57"/>
                  <a:gd name="T9" fmla="*/ 25 h 34"/>
                </a:gdLst>
                <a:ahLst/>
                <a:cxnLst>
                  <a:cxn ang="0">
                    <a:pos x="T0" y="T1"/>
                  </a:cxn>
                  <a:cxn ang="0">
                    <a:pos x="T2" y="T3"/>
                  </a:cxn>
                  <a:cxn ang="0">
                    <a:pos x="T4" y="T5"/>
                  </a:cxn>
                  <a:cxn ang="0">
                    <a:pos x="T6" y="T7"/>
                  </a:cxn>
                  <a:cxn ang="0">
                    <a:pos x="T8" y="T9"/>
                  </a:cxn>
                </a:cxnLst>
                <a:rect l="0" t="0" r="r" b="b"/>
                <a:pathLst>
                  <a:path w="57" h="34">
                    <a:moveTo>
                      <a:pt x="24" y="25"/>
                    </a:moveTo>
                    <a:cubicBezTo>
                      <a:pt x="38" y="32"/>
                      <a:pt x="52" y="34"/>
                      <a:pt x="54" y="30"/>
                    </a:cubicBezTo>
                    <a:cubicBezTo>
                      <a:pt x="57" y="26"/>
                      <a:pt x="47" y="16"/>
                      <a:pt x="33" y="9"/>
                    </a:cubicBezTo>
                    <a:cubicBezTo>
                      <a:pt x="18" y="2"/>
                      <a:pt x="4" y="0"/>
                      <a:pt x="2" y="4"/>
                    </a:cubicBezTo>
                    <a:cubicBezTo>
                      <a:pt x="0" y="8"/>
                      <a:pt x="10" y="18"/>
                      <a:pt x="24" y="2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4" name="Freeform 1278"/>
              <p:cNvSpPr>
                <a:spLocks/>
              </p:cNvSpPr>
              <p:nvPr/>
            </p:nvSpPr>
            <p:spPr bwMode="auto">
              <a:xfrm>
                <a:off x="4704" y="2265"/>
                <a:ext cx="231" cy="1081"/>
              </a:xfrm>
              <a:custGeom>
                <a:avLst/>
                <a:gdLst>
                  <a:gd name="T0" fmla="*/ 0 w 123"/>
                  <a:gd name="T1" fmla="*/ 575 h 575"/>
                  <a:gd name="T2" fmla="*/ 1 w 123"/>
                  <a:gd name="T3" fmla="*/ 575 h 575"/>
                  <a:gd name="T4" fmla="*/ 90 w 123"/>
                  <a:gd name="T5" fmla="*/ 150 h 575"/>
                  <a:gd name="T6" fmla="*/ 123 w 123"/>
                  <a:gd name="T7" fmla="*/ 6 h 575"/>
                  <a:gd name="T8" fmla="*/ 122 w 123"/>
                  <a:gd name="T9" fmla="*/ 0 h 575"/>
                  <a:gd name="T10" fmla="*/ 89 w 123"/>
                  <a:gd name="T11" fmla="*/ 147 h 575"/>
                  <a:gd name="T12" fmla="*/ 0 w 123"/>
                  <a:gd name="T13" fmla="*/ 575 h 575"/>
                </a:gdLst>
                <a:ahLst/>
                <a:cxnLst>
                  <a:cxn ang="0">
                    <a:pos x="T0" y="T1"/>
                  </a:cxn>
                  <a:cxn ang="0">
                    <a:pos x="T2" y="T3"/>
                  </a:cxn>
                  <a:cxn ang="0">
                    <a:pos x="T4" y="T5"/>
                  </a:cxn>
                  <a:cxn ang="0">
                    <a:pos x="T6" y="T7"/>
                  </a:cxn>
                  <a:cxn ang="0">
                    <a:pos x="T8" y="T9"/>
                  </a:cxn>
                  <a:cxn ang="0">
                    <a:pos x="T10" y="T11"/>
                  </a:cxn>
                  <a:cxn ang="0">
                    <a:pos x="T12" y="T13"/>
                  </a:cxn>
                </a:cxnLst>
                <a:rect l="0" t="0" r="r" b="b"/>
                <a:pathLst>
                  <a:path w="123" h="575">
                    <a:moveTo>
                      <a:pt x="0" y="575"/>
                    </a:moveTo>
                    <a:cubicBezTo>
                      <a:pt x="1" y="575"/>
                      <a:pt x="1" y="575"/>
                      <a:pt x="1" y="575"/>
                    </a:cubicBezTo>
                    <a:cubicBezTo>
                      <a:pt x="52" y="440"/>
                      <a:pt x="82" y="295"/>
                      <a:pt x="90" y="150"/>
                    </a:cubicBezTo>
                    <a:cubicBezTo>
                      <a:pt x="104" y="103"/>
                      <a:pt x="115" y="55"/>
                      <a:pt x="123" y="6"/>
                    </a:cubicBezTo>
                    <a:cubicBezTo>
                      <a:pt x="123" y="4"/>
                      <a:pt x="123" y="2"/>
                      <a:pt x="122" y="0"/>
                    </a:cubicBezTo>
                    <a:cubicBezTo>
                      <a:pt x="114" y="50"/>
                      <a:pt x="102" y="99"/>
                      <a:pt x="89" y="147"/>
                    </a:cubicBezTo>
                    <a:cubicBezTo>
                      <a:pt x="81" y="293"/>
                      <a:pt x="51" y="438"/>
                      <a:pt x="0" y="57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5" name="Freeform 1279"/>
              <p:cNvSpPr>
                <a:spLocks/>
              </p:cNvSpPr>
              <p:nvPr/>
            </p:nvSpPr>
            <p:spPr bwMode="auto">
              <a:xfrm>
                <a:off x="3589" y="2942"/>
                <a:ext cx="265" cy="438"/>
              </a:xfrm>
              <a:custGeom>
                <a:avLst/>
                <a:gdLst>
                  <a:gd name="T0" fmla="*/ 0 w 141"/>
                  <a:gd name="T1" fmla="*/ 217 h 233"/>
                  <a:gd name="T2" fmla="*/ 20 w 141"/>
                  <a:gd name="T3" fmla="*/ 233 h 233"/>
                  <a:gd name="T4" fmla="*/ 141 w 141"/>
                  <a:gd name="T5" fmla="*/ 1 h 233"/>
                  <a:gd name="T6" fmla="*/ 139 w 141"/>
                  <a:gd name="T7" fmla="*/ 0 h 233"/>
                  <a:gd name="T8" fmla="*/ 21 w 141"/>
                  <a:gd name="T9" fmla="*/ 228 h 233"/>
                  <a:gd name="T10" fmla="*/ 2 w 141"/>
                  <a:gd name="T11" fmla="*/ 214 h 233"/>
                  <a:gd name="T12" fmla="*/ 0 w 141"/>
                  <a:gd name="T13" fmla="*/ 217 h 233"/>
                </a:gdLst>
                <a:ahLst/>
                <a:cxnLst>
                  <a:cxn ang="0">
                    <a:pos x="T0" y="T1"/>
                  </a:cxn>
                  <a:cxn ang="0">
                    <a:pos x="T2" y="T3"/>
                  </a:cxn>
                  <a:cxn ang="0">
                    <a:pos x="T4" y="T5"/>
                  </a:cxn>
                  <a:cxn ang="0">
                    <a:pos x="T6" y="T7"/>
                  </a:cxn>
                  <a:cxn ang="0">
                    <a:pos x="T8" y="T9"/>
                  </a:cxn>
                  <a:cxn ang="0">
                    <a:pos x="T10" y="T11"/>
                  </a:cxn>
                  <a:cxn ang="0">
                    <a:pos x="T12" y="T13"/>
                  </a:cxn>
                </a:cxnLst>
                <a:rect l="0" t="0" r="r" b="b"/>
                <a:pathLst>
                  <a:path w="141" h="233">
                    <a:moveTo>
                      <a:pt x="0" y="217"/>
                    </a:moveTo>
                    <a:cubicBezTo>
                      <a:pt x="6" y="222"/>
                      <a:pt x="13" y="228"/>
                      <a:pt x="20" y="233"/>
                    </a:cubicBezTo>
                    <a:cubicBezTo>
                      <a:pt x="72" y="163"/>
                      <a:pt x="113" y="85"/>
                      <a:pt x="141" y="1"/>
                    </a:cubicBezTo>
                    <a:cubicBezTo>
                      <a:pt x="140" y="1"/>
                      <a:pt x="140" y="1"/>
                      <a:pt x="139" y="0"/>
                    </a:cubicBezTo>
                    <a:cubicBezTo>
                      <a:pt x="112" y="83"/>
                      <a:pt x="72" y="160"/>
                      <a:pt x="21" y="228"/>
                    </a:cubicBezTo>
                    <a:cubicBezTo>
                      <a:pt x="15" y="224"/>
                      <a:pt x="9" y="219"/>
                      <a:pt x="2" y="214"/>
                    </a:cubicBezTo>
                    <a:cubicBezTo>
                      <a:pt x="2" y="215"/>
                      <a:pt x="1" y="216"/>
                      <a:pt x="0" y="21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6" name="Freeform 1280"/>
              <p:cNvSpPr>
                <a:spLocks/>
              </p:cNvSpPr>
              <p:nvPr/>
            </p:nvSpPr>
            <p:spPr bwMode="auto">
              <a:xfrm>
                <a:off x="4380" y="2636"/>
                <a:ext cx="203" cy="607"/>
              </a:xfrm>
              <a:custGeom>
                <a:avLst/>
                <a:gdLst>
                  <a:gd name="T0" fmla="*/ 33 w 108"/>
                  <a:gd name="T1" fmla="*/ 322 h 323"/>
                  <a:gd name="T2" fmla="*/ 35 w 108"/>
                  <a:gd name="T3" fmla="*/ 323 h 323"/>
                  <a:gd name="T4" fmla="*/ 108 w 108"/>
                  <a:gd name="T5" fmla="*/ 11 h 323"/>
                  <a:gd name="T6" fmla="*/ 0 w 108"/>
                  <a:gd name="T7" fmla="*/ 0 h 323"/>
                  <a:gd name="T8" fmla="*/ 0 w 108"/>
                  <a:gd name="T9" fmla="*/ 8 h 323"/>
                  <a:gd name="T10" fmla="*/ 105 w 108"/>
                  <a:gd name="T11" fmla="*/ 19 h 323"/>
                  <a:gd name="T12" fmla="*/ 33 w 108"/>
                  <a:gd name="T13" fmla="*/ 322 h 323"/>
                </a:gdLst>
                <a:ahLst/>
                <a:cxnLst>
                  <a:cxn ang="0">
                    <a:pos x="T0" y="T1"/>
                  </a:cxn>
                  <a:cxn ang="0">
                    <a:pos x="T2" y="T3"/>
                  </a:cxn>
                  <a:cxn ang="0">
                    <a:pos x="T4" y="T5"/>
                  </a:cxn>
                  <a:cxn ang="0">
                    <a:pos x="T6" y="T7"/>
                  </a:cxn>
                  <a:cxn ang="0">
                    <a:pos x="T8" y="T9"/>
                  </a:cxn>
                  <a:cxn ang="0">
                    <a:pos x="T10" y="T11"/>
                  </a:cxn>
                  <a:cxn ang="0">
                    <a:pos x="T12" y="T13"/>
                  </a:cxn>
                </a:cxnLst>
                <a:rect l="0" t="0" r="r" b="b"/>
                <a:pathLst>
                  <a:path w="108" h="323">
                    <a:moveTo>
                      <a:pt x="33" y="322"/>
                    </a:moveTo>
                    <a:cubicBezTo>
                      <a:pt x="34" y="323"/>
                      <a:pt x="34" y="323"/>
                      <a:pt x="35" y="323"/>
                    </a:cubicBezTo>
                    <a:cubicBezTo>
                      <a:pt x="73" y="223"/>
                      <a:pt x="97" y="117"/>
                      <a:pt x="108" y="11"/>
                    </a:cubicBezTo>
                    <a:cubicBezTo>
                      <a:pt x="73" y="7"/>
                      <a:pt x="36" y="4"/>
                      <a:pt x="0" y="0"/>
                    </a:cubicBezTo>
                    <a:cubicBezTo>
                      <a:pt x="0" y="3"/>
                      <a:pt x="0" y="6"/>
                      <a:pt x="0" y="8"/>
                    </a:cubicBezTo>
                    <a:cubicBezTo>
                      <a:pt x="35" y="12"/>
                      <a:pt x="70" y="16"/>
                      <a:pt x="105" y="19"/>
                    </a:cubicBezTo>
                    <a:cubicBezTo>
                      <a:pt x="94" y="123"/>
                      <a:pt x="69" y="225"/>
                      <a:pt x="33" y="32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7" name="Freeform 1281"/>
              <p:cNvSpPr>
                <a:spLocks/>
              </p:cNvSpPr>
              <p:nvPr/>
            </p:nvSpPr>
            <p:spPr bwMode="auto">
              <a:xfrm>
                <a:off x="3371" y="2162"/>
                <a:ext cx="188" cy="150"/>
              </a:xfrm>
              <a:custGeom>
                <a:avLst/>
                <a:gdLst>
                  <a:gd name="T0" fmla="*/ 97 w 100"/>
                  <a:gd name="T1" fmla="*/ 80 h 80"/>
                  <a:gd name="T2" fmla="*/ 100 w 100"/>
                  <a:gd name="T3" fmla="*/ 80 h 80"/>
                  <a:gd name="T4" fmla="*/ 89 w 100"/>
                  <a:gd name="T5" fmla="*/ 15 h 80"/>
                  <a:gd name="T6" fmla="*/ 10 w 100"/>
                  <a:gd name="T7" fmla="*/ 34 h 80"/>
                  <a:gd name="T8" fmla="*/ 2 w 100"/>
                  <a:gd name="T9" fmla="*/ 0 h 80"/>
                  <a:gd name="T10" fmla="*/ 0 w 100"/>
                  <a:gd name="T11" fmla="*/ 1 h 80"/>
                  <a:gd name="T12" fmla="*/ 9 w 100"/>
                  <a:gd name="T13" fmla="*/ 39 h 80"/>
                  <a:gd name="T14" fmla="*/ 88 w 100"/>
                  <a:gd name="T15" fmla="*/ 20 h 80"/>
                  <a:gd name="T16" fmla="*/ 97 w 100"/>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0">
                    <a:moveTo>
                      <a:pt x="97" y="80"/>
                    </a:moveTo>
                    <a:cubicBezTo>
                      <a:pt x="98" y="80"/>
                      <a:pt x="99" y="80"/>
                      <a:pt x="100" y="80"/>
                    </a:cubicBezTo>
                    <a:cubicBezTo>
                      <a:pt x="97" y="58"/>
                      <a:pt x="94" y="36"/>
                      <a:pt x="89" y="15"/>
                    </a:cubicBezTo>
                    <a:cubicBezTo>
                      <a:pt x="63" y="21"/>
                      <a:pt x="37" y="28"/>
                      <a:pt x="10" y="34"/>
                    </a:cubicBezTo>
                    <a:cubicBezTo>
                      <a:pt x="8" y="23"/>
                      <a:pt x="5" y="11"/>
                      <a:pt x="2" y="0"/>
                    </a:cubicBezTo>
                    <a:cubicBezTo>
                      <a:pt x="1" y="0"/>
                      <a:pt x="0" y="0"/>
                      <a:pt x="0" y="1"/>
                    </a:cubicBezTo>
                    <a:cubicBezTo>
                      <a:pt x="3" y="13"/>
                      <a:pt x="6" y="26"/>
                      <a:pt x="9" y="39"/>
                    </a:cubicBezTo>
                    <a:cubicBezTo>
                      <a:pt x="35" y="32"/>
                      <a:pt x="62" y="26"/>
                      <a:pt x="88" y="20"/>
                    </a:cubicBezTo>
                    <a:cubicBezTo>
                      <a:pt x="92" y="40"/>
                      <a:pt x="95" y="60"/>
                      <a:pt x="97" y="8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8" name="Freeform 1282"/>
              <p:cNvSpPr>
                <a:spLocks/>
              </p:cNvSpPr>
              <p:nvPr/>
            </p:nvSpPr>
            <p:spPr bwMode="auto">
              <a:xfrm>
                <a:off x="3657" y="2384"/>
                <a:ext cx="88" cy="496"/>
              </a:xfrm>
              <a:custGeom>
                <a:avLst/>
                <a:gdLst>
                  <a:gd name="T0" fmla="*/ 5 w 47"/>
                  <a:gd name="T1" fmla="*/ 258 h 264"/>
                  <a:gd name="T2" fmla="*/ 24 w 47"/>
                  <a:gd name="T3" fmla="*/ 264 h 264"/>
                  <a:gd name="T4" fmla="*/ 26 w 47"/>
                  <a:gd name="T5" fmla="*/ 259 h 264"/>
                  <a:gd name="T6" fmla="*/ 9 w 47"/>
                  <a:gd name="T7" fmla="*/ 254 h 264"/>
                  <a:gd name="T8" fmla="*/ 45 w 47"/>
                  <a:gd name="T9" fmla="*/ 0 h 264"/>
                  <a:gd name="T10" fmla="*/ 0 w 47"/>
                  <a:gd name="T11" fmla="*/ 3 h 264"/>
                  <a:gd name="T12" fmla="*/ 0 w 47"/>
                  <a:gd name="T13" fmla="*/ 8 h 264"/>
                  <a:gd name="T14" fmla="*/ 42 w 47"/>
                  <a:gd name="T15" fmla="*/ 6 h 264"/>
                  <a:gd name="T16" fmla="*/ 5 w 47"/>
                  <a:gd name="T17" fmla="*/ 25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64">
                    <a:moveTo>
                      <a:pt x="5" y="258"/>
                    </a:moveTo>
                    <a:cubicBezTo>
                      <a:pt x="12" y="260"/>
                      <a:pt x="18" y="262"/>
                      <a:pt x="24" y="264"/>
                    </a:cubicBezTo>
                    <a:cubicBezTo>
                      <a:pt x="25" y="263"/>
                      <a:pt x="25" y="261"/>
                      <a:pt x="26" y="259"/>
                    </a:cubicBezTo>
                    <a:cubicBezTo>
                      <a:pt x="20" y="257"/>
                      <a:pt x="15" y="255"/>
                      <a:pt x="9" y="254"/>
                    </a:cubicBezTo>
                    <a:cubicBezTo>
                      <a:pt x="35" y="172"/>
                      <a:pt x="47" y="86"/>
                      <a:pt x="45" y="0"/>
                    </a:cubicBezTo>
                    <a:cubicBezTo>
                      <a:pt x="30" y="1"/>
                      <a:pt x="15" y="2"/>
                      <a:pt x="0" y="3"/>
                    </a:cubicBezTo>
                    <a:cubicBezTo>
                      <a:pt x="0" y="4"/>
                      <a:pt x="0" y="6"/>
                      <a:pt x="0" y="8"/>
                    </a:cubicBezTo>
                    <a:cubicBezTo>
                      <a:pt x="14" y="7"/>
                      <a:pt x="28" y="6"/>
                      <a:pt x="42" y="6"/>
                    </a:cubicBezTo>
                    <a:cubicBezTo>
                      <a:pt x="45" y="91"/>
                      <a:pt x="32" y="177"/>
                      <a:pt x="5" y="25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9" name="Freeform 1283"/>
              <p:cNvSpPr>
                <a:spLocks/>
              </p:cNvSpPr>
              <p:nvPr/>
            </p:nvSpPr>
            <p:spPr bwMode="auto">
              <a:xfrm>
                <a:off x="4102" y="2619"/>
                <a:ext cx="175" cy="693"/>
              </a:xfrm>
              <a:custGeom>
                <a:avLst/>
                <a:gdLst>
                  <a:gd name="T0" fmla="*/ 9 w 93"/>
                  <a:gd name="T1" fmla="*/ 367 h 369"/>
                  <a:gd name="T2" fmla="*/ 11 w 93"/>
                  <a:gd name="T3" fmla="*/ 369 h 369"/>
                  <a:gd name="T4" fmla="*/ 93 w 93"/>
                  <a:gd name="T5" fmla="*/ 132 h 369"/>
                  <a:gd name="T6" fmla="*/ 4 w 93"/>
                  <a:gd name="T7" fmla="*/ 112 h 369"/>
                  <a:gd name="T8" fmla="*/ 22 w 93"/>
                  <a:gd name="T9" fmla="*/ 0 h 369"/>
                  <a:gd name="T10" fmla="*/ 20 w 93"/>
                  <a:gd name="T11" fmla="*/ 0 h 369"/>
                  <a:gd name="T12" fmla="*/ 0 w 93"/>
                  <a:gd name="T13" fmla="*/ 118 h 369"/>
                  <a:gd name="T14" fmla="*/ 89 w 93"/>
                  <a:gd name="T15" fmla="*/ 140 h 369"/>
                  <a:gd name="T16" fmla="*/ 9 w 93"/>
                  <a:gd name="T17" fmla="*/ 367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69">
                    <a:moveTo>
                      <a:pt x="9" y="367"/>
                    </a:moveTo>
                    <a:cubicBezTo>
                      <a:pt x="10" y="368"/>
                      <a:pt x="11" y="368"/>
                      <a:pt x="11" y="369"/>
                    </a:cubicBezTo>
                    <a:cubicBezTo>
                      <a:pt x="48" y="293"/>
                      <a:pt x="75" y="214"/>
                      <a:pt x="93" y="132"/>
                    </a:cubicBezTo>
                    <a:cubicBezTo>
                      <a:pt x="63" y="125"/>
                      <a:pt x="34" y="119"/>
                      <a:pt x="4" y="112"/>
                    </a:cubicBezTo>
                    <a:cubicBezTo>
                      <a:pt x="12" y="75"/>
                      <a:pt x="18" y="38"/>
                      <a:pt x="22" y="0"/>
                    </a:cubicBezTo>
                    <a:cubicBezTo>
                      <a:pt x="22" y="0"/>
                      <a:pt x="21" y="0"/>
                      <a:pt x="20" y="0"/>
                    </a:cubicBezTo>
                    <a:cubicBezTo>
                      <a:pt x="16" y="40"/>
                      <a:pt x="9" y="79"/>
                      <a:pt x="0" y="118"/>
                    </a:cubicBezTo>
                    <a:cubicBezTo>
                      <a:pt x="30" y="125"/>
                      <a:pt x="60" y="133"/>
                      <a:pt x="89" y="140"/>
                    </a:cubicBezTo>
                    <a:cubicBezTo>
                      <a:pt x="71" y="218"/>
                      <a:pt x="44" y="295"/>
                      <a:pt x="9" y="36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0" name="Freeform 1284"/>
              <p:cNvSpPr>
                <a:spLocks/>
              </p:cNvSpPr>
              <p:nvPr/>
            </p:nvSpPr>
            <p:spPr bwMode="auto">
              <a:xfrm>
                <a:off x="3963" y="2515"/>
                <a:ext cx="137" cy="367"/>
              </a:xfrm>
              <a:custGeom>
                <a:avLst/>
                <a:gdLst>
                  <a:gd name="T0" fmla="*/ 0 w 73"/>
                  <a:gd name="T1" fmla="*/ 190 h 195"/>
                  <a:gd name="T2" fmla="*/ 18 w 73"/>
                  <a:gd name="T3" fmla="*/ 195 h 195"/>
                  <a:gd name="T4" fmla="*/ 19 w 73"/>
                  <a:gd name="T5" fmla="*/ 191 h 195"/>
                  <a:gd name="T6" fmla="*/ 3 w 73"/>
                  <a:gd name="T7" fmla="*/ 186 h 195"/>
                  <a:gd name="T8" fmla="*/ 32 w 73"/>
                  <a:gd name="T9" fmla="*/ 5 h 195"/>
                  <a:gd name="T10" fmla="*/ 73 w 73"/>
                  <a:gd name="T11" fmla="*/ 6 h 195"/>
                  <a:gd name="T12" fmla="*/ 73 w 73"/>
                  <a:gd name="T13" fmla="*/ 2 h 195"/>
                  <a:gd name="T14" fmla="*/ 30 w 73"/>
                  <a:gd name="T15" fmla="*/ 0 h 195"/>
                  <a:gd name="T16" fmla="*/ 0 w 73"/>
                  <a:gd name="T17" fmla="*/ 19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95">
                    <a:moveTo>
                      <a:pt x="0" y="190"/>
                    </a:moveTo>
                    <a:cubicBezTo>
                      <a:pt x="6" y="192"/>
                      <a:pt x="12" y="194"/>
                      <a:pt x="18" y="195"/>
                    </a:cubicBezTo>
                    <a:cubicBezTo>
                      <a:pt x="18" y="194"/>
                      <a:pt x="19" y="193"/>
                      <a:pt x="19" y="191"/>
                    </a:cubicBezTo>
                    <a:cubicBezTo>
                      <a:pt x="13" y="189"/>
                      <a:pt x="8" y="188"/>
                      <a:pt x="3" y="186"/>
                    </a:cubicBezTo>
                    <a:cubicBezTo>
                      <a:pt x="18" y="127"/>
                      <a:pt x="28" y="66"/>
                      <a:pt x="32" y="5"/>
                    </a:cubicBezTo>
                    <a:cubicBezTo>
                      <a:pt x="45" y="5"/>
                      <a:pt x="59" y="6"/>
                      <a:pt x="73" y="6"/>
                    </a:cubicBezTo>
                    <a:cubicBezTo>
                      <a:pt x="73" y="5"/>
                      <a:pt x="73" y="3"/>
                      <a:pt x="73" y="2"/>
                    </a:cubicBezTo>
                    <a:cubicBezTo>
                      <a:pt x="59" y="1"/>
                      <a:pt x="45" y="1"/>
                      <a:pt x="30" y="0"/>
                    </a:cubicBezTo>
                    <a:cubicBezTo>
                      <a:pt x="27" y="64"/>
                      <a:pt x="17" y="128"/>
                      <a:pt x="0" y="1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1" name="Freeform 1285"/>
              <p:cNvSpPr>
                <a:spLocks/>
              </p:cNvSpPr>
              <p:nvPr/>
            </p:nvSpPr>
            <p:spPr bwMode="auto">
              <a:xfrm>
                <a:off x="3937" y="372"/>
                <a:ext cx="1058" cy="1077"/>
              </a:xfrm>
              <a:custGeom>
                <a:avLst/>
                <a:gdLst>
                  <a:gd name="T0" fmla="*/ 562 w 563"/>
                  <a:gd name="T1" fmla="*/ 573 h 573"/>
                  <a:gd name="T2" fmla="*/ 563 w 563"/>
                  <a:gd name="T3" fmla="*/ 572 h 573"/>
                  <a:gd name="T4" fmla="*/ 515 w 563"/>
                  <a:gd name="T5" fmla="*/ 457 h 573"/>
                  <a:gd name="T6" fmla="*/ 434 w 563"/>
                  <a:gd name="T7" fmla="*/ 498 h 573"/>
                  <a:gd name="T8" fmla="*/ 1 w 563"/>
                  <a:gd name="T9" fmla="*/ 0 h 573"/>
                  <a:gd name="T10" fmla="*/ 0 w 563"/>
                  <a:gd name="T11" fmla="*/ 1 h 573"/>
                  <a:gd name="T12" fmla="*/ 435 w 563"/>
                  <a:gd name="T13" fmla="*/ 505 h 573"/>
                  <a:gd name="T14" fmla="*/ 517 w 563"/>
                  <a:gd name="T15" fmla="*/ 465 h 573"/>
                  <a:gd name="T16" fmla="*/ 562 w 563"/>
                  <a:gd name="T17" fmla="*/ 57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3" h="573">
                    <a:moveTo>
                      <a:pt x="562" y="573"/>
                    </a:moveTo>
                    <a:cubicBezTo>
                      <a:pt x="562" y="573"/>
                      <a:pt x="562" y="572"/>
                      <a:pt x="563" y="572"/>
                    </a:cubicBezTo>
                    <a:cubicBezTo>
                      <a:pt x="549" y="533"/>
                      <a:pt x="533" y="495"/>
                      <a:pt x="515" y="457"/>
                    </a:cubicBezTo>
                    <a:cubicBezTo>
                      <a:pt x="488" y="471"/>
                      <a:pt x="461" y="484"/>
                      <a:pt x="434" y="498"/>
                    </a:cubicBezTo>
                    <a:cubicBezTo>
                      <a:pt x="342" y="303"/>
                      <a:pt x="199" y="129"/>
                      <a:pt x="1" y="0"/>
                    </a:cubicBezTo>
                    <a:cubicBezTo>
                      <a:pt x="1" y="0"/>
                      <a:pt x="0" y="1"/>
                      <a:pt x="0" y="1"/>
                    </a:cubicBezTo>
                    <a:cubicBezTo>
                      <a:pt x="200" y="132"/>
                      <a:pt x="344" y="307"/>
                      <a:pt x="435" y="505"/>
                    </a:cubicBezTo>
                    <a:cubicBezTo>
                      <a:pt x="463" y="492"/>
                      <a:pt x="490" y="478"/>
                      <a:pt x="517" y="465"/>
                    </a:cubicBezTo>
                    <a:cubicBezTo>
                      <a:pt x="533" y="500"/>
                      <a:pt x="548" y="536"/>
                      <a:pt x="562" y="57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2" name="Freeform 1286"/>
              <p:cNvSpPr>
                <a:spLocks/>
              </p:cNvSpPr>
              <p:nvPr/>
            </p:nvSpPr>
            <p:spPr bwMode="auto">
              <a:xfrm>
                <a:off x="2882" y="242"/>
                <a:ext cx="694" cy="243"/>
              </a:xfrm>
              <a:custGeom>
                <a:avLst/>
                <a:gdLst>
                  <a:gd name="T0" fmla="*/ 306 w 369"/>
                  <a:gd name="T1" fmla="*/ 129 h 129"/>
                  <a:gd name="T2" fmla="*/ 369 w 369"/>
                  <a:gd name="T3" fmla="*/ 3 h 129"/>
                  <a:gd name="T4" fmla="*/ 362 w 369"/>
                  <a:gd name="T5" fmla="*/ 0 h 129"/>
                  <a:gd name="T6" fmla="*/ 300 w 369"/>
                  <a:gd name="T7" fmla="*/ 125 h 129"/>
                  <a:gd name="T8" fmla="*/ 8 w 369"/>
                  <a:gd name="T9" fmla="*/ 35 h 129"/>
                  <a:gd name="T10" fmla="*/ 0 w 369"/>
                  <a:gd name="T11" fmla="*/ 78 h 129"/>
                  <a:gd name="T12" fmla="*/ 8 w 369"/>
                  <a:gd name="T13" fmla="*/ 80 h 129"/>
                  <a:gd name="T14" fmla="*/ 16 w 369"/>
                  <a:gd name="T15" fmla="*/ 38 h 129"/>
                  <a:gd name="T16" fmla="*/ 306 w 369"/>
                  <a:gd name="T1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129">
                    <a:moveTo>
                      <a:pt x="306" y="129"/>
                    </a:moveTo>
                    <a:cubicBezTo>
                      <a:pt x="327" y="87"/>
                      <a:pt x="348" y="45"/>
                      <a:pt x="369" y="3"/>
                    </a:cubicBezTo>
                    <a:cubicBezTo>
                      <a:pt x="367" y="2"/>
                      <a:pt x="364" y="1"/>
                      <a:pt x="362" y="0"/>
                    </a:cubicBezTo>
                    <a:cubicBezTo>
                      <a:pt x="341" y="41"/>
                      <a:pt x="321" y="83"/>
                      <a:pt x="300" y="125"/>
                    </a:cubicBezTo>
                    <a:cubicBezTo>
                      <a:pt x="213" y="85"/>
                      <a:pt x="115" y="55"/>
                      <a:pt x="8" y="35"/>
                    </a:cubicBezTo>
                    <a:cubicBezTo>
                      <a:pt x="5" y="49"/>
                      <a:pt x="3" y="64"/>
                      <a:pt x="0" y="78"/>
                    </a:cubicBezTo>
                    <a:cubicBezTo>
                      <a:pt x="2" y="79"/>
                      <a:pt x="5" y="79"/>
                      <a:pt x="8" y="80"/>
                    </a:cubicBezTo>
                    <a:cubicBezTo>
                      <a:pt x="11" y="66"/>
                      <a:pt x="13" y="52"/>
                      <a:pt x="16" y="38"/>
                    </a:cubicBezTo>
                    <a:cubicBezTo>
                      <a:pt x="122" y="59"/>
                      <a:pt x="219" y="90"/>
                      <a:pt x="306" y="12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3" name="Freeform 1287"/>
              <p:cNvSpPr>
                <a:spLocks/>
              </p:cNvSpPr>
              <p:nvPr/>
            </p:nvSpPr>
            <p:spPr bwMode="auto">
              <a:xfrm>
                <a:off x="3332" y="1120"/>
                <a:ext cx="270" cy="297"/>
              </a:xfrm>
              <a:custGeom>
                <a:avLst/>
                <a:gdLst>
                  <a:gd name="T0" fmla="*/ 142 w 144"/>
                  <a:gd name="T1" fmla="*/ 75 h 158"/>
                  <a:gd name="T2" fmla="*/ 144 w 144"/>
                  <a:gd name="T3" fmla="*/ 73 h 158"/>
                  <a:gd name="T4" fmla="*/ 51 w 144"/>
                  <a:gd name="T5" fmla="*/ 0 h 158"/>
                  <a:gd name="T6" fmla="*/ 0 w 144"/>
                  <a:gd name="T7" fmla="*/ 72 h 158"/>
                  <a:gd name="T8" fmla="*/ 71 w 144"/>
                  <a:gd name="T9" fmla="*/ 126 h 158"/>
                  <a:gd name="T10" fmla="*/ 45 w 144"/>
                  <a:gd name="T11" fmla="*/ 154 h 158"/>
                  <a:gd name="T12" fmla="*/ 50 w 144"/>
                  <a:gd name="T13" fmla="*/ 158 h 158"/>
                  <a:gd name="T14" fmla="*/ 77 w 144"/>
                  <a:gd name="T15" fmla="*/ 129 h 158"/>
                  <a:gd name="T16" fmla="*/ 6 w 144"/>
                  <a:gd name="T17" fmla="*/ 74 h 158"/>
                  <a:gd name="T18" fmla="*/ 56 w 144"/>
                  <a:gd name="T19" fmla="*/ 6 h 158"/>
                  <a:gd name="T20" fmla="*/ 142 w 144"/>
                  <a:gd name="T21" fmla="*/ 7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158">
                    <a:moveTo>
                      <a:pt x="142" y="75"/>
                    </a:moveTo>
                    <a:cubicBezTo>
                      <a:pt x="143" y="74"/>
                      <a:pt x="143" y="74"/>
                      <a:pt x="144" y="73"/>
                    </a:cubicBezTo>
                    <a:cubicBezTo>
                      <a:pt x="115" y="47"/>
                      <a:pt x="84" y="23"/>
                      <a:pt x="51" y="0"/>
                    </a:cubicBezTo>
                    <a:cubicBezTo>
                      <a:pt x="34" y="24"/>
                      <a:pt x="16" y="48"/>
                      <a:pt x="0" y="72"/>
                    </a:cubicBezTo>
                    <a:cubicBezTo>
                      <a:pt x="25" y="89"/>
                      <a:pt x="49" y="107"/>
                      <a:pt x="71" y="126"/>
                    </a:cubicBezTo>
                    <a:cubicBezTo>
                      <a:pt x="62" y="135"/>
                      <a:pt x="54" y="145"/>
                      <a:pt x="45" y="154"/>
                    </a:cubicBezTo>
                    <a:cubicBezTo>
                      <a:pt x="47" y="156"/>
                      <a:pt x="49" y="157"/>
                      <a:pt x="50" y="158"/>
                    </a:cubicBezTo>
                    <a:cubicBezTo>
                      <a:pt x="59" y="149"/>
                      <a:pt x="68" y="139"/>
                      <a:pt x="77" y="129"/>
                    </a:cubicBezTo>
                    <a:cubicBezTo>
                      <a:pt x="55" y="109"/>
                      <a:pt x="32" y="91"/>
                      <a:pt x="6" y="74"/>
                    </a:cubicBezTo>
                    <a:cubicBezTo>
                      <a:pt x="23" y="52"/>
                      <a:pt x="39" y="29"/>
                      <a:pt x="56" y="6"/>
                    </a:cubicBezTo>
                    <a:cubicBezTo>
                      <a:pt x="87" y="28"/>
                      <a:pt x="116" y="50"/>
                      <a:pt x="142" y="7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4" name="Freeform 1288"/>
              <p:cNvSpPr>
                <a:spLocks/>
              </p:cNvSpPr>
              <p:nvPr/>
            </p:nvSpPr>
            <p:spPr bwMode="auto">
              <a:xfrm>
                <a:off x="2990" y="1094"/>
                <a:ext cx="242" cy="117"/>
              </a:xfrm>
              <a:custGeom>
                <a:avLst/>
                <a:gdLst>
                  <a:gd name="T0" fmla="*/ 95 w 129"/>
                  <a:gd name="T1" fmla="*/ 62 h 62"/>
                  <a:gd name="T2" fmla="*/ 129 w 129"/>
                  <a:gd name="T3" fmla="*/ 2 h 62"/>
                  <a:gd name="T4" fmla="*/ 124 w 129"/>
                  <a:gd name="T5" fmla="*/ 0 h 62"/>
                  <a:gd name="T6" fmla="*/ 92 w 129"/>
                  <a:gd name="T7" fmla="*/ 58 h 62"/>
                  <a:gd name="T8" fmla="*/ 27 w 129"/>
                  <a:gd name="T9" fmla="*/ 30 h 62"/>
                  <a:gd name="T10" fmla="*/ 22 w 129"/>
                  <a:gd name="T11" fmla="*/ 40 h 62"/>
                  <a:gd name="T12" fmla="*/ 0 w 129"/>
                  <a:gd name="T13" fmla="*/ 36 h 62"/>
                  <a:gd name="T14" fmla="*/ 2 w 129"/>
                  <a:gd name="T15" fmla="*/ 38 h 62"/>
                  <a:gd name="T16" fmla="*/ 26 w 129"/>
                  <a:gd name="T17" fmla="*/ 42 h 62"/>
                  <a:gd name="T18" fmla="*/ 30 w 129"/>
                  <a:gd name="T19" fmla="*/ 33 h 62"/>
                  <a:gd name="T20" fmla="*/ 95 w 129"/>
                  <a:gd name="T2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62">
                    <a:moveTo>
                      <a:pt x="95" y="62"/>
                    </a:moveTo>
                    <a:cubicBezTo>
                      <a:pt x="106" y="42"/>
                      <a:pt x="118" y="22"/>
                      <a:pt x="129" y="2"/>
                    </a:cubicBezTo>
                    <a:cubicBezTo>
                      <a:pt x="127" y="1"/>
                      <a:pt x="125" y="0"/>
                      <a:pt x="124" y="0"/>
                    </a:cubicBezTo>
                    <a:cubicBezTo>
                      <a:pt x="113" y="19"/>
                      <a:pt x="102" y="39"/>
                      <a:pt x="92" y="58"/>
                    </a:cubicBezTo>
                    <a:cubicBezTo>
                      <a:pt x="71" y="48"/>
                      <a:pt x="49" y="39"/>
                      <a:pt x="27" y="30"/>
                    </a:cubicBezTo>
                    <a:cubicBezTo>
                      <a:pt x="25" y="33"/>
                      <a:pt x="24" y="36"/>
                      <a:pt x="22" y="40"/>
                    </a:cubicBezTo>
                    <a:cubicBezTo>
                      <a:pt x="15" y="38"/>
                      <a:pt x="8" y="37"/>
                      <a:pt x="0" y="36"/>
                    </a:cubicBezTo>
                    <a:cubicBezTo>
                      <a:pt x="1" y="37"/>
                      <a:pt x="2" y="37"/>
                      <a:pt x="2" y="38"/>
                    </a:cubicBezTo>
                    <a:cubicBezTo>
                      <a:pt x="10" y="39"/>
                      <a:pt x="19" y="41"/>
                      <a:pt x="26" y="42"/>
                    </a:cubicBezTo>
                    <a:cubicBezTo>
                      <a:pt x="28" y="39"/>
                      <a:pt x="29" y="36"/>
                      <a:pt x="30" y="33"/>
                    </a:cubicBezTo>
                    <a:cubicBezTo>
                      <a:pt x="53" y="42"/>
                      <a:pt x="74" y="52"/>
                      <a:pt x="95" y="6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5" name="Freeform 1289"/>
              <p:cNvSpPr>
                <a:spLocks/>
              </p:cNvSpPr>
              <p:nvPr/>
            </p:nvSpPr>
            <p:spPr bwMode="auto">
              <a:xfrm>
                <a:off x="4162" y="761"/>
                <a:ext cx="269" cy="423"/>
              </a:xfrm>
              <a:custGeom>
                <a:avLst/>
                <a:gdLst>
                  <a:gd name="T0" fmla="*/ 142 w 143"/>
                  <a:gd name="T1" fmla="*/ 225 h 225"/>
                  <a:gd name="T2" fmla="*/ 143 w 143"/>
                  <a:gd name="T3" fmla="*/ 225 h 225"/>
                  <a:gd name="T4" fmla="*/ 6 w 143"/>
                  <a:gd name="T5" fmla="*/ 48 h 225"/>
                  <a:gd name="T6" fmla="*/ 52 w 143"/>
                  <a:gd name="T7" fmla="*/ 5 h 225"/>
                  <a:gd name="T8" fmla="*/ 47 w 143"/>
                  <a:gd name="T9" fmla="*/ 0 h 225"/>
                  <a:gd name="T10" fmla="*/ 0 w 143"/>
                  <a:gd name="T11" fmla="*/ 44 h 225"/>
                  <a:gd name="T12" fmla="*/ 142 w 143"/>
                  <a:gd name="T13" fmla="*/ 225 h 225"/>
                </a:gdLst>
                <a:ahLst/>
                <a:cxnLst>
                  <a:cxn ang="0">
                    <a:pos x="T0" y="T1"/>
                  </a:cxn>
                  <a:cxn ang="0">
                    <a:pos x="T2" y="T3"/>
                  </a:cxn>
                  <a:cxn ang="0">
                    <a:pos x="T4" y="T5"/>
                  </a:cxn>
                  <a:cxn ang="0">
                    <a:pos x="T6" y="T7"/>
                  </a:cxn>
                  <a:cxn ang="0">
                    <a:pos x="T8" y="T9"/>
                  </a:cxn>
                  <a:cxn ang="0">
                    <a:pos x="T10" y="T11"/>
                  </a:cxn>
                  <a:cxn ang="0">
                    <a:pos x="T12" y="T13"/>
                  </a:cxn>
                </a:cxnLst>
                <a:rect l="0" t="0" r="r" b="b"/>
                <a:pathLst>
                  <a:path w="143" h="225">
                    <a:moveTo>
                      <a:pt x="142" y="225"/>
                    </a:moveTo>
                    <a:cubicBezTo>
                      <a:pt x="142" y="225"/>
                      <a:pt x="143" y="225"/>
                      <a:pt x="143" y="225"/>
                    </a:cubicBezTo>
                    <a:cubicBezTo>
                      <a:pt x="104" y="162"/>
                      <a:pt x="58" y="103"/>
                      <a:pt x="6" y="48"/>
                    </a:cubicBezTo>
                    <a:cubicBezTo>
                      <a:pt x="21" y="34"/>
                      <a:pt x="37" y="20"/>
                      <a:pt x="52" y="5"/>
                    </a:cubicBezTo>
                    <a:cubicBezTo>
                      <a:pt x="50" y="3"/>
                      <a:pt x="49" y="1"/>
                      <a:pt x="47" y="0"/>
                    </a:cubicBezTo>
                    <a:cubicBezTo>
                      <a:pt x="31" y="15"/>
                      <a:pt x="16" y="30"/>
                      <a:pt x="0" y="44"/>
                    </a:cubicBezTo>
                    <a:cubicBezTo>
                      <a:pt x="54" y="101"/>
                      <a:pt x="102" y="161"/>
                      <a:pt x="142" y="22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6" name="Freeform 1290"/>
              <p:cNvSpPr>
                <a:spLocks/>
              </p:cNvSpPr>
              <p:nvPr/>
            </p:nvSpPr>
            <p:spPr bwMode="auto">
              <a:xfrm>
                <a:off x="4021" y="1585"/>
                <a:ext cx="181" cy="128"/>
              </a:xfrm>
              <a:custGeom>
                <a:avLst/>
                <a:gdLst>
                  <a:gd name="T0" fmla="*/ 32 w 96"/>
                  <a:gd name="T1" fmla="*/ 68 h 68"/>
                  <a:gd name="T2" fmla="*/ 96 w 96"/>
                  <a:gd name="T3" fmla="*/ 38 h 68"/>
                  <a:gd name="T4" fmla="*/ 94 w 96"/>
                  <a:gd name="T5" fmla="*/ 33 h 68"/>
                  <a:gd name="T6" fmla="*/ 31 w 96"/>
                  <a:gd name="T7" fmla="*/ 63 h 68"/>
                  <a:gd name="T8" fmla="*/ 1 w 96"/>
                  <a:gd name="T9" fmla="*/ 0 h 68"/>
                  <a:gd name="T10" fmla="*/ 0 w 96"/>
                  <a:gd name="T11" fmla="*/ 1 h 68"/>
                  <a:gd name="T12" fmla="*/ 32 w 96"/>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96" h="68">
                    <a:moveTo>
                      <a:pt x="32" y="68"/>
                    </a:moveTo>
                    <a:cubicBezTo>
                      <a:pt x="53" y="58"/>
                      <a:pt x="75" y="48"/>
                      <a:pt x="96" y="38"/>
                    </a:cubicBezTo>
                    <a:cubicBezTo>
                      <a:pt x="96" y="36"/>
                      <a:pt x="95" y="35"/>
                      <a:pt x="94" y="33"/>
                    </a:cubicBezTo>
                    <a:cubicBezTo>
                      <a:pt x="73" y="43"/>
                      <a:pt x="52" y="53"/>
                      <a:pt x="31" y="63"/>
                    </a:cubicBezTo>
                    <a:cubicBezTo>
                      <a:pt x="22" y="42"/>
                      <a:pt x="12" y="20"/>
                      <a:pt x="1" y="0"/>
                    </a:cubicBezTo>
                    <a:cubicBezTo>
                      <a:pt x="0" y="0"/>
                      <a:pt x="0" y="1"/>
                      <a:pt x="0" y="1"/>
                    </a:cubicBezTo>
                    <a:cubicBezTo>
                      <a:pt x="11" y="23"/>
                      <a:pt x="22" y="45"/>
                      <a:pt x="32" y="6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7" name="Freeform 1291"/>
              <p:cNvSpPr>
                <a:spLocks/>
              </p:cNvSpPr>
              <p:nvPr/>
            </p:nvSpPr>
            <p:spPr bwMode="auto">
              <a:xfrm>
                <a:off x="2790" y="1286"/>
                <a:ext cx="216" cy="263"/>
              </a:xfrm>
              <a:custGeom>
                <a:avLst/>
                <a:gdLst>
                  <a:gd name="T0" fmla="*/ 88 w 115"/>
                  <a:gd name="T1" fmla="*/ 140 h 140"/>
                  <a:gd name="T2" fmla="*/ 89 w 115"/>
                  <a:gd name="T3" fmla="*/ 139 h 140"/>
                  <a:gd name="T4" fmla="*/ 4 w 115"/>
                  <a:gd name="T5" fmla="*/ 106 h 140"/>
                  <a:gd name="T6" fmla="*/ 38 w 115"/>
                  <a:gd name="T7" fmla="*/ 3 h 140"/>
                  <a:gd name="T8" fmla="*/ 114 w 115"/>
                  <a:gd name="T9" fmla="*/ 30 h 140"/>
                  <a:gd name="T10" fmla="*/ 115 w 115"/>
                  <a:gd name="T11" fmla="*/ 29 h 140"/>
                  <a:gd name="T12" fmla="*/ 35 w 115"/>
                  <a:gd name="T13" fmla="*/ 0 h 140"/>
                  <a:gd name="T14" fmla="*/ 0 w 115"/>
                  <a:gd name="T15" fmla="*/ 107 h 140"/>
                  <a:gd name="T16" fmla="*/ 88 w 115"/>
                  <a:gd name="T17"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40">
                    <a:moveTo>
                      <a:pt x="88" y="140"/>
                    </a:moveTo>
                    <a:cubicBezTo>
                      <a:pt x="89" y="140"/>
                      <a:pt x="89" y="140"/>
                      <a:pt x="89" y="139"/>
                    </a:cubicBezTo>
                    <a:cubicBezTo>
                      <a:pt x="63" y="126"/>
                      <a:pt x="34" y="115"/>
                      <a:pt x="4" y="106"/>
                    </a:cubicBezTo>
                    <a:cubicBezTo>
                      <a:pt x="15" y="72"/>
                      <a:pt x="27" y="37"/>
                      <a:pt x="38" y="3"/>
                    </a:cubicBezTo>
                    <a:cubicBezTo>
                      <a:pt x="65" y="11"/>
                      <a:pt x="90" y="20"/>
                      <a:pt x="114" y="30"/>
                    </a:cubicBezTo>
                    <a:cubicBezTo>
                      <a:pt x="115" y="30"/>
                      <a:pt x="115" y="29"/>
                      <a:pt x="115" y="29"/>
                    </a:cubicBezTo>
                    <a:cubicBezTo>
                      <a:pt x="90" y="18"/>
                      <a:pt x="63" y="8"/>
                      <a:pt x="35" y="0"/>
                    </a:cubicBezTo>
                    <a:cubicBezTo>
                      <a:pt x="23" y="35"/>
                      <a:pt x="11" y="71"/>
                      <a:pt x="0" y="107"/>
                    </a:cubicBezTo>
                    <a:cubicBezTo>
                      <a:pt x="32" y="116"/>
                      <a:pt x="61" y="127"/>
                      <a:pt x="88" y="14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8" name="Freeform 1292"/>
              <p:cNvSpPr>
                <a:spLocks/>
              </p:cNvSpPr>
              <p:nvPr/>
            </p:nvSpPr>
            <p:spPr bwMode="auto">
              <a:xfrm>
                <a:off x="3146" y="1980"/>
                <a:ext cx="180" cy="377"/>
              </a:xfrm>
              <a:custGeom>
                <a:avLst/>
                <a:gdLst>
                  <a:gd name="T0" fmla="*/ 71 w 96"/>
                  <a:gd name="T1" fmla="*/ 201 h 201"/>
                  <a:gd name="T2" fmla="*/ 96 w 96"/>
                  <a:gd name="T3" fmla="*/ 198 h 201"/>
                  <a:gd name="T4" fmla="*/ 95 w 96"/>
                  <a:gd name="T5" fmla="*/ 196 h 201"/>
                  <a:gd name="T6" fmla="*/ 72 w 96"/>
                  <a:gd name="T7" fmla="*/ 199 h 201"/>
                  <a:gd name="T8" fmla="*/ 1 w 96"/>
                  <a:gd name="T9" fmla="*/ 0 h 201"/>
                  <a:gd name="T10" fmla="*/ 0 w 96"/>
                  <a:gd name="T11" fmla="*/ 0 h 201"/>
                  <a:gd name="T12" fmla="*/ 71 w 96"/>
                  <a:gd name="T13" fmla="*/ 201 h 201"/>
                </a:gdLst>
                <a:ahLst/>
                <a:cxnLst>
                  <a:cxn ang="0">
                    <a:pos x="T0" y="T1"/>
                  </a:cxn>
                  <a:cxn ang="0">
                    <a:pos x="T2" y="T3"/>
                  </a:cxn>
                  <a:cxn ang="0">
                    <a:pos x="T4" y="T5"/>
                  </a:cxn>
                  <a:cxn ang="0">
                    <a:pos x="T6" y="T7"/>
                  </a:cxn>
                  <a:cxn ang="0">
                    <a:pos x="T8" y="T9"/>
                  </a:cxn>
                  <a:cxn ang="0">
                    <a:pos x="T10" y="T11"/>
                  </a:cxn>
                  <a:cxn ang="0">
                    <a:pos x="T12" y="T13"/>
                  </a:cxn>
                </a:cxnLst>
                <a:rect l="0" t="0" r="r" b="b"/>
                <a:pathLst>
                  <a:path w="96" h="201">
                    <a:moveTo>
                      <a:pt x="71" y="201"/>
                    </a:moveTo>
                    <a:cubicBezTo>
                      <a:pt x="79" y="200"/>
                      <a:pt x="87" y="199"/>
                      <a:pt x="96" y="198"/>
                    </a:cubicBezTo>
                    <a:cubicBezTo>
                      <a:pt x="95" y="198"/>
                      <a:pt x="95" y="197"/>
                      <a:pt x="95" y="196"/>
                    </a:cubicBezTo>
                    <a:cubicBezTo>
                      <a:pt x="87" y="197"/>
                      <a:pt x="80" y="198"/>
                      <a:pt x="72" y="199"/>
                    </a:cubicBezTo>
                    <a:cubicBezTo>
                      <a:pt x="65" y="128"/>
                      <a:pt x="42" y="59"/>
                      <a:pt x="1" y="0"/>
                    </a:cubicBezTo>
                    <a:cubicBezTo>
                      <a:pt x="1" y="0"/>
                      <a:pt x="0" y="0"/>
                      <a:pt x="0" y="0"/>
                    </a:cubicBezTo>
                    <a:cubicBezTo>
                      <a:pt x="41" y="60"/>
                      <a:pt x="64" y="130"/>
                      <a:pt x="71" y="20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9" name="Freeform 1293"/>
              <p:cNvSpPr>
                <a:spLocks/>
              </p:cNvSpPr>
              <p:nvPr/>
            </p:nvSpPr>
            <p:spPr bwMode="auto">
              <a:xfrm>
                <a:off x="3149" y="3194"/>
                <a:ext cx="263" cy="274"/>
              </a:xfrm>
              <a:custGeom>
                <a:avLst/>
                <a:gdLst>
                  <a:gd name="T0" fmla="*/ 0 w 140"/>
                  <a:gd name="T1" fmla="*/ 144 h 146"/>
                  <a:gd name="T2" fmla="*/ 1 w 140"/>
                  <a:gd name="T3" fmla="*/ 146 h 146"/>
                  <a:gd name="T4" fmla="*/ 43 w 140"/>
                  <a:gd name="T5" fmla="*/ 115 h 146"/>
                  <a:gd name="T6" fmla="*/ 38 w 140"/>
                  <a:gd name="T7" fmla="*/ 109 h 146"/>
                  <a:gd name="T8" fmla="*/ 140 w 140"/>
                  <a:gd name="T9" fmla="*/ 1 h 146"/>
                  <a:gd name="T10" fmla="*/ 138 w 140"/>
                  <a:gd name="T11" fmla="*/ 0 h 146"/>
                  <a:gd name="T12" fmla="*/ 33 w 140"/>
                  <a:gd name="T13" fmla="*/ 110 h 146"/>
                  <a:gd name="T14" fmla="*/ 38 w 140"/>
                  <a:gd name="T15" fmla="*/ 116 h 146"/>
                  <a:gd name="T16" fmla="*/ 0 w 140"/>
                  <a:gd name="T17"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46">
                    <a:moveTo>
                      <a:pt x="0" y="144"/>
                    </a:moveTo>
                    <a:cubicBezTo>
                      <a:pt x="0" y="145"/>
                      <a:pt x="1" y="146"/>
                      <a:pt x="1" y="146"/>
                    </a:cubicBezTo>
                    <a:cubicBezTo>
                      <a:pt x="16" y="137"/>
                      <a:pt x="30" y="126"/>
                      <a:pt x="43" y="115"/>
                    </a:cubicBezTo>
                    <a:cubicBezTo>
                      <a:pt x="41" y="113"/>
                      <a:pt x="40" y="111"/>
                      <a:pt x="38" y="109"/>
                    </a:cubicBezTo>
                    <a:cubicBezTo>
                      <a:pt x="77" y="77"/>
                      <a:pt x="111" y="41"/>
                      <a:pt x="140" y="1"/>
                    </a:cubicBezTo>
                    <a:cubicBezTo>
                      <a:pt x="139" y="1"/>
                      <a:pt x="139" y="0"/>
                      <a:pt x="138" y="0"/>
                    </a:cubicBezTo>
                    <a:cubicBezTo>
                      <a:pt x="108" y="40"/>
                      <a:pt x="72" y="78"/>
                      <a:pt x="33" y="110"/>
                    </a:cubicBezTo>
                    <a:cubicBezTo>
                      <a:pt x="34" y="112"/>
                      <a:pt x="36" y="114"/>
                      <a:pt x="38" y="116"/>
                    </a:cubicBezTo>
                    <a:cubicBezTo>
                      <a:pt x="26" y="126"/>
                      <a:pt x="13" y="136"/>
                      <a:pt x="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0" name="Freeform 1294"/>
              <p:cNvSpPr>
                <a:spLocks/>
              </p:cNvSpPr>
              <p:nvPr/>
            </p:nvSpPr>
            <p:spPr bwMode="auto">
              <a:xfrm>
                <a:off x="3813" y="3826"/>
                <a:ext cx="310" cy="259"/>
              </a:xfrm>
              <a:custGeom>
                <a:avLst/>
                <a:gdLst>
                  <a:gd name="T0" fmla="*/ 4 w 165"/>
                  <a:gd name="T1" fmla="*/ 100 h 138"/>
                  <a:gd name="T2" fmla="*/ 37 w 165"/>
                  <a:gd name="T3" fmla="*/ 138 h 138"/>
                  <a:gd name="T4" fmla="*/ 165 w 165"/>
                  <a:gd name="T5" fmla="*/ 1 h 138"/>
                  <a:gd name="T6" fmla="*/ 163 w 165"/>
                  <a:gd name="T7" fmla="*/ 0 h 138"/>
                  <a:gd name="T8" fmla="*/ 42 w 165"/>
                  <a:gd name="T9" fmla="*/ 130 h 138"/>
                  <a:gd name="T10" fmla="*/ 13 w 165"/>
                  <a:gd name="T11" fmla="*/ 96 h 138"/>
                  <a:gd name="T12" fmla="*/ 47 w 165"/>
                  <a:gd name="T13" fmla="*/ 62 h 138"/>
                  <a:gd name="T14" fmla="*/ 5 w 165"/>
                  <a:gd name="T15" fmla="*/ 18 h 138"/>
                  <a:gd name="T16" fmla="*/ 0 w 165"/>
                  <a:gd name="T17" fmla="*/ 24 h 138"/>
                  <a:gd name="T18" fmla="*/ 40 w 165"/>
                  <a:gd name="T19" fmla="*/ 66 h 138"/>
                  <a:gd name="T20" fmla="*/ 4 w 165"/>
                  <a:gd name="T21"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138">
                    <a:moveTo>
                      <a:pt x="4" y="100"/>
                    </a:moveTo>
                    <a:cubicBezTo>
                      <a:pt x="15" y="112"/>
                      <a:pt x="26" y="125"/>
                      <a:pt x="37" y="138"/>
                    </a:cubicBezTo>
                    <a:cubicBezTo>
                      <a:pt x="84" y="96"/>
                      <a:pt x="126" y="50"/>
                      <a:pt x="165" y="1"/>
                    </a:cubicBezTo>
                    <a:cubicBezTo>
                      <a:pt x="164" y="0"/>
                      <a:pt x="164" y="0"/>
                      <a:pt x="163" y="0"/>
                    </a:cubicBezTo>
                    <a:cubicBezTo>
                      <a:pt x="126" y="46"/>
                      <a:pt x="86" y="90"/>
                      <a:pt x="42" y="130"/>
                    </a:cubicBezTo>
                    <a:cubicBezTo>
                      <a:pt x="32" y="118"/>
                      <a:pt x="22" y="107"/>
                      <a:pt x="13" y="96"/>
                    </a:cubicBezTo>
                    <a:cubicBezTo>
                      <a:pt x="24" y="85"/>
                      <a:pt x="36" y="73"/>
                      <a:pt x="47" y="62"/>
                    </a:cubicBezTo>
                    <a:cubicBezTo>
                      <a:pt x="33" y="47"/>
                      <a:pt x="19" y="33"/>
                      <a:pt x="5" y="18"/>
                    </a:cubicBezTo>
                    <a:cubicBezTo>
                      <a:pt x="4" y="20"/>
                      <a:pt x="2" y="22"/>
                      <a:pt x="0" y="24"/>
                    </a:cubicBezTo>
                    <a:cubicBezTo>
                      <a:pt x="13" y="38"/>
                      <a:pt x="27" y="52"/>
                      <a:pt x="40" y="66"/>
                    </a:cubicBezTo>
                    <a:cubicBezTo>
                      <a:pt x="28" y="78"/>
                      <a:pt x="17" y="89"/>
                      <a:pt x="4" y="10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301" name="Freeform 854"/>
            <p:cNvSpPr>
              <a:spLocks/>
            </p:cNvSpPr>
            <p:nvPr/>
          </p:nvSpPr>
          <p:spPr bwMode="auto">
            <a:xfrm rot="11067552">
              <a:off x="3040887" y="2633714"/>
              <a:ext cx="144814" cy="146189"/>
            </a:xfrm>
            <a:custGeom>
              <a:avLst/>
              <a:gdLst>
                <a:gd name="T0" fmla="*/ 0 w 101"/>
                <a:gd name="T1" fmla="*/ 41 h 81"/>
                <a:gd name="T2" fmla="*/ 51 w 101"/>
                <a:gd name="T3" fmla="*/ 0 h 81"/>
                <a:gd name="T4" fmla="*/ 101 w 101"/>
                <a:gd name="T5" fmla="*/ 41 h 81"/>
                <a:gd name="T6" fmla="*/ 51 w 101"/>
                <a:gd name="T7" fmla="*/ 81 h 81"/>
                <a:gd name="T8" fmla="*/ 0 w 101"/>
                <a:gd name="T9" fmla="*/ 41 h 81"/>
              </a:gdLst>
              <a:ahLst/>
              <a:cxnLst>
                <a:cxn ang="0">
                  <a:pos x="T0" y="T1"/>
                </a:cxn>
                <a:cxn ang="0">
                  <a:pos x="T2" y="T3"/>
                </a:cxn>
                <a:cxn ang="0">
                  <a:pos x="T4" y="T5"/>
                </a:cxn>
                <a:cxn ang="0">
                  <a:pos x="T6" y="T7"/>
                </a:cxn>
                <a:cxn ang="0">
                  <a:pos x="T8" y="T9"/>
                </a:cxn>
              </a:cxnLst>
              <a:rect l="0" t="0" r="r" b="b"/>
              <a:pathLst>
                <a:path w="101" h="81">
                  <a:moveTo>
                    <a:pt x="0" y="41"/>
                  </a:moveTo>
                  <a:lnTo>
                    <a:pt x="51" y="0"/>
                  </a:lnTo>
                  <a:lnTo>
                    <a:pt x="101" y="41"/>
                  </a:lnTo>
                  <a:lnTo>
                    <a:pt x="51" y="81"/>
                  </a:lnTo>
                  <a:lnTo>
                    <a:pt x="0" y="41"/>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2" name="Freeform 855"/>
            <p:cNvSpPr>
              <a:spLocks/>
            </p:cNvSpPr>
            <p:nvPr/>
          </p:nvSpPr>
          <p:spPr bwMode="auto">
            <a:xfrm rot="11067552">
              <a:off x="3956613" y="2159936"/>
              <a:ext cx="146248" cy="146189"/>
            </a:xfrm>
            <a:custGeom>
              <a:avLst/>
              <a:gdLst>
                <a:gd name="T0" fmla="*/ 0 w 102"/>
                <a:gd name="T1" fmla="*/ 40 h 81"/>
                <a:gd name="T2" fmla="*/ 50 w 102"/>
                <a:gd name="T3" fmla="*/ 0 h 81"/>
                <a:gd name="T4" fmla="*/ 102 w 102"/>
                <a:gd name="T5" fmla="*/ 40 h 81"/>
                <a:gd name="T6" fmla="*/ 50 w 102"/>
                <a:gd name="T7" fmla="*/ 81 h 81"/>
                <a:gd name="T8" fmla="*/ 0 w 102"/>
                <a:gd name="T9" fmla="*/ 40 h 81"/>
              </a:gdLst>
              <a:ahLst/>
              <a:cxnLst>
                <a:cxn ang="0">
                  <a:pos x="T0" y="T1"/>
                </a:cxn>
                <a:cxn ang="0">
                  <a:pos x="T2" y="T3"/>
                </a:cxn>
                <a:cxn ang="0">
                  <a:pos x="T4" y="T5"/>
                </a:cxn>
                <a:cxn ang="0">
                  <a:pos x="T6" y="T7"/>
                </a:cxn>
                <a:cxn ang="0">
                  <a:pos x="T8" y="T9"/>
                </a:cxn>
              </a:cxnLst>
              <a:rect l="0" t="0" r="r" b="b"/>
              <a:pathLst>
                <a:path w="102" h="81">
                  <a:moveTo>
                    <a:pt x="0" y="40"/>
                  </a:moveTo>
                  <a:lnTo>
                    <a:pt x="50" y="0"/>
                  </a:lnTo>
                  <a:lnTo>
                    <a:pt x="102" y="40"/>
                  </a:lnTo>
                  <a:lnTo>
                    <a:pt x="50" y="81"/>
                  </a:lnTo>
                  <a:lnTo>
                    <a:pt x="0" y="40"/>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3" name="Freeform 856"/>
            <p:cNvSpPr>
              <a:spLocks/>
            </p:cNvSpPr>
            <p:nvPr/>
          </p:nvSpPr>
          <p:spPr bwMode="auto">
            <a:xfrm rot="11067552">
              <a:off x="4367005" y="4409277"/>
              <a:ext cx="144814" cy="146189"/>
            </a:xfrm>
            <a:custGeom>
              <a:avLst/>
              <a:gdLst>
                <a:gd name="T0" fmla="*/ 0 w 101"/>
                <a:gd name="T1" fmla="*/ 41 h 81"/>
                <a:gd name="T2" fmla="*/ 50 w 101"/>
                <a:gd name="T3" fmla="*/ 0 h 81"/>
                <a:gd name="T4" fmla="*/ 101 w 101"/>
                <a:gd name="T5" fmla="*/ 41 h 81"/>
                <a:gd name="T6" fmla="*/ 50 w 101"/>
                <a:gd name="T7" fmla="*/ 81 h 81"/>
                <a:gd name="T8" fmla="*/ 0 w 101"/>
                <a:gd name="T9" fmla="*/ 41 h 81"/>
              </a:gdLst>
              <a:ahLst/>
              <a:cxnLst>
                <a:cxn ang="0">
                  <a:pos x="T0" y="T1"/>
                </a:cxn>
                <a:cxn ang="0">
                  <a:pos x="T2" y="T3"/>
                </a:cxn>
                <a:cxn ang="0">
                  <a:pos x="T4" y="T5"/>
                </a:cxn>
                <a:cxn ang="0">
                  <a:pos x="T6" y="T7"/>
                </a:cxn>
                <a:cxn ang="0">
                  <a:pos x="T8" y="T9"/>
                </a:cxn>
              </a:cxnLst>
              <a:rect l="0" t="0" r="r" b="b"/>
              <a:pathLst>
                <a:path w="101" h="81">
                  <a:moveTo>
                    <a:pt x="0" y="41"/>
                  </a:moveTo>
                  <a:lnTo>
                    <a:pt x="50" y="0"/>
                  </a:lnTo>
                  <a:lnTo>
                    <a:pt x="101" y="41"/>
                  </a:lnTo>
                  <a:lnTo>
                    <a:pt x="50" y="81"/>
                  </a:lnTo>
                  <a:lnTo>
                    <a:pt x="0" y="41"/>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4" name="Freeform 857"/>
            <p:cNvSpPr>
              <a:spLocks/>
            </p:cNvSpPr>
            <p:nvPr/>
          </p:nvSpPr>
          <p:spPr bwMode="auto">
            <a:xfrm rot="11067552">
              <a:off x="2476872" y="3966335"/>
              <a:ext cx="144814" cy="146189"/>
            </a:xfrm>
            <a:custGeom>
              <a:avLst/>
              <a:gdLst>
                <a:gd name="T0" fmla="*/ 0 w 101"/>
                <a:gd name="T1" fmla="*/ 40 h 81"/>
                <a:gd name="T2" fmla="*/ 51 w 101"/>
                <a:gd name="T3" fmla="*/ 0 h 81"/>
                <a:gd name="T4" fmla="*/ 101 w 101"/>
                <a:gd name="T5" fmla="*/ 40 h 81"/>
                <a:gd name="T6" fmla="*/ 51 w 101"/>
                <a:gd name="T7" fmla="*/ 81 h 81"/>
                <a:gd name="T8" fmla="*/ 0 w 101"/>
                <a:gd name="T9" fmla="*/ 40 h 81"/>
              </a:gdLst>
              <a:ahLst/>
              <a:cxnLst>
                <a:cxn ang="0">
                  <a:pos x="T0" y="T1"/>
                </a:cxn>
                <a:cxn ang="0">
                  <a:pos x="T2" y="T3"/>
                </a:cxn>
                <a:cxn ang="0">
                  <a:pos x="T4" y="T5"/>
                </a:cxn>
                <a:cxn ang="0">
                  <a:pos x="T6" y="T7"/>
                </a:cxn>
                <a:cxn ang="0">
                  <a:pos x="T8" y="T9"/>
                </a:cxn>
              </a:cxnLst>
              <a:rect l="0" t="0" r="r" b="b"/>
              <a:pathLst>
                <a:path w="101" h="81">
                  <a:moveTo>
                    <a:pt x="0" y="40"/>
                  </a:moveTo>
                  <a:lnTo>
                    <a:pt x="51" y="0"/>
                  </a:lnTo>
                  <a:lnTo>
                    <a:pt x="101" y="40"/>
                  </a:lnTo>
                  <a:lnTo>
                    <a:pt x="51" y="81"/>
                  </a:lnTo>
                  <a:lnTo>
                    <a:pt x="0" y="40"/>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5" name="Freeform 858"/>
            <p:cNvSpPr>
              <a:spLocks/>
            </p:cNvSpPr>
            <p:nvPr/>
          </p:nvSpPr>
          <p:spPr bwMode="auto">
            <a:xfrm rot="11067552">
              <a:off x="3765962" y="2537931"/>
              <a:ext cx="144814" cy="146189"/>
            </a:xfrm>
            <a:custGeom>
              <a:avLst/>
              <a:gdLst>
                <a:gd name="T0" fmla="*/ 0 w 101"/>
                <a:gd name="T1" fmla="*/ 40 h 81"/>
                <a:gd name="T2" fmla="*/ 51 w 101"/>
                <a:gd name="T3" fmla="*/ 0 h 81"/>
                <a:gd name="T4" fmla="*/ 101 w 101"/>
                <a:gd name="T5" fmla="*/ 40 h 81"/>
                <a:gd name="T6" fmla="*/ 51 w 101"/>
                <a:gd name="T7" fmla="*/ 81 h 81"/>
                <a:gd name="T8" fmla="*/ 0 w 101"/>
                <a:gd name="T9" fmla="*/ 40 h 81"/>
              </a:gdLst>
              <a:ahLst/>
              <a:cxnLst>
                <a:cxn ang="0">
                  <a:pos x="T0" y="T1"/>
                </a:cxn>
                <a:cxn ang="0">
                  <a:pos x="T2" y="T3"/>
                </a:cxn>
                <a:cxn ang="0">
                  <a:pos x="T4" y="T5"/>
                </a:cxn>
                <a:cxn ang="0">
                  <a:pos x="T6" y="T7"/>
                </a:cxn>
                <a:cxn ang="0">
                  <a:pos x="T8" y="T9"/>
                </a:cxn>
              </a:cxnLst>
              <a:rect l="0" t="0" r="r" b="b"/>
              <a:pathLst>
                <a:path w="101" h="81">
                  <a:moveTo>
                    <a:pt x="0" y="40"/>
                  </a:moveTo>
                  <a:lnTo>
                    <a:pt x="51" y="0"/>
                  </a:lnTo>
                  <a:lnTo>
                    <a:pt x="101" y="40"/>
                  </a:lnTo>
                  <a:lnTo>
                    <a:pt x="51" y="81"/>
                  </a:lnTo>
                  <a:lnTo>
                    <a:pt x="0" y="40"/>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6" name="Freeform 859"/>
            <p:cNvSpPr>
              <a:spLocks/>
            </p:cNvSpPr>
            <p:nvPr/>
          </p:nvSpPr>
          <p:spPr bwMode="auto">
            <a:xfrm rot="11067552">
              <a:off x="4057450" y="4445117"/>
              <a:ext cx="146248" cy="146189"/>
            </a:xfrm>
            <a:custGeom>
              <a:avLst/>
              <a:gdLst>
                <a:gd name="T0" fmla="*/ 0 w 102"/>
                <a:gd name="T1" fmla="*/ 40 h 81"/>
                <a:gd name="T2" fmla="*/ 50 w 102"/>
                <a:gd name="T3" fmla="*/ 0 h 81"/>
                <a:gd name="T4" fmla="*/ 102 w 102"/>
                <a:gd name="T5" fmla="*/ 40 h 81"/>
                <a:gd name="T6" fmla="*/ 50 w 102"/>
                <a:gd name="T7" fmla="*/ 81 h 81"/>
                <a:gd name="T8" fmla="*/ 0 w 102"/>
                <a:gd name="T9" fmla="*/ 40 h 81"/>
              </a:gdLst>
              <a:ahLst/>
              <a:cxnLst>
                <a:cxn ang="0">
                  <a:pos x="T0" y="T1"/>
                </a:cxn>
                <a:cxn ang="0">
                  <a:pos x="T2" y="T3"/>
                </a:cxn>
                <a:cxn ang="0">
                  <a:pos x="T4" y="T5"/>
                </a:cxn>
                <a:cxn ang="0">
                  <a:pos x="T6" y="T7"/>
                </a:cxn>
                <a:cxn ang="0">
                  <a:pos x="T8" y="T9"/>
                </a:cxn>
              </a:cxnLst>
              <a:rect l="0" t="0" r="r" b="b"/>
              <a:pathLst>
                <a:path w="102" h="81">
                  <a:moveTo>
                    <a:pt x="0" y="40"/>
                  </a:moveTo>
                  <a:lnTo>
                    <a:pt x="50" y="0"/>
                  </a:lnTo>
                  <a:lnTo>
                    <a:pt x="102" y="40"/>
                  </a:lnTo>
                  <a:lnTo>
                    <a:pt x="50" y="81"/>
                  </a:lnTo>
                  <a:lnTo>
                    <a:pt x="0" y="40"/>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7" name="Freeform 860"/>
            <p:cNvSpPr>
              <a:spLocks/>
            </p:cNvSpPr>
            <p:nvPr/>
          </p:nvSpPr>
          <p:spPr bwMode="auto">
            <a:xfrm rot="11067552">
              <a:off x="3310294" y="1534201"/>
              <a:ext cx="144814" cy="144383"/>
            </a:xfrm>
            <a:custGeom>
              <a:avLst/>
              <a:gdLst>
                <a:gd name="T0" fmla="*/ 0 w 101"/>
                <a:gd name="T1" fmla="*/ 40 h 80"/>
                <a:gd name="T2" fmla="*/ 50 w 101"/>
                <a:gd name="T3" fmla="*/ 0 h 80"/>
                <a:gd name="T4" fmla="*/ 101 w 101"/>
                <a:gd name="T5" fmla="*/ 40 h 80"/>
                <a:gd name="T6" fmla="*/ 50 w 101"/>
                <a:gd name="T7" fmla="*/ 80 h 80"/>
                <a:gd name="T8" fmla="*/ 0 w 101"/>
                <a:gd name="T9" fmla="*/ 40 h 80"/>
              </a:gdLst>
              <a:ahLst/>
              <a:cxnLst>
                <a:cxn ang="0">
                  <a:pos x="T0" y="T1"/>
                </a:cxn>
                <a:cxn ang="0">
                  <a:pos x="T2" y="T3"/>
                </a:cxn>
                <a:cxn ang="0">
                  <a:pos x="T4" y="T5"/>
                </a:cxn>
                <a:cxn ang="0">
                  <a:pos x="T6" y="T7"/>
                </a:cxn>
                <a:cxn ang="0">
                  <a:pos x="T8" y="T9"/>
                </a:cxn>
              </a:cxnLst>
              <a:rect l="0" t="0" r="r" b="b"/>
              <a:pathLst>
                <a:path w="101" h="80">
                  <a:moveTo>
                    <a:pt x="0" y="40"/>
                  </a:moveTo>
                  <a:lnTo>
                    <a:pt x="50" y="0"/>
                  </a:lnTo>
                  <a:lnTo>
                    <a:pt x="101" y="40"/>
                  </a:lnTo>
                  <a:lnTo>
                    <a:pt x="50" y="80"/>
                  </a:lnTo>
                  <a:lnTo>
                    <a:pt x="0" y="40"/>
                  </a:lnTo>
                  <a:close/>
                </a:path>
              </a:pathLst>
            </a:custGeom>
            <a:solidFill>
              <a:srgbClr val="D74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8" name="Freeform 861"/>
            <p:cNvSpPr>
              <a:spLocks/>
            </p:cNvSpPr>
            <p:nvPr/>
          </p:nvSpPr>
          <p:spPr bwMode="auto">
            <a:xfrm rot="11067552">
              <a:off x="3383106" y="3694062"/>
              <a:ext cx="146248" cy="146189"/>
            </a:xfrm>
            <a:custGeom>
              <a:avLst/>
              <a:gdLst>
                <a:gd name="T0" fmla="*/ 0 w 102"/>
                <a:gd name="T1" fmla="*/ 41 h 81"/>
                <a:gd name="T2" fmla="*/ 51 w 102"/>
                <a:gd name="T3" fmla="*/ 0 h 81"/>
                <a:gd name="T4" fmla="*/ 102 w 102"/>
                <a:gd name="T5" fmla="*/ 41 h 81"/>
                <a:gd name="T6" fmla="*/ 51 w 102"/>
                <a:gd name="T7" fmla="*/ 81 h 81"/>
                <a:gd name="T8" fmla="*/ 0 w 102"/>
                <a:gd name="T9" fmla="*/ 41 h 81"/>
              </a:gdLst>
              <a:ahLst/>
              <a:cxnLst>
                <a:cxn ang="0">
                  <a:pos x="T0" y="T1"/>
                </a:cxn>
                <a:cxn ang="0">
                  <a:pos x="T2" y="T3"/>
                </a:cxn>
                <a:cxn ang="0">
                  <a:pos x="T4" y="T5"/>
                </a:cxn>
                <a:cxn ang="0">
                  <a:pos x="T6" y="T7"/>
                </a:cxn>
                <a:cxn ang="0">
                  <a:pos x="T8" y="T9"/>
                </a:cxn>
              </a:cxnLst>
              <a:rect l="0" t="0" r="r" b="b"/>
              <a:pathLst>
                <a:path w="102" h="81">
                  <a:moveTo>
                    <a:pt x="0" y="41"/>
                  </a:moveTo>
                  <a:lnTo>
                    <a:pt x="51" y="0"/>
                  </a:lnTo>
                  <a:lnTo>
                    <a:pt x="102" y="41"/>
                  </a:lnTo>
                  <a:lnTo>
                    <a:pt x="51" y="81"/>
                  </a:lnTo>
                  <a:lnTo>
                    <a:pt x="0" y="41"/>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9" name="Freeform 862"/>
            <p:cNvSpPr>
              <a:spLocks/>
            </p:cNvSpPr>
            <p:nvPr/>
          </p:nvSpPr>
          <p:spPr bwMode="auto">
            <a:xfrm rot="11067552">
              <a:off x="2593393" y="3142574"/>
              <a:ext cx="146248" cy="146189"/>
            </a:xfrm>
            <a:custGeom>
              <a:avLst/>
              <a:gdLst>
                <a:gd name="T0" fmla="*/ 0 w 102"/>
                <a:gd name="T1" fmla="*/ 41 h 81"/>
                <a:gd name="T2" fmla="*/ 52 w 102"/>
                <a:gd name="T3" fmla="*/ 0 h 81"/>
                <a:gd name="T4" fmla="*/ 102 w 102"/>
                <a:gd name="T5" fmla="*/ 41 h 81"/>
                <a:gd name="T6" fmla="*/ 52 w 102"/>
                <a:gd name="T7" fmla="*/ 81 h 81"/>
                <a:gd name="T8" fmla="*/ 0 w 102"/>
                <a:gd name="T9" fmla="*/ 41 h 81"/>
              </a:gdLst>
              <a:ahLst/>
              <a:cxnLst>
                <a:cxn ang="0">
                  <a:pos x="T0" y="T1"/>
                </a:cxn>
                <a:cxn ang="0">
                  <a:pos x="T2" y="T3"/>
                </a:cxn>
                <a:cxn ang="0">
                  <a:pos x="T4" y="T5"/>
                </a:cxn>
                <a:cxn ang="0">
                  <a:pos x="T6" y="T7"/>
                </a:cxn>
                <a:cxn ang="0">
                  <a:pos x="T8" y="T9"/>
                </a:cxn>
              </a:cxnLst>
              <a:rect l="0" t="0" r="r" b="b"/>
              <a:pathLst>
                <a:path w="102" h="81">
                  <a:moveTo>
                    <a:pt x="0" y="41"/>
                  </a:moveTo>
                  <a:lnTo>
                    <a:pt x="52" y="0"/>
                  </a:lnTo>
                  <a:lnTo>
                    <a:pt x="102" y="41"/>
                  </a:lnTo>
                  <a:lnTo>
                    <a:pt x="52" y="81"/>
                  </a:lnTo>
                  <a:lnTo>
                    <a:pt x="0" y="41"/>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0" name="Freeform 863"/>
            <p:cNvSpPr>
              <a:spLocks/>
            </p:cNvSpPr>
            <p:nvPr/>
          </p:nvSpPr>
          <p:spPr bwMode="auto">
            <a:xfrm rot="11067552">
              <a:off x="4185273" y="1552762"/>
              <a:ext cx="144814" cy="146189"/>
            </a:xfrm>
            <a:custGeom>
              <a:avLst/>
              <a:gdLst>
                <a:gd name="T0" fmla="*/ 0 w 101"/>
                <a:gd name="T1" fmla="*/ 41 h 81"/>
                <a:gd name="T2" fmla="*/ 51 w 101"/>
                <a:gd name="T3" fmla="*/ 0 h 81"/>
                <a:gd name="T4" fmla="*/ 101 w 101"/>
                <a:gd name="T5" fmla="*/ 41 h 81"/>
                <a:gd name="T6" fmla="*/ 51 w 101"/>
                <a:gd name="T7" fmla="*/ 81 h 81"/>
                <a:gd name="T8" fmla="*/ 0 w 101"/>
                <a:gd name="T9" fmla="*/ 41 h 81"/>
              </a:gdLst>
              <a:ahLst/>
              <a:cxnLst>
                <a:cxn ang="0">
                  <a:pos x="T0" y="T1"/>
                </a:cxn>
                <a:cxn ang="0">
                  <a:pos x="T2" y="T3"/>
                </a:cxn>
                <a:cxn ang="0">
                  <a:pos x="T4" y="T5"/>
                </a:cxn>
                <a:cxn ang="0">
                  <a:pos x="T6" y="T7"/>
                </a:cxn>
                <a:cxn ang="0">
                  <a:pos x="T8" y="T9"/>
                </a:cxn>
              </a:cxnLst>
              <a:rect l="0" t="0" r="r" b="b"/>
              <a:pathLst>
                <a:path w="101" h="81">
                  <a:moveTo>
                    <a:pt x="0" y="41"/>
                  </a:moveTo>
                  <a:lnTo>
                    <a:pt x="51" y="0"/>
                  </a:lnTo>
                  <a:lnTo>
                    <a:pt x="101" y="41"/>
                  </a:lnTo>
                  <a:lnTo>
                    <a:pt x="51" y="81"/>
                  </a:lnTo>
                  <a:lnTo>
                    <a:pt x="0" y="41"/>
                  </a:lnTo>
                  <a:close/>
                </a:path>
              </a:pathLst>
            </a:custGeom>
            <a:solidFill>
              <a:srgbClr val="FF7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1" name="Freeform 864"/>
            <p:cNvSpPr>
              <a:spLocks/>
            </p:cNvSpPr>
            <p:nvPr/>
          </p:nvSpPr>
          <p:spPr bwMode="auto">
            <a:xfrm rot="11067552">
              <a:off x="2551091" y="2511898"/>
              <a:ext cx="146248" cy="146189"/>
            </a:xfrm>
            <a:custGeom>
              <a:avLst/>
              <a:gdLst>
                <a:gd name="T0" fmla="*/ 0 w 102"/>
                <a:gd name="T1" fmla="*/ 41 h 81"/>
                <a:gd name="T2" fmla="*/ 50 w 102"/>
                <a:gd name="T3" fmla="*/ 0 h 81"/>
                <a:gd name="T4" fmla="*/ 102 w 102"/>
                <a:gd name="T5" fmla="*/ 41 h 81"/>
                <a:gd name="T6" fmla="*/ 50 w 102"/>
                <a:gd name="T7" fmla="*/ 81 h 81"/>
                <a:gd name="T8" fmla="*/ 0 w 102"/>
                <a:gd name="T9" fmla="*/ 41 h 81"/>
              </a:gdLst>
              <a:ahLst/>
              <a:cxnLst>
                <a:cxn ang="0">
                  <a:pos x="T0" y="T1"/>
                </a:cxn>
                <a:cxn ang="0">
                  <a:pos x="T2" y="T3"/>
                </a:cxn>
                <a:cxn ang="0">
                  <a:pos x="T4" y="T5"/>
                </a:cxn>
                <a:cxn ang="0">
                  <a:pos x="T6" y="T7"/>
                </a:cxn>
                <a:cxn ang="0">
                  <a:pos x="T8" y="T9"/>
                </a:cxn>
              </a:cxnLst>
              <a:rect l="0" t="0" r="r" b="b"/>
              <a:pathLst>
                <a:path w="102" h="81">
                  <a:moveTo>
                    <a:pt x="0" y="41"/>
                  </a:moveTo>
                  <a:lnTo>
                    <a:pt x="50" y="0"/>
                  </a:lnTo>
                  <a:lnTo>
                    <a:pt x="102" y="41"/>
                  </a:lnTo>
                  <a:lnTo>
                    <a:pt x="50" y="81"/>
                  </a:lnTo>
                  <a:lnTo>
                    <a:pt x="0" y="41"/>
                  </a:lnTo>
                  <a:close/>
                </a:path>
              </a:pathLst>
            </a:custGeom>
            <a:solidFill>
              <a:srgbClr val="029E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2" name="Freeform 865"/>
            <p:cNvSpPr>
              <a:spLocks/>
            </p:cNvSpPr>
            <p:nvPr/>
          </p:nvSpPr>
          <p:spPr bwMode="auto">
            <a:xfrm rot="11067552">
              <a:off x="3760293" y="1799133"/>
              <a:ext cx="146248" cy="146189"/>
            </a:xfrm>
            <a:custGeom>
              <a:avLst/>
              <a:gdLst>
                <a:gd name="T0" fmla="*/ 0 w 102"/>
                <a:gd name="T1" fmla="*/ 41 h 81"/>
                <a:gd name="T2" fmla="*/ 52 w 102"/>
                <a:gd name="T3" fmla="*/ 0 h 81"/>
                <a:gd name="T4" fmla="*/ 102 w 102"/>
                <a:gd name="T5" fmla="*/ 41 h 81"/>
                <a:gd name="T6" fmla="*/ 52 w 102"/>
                <a:gd name="T7" fmla="*/ 81 h 81"/>
                <a:gd name="T8" fmla="*/ 0 w 102"/>
                <a:gd name="T9" fmla="*/ 41 h 81"/>
              </a:gdLst>
              <a:ahLst/>
              <a:cxnLst>
                <a:cxn ang="0">
                  <a:pos x="T0" y="T1"/>
                </a:cxn>
                <a:cxn ang="0">
                  <a:pos x="T2" y="T3"/>
                </a:cxn>
                <a:cxn ang="0">
                  <a:pos x="T4" y="T5"/>
                </a:cxn>
                <a:cxn ang="0">
                  <a:pos x="T6" y="T7"/>
                </a:cxn>
                <a:cxn ang="0">
                  <a:pos x="T8" y="T9"/>
                </a:cxn>
              </a:cxnLst>
              <a:rect l="0" t="0" r="r" b="b"/>
              <a:pathLst>
                <a:path w="102" h="81">
                  <a:moveTo>
                    <a:pt x="0" y="41"/>
                  </a:moveTo>
                  <a:lnTo>
                    <a:pt x="52" y="0"/>
                  </a:lnTo>
                  <a:lnTo>
                    <a:pt x="102" y="41"/>
                  </a:lnTo>
                  <a:lnTo>
                    <a:pt x="52" y="81"/>
                  </a:lnTo>
                  <a:lnTo>
                    <a:pt x="0" y="41"/>
                  </a:lnTo>
                  <a:close/>
                </a:path>
              </a:pathLst>
            </a:custGeom>
            <a:solidFill>
              <a:srgbClr val="029E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3" name="Freeform 866"/>
            <p:cNvSpPr>
              <a:spLocks/>
            </p:cNvSpPr>
            <p:nvPr/>
          </p:nvSpPr>
          <p:spPr bwMode="auto">
            <a:xfrm rot="11067552">
              <a:off x="3203368" y="4400949"/>
              <a:ext cx="126175" cy="124531"/>
            </a:xfrm>
            <a:custGeom>
              <a:avLst/>
              <a:gdLst>
                <a:gd name="T0" fmla="*/ 0 w 88"/>
                <a:gd name="T1" fmla="*/ 35 h 69"/>
                <a:gd name="T2" fmla="*/ 44 w 88"/>
                <a:gd name="T3" fmla="*/ 0 h 69"/>
                <a:gd name="T4" fmla="*/ 88 w 88"/>
                <a:gd name="T5" fmla="*/ 35 h 69"/>
                <a:gd name="T6" fmla="*/ 44 w 88"/>
                <a:gd name="T7" fmla="*/ 69 h 69"/>
                <a:gd name="T8" fmla="*/ 0 w 88"/>
                <a:gd name="T9" fmla="*/ 35 h 69"/>
              </a:gdLst>
              <a:ahLst/>
              <a:cxnLst>
                <a:cxn ang="0">
                  <a:pos x="T0" y="T1"/>
                </a:cxn>
                <a:cxn ang="0">
                  <a:pos x="T2" y="T3"/>
                </a:cxn>
                <a:cxn ang="0">
                  <a:pos x="T4" y="T5"/>
                </a:cxn>
                <a:cxn ang="0">
                  <a:pos x="T6" y="T7"/>
                </a:cxn>
                <a:cxn ang="0">
                  <a:pos x="T8" y="T9"/>
                </a:cxn>
              </a:cxnLst>
              <a:rect l="0" t="0" r="r" b="b"/>
              <a:pathLst>
                <a:path w="88" h="69">
                  <a:moveTo>
                    <a:pt x="0" y="35"/>
                  </a:moveTo>
                  <a:lnTo>
                    <a:pt x="44" y="0"/>
                  </a:lnTo>
                  <a:lnTo>
                    <a:pt x="88" y="35"/>
                  </a:lnTo>
                  <a:lnTo>
                    <a:pt x="44" y="69"/>
                  </a:lnTo>
                  <a:lnTo>
                    <a:pt x="0" y="35"/>
                  </a:lnTo>
                  <a:close/>
                </a:path>
              </a:pathLst>
            </a:custGeom>
            <a:solidFill>
              <a:srgbClr val="029E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4" name="Freeform 867"/>
            <p:cNvSpPr>
              <a:spLocks/>
            </p:cNvSpPr>
            <p:nvPr/>
          </p:nvSpPr>
          <p:spPr bwMode="auto">
            <a:xfrm rot="11067552">
              <a:off x="3017999" y="1905464"/>
              <a:ext cx="146247" cy="144383"/>
            </a:xfrm>
            <a:custGeom>
              <a:avLst/>
              <a:gdLst>
                <a:gd name="T0" fmla="*/ 0 w 102"/>
                <a:gd name="T1" fmla="*/ 40 h 80"/>
                <a:gd name="T2" fmla="*/ 51 w 102"/>
                <a:gd name="T3" fmla="*/ 0 h 80"/>
                <a:gd name="T4" fmla="*/ 102 w 102"/>
                <a:gd name="T5" fmla="*/ 40 h 80"/>
                <a:gd name="T6" fmla="*/ 51 w 102"/>
                <a:gd name="T7" fmla="*/ 80 h 80"/>
                <a:gd name="T8" fmla="*/ 0 w 102"/>
                <a:gd name="T9" fmla="*/ 40 h 80"/>
              </a:gdLst>
              <a:ahLst/>
              <a:cxnLst>
                <a:cxn ang="0">
                  <a:pos x="T0" y="T1"/>
                </a:cxn>
                <a:cxn ang="0">
                  <a:pos x="T2" y="T3"/>
                </a:cxn>
                <a:cxn ang="0">
                  <a:pos x="T4" y="T5"/>
                </a:cxn>
                <a:cxn ang="0">
                  <a:pos x="T6" y="T7"/>
                </a:cxn>
                <a:cxn ang="0">
                  <a:pos x="T8" y="T9"/>
                </a:cxn>
              </a:cxnLst>
              <a:rect l="0" t="0" r="r" b="b"/>
              <a:pathLst>
                <a:path w="102" h="80">
                  <a:moveTo>
                    <a:pt x="0" y="40"/>
                  </a:moveTo>
                  <a:lnTo>
                    <a:pt x="51" y="0"/>
                  </a:lnTo>
                  <a:lnTo>
                    <a:pt x="102" y="40"/>
                  </a:lnTo>
                  <a:lnTo>
                    <a:pt x="51" y="80"/>
                  </a:lnTo>
                  <a:lnTo>
                    <a:pt x="0" y="40"/>
                  </a:lnTo>
                  <a:close/>
                </a:path>
              </a:pathLst>
            </a:custGeom>
            <a:solidFill>
              <a:srgbClr val="029E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5" name="Freeform 868"/>
            <p:cNvSpPr>
              <a:spLocks/>
            </p:cNvSpPr>
            <p:nvPr/>
          </p:nvSpPr>
          <p:spPr bwMode="auto">
            <a:xfrm rot="11067552">
              <a:off x="2950086" y="3470679"/>
              <a:ext cx="146248" cy="146189"/>
            </a:xfrm>
            <a:custGeom>
              <a:avLst/>
              <a:gdLst>
                <a:gd name="T0" fmla="*/ 0 w 102"/>
                <a:gd name="T1" fmla="*/ 40 h 81"/>
                <a:gd name="T2" fmla="*/ 50 w 102"/>
                <a:gd name="T3" fmla="*/ 0 h 81"/>
                <a:gd name="T4" fmla="*/ 102 w 102"/>
                <a:gd name="T5" fmla="*/ 40 h 81"/>
                <a:gd name="T6" fmla="*/ 50 w 102"/>
                <a:gd name="T7" fmla="*/ 81 h 81"/>
                <a:gd name="T8" fmla="*/ 0 w 102"/>
                <a:gd name="T9" fmla="*/ 40 h 81"/>
              </a:gdLst>
              <a:ahLst/>
              <a:cxnLst>
                <a:cxn ang="0">
                  <a:pos x="T0" y="T1"/>
                </a:cxn>
                <a:cxn ang="0">
                  <a:pos x="T2" y="T3"/>
                </a:cxn>
                <a:cxn ang="0">
                  <a:pos x="T4" y="T5"/>
                </a:cxn>
                <a:cxn ang="0">
                  <a:pos x="T6" y="T7"/>
                </a:cxn>
                <a:cxn ang="0">
                  <a:pos x="T8" y="T9"/>
                </a:cxn>
              </a:cxnLst>
              <a:rect l="0" t="0" r="r" b="b"/>
              <a:pathLst>
                <a:path w="102" h="81">
                  <a:moveTo>
                    <a:pt x="0" y="40"/>
                  </a:moveTo>
                  <a:lnTo>
                    <a:pt x="50" y="0"/>
                  </a:lnTo>
                  <a:lnTo>
                    <a:pt x="102" y="40"/>
                  </a:lnTo>
                  <a:lnTo>
                    <a:pt x="50" y="81"/>
                  </a:lnTo>
                  <a:lnTo>
                    <a:pt x="0" y="40"/>
                  </a:lnTo>
                  <a:close/>
                </a:path>
              </a:pathLst>
            </a:custGeom>
            <a:solidFill>
              <a:srgbClr val="8F6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6" name="Freeform 869"/>
            <p:cNvSpPr>
              <a:spLocks/>
            </p:cNvSpPr>
            <p:nvPr/>
          </p:nvSpPr>
          <p:spPr bwMode="auto">
            <a:xfrm rot="11067552">
              <a:off x="3428372" y="2808649"/>
              <a:ext cx="144814" cy="146189"/>
            </a:xfrm>
            <a:custGeom>
              <a:avLst/>
              <a:gdLst>
                <a:gd name="T0" fmla="*/ 0 w 101"/>
                <a:gd name="T1" fmla="*/ 41 h 81"/>
                <a:gd name="T2" fmla="*/ 50 w 101"/>
                <a:gd name="T3" fmla="*/ 0 h 81"/>
                <a:gd name="T4" fmla="*/ 101 w 101"/>
                <a:gd name="T5" fmla="*/ 41 h 81"/>
                <a:gd name="T6" fmla="*/ 50 w 101"/>
                <a:gd name="T7" fmla="*/ 81 h 81"/>
                <a:gd name="T8" fmla="*/ 0 w 101"/>
                <a:gd name="T9" fmla="*/ 41 h 81"/>
              </a:gdLst>
              <a:ahLst/>
              <a:cxnLst>
                <a:cxn ang="0">
                  <a:pos x="T0" y="T1"/>
                </a:cxn>
                <a:cxn ang="0">
                  <a:pos x="T2" y="T3"/>
                </a:cxn>
                <a:cxn ang="0">
                  <a:pos x="T4" y="T5"/>
                </a:cxn>
                <a:cxn ang="0">
                  <a:pos x="T6" y="T7"/>
                </a:cxn>
                <a:cxn ang="0">
                  <a:pos x="T8" y="T9"/>
                </a:cxn>
              </a:cxnLst>
              <a:rect l="0" t="0" r="r" b="b"/>
              <a:pathLst>
                <a:path w="101" h="81">
                  <a:moveTo>
                    <a:pt x="0" y="41"/>
                  </a:moveTo>
                  <a:lnTo>
                    <a:pt x="50" y="0"/>
                  </a:lnTo>
                  <a:lnTo>
                    <a:pt x="101" y="41"/>
                  </a:lnTo>
                  <a:lnTo>
                    <a:pt x="50" y="81"/>
                  </a:lnTo>
                  <a:lnTo>
                    <a:pt x="0" y="41"/>
                  </a:lnTo>
                  <a:close/>
                </a:path>
              </a:pathLst>
            </a:custGeom>
            <a:solidFill>
              <a:srgbClr val="8F6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7" name="Freeform 870"/>
            <p:cNvSpPr>
              <a:spLocks/>
            </p:cNvSpPr>
            <p:nvPr/>
          </p:nvSpPr>
          <p:spPr bwMode="auto">
            <a:xfrm rot="11067552">
              <a:off x="2844519" y="2802170"/>
              <a:ext cx="103506" cy="75991"/>
            </a:xfrm>
            <a:custGeom>
              <a:avLst/>
              <a:gdLst>
                <a:gd name="T0" fmla="*/ 0 w 101"/>
                <a:gd name="T1" fmla="*/ 40 h 81"/>
                <a:gd name="T2" fmla="*/ 50 w 101"/>
                <a:gd name="T3" fmla="*/ 0 h 81"/>
                <a:gd name="T4" fmla="*/ 101 w 101"/>
                <a:gd name="T5" fmla="*/ 40 h 81"/>
                <a:gd name="T6" fmla="*/ 50 w 101"/>
                <a:gd name="T7" fmla="*/ 81 h 81"/>
                <a:gd name="T8" fmla="*/ 0 w 101"/>
                <a:gd name="T9" fmla="*/ 40 h 81"/>
              </a:gdLst>
              <a:ahLst/>
              <a:cxnLst>
                <a:cxn ang="0">
                  <a:pos x="T0" y="T1"/>
                </a:cxn>
                <a:cxn ang="0">
                  <a:pos x="T2" y="T3"/>
                </a:cxn>
                <a:cxn ang="0">
                  <a:pos x="T4" y="T5"/>
                </a:cxn>
                <a:cxn ang="0">
                  <a:pos x="T6" y="T7"/>
                </a:cxn>
                <a:cxn ang="0">
                  <a:pos x="T8" y="T9"/>
                </a:cxn>
              </a:cxnLst>
              <a:rect l="0" t="0" r="r" b="b"/>
              <a:pathLst>
                <a:path w="101" h="81">
                  <a:moveTo>
                    <a:pt x="0" y="40"/>
                  </a:moveTo>
                  <a:lnTo>
                    <a:pt x="50" y="0"/>
                  </a:lnTo>
                  <a:lnTo>
                    <a:pt x="101" y="40"/>
                  </a:lnTo>
                  <a:lnTo>
                    <a:pt x="50" y="81"/>
                  </a:lnTo>
                  <a:lnTo>
                    <a:pt x="0" y="40"/>
                  </a:lnTo>
                  <a:close/>
                </a:path>
              </a:pathLst>
            </a:custGeom>
            <a:solidFill>
              <a:srgbClr val="8F6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97" name="Rectangle 27"/>
          <p:cNvSpPr/>
          <p:nvPr/>
        </p:nvSpPr>
        <p:spPr>
          <a:xfrm>
            <a:off x="4562471" y="2990273"/>
            <a:ext cx="720000" cy="720000"/>
          </a:xfrm>
          <a:prstGeom prst="rect">
            <a:avLst/>
          </a:prstGeom>
          <a:solidFill>
            <a:srgbClr val="B2D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02" name="Rectangle 21"/>
          <p:cNvSpPr/>
          <p:nvPr/>
        </p:nvSpPr>
        <p:spPr>
          <a:xfrm>
            <a:off x="4202471" y="3704839"/>
            <a:ext cx="360000" cy="360000"/>
          </a:xfrm>
          <a:prstGeom prst="rect">
            <a:avLst/>
          </a:prstGeom>
          <a:solidFill>
            <a:srgbClr val="00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03" name="Rectangle 25"/>
          <p:cNvSpPr/>
          <p:nvPr/>
        </p:nvSpPr>
        <p:spPr>
          <a:xfrm>
            <a:off x="5462471" y="3884839"/>
            <a:ext cx="180000" cy="180000"/>
          </a:xfrm>
          <a:prstGeom prst="rect">
            <a:avLst/>
          </a:prstGeom>
          <a:noFill/>
          <a:ln w="19050">
            <a:solidFill>
              <a:srgbClr val="F23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04" name="Rectangle 12"/>
          <p:cNvSpPr/>
          <p:nvPr/>
        </p:nvSpPr>
        <p:spPr>
          <a:xfrm>
            <a:off x="5282471" y="3707556"/>
            <a:ext cx="180000" cy="180000"/>
          </a:xfrm>
          <a:prstGeom prst="rect">
            <a:avLst/>
          </a:prstGeom>
          <a:solidFill>
            <a:srgbClr val="F0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05" name="Rectangle 16"/>
          <p:cNvSpPr/>
          <p:nvPr/>
        </p:nvSpPr>
        <p:spPr>
          <a:xfrm>
            <a:off x="5102471" y="2452990"/>
            <a:ext cx="180000" cy="180000"/>
          </a:xfrm>
          <a:prstGeom prst="rect">
            <a:avLst/>
          </a:prstGeom>
          <a:solidFill>
            <a:srgbClr val="937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nvGrpSpPr>
          <p:cNvPr id="406" name="Group 5"/>
          <p:cNvGrpSpPr/>
          <p:nvPr/>
        </p:nvGrpSpPr>
        <p:grpSpPr>
          <a:xfrm>
            <a:off x="4199744" y="2632990"/>
            <a:ext cx="180000" cy="180000"/>
            <a:chOff x="3121851" y="2769787"/>
            <a:chExt cx="215805" cy="215805"/>
          </a:xfrm>
        </p:grpSpPr>
        <p:cxnSp>
          <p:nvCxnSpPr>
            <p:cNvPr id="407" name="Straight Connector 4"/>
            <p:cNvCxnSpPr/>
            <p:nvPr/>
          </p:nvCxnSpPr>
          <p:spPr>
            <a:xfrm>
              <a:off x="3229754" y="2769787"/>
              <a:ext cx="0" cy="215805"/>
            </a:xfrm>
            <a:prstGeom prst="line">
              <a:avLst/>
            </a:prstGeom>
            <a:ln w="19050">
              <a:solidFill>
                <a:srgbClr val="00BBD6"/>
              </a:solidFill>
            </a:ln>
          </p:spPr>
          <p:style>
            <a:lnRef idx="1">
              <a:schemeClr val="accent1"/>
            </a:lnRef>
            <a:fillRef idx="0">
              <a:schemeClr val="accent1"/>
            </a:fillRef>
            <a:effectRef idx="0">
              <a:schemeClr val="accent1"/>
            </a:effectRef>
            <a:fontRef idx="minor">
              <a:schemeClr val="tx1"/>
            </a:fontRef>
          </p:style>
        </p:cxnSp>
        <p:cxnSp>
          <p:nvCxnSpPr>
            <p:cNvPr id="408" name="Straight Connector 20"/>
            <p:cNvCxnSpPr/>
            <p:nvPr/>
          </p:nvCxnSpPr>
          <p:spPr>
            <a:xfrm rot="16200000">
              <a:off x="3229754" y="2769786"/>
              <a:ext cx="0" cy="215805"/>
            </a:xfrm>
            <a:prstGeom prst="line">
              <a:avLst/>
            </a:prstGeom>
            <a:ln w="19050">
              <a:solidFill>
                <a:srgbClr val="00BBD6"/>
              </a:solidFill>
            </a:ln>
          </p:spPr>
          <p:style>
            <a:lnRef idx="1">
              <a:schemeClr val="accent1"/>
            </a:lnRef>
            <a:fillRef idx="0">
              <a:schemeClr val="accent1"/>
            </a:fillRef>
            <a:effectRef idx="0">
              <a:schemeClr val="accent1"/>
            </a:effectRef>
            <a:fontRef idx="minor">
              <a:schemeClr val="tx1"/>
            </a:fontRef>
          </p:style>
        </p:cxnSp>
      </p:grpSp>
      <p:sp>
        <p:nvSpPr>
          <p:cNvPr id="409" name="Rectangle 23"/>
          <p:cNvSpPr/>
          <p:nvPr/>
        </p:nvSpPr>
        <p:spPr>
          <a:xfrm>
            <a:off x="4019744" y="4064839"/>
            <a:ext cx="180000" cy="180000"/>
          </a:xfrm>
          <a:prstGeom prst="rect">
            <a:avLst/>
          </a:prstGeom>
          <a:solidFill>
            <a:srgbClr val="00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10" name="Rectangle 28"/>
          <p:cNvSpPr/>
          <p:nvPr/>
        </p:nvSpPr>
        <p:spPr>
          <a:xfrm>
            <a:off x="5282471" y="2632990"/>
            <a:ext cx="360000" cy="360000"/>
          </a:xfrm>
          <a:prstGeom prst="rect">
            <a:avLst/>
          </a:prstGeom>
          <a:solidFill>
            <a:schemeClr val="bg1"/>
          </a:solidFill>
          <a:ln w="19050">
            <a:solidFill>
              <a:srgbClr val="895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11" name="Oval 19"/>
          <p:cNvSpPr/>
          <p:nvPr/>
        </p:nvSpPr>
        <p:spPr>
          <a:xfrm>
            <a:off x="4292471" y="3794839"/>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412" name="AutoShape 8"/>
          <p:cNvSpPr>
            <a:spLocks/>
          </p:cNvSpPr>
          <p:nvPr/>
        </p:nvSpPr>
        <p:spPr bwMode="auto">
          <a:xfrm>
            <a:off x="4629484" y="3075750"/>
            <a:ext cx="638175" cy="531813"/>
          </a:xfrm>
          <a:custGeom>
            <a:avLst/>
            <a:gdLst>
              <a:gd name="T0" fmla="*/ 2147483646 w 21600"/>
              <a:gd name="T1" fmla="*/ 2147483646 h 21579"/>
              <a:gd name="T2" fmla="*/ 2147483646 w 21600"/>
              <a:gd name="T3" fmla="*/ 2147483646 h 21579"/>
              <a:gd name="T4" fmla="*/ 2147483646 w 21600"/>
              <a:gd name="T5" fmla="*/ 2147483646 h 21579"/>
              <a:gd name="T6" fmla="*/ 2147483646 w 21600"/>
              <a:gd name="T7" fmla="*/ 2147483646 h 21579"/>
              <a:gd name="T8" fmla="*/ 2147483646 w 21600"/>
              <a:gd name="T9" fmla="*/ 2147483646 h 21579"/>
              <a:gd name="T10" fmla="*/ 2147483646 w 21600"/>
              <a:gd name="T11" fmla="*/ 2147483646 h 21579"/>
              <a:gd name="T12" fmla="*/ 2147483646 w 21600"/>
              <a:gd name="T13" fmla="*/ 2147483646 h 21579"/>
              <a:gd name="T14" fmla="*/ 2147483646 w 21600"/>
              <a:gd name="T15" fmla="*/ 2147483646 h 21579"/>
              <a:gd name="T16" fmla="*/ 2147483646 w 21600"/>
              <a:gd name="T17" fmla="*/ 2147483646 h 21579"/>
              <a:gd name="T18" fmla="*/ 2147483646 w 21600"/>
              <a:gd name="T19" fmla="*/ 2147483646 h 21579"/>
              <a:gd name="T20" fmla="*/ 2147483646 w 21600"/>
              <a:gd name="T21" fmla="*/ 2147483646 h 21579"/>
              <a:gd name="T22" fmla="*/ 2147483646 w 21600"/>
              <a:gd name="T23" fmla="*/ 2147483646 h 21579"/>
              <a:gd name="T24" fmla="*/ 2147483646 w 21600"/>
              <a:gd name="T25" fmla="*/ 2147483646 h 21579"/>
              <a:gd name="T26" fmla="*/ 2147483646 w 21600"/>
              <a:gd name="T27" fmla="*/ 2147483646 h 21579"/>
              <a:gd name="T28" fmla="*/ 2147483646 w 21600"/>
              <a:gd name="T29" fmla="*/ 2147483646 h 21579"/>
              <a:gd name="T30" fmla="*/ 2147483646 w 21600"/>
              <a:gd name="T31" fmla="*/ 2147483646 h 21579"/>
              <a:gd name="T32" fmla="*/ 2147483646 w 21600"/>
              <a:gd name="T33" fmla="*/ 2147483646 h 21579"/>
              <a:gd name="T34" fmla="*/ 2147483646 w 21600"/>
              <a:gd name="T35" fmla="*/ 2147483646 h 21579"/>
              <a:gd name="T36" fmla="*/ 2147483646 w 21600"/>
              <a:gd name="T37" fmla="*/ 2147483646 h 21579"/>
              <a:gd name="T38" fmla="*/ 2147483646 w 21600"/>
              <a:gd name="T39" fmla="*/ 2147483646 h 21579"/>
              <a:gd name="T40" fmla="*/ 2147483646 w 21600"/>
              <a:gd name="T41" fmla="*/ 2147483646 h 21579"/>
              <a:gd name="T42" fmla="*/ 2147483646 w 21600"/>
              <a:gd name="T43" fmla="*/ 2147483646 h 21579"/>
              <a:gd name="T44" fmla="*/ 2147483646 w 21600"/>
              <a:gd name="T45" fmla="*/ 2147483646 h 21579"/>
              <a:gd name="T46" fmla="*/ 2147483646 w 21600"/>
              <a:gd name="T47" fmla="*/ 2147483646 h 21579"/>
              <a:gd name="T48" fmla="*/ 2147483646 w 21600"/>
              <a:gd name="T49" fmla="*/ 2147483646 h 21579"/>
              <a:gd name="T50" fmla="*/ 2147483646 w 21600"/>
              <a:gd name="T51" fmla="*/ 2147483646 h 21579"/>
              <a:gd name="T52" fmla="*/ 2147483646 w 21600"/>
              <a:gd name="T53" fmla="*/ 2147483646 h 21579"/>
              <a:gd name="T54" fmla="*/ 2147483646 w 21600"/>
              <a:gd name="T55" fmla="*/ 2147483646 h 21579"/>
              <a:gd name="T56" fmla="*/ 0 w 21600"/>
              <a:gd name="T57" fmla="*/ 2147483646 h 21579"/>
              <a:gd name="T58" fmla="*/ 0 w 21600"/>
              <a:gd name="T59" fmla="*/ 2147483646 h 21579"/>
              <a:gd name="T60" fmla="*/ 2147483646 w 21600"/>
              <a:gd name="T61" fmla="*/ 2147483646 h 21579"/>
              <a:gd name="T62" fmla="*/ 2147483646 w 21600"/>
              <a:gd name="T63" fmla="*/ 2147483646 h 21579"/>
              <a:gd name="T64" fmla="*/ 2147483646 w 21600"/>
              <a:gd name="T65" fmla="*/ 2147483646 h 21579"/>
              <a:gd name="T66" fmla="*/ 2147483646 w 21600"/>
              <a:gd name="T67" fmla="*/ 2147483646 h 21579"/>
              <a:gd name="T68" fmla="*/ 2147483646 w 21600"/>
              <a:gd name="T69" fmla="*/ 2147483646 h 21579"/>
              <a:gd name="T70" fmla="*/ 2147483646 w 21600"/>
              <a:gd name="T71" fmla="*/ 2147483646 h 21579"/>
              <a:gd name="T72" fmla="*/ 2147483646 w 21600"/>
              <a:gd name="T73" fmla="*/ 0 h 21579"/>
              <a:gd name="T74" fmla="*/ 2147483646 w 21600"/>
              <a:gd name="T75" fmla="*/ 2147483646 h 21579"/>
              <a:gd name="T76" fmla="*/ 2147483646 w 21600"/>
              <a:gd name="T77" fmla="*/ 2147483646 h 21579"/>
              <a:gd name="T78" fmla="*/ 2147483646 w 21600"/>
              <a:gd name="T79" fmla="*/ 2147483646 h 21579"/>
              <a:gd name="T80" fmla="*/ 2147483646 w 21600"/>
              <a:gd name="T81" fmla="*/ 2147483646 h 21579"/>
              <a:gd name="T82" fmla="*/ 2147483646 w 21600"/>
              <a:gd name="T83" fmla="*/ 2147483646 h 21579"/>
              <a:gd name="T84" fmla="*/ 2147483646 w 21600"/>
              <a:gd name="T85" fmla="*/ 2147483646 h 21579"/>
              <a:gd name="T86" fmla="*/ 2147483646 w 21600"/>
              <a:gd name="T87" fmla="*/ 2147483646 h 21579"/>
              <a:gd name="T88" fmla="*/ 2147483646 w 21600"/>
              <a:gd name="T89" fmla="*/ 2147483646 h 21579"/>
              <a:gd name="T90" fmla="*/ 2147483646 w 21600"/>
              <a:gd name="T91" fmla="*/ 2147483646 h 21579"/>
              <a:gd name="T92" fmla="*/ 2147483646 w 21600"/>
              <a:gd name="T93" fmla="*/ 2147483646 h 21579"/>
              <a:gd name="T94" fmla="*/ 2147483646 w 21600"/>
              <a:gd name="T95" fmla="*/ 2147483646 h 21579"/>
              <a:gd name="T96" fmla="*/ 2147483646 w 21600"/>
              <a:gd name="T97" fmla="*/ 2147483646 h 21579"/>
              <a:gd name="T98" fmla="*/ 2147483646 w 21600"/>
              <a:gd name="T99" fmla="*/ 2147483646 h 21579"/>
              <a:gd name="T100" fmla="*/ 2147483646 w 21600"/>
              <a:gd name="T101" fmla="*/ 2147483646 h 21579"/>
              <a:gd name="T102" fmla="*/ 2147483646 w 21600"/>
              <a:gd name="T103" fmla="*/ 2147483646 h 21579"/>
              <a:gd name="T104" fmla="*/ 2147483646 w 21600"/>
              <a:gd name="T105" fmla="*/ 2147483646 h 21579"/>
              <a:gd name="T106" fmla="*/ 2147483646 w 21600"/>
              <a:gd name="T107" fmla="*/ 2147483646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zh-CN" altLang="en-US" sz="900">
              <a:cs typeface="+mn-ea"/>
              <a:sym typeface="+mn-lt"/>
            </a:endParaRPr>
          </a:p>
        </p:txBody>
      </p:sp>
      <p:sp>
        <p:nvSpPr>
          <p:cNvPr id="413" name="TextBox 9">
            <a:extLst>
              <a:ext uri="{FF2B5EF4-FFF2-40B4-BE49-F238E27FC236}">
                <a16:creationId xmlns:a16="http://schemas.microsoft.com/office/drawing/2014/main" id="{DA2052BD-E85D-42CE-96BF-7377928FD534}"/>
              </a:ext>
            </a:extLst>
          </p:cNvPr>
          <p:cNvSpPr txBox="1"/>
          <p:nvPr/>
        </p:nvSpPr>
        <p:spPr>
          <a:xfrm>
            <a:off x="5765663" y="3213068"/>
            <a:ext cx="4254533" cy="584775"/>
          </a:xfrm>
          <a:prstGeom prst="rect">
            <a:avLst/>
          </a:prstGeom>
          <a:noFill/>
        </p:spPr>
        <p:txBody>
          <a:bodyPr wrap="square" rtlCol="0">
            <a:spAutoFit/>
          </a:bodyPr>
          <a:lstStyle/>
          <a:p>
            <a:r>
              <a:rPr lang="en-US" altLang="zh-CN" sz="32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04.</a:t>
            </a:r>
            <a:r>
              <a:rPr lang="zh-CN" altLang="en-US" sz="3200" dirty="0">
                <a:solidFill>
                  <a:srgbClr val="937963"/>
                </a:solidFill>
                <a:latin typeface="华文行楷" panose="02010800040101010101" pitchFamily="2" charset="-122"/>
                <a:ea typeface="华文行楷" panose="02010800040101010101" pitchFamily="2" charset="-122"/>
                <a:cs typeface="+mn-ea"/>
                <a:sym typeface="+mn-lt"/>
              </a:rPr>
              <a:t>参</a:t>
            </a:r>
            <a:r>
              <a:rPr lang="zh-CN" altLang="en-US" sz="3200" dirty="0">
                <a:solidFill>
                  <a:srgbClr val="F23B48"/>
                </a:solidFill>
                <a:latin typeface="华文行楷" panose="02010800040101010101" pitchFamily="2" charset="-122"/>
                <a:ea typeface="华文行楷" panose="02010800040101010101" pitchFamily="2" charset="-122"/>
                <a:cs typeface="+mn-ea"/>
                <a:sym typeface="+mn-lt"/>
              </a:rPr>
              <a:t>考</a:t>
            </a:r>
            <a:r>
              <a:rPr lang="zh-CN" altLang="en-US" sz="3200" dirty="0">
                <a:solidFill>
                  <a:srgbClr val="FFC000"/>
                </a:solidFill>
                <a:latin typeface="华文行楷" panose="02010800040101010101" pitchFamily="2" charset="-122"/>
                <a:ea typeface="华文行楷" panose="02010800040101010101" pitchFamily="2" charset="-122"/>
                <a:cs typeface="+mn-ea"/>
                <a:sym typeface="+mn-lt"/>
              </a:rPr>
              <a:t>资</a:t>
            </a:r>
            <a:r>
              <a:rPr lang="zh-CN" altLang="en-US" sz="3200" dirty="0">
                <a:solidFill>
                  <a:srgbClr val="00BBD6"/>
                </a:solidFill>
                <a:latin typeface="华文行楷" panose="02010800040101010101" pitchFamily="2" charset="-122"/>
                <a:ea typeface="华文行楷" panose="02010800040101010101" pitchFamily="2" charset="-122"/>
                <a:cs typeface="+mn-ea"/>
                <a:sym typeface="+mn-lt"/>
              </a:rPr>
              <a:t>料</a:t>
            </a:r>
            <a:r>
              <a:rPr lang="zh-CN" altLang="en-US" sz="3200" dirty="0">
                <a:solidFill>
                  <a:srgbClr val="B2D235"/>
                </a:solidFill>
                <a:latin typeface="华文行楷" panose="02010800040101010101" pitchFamily="2" charset="-122"/>
                <a:ea typeface="华文行楷" panose="02010800040101010101" pitchFamily="2" charset="-122"/>
                <a:cs typeface="+mn-ea"/>
                <a:sym typeface="+mn-lt"/>
              </a:rPr>
              <a:t>展示</a:t>
            </a:r>
            <a:endParaRPr lang="en-AU" sz="3200" dirty="0">
              <a:solidFill>
                <a:srgbClr val="00BBD6"/>
              </a:solidFill>
              <a:latin typeface="华文行楷" panose="02010800040101010101" pitchFamily="2" charset="-122"/>
              <a:ea typeface="华文行楷" panose="02010800040101010101" pitchFamily="2" charset="-122"/>
              <a:cs typeface="+mn-ea"/>
              <a:sym typeface="+mn-lt"/>
            </a:endParaRPr>
          </a:p>
        </p:txBody>
      </p:sp>
      <p:sp>
        <p:nvSpPr>
          <p:cNvPr id="414" name="Rectangle 25">
            <a:extLst>
              <a:ext uri="{FF2B5EF4-FFF2-40B4-BE49-F238E27FC236}">
                <a16:creationId xmlns:a16="http://schemas.microsoft.com/office/drawing/2014/main" id="{A4F30078-CF88-4099-83D4-1FF948C00BB7}"/>
              </a:ext>
            </a:extLst>
          </p:cNvPr>
          <p:cNvSpPr/>
          <p:nvPr/>
        </p:nvSpPr>
        <p:spPr>
          <a:xfrm>
            <a:off x="5614871" y="4037239"/>
            <a:ext cx="180000" cy="180000"/>
          </a:xfrm>
          <a:prstGeom prst="rect">
            <a:avLst/>
          </a:prstGeom>
          <a:noFill/>
          <a:ln w="19050">
            <a:solidFill>
              <a:srgbClr val="F23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华文行楷" panose="02010800040101010101" pitchFamily="2" charset="-122"/>
              <a:ea typeface="华文行楷" panose="02010800040101010101" pitchFamily="2" charset="-122"/>
              <a:cs typeface="+mn-ea"/>
              <a:sym typeface="+mn-lt"/>
            </a:endParaRPr>
          </a:p>
        </p:txBody>
      </p:sp>
    </p:spTree>
    <p:extLst>
      <p:ext uri="{BB962C8B-B14F-4D97-AF65-F5344CB8AC3E}">
        <p14:creationId xmlns:p14="http://schemas.microsoft.com/office/powerpoint/2010/main" val="274876196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04.</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参</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考</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资</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料</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sp>
        <p:nvSpPr>
          <p:cNvPr id="6" name="文本框 5">
            <a:extLst>
              <a:ext uri="{FF2B5EF4-FFF2-40B4-BE49-F238E27FC236}">
                <a16:creationId xmlns:a16="http://schemas.microsoft.com/office/drawing/2014/main" id="{0FF40544-187B-437B-9B94-973BACA88742}"/>
              </a:ext>
            </a:extLst>
          </p:cNvPr>
          <p:cNvSpPr txBox="1"/>
          <p:nvPr/>
        </p:nvSpPr>
        <p:spPr>
          <a:xfrm>
            <a:off x="598431" y="3476423"/>
            <a:ext cx="4975337" cy="1600438"/>
          </a:xfrm>
          <a:prstGeom prst="rect">
            <a:avLst/>
          </a:prstGeom>
          <a:noFill/>
        </p:spPr>
        <p:txBody>
          <a:bodyPr wrap="square">
            <a:spAutoFit/>
          </a:bodyPr>
          <a:lstStyle/>
          <a:p>
            <a:pPr algn="just"/>
            <a:r>
              <a:rPr lang="zh-CN" altLang="zh-CN" sz="1400" b="1" kern="100" dirty="0">
                <a:effectLst/>
                <a:latin typeface="华文楷体" panose="02010600040101010101" pitchFamily="2" charset="-122"/>
                <a:ea typeface="华文楷体" panose="02010600040101010101" pitchFamily="2" charset="-122"/>
              </a:rPr>
              <a:t>论文：</a:t>
            </a:r>
            <a:endParaRPr lang="zh-CN" altLang="zh-CN" sz="1400" kern="100" dirty="0">
              <a:effectLst/>
              <a:latin typeface="华文楷体" panose="02010600040101010101" pitchFamily="2" charset="-122"/>
              <a:ea typeface="华文楷体" panose="02010600040101010101" pitchFamily="2" charset="-122"/>
            </a:endParaRPr>
          </a:p>
          <a:p>
            <a:pPr algn="just"/>
            <a:r>
              <a:rPr lang="en-US" altLang="zh-CN" sz="1400" kern="100" dirty="0">
                <a:effectLst/>
                <a:latin typeface="华文楷体" panose="02010600040101010101" pitchFamily="2" charset="-122"/>
                <a:ea typeface="华文楷体" panose="02010600040101010101" pitchFamily="2" charset="-122"/>
              </a:rPr>
              <a:t>[1] [CN]</a:t>
            </a:r>
            <a:r>
              <a:rPr lang="zh-CN" altLang="zh-CN" sz="1400" kern="100" dirty="0">
                <a:effectLst/>
                <a:latin typeface="华文楷体" panose="02010600040101010101" pitchFamily="2" charset="-122"/>
                <a:ea typeface="华文楷体" panose="02010600040101010101" pitchFamily="2" charset="-122"/>
              </a:rPr>
              <a:t>遗传算法中适应度函数的研究 </a:t>
            </a:r>
          </a:p>
          <a:p>
            <a:pPr algn="just"/>
            <a:r>
              <a:rPr lang="en-US" altLang="zh-CN" sz="1400" kern="100" dirty="0">
                <a:effectLst/>
                <a:latin typeface="华文楷体" panose="02010600040101010101" pitchFamily="2" charset="-122"/>
                <a:ea typeface="华文楷体" panose="02010600040101010101" pitchFamily="2" charset="-122"/>
              </a:rPr>
              <a:t>[2] [CN]</a:t>
            </a:r>
            <a:r>
              <a:rPr lang="zh-CN" altLang="zh-CN" sz="1400" kern="100" dirty="0">
                <a:effectLst/>
                <a:latin typeface="华文楷体" panose="02010600040101010101" pitchFamily="2" charset="-122"/>
                <a:ea typeface="华文楷体" panose="02010600040101010101" pitchFamily="2" charset="-122"/>
              </a:rPr>
              <a:t>用遗传算法求解旅行商问题及其代码设计</a:t>
            </a:r>
          </a:p>
          <a:p>
            <a:pPr algn="just"/>
            <a:r>
              <a:rPr lang="en-US" altLang="zh-CN" sz="1400" kern="100" dirty="0">
                <a:effectLst/>
                <a:latin typeface="华文楷体" panose="02010600040101010101" pitchFamily="2" charset="-122"/>
                <a:ea typeface="华文楷体" panose="02010600040101010101" pitchFamily="2" charset="-122"/>
              </a:rPr>
              <a:t>[3] [EN]</a:t>
            </a:r>
            <a:r>
              <a:rPr lang="zh-CN" altLang="zh-CN" sz="1400" kern="100" dirty="0">
                <a:effectLst/>
                <a:latin typeface="华文楷体" panose="02010600040101010101" pitchFamily="2" charset="-122"/>
                <a:ea typeface="华文楷体" panose="02010600040101010101" pitchFamily="2" charset="-122"/>
              </a:rPr>
              <a:t>基于标签传播的局部搜索遗传算法检测动态社区</a:t>
            </a:r>
          </a:p>
          <a:p>
            <a:pPr algn="just"/>
            <a:r>
              <a:rPr lang="en-US" altLang="zh-CN" sz="1400" kern="100" dirty="0">
                <a:effectLst/>
                <a:latin typeface="华文楷体" panose="02010600040101010101" pitchFamily="2" charset="-122"/>
                <a:ea typeface="华文楷体" panose="02010600040101010101" pitchFamily="2" charset="-122"/>
              </a:rPr>
              <a:t>[4] [EN]</a:t>
            </a:r>
            <a:r>
              <a:rPr lang="zh-CN" altLang="zh-CN" sz="1400" kern="100" dirty="0">
                <a:effectLst/>
                <a:latin typeface="华文楷体" panose="02010600040101010101" pitchFamily="2" charset="-122"/>
                <a:ea typeface="华文楷体" panose="02010600040101010101" pitchFamily="2" charset="-122"/>
              </a:rPr>
              <a:t>遗传编程是一种对计算机编程的自然选择的方法</a:t>
            </a:r>
          </a:p>
          <a:p>
            <a:pPr algn="just"/>
            <a:r>
              <a:rPr lang="en-US" altLang="zh-CN" sz="1400" kern="100" dirty="0">
                <a:effectLst/>
                <a:latin typeface="华文楷体" panose="02010600040101010101" pitchFamily="2" charset="-122"/>
                <a:ea typeface="华文楷体" panose="02010600040101010101" pitchFamily="2" charset="-122"/>
              </a:rPr>
              <a:t>[</a:t>
            </a:r>
            <a:r>
              <a:rPr lang="en-US" altLang="zh-CN" sz="1400" kern="100" dirty="0">
                <a:latin typeface="华文楷体" panose="02010600040101010101" pitchFamily="2" charset="-122"/>
                <a:ea typeface="华文楷体" panose="02010600040101010101" pitchFamily="2" charset="-122"/>
              </a:rPr>
              <a:t>5</a:t>
            </a:r>
            <a:r>
              <a:rPr lang="en-US" altLang="zh-CN" sz="1400" kern="100" dirty="0">
                <a:effectLst/>
                <a:latin typeface="华文楷体" panose="02010600040101010101" pitchFamily="2" charset="-122"/>
                <a:ea typeface="华文楷体" panose="02010600040101010101" pitchFamily="2" charset="-122"/>
              </a:rPr>
              <a:t>] [CN]</a:t>
            </a:r>
            <a:r>
              <a:rPr lang="zh-CN" altLang="zh-CN" sz="1400" kern="100" dirty="0">
                <a:effectLst/>
                <a:latin typeface="华文楷体" panose="02010600040101010101" pitchFamily="2" charset="-122"/>
                <a:ea typeface="华文楷体" panose="02010600040101010101" pitchFamily="2" charset="-122"/>
              </a:rPr>
              <a:t>基于遗传算法的移动机器人路径规划研究</a:t>
            </a:r>
            <a:r>
              <a:rPr lang="en-US" altLang="zh-CN" sz="1400" kern="100" dirty="0">
                <a:effectLst/>
                <a:latin typeface="华文楷体" panose="02010600040101010101" pitchFamily="2" charset="-122"/>
                <a:ea typeface="华文楷体" panose="02010600040101010101" pitchFamily="2" charset="-122"/>
              </a:rPr>
              <a:t>_</a:t>
            </a:r>
            <a:r>
              <a:rPr lang="zh-CN" altLang="zh-CN" sz="1400" kern="100" dirty="0">
                <a:effectLst/>
                <a:latin typeface="华文楷体" panose="02010600040101010101" pitchFamily="2" charset="-122"/>
                <a:ea typeface="华文楷体" panose="02010600040101010101" pitchFamily="2" charset="-122"/>
              </a:rPr>
              <a:t>崔建军</a:t>
            </a:r>
          </a:p>
          <a:p>
            <a:pPr algn="just"/>
            <a:r>
              <a:rPr lang="en-US" altLang="zh-CN" sz="1400" kern="100" dirty="0">
                <a:effectLst/>
                <a:latin typeface="华文楷体" panose="02010600040101010101" pitchFamily="2" charset="-122"/>
                <a:ea typeface="华文楷体" panose="02010600040101010101" pitchFamily="2" charset="-122"/>
              </a:rPr>
              <a:t>[6] [CN]</a:t>
            </a:r>
            <a:r>
              <a:rPr lang="zh-CN" altLang="zh-CN" sz="1400" kern="100" dirty="0">
                <a:effectLst/>
                <a:latin typeface="华文楷体" panose="02010600040101010101" pitchFamily="2" charset="-122"/>
                <a:ea typeface="华文楷体" panose="02010600040101010101" pitchFamily="2" charset="-122"/>
              </a:rPr>
              <a:t>用遗传算法求解</a:t>
            </a:r>
            <a:r>
              <a:rPr lang="en-US" altLang="zh-CN" sz="1400" kern="100" dirty="0">
                <a:effectLst/>
                <a:latin typeface="华文楷体" panose="02010600040101010101" pitchFamily="2" charset="-122"/>
                <a:ea typeface="华文楷体" panose="02010600040101010101" pitchFamily="2" charset="-122"/>
              </a:rPr>
              <a:t>TSP</a:t>
            </a:r>
            <a:r>
              <a:rPr lang="zh-CN" altLang="zh-CN" sz="1400" kern="100" dirty="0">
                <a:effectLst/>
                <a:latin typeface="华文楷体" panose="02010600040101010101" pitchFamily="2" charset="-122"/>
                <a:ea typeface="华文楷体" panose="02010600040101010101" pitchFamily="2" charset="-122"/>
              </a:rPr>
              <a:t>问题</a:t>
            </a:r>
            <a:r>
              <a:rPr lang="en-US" altLang="zh-CN" sz="1400" kern="100" dirty="0">
                <a:effectLst/>
                <a:latin typeface="华文楷体" panose="02010600040101010101" pitchFamily="2" charset="-122"/>
                <a:ea typeface="华文楷体" panose="02010600040101010101" pitchFamily="2" charset="-122"/>
              </a:rPr>
              <a:t>_</a:t>
            </a:r>
            <a:r>
              <a:rPr lang="zh-CN" altLang="zh-CN" sz="1400" kern="100" dirty="0">
                <a:effectLst/>
                <a:latin typeface="华文楷体" panose="02010600040101010101" pitchFamily="2" charset="-122"/>
                <a:ea typeface="华文楷体" panose="02010600040101010101" pitchFamily="2" charset="-122"/>
              </a:rPr>
              <a:t>任昊南</a:t>
            </a:r>
          </a:p>
        </p:txBody>
      </p:sp>
      <p:sp>
        <p:nvSpPr>
          <p:cNvPr id="8" name="文本框 7">
            <a:extLst>
              <a:ext uri="{FF2B5EF4-FFF2-40B4-BE49-F238E27FC236}">
                <a16:creationId xmlns:a16="http://schemas.microsoft.com/office/drawing/2014/main" id="{C4B238FC-D158-49EC-8E32-BF65CC7379CB}"/>
              </a:ext>
            </a:extLst>
          </p:cNvPr>
          <p:cNvSpPr txBox="1"/>
          <p:nvPr/>
        </p:nvSpPr>
        <p:spPr>
          <a:xfrm>
            <a:off x="5164730" y="228123"/>
            <a:ext cx="7189551" cy="6401753"/>
          </a:xfrm>
          <a:prstGeom prst="rect">
            <a:avLst/>
          </a:prstGeom>
          <a:noFill/>
        </p:spPr>
        <p:txBody>
          <a:bodyPr wrap="square">
            <a:spAutoFit/>
          </a:bodyPr>
          <a:lstStyle/>
          <a:p>
            <a:pPr algn="just"/>
            <a:r>
              <a:rPr lang="zh-CN" altLang="zh-CN" sz="1000" b="1" kern="100" dirty="0">
                <a:effectLst/>
                <a:latin typeface="华文楷体" panose="02010600040101010101" pitchFamily="2" charset="-122"/>
                <a:ea typeface="华文楷体" panose="02010600040101010101" pitchFamily="2" charset="-122"/>
              </a:rPr>
              <a:t>网页：</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[1] </a:t>
            </a:r>
            <a:r>
              <a:rPr lang="zh-CN" altLang="zh-CN" sz="1000" kern="100" dirty="0">
                <a:effectLst/>
                <a:latin typeface="华文楷体" panose="02010600040101010101" pitchFamily="2" charset="-122"/>
                <a:ea typeface="华文楷体" panose="02010600040101010101" pitchFamily="2" charset="-122"/>
              </a:rPr>
              <a:t>基于遗传编程</a:t>
            </a:r>
            <a:r>
              <a:rPr lang="en-US" altLang="zh-CN" sz="1000" kern="100" dirty="0">
                <a:effectLst/>
                <a:latin typeface="华文楷体" panose="02010600040101010101" pitchFamily="2" charset="-122"/>
                <a:ea typeface="华文楷体" panose="02010600040101010101" pitchFamily="2" charset="-122"/>
              </a:rPr>
              <a:t>(Genetic Programming)</a:t>
            </a:r>
            <a:r>
              <a:rPr lang="zh-CN" altLang="zh-CN" sz="1000" kern="100" dirty="0">
                <a:effectLst/>
                <a:latin typeface="华文楷体" panose="02010600040101010101" pitchFamily="2" charset="-122"/>
                <a:ea typeface="华文楷体" panose="02010600040101010101" pitchFamily="2" charset="-122"/>
              </a:rPr>
              <a:t>的符号回归</a:t>
            </a:r>
            <a:r>
              <a:rPr lang="en-US" altLang="zh-CN" sz="1000" kern="100" dirty="0">
                <a:effectLst/>
                <a:latin typeface="华文楷体" panose="02010600040101010101" pitchFamily="2" charset="-122"/>
                <a:ea typeface="华文楷体" panose="02010600040101010101" pitchFamily="2" charset="-122"/>
              </a:rPr>
              <a:t>(Symbolic Regression)</a:t>
            </a:r>
            <a:r>
              <a:rPr lang="zh-CN" altLang="zh-CN" sz="1000" kern="100" dirty="0">
                <a:effectLst/>
                <a:latin typeface="华文楷体" panose="02010600040101010101" pitchFamily="2" charset="-122"/>
                <a:ea typeface="华文楷体" panose="02010600040101010101" pitchFamily="2" charset="-122"/>
              </a:rPr>
              <a:t>简介</a:t>
            </a:r>
          </a:p>
          <a:p>
            <a:pPr algn="just"/>
            <a:r>
              <a:rPr lang="en-US" altLang="zh-CN" sz="1000" kern="100" dirty="0">
                <a:effectLst/>
                <a:latin typeface="华文楷体" panose="02010600040101010101" pitchFamily="2" charset="-122"/>
                <a:ea typeface="华文楷体" panose="02010600040101010101" pitchFamily="2" charset="-122"/>
              </a:rPr>
              <a:t> [EB/OL]. https://blog.csdn.net/likehightime/article/details/5275264 -2021/01/02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[2] </a:t>
            </a:r>
            <a:r>
              <a:rPr lang="zh-CN" altLang="zh-CN" sz="1000" kern="100" dirty="0">
                <a:effectLst/>
                <a:latin typeface="华文楷体" panose="02010600040101010101" pitchFamily="2" charset="-122"/>
                <a:ea typeface="华文楷体" panose="02010600040101010101" pitchFamily="2" charset="-122"/>
              </a:rPr>
              <a:t>遗传编程的示例（二次多项式的符号回归）</a:t>
            </a:r>
          </a:p>
          <a:p>
            <a:pPr algn="just"/>
            <a:r>
              <a:rPr lang="en-US" altLang="zh-CN" sz="1000" kern="100" dirty="0">
                <a:effectLst/>
                <a:latin typeface="华文楷体" panose="02010600040101010101" pitchFamily="2" charset="-122"/>
                <a:ea typeface="华文楷体" panose="02010600040101010101" pitchFamily="2" charset="-122"/>
              </a:rPr>
              <a:t> [EB/OL]. http://www.genetic-programming.com/gpquadraticexample.html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[3] </a:t>
            </a:r>
            <a:r>
              <a:rPr lang="zh-CN" altLang="zh-CN" sz="1000" kern="100" dirty="0">
                <a:effectLst/>
                <a:latin typeface="华文楷体" panose="02010600040101010101" pitchFamily="2" charset="-122"/>
                <a:ea typeface="华文楷体" panose="02010600040101010101" pitchFamily="2" charset="-122"/>
              </a:rPr>
              <a:t>遗传算法求解旅行商问题</a:t>
            </a:r>
          </a:p>
          <a:p>
            <a:pPr algn="just"/>
            <a:r>
              <a:rPr lang="en-US" altLang="zh-CN" sz="1000" kern="100" dirty="0">
                <a:effectLst/>
                <a:latin typeface="华文楷体" panose="02010600040101010101" pitchFamily="2" charset="-122"/>
                <a:ea typeface="华文楷体" panose="02010600040101010101" pitchFamily="2" charset="-122"/>
              </a:rPr>
              <a:t> [EB/OL]. https://zhuanlan.zhihu.com/p/137351343 -2021/01/02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[4] </a:t>
            </a:r>
            <a:r>
              <a:rPr lang="zh-CN" altLang="zh-CN" sz="1000" kern="100" dirty="0">
                <a:effectLst/>
                <a:latin typeface="华文楷体" panose="02010600040101010101" pitchFamily="2" charset="-122"/>
                <a:ea typeface="华文楷体" panose="02010600040101010101" pitchFamily="2" charset="-122"/>
              </a:rPr>
              <a:t>百度百科</a:t>
            </a:r>
            <a:r>
              <a:rPr lang="en-US" altLang="zh-CN" sz="1000" kern="100" dirty="0">
                <a:effectLst/>
                <a:latin typeface="华文楷体" panose="02010600040101010101" pitchFamily="2" charset="-122"/>
                <a:ea typeface="华文楷体" panose="02010600040101010101" pitchFamily="2" charset="-122"/>
              </a:rPr>
              <a:t>----</a:t>
            </a:r>
            <a:r>
              <a:rPr lang="zh-CN" altLang="zh-CN" sz="1000" kern="100" dirty="0">
                <a:effectLst/>
                <a:latin typeface="华文楷体" panose="02010600040101010101" pitchFamily="2" charset="-122"/>
                <a:ea typeface="华文楷体" panose="02010600040101010101" pitchFamily="2" charset="-122"/>
              </a:rPr>
              <a:t>遗传算法</a:t>
            </a:r>
          </a:p>
          <a:p>
            <a:pPr algn="just"/>
            <a:r>
              <a:rPr lang="en-US" altLang="zh-CN" sz="1000" kern="100" dirty="0">
                <a:effectLst/>
                <a:latin typeface="华文楷体" panose="02010600040101010101" pitchFamily="2" charset="-122"/>
                <a:ea typeface="华文楷体" panose="02010600040101010101" pitchFamily="2" charset="-122"/>
              </a:rPr>
              <a:t> [EB/OL]. https://baike.baidu.com/item/</a:t>
            </a:r>
            <a:r>
              <a:rPr lang="zh-CN" altLang="zh-CN" sz="1000" kern="100" dirty="0">
                <a:effectLst/>
                <a:latin typeface="华文楷体" panose="02010600040101010101" pitchFamily="2" charset="-122"/>
                <a:ea typeface="华文楷体" panose="02010600040101010101" pitchFamily="2" charset="-122"/>
              </a:rPr>
              <a:t>遗传算法 </a:t>
            </a:r>
            <a:r>
              <a:rPr lang="en-US" altLang="zh-CN" sz="1000" kern="100" dirty="0">
                <a:effectLst/>
                <a:latin typeface="华文楷体" panose="02010600040101010101" pitchFamily="2" charset="-122"/>
                <a:ea typeface="华文楷体" panose="02010600040101010101" pitchFamily="2" charset="-122"/>
              </a:rPr>
              <a:t>-2021/01/02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[5] </a:t>
            </a:r>
            <a:r>
              <a:rPr lang="zh-CN" altLang="zh-CN" sz="1000" kern="100" dirty="0">
                <a:effectLst/>
                <a:latin typeface="华文楷体" panose="02010600040101010101" pitchFamily="2" charset="-122"/>
                <a:ea typeface="华文楷体" panose="02010600040101010101" pitchFamily="2" charset="-122"/>
              </a:rPr>
              <a:t>遗传算法</a:t>
            </a:r>
            <a:r>
              <a:rPr lang="en-US" altLang="zh-CN" sz="1000" kern="100" dirty="0">
                <a:effectLst/>
                <a:latin typeface="华文楷体" panose="02010600040101010101" pitchFamily="2" charset="-122"/>
                <a:ea typeface="华文楷体" panose="02010600040101010101" pitchFamily="2" charset="-122"/>
              </a:rPr>
              <a:t> (Genetic Algorithm)</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 [EB/OL].https://mofanpy.com/tutorials/machine-learning/evolutionary-algorithm/intro-genetic-algorithm/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[6] </a:t>
            </a:r>
            <a:r>
              <a:rPr lang="zh-CN" altLang="zh-CN" sz="1000" kern="100" dirty="0">
                <a:effectLst/>
                <a:latin typeface="华文楷体" panose="02010600040101010101" pitchFamily="2" charset="-122"/>
                <a:ea typeface="华文楷体" panose="02010600040101010101" pitchFamily="2" charset="-122"/>
              </a:rPr>
              <a:t>遗传算法</a:t>
            </a:r>
            <a:r>
              <a:rPr lang="en-US" altLang="zh-CN" sz="1000" kern="100" dirty="0">
                <a:effectLst/>
                <a:latin typeface="华文楷体" panose="02010600040101010101" pitchFamily="2" charset="-122"/>
                <a:ea typeface="华文楷体" panose="02010600040101010101" pitchFamily="2" charset="-122"/>
              </a:rPr>
              <a:t> (Genetic Algorithm) </a:t>
            </a:r>
            <a:r>
              <a:rPr lang="zh-CN" altLang="zh-CN" sz="1000" kern="100" dirty="0">
                <a:effectLst/>
                <a:latin typeface="华文楷体" panose="02010600040101010101" pitchFamily="2" charset="-122"/>
                <a:ea typeface="华文楷体" panose="02010600040101010101" pitchFamily="2" charset="-122"/>
              </a:rPr>
              <a:t>例子 旅行商人问题</a:t>
            </a:r>
            <a:r>
              <a:rPr lang="en-US" altLang="zh-CN" sz="1000" kern="100" dirty="0">
                <a:effectLst/>
                <a:latin typeface="华文楷体" panose="02010600040101010101" pitchFamily="2" charset="-122"/>
                <a:ea typeface="华文楷体" panose="02010600040101010101" pitchFamily="2" charset="-122"/>
              </a:rPr>
              <a:t> (TSP)</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 [EB/OL].https://mofanpy.com/tutorials/machine-learning/evolutionary-algorithm/genetic-algorithm-travel-sales-problem/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[7] </a:t>
            </a:r>
            <a:r>
              <a:rPr lang="zh-CN" altLang="zh-CN" sz="1000" kern="100" dirty="0">
                <a:effectLst/>
                <a:latin typeface="华文楷体" panose="02010600040101010101" pitchFamily="2" charset="-122"/>
                <a:ea typeface="华文楷体" panose="02010600040101010101" pitchFamily="2" charset="-122"/>
              </a:rPr>
              <a:t>目标优化智能算法之遗传算法</a:t>
            </a:r>
          </a:p>
          <a:p>
            <a:pPr algn="just"/>
            <a:r>
              <a:rPr lang="en-US" altLang="zh-CN" sz="1000" kern="100" dirty="0">
                <a:effectLst/>
                <a:latin typeface="华文楷体" panose="02010600040101010101" pitchFamily="2" charset="-122"/>
                <a:ea typeface="华文楷体" panose="02010600040101010101" pitchFamily="2" charset="-122"/>
              </a:rPr>
              <a:t> [EB/OL]. https://tianle.me/2017/04/19/GA/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[8] </a:t>
            </a:r>
            <a:r>
              <a:rPr lang="zh-CN" altLang="zh-CN" sz="1000" kern="100" dirty="0">
                <a:effectLst/>
                <a:latin typeface="华文楷体" panose="02010600040101010101" pitchFamily="2" charset="-122"/>
                <a:ea typeface="华文楷体" panose="02010600040101010101" pitchFamily="2" charset="-122"/>
              </a:rPr>
              <a:t>人工智能</a:t>
            </a:r>
            <a:r>
              <a:rPr lang="en-US" altLang="zh-CN" sz="1000" kern="100" dirty="0">
                <a:effectLst/>
                <a:latin typeface="华文楷体" panose="02010600040101010101" pitchFamily="2" charset="-122"/>
                <a:ea typeface="华文楷体" panose="02010600040101010101" pitchFamily="2" charset="-122"/>
              </a:rPr>
              <a:t>8</a:t>
            </a:r>
            <a:r>
              <a:rPr lang="zh-CN" altLang="zh-CN" sz="1000" kern="100" dirty="0">
                <a:effectLst/>
                <a:latin typeface="华文楷体" panose="02010600040101010101" pitchFamily="2" charset="-122"/>
                <a:ea typeface="华文楷体" panose="02010600040101010101" pitchFamily="2" charset="-122"/>
              </a:rPr>
              <a:t>—遗传算法实验</a:t>
            </a:r>
          </a:p>
          <a:p>
            <a:pPr algn="just"/>
            <a:r>
              <a:rPr lang="en-US" altLang="zh-CN" sz="1000" kern="100" dirty="0">
                <a:effectLst/>
                <a:latin typeface="华文楷体" panose="02010600040101010101" pitchFamily="2" charset="-122"/>
                <a:ea typeface="华文楷体" panose="02010600040101010101" pitchFamily="2" charset="-122"/>
              </a:rPr>
              <a:t> [EB/OL]. https://blog.csdn.net/qq_43653930/article/details/103142930 -2021/01/02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[9] </a:t>
            </a:r>
            <a:r>
              <a:rPr lang="zh-CN" altLang="zh-CN" sz="1000" kern="100" dirty="0">
                <a:effectLst/>
                <a:latin typeface="华文楷体" panose="02010600040101010101" pitchFamily="2" charset="-122"/>
                <a:ea typeface="华文楷体" panose="02010600040101010101" pitchFamily="2" charset="-122"/>
              </a:rPr>
              <a:t>经济机器是怎样运行的</a:t>
            </a:r>
          </a:p>
          <a:p>
            <a:pPr algn="just"/>
            <a:r>
              <a:rPr lang="en-US" altLang="zh-CN" sz="1000" kern="100" dirty="0">
                <a:effectLst/>
                <a:latin typeface="华文楷体" panose="02010600040101010101" pitchFamily="2" charset="-122"/>
                <a:ea typeface="华文楷体" panose="02010600040101010101" pitchFamily="2" charset="-122"/>
              </a:rPr>
              <a:t> [EB/OL]. https://www.youtube.com/watch?v=rFV7wdEX-Mo&amp;feature=emb_rel_end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[10] </a:t>
            </a:r>
            <a:r>
              <a:rPr lang="zh-CN" altLang="zh-CN" sz="1000" kern="100" dirty="0">
                <a:effectLst/>
                <a:latin typeface="华文楷体" panose="02010600040101010101" pitchFamily="2" charset="-122"/>
                <a:ea typeface="华文楷体" panose="02010600040101010101" pitchFamily="2" charset="-122"/>
              </a:rPr>
              <a:t>【</a:t>
            </a:r>
            <a:r>
              <a:rPr lang="en-US" altLang="zh-CN" sz="1000" kern="100" dirty="0">
                <a:effectLst/>
                <a:latin typeface="华文楷体" panose="02010600040101010101" pitchFamily="2" charset="-122"/>
                <a:ea typeface="华文楷体" panose="02010600040101010101" pitchFamily="2" charset="-122"/>
              </a:rPr>
              <a:t>10</a:t>
            </a:r>
            <a:r>
              <a:rPr lang="zh-CN" altLang="zh-CN" sz="1000" kern="100" dirty="0">
                <a:effectLst/>
                <a:latin typeface="华文楷体" panose="02010600040101010101" pitchFamily="2" charset="-122"/>
                <a:ea typeface="华文楷体" panose="02010600040101010101" pitchFamily="2" charset="-122"/>
              </a:rPr>
              <a:t>分钟算法】遗传算法</a:t>
            </a:r>
            <a:r>
              <a:rPr lang="en-US" altLang="zh-CN" sz="1000" kern="100" dirty="0">
                <a:effectLst/>
                <a:latin typeface="华文楷体" panose="02010600040101010101" pitchFamily="2" charset="-122"/>
                <a:ea typeface="华文楷体" panose="02010600040101010101" pitchFamily="2" charset="-122"/>
              </a:rPr>
              <a:t>-</a:t>
            </a:r>
            <a:r>
              <a:rPr lang="zh-CN" altLang="zh-CN" sz="1000" kern="100" dirty="0">
                <a:effectLst/>
                <a:latin typeface="华文楷体" panose="02010600040101010101" pitchFamily="2" charset="-122"/>
                <a:ea typeface="华文楷体" panose="02010600040101010101" pitchFamily="2" charset="-122"/>
              </a:rPr>
              <a:t>带例子和动画</a:t>
            </a:r>
            <a:r>
              <a:rPr lang="en-US" altLang="zh-CN" sz="1000" kern="100" dirty="0">
                <a:effectLst/>
                <a:latin typeface="华文楷体" panose="02010600040101010101" pitchFamily="2" charset="-122"/>
                <a:ea typeface="华文楷体" panose="02010600040101010101" pitchFamily="2" charset="-122"/>
              </a:rPr>
              <a:t>/Genetic Algorithm</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 [EB/OL]. https://www.bilibili.com/video/BV1yt4y1a7RY?from=search&amp;seid=3179391201366450659 -2021/01/02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[11] </a:t>
            </a:r>
            <a:r>
              <a:rPr lang="zh-CN" altLang="zh-CN" sz="1000" kern="100" dirty="0">
                <a:effectLst/>
                <a:latin typeface="华文楷体" panose="02010600040101010101" pitchFamily="2" charset="-122"/>
                <a:ea typeface="华文楷体" panose="02010600040101010101" pitchFamily="2" charset="-122"/>
              </a:rPr>
              <a:t>随机森林算法</a:t>
            </a:r>
            <a:r>
              <a:rPr lang="en-US" altLang="zh-CN" sz="1000" kern="100" dirty="0">
                <a:effectLst/>
                <a:latin typeface="华文楷体" panose="02010600040101010101" pitchFamily="2" charset="-122"/>
                <a:ea typeface="华文楷体" panose="02010600040101010101" pitchFamily="2" charset="-122"/>
              </a:rPr>
              <a:t>OOB_SCORE</a:t>
            </a:r>
            <a:r>
              <a:rPr lang="zh-CN" altLang="zh-CN" sz="1000" kern="100" dirty="0">
                <a:effectLst/>
                <a:latin typeface="华文楷体" panose="02010600040101010101" pitchFamily="2" charset="-122"/>
                <a:ea typeface="华文楷体" panose="02010600040101010101" pitchFamily="2" charset="-122"/>
              </a:rPr>
              <a:t>最佳特征选择</a:t>
            </a:r>
          </a:p>
          <a:p>
            <a:pPr algn="just"/>
            <a:r>
              <a:rPr lang="en-US" altLang="zh-CN" sz="1000" kern="100" dirty="0">
                <a:effectLst/>
                <a:latin typeface="华文楷体" panose="02010600040101010101" pitchFamily="2" charset="-122"/>
                <a:ea typeface="华文楷体" panose="02010600040101010101" pitchFamily="2" charset="-122"/>
              </a:rPr>
              <a:t> [EB/OL]. https://www.cnblogs.com/dinol/p/11614352.html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[12] </a:t>
            </a:r>
            <a:r>
              <a:rPr lang="zh-CN" altLang="zh-CN" sz="1000" kern="100" dirty="0">
                <a:effectLst/>
                <a:latin typeface="华文楷体" panose="02010600040101010101" pitchFamily="2" charset="-122"/>
                <a:ea typeface="华文楷体" panose="02010600040101010101" pitchFamily="2" charset="-122"/>
              </a:rPr>
              <a:t>利用 </a:t>
            </a:r>
            <a:r>
              <a:rPr lang="en-US" altLang="zh-CN" sz="1000" kern="100" dirty="0" err="1">
                <a:effectLst/>
                <a:latin typeface="华文楷体" panose="02010600040101010101" pitchFamily="2" charset="-122"/>
                <a:ea typeface="华文楷体" panose="02010600040101010101" pitchFamily="2" charset="-122"/>
              </a:rPr>
              <a:t>gplearn</a:t>
            </a:r>
            <a:r>
              <a:rPr lang="en-US" altLang="zh-CN" sz="1000" kern="100" dirty="0">
                <a:effectLst/>
                <a:latin typeface="华文楷体" panose="02010600040101010101" pitchFamily="2" charset="-122"/>
                <a:ea typeface="华文楷体" panose="02010600040101010101" pitchFamily="2" charset="-122"/>
              </a:rPr>
              <a:t> </a:t>
            </a:r>
            <a:r>
              <a:rPr lang="zh-CN" altLang="zh-CN" sz="1000" kern="100" dirty="0">
                <a:effectLst/>
                <a:latin typeface="华文楷体" panose="02010600040101010101" pitchFamily="2" charset="-122"/>
                <a:ea typeface="华文楷体" panose="02010600040101010101" pitchFamily="2" charset="-122"/>
              </a:rPr>
              <a:t>进行特征工程</a:t>
            </a:r>
          </a:p>
          <a:p>
            <a:pPr algn="just"/>
            <a:r>
              <a:rPr lang="en-US" altLang="zh-CN" sz="1000" kern="100" dirty="0">
                <a:effectLst/>
                <a:latin typeface="华文楷体" panose="02010600040101010101" pitchFamily="2" charset="-122"/>
                <a:ea typeface="华文楷体" panose="02010600040101010101" pitchFamily="2" charset="-122"/>
              </a:rPr>
              <a:t> [EB/OL]. https://bigquant.com/community/t/topic/120709 -2021/01/02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[13] </a:t>
            </a:r>
            <a:r>
              <a:rPr lang="zh-CN" altLang="zh-CN" sz="1000" kern="100" dirty="0">
                <a:effectLst/>
                <a:latin typeface="华文楷体" panose="02010600040101010101" pitchFamily="2" charset="-122"/>
                <a:ea typeface="华文楷体" panose="02010600040101010101" pitchFamily="2" charset="-122"/>
              </a:rPr>
              <a:t>用遗传算法实现符号回归——浅析</a:t>
            </a:r>
            <a:r>
              <a:rPr lang="en-US" altLang="zh-CN" sz="1000" kern="100" dirty="0" err="1">
                <a:effectLst/>
                <a:latin typeface="华文楷体" panose="02010600040101010101" pitchFamily="2" charset="-122"/>
                <a:ea typeface="华文楷体" panose="02010600040101010101" pitchFamily="2" charset="-122"/>
              </a:rPr>
              <a:t>gplearn</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 [EB/OL]. https://zhuanlan.zhihu.com/p/31185882 -2021/01/02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[14] </a:t>
            </a:r>
            <a:r>
              <a:rPr lang="zh-CN" altLang="zh-CN" sz="1000" kern="100" dirty="0">
                <a:effectLst/>
                <a:latin typeface="华文楷体" panose="02010600040101010101" pitchFamily="2" charset="-122"/>
                <a:ea typeface="华文楷体" panose="02010600040101010101" pitchFamily="2" charset="-122"/>
              </a:rPr>
              <a:t>使用</a:t>
            </a:r>
            <a:r>
              <a:rPr lang="en-US" altLang="zh-CN" sz="1000" kern="100" dirty="0" err="1">
                <a:effectLst/>
                <a:latin typeface="华文楷体" panose="02010600040101010101" pitchFamily="2" charset="-122"/>
                <a:ea typeface="华文楷体" panose="02010600040101010101" pitchFamily="2" charset="-122"/>
              </a:rPr>
              <a:t>gplearn</a:t>
            </a:r>
            <a:r>
              <a:rPr lang="zh-CN" altLang="zh-CN" sz="1000" kern="100" dirty="0">
                <a:effectLst/>
                <a:latin typeface="华文楷体" panose="02010600040101010101" pitchFamily="2" charset="-122"/>
                <a:ea typeface="华文楷体" panose="02010600040101010101" pitchFamily="2" charset="-122"/>
              </a:rPr>
              <a:t>自定义特征自动生成模块</a:t>
            </a:r>
          </a:p>
          <a:p>
            <a:pPr algn="just"/>
            <a:r>
              <a:rPr lang="en-US" altLang="zh-CN" sz="1000" kern="100" dirty="0">
                <a:effectLst/>
                <a:latin typeface="华文楷体" panose="02010600040101010101" pitchFamily="2" charset="-122"/>
                <a:ea typeface="华文楷体" panose="02010600040101010101" pitchFamily="2" charset="-122"/>
              </a:rPr>
              <a:t> [EB/OL]. https://zhuanlan.zhihu.com/p/76047703?from_voters_page=true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[15] </a:t>
            </a:r>
            <a:r>
              <a:rPr lang="zh-CN" altLang="zh-CN" sz="1000" kern="100" dirty="0">
                <a:effectLst/>
                <a:latin typeface="华文楷体" panose="02010600040101010101" pitchFamily="2" charset="-122"/>
                <a:ea typeface="华文楷体" panose="02010600040101010101" pitchFamily="2" charset="-122"/>
              </a:rPr>
              <a:t>【算法】超详细的遗传算法</a:t>
            </a:r>
            <a:r>
              <a:rPr lang="en-US" altLang="zh-CN" sz="1000" kern="100" dirty="0">
                <a:effectLst/>
                <a:latin typeface="华文楷体" panose="02010600040101010101" pitchFamily="2" charset="-122"/>
                <a:ea typeface="华文楷体" panose="02010600040101010101" pitchFamily="2" charset="-122"/>
              </a:rPr>
              <a:t>(Genetic Algorithm)</a:t>
            </a:r>
            <a:r>
              <a:rPr lang="zh-CN" altLang="zh-CN" sz="1000" kern="100" dirty="0">
                <a:effectLst/>
                <a:latin typeface="华文楷体" panose="02010600040101010101" pitchFamily="2" charset="-122"/>
                <a:ea typeface="华文楷体" panose="02010600040101010101" pitchFamily="2" charset="-122"/>
              </a:rPr>
              <a:t>解析</a:t>
            </a:r>
          </a:p>
          <a:p>
            <a:pPr algn="just"/>
            <a:r>
              <a:rPr lang="en-US" altLang="zh-CN" sz="1000" kern="100" dirty="0">
                <a:effectLst/>
                <a:latin typeface="华文楷体" panose="02010600040101010101" pitchFamily="2" charset="-122"/>
                <a:ea typeface="华文楷体" panose="02010600040101010101" pitchFamily="2" charset="-122"/>
              </a:rPr>
              <a:t> [EB/OL]. https://www.jianshu.com/p/ae5157c26af9 -2021/01/02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[16] </a:t>
            </a:r>
            <a:r>
              <a:rPr lang="zh-CN" altLang="zh-CN" sz="1000" kern="100" dirty="0">
                <a:effectLst/>
                <a:latin typeface="华文楷体" panose="02010600040101010101" pitchFamily="2" charset="-122"/>
                <a:ea typeface="华文楷体" panose="02010600040101010101" pitchFamily="2" charset="-122"/>
              </a:rPr>
              <a:t>中国每年国民生产总值和货币供应量的数据</a:t>
            </a:r>
          </a:p>
          <a:p>
            <a:pPr algn="just"/>
            <a:r>
              <a:rPr lang="en-US" altLang="zh-CN" sz="1000" kern="100" dirty="0">
                <a:effectLst/>
                <a:latin typeface="华文楷体" panose="02010600040101010101" pitchFamily="2" charset="-122"/>
                <a:ea typeface="华文楷体" panose="02010600040101010101" pitchFamily="2" charset="-122"/>
              </a:rPr>
              <a:t> [EB/OL]. http://www.360doc.com/content/19/1108/18/34989057_871927918.shtml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[17] </a:t>
            </a:r>
            <a:r>
              <a:rPr lang="en-US" altLang="zh-CN" sz="1000" kern="100" dirty="0" err="1">
                <a:effectLst/>
                <a:latin typeface="华文楷体" panose="02010600040101010101" pitchFamily="2" charset="-122"/>
                <a:ea typeface="华文楷体" panose="02010600040101010101" pitchFamily="2" charset="-122"/>
              </a:rPr>
              <a:t>Graphviz</a:t>
            </a:r>
            <a:r>
              <a:rPr lang="zh-CN" altLang="zh-CN" sz="1000" kern="100" dirty="0">
                <a:effectLst/>
                <a:latin typeface="华文楷体" panose="02010600040101010101" pitchFamily="2" charset="-122"/>
                <a:ea typeface="华文楷体" panose="02010600040101010101" pitchFamily="2" charset="-122"/>
              </a:rPr>
              <a:t>的安装及纠错</a:t>
            </a:r>
          </a:p>
          <a:p>
            <a:pPr algn="just"/>
            <a:r>
              <a:rPr lang="en-US" altLang="zh-CN" sz="1000" kern="100" dirty="0">
                <a:effectLst/>
                <a:latin typeface="华文楷体" panose="02010600040101010101" pitchFamily="2" charset="-122"/>
                <a:ea typeface="华文楷体" panose="02010600040101010101" pitchFamily="2" charset="-122"/>
              </a:rPr>
              <a:t> [EB/OL]. https://blog.csdn.net/qq_28409193/article/details/79880886 -2021/01/02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[18] STATISTICS AND COMPUTING</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 [EB/OL]. https://www.shengsci.com/sci/6408.html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[19] </a:t>
            </a:r>
            <a:r>
              <a:rPr lang="zh-CN" altLang="zh-CN" sz="1000" kern="100" dirty="0">
                <a:effectLst/>
                <a:latin typeface="华文楷体" panose="02010600040101010101" pitchFamily="2" charset="-122"/>
                <a:ea typeface="华文楷体" panose="02010600040101010101" pitchFamily="2" charset="-122"/>
              </a:rPr>
              <a:t>优化算法系列</a:t>
            </a:r>
            <a:r>
              <a:rPr lang="en-US" altLang="zh-CN" sz="1000" kern="100" dirty="0">
                <a:effectLst/>
                <a:latin typeface="华文楷体" panose="02010600040101010101" pitchFamily="2" charset="-122"/>
                <a:ea typeface="华文楷体" panose="02010600040101010101" pitchFamily="2" charset="-122"/>
              </a:rPr>
              <a:t>-</a:t>
            </a:r>
            <a:r>
              <a:rPr lang="zh-CN" altLang="zh-CN" sz="1000" kern="100" dirty="0">
                <a:effectLst/>
                <a:latin typeface="华文楷体" panose="02010600040101010101" pitchFamily="2" charset="-122"/>
                <a:ea typeface="华文楷体" panose="02010600040101010101" pitchFamily="2" charset="-122"/>
              </a:rPr>
              <a:t>遗传算法（</a:t>
            </a:r>
            <a:r>
              <a:rPr lang="en-US" altLang="zh-CN" sz="1000" kern="100" dirty="0">
                <a:effectLst/>
                <a:latin typeface="华文楷体" panose="02010600040101010101" pitchFamily="2" charset="-122"/>
                <a:ea typeface="华文楷体" panose="02010600040101010101" pitchFamily="2" charset="-122"/>
              </a:rPr>
              <a:t>1</a:t>
            </a:r>
            <a:r>
              <a:rPr lang="zh-CN" altLang="zh-CN" sz="1000" kern="100" dirty="0">
                <a:effectLst/>
                <a:latin typeface="华文楷体" panose="02010600040101010101" pitchFamily="2" charset="-122"/>
                <a:ea typeface="华文楷体" panose="02010600040101010101" pitchFamily="2" charset="-122"/>
              </a:rPr>
              <a:t>）——基本理论枯燥版本</a:t>
            </a:r>
          </a:p>
          <a:p>
            <a:pPr algn="just"/>
            <a:r>
              <a:rPr lang="en-US" altLang="zh-CN" sz="1000" kern="100" dirty="0">
                <a:effectLst/>
                <a:latin typeface="华文楷体" panose="02010600040101010101" pitchFamily="2" charset="-122"/>
                <a:ea typeface="华文楷体" panose="02010600040101010101" pitchFamily="2" charset="-122"/>
              </a:rPr>
              <a:t> [EB/OL]. https://www.cnblogs.com/haimishasha/p/9816735.html -2021/01/02</a:t>
            </a:r>
            <a:endParaRPr lang="zh-CN" altLang="zh-CN" sz="1000" kern="100" dirty="0">
              <a:effectLst/>
              <a:latin typeface="华文楷体" panose="02010600040101010101" pitchFamily="2" charset="-122"/>
              <a:ea typeface="华文楷体" panose="02010600040101010101" pitchFamily="2" charset="-122"/>
            </a:endParaRPr>
          </a:p>
          <a:p>
            <a:pPr algn="just"/>
            <a:r>
              <a:rPr lang="en-US" altLang="zh-CN" sz="1000" kern="100" dirty="0">
                <a:effectLst/>
                <a:latin typeface="华文楷体" panose="02010600040101010101" pitchFamily="2" charset="-122"/>
                <a:ea typeface="华文楷体" panose="02010600040101010101" pitchFamily="2" charset="-122"/>
              </a:rPr>
              <a:t>[20] TSP</a:t>
            </a:r>
            <a:r>
              <a:rPr lang="zh-CN" altLang="zh-CN" sz="1000" kern="100" dirty="0">
                <a:effectLst/>
                <a:latin typeface="华文楷体" panose="02010600040101010101" pitchFamily="2" charset="-122"/>
                <a:ea typeface="华文楷体" panose="02010600040101010101" pitchFamily="2" charset="-122"/>
              </a:rPr>
              <a:t>问题—启发式遗传算法</a:t>
            </a:r>
          </a:p>
          <a:p>
            <a:pPr algn="just"/>
            <a:r>
              <a:rPr lang="en-US" altLang="zh-CN" sz="1000" kern="100" dirty="0">
                <a:effectLst/>
                <a:latin typeface="华文楷体" panose="02010600040101010101" pitchFamily="2" charset="-122"/>
                <a:ea typeface="华文楷体" panose="02010600040101010101" pitchFamily="2" charset="-122"/>
              </a:rPr>
              <a:t> [EB/OL]. https://www.jianshu.com/p/b3cd8e674ff0 -2021/01/02</a:t>
            </a:r>
            <a:endParaRPr lang="zh-CN" altLang="zh-CN" sz="1000" kern="100" dirty="0">
              <a:effectLst/>
              <a:latin typeface="华文楷体" panose="02010600040101010101" pitchFamily="2" charset="-122"/>
              <a:ea typeface="华文楷体" panose="02010600040101010101" pitchFamily="2" charset="-122"/>
            </a:endParaRPr>
          </a:p>
        </p:txBody>
      </p:sp>
      <p:pic>
        <p:nvPicPr>
          <p:cNvPr id="27650" name="Picture 2">
            <a:extLst>
              <a:ext uri="{FF2B5EF4-FFF2-40B4-BE49-F238E27FC236}">
                <a16:creationId xmlns:a16="http://schemas.microsoft.com/office/drawing/2014/main" id="{FB646A5B-99E9-4C00-92F3-7FBA30B22F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895552"/>
            <a:ext cx="247650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45738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A_图片 3"/>
          <p:cNvPicPr>
            <a:picLocks noChangeAspect="1"/>
          </p:cNvPicPr>
          <p:nvPr>
            <p:custDataLst>
              <p:tags r:id="rId1"/>
            </p:custDataLst>
          </p:nvPr>
        </p:nvPicPr>
        <p:blipFill>
          <a:blip r:embed="rId5"/>
          <a:stretch>
            <a:fillRect/>
          </a:stretch>
        </p:blipFill>
        <p:spPr>
          <a:xfrm>
            <a:off x="1230584" y="894013"/>
            <a:ext cx="4725114" cy="5069974"/>
          </a:xfrm>
          <a:prstGeom prst="rect">
            <a:avLst/>
          </a:prstGeom>
        </p:spPr>
      </p:pic>
      <p:sp>
        <p:nvSpPr>
          <p:cNvPr id="5" name="PA_文本框 4"/>
          <p:cNvSpPr txBox="1"/>
          <p:nvPr>
            <p:custDataLst>
              <p:tags r:id="rId2"/>
            </p:custDataLst>
          </p:nvPr>
        </p:nvSpPr>
        <p:spPr>
          <a:xfrm>
            <a:off x="5925222" y="2496403"/>
            <a:ext cx="5036194" cy="830997"/>
          </a:xfrm>
          <a:prstGeom prst="rect">
            <a:avLst/>
          </a:prstGeom>
          <a:noFill/>
        </p:spPr>
        <p:txBody>
          <a:bodyPr wrap="square" rtlCol="0">
            <a:spAutoFit/>
          </a:bodyPr>
          <a:lstStyle/>
          <a:p>
            <a:r>
              <a:rPr lang="zh-CN" altLang="en-US" sz="4800" dirty="0">
                <a:latin typeface="华文行楷" panose="02010800040101010101" pitchFamily="2" charset="-122"/>
                <a:ea typeface="华文行楷" panose="02010800040101010101" pitchFamily="2" charset="-122"/>
                <a:cs typeface="+mn-ea"/>
                <a:sym typeface="+mn-lt"/>
              </a:rPr>
              <a:t>感谢观看</a:t>
            </a:r>
          </a:p>
        </p:txBody>
      </p:sp>
      <p:sp>
        <p:nvSpPr>
          <p:cNvPr id="7" name="PA_文本框 5">
            <a:extLst>
              <a:ext uri="{FF2B5EF4-FFF2-40B4-BE49-F238E27FC236}">
                <a16:creationId xmlns:a16="http://schemas.microsoft.com/office/drawing/2014/main" id="{000876F9-B146-44AC-82A9-552AB37FF7A0}"/>
              </a:ext>
            </a:extLst>
          </p:cNvPr>
          <p:cNvSpPr txBox="1"/>
          <p:nvPr>
            <p:custDataLst>
              <p:tags r:id="rId3"/>
            </p:custDataLst>
          </p:nvPr>
        </p:nvSpPr>
        <p:spPr>
          <a:xfrm>
            <a:off x="6584908" y="4852121"/>
            <a:ext cx="4725114" cy="410882"/>
          </a:xfrm>
          <a:prstGeom prst="rect">
            <a:avLst/>
          </a:prstGeom>
          <a:noFill/>
        </p:spPr>
        <p:txBody>
          <a:bodyPr wrap="square" rtlCol="0">
            <a:spAutoFit/>
          </a:bodyPr>
          <a:lstStyle/>
          <a:p>
            <a:pPr algn="ctr">
              <a:lnSpc>
                <a:spcPct val="120000"/>
              </a:lnSpc>
            </a:pPr>
            <a:r>
              <a:rPr lang="zh-CN" altLang="en-US" dirty="0">
                <a:latin typeface="华文行楷" panose="02010800040101010101" pitchFamily="2" charset="-122"/>
                <a:ea typeface="华文行楷" panose="02010800040101010101" pitchFamily="2" charset="-122"/>
                <a:cs typeface="+mn-ea"/>
                <a:sym typeface="+mn-lt"/>
              </a:rPr>
              <a:t>学号：</a:t>
            </a:r>
            <a:r>
              <a:rPr lang="en-US" altLang="zh-CN" dirty="0">
                <a:latin typeface="华文行楷" panose="02010800040101010101" pitchFamily="2" charset="-122"/>
                <a:ea typeface="华文行楷" panose="02010800040101010101" pitchFamily="2" charset="-122"/>
                <a:cs typeface="+mn-ea"/>
                <a:sym typeface="+mn-lt"/>
              </a:rPr>
              <a:t>31801341        </a:t>
            </a:r>
            <a:r>
              <a:rPr lang="zh-CN" altLang="en-US" dirty="0">
                <a:latin typeface="华文行楷" panose="02010800040101010101" pitchFamily="2" charset="-122"/>
                <a:ea typeface="华文行楷" panose="02010800040101010101" pitchFamily="2" charset="-122"/>
                <a:cs typeface="+mn-ea"/>
                <a:sym typeface="+mn-lt"/>
              </a:rPr>
              <a:t>姓名：童峻涛</a:t>
            </a:r>
          </a:p>
        </p:txBody>
      </p:sp>
      <p:pic>
        <p:nvPicPr>
          <p:cNvPr id="33794" name="Picture 2">
            <a:extLst>
              <a:ext uri="{FF2B5EF4-FFF2-40B4-BE49-F238E27FC236}">
                <a16:creationId xmlns:a16="http://schemas.microsoft.com/office/drawing/2014/main" id="{36493AAA-381C-4BED-B693-19AED445A7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9922" y="1673651"/>
            <a:ext cx="24765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28213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7" name="Rectangle 27"/>
          <p:cNvSpPr/>
          <p:nvPr/>
        </p:nvSpPr>
        <p:spPr>
          <a:xfrm>
            <a:off x="4562471" y="2990273"/>
            <a:ext cx="720000" cy="720000"/>
          </a:xfrm>
          <a:prstGeom prst="rect">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华文行楷" panose="02010800040101010101" pitchFamily="2" charset="-122"/>
              <a:ea typeface="华文行楷" panose="02010800040101010101" pitchFamily="2" charset="-122"/>
              <a:cs typeface="+mn-ea"/>
              <a:sym typeface="+mn-lt"/>
            </a:endParaRPr>
          </a:p>
        </p:txBody>
      </p:sp>
      <p:grpSp>
        <p:nvGrpSpPr>
          <p:cNvPr id="398" name="Group 8"/>
          <p:cNvGrpSpPr/>
          <p:nvPr/>
        </p:nvGrpSpPr>
        <p:grpSpPr>
          <a:xfrm>
            <a:off x="4761713" y="3131387"/>
            <a:ext cx="321517" cy="437772"/>
            <a:chOff x="2767013" y="609600"/>
            <a:chExt cx="561975" cy="765176"/>
          </a:xfrm>
          <a:solidFill>
            <a:schemeClr val="bg1"/>
          </a:solidFill>
        </p:grpSpPr>
        <p:sp>
          <p:nvSpPr>
            <p:cNvPr id="399" name="Freeform 5"/>
            <p:cNvSpPr>
              <a:spLocks noEditPoints="1"/>
            </p:cNvSpPr>
            <p:nvPr/>
          </p:nvSpPr>
          <p:spPr bwMode="auto">
            <a:xfrm>
              <a:off x="2767013" y="609600"/>
              <a:ext cx="561975" cy="609600"/>
            </a:xfrm>
            <a:custGeom>
              <a:avLst/>
              <a:gdLst>
                <a:gd name="T0" fmla="*/ 100 w 147"/>
                <a:gd name="T1" fmla="*/ 160 h 160"/>
                <a:gd name="T2" fmla="*/ 143 w 147"/>
                <a:gd name="T3" fmla="*/ 59 h 160"/>
                <a:gd name="T4" fmla="*/ 73 w 147"/>
                <a:gd name="T5" fmla="*/ 0 h 160"/>
                <a:gd name="T6" fmla="*/ 3 w 147"/>
                <a:gd name="T7" fmla="*/ 59 h 160"/>
                <a:gd name="T8" fmla="*/ 46 w 147"/>
                <a:gd name="T9" fmla="*/ 160 h 160"/>
                <a:gd name="T10" fmla="*/ 100 w 147"/>
                <a:gd name="T11" fmla="*/ 160 h 160"/>
                <a:gd name="T12" fmla="*/ 19 w 147"/>
                <a:gd name="T13" fmla="*/ 60 h 160"/>
                <a:gd name="T14" fmla="*/ 73 w 147"/>
                <a:gd name="T15" fmla="*/ 16 h 160"/>
                <a:gd name="T16" fmla="*/ 127 w 147"/>
                <a:gd name="T17" fmla="*/ 60 h 160"/>
                <a:gd name="T18" fmla="*/ 110 w 147"/>
                <a:gd name="T19" fmla="*/ 100 h 160"/>
                <a:gd name="T20" fmla="*/ 86 w 147"/>
                <a:gd name="T21" fmla="*/ 144 h 160"/>
                <a:gd name="T22" fmla="*/ 79 w 147"/>
                <a:gd name="T23" fmla="*/ 144 h 160"/>
                <a:gd name="T24" fmla="*/ 79 w 147"/>
                <a:gd name="T25" fmla="*/ 87 h 160"/>
                <a:gd name="T26" fmla="*/ 88 w 147"/>
                <a:gd name="T27" fmla="*/ 87 h 160"/>
                <a:gd name="T28" fmla="*/ 100 w 147"/>
                <a:gd name="T29" fmla="*/ 75 h 160"/>
                <a:gd name="T30" fmla="*/ 88 w 147"/>
                <a:gd name="T31" fmla="*/ 63 h 160"/>
                <a:gd name="T32" fmla="*/ 76 w 147"/>
                <a:gd name="T33" fmla="*/ 75 h 160"/>
                <a:gd name="T34" fmla="*/ 76 w 147"/>
                <a:gd name="T35" fmla="*/ 75 h 160"/>
                <a:gd name="T36" fmla="*/ 71 w 147"/>
                <a:gd name="T37" fmla="*/ 75 h 160"/>
                <a:gd name="T38" fmla="*/ 71 w 147"/>
                <a:gd name="T39" fmla="*/ 75 h 160"/>
                <a:gd name="T40" fmla="*/ 59 w 147"/>
                <a:gd name="T41" fmla="*/ 63 h 160"/>
                <a:gd name="T42" fmla="*/ 47 w 147"/>
                <a:gd name="T43" fmla="*/ 75 h 160"/>
                <a:gd name="T44" fmla="*/ 59 w 147"/>
                <a:gd name="T45" fmla="*/ 87 h 160"/>
                <a:gd name="T46" fmla="*/ 67 w 147"/>
                <a:gd name="T47" fmla="*/ 87 h 160"/>
                <a:gd name="T48" fmla="*/ 67 w 147"/>
                <a:gd name="T49" fmla="*/ 144 h 160"/>
                <a:gd name="T50" fmla="*/ 60 w 147"/>
                <a:gd name="T51" fmla="*/ 144 h 160"/>
                <a:gd name="T52" fmla="*/ 37 w 147"/>
                <a:gd name="T53" fmla="*/ 100 h 160"/>
                <a:gd name="T54" fmla="*/ 19 w 147"/>
                <a:gd name="T55" fmla="*/ 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 h="160">
                  <a:moveTo>
                    <a:pt x="100" y="160"/>
                  </a:moveTo>
                  <a:cubicBezTo>
                    <a:pt x="100" y="116"/>
                    <a:pt x="147" y="102"/>
                    <a:pt x="143" y="59"/>
                  </a:cubicBezTo>
                  <a:cubicBezTo>
                    <a:pt x="141" y="31"/>
                    <a:pt x="122" y="0"/>
                    <a:pt x="73" y="0"/>
                  </a:cubicBezTo>
                  <a:cubicBezTo>
                    <a:pt x="24" y="0"/>
                    <a:pt x="5" y="31"/>
                    <a:pt x="3" y="59"/>
                  </a:cubicBezTo>
                  <a:cubicBezTo>
                    <a:pt x="0" y="102"/>
                    <a:pt x="46" y="116"/>
                    <a:pt x="46" y="160"/>
                  </a:cubicBezTo>
                  <a:lnTo>
                    <a:pt x="100" y="160"/>
                  </a:lnTo>
                  <a:close/>
                  <a:moveTo>
                    <a:pt x="19" y="60"/>
                  </a:moveTo>
                  <a:cubicBezTo>
                    <a:pt x="20" y="47"/>
                    <a:pt x="28" y="16"/>
                    <a:pt x="73" y="16"/>
                  </a:cubicBezTo>
                  <a:cubicBezTo>
                    <a:pt x="119" y="16"/>
                    <a:pt x="126" y="47"/>
                    <a:pt x="127" y="60"/>
                  </a:cubicBezTo>
                  <a:cubicBezTo>
                    <a:pt x="128" y="75"/>
                    <a:pt x="121" y="85"/>
                    <a:pt x="110" y="100"/>
                  </a:cubicBezTo>
                  <a:cubicBezTo>
                    <a:pt x="100" y="112"/>
                    <a:pt x="90" y="126"/>
                    <a:pt x="86" y="144"/>
                  </a:cubicBezTo>
                  <a:cubicBezTo>
                    <a:pt x="79" y="144"/>
                    <a:pt x="79" y="144"/>
                    <a:pt x="79" y="144"/>
                  </a:cubicBezTo>
                  <a:cubicBezTo>
                    <a:pt x="79" y="87"/>
                    <a:pt x="79" y="87"/>
                    <a:pt x="79" y="87"/>
                  </a:cubicBezTo>
                  <a:cubicBezTo>
                    <a:pt x="88" y="87"/>
                    <a:pt x="88" y="87"/>
                    <a:pt x="88" y="87"/>
                  </a:cubicBezTo>
                  <a:cubicBezTo>
                    <a:pt x="94" y="87"/>
                    <a:pt x="100" y="82"/>
                    <a:pt x="100" y="75"/>
                  </a:cubicBezTo>
                  <a:cubicBezTo>
                    <a:pt x="100" y="68"/>
                    <a:pt x="94" y="63"/>
                    <a:pt x="88" y="63"/>
                  </a:cubicBezTo>
                  <a:cubicBezTo>
                    <a:pt x="81" y="63"/>
                    <a:pt x="76" y="68"/>
                    <a:pt x="76" y="75"/>
                  </a:cubicBezTo>
                  <a:cubicBezTo>
                    <a:pt x="76" y="75"/>
                    <a:pt x="76" y="75"/>
                    <a:pt x="76" y="75"/>
                  </a:cubicBezTo>
                  <a:cubicBezTo>
                    <a:pt x="71" y="75"/>
                    <a:pt x="71" y="75"/>
                    <a:pt x="71" y="75"/>
                  </a:cubicBezTo>
                  <a:cubicBezTo>
                    <a:pt x="71" y="75"/>
                    <a:pt x="71" y="75"/>
                    <a:pt x="71" y="75"/>
                  </a:cubicBezTo>
                  <a:cubicBezTo>
                    <a:pt x="71" y="68"/>
                    <a:pt x="65" y="63"/>
                    <a:pt x="59" y="63"/>
                  </a:cubicBezTo>
                  <a:cubicBezTo>
                    <a:pt x="52" y="63"/>
                    <a:pt x="47" y="68"/>
                    <a:pt x="47" y="75"/>
                  </a:cubicBezTo>
                  <a:cubicBezTo>
                    <a:pt x="47" y="82"/>
                    <a:pt x="52" y="87"/>
                    <a:pt x="59" y="87"/>
                  </a:cubicBezTo>
                  <a:cubicBezTo>
                    <a:pt x="67" y="87"/>
                    <a:pt x="67" y="87"/>
                    <a:pt x="67" y="87"/>
                  </a:cubicBezTo>
                  <a:cubicBezTo>
                    <a:pt x="67" y="144"/>
                    <a:pt x="67" y="144"/>
                    <a:pt x="67" y="144"/>
                  </a:cubicBezTo>
                  <a:cubicBezTo>
                    <a:pt x="60" y="144"/>
                    <a:pt x="60" y="144"/>
                    <a:pt x="60" y="144"/>
                  </a:cubicBezTo>
                  <a:cubicBezTo>
                    <a:pt x="56" y="126"/>
                    <a:pt x="46" y="112"/>
                    <a:pt x="37" y="100"/>
                  </a:cubicBezTo>
                  <a:cubicBezTo>
                    <a:pt x="25" y="85"/>
                    <a:pt x="18" y="75"/>
                    <a:pt x="19"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华文行楷" panose="02010800040101010101" pitchFamily="2" charset="-122"/>
                <a:ea typeface="华文行楷" panose="02010800040101010101" pitchFamily="2" charset="-122"/>
                <a:cs typeface="+mn-ea"/>
                <a:sym typeface="+mn-lt"/>
              </a:endParaRPr>
            </a:p>
          </p:txBody>
        </p:sp>
        <p:sp>
          <p:nvSpPr>
            <p:cNvPr id="400" name="Freeform 6"/>
            <p:cNvSpPr>
              <a:spLocks/>
            </p:cNvSpPr>
            <p:nvPr/>
          </p:nvSpPr>
          <p:spPr bwMode="auto">
            <a:xfrm>
              <a:off x="2938463" y="1265238"/>
              <a:ext cx="214313" cy="109538"/>
            </a:xfrm>
            <a:custGeom>
              <a:avLst/>
              <a:gdLst>
                <a:gd name="T0" fmla="*/ 0 w 56"/>
                <a:gd name="T1" fmla="*/ 21 h 29"/>
                <a:gd name="T2" fmla="*/ 28 w 56"/>
                <a:gd name="T3" fmla="*/ 29 h 29"/>
                <a:gd name="T4" fmla="*/ 56 w 56"/>
                <a:gd name="T5" fmla="*/ 21 h 29"/>
                <a:gd name="T6" fmla="*/ 56 w 56"/>
                <a:gd name="T7" fmla="*/ 0 h 29"/>
                <a:gd name="T8" fmla="*/ 0 w 56"/>
                <a:gd name="T9" fmla="*/ 0 h 29"/>
                <a:gd name="T10" fmla="*/ 0 w 56"/>
                <a:gd name="T11" fmla="*/ 21 h 29"/>
              </a:gdLst>
              <a:ahLst/>
              <a:cxnLst>
                <a:cxn ang="0">
                  <a:pos x="T0" y="T1"/>
                </a:cxn>
                <a:cxn ang="0">
                  <a:pos x="T2" y="T3"/>
                </a:cxn>
                <a:cxn ang="0">
                  <a:pos x="T4" y="T5"/>
                </a:cxn>
                <a:cxn ang="0">
                  <a:pos x="T6" y="T7"/>
                </a:cxn>
                <a:cxn ang="0">
                  <a:pos x="T8" y="T9"/>
                </a:cxn>
                <a:cxn ang="0">
                  <a:pos x="T10" y="T11"/>
                </a:cxn>
              </a:cxnLst>
              <a:rect l="0" t="0" r="r" b="b"/>
              <a:pathLst>
                <a:path w="56" h="29">
                  <a:moveTo>
                    <a:pt x="0" y="21"/>
                  </a:moveTo>
                  <a:cubicBezTo>
                    <a:pt x="8" y="26"/>
                    <a:pt x="17" y="29"/>
                    <a:pt x="28" y="29"/>
                  </a:cubicBezTo>
                  <a:cubicBezTo>
                    <a:pt x="39" y="29"/>
                    <a:pt x="48" y="26"/>
                    <a:pt x="56" y="21"/>
                  </a:cubicBezTo>
                  <a:cubicBezTo>
                    <a:pt x="56" y="0"/>
                    <a:pt x="56" y="0"/>
                    <a:pt x="56" y="0"/>
                  </a:cubicBezTo>
                  <a:cubicBezTo>
                    <a:pt x="0" y="0"/>
                    <a:pt x="0" y="0"/>
                    <a:pt x="0" y="0"/>
                  </a:cubicBez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华文行楷" panose="02010800040101010101" pitchFamily="2" charset="-122"/>
                <a:ea typeface="华文行楷" panose="02010800040101010101" pitchFamily="2" charset="-122"/>
                <a:cs typeface="+mn-ea"/>
                <a:sym typeface="+mn-lt"/>
              </a:endParaRPr>
            </a:p>
          </p:txBody>
        </p:sp>
      </p:grpSp>
      <p:sp>
        <p:nvSpPr>
          <p:cNvPr id="401" name="TextBox 9"/>
          <p:cNvSpPr txBox="1"/>
          <p:nvPr/>
        </p:nvSpPr>
        <p:spPr>
          <a:xfrm>
            <a:off x="5613263" y="3060668"/>
            <a:ext cx="4254533" cy="584775"/>
          </a:xfrm>
          <a:prstGeom prst="rect">
            <a:avLst/>
          </a:prstGeom>
          <a:noFill/>
        </p:spPr>
        <p:txBody>
          <a:bodyPr wrap="square" rtlCol="0">
            <a:spAutoFit/>
          </a:bodyPr>
          <a:lstStyle/>
          <a:p>
            <a:r>
              <a:rPr lang="en-US" altLang="zh-CN" sz="32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01.</a:t>
            </a:r>
            <a:r>
              <a:rPr lang="zh-CN" altLang="en-US" sz="3200" dirty="0">
                <a:solidFill>
                  <a:srgbClr val="937963"/>
                </a:solidFill>
                <a:latin typeface="华文行楷" panose="02010800040101010101" pitchFamily="2" charset="-122"/>
                <a:ea typeface="华文行楷" panose="02010800040101010101" pitchFamily="2" charset="-122"/>
                <a:cs typeface="+mn-ea"/>
                <a:sym typeface="+mn-lt"/>
              </a:rPr>
              <a:t>遗</a:t>
            </a:r>
            <a:r>
              <a:rPr lang="zh-CN" altLang="en-US" sz="3200" dirty="0">
                <a:solidFill>
                  <a:srgbClr val="F23B48"/>
                </a:solidFill>
                <a:latin typeface="华文行楷" panose="02010800040101010101" pitchFamily="2" charset="-122"/>
                <a:ea typeface="华文行楷" panose="02010800040101010101" pitchFamily="2" charset="-122"/>
                <a:cs typeface="+mn-ea"/>
                <a:sym typeface="+mn-lt"/>
              </a:rPr>
              <a:t>传</a:t>
            </a:r>
            <a:r>
              <a:rPr lang="zh-CN" altLang="en-US" sz="3200" dirty="0">
                <a:solidFill>
                  <a:srgbClr val="FFC000"/>
                </a:solidFill>
                <a:latin typeface="华文行楷" panose="02010800040101010101" pitchFamily="2" charset="-122"/>
                <a:ea typeface="华文行楷" panose="02010800040101010101" pitchFamily="2" charset="-122"/>
                <a:cs typeface="+mn-ea"/>
                <a:sym typeface="+mn-lt"/>
              </a:rPr>
              <a:t>算</a:t>
            </a:r>
            <a:r>
              <a:rPr lang="zh-CN" altLang="en-US" sz="3200" dirty="0">
                <a:solidFill>
                  <a:srgbClr val="00BBD6"/>
                </a:solidFill>
                <a:latin typeface="华文行楷" panose="02010800040101010101" pitchFamily="2" charset="-122"/>
                <a:ea typeface="华文行楷" panose="02010800040101010101" pitchFamily="2" charset="-122"/>
                <a:cs typeface="+mn-ea"/>
                <a:sym typeface="+mn-lt"/>
              </a:rPr>
              <a:t>法</a:t>
            </a:r>
            <a:r>
              <a:rPr lang="zh-CN" altLang="en-US" sz="3200" dirty="0">
                <a:solidFill>
                  <a:srgbClr val="B2D235"/>
                </a:solidFill>
                <a:latin typeface="华文行楷" panose="02010800040101010101" pitchFamily="2" charset="-122"/>
                <a:ea typeface="华文行楷" panose="02010800040101010101" pitchFamily="2" charset="-122"/>
                <a:cs typeface="+mn-ea"/>
                <a:sym typeface="+mn-lt"/>
              </a:rPr>
              <a:t>简介</a:t>
            </a:r>
            <a:endParaRPr lang="en-AU" sz="3200" dirty="0">
              <a:solidFill>
                <a:srgbClr val="00BBD6"/>
              </a:solidFill>
              <a:latin typeface="华文行楷" panose="02010800040101010101" pitchFamily="2" charset="-122"/>
              <a:ea typeface="华文行楷" panose="02010800040101010101" pitchFamily="2" charset="-122"/>
              <a:cs typeface="+mn-ea"/>
              <a:sym typeface="+mn-lt"/>
            </a:endParaRPr>
          </a:p>
        </p:txBody>
      </p:sp>
      <p:sp>
        <p:nvSpPr>
          <p:cNvPr id="402" name="Rectangle 21"/>
          <p:cNvSpPr/>
          <p:nvPr/>
        </p:nvSpPr>
        <p:spPr>
          <a:xfrm>
            <a:off x="4202471" y="3704839"/>
            <a:ext cx="360000" cy="360000"/>
          </a:xfrm>
          <a:prstGeom prst="rect">
            <a:avLst/>
          </a:prstGeom>
          <a:solidFill>
            <a:srgbClr val="00B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华文行楷" panose="02010800040101010101" pitchFamily="2" charset="-122"/>
              <a:ea typeface="华文行楷" panose="02010800040101010101" pitchFamily="2" charset="-122"/>
              <a:cs typeface="+mn-ea"/>
              <a:sym typeface="+mn-lt"/>
            </a:endParaRPr>
          </a:p>
        </p:txBody>
      </p:sp>
      <p:sp>
        <p:nvSpPr>
          <p:cNvPr id="403" name="Rectangle 25"/>
          <p:cNvSpPr/>
          <p:nvPr/>
        </p:nvSpPr>
        <p:spPr>
          <a:xfrm>
            <a:off x="5462471" y="3884839"/>
            <a:ext cx="180000" cy="180000"/>
          </a:xfrm>
          <a:prstGeom prst="rect">
            <a:avLst/>
          </a:prstGeom>
          <a:noFill/>
          <a:ln w="19050">
            <a:solidFill>
              <a:srgbClr val="F23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华文行楷" panose="02010800040101010101" pitchFamily="2" charset="-122"/>
              <a:ea typeface="华文行楷" panose="02010800040101010101" pitchFamily="2" charset="-122"/>
              <a:cs typeface="+mn-ea"/>
              <a:sym typeface="+mn-lt"/>
            </a:endParaRPr>
          </a:p>
        </p:txBody>
      </p:sp>
      <p:sp>
        <p:nvSpPr>
          <p:cNvPr id="404" name="Rectangle 12"/>
          <p:cNvSpPr/>
          <p:nvPr/>
        </p:nvSpPr>
        <p:spPr>
          <a:xfrm>
            <a:off x="5282471" y="3707556"/>
            <a:ext cx="180000" cy="18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华文行楷" panose="02010800040101010101" pitchFamily="2" charset="-122"/>
              <a:ea typeface="华文行楷" panose="02010800040101010101" pitchFamily="2" charset="-122"/>
              <a:cs typeface="+mn-ea"/>
              <a:sym typeface="+mn-lt"/>
            </a:endParaRPr>
          </a:p>
        </p:txBody>
      </p:sp>
      <p:sp>
        <p:nvSpPr>
          <p:cNvPr id="405" name="Rectangle 16"/>
          <p:cNvSpPr/>
          <p:nvPr/>
        </p:nvSpPr>
        <p:spPr>
          <a:xfrm>
            <a:off x="5102471" y="2452990"/>
            <a:ext cx="180000" cy="180000"/>
          </a:xfrm>
          <a:prstGeom prst="rect">
            <a:avLst/>
          </a:prstGeom>
          <a:solidFill>
            <a:srgbClr val="937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华文行楷" panose="02010800040101010101" pitchFamily="2" charset="-122"/>
              <a:ea typeface="华文行楷" panose="02010800040101010101" pitchFamily="2" charset="-122"/>
              <a:cs typeface="+mn-ea"/>
              <a:sym typeface="+mn-lt"/>
            </a:endParaRPr>
          </a:p>
        </p:txBody>
      </p:sp>
      <p:grpSp>
        <p:nvGrpSpPr>
          <p:cNvPr id="406" name="Group 5"/>
          <p:cNvGrpSpPr/>
          <p:nvPr/>
        </p:nvGrpSpPr>
        <p:grpSpPr>
          <a:xfrm>
            <a:off x="4199744" y="2632990"/>
            <a:ext cx="180000" cy="180000"/>
            <a:chOff x="3121851" y="2769787"/>
            <a:chExt cx="215805" cy="215805"/>
          </a:xfrm>
        </p:grpSpPr>
        <p:cxnSp>
          <p:nvCxnSpPr>
            <p:cNvPr id="407" name="Straight Connector 4"/>
            <p:cNvCxnSpPr/>
            <p:nvPr/>
          </p:nvCxnSpPr>
          <p:spPr>
            <a:xfrm>
              <a:off x="3229754" y="2769787"/>
              <a:ext cx="0" cy="215805"/>
            </a:xfrm>
            <a:prstGeom prst="line">
              <a:avLst/>
            </a:prstGeom>
            <a:ln w="19050">
              <a:solidFill>
                <a:srgbClr val="00BBD6"/>
              </a:solidFill>
            </a:ln>
          </p:spPr>
          <p:style>
            <a:lnRef idx="1">
              <a:schemeClr val="accent1"/>
            </a:lnRef>
            <a:fillRef idx="0">
              <a:schemeClr val="accent1"/>
            </a:fillRef>
            <a:effectRef idx="0">
              <a:schemeClr val="accent1"/>
            </a:effectRef>
            <a:fontRef idx="minor">
              <a:schemeClr val="tx1"/>
            </a:fontRef>
          </p:style>
        </p:cxnSp>
        <p:cxnSp>
          <p:nvCxnSpPr>
            <p:cNvPr id="408" name="Straight Connector 20"/>
            <p:cNvCxnSpPr/>
            <p:nvPr/>
          </p:nvCxnSpPr>
          <p:spPr>
            <a:xfrm rot="16200000">
              <a:off x="3229754" y="2769786"/>
              <a:ext cx="0" cy="215805"/>
            </a:xfrm>
            <a:prstGeom prst="line">
              <a:avLst/>
            </a:prstGeom>
            <a:ln w="19050">
              <a:solidFill>
                <a:srgbClr val="00BBD6"/>
              </a:solidFill>
            </a:ln>
          </p:spPr>
          <p:style>
            <a:lnRef idx="1">
              <a:schemeClr val="accent1"/>
            </a:lnRef>
            <a:fillRef idx="0">
              <a:schemeClr val="accent1"/>
            </a:fillRef>
            <a:effectRef idx="0">
              <a:schemeClr val="accent1"/>
            </a:effectRef>
            <a:fontRef idx="minor">
              <a:schemeClr val="tx1"/>
            </a:fontRef>
          </p:style>
        </p:cxnSp>
      </p:grpSp>
      <p:sp>
        <p:nvSpPr>
          <p:cNvPr id="409" name="Rectangle 23"/>
          <p:cNvSpPr/>
          <p:nvPr/>
        </p:nvSpPr>
        <p:spPr>
          <a:xfrm>
            <a:off x="4019744" y="4064839"/>
            <a:ext cx="180000" cy="180000"/>
          </a:xfrm>
          <a:prstGeom prst="rect">
            <a:avLst/>
          </a:prstGeom>
          <a:solidFill>
            <a:srgbClr val="B2D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华文行楷" panose="02010800040101010101" pitchFamily="2" charset="-122"/>
              <a:ea typeface="华文行楷" panose="02010800040101010101" pitchFamily="2" charset="-122"/>
              <a:cs typeface="+mn-ea"/>
              <a:sym typeface="+mn-lt"/>
            </a:endParaRPr>
          </a:p>
        </p:txBody>
      </p:sp>
      <p:sp>
        <p:nvSpPr>
          <p:cNvPr id="410" name="Rectangle 28"/>
          <p:cNvSpPr/>
          <p:nvPr/>
        </p:nvSpPr>
        <p:spPr>
          <a:xfrm>
            <a:off x="5282471" y="2632990"/>
            <a:ext cx="360000" cy="360000"/>
          </a:xfrm>
          <a:prstGeom prst="rect">
            <a:avLst/>
          </a:prstGeom>
          <a:solidFill>
            <a:schemeClr val="bg1"/>
          </a:solidFill>
          <a:ln w="19050">
            <a:solidFill>
              <a:srgbClr val="895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华文行楷" panose="02010800040101010101" pitchFamily="2" charset="-122"/>
              <a:ea typeface="华文行楷" panose="02010800040101010101" pitchFamily="2" charset="-122"/>
              <a:cs typeface="+mn-ea"/>
              <a:sym typeface="+mn-lt"/>
            </a:endParaRPr>
          </a:p>
        </p:txBody>
      </p:sp>
      <p:sp>
        <p:nvSpPr>
          <p:cNvPr id="411" name="Oval 19"/>
          <p:cNvSpPr/>
          <p:nvPr/>
        </p:nvSpPr>
        <p:spPr>
          <a:xfrm>
            <a:off x="4292471" y="3794839"/>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华文行楷" panose="02010800040101010101" pitchFamily="2" charset="-122"/>
              <a:ea typeface="华文行楷" panose="02010800040101010101" pitchFamily="2" charset="-122"/>
              <a:cs typeface="+mn-ea"/>
              <a:sym typeface="+mn-lt"/>
            </a:endParaRPr>
          </a:p>
        </p:txBody>
      </p:sp>
      <p:pic>
        <p:nvPicPr>
          <p:cNvPr id="2" name="图片 1"/>
          <p:cNvPicPr>
            <a:picLocks noChangeAspect="1"/>
          </p:cNvPicPr>
          <p:nvPr/>
        </p:nvPicPr>
        <p:blipFill>
          <a:blip r:embed="rId2"/>
          <a:stretch>
            <a:fillRect/>
          </a:stretch>
        </p:blipFill>
        <p:spPr>
          <a:xfrm>
            <a:off x="2069297" y="1318498"/>
            <a:ext cx="2792210" cy="3529890"/>
          </a:xfrm>
          <a:prstGeom prst="rect">
            <a:avLst/>
          </a:prstGeom>
        </p:spPr>
      </p:pic>
    </p:spTree>
    <p:extLst>
      <p:ext uri="{BB962C8B-B14F-4D97-AF65-F5344CB8AC3E}">
        <p14:creationId xmlns:p14="http://schemas.microsoft.com/office/powerpoint/2010/main" val="2464878694"/>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1"/>
                                        </p:tgtEl>
                                        <p:attrNameLst>
                                          <p:attrName>style.visibility</p:attrName>
                                        </p:attrNameLst>
                                      </p:cBhvr>
                                      <p:to>
                                        <p:strVal val="visible"/>
                                      </p:to>
                                    </p:set>
                                    <p:animEffect transition="in" filter="fade">
                                      <p:cBhvr>
                                        <p:cTn id="7" dur="500"/>
                                        <p:tgtEl>
                                          <p:spTgt spid="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01.</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算</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法</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简</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介</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pic>
        <p:nvPicPr>
          <p:cNvPr id="2050" name="Picture 2">
            <a:extLst>
              <a:ext uri="{FF2B5EF4-FFF2-40B4-BE49-F238E27FC236}">
                <a16:creationId xmlns:a16="http://schemas.microsoft.com/office/drawing/2014/main" id="{7D108926-D88D-4052-918B-047E2B2DA8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1041" y="916757"/>
            <a:ext cx="2029249" cy="20292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10C5381-9C4F-410C-A5CE-F9FDFD066C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937644" y="3936426"/>
            <a:ext cx="2529431" cy="1897742"/>
          </a:xfrm>
          <a:prstGeom prst="rect">
            <a:avLst/>
          </a:prstGeom>
          <a:noFill/>
          <a:extLst>
            <a:ext uri="{909E8E84-426E-40DD-AFC4-6F175D3DCCD1}">
              <a14:hiddenFill xmlns:a14="http://schemas.microsoft.com/office/drawing/2010/main">
                <a:solidFill>
                  <a:srgbClr val="FFFFFF"/>
                </a:solidFill>
              </a14:hiddenFill>
            </a:ext>
          </a:extLst>
        </p:spPr>
      </p:pic>
      <p:sp>
        <p:nvSpPr>
          <p:cNvPr id="39" name="AutoShape 5">
            <a:extLst>
              <a:ext uri="{FF2B5EF4-FFF2-40B4-BE49-F238E27FC236}">
                <a16:creationId xmlns:a16="http://schemas.microsoft.com/office/drawing/2014/main" id="{7369047A-AE8E-48F1-9F6F-C05DC69A18B9}"/>
              </a:ext>
            </a:extLst>
          </p:cNvPr>
          <p:cNvSpPr>
            <a:spLocks/>
          </p:cNvSpPr>
          <p:nvPr/>
        </p:nvSpPr>
        <p:spPr bwMode="auto">
          <a:xfrm>
            <a:off x="2720959" y="1427264"/>
            <a:ext cx="6750082" cy="1680271"/>
          </a:xfrm>
          <a:custGeom>
            <a:avLst/>
            <a:gdLst>
              <a:gd name="T0" fmla="*/ 9407525 w 21600"/>
              <a:gd name="T1" fmla="*/ 475456 h 21600"/>
              <a:gd name="T2" fmla="*/ 9407525 w 21600"/>
              <a:gd name="T3" fmla="*/ 475456 h 21600"/>
              <a:gd name="T4" fmla="*/ 9407525 w 21600"/>
              <a:gd name="T5" fmla="*/ 475456 h 21600"/>
              <a:gd name="T6" fmla="*/ 9407525 w 21600"/>
              <a:gd name="T7" fmla="*/ 47545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defTabSz="647700">
              <a:defRPr sz="4600">
                <a:solidFill>
                  <a:srgbClr val="000000"/>
                </a:solidFill>
                <a:latin typeface="Gill Sans" charset="0"/>
                <a:ea typeface="MS PGothic" panose="020B0600070205080204" pitchFamily="34" charset="-128"/>
                <a:cs typeface="Gill Sans" charset="0"/>
                <a:sym typeface="Gill Sans" charset="0"/>
              </a:defRPr>
            </a:lvl1pPr>
            <a:lvl2pPr marL="742950" indent="-285750" algn="ctr" defTabSz="647700">
              <a:defRPr sz="4600">
                <a:solidFill>
                  <a:srgbClr val="000000"/>
                </a:solidFill>
                <a:latin typeface="Gill Sans" charset="0"/>
                <a:ea typeface="Gill Sans" charset="0"/>
                <a:cs typeface="Gill Sans" charset="0"/>
                <a:sym typeface="Gill Sans" charset="0"/>
              </a:defRPr>
            </a:lvl2pPr>
            <a:lvl3pPr marL="1143000" indent="-228600" algn="ctr" defTabSz="647700">
              <a:defRPr sz="4600">
                <a:solidFill>
                  <a:srgbClr val="000000"/>
                </a:solidFill>
                <a:latin typeface="Gill Sans" charset="0"/>
                <a:ea typeface="Gill Sans" charset="0"/>
                <a:cs typeface="Gill Sans" charset="0"/>
                <a:sym typeface="Gill Sans" charset="0"/>
              </a:defRPr>
            </a:lvl3pPr>
            <a:lvl4pPr marL="1600200" indent="-228600" algn="ctr" defTabSz="647700">
              <a:defRPr sz="4600">
                <a:solidFill>
                  <a:srgbClr val="000000"/>
                </a:solidFill>
                <a:latin typeface="Gill Sans" charset="0"/>
                <a:ea typeface="Gill Sans" charset="0"/>
                <a:cs typeface="Gill Sans" charset="0"/>
                <a:sym typeface="Gill Sans" charset="0"/>
              </a:defRPr>
            </a:lvl4pPr>
            <a:lvl5pPr marL="2057400" indent="-228600" algn="ctr" defTabSz="647700">
              <a:defRPr sz="4600">
                <a:solidFill>
                  <a:srgbClr val="000000"/>
                </a:solidFill>
                <a:latin typeface="Gill Sans" charset="0"/>
                <a:ea typeface="Gill Sans" charset="0"/>
                <a:cs typeface="Gill Sans" charset="0"/>
                <a:sym typeface="Gill Sans" charset="0"/>
              </a:defRPr>
            </a:lvl5pPr>
            <a:lvl6pPr marL="2514600" indent="-228600" algn="ctr" defTabSz="647700" eaLnBrk="0" fontAlgn="base" hangingPunct="0">
              <a:spcBef>
                <a:spcPct val="0"/>
              </a:spcBef>
              <a:spcAft>
                <a:spcPct val="0"/>
              </a:spcAft>
              <a:defRPr sz="4600">
                <a:solidFill>
                  <a:srgbClr val="000000"/>
                </a:solidFill>
                <a:latin typeface="Gill Sans" charset="0"/>
                <a:ea typeface="Gill Sans" charset="0"/>
                <a:cs typeface="Gill Sans" charset="0"/>
                <a:sym typeface="Gill Sans" charset="0"/>
              </a:defRPr>
            </a:lvl6pPr>
            <a:lvl7pPr marL="2971800" indent="-228600" algn="ctr" defTabSz="647700" eaLnBrk="0" fontAlgn="base" hangingPunct="0">
              <a:spcBef>
                <a:spcPct val="0"/>
              </a:spcBef>
              <a:spcAft>
                <a:spcPct val="0"/>
              </a:spcAft>
              <a:defRPr sz="4600">
                <a:solidFill>
                  <a:srgbClr val="000000"/>
                </a:solidFill>
                <a:latin typeface="Gill Sans" charset="0"/>
                <a:ea typeface="Gill Sans" charset="0"/>
                <a:cs typeface="Gill Sans" charset="0"/>
                <a:sym typeface="Gill Sans" charset="0"/>
              </a:defRPr>
            </a:lvl7pPr>
            <a:lvl8pPr marL="3429000" indent="-228600" algn="ctr" defTabSz="647700" eaLnBrk="0" fontAlgn="base" hangingPunct="0">
              <a:spcBef>
                <a:spcPct val="0"/>
              </a:spcBef>
              <a:spcAft>
                <a:spcPct val="0"/>
              </a:spcAft>
              <a:defRPr sz="4600">
                <a:solidFill>
                  <a:srgbClr val="000000"/>
                </a:solidFill>
                <a:latin typeface="Gill Sans" charset="0"/>
                <a:ea typeface="Gill Sans" charset="0"/>
                <a:cs typeface="Gill Sans" charset="0"/>
                <a:sym typeface="Gill Sans" charset="0"/>
              </a:defRPr>
            </a:lvl8pPr>
            <a:lvl9pPr marL="3886200" indent="-228600" algn="ctr" defTabSz="647700" eaLnBrk="0" fontAlgn="base" hangingPunct="0">
              <a:spcBef>
                <a:spcPct val="0"/>
              </a:spcBef>
              <a:spcAft>
                <a:spcPct val="0"/>
              </a:spcAft>
              <a:defRPr sz="4600">
                <a:solidFill>
                  <a:srgbClr val="000000"/>
                </a:solidFill>
                <a:latin typeface="Gill Sans" charset="0"/>
                <a:ea typeface="Gill Sans" charset="0"/>
                <a:cs typeface="Gill Sans" charset="0"/>
                <a:sym typeface="Gill Sans" charset="0"/>
              </a:defRPr>
            </a:lvl9pPr>
          </a:lstStyle>
          <a:p>
            <a:pPr lvl="0" algn="l" defTabSz="914400">
              <a:lnSpc>
                <a:spcPct val="120000"/>
              </a:lnSpc>
            </a:pPr>
            <a:r>
              <a:rPr lang="en-US" altLang="zh-CN"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      1859</a:t>
            </a:r>
            <a:r>
              <a:rPr lang="zh-CN" altLang="en-US"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年，</a:t>
            </a:r>
            <a:r>
              <a:rPr lang="zh-CN" altLang="en-US" sz="2200" b="1"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达尔文</a:t>
            </a:r>
            <a:r>
              <a:rPr lang="zh-CN" altLang="en-US"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在</a:t>
            </a:r>
            <a:r>
              <a:rPr lang="en-US" altLang="zh-CN"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a:t>
            </a:r>
            <a:r>
              <a:rPr lang="zh-CN" altLang="en-US"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物种起源</a:t>
            </a:r>
            <a:r>
              <a:rPr lang="en-US" altLang="zh-CN"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a:t>
            </a:r>
            <a:r>
              <a:rPr lang="zh-CN" altLang="en-US"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中提出生物进化论学说，主要论证阐述了以下两个观点：</a:t>
            </a:r>
            <a:endParaRPr lang="en-US" altLang="zh-CN"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endParaRPr>
          </a:p>
          <a:p>
            <a:pPr lvl="0" algn="l" defTabSz="914400">
              <a:lnSpc>
                <a:spcPct val="120000"/>
              </a:lnSpc>
            </a:pPr>
            <a:r>
              <a:rPr lang="en-US" altLang="zh-CN"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          1.</a:t>
            </a:r>
            <a:r>
              <a:rPr lang="zh-CN" altLang="en-US"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物种是</a:t>
            </a:r>
            <a:r>
              <a:rPr lang="zh-CN" altLang="en-US" sz="2200" dirty="0">
                <a:solidFill>
                  <a:srgbClr val="FF0000"/>
                </a:solidFill>
                <a:latin typeface="华文楷体" panose="02010600040101010101" pitchFamily="2" charset="-122"/>
                <a:ea typeface="华文楷体" panose="02010600040101010101" pitchFamily="2" charset="-122"/>
                <a:cs typeface="+mn-ea"/>
                <a:sym typeface="+mn-lt"/>
              </a:rPr>
              <a:t>可变</a:t>
            </a:r>
            <a:r>
              <a:rPr lang="zh-CN" altLang="en-US"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的，生物是</a:t>
            </a:r>
            <a:r>
              <a:rPr lang="zh-CN" altLang="en-US" sz="2200" dirty="0">
                <a:solidFill>
                  <a:srgbClr val="D6A300"/>
                </a:solidFill>
                <a:latin typeface="华文楷体" panose="02010600040101010101" pitchFamily="2" charset="-122"/>
                <a:ea typeface="华文楷体" panose="02010600040101010101" pitchFamily="2" charset="-122"/>
                <a:cs typeface="+mn-ea"/>
                <a:sym typeface="+mn-lt"/>
              </a:rPr>
              <a:t>进化</a:t>
            </a:r>
            <a:r>
              <a:rPr lang="zh-CN" altLang="en-US"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的。</a:t>
            </a:r>
            <a:endParaRPr lang="en-US" altLang="zh-CN"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endParaRPr>
          </a:p>
          <a:p>
            <a:pPr lvl="0" algn="l" defTabSz="914400">
              <a:lnSpc>
                <a:spcPct val="120000"/>
              </a:lnSpc>
            </a:pPr>
            <a:r>
              <a:rPr lang="en-US" altLang="zh-CN"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          2.</a:t>
            </a:r>
            <a:r>
              <a:rPr lang="zh-CN" altLang="en-US" sz="2200" dirty="0">
                <a:solidFill>
                  <a:srgbClr val="00B050"/>
                </a:solidFill>
                <a:latin typeface="华文楷体" panose="02010600040101010101" pitchFamily="2" charset="-122"/>
                <a:ea typeface="华文楷体" panose="02010600040101010101" pitchFamily="2" charset="-122"/>
                <a:cs typeface="+mn-ea"/>
                <a:sym typeface="+mn-lt"/>
              </a:rPr>
              <a:t>自然选择</a:t>
            </a:r>
            <a:r>
              <a:rPr lang="zh-CN" altLang="en-US"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是生物进化的动力。</a:t>
            </a:r>
            <a:endParaRPr lang="en-US" altLang="zh-CN"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endParaRPr>
          </a:p>
          <a:p>
            <a:pPr lvl="0" algn="l" defTabSz="914400">
              <a:lnSpc>
                <a:spcPct val="120000"/>
              </a:lnSpc>
            </a:pPr>
            <a:r>
              <a:rPr lang="en-US" altLang="zh-CN"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 </a:t>
            </a:r>
            <a:endParaRPr lang="zh-CN" altLang="en-US"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endParaRPr>
          </a:p>
        </p:txBody>
      </p:sp>
      <p:sp>
        <p:nvSpPr>
          <p:cNvPr id="42" name="AutoShape 5">
            <a:extLst>
              <a:ext uri="{FF2B5EF4-FFF2-40B4-BE49-F238E27FC236}">
                <a16:creationId xmlns:a16="http://schemas.microsoft.com/office/drawing/2014/main" id="{E295D2D9-BCFE-4D63-8FA5-70DC4C761112}"/>
              </a:ext>
            </a:extLst>
          </p:cNvPr>
          <p:cNvSpPr>
            <a:spLocks/>
          </p:cNvSpPr>
          <p:nvPr/>
        </p:nvSpPr>
        <p:spPr bwMode="auto">
          <a:xfrm>
            <a:off x="3838559" y="3911995"/>
            <a:ext cx="6750082" cy="2332834"/>
          </a:xfrm>
          <a:custGeom>
            <a:avLst/>
            <a:gdLst>
              <a:gd name="T0" fmla="*/ 9407525 w 21600"/>
              <a:gd name="T1" fmla="*/ 475456 h 21600"/>
              <a:gd name="T2" fmla="*/ 9407525 w 21600"/>
              <a:gd name="T3" fmla="*/ 475456 h 21600"/>
              <a:gd name="T4" fmla="*/ 9407525 w 21600"/>
              <a:gd name="T5" fmla="*/ 475456 h 21600"/>
              <a:gd name="T6" fmla="*/ 9407525 w 21600"/>
              <a:gd name="T7" fmla="*/ 47545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defTabSz="647700">
              <a:defRPr sz="4600">
                <a:solidFill>
                  <a:srgbClr val="000000"/>
                </a:solidFill>
                <a:latin typeface="Gill Sans" charset="0"/>
                <a:ea typeface="MS PGothic" panose="020B0600070205080204" pitchFamily="34" charset="-128"/>
                <a:cs typeface="Gill Sans" charset="0"/>
                <a:sym typeface="Gill Sans" charset="0"/>
              </a:defRPr>
            </a:lvl1pPr>
            <a:lvl2pPr marL="742950" indent="-285750" algn="ctr" defTabSz="647700">
              <a:defRPr sz="4600">
                <a:solidFill>
                  <a:srgbClr val="000000"/>
                </a:solidFill>
                <a:latin typeface="Gill Sans" charset="0"/>
                <a:ea typeface="Gill Sans" charset="0"/>
                <a:cs typeface="Gill Sans" charset="0"/>
                <a:sym typeface="Gill Sans" charset="0"/>
              </a:defRPr>
            </a:lvl2pPr>
            <a:lvl3pPr marL="1143000" indent="-228600" algn="ctr" defTabSz="647700">
              <a:defRPr sz="4600">
                <a:solidFill>
                  <a:srgbClr val="000000"/>
                </a:solidFill>
                <a:latin typeface="Gill Sans" charset="0"/>
                <a:ea typeface="Gill Sans" charset="0"/>
                <a:cs typeface="Gill Sans" charset="0"/>
                <a:sym typeface="Gill Sans" charset="0"/>
              </a:defRPr>
            </a:lvl3pPr>
            <a:lvl4pPr marL="1600200" indent="-228600" algn="ctr" defTabSz="647700">
              <a:defRPr sz="4600">
                <a:solidFill>
                  <a:srgbClr val="000000"/>
                </a:solidFill>
                <a:latin typeface="Gill Sans" charset="0"/>
                <a:ea typeface="Gill Sans" charset="0"/>
                <a:cs typeface="Gill Sans" charset="0"/>
                <a:sym typeface="Gill Sans" charset="0"/>
              </a:defRPr>
            </a:lvl4pPr>
            <a:lvl5pPr marL="2057400" indent="-228600" algn="ctr" defTabSz="647700">
              <a:defRPr sz="4600">
                <a:solidFill>
                  <a:srgbClr val="000000"/>
                </a:solidFill>
                <a:latin typeface="Gill Sans" charset="0"/>
                <a:ea typeface="Gill Sans" charset="0"/>
                <a:cs typeface="Gill Sans" charset="0"/>
                <a:sym typeface="Gill Sans" charset="0"/>
              </a:defRPr>
            </a:lvl5pPr>
            <a:lvl6pPr marL="2514600" indent="-228600" algn="ctr" defTabSz="647700" eaLnBrk="0" fontAlgn="base" hangingPunct="0">
              <a:spcBef>
                <a:spcPct val="0"/>
              </a:spcBef>
              <a:spcAft>
                <a:spcPct val="0"/>
              </a:spcAft>
              <a:defRPr sz="4600">
                <a:solidFill>
                  <a:srgbClr val="000000"/>
                </a:solidFill>
                <a:latin typeface="Gill Sans" charset="0"/>
                <a:ea typeface="Gill Sans" charset="0"/>
                <a:cs typeface="Gill Sans" charset="0"/>
                <a:sym typeface="Gill Sans" charset="0"/>
              </a:defRPr>
            </a:lvl6pPr>
            <a:lvl7pPr marL="2971800" indent="-228600" algn="ctr" defTabSz="647700" eaLnBrk="0" fontAlgn="base" hangingPunct="0">
              <a:spcBef>
                <a:spcPct val="0"/>
              </a:spcBef>
              <a:spcAft>
                <a:spcPct val="0"/>
              </a:spcAft>
              <a:defRPr sz="4600">
                <a:solidFill>
                  <a:srgbClr val="000000"/>
                </a:solidFill>
                <a:latin typeface="Gill Sans" charset="0"/>
                <a:ea typeface="Gill Sans" charset="0"/>
                <a:cs typeface="Gill Sans" charset="0"/>
                <a:sym typeface="Gill Sans" charset="0"/>
              </a:defRPr>
            </a:lvl7pPr>
            <a:lvl8pPr marL="3429000" indent="-228600" algn="ctr" defTabSz="647700" eaLnBrk="0" fontAlgn="base" hangingPunct="0">
              <a:spcBef>
                <a:spcPct val="0"/>
              </a:spcBef>
              <a:spcAft>
                <a:spcPct val="0"/>
              </a:spcAft>
              <a:defRPr sz="4600">
                <a:solidFill>
                  <a:srgbClr val="000000"/>
                </a:solidFill>
                <a:latin typeface="Gill Sans" charset="0"/>
                <a:ea typeface="Gill Sans" charset="0"/>
                <a:cs typeface="Gill Sans" charset="0"/>
                <a:sym typeface="Gill Sans" charset="0"/>
              </a:defRPr>
            </a:lvl8pPr>
            <a:lvl9pPr marL="3886200" indent="-228600" algn="ctr" defTabSz="647700" eaLnBrk="0" fontAlgn="base" hangingPunct="0">
              <a:spcBef>
                <a:spcPct val="0"/>
              </a:spcBef>
              <a:spcAft>
                <a:spcPct val="0"/>
              </a:spcAft>
              <a:defRPr sz="4600">
                <a:solidFill>
                  <a:srgbClr val="000000"/>
                </a:solidFill>
                <a:latin typeface="Gill Sans" charset="0"/>
                <a:ea typeface="Gill Sans" charset="0"/>
                <a:cs typeface="Gill Sans" charset="0"/>
                <a:sym typeface="Gill Sans" charset="0"/>
              </a:defRPr>
            </a:lvl9pPr>
          </a:lstStyle>
          <a:p>
            <a:pPr lvl="0" algn="l" defTabSz="914400">
              <a:lnSpc>
                <a:spcPct val="120000"/>
              </a:lnSpc>
            </a:pPr>
            <a:r>
              <a:rPr lang="en-US" altLang="zh-CN"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      </a:t>
            </a:r>
            <a:r>
              <a:rPr lang="zh-CN" altLang="en-US"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一个多世纪后，</a:t>
            </a:r>
            <a:r>
              <a:rPr lang="en-US" altLang="zh-CN"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20</a:t>
            </a:r>
            <a:r>
              <a:rPr lang="zh-CN" altLang="en-US"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世纪</a:t>
            </a:r>
            <a:r>
              <a:rPr lang="en-US" altLang="zh-CN"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70</a:t>
            </a:r>
            <a:r>
              <a:rPr lang="zh-CN" altLang="en-US"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年代美国</a:t>
            </a:r>
            <a:r>
              <a:rPr lang="zh-CN" altLang="en-US" sz="2200" b="1"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霍兰德</a:t>
            </a:r>
            <a:r>
              <a:rPr lang="zh-CN" altLang="en-US"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教授认为既然“</a:t>
            </a:r>
            <a:r>
              <a:rPr lang="zh-CN" altLang="en-US" sz="2200" dirty="0">
                <a:solidFill>
                  <a:schemeClr val="accent1"/>
                </a:solidFill>
                <a:latin typeface="华文楷体" panose="02010600040101010101" pitchFamily="2" charset="-122"/>
                <a:ea typeface="华文楷体" panose="02010600040101010101" pitchFamily="2" charset="-122"/>
                <a:cs typeface="+mn-ea"/>
                <a:sym typeface="+mn-lt"/>
              </a:rPr>
              <a:t>物竞天择</a:t>
            </a:r>
            <a:r>
              <a:rPr lang="zh-CN" altLang="en-US"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”存在于有机体中，那么也可能存在计算机程序中。</a:t>
            </a:r>
            <a:endParaRPr lang="en-US" altLang="zh-CN"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endParaRPr>
          </a:p>
          <a:p>
            <a:pPr lvl="0" algn="l" defTabSz="914400">
              <a:lnSpc>
                <a:spcPct val="120000"/>
              </a:lnSpc>
            </a:pPr>
            <a:r>
              <a:rPr lang="zh-CN" altLang="en-US"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      于是在漫长研究后提出</a:t>
            </a:r>
            <a:r>
              <a:rPr lang="zh-CN" altLang="en-US" sz="2200" dirty="0">
                <a:solidFill>
                  <a:srgbClr val="FF0000"/>
                </a:solidFill>
                <a:latin typeface="华文楷体" panose="02010600040101010101" pitchFamily="2" charset="-122"/>
                <a:ea typeface="华文楷体" panose="02010600040101010101" pitchFamily="2" charset="-122"/>
                <a:cs typeface="+mn-ea"/>
                <a:sym typeface="+mn-lt"/>
              </a:rPr>
              <a:t>遗传算法</a:t>
            </a:r>
            <a:r>
              <a:rPr lang="zh-CN" altLang="en-US" sz="2200" dirty="0">
                <a:solidFill>
                  <a:prstClr val="black">
                    <a:lumMod val="75000"/>
                    <a:lumOff val="25000"/>
                  </a:prstClr>
                </a:solidFill>
                <a:latin typeface="华文楷体" panose="02010600040101010101" pitchFamily="2" charset="-122"/>
                <a:ea typeface="华文楷体" panose="02010600040101010101" pitchFamily="2" charset="-122"/>
                <a:cs typeface="+mn-ea"/>
                <a:sym typeface="+mn-lt"/>
              </a:rPr>
              <a:t>，霍兰德也被誉为“遗传算法之父”。</a:t>
            </a:r>
          </a:p>
        </p:txBody>
      </p:sp>
    </p:spTree>
    <p:extLst>
      <p:ext uri="{BB962C8B-B14F-4D97-AF65-F5344CB8AC3E}">
        <p14:creationId xmlns:p14="http://schemas.microsoft.com/office/powerpoint/2010/main" val="77498869"/>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01.</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算</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法</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简</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介</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pic>
        <p:nvPicPr>
          <p:cNvPr id="3074" name="Picture 2">
            <a:extLst>
              <a:ext uri="{FF2B5EF4-FFF2-40B4-BE49-F238E27FC236}">
                <a16:creationId xmlns:a16="http://schemas.microsoft.com/office/drawing/2014/main" id="{C3C57A7B-6367-490F-9FC7-D590DFF5B1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8771" y="1004738"/>
            <a:ext cx="1871012" cy="340995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8A2BECFE-18EA-40E3-B979-3AEA5C20C203}"/>
              </a:ext>
            </a:extLst>
          </p:cNvPr>
          <p:cNvSpPr txBox="1"/>
          <p:nvPr/>
        </p:nvSpPr>
        <p:spPr>
          <a:xfrm>
            <a:off x="4342868" y="1004738"/>
            <a:ext cx="5886450" cy="1631216"/>
          </a:xfrm>
          <a:prstGeom prst="rect">
            <a:avLst/>
          </a:prstGeom>
          <a:noFill/>
        </p:spPr>
        <p:txBody>
          <a:bodyPr wrap="square">
            <a:spAutoFit/>
          </a:bodyPr>
          <a:lstStyle/>
          <a:p>
            <a:r>
              <a:rPr lang="zh-CN" altLang="zh-CN" sz="2000" dirty="0">
                <a:effectLst/>
                <a:latin typeface="华文楷体" panose="02010600040101010101" pitchFamily="2" charset="-122"/>
                <a:ea typeface="华文楷体" panose="02010600040101010101" pitchFamily="2" charset="-122"/>
                <a:cs typeface="Times New Roman" panose="02020603050405020304" pitchFamily="18" charset="0"/>
              </a:rPr>
              <a:t>在遗传算法中，染色体对应的是数据或数组</a:t>
            </a:r>
            <a:endParaRPr lang="en-US" altLang="zh-CN" sz="20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每个个体拥有属于自己的</a:t>
            </a:r>
            <a:r>
              <a:rPr lang="zh-CN" altLang="en-US" sz="2000" dirty="0">
                <a:solidFill>
                  <a:srgbClr val="937963"/>
                </a:solidFill>
                <a:latin typeface="华文楷体" panose="02010600040101010101" pitchFamily="2" charset="-122"/>
                <a:ea typeface="华文楷体" panose="02010600040101010101" pitchFamily="2" charset="-122"/>
                <a:cs typeface="+mn-ea"/>
              </a:rPr>
              <a:t>基因（</a:t>
            </a:r>
            <a:r>
              <a:rPr lang="en-US" altLang="zh-CN" sz="2000" dirty="0">
                <a:solidFill>
                  <a:srgbClr val="937963"/>
                </a:solidFill>
                <a:latin typeface="华文楷体" panose="02010600040101010101" pitchFamily="2" charset="-122"/>
                <a:ea typeface="华文楷体" panose="02010600040101010101" pitchFamily="2" charset="-122"/>
                <a:cs typeface="+mn-ea"/>
              </a:rPr>
              <a:t>individual</a:t>
            </a:r>
            <a:r>
              <a:rPr lang="zh-CN" altLang="en-US" sz="2000" dirty="0">
                <a:solidFill>
                  <a:srgbClr val="937963"/>
                </a:solidFill>
                <a:latin typeface="华文楷体" panose="02010600040101010101" pitchFamily="2" charset="-122"/>
                <a:ea typeface="华文楷体" panose="02010600040101010101" pitchFamily="2" charset="-122"/>
                <a:cs typeface="+mn-ea"/>
              </a:rPr>
              <a:t>）</a:t>
            </a:r>
            <a:endParaRPr lang="en-US" altLang="zh-CN" sz="2000" dirty="0">
              <a:solidFill>
                <a:srgbClr val="937963"/>
              </a:solidFill>
              <a:latin typeface="华文楷体" panose="02010600040101010101" pitchFamily="2" charset="-122"/>
              <a:ea typeface="华文楷体" panose="02010600040101010101" pitchFamily="2" charset="-122"/>
              <a:cs typeface="+mn-ea"/>
            </a:endParaRPr>
          </a:p>
          <a:p>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一定数量的个体就组成了</a:t>
            </a:r>
            <a:r>
              <a:rPr lang="zh-CN" altLang="en-US" sz="2000" dirty="0">
                <a:solidFill>
                  <a:srgbClr val="F23B48"/>
                </a:solidFill>
                <a:latin typeface="华文楷体" panose="02010600040101010101" pitchFamily="2" charset="-122"/>
                <a:ea typeface="华文楷体" panose="02010600040101010101" pitchFamily="2" charset="-122"/>
                <a:cs typeface="+mn-ea"/>
              </a:rPr>
              <a:t>群体（</a:t>
            </a:r>
            <a:r>
              <a:rPr lang="en-US" altLang="zh-CN" sz="2000" dirty="0">
                <a:solidFill>
                  <a:srgbClr val="F23B48"/>
                </a:solidFill>
                <a:latin typeface="华文楷体" panose="02010600040101010101" pitchFamily="2" charset="-122"/>
                <a:ea typeface="华文楷体" panose="02010600040101010101" pitchFamily="2" charset="-122"/>
                <a:cs typeface="+mn-ea"/>
              </a:rPr>
              <a:t>population</a:t>
            </a:r>
            <a:r>
              <a:rPr lang="zh-CN" altLang="en-US" sz="2000" dirty="0">
                <a:solidFill>
                  <a:srgbClr val="F23B48"/>
                </a:solidFill>
                <a:latin typeface="华文楷体" panose="02010600040101010101" pitchFamily="2" charset="-122"/>
                <a:ea typeface="华文楷体" panose="02010600040101010101" pitchFamily="2" charset="-122"/>
                <a:cs typeface="+mn-ea"/>
              </a:rPr>
              <a:t>）</a:t>
            </a:r>
            <a:endParaRPr lang="en-US" altLang="zh-CN" sz="2000" dirty="0">
              <a:solidFill>
                <a:srgbClr val="F23B48"/>
              </a:solidFill>
              <a:latin typeface="华文楷体" panose="02010600040101010101" pitchFamily="2" charset="-122"/>
              <a:ea typeface="华文楷体" panose="02010600040101010101" pitchFamily="2" charset="-122"/>
              <a:cs typeface="+mn-ea"/>
            </a:endParaRPr>
          </a:p>
          <a:p>
            <a:r>
              <a:rPr lang="zh-CN" altLang="zh-CN" sz="2000" dirty="0">
                <a:effectLst/>
                <a:latin typeface="华文楷体" panose="02010600040101010101" pitchFamily="2" charset="-122"/>
                <a:ea typeface="华文楷体" panose="02010600040101010101" pitchFamily="2" charset="-122"/>
                <a:cs typeface="Times New Roman" panose="02020603050405020304" pitchFamily="18" charset="0"/>
              </a:rPr>
              <a:t>群体中的个体数目称为</a:t>
            </a:r>
            <a:r>
              <a:rPr lang="zh-CN" altLang="zh-CN" sz="2000" dirty="0">
                <a:solidFill>
                  <a:srgbClr val="FFC000"/>
                </a:solidFill>
                <a:latin typeface="华文楷体" panose="02010600040101010101" pitchFamily="2" charset="-122"/>
                <a:ea typeface="华文楷体" panose="02010600040101010101" pitchFamily="2" charset="-122"/>
                <a:cs typeface="+mn-ea"/>
              </a:rPr>
              <a:t>群体大小</a:t>
            </a:r>
            <a:r>
              <a:rPr lang="zh-CN" altLang="en-US" sz="2000" dirty="0">
                <a:solidFill>
                  <a:srgbClr val="FFC000"/>
                </a:solidFill>
                <a:latin typeface="华文楷体" panose="02010600040101010101" pitchFamily="2" charset="-122"/>
                <a:ea typeface="华文楷体" panose="02010600040101010101" pitchFamily="2" charset="-122"/>
                <a:cs typeface="+mn-ea"/>
              </a:rPr>
              <a:t>（</a:t>
            </a:r>
            <a:r>
              <a:rPr lang="en-US" altLang="zh-CN" sz="2000" dirty="0">
                <a:solidFill>
                  <a:srgbClr val="FFC000"/>
                </a:solidFill>
                <a:latin typeface="华文楷体" panose="02010600040101010101" pitchFamily="2" charset="-122"/>
                <a:ea typeface="华文楷体" panose="02010600040101010101" pitchFamily="2" charset="-122"/>
                <a:cs typeface="+mn-ea"/>
              </a:rPr>
              <a:t>population size</a:t>
            </a:r>
            <a:r>
              <a:rPr lang="zh-CN" altLang="en-US" sz="2000" dirty="0">
                <a:solidFill>
                  <a:srgbClr val="FFC000"/>
                </a:solidFill>
                <a:latin typeface="华文楷体" panose="02010600040101010101" pitchFamily="2" charset="-122"/>
                <a:ea typeface="华文楷体" panose="02010600040101010101" pitchFamily="2" charset="-122"/>
                <a:cs typeface="+mn-ea"/>
              </a:rPr>
              <a:t>）</a:t>
            </a:r>
            <a:endParaRPr lang="en-US" altLang="zh-CN" sz="2000" dirty="0">
              <a:solidFill>
                <a:srgbClr val="FFC000"/>
              </a:solidFill>
              <a:latin typeface="华文楷体" panose="02010600040101010101" pitchFamily="2" charset="-122"/>
              <a:ea typeface="华文楷体" panose="02010600040101010101" pitchFamily="2" charset="-122"/>
              <a:cs typeface="+mn-ea"/>
            </a:endParaRPr>
          </a:p>
          <a:p>
            <a:r>
              <a:rPr lang="zh-CN" altLang="zh-CN" sz="2000" dirty="0">
                <a:effectLst/>
                <a:latin typeface="华文楷体" panose="02010600040101010101" pitchFamily="2" charset="-122"/>
                <a:ea typeface="华文楷体" panose="02010600040101010101" pitchFamily="2" charset="-122"/>
                <a:cs typeface="Times New Roman" panose="02020603050405020304" pitchFamily="18" charset="0"/>
              </a:rPr>
              <a:t>各个个体对环境的适应程度叫</a:t>
            </a:r>
            <a:r>
              <a:rPr lang="zh-CN" altLang="zh-CN" sz="2000" dirty="0">
                <a:solidFill>
                  <a:srgbClr val="00BBD6"/>
                </a:solidFill>
                <a:latin typeface="华文楷体" panose="02010600040101010101" pitchFamily="2" charset="-122"/>
                <a:ea typeface="华文楷体" panose="02010600040101010101" pitchFamily="2" charset="-122"/>
                <a:cs typeface="+mn-ea"/>
              </a:rPr>
              <a:t>适应度</a:t>
            </a:r>
            <a:r>
              <a:rPr lang="zh-CN" altLang="en-US" sz="2000" dirty="0">
                <a:solidFill>
                  <a:srgbClr val="00BBD6"/>
                </a:solidFill>
                <a:latin typeface="华文楷体" panose="02010600040101010101" pitchFamily="2" charset="-122"/>
                <a:ea typeface="华文楷体" panose="02010600040101010101" pitchFamily="2" charset="-122"/>
                <a:cs typeface="+mn-ea"/>
              </a:rPr>
              <a:t>（</a:t>
            </a:r>
            <a:r>
              <a:rPr lang="en-US" altLang="zh-CN" sz="2000" dirty="0">
                <a:solidFill>
                  <a:srgbClr val="00BBD6"/>
                </a:solidFill>
                <a:latin typeface="华文楷体" panose="02010600040101010101" pitchFamily="2" charset="-122"/>
                <a:ea typeface="华文楷体" panose="02010600040101010101" pitchFamily="2" charset="-122"/>
                <a:cs typeface="+mn-ea"/>
              </a:rPr>
              <a:t>fitness</a:t>
            </a:r>
            <a:r>
              <a:rPr lang="zh-CN" altLang="en-US" sz="2000" dirty="0">
                <a:solidFill>
                  <a:srgbClr val="00BBD6"/>
                </a:solidFill>
                <a:latin typeface="华文楷体" panose="02010600040101010101" pitchFamily="2" charset="-122"/>
                <a:ea typeface="华文楷体" panose="02010600040101010101" pitchFamily="2" charset="-122"/>
                <a:cs typeface="+mn-ea"/>
              </a:rPr>
              <a:t>）</a:t>
            </a:r>
          </a:p>
        </p:txBody>
      </p:sp>
      <p:sp>
        <p:nvSpPr>
          <p:cNvPr id="13" name="文本框 12">
            <a:extLst>
              <a:ext uri="{FF2B5EF4-FFF2-40B4-BE49-F238E27FC236}">
                <a16:creationId xmlns:a16="http://schemas.microsoft.com/office/drawing/2014/main" id="{DE4C132D-0E03-4889-A0A7-EB2CAB82E9D8}"/>
              </a:ext>
            </a:extLst>
          </p:cNvPr>
          <p:cNvSpPr txBox="1"/>
          <p:nvPr/>
        </p:nvSpPr>
        <p:spPr>
          <a:xfrm>
            <a:off x="4715496" y="3082527"/>
            <a:ext cx="3902666" cy="2339102"/>
          </a:xfrm>
          <a:prstGeom prst="rect">
            <a:avLst/>
          </a:prstGeom>
          <a:noFill/>
        </p:spPr>
        <p:txBody>
          <a:bodyPr wrap="square">
            <a:spAutoFit/>
          </a:bodyPr>
          <a:lstStyle/>
          <a:p>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（根据我的认知）</a:t>
            </a:r>
            <a:endParaRPr lang="en-US" altLang="zh-CN" sz="18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遗传算法</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大致分位下列</a:t>
            </a:r>
            <a:r>
              <a:rPr lang="en-US" altLang="zh-CN" sz="2000" b="1" dirty="0">
                <a:effectLst/>
                <a:latin typeface="华文楷体" panose="02010600040101010101" pitchFamily="2" charset="-122"/>
                <a:ea typeface="华文楷体" panose="02010600040101010101" pitchFamily="2" charset="-122"/>
                <a:cs typeface="Times New Roman" panose="02020603050405020304" pitchFamily="18" charset="0"/>
              </a:rPr>
              <a:t>6</a:t>
            </a:r>
            <a:r>
              <a:rPr lang="zh-CN" altLang="en-US" sz="2000" b="1" dirty="0">
                <a:effectLst/>
                <a:latin typeface="华文楷体" panose="02010600040101010101" pitchFamily="2" charset="-122"/>
                <a:ea typeface="华文楷体" panose="02010600040101010101" pitchFamily="2" charset="-122"/>
                <a:cs typeface="Times New Roman" panose="02020603050405020304" pitchFamily="18" charset="0"/>
              </a:rPr>
              <a:t>个步骤</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8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）编码</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）初始群体的生成</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）适应度评估</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）选择</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5</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）交叉</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6</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）变异</a:t>
            </a:r>
            <a:endParaRPr lang="zh-CN" altLang="en-US" dirty="0"/>
          </a:p>
        </p:txBody>
      </p:sp>
      <p:pic>
        <p:nvPicPr>
          <p:cNvPr id="3076" name="Picture 4" descr="A塞A塞 GOGOGO_gogogo表情">
            <a:extLst>
              <a:ext uri="{FF2B5EF4-FFF2-40B4-BE49-F238E27FC236}">
                <a16:creationId xmlns:a16="http://schemas.microsoft.com/office/drawing/2014/main" id="{F4789832-9BDA-4758-980F-255323176F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3062" y="3401178"/>
            <a:ext cx="2423275" cy="2221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46220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01.</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算</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法</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简</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介</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sp>
        <p:nvSpPr>
          <p:cNvPr id="10" name="文本框 9">
            <a:extLst>
              <a:ext uri="{FF2B5EF4-FFF2-40B4-BE49-F238E27FC236}">
                <a16:creationId xmlns:a16="http://schemas.microsoft.com/office/drawing/2014/main" id="{F7C12E4C-9504-4DDA-9414-55990820F338}"/>
              </a:ext>
            </a:extLst>
          </p:cNvPr>
          <p:cNvSpPr txBox="1"/>
          <p:nvPr/>
        </p:nvSpPr>
        <p:spPr>
          <a:xfrm>
            <a:off x="1904999" y="1362819"/>
            <a:ext cx="6708775" cy="1477328"/>
          </a:xfrm>
          <a:prstGeom prst="rect">
            <a:avLst/>
          </a:prstGeom>
          <a:noFill/>
        </p:spPr>
        <p:txBody>
          <a:bodyPr wrap="square">
            <a:spAutoFit/>
          </a:bodyPr>
          <a:lstStyle/>
          <a:p>
            <a:r>
              <a:rPr lang="zh-CN" altLang="en-US" b="0" i="0" dirty="0">
                <a:solidFill>
                  <a:srgbClr val="404040"/>
                </a:solidFill>
                <a:effectLst/>
                <a:latin typeface="华文楷体" panose="02010600040101010101" pitchFamily="2" charset="-122"/>
                <a:ea typeface="华文楷体" panose="02010600040101010101" pitchFamily="2" charset="-122"/>
              </a:rPr>
              <a:t>      编码是应用遗传算法时要解决的</a:t>
            </a:r>
            <a:r>
              <a:rPr lang="zh-CN" altLang="en-US" b="0" i="0" dirty="0">
                <a:solidFill>
                  <a:srgbClr val="FF0000"/>
                </a:solidFill>
                <a:effectLst/>
                <a:latin typeface="华文楷体" panose="02010600040101010101" pitchFamily="2" charset="-122"/>
                <a:ea typeface="华文楷体" panose="02010600040101010101" pitchFamily="2" charset="-122"/>
              </a:rPr>
              <a:t>首要问题</a:t>
            </a:r>
            <a:r>
              <a:rPr lang="zh-CN" altLang="en-US" b="0" i="0" dirty="0">
                <a:solidFill>
                  <a:srgbClr val="404040"/>
                </a:solidFill>
                <a:effectLst/>
                <a:latin typeface="华文楷体" panose="02010600040101010101" pitchFamily="2" charset="-122"/>
                <a:ea typeface="华文楷体" panose="02010600040101010101" pitchFamily="2" charset="-122"/>
              </a:rPr>
              <a:t>，也是设计遗传算法时的一个</a:t>
            </a:r>
            <a:r>
              <a:rPr lang="zh-CN" altLang="en-US" b="0" i="0" dirty="0">
                <a:solidFill>
                  <a:srgbClr val="FF0000"/>
                </a:solidFill>
                <a:effectLst/>
                <a:latin typeface="华文楷体" panose="02010600040101010101" pitchFamily="2" charset="-122"/>
                <a:ea typeface="华文楷体" panose="02010600040101010101" pitchFamily="2" charset="-122"/>
              </a:rPr>
              <a:t>关键步骤</a:t>
            </a:r>
            <a:r>
              <a:rPr lang="zh-CN" altLang="en-US" b="0" i="0" dirty="0">
                <a:solidFill>
                  <a:srgbClr val="404040"/>
                </a:solidFill>
                <a:effectLst/>
                <a:latin typeface="华文楷体" panose="02010600040101010101" pitchFamily="2" charset="-122"/>
                <a:ea typeface="华文楷体" panose="02010600040101010101" pitchFamily="2" charset="-122"/>
              </a:rPr>
              <a:t>。</a:t>
            </a:r>
            <a:endParaRPr lang="en-US" altLang="zh-CN" b="0" i="0" dirty="0">
              <a:solidFill>
                <a:srgbClr val="404040"/>
              </a:solidFill>
              <a:effectLst/>
              <a:latin typeface="华文楷体" panose="02010600040101010101" pitchFamily="2" charset="-122"/>
              <a:ea typeface="华文楷体" panose="02010600040101010101" pitchFamily="2" charset="-122"/>
            </a:endParaRPr>
          </a:p>
          <a:p>
            <a:r>
              <a:rPr lang="zh-CN" altLang="en-US" b="0" i="0" dirty="0">
                <a:solidFill>
                  <a:srgbClr val="404040"/>
                </a:solidFill>
                <a:effectLst/>
                <a:latin typeface="华文楷体" panose="02010600040101010101" pitchFamily="2" charset="-122"/>
                <a:ea typeface="华文楷体" panose="02010600040101010101" pitchFamily="2" charset="-122"/>
              </a:rPr>
              <a:t>      编码方法影响到交叉算子、变异算子等遗传算子的运算方法，大很大程度上决定了遗传进化的效率。</a:t>
            </a:r>
            <a:endParaRPr lang="en-US" altLang="zh-CN" dirty="0">
              <a:solidFill>
                <a:srgbClr val="404040"/>
              </a:solidFill>
              <a:latin typeface="华文楷体" panose="02010600040101010101" pitchFamily="2" charset="-122"/>
              <a:ea typeface="华文楷体" panose="02010600040101010101" pitchFamily="2" charset="-122"/>
            </a:endParaRPr>
          </a:p>
          <a:p>
            <a:r>
              <a:rPr lang="en-US" altLang="zh-CN" dirty="0">
                <a:solidFill>
                  <a:srgbClr val="404040"/>
                </a:solidFill>
                <a:latin typeface="华文楷体" panose="02010600040101010101" pitchFamily="2" charset="-122"/>
                <a:ea typeface="华文楷体" panose="02010600040101010101" pitchFamily="2" charset="-122"/>
              </a:rPr>
              <a:t>      </a:t>
            </a:r>
            <a:r>
              <a:rPr lang="zh-CN" altLang="en-US" dirty="0">
                <a:solidFill>
                  <a:srgbClr val="404040"/>
                </a:solidFill>
                <a:latin typeface="华文楷体" panose="02010600040101010101" pitchFamily="2" charset="-122"/>
                <a:ea typeface="华文楷体" panose="02010600040101010101" pitchFamily="2" charset="-122"/>
              </a:rPr>
              <a:t>主要由：</a:t>
            </a:r>
            <a:r>
              <a:rPr lang="zh-CN" altLang="en-US" dirty="0">
                <a:solidFill>
                  <a:schemeClr val="accent1"/>
                </a:solidFill>
                <a:latin typeface="华文楷体" panose="02010600040101010101" pitchFamily="2" charset="-122"/>
                <a:ea typeface="华文楷体" panose="02010600040101010101" pitchFamily="2" charset="-122"/>
              </a:rPr>
              <a:t>二进制编码</a:t>
            </a:r>
            <a:r>
              <a:rPr lang="zh-CN" altLang="en-US" dirty="0">
                <a:solidFill>
                  <a:srgbClr val="404040"/>
                </a:solidFill>
                <a:latin typeface="华文楷体" panose="02010600040101010101" pitchFamily="2" charset="-122"/>
                <a:ea typeface="华文楷体" panose="02010600040101010101" pitchFamily="2" charset="-122"/>
              </a:rPr>
              <a:t>、浮点数编码、符号编码等。</a:t>
            </a:r>
            <a:endParaRPr lang="en-US" altLang="zh-CN" dirty="0">
              <a:solidFill>
                <a:srgbClr val="404040"/>
              </a:solidFill>
              <a:latin typeface="华文楷体" panose="02010600040101010101" pitchFamily="2" charset="-122"/>
              <a:ea typeface="华文楷体" panose="02010600040101010101" pitchFamily="2" charset="-122"/>
            </a:endParaRPr>
          </a:p>
        </p:txBody>
      </p:sp>
      <p:sp>
        <p:nvSpPr>
          <p:cNvPr id="12" name="文本框 11">
            <a:extLst>
              <a:ext uri="{FF2B5EF4-FFF2-40B4-BE49-F238E27FC236}">
                <a16:creationId xmlns:a16="http://schemas.microsoft.com/office/drawing/2014/main" id="{05B6100E-0058-4341-9D04-B441A2D621D1}"/>
              </a:ext>
            </a:extLst>
          </p:cNvPr>
          <p:cNvSpPr txBox="1"/>
          <p:nvPr/>
        </p:nvSpPr>
        <p:spPr>
          <a:xfrm>
            <a:off x="1665194" y="947392"/>
            <a:ext cx="1520825"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）编码</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01A89D1F-75FB-4F96-A2DA-3D61551D16F2}"/>
              </a:ext>
            </a:extLst>
          </p:cNvPr>
          <p:cNvPicPr>
            <a:picLocks noChangeAspect="1"/>
          </p:cNvPicPr>
          <p:nvPr/>
        </p:nvPicPr>
        <p:blipFill>
          <a:blip r:embed="rId5"/>
          <a:stretch>
            <a:fillRect/>
          </a:stretch>
        </p:blipFill>
        <p:spPr>
          <a:xfrm>
            <a:off x="8613774" y="1018809"/>
            <a:ext cx="2392887" cy="1821338"/>
          </a:xfrm>
          <a:prstGeom prst="rect">
            <a:avLst/>
          </a:prstGeom>
        </p:spPr>
      </p:pic>
      <p:sp>
        <p:nvSpPr>
          <p:cNvPr id="15" name="文本框 14">
            <a:extLst>
              <a:ext uri="{FF2B5EF4-FFF2-40B4-BE49-F238E27FC236}">
                <a16:creationId xmlns:a16="http://schemas.microsoft.com/office/drawing/2014/main" id="{18F1450B-B375-40B7-851F-24F98E8EFFE4}"/>
              </a:ext>
            </a:extLst>
          </p:cNvPr>
          <p:cNvSpPr txBox="1"/>
          <p:nvPr/>
        </p:nvSpPr>
        <p:spPr>
          <a:xfrm>
            <a:off x="1621834" y="3244334"/>
            <a:ext cx="2424206"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）初始群体的生成</a:t>
            </a:r>
          </a:p>
        </p:txBody>
      </p:sp>
      <p:sp>
        <p:nvSpPr>
          <p:cNvPr id="17" name="文本框 16">
            <a:extLst>
              <a:ext uri="{FF2B5EF4-FFF2-40B4-BE49-F238E27FC236}">
                <a16:creationId xmlns:a16="http://schemas.microsoft.com/office/drawing/2014/main" id="{EB638B9C-2128-4E75-BBDC-503BCA8CEB76}"/>
              </a:ext>
            </a:extLst>
          </p:cNvPr>
          <p:cNvSpPr txBox="1"/>
          <p:nvPr/>
        </p:nvSpPr>
        <p:spPr>
          <a:xfrm>
            <a:off x="1904999" y="3675688"/>
            <a:ext cx="6708775" cy="369332"/>
          </a:xfrm>
          <a:prstGeom prst="rect">
            <a:avLst/>
          </a:prstGeom>
          <a:noFill/>
        </p:spPr>
        <p:txBody>
          <a:bodyPr wrap="square">
            <a:spAutoFit/>
          </a:bodyPr>
          <a:lstStyle/>
          <a:p>
            <a:r>
              <a:rPr lang="zh-CN" altLang="en-US" b="0" i="0" dirty="0">
                <a:solidFill>
                  <a:srgbClr val="404040"/>
                </a:solidFill>
                <a:effectLst/>
                <a:latin typeface="华文楷体" panose="02010600040101010101" pitchFamily="2" charset="-122"/>
                <a:ea typeface="华文楷体" panose="02010600040101010101" pitchFamily="2" charset="-122"/>
              </a:rPr>
              <a:t>      随机产生数据个体，由个体组成群体。</a:t>
            </a:r>
            <a:endParaRPr lang="zh-CN" altLang="en-US" dirty="0"/>
          </a:p>
        </p:txBody>
      </p:sp>
      <p:pic>
        <p:nvPicPr>
          <p:cNvPr id="10242" name="Picture 2">
            <a:extLst>
              <a:ext uri="{FF2B5EF4-FFF2-40B4-BE49-F238E27FC236}">
                <a16:creationId xmlns:a16="http://schemas.microsoft.com/office/drawing/2014/main" id="{9B38B85B-98CB-492F-89AF-40E7D8D4BC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1040" y="3613666"/>
            <a:ext cx="2392886" cy="159525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A69BE4C2-EEB0-4454-A0CF-837519C89C4C}"/>
              </a:ext>
            </a:extLst>
          </p:cNvPr>
          <p:cNvSpPr txBox="1"/>
          <p:nvPr/>
        </p:nvSpPr>
        <p:spPr>
          <a:xfrm>
            <a:off x="1621834" y="4449207"/>
            <a:ext cx="2424206"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）适应度评估</a:t>
            </a:r>
          </a:p>
        </p:txBody>
      </p:sp>
      <p:sp>
        <p:nvSpPr>
          <p:cNvPr id="20" name="文本框 19">
            <a:extLst>
              <a:ext uri="{FF2B5EF4-FFF2-40B4-BE49-F238E27FC236}">
                <a16:creationId xmlns:a16="http://schemas.microsoft.com/office/drawing/2014/main" id="{73D3DCBC-BBBF-4193-AD37-AF6C2D070967}"/>
              </a:ext>
            </a:extLst>
          </p:cNvPr>
          <p:cNvSpPr txBox="1"/>
          <p:nvPr/>
        </p:nvSpPr>
        <p:spPr>
          <a:xfrm>
            <a:off x="1904999" y="4904631"/>
            <a:ext cx="6451602" cy="646331"/>
          </a:xfrm>
          <a:prstGeom prst="rect">
            <a:avLst/>
          </a:prstGeom>
          <a:noFill/>
        </p:spPr>
        <p:txBody>
          <a:bodyPr wrap="square">
            <a:spAutoFit/>
          </a:bodyPr>
          <a:lstStyle/>
          <a:p>
            <a:r>
              <a:rPr lang="zh-CN" altLang="en-US" b="0" i="0" dirty="0">
                <a:solidFill>
                  <a:srgbClr val="404040"/>
                </a:solidFill>
                <a:effectLst/>
                <a:latin typeface="华文楷体" panose="02010600040101010101" pitchFamily="2" charset="-122"/>
                <a:ea typeface="华文楷体" panose="02010600040101010101" pitchFamily="2" charset="-122"/>
              </a:rPr>
              <a:t>      适应度表明个体或解的</a:t>
            </a:r>
            <a:r>
              <a:rPr lang="zh-CN" altLang="en-US" b="0" i="0" dirty="0">
                <a:solidFill>
                  <a:srgbClr val="FF0000"/>
                </a:solidFill>
                <a:effectLst/>
                <a:latin typeface="华文楷体" panose="02010600040101010101" pitchFamily="2" charset="-122"/>
                <a:ea typeface="华文楷体" panose="02010600040101010101" pitchFamily="2" charset="-122"/>
              </a:rPr>
              <a:t>优劣性</a:t>
            </a:r>
            <a:r>
              <a:rPr lang="zh-CN" altLang="en-US" b="0" i="0" dirty="0">
                <a:solidFill>
                  <a:srgbClr val="404040"/>
                </a:solidFill>
                <a:effectLst/>
                <a:latin typeface="华文楷体" panose="02010600040101010101" pitchFamily="2" charset="-122"/>
                <a:ea typeface="华文楷体" panose="02010600040101010101" pitchFamily="2" charset="-122"/>
              </a:rPr>
              <a:t>。</a:t>
            </a:r>
            <a:endParaRPr lang="en-US" altLang="zh-CN" b="0" i="0" dirty="0">
              <a:solidFill>
                <a:srgbClr val="404040"/>
              </a:solidFill>
              <a:effectLst/>
              <a:latin typeface="华文楷体" panose="02010600040101010101" pitchFamily="2" charset="-122"/>
              <a:ea typeface="华文楷体" panose="02010600040101010101" pitchFamily="2" charset="-122"/>
            </a:endParaRPr>
          </a:p>
          <a:p>
            <a:r>
              <a:rPr lang="en-US" altLang="zh-CN" dirty="0">
                <a:solidFill>
                  <a:srgbClr val="404040"/>
                </a:solidFill>
                <a:latin typeface="华文楷体" panose="02010600040101010101" pitchFamily="2" charset="-122"/>
                <a:ea typeface="华文楷体" panose="02010600040101010101" pitchFamily="2" charset="-122"/>
              </a:rPr>
              <a:t>      </a:t>
            </a:r>
            <a:r>
              <a:rPr lang="zh-CN" altLang="en-US" b="0" i="0" dirty="0">
                <a:solidFill>
                  <a:srgbClr val="404040"/>
                </a:solidFill>
                <a:effectLst/>
                <a:latin typeface="华文楷体" panose="02010600040101010101" pitchFamily="2" charset="-122"/>
                <a:ea typeface="华文楷体" panose="02010600040101010101" pitchFamily="2" charset="-122"/>
              </a:rPr>
              <a:t>对于不同问题适应度函数的定义也不尽相同。</a:t>
            </a:r>
            <a:endParaRPr lang="zh-CN" altLang="en-US" dirty="0"/>
          </a:p>
        </p:txBody>
      </p:sp>
    </p:spTree>
    <p:extLst>
      <p:ext uri="{BB962C8B-B14F-4D97-AF65-F5344CB8AC3E}">
        <p14:creationId xmlns:p14="http://schemas.microsoft.com/office/powerpoint/2010/main" val="4226032037"/>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01.</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算</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法</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简</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介</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sp>
        <p:nvSpPr>
          <p:cNvPr id="9" name="文本框 8">
            <a:extLst>
              <a:ext uri="{FF2B5EF4-FFF2-40B4-BE49-F238E27FC236}">
                <a16:creationId xmlns:a16="http://schemas.microsoft.com/office/drawing/2014/main" id="{1FEF4C69-B9E3-4D0E-875B-9B228DDE5FC3}"/>
              </a:ext>
            </a:extLst>
          </p:cNvPr>
          <p:cNvSpPr txBox="1"/>
          <p:nvPr/>
        </p:nvSpPr>
        <p:spPr>
          <a:xfrm>
            <a:off x="1665194" y="947392"/>
            <a:ext cx="1520825"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）选择</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B0C4B5D3-8CCA-4CCA-B7F1-8735D2271F79}"/>
              </a:ext>
            </a:extLst>
          </p:cNvPr>
          <p:cNvSpPr txBox="1"/>
          <p:nvPr/>
        </p:nvSpPr>
        <p:spPr>
          <a:xfrm>
            <a:off x="1621834" y="2628101"/>
            <a:ext cx="1520825"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5</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）交叉</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2AA2C847-DC17-4E60-8956-02DC4D9ADC4F}"/>
              </a:ext>
            </a:extLst>
          </p:cNvPr>
          <p:cNvSpPr txBox="1"/>
          <p:nvPr/>
        </p:nvSpPr>
        <p:spPr>
          <a:xfrm>
            <a:off x="1621834" y="3781441"/>
            <a:ext cx="1520825"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6</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）变异</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34BC43F8-77E1-480F-B5DA-9B3D121770DF}"/>
              </a:ext>
            </a:extLst>
          </p:cNvPr>
          <p:cNvSpPr txBox="1"/>
          <p:nvPr/>
        </p:nvSpPr>
        <p:spPr>
          <a:xfrm>
            <a:off x="1665193" y="1405879"/>
            <a:ext cx="5929407" cy="646331"/>
          </a:xfrm>
          <a:prstGeom prst="rect">
            <a:avLst/>
          </a:prstGeom>
          <a:noFill/>
        </p:spPr>
        <p:txBody>
          <a:bodyPr wrap="square">
            <a:spAutoFit/>
          </a:bodyPr>
          <a:lstStyle/>
          <a:p>
            <a:r>
              <a:rPr lang="zh-CN" altLang="en-US" b="0" i="0" dirty="0">
                <a:solidFill>
                  <a:srgbClr val="404040"/>
                </a:solidFill>
                <a:effectLst/>
                <a:latin typeface="华文楷体" panose="02010600040101010101" pitchFamily="2" charset="-122"/>
                <a:ea typeface="华文楷体" panose="02010600040101010101" pitchFamily="2" charset="-122"/>
              </a:rPr>
              <a:t>      根据得到的个体适应度，从当前群体中选出</a:t>
            </a:r>
            <a:r>
              <a:rPr lang="zh-CN" altLang="en-US" b="0" i="0" dirty="0">
                <a:solidFill>
                  <a:schemeClr val="accent1"/>
                </a:solidFill>
                <a:effectLst/>
                <a:latin typeface="华文楷体" panose="02010600040101010101" pitchFamily="2" charset="-122"/>
                <a:ea typeface="华文楷体" panose="02010600040101010101" pitchFamily="2" charset="-122"/>
              </a:rPr>
              <a:t>优良个体</a:t>
            </a:r>
            <a:r>
              <a:rPr lang="zh-CN" altLang="en-US" b="0" i="0" dirty="0">
                <a:solidFill>
                  <a:srgbClr val="404040"/>
                </a:solidFill>
                <a:effectLst/>
                <a:latin typeface="华文楷体" panose="02010600040101010101" pitchFamily="2" charset="-122"/>
                <a:ea typeface="华文楷体" panose="02010600040101010101" pitchFamily="2" charset="-122"/>
              </a:rPr>
              <a:t>，使他们有机会作为父代为下一代繁衍子孙。</a:t>
            </a:r>
            <a:endParaRPr lang="zh-CN" altLang="en-US" dirty="0"/>
          </a:p>
        </p:txBody>
      </p:sp>
      <p:sp>
        <p:nvSpPr>
          <p:cNvPr id="15" name="文本框 14">
            <a:extLst>
              <a:ext uri="{FF2B5EF4-FFF2-40B4-BE49-F238E27FC236}">
                <a16:creationId xmlns:a16="http://schemas.microsoft.com/office/drawing/2014/main" id="{6D98ABF7-77CF-40B0-A047-33662556E025}"/>
              </a:ext>
            </a:extLst>
          </p:cNvPr>
          <p:cNvSpPr txBox="1"/>
          <p:nvPr/>
        </p:nvSpPr>
        <p:spPr>
          <a:xfrm>
            <a:off x="1621834" y="3020884"/>
            <a:ext cx="8398466" cy="646331"/>
          </a:xfrm>
          <a:prstGeom prst="rect">
            <a:avLst/>
          </a:prstGeom>
          <a:noFill/>
        </p:spPr>
        <p:txBody>
          <a:bodyPr wrap="square">
            <a:spAutoFit/>
          </a:bodyPr>
          <a:lstStyle/>
          <a:p>
            <a:r>
              <a:rPr lang="zh-CN" altLang="en-US" b="0" i="0" dirty="0">
                <a:solidFill>
                  <a:srgbClr val="404040"/>
                </a:solidFill>
                <a:effectLst/>
                <a:latin typeface="华文楷体" panose="02010600040101010101" pitchFamily="2" charset="-122"/>
                <a:ea typeface="华文楷体" panose="02010600040101010101" pitchFamily="2" charset="-122"/>
              </a:rPr>
              <a:t>      交叉操作是遗传算法中</a:t>
            </a:r>
            <a:r>
              <a:rPr lang="zh-CN" altLang="en-US" b="0" i="0" dirty="0">
                <a:solidFill>
                  <a:schemeClr val="accent6"/>
                </a:solidFill>
                <a:effectLst/>
                <a:latin typeface="华文楷体" panose="02010600040101010101" pitchFamily="2" charset="-122"/>
                <a:ea typeface="华文楷体" panose="02010600040101010101" pitchFamily="2" charset="-122"/>
              </a:rPr>
              <a:t>最主要的遗传操作</a:t>
            </a:r>
            <a:r>
              <a:rPr lang="zh-CN" altLang="en-US" b="0" i="0" dirty="0">
                <a:solidFill>
                  <a:srgbClr val="404040"/>
                </a:solidFill>
                <a:effectLst/>
                <a:latin typeface="华文楷体" panose="02010600040101010101" pitchFamily="2" charset="-122"/>
                <a:ea typeface="华文楷体" panose="02010600040101010101" pitchFamily="2" charset="-122"/>
              </a:rPr>
              <a:t>。通过交叉操作可以得到新一代个体，新个体组合了其父辈个体的特性，体现了</a:t>
            </a:r>
            <a:r>
              <a:rPr lang="zh-CN" altLang="en-US" b="0" i="0" dirty="0">
                <a:solidFill>
                  <a:schemeClr val="accent2"/>
                </a:solidFill>
                <a:effectLst/>
                <a:latin typeface="华文楷体" panose="02010600040101010101" pitchFamily="2" charset="-122"/>
                <a:ea typeface="华文楷体" panose="02010600040101010101" pitchFamily="2" charset="-122"/>
              </a:rPr>
              <a:t>信息交换</a:t>
            </a:r>
            <a:r>
              <a:rPr lang="zh-CN" altLang="en-US" b="0" i="0" dirty="0">
                <a:solidFill>
                  <a:srgbClr val="404040"/>
                </a:solidFill>
                <a:effectLst/>
                <a:latin typeface="华文楷体" panose="02010600040101010101" pitchFamily="2" charset="-122"/>
                <a:ea typeface="华文楷体" panose="02010600040101010101" pitchFamily="2" charset="-122"/>
              </a:rPr>
              <a:t>的思想。</a:t>
            </a:r>
            <a:endParaRPr lang="zh-CN" altLang="en-US" dirty="0"/>
          </a:p>
        </p:txBody>
      </p:sp>
      <p:sp>
        <p:nvSpPr>
          <p:cNvPr id="16" name="文本框 15">
            <a:extLst>
              <a:ext uri="{FF2B5EF4-FFF2-40B4-BE49-F238E27FC236}">
                <a16:creationId xmlns:a16="http://schemas.microsoft.com/office/drawing/2014/main" id="{EAF9C68A-4D7A-4AF8-B6E1-9BBA5AD0E4A8}"/>
              </a:ext>
            </a:extLst>
          </p:cNvPr>
          <p:cNvSpPr txBox="1"/>
          <p:nvPr/>
        </p:nvSpPr>
        <p:spPr>
          <a:xfrm>
            <a:off x="1621835" y="4150773"/>
            <a:ext cx="5159965" cy="923330"/>
          </a:xfrm>
          <a:prstGeom prst="rect">
            <a:avLst/>
          </a:prstGeom>
          <a:noFill/>
        </p:spPr>
        <p:txBody>
          <a:bodyPr wrap="square">
            <a:spAutoFit/>
          </a:bodyPr>
          <a:lstStyle/>
          <a:p>
            <a:r>
              <a:rPr lang="zh-CN" altLang="en-US" b="0" i="0" dirty="0">
                <a:solidFill>
                  <a:srgbClr val="404040"/>
                </a:solidFill>
                <a:effectLst/>
                <a:latin typeface="华文楷体" panose="02010600040101010101" pitchFamily="2" charset="-122"/>
                <a:ea typeface="华文楷体" panose="02010600040101010101" pitchFamily="2" charset="-122"/>
              </a:rPr>
              <a:t>      变异是在群体中</a:t>
            </a:r>
            <a:r>
              <a:rPr lang="zh-CN" altLang="en-US" b="0" i="0" dirty="0">
                <a:solidFill>
                  <a:srgbClr val="FF0000"/>
                </a:solidFill>
                <a:effectLst/>
                <a:latin typeface="华文楷体" panose="02010600040101010101" pitchFamily="2" charset="-122"/>
                <a:ea typeface="华文楷体" panose="02010600040101010101" pitchFamily="2" charset="-122"/>
              </a:rPr>
              <a:t>随机选择</a:t>
            </a:r>
            <a:r>
              <a:rPr lang="zh-CN" altLang="en-US" b="0" i="0" dirty="0">
                <a:solidFill>
                  <a:srgbClr val="404040"/>
                </a:solidFill>
                <a:effectLst/>
                <a:latin typeface="华文楷体" panose="02010600040101010101" pitchFamily="2" charset="-122"/>
                <a:ea typeface="华文楷体" panose="02010600040101010101" pitchFamily="2" charset="-122"/>
              </a:rPr>
              <a:t>一个个体，对于选中的个体以一定的概率随机地改变其编码中某个值。发生变异的概率通常很低所以取值一般很小。</a:t>
            </a:r>
            <a:endParaRPr lang="zh-CN" altLang="en-US" dirty="0"/>
          </a:p>
        </p:txBody>
      </p:sp>
      <p:pic>
        <p:nvPicPr>
          <p:cNvPr id="9222" name="Picture 6" descr="交叉遗传算法遗传学计算机科学">
            <a:extLst>
              <a:ext uri="{FF2B5EF4-FFF2-40B4-BE49-F238E27FC236}">
                <a16:creationId xmlns:a16="http://schemas.microsoft.com/office/drawing/2014/main" id="{AC49913F-5222-4D0D-8F94-7879A1FE04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4449" y="665419"/>
            <a:ext cx="4020826" cy="2010413"/>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遗传算法原理，交叉、变异、适应度函数的设置_我是菜鸡，我不敢睡的博客-CSDN博客">
            <a:extLst>
              <a:ext uri="{FF2B5EF4-FFF2-40B4-BE49-F238E27FC236}">
                <a16:creationId xmlns:a16="http://schemas.microsoft.com/office/drawing/2014/main" id="{1554D18D-5661-499D-8B21-3454083EE5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0200" y="3966107"/>
            <a:ext cx="3456053" cy="2067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752050"/>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01.</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算</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法</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简</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介</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sp>
        <p:nvSpPr>
          <p:cNvPr id="5" name="文本框 4">
            <a:extLst>
              <a:ext uri="{FF2B5EF4-FFF2-40B4-BE49-F238E27FC236}">
                <a16:creationId xmlns:a16="http://schemas.microsoft.com/office/drawing/2014/main" id="{6EB9105F-3516-408F-9025-E82DE8A81CEA}"/>
              </a:ext>
            </a:extLst>
          </p:cNvPr>
          <p:cNvSpPr txBox="1"/>
          <p:nvPr/>
        </p:nvSpPr>
        <p:spPr>
          <a:xfrm>
            <a:off x="6371828" y="5989292"/>
            <a:ext cx="1520825"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算法流程图</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7AE8BF1E-EC2F-43F7-8511-438BF0495410}"/>
              </a:ext>
            </a:extLst>
          </p:cNvPr>
          <p:cNvPicPr/>
          <p:nvPr/>
        </p:nvPicPr>
        <p:blipFill>
          <a:blip r:embed="rId5"/>
          <a:stretch>
            <a:fillRect/>
          </a:stretch>
        </p:blipFill>
        <p:spPr>
          <a:xfrm>
            <a:off x="3902789" y="331982"/>
            <a:ext cx="6423964" cy="5484618"/>
          </a:xfrm>
          <a:prstGeom prst="rect">
            <a:avLst/>
          </a:prstGeom>
        </p:spPr>
      </p:pic>
      <p:pic>
        <p:nvPicPr>
          <p:cNvPr id="30722" name="Picture 2">
            <a:extLst>
              <a:ext uri="{FF2B5EF4-FFF2-40B4-BE49-F238E27FC236}">
                <a16:creationId xmlns:a16="http://schemas.microsoft.com/office/drawing/2014/main" id="{A7573DA8-88C3-4272-B3E9-E04999533D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1834" y="1291503"/>
            <a:ext cx="2137497" cy="2137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416029"/>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CA22F6B3-F6A0-425E-89BA-9CCA68036FEF}"/>
              </a:ext>
            </a:extLst>
          </p:cNvPr>
          <p:cNvPicPr>
            <a:picLocks noChangeAspect="1"/>
          </p:cNvPicPr>
          <p:nvPr/>
        </p:nvPicPr>
        <p:blipFill>
          <a:blip r:embed="rId3"/>
          <a:stretch>
            <a:fillRect/>
          </a:stretch>
        </p:blipFill>
        <p:spPr>
          <a:xfrm flipH="1">
            <a:off x="-2316661" y="-2517054"/>
            <a:ext cx="4633321" cy="5034107"/>
          </a:xfrm>
          <a:prstGeom prst="rect">
            <a:avLst/>
          </a:prstGeom>
        </p:spPr>
      </p:pic>
      <p:pic>
        <p:nvPicPr>
          <p:cNvPr id="35" name="图片 34">
            <a:extLst>
              <a:ext uri="{FF2B5EF4-FFF2-40B4-BE49-F238E27FC236}">
                <a16:creationId xmlns:a16="http://schemas.microsoft.com/office/drawing/2014/main" id="{7F138512-D1E0-4085-9FB8-4FEC4310437C}"/>
              </a:ext>
            </a:extLst>
          </p:cNvPr>
          <p:cNvPicPr>
            <a:picLocks noChangeAspect="1"/>
          </p:cNvPicPr>
          <p:nvPr/>
        </p:nvPicPr>
        <p:blipFill>
          <a:blip r:embed="rId4"/>
          <a:stretch>
            <a:fillRect/>
          </a:stretch>
        </p:blipFill>
        <p:spPr>
          <a:xfrm flipH="1" flipV="1">
            <a:off x="10326753" y="5144630"/>
            <a:ext cx="3730494" cy="4082240"/>
          </a:xfrm>
          <a:prstGeom prst="rect">
            <a:avLst/>
          </a:prstGeom>
        </p:spPr>
      </p:pic>
      <p:sp>
        <p:nvSpPr>
          <p:cNvPr id="36" name="TextBox 9">
            <a:extLst>
              <a:ext uri="{FF2B5EF4-FFF2-40B4-BE49-F238E27FC236}">
                <a16:creationId xmlns:a16="http://schemas.microsoft.com/office/drawing/2014/main" id="{C95FFCD3-8911-428D-9065-0918A92E65C8}"/>
              </a:ext>
            </a:extLst>
          </p:cNvPr>
          <p:cNvSpPr txBox="1"/>
          <p:nvPr/>
        </p:nvSpPr>
        <p:spPr>
          <a:xfrm>
            <a:off x="1621834" y="331982"/>
            <a:ext cx="4254533" cy="523220"/>
          </a:xfrm>
          <a:prstGeom prst="rect">
            <a:avLst/>
          </a:prstGeom>
          <a:noFill/>
        </p:spPr>
        <p:txBody>
          <a:bodyPr wrap="square" rtlCol="0">
            <a:spAutoFit/>
          </a:bodyPr>
          <a:lstStyle/>
          <a:p>
            <a:r>
              <a:rPr lang="en-US" altLang="zh-CN" sz="2800" dirty="0">
                <a:solidFill>
                  <a:schemeClr val="tx1">
                    <a:lumMod val="65000"/>
                    <a:lumOff val="35000"/>
                  </a:schemeClr>
                </a:solidFill>
                <a:latin typeface="华文行楷" panose="02010800040101010101" pitchFamily="2" charset="-122"/>
                <a:ea typeface="华文行楷" panose="02010800040101010101" pitchFamily="2" charset="-122"/>
                <a:cs typeface="+mn-ea"/>
                <a:sym typeface="+mn-lt"/>
              </a:rPr>
              <a:t>01.</a:t>
            </a:r>
            <a:r>
              <a:rPr lang="zh-CN" altLang="en-US" sz="2800" dirty="0">
                <a:solidFill>
                  <a:srgbClr val="937963"/>
                </a:solidFill>
                <a:latin typeface="华文行楷" panose="02010800040101010101" pitchFamily="2" charset="-122"/>
                <a:ea typeface="华文行楷" panose="02010800040101010101" pitchFamily="2" charset="-122"/>
                <a:cs typeface="+mn-ea"/>
                <a:sym typeface="+mn-lt"/>
              </a:rPr>
              <a:t>算</a:t>
            </a:r>
            <a:r>
              <a:rPr lang="zh-CN" altLang="en-US" sz="2800" dirty="0">
                <a:solidFill>
                  <a:srgbClr val="F23B48"/>
                </a:solidFill>
                <a:latin typeface="华文行楷" panose="02010800040101010101" pitchFamily="2" charset="-122"/>
                <a:ea typeface="华文行楷" panose="02010800040101010101" pitchFamily="2" charset="-122"/>
                <a:cs typeface="+mn-ea"/>
                <a:sym typeface="+mn-lt"/>
              </a:rPr>
              <a:t>法</a:t>
            </a:r>
            <a:r>
              <a:rPr lang="zh-CN" altLang="en-US" sz="2800" dirty="0">
                <a:solidFill>
                  <a:srgbClr val="FFC000"/>
                </a:solidFill>
                <a:latin typeface="华文行楷" panose="02010800040101010101" pitchFamily="2" charset="-122"/>
                <a:ea typeface="华文行楷" panose="02010800040101010101" pitchFamily="2" charset="-122"/>
                <a:cs typeface="+mn-ea"/>
                <a:sym typeface="+mn-lt"/>
              </a:rPr>
              <a:t>简</a:t>
            </a:r>
            <a:r>
              <a:rPr lang="zh-CN" altLang="en-US" sz="2800" dirty="0">
                <a:solidFill>
                  <a:srgbClr val="00BBD6"/>
                </a:solidFill>
                <a:latin typeface="华文行楷" panose="02010800040101010101" pitchFamily="2" charset="-122"/>
                <a:ea typeface="华文行楷" panose="02010800040101010101" pitchFamily="2" charset="-122"/>
                <a:cs typeface="+mn-ea"/>
                <a:sym typeface="+mn-lt"/>
              </a:rPr>
              <a:t>介</a:t>
            </a:r>
            <a:endParaRPr lang="en-AU" sz="2800" dirty="0">
              <a:solidFill>
                <a:srgbClr val="00BBD6"/>
              </a:solidFill>
              <a:latin typeface="华文行楷" panose="02010800040101010101" pitchFamily="2" charset="-122"/>
              <a:ea typeface="华文行楷" panose="02010800040101010101" pitchFamily="2" charset="-122"/>
              <a:cs typeface="+mn-ea"/>
              <a:sym typeface="+mn-lt"/>
            </a:endParaRPr>
          </a:p>
        </p:txBody>
      </p:sp>
      <p:sp>
        <p:nvSpPr>
          <p:cNvPr id="5" name="文本框 4">
            <a:extLst>
              <a:ext uri="{FF2B5EF4-FFF2-40B4-BE49-F238E27FC236}">
                <a16:creationId xmlns:a16="http://schemas.microsoft.com/office/drawing/2014/main" id="{21D91E28-5515-4017-9745-9FF464446987}"/>
              </a:ext>
            </a:extLst>
          </p:cNvPr>
          <p:cNvSpPr txBox="1"/>
          <p:nvPr/>
        </p:nvSpPr>
        <p:spPr>
          <a:xfrm>
            <a:off x="1398509" y="1167369"/>
            <a:ext cx="2030506" cy="400110"/>
          </a:xfrm>
          <a:prstGeom prst="rect">
            <a:avLst/>
          </a:prstGeom>
          <a:noFill/>
        </p:spPr>
        <p:txBody>
          <a:bodyPr wrap="square">
            <a:spAutoFit/>
          </a:bodyPr>
          <a:lstStyle/>
          <a:p>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遗传算法的</a:t>
            </a:r>
            <a:r>
              <a:rPr lang="zh-CN" altLang="en-US" sz="20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特点</a:t>
            </a:r>
            <a:endParaRPr lang="en-US" altLang="zh-CN" sz="20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2178218A-251A-46EC-9442-A7F0CCB0CE2E}"/>
              </a:ext>
            </a:extLst>
          </p:cNvPr>
          <p:cNvSpPr txBox="1"/>
          <p:nvPr/>
        </p:nvSpPr>
        <p:spPr>
          <a:xfrm>
            <a:off x="1444049" y="2009028"/>
            <a:ext cx="6810375"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）覆盖面大，减少了误入局部最优解的风险，利于</a:t>
            </a:r>
            <a:r>
              <a:rPr lang="zh-CN" altLang="en-US"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全局择优</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EFA4FA31-0D6D-42A0-A4F5-7BFDFCE81C05}"/>
              </a:ext>
            </a:extLst>
          </p:cNvPr>
          <p:cNvSpPr txBox="1"/>
          <p:nvPr/>
        </p:nvSpPr>
        <p:spPr>
          <a:xfrm>
            <a:off x="1444049" y="2837111"/>
            <a:ext cx="8093651"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）使用</a:t>
            </a:r>
            <a:r>
              <a:rPr lang="zh-CN" altLang="en-US"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适应度函数值</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来评价个体，不受连续可微的约束，并且可以任意设定</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E91C3383-DFAA-4A5B-9DA6-3DA7E03BA141}"/>
              </a:ext>
            </a:extLst>
          </p:cNvPr>
          <p:cNvSpPr txBox="1"/>
          <p:nvPr/>
        </p:nvSpPr>
        <p:spPr>
          <a:xfrm>
            <a:off x="1444049" y="3665194"/>
            <a:ext cx="4651951"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）具有</a:t>
            </a:r>
            <a:r>
              <a:rPr lang="zh-CN" altLang="en-US"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自组织、自适应</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和</a:t>
            </a:r>
            <a:r>
              <a:rPr lang="zh-CN" altLang="en-US"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自学习性</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26628" name="Picture 4">
            <a:extLst>
              <a:ext uri="{FF2B5EF4-FFF2-40B4-BE49-F238E27FC236}">
                <a16:creationId xmlns:a16="http://schemas.microsoft.com/office/drawing/2014/main" id="{9AB31E36-B4E3-4940-8BE6-64D2F7154D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6101" y="4080205"/>
            <a:ext cx="2456364" cy="2128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14730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自定义 1">
      <a:dk1>
        <a:sysClr val="windowText" lastClr="000000"/>
      </a:dk1>
      <a:lt1>
        <a:sysClr val="window" lastClr="FFFFFF"/>
      </a:lt1>
      <a:dk2>
        <a:srgbClr val="44546A"/>
      </a:dk2>
      <a:lt2>
        <a:srgbClr val="E7E6E6"/>
      </a:lt2>
      <a:accent1>
        <a:srgbClr val="00BBD6"/>
      </a:accent1>
      <a:accent2>
        <a:srgbClr val="F23B48"/>
      </a:accent2>
      <a:accent3>
        <a:srgbClr val="B2D235"/>
      </a:accent3>
      <a:accent4>
        <a:srgbClr val="FFC000"/>
      </a:accent4>
      <a:accent5>
        <a:srgbClr val="937963"/>
      </a:accent5>
      <a:accent6>
        <a:srgbClr val="70AD47"/>
      </a:accent6>
      <a:hlink>
        <a:srgbClr val="0563C1"/>
      </a:hlink>
      <a:folHlink>
        <a:srgbClr val="954F72"/>
      </a:folHlink>
    </a:clrScheme>
    <a:fontScheme name="g5djh4u4">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2427</Words>
  <Application>Microsoft Office PowerPoint</Application>
  <PresentationFormat>宽屏</PresentationFormat>
  <Paragraphs>225</Paragraphs>
  <Slides>24</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Lato</vt:lpstr>
      <vt:lpstr>League Gothic</vt:lpstr>
      <vt:lpstr>等线</vt:lpstr>
      <vt:lpstr>方正综艺简体</vt:lpstr>
      <vt:lpstr>华文行楷</vt:lpstr>
      <vt:lpstr>华文楷体</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简洁点线</dc:title>
  <dc:creator>第一PPT</dc:creator>
  <cp:keywords>www.1ppt.com</cp:keywords>
  <dc:description>www.1ppt.com</dc:description>
  <cp:lastModifiedBy>Anchovy</cp:lastModifiedBy>
  <cp:revision>111</cp:revision>
  <dcterms:created xsi:type="dcterms:W3CDTF">2017-04-06T05:56:39Z</dcterms:created>
  <dcterms:modified xsi:type="dcterms:W3CDTF">2021-01-03T04:57:48Z</dcterms:modified>
</cp:coreProperties>
</file>