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411" r:id="rId3"/>
    <p:sldId id="381" r:id="rId4"/>
    <p:sldId id="382" r:id="rId5"/>
    <p:sldId id="383" r:id="rId6"/>
    <p:sldId id="397" r:id="rId7"/>
    <p:sldId id="400" r:id="rId8"/>
    <p:sldId id="399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396" r:id="rId20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E2A"/>
    <a:srgbClr val="FF6B00"/>
    <a:srgbClr val="EA5514"/>
    <a:srgbClr val="98D2E3"/>
    <a:srgbClr val="EA2485"/>
    <a:srgbClr val="FCFBF7"/>
    <a:srgbClr val="FF33CC"/>
    <a:srgbClr val="3D95F5"/>
    <a:srgbClr val="0E7CF3"/>
    <a:srgbClr val="228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7" autoAdjust="0"/>
  </p:normalViewPr>
  <p:slideViewPr>
    <p:cSldViewPr showGuides="1">
      <p:cViewPr varScale="1">
        <p:scale>
          <a:sx n="107" d="100"/>
          <a:sy n="107" d="100"/>
        </p:scale>
        <p:origin x="754" y="7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961211" y="-885968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37611" y="-30306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56385" y="603107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872436" y="63803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75736" y="80820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8393261" y="-1063768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596336" y="565007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9056836" y="1722295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447361" y="999982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8259911" y="2312845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482036" y="2736707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767911" y="2328720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8012261" y="216362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729686" y="2335070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926411" y="1766745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456511" y="1485757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123136" y="196677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770711" y="216362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7185173" y="3329598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7135961" y="390987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258912" y="4131694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881961" y="4595670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078811" y="4962382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75636" y="4595670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7002611" y="4784582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897836" y="4262295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967686" y="157942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7243911" y="3470132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777186" y="3841607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529604" y="327645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6224736" y="2186639"/>
            <a:ext cx="1295400" cy="1220788"/>
          </a:xfrm>
          <a:prstGeom prst="ellipse">
            <a:avLst/>
          </a:prstGeom>
          <a:solidFill>
            <a:srgbClr val="EA5514">
              <a:alpha val="6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4392582" y="2223945"/>
            <a:ext cx="18466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72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Rectangle 39"/>
          <p:cNvSpPr>
            <a:spLocks noChangeArrowheads="1"/>
          </p:cNvSpPr>
          <p:nvPr/>
        </p:nvSpPr>
        <p:spPr bwMode="auto">
          <a:xfrm>
            <a:off x="5617517" y="2417194"/>
            <a:ext cx="25288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b="1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zh-CN" sz="4800" b="1" dirty="0">
              <a:solidFill>
                <a:srgbClr val="3A3A3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" name="Rectangle 41"/>
          <p:cNvSpPr>
            <a:spLocks noChangeArrowheads="1"/>
          </p:cNvSpPr>
          <p:nvPr/>
        </p:nvSpPr>
        <p:spPr bwMode="auto">
          <a:xfrm>
            <a:off x="1386005" y="2381534"/>
            <a:ext cx="27699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/>
            <a:r>
              <a:rPr lang="zh-CN" altLang="en-US" sz="5400" b="1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项目管理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426190" y="3499847"/>
            <a:ext cx="1295400" cy="46871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G10</a:t>
            </a:r>
            <a:endParaRPr lang="zh-CN" altLang="en-US" sz="2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E5D3E8-8A0B-4EB9-97F0-70CDD46FE6AF}"/>
              </a:ext>
            </a:extLst>
          </p:cNvPr>
          <p:cNvSpPr txBox="1"/>
          <p:nvPr/>
        </p:nvSpPr>
        <p:spPr>
          <a:xfrm>
            <a:off x="2247005" y="4162283"/>
            <a:ext cx="5197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小组成员：童峻涛 刘哲 朱邦杰 徐任 牛旷野</a:t>
            </a:r>
          </a:p>
        </p:txBody>
      </p:sp>
    </p:spTree>
    <p:extLst>
      <p:ext uri="{BB962C8B-B14F-4D97-AF65-F5344CB8AC3E}">
        <p14:creationId xmlns:p14="http://schemas.microsoft.com/office/powerpoint/2010/main" val="6088578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4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6" dur="800"/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3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150" fill="hold"/>
                                            <p:tgtEl>
                                              <p:spTgt spid="10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 p14:presetBounceEnd="8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2" grpId="0"/>
          <p:bldP spid="1032" grpId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4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6" dur="800"/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3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150" fill="hold"/>
                                            <p:tgtEl>
                                              <p:spTgt spid="10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2" grpId="0"/>
          <p:bldP spid="1032" grpId="1"/>
          <p:bldP spid="5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27663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定义阶段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482" y="1418828"/>
            <a:ext cx="3657766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在定义阶段，我们对用户的访谈提取出了相关的</a:t>
            </a:r>
            <a:r>
              <a:rPr lang="zh-CN" altLang="en-US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观点、要素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，对我们的产品进行使用功能上的</a:t>
            </a:r>
            <a:r>
              <a:rPr lang="zh-CN" altLang="en-US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定位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。初步描绘出我们需要打造的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的轮廓。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286BC3-71AC-435D-9C91-11574B3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073866"/>
            <a:ext cx="3932116" cy="2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1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工作男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685296-5F05-487F-B47A-9001B638AA2E}"/>
              </a:ext>
            </a:extLst>
          </p:cNvPr>
          <p:cNvSpPr txBox="1"/>
          <p:nvPr/>
        </p:nvSpPr>
        <p:spPr>
          <a:xfrm>
            <a:off x="4155233" y="7594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移情图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537BC-3109-4E2C-A06D-566E8514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43" y="1202804"/>
            <a:ext cx="6231114" cy="35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工作男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3579268" y="635899"/>
            <a:ext cx="3281608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普通上班族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——吴先生</a:t>
            </a:r>
            <a:endParaRPr lang="en-US" altLang="zh-CN" sz="1600" b="1" dirty="0">
              <a:solidFill>
                <a:srgbClr val="F54E2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2474352" y="1130796"/>
            <a:ext cx="436172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见解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可视化的物品归纳方式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受众人群可能不负责、不熟悉家务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智能家居兼顾远程控制和远程监控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1058988" y="3086656"/>
            <a:ext cx="702602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吴先生不负责管理家务，可能不是很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依赖于物品归纳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这个功能，但他的妻子比较需要这类软件。他对智能家居兴趣较大，并且也在使用中，他提到智能家居不能只有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功能，在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远端进行监控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也是必要的。监控更多的是数据监控，不仅能知晓家庭大概情况，还能对安全事项有效防范。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80DB2B-9C09-4FF7-86A8-7E4156189C6E}"/>
              </a:ext>
            </a:extLst>
          </p:cNvPr>
          <p:cNvSpPr txBox="1"/>
          <p:nvPr/>
        </p:nvSpPr>
        <p:spPr>
          <a:xfrm>
            <a:off x="1138974" y="2653457"/>
            <a:ext cx="680936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</a:t>
            </a:r>
            <a:endParaRPr lang="en-US" altLang="zh-CN" sz="1600" b="1" dirty="0">
              <a:solidFill>
                <a:srgbClr val="F54E2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442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工作女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685296-5F05-487F-B47A-9001B638AA2E}"/>
              </a:ext>
            </a:extLst>
          </p:cNvPr>
          <p:cNvSpPr txBox="1"/>
          <p:nvPr/>
        </p:nvSpPr>
        <p:spPr>
          <a:xfrm>
            <a:off x="4155233" y="7594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移情图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8D858F-134F-454B-A43C-792DFDFBD1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1128790"/>
            <a:ext cx="4896544" cy="34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3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工作女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3563888" y="670783"/>
            <a:ext cx="2448272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银行职员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朱女士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2231270" y="1182652"/>
            <a:ext cx="5113508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见解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添加多个使用场景，比如工作室，家庭，学校等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需要具备自动识别物品的功能，避免手动输入的麻烦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便于在手机上了解使用场景的具体信息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支持定时提醒，以及添加自定义组合操作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1611211" y="2886557"/>
            <a:ext cx="6353626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朱女士对于物品收纳具备兴趣，据其习惯，她比较期待对于生活物品的归纳整理，需要具备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识别物品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的功能，以及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帮助寻找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的提示，同时她对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远程调控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管理家具也十分感兴趣，在工作场所时可以控制家具的使用，对于电灯，管道煤气，空调，扫地机器人等家具的使用与否进行控制。</a:t>
            </a:r>
          </a:p>
        </p:txBody>
      </p:sp>
    </p:spTree>
    <p:extLst>
      <p:ext uri="{BB962C8B-B14F-4D97-AF65-F5344CB8AC3E}">
        <p14:creationId xmlns:p14="http://schemas.microsoft.com/office/powerpoint/2010/main" val="3766086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未工作男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685296-5F05-487F-B47A-9001B638AA2E}"/>
              </a:ext>
            </a:extLst>
          </p:cNvPr>
          <p:cNvSpPr txBox="1"/>
          <p:nvPr/>
        </p:nvSpPr>
        <p:spPr>
          <a:xfrm>
            <a:off x="4155233" y="7594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移情图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639C05-6664-4CD3-8E78-8F302EBBD4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74812"/>
            <a:ext cx="5830095" cy="3271031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F70382-407C-4EF9-8ABB-212BAE989E83}"/>
              </a:ext>
            </a:extLst>
          </p:cNvPr>
          <p:cNvSpPr txBox="1"/>
          <p:nvPr/>
        </p:nvSpPr>
        <p:spPr>
          <a:xfrm>
            <a:off x="5508104" y="3003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DD9158-C5CC-4B39-AF87-B47CB1C7CAE9}"/>
              </a:ext>
            </a:extLst>
          </p:cNvPr>
          <p:cNvSpPr txBox="1"/>
          <p:nvPr/>
        </p:nvSpPr>
        <p:spPr>
          <a:xfrm>
            <a:off x="5508104" y="25606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DE88A8-B28E-4B76-A1CE-1DB2F7E39AFD}"/>
              </a:ext>
            </a:extLst>
          </p:cNvPr>
          <p:cNvSpPr txBox="1"/>
          <p:nvPr/>
        </p:nvSpPr>
        <p:spPr>
          <a:xfrm>
            <a:off x="3558166" y="25409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FD6E23-1788-4DE3-A839-BC2C35AE5D8A}"/>
              </a:ext>
            </a:extLst>
          </p:cNvPr>
          <p:cNvSpPr txBox="1"/>
          <p:nvPr/>
        </p:nvSpPr>
        <p:spPr>
          <a:xfrm>
            <a:off x="3558166" y="3003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</a:t>
            </a:r>
          </a:p>
        </p:txBody>
      </p:sp>
    </p:spTree>
    <p:extLst>
      <p:ext uri="{BB962C8B-B14F-4D97-AF65-F5344CB8AC3E}">
        <p14:creationId xmlns:p14="http://schemas.microsoft.com/office/powerpoint/2010/main" val="29743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未工作男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3563888" y="670783"/>
            <a:ext cx="266429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未工作人员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童同学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2087254" y="1224049"/>
            <a:ext cx="540154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见解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在收纳物品时可以拍照记录和定位物品。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由于身边人会出现遗忘的情况，所以想实时查看、共享信息。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智能家居或许可以解决部分收纳问题，所以有兴趣尝试。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1323178" y="2581118"/>
            <a:ext cx="6497643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我们对未参加工作的童先生进行了访谈，了解到对于物品收纳，最需要的应该是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物品准确的位置信息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，所以记录的内容应该详细全面，并且能够与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他人共享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这种信息也是有必要的，每个物品的使用者都不止一人。目前的智能家居或许解决了部分收纳的问题，受访者表示愿意尝试。</a:t>
            </a:r>
          </a:p>
        </p:txBody>
      </p:sp>
    </p:spTree>
    <p:extLst>
      <p:ext uri="{BB962C8B-B14F-4D97-AF65-F5344CB8AC3E}">
        <p14:creationId xmlns:p14="http://schemas.microsoft.com/office/powerpoint/2010/main" val="261646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未工作男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685296-5F05-487F-B47A-9001B638AA2E}"/>
              </a:ext>
            </a:extLst>
          </p:cNvPr>
          <p:cNvSpPr txBox="1"/>
          <p:nvPr/>
        </p:nvSpPr>
        <p:spPr>
          <a:xfrm>
            <a:off x="4155233" y="7594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移情图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A8898F-4820-46ED-8529-867D73CA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2" y="1134866"/>
            <a:ext cx="7063580" cy="39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未工作女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3563888" y="670783"/>
            <a:ext cx="316835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在读女大学生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徐同学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816527" y="1061842"/>
            <a:ext cx="7947237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见解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能给家人共享自己的物品存放位置，解决日常琐事，同时督促我们养成整理的习惯。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物体过期定期提醒。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智能家具控制可以有语音对话、自动窗帘等功能。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希望物品能够智能自动规划，节省找的时间。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该用户记录比较杂碎、地点分散，有些记录太过久远不便查找，可考虑加标签分类或者日期分类。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775127" y="3124223"/>
            <a:ext cx="7593745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我们对未参加工作的徐女生进行访谈，意识到可能存在大多数用户会有类似遗忘东西的不好习惯，但是徐同学也给我们提供了一些创新的点子：例如智能家居中的语音通话、备忘录的标签等。另外与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家人共享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也是一项加分点，对于</a:t>
            </a:r>
            <a:r>
              <a:rPr lang="zh-CN" altLang="en-US" sz="1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过期提醒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需要选择一种让人不厌烦的方式。</a:t>
            </a:r>
          </a:p>
        </p:txBody>
      </p:sp>
    </p:spTree>
    <p:extLst>
      <p:ext uri="{BB962C8B-B14F-4D97-AF65-F5344CB8AC3E}">
        <p14:creationId xmlns:p14="http://schemas.microsoft.com/office/powerpoint/2010/main" val="46677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905376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581776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400550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816601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819901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337426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540501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001001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391526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204076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426201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712076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956426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673851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870576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400676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067301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714876" y="2240598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86476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080126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054726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826126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022976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019801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946776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5842001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5911851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188076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5702301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5435601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019676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887592" y="1969453"/>
            <a:ext cx="36452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600" b="0" i="0" u="none" strike="noStrike" cap="none" normalizeH="0" baseline="0" dirty="0">
                <a:ln>
                  <a:noFill/>
                </a:ln>
                <a:solidFill>
                  <a:srgbClr val="EA5514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Thanks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32" name="直接连接符 1031"/>
          <p:cNvCxnSpPr/>
          <p:nvPr/>
        </p:nvCxnSpPr>
        <p:spPr>
          <a:xfrm>
            <a:off x="395536" y="3291036"/>
            <a:ext cx="462414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600310" y="3395867"/>
            <a:ext cx="975535" cy="257572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G10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759384" y="3395867"/>
            <a:ext cx="975535" cy="257572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2021.5.10</a:t>
            </a:r>
            <a:endParaRPr lang="zh-CN" altLang="en-US" sz="1050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 p14:presetBounceEnd="8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9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0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8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3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4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41" grpId="0" animBg="1"/>
          <p:bldP spid="4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0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项目概述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63F245-431F-43D3-AFF4-A4351DBA114F}"/>
              </a:ext>
            </a:extLst>
          </p:cNvPr>
          <p:cNvSpPr txBox="1"/>
          <p:nvPr/>
        </p:nvSpPr>
        <p:spPr>
          <a:xfrm>
            <a:off x="4067944" y="1810543"/>
            <a:ext cx="47525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用来帮助有健忘症或伴有记忆力下滑的用户记录身边的事物，达到</a:t>
            </a:r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提醒归纳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的作用，同时我们也希望不局限于单一场景，在家庭，公司等多种场景下切换，另外我们也将结合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智能化查找，智能家居管理等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智能化功能，成为一个</a:t>
            </a:r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多功能一体化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，使用户的生活更加便捷。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EC7DDB-E080-4A50-A838-EBE21AFBDCAA}"/>
              </a:ext>
            </a:extLst>
          </p:cNvPr>
          <p:cNvSpPr txBox="1"/>
          <p:nvPr/>
        </p:nvSpPr>
        <p:spPr>
          <a:xfrm>
            <a:off x="983297" y="1034221"/>
            <a:ext cx="250858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改变生活空间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家庭应用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A623D3-2860-4427-B84C-CCAD8718D468}"/>
              </a:ext>
            </a:extLst>
          </p:cNvPr>
          <p:cNvSpPr txBox="1"/>
          <p:nvPr/>
        </p:nvSpPr>
        <p:spPr>
          <a:xfrm>
            <a:off x="1208160" y="2175899"/>
            <a:ext cx="2396888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智能家居的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物品归纳</a:t>
            </a:r>
            <a:endParaRPr lang="en-US" altLang="zh-CN" sz="1600" b="1" dirty="0">
              <a:solidFill>
                <a:srgbClr val="F54E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E167AE-CF63-4F44-B358-39C14B3BFB02}"/>
              </a:ext>
            </a:extLst>
          </p:cNvPr>
          <p:cNvSpPr txBox="1"/>
          <p:nvPr/>
        </p:nvSpPr>
        <p:spPr>
          <a:xfrm>
            <a:off x="1105304" y="3429292"/>
            <a:ext cx="2036848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Pocket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BCA442-1E62-495B-BDFC-290D7B107E47}"/>
              </a:ext>
            </a:extLst>
          </p:cNvPr>
          <p:cNvCxnSpPr/>
          <p:nvPr/>
        </p:nvCxnSpPr>
        <p:spPr>
          <a:xfrm>
            <a:off x="2123728" y="1562844"/>
            <a:ext cx="0" cy="613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7E4990B-2BB2-4F9F-89AA-ECCB6739FA41}"/>
              </a:ext>
            </a:extLst>
          </p:cNvPr>
          <p:cNvCxnSpPr/>
          <p:nvPr/>
        </p:nvCxnSpPr>
        <p:spPr>
          <a:xfrm>
            <a:off x="2123728" y="2705805"/>
            <a:ext cx="0" cy="613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8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>
            <a:extLst>
              <a:ext uri="{FF2B5EF4-FFF2-40B4-BE49-F238E27FC236}">
                <a16:creationId xmlns:a16="http://schemas.microsoft.com/office/drawing/2014/main" id="{1A79D1C6-49A0-453A-B90C-EA390A39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09" y="2034738"/>
            <a:ext cx="4759685" cy="2373224"/>
          </a:xfrm>
          <a:prstGeom prst="rect">
            <a:avLst/>
          </a:prstGeom>
        </p:spPr>
      </p:pic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090571" y="1994031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645303" y="52476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Hexagon 1">
            <a:extLst>
              <a:ext uri="{FF2B5EF4-FFF2-40B4-BE49-F238E27FC236}">
                <a16:creationId xmlns:a16="http://schemas.microsoft.com/office/drawing/2014/main" id="{C96B7077-D30E-4F6F-AE5F-CA9814AAB97C}"/>
              </a:ext>
            </a:extLst>
          </p:cNvPr>
          <p:cNvSpPr/>
          <p:nvPr/>
        </p:nvSpPr>
        <p:spPr bwMode="auto">
          <a:xfrm>
            <a:off x="4496125" y="2376829"/>
            <a:ext cx="886824" cy="814211"/>
          </a:xfrm>
          <a:prstGeom prst="hexagon">
            <a:avLst>
              <a:gd name="adj" fmla="val 29110"/>
              <a:gd name="vf" fmla="val 115470"/>
            </a:avLst>
          </a:prstGeom>
          <a:noFill/>
          <a:ln w="152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D82E33F9-A440-44DF-A9D3-6F28E143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65" y="698125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8727E3FD-5D06-4FF1-B317-759280B5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19" y="795185"/>
            <a:ext cx="2606697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共情阶段</a:t>
            </a:r>
            <a:endParaRPr lang="en-US" altLang="zh-CN" sz="4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41" grpId="0" animBg="1"/>
          <p:bldP spid="35" grpId="0"/>
          <p:bldP spid="35" grpId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41" grpId="0" animBg="1"/>
          <p:bldP spid="35" grpId="0"/>
          <p:bldP spid="35" grpId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27663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概述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7570" y="1058788"/>
            <a:ext cx="3960440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为了更好地了解我们项目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可用性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，我们选择了</a:t>
            </a:r>
            <a:r>
              <a:rPr lang="zh-CN" altLang="en-US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四位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不同背景不同身份的</a:t>
            </a:r>
            <a:r>
              <a:rPr lang="zh-CN" altLang="en-US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用户代表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对我们的</a:t>
            </a:r>
            <a:r>
              <a:rPr lang="en-US" altLang="zh-CN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进行了</a:t>
            </a:r>
            <a:r>
              <a:rPr lang="zh-CN" altLang="en-US" sz="1600" b="1" dirty="0">
                <a:solidFill>
                  <a:srgbClr val="F54E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用户访谈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，从不同角度出发去理解我们设想的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不足和需要改进的地方。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了解到工作环境和性别差异带来的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使用影响，我们依据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是否工作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进行了用户代表的划分。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E03420-5FCF-40FE-8CD9-A2CCEA1BD002}"/>
              </a:ext>
            </a:extLst>
          </p:cNvPr>
          <p:cNvSpPr txBox="1"/>
          <p:nvPr/>
        </p:nvSpPr>
        <p:spPr>
          <a:xfrm>
            <a:off x="5377881" y="1058788"/>
            <a:ext cx="3127779" cy="21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受访名单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普通上班族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：吴先生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银行职员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：朱女士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未工作人员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：童同学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在读女大学生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：徐同学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工作男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2555776" y="912111"/>
            <a:ext cx="3672408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普通上班族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——吴先生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访谈要点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2051720" y="1722526"/>
            <a:ext cx="4680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提取要点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女方因为负责家务可能更需要物品归纳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家庭层面的物品归纳更适合可视化方式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、智能家居的基本需求：远程控制，远程监控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1727684" y="321902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对于已工作的吴先生，其表示家庭用品的收纳整理一般有其老婆管理，个人方面主要是对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私人用品的收纳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，同时其对于智能家居的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远程监控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比较重视。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工作女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2715172" y="736043"/>
            <a:ext cx="3713656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银行职员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朱女士访谈要点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2067100" y="1307360"/>
            <a:ext cx="5009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提取要点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、可以根据分类，用户使用情况等多种收纳方式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、基于定位的寻找物品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、一体化智能家居，实时展示，远程控制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、可以有自己的个人收纳习惯和方案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、自动录入物品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1259631" y="3003004"/>
            <a:ext cx="6624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对于经常加班的朱女士同时还要兼顾家庭的收纳问题，其对于物品收纳有很大兴趣，希望通过多种方式进行收纳，主要指出点为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使用方便性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，对于使用流程复杂的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其表示不会花太多精力，同时其表示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智能化家居存在兴趣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，但是不太了解，虽然有在使用，但不能联系成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，分开操作比较麻烦</a:t>
            </a:r>
          </a:p>
        </p:txBody>
      </p:sp>
    </p:spTree>
    <p:extLst>
      <p:ext uri="{BB962C8B-B14F-4D97-AF65-F5344CB8AC3E}">
        <p14:creationId xmlns:p14="http://schemas.microsoft.com/office/powerpoint/2010/main" val="115235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未工作男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2807804" y="786985"/>
            <a:ext cx="3528392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未工作人员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童同学访谈要点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1727684" y="1418828"/>
            <a:ext cx="5688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提取要点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使用便签记录重要物品的放置位置。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对智能家居有了解但了解程度不高，有一定兴趣尝试。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希望在记录收纳物品的同时可以拍摄照片或者进行定位。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1130996" y="2985414"/>
            <a:ext cx="6882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对于还未工作的童同学，其表示对于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公共物品的收纳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比较感兴趣，通过便签形式去记录物品的放置位置，同时结合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照片和平面图位置信息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来提示用户，其对于智能化家居了解程度不高，但是有一定兴趣尝试。</a:t>
            </a:r>
          </a:p>
        </p:txBody>
      </p:sp>
    </p:spTree>
    <p:extLst>
      <p:ext uri="{BB962C8B-B14F-4D97-AF65-F5344CB8AC3E}">
        <p14:creationId xmlns:p14="http://schemas.microsoft.com/office/powerpoint/2010/main" val="82542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未工作女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F729D-19E5-4106-ADE1-6BA097D06D4C}"/>
              </a:ext>
            </a:extLst>
          </p:cNvPr>
          <p:cNvSpPr txBox="1"/>
          <p:nvPr/>
        </p:nvSpPr>
        <p:spPr>
          <a:xfrm>
            <a:off x="2787180" y="688096"/>
            <a:ext cx="3569640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在读女大学生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徐同学访谈要点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34F98-51D1-4CCA-AB31-4E48BA7C081E}"/>
              </a:ext>
            </a:extLst>
          </p:cNvPr>
          <p:cNvSpPr txBox="1"/>
          <p:nvPr/>
        </p:nvSpPr>
        <p:spPr>
          <a:xfrm>
            <a:off x="914972" y="1202804"/>
            <a:ext cx="73140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提取要点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东西多且杂乱，记录的地方多且乱，容易忘记备忘在哪或有无备忘。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智能家居有了解，对自动化、物品智能分类以及语音对话控制感兴趣。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希望能够提醒物品的过期时间，认为现存的定时提醒方式不是很好用。</a:t>
            </a: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在家庭公共物品的存放位置上存在一定的寻找困难，信息无法及时同步。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1256A9-A8C7-4B38-8889-524005607A32}"/>
              </a:ext>
            </a:extLst>
          </p:cNvPr>
          <p:cNvSpPr txBox="1"/>
          <p:nvPr/>
        </p:nvSpPr>
        <p:spPr>
          <a:xfrm>
            <a:off x="1130996" y="2898476"/>
            <a:ext cx="6882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对于某校在读的徐同学，其表示收纳物品存在必要，同时希望改变现有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定时提醒方式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，可以根据个人生活习惯和在校生活制定，同时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记录方式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也可以同步到其他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上，对于智能化家居其对于</a:t>
            </a:r>
            <a:r>
              <a:rPr lang="zh-CN" altLang="en-US" sz="16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语音对话控制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和物品智能分类比较感兴趣。</a:t>
            </a:r>
          </a:p>
        </p:txBody>
      </p:sp>
    </p:spTree>
    <p:extLst>
      <p:ext uri="{BB962C8B-B14F-4D97-AF65-F5344CB8AC3E}">
        <p14:creationId xmlns:p14="http://schemas.microsoft.com/office/powerpoint/2010/main" val="3023231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>
            <a:extLst>
              <a:ext uri="{FF2B5EF4-FFF2-40B4-BE49-F238E27FC236}">
                <a16:creationId xmlns:a16="http://schemas.microsoft.com/office/drawing/2014/main" id="{1A79D1C6-49A0-453A-B90C-EA390A39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09" y="2034738"/>
            <a:ext cx="4759685" cy="2373224"/>
          </a:xfrm>
          <a:prstGeom prst="rect">
            <a:avLst/>
          </a:prstGeom>
        </p:spPr>
      </p:pic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090571" y="1994031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645303" y="52476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Hexagon 1">
            <a:extLst>
              <a:ext uri="{FF2B5EF4-FFF2-40B4-BE49-F238E27FC236}">
                <a16:creationId xmlns:a16="http://schemas.microsoft.com/office/drawing/2014/main" id="{C96B7077-D30E-4F6F-AE5F-CA9814AAB97C}"/>
              </a:ext>
            </a:extLst>
          </p:cNvPr>
          <p:cNvSpPr/>
          <p:nvPr/>
        </p:nvSpPr>
        <p:spPr bwMode="auto">
          <a:xfrm>
            <a:off x="5300862" y="2814244"/>
            <a:ext cx="886824" cy="814211"/>
          </a:xfrm>
          <a:prstGeom prst="hexagon">
            <a:avLst>
              <a:gd name="adj" fmla="val 29110"/>
              <a:gd name="vf" fmla="val 115470"/>
            </a:avLst>
          </a:prstGeom>
          <a:noFill/>
          <a:ln w="152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D82E33F9-A440-44DF-A9D3-6F28E143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65" y="698125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8727E3FD-5D06-4FF1-B317-759280B5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19" y="795185"/>
            <a:ext cx="260669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定义阶段</a:t>
            </a:r>
            <a:endParaRPr lang="en-US" altLang="zh-CN" sz="4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2585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41" grpId="0" animBg="1"/>
          <p:bldP spid="35" grpId="0"/>
          <p:bldP spid="35" grpId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41" grpId="0" animBg="1"/>
          <p:bldP spid="35" grpId="0"/>
          <p:bldP spid="35" grpId="1"/>
          <p:bldP spid="36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1383</Words>
  <Application>Microsoft Office PowerPoint</Application>
  <PresentationFormat>自定义</PresentationFormat>
  <Paragraphs>121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Anchovy</cp:lastModifiedBy>
  <cp:revision>218</cp:revision>
  <dcterms:created xsi:type="dcterms:W3CDTF">2015-10-14T02:35:00Z</dcterms:created>
  <dcterms:modified xsi:type="dcterms:W3CDTF">2021-05-12T01:15:33Z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