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410" r:id="rId4"/>
    <p:sldId id="413" r:id="rId5"/>
    <p:sldId id="423" r:id="rId6"/>
    <p:sldId id="470" r:id="rId7"/>
    <p:sldId id="425" r:id="rId8"/>
    <p:sldId id="424" r:id="rId9"/>
    <p:sldId id="414" r:id="rId10"/>
    <p:sldId id="451" r:id="rId11"/>
    <p:sldId id="452" r:id="rId12"/>
    <p:sldId id="453" r:id="rId13"/>
    <p:sldId id="454" r:id="rId14"/>
    <p:sldId id="415" r:id="rId15"/>
    <p:sldId id="426" r:id="rId16"/>
    <p:sldId id="467" r:id="rId17"/>
    <p:sldId id="459" r:id="rId18"/>
    <p:sldId id="427" r:id="rId19"/>
    <p:sldId id="416" r:id="rId20"/>
    <p:sldId id="434" r:id="rId21"/>
    <p:sldId id="468" r:id="rId22"/>
    <p:sldId id="460" r:id="rId23"/>
    <p:sldId id="429" r:id="rId24"/>
    <p:sldId id="417" r:id="rId25"/>
    <p:sldId id="435" r:id="rId26"/>
    <p:sldId id="461" r:id="rId27"/>
    <p:sldId id="430" r:id="rId28"/>
    <p:sldId id="418" r:id="rId29"/>
    <p:sldId id="443" r:id="rId30"/>
    <p:sldId id="462" r:id="rId31"/>
    <p:sldId id="432" r:id="rId32"/>
    <p:sldId id="419" r:id="rId33"/>
    <p:sldId id="437" r:id="rId34"/>
    <p:sldId id="463" r:id="rId35"/>
    <p:sldId id="438" r:id="rId36"/>
    <p:sldId id="420" r:id="rId37"/>
    <p:sldId id="440" r:id="rId38"/>
    <p:sldId id="464" r:id="rId39"/>
    <p:sldId id="442" r:id="rId40"/>
    <p:sldId id="472" r:id="rId41"/>
    <p:sldId id="473" r:id="rId42"/>
    <p:sldId id="474" r:id="rId43"/>
    <p:sldId id="475" r:id="rId44"/>
    <p:sldId id="422" r:id="rId45"/>
    <p:sldId id="449" r:id="rId46"/>
    <p:sldId id="466" r:id="rId47"/>
    <p:sldId id="450" r:id="rId48"/>
    <p:sldId id="411" r:id="rId49"/>
    <p:sldId id="456" r:id="rId50"/>
    <p:sldId id="471" r:id="rId51"/>
    <p:sldId id="457" r:id="rId52"/>
    <p:sldId id="458" r:id="rId53"/>
    <p:sldId id="316" r:id="rId54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5514"/>
    <a:srgbClr val="FAC090"/>
    <a:srgbClr val="F54E2A"/>
    <a:srgbClr val="2287F2"/>
    <a:srgbClr val="EA2485"/>
    <a:srgbClr val="FCFBF7"/>
    <a:srgbClr val="FF33CC"/>
    <a:srgbClr val="3D95F5"/>
    <a:srgbClr val="0E7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3867" autoAdjust="0"/>
  </p:normalViewPr>
  <p:slideViewPr>
    <p:cSldViewPr showGuides="1">
      <p:cViewPr varScale="1">
        <p:scale>
          <a:sx n="107" d="100"/>
          <a:sy n="107" d="100"/>
        </p:scale>
        <p:origin x="1013" y="7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i="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记录物品信息 </a:t>
            </a:r>
            <a:endParaRPr lang="en-US" altLang="zh-CN" sz="1200" b="1" i="0" dirty="0">
              <a:solidFill>
                <a:srgbClr val="EA551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App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也将为你呈现日期进度条，标记使用物品时长和到期倒计时。 </a:t>
            </a:r>
            <a:endParaRPr lang="en-US" altLang="zh-CN" sz="12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i="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子物品 </a:t>
            </a:r>
            <a:endParaRPr lang="en-US" altLang="zh-CN" sz="1200" b="1" i="0" dirty="0">
              <a:solidFill>
                <a:srgbClr val="EA551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可以在物品内添加子物品，完成套装物品统一记录。 </a:t>
            </a:r>
            <a:endParaRPr lang="en-US" altLang="zh-CN" sz="12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i="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多种排序</a:t>
            </a:r>
            <a:endParaRPr lang="en-US" altLang="zh-CN" sz="1200" b="1" i="0" dirty="0">
              <a:solidFill>
                <a:srgbClr val="EA551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让你查看更方便 物品排序支持品牌、名称、过期日、添加日排序，让数据更好的展示。 </a:t>
            </a:r>
            <a:endParaRPr lang="en-US" altLang="zh-CN" sz="12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b="1" i="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数据统计 </a:t>
            </a:r>
            <a:endParaRPr lang="en-US" altLang="zh-CN" sz="1200" b="1" i="0" dirty="0">
              <a:solidFill>
                <a:srgbClr val="EA551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物品的数量和价格变化都将在统计页面展示，方便了解最近是买买买，还是断舍离。 </a:t>
            </a:r>
            <a:endParaRPr lang="en-US" altLang="zh-CN" sz="12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200" b="1" i="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密码保护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可以为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添加独立密码，保护隐私刻不容缓。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961211" y="-885968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37611" y="-30306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56385" y="603107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872436" y="63803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75736" y="80820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8393261" y="-1063768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596336" y="565007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9056836" y="1722295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447361" y="999982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8259911" y="2312845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482036" y="2736707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767911" y="2328720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8012261" y="216362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729686" y="2335070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926411" y="1766745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456511" y="1485757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123136" y="196677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770711" y="216362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7185173" y="3329598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7135961" y="390987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258912" y="4131694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881961" y="4595670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078811" y="4962382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75636" y="4595670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7002611" y="4784582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897836" y="4262295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967686" y="157942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7243911" y="3470132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777186" y="3841607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529604" y="327645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6186636" y="1491690"/>
            <a:ext cx="1295400" cy="1220788"/>
          </a:xfrm>
          <a:prstGeom prst="ellipse">
            <a:avLst/>
          </a:prstGeom>
          <a:solidFill>
            <a:srgbClr val="EA5514">
              <a:alpha val="6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4250897" y="1488972"/>
            <a:ext cx="18466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72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Rectangle 39"/>
          <p:cNvSpPr>
            <a:spLocks noChangeArrowheads="1"/>
          </p:cNvSpPr>
          <p:nvPr/>
        </p:nvSpPr>
        <p:spPr bwMode="auto">
          <a:xfrm>
            <a:off x="5565130" y="1685535"/>
            <a:ext cx="25288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zh-CN" sz="4800" b="1" dirty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Rectangle 41"/>
          <p:cNvSpPr>
            <a:spLocks noChangeArrowheads="1"/>
          </p:cNvSpPr>
          <p:nvPr/>
        </p:nvSpPr>
        <p:spPr bwMode="auto">
          <a:xfrm>
            <a:off x="1318983" y="1602250"/>
            <a:ext cx="27699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/>
            <a:r>
              <a: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案例分析</a:t>
            </a:r>
            <a:endParaRPr lang="zh-CN" altLang="zh-CN" sz="5400" b="1" dirty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485029" y="2810744"/>
            <a:ext cx="1295400" cy="46871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G10</a:t>
            </a:r>
            <a:endParaRPr lang="zh-CN" altLang="en-US" sz="2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71820" y="3358729"/>
            <a:ext cx="519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小组成员：童峻涛 刘哲 朱邦杰 徐任 牛旷野</a:t>
            </a: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4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6" dur="800"/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3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150" fill="hold"/>
                                            <p:tgtEl>
                                              <p:spTgt spid="10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8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2" grpId="0"/>
          <p:bldP spid="1032" grpId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4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6" dur="800"/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3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150" fill="hold"/>
                                            <p:tgtEl>
                                              <p:spTgt spid="10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2" grpId="0"/>
          <p:bldP spid="1032" grpId="1"/>
          <p:bldP spid="5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我的物品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048" y="765374"/>
            <a:ext cx="600956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「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我的口袋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」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的初衷是记录自己的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物品数量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，建立物品的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电子信息数据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，满足自己的数据和收纳爱好。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4679" y="1884519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96048" y="1884519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1725" y="2676846"/>
            <a:ext cx="266429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简洁设计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、高效管理。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记录物品拥有时长，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过期提醒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，统计物品总数和总价。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55407" y="2571269"/>
            <a:ext cx="285613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在为开通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</a:t>
            </a:r>
            <a:r>
              <a:rPr lang="zh-CN" altLang="en-US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员的情况下只能存储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件物品；存在</a:t>
            </a:r>
            <a:r>
              <a:rPr lang="zh-CN" altLang="en-US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广告泛滥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的情况；切换手机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无法存档。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23" y="645429"/>
            <a:ext cx="2166292" cy="38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我的物品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6184" y="826704"/>
            <a:ext cx="540060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给更多热爱收纳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有强迫症的人带去一个好的选择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让他们对生活的掌控感更加强烈和舒适。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02" y="1856214"/>
            <a:ext cx="1570326" cy="27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63" y="1856214"/>
            <a:ext cx="1570326" cy="27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838" y="1888209"/>
            <a:ext cx="3890924" cy="27915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我的物品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功能新颖，界面简洁，功能实用有效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健忘者的福音，提高了生活的效率，使得生活节奏变得顺畅。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使用群体受限，更多功能待优化。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添加的物品种类存在数量的限制且无法添加数量。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对于快节奏的年轻人是一个很好的记录工具。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社会需求逐步扩大，可通过较好的机会扩大使用群体，进行宣传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63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此垂类领域实践较少，存在未知风险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功能还需要不断地完善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13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我的物品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33300" y="1179828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67744" y="1744939"/>
            <a:ext cx="4917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家庭中储藏的小物品不知道放到哪里了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换季时候不知道从哪找到该穿的衣服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家人共享信息，查找东西不必询问其他人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33299" y="2831935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02432" y="3457266"/>
            <a:ext cx="53058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比较健忘，身边物品比较多又想要生活条理清楚的人</a:t>
            </a:r>
            <a:endParaRPr lang="zh-CN" altLang="zh-CN" sz="16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1953451" cy="60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3.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米家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97079"/>
            <a:ext cx="1080120" cy="10396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米家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3044" y="771411"/>
            <a:ext cx="5001457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「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米家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」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致力于打造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智能化家居生活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，其为不同人群都会提供相应的服务。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4679" y="1813409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91880" y="1813409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860" y="2621521"/>
            <a:ext cx="2664296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米家的优势在于背靠小米，拥有充足的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智能化设备支持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，对于打造智能化家居生活更为方便，且受到小米用户的青睐。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54322" y="2436854"/>
            <a:ext cx="324551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局限于小米的家电设备或者仅支持相关合作方，在某方面来说存在</a:t>
            </a:r>
            <a:r>
              <a:rPr lang="zh-CN" altLang="en-US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局限性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。同时智能化水平还有待提高，对于自动调节温度，自动清理等一体化智能家居的</a:t>
            </a:r>
            <a:r>
              <a:rPr lang="zh-CN" altLang="en-US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协调能力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还有所不足。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02" y="675061"/>
            <a:ext cx="2094313" cy="384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米家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1" y="729557"/>
            <a:ext cx="7247091" cy="407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米家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界面设计比较简约清爽，色系搭配清新，比较符合智能家居生活的风格，具有设计感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根据客户自己的使用习惯调整智能化控制</a:t>
            </a: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功能虽然丰富，但是局限于小米，在设备上有局限性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中带有比较多的产品广告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受众主要是以各年龄段人为主，帮助家庭更加智能化，便捷化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635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市面上也存在着比较普遍的智能家居生活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，竞争激烈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13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米家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9671" y="1110014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68959" y="1523831"/>
            <a:ext cx="60486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      1.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适用于管理智能家庭设备，通过米家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app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，完成手机与智能硬件设备之间的便捷快速交互，互联互通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      2.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可以当主人不在家中时，远程操控电灯，地热，扫地机，空调等智能设备，为主人到家时提供方便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      3.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智能化管理也可以让家庭管理更加人性化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8959" y="2867433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78292" y="3255844"/>
            <a:ext cx="6097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米家致力于打造智能化家居生活，其为不同人群都会提供相应的服务，帮助家庭主妇管理智能化家庭，帮助上班人群合理安排时间，节省电费等等</a:t>
            </a:r>
            <a:endParaRPr lang="zh-CN" altLang="zh-CN" sz="16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1953451" cy="60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4.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随手记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78868"/>
            <a:ext cx="1146794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1269356" y="-78185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7044" y="7381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-358131" y="74215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45169" y="18493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162694" y="-95965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5769" y="66912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1826269" y="182641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216794" y="110410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029344" y="241696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51469" y="28408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537344" y="243283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781694" y="226773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99119" y="243918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-304156" y="187086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774056" y="158987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-88256" y="359330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-94606" y="401398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-120006" y="429021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-348606" y="469978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484798" y="503633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-154931" y="469978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-227956" y="488870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-332731" y="436641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-262881" y="168353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3344" y="357425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472431" y="344090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739131" y="375998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1155056" y="239156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3493559" y="926549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493558" y="1012029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CFBF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258088" y="986780"/>
            <a:ext cx="2004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项目主题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3493559" y="219796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493558" y="22834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EA551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258088" y="2258196"/>
            <a:ext cx="1692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项目构想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565227" y="1561943"/>
            <a:ext cx="3064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改变生活空间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家庭应用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65227" y="2819495"/>
            <a:ext cx="37344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智能管理物品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，便捷用户生活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多人协助共享，同步上“云”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场景切换，遥感控制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物品规划，建立私人生态体系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25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2" fill="hold" grpId="0" nodeType="withEffect" p14:presetBounceEnd="5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25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随手记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8953" y="873230"/>
            <a:ext cx="5001457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「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随手记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」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专业于做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记账服务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，帮助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家庭用户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更好实现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投资理财目标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9867" y="1941037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45594" y="1941037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8953" y="2682025"/>
            <a:ext cx="1618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清晰明了的界面设计以及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不同场景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下的记账方式，更加快捷方便。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46355" y="2682025"/>
            <a:ext cx="25177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提供服务方面需要</a:t>
            </a:r>
            <a:r>
              <a:rPr lang="zh-CN" altLang="en-US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购买</a:t>
            </a:r>
            <a:r>
              <a:rPr lang="en-US" altLang="zh-CN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，为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的传播有限制影响，同时在记账功能时因为多种场景的记账模式，导致用户存在迷茫和</a:t>
            </a:r>
            <a:r>
              <a:rPr lang="zh-CN" altLang="en-US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选择困难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76379"/>
            <a:ext cx="2349529" cy="18320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82" y="2074532"/>
            <a:ext cx="1327072" cy="28721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73" y="2074532"/>
            <a:ext cx="1327072" cy="28721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随手记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16" y="636631"/>
            <a:ext cx="6063475" cy="32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619670" y="4021077"/>
            <a:ext cx="6246965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整个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app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主要功能还是集中在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记账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与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理财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两个方面，以其便捷、高效的记录手段，成为了这个领域的佼佼者。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随手记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界面设计清楚明了，符合记账时的记账情况，更好将记账情况展现给用户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多种场景下的记账模式功能齐全</a:t>
            </a:r>
          </a:p>
          <a:p>
            <a:pPr marL="285750" indent="-285750">
              <a:buFont typeface="微软雅黑" panose="020B0503020204020204" pitchFamily="34" charset="-122"/>
              <a:buChar char="-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功能虽然丰富，但略显臃肿，记账模式略显重复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以方便记账为主要路线，搭配社交服务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给予用户分享自己记账情况和心情等社交权利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更好的符合用户的心里，有利于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的推广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326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市面上记账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存在大量类似的情况。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13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随手记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45995" y="1179828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39752" y="1651062"/>
            <a:ext cx="4917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方便家庭记账，满足管理家庭费用开支的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app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，并且适用于各个场景，满足不同时期的需求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旅行记账，记录每一天的支出与预算进行对比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大学生记账，记录每天每个月的开销支出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83448" y="2918795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83448" y="3345946"/>
            <a:ext cx="5273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适用各个年龄段人群，可以是年轻大学生记录自己的大学开销，也可以是家庭主妇等记录家庭流水等</a:t>
            </a:r>
            <a:endParaRPr lang="zh-CN" altLang="zh-CN" sz="16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1953451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5.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收哪儿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1850390"/>
            <a:ext cx="103759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收哪儿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6013" y="691478"/>
            <a:ext cx="5001457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sz="1600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收哪儿APP</a:t>
            </a: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是一款</a:t>
            </a:r>
            <a:r>
              <a:rPr sz="1600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个人物品记录</a:t>
            </a: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软件，</a:t>
            </a: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主要用于解决家中闲置物品收纳整理的困扰，</a:t>
            </a:r>
          </a:p>
          <a:p>
            <a:pPr indent="266700" algn="just">
              <a:lnSpc>
                <a:spcPct val="150000"/>
              </a:lnSpc>
            </a:pPr>
            <a:endParaRPr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软件具有三个</a:t>
            </a:r>
            <a:r>
              <a:rPr sz="1600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核心功能</a:t>
            </a: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1、浏览家中物品功能</a:t>
            </a: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2、空间透视查看功能</a:t>
            </a: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3、物品位置标记功能</a:t>
            </a:r>
          </a:p>
          <a:p>
            <a:pPr indent="266700" algn="just">
              <a:lnSpc>
                <a:spcPct val="150000"/>
              </a:lnSpc>
            </a:pPr>
            <a:endParaRPr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sz="1600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两方面核心问题</a:t>
            </a: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1、家里有什么</a:t>
            </a:r>
          </a:p>
          <a:p>
            <a:pPr indent="266700" algn="just">
              <a:lnSpc>
                <a:spcPct val="150000"/>
              </a:lnSpc>
            </a:pPr>
            <a:r>
              <a: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2、东西放在哪儿</a:t>
            </a:r>
          </a:p>
        </p:txBody>
      </p:sp>
      <p:pic>
        <p:nvPicPr>
          <p:cNvPr id="7" name="图片 7" descr="e7f92bb23ae3b49406cc7e84e7d7a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28" y="627062"/>
            <a:ext cx="1754505" cy="3802380"/>
          </a:xfrm>
          <a:prstGeom prst="rect">
            <a:avLst/>
          </a:prstGeom>
        </p:spPr>
      </p:pic>
      <p:pic>
        <p:nvPicPr>
          <p:cNvPr id="8" name="图片 8" descr="498dd7e1b3b329906836f02f02b1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627062"/>
            <a:ext cx="1720850" cy="37287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收哪儿</a:t>
            </a: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符合当前人们的一个需求，就是东西太多，可能需要的时候找不到，不需要的时候又占位置，同时配有可视化的物品管理方式，符合用户使用习惯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没有引导，用户第一次使用可能不能很快上手，而且即便添加了物品，也需要联网才能进行查看，不支持提前缓存。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功能很好的命中了成年人在家庭中需要对物品管理的需求，做的也很完备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326991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仅能用于查看，在市面上一些其他的收纳软件也能提供物品管理的情况下，可能没有让用户有一直用这款软件的理由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22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64063" y="1284977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919003" y="1706904"/>
            <a:ext cx="4917168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a.物品管理麻烦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b.闲置物品不好找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64062" y="2458728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95808" y="2926128"/>
            <a:ext cx="57613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家庭空间较大，并且很多物品都是不常用的，需要管理物品的成年人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收哪儿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19534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6.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有物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2869CF-4621-4DEB-9F7A-89609EC6B2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3531" y="1490836"/>
            <a:ext cx="185928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6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有物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1391" y="722638"/>
            <a:ext cx="6081577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生活，本应该井井有条。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没有人喜欢一团乱麻的生活，让「</a:t>
            </a: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有物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」帮你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你的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生活物品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吧，你会爱上更好的生活。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这样才是生活呀！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3617B4-3953-4EEB-835D-CA2BBF0E8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7904" y="1994892"/>
            <a:ext cx="5086713" cy="25464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66627A-51D3-4602-AA77-05FE4BDFE885}"/>
              </a:ext>
            </a:extLst>
          </p:cNvPr>
          <p:cNvSpPr/>
          <p:nvPr/>
        </p:nvSpPr>
        <p:spPr>
          <a:xfrm>
            <a:off x="565482" y="2386745"/>
            <a:ext cx="418909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主要功能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</a:t>
            </a:r>
          </a:p>
          <a:p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易用的物品收录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无限层级的容器收纳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保质期过期提醒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4.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跨设备无缝同步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5.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隐私加密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919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案例展示</a:t>
            </a:r>
            <a:endParaRPr lang="zh-CN" altLang="en-US" sz="1600" b="1" baseline="30000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8787"/>
            <a:ext cx="962072" cy="958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120" y="1037736"/>
            <a:ext cx="983770" cy="9265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70" y="1058787"/>
            <a:ext cx="962072" cy="92599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550" y="1058683"/>
            <a:ext cx="983771" cy="996017"/>
          </a:xfrm>
          <a:prstGeom prst="rect">
            <a:avLst/>
          </a:prstGeom>
        </p:spPr>
      </p:pic>
      <p:sp>
        <p:nvSpPr>
          <p:cNvPr id="29" name="Rectangle 8"/>
          <p:cNvSpPr/>
          <p:nvPr/>
        </p:nvSpPr>
        <p:spPr>
          <a:xfrm>
            <a:off x="1249354" y="3714930"/>
            <a:ext cx="87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1092587" y="2122389"/>
            <a:ext cx="103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7737475" y="2116455"/>
            <a:ext cx="8832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收哪儿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7316628" y="3713898"/>
            <a:ext cx="184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martThings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5932977" y="2120642"/>
            <a:ext cx="932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随手记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6039141" y="3713898"/>
            <a:ext cx="72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红线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4427218" y="2123372"/>
            <a:ext cx="67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米家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8"/>
          <p:cNvSpPr/>
          <p:nvPr/>
        </p:nvSpPr>
        <p:spPr>
          <a:xfrm>
            <a:off x="4047082" y="3714930"/>
            <a:ext cx="1681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物联智能家居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2522550" y="3714930"/>
            <a:ext cx="89252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云收纳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8"/>
          <p:cNvSpPr/>
          <p:nvPr/>
        </p:nvSpPr>
        <p:spPr>
          <a:xfrm>
            <a:off x="2495321" y="2120538"/>
            <a:ext cx="128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我的物品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280" y="1095057"/>
            <a:ext cx="79248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066" y="2773045"/>
            <a:ext cx="851526" cy="80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5695214-3E6B-4D16-9024-AAF20D96F20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128187" y="2754221"/>
            <a:ext cx="851525" cy="8248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CB29851-AC73-41BD-A10C-B90075C9A39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278738" y="2773045"/>
            <a:ext cx="872576" cy="800961"/>
          </a:xfrm>
          <a:prstGeom prst="rect">
            <a:avLst/>
          </a:prstGeom>
        </p:spPr>
      </p:pic>
      <p:pic>
        <p:nvPicPr>
          <p:cNvPr id="40" name="Picture 2" descr="红线">
            <a:extLst>
              <a:ext uri="{FF2B5EF4-FFF2-40B4-BE49-F238E27FC236}">
                <a16:creationId xmlns:a16="http://schemas.microsoft.com/office/drawing/2014/main" id="{763B511E-F280-45F9-A6D6-7B15713D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40" y="2713412"/>
            <a:ext cx="851525" cy="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8A24BB01-21EC-4707-BA81-F364A069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73" y="2713411"/>
            <a:ext cx="851525" cy="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6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有物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简洁、清新；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交互提示页面和效果做的比较统一，动画效果做的比较绚丽，符合人们使用习惯；</a:t>
            </a:r>
          </a:p>
          <a:p>
            <a:pPr marL="285750" indent="-285750">
              <a:buFont typeface="微软雅黑" panose="020B0503020204020204" pitchFamily="34" charset="-122"/>
              <a:buChar char="-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整个页面没有文字描述，首次使用纯靠猜；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字体和配色组合体验差；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人口老龄化社会；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快节奏的社会需要工具辅助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32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内容由于较少所以需要补充；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在小范围人群中传播，市场并不流行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23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70385" y="1397659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51720" y="1809540"/>
            <a:ext cx="4917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物品丢失找不到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保质期物品提醒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数据同步隐私保密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97932" y="2892644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763688" y="3363044"/>
            <a:ext cx="6480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希望能妥善处理好家庭的物品，防止物品丢失的年轻人以及中老年人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6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有物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1953451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7.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云收纳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5" y="1922780"/>
            <a:ext cx="1188720" cy="111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7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云收纳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1391" y="812719"/>
            <a:ext cx="5001457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云收纳</a:t>
            </a:r>
            <a:r>
              <a:rPr 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有多种功能，不仅能进行日常的</a:t>
            </a:r>
            <a:r>
              <a:rPr 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家庭物品归纳</a:t>
            </a:r>
            <a:r>
              <a:rPr 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，还有</a:t>
            </a:r>
            <a:r>
              <a:rPr 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着装搭配</a:t>
            </a:r>
            <a:r>
              <a:rPr 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交流圈</a:t>
            </a:r>
            <a:r>
              <a:rPr 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395605" y="1779270"/>
            <a:ext cx="418909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主要功能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</a:t>
            </a:r>
          </a:p>
          <a:p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1.物品管理，标注基本信息，以及所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属</a:t>
            </a: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人，方便查找</a:t>
            </a:r>
          </a:p>
          <a:p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2.着装搭配，自定义各种场合的着装，并保存，下次就可以直接查看</a:t>
            </a:r>
          </a:p>
          <a:p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3.交流圈，以论坛的形式将用户联系起来，使得软件不再是单机模式</a:t>
            </a:r>
          </a:p>
          <a:p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4.排行榜，以整洁指数来将用户排名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11" name="图片 11" descr="8a45613e149dbdbe3b93dd5505b00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16" y="812719"/>
            <a:ext cx="1874520" cy="4064000"/>
          </a:xfrm>
          <a:prstGeom prst="rect">
            <a:avLst/>
          </a:prstGeom>
        </p:spPr>
      </p:pic>
      <p:pic>
        <p:nvPicPr>
          <p:cNvPr id="12" name="图片 12" descr="eef56ae82594fa8edd25fb3933fe1e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25" y="816251"/>
            <a:ext cx="1692275" cy="40604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7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云收纳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首次进入有完整的引导，同时功能很多，能满足日常使用需求，并且能标注的标签较多，如可以对进行过期日期，所属人标注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使用略微卡顿，并且优化不好，经常弹出错误，交流圈功能并没有用多少人发帖，大部分是官方发帖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物品管理功能较为齐全，该考虑的都考虑到了，同时还有自定义着装功能，可以提前对各种场合想穿的衣服进行搭配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688728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用户较少，只有1000多人使用，提供的功能其他产品也有提供，可能不能让用户有效留存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22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02434" y="1253196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11760" y="1638543"/>
            <a:ext cx="557466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a.家庭成员较多，需要标注每个物品属于谁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b.需要对一些物品的时间进行管理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c.与别人交流归纳经验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02434" y="2468488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11760" y="2949625"/>
            <a:ext cx="539496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希望能对物品的更多属性进行管理，并且乐于与别人交流归纳经验的用户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7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云收纳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35283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8.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物联智能家居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0EB1B-3653-4BA7-97C2-EA7D311625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490836"/>
            <a:ext cx="196596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8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物联智能家居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4679" y="808202"/>
            <a:ext cx="802579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物联智能家居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，安全专业的智能家庭应用，在家庭生活中，您不仅可以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远程管理和控制各种智能设备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，设备之间亦能智能感知彼此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，满足各种各样的生活场景，为您打造安全无忧的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智能家庭生活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支持的产品覆盖智能控制、智能传感、智能照明、智能安保、智能园艺、智能健康等方向的百余种产品，支持多国语言，方便世界各地用户使用。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F750E2-17C1-4D2E-A459-4502F4FD05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3402" y="2786980"/>
            <a:ext cx="4888345" cy="22305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8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物联智能家居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首次使用给出详细的教程指导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页面排版简约，清新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小组件的使用恰到好处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风格略显单调，缺少亮点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长时间浏览全文字会显得视觉疲劳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智能时代，人们享受这互联网的红利，使得生活更加简单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688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受众较少，单品模式较为单一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无法维持用户的积极性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260" y="878973"/>
            <a:ext cx="9144000" cy="3411096"/>
            <a:chOff x="-4282523" y="2186464"/>
            <a:chExt cx="9144000" cy="2729894"/>
          </a:xfrm>
        </p:grpSpPr>
        <p:sp>
          <p:nvSpPr>
            <p:cNvPr id="22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12158" y="1174095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11760" y="1706796"/>
            <a:ext cx="4917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控制家居的开关时间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了解家里的运作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邂逅每日推荐，了解更多信息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12158" y="2741893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11760" y="3315325"/>
            <a:ext cx="4625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希望便捷生活，懂得体验生活以及改善生活质量的受众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8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物联智能家居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1953451" cy="60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1.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过期啦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06859"/>
            <a:ext cx="1224136" cy="122005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2072" y="2017041"/>
            <a:ext cx="1952848" cy="59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9.</a:t>
            </a:r>
            <a:r>
              <a:rPr lang="zh-CN" altLang="en-US" sz="32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红线</a:t>
            </a:r>
            <a:endParaRPr lang="en-US" altLang="zh-CN" sz="3298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1026" name="Picture 2" descr="红线">
            <a:extLst>
              <a:ext uri="{FF2B5EF4-FFF2-40B4-BE49-F238E27FC236}">
                <a16:creationId xmlns:a16="http://schemas.microsoft.com/office/drawing/2014/main" id="{7FD5BB16-AF64-4A67-ADF6-CDE41DF7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66" y="1707127"/>
            <a:ext cx="1428309" cy="1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99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9491" y="104704"/>
            <a:ext cx="185207" cy="182586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4821" y="243403"/>
            <a:ext cx="263747" cy="26081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8926" y="414830"/>
            <a:ext cx="263747" cy="26081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7592" y="226279"/>
            <a:ext cx="458253" cy="450711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3208" y="328564"/>
            <a:ext cx="330790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 defTabSz="914134"/>
            <a:r>
              <a:rPr lang="en-US" altLang="zh-CN" sz="1599" dirty="0">
                <a:solidFill>
                  <a:srgbClr val="FFFFFF"/>
                </a:solidFill>
                <a:latin typeface="Impact" pitchFamily="34" charset="0"/>
              </a:rPr>
              <a:t>9</a:t>
            </a:r>
            <a:endParaRPr lang="zh-CN" altLang="zh-CN" sz="100" dirty="0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7118" y="339187"/>
            <a:ext cx="1855239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599" b="1" dirty="0">
                <a:solidFill>
                  <a:srgbClr val="EA5514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红线</a:t>
            </a:r>
            <a:endParaRPr lang="en-US" altLang="zh-CN" sz="1599" b="1" dirty="0">
              <a:solidFill>
                <a:srgbClr val="EA5514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53D071-32AB-4985-B10A-2BADD59694D6}"/>
              </a:ext>
            </a:extLst>
          </p:cNvPr>
          <p:cNvSpPr txBox="1"/>
          <p:nvPr/>
        </p:nvSpPr>
        <p:spPr>
          <a:xfrm>
            <a:off x="795845" y="808747"/>
            <a:ext cx="4855942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622" algn="just">
              <a:lnSpc>
                <a:spcPct val="150000"/>
              </a:lnSpc>
            </a:pP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599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红线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能帮你通过</a:t>
            </a:r>
            <a:r>
              <a:rPr lang="zh-CN" altLang="en-US" sz="1599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化妆品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的批号</a:t>
            </a:r>
            <a:r>
              <a:rPr lang="zh-CN" altLang="en-US" sz="1599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超过</a:t>
            </a:r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个日常，甚至小众品牌产品（陆续增加）的保质期，并且</a:t>
            </a:r>
            <a:r>
              <a:rPr lang="zh-CN" altLang="en-US" sz="1599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创建到期时间的列表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，让即将过期的产品一目了然。希望你通过“红线”</a:t>
            </a:r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，远离红线。</a:t>
            </a:r>
            <a:endParaRPr lang="zh-CN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FAAA91-8361-43D0-B92E-B67444A1AF7E}"/>
              </a:ext>
            </a:extLst>
          </p:cNvPr>
          <p:cNvSpPr txBox="1"/>
          <p:nvPr/>
        </p:nvSpPr>
        <p:spPr>
          <a:xfrm>
            <a:off x="1177292" y="2642942"/>
            <a:ext cx="4093047" cy="206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99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主要功能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为你喜欢或不喜欢的化妆品评分、评论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免费的云服务，自动同步你的所有数据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所有查询离线进行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通过化妆品批号查询生产日期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建立你的化妆品清单，查看过期时间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记录化妆品的使用记录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预设化妆品过期自动提醒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5403DA-8F7E-4112-AB0B-B1533CE84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0" y="260041"/>
            <a:ext cx="2310586" cy="46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2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9491" y="104704"/>
            <a:ext cx="185207" cy="182586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4821" y="243403"/>
            <a:ext cx="263747" cy="26081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8926" y="414830"/>
            <a:ext cx="263747" cy="26081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7592" y="226279"/>
            <a:ext cx="458253" cy="450711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3208" y="328564"/>
            <a:ext cx="330790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 defTabSz="914134"/>
            <a:r>
              <a:rPr lang="en-US" altLang="zh-CN" sz="1599" dirty="0">
                <a:solidFill>
                  <a:srgbClr val="FFFFFF"/>
                </a:solidFill>
                <a:latin typeface="Impact" pitchFamily="34" charset="0"/>
              </a:rPr>
              <a:t>9</a:t>
            </a:r>
            <a:endParaRPr lang="zh-CN" altLang="zh-CN" sz="100" dirty="0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7118" y="339187"/>
            <a:ext cx="1855239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599" b="1" dirty="0">
                <a:solidFill>
                  <a:srgbClr val="EA5514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红线</a:t>
            </a:r>
            <a:endParaRPr lang="en-US" altLang="zh-CN" sz="1599" b="1" dirty="0">
              <a:solidFill>
                <a:srgbClr val="EA5514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E9F502D7-1117-41EE-8617-F230A708743A}"/>
              </a:ext>
            </a:extLst>
          </p:cNvPr>
          <p:cNvSpPr/>
          <p:nvPr/>
        </p:nvSpPr>
        <p:spPr>
          <a:xfrm>
            <a:off x="930595" y="773362"/>
            <a:ext cx="657782" cy="65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E93C2185-1CBD-4829-AB6A-B523BE23BB25}"/>
              </a:ext>
            </a:extLst>
          </p:cNvPr>
          <p:cNvSpPr/>
          <p:nvPr/>
        </p:nvSpPr>
        <p:spPr>
          <a:xfrm>
            <a:off x="5199921" y="809059"/>
            <a:ext cx="657782" cy="65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C35EB4B7-66E9-4A92-8928-78E774E3B73A}"/>
              </a:ext>
            </a:extLst>
          </p:cNvPr>
          <p:cNvSpPr/>
          <p:nvPr/>
        </p:nvSpPr>
        <p:spPr>
          <a:xfrm>
            <a:off x="3089532" y="774791"/>
            <a:ext cx="657782" cy="65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B47ABB68-1A83-404B-93B2-DB7C45412437}"/>
              </a:ext>
            </a:extLst>
          </p:cNvPr>
          <p:cNvSpPr/>
          <p:nvPr/>
        </p:nvSpPr>
        <p:spPr>
          <a:xfrm>
            <a:off x="7436438" y="802396"/>
            <a:ext cx="657782" cy="65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C38C21-D410-4E84-956C-EC9B86EDF260}"/>
              </a:ext>
            </a:extLst>
          </p:cNvPr>
          <p:cNvSpPr txBox="1"/>
          <p:nvPr/>
        </p:nvSpPr>
        <p:spPr>
          <a:xfrm>
            <a:off x="1043461" y="792274"/>
            <a:ext cx="464674" cy="64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8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D12FC9-0A0E-4782-81E5-3F16FE787FCF}"/>
              </a:ext>
            </a:extLst>
          </p:cNvPr>
          <p:cNvSpPr txBox="1"/>
          <p:nvPr/>
        </p:nvSpPr>
        <p:spPr>
          <a:xfrm>
            <a:off x="3104765" y="814947"/>
            <a:ext cx="642267" cy="64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8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0041D5-554F-47A8-AA6C-EEA18EDFC054}"/>
              </a:ext>
            </a:extLst>
          </p:cNvPr>
          <p:cNvSpPr txBox="1"/>
          <p:nvPr/>
        </p:nvSpPr>
        <p:spPr>
          <a:xfrm>
            <a:off x="5278456" y="820837"/>
            <a:ext cx="470483" cy="64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8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3A7FAF-E833-47FD-97BF-376FC4D1A2FC}"/>
              </a:ext>
            </a:extLst>
          </p:cNvPr>
          <p:cNvSpPr txBox="1"/>
          <p:nvPr/>
        </p:nvSpPr>
        <p:spPr>
          <a:xfrm>
            <a:off x="7545399" y="820837"/>
            <a:ext cx="485987" cy="64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8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07938EE-7470-4EA5-A2D8-9CAE0FC64632}"/>
              </a:ext>
            </a:extLst>
          </p:cNvPr>
          <p:cNvCxnSpPr/>
          <p:nvPr/>
        </p:nvCxnSpPr>
        <p:spPr>
          <a:xfrm>
            <a:off x="2306449" y="574797"/>
            <a:ext cx="0" cy="42345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614E403-5BE2-4588-A4F8-3E2AFB579FEB}"/>
              </a:ext>
            </a:extLst>
          </p:cNvPr>
          <p:cNvCxnSpPr/>
          <p:nvPr/>
        </p:nvCxnSpPr>
        <p:spPr>
          <a:xfrm>
            <a:off x="4473477" y="574797"/>
            <a:ext cx="0" cy="42345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5AF569-5FD2-431A-ACBB-F1A58FCE831A}"/>
              </a:ext>
            </a:extLst>
          </p:cNvPr>
          <p:cNvCxnSpPr/>
          <p:nvPr/>
        </p:nvCxnSpPr>
        <p:spPr>
          <a:xfrm>
            <a:off x="6647168" y="574797"/>
            <a:ext cx="0" cy="42345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63571DA-607F-487E-8B0A-950BB957C22B}"/>
              </a:ext>
            </a:extLst>
          </p:cNvPr>
          <p:cNvSpPr txBox="1"/>
          <p:nvPr/>
        </p:nvSpPr>
        <p:spPr>
          <a:xfrm>
            <a:off x="430231" y="2135457"/>
            <a:ext cx="1634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筛选种类齐全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界面整洁，能够带来舒适感</a:t>
            </a:r>
          </a:p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可选择的化妆品品牌多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产品信息可以附带自己拍摄的照片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B548E4-7BD6-4398-ACB1-4840C67FA906}"/>
              </a:ext>
            </a:extLst>
          </p:cNvPr>
          <p:cNvSpPr txBox="1"/>
          <p:nvPr/>
        </p:nvSpPr>
        <p:spPr>
          <a:xfrm>
            <a:off x="2601066" y="2135457"/>
            <a:ext cx="163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功能仅针对化妆品，范围小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分钟内只能添加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条记录的限制（付费后解除）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用户在实际操作中处处能见到付费提示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E6493E-1096-4A30-B5B9-AEC4C213C6EB}"/>
              </a:ext>
            </a:extLst>
          </p:cNvPr>
          <p:cNvSpPr txBox="1"/>
          <p:nvPr/>
        </p:nvSpPr>
        <p:spPr>
          <a:xfrm>
            <a:off x="4771903" y="2184958"/>
            <a:ext cx="1634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付费费用较低且永久性购买，可以通过上线更加优质的服务吸引用户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9DA635-2A2A-4B5D-B536-46F78B332870}"/>
              </a:ext>
            </a:extLst>
          </p:cNvPr>
          <p:cNvSpPr txBox="1"/>
          <p:nvPr/>
        </p:nvSpPr>
        <p:spPr>
          <a:xfrm>
            <a:off x="7132644" y="2184955"/>
            <a:ext cx="16882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功能仅针对化妆品，受众较少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666" indent="-285666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目前产品的功能较少，有被其他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替代的可能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A55BE5-7B80-4061-806A-4D48CBDC84ED}"/>
              </a:ext>
            </a:extLst>
          </p:cNvPr>
          <p:cNvSpPr txBox="1"/>
          <p:nvPr/>
        </p:nvSpPr>
        <p:spPr>
          <a:xfrm>
            <a:off x="654884" y="1645222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CACB84-B342-408F-B2AF-420BE08EB8FD}"/>
              </a:ext>
            </a:extLst>
          </p:cNvPr>
          <p:cNvSpPr txBox="1"/>
          <p:nvPr/>
        </p:nvSpPr>
        <p:spPr>
          <a:xfrm>
            <a:off x="2825242" y="1645222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324320-3C05-421E-A19B-739C2697BC9B}"/>
              </a:ext>
            </a:extLst>
          </p:cNvPr>
          <p:cNvSpPr txBox="1"/>
          <p:nvPr/>
        </p:nvSpPr>
        <p:spPr>
          <a:xfrm>
            <a:off x="4802363" y="1645222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4BA91A-8B06-48F6-9493-A1C746BB97BE}"/>
              </a:ext>
            </a:extLst>
          </p:cNvPr>
          <p:cNvSpPr txBox="1"/>
          <p:nvPr/>
        </p:nvSpPr>
        <p:spPr>
          <a:xfrm>
            <a:off x="7281144" y="1652361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41873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8BBA0E-B6AC-47A2-9958-4069DF5E4026}"/>
              </a:ext>
            </a:extLst>
          </p:cNvPr>
          <p:cNvGrpSpPr/>
          <p:nvPr/>
        </p:nvGrpSpPr>
        <p:grpSpPr>
          <a:xfrm>
            <a:off x="151" y="879496"/>
            <a:ext cx="9141178" cy="3410043"/>
            <a:chOff x="-4282523" y="2186464"/>
            <a:chExt cx="9144000" cy="2729894"/>
          </a:xfrm>
        </p:grpSpPr>
        <p:sp>
          <p:nvSpPr>
            <p:cNvPr id="22" name="Rectangle 2" descr="psb">
              <a:extLst>
                <a:ext uri="{FF2B5EF4-FFF2-40B4-BE49-F238E27FC236}">
                  <a16:creationId xmlns:a16="http://schemas.microsoft.com/office/drawing/2014/main" id="{665F4FC5-059E-4F46-931B-E24795F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746DA385-35BF-41E8-8C64-0CE2BFCC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570615A-C5BC-4974-987A-6F54D60C8BCD}"/>
              </a:ext>
            </a:extLst>
          </p:cNvPr>
          <p:cNvSpPr txBox="1"/>
          <p:nvPr/>
        </p:nvSpPr>
        <p:spPr>
          <a:xfrm>
            <a:off x="2003226" y="1190564"/>
            <a:ext cx="120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3F36A4-FF97-42C2-B24C-ACF5FF8654F1}"/>
              </a:ext>
            </a:extLst>
          </p:cNvPr>
          <p:cNvSpPr txBox="1"/>
          <p:nvPr/>
        </p:nvSpPr>
        <p:spPr>
          <a:xfrm>
            <a:off x="2412427" y="1690615"/>
            <a:ext cx="4915650" cy="83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00" indent="-342800">
              <a:buAutoNum type="arabicPeriod"/>
            </a:pPr>
            <a:r>
              <a:rPr lang="zh-CN" altLang="en-US" sz="1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化妆品销售，帮助店家记录商品信息</a:t>
            </a:r>
            <a:endParaRPr lang="en-US" altLang="zh-CN" sz="15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800" indent="-342800">
              <a:buAutoNum type="arabicPeriod"/>
            </a:pPr>
            <a:r>
              <a:rPr lang="zh-CN" altLang="en-US" sz="1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家庭内存放化妆品，不方便一一查看比对信息</a:t>
            </a:r>
            <a:endParaRPr lang="en-US" altLang="zh-CN" sz="15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800" indent="-342800">
              <a:buAutoNum type="arabicPeriod"/>
            </a:pPr>
            <a:r>
              <a:rPr lang="zh-CN" altLang="en-US" sz="1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想要快速了解化妆品品牌等信息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D3EE1F-ECBA-4EC1-B4B3-20773F307CC2}"/>
              </a:ext>
            </a:extLst>
          </p:cNvPr>
          <p:cNvSpPr txBox="1"/>
          <p:nvPr/>
        </p:nvSpPr>
        <p:spPr>
          <a:xfrm>
            <a:off x="2003227" y="2687964"/>
            <a:ext cx="120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9811532-6024-45F0-A705-F710ECD4C7D2}"/>
              </a:ext>
            </a:extLst>
          </p:cNvPr>
          <p:cNvSpPr txBox="1"/>
          <p:nvPr/>
        </p:nvSpPr>
        <p:spPr>
          <a:xfrm>
            <a:off x="2124485" y="3109998"/>
            <a:ext cx="4624360" cy="58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无法准确记忆化妆品信息却需要快速准确地获取化妆品信息者</a:t>
            </a:r>
            <a:endParaRPr lang="en-US" altLang="zh-CN" sz="15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7FC94E0-509A-42CD-9E2F-B31242D4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91" y="104704"/>
            <a:ext cx="185207" cy="182586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C3CF8DAD-240B-4855-A579-3339CEEA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821" y="243403"/>
            <a:ext cx="263747" cy="26081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C422B20F-655C-407F-8100-FB560D32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" y="414830"/>
            <a:ext cx="263747" cy="26081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A5B00224-7C26-4549-928C-0BAAAE0F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2" y="226279"/>
            <a:ext cx="458253" cy="450711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530AE0D3-7F11-4964-B480-FB907402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08" y="328564"/>
            <a:ext cx="330790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 defTabSz="914134"/>
            <a:r>
              <a:rPr lang="en-US" altLang="zh-CN" sz="1599" dirty="0">
                <a:solidFill>
                  <a:srgbClr val="FFFFFF"/>
                </a:solidFill>
                <a:latin typeface="Impact" pitchFamily="34" charset="0"/>
              </a:rPr>
              <a:t>9</a:t>
            </a:r>
            <a:endParaRPr lang="zh-CN" altLang="zh-CN" sz="100" dirty="0"/>
          </a:p>
        </p:txBody>
      </p:sp>
      <p:sp>
        <p:nvSpPr>
          <p:cNvPr id="17" name="Rectangle 39">
            <a:extLst>
              <a:ext uri="{FF2B5EF4-FFF2-40B4-BE49-F238E27FC236}">
                <a16:creationId xmlns:a16="http://schemas.microsoft.com/office/drawing/2014/main" id="{005B6E6C-621D-434A-98BE-A85A8A88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8" y="339187"/>
            <a:ext cx="1855239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599" b="1" dirty="0">
                <a:solidFill>
                  <a:srgbClr val="EA5514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红线</a:t>
            </a:r>
            <a:endParaRPr lang="en-US" altLang="zh-CN" sz="1599" b="1" dirty="0">
              <a:solidFill>
                <a:srgbClr val="EA5514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98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36724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10.SmartThings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18622A-6D4E-414A-A00E-0E148FD6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307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10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SmartThings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6973" y="942423"/>
            <a:ext cx="4857441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SmartThings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，您可以快速便捷地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连接和控制多个设备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。无论身处何处，您都可以随心监测和控制注册在服务器上的智能设备、家用电器、电视和扬声器。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17806-3215-428B-992E-D7E21E45C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0980"/>
            <a:ext cx="2203378" cy="44700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5E05C13-C09C-4313-9F22-07C7F0FE9A62}"/>
              </a:ext>
            </a:extLst>
          </p:cNvPr>
          <p:cNvSpPr txBox="1"/>
          <p:nvPr/>
        </p:nvSpPr>
        <p:spPr>
          <a:xfrm>
            <a:off x="908962" y="2570956"/>
            <a:ext cx="4093047" cy="206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99" b="1" kern="10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主要功能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WLAN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远程控制设备的状态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将多个设备组合到一个模式中同时操作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配置设备的时间和操作条件等设置，并自动操作它们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邀请他人到设备注册的地点，可一起使用设备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1599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接收设备的状态信息</a:t>
            </a:r>
            <a:endParaRPr lang="en-US" altLang="zh-CN" sz="1599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10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SmartThings</a:t>
            </a: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情景模式自动模式便捷操作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查询使用历史记录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连接网络即可远程控制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仅限三星设备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便于推销品牌商品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可以尝试兼容其他品牌，提高可用性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68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-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其他智能家居的竞争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865408"/>
            <a:ext cx="9144000" cy="3411096"/>
            <a:chOff x="-4282523" y="2186464"/>
            <a:chExt cx="9144000" cy="2729894"/>
          </a:xfrm>
        </p:grpSpPr>
        <p:sp>
          <p:nvSpPr>
            <p:cNvPr id="22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02433" y="1248646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83768" y="1833728"/>
            <a:ext cx="4917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生活中使用三星旗下品牌的智能家居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02432" y="2534109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55776" y="3088413"/>
            <a:ext cx="4917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追求智能家居带来的便捷生活者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10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SmartThings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0637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总体分析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4197" y="675061"/>
            <a:ext cx="6264359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过期啦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：简洁设计、高效管理、扫码录入，自动分类、及时提醒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智能推送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。</a:t>
            </a: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我的口袋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：建立物品的电子信息数据，满足自己的数据和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收纳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爱好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米家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：AI技术，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智能化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设备支持，人机便捷快速交互，互联互通。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随手记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：数据同步，大数据分析，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记录</a:t>
            </a:r>
            <a:r>
              <a:rPr lang="en-US" altLang="zh-CN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+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社交</a:t>
            </a: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收哪儿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：优质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，有序管理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云收纳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：完整全面的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应用引导</a:t>
            </a:r>
            <a:endParaRPr lang="en-US" altLang="zh-CN" sz="1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物联智能家居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管理和控制，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语音控制</a:t>
            </a:r>
            <a:endParaRPr lang="en-US" altLang="zh-CN" sz="1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红线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：齐全的品牌、详细的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筛选条件</a:t>
            </a:r>
            <a:endParaRPr lang="en-US" altLang="zh-CN" sz="1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SmartThings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：快速便捷的</a:t>
            </a:r>
            <a:r>
              <a:rPr lang="zh-CN" altLang="en-US" sz="1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多设备管理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50976" y="826818"/>
            <a:ext cx="120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55165" y="1297158"/>
            <a:ext cx="309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融合智能家居的物品归纳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5373" y="1835532"/>
            <a:ext cx="120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55165" y="2359947"/>
            <a:ext cx="6120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快捷录入：拍照识物、来源追溯、数据扫码自动补全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智能分类：更符合人的全面标签化分类、图表互相结合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多人同步：家庭成员共享编辑查看，信息同步上“云”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场景切换：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800100" lvl="1" indent="-342900">
              <a:buAutoNum type="alphaL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卧室、客厅进行分类归纳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800100" lvl="1" indent="-342900">
              <a:buAutoNum type="alphaL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家庭、公司、第二家庭（父母）场景切换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实用功能：号码库、方便快捷备忘录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遥感控制：各类遥控器（空调、热水器等）智能家居联动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915989" y="338497"/>
            <a:ext cx="10637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总体分析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/>
      <p:bldP spid="19" grpId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过期啦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7801" y="822287"/>
            <a:ext cx="507694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「过期啦」是一款专注于帮助您</a:t>
            </a:r>
            <a:r>
              <a:rPr lang="zh-CN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管理物品保质期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及时提醒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您过期的应用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1716" y="1684809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40989" y="1684809"/>
            <a:ext cx="1123784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0936" y="2538565"/>
            <a:ext cx="210748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简洁设计、高效管理。</a:t>
            </a:r>
            <a:r>
              <a:rPr lang="zh-CN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扫码录入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智能搜索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，自动分类智能高效。及时提醒智能推送，支持</a:t>
            </a:r>
            <a:r>
              <a:rPr lang="zh-CN" altLang="zh-CN" sz="1600" b="1" kern="100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备份导出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40989" y="2376770"/>
            <a:ext cx="238781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目前仅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IOS App Store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上架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没有数据库共享</a:t>
            </a:r>
            <a:r>
              <a:rPr lang="zh-CN" altLang="zh-CN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信息自动填写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，未支持多人</a:t>
            </a:r>
            <a:r>
              <a:rPr lang="zh-CN" altLang="zh-CN" sz="1600" b="1" dirty="0">
                <a:solidFill>
                  <a:srgbClr val="EA551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共享同步录入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。未支持商品导入，未支持各类排序、同类合并。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73" y="1422592"/>
            <a:ext cx="1487364" cy="321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53" y="1346820"/>
            <a:ext cx="1502464" cy="3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53" y="1263821"/>
            <a:ext cx="1634085" cy="3536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103" y="204911"/>
            <a:ext cx="899584" cy="896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187624" y="770756"/>
            <a:ext cx="120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915989" y="338497"/>
            <a:ext cx="10637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总体分析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09310"/>
            <a:ext cx="6984376" cy="36941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/>
      <p:bldP spid="19" grpId="1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B6DB49-9F2C-4052-89BF-D69DF395C7DF}"/>
              </a:ext>
            </a:extLst>
          </p:cNvPr>
          <p:cNvGrpSpPr/>
          <p:nvPr/>
        </p:nvGrpSpPr>
        <p:grpSpPr>
          <a:xfrm>
            <a:off x="0" y="865408"/>
            <a:ext cx="9144000" cy="3411096"/>
            <a:chOff x="-4282523" y="2186464"/>
            <a:chExt cx="9144000" cy="2729894"/>
          </a:xfrm>
        </p:grpSpPr>
        <p:sp>
          <p:nvSpPr>
            <p:cNvPr id="12" name="Rectangle 2" descr="psb">
              <a:extLst>
                <a:ext uri="{FF2B5EF4-FFF2-40B4-BE49-F238E27FC236}">
                  <a16:creationId xmlns:a16="http://schemas.microsoft.com/office/drawing/2014/main" id="{6C0D785C-C7DF-4AF8-B018-D9BFAE69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BB1214E9-AE0B-4804-9F0F-C98885AD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总体分析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728" y="1401405"/>
            <a:ext cx="5328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有健忘症或伴有记忆力下滑的用户</a:t>
            </a:r>
          </a:p>
          <a:p>
            <a:pPr marL="457200" indent="-457200" algn="l">
              <a:buFont typeface="Wingdings" panose="05000000000000000000" charset="0"/>
              <a:buChar char="l"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频繁切换不同生活场景的用户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对于智能家庭应用感兴趣且愿意长期使用的用户</a:t>
            </a:r>
          </a:p>
          <a:p>
            <a:pPr marL="457200" indent="-457200" algn="l">
              <a:buFont typeface="Wingdings" panose="05000000000000000000" charset="0"/>
              <a:buChar char="l"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期望获得更高生活质量，改善家庭关系的用户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追求简约生活、注重私人空间的用户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55032" y="953411"/>
            <a:ext cx="120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5A67C7-6B97-4F1B-80A1-B23B12DF3706}"/>
              </a:ext>
            </a:extLst>
          </p:cNvPr>
          <p:cNvGrpSpPr/>
          <p:nvPr/>
        </p:nvGrpSpPr>
        <p:grpSpPr>
          <a:xfrm>
            <a:off x="0" y="865408"/>
            <a:ext cx="9144000" cy="3411096"/>
            <a:chOff x="-4282523" y="2186464"/>
            <a:chExt cx="9144000" cy="2729894"/>
          </a:xfrm>
        </p:grpSpPr>
        <p:sp>
          <p:nvSpPr>
            <p:cNvPr id="12" name="Rectangle 2" descr="psb">
              <a:extLst>
                <a:ext uri="{FF2B5EF4-FFF2-40B4-BE49-F238E27FC236}">
                  <a16:creationId xmlns:a16="http://schemas.microsoft.com/office/drawing/2014/main" id="{5F48688E-79F0-4332-A2D2-E3817F3A5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83800E9-DC5A-4D8B-8EC6-0184031C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总体分析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728" y="1401405"/>
            <a:ext cx="594066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对于家中的食物或是药品不知道已经过期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前往父母家，不知道某个东西被放在了哪里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上班路上希望回到家就能吹上舒适的空调与热水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突然有一天，忘记了自家的宽带账号与密码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家里堆了太多东西，不知道去哪里找某一类的物品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75656" y="975817"/>
            <a:ext cx="120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适用场景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905376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581776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400550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816601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819901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337426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540501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001001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391526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204076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426201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712076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956426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673851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870576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00676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067301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714876" y="2240598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86476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80126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054726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826126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022976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019801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946776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5842001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5911851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188076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5702301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5435601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019676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887592" y="1969453"/>
            <a:ext cx="36452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600" b="0" i="0" u="none" strike="noStrike" cap="none" normalizeH="0" baseline="0" dirty="0">
                <a:ln>
                  <a:noFill/>
                </a:ln>
                <a:solidFill>
                  <a:srgbClr val="EA5514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Thanks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32" name="直接连接符 1031"/>
          <p:cNvCxnSpPr/>
          <p:nvPr/>
        </p:nvCxnSpPr>
        <p:spPr>
          <a:xfrm>
            <a:off x="395536" y="3291036"/>
            <a:ext cx="462414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00310" y="3395867"/>
            <a:ext cx="975535" cy="257572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G10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759384" y="3395867"/>
            <a:ext cx="975535" cy="25757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2021.4.12</a:t>
            </a:r>
            <a:endParaRPr lang="zh-CN" altLang="en-US" sz="1050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8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9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0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8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3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4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41" grpId="0" animBg="1"/>
          <p:bldP spid="4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过期啦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94" y="566561"/>
            <a:ext cx="4168490" cy="294200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50976" y="3646561"/>
            <a:ext cx="7368790" cy="1156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整个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app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解决了年轻人关注的物品存放期限问题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。</a:t>
            </a:r>
          </a:p>
          <a:p>
            <a:pPr indent="266700">
              <a:lnSpc>
                <a:spcPct val="150000"/>
              </a:lnSpc>
            </a:pP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可以看到其覆盖的面极为广泛，包含：</a:t>
            </a:r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快捷录入、标签管理、过期提醒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等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可以说非常契合生活速率快的年轻群体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过期啦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929470" y="772806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bg1"/>
              </a:solidFill>
              <a:latin typeface="Simple-Line-Icons" panose="02000503000000000000" pitchFamily="2" charset="2"/>
            </a:endParaRPr>
          </a:p>
        </p:txBody>
      </p:sp>
      <p:sp>
        <p:nvSpPr>
          <p:cNvPr id="13" name="Oval 7"/>
          <p:cNvSpPr/>
          <p:nvPr/>
        </p:nvSpPr>
        <p:spPr>
          <a:xfrm>
            <a:off x="5200114" y="808514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7"/>
          <p:cNvSpPr/>
          <p:nvPr/>
        </p:nvSpPr>
        <p:spPr>
          <a:xfrm>
            <a:off x="3089073" y="774235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7437322" y="801849"/>
            <a:ext cx="657985" cy="6579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371" y="791725"/>
            <a:ext cx="4648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04312" y="814404"/>
            <a:ext cx="64246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8674" y="820296"/>
            <a:ext cx="47062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6316" y="820296"/>
            <a:ext cx="48613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305750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73447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47809" y="574181"/>
            <a:ext cx="0" cy="42358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952" y="2135322"/>
            <a:ext cx="16354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功能新颖，智能高效，有趣实用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结合自己的特色和独有简洁风格在市场上占据主导位置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具备独特的线路定制功能</a:t>
            </a: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0458" y="2135322"/>
            <a:ext cx="1635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使用群体受限，更多功能待优化。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71964" y="2184837"/>
            <a:ext cx="16354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可以现在较小的使用圈内进行实践并获得认可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通过较好的机会扩大使用群体，进行宣传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市面上竞争品较少，有一定需求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3434" y="2184836"/>
            <a:ext cx="163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此垂类领域实践较少，存在未知风险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995" indent="-213995">
              <a:buFont typeface="Arial" panose="020B0604020202020204" pitchFamily="34" charset="0"/>
              <a:buChar char="‒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对功能不断完善控制风险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673" y="1644936"/>
            <a:ext cx="1244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>
                <a:latin typeface="Bodoni MT" panose="02070603080606020203" charset="0"/>
                <a:cs typeface="Bodoni MT" panose="02070603080606020203" charset="0"/>
              </a:rPr>
              <a:t>S</a:t>
            </a:r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TRENGTHS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24702" y="1644936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dirty="0">
                <a:latin typeface="Bodoni MT" panose="02070603080606020203" charset="0"/>
                <a:cs typeface="Bodoni MT" panose="02070603080606020203" charset="0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02434" y="1644936"/>
            <a:ext cx="1635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OPPORTUNITIES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81979" y="1652077"/>
            <a:ext cx="100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>
                <a:latin typeface="Bodoni MT" panose="02070603080606020203" charset="0"/>
                <a:cs typeface="Bodoni MT" panose="02070603080606020203" charset="0"/>
              </a:rPr>
              <a:t>THREATS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964970"/>
            <a:ext cx="9144000" cy="3411096"/>
            <a:chOff x="-4282523" y="2186464"/>
            <a:chExt cx="9144000" cy="2729894"/>
          </a:xfrm>
        </p:grpSpPr>
        <p:sp>
          <p:nvSpPr>
            <p:cNvPr id="13" name="Rectangle 2" descr="psb"/>
            <p:cNvSpPr>
              <a:spLocks noChangeArrowheads="1"/>
            </p:cNvSpPr>
            <p:nvPr/>
          </p:nvSpPr>
          <p:spPr bwMode="auto">
            <a:xfrm>
              <a:off x="-4282523" y="2201733"/>
              <a:ext cx="9144000" cy="271462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b="-125969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-4282523" y="2186464"/>
              <a:ext cx="9144000" cy="2729894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9" y="338497"/>
            <a:ext cx="1855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过期啦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78062" y="1056144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13416" y="1580335"/>
            <a:ext cx="4917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1.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家庭中储藏的食物不知道何时过期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2.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公司中存放的小零食不知道还能不能继续吃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3.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药品是否还有效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4.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化妆品等是否建议继续使用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78062" y="2847679"/>
            <a:ext cx="1207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适用用户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843895" y="3407137"/>
            <a:ext cx="4625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6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以年轻人为主，热爱记录生活、收纳物品的人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211960" y="2016869"/>
            <a:ext cx="2520280" cy="60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2.</a:t>
            </a:r>
            <a:r>
              <a:rPr lang="zh-CN" altLang="en-US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sym typeface="+mn-ea"/>
              </a:rPr>
              <a:t>我的物品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697200"/>
            <a:ext cx="1224136" cy="1239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2941</Words>
  <Application>Microsoft Office PowerPoint</Application>
  <PresentationFormat>自定义</PresentationFormat>
  <Paragraphs>472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Simple-Line-Icons</vt:lpstr>
      <vt:lpstr>微软雅黑</vt:lpstr>
      <vt:lpstr>Arial</vt:lpstr>
      <vt:lpstr>Bodoni MT</vt:lpstr>
      <vt:lpstr>Calibri</vt:lpstr>
      <vt:lpstr>Impact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刘 哲</cp:lastModifiedBy>
  <cp:revision>374</cp:revision>
  <dcterms:created xsi:type="dcterms:W3CDTF">2015-10-14T02:35:00Z</dcterms:created>
  <dcterms:modified xsi:type="dcterms:W3CDTF">2021-05-05T12:14:47Z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09E6DA9EC2F3499BB7F78DF6EC59F684</vt:lpwstr>
  </property>
  <property fmtid="{D5CDD505-2E9C-101B-9397-08002B2CF9AE}" pid="3" name="KSOProductBuildVer">
    <vt:lpwstr>2052-11.1.0.10463</vt:lpwstr>
  </property>
</Properties>
</file>