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406"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258" r:id="rId19"/>
    <p:sldId id="306" r:id="rId20"/>
    <p:sldId id="347" r:id="rId21"/>
    <p:sldId id="346" r:id="rId22"/>
    <p:sldId id="348" r:id="rId23"/>
    <p:sldId id="349" r:id="rId24"/>
    <p:sldId id="350" r:id="rId25"/>
    <p:sldId id="407" r:id="rId26"/>
    <p:sldId id="356" r:id="rId27"/>
    <p:sldId id="352" r:id="rId28"/>
    <p:sldId id="408" r:id="rId29"/>
    <p:sldId id="409" r:id="rId30"/>
    <p:sldId id="354" r:id="rId31"/>
    <p:sldId id="355" r:id="rId32"/>
    <p:sldId id="310" r:id="rId33"/>
    <p:sldId id="311" r:id="rId34"/>
    <p:sldId id="344" r:id="rId35"/>
    <p:sldId id="357" r:id="rId36"/>
    <p:sldId id="358" r:id="rId37"/>
    <p:sldId id="359" r:id="rId38"/>
    <p:sldId id="360" r:id="rId39"/>
    <p:sldId id="361" r:id="rId40"/>
    <p:sldId id="385" r:id="rId41"/>
    <p:sldId id="386" r:id="rId42"/>
    <p:sldId id="387" r:id="rId43"/>
    <p:sldId id="388" r:id="rId44"/>
    <p:sldId id="389" r:id="rId45"/>
    <p:sldId id="362" r:id="rId46"/>
    <p:sldId id="363" r:id="rId47"/>
    <p:sldId id="364" r:id="rId48"/>
    <p:sldId id="365" r:id="rId49"/>
    <p:sldId id="366" r:id="rId50"/>
    <p:sldId id="367" r:id="rId51"/>
    <p:sldId id="369" r:id="rId52"/>
    <p:sldId id="368" r:id="rId53"/>
    <p:sldId id="312" r:id="rId54"/>
    <p:sldId id="345" r:id="rId55"/>
    <p:sldId id="394" r:id="rId56"/>
    <p:sldId id="405" r:id="rId57"/>
    <p:sldId id="341" r:id="rId58"/>
    <p:sldId id="316" r:id="rId59"/>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514"/>
    <a:srgbClr val="FAC090"/>
    <a:srgbClr val="F54E2A"/>
    <a:srgbClr val="2287F2"/>
    <a:srgbClr val="EA2485"/>
    <a:srgbClr val="FCFBF7"/>
    <a:srgbClr val="FF33CC"/>
    <a:srgbClr val="3D95F5"/>
    <a:srgbClr val="0E7CF3"/>
    <a:srgbClr val="98D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3867" autoAdjust="0"/>
  </p:normalViewPr>
  <p:slideViewPr>
    <p:cSldViewPr showGuides="1">
      <p:cViewPr varScale="1">
        <p:scale>
          <a:sx n="107" d="100"/>
          <a:sy n="107" d="100"/>
        </p:scale>
        <p:origin x="893" y="72"/>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pPr/>
              <a:t>2021/4/9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pPr/>
              <a:t>‹#›</a:t>
            </a:fld>
            <a:endParaRPr lang="zh-CN" altLang="en-US"/>
          </a:p>
        </p:txBody>
      </p:sp>
    </p:spTree>
    <p:extLst>
      <p:ext uri="{BB962C8B-B14F-4D97-AF65-F5344CB8AC3E}">
        <p14:creationId xmlns:p14="http://schemas.microsoft.com/office/powerpoint/2010/main" val="12066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25</a:t>
            </a:fld>
            <a:endParaRPr lang="zh-CN" altLang="en-US"/>
          </a:p>
        </p:txBody>
      </p:sp>
    </p:spTree>
    <p:extLst>
      <p:ext uri="{BB962C8B-B14F-4D97-AF65-F5344CB8AC3E}">
        <p14:creationId xmlns:p14="http://schemas.microsoft.com/office/powerpoint/2010/main" val="377760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6659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983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06826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047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40232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14899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6206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4190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5735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30825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134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pPr/>
              <a:t>2021/4/9</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065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961211" y="-885968"/>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7637611" y="-30306"/>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5456385" y="603107"/>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6872436" y="63803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7875736" y="80820"/>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8393261" y="-1063768"/>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7596336" y="565007"/>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9056836" y="1722295"/>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9447361" y="999982"/>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8259911" y="2312845"/>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7482036" y="2736707"/>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8767911" y="2328720"/>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8012261" y="216362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7729686" y="2335070"/>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6926411" y="1766745"/>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6456511" y="1485757"/>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6123136" y="196677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5770711" y="216362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7185173" y="3329598"/>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7135961" y="390987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7258912" y="4131694"/>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6881961" y="4595670"/>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7078811" y="4962382"/>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7075636" y="4595670"/>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7002611" y="4784582"/>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6897836" y="4262295"/>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6967686" y="157942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7243911" y="3470132"/>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6777186" y="3841607"/>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6529604" y="327645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6224736" y="2186639"/>
            <a:ext cx="1295400" cy="1220788"/>
          </a:xfrm>
          <a:prstGeom prst="ellipse">
            <a:avLst/>
          </a:prstGeom>
          <a:solidFill>
            <a:srgbClr val="EA5514">
              <a:alpha val="61176"/>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4491970" y="2303320"/>
            <a:ext cx="139621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7200" dirty="0">
                <a:solidFill>
                  <a:srgbClr val="EA5514"/>
                </a:solidFill>
                <a:latin typeface="Impact" pitchFamily="34" charset="0"/>
              </a:rPr>
              <a:t>APP</a:t>
            </a:r>
            <a:endParaRPr kumimoji="0" lang="zh-CN"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32" name="Rectangle 39"/>
          <p:cNvSpPr>
            <a:spLocks noChangeArrowheads="1"/>
          </p:cNvSpPr>
          <p:nvPr/>
        </p:nvSpPr>
        <p:spPr bwMode="auto">
          <a:xfrm>
            <a:off x="5617517" y="2417194"/>
            <a:ext cx="25288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4800" b="1" dirty="0">
                <a:solidFill>
                  <a:srgbClr val="3A3A3A"/>
                </a:solidFill>
                <a:latin typeface="微软雅黑" pitchFamily="34" charset="-122"/>
                <a:ea typeface="微软雅黑" pitchFamily="34" charset="-122"/>
              </a:rPr>
              <a:t>开发</a:t>
            </a:r>
            <a:endParaRPr lang="zh-CN" altLang="zh-CN" sz="4800" b="1" dirty="0">
              <a:solidFill>
                <a:srgbClr val="3A3A3A"/>
              </a:solidFill>
              <a:latin typeface="微软雅黑" pitchFamily="34" charset="-122"/>
              <a:ea typeface="微软雅黑" pitchFamily="34" charset="-122"/>
            </a:endParaRPr>
          </a:p>
        </p:txBody>
      </p:sp>
      <p:sp>
        <p:nvSpPr>
          <p:cNvPr id="1033" name="Rectangle 40"/>
          <p:cNvSpPr>
            <a:spLocks noChangeArrowheads="1"/>
          </p:cNvSpPr>
          <p:nvPr/>
        </p:nvSpPr>
        <p:spPr bwMode="auto">
          <a:xfrm>
            <a:off x="1416024" y="1671177"/>
            <a:ext cx="47483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lang="zh-CN" altLang="en-US" sz="2800" dirty="0">
                <a:solidFill>
                  <a:schemeClr val="tx1">
                    <a:lumMod val="50000"/>
                    <a:lumOff val="50000"/>
                  </a:schemeClr>
                </a:solidFill>
                <a:latin typeface="微软雅黑" pitchFamily="34" charset="-122"/>
                <a:ea typeface="微软雅黑" pitchFamily="34" charset="-122"/>
                <a:sym typeface="+mn-lt"/>
              </a:rPr>
              <a:t>基于</a:t>
            </a:r>
            <a:r>
              <a:rPr lang="en-US" altLang="zh-CN" sz="2800" dirty="0">
                <a:solidFill>
                  <a:schemeClr val="tx1">
                    <a:lumMod val="50000"/>
                    <a:lumOff val="50000"/>
                  </a:schemeClr>
                </a:solidFill>
                <a:latin typeface="微软雅黑" pitchFamily="34" charset="-122"/>
                <a:ea typeface="微软雅黑" pitchFamily="34" charset="-122"/>
                <a:sym typeface="+mn-lt"/>
              </a:rPr>
              <a:t>flutter</a:t>
            </a:r>
            <a:r>
              <a:rPr lang="zh-CN" altLang="en-US" sz="2800" dirty="0">
                <a:solidFill>
                  <a:schemeClr val="tx1">
                    <a:lumMod val="50000"/>
                    <a:lumOff val="50000"/>
                  </a:schemeClr>
                </a:solidFill>
                <a:latin typeface="微软雅黑" pitchFamily="34" charset="-122"/>
                <a:ea typeface="微软雅黑" pitchFamily="34" charset="-122"/>
                <a:sym typeface="+mn-lt"/>
              </a:rPr>
              <a:t>和</a:t>
            </a:r>
            <a:r>
              <a:rPr lang="en-US" altLang="zh-CN" sz="3200" dirty="0">
                <a:solidFill>
                  <a:schemeClr val="tx1">
                    <a:lumMod val="50000"/>
                    <a:lumOff val="50000"/>
                  </a:schemeClr>
                </a:solidFill>
                <a:latin typeface="微软雅黑" pitchFamily="34" charset="-122"/>
                <a:ea typeface="微软雅黑" pitchFamily="34" charset="-122"/>
                <a:sym typeface="+mn-lt"/>
              </a:rPr>
              <a:t>SpringBoot</a:t>
            </a:r>
            <a:r>
              <a:rPr lang="zh-CN" altLang="en-US" sz="2800" dirty="0">
                <a:solidFill>
                  <a:schemeClr val="tx1">
                    <a:lumMod val="50000"/>
                    <a:lumOff val="50000"/>
                  </a:schemeClr>
                </a:solidFill>
                <a:latin typeface="微软雅黑" pitchFamily="34" charset="-122"/>
                <a:ea typeface="微软雅黑" pitchFamily="34" charset="-122"/>
                <a:sym typeface="+mn-lt"/>
              </a:rPr>
              <a:t>的</a:t>
            </a:r>
            <a:endParaRPr lang="zh-CN" altLang="zh-CN" sz="2800" dirty="0">
              <a:solidFill>
                <a:schemeClr val="tx1">
                  <a:lumMod val="50000"/>
                  <a:lumOff val="50000"/>
                </a:schemeClr>
              </a:solidFill>
              <a:latin typeface="微软雅黑" pitchFamily="34" charset="-122"/>
              <a:ea typeface="微软雅黑" pitchFamily="34" charset="-122"/>
            </a:endParaRPr>
          </a:p>
        </p:txBody>
      </p:sp>
      <p:sp>
        <p:nvSpPr>
          <p:cNvPr id="1034" name="Rectangle 41"/>
          <p:cNvSpPr>
            <a:spLocks noChangeArrowheads="1"/>
          </p:cNvSpPr>
          <p:nvPr/>
        </p:nvSpPr>
        <p:spPr bwMode="auto">
          <a:xfrm>
            <a:off x="1398523" y="2360470"/>
            <a:ext cx="27699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lang="zh-CN" altLang="en-US" sz="5400" b="1" dirty="0">
                <a:solidFill>
                  <a:srgbClr val="3A3A3A"/>
                </a:solidFill>
                <a:latin typeface="微软雅黑" pitchFamily="34" charset="-122"/>
                <a:ea typeface="微软雅黑" pitchFamily="34" charset="-122"/>
                <a:sym typeface="+mn-lt"/>
              </a:rPr>
              <a:t>渔乐生活</a:t>
            </a:r>
            <a:endParaRPr lang="zh-CN" altLang="zh-CN" sz="5400" b="1" dirty="0">
              <a:solidFill>
                <a:srgbClr val="3A3A3A"/>
              </a:solidFill>
              <a:latin typeface="微软雅黑" pitchFamily="34" charset="-122"/>
              <a:ea typeface="微软雅黑" pitchFamily="34" charset="-122"/>
            </a:endParaRPr>
          </a:p>
        </p:txBody>
      </p:sp>
      <p:sp>
        <p:nvSpPr>
          <p:cNvPr id="50" name="圆角矩形 49"/>
          <p:cNvSpPr/>
          <p:nvPr/>
        </p:nvSpPr>
        <p:spPr>
          <a:xfrm>
            <a:off x="5426190" y="3499847"/>
            <a:ext cx="1295400" cy="468711"/>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EA5514"/>
                </a:solidFill>
                <a:latin typeface="微软雅黑" panose="020B0503020204020204" pitchFamily="34" charset="-122"/>
                <a:ea typeface="微软雅黑" panose="020B0503020204020204" pitchFamily="34" charset="-122"/>
              </a:rPr>
              <a:t>G10</a:t>
            </a:r>
            <a:endParaRPr lang="zh-CN" altLang="en-US" sz="2400"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885788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53" presetClass="entr" presetSubtype="16" fill="hold" grpId="0" nodeType="withEffect">
                                      <p:stCondLst>
                                        <p:cond delay="1300"/>
                                      </p:stCondLst>
                                      <p:childTnLst>
                                        <p:set>
                                          <p:cBhvr>
                                            <p:cTn id="233" dur="1" fill="hold">
                                              <p:stCondLst>
                                                <p:cond delay="0"/>
                                              </p:stCondLst>
                                            </p:cTn>
                                            <p:tgtEl>
                                              <p:spTgt spid="1032"/>
                                            </p:tgtEl>
                                            <p:attrNameLst>
                                              <p:attrName>style.visibility</p:attrName>
                                            </p:attrNameLst>
                                          </p:cBhvr>
                                          <p:to>
                                            <p:strVal val="visible"/>
                                          </p:to>
                                        </p:set>
                                        <p:anim calcmode="lin" valueType="num">
                                          <p:cBhvr>
                                            <p:cTn id="234" dur="300" fill="hold"/>
                                            <p:tgtEl>
                                              <p:spTgt spid="1032"/>
                                            </p:tgtEl>
                                            <p:attrNameLst>
                                              <p:attrName>ppt_w</p:attrName>
                                            </p:attrNameLst>
                                          </p:cBhvr>
                                          <p:tavLst>
                                            <p:tav tm="0">
                                              <p:val>
                                                <p:fltVal val="0"/>
                                              </p:val>
                                            </p:tav>
                                            <p:tav tm="100000">
                                              <p:val>
                                                <p:strVal val="#ppt_w"/>
                                              </p:val>
                                            </p:tav>
                                          </p:tavLst>
                                        </p:anim>
                                        <p:anim calcmode="lin" valueType="num">
                                          <p:cBhvr>
                                            <p:cTn id="235" dur="300" fill="hold"/>
                                            <p:tgtEl>
                                              <p:spTgt spid="1032"/>
                                            </p:tgtEl>
                                            <p:attrNameLst>
                                              <p:attrName>ppt_h</p:attrName>
                                            </p:attrNameLst>
                                          </p:cBhvr>
                                          <p:tavLst>
                                            <p:tav tm="0">
                                              <p:val>
                                                <p:fltVal val="0"/>
                                              </p:val>
                                            </p:tav>
                                            <p:tav tm="100000">
                                              <p:val>
                                                <p:strVal val="#ppt_h"/>
                                              </p:val>
                                            </p:tav>
                                          </p:tavLst>
                                        </p:anim>
                                        <p:animEffect transition="in" filter="fade">
                                          <p:cBhvr>
                                            <p:cTn id="236" dur="300"/>
                                            <p:tgtEl>
                                              <p:spTgt spid="1032"/>
                                            </p:tgtEl>
                                          </p:cBhvr>
                                        </p:animEffect>
                                      </p:childTnLst>
                                    </p:cTn>
                                  </p:par>
                                  <p:par>
                                    <p:cTn id="237" presetID="6" presetClass="emph" presetSubtype="0" autoRev="1" fill="hold" grpId="1" nodeType="withEffect">
                                      <p:stCondLst>
                                        <p:cond delay="1600"/>
                                      </p:stCondLst>
                                      <p:childTnLst>
                                        <p:animScale>
                                          <p:cBhvr>
                                            <p:cTn id="238" dur="150" fill="hold"/>
                                            <p:tgtEl>
                                              <p:spTgt spid="1032"/>
                                            </p:tgtEl>
                                          </p:cBhvr>
                                          <p:by x="110000" y="110000"/>
                                        </p:animScale>
                                      </p:childTnLst>
                                    </p:cTn>
                                  </p:par>
                                  <p:par>
                                    <p:cTn id="239" presetID="2" presetClass="entr" presetSubtype="8" fill="hold" grpId="0" nodeType="withEffect" p14:presetBounceEnd="80000">
                                      <p:stCondLst>
                                        <p:cond delay="1900"/>
                                      </p:stCondLst>
                                      <p:childTnLst>
                                        <p:set>
                                          <p:cBhvr>
                                            <p:cTn id="240" dur="1" fill="hold">
                                              <p:stCondLst>
                                                <p:cond delay="0"/>
                                              </p:stCondLst>
                                            </p:cTn>
                                            <p:tgtEl>
                                              <p:spTgt spid="1033"/>
                                            </p:tgtEl>
                                            <p:attrNameLst>
                                              <p:attrName>style.visibility</p:attrName>
                                            </p:attrNameLst>
                                          </p:cBhvr>
                                          <p:to>
                                            <p:strVal val="visible"/>
                                          </p:to>
                                        </p:set>
                                        <p:anim calcmode="lin" valueType="num" p14:bounceEnd="80000">
                                          <p:cBhvr additive="base">
                                            <p:cTn id="241" dur="4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242" dur="400" fill="hold"/>
                                            <p:tgtEl>
                                              <p:spTgt spid="1033"/>
                                            </p:tgtEl>
                                            <p:attrNameLst>
                                              <p:attrName>ppt_y</p:attrName>
                                            </p:attrNameLst>
                                          </p:cBhvr>
                                          <p:tavLst>
                                            <p:tav tm="0">
                                              <p:val>
                                                <p:strVal val="#ppt_y"/>
                                              </p:val>
                                            </p:tav>
                                            <p:tav tm="100000">
                                              <p:val>
                                                <p:strVal val="#ppt_y"/>
                                              </p:val>
                                            </p:tav>
                                          </p:tavLst>
                                        </p:anim>
                                      </p:childTnLst>
                                    </p:cTn>
                                  </p:par>
                                  <p:par>
                                    <p:cTn id="243" presetID="2" presetClass="entr" presetSubtype="4" fill="hold" grpId="0" nodeType="withEffect" p14:presetBounceEnd="80000">
                                      <p:stCondLst>
                                        <p:cond delay="1900"/>
                                      </p:stCondLst>
                                      <p:childTnLst>
                                        <p:set>
                                          <p:cBhvr>
                                            <p:cTn id="244" dur="1" fill="hold">
                                              <p:stCondLst>
                                                <p:cond delay="0"/>
                                              </p:stCondLst>
                                            </p:cTn>
                                            <p:tgtEl>
                                              <p:spTgt spid="50"/>
                                            </p:tgtEl>
                                            <p:attrNameLst>
                                              <p:attrName>style.visibility</p:attrName>
                                            </p:attrNameLst>
                                          </p:cBhvr>
                                          <p:to>
                                            <p:strVal val="visible"/>
                                          </p:to>
                                        </p:set>
                                        <p:anim calcmode="lin" valueType="num" p14:bounceEnd="80000">
                                          <p:cBhvr additive="base">
                                            <p:cTn id="245" dur="6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246" dur="6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032" grpId="0"/>
          <p:bldP spid="1032" grpId="1"/>
          <p:bldP spid="1033"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53" presetClass="entr" presetSubtype="16" fill="hold" grpId="0" nodeType="withEffect">
                                      <p:stCondLst>
                                        <p:cond delay="1300"/>
                                      </p:stCondLst>
                                      <p:childTnLst>
                                        <p:set>
                                          <p:cBhvr>
                                            <p:cTn id="233" dur="1" fill="hold">
                                              <p:stCondLst>
                                                <p:cond delay="0"/>
                                              </p:stCondLst>
                                            </p:cTn>
                                            <p:tgtEl>
                                              <p:spTgt spid="1032"/>
                                            </p:tgtEl>
                                            <p:attrNameLst>
                                              <p:attrName>style.visibility</p:attrName>
                                            </p:attrNameLst>
                                          </p:cBhvr>
                                          <p:to>
                                            <p:strVal val="visible"/>
                                          </p:to>
                                        </p:set>
                                        <p:anim calcmode="lin" valueType="num">
                                          <p:cBhvr>
                                            <p:cTn id="234" dur="300" fill="hold"/>
                                            <p:tgtEl>
                                              <p:spTgt spid="1032"/>
                                            </p:tgtEl>
                                            <p:attrNameLst>
                                              <p:attrName>ppt_w</p:attrName>
                                            </p:attrNameLst>
                                          </p:cBhvr>
                                          <p:tavLst>
                                            <p:tav tm="0">
                                              <p:val>
                                                <p:fltVal val="0"/>
                                              </p:val>
                                            </p:tav>
                                            <p:tav tm="100000">
                                              <p:val>
                                                <p:strVal val="#ppt_w"/>
                                              </p:val>
                                            </p:tav>
                                          </p:tavLst>
                                        </p:anim>
                                        <p:anim calcmode="lin" valueType="num">
                                          <p:cBhvr>
                                            <p:cTn id="235" dur="300" fill="hold"/>
                                            <p:tgtEl>
                                              <p:spTgt spid="1032"/>
                                            </p:tgtEl>
                                            <p:attrNameLst>
                                              <p:attrName>ppt_h</p:attrName>
                                            </p:attrNameLst>
                                          </p:cBhvr>
                                          <p:tavLst>
                                            <p:tav tm="0">
                                              <p:val>
                                                <p:fltVal val="0"/>
                                              </p:val>
                                            </p:tav>
                                            <p:tav tm="100000">
                                              <p:val>
                                                <p:strVal val="#ppt_h"/>
                                              </p:val>
                                            </p:tav>
                                          </p:tavLst>
                                        </p:anim>
                                        <p:animEffect transition="in" filter="fade">
                                          <p:cBhvr>
                                            <p:cTn id="236" dur="300"/>
                                            <p:tgtEl>
                                              <p:spTgt spid="1032"/>
                                            </p:tgtEl>
                                          </p:cBhvr>
                                        </p:animEffect>
                                      </p:childTnLst>
                                    </p:cTn>
                                  </p:par>
                                  <p:par>
                                    <p:cTn id="237" presetID="6" presetClass="emph" presetSubtype="0" autoRev="1" fill="hold" grpId="1" nodeType="withEffect">
                                      <p:stCondLst>
                                        <p:cond delay="1600"/>
                                      </p:stCondLst>
                                      <p:childTnLst>
                                        <p:animScale>
                                          <p:cBhvr>
                                            <p:cTn id="238" dur="150" fill="hold"/>
                                            <p:tgtEl>
                                              <p:spTgt spid="1032"/>
                                            </p:tgtEl>
                                          </p:cBhvr>
                                          <p:by x="110000" y="110000"/>
                                        </p:animScale>
                                      </p:childTnLst>
                                    </p:cTn>
                                  </p:par>
                                  <p:par>
                                    <p:cTn id="239" presetID="2" presetClass="entr" presetSubtype="8" fill="hold" grpId="0" nodeType="withEffect">
                                      <p:stCondLst>
                                        <p:cond delay="1900"/>
                                      </p:stCondLst>
                                      <p:childTnLst>
                                        <p:set>
                                          <p:cBhvr>
                                            <p:cTn id="240" dur="1" fill="hold">
                                              <p:stCondLst>
                                                <p:cond delay="0"/>
                                              </p:stCondLst>
                                            </p:cTn>
                                            <p:tgtEl>
                                              <p:spTgt spid="1033"/>
                                            </p:tgtEl>
                                            <p:attrNameLst>
                                              <p:attrName>style.visibility</p:attrName>
                                            </p:attrNameLst>
                                          </p:cBhvr>
                                          <p:to>
                                            <p:strVal val="visible"/>
                                          </p:to>
                                        </p:set>
                                        <p:anim calcmode="lin" valueType="num">
                                          <p:cBhvr additive="base">
                                            <p:cTn id="241" dur="400" fill="hold"/>
                                            <p:tgtEl>
                                              <p:spTgt spid="1033"/>
                                            </p:tgtEl>
                                            <p:attrNameLst>
                                              <p:attrName>ppt_x</p:attrName>
                                            </p:attrNameLst>
                                          </p:cBhvr>
                                          <p:tavLst>
                                            <p:tav tm="0">
                                              <p:val>
                                                <p:strVal val="0-#ppt_w/2"/>
                                              </p:val>
                                            </p:tav>
                                            <p:tav tm="100000">
                                              <p:val>
                                                <p:strVal val="#ppt_x"/>
                                              </p:val>
                                            </p:tav>
                                          </p:tavLst>
                                        </p:anim>
                                        <p:anim calcmode="lin" valueType="num">
                                          <p:cBhvr additive="base">
                                            <p:cTn id="242" dur="400" fill="hold"/>
                                            <p:tgtEl>
                                              <p:spTgt spid="1033"/>
                                            </p:tgtEl>
                                            <p:attrNameLst>
                                              <p:attrName>ppt_y</p:attrName>
                                            </p:attrNameLst>
                                          </p:cBhvr>
                                          <p:tavLst>
                                            <p:tav tm="0">
                                              <p:val>
                                                <p:strVal val="#ppt_y"/>
                                              </p:val>
                                            </p:tav>
                                            <p:tav tm="100000">
                                              <p:val>
                                                <p:strVal val="#ppt_y"/>
                                              </p:val>
                                            </p:tav>
                                          </p:tavLst>
                                        </p:anim>
                                      </p:childTnLst>
                                    </p:cTn>
                                  </p:par>
                                  <p:par>
                                    <p:cTn id="243" presetID="2" presetClass="entr" presetSubtype="4" fill="hold" grpId="0" nodeType="withEffect">
                                      <p:stCondLst>
                                        <p:cond delay="1900"/>
                                      </p:stCondLst>
                                      <p:childTnLst>
                                        <p:set>
                                          <p:cBhvr>
                                            <p:cTn id="244" dur="1" fill="hold">
                                              <p:stCondLst>
                                                <p:cond delay="0"/>
                                              </p:stCondLst>
                                            </p:cTn>
                                            <p:tgtEl>
                                              <p:spTgt spid="50"/>
                                            </p:tgtEl>
                                            <p:attrNameLst>
                                              <p:attrName>style.visibility</p:attrName>
                                            </p:attrNameLst>
                                          </p:cBhvr>
                                          <p:to>
                                            <p:strVal val="visible"/>
                                          </p:to>
                                        </p:set>
                                        <p:anim calcmode="lin" valueType="num">
                                          <p:cBhvr additive="base">
                                            <p:cTn id="245" dur="600" fill="hold"/>
                                            <p:tgtEl>
                                              <p:spTgt spid="50"/>
                                            </p:tgtEl>
                                            <p:attrNameLst>
                                              <p:attrName>ppt_x</p:attrName>
                                            </p:attrNameLst>
                                          </p:cBhvr>
                                          <p:tavLst>
                                            <p:tav tm="0">
                                              <p:val>
                                                <p:strVal val="#ppt_x"/>
                                              </p:val>
                                            </p:tav>
                                            <p:tav tm="100000">
                                              <p:val>
                                                <p:strVal val="#ppt_x"/>
                                              </p:val>
                                            </p:tav>
                                          </p:tavLst>
                                        </p:anim>
                                        <p:anim calcmode="lin" valueType="num">
                                          <p:cBhvr additive="base">
                                            <p:cTn id="246" dur="6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032" grpId="0"/>
          <p:bldP spid="1032" grpId="1"/>
          <p:bldP spid="1033" grpId="0"/>
          <p:bldP spid="5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BFFC795-5BF8-440B-9D23-7FD4E8C98FC2}"/>
              </a:ext>
            </a:extLst>
          </p:cNvPr>
          <p:cNvGrpSpPr/>
          <p:nvPr/>
        </p:nvGrpSpPr>
        <p:grpSpPr>
          <a:xfrm>
            <a:off x="0" y="875179"/>
            <a:ext cx="9144000" cy="3928237"/>
            <a:chOff x="-4282523" y="2186464"/>
            <a:chExt cx="9144000" cy="2729894"/>
          </a:xfrm>
        </p:grpSpPr>
        <p:sp>
          <p:nvSpPr>
            <p:cNvPr id="10" name="Rectangle 2" descr="psb">
              <a:extLst>
                <a:ext uri="{FF2B5EF4-FFF2-40B4-BE49-F238E27FC236}">
                  <a16:creationId xmlns:a16="http://schemas.microsoft.com/office/drawing/2014/main" id="{04FDC66E-D481-48B0-9725-6758B076C01C}"/>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527FC7DD-6C68-486A-A8A4-17F2087F9AF4}"/>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继承</a:t>
            </a:r>
          </a:p>
        </p:txBody>
      </p:sp>
      <p:sp>
        <p:nvSpPr>
          <p:cNvPr id="2002965" name="矩形 2002964"/>
          <p:cNvSpPr/>
          <p:nvPr/>
        </p:nvSpPr>
        <p:spPr>
          <a:xfrm>
            <a:off x="407814" y="944203"/>
            <a:ext cx="7687945" cy="4358640"/>
          </a:xfrm>
          <a:prstGeom prst="rect">
            <a:avLst/>
          </a:prstGeom>
          <a:noFill/>
          <a:ln w="9525">
            <a:noFill/>
          </a:ln>
        </p:spPr>
        <p:txBody>
          <a:bodyPr/>
          <a:lstStyle/>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继承（</a:t>
            </a:r>
            <a:r>
              <a:rPr lang="en-US" altLang="zh-CN" sz="1600" b="1" dirty="0">
                <a:solidFill>
                  <a:srgbClr val="EA5514"/>
                </a:solidFill>
                <a:latin typeface="微软雅黑" panose="020B0503020204020204" pitchFamily="34" charset="-122"/>
                <a:ea typeface="微软雅黑" panose="020B0503020204020204" pitchFamily="34" charset="-122"/>
              </a:rPr>
              <a:t>Inheritance</a:t>
            </a:r>
            <a:r>
              <a:rPr lang="zh-CN" altLang="en-US" sz="1600" b="1" dirty="0">
                <a:solidFill>
                  <a:srgbClr val="EA5514"/>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是一种一般类与特殊类的层次模型。继承性是指特殊类的对象具有其一般类的属性和方法，在其之上又增加了自己的特殊属性和方法。继承的过程，就是从一般到特殊的过程。</a:t>
            </a:r>
          </a:p>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在继承中，需要明确这样两个概念，子类和父类。</a:t>
            </a:r>
          </a:p>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AC090"/>
                </a:solidFill>
                <a:latin typeface="微软雅黑" panose="020B0503020204020204" pitchFamily="34" charset="-122"/>
                <a:ea typeface="微软雅黑" panose="020B0503020204020204" pitchFamily="34" charset="-122"/>
              </a:rPr>
              <a:t>子类</a:t>
            </a:r>
            <a:r>
              <a:rPr lang="zh-CN" altLang="en-US" sz="1600" b="1" dirty="0">
                <a:solidFill>
                  <a:schemeClr val="bg1"/>
                </a:solidFill>
                <a:latin typeface="微软雅黑" panose="020B0503020204020204" pitchFamily="34" charset="-122"/>
                <a:ea typeface="微软雅黑" panose="020B0503020204020204" pitchFamily="34" charset="-122"/>
              </a:rPr>
              <a:t>：指的是通过继承创建的新类称为“子类” 或者“派生类”。</a:t>
            </a:r>
          </a:p>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AC090"/>
                </a:solidFill>
                <a:latin typeface="微软雅黑" panose="020B0503020204020204" pitchFamily="34" charset="-122"/>
                <a:ea typeface="微软雅黑" panose="020B0503020204020204" pitchFamily="34" charset="-122"/>
              </a:rPr>
              <a:t>父类</a:t>
            </a:r>
            <a:r>
              <a:rPr lang="zh-CN" altLang="en-US" sz="1600" b="1" dirty="0">
                <a:solidFill>
                  <a:schemeClr val="bg1"/>
                </a:solidFill>
                <a:latin typeface="微软雅黑" panose="020B0503020204020204" pitchFamily="34" charset="-122"/>
                <a:ea typeface="微软雅黑" panose="020B0503020204020204" pitchFamily="34" charset="-122"/>
              </a:rPr>
              <a:t>：指的是被继承的类称为“基类”、“ 父类” 或“ 超类”。</a:t>
            </a:r>
            <a:r>
              <a:rPr lang="en-US" altLang="zh-CN" sz="1600" b="1" dirty="0">
                <a:solidFill>
                  <a:schemeClr val="bg1"/>
                </a:solidFill>
                <a:latin typeface="微软雅黑" panose="020B0503020204020204" pitchFamily="34" charset="-122"/>
                <a:ea typeface="微软雅黑" panose="020B0503020204020204" pitchFamily="34" charset="-122"/>
              </a:rPr>
              <a:t>                                         </a:t>
            </a:r>
          </a:p>
          <a:p>
            <a:pPr marL="457200" indent="-457200" algn="l">
              <a:lnSpc>
                <a:spcPct val="150000"/>
              </a:lnSpc>
            </a:pPr>
            <a:endParaRPr lang="en-US" altLang="zh-CN" sz="1600" b="1" dirty="0">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继承分为单重继承和多重继承两类。</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AC090"/>
                </a:solidFill>
                <a:latin typeface="微软雅黑" panose="020B0503020204020204" pitchFamily="34" charset="-122"/>
                <a:ea typeface="微软雅黑" panose="020B0503020204020204" pitchFamily="34" charset="-122"/>
              </a:rPr>
              <a:t>单重继承</a:t>
            </a:r>
            <a:r>
              <a:rPr lang="zh-CN" altLang="en-US" sz="1600" b="1" dirty="0">
                <a:solidFill>
                  <a:schemeClr val="bg1"/>
                </a:solidFill>
                <a:latin typeface="微软雅黑" panose="020B0503020204020204" pitchFamily="34" charset="-122"/>
                <a:ea typeface="微软雅黑" panose="020B0503020204020204" pitchFamily="34" charset="-122"/>
              </a:rPr>
              <a:t>：指一个子类只有一个父类</a:t>
            </a:r>
          </a:p>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AC090"/>
                </a:solidFill>
                <a:latin typeface="微软雅黑" panose="020B0503020204020204" pitchFamily="34" charset="-122"/>
                <a:ea typeface="微软雅黑" panose="020B0503020204020204" pitchFamily="34" charset="-122"/>
              </a:rPr>
              <a:t>多重继承</a:t>
            </a:r>
            <a:r>
              <a:rPr lang="zh-CN" altLang="en-US" sz="1600" b="1" dirty="0">
                <a:solidFill>
                  <a:schemeClr val="bg1"/>
                </a:solidFill>
                <a:latin typeface="微软雅黑" panose="020B0503020204020204" pitchFamily="34" charset="-122"/>
                <a:ea typeface="微软雅黑" panose="020B0503020204020204" pitchFamily="34" charset="-122"/>
              </a:rPr>
              <a:t>：指一个子类可以有多个父类</a:t>
            </a:r>
          </a:p>
          <a:p>
            <a:pPr marL="457200" indent="-457200" algn="l">
              <a:lnSpc>
                <a:spcPct val="150000"/>
              </a:lnSpc>
            </a:pPr>
            <a:endParaRPr lang="zh-CN"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55C332D-35A3-4303-A68F-8F1CE4B180DE}"/>
              </a:ext>
            </a:extLst>
          </p:cNvPr>
          <p:cNvGrpSpPr/>
          <p:nvPr/>
        </p:nvGrpSpPr>
        <p:grpSpPr>
          <a:xfrm>
            <a:off x="0" y="946242"/>
            <a:ext cx="9144000" cy="3132137"/>
            <a:chOff x="-4282523" y="2186464"/>
            <a:chExt cx="9144000" cy="2729894"/>
          </a:xfrm>
        </p:grpSpPr>
        <p:sp>
          <p:nvSpPr>
            <p:cNvPr id="14" name="Rectangle 2" descr="psb">
              <a:extLst>
                <a:ext uri="{FF2B5EF4-FFF2-40B4-BE49-F238E27FC236}">
                  <a16:creationId xmlns:a16="http://schemas.microsoft.com/office/drawing/2014/main" id="{FA6492B0-574B-452C-8939-CCF555D49209}"/>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3">
              <a:extLst>
                <a:ext uri="{FF2B5EF4-FFF2-40B4-BE49-F238E27FC236}">
                  <a16:creationId xmlns:a16="http://schemas.microsoft.com/office/drawing/2014/main" id="{E10691D5-655B-45F6-81BC-A796E43F4EC6}"/>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err="1">
                <a:solidFill>
                  <a:srgbClr val="EA5514"/>
                </a:solidFill>
                <a:latin typeface="微软雅黑" panose="020B0503020204020204" pitchFamily="34" charset="-122"/>
                <a:ea typeface="微软雅黑" panose="020B0503020204020204" pitchFamily="34" charset="-122"/>
                <a:cs typeface="宋体" panose="02010600030101010101" pitchFamily="2" charset="-122"/>
              </a:rPr>
              <a:t>多态</a:t>
            </a:r>
          </a:p>
        </p:txBody>
      </p:sp>
      <p:sp>
        <p:nvSpPr>
          <p:cNvPr id="2003974" name="矩形 2003973"/>
          <p:cNvSpPr/>
          <p:nvPr/>
        </p:nvSpPr>
        <p:spPr>
          <a:xfrm>
            <a:off x="153436" y="946012"/>
            <a:ext cx="8412314" cy="4167505"/>
          </a:xfrm>
          <a:prstGeom prst="rect">
            <a:avLst/>
          </a:prstGeom>
          <a:noFill/>
          <a:ln w="9525">
            <a:noFill/>
          </a:ln>
        </p:spPr>
        <p:txBody>
          <a:bodyPr/>
          <a:lstStyle/>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客观世界的事物可以以不同的形态存在，在面向对象程序设计中也参考了客观世界的多态性特点。   </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多态（</a:t>
            </a:r>
            <a:r>
              <a:rPr lang="en-US" altLang="zh-CN" sz="1600" b="1" dirty="0">
                <a:solidFill>
                  <a:srgbClr val="EA5514"/>
                </a:solidFill>
                <a:latin typeface="微软雅黑" panose="020B0503020204020204" pitchFamily="34" charset="-122"/>
                <a:ea typeface="微软雅黑" panose="020B0503020204020204" pitchFamily="34" charset="-122"/>
              </a:rPr>
              <a:t>Polymorphism</a:t>
            </a:r>
            <a:r>
              <a:rPr lang="zh-CN" altLang="en-US" sz="1600" b="1" dirty="0">
                <a:solidFill>
                  <a:srgbClr val="EA5514"/>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是指类中同一函数名对应多个功能相似的不同函数，可以使用</a:t>
            </a:r>
            <a:r>
              <a:rPr lang="zh-CN" altLang="en-US" sz="1600" b="1" dirty="0">
                <a:solidFill>
                  <a:srgbClr val="FAC090"/>
                </a:solidFill>
                <a:latin typeface="微软雅黑" panose="020B0503020204020204" pitchFamily="34" charset="-122"/>
                <a:ea typeface="微软雅黑" panose="020B0503020204020204" pitchFamily="34" charset="-122"/>
              </a:rPr>
              <a:t>相同的调用方式</a:t>
            </a:r>
            <a:r>
              <a:rPr lang="zh-CN" altLang="en-US" sz="1600" b="1" dirty="0">
                <a:solidFill>
                  <a:schemeClr val="bg1"/>
                </a:solidFill>
                <a:latin typeface="微软雅黑" panose="020B0503020204020204" pitchFamily="34" charset="-122"/>
                <a:ea typeface="微软雅黑" panose="020B0503020204020204" pitchFamily="34" charset="-122"/>
              </a:rPr>
              <a:t>来调用这些具有</a:t>
            </a:r>
            <a:r>
              <a:rPr lang="zh-CN" altLang="en-US" sz="1600" b="1" dirty="0">
                <a:solidFill>
                  <a:srgbClr val="FAC090"/>
                </a:solidFill>
                <a:latin typeface="微软雅黑" panose="020B0503020204020204" pitchFamily="34" charset="-122"/>
                <a:ea typeface="微软雅黑" panose="020B0503020204020204" pitchFamily="34" charset="-122"/>
              </a:rPr>
              <a:t>不同功能的同名函数</a:t>
            </a:r>
            <a:r>
              <a:rPr lang="zh-CN" altLang="en-US" sz="1600" b="1" dirty="0">
                <a:solidFill>
                  <a:schemeClr val="bg1"/>
                </a:solidFill>
                <a:latin typeface="微软雅黑" panose="020B0503020204020204" pitchFamily="34" charset="-122"/>
                <a:ea typeface="微软雅黑" panose="020B0503020204020204" pitchFamily="34" charset="-122"/>
              </a:rPr>
              <a:t>，这些同名的函数可以是参数的个数或是类型不同，但是函数名相同，当进行调用的时候，根据所传的数据选定相应的函数，从而去执行不同的功能。如</a:t>
            </a:r>
            <a:r>
              <a:rPr lang="zh-CN" sz="1600" b="1" dirty="0">
                <a:solidFill>
                  <a:schemeClr val="bg1"/>
                </a:solidFill>
                <a:latin typeface="微软雅黑" panose="020B0503020204020204" pitchFamily="34" charset="-122"/>
                <a:ea typeface="微软雅黑" panose="020B0503020204020204" pitchFamily="34" charset="-122"/>
              </a:rPr>
              <a:t>下图</a:t>
            </a:r>
            <a:r>
              <a:rPr lang="zh-CN" altLang="en-US" sz="1600" b="1" dirty="0">
                <a:solidFill>
                  <a:schemeClr val="bg1"/>
                </a:solidFill>
                <a:latin typeface="微软雅黑" panose="020B0503020204020204" pitchFamily="34" charset="-122"/>
                <a:ea typeface="微软雅黑" panose="020B0503020204020204" pitchFamily="34" charset="-122"/>
              </a:rPr>
              <a:t>所示的就是多态性的表现</a:t>
            </a:r>
          </a:p>
        </p:txBody>
      </p:sp>
      <p:pic>
        <p:nvPicPr>
          <p:cNvPr id="2" name="图片 1"/>
          <p:cNvPicPr>
            <a:picLocks noChangeAspect="1"/>
          </p:cNvPicPr>
          <p:nvPr/>
        </p:nvPicPr>
        <p:blipFill>
          <a:blip r:embed="rId3"/>
          <a:stretch>
            <a:fillRect/>
          </a:stretch>
        </p:blipFill>
        <p:spPr>
          <a:xfrm>
            <a:off x="1475656" y="3301430"/>
            <a:ext cx="5917337" cy="155389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B46B8AE-EB45-4833-933F-5DFCF1CEAA94}"/>
              </a:ext>
            </a:extLst>
          </p:cNvPr>
          <p:cNvGrpSpPr/>
          <p:nvPr/>
        </p:nvGrpSpPr>
        <p:grpSpPr>
          <a:xfrm>
            <a:off x="0" y="745571"/>
            <a:ext cx="9148127" cy="3982178"/>
            <a:chOff x="-4282523" y="2186464"/>
            <a:chExt cx="9144000" cy="2729894"/>
          </a:xfrm>
        </p:grpSpPr>
        <p:sp>
          <p:nvSpPr>
            <p:cNvPr id="10" name="Rectangle 2" descr="psb">
              <a:extLst>
                <a:ext uri="{FF2B5EF4-FFF2-40B4-BE49-F238E27FC236}">
                  <a16:creationId xmlns:a16="http://schemas.microsoft.com/office/drawing/2014/main" id="{A76DE4A8-745A-4BB4-A6C7-B3ACB91FFAE2}"/>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A5D72DC6-8CB6-4C47-B20B-84D01F32D50B}"/>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err="1">
                <a:solidFill>
                  <a:srgbClr val="EA5514"/>
                </a:solidFill>
                <a:latin typeface="微软雅黑" panose="020B0503020204020204" pitchFamily="34" charset="-122"/>
                <a:ea typeface="微软雅黑" panose="020B0503020204020204" pitchFamily="34" charset="-122"/>
                <a:cs typeface="宋体" panose="02010600030101010101" pitchFamily="2" charset="-122"/>
              </a:rPr>
              <a:t>消息</a:t>
            </a:r>
          </a:p>
        </p:txBody>
      </p:sp>
      <p:sp>
        <p:nvSpPr>
          <p:cNvPr id="2049027" name="矩形 2049026"/>
          <p:cNvSpPr/>
          <p:nvPr/>
        </p:nvSpPr>
        <p:spPr>
          <a:xfrm>
            <a:off x="25649" y="863670"/>
            <a:ext cx="8699920" cy="4198620"/>
          </a:xfrm>
          <a:prstGeom prst="rect">
            <a:avLst/>
          </a:prstGeom>
          <a:noFill/>
          <a:ln w="9525">
            <a:noFill/>
          </a:ln>
        </p:spPr>
        <p:txBody>
          <a:bodyPr/>
          <a:lstStyle/>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在面向对象程序设计中，对象之间是通过消息进行通信的，多个对象之间通过传递消息来请求或提供服务，从而使一个软件具有更强大的功能   </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对于一个对象，它可以接收不同形式的多个消息，并产生不同的结果；相同形式的消息可以发送给不同的对象，并产生不同的结果；在发送消息的时候可以不考虑具体的接收者，对象可以对消息做出响应，也可以拒绝消息，也就是说不是必须要对消息做出响应。</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通常，一个</a:t>
            </a:r>
            <a:r>
              <a:rPr lang="en-US" altLang="zh-CN" sz="1600" b="1" dirty="0" err="1">
                <a:solidFill>
                  <a:srgbClr val="FAC090"/>
                </a:solidFill>
                <a:latin typeface="微软雅黑" panose="020B0503020204020204" pitchFamily="34" charset="-122"/>
                <a:ea typeface="微软雅黑" panose="020B0503020204020204" pitchFamily="34" charset="-122"/>
              </a:rPr>
              <a:t>消息</a:t>
            </a:r>
            <a:r>
              <a:rPr lang="en-US" altLang="zh-CN" sz="1600" b="1" dirty="0" err="1">
                <a:solidFill>
                  <a:schemeClr val="bg1"/>
                </a:solidFill>
                <a:latin typeface="微软雅黑" panose="020B0503020204020204" pitchFamily="34" charset="-122"/>
                <a:ea typeface="微软雅黑" panose="020B0503020204020204" pitchFamily="34" charset="-122"/>
              </a:rPr>
              <a:t>由以下几部分组成</a:t>
            </a:r>
            <a:r>
              <a:rPr lang="en-US" altLang="zh-CN" sz="1600" b="1" dirty="0">
                <a:solidFill>
                  <a:schemeClr val="bg1"/>
                </a:solidFill>
                <a:latin typeface="微软雅黑" panose="020B0503020204020204" pitchFamily="34" charset="-122"/>
                <a:ea typeface="微软雅黑" panose="020B0503020204020204" pitchFamily="34" charset="-122"/>
              </a:rPr>
              <a:t>：</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（1）提供服务的对象名。</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（2）服务的标识，即方法名。</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（3）输入信息，即实际参数。</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（4）响应结果，即返回值或操作结果。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BF64BCE-4C2E-499B-B44D-738355A6E5CA}"/>
              </a:ext>
            </a:extLst>
          </p:cNvPr>
          <p:cNvGrpSpPr/>
          <p:nvPr/>
        </p:nvGrpSpPr>
        <p:grpSpPr>
          <a:xfrm>
            <a:off x="0" y="832179"/>
            <a:ext cx="9148127" cy="3971238"/>
            <a:chOff x="-4282523" y="2186464"/>
            <a:chExt cx="9144000" cy="2729894"/>
          </a:xfrm>
        </p:grpSpPr>
        <p:sp>
          <p:nvSpPr>
            <p:cNvPr id="10" name="Rectangle 2" descr="psb">
              <a:extLst>
                <a:ext uri="{FF2B5EF4-FFF2-40B4-BE49-F238E27FC236}">
                  <a16:creationId xmlns:a16="http://schemas.microsoft.com/office/drawing/2014/main" id="{A43C8B9A-7E0B-4C4F-B2FF-AD8A356D5116}"/>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2D46955F-BE26-43E0-861B-F531133B2939}"/>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面向对象开发</a:t>
            </a:r>
          </a:p>
        </p:txBody>
      </p:sp>
      <p:sp>
        <p:nvSpPr>
          <p:cNvPr id="2050051" name="矩形 2050050"/>
          <p:cNvSpPr/>
          <p:nvPr/>
        </p:nvSpPr>
        <p:spPr>
          <a:xfrm>
            <a:off x="551790" y="1005003"/>
            <a:ext cx="8280400" cy="3893185"/>
          </a:xfrm>
          <a:prstGeom prst="rect">
            <a:avLst/>
          </a:prstGeom>
          <a:noFill/>
          <a:ln w="9525">
            <a:noFill/>
          </a:ln>
        </p:spPr>
        <p:txBody>
          <a:bodyPr/>
          <a:lstStyle/>
          <a:p>
            <a:pPr marL="457200" indent="-457200" algn="l">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    面向对象方法具有很强的类的概念，因此他能很直观地模拟人类对客观世界的</a:t>
            </a:r>
          </a:p>
          <a:p>
            <a:pPr marL="457200" indent="-457200" algn="l">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认识方式。</a:t>
            </a:r>
            <a:endParaRPr lang="en-US" altLang="zh-CN" sz="1400" b="1" dirty="0">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    如果遵照面向对象方法的思想进行软件系统的开发，其</a:t>
            </a:r>
            <a:r>
              <a:rPr lang="en-US" altLang="zh-CN" sz="1400" b="1" dirty="0" err="1">
                <a:solidFill>
                  <a:schemeClr val="bg1"/>
                </a:solidFill>
                <a:latin typeface="微软雅黑" panose="020B0503020204020204" pitchFamily="34" charset="-122"/>
                <a:ea typeface="微软雅黑" panose="020B0503020204020204" pitchFamily="34" charset="-122"/>
              </a:rPr>
              <a:t>过程共</a:t>
            </a:r>
            <a:r>
              <a:rPr lang="zh-CN" altLang="en-US" sz="1400" b="1" dirty="0">
                <a:solidFill>
                  <a:schemeClr val="bg1"/>
                </a:solidFill>
                <a:latin typeface="微软雅黑" panose="020B0503020204020204" pitchFamily="34" charset="-122"/>
                <a:ea typeface="微软雅黑" panose="020B0503020204020204" pitchFamily="34" charset="-122"/>
              </a:rPr>
              <a:t>分为</a:t>
            </a:r>
            <a:r>
              <a:rPr lang="en-US" altLang="zh-CN" sz="1400" b="1" dirty="0">
                <a:solidFill>
                  <a:srgbClr val="FAC090"/>
                </a:solidFill>
                <a:latin typeface="微软雅黑" panose="020B0503020204020204" pitchFamily="34" charset="-122"/>
                <a:ea typeface="微软雅黑" panose="020B0503020204020204" pitchFamily="34" charset="-122"/>
              </a:rPr>
              <a:t>4个阶段</a:t>
            </a:r>
            <a:r>
              <a:rPr lang="en-US" altLang="zh-CN" sz="1400" b="1" dirty="0">
                <a:solidFill>
                  <a:schemeClr val="bg1"/>
                </a:solidFill>
                <a:latin typeface="微软雅黑" panose="020B0503020204020204" pitchFamily="34" charset="-122"/>
                <a:ea typeface="微软雅黑" panose="020B0503020204020204" pitchFamily="34" charset="-122"/>
              </a:rPr>
              <a:t>：</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（1）系统调查和需求分析，分析问题并求解</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       </a:t>
            </a:r>
            <a:r>
              <a:rPr lang="en-US" altLang="zh-CN" sz="1400" b="1" dirty="0" err="1">
                <a:solidFill>
                  <a:schemeClr val="bg1"/>
                </a:solidFill>
                <a:latin typeface="微软雅黑" panose="020B0503020204020204" pitchFamily="34" charset="-122"/>
                <a:ea typeface="微软雅黑" panose="020B0503020204020204" pitchFamily="34" charset="-122"/>
              </a:rPr>
              <a:t>对用户的开发需求进行调查和研究</a:t>
            </a:r>
            <a:r>
              <a:rPr lang="zh-CN" altLang="en-US" sz="1400" b="1" dirty="0">
                <a:solidFill>
                  <a:schemeClr val="bg1"/>
                </a:solidFill>
                <a:latin typeface="微软雅黑" panose="020B0503020204020204" pitchFamily="34" charset="-122"/>
                <a:ea typeface="微软雅黑" panose="020B0503020204020204" pitchFamily="34" charset="-122"/>
              </a:rPr>
              <a:t>，这一个阶段通常称之为面向对象分析，即</a:t>
            </a:r>
            <a:r>
              <a:rPr lang="en-US" altLang="zh-CN" sz="1400" b="1" dirty="0">
                <a:solidFill>
                  <a:schemeClr val="bg1"/>
                </a:solidFill>
                <a:latin typeface="微软雅黑" panose="020B0503020204020204" pitchFamily="34" charset="-122"/>
                <a:ea typeface="微软雅黑" panose="020B0503020204020204" pitchFamily="34" charset="-122"/>
              </a:rPr>
              <a:t>OOA。</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（2）整理问题</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       </a:t>
            </a:r>
            <a:r>
              <a:rPr lang="en-US" altLang="zh-CN" sz="1400" b="1" dirty="0" err="1">
                <a:solidFill>
                  <a:schemeClr val="bg1"/>
                </a:solidFill>
                <a:latin typeface="微软雅黑" panose="020B0503020204020204" pitchFamily="34" charset="-122"/>
                <a:ea typeface="微软雅黑" panose="020B0503020204020204" pitchFamily="34" charset="-122"/>
              </a:rPr>
              <a:t>对第一阶段的结果进一步抽象、归类</a:t>
            </a:r>
            <a:r>
              <a:rPr lang="zh-CN" altLang="en-US" sz="1400" b="1" dirty="0">
                <a:solidFill>
                  <a:schemeClr val="bg1"/>
                </a:solidFill>
                <a:latin typeface="微软雅黑" panose="020B0503020204020204" pitchFamily="34" charset="-122"/>
                <a:ea typeface="微软雅黑" panose="020B0503020204020204" pitchFamily="34" charset="-122"/>
              </a:rPr>
              <a:t>，进行具体的设计，提出程序设计的思路和方法，这个阶段即为面向对象设计</a:t>
            </a:r>
            <a:r>
              <a:rPr lang="en-US" altLang="zh-CN" sz="1400" b="1" dirty="0">
                <a:solidFill>
                  <a:schemeClr val="bg1"/>
                </a:solidFill>
                <a:latin typeface="微软雅黑" panose="020B0503020204020204" pitchFamily="34" charset="-122"/>
                <a:ea typeface="微软雅黑" panose="020B0503020204020204" pitchFamily="34" charset="-122"/>
              </a:rPr>
              <a:t>OOD。</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（3）程序实现</a:t>
            </a:r>
            <a:r>
              <a:rPr lang="zh-CN" altLang="en-US" sz="1400" b="1" dirty="0">
                <a:solidFill>
                  <a:schemeClr val="bg1"/>
                </a:solidFill>
                <a:latin typeface="微软雅黑" panose="020B0503020204020204" pitchFamily="34" charset="-122"/>
                <a:ea typeface="微软雅黑" panose="020B0503020204020204" pitchFamily="34" charset="-122"/>
              </a:rPr>
              <a:t>：面向对象编程</a:t>
            </a:r>
            <a:r>
              <a:rPr lang="en-US" altLang="zh-CN" sz="1400" b="1" dirty="0">
                <a:solidFill>
                  <a:schemeClr val="bg1"/>
                </a:solidFill>
                <a:latin typeface="微软雅黑" panose="020B0503020204020204" pitchFamily="34" charset="-122"/>
                <a:ea typeface="微软雅黑" panose="020B0503020204020204" pitchFamily="34" charset="-122"/>
              </a:rPr>
              <a:t>OOP。</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（4）系统测试</a:t>
            </a:r>
          </a:p>
          <a:p>
            <a:pPr marL="457200" indent="-457200" algn="l">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       </a:t>
            </a:r>
            <a:r>
              <a:rPr lang="en-US" altLang="zh-CN" sz="1400" b="1" dirty="0" err="1">
                <a:solidFill>
                  <a:schemeClr val="bg1"/>
                </a:solidFill>
                <a:latin typeface="微软雅黑" panose="020B0503020204020204" pitchFamily="34" charset="-122"/>
                <a:ea typeface="微软雅黑" panose="020B0503020204020204" pitchFamily="34" charset="-122"/>
              </a:rPr>
              <a:t>系统开发好后，在交付用户使用前，必须对程序进行严格的测试</a:t>
            </a:r>
            <a:r>
              <a:rPr lang="zh-CN" altLang="en-US" sz="1400" b="1" dirty="0">
                <a:solidFill>
                  <a:schemeClr val="bg1"/>
                </a:solidFill>
                <a:latin typeface="微软雅黑" panose="020B0503020204020204" pitchFamily="34" charset="-122"/>
                <a:ea typeface="微软雅黑" panose="020B0503020204020204" pitchFamily="34" charset="-122"/>
              </a:rPr>
              <a:t>，这个阶段称为面向对象测试</a:t>
            </a:r>
            <a:r>
              <a:rPr lang="en-US" altLang="zh-CN" sz="1400" b="1" dirty="0">
                <a:solidFill>
                  <a:schemeClr val="bg1"/>
                </a:solidFill>
                <a:latin typeface="微软雅黑" panose="020B0503020204020204" pitchFamily="34" charset="-122"/>
                <a:ea typeface="微软雅黑" panose="020B0503020204020204" pitchFamily="34" charset="-122"/>
              </a:rPr>
              <a:t>OOT。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718F9B2-9C79-47B2-8C28-2A59BDC2803E}"/>
              </a:ext>
            </a:extLst>
          </p:cNvPr>
          <p:cNvGrpSpPr/>
          <p:nvPr/>
        </p:nvGrpSpPr>
        <p:grpSpPr>
          <a:xfrm>
            <a:off x="0" y="791992"/>
            <a:ext cx="9144000" cy="4126378"/>
            <a:chOff x="-4282523" y="2186464"/>
            <a:chExt cx="9144000" cy="2729894"/>
          </a:xfrm>
        </p:grpSpPr>
        <p:sp>
          <p:nvSpPr>
            <p:cNvPr id="10" name="Rectangle 2" descr="psb">
              <a:extLst>
                <a:ext uri="{FF2B5EF4-FFF2-40B4-BE49-F238E27FC236}">
                  <a16:creationId xmlns:a16="http://schemas.microsoft.com/office/drawing/2014/main" id="{810D5DD2-A832-4CC7-9F28-8F27DFCD9A88}"/>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50448B8A-0F7B-4D6D-A8F0-74391BF4FEBB}"/>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软件建模概述</a:t>
            </a:r>
          </a:p>
        </p:txBody>
      </p:sp>
      <p:sp>
        <p:nvSpPr>
          <p:cNvPr id="2051075" name="矩形 2051074"/>
          <p:cNvSpPr/>
          <p:nvPr/>
        </p:nvSpPr>
        <p:spPr>
          <a:xfrm>
            <a:off x="289476" y="928696"/>
            <a:ext cx="8458987" cy="4137025"/>
          </a:xfrm>
          <a:prstGeom prst="rect">
            <a:avLst/>
          </a:prstGeom>
          <a:noFill/>
          <a:ln w="9525">
            <a:noFill/>
          </a:ln>
        </p:spPr>
        <p:txBody>
          <a:bodyPr/>
          <a:lstStyle/>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软件建模的概念</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模型是对现实存在的实体进行抽象和简化，模型提供了系统的蓝图。模型</a:t>
            </a:r>
            <a:r>
              <a:rPr lang="zh-CN" altLang="en-US" sz="1600" b="1" dirty="0">
                <a:solidFill>
                  <a:schemeClr val="bg1"/>
                </a:solidFill>
                <a:latin typeface="微软雅黑" panose="020B0503020204020204" pitchFamily="34" charset="-122"/>
                <a:ea typeface="微软雅黑" panose="020B0503020204020204" pitchFamily="34" charset="-122"/>
              </a:rPr>
              <a:t>过滤</a:t>
            </a:r>
            <a:r>
              <a:rPr lang="en-US" altLang="zh-CN" sz="1600" b="1" dirty="0" err="1">
                <a:solidFill>
                  <a:schemeClr val="bg1"/>
                </a:solidFill>
                <a:latin typeface="微软雅黑" panose="020B0503020204020204" pitchFamily="34" charset="-122"/>
                <a:ea typeface="微软雅黑" panose="020B0503020204020204" pitchFamily="34" charset="-122"/>
              </a:rPr>
              <a:t>了非本质的细节信息，使问题更容易理解</a:t>
            </a:r>
            <a:r>
              <a:rPr lang="en-US" altLang="zh-CN" sz="1600" b="1" dirty="0">
                <a:solidFill>
                  <a:schemeClr val="bg1"/>
                </a:solidFill>
                <a:latin typeface="微软雅黑" panose="020B0503020204020204" pitchFamily="34" charset="-122"/>
                <a:ea typeface="微软雅黑" panose="020B0503020204020204" pitchFamily="34" charset="-122"/>
              </a:rPr>
              <a:t>。</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为建立复杂的软件系统，我们必须抽象出系统的不同</a:t>
            </a:r>
            <a:r>
              <a:rPr lang="en-US" altLang="zh-CN" sz="1600" b="1" dirty="0">
                <a:solidFill>
                  <a:srgbClr val="FAC090"/>
                </a:solidFill>
                <a:latin typeface="微软雅黑" panose="020B0503020204020204" pitchFamily="34" charset="-122"/>
                <a:ea typeface="微软雅黑" panose="020B0503020204020204" pitchFamily="34" charset="-122"/>
              </a:rPr>
              <a:t>视图</a:t>
            </a:r>
            <a:r>
              <a:rPr lang="en-US" altLang="zh-CN" sz="1600" b="1" dirty="0">
                <a:solidFill>
                  <a:schemeClr val="bg1"/>
                </a:solidFill>
                <a:latin typeface="微软雅黑" panose="020B0503020204020204" pitchFamily="34" charset="-122"/>
                <a:ea typeface="微软雅黑" panose="020B0503020204020204" pitchFamily="34" charset="-122"/>
              </a:rPr>
              <a:t>，使用精确的符号建立模型，验证这些模型是否满足系统的需求，并逐渐添加细节信息把这些模型转变为实现。这就是</a:t>
            </a:r>
            <a:r>
              <a:rPr lang="en-US" altLang="zh-CN" sz="1600" b="1" dirty="0">
                <a:solidFill>
                  <a:srgbClr val="FAC090"/>
                </a:solidFill>
                <a:latin typeface="微软雅黑" panose="020B0503020204020204" pitchFamily="34" charset="-122"/>
                <a:ea typeface="微软雅黑" panose="020B0503020204020204" pitchFamily="34" charset="-122"/>
              </a:rPr>
              <a:t>软件建模</a:t>
            </a:r>
            <a:r>
              <a:rPr lang="en-US" altLang="zh-CN" sz="1600" b="1" dirty="0">
                <a:solidFill>
                  <a:schemeClr val="bg1"/>
                </a:solidFill>
                <a:latin typeface="微软雅黑" panose="020B0503020204020204" pitchFamily="34" charset="-122"/>
                <a:ea typeface="微软雅黑" panose="020B0503020204020204" pitchFamily="34" charset="-122"/>
              </a:rPr>
              <a:t>。这样的一个过程就是软件模型形成的过程，软件建模是捕捉系统本质的过程，把问题领域转移到解决领域的过程。</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软件建模是开发优秀软件的一个核心工作，其目的是把要设计的结构和系统的行为联系起来，可以捕捉用户的业务过程，可以作为一种很好的交流工具，可以管理系统的复杂性，可以定义软件的架构，还可以增加重用性。</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4B474B5-0412-4604-95FF-AA01337E10A8}"/>
              </a:ext>
            </a:extLst>
          </p:cNvPr>
          <p:cNvGrpSpPr/>
          <p:nvPr/>
        </p:nvGrpSpPr>
        <p:grpSpPr>
          <a:xfrm>
            <a:off x="0" y="1119686"/>
            <a:ext cx="9148127" cy="3107454"/>
            <a:chOff x="-4282523" y="2186464"/>
            <a:chExt cx="9144000" cy="2729894"/>
          </a:xfrm>
        </p:grpSpPr>
        <p:sp>
          <p:nvSpPr>
            <p:cNvPr id="10" name="Rectangle 2" descr="psb">
              <a:extLst>
                <a:ext uri="{FF2B5EF4-FFF2-40B4-BE49-F238E27FC236}">
                  <a16:creationId xmlns:a16="http://schemas.microsoft.com/office/drawing/2014/main" id="{E9D97FA8-1247-42BD-9B45-B3D2A09B313F}"/>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10290D12-7F56-477D-9D52-1A52FCEBCAEE}"/>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软件建模概述</a:t>
            </a:r>
          </a:p>
        </p:txBody>
      </p:sp>
      <p:sp>
        <p:nvSpPr>
          <p:cNvPr id="2051075" name="矩形 2051074"/>
          <p:cNvSpPr/>
          <p:nvPr/>
        </p:nvSpPr>
        <p:spPr>
          <a:xfrm>
            <a:off x="157563" y="1292510"/>
            <a:ext cx="8662909" cy="4137025"/>
          </a:xfrm>
          <a:prstGeom prst="rect">
            <a:avLst/>
          </a:prstGeom>
          <a:noFill/>
          <a:ln w="9525">
            <a:noFill/>
          </a:ln>
        </p:spPr>
        <p:txBody>
          <a:bodyPr/>
          <a:lstStyle/>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软件建模的用途</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sz="1600" b="1" dirty="0" err="1">
                <a:solidFill>
                  <a:schemeClr val="bg1"/>
                </a:solidFill>
                <a:latin typeface="微软雅黑" panose="020B0503020204020204" pitchFamily="34" charset="-122"/>
                <a:ea typeface="微软雅黑" panose="020B0503020204020204" pitchFamily="34" charset="-122"/>
              </a:rPr>
              <a:t>由于现在的软件越来越大，软件开发变得更加复杂和难以把握，进行软件建模能更好地解决这一问题。它的用途有以下几点</a:t>
            </a:r>
          </a:p>
          <a:p>
            <a:pPr marL="457200" indent="-457200" algn="l">
              <a:lnSpc>
                <a:spcPct val="150000"/>
              </a:lnSpc>
            </a:pPr>
            <a:endParaRPr lang="zh-CN" sz="1600" b="1" dirty="0" err="1">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对复杂问题进行分层，从而更好地解决问题</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p>
          <a:p>
            <a:pPr marL="457200" indent="-457200" algn="l">
              <a:lnSpc>
                <a:spcPct val="150000"/>
              </a:lnSpc>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有利于分工与专业化生产，从而节省生产成本</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p>
          <a:p>
            <a:pPr marL="457200" indent="-457200" algn="l">
              <a:lnSpc>
                <a:spcPct val="150000"/>
              </a:lnSpc>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对于软件人员来说，模型就好像是工程人员的图纸一样重要</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9A0F29-8457-4385-A00D-75E7625DA6AD}"/>
              </a:ext>
            </a:extLst>
          </p:cNvPr>
          <p:cNvGrpSpPr/>
          <p:nvPr/>
        </p:nvGrpSpPr>
        <p:grpSpPr>
          <a:xfrm>
            <a:off x="0" y="922021"/>
            <a:ext cx="9148127" cy="3449135"/>
            <a:chOff x="-4282523" y="2186464"/>
            <a:chExt cx="9144000" cy="2729894"/>
          </a:xfrm>
        </p:grpSpPr>
        <p:sp>
          <p:nvSpPr>
            <p:cNvPr id="10" name="Rectangle 2" descr="psb">
              <a:extLst>
                <a:ext uri="{FF2B5EF4-FFF2-40B4-BE49-F238E27FC236}">
                  <a16:creationId xmlns:a16="http://schemas.microsoft.com/office/drawing/2014/main" id="{61FFAF2D-E5DB-4C74-9EA5-FBEF77EDA668}"/>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A98A890E-0BBF-4182-8BEA-F196EE56ABCB}"/>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软件建模概述</a:t>
            </a:r>
          </a:p>
        </p:txBody>
      </p:sp>
      <p:sp>
        <p:nvSpPr>
          <p:cNvPr id="2072579" name="矩形 2072578"/>
          <p:cNvSpPr/>
          <p:nvPr/>
        </p:nvSpPr>
        <p:spPr>
          <a:xfrm>
            <a:off x="336285" y="1209528"/>
            <a:ext cx="8280400" cy="4751387"/>
          </a:xfrm>
          <a:prstGeom prst="rect">
            <a:avLst/>
          </a:prstGeom>
          <a:noFill/>
          <a:ln w="9525">
            <a:noFill/>
          </a:ln>
        </p:spPr>
        <p:txBody>
          <a:bodyPr/>
          <a:lstStyle/>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EA5514"/>
                </a:solidFill>
                <a:latin typeface="微软雅黑" panose="020B0503020204020204" pitchFamily="34" charset="-122"/>
                <a:ea typeface="微软雅黑" panose="020B0503020204020204" pitchFamily="34" charset="-122"/>
              </a:rPr>
              <a:t>软件建模的优点</a:t>
            </a:r>
          </a:p>
          <a:p>
            <a:pPr marL="457200" indent="-457200" algn="l">
              <a:lnSpc>
                <a:spcPct val="150000"/>
              </a:lnSpc>
            </a:pPr>
            <a:endParaRPr lang="zh-CN" altLang="en-US" sz="1600" b="1" dirty="0">
              <a:solidFill>
                <a:schemeClr val="bg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en-US" altLang="zh-CN" sz="1600" b="1" dirty="0" err="1">
                <a:solidFill>
                  <a:schemeClr val="bg1"/>
                </a:solidFill>
                <a:latin typeface="微软雅黑" panose="020B0503020204020204" pitchFamily="34" charset="-122"/>
                <a:ea typeface="微软雅黑" panose="020B0503020204020204" pitchFamily="34" charset="-122"/>
              </a:rPr>
              <a:t>使用模型便于从整体上、宏观上把握问题，以便更好的解决问题</a:t>
            </a:r>
            <a:r>
              <a:rPr lang="en-US" altLang="zh-CN" sz="1600" b="1" dirty="0">
                <a:solidFill>
                  <a:schemeClr val="bg1"/>
                </a:solidFill>
                <a:latin typeface="微软雅黑" panose="020B0503020204020204" pitchFamily="34" charset="-122"/>
                <a:ea typeface="微软雅黑" panose="020B0503020204020204" pitchFamily="34" charset="-122"/>
              </a:rPr>
              <a:t>。</a:t>
            </a:r>
          </a:p>
          <a:p>
            <a:pPr marL="285750" indent="-285750" algn="l">
              <a:lnSpc>
                <a:spcPct val="150000"/>
              </a:lnSpc>
              <a:buFont typeface="Arial" panose="020B0604020202020204" pitchFamily="34" charset="0"/>
              <a:buChar char="•"/>
            </a:pPr>
            <a:r>
              <a:rPr lang="en-US" altLang="zh-CN" sz="1600" b="1" dirty="0" err="1">
                <a:solidFill>
                  <a:schemeClr val="bg1"/>
                </a:solidFill>
                <a:latin typeface="微软雅黑" panose="020B0503020204020204" pitchFamily="34" charset="-122"/>
                <a:ea typeface="微软雅黑" panose="020B0503020204020204" pitchFamily="34" charset="-122"/>
              </a:rPr>
              <a:t>软件建模可以加强软件工作人员之间的沟通。便于提早发现问题</a:t>
            </a:r>
            <a:r>
              <a:rPr lang="en-US" altLang="zh-CN" sz="1600" b="1" dirty="0">
                <a:solidFill>
                  <a:schemeClr val="bg1"/>
                </a:solidFill>
                <a:latin typeface="微软雅黑" panose="020B0503020204020204" pitchFamily="34" charset="-122"/>
                <a:ea typeface="微软雅黑" panose="020B0503020204020204" pitchFamily="34" charset="-122"/>
              </a:rPr>
              <a:t>。</a:t>
            </a:r>
          </a:p>
          <a:p>
            <a:pPr marL="285750" indent="-285750" algn="l">
              <a:lnSpc>
                <a:spcPct val="150000"/>
              </a:lnSpc>
              <a:buFont typeface="Arial" panose="020B0604020202020204" pitchFamily="34" charset="0"/>
              <a:buChar char="•"/>
            </a:pPr>
            <a:r>
              <a:rPr lang="en-US" altLang="zh-CN" sz="1600" b="1" dirty="0" err="1">
                <a:solidFill>
                  <a:schemeClr val="bg1"/>
                </a:solidFill>
                <a:latin typeface="微软雅黑" panose="020B0503020204020204" pitchFamily="34" charset="-122"/>
                <a:ea typeface="微软雅黑" panose="020B0503020204020204" pitchFamily="34" charset="-122"/>
              </a:rPr>
              <a:t>模型为代码生成提供依据，帮助我们按照实际情况对系统进行可视化</a:t>
            </a:r>
            <a:r>
              <a:rPr lang="en-US" altLang="zh-CN" sz="1600" b="1" dirty="0">
                <a:solidFill>
                  <a:schemeClr val="bg1"/>
                </a:solidFill>
                <a:latin typeface="微软雅黑" panose="020B0503020204020204" pitchFamily="34" charset="-122"/>
                <a:ea typeface="微软雅黑" panose="020B0503020204020204" pitchFamily="34" charset="-122"/>
              </a:rPr>
              <a:t>。</a:t>
            </a:r>
          </a:p>
          <a:p>
            <a:pPr marL="285750" indent="-285750" algn="l">
              <a:lnSpc>
                <a:spcPct val="150000"/>
              </a:lnSpc>
              <a:buFont typeface="Arial" panose="020B0604020202020204" pitchFamily="34" charset="0"/>
              <a:buChar char="•"/>
            </a:pPr>
            <a:r>
              <a:rPr lang="en-US" altLang="zh-CN" sz="1600" b="1" dirty="0" err="1">
                <a:solidFill>
                  <a:schemeClr val="bg1"/>
                </a:solidFill>
                <a:latin typeface="微软雅黑" panose="020B0503020204020204" pitchFamily="34" charset="-122"/>
                <a:ea typeface="微软雅黑" panose="020B0503020204020204" pitchFamily="34" charset="-122"/>
              </a:rPr>
              <a:t>模型允许我们详细说明系统的结构或行为。给出了一个指导我们构造系统的模板。并对我们做出的决策进行文档化</a:t>
            </a:r>
            <a:r>
              <a:rPr lang="en-US" altLang="zh-CN" sz="1600" b="1" dirty="0">
                <a:solidFill>
                  <a:schemeClr val="bg1"/>
                </a:solidFill>
                <a:latin typeface="微软雅黑" panose="020B0503020204020204" pitchFamily="34" charset="-122"/>
                <a:ea typeface="微软雅黑" panose="020B0503020204020204" pitchFamily="34" charset="-122"/>
              </a:rPr>
              <a:t>。</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Q&amp;A</a:t>
            </a:r>
          </a:p>
        </p:txBody>
      </p:sp>
      <p:sp>
        <p:nvSpPr>
          <p:cNvPr id="9" name="文本框 8">
            <a:extLst>
              <a:ext uri="{FF2B5EF4-FFF2-40B4-BE49-F238E27FC236}">
                <a16:creationId xmlns:a16="http://schemas.microsoft.com/office/drawing/2014/main" id="{CF94485A-04FD-44B9-B34D-DA4155AC8EAA}"/>
              </a:ext>
            </a:extLst>
          </p:cNvPr>
          <p:cNvSpPr txBox="1"/>
          <p:nvPr/>
        </p:nvSpPr>
        <p:spPr>
          <a:xfrm>
            <a:off x="1396594" y="1664015"/>
            <a:ext cx="6643926" cy="874407"/>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面向对象开发的四个过程？</a:t>
            </a:r>
          </a:p>
          <a:p>
            <a:pPr>
              <a:lnSpc>
                <a:spcPct val="150000"/>
              </a:lnSpc>
              <a:buFont typeface="Arial" panose="020B0604020202020204" pitchFamily="34" charset="0"/>
              <a:buChar char="•"/>
            </a:pP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A0B44E0-B9D8-4538-9FC4-035167A1F749}"/>
              </a:ext>
            </a:extLst>
          </p:cNvPr>
          <p:cNvSpPr txBox="1"/>
          <p:nvPr/>
        </p:nvSpPr>
        <p:spPr>
          <a:xfrm>
            <a:off x="1475656" y="2273175"/>
            <a:ext cx="4294550" cy="1705403"/>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1</a:t>
            </a:r>
            <a:r>
              <a:rPr lang="zh-CN" altLang="en-US" b="1" dirty="0">
                <a:solidFill>
                  <a:srgbClr val="EA5514"/>
                </a:solidFill>
                <a:latin typeface="微软雅黑" panose="020B0503020204020204" pitchFamily="34" charset="-122"/>
                <a:ea typeface="微软雅黑" panose="020B0503020204020204" pitchFamily="34" charset="-122"/>
              </a:rPr>
              <a:t>）面向对象分析</a:t>
            </a:r>
            <a:r>
              <a:rPr lang="en-US" altLang="zh-CN" b="1" dirty="0">
                <a:solidFill>
                  <a:srgbClr val="EA5514"/>
                </a:solidFill>
                <a:latin typeface="微软雅黑" panose="020B0503020204020204" pitchFamily="34" charset="-122"/>
                <a:ea typeface="微软雅黑" panose="020B0503020204020204" pitchFamily="34" charset="-122"/>
              </a:rPr>
              <a:t>OOA</a:t>
            </a:r>
            <a:r>
              <a:rPr lang="zh-CN" altLang="en-US" b="1" dirty="0">
                <a:solidFill>
                  <a:srgbClr val="EA5514"/>
                </a:solidFill>
                <a:latin typeface="微软雅黑" panose="020B0503020204020204" pitchFamily="34" charset="-122"/>
                <a:ea typeface="微软雅黑" panose="020B0503020204020204" pitchFamily="34" charset="-122"/>
              </a:rPr>
              <a:t>。</a:t>
            </a: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2</a:t>
            </a:r>
            <a:r>
              <a:rPr lang="zh-CN" altLang="en-US" b="1" dirty="0">
                <a:solidFill>
                  <a:srgbClr val="EA5514"/>
                </a:solidFill>
                <a:latin typeface="微软雅黑" panose="020B0503020204020204" pitchFamily="34" charset="-122"/>
                <a:ea typeface="微软雅黑" panose="020B0503020204020204" pitchFamily="34" charset="-122"/>
              </a:rPr>
              <a:t>）面向对象设计</a:t>
            </a:r>
            <a:r>
              <a:rPr lang="en-US" altLang="zh-CN" b="1" dirty="0">
                <a:solidFill>
                  <a:srgbClr val="EA5514"/>
                </a:solidFill>
                <a:latin typeface="微软雅黑" panose="020B0503020204020204" pitchFamily="34" charset="-122"/>
                <a:ea typeface="微软雅黑" panose="020B0503020204020204" pitchFamily="34" charset="-122"/>
              </a:rPr>
              <a:t>OOD</a:t>
            </a:r>
            <a:r>
              <a:rPr lang="zh-CN" altLang="en-US" b="1" dirty="0">
                <a:solidFill>
                  <a:srgbClr val="EA5514"/>
                </a:solidFill>
                <a:latin typeface="微软雅黑" panose="020B0503020204020204" pitchFamily="34" charset="-122"/>
                <a:ea typeface="微软雅黑" panose="020B0503020204020204" pitchFamily="34" charset="-122"/>
              </a:rPr>
              <a:t>。</a:t>
            </a: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3</a:t>
            </a:r>
            <a:r>
              <a:rPr lang="zh-CN" altLang="en-US" b="1" dirty="0">
                <a:solidFill>
                  <a:srgbClr val="EA5514"/>
                </a:solidFill>
                <a:latin typeface="微软雅黑" panose="020B0503020204020204" pitchFamily="34" charset="-122"/>
                <a:ea typeface="微软雅黑" panose="020B0503020204020204" pitchFamily="34" charset="-122"/>
              </a:rPr>
              <a:t>）面向对象编程</a:t>
            </a:r>
            <a:r>
              <a:rPr lang="en-US" altLang="zh-CN" b="1" dirty="0">
                <a:solidFill>
                  <a:srgbClr val="EA5514"/>
                </a:solidFill>
                <a:latin typeface="微软雅黑" panose="020B0503020204020204" pitchFamily="34" charset="-122"/>
                <a:ea typeface="微软雅黑" panose="020B0503020204020204" pitchFamily="34" charset="-122"/>
              </a:rPr>
              <a:t>OOP</a:t>
            </a:r>
            <a:r>
              <a:rPr lang="zh-CN" altLang="en-US" b="1" dirty="0">
                <a:solidFill>
                  <a:srgbClr val="EA5514"/>
                </a:solidFill>
                <a:latin typeface="微软雅黑" panose="020B0503020204020204" pitchFamily="34" charset="-122"/>
                <a:ea typeface="微软雅黑" panose="020B0503020204020204" pitchFamily="34" charset="-122"/>
              </a:rPr>
              <a:t>。</a:t>
            </a: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a:t>
            </a:r>
            <a:r>
              <a:rPr lang="en-US" altLang="zh-CN" b="1" dirty="0">
                <a:solidFill>
                  <a:srgbClr val="EA5514"/>
                </a:solidFill>
                <a:latin typeface="微软雅黑" panose="020B0503020204020204" pitchFamily="34" charset="-122"/>
                <a:ea typeface="微软雅黑" panose="020B0503020204020204" pitchFamily="34" charset="-122"/>
              </a:rPr>
              <a:t>4</a:t>
            </a:r>
            <a:r>
              <a:rPr lang="zh-CN" altLang="en-US" b="1" dirty="0">
                <a:solidFill>
                  <a:srgbClr val="EA5514"/>
                </a:solidFill>
                <a:latin typeface="微软雅黑" panose="020B0503020204020204" pitchFamily="34" charset="-122"/>
                <a:ea typeface="微软雅黑" panose="020B0503020204020204" pitchFamily="34" charset="-122"/>
              </a:rPr>
              <a:t>）面向对象测试</a:t>
            </a:r>
            <a:r>
              <a:rPr lang="en-US" altLang="zh-CN" b="1" dirty="0">
                <a:solidFill>
                  <a:srgbClr val="EA5514"/>
                </a:solidFill>
                <a:latin typeface="微软雅黑" panose="020B0503020204020204" pitchFamily="34" charset="-122"/>
                <a:ea typeface="微软雅黑" panose="020B0503020204020204" pitchFamily="34" charset="-122"/>
              </a:rPr>
              <a:t>OOT</a:t>
            </a:r>
            <a:r>
              <a:rPr lang="zh-CN" altLang="en-US" b="1" dirty="0">
                <a:solidFill>
                  <a:srgbClr val="EA5514"/>
                </a:solidFill>
                <a:latin typeface="微软雅黑" panose="020B0503020204020204" pitchFamily="34" charset="-122"/>
                <a:ea typeface="微软雅黑" panose="020B0503020204020204" pitchFamily="34" charset="-122"/>
              </a:rPr>
              <a:t>。</a:t>
            </a:r>
          </a:p>
        </p:txBody>
      </p:sp>
      <p:sp>
        <p:nvSpPr>
          <p:cNvPr id="14" name="文本框 13">
            <a:extLst>
              <a:ext uri="{FF2B5EF4-FFF2-40B4-BE49-F238E27FC236}">
                <a16:creationId xmlns:a16="http://schemas.microsoft.com/office/drawing/2014/main" id="{80E92D8E-354D-4A60-859F-9A8B46742292}"/>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5" name="Group 21">
            <a:extLst>
              <a:ext uri="{FF2B5EF4-FFF2-40B4-BE49-F238E27FC236}">
                <a16:creationId xmlns:a16="http://schemas.microsoft.com/office/drawing/2014/main" id="{A6AC09D7-C12C-4F63-820B-6CE38F89D338}"/>
              </a:ext>
            </a:extLst>
          </p:cNvPr>
          <p:cNvGrpSpPr/>
          <p:nvPr/>
        </p:nvGrpSpPr>
        <p:grpSpPr bwMode="auto">
          <a:xfrm>
            <a:off x="6316276" y="2117591"/>
            <a:ext cx="1196975" cy="1746250"/>
            <a:chOff x="0" y="0"/>
            <a:chExt cx="1335" cy="1947"/>
          </a:xfrm>
          <a:solidFill>
            <a:srgbClr val="EA5514"/>
          </a:solidFill>
        </p:grpSpPr>
        <p:sp>
          <p:nvSpPr>
            <p:cNvPr id="16" name="Freeform 22">
              <a:extLst>
                <a:ext uri="{FF2B5EF4-FFF2-40B4-BE49-F238E27FC236}">
                  <a16:creationId xmlns:a16="http://schemas.microsoft.com/office/drawing/2014/main" id="{481FF91E-3289-4665-9C85-9AB170EAFFAE}"/>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23">
              <a:extLst>
                <a:ext uri="{FF2B5EF4-FFF2-40B4-BE49-F238E27FC236}">
                  <a16:creationId xmlns:a16="http://schemas.microsoft.com/office/drawing/2014/main" id="{6F05D61D-FAAD-470A-B9C8-9FD994D54CF8}"/>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24">
              <a:extLst>
                <a:ext uri="{FF2B5EF4-FFF2-40B4-BE49-F238E27FC236}">
                  <a16:creationId xmlns:a16="http://schemas.microsoft.com/office/drawing/2014/main" id="{BA4E7BBD-742E-44B1-8EDB-63C9F1DB9772}"/>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5">
              <a:extLst>
                <a:ext uri="{FF2B5EF4-FFF2-40B4-BE49-F238E27FC236}">
                  <a16:creationId xmlns:a16="http://schemas.microsoft.com/office/drawing/2014/main" id="{BAD07145-276A-4C1C-B081-0A6F93481299}"/>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6">
              <a:extLst>
                <a:ext uri="{FF2B5EF4-FFF2-40B4-BE49-F238E27FC236}">
                  <a16:creationId xmlns:a16="http://schemas.microsoft.com/office/drawing/2014/main" id="{2D9CDE96-2747-48FB-BA67-15AF600AE35D}"/>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80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06030" y="2212664"/>
            <a:ext cx="474674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solidFill>
                  <a:srgbClr val="EA5514"/>
                </a:solidFill>
                <a:latin typeface="微软雅黑" pitchFamily="34" charset="-122"/>
                <a:ea typeface="微软雅黑" pitchFamily="34" charset="-122"/>
                <a:cs typeface="宋体" pitchFamily="2" charset="-122"/>
              </a:rPr>
              <a:t>常用</a:t>
            </a:r>
            <a:r>
              <a:rPr lang="en-US" altLang="zh-CN" sz="4000" b="1" dirty="0">
                <a:solidFill>
                  <a:srgbClr val="EA5514"/>
                </a:solidFill>
                <a:latin typeface="微软雅黑" pitchFamily="34" charset="-122"/>
                <a:ea typeface="微软雅黑" pitchFamily="34" charset="-122"/>
                <a:cs typeface="宋体" pitchFamily="2" charset="-122"/>
              </a:rPr>
              <a:t>UML</a:t>
            </a:r>
            <a:r>
              <a:rPr lang="zh-CN" altLang="en-US" sz="4000" b="1" dirty="0">
                <a:solidFill>
                  <a:srgbClr val="EA5514"/>
                </a:solidFill>
                <a:latin typeface="微软雅黑" pitchFamily="34" charset="-122"/>
                <a:ea typeface="微软雅黑" pitchFamily="34" charset="-122"/>
                <a:cs typeface="宋体" pitchFamily="2" charset="-122"/>
              </a:rPr>
              <a:t>建模工具</a:t>
            </a:r>
            <a:endParaRPr lang="en-US" altLang="zh-CN" sz="40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9287287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p>
        </p:txBody>
      </p:sp>
      <p:sp>
        <p:nvSpPr>
          <p:cNvPr id="15" name="Rectangle 3">
            <a:extLst>
              <a:ext uri="{FF2B5EF4-FFF2-40B4-BE49-F238E27FC236}">
                <a16:creationId xmlns:a16="http://schemas.microsoft.com/office/drawing/2014/main" id="{D3447EE4-A9B6-44CF-B8F5-95C8CA1D44DF}"/>
              </a:ext>
            </a:extLst>
          </p:cNvPr>
          <p:cNvSpPr txBox="1">
            <a:spLocks noChangeArrowheads="1"/>
          </p:cNvSpPr>
          <p:nvPr/>
        </p:nvSpPr>
        <p:spPr>
          <a:xfrm>
            <a:off x="1259632" y="770122"/>
            <a:ext cx="6789376" cy="1240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b="1" dirty="0">
                <a:solidFill>
                  <a:schemeClr val="tx1">
                    <a:lumMod val="75000"/>
                    <a:lumOff val="25000"/>
                  </a:schemeClr>
                </a:solidFill>
                <a:latin typeface="微软雅黑"/>
                <a:ea typeface="微软雅黑"/>
              </a:rPr>
              <a:t>	Rational Rose</a:t>
            </a:r>
            <a:r>
              <a:rPr lang="zh-CN" altLang="en-US" sz="1800" b="1" dirty="0">
                <a:solidFill>
                  <a:schemeClr val="tx1">
                    <a:lumMod val="75000"/>
                    <a:lumOff val="25000"/>
                  </a:schemeClr>
                </a:solidFill>
                <a:latin typeface="微软雅黑"/>
                <a:ea typeface="微软雅黑"/>
              </a:rPr>
              <a:t>是</a:t>
            </a:r>
            <a:r>
              <a:rPr lang="en-US" altLang="zh-CN" sz="1800" b="1" dirty="0">
                <a:solidFill>
                  <a:schemeClr val="tx1">
                    <a:lumMod val="75000"/>
                    <a:lumOff val="25000"/>
                  </a:schemeClr>
                </a:solidFill>
                <a:latin typeface="微软雅黑"/>
                <a:ea typeface="微软雅黑"/>
              </a:rPr>
              <a:t>Rational</a:t>
            </a:r>
            <a:r>
              <a:rPr lang="zh-CN" altLang="en-US" sz="1800" b="1" dirty="0">
                <a:solidFill>
                  <a:schemeClr val="tx1">
                    <a:lumMod val="75000"/>
                    <a:lumOff val="25000"/>
                  </a:schemeClr>
                </a:solidFill>
                <a:latin typeface="微软雅黑"/>
                <a:ea typeface="微软雅黑"/>
              </a:rPr>
              <a:t>公司出品的一种面向对象的统一建模语言的</a:t>
            </a:r>
            <a:r>
              <a:rPr lang="zh-CN" altLang="en-US" sz="1800" b="1" dirty="0">
                <a:solidFill>
                  <a:srgbClr val="EA5514"/>
                </a:solidFill>
                <a:latin typeface="微软雅黑"/>
                <a:ea typeface="微软雅黑"/>
              </a:rPr>
              <a:t>可视化建模工具</a:t>
            </a:r>
            <a:r>
              <a:rPr lang="zh-CN" altLang="en-US" sz="1800" b="1" dirty="0">
                <a:solidFill>
                  <a:schemeClr val="tx1">
                    <a:lumMod val="75000"/>
                    <a:lumOff val="25000"/>
                  </a:schemeClr>
                </a:solidFill>
                <a:latin typeface="微软雅黑"/>
                <a:ea typeface="微软雅黑"/>
              </a:rPr>
              <a:t>。用于可视化建模和公司级水平软件应用的组件构造。</a:t>
            </a:r>
            <a:r>
              <a:rPr lang="en-US" altLang="zh-CN" sz="1800" b="1" dirty="0">
                <a:solidFill>
                  <a:schemeClr val="tx1">
                    <a:lumMod val="75000"/>
                    <a:lumOff val="25000"/>
                  </a:schemeClr>
                </a:solidFill>
                <a:latin typeface="微软雅黑"/>
                <a:ea typeface="微软雅黑"/>
              </a:rPr>
              <a:t>ROSE</a:t>
            </a:r>
            <a:r>
              <a:rPr lang="zh-CN" altLang="en-US" sz="1800" b="1" dirty="0">
                <a:solidFill>
                  <a:schemeClr val="tx1">
                    <a:lumMod val="75000"/>
                    <a:lumOff val="25000"/>
                  </a:schemeClr>
                </a:solidFill>
                <a:latin typeface="微软雅黑"/>
                <a:ea typeface="微软雅黑"/>
              </a:rPr>
              <a:t>是直接从</a:t>
            </a:r>
            <a:r>
              <a:rPr lang="en-US" altLang="zh-CN" sz="1800" b="1" dirty="0">
                <a:solidFill>
                  <a:schemeClr val="tx1">
                    <a:lumMod val="75000"/>
                    <a:lumOff val="25000"/>
                  </a:schemeClr>
                </a:solidFill>
                <a:latin typeface="微软雅黑"/>
                <a:ea typeface="微软雅黑"/>
              </a:rPr>
              <a:t>UML</a:t>
            </a:r>
            <a:r>
              <a:rPr lang="zh-CN" altLang="en-US" sz="1800" b="1" dirty="0">
                <a:solidFill>
                  <a:schemeClr val="tx1">
                    <a:lumMod val="75000"/>
                    <a:lumOff val="25000"/>
                  </a:schemeClr>
                </a:solidFill>
                <a:latin typeface="微软雅黑"/>
                <a:ea typeface="微软雅黑"/>
              </a:rPr>
              <a:t>发展而诞生的设计工具，它的出现就是为了对</a:t>
            </a:r>
            <a:r>
              <a:rPr lang="en-US" altLang="zh-CN" sz="1800" b="1" dirty="0">
                <a:solidFill>
                  <a:schemeClr val="tx1">
                    <a:lumMod val="75000"/>
                    <a:lumOff val="25000"/>
                  </a:schemeClr>
                </a:solidFill>
                <a:latin typeface="微软雅黑"/>
                <a:ea typeface="微软雅黑"/>
              </a:rPr>
              <a:t>UML</a:t>
            </a:r>
            <a:r>
              <a:rPr lang="zh-CN" altLang="en-US" sz="1800" b="1" dirty="0">
                <a:solidFill>
                  <a:schemeClr val="tx1">
                    <a:lumMod val="75000"/>
                    <a:lumOff val="25000"/>
                  </a:schemeClr>
                </a:solidFill>
                <a:latin typeface="微软雅黑"/>
                <a:ea typeface="微软雅黑"/>
              </a:rPr>
              <a:t>建模的支持。</a:t>
            </a:r>
            <a:r>
              <a:rPr lang="en-US" altLang="zh-CN" sz="1800" b="1" baseline="30000" dirty="0">
                <a:solidFill>
                  <a:schemeClr val="tx1">
                    <a:lumMod val="75000"/>
                    <a:lumOff val="25000"/>
                  </a:schemeClr>
                </a:solidFill>
                <a:latin typeface="微软雅黑"/>
                <a:ea typeface="微软雅黑"/>
              </a:rPr>
              <a:t>[1]</a:t>
            </a:r>
          </a:p>
        </p:txBody>
      </p:sp>
      <p:grpSp>
        <p:nvGrpSpPr>
          <p:cNvPr id="16" name="组合 15">
            <a:extLst>
              <a:ext uri="{FF2B5EF4-FFF2-40B4-BE49-F238E27FC236}">
                <a16:creationId xmlns:a16="http://schemas.microsoft.com/office/drawing/2014/main" id="{5254A3F4-C2A6-4B8E-9F8E-1A436687E8E5}"/>
              </a:ext>
            </a:extLst>
          </p:cNvPr>
          <p:cNvGrpSpPr/>
          <p:nvPr/>
        </p:nvGrpSpPr>
        <p:grpSpPr>
          <a:xfrm>
            <a:off x="1331640" y="2642963"/>
            <a:ext cx="2427577" cy="1967843"/>
            <a:chOff x="1642631" y="4557486"/>
            <a:chExt cx="2752678" cy="2183332"/>
          </a:xfrm>
        </p:grpSpPr>
        <p:pic>
          <p:nvPicPr>
            <p:cNvPr id="17" name="图片 16">
              <a:extLst>
                <a:ext uri="{FF2B5EF4-FFF2-40B4-BE49-F238E27FC236}">
                  <a16:creationId xmlns:a16="http://schemas.microsoft.com/office/drawing/2014/main" id="{8BE859E9-CBA9-4C8E-94F9-1E4295D99188}"/>
                </a:ext>
              </a:extLst>
            </p:cNvPr>
            <p:cNvPicPr>
              <a:picLocks noChangeAspect="1"/>
            </p:cNvPicPr>
            <p:nvPr/>
          </p:nvPicPr>
          <p:blipFill rotWithShape="1">
            <a:blip r:embed="rId2"/>
            <a:srcRect l="23008" t="24431" r="22503" b="23609"/>
            <a:stretch/>
          </p:blipFill>
          <p:spPr>
            <a:xfrm>
              <a:off x="2423885" y="4557486"/>
              <a:ext cx="1190172" cy="1146628"/>
            </a:xfrm>
            <a:prstGeom prst="rect">
              <a:avLst/>
            </a:prstGeom>
            <a:ln>
              <a:noFill/>
            </a:ln>
            <a:effectLst>
              <a:outerShdw blurRad="292100" dist="139700" dir="2700000" algn="tl" rotWithShape="0">
                <a:srgbClr val="333333">
                  <a:alpha val="65000"/>
                </a:srgbClr>
              </a:outerShdw>
            </a:effectLst>
          </p:spPr>
        </p:pic>
        <p:sp>
          <p:nvSpPr>
            <p:cNvPr id="18" name="文本框 17">
              <a:extLst>
                <a:ext uri="{FF2B5EF4-FFF2-40B4-BE49-F238E27FC236}">
                  <a16:creationId xmlns:a16="http://schemas.microsoft.com/office/drawing/2014/main" id="{8691596F-42F7-4043-A6EB-C2D113CD4FF2}"/>
                </a:ext>
              </a:extLst>
            </p:cNvPr>
            <p:cNvSpPr txBox="1"/>
            <p:nvPr/>
          </p:nvSpPr>
          <p:spPr>
            <a:xfrm>
              <a:off x="1642631" y="5909821"/>
              <a:ext cx="2752678" cy="830997"/>
            </a:xfrm>
            <a:prstGeom prst="rect">
              <a:avLst/>
            </a:prstGeom>
            <a:noFill/>
          </p:spPr>
          <p:txBody>
            <a:bodyPr wrap="none" rtlCol="0">
              <a:spAutoFit/>
            </a:bodyPr>
            <a:lstStyle/>
            <a:p>
              <a:pPr algn="ctr"/>
              <a:r>
                <a:rPr lang="en-US" altLang="zh-CN" sz="2400" dirty="0"/>
                <a:t>IBM Rational Rose</a:t>
              </a:r>
            </a:p>
            <a:p>
              <a:pPr algn="ctr"/>
              <a:r>
                <a:rPr lang="en-US" altLang="zh-CN" sz="2400" dirty="0"/>
                <a:t> Enterprise Edition</a:t>
              </a:r>
              <a:endParaRPr lang="zh-CN" altLang="en-US" sz="2400" dirty="0"/>
            </a:p>
          </p:txBody>
        </p:sp>
      </p:grpSp>
      <p:pic>
        <p:nvPicPr>
          <p:cNvPr id="19" name="图片 18">
            <a:extLst>
              <a:ext uri="{FF2B5EF4-FFF2-40B4-BE49-F238E27FC236}">
                <a16:creationId xmlns:a16="http://schemas.microsoft.com/office/drawing/2014/main" id="{13B1C792-C7F2-42DE-871B-3FDFD7D7A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63804"/>
            <a:ext cx="3572255" cy="825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8521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 presetClass="entr" presetSubtype="4"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par>
                          <p:cTn id="54" fill="hold">
                            <p:stCondLst>
                              <p:cond delay="3000"/>
                            </p:stCondLst>
                            <p:childTnLst>
                              <p:par>
                                <p:cTn id="55" presetID="2" presetClass="entr" presetSubtype="4"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269356" y="-78185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407044" y="7381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358131" y="74215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645169" y="18493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2"/>
          <p:cNvSpPr>
            <a:spLocks noChangeArrowheads="1"/>
          </p:cNvSpPr>
          <p:nvPr/>
        </p:nvSpPr>
        <p:spPr bwMode="auto">
          <a:xfrm>
            <a:off x="1162694" y="-95965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5769" y="66912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1826269" y="182641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5"/>
          <p:cNvSpPr>
            <a:spLocks noChangeArrowheads="1"/>
          </p:cNvSpPr>
          <p:nvPr/>
        </p:nvSpPr>
        <p:spPr bwMode="auto">
          <a:xfrm>
            <a:off x="2216794" y="110410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6"/>
          <p:cNvSpPr>
            <a:spLocks noChangeArrowheads="1"/>
          </p:cNvSpPr>
          <p:nvPr/>
        </p:nvSpPr>
        <p:spPr bwMode="auto">
          <a:xfrm>
            <a:off x="1029344" y="241696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251469" y="284082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1537344" y="243283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781694" y="226773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499119" y="243918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304156" y="187086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774056" y="158987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88256" y="359330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94606" y="401398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120006" y="429021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348606" y="469978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484798" y="503633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154931" y="469978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27956" y="488870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332731" y="436641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62881" y="168353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13344" y="357425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472431" y="344090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739131" y="375998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1155056" y="239156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578551" y="113267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Oval 14"/>
          <p:cNvSpPr>
            <a:spLocks noChangeArrowheads="1"/>
          </p:cNvSpPr>
          <p:nvPr/>
        </p:nvSpPr>
        <p:spPr bwMode="auto">
          <a:xfrm>
            <a:off x="3139302" y="986780"/>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Rectangle 39"/>
          <p:cNvSpPr>
            <a:spLocks noChangeArrowheads="1"/>
          </p:cNvSpPr>
          <p:nvPr/>
        </p:nvSpPr>
        <p:spPr bwMode="auto">
          <a:xfrm>
            <a:off x="3139301" y="107226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01</a:t>
            </a:r>
          </a:p>
        </p:txBody>
      </p:sp>
      <p:sp>
        <p:nvSpPr>
          <p:cNvPr id="41" name="Rectangle 39"/>
          <p:cNvSpPr>
            <a:spLocks noChangeArrowheads="1"/>
          </p:cNvSpPr>
          <p:nvPr/>
        </p:nvSpPr>
        <p:spPr bwMode="auto">
          <a:xfrm>
            <a:off x="3903831" y="1047011"/>
            <a:ext cx="20040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itchFamily="34" charset="-122"/>
                <a:ea typeface="微软雅黑" pitchFamily="34" charset="-122"/>
                <a:cs typeface="宋体" pitchFamily="2" charset="-122"/>
              </a:rPr>
              <a:t>面向对象技术和建模基础</a:t>
            </a:r>
          </a:p>
        </p:txBody>
      </p:sp>
      <p:sp>
        <p:nvSpPr>
          <p:cNvPr id="42" name="Oval 14"/>
          <p:cNvSpPr>
            <a:spLocks noChangeArrowheads="1"/>
          </p:cNvSpPr>
          <p:nvPr/>
        </p:nvSpPr>
        <p:spPr bwMode="auto">
          <a:xfrm>
            <a:off x="3117300" y="2168885"/>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p:cNvSpPr>
            <a:spLocks noChangeArrowheads="1"/>
          </p:cNvSpPr>
          <p:nvPr/>
        </p:nvSpPr>
        <p:spPr bwMode="auto">
          <a:xfrm>
            <a:off x="3117299" y="225436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02</a:t>
            </a:r>
          </a:p>
        </p:txBody>
      </p:sp>
      <p:sp>
        <p:nvSpPr>
          <p:cNvPr id="44" name="Rectangle 39"/>
          <p:cNvSpPr>
            <a:spLocks noChangeArrowheads="1"/>
          </p:cNvSpPr>
          <p:nvPr/>
        </p:nvSpPr>
        <p:spPr bwMode="auto">
          <a:xfrm>
            <a:off x="3881829" y="2229116"/>
            <a:ext cx="16923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常用</a:t>
            </a:r>
            <a:r>
              <a:rPr lang="en-US" altLang="zh-CN" sz="2400" b="1" dirty="0">
                <a:solidFill>
                  <a:srgbClr val="EA5514"/>
                </a:solidFill>
                <a:latin typeface="微软雅黑" pitchFamily="34" charset="-122"/>
                <a:ea typeface="微软雅黑" pitchFamily="34" charset="-122"/>
                <a:cs typeface="宋体" pitchFamily="2" charset="-122"/>
              </a:rPr>
              <a:t>UML</a:t>
            </a:r>
            <a:r>
              <a:rPr lang="zh-CN" altLang="en-US" sz="2400" b="1" dirty="0">
                <a:solidFill>
                  <a:srgbClr val="EA5514"/>
                </a:solidFill>
                <a:latin typeface="微软雅黑" pitchFamily="34" charset="-122"/>
                <a:ea typeface="微软雅黑" pitchFamily="34" charset="-122"/>
                <a:cs typeface="宋体" pitchFamily="2" charset="-122"/>
              </a:rPr>
              <a:t>建模工具</a:t>
            </a:r>
          </a:p>
        </p:txBody>
      </p:sp>
      <p:sp>
        <p:nvSpPr>
          <p:cNvPr id="69" name="Oval 14">
            <a:extLst>
              <a:ext uri="{FF2B5EF4-FFF2-40B4-BE49-F238E27FC236}">
                <a16:creationId xmlns:a16="http://schemas.microsoft.com/office/drawing/2014/main" id="{CFC76FCB-EC37-49D7-992A-DCE6EFAAFC9D}"/>
              </a:ext>
            </a:extLst>
          </p:cNvPr>
          <p:cNvSpPr>
            <a:spLocks noChangeArrowheads="1"/>
          </p:cNvSpPr>
          <p:nvPr/>
        </p:nvSpPr>
        <p:spPr bwMode="auto">
          <a:xfrm>
            <a:off x="3119463" y="3291181"/>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Rectangle 39">
            <a:extLst>
              <a:ext uri="{FF2B5EF4-FFF2-40B4-BE49-F238E27FC236}">
                <a16:creationId xmlns:a16="http://schemas.microsoft.com/office/drawing/2014/main" id="{3653703C-EBFD-4E6D-8A39-DD155CAB906F}"/>
              </a:ext>
            </a:extLst>
          </p:cNvPr>
          <p:cNvSpPr>
            <a:spLocks noChangeArrowheads="1"/>
          </p:cNvSpPr>
          <p:nvPr/>
        </p:nvSpPr>
        <p:spPr bwMode="auto">
          <a:xfrm>
            <a:off x="3119462" y="3376661"/>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03</a:t>
            </a:r>
          </a:p>
        </p:txBody>
      </p:sp>
      <p:sp>
        <p:nvSpPr>
          <p:cNvPr id="71" name="Rectangle 39">
            <a:extLst>
              <a:ext uri="{FF2B5EF4-FFF2-40B4-BE49-F238E27FC236}">
                <a16:creationId xmlns:a16="http://schemas.microsoft.com/office/drawing/2014/main" id="{A905CF5B-0E03-4CAA-BD02-B6D577DEF875}"/>
              </a:ext>
            </a:extLst>
          </p:cNvPr>
          <p:cNvSpPr>
            <a:spLocks noChangeArrowheads="1"/>
          </p:cNvSpPr>
          <p:nvPr/>
        </p:nvSpPr>
        <p:spPr bwMode="auto">
          <a:xfrm>
            <a:off x="3883993" y="3351412"/>
            <a:ext cx="174744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rgbClr val="EA5514"/>
                </a:solidFill>
                <a:latin typeface="微软雅黑" pitchFamily="34" charset="-122"/>
                <a:ea typeface="微软雅黑" pitchFamily="34" charset="-122"/>
                <a:cs typeface="宋体" pitchFamily="2" charset="-122"/>
              </a:rPr>
              <a:t>Rational Rose </a:t>
            </a:r>
            <a:r>
              <a:rPr lang="zh-CN" altLang="en-US" sz="2400" b="1" dirty="0">
                <a:solidFill>
                  <a:srgbClr val="EA5514"/>
                </a:solidFill>
                <a:latin typeface="微软雅黑" pitchFamily="34" charset="-122"/>
                <a:ea typeface="微软雅黑" pitchFamily="34" charset="-122"/>
                <a:cs typeface="宋体" pitchFamily="2" charset="-122"/>
              </a:rPr>
              <a:t>安装与配置</a:t>
            </a:r>
          </a:p>
        </p:txBody>
      </p:sp>
      <p:sp>
        <p:nvSpPr>
          <p:cNvPr id="75" name="Oval 14">
            <a:extLst>
              <a:ext uri="{FF2B5EF4-FFF2-40B4-BE49-F238E27FC236}">
                <a16:creationId xmlns:a16="http://schemas.microsoft.com/office/drawing/2014/main" id="{9E145EA4-6AC2-4E9B-A587-5DB1C2DEAC97}"/>
              </a:ext>
            </a:extLst>
          </p:cNvPr>
          <p:cNvSpPr>
            <a:spLocks noChangeArrowheads="1"/>
          </p:cNvSpPr>
          <p:nvPr/>
        </p:nvSpPr>
        <p:spPr bwMode="auto">
          <a:xfrm>
            <a:off x="5930394" y="2416963"/>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39">
            <a:extLst>
              <a:ext uri="{FF2B5EF4-FFF2-40B4-BE49-F238E27FC236}">
                <a16:creationId xmlns:a16="http://schemas.microsoft.com/office/drawing/2014/main" id="{AF976437-B202-4213-97DC-306C2948EFAA}"/>
              </a:ext>
            </a:extLst>
          </p:cNvPr>
          <p:cNvSpPr>
            <a:spLocks noChangeArrowheads="1"/>
          </p:cNvSpPr>
          <p:nvPr/>
        </p:nvSpPr>
        <p:spPr bwMode="auto">
          <a:xfrm>
            <a:off x="5930393" y="250244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05</a:t>
            </a:r>
          </a:p>
        </p:txBody>
      </p:sp>
      <p:sp>
        <p:nvSpPr>
          <p:cNvPr id="77" name="Rectangle 39">
            <a:extLst>
              <a:ext uri="{FF2B5EF4-FFF2-40B4-BE49-F238E27FC236}">
                <a16:creationId xmlns:a16="http://schemas.microsoft.com/office/drawing/2014/main" id="{4095ACB8-44F1-4E18-BEE8-64A5F21E5E01}"/>
              </a:ext>
            </a:extLst>
          </p:cNvPr>
          <p:cNvSpPr>
            <a:spLocks noChangeArrowheads="1"/>
          </p:cNvSpPr>
          <p:nvPr/>
        </p:nvSpPr>
        <p:spPr bwMode="auto">
          <a:xfrm>
            <a:off x="6694923" y="2477194"/>
            <a:ext cx="21617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双向工程</a:t>
            </a:r>
          </a:p>
        </p:txBody>
      </p:sp>
      <p:sp>
        <p:nvSpPr>
          <p:cNvPr id="78" name="Oval 14">
            <a:extLst>
              <a:ext uri="{FF2B5EF4-FFF2-40B4-BE49-F238E27FC236}">
                <a16:creationId xmlns:a16="http://schemas.microsoft.com/office/drawing/2014/main" id="{ED297617-F77D-48E0-8A68-BD8EBE19C5D1}"/>
              </a:ext>
            </a:extLst>
          </p:cNvPr>
          <p:cNvSpPr>
            <a:spLocks noChangeArrowheads="1"/>
          </p:cNvSpPr>
          <p:nvPr/>
        </p:nvSpPr>
        <p:spPr bwMode="auto">
          <a:xfrm>
            <a:off x="5930394" y="3250853"/>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79" name="Rectangle 39">
            <a:extLst>
              <a:ext uri="{FF2B5EF4-FFF2-40B4-BE49-F238E27FC236}">
                <a16:creationId xmlns:a16="http://schemas.microsoft.com/office/drawing/2014/main" id="{C583E3D2-202E-4D41-AF6D-570386D9F668}"/>
              </a:ext>
            </a:extLst>
          </p:cNvPr>
          <p:cNvSpPr>
            <a:spLocks noChangeArrowheads="1"/>
          </p:cNvSpPr>
          <p:nvPr/>
        </p:nvSpPr>
        <p:spPr bwMode="auto">
          <a:xfrm>
            <a:off x="5930393" y="333633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06</a:t>
            </a:r>
          </a:p>
        </p:txBody>
      </p:sp>
      <p:sp>
        <p:nvSpPr>
          <p:cNvPr id="80" name="Rectangle 39">
            <a:extLst>
              <a:ext uri="{FF2B5EF4-FFF2-40B4-BE49-F238E27FC236}">
                <a16:creationId xmlns:a16="http://schemas.microsoft.com/office/drawing/2014/main" id="{4147B89D-6FDE-4920-98BF-54F8BBA9994C}"/>
              </a:ext>
            </a:extLst>
          </p:cNvPr>
          <p:cNvSpPr>
            <a:spLocks noChangeArrowheads="1"/>
          </p:cNvSpPr>
          <p:nvPr/>
        </p:nvSpPr>
        <p:spPr bwMode="auto">
          <a:xfrm>
            <a:off x="6694924" y="3311084"/>
            <a:ext cx="1944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rPr>
              <a:t>参考资料</a:t>
            </a:r>
            <a:endParaRPr lang="zh-CN" altLang="en-US" sz="1200" dirty="0">
              <a:solidFill>
                <a:schemeClr val="tx1">
                  <a:lumMod val="50000"/>
                  <a:lumOff val="50000"/>
                </a:schemeClr>
              </a:solidFill>
            </a:endParaRPr>
          </a:p>
        </p:txBody>
      </p:sp>
      <p:sp>
        <p:nvSpPr>
          <p:cNvPr id="49" name="Oval 14">
            <a:extLst>
              <a:ext uri="{FF2B5EF4-FFF2-40B4-BE49-F238E27FC236}">
                <a16:creationId xmlns:a16="http://schemas.microsoft.com/office/drawing/2014/main" id="{A7481C78-3698-4C80-9D47-3CA981FDFA5A}"/>
              </a:ext>
            </a:extLst>
          </p:cNvPr>
          <p:cNvSpPr>
            <a:spLocks noChangeArrowheads="1"/>
          </p:cNvSpPr>
          <p:nvPr/>
        </p:nvSpPr>
        <p:spPr bwMode="auto">
          <a:xfrm>
            <a:off x="5902847" y="1441300"/>
            <a:ext cx="520573" cy="520573"/>
          </a:xfrm>
          <a:prstGeom prst="ellipse">
            <a:avLst/>
          </a:prstGeom>
          <a:noFill/>
          <a:ln>
            <a:solidFill>
              <a:srgbClr val="EA5514"/>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39">
            <a:extLst>
              <a:ext uri="{FF2B5EF4-FFF2-40B4-BE49-F238E27FC236}">
                <a16:creationId xmlns:a16="http://schemas.microsoft.com/office/drawing/2014/main" id="{680F16E3-2056-45FA-A58D-1EA1AADBD429}"/>
              </a:ext>
            </a:extLst>
          </p:cNvPr>
          <p:cNvSpPr>
            <a:spLocks noChangeArrowheads="1"/>
          </p:cNvSpPr>
          <p:nvPr/>
        </p:nvSpPr>
        <p:spPr bwMode="auto">
          <a:xfrm>
            <a:off x="5902846" y="152678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EA5514"/>
                </a:solidFill>
                <a:latin typeface="Impact" panose="020B0806030902050204" pitchFamily="34" charset="0"/>
                <a:ea typeface="微软雅黑" panose="020B0503020204020204" pitchFamily="34" charset="-122"/>
              </a:rPr>
              <a:t>04</a:t>
            </a:r>
          </a:p>
        </p:txBody>
      </p:sp>
      <p:sp>
        <p:nvSpPr>
          <p:cNvPr id="51" name="Rectangle 39">
            <a:extLst>
              <a:ext uri="{FF2B5EF4-FFF2-40B4-BE49-F238E27FC236}">
                <a16:creationId xmlns:a16="http://schemas.microsoft.com/office/drawing/2014/main" id="{32391E34-B6DF-402B-8267-85F37C0FB3FE}"/>
              </a:ext>
            </a:extLst>
          </p:cNvPr>
          <p:cNvSpPr>
            <a:spLocks noChangeArrowheads="1"/>
          </p:cNvSpPr>
          <p:nvPr/>
        </p:nvSpPr>
        <p:spPr bwMode="auto">
          <a:xfrm>
            <a:off x="6667377" y="1501531"/>
            <a:ext cx="22613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使用 </a:t>
            </a:r>
            <a:r>
              <a:rPr lang="en-US" altLang="zh-CN" sz="2400" b="1" dirty="0">
                <a:solidFill>
                  <a:srgbClr val="EA5514"/>
                </a:solidFill>
                <a:latin typeface="微软雅黑" pitchFamily="34" charset="-122"/>
                <a:ea typeface="微软雅黑" pitchFamily="34" charset="-122"/>
                <a:cs typeface="宋体" pitchFamily="2" charset="-122"/>
              </a:rPr>
              <a:t>Rational Rose </a:t>
            </a:r>
            <a:r>
              <a:rPr lang="zh-CN" altLang="en-US" sz="2400" b="1" dirty="0">
                <a:solidFill>
                  <a:srgbClr val="EA5514"/>
                </a:solidFill>
                <a:latin typeface="微软雅黑" pitchFamily="34" charset="-122"/>
                <a:ea typeface="微软雅黑" pitchFamily="34" charset="-122"/>
                <a:cs typeface="宋体" pitchFamily="2" charset="-122"/>
              </a:rPr>
              <a:t>建模</a:t>
            </a:r>
          </a:p>
        </p:txBody>
      </p:sp>
      <p:sp>
        <p:nvSpPr>
          <p:cNvPr id="53" name="Oval 14">
            <a:extLst>
              <a:ext uri="{FF2B5EF4-FFF2-40B4-BE49-F238E27FC236}">
                <a16:creationId xmlns:a16="http://schemas.microsoft.com/office/drawing/2014/main" id="{94843427-8860-4CC5-8467-E6C7CDA1E30F}"/>
              </a:ext>
            </a:extLst>
          </p:cNvPr>
          <p:cNvSpPr>
            <a:spLocks noChangeArrowheads="1"/>
          </p:cNvSpPr>
          <p:nvPr/>
        </p:nvSpPr>
        <p:spPr bwMode="auto">
          <a:xfrm>
            <a:off x="5930394" y="4101950"/>
            <a:ext cx="520573" cy="520573"/>
          </a:xfrm>
          <a:prstGeom prst="ellipse">
            <a:avLst/>
          </a:prstGeom>
          <a:solidFill>
            <a:srgbClr val="EA55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Rectangle 39">
            <a:extLst>
              <a:ext uri="{FF2B5EF4-FFF2-40B4-BE49-F238E27FC236}">
                <a16:creationId xmlns:a16="http://schemas.microsoft.com/office/drawing/2014/main" id="{E02CB1F1-7EB0-4EB5-A40A-81CDE8114F4D}"/>
              </a:ext>
            </a:extLst>
          </p:cNvPr>
          <p:cNvSpPr>
            <a:spLocks noChangeArrowheads="1"/>
          </p:cNvSpPr>
          <p:nvPr/>
        </p:nvSpPr>
        <p:spPr bwMode="auto">
          <a:xfrm>
            <a:off x="5930393" y="4187430"/>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dirty="0">
                <a:solidFill>
                  <a:srgbClr val="FCFBF7"/>
                </a:solidFill>
                <a:latin typeface="Impact" panose="020B0806030902050204" pitchFamily="34" charset="0"/>
                <a:ea typeface="微软雅黑" panose="020B0503020204020204" pitchFamily="34" charset="-122"/>
              </a:rPr>
              <a:t>07</a:t>
            </a:r>
          </a:p>
        </p:txBody>
      </p:sp>
      <p:sp>
        <p:nvSpPr>
          <p:cNvPr id="55" name="Rectangle 39">
            <a:extLst>
              <a:ext uri="{FF2B5EF4-FFF2-40B4-BE49-F238E27FC236}">
                <a16:creationId xmlns:a16="http://schemas.microsoft.com/office/drawing/2014/main" id="{CCF0149B-D395-40E0-9800-FF5DB0981167}"/>
              </a:ext>
            </a:extLst>
          </p:cNvPr>
          <p:cNvSpPr>
            <a:spLocks noChangeArrowheads="1"/>
          </p:cNvSpPr>
          <p:nvPr/>
        </p:nvSpPr>
        <p:spPr bwMode="auto">
          <a:xfrm>
            <a:off x="6694923" y="4162181"/>
            <a:ext cx="21617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b="1" dirty="0">
                <a:solidFill>
                  <a:srgbClr val="EA5514"/>
                </a:solidFill>
                <a:latin typeface="微软雅黑" pitchFamily="34" charset="-122"/>
                <a:ea typeface="微软雅黑" pitchFamily="34" charset="-122"/>
                <a:cs typeface="宋体" pitchFamily="2" charset="-122"/>
              </a:rPr>
              <a:t>组内工作</a:t>
            </a:r>
          </a:p>
        </p:txBody>
      </p:sp>
    </p:spTree>
    <p:extLst>
      <p:ext uri="{BB962C8B-B14F-4D97-AF65-F5344CB8AC3E}">
        <p14:creationId xmlns:p14="http://schemas.microsoft.com/office/powerpoint/2010/main" val="229730410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14:presetBounceEnd="50000">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14:bounceEnd="50000">
                                          <p:cBhvr additive="base">
                                            <p:cTn id="260" dur="500" fill="hold"/>
                                            <p:tgtEl>
                                              <p:spTgt spid="71"/>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14:presetBounceEnd="50000">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14:bounceEnd="50000">
                                          <p:cBhvr additive="base">
                                            <p:cTn id="278" dur="500" fill="hold"/>
                                            <p:tgtEl>
                                              <p:spTgt spid="77"/>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78"/>
                                            </p:tgtEl>
                                            <p:attrNameLst>
                                              <p:attrName>style.visibility</p:attrName>
                                            </p:attrNameLst>
                                          </p:cBhvr>
                                          <p:to>
                                            <p:strVal val="visible"/>
                                          </p:to>
                                        </p:set>
                                        <p:anim calcmode="lin" valueType="num">
                                          <p:cBhvr>
                                            <p:cTn id="282" dur="300" fill="hold"/>
                                            <p:tgtEl>
                                              <p:spTgt spid="78"/>
                                            </p:tgtEl>
                                            <p:attrNameLst>
                                              <p:attrName>ppt_w</p:attrName>
                                            </p:attrNameLst>
                                          </p:cBhvr>
                                          <p:tavLst>
                                            <p:tav tm="0">
                                              <p:val>
                                                <p:fltVal val="0"/>
                                              </p:val>
                                            </p:tav>
                                            <p:tav tm="100000">
                                              <p:val>
                                                <p:strVal val="#ppt_w"/>
                                              </p:val>
                                            </p:tav>
                                          </p:tavLst>
                                        </p:anim>
                                        <p:anim calcmode="lin" valueType="num">
                                          <p:cBhvr>
                                            <p:cTn id="283" dur="300" fill="hold"/>
                                            <p:tgtEl>
                                              <p:spTgt spid="78"/>
                                            </p:tgtEl>
                                            <p:attrNameLst>
                                              <p:attrName>ppt_h</p:attrName>
                                            </p:attrNameLst>
                                          </p:cBhvr>
                                          <p:tavLst>
                                            <p:tav tm="0">
                                              <p:val>
                                                <p:fltVal val="0"/>
                                              </p:val>
                                            </p:tav>
                                            <p:tav tm="100000">
                                              <p:val>
                                                <p:strVal val="#ppt_h"/>
                                              </p:val>
                                            </p:tav>
                                          </p:tavLst>
                                        </p:anim>
                                        <p:animEffect transition="in" filter="fade">
                                          <p:cBhvr>
                                            <p:cTn id="284" dur="300"/>
                                            <p:tgtEl>
                                              <p:spTgt spid="78"/>
                                            </p:tgtEl>
                                          </p:cBhvr>
                                        </p:animEffect>
                                      </p:childTnLst>
                                    </p:cTn>
                                  </p:par>
                                  <p:par>
                                    <p:cTn id="285" presetID="6" presetClass="emph" presetSubtype="0" autoRev="1" fill="hold" grpId="1" nodeType="withEffect">
                                      <p:stCondLst>
                                        <p:cond delay="1700"/>
                                      </p:stCondLst>
                                      <p:childTnLst>
                                        <p:animScale>
                                          <p:cBhvr>
                                            <p:cTn id="286" dur="150" fill="hold"/>
                                            <p:tgtEl>
                                              <p:spTgt spid="78"/>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300" fill="hold"/>
                                            <p:tgtEl>
                                              <p:spTgt spid="79"/>
                                            </p:tgtEl>
                                            <p:attrNameLst>
                                              <p:attrName>ppt_w</p:attrName>
                                            </p:attrNameLst>
                                          </p:cBhvr>
                                          <p:tavLst>
                                            <p:tav tm="0">
                                              <p:val>
                                                <p:fltVal val="0"/>
                                              </p:val>
                                            </p:tav>
                                            <p:tav tm="100000">
                                              <p:val>
                                                <p:strVal val="#ppt_w"/>
                                              </p:val>
                                            </p:tav>
                                          </p:tavLst>
                                        </p:anim>
                                        <p:anim calcmode="lin" valueType="num">
                                          <p:cBhvr>
                                            <p:cTn id="290" dur="300" fill="hold"/>
                                            <p:tgtEl>
                                              <p:spTgt spid="79"/>
                                            </p:tgtEl>
                                            <p:attrNameLst>
                                              <p:attrName>ppt_h</p:attrName>
                                            </p:attrNameLst>
                                          </p:cBhvr>
                                          <p:tavLst>
                                            <p:tav tm="0">
                                              <p:val>
                                                <p:fltVal val="0"/>
                                              </p:val>
                                            </p:tav>
                                            <p:tav tm="100000">
                                              <p:val>
                                                <p:strVal val="#ppt_h"/>
                                              </p:val>
                                            </p:tav>
                                          </p:tavLst>
                                        </p:anim>
                                        <p:animEffect transition="in" filter="fade">
                                          <p:cBhvr>
                                            <p:cTn id="291" dur="300"/>
                                            <p:tgtEl>
                                              <p:spTgt spid="79"/>
                                            </p:tgtEl>
                                          </p:cBhvr>
                                        </p:animEffect>
                                      </p:childTnLst>
                                    </p:cTn>
                                  </p:par>
                                  <p:par>
                                    <p:cTn id="292" presetID="6" presetClass="emph" presetSubtype="0" autoRev="1" fill="hold" grpId="1" nodeType="withEffect">
                                      <p:stCondLst>
                                        <p:cond delay="2300"/>
                                      </p:stCondLst>
                                      <p:childTnLst>
                                        <p:animScale>
                                          <p:cBhvr>
                                            <p:cTn id="293" dur="150" fill="hold"/>
                                            <p:tgtEl>
                                              <p:spTgt spid="79"/>
                                            </p:tgtEl>
                                          </p:cBhvr>
                                          <p:by x="110000" y="110000"/>
                                        </p:animScale>
                                      </p:childTnLst>
                                    </p:cTn>
                                  </p:par>
                                  <p:par>
                                    <p:cTn id="294" presetID="2" presetClass="entr" presetSubtype="2" fill="hold" grpId="0" nodeType="withEffect" p14:presetBounceEnd="50000">
                                      <p:stCondLst>
                                        <p:cond delay="1700"/>
                                      </p:stCondLst>
                                      <p:childTnLst>
                                        <p:set>
                                          <p:cBhvr>
                                            <p:cTn id="295" dur="1" fill="hold">
                                              <p:stCondLst>
                                                <p:cond delay="0"/>
                                              </p:stCondLst>
                                            </p:cTn>
                                            <p:tgtEl>
                                              <p:spTgt spid="80"/>
                                            </p:tgtEl>
                                            <p:attrNameLst>
                                              <p:attrName>style.visibility</p:attrName>
                                            </p:attrNameLst>
                                          </p:cBhvr>
                                          <p:to>
                                            <p:strVal val="visible"/>
                                          </p:to>
                                        </p:set>
                                        <p:anim calcmode="lin" valueType="num" p14:bounceEnd="50000">
                                          <p:cBhvr additive="base">
                                            <p:cTn id="296" dur="500" fill="hold"/>
                                            <p:tgtEl>
                                              <p:spTgt spid="80"/>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80"/>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300" fill="hold"/>
                                            <p:tgtEl>
                                              <p:spTgt spid="49"/>
                                            </p:tgtEl>
                                            <p:attrNameLst>
                                              <p:attrName>ppt_w</p:attrName>
                                            </p:attrNameLst>
                                          </p:cBhvr>
                                          <p:tavLst>
                                            <p:tav tm="0">
                                              <p:val>
                                                <p:fltVal val="0"/>
                                              </p:val>
                                            </p:tav>
                                            <p:tav tm="100000">
                                              <p:val>
                                                <p:strVal val="#ppt_w"/>
                                              </p:val>
                                            </p:tav>
                                          </p:tavLst>
                                        </p:anim>
                                        <p:anim calcmode="lin" valueType="num">
                                          <p:cBhvr>
                                            <p:cTn id="301" dur="300" fill="hold"/>
                                            <p:tgtEl>
                                              <p:spTgt spid="49"/>
                                            </p:tgtEl>
                                            <p:attrNameLst>
                                              <p:attrName>ppt_h</p:attrName>
                                            </p:attrNameLst>
                                          </p:cBhvr>
                                          <p:tavLst>
                                            <p:tav tm="0">
                                              <p:val>
                                                <p:fltVal val="0"/>
                                              </p:val>
                                            </p:tav>
                                            <p:tav tm="100000">
                                              <p:val>
                                                <p:strVal val="#ppt_h"/>
                                              </p:val>
                                            </p:tav>
                                          </p:tavLst>
                                        </p:anim>
                                        <p:animEffect transition="in" filter="fade">
                                          <p:cBhvr>
                                            <p:cTn id="302" dur="300"/>
                                            <p:tgtEl>
                                              <p:spTgt spid="49"/>
                                            </p:tgtEl>
                                          </p:cBhvr>
                                        </p:animEffect>
                                      </p:childTnLst>
                                    </p:cTn>
                                  </p:par>
                                  <p:par>
                                    <p:cTn id="303" presetID="6" presetClass="emph" presetSubtype="0" autoRev="1" fill="hold" grpId="1" nodeType="withEffect">
                                      <p:stCondLst>
                                        <p:cond delay="1700"/>
                                      </p:stCondLst>
                                      <p:childTnLst>
                                        <p:animScale>
                                          <p:cBhvr>
                                            <p:cTn id="304" dur="150" fill="hold"/>
                                            <p:tgtEl>
                                              <p:spTgt spid="49"/>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50"/>
                                            </p:tgtEl>
                                            <p:attrNameLst>
                                              <p:attrName>style.visibility</p:attrName>
                                            </p:attrNameLst>
                                          </p:cBhvr>
                                          <p:to>
                                            <p:strVal val="visible"/>
                                          </p:to>
                                        </p:set>
                                        <p:anim calcmode="lin" valueType="num">
                                          <p:cBhvr>
                                            <p:cTn id="307" dur="300" fill="hold"/>
                                            <p:tgtEl>
                                              <p:spTgt spid="50"/>
                                            </p:tgtEl>
                                            <p:attrNameLst>
                                              <p:attrName>ppt_w</p:attrName>
                                            </p:attrNameLst>
                                          </p:cBhvr>
                                          <p:tavLst>
                                            <p:tav tm="0">
                                              <p:val>
                                                <p:fltVal val="0"/>
                                              </p:val>
                                            </p:tav>
                                            <p:tav tm="100000">
                                              <p:val>
                                                <p:strVal val="#ppt_w"/>
                                              </p:val>
                                            </p:tav>
                                          </p:tavLst>
                                        </p:anim>
                                        <p:anim calcmode="lin" valueType="num">
                                          <p:cBhvr>
                                            <p:cTn id="308" dur="300" fill="hold"/>
                                            <p:tgtEl>
                                              <p:spTgt spid="50"/>
                                            </p:tgtEl>
                                            <p:attrNameLst>
                                              <p:attrName>ppt_h</p:attrName>
                                            </p:attrNameLst>
                                          </p:cBhvr>
                                          <p:tavLst>
                                            <p:tav tm="0">
                                              <p:val>
                                                <p:fltVal val="0"/>
                                              </p:val>
                                            </p:tav>
                                            <p:tav tm="100000">
                                              <p:val>
                                                <p:strVal val="#ppt_h"/>
                                              </p:val>
                                            </p:tav>
                                          </p:tavLst>
                                        </p:anim>
                                        <p:animEffect transition="in" filter="fade">
                                          <p:cBhvr>
                                            <p:cTn id="309" dur="300"/>
                                            <p:tgtEl>
                                              <p:spTgt spid="50"/>
                                            </p:tgtEl>
                                          </p:cBhvr>
                                        </p:animEffect>
                                      </p:childTnLst>
                                    </p:cTn>
                                  </p:par>
                                  <p:par>
                                    <p:cTn id="310" presetID="6" presetClass="emph" presetSubtype="0" autoRev="1" fill="hold" grpId="1" nodeType="withEffect">
                                      <p:stCondLst>
                                        <p:cond delay="2300"/>
                                      </p:stCondLst>
                                      <p:childTnLst>
                                        <p:animScale>
                                          <p:cBhvr>
                                            <p:cTn id="311" dur="150" fill="hold"/>
                                            <p:tgtEl>
                                              <p:spTgt spid="50"/>
                                            </p:tgtEl>
                                          </p:cBhvr>
                                          <p:by x="110000" y="110000"/>
                                        </p:animScale>
                                      </p:childTnLst>
                                    </p:cTn>
                                  </p:par>
                                  <p:par>
                                    <p:cTn id="312" presetID="2" presetClass="entr" presetSubtype="2" fill="hold" grpId="0" nodeType="withEffect" p14:presetBounceEnd="50000">
                                      <p:stCondLst>
                                        <p:cond delay="1700"/>
                                      </p:stCondLst>
                                      <p:childTnLst>
                                        <p:set>
                                          <p:cBhvr>
                                            <p:cTn id="313" dur="1" fill="hold">
                                              <p:stCondLst>
                                                <p:cond delay="0"/>
                                              </p:stCondLst>
                                            </p:cTn>
                                            <p:tgtEl>
                                              <p:spTgt spid="51"/>
                                            </p:tgtEl>
                                            <p:attrNameLst>
                                              <p:attrName>style.visibility</p:attrName>
                                            </p:attrNameLst>
                                          </p:cBhvr>
                                          <p:to>
                                            <p:strVal val="visible"/>
                                          </p:to>
                                        </p:set>
                                        <p:anim calcmode="lin" valueType="num" p14:bounceEnd="50000">
                                          <p:cBhvr additive="base">
                                            <p:cTn id="314"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315" dur="500" fill="hold"/>
                                            <p:tgtEl>
                                              <p:spTgt spid="51"/>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300" fill="hold"/>
                                            <p:tgtEl>
                                              <p:spTgt spid="53"/>
                                            </p:tgtEl>
                                            <p:attrNameLst>
                                              <p:attrName>ppt_w</p:attrName>
                                            </p:attrNameLst>
                                          </p:cBhvr>
                                          <p:tavLst>
                                            <p:tav tm="0">
                                              <p:val>
                                                <p:fltVal val="0"/>
                                              </p:val>
                                            </p:tav>
                                            <p:tav tm="100000">
                                              <p:val>
                                                <p:strVal val="#ppt_w"/>
                                              </p:val>
                                            </p:tav>
                                          </p:tavLst>
                                        </p:anim>
                                        <p:anim calcmode="lin" valueType="num">
                                          <p:cBhvr>
                                            <p:cTn id="319" dur="300" fill="hold"/>
                                            <p:tgtEl>
                                              <p:spTgt spid="53"/>
                                            </p:tgtEl>
                                            <p:attrNameLst>
                                              <p:attrName>ppt_h</p:attrName>
                                            </p:attrNameLst>
                                          </p:cBhvr>
                                          <p:tavLst>
                                            <p:tav tm="0">
                                              <p:val>
                                                <p:fltVal val="0"/>
                                              </p:val>
                                            </p:tav>
                                            <p:tav tm="100000">
                                              <p:val>
                                                <p:strVal val="#ppt_h"/>
                                              </p:val>
                                            </p:tav>
                                          </p:tavLst>
                                        </p:anim>
                                        <p:animEffect transition="in" filter="fade">
                                          <p:cBhvr>
                                            <p:cTn id="320" dur="300"/>
                                            <p:tgtEl>
                                              <p:spTgt spid="53"/>
                                            </p:tgtEl>
                                          </p:cBhvr>
                                        </p:animEffect>
                                      </p:childTnLst>
                                    </p:cTn>
                                  </p:par>
                                  <p:par>
                                    <p:cTn id="321" presetID="6" presetClass="emph" presetSubtype="0" autoRev="1" fill="hold" grpId="1" nodeType="withEffect">
                                      <p:stCondLst>
                                        <p:cond delay="1500"/>
                                      </p:stCondLst>
                                      <p:childTnLst>
                                        <p:animScale>
                                          <p:cBhvr>
                                            <p:cTn id="322" dur="150" fill="hold"/>
                                            <p:tgtEl>
                                              <p:spTgt spid="53"/>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54"/>
                                            </p:tgtEl>
                                            <p:attrNameLst>
                                              <p:attrName>style.visibility</p:attrName>
                                            </p:attrNameLst>
                                          </p:cBhvr>
                                          <p:to>
                                            <p:strVal val="visible"/>
                                          </p:to>
                                        </p:set>
                                        <p:anim calcmode="lin" valueType="num">
                                          <p:cBhvr>
                                            <p:cTn id="325" dur="300" fill="hold"/>
                                            <p:tgtEl>
                                              <p:spTgt spid="54"/>
                                            </p:tgtEl>
                                            <p:attrNameLst>
                                              <p:attrName>ppt_w</p:attrName>
                                            </p:attrNameLst>
                                          </p:cBhvr>
                                          <p:tavLst>
                                            <p:tav tm="0">
                                              <p:val>
                                                <p:fltVal val="0"/>
                                              </p:val>
                                            </p:tav>
                                            <p:tav tm="100000">
                                              <p:val>
                                                <p:strVal val="#ppt_w"/>
                                              </p:val>
                                            </p:tav>
                                          </p:tavLst>
                                        </p:anim>
                                        <p:anim calcmode="lin" valueType="num">
                                          <p:cBhvr>
                                            <p:cTn id="326" dur="300" fill="hold"/>
                                            <p:tgtEl>
                                              <p:spTgt spid="54"/>
                                            </p:tgtEl>
                                            <p:attrNameLst>
                                              <p:attrName>ppt_h</p:attrName>
                                            </p:attrNameLst>
                                          </p:cBhvr>
                                          <p:tavLst>
                                            <p:tav tm="0">
                                              <p:val>
                                                <p:fltVal val="0"/>
                                              </p:val>
                                            </p:tav>
                                            <p:tav tm="100000">
                                              <p:val>
                                                <p:strVal val="#ppt_h"/>
                                              </p:val>
                                            </p:tav>
                                          </p:tavLst>
                                        </p:anim>
                                        <p:animEffect transition="in" filter="fade">
                                          <p:cBhvr>
                                            <p:cTn id="327" dur="300"/>
                                            <p:tgtEl>
                                              <p:spTgt spid="54"/>
                                            </p:tgtEl>
                                          </p:cBhvr>
                                        </p:animEffect>
                                      </p:childTnLst>
                                    </p:cTn>
                                  </p:par>
                                  <p:par>
                                    <p:cTn id="328" presetID="6" presetClass="emph" presetSubtype="0" autoRev="1" fill="hold" grpId="1" nodeType="withEffect">
                                      <p:stCondLst>
                                        <p:cond delay="2100"/>
                                      </p:stCondLst>
                                      <p:childTnLst>
                                        <p:animScale>
                                          <p:cBhvr>
                                            <p:cTn id="329" dur="150" fill="hold"/>
                                            <p:tgtEl>
                                              <p:spTgt spid="54"/>
                                            </p:tgtEl>
                                          </p:cBhvr>
                                          <p:by x="110000" y="110000"/>
                                        </p:animScale>
                                      </p:childTnLst>
                                    </p:cTn>
                                  </p:par>
                                  <p:par>
                                    <p:cTn id="330" presetID="2" presetClass="entr" presetSubtype="2" fill="hold" grpId="0" nodeType="withEffect" p14:presetBounceEnd="50000">
                                      <p:stCondLst>
                                        <p:cond delay="1500"/>
                                      </p:stCondLst>
                                      <p:childTnLst>
                                        <p:set>
                                          <p:cBhvr>
                                            <p:cTn id="331" dur="1" fill="hold">
                                              <p:stCondLst>
                                                <p:cond delay="0"/>
                                              </p:stCondLst>
                                            </p:cTn>
                                            <p:tgtEl>
                                              <p:spTgt spid="55"/>
                                            </p:tgtEl>
                                            <p:attrNameLst>
                                              <p:attrName>style.visibility</p:attrName>
                                            </p:attrNameLst>
                                          </p:cBhvr>
                                          <p:to>
                                            <p:strVal val="visible"/>
                                          </p:to>
                                        </p:set>
                                        <p:anim calcmode="lin" valueType="num" p14:bounceEnd="50000">
                                          <p:cBhvr additive="base">
                                            <p:cTn id="332" dur="50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33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78" grpId="0" animBg="1"/>
          <p:bldP spid="78" grpId="1" animBg="1"/>
          <p:bldP spid="79" grpId="0"/>
          <p:bldP spid="79" grpId="1"/>
          <p:bldP spid="80" grpId="0"/>
          <p:bldP spid="49" grpId="0" animBg="1"/>
          <p:bldP spid="49" grpId="1" animBg="1"/>
          <p:bldP spid="50" grpId="0"/>
          <p:bldP spid="50" grpId="1"/>
          <p:bldP spid="51" grpId="0"/>
          <p:bldP spid="53" grpId="0" animBg="1"/>
          <p:bldP spid="53" grpId="1" animBg="1"/>
          <p:bldP spid="54" grpId="0"/>
          <p:bldP spid="54" grpId="1"/>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cBhvr additive="base">
                                            <p:cTn id="260" dur="500" fill="hold"/>
                                            <p:tgtEl>
                                              <p:spTgt spid="71"/>
                                            </p:tgtEl>
                                            <p:attrNameLst>
                                              <p:attrName>ppt_x</p:attrName>
                                            </p:attrNameLst>
                                          </p:cBhvr>
                                          <p:tavLst>
                                            <p:tav tm="0">
                                              <p:val>
                                                <p:strVal val="1+#ppt_w/2"/>
                                              </p:val>
                                            </p:tav>
                                            <p:tav tm="100000">
                                              <p:val>
                                                <p:strVal val="#ppt_x"/>
                                              </p:val>
                                            </p:tav>
                                          </p:tavLst>
                                        </p:anim>
                                        <p:anim calcmode="lin" valueType="num">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cBhvr additive="base">
                                            <p:cTn id="278" dur="500" fill="hold"/>
                                            <p:tgtEl>
                                              <p:spTgt spid="77"/>
                                            </p:tgtEl>
                                            <p:attrNameLst>
                                              <p:attrName>ppt_x</p:attrName>
                                            </p:attrNameLst>
                                          </p:cBhvr>
                                          <p:tavLst>
                                            <p:tav tm="0">
                                              <p:val>
                                                <p:strVal val="1+#ppt_w/2"/>
                                              </p:val>
                                            </p:tav>
                                            <p:tav tm="100000">
                                              <p:val>
                                                <p:strVal val="#ppt_x"/>
                                              </p:val>
                                            </p:tav>
                                          </p:tavLst>
                                        </p:anim>
                                        <p:anim calcmode="lin" valueType="num">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78"/>
                                            </p:tgtEl>
                                            <p:attrNameLst>
                                              <p:attrName>style.visibility</p:attrName>
                                            </p:attrNameLst>
                                          </p:cBhvr>
                                          <p:to>
                                            <p:strVal val="visible"/>
                                          </p:to>
                                        </p:set>
                                        <p:anim calcmode="lin" valueType="num">
                                          <p:cBhvr>
                                            <p:cTn id="282" dur="300" fill="hold"/>
                                            <p:tgtEl>
                                              <p:spTgt spid="78"/>
                                            </p:tgtEl>
                                            <p:attrNameLst>
                                              <p:attrName>ppt_w</p:attrName>
                                            </p:attrNameLst>
                                          </p:cBhvr>
                                          <p:tavLst>
                                            <p:tav tm="0">
                                              <p:val>
                                                <p:fltVal val="0"/>
                                              </p:val>
                                            </p:tav>
                                            <p:tav tm="100000">
                                              <p:val>
                                                <p:strVal val="#ppt_w"/>
                                              </p:val>
                                            </p:tav>
                                          </p:tavLst>
                                        </p:anim>
                                        <p:anim calcmode="lin" valueType="num">
                                          <p:cBhvr>
                                            <p:cTn id="283" dur="300" fill="hold"/>
                                            <p:tgtEl>
                                              <p:spTgt spid="78"/>
                                            </p:tgtEl>
                                            <p:attrNameLst>
                                              <p:attrName>ppt_h</p:attrName>
                                            </p:attrNameLst>
                                          </p:cBhvr>
                                          <p:tavLst>
                                            <p:tav tm="0">
                                              <p:val>
                                                <p:fltVal val="0"/>
                                              </p:val>
                                            </p:tav>
                                            <p:tav tm="100000">
                                              <p:val>
                                                <p:strVal val="#ppt_h"/>
                                              </p:val>
                                            </p:tav>
                                          </p:tavLst>
                                        </p:anim>
                                        <p:animEffect transition="in" filter="fade">
                                          <p:cBhvr>
                                            <p:cTn id="284" dur="300"/>
                                            <p:tgtEl>
                                              <p:spTgt spid="78"/>
                                            </p:tgtEl>
                                          </p:cBhvr>
                                        </p:animEffect>
                                      </p:childTnLst>
                                    </p:cTn>
                                  </p:par>
                                  <p:par>
                                    <p:cTn id="285" presetID="6" presetClass="emph" presetSubtype="0" autoRev="1" fill="hold" grpId="1" nodeType="withEffect">
                                      <p:stCondLst>
                                        <p:cond delay="1700"/>
                                      </p:stCondLst>
                                      <p:childTnLst>
                                        <p:animScale>
                                          <p:cBhvr>
                                            <p:cTn id="286" dur="150" fill="hold"/>
                                            <p:tgtEl>
                                              <p:spTgt spid="78"/>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79"/>
                                            </p:tgtEl>
                                            <p:attrNameLst>
                                              <p:attrName>style.visibility</p:attrName>
                                            </p:attrNameLst>
                                          </p:cBhvr>
                                          <p:to>
                                            <p:strVal val="visible"/>
                                          </p:to>
                                        </p:set>
                                        <p:anim calcmode="lin" valueType="num">
                                          <p:cBhvr>
                                            <p:cTn id="289" dur="300" fill="hold"/>
                                            <p:tgtEl>
                                              <p:spTgt spid="79"/>
                                            </p:tgtEl>
                                            <p:attrNameLst>
                                              <p:attrName>ppt_w</p:attrName>
                                            </p:attrNameLst>
                                          </p:cBhvr>
                                          <p:tavLst>
                                            <p:tav tm="0">
                                              <p:val>
                                                <p:fltVal val="0"/>
                                              </p:val>
                                            </p:tav>
                                            <p:tav tm="100000">
                                              <p:val>
                                                <p:strVal val="#ppt_w"/>
                                              </p:val>
                                            </p:tav>
                                          </p:tavLst>
                                        </p:anim>
                                        <p:anim calcmode="lin" valueType="num">
                                          <p:cBhvr>
                                            <p:cTn id="290" dur="300" fill="hold"/>
                                            <p:tgtEl>
                                              <p:spTgt spid="79"/>
                                            </p:tgtEl>
                                            <p:attrNameLst>
                                              <p:attrName>ppt_h</p:attrName>
                                            </p:attrNameLst>
                                          </p:cBhvr>
                                          <p:tavLst>
                                            <p:tav tm="0">
                                              <p:val>
                                                <p:fltVal val="0"/>
                                              </p:val>
                                            </p:tav>
                                            <p:tav tm="100000">
                                              <p:val>
                                                <p:strVal val="#ppt_h"/>
                                              </p:val>
                                            </p:tav>
                                          </p:tavLst>
                                        </p:anim>
                                        <p:animEffect transition="in" filter="fade">
                                          <p:cBhvr>
                                            <p:cTn id="291" dur="300"/>
                                            <p:tgtEl>
                                              <p:spTgt spid="79"/>
                                            </p:tgtEl>
                                          </p:cBhvr>
                                        </p:animEffect>
                                      </p:childTnLst>
                                    </p:cTn>
                                  </p:par>
                                  <p:par>
                                    <p:cTn id="292" presetID="6" presetClass="emph" presetSubtype="0" autoRev="1" fill="hold" grpId="1" nodeType="withEffect">
                                      <p:stCondLst>
                                        <p:cond delay="2300"/>
                                      </p:stCondLst>
                                      <p:childTnLst>
                                        <p:animScale>
                                          <p:cBhvr>
                                            <p:cTn id="293" dur="150" fill="hold"/>
                                            <p:tgtEl>
                                              <p:spTgt spid="79"/>
                                            </p:tgtEl>
                                          </p:cBhvr>
                                          <p:by x="110000" y="110000"/>
                                        </p:animScale>
                                      </p:childTnLst>
                                    </p:cTn>
                                  </p:par>
                                  <p:par>
                                    <p:cTn id="294" presetID="2" presetClass="entr" presetSubtype="2" fill="hold" grpId="0" nodeType="withEffect">
                                      <p:stCondLst>
                                        <p:cond delay="1700"/>
                                      </p:stCondLst>
                                      <p:childTnLst>
                                        <p:set>
                                          <p:cBhvr>
                                            <p:cTn id="295" dur="1" fill="hold">
                                              <p:stCondLst>
                                                <p:cond delay="0"/>
                                              </p:stCondLst>
                                            </p:cTn>
                                            <p:tgtEl>
                                              <p:spTgt spid="80"/>
                                            </p:tgtEl>
                                            <p:attrNameLst>
                                              <p:attrName>style.visibility</p:attrName>
                                            </p:attrNameLst>
                                          </p:cBhvr>
                                          <p:to>
                                            <p:strVal val="visible"/>
                                          </p:to>
                                        </p:set>
                                        <p:anim calcmode="lin" valueType="num">
                                          <p:cBhvr additive="base">
                                            <p:cTn id="296" dur="500" fill="hold"/>
                                            <p:tgtEl>
                                              <p:spTgt spid="80"/>
                                            </p:tgtEl>
                                            <p:attrNameLst>
                                              <p:attrName>ppt_x</p:attrName>
                                            </p:attrNameLst>
                                          </p:cBhvr>
                                          <p:tavLst>
                                            <p:tav tm="0">
                                              <p:val>
                                                <p:strVal val="1+#ppt_w/2"/>
                                              </p:val>
                                            </p:tav>
                                            <p:tav tm="100000">
                                              <p:val>
                                                <p:strVal val="#ppt_x"/>
                                              </p:val>
                                            </p:tav>
                                          </p:tavLst>
                                        </p:anim>
                                        <p:anim calcmode="lin" valueType="num">
                                          <p:cBhvr additive="base">
                                            <p:cTn id="297" dur="500" fill="hold"/>
                                            <p:tgtEl>
                                              <p:spTgt spid="80"/>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30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300" fill="hold"/>
                                            <p:tgtEl>
                                              <p:spTgt spid="49"/>
                                            </p:tgtEl>
                                            <p:attrNameLst>
                                              <p:attrName>ppt_w</p:attrName>
                                            </p:attrNameLst>
                                          </p:cBhvr>
                                          <p:tavLst>
                                            <p:tav tm="0">
                                              <p:val>
                                                <p:fltVal val="0"/>
                                              </p:val>
                                            </p:tav>
                                            <p:tav tm="100000">
                                              <p:val>
                                                <p:strVal val="#ppt_w"/>
                                              </p:val>
                                            </p:tav>
                                          </p:tavLst>
                                        </p:anim>
                                        <p:anim calcmode="lin" valueType="num">
                                          <p:cBhvr>
                                            <p:cTn id="301" dur="300" fill="hold"/>
                                            <p:tgtEl>
                                              <p:spTgt spid="49"/>
                                            </p:tgtEl>
                                            <p:attrNameLst>
                                              <p:attrName>ppt_h</p:attrName>
                                            </p:attrNameLst>
                                          </p:cBhvr>
                                          <p:tavLst>
                                            <p:tav tm="0">
                                              <p:val>
                                                <p:fltVal val="0"/>
                                              </p:val>
                                            </p:tav>
                                            <p:tav tm="100000">
                                              <p:val>
                                                <p:strVal val="#ppt_h"/>
                                              </p:val>
                                            </p:tav>
                                          </p:tavLst>
                                        </p:anim>
                                        <p:animEffect transition="in" filter="fade">
                                          <p:cBhvr>
                                            <p:cTn id="302" dur="300"/>
                                            <p:tgtEl>
                                              <p:spTgt spid="49"/>
                                            </p:tgtEl>
                                          </p:cBhvr>
                                        </p:animEffect>
                                      </p:childTnLst>
                                    </p:cTn>
                                  </p:par>
                                  <p:par>
                                    <p:cTn id="303" presetID="6" presetClass="emph" presetSubtype="0" autoRev="1" fill="hold" grpId="1" nodeType="withEffect">
                                      <p:stCondLst>
                                        <p:cond delay="1700"/>
                                      </p:stCondLst>
                                      <p:childTnLst>
                                        <p:animScale>
                                          <p:cBhvr>
                                            <p:cTn id="304" dur="150" fill="hold"/>
                                            <p:tgtEl>
                                              <p:spTgt spid="49"/>
                                            </p:tgtEl>
                                          </p:cBhvr>
                                          <p:by x="110000" y="110000"/>
                                        </p:animScale>
                                      </p:childTnLst>
                                    </p:cTn>
                                  </p:par>
                                  <p:par>
                                    <p:cTn id="305" presetID="53" presetClass="entr" presetSubtype="16" fill="hold" grpId="0" nodeType="withEffect">
                                      <p:stCondLst>
                                        <p:cond delay="2000"/>
                                      </p:stCondLst>
                                      <p:childTnLst>
                                        <p:set>
                                          <p:cBhvr>
                                            <p:cTn id="306" dur="1" fill="hold">
                                              <p:stCondLst>
                                                <p:cond delay="0"/>
                                              </p:stCondLst>
                                            </p:cTn>
                                            <p:tgtEl>
                                              <p:spTgt spid="50"/>
                                            </p:tgtEl>
                                            <p:attrNameLst>
                                              <p:attrName>style.visibility</p:attrName>
                                            </p:attrNameLst>
                                          </p:cBhvr>
                                          <p:to>
                                            <p:strVal val="visible"/>
                                          </p:to>
                                        </p:set>
                                        <p:anim calcmode="lin" valueType="num">
                                          <p:cBhvr>
                                            <p:cTn id="307" dur="300" fill="hold"/>
                                            <p:tgtEl>
                                              <p:spTgt spid="50"/>
                                            </p:tgtEl>
                                            <p:attrNameLst>
                                              <p:attrName>ppt_w</p:attrName>
                                            </p:attrNameLst>
                                          </p:cBhvr>
                                          <p:tavLst>
                                            <p:tav tm="0">
                                              <p:val>
                                                <p:fltVal val="0"/>
                                              </p:val>
                                            </p:tav>
                                            <p:tav tm="100000">
                                              <p:val>
                                                <p:strVal val="#ppt_w"/>
                                              </p:val>
                                            </p:tav>
                                          </p:tavLst>
                                        </p:anim>
                                        <p:anim calcmode="lin" valueType="num">
                                          <p:cBhvr>
                                            <p:cTn id="308" dur="300" fill="hold"/>
                                            <p:tgtEl>
                                              <p:spTgt spid="50"/>
                                            </p:tgtEl>
                                            <p:attrNameLst>
                                              <p:attrName>ppt_h</p:attrName>
                                            </p:attrNameLst>
                                          </p:cBhvr>
                                          <p:tavLst>
                                            <p:tav tm="0">
                                              <p:val>
                                                <p:fltVal val="0"/>
                                              </p:val>
                                            </p:tav>
                                            <p:tav tm="100000">
                                              <p:val>
                                                <p:strVal val="#ppt_h"/>
                                              </p:val>
                                            </p:tav>
                                          </p:tavLst>
                                        </p:anim>
                                        <p:animEffect transition="in" filter="fade">
                                          <p:cBhvr>
                                            <p:cTn id="309" dur="300"/>
                                            <p:tgtEl>
                                              <p:spTgt spid="50"/>
                                            </p:tgtEl>
                                          </p:cBhvr>
                                        </p:animEffect>
                                      </p:childTnLst>
                                    </p:cTn>
                                  </p:par>
                                  <p:par>
                                    <p:cTn id="310" presetID="6" presetClass="emph" presetSubtype="0" autoRev="1" fill="hold" grpId="1" nodeType="withEffect">
                                      <p:stCondLst>
                                        <p:cond delay="2300"/>
                                      </p:stCondLst>
                                      <p:childTnLst>
                                        <p:animScale>
                                          <p:cBhvr>
                                            <p:cTn id="311" dur="150" fill="hold"/>
                                            <p:tgtEl>
                                              <p:spTgt spid="50"/>
                                            </p:tgtEl>
                                          </p:cBhvr>
                                          <p:by x="110000" y="110000"/>
                                        </p:animScale>
                                      </p:childTnLst>
                                    </p:cTn>
                                  </p:par>
                                  <p:par>
                                    <p:cTn id="312" presetID="2" presetClass="entr" presetSubtype="2" fill="hold" grpId="0" nodeType="withEffect">
                                      <p:stCondLst>
                                        <p:cond delay="1700"/>
                                      </p:stCondLst>
                                      <p:childTnLst>
                                        <p:set>
                                          <p:cBhvr>
                                            <p:cTn id="313" dur="1" fill="hold">
                                              <p:stCondLst>
                                                <p:cond delay="0"/>
                                              </p:stCondLst>
                                            </p:cTn>
                                            <p:tgtEl>
                                              <p:spTgt spid="51"/>
                                            </p:tgtEl>
                                            <p:attrNameLst>
                                              <p:attrName>style.visibility</p:attrName>
                                            </p:attrNameLst>
                                          </p:cBhvr>
                                          <p:to>
                                            <p:strVal val="visible"/>
                                          </p:to>
                                        </p:set>
                                        <p:anim calcmode="lin" valueType="num">
                                          <p:cBhvr additive="base">
                                            <p:cTn id="314" dur="500" fill="hold"/>
                                            <p:tgtEl>
                                              <p:spTgt spid="51"/>
                                            </p:tgtEl>
                                            <p:attrNameLst>
                                              <p:attrName>ppt_x</p:attrName>
                                            </p:attrNameLst>
                                          </p:cBhvr>
                                          <p:tavLst>
                                            <p:tav tm="0">
                                              <p:val>
                                                <p:strVal val="1+#ppt_w/2"/>
                                              </p:val>
                                            </p:tav>
                                            <p:tav tm="100000">
                                              <p:val>
                                                <p:strVal val="#ppt_x"/>
                                              </p:val>
                                            </p:tav>
                                          </p:tavLst>
                                        </p:anim>
                                        <p:anim calcmode="lin" valueType="num">
                                          <p:cBhvr additive="base">
                                            <p:cTn id="315" dur="500" fill="hold"/>
                                            <p:tgtEl>
                                              <p:spTgt spid="51"/>
                                            </p:tgtEl>
                                            <p:attrNameLst>
                                              <p:attrName>ppt_y</p:attrName>
                                            </p:attrNameLst>
                                          </p:cBhvr>
                                          <p:tavLst>
                                            <p:tav tm="0">
                                              <p:val>
                                                <p:strVal val="#ppt_y"/>
                                              </p:val>
                                            </p:tav>
                                            <p:tav tm="100000">
                                              <p:val>
                                                <p:strVal val="#ppt_y"/>
                                              </p:val>
                                            </p:tav>
                                          </p:tavLst>
                                        </p:anim>
                                      </p:childTnLst>
                                    </p:cTn>
                                  </p:par>
                                  <p:par>
                                    <p:cTn id="316" presetID="53" presetClass="entr" presetSubtype="16" fill="hold" grpId="0" nodeType="withEffect">
                                      <p:stCondLst>
                                        <p:cond delay="1200"/>
                                      </p:stCondLst>
                                      <p:childTnLst>
                                        <p:set>
                                          <p:cBhvr>
                                            <p:cTn id="317" dur="1" fill="hold">
                                              <p:stCondLst>
                                                <p:cond delay="0"/>
                                              </p:stCondLst>
                                            </p:cTn>
                                            <p:tgtEl>
                                              <p:spTgt spid="53"/>
                                            </p:tgtEl>
                                            <p:attrNameLst>
                                              <p:attrName>style.visibility</p:attrName>
                                            </p:attrNameLst>
                                          </p:cBhvr>
                                          <p:to>
                                            <p:strVal val="visible"/>
                                          </p:to>
                                        </p:set>
                                        <p:anim calcmode="lin" valueType="num">
                                          <p:cBhvr>
                                            <p:cTn id="318" dur="300" fill="hold"/>
                                            <p:tgtEl>
                                              <p:spTgt spid="53"/>
                                            </p:tgtEl>
                                            <p:attrNameLst>
                                              <p:attrName>ppt_w</p:attrName>
                                            </p:attrNameLst>
                                          </p:cBhvr>
                                          <p:tavLst>
                                            <p:tav tm="0">
                                              <p:val>
                                                <p:fltVal val="0"/>
                                              </p:val>
                                            </p:tav>
                                            <p:tav tm="100000">
                                              <p:val>
                                                <p:strVal val="#ppt_w"/>
                                              </p:val>
                                            </p:tav>
                                          </p:tavLst>
                                        </p:anim>
                                        <p:anim calcmode="lin" valueType="num">
                                          <p:cBhvr>
                                            <p:cTn id="319" dur="300" fill="hold"/>
                                            <p:tgtEl>
                                              <p:spTgt spid="53"/>
                                            </p:tgtEl>
                                            <p:attrNameLst>
                                              <p:attrName>ppt_h</p:attrName>
                                            </p:attrNameLst>
                                          </p:cBhvr>
                                          <p:tavLst>
                                            <p:tav tm="0">
                                              <p:val>
                                                <p:fltVal val="0"/>
                                              </p:val>
                                            </p:tav>
                                            <p:tav tm="100000">
                                              <p:val>
                                                <p:strVal val="#ppt_h"/>
                                              </p:val>
                                            </p:tav>
                                          </p:tavLst>
                                        </p:anim>
                                        <p:animEffect transition="in" filter="fade">
                                          <p:cBhvr>
                                            <p:cTn id="320" dur="300"/>
                                            <p:tgtEl>
                                              <p:spTgt spid="53"/>
                                            </p:tgtEl>
                                          </p:cBhvr>
                                        </p:animEffect>
                                      </p:childTnLst>
                                    </p:cTn>
                                  </p:par>
                                  <p:par>
                                    <p:cTn id="321" presetID="6" presetClass="emph" presetSubtype="0" autoRev="1" fill="hold" grpId="1" nodeType="withEffect">
                                      <p:stCondLst>
                                        <p:cond delay="1500"/>
                                      </p:stCondLst>
                                      <p:childTnLst>
                                        <p:animScale>
                                          <p:cBhvr>
                                            <p:cTn id="322" dur="150" fill="hold"/>
                                            <p:tgtEl>
                                              <p:spTgt spid="53"/>
                                            </p:tgtEl>
                                          </p:cBhvr>
                                          <p:by x="110000" y="110000"/>
                                        </p:animScale>
                                      </p:childTnLst>
                                    </p:cTn>
                                  </p:par>
                                  <p:par>
                                    <p:cTn id="323" presetID="53" presetClass="entr" presetSubtype="16" fill="hold" grpId="0" nodeType="withEffect">
                                      <p:stCondLst>
                                        <p:cond delay="1800"/>
                                      </p:stCondLst>
                                      <p:childTnLst>
                                        <p:set>
                                          <p:cBhvr>
                                            <p:cTn id="324" dur="1" fill="hold">
                                              <p:stCondLst>
                                                <p:cond delay="0"/>
                                              </p:stCondLst>
                                            </p:cTn>
                                            <p:tgtEl>
                                              <p:spTgt spid="54"/>
                                            </p:tgtEl>
                                            <p:attrNameLst>
                                              <p:attrName>style.visibility</p:attrName>
                                            </p:attrNameLst>
                                          </p:cBhvr>
                                          <p:to>
                                            <p:strVal val="visible"/>
                                          </p:to>
                                        </p:set>
                                        <p:anim calcmode="lin" valueType="num">
                                          <p:cBhvr>
                                            <p:cTn id="325" dur="300" fill="hold"/>
                                            <p:tgtEl>
                                              <p:spTgt spid="54"/>
                                            </p:tgtEl>
                                            <p:attrNameLst>
                                              <p:attrName>ppt_w</p:attrName>
                                            </p:attrNameLst>
                                          </p:cBhvr>
                                          <p:tavLst>
                                            <p:tav tm="0">
                                              <p:val>
                                                <p:fltVal val="0"/>
                                              </p:val>
                                            </p:tav>
                                            <p:tav tm="100000">
                                              <p:val>
                                                <p:strVal val="#ppt_w"/>
                                              </p:val>
                                            </p:tav>
                                          </p:tavLst>
                                        </p:anim>
                                        <p:anim calcmode="lin" valueType="num">
                                          <p:cBhvr>
                                            <p:cTn id="326" dur="300" fill="hold"/>
                                            <p:tgtEl>
                                              <p:spTgt spid="54"/>
                                            </p:tgtEl>
                                            <p:attrNameLst>
                                              <p:attrName>ppt_h</p:attrName>
                                            </p:attrNameLst>
                                          </p:cBhvr>
                                          <p:tavLst>
                                            <p:tav tm="0">
                                              <p:val>
                                                <p:fltVal val="0"/>
                                              </p:val>
                                            </p:tav>
                                            <p:tav tm="100000">
                                              <p:val>
                                                <p:strVal val="#ppt_h"/>
                                              </p:val>
                                            </p:tav>
                                          </p:tavLst>
                                        </p:anim>
                                        <p:animEffect transition="in" filter="fade">
                                          <p:cBhvr>
                                            <p:cTn id="327" dur="300"/>
                                            <p:tgtEl>
                                              <p:spTgt spid="54"/>
                                            </p:tgtEl>
                                          </p:cBhvr>
                                        </p:animEffect>
                                      </p:childTnLst>
                                    </p:cTn>
                                  </p:par>
                                  <p:par>
                                    <p:cTn id="328" presetID="6" presetClass="emph" presetSubtype="0" autoRev="1" fill="hold" grpId="1" nodeType="withEffect">
                                      <p:stCondLst>
                                        <p:cond delay="2100"/>
                                      </p:stCondLst>
                                      <p:childTnLst>
                                        <p:animScale>
                                          <p:cBhvr>
                                            <p:cTn id="329" dur="150" fill="hold"/>
                                            <p:tgtEl>
                                              <p:spTgt spid="54"/>
                                            </p:tgtEl>
                                          </p:cBhvr>
                                          <p:by x="110000" y="110000"/>
                                        </p:animScale>
                                      </p:childTnLst>
                                    </p:cTn>
                                  </p:par>
                                  <p:par>
                                    <p:cTn id="330" presetID="2" presetClass="entr" presetSubtype="2" fill="hold" grpId="0" nodeType="withEffect">
                                      <p:stCondLst>
                                        <p:cond delay="1500"/>
                                      </p:stCondLst>
                                      <p:childTnLst>
                                        <p:set>
                                          <p:cBhvr>
                                            <p:cTn id="331" dur="1" fill="hold">
                                              <p:stCondLst>
                                                <p:cond delay="0"/>
                                              </p:stCondLst>
                                            </p:cTn>
                                            <p:tgtEl>
                                              <p:spTgt spid="55"/>
                                            </p:tgtEl>
                                            <p:attrNameLst>
                                              <p:attrName>style.visibility</p:attrName>
                                            </p:attrNameLst>
                                          </p:cBhvr>
                                          <p:to>
                                            <p:strVal val="visible"/>
                                          </p:to>
                                        </p:set>
                                        <p:anim calcmode="lin" valueType="num">
                                          <p:cBhvr additive="base">
                                            <p:cTn id="332" dur="500" fill="hold"/>
                                            <p:tgtEl>
                                              <p:spTgt spid="55"/>
                                            </p:tgtEl>
                                            <p:attrNameLst>
                                              <p:attrName>ppt_x</p:attrName>
                                            </p:attrNameLst>
                                          </p:cBhvr>
                                          <p:tavLst>
                                            <p:tav tm="0">
                                              <p:val>
                                                <p:strVal val="1+#ppt_w/2"/>
                                              </p:val>
                                            </p:tav>
                                            <p:tav tm="100000">
                                              <p:val>
                                                <p:strVal val="#ppt_x"/>
                                              </p:val>
                                            </p:tav>
                                          </p:tavLst>
                                        </p:anim>
                                        <p:anim calcmode="lin" valueType="num">
                                          <p:cBhvr additive="base">
                                            <p:cTn id="33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78" grpId="0" animBg="1"/>
          <p:bldP spid="78" grpId="1" animBg="1"/>
          <p:bldP spid="79" grpId="0"/>
          <p:bldP spid="79" grpId="1"/>
          <p:bldP spid="80" grpId="0"/>
          <p:bldP spid="49" grpId="0" animBg="1"/>
          <p:bldP spid="49" grpId="1" animBg="1"/>
          <p:bldP spid="50" grpId="0"/>
          <p:bldP spid="50" grpId="1"/>
          <p:bldP spid="51" grpId="0"/>
          <p:bldP spid="53" grpId="0" animBg="1"/>
          <p:bldP spid="53" grpId="1" animBg="1"/>
          <p:bldP spid="54" grpId="0"/>
          <p:bldP spid="54" grpId="1"/>
          <p:bldP spid="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p>
        </p:txBody>
      </p:sp>
      <p:sp>
        <p:nvSpPr>
          <p:cNvPr id="13" name="矩形 12">
            <a:extLst>
              <a:ext uri="{FF2B5EF4-FFF2-40B4-BE49-F238E27FC236}">
                <a16:creationId xmlns:a16="http://schemas.microsoft.com/office/drawing/2014/main" id="{B0033E5D-2A5E-43A0-9E94-7F0A4083FE35}"/>
              </a:ext>
            </a:extLst>
          </p:cNvPr>
          <p:cNvSpPr/>
          <p:nvPr/>
        </p:nvSpPr>
        <p:spPr>
          <a:xfrm>
            <a:off x="531772" y="870319"/>
            <a:ext cx="7856652" cy="1895519"/>
          </a:xfrm>
          <a:prstGeom prst="rect">
            <a:avLst/>
          </a:prstGeom>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Rational 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包括了统一建模语言（</a:t>
            </a:r>
            <a:r>
              <a:rPr lang="en-US" altLang="zh-CN" sz="1600" b="1" dirty="0">
                <a:solidFill>
                  <a:srgbClr val="EA5514"/>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rgbClr val="00B050"/>
                </a:solidFill>
                <a:latin typeface="微软雅黑" panose="020B0503020204020204" pitchFamily="34" charset="-122"/>
                <a:ea typeface="微软雅黑" panose="020B0503020204020204" pitchFamily="34" charset="-122"/>
              </a:rPr>
              <a:t>OOSE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Object-oriented software engineering</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），以及</a:t>
            </a:r>
            <a:r>
              <a:rPr lang="en-US" altLang="zh-CN" sz="1600" b="1" dirty="0">
                <a:solidFill>
                  <a:schemeClr val="accent2"/>
                </a:solidFill>
                <a:latin typeface="微软雅黑" panose="020B0503020204020204" pitchFamily="34" charset="-122"/>
                <a:ea typeface="微软雅黑" panose="020B0503020204020204" pitchFamily="34" charset="-122"/>
              </a:rPr>
              <a:t>OMT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Object Modeling Technique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）。其中统一建模语言（</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）由</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Rational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公司</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位世界级面向对象技术专家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Grady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Booch</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Ivar Jacobson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Jim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Rumbaugh</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通过对早期面向对象研究和设计方法的进一步扩展而得来的，它为</a:t>
            </a:r>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可视化建模软件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奠定了坚实的理论基础。</a:t>
            </a:r>
            <a:r>
              <a:rPr lang="en-US" altLang="zh-CN" sz="1600" b="1" baseline="30000" dirty="0">
                <a:solidFill>
                  <a:schemeClr val="tx1">
                    <a:lumMod val="75000"/>
                    <a:lumOff val="25000"/>
                  </a:schemeClr>
                </a:solidFill>
                <a:latin typeface="微软雅黑" panose="020B0503020204020204" pitchFamily="34" charset="-122"/>
                <a:ea typeface="微软雅黑" panose="020B0503020204020204" pitchFamily="34" charset="-122"/>
              </a:rPr>
              <a:t>[1]</a:t>
            </a:r>
          </a:p>
        </p:txBody>
      </p:sp>
      <p:pic>
        <p:nvPicPr>
          <p:cNvPr id="14" name="Picture 2" descr="âRational Software Architectâçå¾çæç´¢ç»æ">
            <a:extLst>
              <a:ext uri="{FF2B5EF4-FFF2-40B4-BE49-F238E27FC236}">
                <a16:creationId xmlns:a16="http://schemas.microsoft.com/office/drawing/2014/main" id="{A1F7196C-DCD8-428E-ACF3-CA85F16DF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8" r="5853" b="7936"/>
          <a:stretch/>
        </p:blipFill>
        <p:spPr bwMode="auto">
          <a:xfrm>
            <a:off x="697416" y="3148301"/>
            <a:ext cx="1428403" cy="1458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0" name="矩形 19">
            <a:extLst>
              <a:ext uri="{FF2B5EF4-FFF2-40B4-BE49-F238E27FC236}">
                <a16:creationId xmlns:a16="http://schemas.microsoft.com/office/drawing/2014/main" id="{84EF2BB1-0919-457D-8D7B-E0E94EC4A837}"/>
              </a:ext>
            </a:extLst>
          </p:cNvPr>
          <p:cNvSpPr/>
          <p:nvPr/>
        </p:nvSpPr>
        <p:spPr>
          <a:xfrm>
            <a:off x="2601509" y="4114169"/>
            <a:ext cx="5860130" cy="584775"/>
          </a:xfrm>
          <a:prstGeom prst="rect">
            <a:avLst/>
          </a:prstGeom>
        </p:spPr>
        <p:txBody>
          <a:bodyPr wrap="none">
            <a:spAutoFit/>
          </a:bodyPr>
          <a:lstStyle/>
          <a:p>
            <a:r>
              <a:rPr lang="en-US" altLang="zh-CN" sz="3200" b="1" dirty="0">
                <a:solidFill>
                  <a:srgbClr val="2287F2"/>
                </a:solidFill>
                <a:latin typeface="微软雅黑" panose="020B0503020204020204" pitchFamily="34" charset="-122"/>
                <a:ea typeface="微软雅黑" panose="020B0503020204020204" pitchFamily="34" charset="-122"/>
              </a:rPr>
              <a:t>Rational Software Architect</a:t>
            </a:r>
            <a:endParaRPr lang="zh-CN" altLang="en-US" sz="3200" b="1" dirty="0">
              <a:solidFill>
                <a:srgbClr val="2287F2"/>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C3420B5-C597-4836-AD0F-B62107F2A95B}"/>
              </a:ext>
            </a:extLst>
          </p:cNvPr>
          <p:cNvSpPr/>
          <p:nvPr/>
        </p:nvSpPr>
        <p:spPr>
          <a:xfrm>
            <a:off x="2393453" y="3090069"/>
            <a:ext cx="6192688" cy="787523"/>
          </a:xfrm>
          <a:prstGeom prst="rect">
            <a:avLst/>
          </a:prstGeom>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现状：现在比较少的公司在使用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IBM</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推出了</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Rational Software Architect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来替代</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Rational 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5258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3000"/>
                            </p:stCondLst>
                            <p:childTnLst>
                              <p:par>
                                <p:cTn id="54" presetID="42" presetClass="entr" presetSubtype="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3" grpId="0"/>
      <p:bldP spid="2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92761276-25E0-406F-8B41-7AA04AA7BD43}"/>
              </a:ext>
            </a:extLst>
          </p:cNvPr>
          <p:cNvGrpSpPr/>
          <p:nvPr/>
        </p:nvGrpSpPr>
        <p:grpSpPr>
          <a:xfrm>
            <a:off x="0" y="1975544"/>
            <a:ext cx="9144000" cy="2113529"/>
            <a:chOff x="-4282523" y="2186464"/>
            <a:chExt cx="9144000" cy="2729894"/>
          </a:xfrm>
        </p:grpSpPr>
        <p:sp>
          <p:nvSpPr>
            <p:cNvPr id="37" name="Rectangle 2" descr="psb">
              <a:extLst>
                <a:ext uri="{FF2B5EF4-FFF2-40B4-BE49-F238E27FC236}">
                  <a16:creationId xmlns:a16="http://schemas.microsoft.com/office/drawing/2014/main" id="{BA600A50-7403-4876-8776-EF7E63903B85}"/>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3">
              <a:extLst>
                <a:ext uri="{FF2B5EF4-FFF2-40B4-BE49-F238E27FC236}">
                  <a16:creationId xmlns:a16="http://schemas.microsoft.com/office/drawing/2014/main" id="{78C3B032-4942-4816-B13F-2CAAD12055A9}"/>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p>
        </p:txBody>
      </p:sp>
      <p:sp>
        <p:nvSpPr>
          <p:cNvPr id="23" name="文本框 22">
            <a:extLst>
              <a:ext uri="{FF2B5EF4-FFF2-40B4-BE49-F238E27FC236}">
                <a16:creationId xmlns:a16="http://schemas.microsoft.com/office/drawing/2014/main" id="{97A11524-F877-46FB-A591-12523BB1DEF8}"/>
              </a:ext>
            </a:extLst>
          </p:cNvPr>
          <p:cNvSpPr txBox="1"/>
          <p:nvPr/>
        </p:nvSpPr>
        <p:spPr>
          <a:xfrm>
            <a:off x="1657482" y="700049"/>
            <a:ext cx="6400425" cy="400110"/>
          </a:xfrm>
          <a:prstGeom prst="rect">
            <a:avLst/>
          </a:prstGeom>
          <a:noFill/>
        </p:spPr>
        <p:txBody>
          <a:bodyPr wrap="square">
            <a:spAutoFit/>
          </a:bodyPr>
          <a:lstStyle/>
          <a:p>
            <a:pPr lvl="0">
              <a:defRPr/>
            </a:pPr>
            <a:r>
              <a:rPr lang="en-US" altLang="zh-CN" sz="2000" b="1" kern="0" dirty="0">
                <a:solidFill>
                  <a:schemeClr val="tx1">
                    <a:lumMod val="75000"/>
                    <a:lumOff val="25000"/>
                  </a:schemeClr>
                </a:solidFill>
                <a:latin typeface="微软雅黑" panose="020B0503020204020204" pitchFamily="34" charset="-122"/>
                <a:ea typeface="微软雅黑" panose="020B0503020204020204" pitchFamily="34" charset="-122"/>
              </a:rPr>
              <a:t>Rational Rose</a:t>
            </a:r>
            <a:r>
              <a:rPr lang="zh-CN" altLang="en-US" sz="2000" b="1" kern="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000" b="1" kern="0" dirty="0">
                <a:solidFill>
                  <a:srgbClr val="EA5514"/>
                </a:solidFill>
                <a:latin typeface="微软雅黑" panose="020B0503020204020204" pitchFamily="34" charset="-122"/>
                <a:ea typeface="微软雅黑" panose="020B0503020204020204" pitchFamily="34" charset="-122"/>
              </a:rPr>
              <a:t>受欢迎特征</a:t>
            </a:r>
            <a:r>
              <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rPr>
              <a:t>（反复式发展，来回旅程工程）</a:t>
            </a:r>
            <a:endParaRPr lang="en-US" altLang="zh-CN" sz="1600" b="1"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8FBE0AED-865F-4422-B9A1-AD022D2F5B7B}"/>
              </a:ext>
            </a:extLst>
          </p:cNvPr>
          <p:cNvGrpSpPr/>
          <p:nvPr/>
        </p:nvGrpSpPr>
        <p:grpSpPr>
          <a:xfrm>
            <a:off x="401920" y="1279258"/>
            <a:ext cx="2555724" cy="3436748"/>
            <a:chOff x="282866" y="1514930"/>
            <a:chExt cx="3609295" cy="5054600"/>
          </a:xfrm>
          <a:solidFill>
            <a:schemeClr val="accent6"/>
          </a:solidFill>
        </p:grpSpPr>
        <p:sp>
          <p:nvSpPr>
            <p:cNvPr id="25" name="矩形 24">
              <a:extLst>
                <a:ext uri="{FF2B5EF4-FFF2-40B4-BE49-F238E27FC236}">
                  <a16:creationId xmlns:a16="http://schemas.microsoft.com/office/drawing/2014/main" id="{804AA8FD-3A58-4DC6-8862-B7B43BCA772D}"/>
                </a:ext>
              </a:extLst>
            </p:cNvPr>
            <p:cNvSpPr/>
            <p:nvPr/>
          </p:nvSpPr>
          <p:spPr>
            <a:xfrm>
              <a:off x="282866" y="1514930"/>
              <a:ext cx="3609295" cy="5054600"/>
            </a:xfrm>
            <a:prstGeom prst="rect">
              <a:avLst/>
            </a:prstGeom>
            <a:solidFill>
              <a:schemeClr val="accent6"/>
            </a:solidFill>
            <a:ln>
              <a:solidFill>
                <a:schemeClr val="accent5">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07594E06-EE2A-4C2C-B610-C090EF8C16EF}"/>
                </a:ext>
              </a:extLst>
            </p:cNvPr>
            <p:cNvSpPr txBox="1"/>
            <p:nvPr/>
          </p:nvSpPr>
          <p:spPr>
            <a:xfrm>
              <a:off x="450166" y="2538993"/>
              <a:ext cx="3324626" cy="4018332"/>
            </a:xfrm>
            <a:prstGeom prst="rect">
              <a:avLst/>
            </a:prstGeom>
            <a:grpFill/>
          </p:spPr>
          <p:txBody>
            <a:bodyPr wrap="square" rtlCol="0">
              <a:spAutoFit/>
              <a:scene3d>
                <a:camera prst="orthographicFront"/>
                <a:lightRig rig="threePt" dir="t"/>
              </a:scene3d>
              <a:sp3d contourW="12700"/>
            </a:bodyP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反复式发展</a:t>
              </a:r>
            </a:p>
            <a:p>
              <a:pPr>
                <a:defRPr/>
              </a:pPr>
              <a:r>
                <a:rPr lang="en-US" altLang="zh-CN" sz="1400" kern="0" dirty="0">
                  <a:solidFill>
                    <a:schemeClr val="bg1"/>
                  </a:solidFill>
                  <a:latin typeface="微软雅黑" panose="020B0503020204020204" pitchFamily="34" charset="-122"/>
                  <a:ea typeface="微软雅黑" panose="020B0503020204020204" pitchFamily="34" charset="-122"/>
                </a:rPr>
                <a:t>       Rational Rose</a:t>
              </a:r>
              <a:r>
                <a:rPr lang="zh-CN" altLang="en-US" sz="1400" kern="0" dirty="0">
                  <a:solidFill>
                    <a:schemeClr val="bg1"/>
                  </a:solidFill>
                  <a:latin typeface="微软雅黑" panose="020B0503020204020204" pitchFamily="34" charset="-122"/>
                  <a:ea typeface="微软雅黑" panose="020B0503020204020204" pitchFamily="34" charset="-122"/>
                </a:rPr>
                <a:t>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a:t>
              </a:r>
              <a:r>
                <a:rPr lang="en-US" altLang="zh-CN" sz="1400" baseline="30000" dirty="0">
                  <a:solidFill>
                    <a:schemeClr val="bg1"/>
                  </a:solidFill>
                  <a:latin typeface="微软雅黑" panose="020B0503020204020204" pitchFamily="34" charset="-122"/>
                  <a:ea typeface="微软雅黑" panose="020B0503020204020204" pitchFamily="34" charset="-122"/>
                </a:rPr>
                <a:t>[1]</a:t>
              </a:r>
            </a:p>
            <a:p>
              <a:pPr lvl="0">
                <a:defRPr/>
              </a:pP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27" name="repeat_126551">
              <a:extLst>
                <a:ext uri="{FF2B5EF4-FFF2-40B4-BE49-F238E27FC236}">
                  <a16:creationId xmlns:a16="http://schemas.microsoft.com/office/drawing/2014/main" id="{3B60AB5D-A59B-47B4-86F6-2BC88DB44F64}"/>
                </a:ext>
              </a:extLst>
            </p:cNvPr>
            <p:cNvSpPr>
              <a:spLocks noChangeAspect="1"/>
            </p:cNvSpPr>
            <p:nvPr/>
          </p:nvSpPr>
          <p:spPr bwMode="auto">
            <a:xfrm>
              <a:off x="1699960" y="1595092"/>
              <a:ext cx="931870" cy="93169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2686" h="607182">
                  <a:moveTo>
                    <a:pt x="466075" y="65592"/>
                  </a:moveTo>
                  <a:lnTo>
                    <a:pt x="508065" y="65592"/>
                  </a:lnTo>
                  <a:cubicBezTo>
                    <a:pt x="543789" y="65592"/>
                    <a:pt x="572779" y="94539"/>
                    <a:pt x="572686" y="130209"/>
                  </a:cubicBezTo>
                  <a:lnTo>
                    <a:pt x="572686" y="477014"/>
                  </a:lnTo>
                  <a:cubicBezTo>
                    <a:pt x="572686" y="512591"/>
                    <a:pt x="543602" y="541631"/>
                    <a:pt x="507971" y="541631"/>
                  </a:cubicBezTo>
                  <a:lnTo>
                    <a:pt x="224519" y="541631"/>
                  </a:lnTo>
                  <a:lnTo>
                    <a:pt x="261459" y="578422"/>
                  </a:lnTo>
                  <a:cubicBezTo>
                    <a:pt x="268098" y="585052"/>
                    <a:pt x="268098" y="595603"/>
                    <a:pt x="261459" y="602233"/>
                  </a:cubicBezTo>
                  <a:cubicBezTo>
                    <a:pt x="258186" y="605595"/>
                    <a:pt x="253884" y="607182"/>
                    <a:pt x="249582" y="607182"/>
                  </a:cubicBezTo>
                  <a:cubicBezTo>
                    <a:pt x="245374" y="607182"/>
                    <a:pt x="240978" y="605501"/>
                    <a:pt x="237799" y="602233"/>
                  </a:cubicBezTo>
                  <a:lnTo>
                    <a:pt x="172056" y="536589"/>
                  </a:lnTo>
                  <a:cubicBezTo>
                    <a:pt x="168783" y="533507"/>
                    <a:pt x="167099" y="529118"/>
                    <a:pt x="167099" y="524823"/>
                  </a:cubicBezTo>
                  <a:cubicBezTo>
                    <a:pt x="167099" y="520434"/>
                    <a:pt x="168970" y="516046"/>
                    <a:pt x="172056" y="512964"/>
                  </a:cubicBezTo>
                  <a:lnTo>
                    <a:pt x="237799" y="447320"/>
                  </a:lnTo>
                  <a:cubicBezTo>
                    <a:pt x="244345" y="440783"/>
                    <a:pt x="255006" y="440783"/>
                    <a:pt x="261552" y="447320"/>
                  </a:cubicBezTo>
                  <a:cubicBezTo>
                    <a:pt x="268192" y="453949"/>
                    <a:pt x="268192" y="464501"/>
                    <a:pt x="261552" y="471131"/>
                  </a:cubicBezTo>
                  <a:lnTo>
                    <a:pt x="224706" y="508015"/>
                  </a:lnTo>
                  <a:lnTo>
                    <a:pt x="508065" y="508015"/>
                  </a:lnTo>
                  <a:cubicBezTo>
                    <a:pt x="525179" y="508015"/>
                    <a:pt x="539113" y="494008"/>
                    <a:pt x="539113" y="477014"/>
                  </a:cubicBezTo>
                  <a:lnTo>
                    <a:pt x="539113" y="130209"/>
                  </a:lnTo>
                  <a:cubicBezTo>
                    <a:pt x="539113" y="113215"/>
                    <a:pt x="525179" y="99208"/>
                    <a:pt x="508065" y="99208"/>
                  </a:cubicBezTo>
                  <a:lnTo>
                    <a:pt x="466075" y="99208"/>
                  </a:lnTo>
                  <a:cubicBezTo>
                    <a:pt x="456724" y="99208"/>
                    <a:pt x="449242" y="91738"/>
                    <a:pt x="449242" y="82400"/>
                  </a:cubicBezTo>
                  <a:cubicBezTo>
                    <a:pt x="449242" y="73062"/>
                    <a:pt x="456724" y="65592"/>
                    <a:pt x="466075" y="65592"/>
                  </a:cubicBezTo>
                  <a:close/>
                  <a:moveTo>
                    <a:pt x="322973" y="0"/>
                  </a:moveTo>
                  <a:cubicBezTo>
                    <a:pt x="327274" y="0"/>
                    <a:pt x="331575" y="1658"/>
                    <a:pt x="334848" y="4973"/>
                  </a:cubicBezTo>
                  <a:lnTo>
                    <a:pt x="400583" y="70619"/>
                  </a:lnTo>
                  <a:cubicBezTo>
                    <a:pt x="403856" y="73701"/>
                    <a:pt x="405539" y="78089"/>
                    <a:pt x="405539" y="82385"/>
                  </a:cubicBezTo>
                  <a:cubicBezTo>
                    <a:pt x="405539" y="86774"/>
                    <a:pt x="403669" y="91163"/>
                    <a:pt x="400583" y="94244"/>
                  </a:cubicBezTo>
                  <a:lnTo>
                    <a:pt x="334848" y="159890"/>
                  </a:lnTo>
                  <a:cubicBezTo>
                    <a:pt x="331669" y="163252"/>
                    <a:pt x="327368" y="164839"/>
                    <a:pt x="323066" y="164839"/>
                  </a:cubicBezTo>
                  <a:cubicBezTo>
                    <a:pt x="318765" y="164839"/>
                    <a:pt x="314464" y="163065"/>
                    <a:pt x="311191" y="159890"/>
                  </a:cubicBezTo>
                  <a:cubicBezTo>
                    <a:pt x="304552" y="153260"/>
                    <a:pt x="304552" y="142708"/>
                    <a:pt x="311191" y="136078"/>
                  </a:cubicBezTo>
                  <a:lnTo>
                    <a:pt x="348126" y="99193"/>
                  </a:lnTo>
                  <a:lnTo>
                    <a:pt x="64706" y="99193"/>
                  </a:lnTo>
                  <a:cubicBezTo>
                    <a:pt x="47595" y="99193"/>
                    <a:pt x="33662" y="113200"/>
                    <a:pt x="33662" y="130195"/>
                  </a:cubicBezTo>
                  <a:lnTo>
                    <a:pt x="33662" y="476821"/>
                  </a:lnTo>
                  <a:cubicBezTo>
                    <a:pt x="33662" y="493910"/>
                    <a:pt x="47595" y="507824"/>
                    <a:pt x="64706" y="507824"/>
                  </a:cubicBezTo>
                  <a:lnTo>
                    <a:pt x="106598" y="507824"/>
                  </a:lnTo>
                  <a:cubicBezTo>
                    <a:pt x="115948" y="507824"/>
                    <a:pt x="123522" y="515481"/>
                    <a:pt x="123522" y="524819"/>
                  </a:cubicBezTo>
                  <a:cubicBezTo>
                    <a:pt x="123522" y="534157"/>
                    <a:pt x="116042" y="541627"/>
                    <a:pt x="106691" y="541627"/>
                  </a:cubicBezTo>
                  <a:lnTo>
                    <a:pt x="64706" y="541627"/>
                  </a:lnTo>
                  <a:cubicBezTo>
                    <a:pt x="29080" y="541627"/>
                    <a:pt x="0" y="512586"/>
                    <a:pt x="0" y="477008"/>
                  </a:cubicBezTo>
                  <a:lnTo>
                    <a:pt x="0" y="130195"/>
                  </a:lnTo>
                  <a:cubicBezTo>
                    <a:pt x="0" y="94618"/>
                    <a:pt x="29080" y="65576"/>
                    <a:pt x="64706" y="65576"/>
                  </a:cubicBezTo>
                  <a:lnTo>
                    <a:pt x="347939" y="65576"/>
                  </a:lnTo>
                  <a:lnTo>
                    <a:pt x="311097" y="28785"/>
                  </a:lnTo>
                  <a:cubicBezTo>
                    <a:pt x="304458" y="22155"/>
                    <a:pt x="304458" y="11603"/>
                    <a:pt x="311097" y="4973"/>
                  </a:cubicBezTo>
                  <a:cubicBezTo>
                    <a:pt x="314370" y="1658"/>
                    <a:pt x="318671" y="0"/>
                    <a:pt x="322973" y="0"/>
                  </a:cubicBezTo>
                  <a:close/>
                </a:path>
              </a:pathLst>
            </a:custGeom>
            <a:solidFill>
              <a:schemeClr val="bg1"/>
            </a:solidFill>
            <a:ln>
              <a:noFill/>
            </a:ln>
          </p:spPr>
          <p:txBody>
            <a:bodyPr/>
            <a:lstStyle/>
            <a:p>
              <a:endParaRPr lang="zh-CN" altLang="en-US" dirty="0"/>
            </a:p>
          </p:txBody>
        </p:sp>
      </p:grpSp>
      <p:grpSp>
        <p:nvGrpSpPr>
          <p:cNvPr id="28" name="组合 27">
            <a:extLst>
              <a:ext uri="{FF2B5EF4-FFF2-40B4-BE49-F238E27FC236}">
                <a16:creationId xmlns:a16="http://schemas.microsoft.com/office/drawing/2014/main" id="{0A0F0686-D653-4307-9179-AAA778845497}"/>
              </a:ext>
            </a:extLst>
          </p:cNvPr>
          <p:cNvGrpSpPr/>
          <p:nvPr/>
        </p:nvGrpSpPr>
        <p:grpSpPr>
          <a:xfrm>
            <a:off x="3335964" y="1270960"/>
            <a:ext cx="2615960" cy="3428450"/>
            <a:chOff x="4226555" y="1514930"/>
            <a:chExt cx="3609295" cy="5054600"/>
          </a:xfrm>
          <a:solidFill>
            <a:schemeClr val="accent6"/>
          </a:solidFill>
        </p:grpSpPr>
        <p:sp>
          <p:nvSpPr>
            <p:cNvPr id="29" name="矩形 28">
              <a:extLst>
                <a:ext uri="{FF2B5EF4-FFF2-40B4-BE49-F238E27FC236}">
                  <a16:creationId xmlns:a16="http://schemas.microsoft.com/office/drawing/2014/main" id="{825BBD7A-3DFC-4F44-A4C8-526458733FC1}"/>
                </a:ext>
              </a:extLst>
            </p:cNvPr>
            <p:cNvSpPr/>
            <p:nvPr/>
          </p:nvSpPr>
          <p:spPr>
            <a:xfrm>
              <a:off x="4226555" y="1514930"/>
              <a:ext cx="3609295" cy="5054600"/>
            </a:xfrm>
            <a:prstGeom prst="rect">
              <a:avLst/>
            </a:prstGeom>
            <a:solidFill>
              <a:schemeClr val="accent6"/>
            </a:solidFill>
            <a:ln>
              <a:solidFill>
                <a:schemeClr val="accent5">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4E49C617-1884-437C-92F5-26384958A045}"/>
                </a:ext>
              </a:extLst>
            </p:cNvPr>
            <p:cNvSpPr txBox="1"/>
            <p:nvPr/>
          </p:nvSpPr>
          <p:spPr>
            <a:xfrm>
              <a:off x="4342595" y="2710199"/>
              <a:ext cx="3377215" cy="2919178"/>
            </a:xfrm>
            <a:prstGeom prst="rect">
              <a:avLst/>
            </a:prstGeom>
            <a:grpFill/>
          </p:spPr>
          <p:txBody>
            <a:bodyPr wrap="square" rtlCol="0">
              <a:spAutoFit/>
              <a:scene3d>
                <a:camera prst="orthographicFront"/>
                <a:lightRig rig="threePt" dir="t"/>
              </a:scene3d>
              <a:sp3d contourW="12700"/>
            </a:bodyPr>
            <a:lstStyle/>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来回旅程工程</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a:defRPr/>
              </a:pPr>
              <a:r>
                <a:rPr lang="zh-CN" altLang="en-US" sz="1600" kern="0" dirty="0">
                  <a:solidFill>
                    <a:schemeClr val="bg1"/>
                  </a:solidFill>
                  <a:latin typeface="微软雅黑" panose="020B0503020204020204" pitchFamily="34" charset="-122"/>
                  <a:ea typeface="微软雅黑" panose="020B0503020204020204" pitchFamily="34" charset="-122"/>
                </a:rPr>
                <a:t>       当开发者开始理解组件之间是如何相互作用和在设计中进行调整时</a:t>
              </a:r>
              <a:r>
                <a:rPr lang="en-US" altLang="zh-CN" sz="1600" kern="0" dirty="0">
                  <a:solidFill>
                    <a:schemeClr val="bg1"/>
                  </a:solidFill>
                  <a:latin typeface="微软雅黑" panose="020B0503020204020204" pitchFamily="34" charset="-122"/>
                  <a:ea typeface="微软雅黑" panose="020B0503020204020204" pitchFamily="34" charset="-122"/>
                </a:rPr>
                <a:t>,Rational Rose</a:t>
              </a:r>
              <a:r>
                <a:rPr lang="zh-CN" altLang="en-US" sz="1600" kern="0" dirty="0">
                  <a:solidFill>
                    <a:schemeClr val="bg1"/>
                  </a:solidFill>
                  <a:latin typeface="微软雅黑" panose="020B0503020204020204" pitchFamily="34" charset="-122"/>
                  <a:ea typeface="微软雅黑" panose="020B0503020204020204" pitchFamily="34" charset="-122"/>
                </a:rPr>
                <a:t>能够通过回溯和更新模型的其余部分来保证代码的一致性。</a:t>
              </a:r>
              <a:r>
                <a:rPr lang="en-US" altLang="zh-CN" sz="1600" baseline="30000" dirty="0">
                  <a:solidFill>
                    <a:schemeClr val="bg1"/>
                  </a:solidFill>
                  <a:latin typeface="微软雅黑" panose="020B0503020204020204" pitchFamily="34" charset="-122"/>
                  <a:ea typeface="微软雅黑" panose="020B0503020204020204" pitchFamily="34" charset="-122"/>
                </a:rPr>
                <a:t>[1]</a:t>
              </a:r>
            </a:p>
          </p:txBody>
        </p:sp>
        <p:sp>
          <p:nvSpPr>
            <p:cNvPr id="31" name="transfer_159792">
              <a:extLst>
                <a:ext uri="{FF2B5EF4-FFF2-40B4-BE49-F238E27FC236}">
                  <a16:creationId xmlns:a16="http://schemas.microsoft.com/office/drawing/2014/main" id="{AB4EF05A-80E6-4EEB-A128-FD5C312F43FF}"/>
                </a:ext>
              </a:extLst>
            </p:cNvPr>
            <p:cNvSpPr>
              <a:spLocks noChangeAspect="1"/>
            </p:cNvSpPr>
            <p:nvPr/>
          </p:nvSpPr>
          <p:spPr bwMode="auto">
            <a:xfrm>
              <a:off x="5576294" y="1694665"/>
              <a:ext cx="1000923" cy="974588"/>
            </a:xfrm>
            <a:custGeom>
              <a:avLst/>
              <a:gdLst>
                <a:gd name="connsiteX0" fmla="*/ 453389 w 585622"/>
                <a:gd name="connsiteY0" fmla="*/ 340760 h 604674"/>
                <a:gd name="connsiteX1" fmla="*/ 464112 w 585622"/>
                <a:gd name="connsiteY1" fmla="*/ 345210 h 604674"/>
                <a:gd name="connsiteX2" fmla="*/ 581091 w 585622"/>
                <a:gd name="connsiteY2" fmla="*/ 462010 h 604674"/>
                <a:gd name="connsiteX3" fmla="*/ 581091 w 585622"/>
                <a:gd name="connsiteY3" fmla="*/ 483424 h 604674"/>
                <a:gd name="connsiteX4" fmla="*/ 464112 w 585622"/>
                <a:gd name="connsiteY4" fmla="*/ 600224 h 604674"/>
                <a:gd name="connsiteX5" fmla="*/ 453342 w 585622"/>
                <a:gd name="connsiteY5" fmla="*/ 604674 h 604674"/>
                <a:gd name="connsiteX6" fmla="*/ 442573 w 585622"/>
                <a:gd name="connsiteY6" fmla="*/ 600224 h 604674"/>
                <a:gd name="connsiteX7" fmla="*/ 442573 w 585622"/>
                <a:gd name="connsiteY7" fmla="*/ 578811 h 604674"/>
                <a:gd name="connsiteX8" fmla="*/ 533650 w 585622"/>
                <a:gd name="connsiteY8" fmla="*/ 487966 h 604674"/>
                <a:gd name="connsiteX9" fmla="*/ 15226 w 585622"/>
                <a:gd name="connsiteY9" fmla="*/ 487966 h 604674"/>
                <a:gd name="connsiteX10" fmla="*/ 0 w 585622"/>
                <a:gd name="connsiteY10" fmla="*/ 472763 h 604674"/>
                <a:gd name="connsiteX11" fmla="*/ 15226 w 585622"/>
                <a:gd name="connsiteY11" fmla="*/ 457561 h 604674"/>
                <a:gd name="connsiteX12" fmla="*/ 533835 w 585622"/>
                <a:gd name="connsiteY12" fmla="*/ 457561 h 604674"/>
                <a:gd name="connsiteX13" fmla="*/ 442666 w 585622"/>
                <a:gd name="connsiteY13" fmla="*/ 366623 h 604674"/>
                <a:gd name="connsiteX14" fmla="*/ 442666 w 585622"/>
                <a:gd name="connsiteY14" fmla="*/ 345210 h 604674"/>
                <a:gd name="connsiteX15" fmla="*/ 453389 w 585622"/>
                <a:gd name="connsiteY15" fmla="*/ 340760 h 604674"/>
                <a:gd name="connsiteX16" fmla="*/ 132193 w 585622"/>
                <a:gd name="connsiteY16" fmla="*/ 0 h 604674"/>
                <a:gd name="connsiteX17" fmla="*/ 142940 w 585622"/>
                <a:gd name="connsiteY17" fmla="*/ 4450 h 604674"/>
                <a:gd name="connsiteX18" fmla="*/ 142940 w 585622"/>
                <a:gd name="connsiteY18" fmla="*/ 25863 h 604674"/>
                <a:gd name="connsiteX19" fmla="*/ 51859 w 585622"/>
                <a:gd name="connsiteY19" fmla="*/ 116708 h 604674"/>
                <a:gd name="connsiteX20" fmla="*/ 570396 w 585622"/>
                <a:gd name="connsiteY20" fmla="*/ 116708 h 604674"/>
                <a:gd name="connsiteX21" fmla="*/ 585622 w 585622"/>
                <a:gd name="connsiteY21" fmla="*/ 131911 h 604674"/>
                <a:gd name="connsiteX22" fmla="*/ 570396 w 585622"/>
                <a:gd name="connsiteY22" fmla="*/ 147113 h 604674"/>
                <a:gd name="connsiteX23" fmla="*/ 51952 w 585622"/>
                <a:gd name="connsiteY23" fmla="*/ 147113 h 604674"/>
                <a:gd name="connsiteX24" fmla="*/ 143125 w 585622"/>
                <a:gd name="connsiteY24" fmla="*/ 238051 h 604674"/>
                <a:gd name="connsiteX25" fmla="*/ 143125 w 585622"/>
                <a:gd name="connsiteY25" fmla="*/ 259464 h 604674"/>
                <a:gd name="connsiteX26" fmla="*/ 132355 w 585622"/>
                <a:gd name="connsiteY26" fmla="*/ 263914 h 604674"/>
                <a:gd name="connsiteX27" fmla="*/ 121585 w 585622"/>
                <a:gd name="connsiteY27" fmla="*/ 259464 h 604674"/>
                <a:gd name="connsiteX28" fmla="*/ 4601 w 585622"/>
                <a:gd name="connsiteY28" fmla="*/ 142664 h 604674"/>
                <a:gd name="connsiteX29" fmla="*/ 4601 w 585622"/>
                <a:gd name="connsiteY29" fmla="*/ 121250 h 604674"/>
                <a:gd name="connsiteX30" fmla="*/ 121585 w 585622"/>
                <a:gd name="connsiteY30" fmla="*/ 4450 h 604674"/>
                <a:gd name="connsiteX31" fmla="*/ 132193 w 585622"/>
                <a:gd name="connsiteY31" fmla="*/ 0 h 60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5622" h="604674">
                  <a:moveTo>
                    <a:pt x="453389" y="340760"/>
                  </a:moveTo>
                  <a:cubicBezTo>
                    <a:pt x="457265" y="340760"/>
                    <a:pt x="461141" y="342243"/>
                    <a:pt x="464112" y="345210"/>
                  </a:cubicBezTo>
                  <a:lnTo>
                    <a:pt x="581091" y="462010"/>
                  </a:lnTo>
                  <a:cubicBezTo>
                    <a:pt x="587033" y="467943"/>
                    <a:pt x="587033" y="477491"/>
                    <a:pt x="581091" y="483424"/>
                  </a:cubicBezTo>
                  <a:lnTo>
                    <a:pt x="464112" y="600224"/>
                  </a:lnTo>
                  <a:cubicBezTo>
                    <a:pt x="461141" y="603191"/>
                    <a:pt x="457334" y="604674"/>
                    <a:pt x="453342" y="604674"/>
                  </a:cubicBezTo>
                  <a:cubicBezTo>
                    <a:pt x="449350" y="604674"/>
                    <a:pt x="445544" y="603191"/>
                    <a:pt x="442573" y="600224"/>
                  </a:cubicBezTo>
                  <a:cubicBezTo>
                    <a:pt x="436631" y="594384"/>
                    <a:pt x="436631" y="584744"/>
                    <a:pt x="442573" y="578811"/>
                  </a:cubicBezTo>
                  <a:lnTo>
                    <a:pt x="533650" y="487966"/>
                  </a:lnTo>
                  <a:lnTo>
                    <a:pt x="15226" y="487966"/>
                  </a:lnTo>
                  <a:cubicBezTo>
                    <a:pt x="6870" y="487966"/>
                    <a:pt x="0" y="481199"/>
                    <a:pt x="0" y="472763"/>
                  </a:cubicBezTo>
                  <a:cubicBezTo>
                    <a:pt x="0" y="464328"/>
                    <a:pt x="6870" y="457561"/>
                    <a:pt x="15226" y="457561"/>
                  </a:cubicBezTo>
                  <a:lnTo>
                    <a:pt x="533835" y="457561"/>
                  </a:lnTo>
                  <a:lnTo>
                    <a:pt x="442666" y="366623"/>
                  </a:lnTo>
                  <a:cubicBezTo>
                    <a:pt x="436724" y="360690"/>
                    <a:pt x="436724" y="351142"/>
                    <a:pt x="442666" y="345210"/>
                  </a:cubicBezTo>
                  <a:cubicBezTo>
                    <a:pt x="445637" y="342243"/>
                    <a:pt x="449513" y="340760"/>
                    <a:pt x="453389" y="340760"/>
                  </a:cubicBezTo>
                  <a:close/>
                  <a:moveTo>
                    <a:pt x="132193" y="0"/>
                  </a:moveTo>
                  <a:cubicBezTo>
                    <a:pt x="136069" y="0"/>
                    <a:pt x="139969" y="1484"/>
                    <a:pt x="142940" y="4450"/>
                  </a:cubicBezTo>
                  <a:cubicBezTo>
                    <a:pt x="148882" y="10382"/>
                    <a:pt x="148882" y="19930"/>
                    <a:pt x="142940" y="25863"/>
                  </a:cubicBezTo>
                  <a:lnTo>
                    <a:pt x="51859" y="116708"/>
                  </a:lnTo>
                  <a:lnTo>
                    <a:pt x="570396" y="116708"/>
                  </a:lnTo>
                  <a:cubicBezTo>
                    <a:pt x="578845" y="116708"/>
                    <a:pt x="585622" y="123475"/>
                    <a:pt x="585622" y="131911"/>
                  </a:cubicBezTo>
                  <a:cubicBezTo>
                    <a:pt x="585622" y="140254"/>
                    <a:pt x="578845" y="147113"/>
                    <a:pt x="570396" y="147113"/>
                  </a:cubicBezTo>
                  <a:lnTo>
                    <a:pt x="51952" y="147113"/>
                  </a:lnTo>
                  <a:lnTo>
                    <a:pt x="143125" y="238051"/>
                  </a:lnTo>
                  <a:cubicBezTo>
                    <a:pt x="149067" y="243984"/>
                    <a:pt x="149067" y="253532"/>
                    <a:pt x="143125" y="259464"/>
                  </a:cubicBezTo>
                  <a:cubicBezTo>
                    <a:pt x="140154" y="262431"/>
                    <a:pt x="136255" y="263914"/>
                    <a:pt x="132355" y="263914"/>
                  </a:cubicBezTo>
                  <a:cubicBezTo>
                    <a:pt x="128363" y="263914"/>
                    <a:pt x="124556" y="262431"/>
                    <a:pt x="121585" y="259464"/>
                  </a:cubicBezTo>
                  <a:lnTo>
                    <a:pt x="4601" y="142664"/>
                  </a:lnTo>
                  <a:cubicBezTo>
                    <a:pt x="-1341" y="136731"/>
                    <a:pt x="-1341" y="127183"/>
                    <a:pt x="4601" y="121250"/>
                  </a:cubicBezTo>
                  <a:lnTo>
                    <a:pt x="121585" y="4450"/>
                  </a:lnTo>
                  <a:cubicBezTo>
                    <a:pt x="124464" y="1484"/>
                    <a:pt x="128317" y="0"/>
                    <a:pt x="132193" y="0"/>
                  </a:cubicBezTo>
                  <a:close/>
                </a:path>
              </a:pathLst>
            </a:custGeom>
            <a:solidFill>
              <a:schemeClr val="bg1"/>
            </a:solidFill>
            <a:ln>
              <a:noFill/>
            </a:ln>
          </p:spPr>
        </p:sp>
      </p:grpSp>
      <p:grpSp>
        <p:nvGrpSpPr>
          <p:cNvPr id="2" name="组合 1">
            <a:extLst>
              <a:ext uri="{FF2B5EF4-FFF2-40B4-BE49-F238E27FC236}">
                <a16:creationId xmlns:a16="http://schemas.microsoft.com/office/drawing/2014/main" id="{2EEEB54F-D60A-4332-8841-91DD0DD80CF3}"/>
              </a:ext>
            </a:extLst>
          </p:cNvPr>
          <p:cNvGrpSpPr/>
          <p:nvPr/>
        </p:nvGrpSpPr>
        <p:grpSpPr>
          <a:xfrm>
            <a:off x="6276521" y="1292837"/>
            <a:ext cx="2615961" cy="3406574"/>
            <a:chOff x="6276521" y="1292837"/>
            <a:chExt cx="2615961" cy="3406574"/>
          </a:xfrm>
        </p:grpSpPr>
        <p:grpSp>
          <p:nvGrpSpPr>
            <p:cNvPr id="32" name="组合 31">
              <a:extLst>
                <a:ext uri="{FF2B5EF4-FFF2-40B4-BE49-F238E27FC236}">
                  <a16:creationId xmlns:a16="http://schemas.microsoft.com/office/drawing/2014/main" id="{0DEDBA49-7B7D-401E-A0B2-6BE7B7D07104}"/>
                </a:ext>
              </a:extLst>
            </p:cNvPr>
            <p:cNvGrpSpPr/>
            <p:nvPr/>
          </p:nvGrpSpPr>
          <p:grpSpPr>
            <a:xfrm>
              <a:off x="6276521" y="1292837"/>
              <a:ext cx="2615961" cy="3406574"/>
              <a:chOff x="8421007" y="1458261"/>
              <a:chExt cx="3609297" cy="5066394"/>
            </a:xfrm>
          </p:grpSpPr>
          <p:sp>
            <p:nvSpPr>
              <p:cNvPr id="33" name="矩形 32">
                <a:extLst>
                  <a:ext uri="{FF2B5EF4-FFF2-40B4-BE49-F238E27FC236}">
                    <a16:creationId xmlns:a16="http://schemas.microsoft.com/office/drawing/2014/main" id="{A8996244-D6EE-44A5-AA62-17708474D14D}"/>
                  </a:ext>
                </a:extLst>
              </p:cNvPr>
              <p:cNvSpPr/>
              <p:nvPr/>
            </p:nvSpPr>
            <p:spPr>
              <a:xfrm>
                <a:off x="8421008" y="1458261"/>
                <a:ext cx="3609296" cy="5066394"/>
              </a:xfrm>
              <a:prstGeom prst="rect">
                <a:avLst/>
              </a:prstGeom>
              <a:solidFill>
                <a:schemeClr val="accent6"/>
              </a:solidFill>
              <a:ln>
                <a:solidFill>
                  <a:schemeClr val="accent5">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A75AEBF0-A436-4EB9-A72E-7843BC779226}"/>
                  </a:ext>
                </a:extLst>
              </p:cNvPr>
              <p:cNvSpPr txBox="1"/>
              <p:nvPr/>
            </p:nvSpPr>
            <p:spPr>
              <a:xfrm>
                <a:off x="8421007" y="2793652"/>
                <a:ext cx="3581067" cy="891454"/>
              </a:xfrm>
              <a:prstGeom prst="rect">
                <a:avLst/>
              </a:prstGeom>
              <a:noFill/>
            </p:spPr>
            <p:txBody>
              <a:bodyPr wrap="square" rtlCol="0">
                <a:spAutoFit/>
                <a:scene3d>
                  <a:camera prst="orthographicFront"/>
                  <a:lightRig rig="threePt" dir="t"/>
                </a:scene3d>
                <a:sp3d contourW="12700"/>
              </a:bodyPr>
              <a:lstStyle/>
              <a:p>
                <a:pPr lvl="0" algn="ctr">
                  <a:defRPr/>
                </a:pPr>
                <a:r>
                  <a:rPr lang="en-US" altLang="zh-CN" sz="1600" b="1" kern="0" dirty="0">
                    <a:solidFill>
                      <a:schemeClr val="bg1"/>
                    </a:solidFill>
                    <a:latin typeface="微软雅黑" panose="020B0503020204020204" pitchFamily="34" charset="-122"/>
                    <a:ea typeface="微软雅黑" panose="020B0503020204020204" pitchFamily="34" charset="-122"/>
                  </a:rPr>
                  <a:t>Rational Rose</a:t>
                </a:r>
              </a:p>
              <a:p>
                <a:pPr lvl="0" algn="ctr">
                  <a:defRPr/>
                </a:pPr>
                <a:r>
                  <a:rPr lang="zh-CN" altLang="en-US" sz="1600" b="1" kern="0" dirty="0">
                    <a:solidFill>
                      <a:schemeClr val="bg1"/>
                    </a:solidFill>
                    <a:latin typeface="微软雅黑" panose="020B0503020204020204" pitchFamily="34" charset="-122"/>
                    <a:ea typeface="微软雅黑" panose="020B0503020204020204" pitchFamily="34" charset="-122"/>
                  </a:rPr>
                  <a:t>是可扩展的</a:t>
                </a:r>
                <a:endParaRPr lang="en-US" altLang="zh-CN" sz="1600" kern="0" dirty="0">
                  <a:solidFill>
                    <a:schemeClr val="bg1"/>
                  </a:solidFill>
                  <a:latin typeface="微软雅黑" panose="020B0503020204020204" pitchFamily="34" charset="-122"/>
                  <a:ea typeface="微软雅黑" panose="020B0503020204020204" pitchFamily="34" charset="-122"/>
                </a:endParaRPr>
              </a:p>
            </p:txBody>
          </p:sp>
          <p:sp>
            <p:nvSpPr>
              <p:cNvPr id="35" name="phone-sim-card_27228">
                <a:extLst>
                  <a:ext uri="{FF2B5EF4-FFF2-40B4-BE49-F238E27FC236}">
                    <a16:creationId xmlns:a16="http://schemas.microsoft.com/office/drawing/2014/main" id="{B479B729-A1D7-470B-BB66-9438EF2FE3A0}"/>
                  </a:ext>
                </a:extLst>
              </p:cNvPr>
              <p:cNvSpPr>
                <a:spLocks noChangeAspect="1"/>
              </p:cNvSpPr>
              <p:nvPr/>
            </p:nvSpPr>
            <p:spPr bwMode="auto">
              <a:xfrm>
                <a:off x="9828252" y="1607232"/>
                <a:ext cx="794806" cy="1043927"/>
              </a:xfrm>
              <a:custGeom>
                <a:avLst/>
                <a:gdLst>
                  <a:gd name="T0" fmla="*/ 32 w 3025"/>
                  <a:gd name="T1" fmla="*/ 4221 h 4221"/>
                  <a:gd name="T2" fmla="*/ 2992 w 3025"/>
                  <a:gd name="T3" fmla="*/ 4221 h 4221"/>
                  <a:gd name="T4" fmla="*/ 3025 w 3025"/>
                  <a:gd name="T5" fmla="*/ 4188 h 4221"/>
                  <a:gd name="T6" fmla="*/ 3025 w 3025"/>
                  <a:gd name="T7" fmla="*/ 33 h 4221"/>
                  <a:gd name="T8" fmla="*/ 2992 w 3025"/>
                  <a:gd name="T9" fmla="*/ 0 h 4221"/>
                  <a:gd name="T10" fmla="*/ 400 w 3025"/>
                  <a:gd name="T11" fmla="*/ 0 h 4221"/>
                  <a:gd name="T12" fmla="*/ 367 w 3025"/>
                  <a:gd name="T13" fmla="*/ 33 h 4221"/>
                  <a:gd name="T14" fmla="*/ 375 w 3025"/>
                  <a:gd name="T15" fmla="*/ 1396 h 4221"/>
                  <a:gd name="T16" fmla="*/ 351 w 3025"/>
                  <a:gd name="T17" fmla="*/ 1451 h 4221"/>
                  <a:gd name="T18" fmla="*/ 24 w 3025"/>
                  <a:gd name="T19" fmla="*/ 1750 h 4221"/>
                  <a:gd name="T20" fmla="*/ 0 w 3025"/>
                  <a:gd name="T21" fmla="*/ 1804 h 4221"/>
                  <a:gd name="T22" fmla="*/ 0 w 3025"/>
                  <a:gd name="T23" fmla="*/ 2150 h 4221"/>
                  <a:gd name="T24" fmla="*/ 32 w 3025"/>
                  <a:gd name="T25" fmla="*/ 2185 h 4221"/>
                  <a:gd name="T26" fmla="*/ 159 w 3025"/>
                  <a:gd name="T27" fmla="*/ 2184 h 4221"/>
                  <a:gd name="T28" fmla="*/ 191 w 3025"/>
                  <a:gd name="T29" fmla="*/ 2232 h 4221"/>
                  <a:gd name="T30" fmla="*/ 195 w 3025"/>
                  <a:gd name="T31" fmla="*/ 2506 h 4221"/>
                  <a:gd name="T32" fmla="*/ 172 w 3025"/>
                  <a:gd name="T33" fmla="*/ 2562 h 4221"/>
                  <a:gd name="T34" fmla="*/ 23 w 3025"/>
                  <a:gd name="T35" fmla="*/ 2704 h 4221"/>
                  <a:gd name="T36" fmla="*/ 0 w 3025"/>
                  <a:gd name="T37" fmla="*/ 2759 h 4221"/>
                  <a:gd name="T38" fmla="*/ 0 w 3025"/>
                  <a:gd name="T39" fmla="*/ 4188 h 4221"/>
                  <a:gd name="T40" fmla="*/ 32 w 3025"/>
                  <a:gd name="T41" fmla="*/ 4221 h 4221"/>
                  <a:gd name="T42" fmla="*/ 2365 w 3025"/>
                  <a:gd name="T43" fmla="*/ 260 h 4221"/>
                  <a:gd name="T44" fmla="*/ 2435 w 3025"/>
                  <a:gd name="T45" fmla="*/ 190 h 4221"/>
                  <a:gd name="T46" fmla="*/ 2671 w 3025"/>
                  <a:gd name="T47" fmla="*/ 190 h 4221"/>
                  <a:gd name="T48" fmla="*/ 2742 w 3025"/>
                  <a:gd name="T49" fmla="*/ 260 h 4221"/>
                  <a:gd name="T50" fmla="*/ 2742 w 3025"/>
                  <a:gd name="T51" fmla="*/ 1356 h 4221"/>
                  <a:gd name="T52" fmla="*/ 2671 w 3025"/>
                  <a:gd name="T53" fmla="*/ 1427 h 4221"/>
                  <a:gd name="T54" fmla="*/ 2435 w 3025"/>
                  <a:gd name="T55" fmla="*/ 1427 h 4221"/>
                  <a:gd name="T56" fmla="*/ 2365 w 3025"/>
                  <a:gd name="T57" fmla="*/ 1356 h 4221"/>
                  <a:gd name="T58" fmla="*/ 2365 w 3025"/>
                  <a:gd name="T59" fmla="*/ 260 h 4221"/>
                  <a:gd name="T60" fmla="*/ 1799 w 3025"/>
                  <a:gd name="T61" fmla="*/ 260 h 4221"/>
                  <a:gd name="T62" fmla="*/ 1870 w 3025"/>
                  <a:gd name="T63" fmla="*/ 190 h 4221"/>
                  <a:gd name="T64" fmla="*/ 2105 w 3025"/>
                  <a:gd name="T65" fmla="*/ 190 h 4221"/>
                  <a:gd name="T66" fmla="*/ 2176 w 3025"/>
                  <a:gd name="T67" fmla="*/ 260 h 4221"/>
                  <a:gd name="T68" fmla="*/ 2176 w 3025"/>
                  <a:gd name="T69" fmla="*/ 1356 h 4221"/>
                  <a:gd name="T70" fmla="*/ 2105 w 3025"/>
                  <a:gd name="T71" fmla="*/ 1427 h 4221"/>
                  <a:gd name="T72" fmla="*/ 1870 w 3025"/>
                  <a:gd name="T73" fmla="*/ 1427 h 4221"/>
                  <a:gd name="T74" fmla="*/ 1799 w 3025"/>
                  <a:gd name="T75" fmla="*/ 1356 h 4221"/>
                  <a:gd name="T76" fmla="*/ 1799 w 3025"/>
                  <a:gd name="T77" fmla="*/ 260 h 4221"/>
                  <a:gd name="T78" fmla="*/ 1233 w 3025"/>
                  <a:gd name="T79" fmla="*/ 260 h 4221"/>
                  <a:gd name="T80" fmla="*/ 1304 w 3025"/>
                  <a:gd name="T81" fmla="*/ 190 h 4221"/>
                  <a:gd name="T82" fmla="*/ 1540 w 3025"/>
                  <a:gd name="T83" fmla="*/ 190 h 4221"/>
                  <a:gd name="T84" fmla="*/ 1611 w 3025"/>
                  <a:gd name="T85" fmla="*/ 260 h 4221"/>
                  <a:gd name="T86" fmla="*/ 1611 w 3025"/>
                  <a:gd name="T87" fmla="*/ 1356 h 4221"/>
                  <a:gd name="T88" fmla="*/ 1540 w 3025"/>
                  <a:gd name="T89" fmla="*/ 1427 h 4221"/>
                  <a:gd name="T90" fmla="*/ 1304 w 3025"/>
                  <a:gd name="T91" fmla="*/ 1427 h 4221"/>
                  <a:gd name="T92" fmla="*/ 1233 w 3025"/>
                  <a:gd name="T93" fmla="*/ 1356 h 4221"/>
                  <a:gd name="T94" fmla="*/ 1233 w 3025"/>
                  <a:gd name="T95" fmla="*/ 260 h 4221"/>
                  <a:gd name="T96" fmla="*/ 668 w 3025"/>
                  <a:gd name="T97" fmla="*/ 260 h 4221"/>
                  <a:gd name="T98" fmla="*/ 739 w 3025"/>
                  <a:gd name="T99" fmla="*/ 190 h 4221"/>
                  <a:gd name="T100" fmla="*/ 974 w 3025"/>
                  <a:gd name="T101" fmla="*/ 190 h 4221"/>
                  <a:gd name="T102" fmla="*/ 1045 w 3025"/>
                  <a:gd name="T103" fmla="*/ 260 h 4221"/>
                  <a:gd name="T104" fmla="*/ 1045 w 3025"/>
                  <a:gd name="T105" fmla="*/ 1356 h 4221"/>
                  <a:gd name="T106" fmla="*/ 974 w 3025"/>
                  <a:gd name="T107" fmla="*/ 1427 h 4221"/>
                  <a:gd name="T108" fmla="*/ 739 w 3025"/>
                  <a:gd name="T109" fmla="*/ 1427 h 4221"/>
                  <a:gd name="T110" fmla="*/ 668 w 3025"/>
                  <a:gd name="T111" fmla="*/ 1356 h 4221"/>
                  <a:gd name="T112" fmla="*/ 668 w 3025"/>
                  <a:gd name="T113" fmla="*/ 260 h 4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25" h="4221">
                    <a:moveTo>
                      <a:pt x="32" y="4221"/>
                    </a:moveTo>
                    <a:lnTo>
                      <a:pt x="2992" y="4221"/>
                    </a:lnTo>
                    <a:cubicBezTo>
                      <a:pt x="3010" y="4221"/>
                      <a:pt x="3025" y="4206"/>
                      <a:pt x="3025" y="4188"/>
                    </a:cubicBezTo>
                    <a:lnTo>
                      <a:pt x="3025" y="33"/>
                    </a:lnTo>
                    <a:cubicBezTo>
                      <a:pt x="3025" y="15"/>
                      <a:pt x="3010" y="0"/>
                      <a:pt x="2992" y="0"/>
                    </a:cubicBezTo>
                    <a:lnTo>
                      <a:pt x="400" y="0"/>
                    </a:lnTo>
                    <a:cubicBezTo>
                      <a:pt x="382" y="0"/>
                      <a:pt x="367" y="15"/>
                      <a:pt x="367" y="33"/>
                    </a:cubicBezTo>
                    <a:lnTo>
                      <a:pt x="375" y="1396"/>
                    </a:lnTo>
                    <a:cubicBezTo>
                      <a:pt x="375" y="1414"/>
                      <a:pt x="365" y="1439"/>
                      <a:pt x="351" y="1451"/>
                    </a:cubicBezTo>
                    <a:lnTo>
                      <a:pt x="24" y="1750"/>
                    </a:lnTo>
                    <a:cubicBezTo>
                      <a:pt x="11" y="1762"/>
                      <a:pt x="0" y="1786"/>
                      <a:pt x="0" y="1804"/>
                    </a:cubicBezTo>
                    <a:lnTo>
                      <a:pt x="0" y="2150"/>
                    </a:lnTo>
                    <a:cubicBezTo>
                      <a:pt x="0" y="2168"/>
                      <a:pt x="14" y="2184"/>
                      <a:pt x="32" y="2185"/>
                    </a:cubicBezTo>
                    <a:lnTo>
                      <a:pt x="159" y="2184"/>
                    </a:lnTo>
                    <a:cubicBezTo>
                      <a:pt x="177" y="2186"/>
                      <a:pt x="191" y="2214"/>
                      <a:pt x="191" y="2232"/>
                    </a:cubicBezTo>
                    <a:lnTo>
                      <a:pt x="195" y="2506"/>
                    </a:lnTo>
                    <a:cubicBezTo>
                      <a:pt x="195" y="2524"/>
                      <a:pt x="185" y="2549"/>
                      <a:pt x="172" y="2562"/>
                    </a:cubicBezTo>
                    <a:lnTo>
                      <a:pt x="23" y="2704"/>
                    </a:lnTo>
                    <a:cubicBezTo>
                      <a:pt x="10" y="2717"/>
                      <a:pt x="0" y="2741"/>
                      <a:pt x="0" y="2759"/>
                    </a:cubicBezTo>
                    <a:lnTo>
                      <a:pt x="0" y="4188"/>
                    </a:lnTo>
                    <a:cubicBezTo>
                      <a:pt x="0" y="4206"/>
                      <a:pt x="14" y="4221"/>
                      <a:pt x="32" y="4221"/>
                    </a:cubicBezTo>
                    <a:close/>
                    <a:moveTo>
                      <a:pt x="2365" y="260"/>
                    </a:moveTo>
                    <a:cubicBezTo>
                      <a:pt x="2365" y="221"/>
                      <a:pt x="2396" y="190"/>
                      <a:pt x="2435" y="190"/>
                    </a:cubicBezTo>
                    <a:lnTo>
                      <a:pt x="2671" y="190"/>
                    </a:lnTo>
                    <a:cubicBezTo>
                      <a:pt x="2710" y="190"/>
                      <a:pt x="2742" y="221"/>
                      <a:pt x="2742" y="260"/>
                    </a:cubicBezTo>
                    <a:lnTo>
                      <a:pt x="2742" y="1356"/>
                    </a:lnTo>
                    <a:cubicBezTo>
                      <a:pt x="2742" y="1395"/>
                      <a:pt x="2710" y="1427"/>
                      <a:pt x="2671" y="1427"/>
                    </a:cubicBezTo>
                    <a:lnTo>
                      <a:pt x="2435" y="1427"/>
                    </a:lnTo>
                    <a:cubicBezTo>
                      <a:pt x="2396" y="1427"/>
                      <a:pt x="2365" y="1395"/>
                      <a:pt x="2365" y="1356"/>
                    </a:cubicBezTo>
                    <a:lnTo>
                      <a:pt x="2365" y="260"/>
                    </a:lnTo>
                    <a:close/>
                    <a:moveTo>
                      <a:pt x="1799" y="260"/>
                    </a:moveTo>
                    <a:cubicBezTo>
                      <a:pt x="1799" y="221"/>
                      <a:pt x="1831" y="190"/>
                      <a:pt x="1870" y="190"/>
                    </a:cubicBezTo>
                    <a:lnTo>
                      <a:pt x="2105" y="190"/>
                    </a:lnTo>
                    <a:cubicBezTo>
                      <a:pt x="2144" y="190"/>
                      <a:pt x="2176" y="221"/>
                      <a:pt x="2176" y="260"/>
                    </a:cubicBezTo>
                    <a:lnTo>
                      <a:pt x="2176" y="1356"/>
                    </a:lnTo>
                    <a:cubicBezTo>
                      <a:pt x="2176" y="1395"/>
                      <a:pt x="2144" y="1427"/>
                      <a:pt x="2105" y="1427"/>
                    </a:cubicBezTo>
                    <a:lnTo>
                      <a:pt x="1870" y="1427"/>
                    </a:lnTo>
                    <a:cubicBezTo>
                      <a:pt x="1831" y="1427"/>
                      <a:pt x="1799" y="1395"/>
                      <a:pt x="1799" y="1356"/>
                    </a:cubicBezTo>
                    <a:lnTo>
                      <a:pt x="1799" y="260"/>
                    </a:lnTo>
                    <a:close/>
                    <a:moveTo>
                      <a:pt x="1233" y="260"/>
                    </a:moveTo>
                    <a:cubicBezTo>
                      <a:pt x="1233" y="221"/>
                      <a:pt x="1265" y="190"/>
                      <a:pt x="1304" y="190"/>
                    </a:cubicBezTo>
                    <a:lnTo>
                      <a:pt x="1540" y="190"/>
                    </a:lnTo>
                    <a:cubicBezTo>
                      <a:pt x="1579" y="190"/>
                      <a:pt x="1611" y="221"/>
                      <a:pt x="1611" y="260"/>
                    </a:cubicBezTo>
                    <a:lnTo>
                      <a:pt x="1611" y="1356"/>
                    </a:lnTo>
                    <a:cubicBezTo>
                      <a:pt x="1611" y="1395"/>
                      <a:pt x="1579" y="1427"/>
                      <a:pt x="1540" y="1427"/>
                    </a:cubicBezTo>
                    <a:lnTo>
                      <a:pt x="1304" y="1427"/>
                    </a:lnTo>
                    <a:cubicBezTo>
                      <a:pt x="1265" y="1427"/>
                      <a:pt x="1233" y="1395"/>
                      <a:pt x="1233" y="1356"/>
                    </a:cubicBezTo>
                    <a:lnTo>
                      <a:pt x="1233" y="260"/>
                    </a:lnTo>
                    <a:close/>
                    <a:moveTo>
                      <a:pt x="668" y="260"/>
                    </a:moveTo>
                    <a:cubicBezTo>
                      <a:pt x="668" y="221"/>
                      <a:pt x="700" y="190"/>
                      <a:pt x="739" y="190"/>
                    </a:cubicBezTo>
                    <a:lnTo>
                      <a:pt x="974" y="190"/>
                    </a:lnTo>
                    <a:cubicBezTo>
                      <a:pt x="1013" y="190"/>
                      <a:pt x="1045" y="221"/>
                      <a:pt x="1045" y="260"/>
                    </a:cubicBezTo>
                    <a:lnTo>
                      <a:pt x="1045" y="1356"/>
                    </a:lnTo>
                    <a:cubicBezTo>
                      <a:pt x="1045" y="1395"/>
                      <a:pt x="1013" y="1427"/>
                      <a:pt x="974" y="1427"/>
                    </a:cubicBezTo>
                    <a:lnTo>
                      <a:pt x="739" y="1427"/>
                    </a:lnTo>
                    <a:cubicBezTo>
                      <a:pt x="700" y="1427"/>
                      <a:pt x="668" y="1395"/>
                      <a:pt x="668" y="1356"/>
                    </a:cubicBezTo>
                    <a:lnTo>
                      <a:pt x="668" y="260"/>
                    </a:lnTo>
                    <a:close/>
                  </a:path>
                </a:pathLst>
              </a:custGeom>
              <a:solidFill>
                <a:schemeClr val="bg1"/>
              </a:solidFill>
              <a:ln>
                <a:noFill/>
              </a:ln>
            </p:spPr>
          </p:sp>
        </p:grpSp>
        <p:sp>
          <p:nvSpPr>
            <p:cNvPr id="21" name="文本框 20">
              <a:extLst>
                <a:ext uri="{FF2B5EF4-FFF2-40B4-BE49-F238E27FC236}">
                  <a16:creationId xmlns:a16="http://schemas.microsoft.com/office/drawing/2014/main" id="{24956E22-5309-4534-9B1E-41C80695FA55}"/>
                </a:ext>
              </a:extLst>
            </p:cNvPr>
            <p:cNvSpPr txBox="1"/>
            <p:nvPr/>
          </p:nvSpPr>
          <p:spPr>
            <a:xfrm>
              <a:off x="6535000" y="2765634"/>
              <a:ext cx="2337022" cy="1323439"/>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1600" kern="0" dirty="0">
                  <a:solidFill>
                    <a:schemeClr val="bg1"/>
                  </a:solidFill>
                  <a:latin typeface="微软雅黑" panose="020B0503020204020204" pitchFamily="34" charset="-122"/>
                  <a:ea typeface="微软雅黑" panose="020B0503020204020204" pitchFamily="34" charset="-122"/>
                </a:rPr>
                <a:t>项和第三方应用软件，它支持</a:t>
              </a:r>
              <a:r>
                <a:rPr lang="en-US" altLang="zh-CN" sz="1600" kern="0" dirty="0">
                  <a:solidFill>
                    <a:schemeClr val="bg1"/>
                  </a:solidFill>
                  <a:latin typeface="微软雅黑" panose="020B0503020204020204" pitchFamily="34" charset="-122"/>
                  <a:ea typeface="微软雅黑" panose="020B0503020204020204" pitchFamily="34" charset="-122"/>
                </a:rPr>
                <a:t>COM/DCOM(ActiveX)</a:t>
              </a:r>
              <a:r>
                <a:rPr lang="zh-CN" altLang="en-US" sz="1600" kern="0" dirty="0">
                  <a:solidFill>
                    <a:schemeClr val="bg1"/>
                  </a:solidFill>
                  <a:latin typeface="微软雅黑" panose="020B0503020204020204" pitchFamily="34" charset="-122"/>
                  <a:ea typeface="微软雅黑" panose="020B0503020204020204" pitchFamily="34" charset="-122"/>
                </a:rPr>
                <a:t>，</a:t>
              </a:r>
              <a:r>
                <a:rPr lang="en-US" altLang="zh-CN" sz="1600" kern="0" dirty="0">
                  <a:solidFill>
                    <a:schemeClr val="bg1"/>
                  </a:solidFill>
                  <a:latin typeface="微软雅黑" panose="020B0503020204020204" pitchFamily="34" charset="-122"/>
                  <a:ea typeface="微软雅黑" panose="020B0503020204020204" pitchFamily="34" charset="-122"/>
                </a:rPr>
                <a:t>JavaBeans </a:t>
              </a:r>
              <a:r>
                <a:rPr lang="zh-CN" altLang="en-US" sz="1600" kern="0" dirty="0">
                  <a:solidFill>
                    <a:schemeClr val="bg1"/>
                  </a:solidFill>
                  <a:latin typeface="微软雅黑" panose="020B0503020204020204" pitchFamily="34" charset="-122"/>
                  <a:ea typeface="微软雅黑" panose="020B0503020204020204" pitchFamily="34" charset="-122"/>
                </a:rPr>
                <a:t>和 </a:t>
              </a:r>
              <a:r>
                <a:rPr lang="en-US" altLang="zh-CN" sz="1600" kern="0" dirty="0" err="1">
                  <a:solidFill>
                    <a:schemeClr val="bg1"/>
                  </a:solidFill>
                  <a:latin typeface="微软雅黑" panose="020B0503020204020204" pitchFamily="34" charset="-122"/>
                  <a:ea typeface="微软雅黑" panose="020B0503020204020204" pitchFamily="34" charset="-122"/>
                </a:rPr>
                <a:t>Corba</a:t>
              </a:r>
              <a:r>
                <a:rPr lang="zh-CN" altLang="en-US" sz="1600" kern="0" dirty="0">
                  <a:solidFill>
                    <a:schemeClr val="bg1"/>
                  </a:solidFill>
                  <a:latin typeface="微软雅黑" panose="020B0503020204020204" pitchFamily="34" charset="-122"/>
                  <a:ea typeface="微软雅黑" panose="020B0503020204020204" pitchFamily="34" charset="-122"/>
                </a:rPr>
                <a:t>组件标准</a:t>
              </a:r>
              <a:r>
                <a:rPr lang="en-US" altLang="zh-CN" sz="1600" kern="0" dirty="0">
                  <a:solidFill>
                    <a:schemeClr val="bg1"/>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baseline="30000"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816911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par>
                          <p:cTn id="49" fill="hold">
                            <p:stCondLst>
                              <p:cond delay="2000"/>
                            </p:stCondLst>
                            <p:childTnLst>
                              <p:par>
                                <p:cTn id="50" presetID="53" presetClass="entr" presetSubtype="16"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childTnLst>
                          </p:cTn>
                        </p:par>
                        <p:par>
                          <p:cTn id="55" fill="hold">
                            <p:stCondLst>
                              <p:cond delay="2500"/>
                            </p:stCondLst>
                            <p:childTnLst>
                              <p:par>
                                <p:cTn id="56" presetID="53" presetClass="entr" presetSubtype="16" fill="hold" nodeType="after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p:cTn id="58" dur="500" fill="hold"/>
                                        <p:tgtEl>
                                          <p:spTgt spid="2"/>
                                        </p:tgtEl>
                                        <p:attrNameLst>
                                          <p:attrName>ppt_w</p:attrName>
                                        </p:attrNameLst>
                                      </p:cBhvr>
                                      <p:tavLst>
                                        <p:tav tm="0">
                                          <p:val>
                                            <p:fltVal val="0"/>
                                          </p:val>
                                        </p:tav>
                                        <p:tav tm="100000">
                                          <p:val>
                                            <p:strVal val="#ppt_w"/>
                                          </p:val>
                                        </p:tav>
                                      </p:tavLst>
                                    </p:anim>
                                    <p:anim calcmode="lin" valueType="num">
                                      <p:cBhvr>
                                        <p:cTn id="59" dur="500" fill="hold"/>
                                        <p:tgtEl>
                                          <p:spTgt spid="2"/>
                                        </p:tgtEl>
                                        <p:attrNameLst>
                                          <p:attrName>ppt_h</p:attrName>
                                        </p:attrNameLst>
                                      </p:cBhvr>
                                      <p:tavLst>
                                        <p:tav tm="0">
                                          <p:val>
                                            <p:fltVal val="0"/>
                                          </p:val>
                                        </p:tav>
                                        <p:tav tm="100000">
                                          <p:val>
                                            <p:strVal val="#ppt_h"/>
                                          </p:val>
                                        </p:tav>
                                      </p:tavLst>
                                    </p:anim>
                                    <p:animEffect transition="in" filter="fade">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p>
        </p:txBody>
      </p:sp>
      <p:sp>
        <p:nvSpPr>
          <p:cNvPr id="9" name="文本框 8">
            <a:extLst>
              <a:ext uri="{FF2B5EF4-FFF2-40B4-BE49-F238E27FC236}">
                <a16:creationId xmlns:a16="http://schemas.microsoft.com/office/drawing/2014/main" id="{E8DDFAE4-9E71-4D79-A539-19522D48B486}"/>
              </a:ext>
            </a:extLst>
          </p:cNvPr>
          <p:cNvSpPr txBox="1"/>
          <p:nvPr/>
        </p:nvSpPr>
        <p:spPr>
          <a:xfrm>
            <a:off x="3075959" y="996192"/>
            <a:ext cx="3312368" cy="369332"/>
          </a:xfrm>
          <a:prstGeom prst="rect">
            <a:avLst/>
          </a:prstGeom>
          <a:noFill/>
        </p:spPr>
        <p:txBody>
          <a:bodyPr wrap="square">
            <a:spAutoFit/>
          </a:bodyPr>
          <a:lstStyle/>
          <a:p>
            <a:r>
              <a:rPr lang="zh-CN" altLang="en-US" b="1" kern="0" dirty="0">
                <a:solidFill>
                  <a:srgbClr val="EA5514"/>
                </a:solidFill>
                <a:latin typeface="微软雅黑" panose="020B0503020204020204" pitchFamily="34" charset="-122"/>
                <a:ea typeface="微软雅黑" panose="020B0503020204020204" pitchFamily="34" charset="-122"/>
              </a:rPr>
              <a:t>好家伙！还能</a:t>
            </a:r>
            <a:r>
              <a:rPr lang="zh-CN" altLang="en-US" sz="1800" b="1" kern="0" dirty="0">
                <a:solidFill>
                  <a:srgbClr val="EA5514"/>
                </a:solidFill>
                <a:latin typeface="微软雅黑" panose="020B0503020204020204" pitchFamily="34" charset="-122"/>
                <a:ea typeface="微软雅黑" panose="020B0503020204020204" pitchFamily="34" charset="-122"/>
              </a:rPr>
              <a:t>数据库建模！</a:t>
            </a:r>
            <a:endParaRPr lang="zh-CN" altLang="en-US" dirty="0">
              <a:solidFill>
                <a:srgbClr val="EA5514"/>
              </a:solidFill>
              <a:latin typeface="微软雅黑" panose="020B0503020204020204" pitchFamily="34" charset="-122"/>
              <a:ea typeface="微软雅黑" panose="020B0503020204020204" pitchFamily="34" charset="-122"/>
            </a:endParaRPr>
          </a:p>
        </p:txBody>
      </p:sp>
      <p:sp>
        <p:nvSpPr>
          <p:cNvPr id="10" name="add-database_1343">
            <a:extLst>
              <a:ext uri="{FF2B5EF4-FFF2-40B4-BE49-F238E27FC236}">
                <a16:creationId xmlns:a16="http://schemas.microsoft.com/office/drawing/2014/main" id="{78EB907F-9BEA-4B4F-89CD-D8F434A12DA4}"/>
              </a:ext>
            </a:extLst>
          </p:cNvPr>
          <p:cNvSpPr>
            <a:spLocks noChangeAspect="1"/>
          </p:cNvSpPr>
          <p:nvPr/>
        </p:nvSpPr>
        <p:spPr bwMode="auto">
          <a:xfrm>
            <a:off x="2195736" y="1837474"/>
            <a:ext cx="880223" cy="878993"/>
          </a:xfrm>
          <a:custGeom>
            <a:avLst/>
            <a:gdLst>
              <a:gd name="connsiteX0" fmla="*/ 0 w 555531"/>
              <a:gd name="connsiteY0" fmla="*/ 346689 h 554754"/>
              <a:gd name="connsiteX1" fmla="*/ 216390 w 555531"/>
              <a:gd name="connsiteY1" fmla="*/ 449856 h 554754"/>
              <a:gd name="connsiteX2" fmla="*/ 276140 w 555531"/>
              <a:gd name="connsiteY2" fmla="*/ 490156 h 554754"/>
              <a:gd name="connsiteX3" fmla="*/ 319741 w 555531"/>
              <a:gd name="connsiteY3" fmla="*/ 490156 h 554754"/>
              <a:gd name="connsiteX4" fmla="*/ 319741 w 555531"/>
              <a:gd name="connsiteY4" fmla="*/ 522395 h 554754"/>
              <a:gd name="connsiteX5" fmla="*/ 232539 w 555531"/>
              <a:gd name="connsiteY5" fmla="*/ 528843 h 554754"/>
              <a:gd name="connsiteX6" fmla="*/ 0 w 555531"/>
              <a:gd name="connsiteY6" fmla="*/ 425676 h 554754"/>
              <a:gd name="connsiteX7" fmla="*/ 384388 w 555531"/>
              <a:gd name="connsiteY7" fmla="*/ 254705 h 554754"/>
              <a:gd name="connsiteX8" fmla="*/ 426366 w 555531"/>
              <a:gd name="connsiteY8" fmla="*/ 254705 h 554754"/>
              <a:gd name="connsiteX9" fmla="*/ 448970 w 555531"/>
              <a:gd name="connsiteY9" fmla="*/ 275676 h 554754"/>
              <a:gd name="connsiteX10" fmla="*/ 448970 w 555531"/>
              <a:gd name="connsiteY10" fmla="*/ 361174 h 554754"/>
              <a:gd name="connsiteX11" fmla="*/ 534542 w 555531"/>
              <a:gd name="connsiteY11" fmla="*/ 361174 h 554754"/>
              <a:gd name="connsiteX12" fmla="*/ 555531 w 555531"/>
              <a:gd name="connsiteY12" fmla="*/ 383759 h 554754"/>
              <a:gd name="connsiteX13" fmla="*/ 555531 w 555531"/>
              <a:gd name="connsiteY13" fmla="*/ 425701 h 554754"/>
              <a:gd name="connsiteX14" fmla="*/ 534542 w 555531"/>
              <a:gd name="connsiteY14" fmla="*/ 448285 h 554754"/>
              <a:gd name="connsiteX15" fmla="*/ 448970 w 555531"/>
              <a:gd name="connsiteY15" fmla="*/ 448285 h 554754"/>
              <a:gd name="connsiteX16" fmla="*/ 448970 w 555531"/>
              <a:gd name="connsiteY16" fmla="*/ 533783 h 554754"/>
              <a:gd name="connsiteX17" fmla="*/ 426366 w 555531"/>
              <a:gd name="connsiteY17" fmla="*/ 554754 h 554754"/>
              <a:gd name="connsiteX18" fmla="*/ 384388 w 555531"/>
              <a:gd name="connsiteY18" fmla="*/ 554754 h 554754"/>
              <a:gd name="connsiteX19" fmla="*/ 361784 w 555531"/>
              <a:gd name="connsiteY19" fmla="*/ 533783 h 554754"/>
              <a:gd name="connsiteX20" fmla="*/ 361784 w 555531"/>
              <a:gd name="connsiteY20" fmla="*/ 448285 h 554754"/>
              <a:gd name="connsiteX21" fmla="*/ 276212 w 555531"/>
              <a:gd name="connsiteY21" fmla="*/ 448285 h 554754"/>
              <a:gd name="connsiteX22" fmla="*/ 255223 w 555531"/>
              <a:gd name="connsiteY22" fmla="*/ 425701 h 554754"/>
              <a:gd name="connsiteX23" fmla="*/ 255223 w 555531"/>
              <a:gd name="connsiteY23" fmla="*/ 383759 h 554754"/>
              <a:gd name="connsiteX24" fmla="*/ 276212 w 555531"/>
              <a:gd name="connsiteY24" fmla="*/ 361174 h 554754"/>
              <a:gd name="connsiteX25" fmla="*/ 361784 w 555531"/>
              <a:gd name="connsiteY25" fmla="*/ 361174 h 554754"/>
              <a:gd name="connsiteX26" fmla="*/ 361784 w 555531"/>
              <a:gd name="connsiteY26" fmla="*/ 275676 h 554754"/>
              <a:gd name="connsiteX27" fmla="*/ 384388 w 555531"/>
              <a:gd name="connsiteY27" fmla="*/ 254705 h 554754"/>
              <a:gd name="connsiteX28" fmla="*/ 0 w 555531"/>
              <a:gd name="connsiteY28" fmla="*/ 238640 h 554754"/>
              <a:gd name="connsiteX29" fmla="*/ 226203 w 555531"/>
              <a:gd name="connsiteY29" fmla="*/ 343419 h 554754"/>
              <a:gd name="connsiteX30" fmla="*/ 211661 w 555531"/>
              <a:gd name="connsiteY30" fmla="*/ 383719 h 554754"/>
              <a:gd name="connsiteX31" fmla="*/ 211661 w 555531"/>
              <a:gd name="connsiteY31" fmla="*/ 420794 h 554754"/>
              <a:gd name="connsiteX32" fmla="*/ 0 w 555531"/>
              <a:gd name="connsiteY32" fmla="*/ 319239 h 554754"/>
              <a:gd name="connsiteX33" fmla="*/ 465102 w 555531"/>
              <a:gd name="connsiteY33" fmla="*/ 132146 h 554754"/>
              <a:gd name="connsiteX34" fmla="*/ 465102 w 555531"/>
              <a:gd name="connsiteY34" fmla="*/ 211271 h 554754"/>
              <a:gd name="connsiteX35" fmla="*/ 463486 w 555531"/>
              <a:gd name="connsiteY35" fmla="*/ 222575 h 554754"/>
              <a:gd name="connsiteX36" fmla="*/ 426327 w 555531"/>
              <a:gd name="connsiteY36" fmla="*/ 211271 h 554754"/>
              <a:gd name="connsiteX37" fmla="*/ 384321 w 555531"/>
              <a:gd name="connsiteY37" fmla="*/ 211271 h 554754"/>
              <a:gd name="connsiteX38" fmla="*/ 382705 w 555531"/>
              <a:gd name="connsiteY38" fmla="*/ 211271 h 554754"/>
              <a:gd name="connsiteX39" fmla="*/ 465102 w 555531"/>
              <a:gd name="connsiteY39" fmla="*/ 132146 h 554754"/>
              <a:gd name="connsiteX40" fmla="*/ 0 w 555531"/>
              <a:gd name="connsiteY40" fmla="*/ 132146 h 554754"/>
              <a:gd name="connsiteX41" fmla="*/ 232548 w 555531"/>
              <a:gd name="connsiteY41" fmla="*/ 235313 h 554754"/>
              <a:gd name="connsiteX42" fmla="*/ 347207 w 555531"/>
              <a:gd name="connsiteY42" fmla="*/ 222417 h 554754"/>
              <a:gd name="connsiteX43" fmla="*/ 319753 w 555531"/>
              <a:gd name="connsiteY43" fmla="*/ 275613 h 554754"/>
              <a:gd name="connsiteX44" fmla="*/ 319753 w 555531"/>
              <a:gd name="connsiteY44" fmla="*/ 306240 h 554754"/>
              <a:gd name="connsiteX45" fmla="*/ 232548 w 555531"/>
              <a:gd name="connsiteY45" fmla="*/ 314300 h 554754"/>
              <a:gd name="connsiteX46" fmla="*/ 0 w 555531"/>
              <a:gd name="connsiteY46" fmla="*/ 211133 h 554754"/>
              <a:gd name="connsiteX47" fmla="*/ 232551 w 555531"/>
              <a:gd name="connsiteY47" fmla="*/ 0 h 554754"/>
              <a:gd name="connsiteX48" fmla="*/ 465102 w 555531"/>
              <a:gd name="connsiteY48" fmla="*/ 103255 h 554754"/>
              <a:gd name="connsiteX49" fmla="*/ 232551 w 555531"/>
              <a:gd name="connsiteY49" fmla="*/ 206510 h 554754"/>
              <a:gd name="connsiteX50" fmla="*/ 0 w 555531"/>
              <a:gd name="connsiteY50" fmla="*/ 103255 h 554754"/>
              <a:gd name="connsiteX51" fmla="*/ 232551 w 555531"/>
              <a:gd name="connsiteY51"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5531" h="554754">
                <a:moveTo>
                  <a:pt x="0" y="346689"/>
                </a:moveTo>
                <a:cubicBezTo>
                  <a:pt x="0" y="401497"/>
                  <a:pt x="95276" y="446632"/>
                  <a:pt x="216390" y="449856"/>
                </a:cubicBezTo>
                <a:cubicBezTo>
                  <a:pt x="226080" y="474036"/>
                  <a:pt x="248687" y="490156"/>
                  <a:pt x="276140" y="490156"/>
                </a:cubicBezTo>
                <a:lnTo>
                  <a:pt x="319741" y="490156"/>
                </a:lnTo>
                <a:lnTo>
                  <a:pt x="319741" y="522395"/>
                </a:lnTo>
                <a:cubicBezTo>
                  <a:pt x="292288" y="527231"/>
                  <a:pt x="263221" y="528843"/>
                  <a:pt x="232539" y="528843"/>
                </a:cubicBezTo>
                <a:cubicBezTo>
                  <a:pt x="104965" y="528843"/>
                  <a:pt x="0" y="483708"/>
                  <a:pt x="0" y="425676"/>
                </a:cubicBezTo>
                <a:close/>
                <a:moveTo>
                  <a:pt x="384388" y="254705"/>
                </a:moveTo>
                <a:lnTo>
                  <a:pt x="426366" y="254705"/>
                </a:lnTo>
                <a:cubicBezTo>
                  <a:pt x="439283" y="254705"/>
                  <a:pt x="448970" y="262771"/>
                  <a:pt x="448970" y="275676"/>
                </a:cubicBezTo>
                <a:lnTo>
                  <a:pt x="448970" y="361174"/>
                </a:lnTo>
                <a:lnTo>
                  <a:pt x="534542" y="361174"/>
                </a:lnTo>
                <a:cubicBezTo>
                  <a:pt x="545844" y="361174"/>
                  <a:pt x="555531" y="370853"/>
                  <a:pt x="555531" y="383759"/>
                </a:cubicBezTo>
                <a:lnTo>
                  <a:pt x="555531" y="425701"/>
                </a:lnTo>
                <a:cubicBezTo>
                  <a:pt x="555531" y="438606"/>
                  <a:pt x="545844" y="448285"/>
                  <a:pt x="534542" y="448285"/>
                </a:cubicBezTo>
                <a:lnTo>
                  <a:pt x="448970" y="448285"/>
                </a:lnTo>
                <a:lnTo>
                  <a:pt x="448970" y="533783"/>
                </a:lnTo>
                <a:cubicBezTo>
                  <a:pt x="448970" y="545075"/>
                  <a:pt x="439283" y="554754"/>
                  <a:pt x="426366" y="554754"/>
                </a:cubicBezTo>
                <a:lnTo>
                  <a:pt x="384388" y="554754"/>
                </a:lnTo>
                <a:cubicBezTo>
                  <a:pt x="371471" y="554754"/>
                  <a:pt x="361784" y="545075"/>
                  <a:pt x="361784" y="533783"/>
                </a:cubicBezTo>
                <a:lnTo>
                  <a:pt x="361784" y="448285"/>
                </a:lnTo>
                <a:lnTo>
                  <a:pt x="276212" y="448285"/>
                </a:lnTo>
                <a:cubicBezTo>
                  <a:pt x="263296" y="448285"/>
                  <a:pt x="255223" y="438606"/>
                  <a:pt x="255223" y="425701"/>
                </a:cubicBezTo>
                <a:lnTo>
                  <a:pt x="255223" y="383759"/>
                </a:lnTo>
                <a:cubicBezTo>
                  <a:pt x="255223" y="370853"/>
                  <a:pt x="263296" y="361174"/>
                  <a:pt x="276212" y="361174"/>
                </a:cubicBezTo>
                <a:lnTo>
                  <a:pt x="361784" y="361174"/>
                </a:lnTo>
                <a:lnTo>
                  <a:pt x="361784" y="275676"/>
                </a:lnTo>
                <a:cubicBezTo>
                  <a:pt x="361784" y="262771"/>
                  <a:pt x="371471" y="254705"/>
                  <a:pt x="384388" y="254705"/>
                </a:cubicBezTo>
                <a:close/>
                <a:moveTo>
                  <a:pt x="0" y="238640"/>
                </a:moveTo>
                <a:cubicBezTo>
                  <a:pt x="0" y="295060"/>
                  <a:pt x="100176" y="340195"/>
                  <a:pt x="226203" y="343419"/>
                </a:cubicBezTo>
                <a:cubicBezTo>
                  <a:pt x="216509" y="353091"/>
                  <a:pt x="211661" y="367599"/>
                  <a:pt x="211661" y="383719"/>
                </a:cubicBezTo>
                <a:lnTo>
                  <a:pt x="211661" y="420794"/>
                </a:lnTo>
                <a:cubicBezTo>
                  <a:pt x="92097" y="415958"/>
                  <a:pt x="0" y="372435"/>
                  <a:pt x="0" y="319239"/>
                </a:cubicBezTo>
                <a:close/>
                <a:moveTo>
                  <a:pt x="465102" y="132146"/>
                </a:moveTo>
                <a:cubicBezTo>
                  <a:pt x="465102" y="167671"/>
                  <a:pt x="465102" y="190279"/>
                  <a:pt x="465102" y="211271"/>
                </a:cubicBezTo>
                <a:cubicBezTo>
                  <a:pt x="465102" y="214501"/>
                  <a:pt x="465102" y="219345"/>
                  <a:pt x="463486" y="222575"/>
                </a:cubicBezTo>
                <a:cubicBezTo>
                  <a:pt x="453793" y="216116"/>
                  <a:pt x="440868" y="211271"/>
                  <a:pt x="426327" y="211271"/>
                </a:cubicBezTo>
                <a:lnTo>
                  <a:pt x="384321" y="211271"/>
                </a:lnTo>
                <a:cubicBezTo>
                  <a:pt x="382705" y="211271"/>
                  <a:pt x="382705" y="211271"/>
                  <a:pt x="382705" y="211271"/>
                </a:cubicBezTo>
                <a:cubicBezTo>
                  <a:pt x="432789" y="191893"/>
                  <a:pt x="465102" y="164442"/>
                  <a:pt x="465102" y="132146"/>
                </a:cubicBezTo>
                <a:close/>
                <a:moveTo>
                  <a:pt x="0" y="132146"/>
                </a:moveTo>
                <a:cubicBezTo>
                  <a:pt x="0" y="188565"/>
                  <a:pt x="104970" y="235313"/>
                  <a:pt x="232548" y="235313"/>
                </a:cubicBezTo>
                <a:cubicBezTo>
                  <a:pt x="274536" y="235313"/>
                  <a:pt x="313294" y="230477"/>
                  <a:pt x="347207" y="222417"/>
                </a:cubicBezTo>
                <a:cubicBezTo>
                  <a:pt x="331058" y="233701"/>
                  <a:pt x="319753" y="253044"/>
                  <a:pt x="319753" y="275613"/>
                </a:cubicBezTo>
                <a:lnTo>
                  <a:pt x="319753" y="306240"/>
                </a:lnTo>
                <a:cubicBezTo>
                  <a:pt x="292300" y="311076"/>
                  <a:pt x="263231" y="314300"/>
                  <a:pt x="232548" y="314300"/>
                </a:cubicBezTo>
                <a:cubicBezTo>
                  <a:pt x="104970" y="314300"/>
                  <a:pt x="0" y="267553"/>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tx1">
              <a:lumMod val="65000"/>
              <a:lumOff val="35000"/>
            </a:schemeClr>
          </a:solidFill>
          <a:ln>
            <a:noFill/>
          </a:ln>
        </p:spPr>
      </p:sp>
      <p:sp>
        <p:nvSpPr>
          <p:cNvPr id="11" name="database-configuration_51154">
            <a:extLst>
              <a:ext uri="{FF2B5EF4-FFF2-40B4-BE49-F238E27FC236}">
                <a16:creationId xmlns:a16="http://schemas.microsoft.com/office/drawing/2014/main" id="{ADD36229-54D5-47B4-9494-42A901B2BEAD}"/>
              </a:ext>
            </a:extLst>
          </p:cNvPr>
          <p:cNvSpPr>
            <a:spLocks noChangeAspect="1"/>
          </p:cNvSpPr>
          <p:nvPr/>
        </p:nvSpPr>
        <p:spPr bwMode="auto">
          <a:xfrm>
            <a:off x="6156176" y="1850876"/>
            <a:ext cx="880222" cy="865591"/>
          </a:xfrm>
          <a:custGeom>
            <a:avLst/>
            <a:gdLst>
              <a:gd name="connsiteX0" fmla="*/ 456994 w 608276"/>
              <a:gd name="connsiteY0" fmla="*/ 405323 h 598165"/>
              <a:gd name="connsiteX1" fmla="*/ 497808 w 608276"/>
              <a:gd name="connsiteY1" fmla="*/ 445806 h 598165"/>
              <a:gd name="connsiteX2" fmla="*/ 456994 w 608276"/>
              <a:gd name="connsiteY2" fmla="*/ 486289 h 598165"/>
              <a:gd name="connsiteX3" fmla="*/ 416180 w 608276"/>
              <a:gd name="connsiteY3" fmla="*/ 445806 h 598165"/>
              <a:gd name="connsiteX4" fmla="*/ 456994 w 608276"/>
              <a:gd name="connsiteY4" fmla="*/ 405323 h 598165"/>
              <a:gd name="connsiteX5" fmla="*/ 442523 w 608276"/>
              <a:gd name="connsiteY5" fmla="*/ 328967 h 598165"/>
              <a:gd name="connsiteX6" fmla="*/ 431163 w 608276"/>
              <a:gd name="connsiteY6" fmla="*/ 339797 h 598165"/>
              <a:gd name="connsiteX7" fmla="*/ 431163 w 608276"/>
              <a:gd name="connsiteY7" fmla="*/ 357331 h 598165"/>
              <a:gd name="connsiteX8" fmla="*/ 412574 w 608276"/>
              <a:gd name="connsiteY8" fmla="*/ 365067 h 598165"/>
              <a:gd name="connsiteX9" fmla="*/ 400182 w 608276"/>
              <a:gd name="connsiteY9" fmla="*/ 352690 h 598165"/>
              <a:gd name="connsiteX10" fmla="*/ 384691 w 608276"/>
              <a:gd name="connsiteY10" fmla="*/ 352690 h 598165"/>
              <a:gd name="connsiteX11" fmla="*/ 363520 w 608276"/>
              <a:gd name="connsiteY11" fmla="*/ 373318 h 598165"/>
              <a:gd name="connsiteX12" fmla="*/ 363520 w 608276"/>
              <a:gd name="connsiteY12" fmla="*/ 389305 h 598165"/>
              <a:gd name="connsiteX13" fmla="*/ 376429 w 608276"/>
              <a:gd name="connsiteY13" fmla="*/ 401682 h 598165"/>
              <a:gd name="connsiteX14" fmla="*/ 368683 w 608276"/>
              <a:gd name="connsiteY14" fmla="*/ 420247 h 598165"/>
              <a:gd name="connsiteX15" fmla="*/ 351127 w 608276"/>
              <a:gd name="connsiteY15" fmla="*/ 420247 h 598165"/>
              <a:gd name="connsiteX16" fmla="*/ 339767 w 608276"/>
              <a:gd name="connsiteY16" fmla="*/ 431077 h 598165"/>
              <a:gd name="connsiteX17" fmla="*/ 339767 w 608276"/>
              <a:gd name="connsiteY17" fmla="*/ 460472 h 598165"/>
              <a:gd name="connsiteX18" fmla="*/ 351127 w 608276"/>
              <a:gd name="connsiteY18" fmla="*/ 471302 h 598165"/>
              <a:gd name="connsiteX19" fmla="*/ 368683 w 608276"/>
              <a:gd name="connsiteY19" fmla="*/ 471302 h 598165"/>
              <a:gd name="connsiteX20" fmla="*/ 376429 w 608276"/>
              <a:gd name="connsiteY20" fmla="*/ 489867 h 598165"/>
              <a:gd name="connsiteX21" fmla="*/ 363520 w 608276"/>
              <a:gd name="connsiteY21" fmla="*/ 502244 h 598165"/>
              <a:gd name="connsiteX22" fmla="*/ 360422 w 608276"/>
              <a:gd name="connsiteY22" fmla="*/ 510495 h 598165"/>
              <a:gd name="connsiteX23" fmla="*/ 363520 w 608276"/>
              <a:gd name="connsiteY23" fmla="*/ 518231 h 598165"/>
              <a:gd name="connsiteX24" fmla="*/ 384691 w 608276"/>
              <a:gd name="connsiteY24" fmla="*/ 538859 h 598165"/>
              <a:gd name="connsiteX25" fmla="*/ 400182 w 608276"/>
              <a:gd name="connsiteY25" fmla="*/ 538859 h 598165"/>
              <a:gd name="connsiteX26" fmla="*/ 412574 w 608276"/>
              <a:gd name="connsiteY26" fmla="*/ 526482 h 598165"/>
              <a:gd name="connsiteX27" fmla="*/ 431163 w 608276"/>
              <a:gd name="connsiteY27" fmla="*/ 534218 h 598165"/>
              <a:gd name="connsiteX28" fmla="*/ 431163 w 608276"/>
              <a:gd name="connsiteY28" fmla="*/ 551752 h 598165"/>
              <a:gd name="connsiteX29" fmla="*/ 442523 w 608276"/>
              <a:gd name="connsiteY29" fmla="*/ 562581 h 598165"/>
              <a:gd name="connsiteX30" fmla="*/ 471440 w 608276"/>
              <a:gd name="connsiteY30" fmla="*/ 562581 h 598165"/>
              <a:gd name="connsiteX31" fmla="*/ 482800 w 608276"/>
              <a:gd name="connsiteY31" fmla="*/ 551752 h 598165"/>
              <a:gd name="connsiteX32" fmla="*/ 482800 w 608276"/>
              <a:gd name="connsiteY32" fmla="*/ 534218 h 598165"/>
              <a:gd name="connsiteX33" fmla="*/ 501389 w 608276"/>
              <a:gd name="connsiteY33" fmla="*/ 526482 h 598165"/>
              <a:gd name="connsiteX34" fmla="*/ 513782 w 608276"/>
              <a:gd name="connsiteY34" fmla="*/ 538859 h 598165"/>
              <a:gd name="connsiteX35" fmla="*/ 529272 w 608276"/>
              <a:gd name="connsiteY35" fmla="*/ 538859 h 598165"/>
              <a:gd name="connsiteX36" fmla="*/ 550443 w 608276"/>
              <a:gd name="connsiteY36" fmla="*/ 518231 h 598165"/>
              <a:gd name="connsiteX37" fmla="*/ 550443 w 608276"/>
              <a:gd name="connsiteY37" fmla="*/ 502244 h 598165"/>
              <a:gd name="connsiteX38" fmla="*/ 537534 w 608276"/>
              <a:gd name="connsiteY38" fmla="*/ 489867 h 598165"/>
              <a:gd name="connsiteX39" fmla="*/ 545280 w 608276"/>
              <a:gd name="connsiteY39" fmla="*/ 471302 h 598165"/>
              <a:gd name="connsiteX40" fmla="*/ 562836 w 608276"/>
              <a:gd name="connsiteY40" fmla="*/ 471302 h 598165"/>
              <a:gd name="connsiteX41" fmla="*/ 574196 w 608276"/>
              <a:gd name="connsiteY41" fmla="*/ 460472 h 598165"/>
              <a:gd name="connsiteX42" fmla="*/ 574196 w 608276"/>
              <a:gd name="connsiteY42" fmla="*/ 431077 h 598165"/>
              <a:gd name="connsiteX43" fmla="*/ 562836 w 608276"/>
              <a:gd name="connsiteY43" fmla="*/ 420247 h 598165"/>
              <a:gd name="connsiteX44" fmla="*/ 545280 w 608276"/>
              <a:gd name="connsiteY44" fmla="*/ 420247 h 598165"/>
              <a:gd name="connsiteX45" fmla="*/ 537534 w 608276"/>
              <a:gd name="connsiteY45" fmla="*/ 401682 h 598165"/>
              <a:gd name="connsiteX46" fmla="*/ 550443 w 608276"/>
              <a:gd name="connsiteY46" fmla="*/ 389305 h 598165"/>
              <a:gd name="connsiteX47" fmla="*/ 553542 w 608276"/>
              <a:gd name="connsiteY47" fmla="*/ 381053 h 598165"/>
              <a:gd name="connsiteX48" fmla="*/ 550443 w 608276"/>
              <a:gd name="connsiteY48" fmla="*/ 373318 h 598165"/>
              <a:gd name="connsiteX49" fmla="*/ 529272 w 608276"/>
              <a:gd name="connsiteY49" fmla="*/ 352690 h 598165"/>
              <a:gd name="connsiteX50" fmla="*/ 513782 w 608276"/>
              <a:gd name="connsiteY50" fmla="*/ 352690 h 598165"/>
              <a:gd name="connsiteX51" fmla="*/ 501389 w 608276"/>
              <a:gd name="connsiteY51" fmla="*/ 365067 h 598165"/>
              <a:gd name="connsiteX52" fmla="*/ 482800 w 608276"/>
              <a:gd name="connsiteY52" fmla="*/ 357331 h 598165"/>
              <a:gd name="connsiteX53" fmla="*/ 482800 w 608276"/>
              <a:gd name="connsiteY53" fmla="*/ 339797 h 598165"/>
              <a:gd name="connsiteX54" fmla="*/ 471440 w 608276"/>
              <a:gd name="connsiteY54" fmla="*/ 328967 h 598165"/>
              <a:gd name="connsiteX55" fmla="*/ 1033 w 608276"/>
              <a:gd name="connsiteY55" fmla="*/ 207261 h 598165"/>
              <a:gd name="connsiteX56" fmla="*/ 240109 w 608276"/>
              <a:gd name="connsiteY56" fmla="*/ 288227 h 598165"/>
              <a:gd name="connsiteX57" fmla="*/ 478669 w 608276"/>
              <a:gd name="connsiteY57" fmla="*/ 207261 h 598165"/>
              <a:gd name="connsiteX58" fmla="*/ 479702 w 608276"/>
              <a:gd name="connsiteY58" fmla="*/ 213450 h 598165"/>
              <a:gd name="connsiteX59" fmla="*/ 479702 w 608276"/>
              <a:gd name="connsiteY59" fmla="*/ 290289 h 598165"/>
              <a:gd name="connsiteX60" fmla="*/ 508618 w 608276"/>
              <a:gd name="connsiteY60" fmla="*/ 310402 h 598165"/>
              <a:gd name="connsiteX61" fmla="*/ 552509 w 608276"/>
              <a:gd name="connsiteY61" fmla="*/ 323810 h 598165"/>
              <a:gd name="connsiteX62" fmla="*/ 573163 w 608276"/>
              <a:gd name="connsiteY62" fmla="*/ 344438 h 598165"/>
              <a:gd name="connsiteX63" fmla="*/ 587621 w 608276"/>
              <a:gd name="connsiteY63" fmla="*/ 378991 h 598165"/>
              <a:gd name="connsiteX64" fmla="*/ 586589 w 608276"/>
              <a:gd name="connsiteY64" fmla="*/ 388273 h 598165"/>
              <a:gd name="connsiteX65" fmla="*/ 608276 w 608276"/>
              <a:gd name="connsiteY65" fmla="*/ 428498 h 598165"/>
              <a:gd name="connsiteX66" fmla="*/ 608276 w 608276"/>
              <a:gd name="connsiteY66" fmla="*/ 457893 h 598165"/>
              <a:gd name="connsiteX67" fmla="*/ 586589 w 608276"/>
              <a:gd name="connsiteY67" fmla="*/ 498634 h 598165"/>
              <a:gd name="connsiteX68" fmla="*/ 573163 w 608276"/>
              <a:gd name="connsiteY68" fmla="*/ 542469 h 598165"/>
              <a:gd name="connsiteX69" fmla="*/ 552509 w 608276"/>
              <a:gd name="connsiteY69" fmla="*/ 563097 h 598165"/>
              <a:gd name="connsiteX70" fmla="*/ 508618 w 608276"/>
              <a:gd name="connsiteY70" fmla="*/ 576505 h 598165"/>
              <a:gd name="connsiteX71" fmla="*/ 467825 w 608276"/>
              <a:gd name="connsiteY71" fmla="*/ 598165 h 598165"/>
              <a:gd name="connsiteX72" fmla="*/ 438392 w 608276"/>
              <a:gd name="connsiteY72" fmla="*/ 598165 h 598165"/>
              <a:gd name="connsiteX73" fmla="*/ 397600 w 608276"/>
              <a:gd name="connsiteY73" fmla="*/ 576505 h 598165"/>
              <a:gd name="connsiteX74" fmla="*/ 361971 w 608276"/>
              <a:gd name="connsiteY74" fmla="*/ 569286 h 598165"/>
              <a:gd name="connsiteX75" fmla="*/ 240109 w 608276"/>
              <a:gd name="connsiteY75" fmla="*/ 581663 h 598165"/>
              <a:gd name="connsiteX76" fmla="*/ 0 w 608276"/>
              <a:gd name="connsiteY76" fmla="*/ 493993 h 598165"/>
              <a:gd name="connsiteX77" fmla="*/ 0 w 608276"/>
              <a:gd name="connsiteY77" fmla="*/ 382085 h 598165"/>
              <a:gd name="connsiteX78" fmla="*/ 1033 w 608276"/>
              <a:gd name="connsiteY78" fmla="*/ 375896 h 598165"/>
              <a:gd name="connsiteX79" fmla="*/ 240109 w 608276"/>
              <a:gd name="connsiteY79" fmla="*/ 456862 h 598165"/>
              <a:gd name="connsiteX80" fmla="*/ 297942 w 608276"/>
              <a:gd name="connsiteY80" fmla="*/ 454284 h 598165"/>
              <a:gd name="connsiteX81" fmla="*/ 297942 w 608276"/>
              <a:gd name="connsiteY81" fmla="*/ 428498 h 598165"/>
              <a:gd name="connsiteX82" fmla="*/ 302073 w 608276"/>
              <a:gd name="connsiteY82" fmla="*/ 409933 h 598165"/>
              <a:gd name="connsiteX83" fmla="*/ 240109 w 608276"/>
              <a:gd name="connsiteY83" fmla="*/ 413027 h 598165"/>
              <a:gd name="connsiteX84" fmla="*/ 0 w 608276"/>
              <a:gd name="connsiteY84" fmla="*/ 325357 h 598165"/>
              <a:gd name="connsiteX85" fmla="*/ 0 w 608276"/>
              <a:gd name="connsiteY85" fmla="*/ 213450 h 598165"/>
              <a:gd name="connsiteX86" fmla="*/ 1033 w 608276"/>
              <a:gd name="connsiteY86" fmla="*/ 207261 h 598165"/>
              <a:gd name="connsiteX87" fmla="*/ 240129 w 608276"/>
              <a:gd name="connsiteY87" fmla="*/ 0 h 598165"/>
              <a:gd name="connsiteX88" fmla="*/ 479742 w 608276"/>
              <a:gd name="connsiteY88" fmla="*/ 87137 h 598165"/>
              <a:gd name="connsiteX89" fmla="*/ 479742 w 608276"/>
              <a:gd name="connsiteY89" fmla="*/ 158806 h 598165"/>
              <a:gd name="connsiteX90" fmla="*/ 240129 w 608276"/>
              <a:gd name="connsiteY90" fmla="*/ 246459 h 598165"/>
              <a:gd name="connsiteX91" fmla="*/ 0 w 608276"/>
              <a:gd name="connsiteY91" fmla="*/ 158806 h 598165"/>
              <a:gd name="connsiteX92" fmla="*/ 0 w 608276"/>
              <a:gd name="connsiteY92" fmla="*/ 87137 h 598165"/>
              <a:gd name="connsiteX93" fmla="*/ 240129 w 608276"/>
              <a:gd name="connsiteY93" fmla="*/ 0 h 59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8276" h="598165">
                <a:moveTo>
                  <a:pt x="456994" y="405323"/>
                </a:moveTo>
                <a:cubicBezTo>
                  <a:pt x="479535" y="405323"/>
                  <a:pt x="497808" y="423448"/>
                  <a:pt x="497808" y="445806"/>
                </a:cubicBezTo>
                <a:cubicBezTo>
                  <a:pt x="497808" y="468164"/>
                  <a:pt x="479535" y="486289"/>
                  <a:pt x="456994" y="486289"/>
                </a:cubicBezTo>
                <a:cubicBezTo>
                  <a:pt x="434453" y="486289"/>
                  <a:pt x="416180" y="468164"/>
                  <a:pt x="416180" y="445806"/>
                </a:cubicBezTo>
                <a:cubicBezTo>
                  <a:pt x="416180" y="423448"/>
                  <a:pt x="434453" y="405323"/>
                  <a:pt x="456994" y="405323"/>
                </a:cubicBezTo>
                <a:close/>
                <a:moveTo>
                  <a:pt x="442523" y="328967"/>
                </a:moveTo>
                <a:cubicBezTo>
                  <a:pt x="436327" y="328967"/>
                  <a:pt x="431163" y="333609"/>
                  <a:pt x="431163" y="339797"/>
                </a:cubicBezTo>
                <a:lnTo>
                  <a:pt x="431163" y="357331"/>
                </a:lnTo>
                <a:cubicBezTo>
                  <a:pt x="424967" y="359394"/>
                  <a:pt x="418771" y="361972"/>
                  <a:pt x="412574" y="365067"/>
                </a:cubicBezTo>
                <a:lnTo>
                  <a:pt x="400182" y="352690"/>
                </a:lnTo>
                <a:cubicBezTo>
                  <a:pt x="396051" y="348564"/>
                  <a:pt x="388822" y="348564"/>
                  <a:pt x="384691" y="352690"/>
                </a:cubicBezTo>
                <a:lnTo>
                  <a:pt x="363520" y="373318"/>
                </a:lnTo>
                <a:cubicBezTo>
                  <a:pt x="359389" y="377959"/>
                  <a:pt x="359389" y="384663"/>
                  <a:pt x="363520" y="389305"/>
                </a:cubicBezTo>
                <a:lnTo>
                  <a:pt x="376429" y="401682"/>
                </a:lnTo>
                <a:cubicBezTo>
                  <a:pt x="372814" y="407354"/>
                  <a:pt x="370749" y="413543"/>
                  <a:pt x="368683" y="420247"/>
                </a:cubicBezTo>
                <a:lnTo>
                  <a:pt x="351127" y="420247"/>
                </a:lnTo>
                <a:cubicBezTo>
                  <a:pt x="344931" y="420247"/>
                  <a:pt x="339767" y="424888"/>
                  <a:pt x="339767" y="431077"/>
                </a:cubicBezTo>
                <a:lnTo>
                  <a:pt x="339767" y="460472"/>
                </a:lnTo>
                <a:cubicBezTo>
                  <a:pt x="339767" y="466660"/>
                  <a:pt x="344931" y="471302"/>
                  <a:pt x="351127" y="471302"/>
                </a:cubicBezTo>
                <a:lnTo>
                  <a:pt x="368683" y="471302"/>
                </a:lnTo>
                <a:cubicBezTo>
                  <a:pt x="370749" y="478006"/>
                  <a:pt x="372814" y="484194"/>
                  <a:pt x="376429" y="489867"/>
                </a:cubicBezTo>
                <a:lnTo>
                  <a:pt x="363520" y="502244"/>
                </a:lnTo>
                <a:cubicBezTo>
                  <a:pt x="361454" y="504307"/>
                  <a:pt x="360422" y="507401"/>
                  <a:pt x="360422" y="510495"/>
                </a:cubicBezTo>
                <a:cubicBezTo>
                  <a:pt x="360422" y="513074"/>
                  <a:pt x="361454" y="516168"/>
                  <a:pt x="363520" y="518231"/>
                </a:cubicBezTo>
                <a:lnTo>
                  <a:pt x="384691" y="538859"/>
                </a:lnTo>
                <a:cubicBezTo>
                  <a:pt x="388305" y="542985"/>
                  <a:pt x="396051" y="542985"/>
                  <a:pt x="400182" y="538859"/>
                </a:cubicBezTo>
                <a:lnTo>
                  <a:pt x="412574" y="526482"/>
                </a:lnTo>
                <a:cubicBezTo>
                  <a:pt x="418771" y="529576"/>
                  <a:pt x="424967" y="532155"/>
                  <a:pt x="431163" y="534218"/>
                </a:cubicBezTo>
                <a:lnTo>
                  <a:pt x="431163" y="551752"/>
                </a:lnTo>
                <a:cubicBezTo>
                  <a:pt x="431163" y="557940"/>
                  <a:pt x="436327" y="562581"/>
                  <a:pt x="442523" y="562581"/>
                </a:cubicBezTo>
                <a:lnTo>
                  <a:pt x="471440" y="562581"/>
                </a:lnTo>
                <a:cubicBezTo>
                  <a:pt x="477636" y="562581"/>
                  <a:pt x="482800" y="557940"/>
                  <a:pt x="482800" y="551752"/>
                </a:cubicBezTo>
                <a:lnTo>
                  <a:pt x="482800" y="534218"/>
                </a:lnTo>
                <a:cubicBezTo>
                  <a:pt x="488996" y="532155"/>
                  <a:pt x="495192" y="529576"/>
                  <a:pt x="501389" y="526482"/>
                </a:cubicBezTo>
                <a:lnTo>
                  <a:pt x="513782" y="538859"/>
                </a:lnTo>
                <a:cubicBezTo>
                  <a:pt x="517912" y="542985"/>
                  <a:pt x="525142" y="542985"/>
                  <a:pt x="529272" y="538859"/>
                </a:cubicBezTo>
                <a:lnTo>
                  <a:pt x="550443" y="518231"/>
                </a:lnTo>
                <a:cubicBezTo>
                  <a:pt x="554574" y="513590"/>
                  <a:pt x="554574" y="506885"/>
                  <a:pt x="550443" y="502244"/>
                </a:cubicBezTo>
                <a:lnTo>
                  <a:pt x="537534" y="489867"/>
                </a:lnTo>
                <a:cubicBezTo>
                  <a:pt x="540632" y="484194"/>
                  <a:pt x="543214" y="478006"/>
                  <a:pt x="545280" y="471302"/>
                </a:cubicBezTo>
                <a:lnTo>
                  <a:pt x="562836" y="471302"/>
                </a:lnTo>
                <a:cubicBezTo>
                  <a:pt x="569032" y="471302"/>
                  <a:pt x="574196" y="466660"/>
                  <a:pt x="574196" y="460472"/>
                </a:cubicBezTo>
                <a:lnTo>
                  <a:pt x="574196" y="431077"/>
                </a:lnTo>
                <a:cubicBezTo>
                  <a:pt x="574196" y="424888"/>
                  <a:pt x="569032" y="420247"/>
                  <a:pt x="562836" y="420247"/>
                </a:cubicBezTo>
                <a:lnTo>
                  <a:pt x="545280" y="420247"/>
                </a:lnTo>
                <a:cubicBezTo>
                  <a:pt x="543214" y="413543"/>
                  <a:pt x="540632" y="407354"/>
                  <a:pt x="537534" y="401682"/>
                </a:cubicBezTo>
                <a:lnTo>
                  <a:pt x="550443" y="389305"/>
                </a:lnTo>
                <a:cubicBezTo>
                  <a:pt x="552509" y="387242"/>
                  <a:pt x="553542" y="384148"/>
                  <a:pt x="553542" y="381053"/>
                </a:cubicBezTo>
                <a:cubicBezTo>
                  <a:pt x="553542" y="378475"/>
                  <a:pt x="552509" y="375381"/>
                  <a:pt x="550443" y="373318"/>
                </a:cubicBezTo>
                <a:lnTo>
                  <a:pt x="529272" y="352690"/>
                </a:lnTo>
                <a:cubicBezTo>
                  <a:pt x="525658" y="348564"/>
                  <a:pt x="517912" y="348564"/>
                  <a:pt x="513782" y="352690"/>
                </a:cubicBezTo>
                <a:lnTo>
                  <a:pt x="501389" y="365067"/>
                </a:lnTo>
                <a:cubicBezTo>
                  <a:pt x="495192" y="361972"/>
                  <a:pt x="488996" y="359394"/>
                  <a:pt x="482800" y="357331"/>
                </a:cubicBezTo>
                <a:lnTo>
                  <a:pt x="482800" y="339797"/>
                </a:lnTo>
                <a:cubicBezTo>
                  <a:pt x="482800" y="333609"/>
                  <a:pt x="477636" y="328967"/>
                  <a:pt x="471440" y="328967"/>
                </a:cubicBezTo>
                <a:close/>
                <a:moveTo>
                  <a:pt x="1033" y="207261"/>
                </a:moveTo>
                <a:cubicBezTo>
                  <a:pt x="9811" y="252643"/>
                  <a:pt x="113600" y="288227"/>
                  <a:pt x="240109" y="288227"/>
                </a:cubicBezTo>
                <a:cubicBezTo>
                  <a:pt x="366618" y="288227"/>
                  <a:pt x="469891" y="252643"/>
                  <a:pt x="478669" y="207261"/>
                </a:cubicBezTo>
                <a:cubicBezTo>
                  <a:pt x="479185" y="209324"/>
                  <a:pt x="479702" y="211387"/>
                  <a:pt x="479702" y="213450"/>
                </a:cubicBezTo>
                <a:lnTo>
                  <a:pt x="479702" y="290289"/>
                </a:lnTo>
                <a:cubicBezTo>
                  <a:pt x="491578" y="292868"/>
                  <a:pt x="501905" y="300604"/>
                  <a:pt x="508618" y="310402"/>
                </a:cubicBezTo>
                <a:cubicBezTo>
                  <a:pt x="524109" y="307308"/>
                  <a:pt x="541149" y="312465"/>
                  <a:pt x="552509" y="323810"/>
                </a:cubicBezTo>
                <a:lnTo>
                  <a:pt x="573163" y="344438"/>
                </a:lnTo>
                <a:cubicBezTo>
                  <a:pt x="582458" y="353721"/>
                  <a:pt x="587621" y="365582"/>
                  <a:pt x="587621" y="378991"/>
                </a:cubicBezTo>
                <a:cubicBezTo>
                  <a:pt x="587621" y="382085"/>
                  <a:pt x="587105" y="385179"/>
                  <a:pt x="586589" y="388273"/>
                </a:cubicBezTo>
                <a:cubicBezTo>
                  <a:pt x="599498" y="397040"/>
                  <a:pt x="608276" y="411996"/>
                  <a:pt x="608276" y="428498"/>
                </a:cubicBezTo>
                <a:lnTo>
                  <a:pt x="608276" y="457893"/>
                </a:lnTo>
                <a:cubicBezTo>
                  <a:pt x="608276" y="474912"/>
                  <a:pt x="599498" y="489867"/>
                  <a:pt x="586589" y="498634"/>
                </a:cubicBezTo>
                <a:cubicBezTo>
                  <a:pt x="589687" y="514105"/>
                  <a:pt x="585040" y="530608"/>
                  <a:pt x="573163" y="542469"/>
                </a:cubicBezTo>
                <a:lnTo>
                  <a:pt x="552509" y="563097"/>
                </a:lnTo>
                <a:cubicBezTo>
                  <a:pt x="541149" y="574443"/>
                  <a:pt x="524109" y="579600"/>
                  <a:pt x="508618" y="576505"/>
                </a:cubicBezTo>
                <a:cubicBezTo>
                  <a:pt x="499840" y="589398"/>
                  <a:pt x="484865" y="598165"/>
                  <a:pt x="467825" y="598165"/>
                </a:cubicBezTo>
                <a:lnTo>
                  <a:pt x="438392" y="598165"/>
                </a:lnTo>
                <a:cubicBezTo>
                  <a:pt x="421352" y="598165"/>
                  <a:pt x="406378" y="589398"/>
                  <a:pt x="397600" y="576505"/>
                </a:cubicBezTo>
                <a:cubicBezTo>
                  <a:pt x="385723" y="578568"/>
                  <a:pt x="372298" y="575990"/>
                  <a:pt x="361971" y="569286"/>
                </a:cubicBezTo>
                <a:cubicBezTo>
                  <a:pt x="326342" y="577021"/>
                  <a:pt x="284516" y="581663"/>
                  <a:pt x="240109" y="581663"/>
                </a:cubicBezTo>
                <a:cubicBezTo>
                  <a:pt x="107404" y="581663"/>
                  <a:pt x="0" y="542469"/>
                  <a:pt x="0" y="493993"/>
                </a:cubicBezTo>
                <a:lnTo>
                  <a:pt x="0" y="382085"/>
                </a:lnTo>
                <a:cubicBezTo>
                  <a:pt x="0" y="380022"/>
                  <a:pt x="516" y="377959"/>
                  <a:pt x="1033" y="375896"/>
                </a:cubicBezTo>
                <a:cubicBezTo>
                  <a:pt x="9811" y="421278"/>
                  <a:pt x="113600" y="456862"/>
                  <a:pt x="240109" y="456862"/>
                </a:cubicBezTo>
                <a:cubicBezTo>
                  <a:pt x="260247" y="456862"/>
                  <a:pt x="279353" y="455831"/>
                  <a:pt x="297942" y="454284"/>
                </a:cubicBezTo>
                <a:lnTo>
                  <a:pt x="297942" y="428498"/>
                </a:lnTo>
                <a:cubicBezTo>
                  <a:pt x="297942" y="422310"/>
                  <a:pt x="299491" y="415606"/>
                  <a:pt x="302073" y="409933"/>
                </a:cubicBezTo>
                <a:cubicBezTo>
                  <a:pt x="281934" y="411996"/>
                  <a:pt x="261280" y="413027"/>
                  <a:pt x="240109" y="413027"/>
                </a:cubicBezTo>
                <a:cubicBezTo>
                  <a:pt x="107404" y="413027"/>
                  <a:pt x="0" y="373834"/>
                  <a:pt x="0" y="325357"/>
                </a:cubicBezTo>
                <a:lnTo>
                  <a:pt x="0" y="213450"/>
                </a:lnTo>
                <a:cubicBezTo>
                  <a:pt x="0" y="211387"/>
                  <a:pt x="516" y="209324"/>
                  <a:pt x="1033" y="207261"/>
                </a:cubicBezTo>
                <a:close/>
                <a:moveTo>
                  <a:pt x="240129" y="0"/>
                </a:moveTo>
                <a:cubicBezTo>
                  <a:pt x="372329" y="0"/>
                  <a:pt x="479742" y="39186"/>
                  <a:pt x="479742" y="87137"/>
                </a:cubicBezTo>
                <a:lnTo>
                  <a:pt x="479742" y="158806"/>
                </a:lnTo>
                <a:cubicBezTo>
                  <a:pt x="479742" y="207273"/>
                  <a:pt x="372329" y="246459"/>
                  <a:pt x="240129" y="246459"/>
                </a:cubicBezTo>
                <a:cubicBezTo>
                  <a:pt x="107413" y="246459"/>
                  <a:pt x="0" y="207273"/>
                  <a:pt x="0" y="158806"/>
                </a:cubicBezTo>
                <a:lnTo>
                  <a:pt x="0" y="87137"/>
                </a:lnTo>
                <a:cubicBezTo>
                  <a:pt x="0" y="39186"/>
                  <a:pt x="107413" y="0"/>
                  <a:pt x="240129" y="0"/>
                </a:cubicBezTo>
                <a:close/>
              </a:path>
            </a:pathLst>
          </a:custGeom>
          <a:solidFill>
            <a:schemeClr val="tx1">
              <a:lumMod val="65000"/>
              <a:lumOff val="35000"/>
            </a:schemeClr>
          </a:solidFill>
          <a:ln>
            <a:noFill/>
          </a:ln>
        </p:spPr>
      </p:sp>
      <p:sp>
        <p:nvSpPr>
          <p:cNvPr id="12" name="delete-database_51504">
            <a:extLst>
              <a:ext uri="{FF2B5EF4-FFF2-40B4-BE49-F238E27FC236}">
                <a16:creationId xmlns:a16="http://schemas.microsoft.com/office/drawing/2014/main" id="{9E081302-E5BC-4F1A-B95B-FC9061AA8698}"/>
              </a:ext>
            </a:extLst>
          </p:cNvPr>
          <p:cNvSpPr>
            <a:spLocks noChangeAspect="1"/>
          </p:cNvSpPr>
          <p:nvPr/>
        </p:nvSpPr>
        <p:spPr bwMode="auto">
          <a:xfrm>
            <a:off x="4203896" y="1866637"/>
            <a:ext cx="880223" cy="849830"/>
          </a:xfrm>
          <a:custGeom>
            <a:avLst/>
            <a:gdLst>
              <a:gd name="connsiteX0" fmla="*/ 359987 w 587400"/>
              <a:gd name="connsiteY0" fmla="*/ 297997 h 567118"/>
              <a:gd name="connsiteX1" fmla="*/ 318775 w 587400"/>
              <a:gd name="connsiteY1" fmla="*/ 339648 h 567118"/>
              <a:gd name="connsiteX2" fmla="*/ 393752 w 587400"/>
              <a:gd name="connsiteY2" fmla="*/ 414521 h 567118"/>
              <a:gd name="connsiteX3" fmla="*/ 318775 w 587400"/>
              <a:gd name="connsiteY3" fmla="*/ 489394 h 567118"/>
              <a:gd name="connsiteX4" fmla="*/ 359987 w 587400"/>
              <a:gd name="connsiteY4" fmla="*/ 530550 h 567118"/>
              <a:gd name="connsiteX5" fmla="*/ 434964 w 587400"/>
              <a:gd name="connsiteY5" fmla="*/ 455677 h 567118"/>
              <a:gd name="connsiteX6" fmla="*/ 509941 w 587400"/>
              <a:gd name="connsiteY6" fmla="*/ 530550 h 567118"/>
              <a:gd name="connsiteX7" fmla="*/ 551650 w 587400"/>
              <a:gd name="connsiteY7" fmla="*/ 489394 h 567118"/>
              <a:gd name="connsiteX8" fmla="*/ 476673 w 587400"/>
              <a:gd name="connsiteY8" fmla="*/ 414521 h 567118"/>
              <a:gd name="connsiteX9" fmla="*/ 551650 w 587400"/>
              <a:gd name="connsiteY9" fmla="*/ 339648 h 567118"/>
              <a:gd name="connsiteX10" fmla="*/ 509941 w 587400"/>
              <a:gd name="connsiteY10" fmla="*/ 297997 h 567118"/>
              <a:gd name="connsiteX11" fmla="*/ 434964 w 587400"/>
              <a:gd name="connsiteY11" fmla="*/ 372870 h 567118"/>
              <a:gd name="connsiteX12" fmla="*/ 993 w 587400"/>
              <a:gd name="connsiteY12" fmla="*/ 199323 h 567118"/>
              <a:gd name="connsiteX13" fmla="*/ 230889 w 587400"/>
              <a:gd name="connsiteY13" fmla="*/ 276676 h 567118"/>
              <a:gd name="connsiteX14" fmla="*/ 341616 w 587400"/>
              <a:gd name="connsiteY14" fmla="*/ 266263 h 567118"/>
              <a:gd name="connsiteX15" fmla="*/ 361974 w 587400"/>
              <a:gd name="connsiteY15" fmla="*/ 261800 h 567118"/>
              <a:gd name="connsiteX16" fmla="*/ 460784 w 587400"/>
              <a:gd name="connsiteY16" fmla="*/ 199323 h 567118"/>
              <a:gd name="connsiteX17" fmla="*/ 461280 w 587400"/>
              <a:gd name="connsiteY17" fmla="*/ 205273 h 567118"/>
              <a:gd name="connsiteX18" fmla="*/ 461280 w 587400"/>
              <a:gd name="connsiteY18" fmla="*/ 294526 h 567118"/>
              <a:gd name="connsiteX19" fmla="*/ 483625 w 587400"/>
              <a:gd name="connsiteY19" fmla="*/ 272213 h 567118"/>
              <a:gd name="connsiteX20" fmla="*/ 535264 w 587400"/>
              <a:gd name="connsiteY20" fmla="*/ 272213 h 567118"/>
              <a:gd name="connsiteX21" fmla="*/ 576973 w 587400"/>
              <a:gd name="connsiteY21" fmla="*/ 313864 h 567118"/>
              <a:gd name="connsiteX22" fmla="*/ 576973 w 587400"/>
              <a:gd name="connsiteY22" fmla="*/ 364936 h 567118"/>
              <a:gd name="connsiteX23" fmla="*/ 527320 w 587400"/>
              <a:gd name="connsiteY23" fmla="*/ 414521 h 567118"/>
              <a:gd name="connsiteX24" fmla="*/ 576973 w 587400"/>
              <a:gd name="connsiteY24" fmla="*/ 463610 h 567118"/>
              <a:gd name="connsiteX25" fmla="*/ 587400 w 587400"/>
              <a:gd name="connsiteY25" fmla="*/ 489394 h 567118"/>
              <a:gd name="connsiteX26" fmla="*/ 576973 w 587400"/>
              <a:gd name="connsiteY26" fmla="*/ 514682 h 567118"/>
              <a:gd name="connsiteX27" fmla="*/ 535264 w 587400"/>
              <a:gd name="connsiteY27" fmla="*/ 556334 h 567118"/>
              <a:gd name="connsiteX28" fmla="*/ 509444 w 587400"/>
              <a:gd name="connsiteY28" fmla="*/ 566746 h 567118"/>
              <a:gd name="connsiteX29" fmla="*/ 483625 w 587400"/>
              <a:gd name="connsiteY29" fmla="*/ 556334 h 567118"/>
              <a:gd name="connsiteX30" fmla="*/ 438936 w 587400"/>
              <a:gd name="connsiteY30" fmla="*/ 511211 h 567118"/>
              <a:gd name="connsiteX31" fmla="*/ 417089 w 587400"/>
              <a:gd name="connsiteY31" fmla="*/ 524599 h 567118"/>
              <a:gd name="connsiteX32" fmla="*/ 385311 w 587400"/>
              <a:gd name="connsiteY32" fmla="*/ 556334 h 567118"/>
              <a:gd name="connsiteX33" fmla="*/ 333671 w 587400"/>
              <a:gd name="connsiteY33" fmla="*/ 556334 h 567118"/>
              <a:gd name="connsiteX34" fmla="*/ 328706 w 587400"/>
              <a:gd name="connsiteY34" fmla="*/ 551375 h 567118"/>
              <a:gd name="connsiteX35" fmla="*/ 230889 w 587400"/>
              <a:gd name="connsiteY35" fmla="*/ 559309 h 567118"/>
              <a:gd name="connsiteX36" fmla="*/ 0 w 587400"/>
              <a:gd name="connsiteY36" fmla="*/ 475015 h 567118"/>
              <a:gd name="connsiteX37" fmla="*/ 0 w 587400"/>
              <a:gd name="connsiteY37" fmla="*/ 367416 h 567118"/>
              <a:gd name="connsiteX38" fmla="*/ 993 w 587400"/>
              <a:gd name="connsiteY38" fmla="*/ 361465 h 567118"/>
              <a:gd name="connsiteX39" fmla="*/ 230889 w 587400"/>
              <a:gd name="connsiteY39" fmla="*/ 438818 h 567118"/>
              <a:gd name="connsiteX40" fmla="*/ 324237 w 587400"/>
              <a:gd name="connsiteY40" fmla="*/ 431876 h 567118"/>
              <a:gd name="connsiteX41" fmla="*/ 341616 w 587400"/>
              <a:gd name="connsiteY41" fmla="*/ 414521 h 567118"/>
              <a:gd name="connsiteX42" fmla="*/ 317782 w 587400"/>
              <a:gd name="connsiteY42" fmla="*/ 390720 h 567118"/>
              <a:gd name="connsiteX43" fmla="*/ 230889 w 587400"/>
              <a:gd name="connsiteY43" fmla="*/ 397167 h 567118"/>
              <a:gd name="connsiteX44" fmla="*/ 0 w 587400"/>
              <a:gd name="connsiteY44" fmla="*/ 312872 h 567118"/>
              <a:gd name="connsiteX45" fmla="*/ 0 w 587400"/>
              <a:gd name="connsiteY45" fmla="*/ 205273 h 567118"/>
              <a:gd name="connsiteX46" fmla="*/ 993 w 587400"/>
              <a:gd name="connsiteY46" fmla="*/ 199323 h 567118"/>
              <a:gd name="connsiteX47" fmla="*/ 230892 w 587400"/>
              <a:gd name="connsiteY47" fmla="*/ 0 h 567118"/>
              <a:gd name="connsiteX48" fmla="*/ 461288 w 587400"/>
              <a:gd name="connsiteY48" fmla="*/ 83807 h 567118"/>
              <a:gd name="connsiteX49" fmla="*/ 461288 w 587400"/>
              <a:gd name="connsiteY49" fmla="*/ 152736 h 567118"/>
              <a:gd name="connsiteX50" fmla="*/ 230892 w 587400"/>
              <a:gd name="connsiteY50" fmla="*/ 236542 h 567118"/>
              <a:gd name="connsiteX51" fmla="*/ 0 w 587400"/>
              <a:gd name="connsiteY51" fmla="*/ 152736 h 567118"/>
              <a:gd name="connsiteX52" fmla="*/ 0 w 587400"/>
              <a:gd name="connsiteY52" fmla="*/ 83807 h 567118"/>
              <a:gd name="connsiteX53" fmla="*/ 230892 w 587400"/>
              <a:gd name="connsiteY53" fmla="*/ 0 h 56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87400" h="567118">
                <a:moveTo>
                  <a:pt x="359987" y="297997"/>
                </a:moveTo>
                <a:lnTo>
                  <a:pt x="318775" y="339648"/>
                </a:lnTo>
                <a:lnTo>
                  <a:pt x="393752" y="414521"/>
                </a:lnTo>
                <a:lnTo>
                  <a:pt x="318775" y="489394"/>
                </a:lnTo>
                <a:lnTo>
                  <a:pt x="359987" y="530550"/>
                </a:lnTo>
                <a:lnTo>
                  <a:pt x="434964" y="455677"/>
                </a:lnTo>
                <a:lnTo>
                  <a:pt x="509941" y="530550"/>
                </a:lnTo>
                <a:lnTo>
                  <a:pt x="551650" y="489394"/>
                </a:lnTo>
                <a:lnTo>
                  <a:pt x="476673" y="414521"/>
                </a:lnTo>
                <a:lnTo>
                  <a:pt x="551650" y="339648"/>
                </a:lnTo>
                <a:lnTo>
                  <a:pt x="509941" y="297997"/>
                </a:lnTo>
                <a:lnTo>
                  <a:pt x="434964" y="372870"/>
                </a:lnTo>
                <a:close/>
                <a:moveTo>
                  <a:pt x="993" y="199323"/>
                </a:moveTo>
                <a:cubicBezTo>
                  <a:pt x="9434" y="242462"/>
                  <a:pt x="109238" y="276676"/>
                  <a:pt x="230889" y="276676"/>
                </a:cubicBezTo>
                <a:cubicBezTo>
                  <a:pt x="271108" y="276676"/>
                  <a:pt x="308844" y="273205"/>
                  <a:pt x="341616" y="266263"/>
                </a:cubicBezTo>
                <a:lnTo>
                  <a:pt x="361974" y="261800"/>
                </a:lnTo>
                <a:cubicBezTo>
                  <a:pt x="417585" y="247916"/>
                  <a:pt x="455322" y="225107"/>
                  <a:pt x="460784" y="199323"/>
                </a:cubicBezTo>
                <a:cubicBezTo>
                  <a:pt x="460784" y="201307"/>
                  <a:pt x="461280" y="203290"/>
                  <a:pt x="461280" y="205273"/>
                </a:cubicBezTo>
                <a:lnTo>
                  <a:pt x="461280" y="294526"/>
                </a:lnTo>
                <a:lnTo>
                  <a:pt x="483625" y="272213"/>
                </a:lnTo>
                <a:cubicBezTo>
                  <a:pt x="498024" y="258329"/>
                  <a:pt x="520865" y="258329"/>
                  <a:pt x="535264" y="272213"/>
                </a:cubicBezTo>
                <a:lnTo>
                  <a:pt x="576973" y="313864"/>
                </a:lnTo>
                <a:cubicBezTo>
                  <a:pt x="590876" y="327748"/>
                  <a:pt x="590876" y="351053"/>
                  <a:pt x="576973" y="364936"/>
                </a:cubicBezTo>
                <a:lnTo>
                  <a:pt x="527320" y="414521"/>
                </a:lnTo>
                <a:lnTo>
                  <a:pt x="576973" y="463610"/>
                </a:lnTo>
                <a:cubicBezTo>
                  <a:pt x="583428" y="470552"/>
                  <a:pt x="587400" y="479477"/>
                  <a:pt x="587400" y="489394"/>
                </a:cubicBezTo>
                <a:cubicBezTo>
                  <a:pt x="587400" y="498815"/>
                  <a:pt x="583428" y="508236"/>
                  <a:pt x="576973" y="514682"/>
                </a:cubicBezTo>
                <a:lnTo>
                  <a:pt x="535264" y="556334"/>
                </a:lnTo>
                <a:cubicBezTo>
                  <a:pt x="528313" y="563276"/>
                  <a:pt x="518878" y="566746"/>
                  <a:pt x="509444" y="566746"/>
                </a:cubicBezTo>
                <a:cubicBezTo>
                  <a:pt x="500010" y="566746"/>
                  <a:pt x="491073" y="563276"/>
                  <a:pt x="483625" y="556334"/>
                </a:cubicBezTo>
                <a:lnTo>
                  <a:pt x="438936" y="511211"/>
                </a:lnTo>
                <a:cubicBezTo>
                  <a:pt x="432482" y="516170"/>
                  <a:pt x="425530" y="520633"/>
                  <a:pt x="417089" y="524599"/>
                </a:cubicBezTo>
                <a:lnTo>
                  <a:pt x="385311" y="556334"/>
                </a:lnTo>
                <a:cubicBezTo>
                  <a:pt x="370911" y="570713"/>
                  <a:pt x="348071" y="570713"/>
                  <a:pt x="333671" y="556334"/>
                </a:cubicBezTo>
                <a:lnTo>
                  <a:pt x="328706" y="551375"/>
                </a:lnTo>
                <a:cubicBezTo>
                  <a:pt x="298914" y="556334"/>
                  <a:pt x="265646" y="559309"/>
                  <a:pt x="230889" y="559309"/>
                </a:cubicBezTo>
                <a:cubicBezTo>
                  <a:pt x="103279" y="559309"/>
                  <a:pt x="0" y="521624"/>
                  <a:pt x="0" y="475015"/>
                </a:cubicBezTo>
                <a:lnTo>
                  <a:pt x="0" y="367416"/>
                </a:lnTo>
                <a:cubicBezTo>
                  <a:pt x="0" y="365432"/>
                  <a:pt x="497" y="363449"/>
                  <a:pt x="993" y="361465"/>
                </a:cubicBezTo>
                <a:cubicBezTo>
                  <a:pt x="9434" y="404604"/>
                  <a:pt x="109238" y="438818"/>
                  <a:pt x="230889" y="438818"/>
                </a:cubicBezTo>
                <a:cubicBezTo>
                  <a:pt x="264156" y="438818"/>
                  <a:pt x="295438" y="436338"/>
                  <a:pt x="324237" y="431876"/>
                </a:cubicBezTo>
                <a:lnTo>
                  <a:pt x="341616" y="414521"/>
                </a:lnTo>
                <a:lnTo>
                  <a:pt x="317782" y="390720"/>
                </a:lnTo>
                <a:cubicBezTo>
                  <a:pt x="290969" y="394687"/>
                  <a:pt x="261674" y="397167"/>
                  <a:pt x="230889" y="397167"/>
                </a:cubicBezTo>
                <a:cubicBezTo>
                  <a:pt x="103279" y="397167"/>
                  <a:pt x="0" y="359482"/>
                  <a:pt x="0" y="312872"/>
                </a:cubicBezTo>
                <a:lnTo>
                  <a:pt x="0" y="205273"/>
                </a:lnTo>
                <a:cubicBezTo>
                  <a:pt x="0" y="203290"/>
                  <a:pt x="497" y="201307"/>
                  <a:pt x="993" y="199323"/>
                </a:cubicBezTo>
                <a:close/>
                <a:moveTo>
                  <a:pt x="230892" y="0"/>
                </a:moveTo>
                <a:cubicBezTo>
                  <a:pt x="358007" y="0"/>
                  <a:pt x="461288" y="37192"/>
                  <a:pt x="461288" y="83807"/>
                </a:cubicBezTo>
                <a:lnTo>
                  <a:pt x="461288" y="152736"/>
                </a:lnTo>
                <a:cubicBezTo>
                  <a:pt x="461288" y="199350"/>
                  <a:pt x="358007" y="236542"/>
                  <a:pt x="230892" y="236542"/>
                </a:cubicBezTo>
                <a:cubicBezTo>
                  <a:pt x="103281" y="236542"/>
                  <a:pt x="0" y="199350"/>
                  <a:pt x="0" y="152736"/>
                </a:cubicBezTo>
                <a:lnTo>
                  <a:pt x="0" y="83807"/>
                </a:lnTo>
                <a:cubicBezTo>
                  <a:pt x="0" y="37192"/>
                  <a:pt x="103281" y="0"/>
                  <a:pt x="230892" y="0"/>
                </a:cubicBezTo>
                <a:close/>
              </a:path>
            </a:pathLst>
          </a:custGeom>
          <a:solidFill>
            <a:schemeClr val="tx1">
              <a:lumMod val="65000"/>
              <a:lumOff val="35000"/>
            </a:schemeClr>
          </a:solidFill>
          <a:ln>
            <a:noFill/>
          </a:ln>
        </p:spPr>
      </p:sp>
      <p:sp>
        <p:nvSpPr>
          <p:cNvPr id="14" name="文本框 13">
            <a:extLst>
              <a:ext uri="{FF2B5EF4-FFF2-40B4-BE49-F238E27FC236}">
                <a16:creationId xmlns:a16="http://schemas.microsoft.com/office/drawing/2014/main" id="{3C3D4712-3069-427D-BFB2-B47170550653}"/>
              </a:ext>
            </a:extLst>
          </p:cNvPr>
          <p:cNvSpPr txBox="1"/>
          <p:nvPr/>
        </p:nvSpPr>
        <p:spPr>
          <a:xfrm>
            <a:off x="1331639" y="3291036"/>
            <a:ext cx="6480720" cy="1289905"/>
          </a:xfrm>
          <a:prstGeom prst="rect">
            <a:avLst/>
          </a:prstGeom>
          <a:noFill/>
        </p:spPr>
        <p:txBody>
          <a:bodyPr wrap="square">
            <a:spAutoFit/>
          </a:bodyPr>
          <a:lstStyle/>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Rational Rose</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提供了一个叫“</a:t>
            </a:r>
            <a:r>
              <a:rPr lang="en-US" altLang="zh-CN" b="1" dirty="0">
                <a:solidFill>
                  <a:srgbClr val="EA5514"/>
                </a:solidFill>
                <a:latin typeface="微软雅黑" panose="020B0503020204020204" pitchFamily="34" charset="-122"/>
                <a:ea typeface="微软雅黑" panose="020B0503020204020204" pitchFamily="34" charset="-122"/>
              </a:rPr>
              <a:t>Data Modeler</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的工具，利用它可用将对象模型转换成数据模型，也可以将现有的数据模型转换成</a:t>
            </a:r>
            <a:r>
              <a:rPr lang="zh-CN" altLang="en-US" b="1" dirty="0">
                <a:solidFill>
                  <a:srgbClr val="EA5514"/>
                </a:solidFill>
                <a:latin typeface="微软雅黑" panose="020B0503020204020204" pitchFamily="34" charset="-122"/>
                <a:ea typeface="微软雅黑" panose="020B0503020204020204" pitchFamily="34" charset="-122"/>
              </a:rPr>
              <a:t>对象模型</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，从而实现两者之间的同步。</a:t>
            </a:r>
            <a:r>
              <a:rPr lang="en-US" altLang="zh-CN" b="1" baseline="30000" dirty="0">
                <a:solidFill>
                  <a:schemeClr val="tx1">
                    <a:lumMod val="75000"/>
                    <a:lumOff val="25000"/>
                  </a:schemeClr>
                </a:solidFill>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2211552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53" presetClass="entr" presetSubtype="52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anim calcmode="lin" valueType="num">
                                      <p:cBhvr>
                                        <p:cTn id="49" dur="500" fill="hold"/>
                                        <p:tgtEl>
                                          <p:spTgt spid="10"/>
                                        </p:tgtEl>
                                        <p:attrNameLst>
                                          <p:attrName>ppt_x</p:attrName>
                                        </p:attrNameLst>
                                      </p:cBhvr>
                                      <p:tavLst>
                                        <p:tav tm="0">
                                          <p:val>
                                            <p:fltVal val="0.5"/>
                                          </p:val>
                                        </p:tav>
                                        <p:tav tm="100000">
                                          <p:val>
                                            <p:strVal val="#ppt_x"/>
                                          </p:val>
                                        </p:tav>
                                      </p:tavLst>
                                    </p:anim>
                                    <p:anim calcmode="lin" valueType="num">
                                      <p:cBhvr>
                                        <p:cTn id="50" dur="500" fill="hold"/>
                                        <p:tgtEl>
                                          <p:spTgt spid="10"/>
                                        </p:tgtEl>
                                        <p:attrNameLst>
                                          <p:attrName>ppt_y</p:attrName>
                                        </p:attrNameLst>
                                      </p:cBhvr>
                                      <p:tavLst>
                                        <p:tav tm="0">
                                          <p:val>
                                            <p:fltVal val="0.5"/>
                                          </p:val>
                                        </p:tav>
                                        <p:tav tm="100000">
                                          <p:val>
                                            <p:strVal val="#ppt_y"/>
                                          </p:val>
                                        </p:tav>
                                      </p:tavLst>
                                    </p:anim>
                                  </p:childTnLst>
                                </p:cTn>
                              </p:par>
                            </p:childTnLst>
                          </p:cTn>
                        </p:par>
                        <p:par>
                          <p:cTn id="51" fill="hold">
                            <p:stCondLst>
                              <p:cond delay="2000"/>
                            </p:stCondLst>
                            <p:childTnLst>
                              <p:par>
                                <p:cTn id="52" presetID="53" presetClass="entr" presetSubtype="52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animEffect transition="in" filter="fade">
                                      <p:cBhvr>
                                        <p:cTn id="56" dur="500"/>
                                        <p:tgtEl>
                                          <p:spTgt spid="12"/>
                                        </p:tgtEl>
                                      </p:cBhvr>
                                    </p:animEffect>
                                    <p:anim calcmode="lin" valueType="num">
                                      <p:cBhvr>
                                        <p:cTn id="57" dur="500" fill="hold"/>
                                        <p:tgtEl>
                                          <p:spTgt spid="12"/>
                                        </p:tgtEl>
                                        <p:attrNameLst>
                                          <p:attrName>ppt_x</p:attrName>
                                        </p:attrNameLst>
                                      </p:cBhvr>
                                      <p:tavLst>
                                        <p:tav tm="0">
                                          <p:val>
                                            <p:fltVal val="0.5"/>
                                          </p:val>
                                        </p:tav>
                                        <p:tav tm="100000">
                                          <p:val>
                                            <p:strVal val="#ppt_x"/>
                                          </p:val>
                                        </p:tav>
                                      </p:tavLst>
                                    </p:anim>
                                    <p:anim calcmode="lin" valueType="num">
                                      <p:cBhvr>
                                        <p:cTn id="58" dur="500" fill="hold"/>
                                        <p:tgtEl>
                                          <p:spTgt spid="12"/>
                                        </p:tgtEl>
                                        <p:attrNameLst>
                                          <p:attrName>ppt_y</p:attrName>
                                        </p:attrNameLst>
                                      </p:cBhvr>
                                      <p:tavLst>
                                        <p:tav tm="0">
                                          <p:val>
                                            <p:fltVal val="0.5"/>
                                          </p:val>
                                        </p:tav>
                                        <p:tav tm="100000">
                                          <p:val>
                                            <p:strVal val="#ppt_y"/>
                                          </p:val>
                                        </p:tav>
                                      </p:tavLst>
                                    </p:anim>
                                  </p:childTnLst>
                                </p:cTn>
                              </p:par>
                            </p:childTnLst>
                          </p:cTn>
                        </p:par>
                        <p:par>
                          <p:cTn id="59" fill="hold">
                            <p:stCondLst>
                              <p:cond delay="2500"/>
                            </p:stCondLst>
                            <p:childTnLst>
                              <p:par>
                                <p:cTn id="60" presetID="53" presetClass="entr" presetSubtype="528"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anim calcmode="lin" valueType="num">
                                      <p:cBhvr>
                                        <p:cTn id="65" dur="500" fill="hold"/>
                                        <p:tgtEl>
                                          <p:spTgt spid="11"/>
                                        </p:tgtEl>
                                        <p:attrNameLst>
                                          <p:attrName>ppt_x</p:attrName>
                                        </p:attrNameLst>
                                      </p:cBhvr>
                                      <p:tavLst>
                                        <p:tav tm="0">
                                          <p:val>
                                            <p:fltVal val="0.5"/>
                                          </p:val>
                                        </p:tav>
                                        <p:tav tm="100000">
                                          <p:val>
                                            <p:strVal val="#ppt_x"/>
                                          </p:val>
                                        </p:tav>
                                      </p:tavLst>
                                    </p:anim>
                                    <p:anim calcmode="lin" valueType="num">
                                      <p:cBhvr>
                                        <p:cTn id="66"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p>
        </p:txBody>
      </p:sp>
      <p:sp>
        <p:nvSpPr>
          <p:cNvPr id="9" name="文本框 8">
            <a:extLst>
              <a:ext uri="{FF2B5EF4-FFF2-40B4-BE49-F238E27FC236}">
                <a16:creationId xmlns:a16="http://schemas.microsoft.com/office/drawing/2014/main" id="{CE62B4B5-3B93-446D-8235-BCBBB48D72D9}"/>
              </a:ext>
            </a:extLst>
          </p:cNvPr>
          <p:cNvSpPr txBox="1"/>
          <p:nvPr/>
        </p:nvSpPr>
        <p:spPr>
          <a:xfrm>
            <a:off x="3563888" y="652560"/>
            <a:ext cx="4624386" cy="369332"/>
          </a:xfrm>
          <a:prstGeom prst="rect">
            <a:avLst/>
          </a:prstGeom>
          <a:noFill/>
        </p:spPr>
        <p:txBody>
          <a:bodyPr wrap="square">
            <a:spAutoFit/>
          </a:bodyPr>
          <a:lstStyle/>
          <a:p>
            <a:r>
              <a:rPr lang="zh-CN" altLang="en-US" sz="1800" b="1" kern="0" dirty="0">
                <a:solidFill>
                  <a:srgbClr val="EA5514"/>
                </a:solidFill>
                <a:latin typeface="微软雅黑" panose="020B0503020204020204" pitchFamily="34" charset="-122"/>
                <a:ea typeface="微软雅黑" panose="020B0503020204020204" pitchFamily="34" charset="-122"/>
              </a:rPr>
              <a:t>数据库建模的功能</a:t>
            </a:r>
            <a:r>
              <a:rPr lang="en-US" altLang="zh-CN" sz="1800" b="1" kern="0" baseline="30000" dirty="0">
                <a:solidFill>
                  <a:srgbClr val="EA5514"/>
                </a:solidFill>
                <a:latin typeface="微软雅黑" panose="020B0503020204020204" pitchFamily="34" charset="-122"/>
                <a:ea typeface="微软雅黑" panose="020B0503020204020204" pitchFamily="34" charset="-122"/>
              </a:rPr>
              <a:t>[1]</a:t>
            </a:r>
            <a:endParaRPr lang="zh-CN" altLang="en-US" baseline="30000" dirty="0">
              <a:solidFill>
                <a:srgbClr val="EA5514"/>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47AB9317-5176-4026-8E3F-512669982B7F}"/>
              </a:ext>
            </a:extLst>
          </p:cNvPr>
          <p:cNvGrpSpPr/>
          <p:nvPr/>
        </p:nvGrpSpPr>
        <p:grpSpPr>
          <a:xfrm>
            <a:off x="471736" y="1177802"/>
            <a:ext cx="7916688" cy="698137"/>
            <a:chOff x="469020" y="1545157"/>
            <a:chExt cx="10920806" cy="942700"/>
          </a:xfrm>
        </p:grpSpPr>
        <p:sp>
          <p:nvSpPr>
            <p:cNvPr id="11" name="文本框 10">
              <a:extLst>
                <a:ext uri="{FF2B5EF4-FFF2-40B4-BE49-F238E27FC236}">
                  <a16:creationId xmlns:a16="http://schemas.microsoft.com/office/drawing/2014/main" id="{A3B44AB3-E16D-44C6-BEE7-D23A1FEEC8B5}"/>
                </a:ext>
              </a:extLst>
            </p:cNvPr>
            <p:cNvSpPr txBox="1"/>
            <p:nvPr/>
          </p:nvSpPr>
          <p:spPr>
            <a:xfrm>
              <a:off x="1836251" y="1545157"/>
              <a:ext cx="9553575" cy="872746"/>
            </a:xfrm>
            <a:prstGeom prst="rect">
              <a:avLst/>
            </a:prstGeom>
            <a:noFill/>
          </p:spPr>
          <p:txBody>
            <a:bodyPr wrap="square" rtlCol="0">
              <a:spAutoFit/>
              <a:scene3d>
                <a:camera prst="orthographicFront"/>
                <a:lightRig rig="threePt" dir="t"/>
              </a:scene3d>
              <a:sp3d contourW="12700"/>
            </a:bodyPr>
            <a:lstStyle/>
            <a:p>
              <a:pPr lvl="0">
                <a:defRPr/>
              </a:pP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将对象模型转换成数据模型，即将类</a:t>
              </a:r>
              <a:r>
                <a:rPr lang="zh-CN" altLang="en-US" b="1" kern="0" dirty="0">
                  <a:solidFill>
                    <a:schemeClr val="accent6"/>
                  </a:solidFill>
                  <a:latin typeface="微软雅黑" panose="020B0503020204020204" pitchFamily="34" charset="-122"/>
                  <a:ea typeface="微软雅黑" panose="020B0503020204020204" pitchFamily="34" charset="-122"/>
                </a:rPr>
                <a:t>映射</a:t>
              </a: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到数据库的表，构成传统的</a:t>
              </a:r>
              <a:r>
                <a:rPr lang="en-US" altLang="zh-CN" b="1" kern="0" dirty="0">
                  <a:solidFill>
                    <a:schemeClr val="tx1">
                      <a:lumMod val="75000"/>
                      <a:lumOff val="25000"/>
                    </a:schemeClr>
                  </a:solidFill>
                  <a:latin typeface="微软雅黑" panose="020B0503020204020204" pitchFamily="34" charset="-122"/>
                  <a:ea typeface="微软雅黑" panose="020B0503020204020204" pitchFamily="34" charset="-122"/>
                </a:rPr>
                <a:t>ER</a:t>
              </a: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图；</a:t>
              </a:r>
            </a:p>
          </p:txBody>
        </p:sp>
        <p:sp>
          <p:nvSpPr>
            <p:cNvPr id="12" name="五边形 2">
              <a:extLst>
                <a:ext uri="{FF2B5EF4-FFF2-40B4-BE49-F238E27FC236}">
                  <a16:creationId xmlns:a16="http://schemas.microsoft.com/office/drawing/2014/main" id="{E06D816F-4E73-48D2-9B1C-567CB96F2BC0}"/>
                </a:ext>
              </a:extLst>
            </p:cNvPr>
            <p:cNvSpPr/>
            <p:nvPr/>
          </p:nvSpPr>
          <p:spPr>
            <a:xfrm rot="5400000">
              <a:off x="609059" y="1407817"/>
              <a:ext cx="940001" cy="1220080"/>
            </a:xfrm>
            <a:prstGeom prst="homePlat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055FCD2-AF58-4385-9AE2-6FD5F213B67D}"/>
                </a:ext>
              </a:extLst>
            </p:cNvPr>
            <p:cNvSpPr txBox="1"/>
            <p:nvPr/>
          </p:nvSpPr>
          <p:spPr>
            <a:xfrm>
              <a:off x="793719" y="1662604"/>
              <a:ext cx="755336" cy="498712"/>
            </a:xfrm>
            <a:prstGeom prst="rect">
              <a:avLst/>
            </a:prstGeom>
            <a:noFill/>
          </p:spPr>
          <p:txBody>
            <a:bodyPr wrap="square" rtlCol="0">
              <a:spAutoFit/>
              <a:scene3d>
                <a:camera prst="orthographicFront"/>
                <a:lightRig rig="threePt" dir="t"/>
              </a:scene3d>
              <a:sp3d contourW="12700"/>
            </a:bodyPr>
            <a:lstStyle/>
            <a:p>
              <a:pPr lvl="0">
                <a:defRPr/>
              </a:pPr>
              <a:r>
                <a:rPr lang="en-US" altLang="zh-CN" kern="0" dirty="0">
                  <a:solidFill>
                    <a:schemeClr val="bg1"/>
                  </a:solidFill>
                  <a:latin typeface="微软雅黑" panose="020B0503020204020204" pitchFamily="34" charset="-122"/>
                  <a:ea typeface="微软雅黑" panose="020B0503020204020204" pitchFamily="34" charset="-122"/>
                </a:rPr>
                <a:t>01</a:t>
              </a:r>
              <a:endParaRPr lang="zh-CN" alt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FEFABDA3-15DA-4B00-AC21-32A267E55F6D}"/>
              </a:ext>
            </a:extLst>
          </p:cNvPr>
          <p:cNvGrpSpPr/>
          <p:nvPr/>
        </p:nvGrpSpPr>
        <p:grpSpPr>
          <a:xfrm>
            <a:off x="479160" y="1954060"/>
            <a:ext cx="7833128" cy="704636"/>
            <a:chOff x="469016" y="2611790"/>
            <a:chExt cx="10928454" cy="779208"/>
          </a:xfrm>
        </p:grpSpPr>
        <p:sp>
          <p:nvSpPr>
            <p:cNvPr id="15" name="文本框 14">
              <a:extLst>
                <a:ext uri="{FF2B5EF4-FFF2-40B4-BE49-F238E27FC236}">
                  <a16:creationId xmlns:a16="http://schemas.microsoft.com/office/drawing/2014/main" id="{D39F9D2B-D84A-4D5F-A9BA-7E52E15FABDB}"/>
                </a:ext>
              </a:extLst>
            </p:cNvPr>
            <p:cNvSpPr txBox="1"/>
            <p:nvPr/>
          </p:nvSpPr>
          <p:spPr>
            <a:xfrm>
              <a:off x="1843894" y="2611790"/>
              <a:ext cx="9553576" cy="408419"/>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将数据模型转换成</a:t>
              </a:r>
              <a:r>
                <a:rPr lang="zh-CN" altLang="en-US" b="1" dirty="0">
                  <a:solidFill>
                    <a:schemeClr val="accent2"/>
                  </a:solidFill>
                  <a:latin typeface="微软雅黑" panose="020B0503020204020204" pitchFamily="34" charset="-122"/>
                  <a:ea typeface="微软雅黑" panose="020B0503020204020204" pitchFamily="34" charset="-122"/>
                </a:rPr>
                <a:t>对象模型</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16" name="五边形 13">
              <a:extLst>
                <a:ext uri="{FF2B5EF4-FFF2-40B4-BE49-F238E27FC236}">
                  <a16:creationId xmlns:a16="http://schemas.microsoft.com/office/drawing/2014/main" id="{31EE54E3-B06C-41B0-A763-55E62D81DE13}"/>
                </a:ext>
              </a:extLst>
            </p:cNvPr>
            <p:cNvSpPr/>
            <p:nvPr/>
          </p:nvSpPr>
          <p:spPr>
            <a:xfrm rot="5400000">
              <a:off x="694151" y="2396051"/>
              <a:ext cx="769812" cy="1220081"/>
            </a:xfrm>
            <a:prstGeom prst="homePlat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8F711FB-55DF-43A1-A3CC-A0F0108C6C0C}"/>
                </a:ext>
              </a:extLst>
            </p:cNvPr>
            <p:cNvSpPr txBox="1"/>
            <p:nvPr/>
          </p:nvSpPr>
          <p:spPr>
            <a:xfrm>
              <a:off x="814952" y="2781737"/>
              <a:ext cx="470000" cy="369332"/>
            </a:xfrm>
            <a:prstGeom prst="rect">
              <a:avLst/>
            </a:prstGeom>
            <a:noFill/>
          </p:spPr>
          <p:txBody>
            <a:bodyPr wrap="none" rtlCol="0">
              <a:spAutoFit/>
              <a:scene3d>
                <a:camera prst="orthographicFront"/>
                <a:lightRig rig="threePt" dir="t"/>
              </a:scene3d>
              <a:sp3d contourW="12700"/>
            </a:bodyPr>
            <a:lstStyle/>
            <a:p>
              <a:pPr lvl="0">
                <a:defRPr/>
              </a:pPr>
              <a:r>
                <a:rPr lang="en-US" altLang="zh-CN" kern="0" dirty="0">
                  <a:solidFill>
                    <a:schemeClr val="bg1"/>
                  </a:solidFill>
                  <a:latin typeface="微软雅黑" panose="020B0503020204020204" pitchFamily="34" charset="-122"/>
                  <a:ea typeface="微软雅黑" panose="020B0503020204020204" pitchFamily="34" charset="-122"/>
                </a:rPr>
                <a:t>02</a:t>
              </a:r>
              <a:endParaRPr lang="zh-CN" alt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CAB1340-97F9-4DC3-A7E7-AAF7B988490C}"/>
              </a:ext>
            </a:extLst>
          </p:cNvPr>
          <p:cNvGrpSpPr/>
          <p:nvPr/>
        </p:nvGrpSpPr>
        <p:grpSpPr>
          <a:xfrm>
            <a:off x="479160" y="2706765"/>
            <a:ext cx="7909264" cy="726241"/>
            <a:chOff x="469019" y="3733515"/>
            <a:chExt cx="10871986" cy="938290"/>
          </a:xfrm>
        </p:grpSpPr>
        <p:sp>
          <p:nvSpPr>
            <p:cNvPr id="19" name="五边形 14">
              <a:extLst>
                <a:ext uri="{FF2B5EF4-FFF2-40B4-BE49-F238E27FC236}">
                  <a16:creationId xmlns:a16="http://schemas.microsoft.com/office/drawing/2014/main" id="{E7CF3791-6132-43EE-AD49-F21F6068EF66}"/>
                </a:ext>
              </a:extLst>
            </p:cNvPr>
            <p:cNvSpPr/>
            <p:nvPr/>
          </p:nvSpPr>
          <p:spPr>
            <a:xfrm rot="5400000">
              <a:off x="629358" y="3612064"/>
              <a:ext cx="899402" cy="1220080"/>
            </a:xfrm>
            <a:prstGeom prst="homePlat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475E2D00-3893-46C4-BD4E-9F158678B6EB}"/>
                </a:ext>
              </a:extLst>
            </p:cNvPr>
            <p:cNvSpPr txBox="1"/>
            <p:nvPr/>
          </p:nvSpPr>
          <p:spPr>
            <a:xfrm>
              <a:off x="1831852" y="3733515"/>
              <a:ext cx="9509153" cy="835048"/>
            </a:xfrm>
            <a:prstGeom prst="rect">
              <a:avLst/>
            </a:prstGeom>
            <a:noFill/>
          </p:spPr>
          <p:txBody>
            <a:bodyPr wrap="square" rtlCol="0">
              <a:spAutoFit/>
              <a:scene3d>
                <a:camera prst="orthographicFront"/>
                <a:lightRig rig="threePt" dir="t"/>
              </a:scene3d>
              <a:sp3d contourW="12700"/>
            </a:bodyPr>
            <a:lstStyle/>
            <a:p>
              <a:pPr lvl="0">
                <a:defRPr/>
              </a:pP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利用数据模型</a:t>
              </a:r>
              <a:r>
                <a:rPr lang="zh-CN" altLang="en-US" b="1" kern="0" dirty="0">
                  <a:solidFill>
                    <a:schemeClr val="tx2">
                      <a:lumMod val="60000"/>
                      <a:lumOff val="40000"/>
                    </a:schemeClr>
                  </a:solidFill>
                  <a:latin typeface="微软雅黑" panose="020B0503020204020204" pitchFamily="34" charset="-122"/>
                  <a:ea typeface="微软雅黑" panose="020B0503020204020204" pitchFamily="34" charset="-122"/>
                </a:rPr>
                <a:t>生成数据库</a:t>
              </a:r>
              <a:r>
                <a:rPr lang="en-US" altLang="zh-CN" b="1" kern="0" dirty="0">
                  <a:solidFill>
                    <a:schemeClr val="tx2">
                      <a:lumMod val="60000"/>
                      <a:lumOff val="40000"/>
                    </a:schemeClr>
                  </a:solidFill>
                  <a:latin typeface="微软雅黑" panose="020B0503020204020204" pitchFamily="34" charset="-122"/>
                  <a:ea typeface="微软雅黑" panose="020B0503020204020204" pitchFamily="34" charset="-122"/>
                </a:rPr>
                <a:t>DDL</a:t>
              </a: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，也可以直接连接到数据库里，对数据库产生结果；</a:t>
              </a:r>
            </a:p>
          </p:txBody>
        </p:sp>
        <p:sp>
          <p:nvSpPr>
            <p:cNvPr id="21" name="文本框 20">
              <a:extLst>
                <a:ext uri="{FF2B5EF4-FFF2-40B4-BE49-F238E27FC236}">
                  <a16:creationId xmlns:a16="http://schemas.microsoft.com/office/drawing/2014/main" id="{75C73EEF-A662-411E-9573-33E64D815495}"/>
                </a:ext>
              </a:extLst>
            </p:cNvPr>
            <p:cNvSpPr txBox="1"/>
            <p:nvPr/>
          </p:nvSpPr>
          <p:spPr>
            <a:xfrm>
              <a:off x="797779" y="3961684"/>
              <a:ext cx="469999" cy="369332"/>
            </a:xfrm>
            <a:prstGeom prst="rect">
              <a:avLst/>
            </a:prstGeom>
            <a:noFill/>
          </p:spPr>
          <p:txBody>
            <a:bodyPr wrap="none" rtlCol="0">
              <a:spAutoFit/>
              <a:scene3d>
                <a:camera prst="orthographicFront"/>
                <a:lightRig rig="threePt" dir="t"/>
              </a:scene3d>
              <a:sp3d contourW="12700"/>
            </a:bodyPr>
            <a:lstStyle/>
            <a:p>
              <a:pPr lvl="0">
                <a:defRPr/>
              </a:pPr>
              <a:r>
                <a:rPr lang="en-US" altLang="zh-CN" kern="0" dirty="0">
                  <a:solidFill>
                    <a:schemeClr val="bg1"/>
                  </a:solidFill>
                  <a:latin typeface="微软雅黑" panose="020B0503020204020204" pitchFamily="34" charset="-122"/>
                  <a:ea typeface="微软雅黑" panose="020B0503020204020204" pitchFamily="34" charset="-122"/>
                </a:rPr>
                <a:t>03</a:t>
              </a:r>
              <a:endParaRPr lang="zh-CN" alt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D043712B-649F-46CE-9E04-2C46FDE3FA5B}"/>
              </a:ext>
            </a:extLst>
          </p:cNvPr>
          <p:cNvGrpSpPr/>
          <p:nvPr/>
        </p:nvGrpSpPr>
        <p:grpSpPr>
          <a:xfrm>
            <a:off x="479159" y="3471085"/>
            <a:ext cx="7637233" cy="737566"/>
            <a:chOff x="469018" y="4798465"/>
            <a:chExt cx="10504514" cy="1058488"/>
          </a:xfrm>
        </p:grpSpPr>
        <p:sp>
          <p:nvSpPr>
            <p:cNvPr id="23" name="文本框 22">
              <a:extLst>
                <a:ext uri="{FF2B5EF4-FFF2-40B4-BE49-F238E27FC236}">
                  <a16:creationId xmlns:a16="http://schemas.microsoft.com/office/drawing/2014/main" id="{28B8F7E0-B9E4-45A7-844E-F202B24CE857}"/>
                </a:ext>
              </a:extLst>
            </p:cNvPr>
            <p:cNvSpPr txBox="1"/>
            <p:nvPr/>
          </p:nvSpPr>
          <p:spPr>
            <a:xfrm>
              <a:off x="1838568" y="4798465"/>
              <a:ext cx="9134964" cy="530032"/>
            </a:xfrm>
            <a:prstGeom prst="rect">
              <a:avLst/>
            </a:prstGeom>
            <a:noFill/>
          </p:spPr>
          <p:txBody>
            <a:bodyPr wrap="square" rtlCol="0">
              <a:spAutoFit/>
              <a:scene3d>
                <a:camera prst="orthographicFront"/>
                <a:lightRig rig="threePt" dir="t"/>
              </a:scene3d>
              <a:sp3d contourW="12700"/>
            </a:bodyPr>
            <a:lstStyle/>
            <a:p>
              <a:pPr lvl="0">
                <a:defRPr/>
              </a:pP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从现有数据库或</a:t>
              </a:r>
              <a:r>
                <a:rPr lang="en-US" altLang="zh-CN" b="1" kern="0" dirty="0">
                  <a:solidFill>
                    <a:schemeClr val="tx1">
                      <a:lumMod val="75000"/>
                      <a:lumOff val="25000"/>
                    </a:schemeClr>
                  </a:solidFill>
                  <a:latin typeface="微软雅黑" panose="020B0503020204020204" pitchFamily="34" charset="-122"/>
                  <a:ea typeface="微软雅黑" panose="020B0503020204020204" pitchFamily="34" charset="-122"/>
                </a:rPr>
                <a:t>DDL</a:t>
              </a: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文件里</a:t>
              </a:r>
              <a:r>
                <a:rPr lang="zh-CN" altLang="en-US" b="1" kern="0" dirty="0">
                  <a:solidFill>
                    <a:srgbClr val="FFC000"/>
                  </a:solidFill>
                  <a:latin typeface="微软雅黑" panose="020B0503020204020204" pitchFamily="34" charset="-122"/>
                  <a:ea typeface="微软雅黑" panose="020B0503020204020204" pitchFamily="34" charset="-122"/>
                </a:rPr>
                <a:t>生成数据模型</a:t>
              </a:r>
              <a:r>
                <a:rPr lang="zh-CN" altLang="en-US" b="1" kern="0" dirty="0">
                  <a:latin typeface="微软雅黑" panose="020B0503020204020204" pitchFamily="34" charset="-122"/>
                  <a:ea typeface="微软雅黑" panose="020B0503020204020204" pitchFamily="34" charset="-122"/>
                </a:rPr>
                <a:t>；</a:t>
              </a:r>
            </a:p>
          </p:txBody>
        </p:sp>
        <p:sp>
          <p:nvSpPr>
            <p:cNvPr id="24" name="五边形 15">
              <a:extLst>
                <a:ext uri="{FF2B5EF4-FFF2-40B4-BE49-F238E27FC236}">
                  <a16:creationId xmlns:a16="http://schemas.microsoft.com/office/drawing/2014/main" id="{353D50A4-87F8-49F3-8BAF-C454630F2DA9}"/>
                </a:ext>
              </a:extLst>
            </p:cNvPr>
            <p:cNvSpPr/>
            <p:nvPr/>
          </p:nvSpPr>
          <p:spPr>
            <a:xfrm rot="5400000">
              <a:off x="579540" y="4747395"/>
              <a:ext cx="999036" cy="1220080"/>
            </a:xfrm>
            <a:prstGeom prst="homePlat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55B467BD-984D-458F-AAD1-3C60EA762210}"/>
                </a:ext>
              </a:extLst>
            </p:cNvPr>
            <p:cNvSpPr txBox="1"/>
            <p:nvPr/>
          </p:nvSpPr>
          <p:spPr>
            <a:xfrm>
              <a:off x="798272" y="5066308"/>
              <a:ext cx="470000" cy="369331"/>
            </a:xfrm>
            <a:prstGeom prst="rect">
              <a:avLst/>
            </a:prstGeom>
            <a:noFill/>
          </p:spPr>
          <p:txBody>
            <a:bodyPr wrap="none" rtlCol="0">
              <a:spAutoFit/>
              <a:scene3d>
                <a:camera prst="orthographicFront"/>
                <a:lightRig rig="threePt" dir="t"/>
              </a:scene3d>
              <a:sp3d contourW="12700"/>
            </a:bodyPr>
            <a:lstStyle/>
            <a:p>
              <a:pPr lvl="0">
                <a:defRPr/>
              </a:pPr>
              <a:r>
                <a:rPr lang="en-US" altLang="zh-CN" kern="0" dirty="0">
                  <a:solidFill>
                    <a:schemeClr val="bg1"/>
                  </a:solidFill>
                  <a:latin typeface="微软雅黑" panose="020B0503020204020204" pitchFamily="34" charset="-122"/>
                  <a:ea typeface="微软雅黑" panose="020B0503020204020204" pitchFamily="34" charset="-122"/>
                </a:rPr>
                <a:t>04</a:t>
              </a:r>
              <a:endParaRPr lang="zh-CN" alt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356C1C66-3E24-4819-A506-6E8A7124C9A0}"/>
              </a:ext>
            </a:extLst>
          </p:cNvPr>
          <p:cNvGrpSpPr/>
          <p:nvPr/>
        </p:nvGrpSpPr>
        <p:grpSpPr>
          <a:xfrm>
            <a:off x="479159" y="4288157"/>
            <a:ext cx="7833129" cy="725034"/>
            <a:chOff x="469018" y="5908068"/>
            <a:chExt cx="10715092" cy="887440"/>
          </a:xfrm>
        </p:grpSpPr>
        <p:sp>
          <p:nvSpPr>
            <p:cNvPr id="27" name="文本框 26">
              <a:extLst>
                <a:ext uri="{FF2B5EF4-FFF2-40B4-BE49-F238E27FC236}">
                  <a16:creationId xmlns:a16="http://schemas.microsoft.com/office/drawing/2014/main" id="{57D2A7B2-EDA8-475C-87C4-CF95F18C116A}"/>
                </a:ext>
              </a:extLst>
            </p:cNvPr>
            <p:cNvSpPr txBox="1"/>
            <p:nvPr/>
          </p:nvSpPr>
          <p:spPr>
            <a:xfrm>
              <a:off x="1832937" y="5908068"/>
              <a:ext cx="9351173" cy="452062"/>
            </a:xfrm>
            <a:prstGeom prst="rect">
              <a:avLst/>
            </a:prstGeom>
            <a:noFill/>
          </p:spPr>
          <p:txBody>
            <a:bodyPr wrap="square" rtlCol="0">
              <a:spAutoFit/>
              <a:scene3d>
                <a:camera prst="orthographicFront"/>
                <a:lightRig rig="threePt" dir="t"/>
              </a:scene3d>
              <a:sp3d contourW="12700"/>
            </a:bodyPr>
            <a:lstStyle/>
            <a:p>
              <a:pPr lvl="0">
                <a:defRPr/>
              </a:pP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将数据模型同</a:t>
              </a:r>
              <a:r>
                <a:rPr lang="en-US" altLang="zh-CN" b="1" kern="0" dirty="0">
                  <a:solidFill>
                    <a:schemeClr val="tx1">
                      <a:lumMod val="75000"/>
                      <a:lumOff val="25000"/>
                    </a:schemeClr>
                  </a:solidFill>
                  <a:latin typeface="微软雅黑" panose="020B0503020204020204" pitchFamily="34" charset="-122"/>
                  <a:ea typeface="微软雅黑" panose="020B0503020204020204" pitchFamily="34" charset="-122"/>
                </a:rPr>
                <a:t>DDL</a:t>
              </a:r>
              <a:r>
                <a:rPr lang="zh-CN" altLang="en-US" b="1" kern="0" dirty="0">
                  <a:solidFill>
                    <a:schemeClr val="tx1">
                      <a:lumMod val="75000"/>
                      <a:lumOff val="25000"/>
                    </a:schemeClr>
                  </a:solidFill>
                  <a:latin typeface="微软雅黑" panose="020B0503020204020204" pitchFamily="34" charset="-122"/>
                  <a:ea typeface="微软雅黑" panose="020B0503020204020204" pitchFamily="34" charset="-122"/>
                </a:rPr>
                <a:t>文件或现有数据库进行</a:t>
              </a:r>
              <a:r>
                <a:rPr lang="zh-CN" altLang="en-US" b="1" kern="0" dirty="0">
                  <a:solidFill>
                    <a:schemeClr val="accent3"/>
                  </a:solidFill>
                  <a:latin typeface="微软雅黑" panose="020B0503020204020204" pitchFamily="34" charset="-122"/>
                  <a:ea typeface="微软雅黑" panose="020B0503020204020204" pitchFamily="34" charset="-122"/>
                </a:rPr>
                <a:t>比较</a:t>
              </a:r>
              <a:r>
                <a:rPr lang="zh-CN" altLang="en-US" b="1" kern="0" dirty="0">
                  <a:latin typeface="微软雅黑" panose="020B0503020204020204" pitchFamily="34" charset="-122"/>
                  <a:ea typeface="微软雅黑" panose="020B0503020204020204" pitchFamily="34" charset="-122"/>
                </a:rPr>
                <a:t>；</a:t>
              </a:r>
            </a:p>
          </p:txBody>
        </p:sp>
        <p:sp>
          <p:nvSpPr>
            <p:cNvPr id="28" name="五边形 22">
              <a:extLst>
                <a:ext uri="{FF2B5EF4-FFF2-40B4-BE49-F238E27FC236}">
                  <a16:creationId xmlns:a16="http://schemas.microsoft.com/office/drawing/2014/main" id="{2E03AA35-97DB-479A-AC65-6CEA01E10651}"/>
                </a:ext>
              </a:extLst>
            </p:cNvPr>
            <p:cNvSpPr/>
            <p:nvPr/>
          </p:nvSpPr>
          <p:spPr>
            <a:xfrm rot="5400000">
              <a:off x="653020" y="5759431"/>
              <a:ext cx="852075" cy="1220080"/>
            </a:xfrm>
            <a:prstGeom prst="homePlat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D76865CA-EBC9-443F-A3A3-7C99ACC2FBAF}"/>
                </a:ext>
              </a:extLst>
            </p:cNvPr>
            <p:cNvSpPr txBox="1"/>
            <p:nvPr/>
          </p:nvSpPr>
          <p:spPr>
            <a:xfrm>
              <a:off x="827334" y="6092734"/>
              <a:ext cx="469999" cy="369332"/>
            </a:xfrm>
            <a:prstGeom prst="rect">
              <a:avLst/>
            </a:prstGeom>
            <a:noFill/>
          </p:spPr>
          <p:txBody>
            <a:bodyPr wrap="none" rtlCol="0">
              <a:spAutoFit/>
              <a:scene3d>
                <a:camera prst="orthographicFront"/>
                <a:lightRig rig="threePt" dir="t"/>
              </a:scene3d>
              <a:sp3d contourW="12700"/>
            </a:bodyPr>
            <a:lstStyle/>
            <a:p>
              <a:pPr lvl="0">
                <a:defRPr/>
              </a:pPr>
              <a:r>
                <a:rPr lang="en-US" altLang="zh-CN" kern="0" dirty="0">
                  <a:solidFill>
                    <a:schemeClr val="bg1"/>
                  </a:solidFill>
                  <a:latin typeface="微软雅黑" panose="020B0503020204020204" pitchFamily="34" charset="-122"/>
                  <a:ea typeface="微软雅黑" panose="020B0503020204020204" pitchFamily="34" charset="-122"/>
                </a:rPr>
                <a:t>05</a:t>
              </a:r>
              <a:endParaRPr lang="zh-CN" altLang="en-US" kern="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7332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1500"/>
                            </p:stCondLst>
                            <p:childTnLst>
                              <p:par>
                                <p:cTn id="44" presetID="47"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anim calcmode="lin" valueType="num">
                                      <p:cBhvr>
                                        <p:cTn id="47" dur="500" fill="hold"/>
                                        <p:tgtEl>
                                          <p:spTgt spid="10"/>
                                        </p:tgtEl>
                                        <p:attrNameLst>
                                          <p:attrName>ppt_x</p:attrName>
                                        </p:attrNameLst>
                                      </p:cBhvr>
                                      <p:tavLst>
                                        <p:tav tm="0">
                                          <p:val>
                                            <p:strVal val="#ppt_x"/>
                                          </p:val>
                                        </p:tav>
                                        <p:tav tm="100000">
                                          <p:val>
                                            <p:strVal val="#ppt_x"/>
                                          </p:val>
                                        </p:tav>
                                      </p:tavLst>
                                    </p:anim>
                                    <p:anim calcmode="lin" valueType="num">
                                      <p:cBhvr>
                                        <p:cTn id="48" dur="500" fill="hold"/>
                                        <p:tgtEl>
                                          <p:spTgt spid="10"/>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7"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2500"/>
                            </p:stCondLst>
                            <p:childTnLst>
                              <p:par>
                                <p:cTn id="56" presetID="47"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3000"/>
                            </p:stCondLst>
                            <p:childTnLst>
                              <p:par>
                                <p:cTn id="62" presetID="47"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anim calcmode="lin" valueType="num">
                                      <p:cBhvr>
                                        <p:cTn id="65" dur="500" fill="hold"/>
                                        <p:tgtEl>
                                          <p:spTgt spid="22"/>
                                        </p:tgtEl>
                                        <p:attrNameLst>
                                          <p:attrName>ppt_x</p:attrName>
                                        </p:attrNameLst>
                                      </p:cBhvr>
                                      <p:tavLst>
                                        <p:tav tm="0">
                                          <p:val>
                                            <p:strVal val="#ppt_x"/>
                                          </p:val>
                                        </p:tav>
                                        <p:tav tm="100000">
                                          <p:val>
                                            <p:strVal val="#ppt_x"/>
                                          </p:val>
                                        </p:tav>
                                      </p:tavLst>
                                    </p:anim>
                                    <p:anim calcmode="lin" valueType="num">
                                      <p:cBhvr>
                                        <p:cTn id="66" dur="500" fill="hold"/>
                                        <p:tgtEl>
                                          <p:spTgt spid="22"/>
                                        </p:tgtEl>
                                        <p:attrNameLst>
                                          <p:attrName>ppt_y</p:attrName>
                                        </p:attrNameLst>
                                      </p:cBhvr>
                                      <p:tavLst>
                                        <p:tav tm="0">
                                          <p:val>
                                            <p:strVal val="#ppt_y-.1"/>
                                          </p:val>
                                        </p:tav>
                                        <p:tav tm="100000">
                                          <p:val>
                                            <p:strVal val="#ppt_y"/>
                                          </p:val>
                                        </p:tav>
                                      </p:tavLst>
                                    </p:anim>
                                  </p:childTnLst>
                                </p:cTn>
                              </p:par>
                            </p:childTnLst>
                          </p:cTn>
                        </p:par>
                        <p:par>
                          <p:cTn id="67" fill="hold">
                            <p:stCondLst>
                              <p:cond delay="3500"/>
                            </p:stCondLst>
                            <p:childTnLst>
                              <p:par>
                                <p:cTn id="68" presetID="47" presetClass="entr" presetSubtype="0"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ppt_x</p:attrName>
                                        </p:attrNameLst>
                                      </p:cBhvr>
                                      <p:tavLst>
                                        <p:tav tm="0">
                                          <p:val>
                                            <p:strVal val="#ppt_x"/>
                                          </p:val>
                                        </p:tav>
                                        <p:tav tm="100000">
                                          <p:val>
                                            <p:strVal val="#ppt_x"/>
                                          </p:val>
                                        </p:tav>
                                      </p:tavLst>
                                    </p:anim>
                                    <p:anim calcmode="lin" valueType="num">
                                      <p:cBhvr>
                                        <p:cTn id="72"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49D3DCC-7827-45E9-8875-5A02A9D01580}"/>
              </a:ext>
            </a:extLst>
          </p:cNvPr>
          <p:cNvGrpSpPr/>
          <p:nvPr/>
        </p:nvGrpSpPr>
        <p:grpSpPr>
          <a:xfrm>
            <a:off x="-4502" y="1728474"/>
            <a:ext cx="9144000" cy="2113529"/>
            <a:chOff x="-4282523" y="2186464"/>
            <a:chExt cx="9144000" cy="2729894"/>
          </a:xfrm>
        </p:grpSpPr>
        <p:sp>
          <p:nvSpPr>
            <p:cNvPr id="11" name="Rectangle 2" descr="psb">
              <a:extLst>
                <a:ext uri="{FF2B5EF4-FFF2-40B4-BE49-F238E27FC236}">
                  <a16:creationId xmlns:a16="http://schemas.microsoft.com/office/drawing/2014/main" id="{A300C3FA-F2F2-4FEF-8941-2650CAF5D8C4}"/>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
              <a:extLst>
                <a:ext uri="{FF2B5EF4-FFF2-40B4-BE49-F238E27FC236}">
                  <a16:creationId xmlns:a16="http://schemas.microsoft.com/office/drawing/2014/main" id="{7E3E13EE-F2E6-450A-9EEC-CD470422513E}"/>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Visio</a:t>
            </a:r>
          </a:p>
        </p:txBody>
      </p:sp>
      <p:pic>
        <p:nvPicPr>
          <p:cNvPr id="3" name="图片 2">
            <a:extLst>
              <a:ext uri="{FF2B5EF4-FFF2-40B4-BE49-F238E27FC236}">
                <a16:creationId xmlns:a16="http://schemas.microsoft.com/office/drawing/2014/main" id="{74CEB4B8-9BE4-4CAB-B155-F4B449914BF7}"/>
              </a:ext>
            </a:extLst>
          </p:cNvPr>
          <p:cNvPicPr>
            <a:picLocks noChangeAspect="1"/>
          </p:cNvPicPr>
          <p:nvPr/>
        </p:nvPicPr>
        <p:blipFill>
          <a:blip r:embed="rId3"/>
          <a:stretch>
            <a:fillRect/>
          </a:stretch>
        </p:blipFill>
        <p:spPr>
          <a:xfrm>
            <a:off x="4139952" y="1130796"/>
            <a:ext cx="4923605" cy="3193690"/>
          </a:xfrm>
          <a:prstGeom prst="rect">
            <a:avLst/>
          </a:prstGeom>
          <a:ln>
            <a:noFill/>
          </a:ln>
          <a:effectLst>
            <a:outerShdw blurRad="292100" dist="139700" dir="2700000" algn="tl" rotWithShape="0">
              <a:srgbClr val="333333">
                <a:alpha val="65000"/>
              </a:srgbClr>
            </a:outerShdw>
          </a:effectLst>
        </p:spPr>
      </p:pic>
      <p:sp>
        <p:nvSpPr>
          <p:cNvPr id="4" name="文本框 3">
            <a:extLst>
              <a:ext uri="{FF2B5EF4-FFF2-40B4-BE49-F238E27FC236}">
                <a16:creationId xmlns:a16="http://schemas.microsoft.com/office/drawing/2014/main" id="{2899081D-F722-4A7C-87FF-BADEDF3E2B86}"/>
              </a:ext>
            </a:extLst>
          </p:cNvPr>
          <p:cNvSpPr txBox="1"/>
          <p:nvPr/>
        </p:nvSpPr>
        <p:spPr>
          <a:xfrm>
            <a:off x="289477" y="887257"/>
            <a:ext cx="3670430" cy="3367397"/>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Microsoft Office Visio</a:t>
            </a:r>
            <a:r>
              <a:rPr lang="zh-CN" altLang="en-US" b="1" dirty="0">
                <a:latin typeface="微软雅黑" panose="020B0503020204020204" pitchFamily="34" charset="-122"/>
                <a:ea typeface="微软雅黑" panose="020B0503020204020204" pitchFamily="34" charset="-122"/>
              </a:rPr>
              <a:t>是微软公司出品的软件，</a:t>
            </a:r>
            <a:r>
              <a:rPr lang="en-US" altLang="zh-CN" b="1" dirty="0">
                <a:latin typeface="微软雅黑" panose="020B0503020204020204" pitchFamily="34" charset="-122"/>
                <a:ea typeface="微软雅黑" panose="020B0503020204020204" pitchFamily="34" charset="-122"/>
              </a:rPr>
              <a:t>Office Visio </a:t>
            </a:r>
            <a:r>
              <a:rPr lang="zh-CN" altLang="en-US" b="1" dirty="0">
                <a:solidFill>
                  <a:schemeClr val="bg1"/>
                </a:solidFill>
                <a:latin typeface="微软雅黑" panose="020B0503020204020204" pitchFamily="34" charset="-122"/>
                <a:ea typeface="微软雅黑" panose="020B0503020204020204" pitchFamily="34" charset="-122"/>
              </a:rPr>
              <a:t>提供了各种模板：业务流程的流程图、网络图、工作流图、数据库模型图和软件图，这些模板可用于可视化和简化业务流程、跟踪项目和资源、绘制组织结构图、映射网络、绘制</a:t>
            </a:r>
            <a:r>
              <a:rPr lang="zh-CN" altLang="en-US" b="1" dirty="0">
                <a:latin typeface="微软雅黑" panose="020B0503020204020204" pitchFamily="34" charset="-122"/>
                <a:ea typeface="微软雅黑" panose="020B0503020204020204" pitchFamily="34" charset="-122"/>
              </a:rPr>
              <a:t>建筑地图以及优化系统。</a:t>
            </a:r>
          </a:p>
        </p:txBody>
      </p:sp>
    </p:spTree>
    <p:extLst>
      <p:ext uri="{BB962C8B-B14F-4D97-AF65-F5344CB8AC3E}">
        <p14:creationId xmlns:p14="http://schemas.microsoft.com/office/powerpoint/2010/main" val="3825456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49D3DCC-7827-45E9-8875-5A02A9D01580}"/>
              </a:ext>
            </a:extLst>
          </p:cNvPr>
          <p:cNvGrpSpPr/>
          <p:nvPr/>
        </p:nvGrpSpPr>
        <p:grpSpPr>
          <a:xfrm>
            <a:off x="-4502" y="1728474"/>
            <a:ext cx="9144000" cy="2113529"/>
            <a:chOff x="-4282523" y="2186464"/>
            <a:chExt cx="9144000" cy="2729894"/>
          </a:xfrm>
        </p:grpSpPr>
        <p:sp>
          <p:nvSpPr>
            <p:cNvPr id="11" name="Rectangle 2" descr="psb">
              <a:extLst>
                <a:ext uri="{FF2B5EF4-FFF2-40B4-BE49-F238E27FC236}">
                  <a16:creationId xmlns:a16="http://schemas.microsoft.com/office/drawing/2014/main" id="{A300C3FA-F2F2-4FEF-8941-2650CAF5D8C4}"/>
                </a:ext>
              </a:extLst>
            </p:cNvPr>
            <p:cNvSpPr>
              <a:spLocks noChangeArrowheads="1"/>
            </p:cNvSpPr>
            <p:nvPr/>
          </p:nvSpPr>
          <p:spPr bwMode="auto">
            <a:xfrm>
              <a:off x="-4282523" y="2201733"/>
              <a:ext cx="9144000" cy="2714625"/>
            </a:xfrm>
            <a:prstGeom prst="rect">
              <a:avLst/>
            </a:prstGeom>
            <a:blipFill dpi="0" rotWithShape="1">
              <a:blip r:embed="rId3"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
              <a:extLst>
                <a:ext uri="{FF2B5EF4-FFF2-40B4-BE49-F238E27FC236}">
                  <a16:creationId xmlns:a16="http://schemas.microsoft.com/office/drawing/2014/main" id="{7E3E13EE-F2E6-450A-9EEC-CD470422513E}"/>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Visio</a:t>
            </a:r>
          </a:p>
        </p:txBody>
      </p:sp>
      <p:sp>
        <p:nvSpPr>
          <p:cNvPr id="4" name="文本框 3">
            <a:extLst>
              <a:ext uri="{FF2B5EF4-FFF2-40B4-BE49-F238E27FC236}">
                <a16:creationId xmlns:a16="http://schemas.microsoft.com/office/drawing/2014/main" id="{2899081D-F722-4A7C-87FF-BADEDF3E2B86}"/>
              </a:ext>
            </a:extLst>
          </p:cNvPr>
          <p:cNvSpPr txBox="1"/>
          <p:nvPr/>
        </p:nvSpPr>
        <p:spPr>
          <a:xfrm>
            <a:off x="4922875" y="475429"/>
            <a:ext cx="3907273" cy="3367397"/>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Visio</a:t>
            </a:r>
            <a:r>
              <a:rPr lang="zh-CN" altLang="en-US" b="1" dirty="0">
                <a:latin typeface="微软雅黑" panose="020B0503020204020204" pitchFamily="34" charset="-122"/>
                <a:ea typeface="微软雅黑" panose="020B0503020204020204" pitchFamily="34" charset="-122"/>
              </a:rPr>
              <a:t>有两个版本：</a:t>
            </a:r>
            <a:r>
              <a:rPr lang="en-US" altLang="zh-CN" b="1" dirty="0">
                <a:latin typeface="微软雅黑" panose="020B0503020204020204" pitchFamily="34" charset="-122"/>
                <a:ea typeface="微软雅黑" panose="020B0503020204020204" pitchFamily="34" charset="-122"/>
              </a:rPr>
              <a:t>Microsoft Office Visio </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Professional</a:t>
            </a:r>
            <a:r>
              <a:rPr lang="zh-CN" altLang="en-US" b="1" dirty="0">
                <a:latin typeface="微软雅黑" panose="020B0503020204020204" pitchFamily="34" charset="-122"/>
                <a:ea typeface="微软雅黑" panose="020B0503020204020204" pitchFamily="34" charset="-122"/>
              </a:rPr>
              <a:t>和 </a:t>
            </a:r>
            <a:r>
              <a:rPr lang="en-US" altLang="zh-CN" b="1" dirty="0">
                <a:latin typeface="微软雅黑" panose="020B0503020204020204" pitchFamily="34" charset="-122"/>
                <a:ea typeface="微软雅黑" panose="020B0503020204020204" pitchFamily="34" charset="-122"/>
              </a:rPr>
              <a:t>Microsoft Office Visio </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Standard</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  Office Visio Standard</a:t>
            </a:r>
            <a:r>
              <a:rPr lang="zh-CN" altLang="en-US" b="1" dirty="0">
                <a:solidFill>
                  <a:schemeClr val="bg1"/>
                </a:solidFill>
                <a:latin typeface="微软雅黑" panose="020B0503020204020204" pitchFamily="34" charset="-122"/>
                <a:ea typeface="微软雅黑" panose="020B0503020204020204" pitchFamily="34" charset="-122"/>
              </a:rPr>
              <a:t>具备</a:t>
            </a:r>
            <a:r>
              <a:rPr lang="en-US" altLang="zh-CN" b="1" dirty="0">
                <a:solidFill>
                  <a:schemeClr val="bg1"/>
                </a:solidFill>
                <a:latin typeface="微软雅黑" panose="020B0503020204020204" pitchFamily="34" charset="-122"/>
                <a:ea typeface="微软雅黑" panose="020B0503020204020204" pitchFamily="34" charset="-122"/>
              </a:rPr>
              <a:t>Office Visio Professional </a:t>
            </a:r>
            <a:r>
              <a:rPr lang="zh-CN" altLang="en-US" b="1" dirty="0">
                <a:solidFill>
                  <a:schemeClr val="bg1"/>
                </a:solidFill>
                <a:latin typeface="微软雅黑" panose="020B0503020204020204" pitchFamily="34" charset="-122"/>
                <a:ea typeface="微软雅黑" panose="020B0503020204020204" pitchFamily="34" charset="-122"/>
              </a:rPr>
              <a:t>包含的许多功能，但是</a:t>
            </a:r>
            <a:r>
              <a:rPr lang="en-US" altLang="zh-CN" b="1" dirty="0">
                <a:solidFill>
                  <a:schemeClr val="bg1"/>
                </a:solidFill>
                <a:latin typeface="微软雅黑" panose="020B0503020204020204" pitchFamily="34" charset="-122"/>
                <a:ea typeface="微软雅黑" panose="020B0503020204020204" pitchFamily="34" charset="-122"/>
              </a:rPr>
              <a:t>Office Visio Professional</a:t>
            </a:r>
            <a:r>
              <a:rPr lang="zh-CN" altLang="en-US" b="1" dirty="0">
                <a:solidFill>
                  <a:schemeClr val="bg1"/>
                </a:solidFill>
                <a:latin typeface="微软雅黑" panose="020B0503020204020204" pitchFamily="34" charset="-122"/>
                <a:ea typeface="微软雅黑" panose="020B0503020204020204" pitchFamily="34" charset="-122"/>
              </a:rPr>
              <a:t>还包含更多图表类型的模板以及若干项高级功能。 </a:t>
            </a:r>
          </a:p>
        </p:txBody>
      </p:sp>
      <p:pic>
        <p:nvPicPr>
          <p:cNvPr id="1026" name="Picture 2">
            <a:extLst>
              <a:ext uri="{FF2B5EF4-FFF2-40B4-BE49-F238E27FC236}">
                <a16:creationId xmlns:a16="http://schemas.microsoft.com/office/drawing/2014/main" id="{DE6413CF-5E94-4955-BCC5-78C38FBD6C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966" y="1494004"/>
            <a:ext cx="1991405" cy="2602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2389C3-2258-4009-BE3C-DE6FE0B055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7371" y="1487480"/>
            <a:ext cx="1821629" cy="260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29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69F782E-4478-4824-BF3F-623BCA3F5192}"/>
              </a:ext>
            </a:extLst>
          </p:cNvPr>
          <p:cNvGrpSpPr/>
          <p:nvPr/>
        </p:nvGrpSpPr>
        <p:grpSpPr>
          <a:xfrm>
            <a:off x="0" y="1850875"/>
            <a:ext cx="9169649" cy="1800201"/>
            <a:chOff x="-4282523" y="2186464"/>
            <a:chExt cx="9144000" cy="2729894"/>
          </a:xfrm>
        </p:grpSpPr>
        <p:sp>
          <p:nvSpPr>
            <p:cNvPr id="11" name="Rectangle 2" descr="psb">
              <a:extLst>
                <a:ext uri="{FF2B5EF4-FFF2-40B4-BE49-F238E27FC236}">
                  <a16:creationId xmlns:a16="http://schemas.microsoft.com/office/drawing/2014/main" id="{B7766381-9866-4183-BC90-A2AF8A668872}"/>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
              <a:extLst>
                <a:ext uri="{FF2B5EF4-FFF2-40B4-BE49-F238E27FC236}">
                  <a16:creationId xmlns:a16="http://schemas.microsoft.com/office/drawing/2014/main" id="{F319252E-A4C5-4577-A68E-A4B2ECDADD93}"/>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err="1">
                <a:solidFill>
                  <a:srgbClr val="EA5514"/>
                </a:solidFill>
                <a:latin typeface="微软雅黑" pitchFamily="34" charset="-122"/>
                <a:ea typeface="微软雅黑" pitchFamily="34" charset="-122"/>
                <a:cs typeface="宋体" pitchFamily="2" charset="-122"/>
              </a:rPr>
              <a:t>PowerDesigner</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CCAB2001-04A2-48BF-9570-639DE5CF44ED}"/>
              </a:ext>
            </a:extLst>
          </p:cNvPr>
          <p:cNvSpPr txBox="1"/>
          <p:nvPr/>
        </p:nvSpPr>
        <p:spPr>
          <a:xfrm>
            <a:off x="336285" y="1031934"/>
            <a:ext cx="3722433" cy="3372846"/>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PowerDesigner</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Sybase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公司的</a:t>
            </a:r>
            <a:r>
              <a:rPr lang="en-US" altLang="zh-CN" sz="1600" b="1" dirty="0">
                <a:solidFill>
                  <a:schemeClr val="accent6">
                    <a:lumMod val="75000"/>
                  </a:schemeClr>
                </a:solidFill>
                <a:latin typeface="微软雅黑" panose="020B0503020204020204" pitchFamily="34" charset="-122"/>
                <a:ea typeface="微软雅黑" panose="020B0503020204020204" pitchFamily="34" charset="-122"/>
              </a:rPr>
              <a:t>CASE</a:t>
            </a:r>
            <a:r>
              <a:rPr lang="zh-CN" altLang="en-US" sz="1600" b="1" dirty="0">
                <a:solidFill>
                  <a:schemeClr val="accent6">
                    <a:lumMod val="75000"/>
                  </a:schemeClr>
                </a:solidFill>
                <a:latin typeface="微软雅黑" panose="020B0503020204020204" pitchFamily="34" charset="-122"/>
                <a:ea typeface="微软雅黑" panose="020B0503020204020204" pitchFamily="34" charset="-122"/>
              </a:rPr>
              <a:t>工具集</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，使用它可以方便地对</a:t>
            </a:r>
            <a:r>
              <a:rPr lang="zh-CN" altLang="en-US" sz="1600" b="1" dirty="0">
                <a:solidFill>
                  <a:schemeClr val="bg1"/>
                </a:solidFill>
                <a:latin typeface="微软雅黑" panose="020B0503020204020204" pitchFamily="34" charset="-122"/>
                <a:ea typeface="微软雅黑" panose="020B0503020204020204" pitchFamily="34" charset="-122"/>
              </a:rPr>
              <a:t>管理信息系统进行分析设计，它几乎包括了</a:t>
            </a:r>
            <a:r>
              <a:rPr lang="zh-CN" altLang="en-US" sz="1600" b="1" dirty="0">
                <a:solidFill>
                  <a:srgbClr val="EA5514"/>
                </a:solidFill>
                <a:latin typeface="微软雅黑" panose="020B0503020204020204" pitchFamily="34" charset="-122"/>
                <a:ea typeface="微软雅黑" panose="020B0503020204020204" pitchFamily="34" charset="-122"/>
              </a:rPr>
              <a:t>数据库模型设计</a:t>
            </a:r>
            <a:r>
              <a:rPr lang="zh-CN" altLang="en-US" sz="1600" b="1" dirty="0">
                <a:solidFill>
                  <a:schemeClr val="bg1"/>
                </a:solidFill>
                <a:latin typeface="微软雅黑" panose="020B0503020204020204" pitchFamily="34" charset="-122"/>
                <a:ea typeface="微软雅黑" panose="020B0503020204020204" pitchFamily="34" charset="-122"/>
              </a:rPr>
              <a:t>的全过程。 </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主要利用</a:t>
            </a:r>
            <a:r>
              <a:rPr lang="en-US" altLang="zh-CN" sz="1600" b="1" dirty="0" err="1">
                <a:solidFill>
                  <a:schemeClr val="bg1"/>
                </a:solidFill>
                <a:latin typeface="微软雅黑" panose="020B0503020204020204" pitchFamily="34" charset="-122"/>
                <a:ea typeface="微软雅黑" panose="020B0503020204020204" pitchFamily="34" charset="-122"/>
              </a:rPr>
              <a:t>PowerDesigner</a:t>
            </a:r>
            <a:r>
              <a:rPr lang="zh-CN" altLang="en-US" sz="1600" b="1" dirty="0">
                <a:solidFill>
                  <a:schemeClr val="bg1"/>
                </a:solidFill>
                <a:latin typeface="微软雅黑" panose="020B0503020204020204" pitchFamily="34" charset="-122"/>
                <a:ea typeface="微软雅黑" panose="020B0503020204020204" pitchFamily="34" charset="-122"/>
              </a:rPr>
              <a:t>制作</a:t>
            </a:r>
            <a:r>
              <a:rPr lang="zh-CN" altLang="en-US" sz="1600" b="1" dirty="0">
                <a:solidFill>
                  <a:schemeClr val="accent6"/>
                </a:solidFill>
                <a:latin typeface="微软雅黑" panose="020B0503020204020204" pitchFamily="34" charset="-122"/>
                <a:ea typeface="微软雅黑" panose="020B0503020204020204" pitchFamily="34" charset="-122"/>
              </a:rPr>
              <a:t>数据流程图</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accent3">
                    <a:lumMod val="60000"/>
                    <a:lumOff val="40000"/>
                  </a:schemeClr>
                </a:solidFill>
                <a:latin typeface="微软雅黑" panose="020B0503020204020204" pitchFamily="34" charset="-122"/>
                <a:ea typeface="微软雅黑" panose="020B0503020204020204" pitchFamily="34" charset="-122"/>
              </a:rPr>
              <a:t>概念数据模型</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rPr>
              <a:t>物理数据模型</a:t>
            </a:r>
            <a:r>
              <a:rPr lang="zh-CN" altLang="en-US" sz="1600" b="1" dirty="0">
                <a:solidFill>
                  <a:schemeClr val="bg1"/>
                </a:solidFill>
                <a:latin typeface="微软雅黑" panose="020B0503020204020204" pitchFamily="34" charset="-122"/>
                <a:ea typeface="微软雅黑" panose="020B0503020204020204" pitchFamily="34" charset="-122"/>
              </a:rPr>
              <a:t>，可以生成多种客户端开发工具的应用程</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序，还可为数据仓库制作结构模型，也能对团队设备模型进行控制。 </a:t>
            </a:r>
          </a:p>
        </p:txBody>
      </p:sp>
      <p:pic>
        <p:nvPicPr>
          <p:cNvPr id="6" name="图片 5">
            <a:extLst>
              <a:ext uri="{FF2B5EF4-FFF2-40B4-BE49-F238E27FC236}">
                <a16:creationId xmlns:a16="http://schemas.microsoft.com/office/drawing/2014/main" id="{D81FEEA5-0788-4E71-BB03-A885A15F37C2}"/>
              </a:ext>
            </a:extLst>
          </p:cNvPr>
          <p:cNvPicPr>
            <a:picLocks noChangeAspect="1"/>
          </p:cNvPicPr>
          <p:nvPr/>
        </p:nvPicPr>
        <p:blipFill>
          <a:blip r:embed="rId3"/>
          <a:stretch>
            <a:fillRect/>
          </a:stretch>
        </p:blipFill>
        <p:spPr>
          <a:xfrm>
            <a:off x="4211960" y="914772"/>
            <a:ext cx="4464496" cy="36071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0397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EB31A3B-F6C0-494E-9E21-AA0F206CCC7A}"/>
              </a:ext>
            </a:extLst>
          </p:cNvPr>
          <p:cNvGrpSpPr/>
          <p:nvPr/>
        </p:nvGrpSpPr>
        <p:grpSpPr>
          <a:xfrm>
            <a:off x="0" y="1812086"/>
            <a:ext cx="9169649" cy="1895519"/>
            <a:chOff x="-4282523" y="2186464"/>
            <a:chExt cx="9144000" cy="2729894"/>
          </a:xfrm>
        </p:grpSpPr>
        <p:sp>
          <p:nvSpPr>
            <p:cNvPr id="13" name="Rectangle 2" descr="psb">
              <a:extLst>
                <a:ext uri="{FF2B5EF4-FFF2-40B4-BE49-F238E27FC236}">
                  <a16:creationId xmlns:a16="http://schemas.microsoft.com/office/drawing/2014/main" id="{3F2B2417-0291-493D-8A1D-CC4BE809416A}"/>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3">
              <a:extLst>
                <a:ext uri="{FF2B5EF4-FFF2-40B4-BE49-F238E27FC236}">
                  <a16:creationId xmlns:a16="http://schemas.microsoft.com/office/drawing/2014/main" id="{DC77D48C-9C4A-4A75-BE67-11A7F9FFF7EE}"/>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err="1">
                <a:solidFill>
                  <a:srgbClr val="EA5514"/>
                </a:solidFill>
                <a:latin typeface="微软雅黑" pitchFamily="34" charset="-122"/>
                <a:ea typeface="微软雅黑" pitchFamily="34" charset="-122"/>
                <a:cs typeface="宋体" pitchFamily="2" charset="-122"/>
              </a:rPr>
              <a:t>StarUML</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8" name="矩形 7">
            <a:extLst>
              <a:ext uri="{FF2B5EF4-FFF2-40B4-BE49-F238E27FC236}">
                <a16:creationId xmlns:a16="http://schemas.microsoft.com/office/drawing/2014/main" id="{487300AC-9309-489C-AE7C-1DD7F9D9D171}"/>
              </a:ext>
            </a:extLst>
          </p:cNvPr>
          <p:cNvSpPr/>
          <p:nvPr/>
        </p:nvSpPr>
        <p:spPr>
          <a:xfrm>
            <a:off x="212740" y="1048444"/>
            <a:ext cx="3567172" cy="1895519"/>
          </a:xfrm>
          <a:prstGeom prst="rect">
            <a:avLst/>
          </a:prstGeom>
        </p:spPr>
        <p:txBody>
          <a:bodyPr wrap="square">
            <a:spAutoFit/>
          </a:bodyPr>
          <a:lstStyle/>
          <a:p>
            <a:pPr>
              <a:lnSpc>
                <a:spcPct val="150000"/>
              </a:lnSpc>
            </a:pPr>
            <a:r>
              <a:rPr lang="en-US" altLang="zh-CN" sz="1600" b="1" dirty="0">
                <a:solidFill>
                  <a:srgbClr val="EA5514"/>
                </a:solidFill>
                <a:latin typeface="微软雅黑" panose="020B0503020204020204" pitchFamily="34" charset="-122"/>
                <a:ea typeface="微软雅黑" panose="020B0503020204020204" pitchFamily="34" charset="-122"/>
              </a:rPr>
              <a:t>    </a:t>
            </a:r>
            <a:r>
              <a:rPr lang="en-US" altLang="zh-CN" sz="1600" b="1" dirty="0" err="1">
                <a:solidFill>
                  <a:srgbClr val="EA5514"/>
                </a:solidFill>
                <a:latin typeface="微软雅黑" panose="020B0503020204020204" pitchFamily="34" charset="-122"/>
                <a:ea typeface="微软雅黑" panose="020B0503020204020204" pitchFamily="34" charset="-122"/>
              </a:rPr>
              <a:t>StarUML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（简称</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SU</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），是一种创建</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类图，生成类图和其他类型的</a:t>
            </a:r>
            <a:r>
              <a:rPr lang="zh-CN" altLang="en-US" sz="1600" b="1" dirty="0">
                <a:solidFill>
                  <a:schemeClr val="bg1"/>
                </a:solidFill>
                <a:latin typeface="微软雅黑" panose="020B0503020204020204" pitchFamily="34" charset="-122"/>
                <a:ea typeface="微软雅黑" panose="020B0503020204020204" pitchFamily="34" charset="-122"/>
              </a:rPr>
              <a:t>统一建模语言（</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）图表的工具。</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StarUML</a:t>
            </a:r>
            <a:r>
              <a:rPr lang="zh-CN" altLang="en-US" sz="1600" b="1" dirty="0">
                <a:solidFill>
                  <a:schemeClr val="bg1"/>
                </a:solidFill>
                <a:latin typeface="微软雅黑" panose="020B0503020204020204" pitchFamily="34" charset="-122"/>
                <a:ea typeface="微软雅黑" panose="020B0503020204020204" pitchFamily="34" charset="-122"/>
              </a:rPr>
              <a:t>是一个开源项目之一发展快、灵活、可扩展性强。 </a:t>
            </a:r>
          </a:p>
        </p:txBody>
      </p:sp>
      <p:pic>
        <p:nvPicPr>
          <p:cNvPr id="1026" name="Picture 2">
            <a:extLst>
              <a:ext uri="{FF2B5EF4-FFF2-40B4-BE49-F238E27FC236}">
                <a16:creationId xmlns:a16="http://schemas.microsoft.com/office/drawing/2014/main" id="{750F9012-4A21-44AA-86F9-58D95B9C9B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604" y="3133449"/>
            <a:ext cx="1304581" cy="13045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 name="图片 2">
            <a:extLst>
              <a:ext uri="{FF2B5EF4-FFF2-40B4-BE49-F238E27FC236}">
                <a16:creationId xmlns:a16="http://schemas.microsoft.com/office/drawing/2014/main" id="{A9BEFCD8-7F6E-475F-B94C-D8C827044875}"/>
              </a:ext>
            </a:extLst>
          </p:cNvPr>
          <p:cNvPicPr>
            <a:picLocks noChangeAspect="1"/>
          </p:cNvPicPr>
          <p:nvPr/>
        </p:nvPicPr>
        <p:blipFill>
          <a:blip r:embed="rId4"/>
          <a:stretch>
            <a:fillRect/>
          </a:stretch>
        </p:blipFill>
        <p:spPr>
          <a:xfrm>
            <a:off x="3923928" y="1048444"/>
            <a:ext cx="4857453" cy="33461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9880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工具对比</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B9152D1-2F74-451B-A5BB-D361DE319F89}"/>
              </a:ext>
            </a:extLst>
          </p:cNvPr>
          <p:cNvSpPr txBox="1"/>
          <p:nvPr/>
        </p:nvSpPr>
        <p:spPr>
          <a:xfrm>
            <a:off x="732812" y="1016684"/>
            <a:ext cx="7871070" cy="3108543"/>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ROSE</a:t>
            </a:r>
            <a:r>
              <a:rPr lang="zh-CN" altLang="en-US" sz="1400" b="1" dirty="0">
                <a:latin typeface="微软雅黑" panose="020B0503020204020204" pitchFamily="34" charset="-122"/>
                <a:ea typeface="微软雅黑" panose="020B0503020204020204" pitchFamily="34" charset="-122"/>
              </a:rPr>
              <a:t> 是直接从 UML 发展而诞生的设计工具，它的出现就是为了</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对 UML 建模的支持</a:t>
            </a:r>
            <a:r>
              <a:rPr lang="zh-CN" altLang="en-US" sz="1400" b="1" dirty="0">
                <a:latin typeface="微软雅黑" panose="020B0503020204020204" pitchFamily="34" charset="-122"/>
                <a:ea typeface="微软雅黑" panose="020B0503020204020204" pitchFamily="34" charset="-122"/>
              </a:rPr>
              <a:t>，ROSE 一开始没有对数据库端建模的支持，但是在现在的版本中已经加入数据库建模的功能。ROSE 主要是在开发过程中的各种语义、模块、对象以及流程，状态等描述比较好，主要体现在能够从各个方面和角度来分析和设计，使软件的</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开发蓝图</a:t>
            </a:r>
            <a:r>
              <a:rPr lang="zh-CN" altLang="en-US" sz="1400" b="1" dirty="0">
                <a:latin typeface="微软雅黑" panose="020B0503020204020204" pitchFamily="34" charset="-122"/>
                <a:ea typeface="微软雅黑" panose="020B0503020204020204" pitchFamily="34" charset="-122"/>
              </a:rPr>
              <a:t>更清晰，</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内部结构</a:t>
            </a:r>
            <a:r>
              <a:rPr lang="zh-CN" altLang="en-US" sz="1400" b="1" dirty="0">
                <a:latin typeface="微软雅黑" panose="020B0503020204020204" pitchFamily="34" charset="-122"/>
                <a:ea typeface="微软雅黑" panose="020B0503020204020204" pitchFamily="34" charset="-122"/>
              </a:rPr>
              <a:t>更加明朗（但是它的结构仅仅对那些对掌握 UML 的开发人员，也就是说对客户了解系统的功能和流程等并不一定很有效），对系统的</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代码框架</a:t>
            </a:r>
            <a:r>
              <a:rPr lang="zh-CN" altLang="en-US" sz="1400" b="1" dirty="0">
                <a:latin typeface="微软雅黑" panose="020B0503020204020204" pitchFamily="34" charset="-122"/>
                <a:ea typeface="微软雅黑" panose="020B0503020204020204" pitchFamily="34" charset="-122"/>
              </a:rPr>
              <a:t>生成有很好的支持。但对数据库的开发管理和数据库端的迭代不是很好。</a:t>
            </a:r>
          </a:p>
          <a:p>
            <a:r>
              <a:rPr lang="zh-CN" altLang="en-US" sz="1400" b="1" dirty="0">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PowerDesigner</a:t>
            </a:r>
            <a:r>
              <a:rPr lang="zh-CN" altLang="en-US" sz="1400" b="1" dirty="0">
                <a:latin typeface="微软雅黑" panose="020B0503020204020204" pitchFamily="34" charset="-122"/>
                <a:ea typeface="微软雅黑" panose="020B0503020204020204" pitchFamily="34" charset="-122"/>
              </a:rPr>
              <a:t> 原来是对</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数据库建模</a:t>
            </a:r>
            <a:r>
              <a:rPr lang="zh-CN" altLang="en-US" sz="1400" b="1" dirty="0">
                <a:latin typeface="微软雅黑" panose="020B0503020204020204" pitchFamily="34" charset="-122"/>
                <a:ea typeface="微软雅黑" panose="020B0503020204020204" pitchFamily="34" charset="-122"/>
              </a:rPr>
              <a:t>而发展起来的一种数据库建模工具。直到 7.0 版才开始对面向对象的开发的支持，后来又引入了对 UML 的支持。但是由于 PowerDesigner 侧重不一样，所以它对数据库建模的支持很好，支持了能够看到的 90%左右的数据库，对 UML 的建模使用到的各种图的支持比较滞后。但是在最近得到加强。所以使用它来进行 UML 开发的并不多，很多人都是用它来作为数据库的建模。如果使用 UML分析，它的优点是生成代码时对 </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Sybase 的产品 </a:t>
            </a:r>
            <a:r>
              <a:rPr lang="zh-CN" altLang="en-US" sz="1400" b="1" dirty="0">
                <a:latin typeface="微软雅黑" panose="020B0503020204020204" pitchFamily="34" charset="-122"/>
                <a:ea typeface="微软雅黑" panose="020B0503020204020204" pitchFamily="34" charset="-122"/>
              </a:rPr>
              <a:t>PowerBuilder 的</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支持</a:t>
            </a:r>
            <a:r>
              <a:rPr lang="zh-CN" altLang="en-US" sz="1400" b="1" dirty="0">
                <a:latin typeface="微软雅黑" panose="020B0503020204020204" pitchFamily="34" charset="-122"/>
                <a:ea typeface="微软雅黑" panose="020B0503020204020204" pitchFamily="34" charset="-122"/>
              </a:rPr>
              <a:t>很好（其它 UML 建模工具则没有或者需要一定的插件），其他面向对象语言如C++，Java，VB,C#等支持也不错。但是它好像继承了 Sybase 公司的一贯传统，对中国的市场不是很看看好，所以</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对中文的支持</a:t>
            </a:r>
            <a:r>
              <a:rPr lang="zh-CN" altLang="en-US" sz="1400" b="1" dirty="0">
                <a:latin typeface="微软雅黑" panose="020B0503020204020204" pitchFamily="34" charset="-122"/>
                <a:ea typeface="微软雅黑" panose="020B0503020204020204" pitchFamily="34" charset="-122"/>
              </a:rPr>
              <a:t>总是有这样或那样的问题。</a:t>
            </a:r>
          </a:p>
        </p:txBody>
      </p:sp>
    </p:spTree>
    <p:extLst>
      <p:ext uri="{BB962C8B-B14F-4D97-AF65-F5344CB8AC3E}">
        <p14:creationId xmlns:p14="http://schemas.microsoft.com/office/powerpoint/2010/main" val="3404401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工具对比</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9" name="文本框 8">
            <a:extLst>
              <a:ext uri="{FF2B5EF4-FFF2-40B4-BE49-F238E27FC236}">
                <a16:creationId xmlns:a16="http://schemas.microsoft.com/office/drawing/2014/main" id="{AF54D9C2-2B46-4C35-9599-4B7A410BA515}"/>
              </a:ext>
            </a:extLst>
          </p:cNvPr>
          <p:cNvSpPr txBox="1"/>
          <p:nvPr/>
        </p:nvSpPr>
        <p:spPr>
          <a:xfrm>
            <a:off x="858344" y="1232128"/>
            <a:ext cx="7511596" cy="2677656"/>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       UML 建模工具 Visio 原来仅仅是一种</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画图工具</a:t>
            </a:r>
            <a:r>
              <a:rPr lang="zh-CN" altLang="en-US" sz="1400" b="1" dirty="0">
                <a:latin typeface="微软雅黑" panose="020B0503020204020204" pitchFamily="34" charset="-122"/>
                <a:ea typeface="微软雅黑" panose="020B0503020204020204" pitchFamily="34" charset="-122"/>
              </a:rPr>
              <a:t>，能够用来描述各种图形（从电路图到房屋结构图），也是到 VISIO2000 才开始引进软件分析设计功能到代码生成的全部功能，它可以说是目前最能够用图形方式来表达各种商业图形用途的工具（对软件开发中的 UML 支持仅仅是其中很少的一部分）。它跟微软的 </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office 产品</a:t>
            </a:r>
            <a:r>
              <a:rPr lang="zh-CN" altLang="en-US" sz="1400" b="1" dirty="0">
                <a:latin typeface="微软雅黑" panose="020B0503020204020204" pitchFamily="34" charset="-122"/>
                <a:ea typeface="微软雅黑" panose="020B0503020204020204" pitchFamily="34" charset="-122"/>
              </a:rPr>
              <a:t>的能够很好</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兼容</a:t>
            </a:r>
            <a:r>
              <a:rPr lang="zh-CN" altLang="en-US" sz="1400" b="1" dirty="0">
                <a:latin typeface="微软雅黑" panose="020B0503020204020204" pitchFamily="34" charset="-122"/>
                <a:ea typeface="微软雅黑" panose="020B0503020204020204" pitchFamily="34" charset="-122"/>
              </a:rPr>
              <a:t>。能够把图形直接复制或者内嵌到 WORD 的文档中。但是对于代码的生成更多是支持微软的产品如 VB,VC++,MS SQL Server 等（这也是微软的传统），所以它可以说用于</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图形语义的描述</a:t>
            </a:r>
            <a:r>
              <a:rPr lang="zh-CN" altLang="en-US" sz="1400" b="1" dirty="0">
                <a:latin typeface="微软雅黑" panose="020B0503020204020204" pitchFamily="34" charset="-122"/>
                <a:ea typeface="微软雅黑" panose="020B0503020204020204" pitchFamily="34" charset="-122"/>
              </a:rPr>
              <a:t>比较方便，但是用于软件开发过程的迭代开发则有点牵强。</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       </a:t>
            </a:r>
            <a:r>
              <a:rPr lang="en-US" altLang="zh-CN" sz="1400" b="1" dirty="0" err="1">
                <a:latin typeface="微软雅黑" panose="020B0503020204020204" pitchFamily="34" charset="-122"/>
                <a:ea typeface="微软雅黑" panose="020B0503020204020204" pitchFamily="34" charset="-122"/>
              </a:rPr>
              <a:t>StarUML</a:t>
            </a:r>
            <a:r>
              <a:rPr lang="zh-CN" altLang="en-US" sz="1400" b="1" dirty="0">
                <a:latin typeface="微软雅黑" panose="020B0503020204020204" pitchFamily="34" charset="-122"/>
                <a:ea typeface="微软雅黑" panose="020B0503020204020204" pitchFamily="34" charset="-122"/>
              </a:rPr>
              <a:t>是一个</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开源的</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UML</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工具列表</a:t>
            </a:r>
            <a:r>
              <a:rPr lang="zh-CN" altLang="en-US" sz="1400" b="1" dirty="0">
                <a:solidFill>
                  <a:srgbClr val="FF0000"/>
                </a:solidFill>
                <a:latin typeface="微软雅黑" panose="020B0503020204020204" pitchFamily="34" charset="-122"/>
                <a:ea typeface="微软雅黑" panose="020B0503020204020204" pitchFamily="34" charset="-122"/>
              </a:rPr>
              <a:t>软件</a:t>
            </a:r>
            <a:r>
              <a:rPr lang="zh-CN" altLang="en-US" sz="1400" b="1" dirty="0">
                <a:latin typeface="微软雅黑" panose="020B0503020204020204" pitchFamily="34" charset="-122"/>
                <a:ea typeface="微软雅黑" panose="020B0503020204020204" pitchFamily="34" charset="-122"/>
              </a:rPr>
              <a:t>，它遵守</a:t>
            </a:r>
            <a:r>
              <a:rPr lang="en-US" altLang="zh-CN" sz="1400" b="1" dirty="0">
                <a:latin typeface="微软雅黑" panose="020B0503020204020204" pitchFamily="34" charset="-122"/>
                <a:ea typeface="微软雅黑" panose="020B0503020204020204" pitchFamily="34" charset="-122"/>
              </a:rPr>
              <a:t>GNU GPL</a:t>
            </a:r>
            <a:r>
              <a:rPr lang="zh-CN" altLang="en-US" sz="1400" b="1" dirty="0">
                <a:latin typeface="微软雅黑" panose="020B0503020204020204" pitchFamily="34" charset="-122"/>
                <a:ea typeface="微软雅黑" panose="020B0503020204020204" pitchFamily="34" charset="-122"/>
              </a:rPr>
              <a:t>的一个修订版。</a:t>
            </a:r>
            <a:r>
              <a:rPr lang="en-US" altLang="zh-CN" sz="1400" b="1" dirty="0" err="1">
                <a:latin typeface="微软雅黑" panose="020B0503020204020204" pitchFamily="34" charset="-122"/>
                <a:ea typeface="微软雅黑" panose="020B0503020204020204" pitchFamily="34" charset="-122"/>
              </a:rPr>
              <a:t>StarUML</a:t>
            </a:r>
            <a:r>
              <a:rPr lang="zh-CN" altLang="en-US" sz="1400" b="1" dirty="0">
                <a:latin typeface="微软雅黑" panose="020B0503020204020204" pitchFamily="34" charset="-122"/>
                <a:ea typeface="微软雅黑" panose="020B0503020204020204" pitchFamily="34" charset="-122"/>
              </a:rPr>
              <a:t>支持</a:t>
            </a:r>
            <a:r>
              <a:rPr lang="en-US" altLang="zh-CN" sz="1400" b="1" dirty="0">
                <a:latin typeface="微软雅黑" panose="020B0503020204020204" pitchFamily="34" charset="-122"/>
                <a:ea typeface="微软雅黑" panose="020B0503020204020204" pitchFamily="34" charset="-122"/>
              </a:rPr>
              <a:t>UML2.0</a:t>
            </a:r>
            <a:r>
              <a:rPr lang="zh-CN" altLang="en-US" sz="1400" b="1" dirty="0">
                <a:latin typeface="微软雅黑" panose="020B0503020204020204" pitchFamily="34" charset="-122"/>
                <a:ea typeface="微软雅黑" panose="020B0503020204020204" pitchFamily="34" charset="-122"/>
              </a:rPr>
              <a:t>定义的</a:t>
            </a:r>
            <a:r>
              <a:rPr lang="zh-CN" altLang="en-US" sz="1400" b="1" dirty="0">
                <a:solidFill>
                  <a:srgbClr val="FF0000"/>
                </a:solidFill>
                <a:latin typeface="微软雅黑" panose="020B0503020204020204" pitchFamily="34" charset="-122"/>
                <a:ea typeface="微软雅黑" panose="020B0503020204020204" pitchFamily="34" charset="-122"/>
              </a:rPr>
              <a:t>大多数</a:t>
            </a:r>
            <a:r>
              <a:rPr lang="zh-CN" altLang="en-US" sz="1400" b="1" dirty="0">
                <a:latin typeface="微软雅黑" panose="020B0503020204020204" pitchFamily="34" charset="-122"/>
                <a:ea typeface="微软雅黑" panose="020B0503020204020204" pitchFamily="34" charset="-122"/>
              </a:rPr>
              <a:t>图，但</a:t>
            </a:r>
            <a:r>
              <a:rPr lang="zh-CN" altLang="en-US" sz="1400" b="1" dirty="0">
                <a:solidFill>
                  <a:srgbClr val="FF0000"/>
                </a:solidFill>
                <a:latin typeface="微软雅黑" panose="020B0503020204020204" pitchFamily="34" charset="-122"/>
                <a:ea typeface="微软雅黑" panose="020B0503020204020204" pitchFamily="34" charset="-122"/>
              </a:rPr>
              <a:t>缺少</a:t>
            </a:r>
            <a:r>
              <a:rPr lang="zh-CN" altLang="en-US" sz="1400" b="1" dirty="0">
                <a:latin typeface="微软雅黑" panose="020B0503020204020204" pitchFamily="34" charset="-122"/>
                <a:ea typeface="微软雅黑" panose="020B0503020204020204" pitchFamily="34" charset="-122"/>
              </a:rPr>
              <a:t>对象图（</a:t>
            </a:r>
            <a:r>
              <a:rPr lang="en-US" altLang="zh-CN" sz="1400" b="1" dirty="0">
                <a:latin typeface="微软雅黑" panose="020B0503020204020204" pitchFamily="34" charset="-122"/>
                <a:ea typeface="微软雅黑" panose="020B0503020204020204" pitchFamily="34" charset="-122"/>
              </a:rPr>
              <a:t>object diagram</a:t>
            </a:r>
            <a:r>
              <a:rPr lang="zh-CN" altLang="en-US" sz="1400" b="1" dirty="0">
                <a:latin typeface="微软雅黑" panose="020B0503020204020204" pitchFamily="34" charset="-122"/>
                <a:ea typeface="微软雅黑" panose="020B0503020204020204" pitchFamily="34" charset="-122"/>
              </a:rPr>
              <a:t>），包图（</a:t>
            </a:r>
            <a:r>
              <a:rPr lang="en-US" altLang="zh-CN" sz="1400" b="1" dirty="0">
                <a:latin typeface="微软雅黑" panose="020B0503020204020204" pitchFamily="34" charset="-122"/>
                <a:ea typeface="微软雅黑" panose="020B0503020204020204" pitchFamily="34" charset="-122"/>
              </a:rPr>
              <a:t>package diagram</a:t>
            </a:r>
            <a:r>
              <a:rPr lang="zh-CN" altLang="en-US" sz="1400" b="1" dirty="0">
                <a:latin typeface="微软雅黑" panose="020B0503020204020204" pitchFamily="34" charset="-122"/>
                <a:ea typeface="微软雅黑" panose="020B0503020204020204" pitchFamily="34" charset="-122"/>
              </a:rPr>
              <a:t>），时间图（</a:t>
            </a:r>
            <a:r>
              <a:rPr lang="en-US" altLang="zh-CN" sz="1400" b="1" dirty="0">
                <a:latin typeface="微软雅黑" panose="020B0503020204020204" pitchFamily="34" charset="-122"/>
                <a:ea typeface="微软雅黑" panose="020B0503020204020204" pitchFamily="34" charset="-122"/>
              </a:rPr>
              <a:t>UML timing diagram</a:t>
            </a:r>
            <a:r>
              <a:rPr lang="zh-CN" altLang="en-US" sz="1400" b="1" dirty="0">
                <a:latin typeface="微软雅黑" panose="020B0503020204020204" pitchFamily="34" charset="-122"/>
                <a:ea typeface="微软雅黑" panose="020B0503020204020204" pitchFamily="34" charset="-122"/>
              </a:rPr>
              <a:t>）和交互预览图（</a:t>
            </a:r>
            <a:r>
              <a:rPr lang="en-US" altLang="zh-CN" sz="1400" b="1" dirty="0">
                <a:latin typeface="微软雅黑" panose="020B0503020204020204" pitchFamily="34" charset="-122"/>
                <a:ea typeface="微软雅黑" panose="020B0503020204020204" pitchFamily="34" charset="-122"/>
              </a:rPr>
              <a:t>interaction overview diagram</a:t>
            </a:r>
            <a:r>
              <a:rPr lang="zh-CN" altLang="en-US" sz="1400" b="1" dirty="0">
                <a:latin typeface="微软雅黑" panose="020B0503020204020204" pitchFamily="34" charset="-122"/>
                <a:ea typeface="微软雅黑" panose="020B0503020204020204" pitchFamily="34" charset="-122"/>
              </a:rPr>
              <a:t>）等功能，虽然对象图和包图完全可以通过类图编辑器画出来。具有完全</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开源免费</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正反向工程</a:t>
            </a:r>
            <a:r>
              <a:rPr lang="zh-CN" altLang="en-US" sz="1400" b="1" dirty="0">
                <a:latin typeface="微软雅黑" panose="020B0503020204020204" pitchFamily="34" charset="-122"/>
                <a:ea typeface="微软雅黑" panose="020B0503020204020204" pitchFamily="34" charset="-122"/>
              </a:rPr>
              <a:t>，更为关键的是，能够</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导入</a:t>
            </a:r>
            <a:r>
              <a:rPr lang="en-US" altLang="zh-CN" sz="1400" b="1" dirty="0">
                <a:solidFill>
                  <a:schemeClr val="accent6">
                    <a:lumMod val="75000"/>
                  </a:schemeClr>
                </a:solidFill>
                <a:latin typeface="微软雅黑" panose="020B0503020204020204" pitchFamily="34" charset="-122"/>
                <a:ea typeface="微软雅黑" panose="020B0503020204020204" pitchFamily="34" charset="-122"/>
              </a:rPr>
              <a:t>rose</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rPr>
              <a:t>文件</a:t>
            </a:r>
            <a:r>
              <a:rPr lang="zh-CN" altLang="en-US" sz="1400" b="1" dirty="0">
                <a:latin typeface="微软雅黑" panose="020B0503020204020204" pitchFamily="34" charset="-122"/>
                <a:ea typeface="微软雅黑" panose="020B0503020204020204" pitchFamily="34" charset="-122"/>
              </a:rPr>
              <a:t>且支持的模式众多。</a:t>
            </a:r>
          </a:p>
        </p:txBody>
      </p:sp>
    </p:spTree>
    <p:extLst>
      <p:ext uri="{BB962C8B-B14F-4D97-AF65-F5344CB8AC3E}">
        <p14:creationId xmlns:p14="http://schemas.microsoft.com/office/powerpoint/2010/main" val="538065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306030" y="2212664"/>
            <a:ext cx="372235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r>
              <a:rPr lang="zh-CN" altLang="en-US" sz="4000" b="1" dirty="0">
                <a:solidFill>
                  <a:srgbClr val="EA5514"/>
                </a:solidFill>
                <a:latin typeface="微软雅黑" pitchFamily="34" charset="-122"/>
                <a:ea typeface="微软雅黑" pitchFamily="34" charset="-122"/>
                <a:cs typeface="宋体" pitchFamily="2" charset="-122"/>
              </a:rPr>
              <a:t>面向对象技术</a:t>
            </a:r>
            <a:endParaRPr lang="en-US" altLang="zh-CN" sz="4000" b="1" dirty="0">
              <a:solidFill>
                <a:srgbClr val="EA5514"/>
              </a:solidFill>
              <a:latin typeface="微软雅黑" pitchFamily="34" charset="-122"/>
              <a:ea typeface="微软雅黑" pitchFamily="34" charset="-122"/>
              <a:cs typeface="宋体" pitchFamily="2" charset="-122"/>
            </a:endParaRPr>
          </a:p>
          <a:p>
            <a:pPr algn="dist"/>
            <a:r>
              <a:rPr lang="zh-CN" altLang="en-US" sz="4000" b="1" dirty="0">
                <a:solidFill>
                  <a:srgbClr val="EA5514"/>
                </a:solidFill>
                <a:latin typeface="微软雅黑" pitchFamily="34" charset="-122"/>
                <a:ea typeface="微软雅黑" pitchFamily="34" charset="-122"/>
                <a:cs typeface="宋体" pitchFamily="2" charset="-122"/>
              </a:rPr>
              <a:t>和建模基础</a:t>
            </a:r>
          </a:p>
        </p:txBody>
      </p:sp>
    </p:spTree>
    <p:extLst>
      <p:ext uri="{BB962C8B-B14F-4D97-AF65-F5344CB8AC3E}">
        <p14:creationId xmlns:p14="http://schemas.microsoft.com/office/powerpoint/2010/main" val="85378910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工具对比总结</a:t>
            </a:r>
            <a:endParaRPr lang="en-US" altLang="zh-CN" sz="1600" b="1" dirty="0">
              <a:solidFill>
                <a:srgbClr val="EA5514"/>
              </a:solidFill>
              <a:latin typeface="微软雅黑" pitchFamily="34" charset="-122"/>
              <a:ea typeface="微软雅黑" pitchFamily="34" charset="-122"/>
              <a:cs typeface="宋体" pitchFamily="2" charset="-122"/>
            </a:endParaRPr>
          </a:p>
        </p:txBody>
      </p:sp>
      <p:graphicFrame>
        <p:nvGraphicFramePr>
          <p:cNvPr id="2" name="表格 2">
            <a:extLst>
              <a:ext uri="{FF2B5EF4-FFF2-40B4-BE49-F238E27FC236}">
                <a16:creationId xmlns:a16="http://schemas.microsoft.com/office/drawing/2014/main" id="{65018155-6C85-46FF-BAD8-2733FAA5864D}"/>
              </a:ext>
            </a:extLst>
          </p:cNvPr>
          <p:cNvGraphicFramePr>
            <a:graphicFrameLocks noGrp="1"/>
          </p:cNvGraphicFramePr>
          <p:nvPr>
            <p:extLst>
              <p:ext uri="{D42A27DB-BD31-4B8C-83A1-F6EECF244321}">
                <p14:modId xmlns:p14="http://schemas.microsoft.com/office/powerpoint/2010/main" val="3505971689"/>
              </p:ext>
            </p:extLst>
          </p:nvPr>
        </p:nvGraphicFramePr>
        <p:xfrm>
          <a:off x="1043608" y="1058788"/>
          <a:ext cx="7613028" cy="3456384"/>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773909">
                  <a:extLst>
                    <a:ext uri="{9D8B030D-6E8A-4147-A177-3AD203B41FA5}">
                      <a16:colId xmlns:a16="http://schemas.microsoft.com/office/drawing/2014/main" val="3689719046"/>
                    </a:ext>
                  </a:extLst>
                </a:gridCol>
                <a:gridCol w="3326080">
                  <a:extLst>
                    <a:ext uri="{9D8B030D-6E8A-4147-A177-3AD203B41FA5}">
                      <a16:colId xmlns:a16="http://schemas.microsoft.com/office/drawing/2014/main" val="276426852"/>
                    </a:ext>
                  </a:extLst>
                </a:gridCol>
                <a:gridCol w="2513039">
                  <a:extLst>
                    <a:ext uri="{9D8B030D-6E8A-4147-A177-3AD203B41FA5}">
                      <a16:colId xmlns:a16="http://schemas.microsoft.com/office/drawing/2014/main" val="214164978"/>
                    </a:ext>
                  </a:extLst>
                </a:gridCol>
              </a:tblGrid>
              <a:tr h="403706">
                <a:tc>
                  <a:txBody>
                    <a:bodyPr/>
                    <a:lstStyle/>
                    <a:p>
                      <a:pPr algn="ctr"/>
                      <a:r>
                        <a:rPr lang="zh-CN" altLang="en-US" sz="1600" b="1" dirty="0">
                          <a:latin typeface="微软雅黑" panose="020B0503020204020204" pitchFamily="34" charset="-122"/>
                          <a:ea typeface="微软雅黑" panose="020B0503020204020204" pitchFamily="34" charset="-122"/>
                        </a:rPr>
                        <a:t>名称</a:t>
                      </a:r>
                    </a:p>
                  </a:txBody>
                  <a:tcPr anchor="ctr"/>
                </a:tc>
                <a:tc>
                  <a:txBody>
                    <a:bodyPr/>
                    <a:lstStyle/>
                    <a:p>
                      <a:pPr algn="ctr"/>
                      <a:r>
                        <a:rPr lang="zh-CN" altLang="en-US" sz="1600" b="1" dirty="0">
                          <a:latin typeface="微软雅黑" panose="020B0503020204020204" pitchFamily="34" charset="-122"/>
                          <a:ea typeface="微软雅黑" panose="020B0503020204020204" pitchFamily="34" charset="-122"/>
                        </a:rPr>
                        <a:t>优点</a:t>
                      </a:r>
                    </a:p>
                  </a:txBody>
                  <a:tcPr anchor="ctr"/>
                </a:tc>
                <a:tc>
                  <a:txBody>
                    <a:bodyPr/>
                    <a:lstStyle/>
                    <a:p>
                      <a:pPr algn="ctr"/>
                      <a:r>
                        <a:rPr lang="zh-CN" altLang="en-US" sz="1600" b="1" dirty="0">
                          <a:latin typeface="微软雅黑" panose="020B0503020204020204" pitchFamily="34" charset="-122"/>
                          <a:ea typeface="微软雅黑" panose="020B0503020204020204" pitchFamily="34" charset="-122"/>
                        </a:rPr>
                        <a:t>缺点</a:t>
                      </a:r>
                    </a:p>
                  </a:txBody>
                  <a:tcPr anchor="ctr"/>
                </a:tc>
                <a:extLst>
                  <a:ext uri="{0D108BD9-81ED-4DB2-BD59-A6C34878D82A}">
                    <a16:rowId xmlns:a16="http://schemas.microsoft.com/office/drawing/2014/main" val="115994087"/>
                  </a:ext>
                </a:extLst>
              </a:tr>
              <a:tr h="895895">
                <a:tc>
                  <a:txBody>
                    <a:bodyPr/>
                    <a:lstStyle/>
                    <a:p>
                      <a:pPr algn="ct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rPr>
                        <a:t>Rational Rose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对系统的代码框架生成有很好的支持，容易体现迭代、用例驱动等特性，相关性最好。</a:t>
                      </a:r>
                    </a:p>
                  </a:txBody>
                  <a:tcPr anchor="ctr"/>
                </a:tc>
                <a:tc>
                  <a:txBody>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图形质量差，逻辑检查与控制差。</a:t>
                      </a:r>
                    </a:p>
                  </a:txBody>
                  <a:tcPr anchor="ctr"/>
                </a:tc>
                <a:extLst>
                  <a:ext uri="{0D108BD9-81ED-4DB2-BD59-A6C34878D82A}">
                    <a16:rowId xmlns:a16="http://schemas.microsoft.com/office/drawing/2014/main" val="4240602567"/>
                  </a:ext>
                </a:extLst>
              </a:tr>
              <a:tr h="630444">
                <a:tc>
                  <a:txBody>
                    <a:bodyPr/>
                    <a:lstStyle/>
                    <a:p>
                      <a:pPr algn="ctr"/>
                      <a:r>
                        <a:rPr lang="en-US" altLang="zh-CN" sz="1600" b="1" dirty="0">
                          <a:solidFill>
                            <a:schemeClr val="tx2">
                              <a:lumMod val="60000"/>
                              <a:lumOff val="40000"/>
                            </a:schemeClr>
                          </a:solidFill>
                          <a:latin typeface="微软雅黑" panose="020B0503020204020204" pitchFamily="34" charset="-122"/>
                          <a:ea typeface="微软雅黑" panose="020B0503020204020204" pitchFamily="34" charset="-122"/>
                        </a:rPr>
                        <a:t>Visio</a:t>
                      </a:r>
                      <a:endPar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目前最能够用图形方式来表达各种商业图形用途的工具。</a:t>
                      </a:r>
                    </a:p>
                  </a:txBody>
                  <a:tcPr anchor="ctr"/>
                </a:tc>
                <a:tc>
                  <a:txBody>
                    <a:bodyPr/>
                    <a:lstStyle/>
                    <a:p>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其衔接和相关性也是最差的，逻辑检查和控制差。</a:t>
                      </a:r>
                    </a:p>
                  </a:txBody>
                  <a:tcPr anchor="ctr"/>
                </a:tc>
                <a:extLst>
                  <a:ext uri="{0D108BD9-81ED-4DB2-BD59-A6C34878D82A}">
                    <a16:rowId xmlns:a16="http://schemas.microsoft.com/office/drawing/2014/main" val="3860088335"/>
                  </a:ext>
                </a:extLst>
              </a:tr>
              <a:tr h="895895">
                <a:tc>
                  <a:txBody>
                    <a:bodyPr/>
                    <a:lstStyle/>
                    <a:p>
                      <a:pPr algn="ctr"/>
                      <a:r>
                        <a:rPr lang="en-US" altLang="zh-CN" sz="1600" b="1" dirty="0" err="1">
                          <a:solidFill>
                            <a:srgbClr val="00B050"/>
                          </a:solidFill>
                          <a:latin typeface="微软雅黑" panose="020B0503020204020204" pitchFamily="34" charset="-122"/>
                          <a:ea typeface="微软雅黑" panose="020B0503020204020204" pitchFamily="34" charset="-122"/>
                        </a:rPr>
                        <a:t>PowerDesigner</a:t>
                      </a:r>
                      <a:endParaRPr lang="zh-CN" altLang="en-US" sz="1600" b="1" dirty="0">
                        <a:solidFill>
                          <a:srgbClr val="00B050"/>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1" dirty="0">
                          <a:solidFill>
                            <a:srgbClr val="00B050"/>
                          </a:solidFill>
                          <a:latin typeface="微软雅黑" panose="020B0503020204020204" pitchFamily="34" charset="-122"/>
                          <a:ea typeface="微软雅黑" panose="020B0503020204020204" pitchFamily="34" charset="-122"/>
                        </a:rPr>
                        <a:t>图形质量好，生成的文档容易自定义，逻辑检查与控制完善。</a:t>
                      </a:r>
                    </a:p>
                  </a:txBody>
                  <a:tcPr anchor="ctr"/>
                </a:tc>
                <a:tc>
                  <a:txBody>
                    <a:bodyPr/>
                    <a:lstStyle/>
                    <a:p>
                      <a:r>
                        <a:rPr lang="zh-CN" altLang="en-US" sz="1600" b="1" dirty="0">
                          <a:solidFill>
                            <a:srgbClr val="00B050"/>
                          </a:solidFill>
                          <a:latin typeface="微软雅黑" panose="020B0503020204020204" pitchFamily="34" charset="-122"/>
                          <a:ea typeface="微软雅黑" panose="020B0503020204020204" pitchFamily="34" charset="-122"/>
                        </a:rPr>
                        <a:t>相互之间的衔接较麻烦，体现不出来迭代和用例驱动的特点。</a:t>
                      </a:r>
                    </a:p>
                  </a:txBody>
                  <a:tcPr anchor="ctr"/>
                </a:tc>
                <a:extLst>
                  <a:ext uri="{0D108BD9-81ED-4DB2-BD59-A6C34878D82A}">
                    <a16:rowId xmlns:a16="http://schemas.microsoft.com/office/drawing/2014/main" val="237910206"/>
                  </a:ext>
                </a:extLst>
              </a:tr>
              <a:tr h="630444">
                <a:tc>
                  <a:txBody>
                    <a:bodyPr/>
                    <a:lstStyle/>
                    <a:p>
                      <a:pPr algn="ctr"/>
                      <a:r>
                        <a:rPr lang="en-US" altLang="zh-CN" sz="1600" b="1" dirty="0" err="1">
                          <a:solidFill>
                            <a:srgbClr val="0070C0"/>
                          </a:solidFill>
                          <a:latin typeface="微软雅黑" panose="020B0503020204020204" pitchFamily="34" charset="-122"/>
                          <a:ea typeface="微软雅黑" panose="020B0503020204020204" pitchFamily="34" charset="-122"/>
                        </a:rPr>
                        <a:t>StarUML</a:t>
                      </a:r>
                      <a:endParaRPr lang="zh-CN" altLang="en-US" sz="1600" b="1" dirty="0">
                        <a:solidFill>
                          <a:srgbClr val="0070C0"/>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1" dirty="0">
                          <a:solidFill>
                            <a:srgbClr val="0070C0"/>
                          </a:solidFill>
                          <a:latin typeface="微软雅黑" panose="020B0503020204020204" pitchFamily="34" charset="-122"/>
                          <a:ea typeface="微软雅黑" panose="020B0503020204020204" pitchFamily="34" charset="-122"/>
                        </a:rPr>
                        <a:t>可绘制</a:t>
                      </a:r>
                      <a:r>
                        <a:rPr lang="en-US" altLang="zh-CN" sz="1600" b="1" dirty="0">
                          <a:solidFill>
                            <a:srgbClr val="0070C0"/>
                          </a:solidFill>
                          <a:latin typeface="微软雅黑" panose="020B0503020204020204" pitchFamily="34" charset="-122"/>
                          <a:ea typeface="微软雅黑" panose="020B0503020204020204" pitchFamily="34" charset="-122"/>
                        </a:rPr>
                        <a:t>UML</a:t>
                      </a:r>
                      <a:r>
                        <a:rPr lang="zh-CN" altLang="en-US" sz="1600" b="1" dirty="0">
                          <a:solidFill>
                            <a:srgbClr val="0070C0"/>
                          </a:solidFill>
                          <a:latin typeface="微软雅黑" panose="020B0503020204020204" pitchFamily="34" charset="-122"/>
                          <a:ea typeface="微软雅黑" panose="020B0503020204020204" pitchFamily="34" charset="-122"/>
                        </a:rPr>
                        <a:t>中的常用图，并且支持</a:t>
                      </a:r>
                      <a:r>
                        <a:rPr lang="en-US" altLang="zh-CN" sz="1600" b="1" dirty="0">
                          <a:solidFill>
                            <a:srgbClr val="0070C0"/>
                          </a:solidFill>
                          <a:latin typeface="微软雅黑" panose="020B0503020204020204" pitchFamily="34" charset="-122"/>
                          <a:ea typeface="微软雅黑" panose="020B0503020204020204" pitchFamily="34" charset="-122"/>
                        </a:rPr>
                        <a:t>XML</a:t>
                      </a:r>
                      <a:r>
                        <a:rPr lang="zh-CN" altLang="en-US" sz="1600" b="1" dirty="0">
                          <a:solidFill>
                            <a:srgbClr val="0070C0"/>
                          </a:solidFill>
                          <a:latin typeface="微软雅黑" panose="020B0503020204020204" pitchFamily="34" charset="-122"/>
                          <a:ea typeface="微软雅黑" panose="020B0503020204020204" pitchFamily="34" charset="-122"/>
                        </a:rPr>
                        <a:t>以及导入</a:t>
                      </a:r>
                      <a:r>
                        <a:rPr lang="en-US" altLang="zh-CN" sz="1600" b="1" dirty="0">
                          <a:solidFill>
                            <a:srgbClr val="0070C0"/>
                          </a:solidFill>
                          <a:latin typeface="微软雅黑" panose="020B0503020204020204" pitchFamily="34" charset="-122"/>
                          <a:ea typeface="微软雅黑" panose="020B0503020204020204" pitchFamily="34" charset="-122"/>
                        </a:rPr>
                        <a:t>Rose</a:t>
                      </a:r>
                      <a:r>
                        <a:rPr lang="zh-CN" altLang="en-US" sz="1600" b="1" dirty="0">
                          <a:solidFill>
                            <a:srgbClr val="0070C0"/>
                          </a:solidFill>
                          <a:latin typeface="微软雅黑" panose="020B0503020204020204" pitchFamily="34" charset="-122"/>
                          <a:ea typeface="微软雅黑" panose="020B0503020204020204" pitchFamily="34" charset="-122"/>
                        </a:rPr>
                        <a:t>文件。</a:t>
                      </a:r>
                    </a:p>
                  </a:txBody>
                  <a:tcPr anchor="ctr"/>
                </a:tc>
                <a:tc>
                  <a:txBody>
                    <a:bodyPr/>
                    <a:lstStyle/>
                    <a:p>
                      <a:r>
                        <a:rPr lang="zh-CN" altLang="en-US" sz="1600" b="1" dirty="0">
                          <a:solidFill>
                            <a:srgbClr val="0070C0"/>
                          </a:solidFill>
                          <a:latin typeface="微软雅黑" panose="020B0503020204020204" pitchFamily="34" charset="-122"/>
                          <a:ea typeface="微软雅黑" panose="020B0503020204020204" pitchFamily="34" charset="-122"/>
                        </a:rPr>
                        <a:t>中国市场的使用率低，不支持汉化。</a:t>
                      </a:r>
                    </a:p>
                  </a:txBody>
                  <a:tcPr anchor="ctr"/>
                </a:tc>
                <a:extLst>
                  <a:ext uri="{0D108BD9-81ED-4DB2-BD59-A6C34878D82A}">
                    <a16:rowId xmlns:a16="http://schemas.microsoft.com/office/drawing/2014/main" val="1197870579"/>
                  </a:ext>
                </a:extLst>
              </a:tr>
            </a:tbl>
          </a:graphicData>
        </a:graphic>
      </p:graphicFrame>
      <p:pic>
        <p:nvPicPr>
          <p:cNvPr id="2050" name="Picture 2" descr="Rational Rose免费下载 v2019 破解版">
            <a:extLst>
              <a:ext uri="{FF2B5EF4-FFF2-40B4-BE49-F238E27FC236}">
                <a16:creationId xmlns:a16="http://schemas.microsoft.com/office/drawing/2014/main" id="{675E2A08-855E-4BED-AB06-800DCD64C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82" y="1590138"/>
            <a:ext cx="727826" cy="72782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27972A4-ACEE-4C6D-9F96-4F94FA44A560}"/>
              </a:ext>
            </a:extLst>
          </p:cNvPr>
          <p:cNvPicPr>
            <a:picLocks noChangeAspect="1"/>
          </p:cNvPicPr>
          <p:nvPr/>
        </p:nvPicPr>
        <p:blipFill>
          <a:blip r:embed="rId3"/>
          <a:stretch>
            <a:fillRect/>
          </a:stretch>
        </p:blipFill>
        <p:spPr>
          <a:xfrm>
            <a:off x="401920" y="2426940"/>
            <a:ext cx="588154" cy="538012"/>
          </a:xfrm>
          <a:prstGeom prst="rect">
            <a:avLst/>
          </a:prstGeom>
        </p:spPr>
      </p:pic>
      <p:pic>
        <p:nvPicPr>
          <p:cNvPr id="2052" name="Picture 4">
            <a:extLst>
              <a:ext uri="{FF2B5EF4-FFF2-40B4-BE49-F238E27FC236}">
                <a16:creationId xmlns:a16="http://schemas.microsoft.com/office/drawing/2014/main" id="{FE2680F3-7DEA-4977-B56C-627A24B2FA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05" y="3095138"/>
            <a:ext cx="645380" cy="6428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171D12-5E87-4D00-BB12-622830CFB7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335" y="3790898"/>
            <a:ext cx="724273" cy="72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7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常用</a:t>
            </a:r>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建模工具</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1" name="文本框 10">
            <a:extLst>
              <a:ext uri="{FF2B5EF4-FFF2-40B4-BE49-F238E27FC236}">
                <a16:creationId xmlns:a16="http://schemas.microsoft.com/office/drawing/2014/main" id="{EA9A7BF7-161D-4E7F-B4BA-CF430744A922}"/>
              </a:ext>
            </a:extLst>
          </p:cNvPr>
          <p:cNvSpPr txBox="1"/>
          <p:nvPr/>
        </p:nvSpPr>
        <p:spPr>
          <a:xfrm>
            <a:off x="2232060" y="1577923"/>
            <a:ext cx="5294300"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Q1:Rational Rose</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的两个受欢迎的特征是？</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62DF11D-FF26-4EB8-8528-C1907295180F}"/>
              </a:ext>
            </a:extLst>
          </p:cNvPr>
          <p:cNvSpPr txBox="1"/>
          <p:nvPr/>
        </p:nvSpPr>
        <p:spPr>
          <a:xfrm>
            <a:off x="2195736" y="3526652"/>
            <a:ext cx="652751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描述令你印象最深刻的</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建模工具，并给出具体的理由。</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C2B0271-72BE-4482-8283-108B7054F85F}"/>
              </a:ext>
            </a:extLst>
          </p:cNvPr>
          <p:cNvSpPr txBox="1"/>
          <p:nvPr/>
        </p:nvSpPr>
        <p:spPr>
          <a:xfrm>
            <a:off x="2232060" y="2539123"/>
            <a:ext cx="4294550" cy="458908"/>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提供反复式发展和来回旅程项目的能力。</a:t>
            </a:r>
          </a:p>
        </p:txBody>
      </p:sp>
      <p:sp>
        <p:nvSpPr>
          <p:cNvPr id="16" name="文本框 15">
            <a:extLst>
              <a:ext uri="{FF2B5EF4-FFF2-40B4-BE49-F238E27FC236}">
                <a16:creationId xmlns:a16="http://schemas.microsoft.com/office/drawing/2014/main" id="{36BA1E86-9028-49CF-B613-5422D74EC476}"/>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F3C4E348-24D9-47FD-B37F-519315465BF9}"/>
              </a:ext>
            </a:extLst>
          </p:cNvPr>
          <p:cNvGrpSpPr/>
          <p:nvPr/>
        </p:nvGrpSpPr>
        <p:grpSpPr bwMode="auto">
          <a:xfrm>
            <a:off x="565482" y="1801747"/>
            <a:ext cx="1196975" cy="1746250"/>
            <a:chOff x="0" y="0"/>
            <a:chExt cx="1335" cy="1947"/>
          </a:xfrm>
          <a:solidFill>
            <a:srgbClr val="EA5514"/>
          </a:solidFill>
        </p:grpSpPr>
        <p:sp>
          <p:nvSpPr>
            <p:cNvPr id="18" name="Freeform 22">
              <a:extLst>
                <a:ext uri="{FF2B5EF4-FFF2-40B4-BE49-F238E27FC236}">
                  <a16:creationId xmlns:a16="http://schemas.microsoft.com/office/drawing/2014/main" id="{B233E135-50A3-468C-9852-1E76A5A5A0CB}"/>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9E6FD832-1AA1-47A5-8215-C44B55FB71E0}"/>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F93606FF-9F78-47B7-82A4-1A4577436E07}"/>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D8A7A4F4-DCE0-4203-B36D-492FADCDECF4}"/>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82AF6187-CE26-464C-9BAD-B0E00110D05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extLst>
      <p:ext uri="{BB962C8B-B14F-4D97-AF65-F5344CB8AC3E}">
        <p14:creationId xmlns:p14="http://schemas.microsoft.com/office/powerpoint/2010/main" val="3987169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300" fill="hold"/>
                                        <p:tgtEl>
                                          <p:spTgt spid="53"/>
                                        </p:tgtEl>
                                        <p:attrNameLst>
                                          <p:attrName>ppt_w</p:attrName>
                                        </p:attrNameLst>
                                      </p:cBhvr>
                                      <p:tavLst>
                                        <p:tav tm="0">
                                          <p:val>
                                            <p:fltVal val="0"/>
                                          </p:val>
                                        </p:tav>
                                        <p:tav tm="100000">
                                          <p:val>
                                            <p:strVal val="#ppt_w"/>
                                          </p:val>
                                        </p:tav>
                                      </p:tavLst>
                                    </p:anim>
                                    <p:anim calcmode="lin" valueType="num">
                                      <p:cBhvr>
                                        <p:cTn id="11" dur="300" fill="hold"/>
                                        <p:tgtEl>
                                          <p:spTgt spid="53"/>
                                        </p:tgtEl>
                                        <p:attrNameLst>
                                          <p:attrName>ppt_h</p:attrName>
                                        </p:attrNameLst>
                                      </p:cBhvr>
                                      <p:tavLst>
                                        <p:tav tm="0">
                                          <p:val>
                                            <p:fltVal val="0"/>
                                          </p:val>
                                        </p:tav>
                                        <p:tav tm="100000">
                                          <p:val>
                                            <p:strVal val="#ppt_h"/>
                                          </p:val>
                                        </p:tav>
                                      </p:tavLst>
                                    </p:anim>
                                    <p:animEffect transition="in" filter="fade">
                                      <p:cBhvr>
                                        <p:cTn id="12" dur="300"/>
                                        <p:tgtEl>
                                          <p:spTgt spid="53"/>
                                        </p:tgtEl>
                                      </p:cBhvr>
                                    </p:animEffect>
                                  </p:childTnLst>
                                </p:cTn>
                              </p:par>
                              <p:par>
                                <p:cTn id="13" presetID="6" presetClass="emph" presetSubtype="0" autoRev="1" fill="hold" grpId="1" nodeType="withEffect">
                                  <p:stCondLst>
                                    <p:cond delay="300"/>
                                  </p:stCondLst>
                                  <p:childTnLst>
                                    <p:animScale>
                                      <p:cBhvr>
                                        <p:cTn id="14" dur="150" fill="hold"/>
                                        <p:tgtEl>
                                          <p:spTgt spid="53"/>
                                        </p:tgtEl>
                                      </p:cBhvr>
                                      <p:by x="110000" y="110000"/>
                                    </p:animScale>
                                  </p:childTnLst>
                                </p:cTn>
                              </p:par>
                              <p:par>
                                <p:cTn id="15" presetID="53" presetClass="entr" presetSubtype="16" fill="hold" grpId="0" nodeType="withEffect">
                                  <p:stCondLst>
                                    <p:cond delay="3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300" fill="hold"/>
                                        <p:tgtEl>
                                          <p:spTgt spid="52"/>
                                        </p:tgtEl>
                                        <p:attrNameLst>
                                          <p:attrName>ppt_w</p:attrName>
                                        </p:attrNameLst>
                                      </p:cBhvr>
                                      <p:tavLst>
                                        <p:tav tm="0">
                                          <p:val>
                                            <p:fltVal val="0"/>
                                          </p:val>
                                        </p:tav>
                                        <p:tav tm="100000">
                                          <p:val>
                                            <p:strVal val="#ppt_w"/>
                                          </p:val>
                                        </p:tav>
                                      </p:tavLst>
                                    </p:anim>
                                    <p:anim calcmode="lin" valueType="num">
                                      <p:cBhvr>
                                        <p:cTn id="18" dur="300" fill="hold"/>
                                        <p:tgtEl>
                                          <p:spTgt spid="52"/>
                                        </p:tgtEl>
                                        <p:attrNameLst>
                                          <p:attrName>ppt_h</p:attrName>
                                        </p:attrNameLst>
                                      </p:cBhvr>
                                      <p:tavLst>
                                        <p:tav tm="0">
                                          <p:val>
                                            <p:fltVal val="0"/>
                                          </p:val>
                                        </p:tav>
                                        <p:tav tm="100000">
                                          <p:val>
                                            <p:strVal val="#ppt_h"/>
                                          </p:val>
                                        </p:tav>
                                      </p:tavLst>
                                    </p:anim>
                                    <p:animEffect transition="in" filter="fade">
                                      <p:cBhvr>
                                        <p:cTn id="19" dur="300"/>
                                        <p:tgtEl>
                                          <p:spTgt spid="52"/>
                                        </p:tgtEl>
                                      </p:cBhvr>
                                    </p:animEffect>
                                  </p:childTnLst>
                                </p:cTn>
                              </p:par>
                              <p:par>
                                <p:cTn id="20" presetID="6" presetClass="emph" presetSubtype="0" autoRev="1" fill="hold" grpId="1" nodeType="withEffect">
                                  <p:stCondLst>
                                    <p:cond delay="600"/>
                                  </p:stCondLst>
                                  <p:childTnLst>
                                    <p:animScale>
                                      <p:cBhvr>
                                        <p:cTn id="21" dur="150" fill="hold"/>
                                        <p:tgtEl>
                                          <p:spTgt spid="52"/>
                                        </p:tgtEl>
                                      </p:cBhvr>
                                      <p:by x="110000" y="110000"/>
                                    </p:animScale>
                                  </p:childTnLst>
                                </p:cTn>
                              </p:par>
                              <p:par>
                                <p:cTn id="22" presetID="53" presetClass="entr" presetSubtype="16" fill="hold" grpId="0" nodeType="withEffect">
                                  <p:stCondLst>
                                    <p:cond delay="600"/>
                                  </p:stCondLst>
                                  <p:childTnLst>
                                    <p:set>
                                      <p:cBhvr>
                                        <p:cTn id="23" dur="1" fill="hold">
                                          <p:stCondLst>
                                            <p:cond delay="0"/>
                                          </p:stCondLst>
                                        </p:cTn>
                                        <p:tgtEl>
                                          <p:spTgt spid="51"/>
                                        </p:tgtEl>
                                        <p:attrNameLst>
                                          <p:attrName>style.visibility</p:attrName>
                                        </p:attrNameLst>
                                      </p:cBhvr>
                                      <p:to>
                                        <p:strVal val="visible"/>
                                      </p:to>
                                    </p:set>
                                    <p:anim calcmode="lin" valueType="num">
                                      <p:cBhvr>
                                        <p:cTn id="24" dur="300" fill="hold"/>
                                        <p:tgtEl>
                                          <p:spTgt spid="51"/>
                                        </p:tgtEl>
                                        <p:attrNameLst>
                                          <p:attrName>ppt_w</p:attrName>
                                        </p:attrNameLst>
                                      </p:cBhvr>
                                      <p:tavLst>
                                        <p:tav tm="0">
                                          <p:val>
                                            <p:fltVal val="0"/>
                                          </p:val>
                                        </p:tav>
                                        <p:tav tm="100000">
                                          <p:val>
                                            <p:strVal val="#ppt_w"/>
                                          </p:val>
                                        </p:tav>
                                      </p:tavLst>
                                    </p:anim>
                                    <p:anim calcmode="lin" valueType="num">
                                      <p:cBhvr>
                                        <p:cTn id="25" dur="300" fill="hold"/>
                                        <p:tgtEl>
                                          <p:spTgt spid="51"/>
                                        </p:tgtEl>
                                        <p:attrNameLst>
                                          <p:attrName>ppt_h</p:attrName>
                                        </p:attrNameLst>
                                      </p:cBhvr>
                                      <p:tavLst>
                                        <p:tav tm="0">
                                          <p:val>
                                            <p:fltVal val="0"/>
                                          </p:val>
                                        </p:tav>
                                        <p:tav tm="100000">
                                          <p:val>
                                            <p:strVal val="#ppt_h"/>
                                          </p:val>
                                        </p:tav>
                                      </p:tavLst>
                                    </p:anim>
                                    <p:animEffect transition="in" filter="fade">
                                      <p:cBhvr>
                                        <p:cTn id="26" dur="300"/>
                                        <p:tgtEl>
                                          <p:spTgt spid="51"/>
                                        </p:tgtEl>
                                      </p:cBhvr>
                                    </p:animEffect>
                                  </p:childTnLst>
                                </p:cTn>
                              </p:par>
                              <p:par>
                                <p:cTn id="27" presetID="6" presetClass="emph" presetSubtype="0" autoRev="1" fill="hold" grpId="1" nodeType="withEffect">
                                  <p:stCondLst>
                                    <p:cond delay="900"/>
                                  </p:stCondLst>
                                  <p:childTnLst>
                                    <p:animScale>
                                      <p:cBhvr>
                                        <p:cTn id="28" dur="150" fill="hold"/>
                                        <p:tgtEl>
                                          <p:spTgt spid="51"/>
                                        </p:tgtEl>
                                      </p:cBhvr>
                                      <p:by x="110000" y="110000"/>
                                    </p:animScale>
                                  </p:childTnLst>
                                </p:cTn>
                              </p:par>
                              <p:par>
                                <p:cTn id="29" presetID="53" presetClass="entr" presetSubtype="16" fill="hold" grpId="0" nodeType="withEffect">
                                  <p:stCondLst>
                                    <p:cond delay="900"/>
                                  </p:stCondLst>
                                  <p:childTnLst>
                                    <p:set>
                                      <p:cBhvr>
                                        <p:cTn id="30" dur="1" fill="hold">
                                          <p:stCondLst>
                                            <p:cond delay="0"/>
                                          </p:stCondLst>
                                        </p:cTn>
                                        <p:tgtEl>
                                          <p:spTgt spid="50"/>
                                        </p:tgtEl>
                                        <p:attrNameLst>
                                          <p:attrName>style.visibility</p:attrName>
                                        </p:attrNameLst>
                                      </p:cBhvr>
                                      <p:to>
                                        <p:strVal val="visible"/>
                                      </p:to>
                                    </p:set>
                                    <p:anim calcmode="lin" valueType="num">
                                      <p:cBhvr>
                                        <p:cTn id="31" dur="300" fill="hold"/>
                                        <p:tgtEl>
                                          <p:spTgt spid="50"/>
                                        </p:tgtEl>
                                        <p:attrNameLst>
                                          <p:attrName>ppt_w</p:attrName>
                                        </p:attrNameLst>
                                      </p:cBhvr>
                                      <p:tavLst>
                                        <p:tav tm="0">
                                          <p:val>
                                            <p:fltVal val="0"/>
                                          </p:val>
                                        </p:tav>
                                        <p:tav tm="100000">
                                          <p:val>
                                            <p:strVal val="#ppt_w"/>
                                          </p:val>
                                        </p:tav>
                                      </p:tavLst>
                                    </p:anim>
                                    <p:anim calcmode="lin" valueType="num">
                                      <p:cBhvr>
                                        <p:cTn id="32" dur="300" fill="hold"/>
                                        <p:tgtEl>
                                          <p:spTgt spid="50"/>
                                        </p:tgtEl>
                                        <p:attrNameLst>
                                          <p:attrName>ppt_h</p:attrName>
                                        </p:attrNameLst>
                                      </p:cBhvr>
                                      <p:tavLst>
                                        <p:tav tm="0">
                                          <p:val>
                                            <p:fltVal val="0"/>
                                          </p:val>
                                        </p:tav>
                                        <p:tav tm="100000">
                                          <p:val>
                                            <p:strVal val="#ppt_h"/>
                                          </p:val>
                                        </p:tav>
                                      </p:tavLst>
                                    </p:anim>
                                    <p:animEffect transition="in" filter="fade">
                                      <p:cBhvr>
                                        <p:cTn id="33" dur="300"/>
                                        <p:tgtEl>
                                          <p:spTgt spid="50"/>
                                        </p:tgtEl>
                                      </p:cBhvr>
                                    </p:animEffect>
                                  </p:childTnLst>
                                </p:cTn>
                              </p:par>
                              <p:par>
                                <p:cTn id="34" presetID="6" presetClass="emph" presetSubtype="0" autoRev="1" fill="hold" grpId="1" nodeType="withEffect">
                                  <p:stCondLst>
                                    <p:cond delay="1200"/>
                                  </p:stCondLst>
                                  <p:childTnLst>
                                    <p:animScale>
                                      <p:cBhvr>
                                        <p:cTn id="35" dur="150" fill="hold"/>
                                        <p:tgtEl>
                                          <p:spTgt spid="50"/>
                                        </p:tgtEl>
                                      </p:cBhvr>
                                      <p:by x="110000" y="110000"/>
                                    </p:animScale>
                                  </p:childTnLst>
                                </p:cTn>
                              </p:par>
                              <p:par>
                                <p:cTn id="36" presetID="53" presetClass="entr" presetSubtype="16" fill="hold" grpId="0" nodeType="withEffect">
                                  <p:stCondLst>
                                    <p:cond delay="500"/>
                                  </p:stCondLst>
                                  <p:childTnLst>
                                    <p:set>
                                      <p:cBhvr>
                                        <p:cTn id="37" dur="1" fill="hold">
                                          <p:stCondLst>
                                            <p:cond delay="0"/>
                                          </p:stCondLst>
                                        </p:cTn>
                                        <p:tgtEl>
                                          <p:spTgt spid="54"/>
                                        </p:tgtEl>
                                        <p:attrNameLst>
                                          <p:attrName>style.visibility</p:attrName>
                                        </p:attrNameLst>
                                      </p:cBhvr>
                                      <p:to>
                                        <p:strVal val="visible"/>
                                      </p:to>
                                    </p:set>
                                    <p:anim calcmode="lin" valueType="num">
                                      <p:cBhvr>
                                        <p:cTn id="38" dur="300" fill="hold"/>
                                        <p:tgtEl>
                                          <p:spTgt spid="54"/>
                                        </p:tgtEl>
                                        <p:attrNameLst>
                                          <p:attrName>ppt_w</p:attrName>
                                        </p:attrNameLst>
                                      </p:cBhvr>
                                      <p:tavLst>
                                        <p:tav tm="0">
                                          <p:val>
                                            <p:fltVal val="0"/>
                                          </p:val>
                                        </p:tav>
                                        <p:tav tm="100000">
                                          <p:val>
                                            <p:strVal val="#ppt_w"/>
                                          </p:val>
                                        </p:tav>
                                      </p:tavLst>
                                    </p:anim>
                                    <p:anim calcmode="lin" valueType="num">
                                      <p:cBhvr>
                                        <p:cTn id="39" dur="300" fill="hold"/>
                                        <p:tgtEl>
                                          <p:spTgt spid="54"/>
                                        </p:tgtEl>
                                        <p:attrNameLst>
                                          <p:attrName>ppt_h</p:attrName>
                                        </p:attrNameLst>
                                      </p:cBhvr>
                                      <p:tavLst>
                                        <p:tav tm="0">
                                          <p:val>
                                            <p:fltVal val="0"/>
                                          </p:val>
                                        </p:tav>
                                        <p:tav tm="100000">
                                          <p:val>
                                            <p:strVal val="#ppt_h"/>
                                          </p:val>
                                        </p:tav>
                                      </p:tavLst>
                                    </p:anim>
                                    <p:animEffect transition="in" filter="fade">
                                      <p:cBhvr>
                                        <p:cTn id="40" dur="300"/>
                                        <p:tgtEl>
                                          <p:spTgt spid="54"/>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par>
                                <p:cTn id="44" presetID="6" presetClass="emph" presetSubtype="0" autoRev="1" fill="hold" grpId="1" nodeType="withEffect">
                                  <p:stCondLst>
                                    <p:cond delay="800"/>
                                  </p:stCondLst>
                                  <p:childTnLst>
                                    <p:animScale>
                                      <p:cBhvr>
                                        <p:cTn id="45" dur="150" fill="hold"/>
                                        <p:tgtEl>
                                          <p:spTgt spid="54"/>
                                        </p:tgtEl>
                                      </p:cBhvr>
                                      <p:by x="110000" y="110000"/>
                                    </p:animScale>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440063" y="1983832"/>
            <a:ext cx="4674741"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b="1" dirty="0">
                <a:solidFill>
                  <a:srgbClr val="EA5514"/>
                </a:solidFill>
                <a:latin typeface="微软雅黑" pitchFamily="34" charset="-122"/>
                <a:ea typeface="微软雅黑" pitchFamily="34" charset="-122"/>
                <a:cs typeface="宋体" pitchFamily="2" charset="-122"/>
              </a:rPr>
              <a:t>Rational Rose</a:t>
            </a:r>
          </a:p>
          <a:p>
            <a:r>
              <a:rPr lang="zh-CN" altLang="en-US" sz="4400" b="1" dirty="0">
                <a:solidFill>
                  <a:srgbClr val="EA5514"/>
                </a:solidFill>
                <a:latin typeface="微软雅黑" pitchFamily="34" charset="-122"/>
                <a:ea typeface="微软雅黑" pitchFamily="34" charset="-122"/>
                <a:cs typeface="宋体" pitchFamily="2" charset="-122"/>
              </a:rPr>
              <a:t>安装与配置</a:t>
            </a:r>
          </a:p>
        </p:txBody>
      </p:sp>
    </p:spTree>
    <p:extLst>
      <p:ext uri="{BB962C8B-B14F-4D97-AF65-F5344CB8AC3E}">
        <p14:creationId xmlns:p14="http://schemas.microsoft.com/office/powerpoint/2010/main" val="385646362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安装与配置</a:t>
            </a:r>
            <a:r>
              <a:rPr lang="en-US" altLang="zh-CN" sz="1600" b="1" baseline="30000" dirty="0">
                <a:solidFill>
                  <a:srgbClr val="EA5514"/>
                </a:solidFill>
                <a:latin typeface="微软雅黑" pitchFamily="34" charset="-122"/>
                <a:ea typeface="微软雅黑" pitchFamily="34" charset="-122"/>
                <a:cs typeface="宋体" pitchFamily="2" charset="-122"/>
              </a:rPr>
              <a:t>[2]</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pic>
        <p:nvPicPr>
          <p:cNvPr id="5" name="图片 4">
            <a:extLst>
              <a:ext uri="{FF2B5EF4-FFF2-40B4-BE49-F238E27FC236}">
                <a16:creationId xmlns:a16="http://schemas.microsoft.com/office/drawing/2014/main" id="{94261574-70F7-44F2-9DF4-BF8644C23B50}"/>
              </a:ext>
            </a:extLst>
          </p:cNvPr>
          <p:cNvPicPr>
            <a:picLocks noChangeAspect="1"/>
          </p:cNvPicPr>
          <p:nvPr/>
        </p:nvPicPr>
        <p:blipFill>
          <a:blip r:embed="rId2"/>
          <a:stretch>
            <a:fillRect/>
          </a:stretch>
        </p:blipFill>
        <p:spPr>
          <a:xfrm>
            <a:off x="858344" y="1460076"/>
            <a:ext cx="3104064" cy="2155482"/>
          </a:xfrm>
          <a:prstGeom prst="rect">
            <a:avLst/>
          </a:prstGeom>
          <a:ln>
            <a:noFill/>
          </a:ln>
          <a:effectLst>
            <a:outerShdw blurRad="292100" dist="139700" dir="2700000" algn="tl" rotWithShape="0">
              <a:srgbClr val="333333">
                <a:alpha val="65000"/>
              </a:srgbClr>
            </a:outerShdw>
          </a:effectLst>
        </p:spPr>
      </p:pic>
      <p:sp>
        <p:nvSpPr>
          <p:cNvPr id="6" name="文本框 5">
            <a:extLst>
              <a:ext uri="{FF2B5EF4-FFF2-40B4-BE49-F238E27FC236}">
                <a16:creationId xmlns:a16="http://schemas.microsoft.com/office/drawing/2014/main" id="{703EE68E-B7C5-4743-A37E-B3EE6AF49BF1}"/>
              </a:ext>
            </a:extLst>
          </p:cNvPr>
          <p:cNvSpPr txBox="1"/>
          <p:nvPr/>
        </p:nvSpPr>
        <p:spPr>
          <a:xfrm>
            <a:off x="1124373" y="3984302"/>
            <a:ext cx="2730235"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首先先</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下载</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对应的</a:t>
            </a:r>
            <a:r>
              <a:rPr lang="zh-CN" altLang="en-US" b="1" dirty="0">
                <a:solidFill>
                  <a:srgbClr val="FF0000"/>
                </a:solidFill>
                <a:latin typeface="微软雅黑" panose="020B0503020204020204" pitchFamily="34" charset="-122"/>
                <a:ea typeface="微软雅黑" panose="020B0503020204020204" pitchFamily="34" charset="-122"/>
              </a:rPr>
              <a:t>安装包</a:t>
            </a:r>
          </a:p>
        </p:txBody>
      </p:sp>
      <p:pic>
        <p:nvPicPr>
          <p:cNvPr id="8" name="图片 7">
            <a:extLst>
              <a:ext uri="{FF2B5EF4-FFF2-40B4-BE49-F238E27FC236}">
                <a16:creationId xmlns:a16="http://schemas.microsoft.com/office/drawing/2014/main" id="{CB92F7E1-5641-4C34-9D9B-0228F78FF286}"/>
              </a:ext>
            </a:extLst>
          </p:cNvPr>
          <p:cNvPicPr>
            <a:picLocks noChangeAspect="1"/>
          </p:cNvPicPr>
          <p:nvPr/>
        </p:nvPicPr>
        <p:blipFill>
          <a:blip r:embed="rId3"/>
          <a:stretch>
            <a:fillRect/>
          </a:stretch>
        </p:blipFill>
        <p:spPr>
          <a:xfrm>
            <a:off x="5298032" y="1394550"/>
            <a:ext cx="2771246" cy="2221008"/>
          </a:xfrm>
          <a:prstGeom prst="rect">
            <a:avLst/>
          </a:prstGeom>
          <a:ln>
            <a:noFill/>
          </a:ln>
          <a:effectLst>
            <a:outerShdw blurRad="292100" dist="139700" dir="2700000" algn="tl" rotWithShape="0">
              <a:srgbClr val="333333">
                <a:alpha val="65000"/>
              </a:srgbClr>
            </a:outerShdw>
          </a:effectLst>
        </p:spPr>
      </p:pic>
      <p:sp>
        <p:nvSpPr>
          <p:cNvPr id="43" name="文本框 42">
            <a:extLst>
              <a:ext uri="{FF2B5EF4-FFF2-40B4-BE49-F238E27FC236}">
                <a16:creationId xmlns:a16="http://schemas.microsoft.com/office/drawing/2014/main" id="{C0BAB421-936B-4A60-89D3-B11C1430BF5C}"/>
              </a:ext>
            </a:extLst>
          </p:cNvPr>
          <p:cNvSpPr txBox="1"/>
          <p:nvPr/>
        </p:nvSpPr>
        <p:spPr>
          <a:xfrm>
            <a:off x="5279694" y="4011116"/>
            <a:ext cx="2678938"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接着</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点击</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setup</a:t>
            </a:r>
            <a:r>
              <a:rPr lang="zh-CN" altLang="en-US" b="1" dirty="0">
                <a:solidFill>
                  <a:srgbClr val="FF0000"/>
                </a:solidFill>
                <a:latin typeface="微软雅黑" panose="020B0503020204020204" pitchFamily="34" charset="-122"/>
                <a:ea typeface="微软雅黑" panose="020B0503020204020204" pitchFamily="34" charset="-122"/>
              </a:rPr>
              <a:t>开始安装</a:t>
            </a:r>
          </a:p>
        </p:txBody>
      </p:sp>
      <p:cxnSp>
        <p:nvCxnSpPr>
          <p:cNvPr id="3" name="直接箭头连接符 2">
            <a:extLst>
              <a:ext uri="{FF2B5EF4-FFF2-40B4-BE49-F238E27FC236}">
                <a16:creationId xmlns:a16="http://schemas.microsoft.com/office/drawing/2014/main" id="{5B8420A3-2DBF-43AE-9F95-FABF35C42950}"/>
              </a:ext>
            </a:extLst>
          </p:cNvPr>
          <p:cNvCxnSpPr/>
          <p:nvPr/>
        </p:nvCxnSpPr>
        <p:spPr>
          <a:xfrm>
            <a:off x="4211960" y="2570956"/>
            <a:ext cx="792088" cy="0"/>
          </a:xfrm>
          <a:prstGeom prst="straightConnector1">
            <a:avLst/>
          </a:prstGeom>
          <a:ln w="76200">
            <a:solidFill>
              <a:srgbClr val="EA5514"/>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36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Rational Rose</a:t>
            </a:r>
            <a:r>
              <a:rPr lang="zh-CN" altLang="en-US" sz="1600" b="1" dirty="0">
                <a:solidFill>
                  <a:srgbClr val="EA5514"/>
                </a:solidFill>
                <a:latin typeface="微软雅黑" pitchFamily="34" charset="-122"/>
                <a:ea typeface="微软雅黑" pitchFamily="34" charset="-122"/>
                <a:cs typeface="宋体" pitchFamily="2" charset="-122"/>
              </a:rPr>
              <a:t>安装与配置</a:t>
            </a:r>
          </a:p>
        </p:txBody>
      </p:sp>
      <p:pic>
        <p:nvPicPr>
          <p:cNvPr id="3" name="图片 2">
            <a:extLst>
              <a:ext uri="{FF2B5EF4-FFF2-40B4-BE49-F238E27FC236}">
                <a16:creationId xmlns:a16="http://schemas.microsoft.com/office/drawing/2014/main" id="{0DBCD69F-4AD8-48D2-B108-FC92F9D3DA08}"/>
              </a:ext>
            </a:extLst>
          </p:cNvPr>
          <p:cNvPicPr>
            <a:picLocks noChangeAspect="1"/>
          </p:cNvPicPr>
          <p:nvPr/>
        </p:nvPicPr>
        <p:blipFill>
          <a:blip r:embed="rId2"/>
          <a:stretch>
            <a:fillRect/>
          </a:stretch>
        </p:blipFill>
        <p:spPr>
          <a:xfrm>
            <a:off x="950976" y="1224747"/>
            <a:ext cx="2923267" cy="2297891"/>
          </a:xfrm>
          <a:prstGeom prst="rect">
            <a:avLst/>
          </a:prstGeom>
          <a:ln>
            <a:noFill/>
          </a:ln>
          <a:effectLst>
            <a:outerShdw blurRad="292100" dist="139700" dir="2700000" algn="tl" rotWithShape="0">
              <a:srgbClr val="333333">
                <a:alpha val="65000"/>
              </a:srgbClr>
            </a:outerShdw>
          </a:effectLst>
        </p:spPr>
      </p:pic>
      <p:sp>
        <p:nvSpPr>
          <p:cNvPr id="16" name="文本框 15">
            <a:extLst>
              <a:ext uri="{FF2B5EF4-FFF2-40B4-BE49-F238E27FC236}">
                <a16:creationId xmlns:a16="http://schemas.microsoft.com/office/drawing/2014/main" id="{6B169585-953E-48DC-BB50-08CCA0B249EF}"/>
              </a:ext>
            </a:extLst>
          </p:cNvPr>
          <p:cNvSpPr txBox="1"/>
          <p:nvPr/>
        </p:nvSpPr>
        <p:spPr>
          <a:xfrm>
            <a:off x="854804" y="3563881"/>
            <a:ext cx="3114865" cy="1197572"/>
          </a:xfrm>
          <a:prstGeom prst="rect">
            <a:avLst/>
          </a:prstGeom>
          <a:noFill/>
        </p:spPr>
        <p:txBody>
          <a:bodyPr wrap="square">
            <a:spAutoFit/>
          </a:bodyPr>
          <a:lstStyle/>
          <a:p>
            <a:pPr algn="ctr">
              <a:lnSpc>
                <a:spcPct val="150000"/>
              </a:lnSpc>
            </a:pPr>
            <a:r>
              <a:rPr lang="zh-CN" altLang="en-US" sz="1600" b="1" dirty="0">
                <a:solidFill>
                  <a:srgbClr val="F54E2A"/>
                </a:solidFill>
                <a:latin typeface="微软雅黑" panose="020B0503020204020204" pitchFamily="34" charset="-122"/>
                <a:ea typeface="微软雅黑" panose="020B0503020204020204" pitchFamily="34" charset="-122"/>
              </a:rPr>
              <a:t>点击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最上面的安装</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然后选择</a:t>
            </a:r>
            <a:r>
              <a:rPr lang="zh-CN" altLang="en-US" sz="1600" b="1" dirty="0">
                <a:solidFill>
                  <a:srgbClr val="FF0000"/>
                </a:solidFill>
                <a:latin typeface="微软雅黑" panose="020B0503020204020204" pitchFamily="34" charset="-122"/>
                <a:ea typeface="微软雅黑" panose="020B0503020204020204" pitchFamily="34" charset="-122"/>
              </a:rPr>
              <a:t>安装路径</a:t>
            </a:r>
            <a:endParaRPr lang="en-US" altLang="zh-CN" sz="1600" b="1" dirty="0">
              <a:latin typeface="微软雅黑" panose="020B0503020204020204" pitchFamily="34" charset="-122"/>
              <a:ea typeface="微软雅黑" panose="020B0503020204020204" pitchFamily="34" charset="-122"/>
            </a:endParaRPr>
          </a:p>
          <a:p>
            <a:pPr algn="ct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之后一直点</a:t>
            </a:r>
            <a:r>
              <a:rPr lang="zh-CN" altLang="en-US" sz="1600" b="1" dirty="0">
                <a:solidFill>
                  <a:srgbClr val="FF0000"/>
                </a:solidFill>
                <a:latin typeface="微软雅黑" panose="020B0503020204020204" pitchFamily="34" charset="-122"/>
                <a:ea typeface="微软雅黑" panose="020B0503020204020204" pitchFamily="34" charset="-122"/>
              </a:rPr>
              <a:t>下一步</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即可</a:t>
            </a:r>
          </a:p>
        </p:txBody>
      </p:sp>
      <p:pic>
        <p:nvPicPr>
          <p:cNvPr id="9" name="图片 8">
            <a:extLst>
              <a:ext uri="{FF2B5EF4-FFF2-40B4-BE49-F238E27FC236}">
                <a16:creationId xmlns:a16="http://schemas.microsoft.com/office/drawing/2014/main" id="{DBC5199D-C026-408C-A73F-460309806C9C}"/>
              </a:ext>
            </a:extLst>
          </p:cNvPr>
          <p:cNvPicPr>
            <a:picLocks noChangeAspect="1"/>
          </p:cNvPicPr>
          <p:nvPr/>
        </p:nvPicPr>
        <p:blipFill>
          <a:blip r:embed="rId3"/>
          <a:stretch>
            <a:fillRect/>
          </a:stretch>
        </p:blipFill>
        <p:spPr>
          <a:xfrm>
            <a:off x="5331148" y="1081742"/>
            <a:ext cx="3112854" cy="2494789"/>
          </a:xfrm>
          <a:prstGeom prst="rect">
            <a:avLst/>
          </a:prstGeom>
          <a:ln>
            <a:noFill/>
          </a:ln>
          <a:effectLst>
            <a:outerShdw blurRad="292100" dist="139700" dir="2700000" algn="tl" rotWithShape="0">
              <a:srgbClr val="333333">
                <a:alpha val="65000"/>
              </a:srgbClr>
            </a:outerShdw>
          </a:effectLst>
        </p:spPr>
      </p:pic>
      <p:sp>
        <p:nvSpPr>
          <p:cNvPr id="19" name="文本框 18">
            <a:extLst>
              <a:ext uri="{FF2B5EF4-FFF2-40B4-BE49-F238E27FC236}">
                <a16:creationId xmlns:a16="http://schemas.microsoft.com/office/drawing/2014/main" id="{88610586-AC3C-4AB9-8244-9F5C1B0129E5}"/>
              </a:ext>
            </a:extLst>
          </p:cNvPr>
          <p:cNvSpPr txBox="1"/>
          <p:nvPr/>
        </p:nvSpPr>
        <p:spPr>
          <a:xfrm>
            <a:off x="5174308" y="3867100"/>
            <a:ext cx="3112855" cy="787523"/>
          </a:xfrm>
          <a:prstGeom prst="rect">
            <a:avLst/>
          </a:prstGeom>
          <a:noFill/>
        </p:spPr>
        <p:txBody>
          <a:bodyPr wrap="square">
            <a:spAutoFit/>
          </a:bodyPr>
          <a:lstStyle/>
          <a:p>
            <a:pPr algn="ct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将文件替换</a:t>
            </a:r>
            <a:r>
              <a:rPr lang="zh-CN" altLang="en-US" sz="1600" b="1" dirty="0">
                <a:solidFill>
                  <a:srgbClr val="FF0000"/>
                </a:solidFill>
                <a:latin typeface="微软雅黑" panose="020B0503020204020204" pitchFamily="34" charset="-122"/>
                <a:ea typeface="微软雅黑" panose="020B0503020204020204" pitchFamily="34" charset="-122"/>
              </a:rPr>
              <a:t>指定目录</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即可打开使用</a:t>
            </a:r>
          </a:p>
        </p:txBody>
      </p:sp>
      <p:cxnSp>
        <p:nvCxnSpPr>
          <p:cNvPr id="12" name="直接箭头连接符 11">
            <a:extLst>
              <a:ext uri="{FF2B5EF4-FFF2-40B4-BE49-F238E27FC236}">
                <a16:creationId xmlns:a16="http://schemas.microsoft.com/office/drawing/2014/main" id="{5DAAD8CD-23F5-44F3-A261-46AB2BD38782}"/>
              </a:ext>
            </a:extLst>
          </p:cNvPr>
          <p:cNvCxnSpPr/>
          <p:nvPr/>
        </p:nvCxnSpPr>
        <p:spPr>
          <a:xfrm>
            <a:off x="4211960" y="2570956"/>
            <a:ext cx="792088" cy="0"/>
          </a:xfrm>
          <a:prstGeom prst="straightConnector1">
            <a:avLst/>
          </a:prstGeom>
          <a:ln w="76200">
            <a:solidFill>
              <a:srgbClr val="EA5514"/>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1618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440063" y="1983832"/>
            <a:ext cx="394836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000" b="1" dirty="0">
                <a:solidFill>
                  <a:srgbClr val="EA5514"/>
                </a:solidFill>
                <a:latin typeface="微软雅黑" pitchFamily="34" charset="-122"/>
                <a:ea typeface="微软雅黑" pitchFamily="34" charset="-122"/>
                <a:cs typeface="宋体" pitchFamily="2" charset="-122"/>
              </a:rPr>
              <a:t>Rational Rose</a:t>
            </a:r>
          </a:p>
          <a:p>
            <a:r>
              <a:rPr lang="zh-CN" altLang="en-US" sz="4000" b="1" dirty="0">
                <a:solidFill>
                  <a:srgbClr val="EA5514"/>
                </a:solidFill>
                <a:latin typeface="微软雅黑" pitchFamily="34" charset="-122"/>
                <a:ea typeface="微软雅黑" pitchFamily="34" charset="-122"/>
                <a:cs typeface="宋体" pitchFamily="2" charset="-122"/>
              </a:rPr>
              <a:t>使用与建模</a:t>
            </a:r>
            <a:endParaRPr lang="en-US" altLang="zh-CN" sz="40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9800972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5076056" y="544612"/>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界面介绍</a:t>
            </a:r>
            <a:r>
              <a:rPr lang="en-US" altLang="zh-CN" sz="1800" b="1" baseline="30000" dirty="0">
                <a:solidFill>
                  <a:srgbClr val="EA5514"/>
                </a:solidFill>
                <a:latin typeface="微软雅黑" pitchFamily="34" charset="-122"/>
                <a:ea typeface="微软雅黑" pitchFamily="34" charset="-122"/>
                <a:cs typeface="宋体" pitchFamily="2" charset="-122"/>
              </a:rPr>
              <a:t>[3]</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6CFF1F0-456E-4825-8ED1-441E0BF13459}"/>
              </a:ext>
            </a:extLst>
          </p:cNvPr>
          <p:cNvPicPr>
            <a:picLocks noChangeAspect="1"/>
          </p:cNvPicPr>
          <p:nvPr/>
        </p:nvPicPr>
        <p:blipFill>
          <a:blip r:embed="rId2"/>
          <a:stretch>
            <a:fillRect/>
          </a:stretch>
        </p:blipFill>
        <p:spPr>
          <a:xfrm>
            <a:off x="3923928" y="1202804"/>
            <a:ext cx="4536504" cy="3487893"/>
          </a:xfrm>
          <a:prstGeom prst="rect">
            <a:avLst/>
          </a:prstGeom>
          <a:ln>
            <a:noFill/>
          </a:ln>
          <a:effectLst>
            <a:outerShdw blurRad="292100" dist="139700" dir="2700000" algn="tl" rotWithShape="0">
              <a:srgbClr val="333333">
                <a:alpha val="65000"/>
              </a:srgbClr>
            </a:outerShdw>
          </a:effectLst>
        </p:spPr>
      </p:pic>
      <p:sp>
        <p:nvSpPr>
          <p:cNvPr id="15" name="文本框 14">
            <a:extLst>
              <a:ext uri="{FF2B5EF4-FFF2-40B4-BE49-F238E27FC236}">
                <a16:creationId xmlns:a16="http://schemas.microsoft.com/office/drawing/2014/main" id="{F46B2073-92FA-42B0-820B-9D8670F34EE4}"/>
              </a:ext>
            </a:extLst>
          </p:cNvPr>
          <p:cNvSpPr txBox="1"/>
          <p:nvPr/>
        </p:nvSpPr>
        <p:spPr>
          <a:xfrm>
            <a:off x="437713" y="2282924"/>
            <a:ext cx="3114865" cy="1289905"/>
          </a:xfrm>
          <a:prstGeom prst="rect">
            <a:avLst/>
          </a:prstGeom>
          <a:noFill/>
        </p:spPr>
        <p:txBody>
          <a:bodyPr wrap="square">
            <a:spAutoFit/>
          </a:bodyPr>
          <a:lstStyle/>
          <a:p>
            <a:pPr algn="ctr">
              <a:lnSpc>
                <a:spcPct val="150000"/>
              </a:lnSpc>
            </a:pP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界面的五大部分是</a:t>
            </a:r>
            <a:r>
              <a:rPr lang="zh-CN" altLang="en-US" sz="1800" b="1" dirty="0">
                <a:solidFill>
                  <a:srgbClr val="EA5514"/>
                </a:solidFill>
                <a:latin typeface="微软雅黑" panose="020B0503020204020204" pitchFamily="34" charset="-122"/>
                <a:ea typeface="微软雅黑" panose="020B0503020204020204" pitchFamily="34" charset="-122"/>
              </a:rPr>
              <a:t>浏览器</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rgbClr val="EA5514"/>
                </a:solidFill>
                <a:latin typeface="微软雅黑" panose="020B0503020204020204" pitchFamily="34" charset="-122"/>
                <a:ea typeface="微软雅黑" panose="020B0503020204020204" pitchFamily="34" charset="-122"/>
              </a:rPr>
              <a:t>文档窗口</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rgbClr val="EA5514"/>
                </a:solidFill>
                <a:latin typeface="微软雅黑" panose="020B0503020204020204" pitchFamily="34" charset="-122"/>
                <a:ea typeface="微软雅黑" panose="020B0503020204020204" pitchFamily="34" charset="-122"/>
              </a:rPr>
              <a:t>工具栏</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rgbClr val="EA5514"/>
                </a:solidFill>
                <a:latin typeface="微软雅黑" panose="020B0503020204020204" pitchFamily="34" charset="-122"/>
                <a:ea typeface="微软雅黑" panose="020B0503020204020204" pitchFamily="34" charset="-122"/>
              </a:rPr>
              <a:t>框图窗口</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b="1" dirty="0">
                <a:solidFill>
                  <a:srgbClr val="EA5514"/>
                </a:solidFill>
                <a:latin typeface="微软雅黑" panose="020B0503020204020204" pitchFamily="34" charset="-122"/>
                <a:ea typeface="微软雅黑" panose="020B0503020204020204" pitchFamily="34" charset="-122"/>
              </a:rPr>
              <a:t>日志</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4479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5436098" y="503581"/>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浏览器和视图</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634670" y="1334013"/>
            <a:ext cx="3679828" cy="3003515"/>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浏览器的层次结构，用在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模型中迅速漫游。在浏览器中显示了模型中增加的一切，如</a:t>
            </a:r>
            <a:r>
              <a:rPr lang="zh-CN" altLang="en-US" sz="1600" b="1" dirty="0">
                <a:solidFill>
                  <a:srgbClr val="EA5514"/>
                </a:solidFill>
                <a:latin typeface="微软雅黑" panose="020B0503020204020204" pitchFamily="34" charset="-122"/>
                <a:ea typeface="微软雅黑" panose="020B0503020204020204" pitchFamily="34" charset="-122"/>
              </a:rPr>
              <a:t>参与者、用例、类、组件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等等。</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浏览器中包含</a:t>
            </a:r>
            <a:r>
              <a:rPr lang="zh-CN" altLang="en-US" sz="1600" b="1" dirty="0">
                <a:solidFill>
                  <a:srgbClr val="EA5514"/>
                </a:solidFill>
                <a:latin typeface="微软雅黑" panose="020B0503020204020204" pitchFamily="34" charset="-122"/>
                <a:ea typeface="微软雅黑" panose="020B0503020204020204" pitchFamily="34" charset="-122"/>
              </a:rPr>
              <a:t>四个视图</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Use Case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视图、</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Logical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视图、</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Component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视图和</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Deployment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视图，右键</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new</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可以查看其包含的元素。</a:t>
            </a:r>
          </a:p>
        </p:txBody>
      </p:sp>
      <p:pic>
        <p:nvPicPr>
          <p:cNvPr id="6" name="图片 5">
            <a:extLst>
              <a:ext uri="{FF2B5EF4-FFF2-40B4-BE49-F238E27FC236}">
                <a16:creationId xmlns:a16="http://schemas.microsoft.com/office/drawing/2014/main" id="{DC064D03-9DAE-481D-9807-C7C743E4FAA1}"/>
              </a:ext>
            </a:extLst>
          </p:cNvPr>
          <p:cNvPicPr>
            <a:picLocks noChangeAspect="1"/>
          </p:cNvPicPr>
          <p:nvPr/>
        </p:nvPicPr>
        <p:blipFill>
          <a:blip r:embed="rId2"/>
          <a:stretch>
            <a:fillRect/>
          </a:stretch>
        </p:blipFill>
        <p:spPr>
          <a:xfrm>
            <a:off x="4860034" y="1130796"/>
            <a:ext cx="3305175"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1441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5148064" y="544612"/>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框图窗口</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421391" y="1706860"/>
            <a:ext cx="3414207" cy="2264851"/>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框图窗口中可以浏览模型中的一个或几个</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框图。改变框图元素时，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rgbClr val="EA5514"/>
                </a:solidFill>
                <a:latin typeface="微软雅黑" panose="020B0503020204020204" pitchFamily="34" charset="-122"/>
                <a:ea typeface="微软雅黑" panose="020B0503020204020204" pitchFamily="34" charset="-122"/>
              </a:rPr>
              <a:t>自动更新</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浏览器。同样用浏览器改变元素时，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自动更新相应框图。这样</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就可以保证模型的</a:t>
            </a:r>
            <a:r>
              <a:rPr lang="zh-CN" altLang="en-US" sz="1600" b="1" dirty="0">
                <a:solidFill>
                  <a:srgbClr val="EA5514"/>
                </a:solidFill>
                <a:latin typeface="微软雅黑" panose="020B0503020204020204" pitchFamily="34" charset="-122"/>
                <a:ea typeface="微软雅黑" panose="020B0503020204020204" pitchFamily="34" charset="-122"/>
              </a:rPr>
              <a:t>一致性</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F0C668A0-6CA0-4173-B669-E94BC9379BBD}"/>
              </a:ext>
            </a:extLst>
          </p:cNvPr>
          <p:cNvPicPr>
            <a:picLocks noChangeAspect="1"/>
          </p:cNvPicPr>
          <p:nvPr/>
        </p:nvPicPr>
        <p:blipFill>
          <a:blip r:embed="rId2"/>
          <a:stretch>
            <a:fillRect/>
          </a:stretch>
        </p:blipFill>
        <p:spPr>
          <a:xfrm>
            <a:off x="4211960" y="1376617"/>
            <a:ext cx="4278535" cy="3102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1810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5230617" y="1113699"/>
            <a:ext cx="3414207" cy="458908"/>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以</a:t>
            </a:r>
            <a:r>
              <a:rPr lang="zh-CN" altLang="en-US" b="1" dirty="0">
                <a:solidFill>
                  <a:srgbClr val="EA5514"/>
                </a:solidFill>
                <a:latin typeface="微软雅黑" panose="020B0503020204020204" pitchFamily="34" charset="-122"/>
                <a:ea typeface="微软雅黑" panose="020B0503020204020204" pitchFamily="34" charset="-122"/>
              </a:rPr>
              <a:t>用例图</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举例建模过程</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C8D379B-65C0-446D-B52E-9658A550B370}"/>
              </a:ext>
            </a:extLst>
          </p:cNvPr>
          <p:cNvPicPr>
            <a:picLocks noChangeAspect="1"/>
          </p:cNvPicPr>
          <p:nvPr/>
        </p:nvPicPr>
        <p:blipFill>
          <a:blip r:embed="rId2"/>
          <a:stretch>
            <a:fillRect/>
          </a:stretch>
        </p:blipFill>
        <p:spPr>
          <a:xfrm>
            <a:off x="499176" y="1418828"/>
            <a:ext cx="3227332" cy="2925495"/>
          </a:xfrm>
          <a:prstGeom prst="rect">
            <a:avLst/>
          </a:prstGeom>
          <a:ln>
            <a:noFill/>
          </a:ln>
          <a:effectLst>
            <a:outerShdw blurRad="292100" dist="139700" dir="2700000" algn="tl" rotWithShape="0">
              <a:srgbClr val="333333">
                <a:alpha val="65000"/>
              </a:srgbClr>
            </a:outerShdw>
          </a:effectLst>
        </p:spPr>
      </p:pic>
      <p:sp>
        <p:nvSpPr>
          <p:cNvPr id="13" name="文本框 12">
            <a:extLst>
              <a:ext uri="{FF2B5EF4-FFF2-40B4-BE49-F238E27FC236}">
                <a16:creationId xmlns:a16="http://schemas.microsoft.com/office/drawing/2014/main" id="{F42EB9E1-FF64-4222-88E3-CE15B3E78CEE}"/>
              </a:ext>
            </a:extLst>
          </p:cNvPr>
          <p:cNvSpPr txBox="1"/>
          <p:nvPr/>
        </p:nvSpPr>
        <p:spPr>
          <a:xfrm>
            <a:off x="4139952" y="1634852"/>
            <a:ext cx="4600662" cy="3003515"/>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）创建用例图</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在浏览器内的</a:t>
            </a:r>
            <a:r>
              <a:rPr lang="en-US" altLang="zh-CN" sz="1600" b="1" dirty="0">
                <a:solidFill>
                  <a:srgbClr val="EA5514"/>
                </a:solidFill>
                <a:latin typeface="微软雅黑" panose="020B0503020204020204" pitchFamily="34" charset="-122"/>
                <a:ea typeface="微软雅黑" panose="020B0503020204020204" pitchFamily="34" charset="-122"/>
              </a:rPr>
              <a:t>Use Case</a:t>
            </a:r>
            <a:r>
              <a:rPr lang="zh-CN" altLang="en-US" sz="1600" b="1" dirty="0">
                <a:solidFill>
                  <a:srgbClr val="EA5514"/>
                </a:solidFill>
                <a:latin typeface="微软雅黑" panose="020B0503020204020204" pitchFamily="34" charset="-122"/>
                <a:ea typeface="微软雅黑" panose="020B0503020204020204" pitchFamily="34" charset="-122"/>
              </a:rPr>
              <a:t>视图</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中，双击</a:t>
            </a:r>
            <a:r>
              <a:rPr lang="en-US" altLang="zh-CN" sz="1600" b="1" dirty="0">
                <a:solidFill>
                  <a:srgbClr val="EA5514"/>
                </a:solidFill>
                <a:latin typeface="微软雅黑" panose="020B0503020204020204" pitchFamily="34" charset="-122"/>
                <a:ea typeface="微软雅黑" panose="020B0503020204020204" pitchFamily="34" charset="-122"/>
              </a:rPr>
              <a:t>Main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，让新的用例图显示在框图窗口中。也可以新建一个</a:t>
            </a:r>
            <a:r>
              <a:rPr lang="zh-CN" altLang="en-US" sz="1600" b="1" dirty="0">
                <a:solidFill>
                  <a:srgbClr val="EA5514"/>
                </a:solidFill>
                <a:latin typeface="微软雅黑" panose="020B0503020204020204" pitchFamily="34" charset="-122"/>
                <a:ea typeface="微软雅黑" panose="020B0503020204020204" pitchFamily="34" charset="-122"/>
              </a:rPr>
              <a:t>包</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new——package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），之后选择</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new——use case diagram</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对系统而言总的用例一般画在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Use Case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视图中的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Main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里，如果一个系统可以创建多个用例图，则可以用包的形式来组织。</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4111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A163B42F-4430-4694-82EC-32F73783BEE1}"/>
              </a:ext>
            </a:extLst>
          </p:cNvPr>
          <p:cNvGrpSpPr/>
          <p:nvPr/>
        </p:nvGrpSpPr>
        <p:grpSpPr>
          <a:xfrm>
            <a:off x="0" y="997346"/>
            <a:ext cx="9144000" cy="3610026"/>
            <a:chOff x="-4282523" y="2186464"/>
            <a:chExt cx="9144000" cy="2729894"/>
          </a:xfrm>
        </p:grpSpPr>
        <p:sp>
          <p:nvSpPr>
            <p:cNvPr id="10" name="Rectangle 2" descr="psb">
              <a:extLst>
                <a:ext uri="{FF2B5EF4-FFF2-40B4-BE49-F238E27FC236}">
                  <a16:creationId xmlns:a16="http://schemas.microsoft.com/office/drawing/2014/main" id="{EB7A3FC6-8D5A-4D42-ADE3-DE6AB8BEA121}"/>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6B0BABA5-7ADC-42EF-9B1A-EE242EE7C687}"/>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面向对象的基本概念</a:t>
            </a:r>
          </a:p>
        </p:txBody>
      </p:sp>
      <p:sp>
        <p:nvSpPr>
          <p:cNvPr id="15" name="Rectangle 3"/>
          <p:cNvSpPr txBox="1">
            <a:spLocks noChangeArrowheads="1"/>
          </p:cNvSpPr>
          <p:nvPr/>
        </p:nvSpPr>
        <p:spPr>
          <a:xfrm>
            <a:off x="866108" y="1150542"/>
            <a:ext cx="7450308" cy="2994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lnSpc>
                <a:spcPct val="150000"/>
              </a:lnSpc>
              <a:buClrTx/>
              <a:buSzTx/>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sym typeface="+mn-ea"/>
              </a:rPr>
              <a:t>       我们之前都学习过</a:t>
            </a:r>
            <a:r>
              <a:rPr lang="en-US" altLang="zh-CN" sz="1600" b="1" dirty="0">
                <a:solidFill>
                  <a:srgbClr val="FAC090"/>
                </a:solidFill>
                <a:latin typeface="微软雅黑" panose="020B0503020204020204" pitchFamily="34" charset="-122"/>
                <a:ea typeface="微软雅黑" panose="020B0503020204020204" pitchFamily="34" charset="-122"/>
                <a:sym typeface="+mn-ea"/>
              </a:rPr>
              <a:t>面向过程</a:t>
            </a:r>
            <a:r>
              <a:rPr lang="en-US" altLang="zh-CN" sz="1600" b="1" dirty="0">
                <a:solidFill>
                  <a:schemeClr val="bg1"/>
                </a:solidFill>
                <a:latin typeface="微软雅黑" panose="020B0503020204020204" pitchFamily="34" charset="-122"/>
                <a:ea typeface="微软雅黑" panose="020B0503020204020204" pitchFamily="34" charset="-122"/>
                <a:sym typeface="+mn-ea"/>
              </a:rPr>
              <a:t>的程序设计，例如C语言。面向过程的语言是按流程化的思想来组织的。</a:t>
            </a:r>
            <a:r>
              <a:rPr lang="en-US" altLang="zh-CN" sz="1600" b="1" dirty="0">
                <a:solidFill>
                  <a:srgbClr val="FAC090"/>
                </a:solidFill>
                <a:latin typeface="微软雅黑" panose="020B0503020204020204" pitchFamily="34" charset="-122"/>
                <a:ea typeface="微软雅黑" panose="020B0503020204020204" pitchFamily="34" charset="-122"/>
                <a:sym typeface="+mn-ea"/>
              </a:rPr>
              <a:t>这种程序设计风格存在着数据抽象简单、信息完全暴露、算法复杂、无法很好地描述客观世界</a:t>
            </a:r>
            <a:r>
              <a:rPr lang="en-US" altLang="zh-CN" sz="1600" b="1" dirty="0">
                <a:solidFill>
                  <a:schemeClr val="bg1"/>
                </a:solidFill>
                <a:latin typeface="微软雅黑" panose="020B0503020204020204" pitchFamily="34" charset="-122"/>
                <a:ea typeface="微软雅黑" panose="020B0503020204020204" pitchFamily="34" charset="-122"/>
                <a:sym typeface="+mn-ea"/>
              </a:rPr>
              <a:t>等缺点。在程序设计过程中，为了实现有限度的代码重用，公共代码被组织成为过程或函数。当需要代码重用时，调用已经组织好的过程或函数。在这种应用方式中，如果软件项目庞大，程序的调试和维护将变得异常困难。 </a:t>
            </a:r>
          </a:p>
          <a:p>
            <a:pPr marL="0" algn="l">
              <a:lnSpc>
                <a:spcPct val="150000"/>
              </a:lnSpc>
              <a:buClrTx/>
              <a:buSzTx/>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为提高系统的稳定性，可修改性和可重用性，人们在实践中逐渐创造出</a:t>
            </a:r>
            <a:r>
              <a:rPr lang="en-US" altLang="zh-CN" sz="1600" b="1" dirty="0">
                <a:solidFill>
                  <a:srgbClr val="FAC090"/>
                </a:solidFill>
                <a:latin typeface="微软雅黑" panose="020B0503020204020204" pitchFamily="34" charset="-122"/>
                <a:ea typeface="微软雅黑" panose="020B0503020204020204" pitchFamily="34" charset="-122"/>
              </a:rPr>
              <a:t>面向对象方法</a:t>
            </a:r>
            <a:r>
              <a:rPr lang="zh-CN" altLang="en-US" sz="1600" b="1" dirty="0">
                <a:solidFill>
                  <a:schemeClr val="bg1"/>
                </a:solidFill>
                <a:latin typeface="微软雅黑" panose="020B0503020204020204" pitchFamily="34" charset="-122"/>
                <a:ea typeface="微软雅黑" panose="020B0503020204020204" pitchFamily="34" charset="-122"/>
              </a:rPr>
              <a:t>。</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42EB9E1-FF64-4222-88E3-CE15B3E78CEE}"/>
              </a:ext>
            </a:extLst>
          </p:cNvPr>
          <p:cNvSpPr txBox="1"/>
          <p:nvPr/>
        </p:nvSpPr>
        <p:spPr>
          <a:xfrm>
            <a:off x="3995936" y="1230555"/>
            <a:ext cx="4799653" cy="3372846"/>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）创建参与者</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在工具栏中选择“</a:t>
            </a:r>
            <a:r>
              <a:rPr lang="en-US" altLang="zh-CN" sz="1600" b="1" dirty="0">
                <a:solidFill>
                  <a:srgbClr val="EA5514"/>
                </a:solidFill>
                <a:latin typeface="微软雅黑" panose="020B0503020204020204" pitchFamily="34" charset="-122"/>
                <a:ea typeface="微软雅黑" panose="020B0503020204020204" pitchFamily="34" charset="-122"/>
              </a:rPr>
              <a:t>Actor</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”，光标的形状变成“</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”号，在用例图中放置参与者符号，鼠标单击左键，键入</a:t>
            </a:r>
            <a:r>
              <a:rPr lang="zh-CN" altLang="en-US" sz="1600" b="1" dirty="0">
                <a:solidFill>
                  <a:srgbClr val="EA5514"/>
                </a:solidFill>
                <a:latin typeface="微软雅黑" panose="020B0503020204020204" pitchFamily="34" charset="-122"/>
                <a:ea typeface="微软雅黑" panose="020B0503020204020204" pitchFamily="34" charset="-122"/>
              </a:rPr>
              <a:t>命名</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，如“客户”。</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若要简要的说明参与者，可以执行以下步骤：</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双击参与者符号，打开对话框，而且已将</a:t>
            </a:r>
            <a:r>
              <a:rPr lang="zh-CN" altLang="en-US" sz="1600" b="1" dirty="0">
                <a:solidFill>
                  <a:srgbClr val="EA5514"/>
                </a:solidFill>
                <a:latin typeface="微软雅黑" panose="020B0503020204020204" pitchFamily="34" charset="-122"/>
                <a:ea typeface="微软雅黑" panose="020B0503020204020204" pitchFamily="34" charset="-122"/>
              </a:rPr>
              <a:t>原型（</a:t>
            </a:r>
            <a:r>
              <a:rPr lang="en-US" altLang="zh-CN" sz="1600" b="1" dirty="0">
                <a:solidFill>
                  <a:srgbClr val="EA5514"/>
                </a:solidFill>
                <a:latin typeface="微软雅黑" panose="020B0503020204020204" pitchFamily="34" charset="-122"/>
                <a:ea typeface="微软雅黑" panose="020B0503020204020204" pitchFamily="34" charset="-122"/>
              </a:rPr>
              <a:t>stereotype</a:t>
            </a:r>
            <a:r>
              <a:rPr lang="zh-CN" altLang="en-US" sz="1600" b="1" dirty="0">
                <a:solidFill>
                  <a:srgbClr val="EA5514"/>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设置定义为：“</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Actor</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”，打开</a:t>
            </a:r>
            <a:r>
              <a:rPr lang="en-US" altLang="zh-CN" sz="1600" b="1" dirty="0">
                <a:solidFill>
                  <a:srgbClr val="EA5514"/>
                </a:solidFill>
                <a:latin typeface="微软雅黑" panose="020B0503020204020204" pitchFamily="34" charset="-122"/>
                <a:ea typeface="微软雅黑" panose="020B0503020204020204" pitchFamily="34" charset="-122"/>
              </a:rPr>
              <a:t>General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选项卡，在</a:t>
            </a:r>
            <a:r>
              <a:rPr lang="en-US" altLang="zh-CN" sz="1600" b="1" dirty="0">
                <a:solidFill>
                  <a:srgbClr val="EA5514"/>
                </a:solidFill>
                <a:latin typeface="微软雅黑" panose="020B0503020204020204" pitchFamily="34" charset="-122"/>
                <a:ea typeface="微软雅黑" panose="020B0503020204020204" pitchFamily="34" charset="-122"/>
              </a:rPr>
              <a:t>documentation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字段中写入该参与者的简要说明。</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4E29494-7E50-4823-A45A-B6091C36F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85" y="1504136"/>
            <a:ext cx="1562235" cy="2751058"/>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1178F247-1F39-4A5E-B952-6FDA2776F652}"/>
              </a:ext>
            </a:extLst>
          </p:cNvPr>
          <p:cNvPicPr>
            <a:picLocks noChangeAspect="1"/>
          </p:cNvPicPr>
          <p:nvPr/>
        </p:nvPicPr>
        <p:blipFill rotWithShape="1">
          <a:blip r:embed="rId3"/>
          <a:srcRect l="13401" r="23384"/>
          <a:stretch/>
        </p:blipFill>
        <p:spPr>
          <a:xfrm>
            <a:off x="2123728" y="1850876"/>
            <a:ext cx="1368152" cy="2057578"/>
          </a:xfrm>
          <a:prstGeom prst="rect">
            <a:avLst/>
          </a:prstGeom>
          <a:ln>
            <a:noFill/>
          </a:ln>
          <a:effectLst>
            <a:outerShdw blurRad="292100" dist="139700" dir="2700000" algn="tl" rotWithShape="0">
              <a:srgbClr val="333333">
                <a:alpha val="65000"/>
              </a:srgbClr>
            </a:outerShdw>
          </a:effectLst>
        </p:spPr>
      </p:pic>
      <p:pic>
        <p:nvPicPr>
          <p:cNvPr id="10" name="图片 9">
            <a:extLst>
              <a:ext uri="{FF2B5EF4-FFF2-40B4-BE49-F238E27FC236}">
                <a16:creationId xmlns:a16="http://schemas.microsoft.com/office/drawing/2014/main" id="{664E1D1F-164C-47FD-B6B9-CE0C8FF3B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12" y="1091435"/>
            <a:ext cx="2575711" cy="3474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9131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42EB9E1-FF64-4222-88E3-CE15B3E78CEE}"/>
              </a:ext>
            </a:extLst>
          </p:cNvPr>
          <p:cNvSpPr txBox="1"/>
          <p:nvPr/>
        </p:nvSpPr>
        <p:spPr>
          <a:xfrm>
            <a:off x="4211960" y="1179692"/>
            <a:ext cx="4530120" cy="3003515"/>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）创建用例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在工具栏中选择“</a:t>
            </a:r>
            <a:r>
              <a:rPr lang="en-US" altLang="zh-CN" sz="1600" b="1" dirty="0">
                <a:solidFill>
                  <a:srgbClr val="EA5514"/>
                </a:solidFill>
                <a:latin typeface="微软雅黑" panose="020B0503020204020204" pitchFamily="34" charset="-122"/>
                <a:ea typeface="微软雅黑" panose="020B0503020204020204" pitchFamily="34" charset="-122"/>
              </a:rPr>
              <a:t>Use Case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”，光标的形状变成“</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”号，在用例图中放置参与者符号，鼠标单击左键，键入</a:t>
            </a:r>
            <a:r>
              <a:rPr lang="zh-CN" altLang="en-US" sz="1600" b="1" dirty="0">
                <a:solidFill>
                  <a:srgbClr val="EA5514"/>
                </a:solidFill>
                <a:latin typeface="微软雅黑" panose="020B0503020204020204" pitchFamily="34" charset="-122"/>
                <a:ea typeface="微软雅黑" panose="020B0503020204020204" pitchFamily="34" charset="-122"/>
              </a:rPr>
              <a:t>命名</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，如“存款”。</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若要简要的说明用例，可以执行以下步骤：</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双击用例符号，打开</a:t>
            </a:r>
            <a:r>
              <a:rPr lang="en-US" altLang="zh-CN" sz="1600" b="1" dirty="0">
                <a:solidFill>
                  <a:srgbClr val="EA5514"/>
                </a:solidFill>
                <a:latin typeface="微软雅黑" panose="020B0503020204020204" pitchFamily="34" charset="-122"/>
                <a:ea typeface="微软雅黑" panose="020B0503020204020204" pitchFamily="34" charset="-122"/>
              </a:rPr>
              <a:t>Genera</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选项卡，在</a:t>
            </a:r>
            <a:r>
              <a:rPr lang="en-US" altLang="zh-CN" sz="1600" b="1" dirty="0">
                <a:solidFill>
                  <a:srgbClr val="EA5514"/>
                </a:solidFill>
                <a:latin typeface="微软雅黑" panose="020B0503020204020204" pitchFamily="34" charset="-122"/>
                <a:ea typeface="微软雅黑" panose="020B0503020204020204" pitchFamily="34" charset="-122"/>
              </a:rPr>
              <a:t>documentation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字段中写入该参与者的简要说明。</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F27FD31-0F9E-4192-AD8F-F74423D54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20" y="1548758"/>
            <a:ext cx="3238938" cy="2265384"/>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4EAFAC76-5E04-4C56-A4E2-467C7C4DF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79" y="1110271"/>
            <a:ext cx="2581422" cy="3372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4383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42EB9E1-FF64-4222-88E3-CE15B3E78CEE}"/>
              </a:ext>
            </a:extLst>
          </p:cNvPr>
          <p:cNvSpPr txBox="1"/>
          <p:nvPr/>
        </p:nvSpPr>
        <p:spPr>
          <a:xfrm>
            <a:off x="4067944" y="1418828"/>
            <a:ext cx="4536504" cy="3372846"/>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）记录参与者和用例之间的关系</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从工具栏中选择</a:t>
            </a:r>
            <a:r>
              <a:rPr lang="zh-CN" altLang="en-US" sz="1600" b="1" dirty="0">
                <a:solidFill>
                  <a:srgbClr val="EA5514"/>
                </a:solidFill>
                <a:latin typeface="微软雅黑" panose="020B0503020204020204" pitchFamily="34" charset="-122"/>
                <a:ea typeface="微软雅黑" panose="020B0503020204020204" pitchFamily="34" charset="-122"/>
              </a:rPr>
              <a:t>关联关系箭头</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，将光标定位在用例图中的参与者上，单击鼠标左键并将光标</a:t>
            </a:r>
            <a:r>
              <a:rPr lang="zh-CN" altLang="en-US" sz="1600" b="1" dirty="0">
                <a:solidFill>
                  <a:srgbClr val="EA5514"/>
                </a:solidFill>
                <a:latin typeface="微软雅黑" panose="020B0503020204020204" pitchFamily="34" charset="-122"/>
                <a:ea typeface="微软雅黑" panose="020B0503020204020204" pitchFamily="34" charset="-122"/>
              </a:rPr>
              <a:t>移动</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到用例符号上，然后</a:t>
            </a:r>
            <a:r>
              <a:rPr lang="zh-CN" altLang="en-US" sz="1600" b="1" dirty="0">
                <a:solidFill>
                  <a:srgbClr val="EA5514"/>
                </a:solidFill>
                <a:latin typeface="微软雅黑" panose="020B0503020204020204" pitchFamily="34" charset="-122"/>
                <a:ea typeface="微软雅黑" panose="020B0503020204020204" pitchFamily="34" charset="-122"/>
              </a:rPr>
              <a:t>释放</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鼠标左键。</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若要简要的说明关系，可以执行以下步骤：</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双击关联关系符号，打开</a:t>
            </a:r>
            <a:r>
              <a:rPr lang="en-US" altLang="zh-CN" sz="1600" b="1" dirty="0">
                <a:solidFill>
                  <a:srgbClr val="EA5514"/>
                </a:solidFill>
                <a:latin typeface="微软雅黑" panose="020B0503020204020204" pitchFamily="34" charset="-122"/>
                <a:ea typeface="微软雅黑" panose="020B0503020204020204" pitchFamily="34" charset="-122"/>
              </a:rPr>
              <a:t>General</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选项卡，在</a:t>
            </a:r>
            <a:r>
              <a:rPr lang="en-US" altLang="zh-CN" sz="1600" b="1" dirty="0">
                <a:solidFill>
                  <a:srgbClr val="EA5514"/>
                </a:solidFill>
                <a:latin typeface="微软雅黑" panose="020B0503020204020204" pitchFamily="34" charset="-122"/>
                <a:ea typeface="微软雅黑" panose="020B0503020204020204" pitchFamily="34" charset="-122"/>
              </a:rPr>
              <a:t>documentation</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字段中写入该参与者的简要说明。</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pic>
        <p:nvPicPr>
          <p:cNvPr id="10" name="图片 9">
            <a:extLst>
              <a:ext uri="{FF2B5EF4-FFF2-40B4-BE49-F238E27FC236}">
                <a16:creationId xmlns:a16="http://schemas.microsoft.com/office/drawing/2014/main" id="{7BE6BEF3-E3AA-4B51-80F6-22BE89A8C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07" y="1634852"/>
            <a:ext cx="3307367" cy="2225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1649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42EB9E1-FF64-4222-88E3-CE15B3E78CEE}"/>
              </a:ext>
            </a:extLst>
          </p:cNvPr>
          <p:cNvSpPr txBox="1"/>
          <p:nvPr/>
        </p:nvSpPr>
        <p:spPr>
          <a:xfrm>
            <a:off x="4572000" y="1768127"/>
            <a:ext cx="3652896" cy="2264851"/>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）添加泛化关系</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从工具栏中选择</a:t>
            </a:r>
            <a:r>
              <a:rPr lang="zh-CN" altLang="en-US" sz="1600" b="1" dirty="0">
                <a:solidFill>
                  <a:srgbClr val="EA5514"/>
                </a:solidFill>
                <a:latin typeface="微软雅黑" panose="020B0503020204020204" pitchFamily="34" charset="-122"/>
                <a:ea typeface="微软雅黑" panose="020B0503020204020204" pitchFamily="34" charset="-122"/>
              </a:rPr>
              <a:t>泛化关系箭头</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从</a:t>
            </a:r>
            <a:r>
              <a:rPr lang="zh-CN" altLang="en-US" sz="1600" b="1" dirty="0">
                <a:solidFill>
                  <a:srgbClr val="EA5514"/>
                </a:solidFill>
                <a:latin typeface="微软雅黑" panose="020B0503020204020204" pitchFamily="34" charset="-122"/>
                <a:ea typeface="微软雅黑" panose="020B0503020204020204" pitchFamily="34" charset="-122"/>
              </a:rPr>
              <a:t>子用例</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拖向</a:t>
            </a:r>
            <a:r>
              <a:rPr lang="zh-CN" altLang="en-US" sz="1600" b="1" dirty="0">
                <a:solidFill>
                  <a:srgbClr val="EA5514"/>
                </a:solidFill>
                <a:latin typeface="微软雅黑" panose="020B0503020204020204" pitchFamily="34" charset="-122"/>
                <a:ea typeface="微软雅黑" panose="020B0503020204020204" pitchFamily="34" charset="-122"/>
              </a:rPr>
              <a:t>父用例</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，也可从子参与者拖向父参与者。</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简要说明关系执行步骤同上类似。</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pic>
        <p:nvPicPr>
          <p:cNvPr id="3" name="图片 2">
            <a:extLst>
              <a:ext uri="{FF2B5EF4-FFF2-40B4-BE49-F238E27FC236}">
                <a16:creationId xmlns:a16="http://schemas.microsoft.com/office/drawing/2014/main" id="{1EE9BBD0-5764-48B7-BD5E-5BA85F606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04" y="1408087"/>
            <a:ext cx="3249084" cy="2984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7480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使用 </a:t>
            </a:r>
            <a:r>
              <a:rPr lang="en-US" altLang="zh-CN" sz="1600" b="1" dirty="0">
                <a:solidFill>
                  <a:srgbClr val="EA5514"/>
                </a:solidFill>
                <a:latin typeface="微软雅黑" pitchFamily="34" charset="-122"/>
                <a:ea typeface="微软雅黑" pitchFamily="34" charset="-122"/>
                <a:cs typeface="宋体" pitchFamily="2" charset="-122"/>
              </a:rPr>
              <a:t>Rational Rose </a:t>
            </a:r>
            <a:r>
              <a:rPr lang="zh-CN" altLang="en-US" sz="1600" b="1" dirty="0">
                <a:solidFill>
                  <a:srgbClr val="EA5514"/>
                </a:solidFill>
                <a:latin typeface="微软雅黑" pitchFamily="34" charset="-122"/>
                <a:ea typeface="微软雅黑" pitchFamily="34" charset="-122"/>
                <a:cs typeface="宋体" pitchFamily="2" charset="-122"/>
              </a:rPr>
              <a:t>建模</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766674" y="596427"/>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建模的基本过程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42EB9E1-FF64-4222-88E3-CE15B3E78CEE}"/>
              </a:ext>
            </a:extLst>
          </p:cNvPr>
          <p:cNvSpPr txBox="1"/>
          <p:nvPr/>
        </p:nvSpPr>
        <p:spPr>
          <a:xfrm>
            <a:off x="814485" y="942040"/>
            <a:ext cx="4600662" cy="1156855"/>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）保存、导出</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err="1">
                <a:solidFill>
                  <a:srgbClr val="EA5514"/>
                </a:solidFill>
                <a:latin typeface="微软雅黑" panose="020B0503020204020204" pitchFamily="34" charset="-122"/>
                <a:ea typeface="微软雅黑" panose="020B0503020204020204" pitchFamily="34" charset="-122"/>
              </a:rPr>
              <a:t>Ctrl+S</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即可保存</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导出可用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File——</a:t>
            </a:r>
            <a:r>
              <a:rPr lang="en-US" altLang="zh-CN" sz="1600" b="1" dirty="0">
                <a:solidFill>
                  <a:srgbClr val="EA5514"/>
                </a:solidFill>
                <a:latin typeface="微软雅黑" panose="020B0503020204020204" pitchFamily="34" charset="-122"/>
                <a:ea typeface="微软雅黑" panose="020B0503020204020204" pitchFamily="34" charset="-122"/>
              </a:rPr>
              <a:t>Export </a:t>
            </a:r>
            <a:r>
              <a:rPr lang="en-US" altLang="zh-CN" sz="1600" b="1" dirty="0" err="1">
                <a:solidFill>
                  <a:srgbClr val="EA5514"/>
                </a:solidFill>
                <a:latin typeface="微软雅黑" panose="020B0503020204020204" pitchFamily="34" charset="-122"/>
                <a:ea typeface="微软雅黑" panose="020B0503020204020204" pitchFamily="34" charset="-122"/>
              </a:rPr>
              <a:t>NewPackage</a:t>
            </a:r>
            <a:endParaRPr lang="en-US" altLang="zh-CN" sz="1600" b="1" dirty="0">
              <a:solidFill>
                <a:srgbClr val="EA551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79C07DC-12A7-4C57-B3C6-A014802A7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41" y="2225040"/>
            <a:ext cx="3376380" cy="2325595"/>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D2AEF241-23D2-43A2-B2FB-69B1CB34EEB2}"/>
              </a:ext>
            </a:extLst>
          </p:cNvPr>
          <p:cNvPicPr>
            <a:picLocks noChangeAspect="1"/>
          </p:cNvPicPr>
          <p:nvPr/>
        </p:nvPicPr>
        <p:blipFill>
          <a:blip r:embed="rId3"/>
          <a:stretch>
            <a:fillRect/>
          </a:stretch>
        </p:blipFill>
        <p:spPr>
          <a:xfrm>
            <a:off x="6026762" y="1244978"/>
            <a:ext cx="2017141" cy="33787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3084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757377" y="2181317"/>
            <a:ext cx="27874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r>
              <a:rPr lang="zh-CN" altLang="en-US" sz="4800" b="1" dirty="0">
                <a:solidFill>
                  <a:srgbClr val="EA5514"/>
                </a:solidFill>
                <a:latin typeface="微软雅黑" pitchFamily="34" charset="-122"/>
                <a:ea typeface="微软雅黑" pitchFamily="34" charset="-122"/>
                <a:cs typeface="宋体" pitchFamily="2" charset="-122"/>
              </a:rPr>
              <a:t>双向工程</a:t>
            </a:r>
            <a:endParaRPr lang="en-US" altLang="zh-CN" sz="48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70192320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455876" y="584741"/>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双向工程</a:t>
            </a:r>
            <a:r>
              <a:rPr lang="en-US" altLang="zh-CN" sz="1800" b="1" baseline="30000" dirty="0">
                <a:solidFill>
                  <a:srgbClr val="EA5514"/>
                </a:solidFill>
                <a:latin typeface="微软雅黑" pitchFamily="34" charset="-122"/>
                <a:ea typeface="微软雅黑" pitchFamily="34" charset="-122"/>
                <a:cs typeface="宋体" pitchFamily="2" charset="-122"/>
              </a:rPr>
              <a:t>[4]</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1044206" y="1212894"/>
            <a:ext cx="6912768" cy="787523"/>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Rational 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提供了一中在描述系统的架构或设计和代码的模型之间进行</a:t>
            </a:r>
            <a:r>
              <a:rPr lang="zh-CN" altLang="en-US" sz="1600" b="1" dirty="0">
                <a:solidFill>
                  <a:srgbClr val="EA5514"/>
                </a:solidFill>
                <a:latin typeface="微软雅黑" panose="020B0503020204020204" pitchFamily="34" charset="-122"/>
                <a:ea typeface="微软雅黑" panose="020B0503020204020204" pitchFamily="34" charset="-122"/>
              </a:rPr>
              <a:t>双向交互</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的机制。</a:t>
            </a:r>
          </a:p>
        </p:txBody>
      </p:sp>
      <p:pic>
        <p:nvPicPr>
          <p:cNvPr id="3" name="图片 2">
            <a:extLst>
              <a:ext uri="{FF2B5EF4-FFF2-40B4-BE49-F238E27FC236}">
                <a16:creationId xmlns:a16="http://schemas.microsoft.com/office/drawing/2014/main" id="{8C1C8C3A-3688-4FF7-A2CE-5083164D8764}"/>
              </a:ext>
            </a:extLst>
          </p:cNvPr>
          <p:cNvPicPr>
            <a:picLocks noChangeAspect="1"/>
          </p:cNvPicPr>
          <p:nvPr/>
        </p:nvPicPr>
        <p:blipFill>
          <a:blip r:embed="rId2"/>
          <a:stretch>
            <a:fillRect/>
          </a:stretch>
        </p:blipFill>
        <p:spPr>
          <a:xfrm>
            <a:off x="2087724" y="2363721"/>
            <a:ext cx="4968552" cy="2193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0792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455876" y="584741"/>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正向工程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1072343" y="1305529"/>
            <a:ext cx="7056784" cy="787523"/>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正向工程指从模型直接产生一个代码框架，为程序员节约很多用于编写类、属性、方法代码的琐碎工作时间，以下以</a:t>
            </a:r>
            <a:r>
              <a:rPr lang="en-US" altLang="zh-CN" sz="1600" b="1" dirty="0">
                <a:solidFill>
                  <a:srgbClr val="EA5514"/>
                </a:solidFill>
                <a:latin typeface="微软雅黑" panose="020B0503020204020204" pitchFamily="34" charset="-122"/>
                <a:ea typeface="微软雅黑" panose="020B0503020204020204" pitchFamily="34" charset="-122"/>
              </a:rPr>
              <a:t>Java</a:t>
            </a:r>
            <a:r>
              <a:rPr lang="zh-CN" altLang="en-US" sz="1600" b="1" dirty="0">
                <a:solidFill>
                  <a:srgbClr val="EA5514"/>
                </a:solidFill>
                <a:latin typeface="微软雅黑" panose="020B0503020204020204" pitchFamily="34" charset="-122"/>
                <a:ea typeface="微软雅黑" panose="020B0503020204020204" pitchFamily="34" charset="-122"/>
              </a:rPr>
              <a:t>代码</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为例。</a:t>
            </a:r>
          </a:p>
        </p:txBody>
      </p:sp>
      <p:sp>
        <p:nvSpPr>
          <p:cNvPr id="11" name="文本框 10">
            <a:extLst>
              <a:ext uri="{FF2B5EF4-FFF2-40B4-BE49-F238E27FC236}">
                <a16:creationId xmlns:a16="http://schemas.microsoft.com/office/drawing/2014/main" id="{072E893A-324B-4431-BBC3-AF97080C7247}"/>
              </a:ext>
            </a:extLst>
          </p:cNvPr>
          <p:cNvSpPr txBox="1"/>
          <p:nvPr/>
        </p:nvSpPr>
        <p:spPr>
          <a:xfrm>
            <a:off x="1072343" y="2354932"/>
            <a:ext cx="7056784" cy="1936236"/>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）检查模型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一般检查（</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Tools-Check-Model)</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b)</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发现访问问题（</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Report-Show Access Violations)</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c)</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语言独立检查（</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Tools-Java-Syntax Check</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53853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455876" y="584741"/>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正向工程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449770" y="1765213"/>
            <a:ext cx="5418374" cy="1936236"/>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）创建组件</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）将类映射到组件</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）设置代码生成属性（</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Tools-Options-Java)</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）选择类、组件和包</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）生成代码（</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Tools-Java/J2EE-Generate Code)</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602CFA3-C453-4598-9C32-54DDC7965A83}"/>
              </a:ext>
            </a:extLst>
          </p:cNvPr>
          <p:cNvPicPr>
            <a:picLocks noChangeAspect="1"/>
          </p:cNvPicPr>
          <p:nvPr/>
        </p:nvPicPr>
        <p:blipFill rotWithShape="1">
          <a:blip r:embed="rId2"/>
          <a:srcRect l="30135" r="7921"/>
          <a:stretch/>
        </p:blipFill>
        <p:spPr>
          <a:xfrm>
            <a:off x="6035043" y="1260436"/>
            <a:ext cx="2664296" cy="33217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2349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527884" y="675061"/>
            <a:ext cx="2088232" cy="458908"/>
          </a:xfrm>
          <a:prstGeom prst="rect">
            <a:avLst/>
          </a:prstGeom>
          <a:noFill/>
        </p:spPr>
        <p:txBody>
          <a:bodyPr wrap="square">
            <a:spAutoFit/>
          </a:bodyPr>
          <a:lstStyle/>
          <a:p>
            <a:pPr algn="ctr">
              <a:lnSpc>
                <a:spcPct val="150000"/>
              </a:lnSpc>
            </a:pPr>
            <a:r>
              <a:rPr lang="en-US" altLang="zh-CN" b="1" dirty="0">
                <a:solidFill>
                  <a:srgbClr val="EA5514"/>
                </a:solidFill>
                <a:latin typeface="微软雅黑" panose="020B0503020204020204" pitchFamily="34" charset="-122"/>
                <a:ea typeface="微软雅黑" panose="020B0503020204020204" pitchFamily="34" charset="-122"/>
              </a:rPr>
              <a:t>Java</a:t>
            </a:r>
            <a:r>
              <a:rPr lang="zh-CN" altLang="en-US" b="1" dirty="0">
                <a:solidFill>
                  <a:srgbClr val="EA5514"/>
                </a:solidFill>
                <a:latin typeface="微软雅黑" panose="020B0503020204020204" pitchFamily="34" charset="-122"/>
                <a:ea typeface="微软雅黑" panose="020B0503020204020204" pitchFamily="34" charset="-122"/>
              </a:rPr>
              <a:t>代码生成</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1187624" y="1490836"/>
            <a:ext cx="7056784" cy="2634183"/>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代码生成是指从</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模型中的</a:t>
            </a:r>
            <a:r>
              <a:rPr lang="zh-CN" altLang="en-US" sz="1600" b="1" dirty="0">
                <a:solidFill>
                  <a:srgbClr val="EA5514"/>
                </a:solidFill>
                <a:latin typeface="微软雅黑" panose="020B0503020204020204" pitchFamily="34" charset="-122"/>
                <a:ea typeface="微软雅黑" panose="020B0503020204020204" pitchFamily="34" charset="-122"/>
              </a:rPr>
              <a:t>一个或多个类图</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生成</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源代码的过程。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Rational 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里的正向工程是以组件为中心的。即</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源代码的生成是基于</a:t>
            </a:r>
            <a:r>
              <a:rPr lang="zh-CN" altLang="en-US" sz="1600" b="1" dirty="0">
                <a:solidFill>
                  <a:srgbClr val="EA5514"/>
                </a:solidFill>
                <a:latin typeface="微软雅黑" panose="020B0503020204020204" pitchFamily="34" charset="-122"/>
                <a:ea typeface="微软雅黑" panose="020B0503020204020204" pitchFamily="34" charset="-122"/>
              </a:rPr>
              <a:t>组件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而不是类。</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）创建一个类后需要将它分配给一个有效的</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）建模语言设为</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的方法：</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Tools——Options——Notation——Default——Java</a:t>
            </a:r>
          </a:p>
        </p:txBody>
      </p:sp>
    </p:spTree>
    <p:extLst>
      <p:ext uri="{BB962C8B-B14F-4D97-AF65-F5344CB8AC3E}">
        <p14:creationId xmlns:p14="http://schemas.microsoft.com/office/powerpoint/2010/main" val="702415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B8332C-002A-4723-8694-A886EB573BC2}"/>
              </a:ext>
            </a:extLst>
          </p:cNvPr>
          <p:cNvGrpSpPr/>
          <p:nvPr/>
        </p:nvGrpSpPr>
        <p:grpSpPr>
          <a:xfrm>
            <a:off x="1413" y="1356824"/>
            <a:ext cx="9144000" cy="3086340"/>
            <a:chOff x="-4282523" y="2186464"/>
            <a:chExt cx="9144000" cy="2729894"/>
          </a:xfrm>
        </p:grpSpPr>
        <p:sp>
          <p:nvSpPr>
            <p:cNvPr id="10" name="Rectangle 2" descr="psb">
              <a:extLst>
                <a:ext uri="{FF2B5EF4-FFF2-40B4-BE49-F238E27FC236}">
                  <a16:creationId xmlns:a16="http://schemas.microsoft.com/office/drawing/2014/main" id="{29DD0A5D-C433-4444-94E1-9CD7BEF7079F}"/>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5BC2B1F9-D26C-4FA0-9C47-83085B19D041}"/>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面向对象方法</a:t>
            </a:r>
          </a:p>
        </p:txBody>
      </p:sp>
      <p:sp>
        <p:nvSpPr>
          <p:cNvPr id="13" name="矩形 12"/>
          <p:cNvSpPr/>
          <p:nvPr/>
        </p:nvSpPr>
        <p:spPr>
          <a:xfrm>
            <a:off x="812985" y="1654482"/>
            <a:ext cx="7558484" cy="2264851"/>
          </a:xfrm>
          <a:prstGeom prst="rect">
            <a:avLst/>
          </a:prstGeom>
        </p:spPr>
        <p:txBody>
          <a:bodyPr wrap="square">
            <a:spAutoFit/>
          </a:bodyPr>
          <a:lstStyle/>
          <a:p>
            <a:pPr algn="l">
              <a:lnSpc>
                <a:spcPct val="150000"/>
              </a:lnSpc>
              <a:buClrTx/>
              <a:buSzTx/>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面向对象的软件系统是由</a:t>
            </a:r>
            <a:r>
              <a:rPr lang="en-US" altLang="zh-CN" sz="1600" b="1" dirty="0" err="1">
                <a:solidFill>
                  <a:srgbClr val="FAC090"/>
                </a:solidFill>
                <a:latin typeface="微软雅黑" panose="020B0503020204020204" pitchFamily="34" charset="-122"/>
                <a:ea typeface="微软雅黑" panose="020B0503020204020204" pitchFamily="34" charset="-122"/>
                <a:sym typeface="+mn-ea"/>
              </a:rPr>
              <a:t>对象</a:t>
            </a:r>
            <a:r>
              <a:rPr lang="en-US" altLang="zh-CN" sz="1600" b="1" dirty="0" err="1">
                <a:solidFill>
                  <a:schemeClr val="bg1"/>
                </a:solidFill>
                <a:latin typeface="微软雅黑" panose="020B0503020204020204" pitchFamily="34" charset="-122"/>
                <a:ea typeface="微软雅黑" panose="020B0503020204020204" pitchFamily="34" charset="-122"/>
                <a:sym typeface="+mn-ea"/>
              </a:rPr>
              <a:t>组成的，软件中的任何元素都是对象，复杂的软件对象由比较简单的对象组合而成</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lnSpc>
                <a:spcPct val="150000"/>
              </a:lnSpc>
              <a:buClrTx/>
              <a:buSzTx/>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把所有对象都划分成各种对象类，每个对象类都定义了一组数据和一组方法，数据用于表示对象的静态属性，是对象的状态信息</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lnSpc>
                <a:spcPct val="150000"/>
              </a:lnSpc>
              <a:buClrTx/>
              <a:buSzTx/>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按照子类与父类的关系，把若干个对象类组成一个</a:t>
            </a:r>
            <a:r>
              <a:rPr lang="en-US" altLang="zh-CN" sz="1600" b="1" dirty="0" err="1">
                <a:solidFill>
                  <a:srgbClr val="FAC090"/>
                </a:solidFill>
                <a:latin typeface="微软雅黑" panose="020B0503020204020204" pitchFamily="34" charset="-122"/>
                <a:ea typeface="微软雅黑" panose="020B0503020204020204" pitchFamily="34" charset="-122"/>
                <a:sym typeface="+mn-ea"/>
              </a:rPr>
              <a:t>层次结构</a:t>
            </a:r>
            <a:r>
              <a:rPr lang="en-US" altLang="zh-CN" sz="1600" b="1" dirty="0" err="1">
                <a:solidFill>
                  <a:schemeClr val="bg1"/>
                </a:solidFill>
                <a:latin typeface="微软雅黑" panose="020B0503020204020204" pitchFamily="34" charset="-122"/>
                <a:ea typeface="微软雅黑" panose="020B0503020204020204" pitchFamily="34" charset="-122"/>
                <a:sym typeface="+mn-ea"/>
              </a:rPr>
              <a:t>的系统</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lnSpc>
                <a:spcPct val="150000"/>
              </a:lnSpc>
              <a:buClrTx/>
              <a:buSzTx/>
              <a:buFont typeface="Arial" panose="020B0604020202020204" pitchFamily="34" charset="0"/>
              <a:buChar char="•"/>
            </a:pPr>
            <a:r>
              <a:rPr lang="en-US" altLang="zh-CN" sz="1600" b="1" dirty="0">
                <a:solidFill>
                  <a:schemeClr val="bg1"/>
                </a:solidFill>
                <a:latin typeface="微软雅黑" panose="020B0503020204020204" pitchFamily="34" charset="-122"/>
                <a:ea typeface="微软雅黑" panose="020B0503020204020204" pitchFamily="34" charset="-122"/>
                <a:sym typeface="+mn-ea"/>
              </a:rPr>
              <a:t>     </a:t>
            </a:r>
            <a:r>
              <a:rPr lang="en-US" altLang="zh-CN" sz="1600" b="1" dirty="0" err="1">
                <a:solidFill>
                  <a:schemeClr val="bg1"/>
                </a:solidFill>
                <a:latin typeface="微软雅黑" panose="020B0503020204020204" pitchFamily="34" charset="-122"/>
                <a:ea typeface="微软雅黑" panose="020B0503020204020204" pitchFamily="34" charset="-122"/>
                <a:sym typeface="+mn-ea"/>
              </a:rPr>
              <a:t>对象彼此之间仅能通过传递消息进行</a:t>
            </a:r>
            <a:r>
              <a:rPr lang="en-US" altLang="zh-CN" sz="1600" b="1" dirty="0" err="1">
                <a:solidFill>
                  <a:srgbClr val="FAC090"/>
                </a:solidFill>
                <a:latin typeface="微软雅黑" panose="020B0503020204020204" pitchFamily="34" charset="-122"/>
                <a:ea typeface="微软雅黑" panose="020B0503020204020204" pitchFamily="34" charset="-122"/>
                <a:sym typeface="+mn-ea"/>
              </a:rPr>
              <a:t>联系</a:t>
            </a:r>
            <a:r>
              <a:rPr lang="en-US" altLang="zh-CN" sz="1600" b="1" dirty="0">
                <a:solidFill>
                  <a:schemeClr val="bg1"/>
                </a:solidFill>
                <a:latin typeface="微软雅黑" panose="020B0503020204020204" pitchFamily="34" charset="-122"/>
                <a:ea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8EC812F-74A0-47A3-9403-7142B270FD0E}"/>
              </a:ext>
            </a:extLst>
          </p:cNvPr>
          <p:cNvSpPr/>
          <p:nvPr/>
        </p:nvSpPr>
        <p:spPr>
          <a:xfrm>
            <a:off x="3433828" y="683853"/>
            <a:ext cx="2276344" cy="458908"/>
          </a:xfrm>
          <a:prstGeom prst="rect">
            <a:avLst/>
          </a:prstGeom>
        </p:spPr>
        <p:txBody>
          <a:bodyPr wrap="square">
            <a:spAutoFit/>
          </a:bodyPr>
          <a:lstStyle/>
          <a:p>
            <a:pPr indent="0" algn="l">
              <a:lnSpc>
                <a:spcPct val="150000"/>
              </a:lnSpc>
              <a:buFont typeface="Arial" panose="020B0604020202020204" pitchFamily="34" charset="0"/>
              <a:buNone/>
            </a:pPr>
            <a:r>
              <a:rPr lang="en-US" altLang="zh-CN" b="1" dirty="0" err="1">
                <a:solidFill>
                  <a:srgbClr val="EA5514"/>
                </a:solidFill>
                <a:latin typeface="微软雅黑" panose="020B0503020204020204" pitchFamily="34" charset="-122"/>
                <a:ea typeface="微软雅黑" panose="020B0503020204020204" pitchFamily="34" charset="-122"/>
                <a:sym typeface="+mn-ea"/>
              </a:rPr>
              <a:t>面向对象方法</a:t>
            </a:r>
            <a:r>
              <a:rPr lang="zh-CN" altLang="en-US" b="1" dirty="0">
                <a:solidFill>
                  <a:srgbClr val="EA5514"/>
                </a:solidFill>
                <a:latin typeface="微软雅黑" panose="020B0503020204020204" pitchFamily="34" charset="-122"/>
                <a:ea typeface="微软雅黑" panose="020B0503020204020204" pitchFamily="34" charset="-122"/>
                <a:sym typeface="+mn-ea"/>
              </a:rPr>
              <a:t>的</a:t>
            </a:r>
            <a:r>
              <a:rPr lang="en-US" altLang="zh-CN" b="1" dirty="0" err="1">
                <a:solidFill>
                  <a:srgbClr val="EA5514"/>
                </a:solidFill>
                <a:latin typeface="微软雅黑" panose="020B0503020204020204" pitchFamily="34" charset="-122"/>
                <a:ea typeface="微软雅黑" panose="020B0503020204020204" pitchFamily="34" charset="-122"/>
                <a:sym typeface="+mn-ea"/>
              </a:rPr>
              <a:t>要点</a:t>
            </a:r>
            <a:endParaRPr lang="en-US" altLang="zh-CN" b="1" dirty="0">
              <a:solidFill>
                <a:srgbClr val="EA5514"/>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1500"/>
                            </p:stCondLst>
                            <p:childTnLst>
                              <p:par>
                                <p:cTn id="50" presetID="42"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3"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527884" y="636631"/>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逆向工程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1115616" y="1490836"/>
            <a:ext cx="7056784" cy="787523"/>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逆向工程是分析</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代码，然后将其</a:t>
            </a:r>
            <a:r>
              <a:rPr lang="zh-CN" altLang="en-US" sz="1600" b="1" dirty="0">
                <a:solidFill>
                  <a:srgbClr val="EA5514"/>
                </a:solidFill>
                <a:latin typeface="微软雅黑" panose="020B0503020204020204" pitchFamily="34" charset="-122"/>
                <a:ea typeface="微软雅黑" panose="020B0503020204020204" pitchFamily="34" charset="-122"/>
              </a:rPr>
              <a:t>转换到模型的类</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的过程。逆向工程代码时，</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Rose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收集</a:t>
            </a:r>
            <a:r>
              <a:rPr lang="zh-CN" altLang="en-US" sz="1600" b="1" dirty="0">
                <a:solidFill>
                  <a:srgbClr val="EA5514"/>
                </a:solidFill>
                <a:latin typeface="微软雅黑" panose="020B0503020204020204" pitchFamily="34" charset="-122"/>
                <a:ea typeface="微软雅黑" panose="020B0503020204020204" pitchFamily="34" charset="-122"/>
              </a:rPr>
              <a:t>类、属性、操作和类间关系信息</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，生成相应模型元素。</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72E893A-324B-4431-BBC3-AF97080C7247}"/>
              </a:ext>
            </a:extLst>
          </p:cNvPr>
          <p:cNvSpPr txBox="1"/>
          <p:nvPr/>
        </p:nvSpPr>
        <p:spPr>
          <a:xfrm>
            <a:off x="1115616" y="2562383"/>
            <a:ext cx="7056784" cy="1895519"/>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点击</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Tools-&gt;Java/J2ee-&gt;Reverse Engineer</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，调出</a:t>
            </a:r>
            <a:r>
              <a:rPr lang="en-US" altLang="zh-CN" sz="1600" b="1" dirty="0">
                <a:solidFill>
                  <a:srgbClr val="EA5514"/>
                </a:solidFill>
                <a:latin typeface="微软雅黑" panose="020B0503020204020204" pitchFamily="34" charset="-122"/>
                <a:ea typeface="微软雅黑" panose="020B0503020204020204" pitchFamily="34" charset="-122"/>
              </a:rPr>
              <a:t>Java Reverse Engineer</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对话框。</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、在此页面添加要进行逆向工程的</a:t>
            </a:r>
            <a:r>
              <a:rPr lang="en-US" altLang="zh-CN" sz="1600" b="1" dirty="0">
                <a:solidFill>
                  <a:srgbClr val="EA5514"/>
                </a:solidFill>
                <a:latin typeface="微软雅黑" panose="020B0503020204020204" pitchFamily="34" charset="-122"/>
                <a:ea typeface="微软雅黑" panose="020B0503020204020204" pitchFamily="34" charset="-122"/>
              </a:rPr>
              <a:t>Java</a:t>
            </a:r>
            <a:r>
              <a:rPr lang="zh-CN" altLang="en-US" sz="1600" b="1" dirty="0">
                <a:solidFill>
                  <a:srgbClr val="EA5514"/>
                </a:solidFill>
                <a:latin typeface="微软雅黑" panose="020B0503020204020204" pitchFamily="34" charset="-122"/>
                <a:ea typeface="微软雅黑" panose="020B0503020204020204" pitchFamily="34" charset="-122"/>
              </a:rPr>
              <a:t>文件</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，并选中，然后点击</a:t>
            </a:r>
            <a:r>
              <a:rPr lang="en-US" altLang="zh-CN" sz="1600" b="1" dirty="0">
                <a:solidFill>
                  <a:srgbClr val="EA5514"/>
                </a:solidFill>
                <a:latin typeface="微软雅黑" panose="020B0503020204020204" pitchFamily="34" charset="-122"/>
                <a:ea typeface="微软雅黑" panose="020B0503020204020204" pitchFamily="34" charset="-122"/>
              </a:rPr>
              <a:t>Reverse</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按钮即可。</a:t>
            </a:r>
          </a:p>
        </p:txBody>
      </p:sp>
    </p:spTree>
    <p:extLst>
      <p:ext uri="{BB962C8B-B14F-4D97-AF65-F5344CB8AC3E}">
        <p14:creationId xmlns:p14="http://schemas.microsoft.com/office/powerpoint/2010/main" val="24795508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7919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双向工程</a:t>
            </a:r>
            <a:endParaRPr lang="zh-CN" altLang="en-US" sz="1600" b="1" baseline="30000"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29898DD6-0D9A-4D62-AA95-9A3AF6A43272}"/>
              </a:ext>
            </a:extLst>
          </p:cNvPr>
          <p:cNvSpPr txBox="1"/>
          <p:nvPr/>
        </p:nvSpPr>
        <p:spPr>
          <a:xfrm>
            <a:off x="3455876" y="536399"/>
            <a:ext cx="2088232" cy="458908"/>
          </a:xfrm>
          <a:prstGeom prst="rect">
            <a:avLst/>
          </a:prstGeom>
          <a:noFill/>
        </p:spPr>
        <p:txBody>
          <a:bodyPr wrap="square">
            <a:spAutoFit/>
          </a:bodyPr>
          <a:lstStyle/>
          <a:p>
            <a:pPr algn="ct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逆向工程</a:t>
            </a:r>
            <a:endParaRPr lang="zh-CN" altLang="en-US" sz="1800" b="1" dirty="0">
              <a:solidFill>
                <a:srgbClr val="EA55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F46B2073-92FA-42B0-820B-9D8670F34EE4}"/>
              </a:ext>
            </a:extLst>
          </p:cNvPr>
          <p:cNvSpPr txBox="1"/>
          <p:nvPr/>
        </p:nvSpPr>
        <p:spPr>
          <a:xfrm>
            <a:off x="431685" y="1088236"/>
            <a:ext cx="4566927" cy="3742178"/>
          </a:xfrm>
          <a:prstGeom prst="rect">
            <a:avLst/>
          </a:prstGeom>
          <a:noFill/>
        </p:spPr>
        <p:txBody>
          <a:bodyPr wrap="square">
            <a:spAutoFit/>
          </a:bodyPr>
          <a:lstStyle/>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逆向工程操作更为简单，试验进行逆向工程主要是看代码开发完进行逆向同步设计会不会出问题，以及信息会不会丢失，有</a:t>
            </a:r>
            <a:r>
              <a:rPr lang="zh-CN" altLang="en-US" sz="1600" b="1" dirty="0">
                <a:solidFill>
                  <a:srgbClr val="EA5514"/>
                </a:solidFill>
                <a:latin typeface="微软雅黑" panose="020B0503020204020204" pitchFamily="34" charset="-122"/>
                <a:ea typeface="微软雅黑" panose="020B0503020204020204" pitchFamily="34" charset="-122"/>
              </a:rPr>
              <a:t>两点</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需要注意一下</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）进行逆向时，若有关联的类（包括我们框架的类或别的模块的类）不存在，则逆向会报错，无法进行</a:t>
            </a:r>
          </a:p>
          <a:p>
            <a:pP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）逆向只能生成类，不能生成类图</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创建一个类图</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然后将上面反向工程过来的类拽进来即可。</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7E61006-7BA2-42E7-9665-E4446F837976}"/>
              </a:ext>
            </a:extLst>
          </p:cNvPr>
          <p:cNvPicPr>
            <a:picLocks noChangeAspect="1"/>
          </p:cNvPicPr>
          <p:nvPr/>
        </p:nvPicPr>
        <p:blipFill>
          <a:blip r:embed="rId2"/>
          <a:stretch>
            <a:fillRect/>
          </a:stretch>
        </p:blipFill>
        <p:spPr>
          <a:xfrm>
            <a:off x="5544108" y="1031001"/>
            <a:ext cx="3027112" cy="37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341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9" y="338497"/>
            <a:ext cx="185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常用</a:t>
            </a:r>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建模工具</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1" name="文本框 10">
            <a:extLst>
              <a:ext uri="{FF2B5EF4-FFF2-40B4-BE49-F238E27FC236}">
                <a16:creationId xmlns:a16="http://schemas.microsoft.com/office/drawing/2014/main" id="{38227D2B-E5B9-44DA-B9BA-BBD9B8FFBAE3}"/>
              </a:ext>
            </a:extLst>
          </p:cNvPr>
          <p:cNvSpPr txBox="1"/>
          <p:nvPr/>
        </p:nvSpPr>
        <p:spPr>
          <a:xfrm>
            <a:off x="626940" y="1596563"/>
            <a:ext cx="66439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什么是正向工程和逆向工程？（大意符合即可）</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B7081AF-BF8E-492C-A166-610282BE507F}"/>
              </a:ext>
            </a:extLst>
          </p:cNvPr>
          <p:cNvSpPr txBox="1"/>
          <p:nvPr/>
        </p:nvSpPr>
        <p:spPr>
          <a:xfrm>
            <a:off x="858344" y="2396777"/>
            <a:ext cx="5139053" cy="1705403"/>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    正向工程是使用一种特定的实现语言从一个模型生成代码。</a:t>
            </a:r>
            <a:endParaRPr lang="en-US" altLang="zh-CN" b="1" dirty="0">
              <a:solidFill>
                <a:srgbClr val="EA5514"/>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    逆向工程是将使用特定语言的代码通过映射转换成模型。</a:t>
            </a:r>
          </a:p>
        </p:txBody>
      </p:sp>
      <p:sp>
        <p:nvSpPr>
          <p:cNvPr id="16" name="文本框 15">
            <a:extLst>
              <a:ext uri="{FF2B5EF4-FFF2-40B4-BE49-F238E27FC236}">
                <a16:creationId xmlns:a16="http://schemas.microsoft.com/office/drawing/2014/main" id="{36CA687E-9020-4A8A-A0C2-B818E220788B}"/>
              </a:ext>
            </a:extLst>
          </p:cNvPr>
          <p:cNvSpPr txBox="1"/>
          <p:nvPr/>
        </p:nvSpPr>
        <p:spPr>
          <a:xfrm>
            <a:off x="4106010" y="750056"/>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a:extLst>
              <a:ext uri="{FF2B5EF4-FFF2-40B4-BE49-F238E27FC236}">
                <a16:creationId xmlns:a16="http://schemas.microsoft.com/office/drawing/2014/main" id="{9B598151-432A-4F11-BDDB-1068B8458371}"/>
              </a:ext>
            </a:extLst>
          </p:cNvPr>
          <p:cNvGrpSpPr/>
          <p:nvPr/>
        </p:nvGrpSpPr>
        <p:grpSpPr bwMode="auto">
          <a:xfrm>
            <a:off x="6732240" y="1994892"/>
            <a:ext cx="1196975" cy="1746250"/>
            <a:chOff x="0" y="0"/>
            <a:chExt cx="1335" cy="1947"/>
          </a:xfrm>
          <a:solidFill>
            <a:srgbClr val="EA5514"/>
          </a:solidFill>
        </p:grpSpPr>
        <p:sp>
          <p:nvSpPr>
            <p:cNvPr id="18" name="Freeform 22">
              <a:extLst>
                <a:ext uri="{FF2B5EF4-FFF2-40B4-BE49-F238E27FC236}">
                  <a16:creationId xmlns:a16="http://schemas.microsoft.com/office/drawing/2014/main" id="{69397144-167B-45B2-A2E4-1076FC3B67A8}"/>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a:extLst>
                <a:ext uri="{FF2B5EF4-FFF2-40B4-BE49-F238E27FC236}">
                  <a16:creationId xmlns:a16="http://schemas.microsoft.com/office/drawing/2014/main" id="{F08EC470-5713-4285-BCB6-513C44D61D5B}"/>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a:extLst>
                <a:ext uri="{FF2B5EF4-FFF2-40B4-BE49-F238E27FC236}">
                  <a16:creationId xmlns:a16="http://schemas.microsoft.com/office/drawing/2014/main" id="{C0352676-BD8E-4675-92E2-B8D388EAD683}"/>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a:extLst>
                <a:ext uri="{FF2B5EF4-FFF2-40B4-BE49-F238E27FC236}">
                  <a16:creationId xmlns:a16="http://schemas.microsoft.com/office/drawing/2014/main" id="{62BA2AED-34FD-489F-92DA-546F0F90602D}"/>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a:extLst>
                <a:ext uri="{FF2B5EF4-FFF2-40B4-BE49-F238E27FC236}">
                  <a16:creationId xmlns:a16="http://schemas.microsoft.com/office/drawing/2014/main" id="{43F1E74F-ECDD-4AA9-904E-D802C6DA2833}"/>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extLst>
      <p:ext uri="{BB962C8B-B14F-4D97-AF65-F5344CB8AC3E}">
        <p14:creationId xmlns:p14="http://schemas.microsoft.com/office/powerpoint/2010/main" val="3515938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 presetClass="entr" presetSubtype="0"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1"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244249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参考资料</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7564612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参考资料</a:t>
            </a:r>
          </a:p>
        </p:txBody>
      </p:sp>
      <p:sp>
        <p:nvSpPr>
          <p:cNvPr id="14" name="文本框 13">
            <a:extLst>
              <a:ext uri="{FF2B5EF4-FFF2-40B4-BE49-F238E27FC236}">
                <a16:creationId xmlns:a16="http://schemas.microsoft.com/office/drawing/2014/main" id="{7B1DE229-3A33-4616-88D0-2CDFC77449C1}"/>
              </a:ext>
            </a:extLst>
          </p:cNvPr>
          <p:cNvSpPr txBox="1"/>
          <p:nvPr/>
        </p:nvSpPr>
        <p:spPr>
          <a:xfrm>
            <a:off x="1043608" y="914772"/>
            <a:ext cx="7221424" cy="4031873"/>
          </a:xfrm>
          <a:prstGeom prst="rect">
            <a:avLst/>
          </a:prstGeom>
          <a:noFill/>
          <a:effectLst>
            <a:outerShdw blurRad="50800" dist="38100" dir="2700000" algn="tl" rotWithShape="0">
              <a:prstClr val="black">
                <a:alpha val="40000"/>
              </a:prstClr>
            </a:outerShdw>
          </a:effectLst>
        </p:spPr>
        <p:txBody>
          <a:bodyPr wrap="square">
            <a:spAutoFit/>
          </a:bodyPr>
          <a:lstStyle/>
          <a:p>
            <a:r>
              <a:rPr lang="en-US" altLang="zh-CN" sz="1600" dirty="0">
                <a:solidFill>
                  <a:srgbClr val="EA5514"/>
                </a:solidFill>
                <a:latin typeface="微软雅黑" panose="020B0503020204020204" pitchFamily="34" charset="-122"/>
                <a:ea typeface="微软雅黑" panose="020B0503020204020204" pitchFamily="34" charset="-122"/>
              </a:rPr>
              <a:t>[1]</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UML2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基础、建模与设计教程</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a:p>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作者：杨弘平、吕海华、李波、史江萍、代钦 著作</a:t>
            </a:r>
          </a:p>
          <a:p>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出版社</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清华大学出版社</a:t>
            </a:r>
          </a:p>
          <a:p>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ISBN</a:t>
            </a:r>
            <a:r>
              <a:rPr lang="zh-CN" altLang="en-US" sz="1600" i="0" dirty="0">
                <a:solidFill>
                  <a:schemeClr val="tx1">
                    <a:lumMod val="85000"/>
                    <a:lumOff val="15000"/>
                  </a:schemeClr>
                </a:solidFill>
                <a:effectLst/>
                <a:latin typeface="微软雅黑" panose="020B0503020204020204" pitchFamily="34" charset="-122"/>
                <a:ea typeface="微软雅黑" panose="020B0503020204020204" pitchFamily="34" charset="-122"/>
              </a:rPr>
              <a:t>编号</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 9787302404491</a:t>
            </a:r>
          </a:p>
          <a:p>
            <a:endPar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a:p>
            <a:r>
              <a:rPr lang="en-US" altLang="zh-CN" sz="1600" dirty="0">
                <a:solidFill>
                  <a:srgbClr val="EA5514"/>
                </a:solidFill>
                <a:latin typeface="微软雅黑" panose="020B0503020204020204" pitchFamily="34" charset="-122"/>
                <a:ea typeface="微软雅黑" panose="020B0503020204020204" pitchFamily="34" charset="-122"/>
              </a:rPr>
              <a:t>[2]</a:t>
            </a:r>
            <a:r>
              <a:rPr lang="en-US" altLang="zh-CN" sz="1600" i="0" dirty="0">
                <a:solidFill>
                  <a:srgbClr val="EA5514"/>
                </a:solidFill>
                <a:effectLst/>
                <a:latin typeface="微软雅黑" panose="020B0503020204020204" pitchFamily="34" charset="-122"/>
                <a:ea typeface="微软雅黑" panose="020B0503020204020204" pitchFamily="34" charset="-122"/>
              </a:rPr>
              <a:t> </a:t>
            </a:r>
            <a:r>
              <a:rPr lang="en-US" altLang="zh-CN" sz="1600" i="0" dirty="0">
                <a:solidFill>
                  <a:schemeClr val="tx1">
                    <a:lumMod val="85000"/>
                    <a:lumOff val="15000"/>
                  </a:schemeClr>
                </a:solidFill>
                <a:effectLst/>
                <a:latin typeface="微软雅黑" panose="020B0503020204020204" pitchFamily="34" charset="-122"/>
                <a:ea typeface="微软雅黑" panose="020B0503020204020204" pitchFamily="34" charset="-122"/>
              </a:rPr>
              <a:t>Install rational rose (2021)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       https://www.youtube.com/watch?v=vBqcJa_EVZQ&amp;t=31s</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访问时间：</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2021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29</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it-IT" altLang="zh-CN" sz="1600" dirty="0">
                <a:solidFill>
                  <a:srgbClr val="EA5514"/>
                </a:solidFill>
                <a:latin typeface="微软雅黑" panose="020B0503020204020204" pitchFamily="34" charset="-122"/>
                <a:ea typeface="微软雅黑" panose="020B0503020204020204" pitchFamily="34" charset="-122"/>
              </a:rPr>
              <a:t>[</a:t>
            </a:r>
            <a:r>
              <a:rPr lang="en-US" altLang="zh-CN" sz="1600" dirty="0">
                <a:solidFill>
                  <a:srgbClr val="EA5514"/>
                </a:solidFill>
                <a:latin typeface="微软雅黑" panose="020B0503020204020204" pitchFamily="34" charset="-122"/>
                <a:ea typeface="微软雅黑" panose="020B0503020204020204" pitchFamily="34" charset="-122"/>
              </a:rPr>
              <a:t>3</a:t>
            </a:r>
            <a:r>
              <a:rPr lang="it-IT" altLang="zh-CN" sz="1600" dirty="0">
                <a:solidFill>
                  <a:srgbClr val="EA5514"/>
                </a:solidFill>
                <a:latin typeface="微软雅黑" panose="020B0503020204020204" pitchFamily="34" charset="-122"/>
                <a:ea typeface="微软雅黑" panose="020B0503020204020204" pitchFamily="34" charset="-122"/>
              </a:rPr>
              <a:t>]</a:t>
            </a:r>
            <a:r>
              <a:rPr lang="it-IT" altLang="zh-CN" sz="1600" dirty="0">
                <a:solidFill>
                  <a:schemeClr val="tx1">
                    <a:lumMod val="85000"/>
                    <a:lumOff val="15000"/>
                  </a:schemeClr>
                </a:solidFill>
                <a:latin typeface="微软雅黑" panose="020B0503020204020204" pitchFamily="34" charset="-122"/>
                <a:ea typeface="微软雅黑" panose="020B0503020204020204" pitchFamily="34" charset="-122"/>
              </a:rPr>
              <a:t>E312232595.Rational Rose 【UML</a:t>
            </a:r>
            <a:r>
              <a:rPr lang="zh-CN" altLang="it-IT" sz="1600" dirty="0">
                <a:solidFill>
                  <a:schemeClr val="tx1">
                    <a:lumMod val="85000"/>
                    <a:lumOff val="15000"/>
                  </a:schemeClr>
                </a:solidFill>
                <a:latin typeface="微软雅黑" panose="020B0503020204020204" pitchFamily="34" charset="-122"/>
                <a:ea typeface="微软雅黑" panose="020B0503020204020204" pitchFamily="34" charset="-122"/>
              </a:rPr>
              <a:t>建模</a:t>
            </a:r>
            <a:r>
              <a:rPr lang="it-IT"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it-IT" sz="1600" dirty="0">
                <a:solidFill>
                  <a:schemeClr val="tx1">
                    <a:lumMod val="85000"/>
                    <a:lumOff val="15000"/>
                  </a:schemeClr>
                </a:solidFill>
                <a:latin typeface="微软雅黑" panose="020B0503020204020204" pitchFamily="34" charset="-122"/>
                <a:ea typeface="微软雅黑" panose="020B0503020204020204" pitchFamily="34" charset="-122"/>
              </a:rPr>
              <a:t>教程</a:t>
            </a:r>
            <a:r>
              <a:rPr lang="it-IT" altLang="zh-CN" sz="1600" dirty="0">
                <a:solidFill>
                  <a:schemeClr val="tx1">
                    <a:lumMod val="85000"/>
                    <a:lumOff val="15000"/>
                  </a:schemeClr>
                </a:solidFill>
                <a:latin typeface="微软雅黑" panose="020B0503020204020204" pitchFamily="34" charset="-122"/>
                <a:ea typeface="微软雅黑" panose="020B0503020204020204" pitchFamily="34" charset="-122"/>
              </a:rPr>
              <a:t>[EB/OL].https://wenku.baidu.com/view/214869ff0242a8956bece469.html,2012-5-15.</a:t>
            </a:r>
          </a:p>
          <a:p>
            <a:endParaRPr lang="it-IT"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1600" dirty="0">
                <a:solidFill>
                  <a:srgbClr val="EA5514"/>
                </a:solidFill>
                <a:latin typeface="微软雅黑" panose="020B0503020204020204" pitchFamily="34" charset="-122"/>
                <a:ea typeface="微软雅黑" panose="020B0503020204020204" pitchFamily="34" charset="-122"/>
              </a:rPr>
              <a:t>[4]</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JaunLee.Rational</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 rose</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的双向工程</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[EB/OL].https://blog.csdn.net/</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JaunLee</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/article/details/1953562,2007-12-19.</a:t>
            </a:r>
          </a:p>
        </p:txBody>
      </p:sp>
    </p:spTree>
    <p:extLst>
      <p:ext uri="{BB962C8B-B14F-4D97-AF65-F5344CB8AC3E}">
        <p14:creationId xmlns:p14="http://schemas.microsoft.com/office/powerpoint/2010/main" val="1207263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组内工作</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27" name="Group 23"/>
          <p:cNvGrpSpPr/>
          <p:nvPr/>
        </p:nvGrpSpPr>
        <p:grpSpPr bwMode="auto">
          <a:xfrm>
            <a:off x="7875751" y="1806876"/>
            <a:ext cx="309563" cy="381000"/>
            <a:chOff x="0" y="0"/>
            <a:chExt cx="134" cy="163"/>
          </a:xfrm>
          <a:solidFill>
            <a:srgbClr val="FBE22D"/>
          </a:solidFill>
        </p:grpSpPr>
        <p:sp>
          <p:nvSpPr>
            <p:cNvPr id="2152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9" name="Rectangle 25"/>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0" name="Rectangle 26"/>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1531" name="Group 27"/>
          <p:cNvGrpSpPr/>
          <p:nvPr/>
        </p:nvGrpSpPr>
        <p:grpSpPr bwMode="auto">
          <a:xfrm>
            <a:off x="5683094" y="1793062"/>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564655"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5501691"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刘哲</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79854"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朱邦杰</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162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作为组长尽职地完成了文档审核，文档编写，任务分配，绩效评定等工作，但由于组长的原因导致小组进度出现延迟，所以进行扣分。</a:t>
            </a:r>
          </a:p>
        </p:txBody>
      </p:sp>
      <p:sp>
        <p:nvSpPr>
          <p:cNvPr id="21541" name="Rectangle 37"/>
          <p:cNvSpPr>
            <a:spLocks noChangeArrowheads="1"/>
          </p:cNvSpPr>
          <p:nvPr/>
        </p:nvSpPr>
        <p:spPr bwMode="auto">
          <a:xfrm>
            <a:off x="4960858" y="2620189"/>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制作，以及</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排版审核等工作，尽职完善的完成了工作</a:t>
            </a:r>
          </a:p>
        </p:txBody>
      </p:sp>
      <p:sp>
        <p:nvSpPr>
          <p:cNvPr id="21542" name="Rectangle 38"/>
          <p:cNvSpPr>
            <a:spLocks noChangeArrowheads="1"/>
          </p:cNvSpPr>
          <p:nvPr/>
        </p:nvSpPr>
        <p:spPr bwMode="auto">
          <a:xfrm>
            <a:off x="7705272" y="2216062"/>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牛旷野</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3" name="Rectangle 39"/>
          <p:cNvSpPr>
            <a:spLocks noChangeArrowheads="1"/>
          </p:cNvSpPr>
          <p:nvPr/>
        </p:nvSpPr>
        <p:spPr bwMode="auto">
          <a:xfrm>
            <a:off x="7158077" y="2626221"/>
            <a:ext cx="1781876"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4960858"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21546" name="Line 42"/>
          <p:cNvSpPr>
            <a:spLocks noChangeShapeType="1"/>
          </p:cNvSpPr>
          <p:nvPr/>
        </p:nvSpPr>
        <p:spPr bwMode="auto">
          <a:xfrm>
            <a:off x="7158077" y="2541679"/>
            <a:ext cx="1636882" cy="1291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8" name="Line 44"/>
          <p:cNvSpPr>
            <a:spLocks noChangeShapeType="1"/>
          </p:cNvSpPr>
          <p:nvPr/>
        </p:nvSpPr>
        <p:spPr bwMode="auto">
          <a:xfrm>
            <a:off x="4759619" y="1779735"/>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9" name="Line 45"/>
          <p:cNvSpPr>
            <a:spLocks noChangeShapeType="1"/>
          </p:cNvSpPr>
          <p:nvPr/>
        </p:nvSpPr>
        <p:spPr bwMode="auto">
          <a:xfrm>
            <a:off x="6909271" y="1793063"/>
            <a:ext cx="7794" cy="197620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57"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2" name="Rectangle 32"/>
          <p:cNvSpPr>
            <a:spLocks noChangeArrowheads="1"/>
          </p:cNvSpPr>
          <p:nvPr/>
        </p:nvSpPr>
        <p:spPr bwMode="auto">
          <a:xfrm>
            <a:off x="7057060" y="1297192"/>
            <a:ext cx="2086940" cy="244475"/>
          </a:xfrm>
          <a:prstGeom prst="rect">
            <a:avLst/>
          </a:prstGeom>
          <a:noFill/>
          <a:ln w="6350" cmpd="sng">
            <a:solidFill>
              <a:srgbClr val="FBE22D"/>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4978985" y="1293638"/>
            <a:ext cx="1974231"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2019784"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任务分配，统筹进度（</a:t>
            </a:r>
            <a:r>
              <a:rPr lang="en-US" altLang="zh-CN" sz="1200" b="1" dirty="0">
                <a:solidFill>
                  <a:schemeClr val="bg1"/>
                </a:solidFill>
                <a:latin typeface="微软雅黑" panose="020B0503020204020204" pitchFamily="34" charset="-122"/>
                <a:ea typeface="微软雅黑" panose="020B0503020204020204" pitchFamily="34" charset="-122"/>
              </a:rPr>
              <a:t>82.2</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6" name="Rectangle 42"/>
          <p:cNvSpPr>
            <a:spLocks noChangeArrowheads="1"/>
          </p:cNvSpPr>
          <p:nvPr/>
        </p:nvSpPr>
        <p:spPr bwMode="auto">
          <a:xfrm>
            <a:off x="7127513" y="1136072"/>
            <a:ext cx="2010166"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87.8</a:t>
            </a:r>
            <a:r>
              <a:rPr lang="zh-CN" altLang="en-US" sz="1200" b="1"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44"/>
          <p:cNvSpPr>
            <a:spLocks noChangeArrowheads="1"/>
          </p:cNvSpPr>
          <p:nvPr/>
        </p:nvSpPr>
        <p:spPr bwMode="auto">
          <a:xfrm>
            <a:off x="5020218" y="1144273"/>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87.65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31" name="Group 27"/>
          <p:cNvGrpSpPr/>
          <p:nvPr/>
        </p:nvGrpSpPr>
        <p:grpSpPr bwMode="auto">
          <a:xfrm>
            <a:off x="7399079" y="1778868"/>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491880"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7164288"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徐任</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19872"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童峻涛</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制作，图表绘制等工作，积极完成任务并且主动配合项目小组的前进</a:t>
            </a:r>
          </a:p>
        </p:txBody>
      </p:sp>
      <p:sp>
        <p:nvSpPr>
          <p:cNvPr id="21541" name="Rectangle 37"/>
          <p:cNvSpPr>
            <a:spLocks noChangeArrowheads="1"/>
          </p:cNvSpPr>
          <p:nvPr/>
        </p:nvSpPr>
        <p:spPr bwMode="auto">
          <a:xfrm>
            <a:off x="6660232"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6682652"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1548" name="Line 44"/>
          <p:cNvSpPr>
            <a:spLocks noChangeShapeType="1"/>
          </p:cNvSpPr>
          <p:nvPr/>
        </p:nvSpPr>
        <p:spPr bwMode="auto">
          <a:xfrm>
            <a:off x="5652120" y="1691760"/>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07</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61"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6642656" y="1319002"/>
            <a:ext cx="2104743"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制作、文档编写（</a:t>
            </a:r>
            <a:r>
              <a:rPr lang="en-US" altLang="zh-CN" sz="1200" b="1" dirty="0">
                <a:solidFill>
                  <a:schemeClr val="bg1"/>
                </a:solidFill>
                <a:latin typeface="微软雅黑" panose="020B0503020204020204" pitchFamily="34" charset="-122"/>
                <a:ea typeface="微软雅黑" panose="020B0503020204020204" pitchFamily="34" charset="-122"/>
              </a:rPr>
              <a:t>89.05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7" name="Rectangle 44"/>
          <p:cNvSpPr>
            <a:spLocks noChangeArrowheads="1"/>
          </p:cNvSpPr>
          <p:nvPr/>
        </p:nvSpPr>
        <p:spPr bwMode="auto">
          <a:xfrm>
            <a:off x="6683042" y="1160737"/>
            <a:ext cx="2104743"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85.95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4905376"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6581776"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4400550"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5816601"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6819901"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7337426"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6540501"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8001001"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8391526"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7204076"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6426201"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7712076"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6956426"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6673851"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5870576"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5400676"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5067301"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4714876" y="2240598"/>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6086476"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6080126"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6054726"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5826126"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6022976"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6019801"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5946776"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5842001"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5911851"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6188076"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5702301"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5435601"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5019676"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887592" y="1969453"/>
            <a:ext cx="36452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600" b="0" i="0" u="none" strike="noStrike" cap="none" normalizeH="0" baseline="0" dirty="0">
                <a:ln>
                  <a:noFill/>
                </a:ln>
                <a:solidFill>
                  <a:srgbClr val="EA5514"/>
                </a:solidFill>
                <a:effectLst/>
                <a:latin typeface="Impact" pitchFamily="34" charset="0"/>
                <a:ea typeface="宋体" pitchFamily="2" charset="-122"/>
                <a:cs typeface="宋体" pitchFamily="2" charset="-122"/>
              </a:rPr>
              <a:t>Thanks</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032" name="直接连接符 1031"/>
          <p:cNvCxnSpPr/>
          <p:nvPr/>
        </p:nvCxnSpPr>
        <p:spPr>
          <a:xfrm>
            <a:off x="395536" y="3291036"/>
            <a:ext cx="462414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圆角矩形 40"/>
          <p:cNvSpPr/>
          <p:nvPr/>
        </p:nvSpPr>
        <p:spPr>
          <a:xfrm>
            <a:off x="2600310" y="3395867"/>
            <a:ext cx="975535" cy="257572"/>
          </a:xfrm>
          <a:prstGeom prst="roundRect">
            <a:avLst>
              <a:gd name="adj" fmla="val 50000"/>
            </a:avLst>
          </a:prstGeom>
          <a:solidFill>
            <a:srgbClr val="EA5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G10</a:t>
            </a:r>
            <a:endParaRPr lang="zh-CN" altLang="en-US" sz="1050" dirty="0">
              <a:latin typeface="微软雅黑" panose="020B0503020204020204" pitchFamily="34" charset="-122"/>
              <a:ea typeface="微软雅黑" panose="020B0503020204020204" pitchFamily="34" charset="-122"/>
            </a:endParaRPr>
          </a:p>
        </p:txBody>
      </p:sp>
      <p:sp>
        <p:nvSpPr>
          <p:cNvPr id="42" name="圆角矩形 41"/>
          <p:cNvSpPr/>
          <p:nvPr/>
        </p:nvSpPr>
        <p:spPr>
          <a:xfrm>
            <a:off x="3759384" y="3395867"/>
            <a:ext cx="975535" cy="257572"/>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EA5514"/>
                </a:solidFill>
                <a:latin typeface="微软雅黑" panose="020B0503020204020204" pitchFamily="34" charset="-122"/>
                <a:ea typeface="微软雅黑" panose="020B0503020204020204" pitchFamily="34" charset="-122"/>
              </a:rPr>
              <a:t>2021.4.3</a:t>
            </a:r>
            <a:endParaRPr lang="zh-CN" altLang="en-US" sz="105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38105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14:presetBounceEnd="80000">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14:bounceEnd="80000">
                                          <p:cBhvr additive="base">
                                            <p:cTn id="229" dur="6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80000">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14:bounceEnd="80000">
                                          <p:cBhvr additive="base">
                                            <p:cTn id="233" dur="600" fill="hold"/>
                                            <p:tgtEl>
                                              <p:spTgt spid="42"/>
                                            </p:tgtEl>
                                            <p:attrNameLst>
                                              <p:attrName>ppt_x</p:attrName>
                                            </p:attrNameLst>
                                          </p:cBhvr>
                                          <p:tavLst>
                                            <p:tav tm="0">
                                              <p:val>
                                                <p:strVal val="#ppt_x"/>
                                              </p:val>
                                            </p:tav>
                                            <p:tav tm="100000">
                                              <p:val>
                                                <p:strVal val="#ppt_x"/>
                                              </p:val>
                                            </p:tav>
                                          </p:tavLst>
                                        </p:anim>
                                        <p:anim calcmode="lin" valueType="num" p14:bounceEnd="80000">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cBhvr additive="base">
                                            <p:cTn id="229" dur="600" fill="hold"/>
                                            <p:tgtEl>
                                              <p:spTgt spid="41"/>
                                            </p:tgtEl>
                                            <p:attrNameLst>
                                              <p:attrName>ppt_x</p:attrName>
                                            </p:attrNameLst>
                                          </p:cBhvr>
                                          <p:tavLst>
                                            <p:tav tm="0">
                                              <p:val>
                                                <p:strVal val="#ppt_x"/>
                                              </p:val>
                                            </p:tav>
                                            <p:tav tm="100000">
                                              <p:val>
                                                <p:strVal val="#ppt_x"/>
                                              </p:val>
                                            </p:tav>
                                          </p:tavLst>
                                        </p:anim>
                                        <p:anim calcmode="lin" valueType="num">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cBhvr additive="base">
                                            <p:cTn id="233" dur="600" fill="hold"/>
                                            <p:tgtEl>
                                              <p:spTgt spid="42"/>
                                            </p:tgtEl>
                                            <p:attrNameLst>
                                              <p:attrName>ppt_x</p:attrName>
                                            </p:attrNameLst>
                                          </p:cBhvr>
                                          <p:tavLst>
                                            <p:tav tm="0">
                                              <p:val>
                                                <p:strVal val="#ppt_x"/>
                                              </p:val>
                                            </p:tav>
                                            <p:tav tm="100000">
                                              <p:val>
                                                <p:strVal val="#ppt_x"/>
                                              </p:val>
                                            </p:tav>
                                          </p:tavLst>
                                        </p:anim>
                                        <p:anim calcmode="lin" valueType="num">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14BB81E4-A474-4378-A6D1-24975FE2C706}"/>
              </a:ext>
            </a:extLst>
          </p:cNvPr>
          <p:cNvGrpSpPr/>
          <p:nvPr/>
        </p:nvGrpSpPr>
        <p:grpSpPr>
          <a:xfrm>
            <a:off x="4127" y="1005003"/>
            <a:ext cx="9144000" cy="3456384"/>
            <a:chOff x="-4282523" y="2186464"/>
            <a:chExt cx="9144000" cy="2729894"/>
          </a:xfrm>
        </p:grpSpPr>
        <p:sp>
          <p:nvSpPr>
            <p:cNvPr id="10" name="Rectangle 2" descr="psb">
              <a:extLst>
                <a:ext uri="{FF2B5EF4-FFF2-40B4-BE49-F238E27FC236}">
                  <a16:creationId xmlns:a16="http://schemas.microsoft.com/office/drawing/2014/main" id="{C28BCDD9-7700-44C2-872E-113684FA6DBB}"/>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FD9DF8A4-EA01-4F1A-B4CE-8E4C2C3A08EC}"/>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对象</a:t>
            </a:r>
          </a:p>
        </p:txBody>
      </p:sp>
      <p:sp>
        <p:nvSpPr>
          <p:cNvPr id="1944579" name="矩形 1944578"/>
          <p:cNvSpPr/>
          <p:nvPr/>
        </p:nvSpPr>
        <p:spPr>
          <a:xfrm>
            <a:off x="565482" y="1177827"/>
            <a:ext cx="8280400" cy="4537075"/>
          </a:xfrm>
          <a:prstGeom prst="rect">
            <a:avLst/>
          </a:prstGeom>
          <a:noFill/>
          <a:ln w="9525">
            <a:noFill/>
          </a:ln>
        </p:spPr>
        <p:txBody>
          <a:bodyPr/>
          <a:lstStyle/>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a:solidFill>
                  <a:srgbClr val="EA5514"/>
                </a:solidFill>
                <a:latin typeface="微软雅黑" panose="020B0503020204020204" pitchFamily="34" charset="-122"/>
                <a:ea typeface="微软雅黑" panose="020B0503020204020204" pitchFamily="34" charset="-122"/>
              </a:rPr>
              <a:t>对象（Object）</a:t>
            </a:r>
            <a:r>
              <a:rPr lang="en-US" altLang="zh-CN" sz="1600" b="1" dirty="0">
                <a:solidFill>
                  <a:schemeClr val="bg1"/>
                </a:solidFill>
                <a:latin typeface="微软雅黑" panose="020B0503020204020204" pitchFamily="34" charset="-122"/>
                <a:ea typeface="微软雅黑" panose="020B0503020204020204" pitchFamily="34" charset="-122"/>
              </a:rPr>
              <a:t>是面向对象的基本构造单元。是系统中用来描述客观事物的一个实体，一个对象由一组属性和对属性进行操作的一组方法组成。</a:t>
            </a:r>
          </a:p>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对象不仅能表示具体的实体，也能表示</a:t>
            </a:r>
            <a:r>
              <a:rPr lang="en-US" altLang="zh-CN" sz="1600" b="1" dirty="0" err="1">
                <a:solidFill>
                  <a:srgbClr val="FAC090"/>
                </a:solidFill>
                <a:latin typeface="微软雅黑" panose="020B0503020204020204" pitchFamily="34" charset="-122"/>
                <a:ea typeface="微软雅黑" panose="020B0503020204020204" pitchFamily="34" charset="-122"/>
              </a:rPr>
              <a:t>抽象的规则、计划或事件</a:t>
            </a:r>
            <a:r>
              <a:rPr lang="en-US" altLang="zh-CN" sz="1600" b="1" dirty="0" err="1">
                <a:solidFill>
                  <a:schemeClr val="bg1"/>
                </a:solidFill>
                <a:latin typeface="微软雅黑" panose="020B0503020204020204" pitchFamily="34" charset="-122"/>
                <a:ea typeface="微软雅黑" panose="020B0503020204020204" pitchFamily="34" charset="-122"/>
              </a:rPr>
              <a:t>。主要有如下的对象类型</a:t>
            </a:r>
            <a:r>
              <a:rPr lang="en-US" altLang="zh-CN" sz="1600" b="1" dirty="0">
                <a:solidFill>
                  <a:schemeClr val="bg1"/>
                </a:solidFill>
                <a:latin typeface="微软雅黑" panose="020B0503020204020204" pitchFamily="34" charset="-122"/>
                <a:ea typeface="微软雅黑" panose="020B0503020204020204" pitchFamily="34" charset="-122"/>
              </a:rPr>
              <a:t>： </a:t>
            </a:r>
          </a:p>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（1）有形的实体：如汽车、书、计算机。</a:t>
            </a:r>
          </a:p>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（2）作用：如医生、教师、员工、学生。</a:t>
            </a:r>
          </a:p>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（3）事件：如飞行、事故、中断、开会等。</a:t>
            </a:r>
          </a:p>
          <a:p>
            <a:pPr indent="0" algn="l">
              <a:lnSpc>
                <a:spcPct val="150000"/>
              </a:lnSpc>
              <a:buFont typeface="Arial" panose="020B0604020202020204" pitchFamily="34" charset="0"/>
              <a:buNone/>
            </a:pPr>
            <a:r>
              <a:rPr lang="en-US" altLang="zh-CN" sz="1600" b="1" dirty="0">
                <a:solidFill>
                  <a:schemeClr val="bg1"/>
                </a:solidFill>
                <a:latin typeface="微软雅黑" panose="020B0503020204020204" pitchFamily="34" charset="-122"/>
                <a:ea typeface="微软雅黑" panose="020B0503020204020204" pitchFamily="34" charset="-122"/>
              </a:rPr>
              <a:t>      （4）性能说明：如车厂对车辆的性能说明，往往要列出型号及各种性能指标等。</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46E982E5-74CA-47FC-916D-6D2CF24327AC}"/>
              </a:ext>
            </a:extLst>
          </p:cNvPr>
          <p:cNvGrpSpPr/>
          <p:nvPr/>
        </p:nvGrpSpPr>
        <p:grpSpPr>
          <a:xfrm>
            <a:off x="0" y="863670"/>
            <a:ext cx="9148127" cy="3597717"/>
            <a:chOff x="-4282523" y="2186464"/>
            <a:chExt cx="9144000" cy="2729894"/>
          </a:xfrm>
        </p:grpSpPr>
        <p:sp>
          <p:nvSpPr>
            <p:cNvPr id="10" name="Rectangle 2" descr="psb">
              <a:extLst>
                <a:ext uri="{FF2B5EF4-FFF2-40B4-BE49-F238E27FC236}">
                  <a16:creationId xmlns:a16="http://schemas.microsoft.com/office/drawing/2014/main" id="{A26C206C-24C2-4A37-BC59-D83B81849CB1}"/>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7442D5A2-FE61-4A3A-8F9A-E7A098ECE852}"/>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对象</a:t>
            </a:r>
          </a:p>
        </p:txBody>
      </p:sp>
      <p:sp>
        <p:nvSpPr>
          <p:cNvPr id="1944579" name="矩形 1944578"/>
          <p:cNvSpPr/>
          <p:nvPr/>
        </p:nvSpPr>
        <p:spPr>
          <a:xfrm>
            <a:off x="515502" y="1072541"/>
            <a:ext cx="8280400" cy="4537075"/>
          </a:xfrm>
          <a:prstGeom prst="rect">
            <a:avLst/>
          </a:prstGeom>
          <a:noFill/>
          <a:ln w="9525">
            <a:noFill/>
          </a:ln>
        </p:spPr>
        <p:txBody>
          <a:bodyPr/>
          <a:lstStyle/>
          <a:p>
            <a:pPr indent="0" algn="l">
              <a:lnSpc>
                <a:spcPct val="150000"/>
              </a:lnSpc>
              <a:buFont typeface="Arial" panose="020B0604020202020204" pitchFamily="34" charset="0"/>
              <a:buNone/>
            </a:pPr>
            <a:r>
              <a:rPr lang="en-US" altLang="zh-CN" sz="1600" b="1" dirty="0">
                <a:solidFill>
                  <a:schemeClr val="bg1"/>
                </a:solidFill>
                <a:latin typeface="楷体_GB2312" charset="-122"/>
                <a:ea typeface="楷体_GB2312" charset="-122"/>
              </a:rPr>
              <a:t>   </a:t>
            </a:r>
            <a:r>
              <a:rPr lang="zh-CN" altLang="en-US" sz="1600" b="1" dirty="0">
                <a:solidFill>
                  <a:schemeClr val="bg1"/>
                </a:solidFill>
                <a:latin typeface="楷体_GB2312" charset="-122"/>
                <a:ea typeface="楷体_GB2312" charset="-122"/>
              </a:rPr>
              <a:t>对象具有如下特征：</a:t>
            </a:r>
          </a:p>
          <a:p>
            <a:pPr indent="0" algn="l">
              <a:lnSpc>
                <a:spcPct val="150000"/>
              </a:lnSpc>
              <a:buFont typeface="Arial" panose="020B0604020202020204" pitchFamily="34" charset="0"/>
              <a:buNone/>
            </a:pPr>
            <a:endParaRPr lang="zh-CN" altLang="en-US" sz="1600" b="1" dirty="0">
              <a:solidFill>
                <a:schemeClr val="bg1"/>
              </a:solidFill>
              <a:latin typeface="楷体_GB2312" charset="-122"/>
              <a:ea typeface="楷体_GB2312" charset="-122"/>
            </a:endParaRPr>
          </a:p>
          <a:p>
            <a:pPr marL="285750" indent="-285750" algn="l">
              <a:lnSpc>
                <a:spcPct val="150000"/>
              </a:lnSpc>
              <a:buFont typeface="Arial" panose="020B0604020202020204" pitchFamily="34" charset="0"/>
              <a:buChar char="•"/>
            </a:pPr>
            <a:r>
              <a:rPr lang="zh-CN" altLang="en-US" sz="1600" b="1" dirty="0">
                <a:solidFill>
                  <a:srgbClr val="FAC090"/>
                </a:solidFill>
                <a:latin typeface="楷体_GB2312" charset="-122"/>
                <a:ea typeface="楷体_GB2312" charset="-122"/>
              </a:rPr>
              <a:t>模块性</a:t>
            </a:r>
            <a:r>
              <a:rPr lang="zh-CN" altLang="en-US" sz="1600" b="1" dirty="0">
                <a:solidFill>
                  <a:schemeClr val="bg1"/>
                </a:solidFill>
                <a:latin typeface="楷体_GB2312" charset="-122"/>
                <a:ea typeface="楷体_GB2312" charset="-122"/>
              </a:rPr>
              <a:t>：指对象是一个独立存在的实体，从外部可以了解它的功能，其内部细节是隐蔽的，不受外界干扰，对象之间的相互依赖性很小。</a:t>
            </a:r>
          </a:p>
          <a:p>
            <a:pPr marL="285750" indent="-285750" algn="l">
              <a:lnSpc>
                <a:spcPct val="150000"/>
              </a:lnSpc>
              <a:buFont typeface="Arial" panose="020B0604020202020204" pitchFamily="34" charset="0"/>
              <a:buChar char="•"/>
            </a:pPr>
            <a:r>
              <a:rPr lang="zh-CN" altLang="en-US" sz="1600" b="1" dirty="0">
                <a:solidFill>
                  <a:srgbClr val="FAC090"/>
                </a:solidFill>
                <a:latin typeface="楷体_GB2312" charset="-122"/>
                <a:ea typeface="楷体_GB2312" charset="-122"/>
              </a:rPr>
              <a:t>继承</a:t>
            </a:r>
            <a:r>
              <a:rPr lang="zh-CN" altLang="en-US" sz="1600" b="1" dirty="0">
                <a:solidFill>
                  <a:schemeClr val="bg1"/>
                </a:solidFill>
                <a:latin typeface="楷体_GB2312" charset="-122"/>
                <a:ea typeface="楷体_GB2312" charset="-122"/>
              </a:rPr>
              <a:t>：利用已有的定义为基础来建立新的定义，而不必重复定义他们</a:t>
            </a:r>
          </a:p>
          <a:p>
            <a:pPr marL="285750" indent="-285750" algn="l">
              <a:lnSpc>
                <a:spcPct val="150000"/>
              </a:lnSpc>
              <a:buFont typeface="Arial" panose="020B0604020202020204" pitchFamily="34" charset="0"/>
              <a:buChar char="•"/>
            </a:pPr>
            <a:r>
              <a:rPr lang="zh-CN" altLang="en-US" sz="1600" b="1" dirty="0">
                <a:solidFill>
                  <a:srgbClr val="FAC090"/>
                </a:solidFill>
                <a:latin typeface="楷体_GB2312" charset="-122"/>
                <a:ea typeface="楷体_GB2312" charset="-122"/>
              </a:rPr>
              <a:t>动态连接性</a:t>
            </a:r>
            <a:r>
              <a:rPr lang="zh-CN" altLang="en-US" sz="1600" b="1" dirty="0">
                <a:solidFill>
                  <a:schemeClr val="bg1"/>
                </a:solidFill>
                <a:latin typeface="楷体_GB2312" charset="-122"/>
                <a:ea typeface="楷体_GB2312" charset="-122"/>
              </a:rPr>
              <a:t>：各个对象之间是通过传递消息来建立起连接。消息传递机制是面向对象语言的共同特性，其含义是将一条发送给一个对象的消息与包含改消息方法的对象连接起来，使得增加新的数据类型不需要改变现有的代码。</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2DC18BB-D6CA-482B-A662-5D51E3BE91CD}"/>
              </a:ext>
            </a:extLst>
          </p:cNvPr>
          <p:cNvGrpSpPr/>
          <p:nvPr/>
        </p:nvGrpSpPr>
        <p:grpSpPr>
          <a:xfrm>
            <a:off x="0" y="1346625"/>
            <a:ext cx="9148127" cy="2595935"/>
            <a:chOff x="-4282523" y="2186464"/>
            <a:chExt cx="9144000" cy="2729894"/>
          </a:xfrm>
        </p:grpSpPr>
        <p:sp>
          <p:nvSpPr>
            <p:cNvPr id="11" name="Rectangle 2" descr="psb">
              <a:extLst>
                <a:ext uri="{FF2B5EF4-FFF2-40B4-BE49-F238E27FC236}">
                  <a16:creationId xmlns:a16="http://schemas.microsoft.com/office/drawing/2014/main" id="{4DF03CBD-2F92-4A0C-AB08-D967E028DEFE}"/>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3">
              <a:extLst>
                <a:ext uri="{FF2B5EF4-FFF2-40B4-BE49-F238E27FC236}">
                  <a16:creationId xmlns:a16="http://schemas.microsoft.com/office/drawing/2014/main" id="{9F8A2BC1-F96F-4229-98A6-9774CC1AEE78}"/>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类</a:t>
            </a:r>
          </a:p>
        </p:txBody>
      </p:sp>
      <p:sp>
        <p:nvSpPr>
          <p:cNvPr id="2" name="矩形 1"/>
          <p:cNvSpPr/>
          <p:nvPr/>
        </p:nvSpPr>
        <p:spPr>
          <a:xfrm>
            <a:off x="26616" y="1644906"/>
            <a:ext cx="5029289" cy="3608705"/>
          </a:xfrm>
          <a:prstGeom prst="rect">
            <a:avLst/>
          </a:prstGeom>
          <a:noFill/>
          <a:ln w="9525">
            <a:noFill/>
          </a:ln>
        </p:spPr>
        <p:txBody>
          <a:bodyPr/>
          <a:lstStyle/>
          <a:p>
            <a:pPr marL="457200" indent="-457200" algn="l">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一个类定义了一组大体上相似的对象。一个类所包含的</a:t>
            </a:r>
            <a:r>
              <a:rPr lang="zh-CN" altLang="en-US" sz="1600" b="1" dirty="0">
                <a:solidFill>
                  <a:srgbClr val="FAC090"/>
                </a:solidFill>
                <a:latin typeface="微软雅黑" panose="020B0503020204020204" pitchFamily="34" charset="-122"/>
                <a:ea typeface="微软雅黑" panose="020B0503020204020204" pitchFamily="34" charset="-122"/>
              </a:rPr>
              <a:t>方法和数据</a:t>
            </a:r>
            <a:r>
              <a:rPr lang="zh-CN" altLang="en-US" sz="1600" b="1" dirty="0">
                <a:solidFill>
                  <a:schemeClr val="bg1"/>
                </a:solidFill>
                <a:latin typeface="微软雅黑" panose="020B0503020204020204" pitchFamily="34" charset="-122"/>
                <a:ea typeface="微软雅黑" panose="020B0503020204020204" pitchFamily="34" charset="-122"/>
              </a:rPr>
              <a:t>描述一组对象的</a:t>
            </a:r>
            <a:r>
              <a:rPr lang="zh-CN" altLang="en-US" sz="1600" b="1" dirty="0">
                <a:solidFill>
                  <a:srgbClr val="FAC090"/>
                </a:solidFill>
                <a:latin typeface="微软雅黑" panose="020B0503020204020204" pitchFamily="34" charset="-122"/>
                <a:ea typeface="微软雅黑" panose="020B0503020204020204" pitchFamily="34" charset="-122"/>
              </a:rPr>
              <a:t>共同行为和属性</a:t>
            </a:r>
            <a:r>
              <a:rPr lang="zh-CN" altLang="en-US" sz="1600" b="1" dirty="0">
                <a:solidFill>
                  <a:schemeClr val="bg1"/>
                </a:solidFill>
                <a:latin typeface="微软雅黑" panose="020B0503020204020204" pitchFamily="34" charset="-122"/>
                <a:ea typeface="微软雅黑" panose="020B0503020204020204" pitchFamily="34" charset="-122"/>
              </a:rPr>
              <a:t>。例如，窗口，车轮，玻璃等都是类的例子。如</a:t>
            </a:r>
            <a:r>
              <a:rPr lang="zh-CN" sz="1600" b="1" dirty="0">
                <a:solidFill>
                  <a:schemeClr val="bg1"/>
                </a:solidFill>
                <a:latin typeface="微软雅黑" panose="020B0503020204020204" pitchFamily="34" charset="-122"/>
                <a:ea typeface="微软雅黑" panose="020B0503020204020204" pitchFamily="34" charset="-122"/>
              </a:rPr>
              <a:t>下图</a:t>
            </a:r>
            <a:r>
              <a:rPr lang="zh-CN" altLang="en-US" sz="1600" b="1" dirty="0">
                <a:solidFill>
                  <a:schemeClr val="bg1"/>
                </a:solidFill>
                <a:latin typeface="微软雅黑" panose="020B0503020204020204" pitchFamily="34" charset="-122"/>
                <a:ea typeface="微软雅黑" panose="020B0503020204020204" pitchFamily="34" charset="-122"/>
              </a:rPr>
              <a:t>所示的是类的例子，其中类的名字是图书</a:t>
            </a:r>
            <a:r>
              <a:rPr lang="en-US" altLang="zh-CN" sz="1600" b="1" dirty="0">
                <a:solidFill>
                  <a:schemeClr val="bg1"/>
                </a:solidFill>
                <a:latin typeface="微软雅黑" panose="020B0503020204020204" pitchFamily="34" charset="-122"/>
                <a:ea typeface="微软雅黑" panose="020B0503020204020204" pitchFamily="34" charset="-122"/>
              </a:rPr>
              <a:t>Book</a:t>
            </a:r>
            <a:r>
              <a:rPr lang="zh-CN" altLang="en-US" sz="1600" b="1" dirty="0">
                <a:solidFill>
                  <a:schemeClr val="bg1"/>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5364088" y="940968"/>
            <a:ext cx="2896214" cy="342176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143C0A80-0717-441E-B42D-A47E1F7CA558}"/>
              </a:ext>
            </a:extLst>
          </p:cNvPr>
          <p:cNvGrpSpPr/>
          <p:nvPr/>
        </p:nvGrpSpPr>
        <p:grpSpPr>
          <a:xfrm>
            <a:off x="0" y="1005003"/>
            <a:ext cx="9148127" cy="3222137"/>
            <a:chOff x="-4282523" y="2186464"/>
            <a:chExt cx="9144000" cy="2729894"/>
          </a:xfrm>
        </p:grpSpPr>
        <p:sp>
          <p:nvSpPr>
            <p:cNvPr id="10" name="Rectangle 2" descr="psb">
              <a:extLst>
                <a:ext uri="{FF2B5EF4-FFF2-40B4-BE49-F238E27FC236}">
                  <a16:creationId xmlns:a16="http://schemas.microsoft.com/office/drawing/2014/main" id="{F031F2CE-5CF7-49E9-A26E-647E1C0E7A1C}"/>
                </a:ext>
              </a:extLst>
            </p:cNvPr>
            <p:cNvSpPr>
              <a:spLocks noChangeArrowheads="1"/>
            </p:cNvSpPr>
            <p:nvPr/>
          </p:nvSpPr>
          <p:spPr bwMode="auto">
            <a:xfrm>
              <a:off x="-4282523" y="2201733"/>
              <a:ext cx="9144000" cy="2714625"/>
            </a:xfrm>
            <a:prstGeom prst="rect">
              <a:avLst/>
            </a:prstGeom>
            <a:blipFill dpi="0" rotWithShape="1">
              <a:blip r:embed="rId2" cstate="print"/>
              <a:srcRect/>
              <a:stretch>
                <a:fillRect b="-12596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3">
              <a:extLst>
                <a:ext uri="{FF2B5EF4-FFF2-40B4-BE49-F238E27FC236}">
                  <a16:creationId xmlns:a16="http://schemas.microsoft.com/office/drawing/2014/main" id="{869E6A28-1B0D-4481-89D6-984E2DCD683E}"/>
                </a:ext>
              </a:extLst>
            </p:cNvPr>
            <p:cNvSpPr>
              <a:spLocks noChangeArrowheads="1"/>
            </p:cNvSpPr>
            <p:nvPr/>
          </p:nvSpPr>
          <p:spPr bwMode="auto">
            <a:xfrm>
              <a:off x="-4282523" y="2186464"/>
              <a:ext cx="9144000" cy="2729894"/>
            </a:xfrm>
            <a:prstGeom prst="rect">
              <a:avLst/>
            </a:prstGeom>
            <a:solidFill>
              <a:srgbClr val="26313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9" y="338497"/>
            <a:ext cx="1855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封装</a:t>
            </a:r>
          </a:p>
        </p:txBody>
      </p:sp>
      <p:sp>
        <p:nvSpPr>
          <p:cNvPr id="2000963" name="矩形 2000962"/>
          <p:cNvSpPr/>
          <p:nvPr/>
        </p:nvSpPr>
        <p:spPr>
          <a:xfrm>
            <a:off x="289477" y="1292510"/>
            <a:ext cx="8434070" cy="4090670"/>
          </a:xfrm>
          <a:prstGeom prst="rect">
            <a:avLst/>
          </a:prstGeom>
          <a:noFill/>
          <a:ln w="9525">
            <a:noFill/>
          </a:ln>
        </p:spPr>
        <p:txBody>
          <a:bodyPr/>
          <a:lstStyle/>
          <a:p>
            <a:pPr marL="457200" indent="-457200" algn="l">
              <a:lnSpc>
                <a:spcPct val="150000"/>
              </a:lnSpc>
            </a:pPr>
            <a:r>
              <a:rPr lang="en-US" altLang="zh-CN" sz="1600" b="1" dirty="0">
                <a:solidFill>
                  <a:srgbClr val="EA5514"/>
                </a:solidFill>
                <a:latin typeface="微软雅黑" panose="020B0503020204020204" pitchFamily="34" charset="-122"/>
                <a:ea typeface="微软雅黑" panose="020B0503020204020204" pitchFamily="34" charset="-122"/>
              </a:rPr>
              <a:t>       </a:t>
            </a:r>
            <a:r>
              <a:rPr lang="en-US" altLang="zh-CN" sz="1600" b="1" dirty="0" err="1">
                <a:solidFill>
                  <a:srgbClr val="EA5514"/>
                </a:solidFill>
                <a:latin typeface="微软雅黑" panose="020B0503020204020204" pitchFamily="34" charset="-122"/>
                <a:ea typeface="微软雅黑" panose="020B0503020204020204" pitchFamily="34" charset="-122"/>
              </a:rPr>
              <a:t>封装（Encapsulation）</a:t>
            </a:r>
            <a:r>
              <a:rPr lang="en-US" altLang="zh-CN" sz="1600" b="1" dirty="0" err="1">
                <a:solidFill>
                  <a:schemeClr val="bg1"/>
                </a:solidFill>
                <a:latin typeface="微软雅黑" panose="020B0503020204020204" pitchFamily="34" charset="-122"/>
                <a:ea typeface="微软雅黑" panose="020B0503020204020204" pitchFamily="34" charset="-122"/>
              </a:rPr>
              <a:t>就是把一个对象的方法和属性组合成一个独立的单位，并尽可能隐蔽对象的属性、方法和实现细节的过程</a:t>
            </a:r>
            <a:r>
              <a:rPr lang="zh-CN" altLang="en-US" sz="1600" b="1" dirty="0" err="1">
                <a:solidFill>
                  <a:schemeClr val="bg1"/>
                </a:solidFill>
                <a:latin typeface="微软雅黑" panose="020B0503020204020204" pitchFamily="34" charset="-122"/>
                <a:ea typeface="微软雅黑" panose="020B0503020204020204" pitchFamily="34" charset="-122"/>
              </a:rPr>
              <a:t>，仅仅将</a:t>
            </a:r>
            <a:r>
              <a:rPr lang="zh-CN" altLang="en-US" sz="1600" b="1" dirty="0" err="1">
                <a:solidFill>
                  <a:srgbClr val="FAC090"/>
                </a:solidFill>
                <a:latin typeface="微软雅黑" panose="020B0503020204020204" pitchFamily="34" charset="-122"/>
                <a:ea typeface="微软雅黑" panose="020B0503020204020204" pitchFamily="34" charset="-122"/>
              </a:rPr>
              <a:t>接口</a:t>
            </a:r>
            <a:r>
              <a:rPr lang="zh-CN" altLang="en-US" sz="1600" b="1" dirty="0" err="1">
                <a:solidFill>
                  <a:schemeClr val="bg1"/>
                </a:solidFill>
                <a:latin typeface="微软雅黑" panose="020B0503020204020204" pitchFamily="34" charset="-122"/>
                <a:ea typeface="微软雅黑" panose="020B0503020204020204" pitchFamily="34" charset="-122"/>
              </a:rPr>
              <a:t>对外公开。</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在访问类的时候，根据其封装的特点，</a:t>
            </a:r>
            <a:r>
              <a:rPr lang="en-US" altLang="zh-CN" sz="1600" b="1" dirty="0">
                <a:solidFill>
                  <a:schemeClr val="bg1"/>
                </a:solidFill>
                <a:latin typeface="微软雅黑" panose="020B0503020204020204" pitchFamily="34" charset="-122"/>
                <a:ea typeface="微软雅黑" panose="020B0503020204020204" pitchFamily="34" charset="-122"/>
              </a:rPr>
              <a:t>对外访问时提供了4种访问控制级别：</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（1）</a:t>
            </a:r>
            <a:r>
              <a:rPr lang="en-US" altLang="zh-CN" sz="1600" b="1" dirty="0">
                <a:solidFill>
                  <a:srgbClr val="FAC090"/>
                </a:solidFill>
                <a:latin typeface="微软雅黑" panose="020B0503020204020204" pitchFamily="34" charset="-122"/>
                <a:ea typeface="微软雅黑" panose="020B0503020204020204" pitchFamily="34" charset="-122"/>
              </a:rPr>
              <a:t>public</a:t>
            </a:r>
            <a:r>
              <a:rPr lang="en-US" altLang="zh-CN" sz="1600" b="1" dirty="0">
                <a:solidFill>
                  <a:schemeClr val="bg1"/>
                </a:solidFill>
                <a:latin typeface="微软雅黑" panose="020B0503020204020204" pitchFamily="34" charset="-122"/>
                <a:ea typeface="微软雅黑" panose="020B0503020204020204" pitchFamily="34" charset="-122"/>
              </a:rPr>
              <a:t>：公有访问。</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（2）</a:t>
            </a:r>
            <a:r>
              <a:rPr lang="en-US" altLang="zh-CN" sz="1600" b="1" dirty="0">
                <a:solidFill>
                  <a:srgbClr val="FAC090"/>
                </a:solidFill>
                <a:latin typeface="微软雅黑" panose="020B0503020204020204" pitchFamily="34" charset="-122"/>
                <a:ea typeface="微软雅黑" panose="020B0503020204020204" pitchFamily="34" charset="-122"/>
              </a:rPr>
              <a:t>protected</a:t>
            </a:r>
            <a:r>
              <a:rPr lang="en-US" altLang="zh-CN" sz="1600" b="1" dirty="0">
                <a:solidFill>
                  <a:schemeClr val="bg1"/>
                </a:solidFill>
                <a:latin typeface="微软雅黑" panose="020B0503020204020204" pitchFamily="34" charset="-122"/>
                <a:ea typeface="微软雅黑" panose="020B0503020204020204" pitchFamily="34" charset="-122"/>
              </a:rPr>
              <a:t>：受保护的。</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（3）</a:t>
            </a:r>
            <a:r>
              <a:rPr lang="en-US" altLang="zh-CN" sz="1600" b="1" dirty="0">
                <a:solidFill>
                  <a:srgbClr val="FAC090"/>
                </a:solidFill>
                <a:latin typeface="微软雅黑" panose="020B0503020204020204" pitchFamily="34" charset="-122"/>
                <a:ea typeface="微软雅黑" panose="020B0503020204020204" pitchFamily="34" charset="-122"/>
              </a:rPr>
              <a:t>private</a:t>
            </a:r>
            <a:r>
              <a:rPr lang="en-US" altLang="zh-CN" sz="1600" b="1" dirty="0">
                <a:solidFill>
                  <a:schemeClr val="bg1"/>
                </a:solidFill>
                <a:latin typeface="微软雅黑" panose="020B0503020204020204" pitchFamily="34" charset="-122"/>
                <a:ea typeface="微软雅黑" panose="020B0503020204020204" pitchFamily="34" charset="-122"/>
              </a:rPr>
              <a:t>：私有访问。</a:t>
            </a:r>
          </a:p>
          <a:p>
            <a:pPr marL="457200" indent="-457200" algn="l">
              <a:lnSpc>
                <a:spcPct val="150000"/>
              </a:lnSpc>
            </a:pPr>
            <a:r>
              <a:rPr lang="en-US" altLang="zh-CN" sz="1600" b="1" dirty="0">
                <a:solidFill>
                  <a:schemeClr val="bg1"/>
                </a:solidFill>
                <a:latin typeface="微软雅黑" panose="020B0503020204020204" pitchFamily="34" charset="-122"/>
                <a:ea typeface="微软雅黑" panose="020B0503020204020204" pitchFamily="34" charset="-122"/>
              </a:rPr>
              <a:t>      （4）</a:t>
            </a:r>
            <a:r>
              <a:rPr lang="en-US" altLang="zh-CN" sz="1600" b="1" dirty="0">
                <a:solidFill>
                  <a:srgbClr val="FAC090"/>
                </a:solidFill>
                <a:latin typeface="微软雅黑" panose="020B0503020204020204" pitchFamily="34" charset="-122"/>
                <a:ea typeface="微软雅黑" panose="020B0503020204020204" pitchFamily="34" charset="-122"/>
              </a:rPr>
              <a:t>default</a:t>
            </a:r>
            <a:r>
              <a:rPr lang="en-US" altLang="zh-CN" sz="1600" b="1" dirty="0">
                <a:solidFill>
                  <a:schemeClr val="bg1"/>
                </a:solidFill>
                <a:latin typeface="微软雅黑" panose="020B0503020204020204" pitchFamily="34" charset="-122"/>
                <a:ea typeface="微软雅黑" panose="020B0503020204020204" pitchFamily="34" charset="-122"/>
              </a:rPr>
              <a:t>：默认的。</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457200" indent="-457200" algn="l">
              <a:lnSpc>
                <a:spcPct val="150000"/>
              </a:lnSpc>
              <a:spcBef>
                <a:spcPct val="15000"/>
              </a:spcBef>
            </a:pPr>
            <a:r>
              <a:rPr lang="zh-CN" altLang="en-US" sz="1600" b="1" dirty="0">
                <a:solidFill>
                  <a:schemeClr val="bg1"/>
                </a:solidFill>
                <a:latin typeface="微软雅黑" panose="020B0503020204020204" pitchFamily="34" charset="-122"/>
                <a:ea typeface="微软雅黑" panose="020B0503020204020204" pitchFamily="34" charset="-122"/>
              </a:rPr>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1753</TotalTime>
  <Words>4236</Words>
  <Application>Microsoft Office PowerPoint</Application>
  <PresentationFormat>自定义</PresentationFormat>
  <Paragraphs>378</Paragraphs>
  <Slides>58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楷体_GB2312</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刘 哲</cp:lastModifiedBy>
  <cp:revision>230</cp:revision>
  <dcterms:created xsi:type="dcterms:W3CDTF">2015-10-14T02:35:41Z</dcterms:created>
  <dcterms:modified xsi:type="dcterms:W3CDTF">2021-04-09T10:10:54Z</dcterms:modified>
</cp:coreProperties>
</file>