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80" r:id="rId2"/>
    <p:sldId id="257" r:id="rId3"/>
    <p:sldId id="258" r:id="rId4"/>
    <p:sldId id="375" r:id="rId5"/>
    <p:sldId id="413" r:id="rId6"/>
    <p:sldId id="377" r:id="rId7"/>
    <p:sldId id="379" r:id="rId8"/>
    <p:sldId id="414" r:id="rId9"/>
    <p:sldId id="381" r:id="rId10"/>
    <p:sldId id="382" r:id="rId11"/>
    <p:sldId id="383" r:id="rId12"/>
    <p:sldId id="384" r:id="rId13"/>
    <p:sldId id="415" r:id="rId14"/>
    <p:sldId id="386" r:id="rId15"/>
    <p:sldId id="387" r:id="rId16"/>
    <p:sldId id="388" r:id="rId17"/>
    <p:sldId id="389" r:id="rId18"/>
    <p:sldId id="390" r:id="rId19"/>
    <p:sldId id="392" r:id="rId20"/>
    <p:sldId id="398" r:id="rId21"/>
    <p:sldId id="399" r:id="rId22"/>
    <p:sldId id="385" r:id="rId23"/>
    <p:sldId id="400" r:id="rId24"/>
    <p:sldId id="401" r:id="rId25"/>
    <p:sldId id="376" r:id="rId26"/>
    <p:sldId id="402" r:id="rId27"/>
    <p:sldId id="403" r:id="rId28"/>
    <p:sldId id="404" r:id="rId29"/>
    <p:sldId id="405" r:id="rId30"/>
    <p:sldId id="406" r:id="rId31"/>
    <p:sldId id="364" r:id="rId32"/>
    <p:sldId id="407" r:id="rId33"/>
    <p:sldId id="408" r:id="rId34"/>
    <p:sldId id="409" r:id="rId35"/>
    <p:sldId id="410" r:id="rId36"/>
    <p:sldId id="411" r:id="rId37"/>
    <p:sldId id="412" r:id="rId38"/>
    <p:sldId id="416" r:id="rId39"/>
    <p:sldId id="306" r:id="rId40"/>
    <p:sldId id="357" r:id="rId41"/>
    <p:sldId id="417" r:id="rId42"/>
    <p:sldId id="418" r:id="rId43"/>
    <p:sldId id="419" r:id="rId44"/>
    <p:sldId id="420" r:id="rId45"/>
    <p:sldId id="422" r:id="rId46"/>
    <p:sldId id="423" r:id="rId47"/>
    <p:sldId id="424" r:id="rId48"/>
    <p:sldId id="432" r:id="rId49"/>
    <p:sldId id="475" r:id="rId50"/>
    <p:sldId id="434" r:id="rId51"/>
    <p:sldId id="435" r:id="rId52"/>
    <p:sldId id="476" r:id="rId53"/>
    <p:sldId id="477" r:id="rId54"/>
    <p:sldId id="478" r:id="rId55"/>
    <p:sldId id="479" r:id="rId56"/>
    <p:sldId id="480" r:id="rId57"/>
    <p:sldId id="312" r:id="rId58"/>
    <p:sldId id="358" r:id="rId59"/>
    <p:sldId id="394" r:id="rId60"/>
    <p:sldId id="440" r:id="rId61"/>
    <p:sldId id="341" r:id="rId62"/>
    <p:sldId id="396" r:id="rId63"/>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B00"/>
    <a:srgbClr val="404040"/>
    <a:srgbClr val="EA5514"/>
    <a:srgbClr val="98D2E3"/>
    <a:srgbClr val="F54E2A"/>
    <a:srgbClr val="EA2485"/>
    <a:srgbClr val="FCFBF7"/>
    <a:srgbClr val="FF33CC"/>
    <a:srgbClr val="3D95F5"/>
    <a:srgbClr val="0E7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67" autoAdjust="0"/>
  </p:normalViewPr>
  <p:slideViewPr>
    <p:cSldViewPr showGuides="1">
      <p:cViewPr varScale="1">
        <p:scale>
          <a:sx n="113" d="100"/>
          <a:sy n="113" d="100"/>
        </p:scale>
        <p:origin x="389" y="91"/>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pPr/>
              <a:t>2021/6/1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pPr/>
              <a:t>‹#›</a:t>
            </a:fld>
            <a:endParaRPr lang="zh-CN" altLang="en-US"/>
          </a:p>
        </p:txBody>
      </p:sp>
    </p:spTree>
    <p:extLst>
      <p:ext uri="{BB962C8B-B14F-4D97-AF65-F5344CB8AC3E}">
        <p14:creationId xmlns:p14="http://schemas.microsoft.com/office/powerpoint/2010/main" val="120660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9</a:t>
            </a:fld>
            <a:endParaRPr lang="zh-CN" altLang="en-US"/>
          </a:p>
        </p:txBody>
      </p:sp>
    </p:spTree>
    <p:extLst>
      <p:ext uri="{BB962C8B-B14F-4D97-AF65-F5344CB8AC3E}">
        <p14:creationId xmlns:p14="http://schemas.microsoft.com/office/powerpoint/2010/main" val="394725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在</a:t>
            </a:r>
            <a:r>
              <a:rPr lang="en-US" altLang="zh-CN" sz="1200" dirty="0"/>
              <a:t>UML</a:t>
            </a:r>
            <a:r>
              <a:rPr lang="zh-CN" altLang="en-US" sz="1200" dirty="0"/>
              <a:t>中类用一个矩形框表示，它包含三个区域，最上面是类名、中间是类的属性、最下面是类的方法。 </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类图的地位和作用</a:t>
            </a:r>
            <a:r>
              <a:rPr lang="en-US" altLang="zh-CN" sz="1050" b="1" dirty="0">
                <a:solidFill>
                  <a:srgbClr val="4B5050"/>
                </a:solidFill>
                <a:latin typeface="微软雅黑" panose="020B0503020204020204" pitchFamily="34" charset="-122"/>
                <a:ea typeface="微软雅黑" panose="020B0503020204020204" pitchFamily="34" charset="-122"/>
              </a:rPr>
              <a:t>[1]</a:t>
            </a:r>
            <a:endParaRPr lang="en-US" altLang="zh-CN" dirty="0"/>
          </a:p>
          <a:p>
            <a:pPr>
              <a:lnSpc>
                <a:spcPct val="150000"/>
              </a:lnSpc>
            </a:pPr>
            <a:r>
              <a:rPr lang="en-US" altLang="zh-CN" sz="1200" b="1" baseline="0" dirty="0"/>
              <a:t>         </a:t>
            </a:r>
            <a:r>
              <a:rPr lang="zh-CN" altLang="en-US" sz="1200" b="1" dirty="0"/>
              <a:t>类图在</a:t>
            </a:r>
            <a:r>
              <a:rPr lang="en-US" altLang="zh-CN" sz="1200" b="1" dirty="0"/>
              <a:t>UML </a:t>
            </a:r>
            <a:r>
              <a:rPr lang="zh-CN" altLang="en-US" sz="1200" b="1" dirty="0"/>
              <a:t>的静态机制中是重要的组成部分，它不但是设计人员关心的核心，更是实现人员关注的重点</a:t>
            </a:r>
            <a:r>
              <a:rPr lang="zh-CN" altLang="en-US" sz="1200" dirty="0"/>
              <a:t>。建模工具也主要根据类图来产生代码。</a:t>
            </a:r>
            <a:r>
              <a:rPr lang="zh-CN" altLang="en-US" sz="1200" b="1" dirty="0"/>
              <a:t>类图在</a:t>
            </a:r>
            <a:r>
              <a:rPr lang="en-US" altLang="zh-CN" sz="1200" b="1" dirty="0"/>
              <a:t>UML </a:t>
            </a:r>
            <a:r>
              <a:rPr lang="zh-CN" altLang="en-US" sz="1200" b="1" dirty="0"/>
              <a:t>的</a:t>
            </a:r>
            <a:r>
              <a:rPr lang="en-US" altLang="zh-CN" sz="1200" b="1" dirty="0"/>
              <a:t>9</a:t>
            </a:r>
            <a:r>
              <a:rPr lang="zh-CN" altLang="en-US" sz="1200" b="1" dirty="0"/>
              <a:t>个图中占据了一个相当重要的地位。</a:t>
            </a:r>
          </a:p>
          <a:p>
            <a:pPr>
              <a:lnSpc>
                <a:spcPct val="150000"/>
              </a:lnSpc>
            </a:pPr>
            <a:r>
              <a:rPr lang="zh-CN" altLang="en-US" sz="1200" dirty="0"/>
              <a:t>         类图是用来显示系统中的类、接口以及它们之间的静态结构和关系的一种静态模型，它用于描述系统的结构。类图的建模贯穿系统的分析和设计阶段的始终，通常从用户能够理解的用例开始建模，最终到系统开发小组能够完全理解的类。</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t>39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46</a:t>
            </a:fld>
            <a:endParaRPr lang="zh-CN" altLang="en-US"/>
          </a:p>
        </p:txBody>
      </p:sp>
    </p:spTree>
    <p:extLst>
      <p:ext uri="{BB962C8B-B14F-4D97-AF65-F5344CB8AC3E}">
        <p14:creationId xmlns:p14="http://schemas.microsoft.com/office/powerpoint/2010/main" val="4172768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49</a:t>
            </a:fld>
            <a:endParaRPr lang="zh-CN" altLang="en-US"/>
          </a:p>
        </p:txBody>
      </p:sp>
    </p:spTree>
    <p:extLst>
      <p:ext uri="{BB962C8B-B14F-4D97-AF65-F5344CB8AC3E}">
        <p14:creationId xmlns:p14="http://schemas.microsoft.com/office/powerpoint/2010/main" val="123388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52</a:t>
            </a:fld>
            <a:endParaRPr lang="zh-CN" altLang="en-US"/>
          </a:p>
        </p:txBody>
      </p:sp>
    </p:spTree>
    <p:extLst>
      <p:ext uri="{BB962C8B-B14F-4D97-AF65-F5344CB8AC3E}">
        <p14:creationId xmlns:p14="http://schemas.microsoft.com/office/powerpoint/2010/main" val="316815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a:t>单击此处编辑母版标题样式</a:t>
            </a:r>
          </a:p>
        </p:txBody>
      </p:sp>
      <p:sp>
        <p:nvSpPr>
          <p:cNvPr id="3" name="副标题 2"/>
          <p:cNvSpPr>
            <a:spLocks noGrp="1"/>
          </p:cNvSpPr>
          <p:nvPr>
            <p:ph type="subTitle" idx="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66591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99830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34"/>
            <a:ext cx="6019800" cy="32886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06826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9047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363"/>
            <a:ext cx="7772400" cy="112479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340232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314899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80"/>
            <a:ext cx="4040188"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0653"/>
            <a:ext cx="4040188"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0980"/>
            <a:ext cx="4041775"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0653"/>
            <a:ext cx="4041775"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96206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419022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57351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25"/>
            <a:ext cx="5111750" cy="43884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5993"/>
            <a:ext cx="3008313" cy="3517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30825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439"/>
            <a:ext cx="5486400" cy="3085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13495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B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36254065-6D17-4A3A-91E4-21B75217D363}" type="datetimeFigureOut">
              <a:rPr lang="zh-CN" altLang="en-US" smtClean="0"/>
              <a:pPr/>
              <a:t>2021/6/1</a:t>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90658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5961211" y="-885968"/>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7637611" y="-30306"/>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5456385" y="603107"/>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6872436" y="63803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7875736" y="80820"/>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8393261" y="-1063768"/>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7596336" y="565007"/>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9056836" y="1722295"/>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9447361" y="999982"/>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8259911" y="2312845"/>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7482036" y="2736707"/>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8767911" y="2328720"/>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9" name="Oval 19"/>
          <p:cNvSpPr>
            <a:spLocks noChangeArrowheads="1"/>
          </p:cNvSpPr>
          <p:nvPr/>
        </p:nvSpPr>
        <p:spPr bwMode="auto">
          <a:xfrm>
            <a:off x="8012261" y="216362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729686" y="2335070"/>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6926411" y="1766745"/>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6456511" y="1485757"/>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3" name="Oval 23"/>
          <p:cNvSpPr>
            <a:spLocks noChangeArrowheads="1"/>
          </p:cNvSpPr>
          <p:nvPr/>
        </p:nvSpPr>
        <p:spPr bwMode="auto">
          <a:xfrm>
            <a:off x="6123136" y="196677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4" name="Oval 24"/>
          <p:cNvSpPr>
            <a:spLocks noChangeArrowheads="1"/>
          </p:cNvSpPr>
          <p:nvPr/>
        </p:nvSpPr>
        <p:spPr bwMode="auto">
          <a:xfrm>
            <a:off x="5770711" y="216362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5" name="Oval 25"/>
          <p:cNvSpPr>
            <a:spLocks noChangeArrowheads="1"/>
          </p:cNvSpPr>
          <p:nvPr/>
        </p:nvSpPr>
        <p:spPr bwMode="auto">
          <a:xfrm>
            <a:off x="7185173" y="3329598"/>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6" name="Oval 26"/>
          <p:cNvSpPr>
            <a:spLocks noChangeArrowheads="1"/>
          </p:cNvSpPr>
          <p:nvPr/>
        </p:nvSpPr>
        <p:spPr bwMode="auto">
          <a:xfrm>
            <a:off x="7135961" y="390987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7258912" y="4131694"/>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6881961" y="4595670"/>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9"/>
          <p:cNvSpPr>
            <a:spLocks noChangeArrowheads="1"/>
          </p:cNvSpPr>
          <p:nvPr/>
        </p:nvSpPr>
        <p:spPr bwMode="auto">
          <a:xfrm>
            <a:off x="7078811" y="4962382"/>
            <a:ext cx="146050" cy="146050"/>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30" name="Oval 30"/>
          <p:cNvSpPr>
            <a:spLocks noChangeArrowheads="1"/>
          </p:cNvSpPr>
          <p:nvPr/>
        </p:nvSpPr>
        <p:spPr bwMode="auto">
          <a:xfrm>
            <a:off x="7075636" y="4595670"/>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31" name="Oval 31"/>
          <p:cNvSpPr>
            <a:spLocks noChangeArrowheads="1"/>
          </p:cNvSpPr>
          <p:nvPr/>
        </p:nvSpPr>
        <p:spPr bwMode="auto">
          <a:xfrm>
            <a:off x="7002611" y="4784582"/>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1024" name="Oval 32"/>
          <p:cNvSpPr>
            <a:spLocks noChangeArrowheads="1"/>
          </p:cNvSpPr>
          <p:nvPr/>
        </p:nvSpPr>
        <p:spPr bwMode="auto">
          <a:xfrm>
            <a:off x="6897836" y="4262295"/>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5" name="Oval 33"/>
          <p:cNvSpPr>
            <a:spLocks noChangeArrowheads="1"/>
          </p:cNvSpPr>
          <p:nvPr/>
        </p:nvSpPr>
        <p:spPr bwMode="auto">
          <a:xfrm>
            <a:off x="6967686" y="157942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27" name="Oval 34"/>
          <p:cNvSpPr>
            <a:spLocks noChangeArrowheads="1"/>
          </p:cNvSpPr>
          <p:nvPr/>
        </p:nvSpPr>
        <p:spPr bwMode="auto">
          <a:xfrm>
            <a:off x="7243911" y="3470132"/>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8" name="Oval 35"/>
          <p:cNvSpPr>
            <a:spLocks noChangeArrowheads="1"/>
          </p:cNvSpPr>
          <p:nvPr/>
        </p:nvSpPr>
        <p:spPr bwMode="auto">
          <a:xfrm>
            <a:off x="6777186" y="3841607"/>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1029" name="Oval 36"/>
          <p:cNvSpPr>
            <a:spLocks noChangeArrowheads="1"/>
          </p:cNvSpPr>
          <p:nvPr/>
        </p:nvSpPr>
        <p:spPr bwMode="auto">
          <a:xfrm>
            <a:off x="6529604" y="327645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1030" name="Oval 37"/>
          <p:cNvSpPr>
            <a:spLocks noChangeArrowheads="1"/>
          </p:cNvSpPr>
          <p:nvPr/>
        </p:nvSpPr>
        <p:spPr bwMode="auto">
          <a:xfrm>
            <a:off x="6224736" y="2186639"/>
            <a:ext cx="1295400" cy="1220788"/>
          </a:xfrm>
          <a:prstGeom prst="ellipse">
            <a:avLst/>
          </a:prstGeom>
          <a:solidFill>
            <a:srgbClr val="EA5514">
              <a:alpha val="61176"/>
            </a:srgbClr>
          </a:solidFill>
          <a:ln>
            <a:noFill/>
          </a:ln>
        </p:spPr>
        <p:txBody>
          <a:bodyPr vert="horz" wrap="square" lIns="91440" tIns="45720" rIns="91440" bIns="45720" numCol="1" anchor="t" anchorCtr="0" compatLnSpc="1"/>
          <a:lstStyle/>
          <a:p>
            <a:endParaRPr lang="zh-CN" altLang="en-US"/>
          </a:p>
        </p:txBody>
      </p:sp>
      <p:sp>
        <p:nvSpPr>
          <p:cNvPr id="1034" name="Rectangle 41"/>
          <p:cNvSpPr>
            <a:spLocks noChangeArrowheads="1"/>
          </p:cNvSpPr>
          <p:nvPr/>
        </p:nvSpPr>
        <p:spPr bwMode="auto">
          <a:xfrm>
            <a:off x="1475656" y="2162684"/>
            <a:ext cx="33855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lvl="0"/>
            <a:r>
              <a:rPr lang="zh-CN" altLang="en-US" sz="6600" b="1" dirty="0">
                <a:solidFill>
                  <a:srgbClr val="EA5514"/>
                </a:solidFill>
                <a:latin typeface="微软雅黑" panose="020B0503020204020204" pitchFamily="34" charset="-122"/>
                <a:ea typeface="微软雅黑" panose="020B0503020204020204" pitchFamily="34" charset="-122"/>
                <a:sym typeface="+mn-lt"/>
              </a:rPr>
              <a:t>翻转课堂</a:t>
            </a:r>
            <a:endParaRPr lang="zh-CN" altLang="zh-CN" sz="6600" b="1" dirty="0">
              <a:solidFill>
                <a:srgbClr val="EA5514"/>
              </a:solidFill>
              <a:latin typeface="微软雅黑" panose="020B0503020204020204" pitchFamily="34" charset="-122"/>
              <a:ea typeface="微软雅黑" panose="020B0503020204020204" pitchFamily="34" charset="-122"/>
            </a:endParaRPr>
          </a:p>
        </p:txBody>
      </p:sp>
      <p:sp>
        <p:nvSpPr>
          <p:cNvPr id="50" name="圆角矩形 49"/>
          <p:cNvSpPr/>
          <p:nvPr/>
        </p:nvSpPr>
        <p:spPr>
          <a:xfrm>
            <a:off x="4777494" y="3326291"/>
            <a:ext cx="1295400" cy="468711"/>
          </a:xfrm>
          <a:prstGeom prst="roundRect">
            <a:avLst>
              <a:gd name="adj" fmla="val 5000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404040"/>
                </a:solidFill>
                <a:latin typeface="微软雅黑" panose="020B0503020204020204" pitchFamily="34" charset="-122"/>
                <a:ea typeface="微软雅黑" panose="020B0503020204020204" pitchFamily="34" charset="-122"/>
              </a:rPr>
              <a:t>G10</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2" presetClass="entr" presetSubtype="0" fill="hold" nodeType="withEffect">
                                      <p:stCondLst>
                                        <p:cond delay="0"/>
                                      </p:stCondLst>
                                      <p:iterate type="lt">
                                        <p:tmPct val="10000"/>
                                      </p:iterate>
                                      <p:childTnLst>
                                        <p:set>
                                          <p:cBhvr>
                                            <p:cTn id="223" dur="1" fill="hold">
                                              <p:stCondLst>
                                                <p:cond delay="0"/>
                                              </p:stCondLst>
                                            </p:cTn>
                                            <p:tgtEl>
                                              <p:spTgt spid="1034">
                                                <p:txEl>
                                                  <p:pRg st="0" end="0"/>
                                                </p:txEl>
                                              </p:spTgt>
                                            </p:tgtEl>
                                            <p:attrNameLst>
                                              <p:attrName>style.visibility</p:attrName>
                                            </p:attrNameLst>
                                          </p:cBhvr>
                                          <p:to>
                                            <p:strVal val="visible"/>
                                          </p:to>
                                        </p:set>
                                        <p:animScale>
                                          <p:cBhvr>
                                            <p:cTn id="224" dur="800" decel="50000" fill="hold">
                                              <p:stCondLst>
                                                <p:cond delay="0"/>
                                              </p:stCondLst>
                                            </p:cTn>
                                            <p:tgtEl>
                                              <p:spTgt spid="10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5" dur="800" decel="50000" fill="hold">
                                              <p:stCondLst>
                                                <p:cond delay="0"/>
                                              </p:stCondLst>
                                            </p:cTn>
                                            <p:tgtEl>
                                              <p:spTgt spid="1034">
                                                <p:txEl>
                                                  <p:pRg st="0" end="0"/>
                                                </p:txEl>
                                              </p:spTgt>
                                            </p:tgtEl>
                                            <p:attrNameLst>
                                              <p:attrName>ppt_x</p:attrName>
                                              <p:attrName>ppt_y</p:attrName>
                                            </p:attrNameLst>
                                          </p:cBhvr>
                                        </p:animMotion>
                                        <p:animEffect transition="in" filter="fade">
                                          <p:cBhvr>
                                            <p:cTn id="226" dur="800"/>
                                            <p:tgtEl>
                                              <p:spTgt spid="1034">
                                                <p:txEl>
                                                  <p:pRg st="0" end="0"/>
                                                </p:txEl>
                                              </p:spTgt>
                                            </p:tgtEl>
                                          </p:cBhvr>
                                        </p:animEffect>
                                      </p:childTnLst>
                                    </p:cTn>
                                  </p:par>
                                  <p:par>
                                    <p:cTn id="227" presetID="2" presetClass="entr" presetSubtype="4" fill="hold" grpId="0" nodeType="withEffect" p14:presetBounceEnd="80000">
                                      <p:stCondLst>
                                        <p:cond delay="1900"/>
                                      </p:stCondLst>
                                      <p:childTnLst>
                                        <p:set>
                                          <p:cBhvr>
                                            <p:cTn id="228" dur="1" fill="hold">
                                              <p:stCondLst>
                                                <p:cond delay="0"/>
                                              </p:stCondLst>
                                            </p:cTn>
                                            <p:tgtEl>
                                              <p:spTgt spid="50"/>
                                            </p:tgtEl>
                                            <p:attrNameLst>
                                              <p:attrName>style.visibility</p:attrName>
                                            </p:attrNameLst>
                                          </p:cBhvr>
                                          <p:to>
                                            <p:strVal val="visible"/>
                                          </p:to>
                                        </p:set>
                                        <p:anim calcmode="lin" valueType="num" p14:bounceEnd="80000">
                                          <p:cBhvr additive="base">
                                            <p:cTn id="229" dur="6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230" dur="6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2" presetClass="entr" presetSubtype="0" fill="hold" nodeType="withEffect">
                                      <p:stCondLst>
                                        <p:cond delay="0"/>
                                      </p:stCondLst>
                                      <p:iterate type="lt">
                                        <p:tmPct val="10000"/>
                                      </p:iterate>
                                      <p:childTnLst>
                                        <p:set>
                                          <p:cBhvr>
                                            <p:cTn id="223" dur="1" fill="hold">
                                              <p:stCondLst>
                                                <p:cond delay="0"/>
                                              </p:stCondLst>
                                            </p:cTn>
                                            <p:tgtEl>
                                              <p:spTgt spid="1034">
                                                <p:txEl>
                                                  <p:pRg st="0" end="0"/>
                                                </p:txEl>
                                              </p:spTgt>
                                            </p:tgtEl>
                                            <p:attrNameLst>
                                              <p:attrName>style.visibility</p:attrName>
                                            </p:attrNameLst>
                                          </p:cBhvr>
                                          <p:to>
                                            <p:strVal val="visible"/>
                                          </p:to>
                                        </p:set>
                                        <p:animScale>
                                          <p:cBhvr>
                                            <p:cTn id="224" dur="800" decel="50000" fill="hold">
                                              <p:stCondLst>
                                                <p:cond delay="0"/>
                                              </p:stCondLst>
                                            </p:cTn>
                                            <p:tgtEl>
                                              <p:spTgt spid="10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5" dur="800" decel="50000" fill="hold">
                                              <p:stCondLst>
                                                <p:cond delay="0"/>
                                              </p:stCondLst>
                                            </p:cTn>
                                            <p:tgtEl>
                                              <p:spTgt spid="1034">
                                                <p:txEl>
                                                  <p:pRg st="0" end="0"/>
                                                </p:txEl>
                                              </p:spTgt>
                                            </p:tgtEl>
                                            <p:attrNameLst>
                                              <p:attrName>ppt_x</p:attrName>
                                              <p:attrName>ppt_y</p:attrName>
                                            </p:attrNameLst>
                                          </p:cBhvr>
                                        </p:animMotion>
                                        <p:animEffect transition="in" filter="fade">
                                          <p:cBhvr>
                                            <p:cTn id="226" dur="800"/>
                                            <p:tgtEl>
                                              <p:spTgt spid="1034">
                                                <p:txEl>
                                                  <p:pRg st="0" end="0"/>
                                                </p:txEl>
                                              </p:spTgt>
                                            </p:tgtEl>
                                          </p:cBhvr>
                                        </p:animEffect>
                                      </p:childTnLst>
                                    </p:cTn>
                                  </p:par>
                                  <p:par>
                                    <p:cTn id="227" presetID="2" presetClass="entr" presetSubtype="4" fill="hold" grpId="0" nodeType="withEffect">
                                      <p:stCondLst>
                                        <p:cond delay="1900"/>
                                      </p:stCondLst>
                                      <p:childTnLst>
                                        <p:set>
                                          <p:cBhvr>
                                            <p:cTn id="228" dur="1" fill="hold">
                                              <p:stCondLst>
                                                <p:cond delay="0"/>
                                              </p:stCondLst>
                                            </p:cTn>
                                            <p:tgtEl>
                                              <p:spTgt spid="50"/>
                                            </p:tgtEl>
                                            <p:attrNameLst>
                                              <p:attrName>style.visibility</p:attrName>
                                            </p:attrNameLst>
                                          </p:cBhvr>
                                          <p:to>
                                            <p:strVal val="visible"/>
                                          </p:to>
                                        </p:set>
                                        <p:anim calcmode="lin" valueType="num">
                                          <p:cBhvr additive="base">
                                            <p:cTn id="229" dur="600" fill="hold"/>
                                            <p:tgtEl>
                                              <p:spTgt spid="50"/>
                                            </p:tgtEl>
                                            <p:attrNameLst>
                                              <p:attrName>ppt_x</p:attrName>
                                            </p:attrNameLst>
                                          </p:cBhvr>
                                          <p:tavLst>
                                            <p:tav tm="0">
                                              <p:val>
                                                <p:strVal val="#ppt_x"/>
                                              </p:val>
                                            </p:tav>
                                            <p:tav tm="100000">
                                              <p:val>
                                                <p:strVal val="#ppt_x"/>
                                              </p:val>
                                            </p:tav>
                                          </p:tavLst>
                                        </p:anim>
                                        <p:anim calcmode="lin" valueType="num">
                                          <p:cBhvr additive="base">
                                            <p:cTn id="230" dur="6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5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7F6D7A57-1621-4A11-85D5-BEF9E1679D3F}"/>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5E198A6C-3590-471C-A2E7-DA253466297D}"/>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D1D807F7-199C-4485-92FB-1387B7F0DF08}"/>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815C31A3-4015-4669-BEC0-789A5E0B04E5}"/>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651709E2-873B-4E7A-BADC-2F90092461C0}"/>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3BF9FF00-1570-4325-AE6E-290629985352}"/>
              </a:ext>
            </a:extLst>
          </p:cNvPr>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类之间的关系</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8" name="文本框 7">
            <a:extLst>
              <a:ext uri="{FF2B5EF4-FFF2-40B4-BE49-F238E27FC236}">
                <a16:creationId xmlns:a16="http://schemas.microsoft.com/office/drawing/2014/main" id="{92A44041-F8DF-4048-A756-158895042A05}"/>
              </a:ext>
            </a:extLst>
          </p:cNvPr>
          <p:cNvSpPr txBox="1"/>
          <p:nvPr/>
        </p:nvSpPr>
        <p:spPr>
          <a:xfrm>
            <a:off x="1115616" y="1778868"/>
            <a:ext cx="6990952" cy="2224776"/>
          </a:xfrm>
          <a:prstGeom prst="rect">
            <a:avLst/>
          </a:prstGeom>
          <a:noFill/>
        </p:spPr>
        <p:txBody>
          <a:bodyPr wrap="square">
            <a:spAutoFit/>
          </a:bodyPr>
          <a:lstStyle/>
          <a:p>
            <a:pPr>
              <a:lnSpc>
                <a:spcPct val="200000"/>
              </a:lnSpc>
            </a:pPr>
            <a:r>
              <a:rPr lang="zh-CN" altLang="en-US" b="1" i="0" dirty="0">
                <a:solidFill>
                  <a:srgbClr val="333333"/>
                </a:solidFill>
                <a:effectLst/>
                <a:latin typeface="微软雅黑" panose="020B0503020204020204" pitchFamily="34" charset="-122"/>
                <a:ea typeface="微软雅黑" panose="020B0503020204020204" pitchFamily="34" charset="-122"/>
              </a:rPr>
              <a:t>    关系是指事物之间的联系。在面向对象的建模中，类之间最常见的关系有：依赖关系、泛化关系、关联关系和实现关系。在图形上，把关系画成一条线，并用不同的线来区别关系的种类。</a:t>
            </a:r>
          </a:p>
          <a:p>
            <a:pPr>
              <a:lnSpc>
                <a:spcPct val="200000"/>
              </a:lnSpc>
            </a:pPr>
            <a:endParaRPr lang="zh-CN" altLang="en-US" b="1" i="0" dirty="0">
              <a:solidFill>
                <a:srgbClr val="33333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252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7F6D7A57-1621-4A11-85D5-BEF9E1679D3F}"/>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5E198A6C-3590-471C-A2E7-DA253466297D}"/>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D1D807F7-199C-4485-92FB-1387B7F0DF08}"/>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815C31A3-4015-4669-BEC0-789A5E0B04E5}"/>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651709E2-873B-4E7A-BADC-2F90092461C0}"/>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3BF9FF00-1570-4325-AE6E-290629985352}"/>
              </a:ext>
            </a:extLst>
          </p:cNvPr>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依赖关系</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8" name="文本框 7">
            <a:extLst>
              <a:ext uri="{FF2B5EF4-FFF2-40B4-BE49-F238E27FC236}">
                <a16:creationId xmlns:a16="http://schemas.microsoft.com/office/drawing/2014/main" id="{92A44041-F8DF-4048-A756-158895042A05}"/>
              </a:ext>
            </a:extLst>
          </p:cNvPr>
          <p:cNvSpPr txBox="1"/>
          <p:nvPr/>
        </p:nvSpPr>
        <p:spPr>
          <a:xfrm>
            <a:off x="1008822" y="770756"/>
            <a:ext cx="6990952" cy="2634183"/>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依赖关系（</a:t>
            </a:r>
            <a:r>
              <a:rPr lang="en-US" altLang="zh-CN" sz="1600" b="1" i="0" dirty="0">
                <a:solidFill>
                  <a:srgbClr val="333333"/>
                </a:solidFill>
                <a:effectLst/>
                <a:latin typeface="微软雅黑" panose="020B0503020204020204" pitchFamily="34" charset="-122"/>
                <a:ea typeface="微软雅黑" panose="020B0503020204020204" pitchFamily="34" charset="-122"/>
              </a:rPr>
              <a:t>Dependency</a:t>
            </a:r>
            <a:r>
              <a:rPr lang="zh-CN" altLang="en-US" sz="1600" b="1" i="0" dirty="0">
                <a:solidFill>
                  <a:srgbClr val="333333"/>
                </a:solidFill>
                <a:effectLst/>
                <a:latin typeface="微软雅黑" panose="020B0503020204020204" pitchFamily="34" charset="-122"/>
                <a:ea typeface="微软雅黑" panose="020B0503020204020204" pitchFamily="34" charset="-122"/>
              </a:rPr>
              <a:t>）表示两个或多个模型元素之间语义上的关系。它表示了这样一种情形，对于一个元素（服务提供者）的某些改变可能会影响或提供消息给其他元素（使用者），即使用者以某种形式依赖于其他类元。在</a:t>
            </a:r>
            <a:r>
              <a:rPr lang="en-US" altLang="zh-CN" sz="1600" b="1" i="0" dirty="0">
                <a:solidFill>
                  <a:srgbClr val="333333"/>
                </a:solidFill>
                <a:effectLst/>
                <a:latin typeface="微软雅黑" panose="020B0503020204020204" pitchFamily="34" charset="-122"/>
                <a:ea typeface="微软雅黑" panose="020B0503020204020204" pitchFamily="34" charset="-122"/>
              </a:rPr>
              <a:t>UML</a:t>
            </a:r>
            <a:r>
              <a:rPr lang="zh-CN" altLang="en-US" sz="1600" b="1" i="0" dirty="0">
                <a:solidFill>
                  <a:srgbClr val="333333"/>
                </a:solidFill>
                <a:effectLst/>
                <a:latin typeface="微软雅黑" panose="020B0503020204020204" pitchFamily="34" charset="-122"/>
                <a:ea typeface="微软雅黑" panose="020B0503020204020204" pitchFamily="34" charset="-122"/>
              </a:rPr>
              <a:t>图形上，把依赖画成一条有向的虚线，指向被依赖的事物。当要指明一个事物使用另一个事物时，就使用依赖。</a:t>
            </a:r>
            <a:endParaRPr lang="en-US" altLang="zh-CN" sz="16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333333"/>
                </a:solidFill>
                <a:latin typeface="微软雅黑" panose="020B0503020204020204" pitchFamily="34" charset="-122"/>
                <a:ea typeface="微软雅黑" panose="020B0503020204020204" pitchFamily="34" charset="-122"/>
              </a:rPr>
              <a:t>    UML</a:t>
            </a:r>
            <a:r>
              <a:rPr lang="zh-CN" altLang="en-US" sz="1600" b="1" dirty="0">
                <a:solidFill>
                  <a:srgbClr val="333333"/>
                </a:solidFill>
                <a:latin typeface="微软雅黑" panose="020B0503020204020204" pitchFamily="34" charset="-122"/>
                <a:ea typeface="微软雅黑" panose="020B0503020204020204" pitchFamily="34" charset="-122"/>
              </a:rPr>
              <a:t>定义了四种基本依赖，分别是使用依赖、抽象依赖、授权依赖和绑定依赖。</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3D9E991-22B6-4954-A54A-5A60D9E9DDF4}"/>
              </a:ext>
            </a:extLst>
          </p:cNvPr>
          <p:cNvSpPr txBox="1"/>
          <p:nvPr/>
        </p:nvSpPr>
        <p:spPr>
          <a:xfrm>
            <a:off x="3779912" y="4587180"/>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5.3 </a:t>
            </a:r>
            <a:r>
              <a:rPr lang="zh-CN" altLang="en-US" sz="1400" dirty="0">
                <a:latin typeface="微软雅黑" panose="020B0503020204020204" pitchFamily="34" charset="-122"/>
                <a:ea typeface="微软雅黑" panose="020B0503020204020204" pitchFamily="34" charset="-122"/>
              </a:rPr>
              <a:t>依赖关系</a:t>
            </a:r>
          </a:p>
        </p:txBody>
      </p:sp>
      <p:pic>
        <p:nvPicPr>
          <p:cNvPr id="10" name="Picture 4">
            <a:extLst>
              <a:ext uri="{FF2B5EF4-FFF2-40B4-BE49-F238E27FC236}">
                <a16:creationId xmlns:a16="http://schemas.microsoft.com/office/drawing/2014/main" id="{E0A15C7E-222F-4B0E-87D2-BEED90368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11" t="14682" r="5885" b="15410"/>
          <a:stretch>
            <a:fillRect/>
          </a:stretch>
        </p:blipFill>
        <p:spPr bwMode="auto">
          <a:xfrm>
            <a:off x="2060477" y="3314747"/>
            <a:ext cx="4751066" cy="125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4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7F6D7A57-1621-4A11-85D5-BEF9E1679D3F}"/>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5E198A6C-3590-471C-A2E7-DA253466297D}"/>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D1D807F7-199C-4485-92FB-1387B7F0DF08}"/>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815C31A3-4015-4669-BEC0-789A5E0B04E5}"/>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651709E2-873B-4E7A-BADC-2F90092461C0}"/>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3BF9FF00-1570-4325-AE6E-290629985352}"/>
              </a:ext>
            </a:extLst>
          </p:cNvPr>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泛化关系</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8" name="文本框 7">
            <a:extLst>
              <a:ext uri="{FF2B5EF4-FFF2-40B4-BE49-F238E27FC236}">
                <a16:creationId xmlns:a16="http://schemas.microsoft.com/office/drawing/2014/main" id="{92A44041-F8DF-4048-A756-158895042A05}"/>
              </a:ext>
            </a:extLst>
          </p:cNvPr>
          <p:cNvSpPr txBox="1"/>
          <p:nvPr/>
        </p:nvSpPr>
        <p:spPr>
          <a:xfrm>
            <a:off x="1031602" y="938579"/>
            <a:ext cx="6990952" cy="1526187"/>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泛化关系（</a:t>
            </a:r>
            <a:r>
              <a:rPr lang="en-US" altLang="zh-CN" sz="1600" b="1" i="0" dirty="0">
                <a:solidFill>
                  <a:srgbClr val="333333"/>
                </a:solidFill>
                <a:effectLst/>
                <a:latin typeface="微软雅黑" panose="020B0503020204020204" pitchFamily="34" charset="-122"/>
                <a:ea typeface="微软雅黑" panose="020B0503020204020204" pitchFamily="34" charset="-122"/>
              </a:rPr>
              <a:t>Generalization</a:t>
            </a:r>
            <a:r>
              <a:rPr lang="zh-CN" altLang="en-US" sz="1600" b="1" i="0" dirty="0">
                <a:solidFill>
                  <a:srgbClr val="333333"/>
                </a:solidFill>
                <a:effectLst/>
                <a:latin typeface="微软雅黑" panose="020B0503020204020204" pitchFamily="34" charset="-122"/>
                <a:ea typeface="微软雅黑" panose="020B0503020204020204" pitchFamily="34" charset="-122"/>
              </a:rPr>
              <a:t>）是一种存在于一般元素和特殊元素之间的分类关系，它只使用在类型上，而不是实例上。在类中，一般元素被称为超类或父类，而特殊元素被称为子类。在</a:t>
            </a:r>
            <a:r>
              <a:rPr lang="en-US" altLang="zh-CN" sz="1600" b="1" i="0" dirty="0">
                <a:solidFill>
                  <a:srgbClr val="333333"/>
                </a:solidFill>
                <a:effectLst/>
                <a:latin typeface="微软雅黑" panose="020B0503020204020204" pitchFamily="34" charset="-122"/>
                <a:ea typeface="微软雅黑" panose="020B0503020204020204" pitchFamily="34" charset="-122"/>
              </a:rPr>
              <a:t>UML</a:t>
            </a:r>
            <a:r>
              <a:rPr lang="zh-CN" altLang="en-US" sz="1600" b="1" i="0" dirty="0">
                <a:solidFill>
                  <a:srgbClr val="333333"/>
                </a:solidFill>
                <a:effectLst/>
                <a:latin typeface="微软雅黑" panose="020B0503020204020204" pitchFamily="34" charset="-122"/>
                <a:ea typeface="微软雅黑" panose="020B0503020204020204" pitchFamily="34" charset="-122"/>
              </a:rPr>
              <a:t>中，泛化关系用一条从子类指向父类的空心三角箭头表示。</a:t>
            </a:r>
          </a:p>
        </p:txBody>
      </p:sp>
      <p:sp>
        <p:nvSpPr>
          <p:cNvPr id="9" name="文本框 8">
            <a:extLst>
              <a:ext uri="{FF2B5EF4-FFF2-40B4-BE49-F238E27FC236}">
                <a16:creationId xmlns:a16="http://schemas.microsoft.com/office/drawing/2014/main" id="{13D9E991-22B6-4954-A54A-5A60D9E9DDF4}"/>
              </a:ext>
            </a:extLst>
          </p:cNvPr>
          <p:cNvSpPr txBox="1"/>
          <p:nvPr/>
        </p:nvSpPr>
        <p:spPr>
          <a:xfrm>
            <a:off x="3851920" y="4250805"/>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5.4 </a:t>
            </a:r>
            <a:r>
              <a:rPr lang="zh-CN" altLang="en-US" sz="1400" dirty="0">
                <a:latin typeface="微软雅黑" panose="020B0503020204020204" pitchFamily="34" charset="-122"/>
                <a:ea typeface="微软雅黑" panose="020B0503020204020204" pitchFamily="34" charset="-122"/>
              </a:rPr>
              <a:t>泛化关系</a:t>
            </a:r>
          </a:p>
        </p:txBody>
      </p:sp>
      <p:pic>
        <p:nvPicPr>
          <p:cNvPr id="11" name="Picture 4">
            <a:extLst>
              <a:ext uri="{FF2B5EF4-FFF2-40B4-BE49-F238E27FC236}">
                <a16:creationId xmlns:a16="http://schemas.microsoft.com/office/drawing/2014/main" id="{B808BF9F-5B0E-4ED3-A10A-835EE6DEC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23" t="16321" r="6171" b="18690"/>
          <a:stretch>
            <a:fillRect/>
          </a:stretch>
        </p:blipFill>
        <p:spPr bwMode="auto">
          <a:xfrm>
            <a:off x="1475656" y="2677147"/>
            <a:ext cx="5994277" cy="134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20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7F6D7A57-1621-4A11-85D5-BEF9E1679D3F}"/>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5E198A6C-3590-471C-A2E7-DA253466297D}"/>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D1D807F7-199C-4485-92FB-1387B7F0DF08}"/>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815C31A3-4015-4669-BEC0-789A5E0B04E5}"/>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651709E2-873B-4E7A-BADC-2F90092461C0}"/>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3BF9FF00-1570-4325-AE6E-290629985352}"/>
              </a:ext>
            </a:extLst>
          </p:cNvPr>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关联关系</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8" name="文本框 7">
            <a:extLst>
              <a:ext uri="{FF2B5EF4-FFF2-40B4-BE49-F238E27FC236}">
                <a16:creationId xmlns:a16="http://schemas.microsoft.com/office/drawing/2014/main" id="{92A44041-F8DF-4048-A756-158895042A05}"/>
              </a:ext>
            </a:extLst>
          </p:cNvPr>
          <p:cNvSpPr txBox="1"/>
          <p:nvPr/>
        </p:nvSpPr>
        <p:spPr>
          <a:xfrm>
            <a:off x="1031602" y="938579"/>
            <a:ext cx="6990952" cy="1895519"/>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关联关系（</a:t>
            </a:r>
            <a:r>
              <a:rPr lang="en-US" altLang="zh-CN" sz="1600" b="1" i="0" dirty="0">
                <a:solidFill>
                  <a:srgbClr val="333333"/>
                </a:solidFill>
                <a:effectLst/>
                <a:latin typeface="微软雅黑" panose="020B0503020204020204" pitchFamily="34" charset="-122"/>
                <a:ea typeface="微软雅黑" panose="020B0503020204020204" pitchFamily="34" charset="-122"/>
              </a:rPr>
              <a:t>Association</a:t>
            </a:r>
            <a:r>
              <a:rPr lang="zh-CN" altLang="en-US" sz="1600" b="1" i="0" dirty="0">
                <a:solidFill>
                  <a:srgbClr val="333333"/>
                </a:solidFill>
                <a:effectLst/>
                <a:latin typeface="微软雅黑" panose="020B0503020204020204" pitchFamily="34" charset="-122"/>
                <a:ea typeface="微软雅黑" panose="020B0503020204020204" pitchFamily="34" charset="-122"/>
              </a:rPr>
              <a:t>）是一种结构关系，它指明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在</a:t>
            </a:r>
            <a:r>
              <a:rPr lang="en-US" altLang="zh-CN" sz="1600" b="1" i="0" dirty="0">
                <a:solidFill>
                  <a:srgbClr val="333333"/>
                </a:solidFill>
                <a:effectLst/>
                <a:latin typeface="微软雅黑" panose="020B0503020204020204" pitchFamily="34" charset="-122"/>
                <a:ea typeface="微软雅黑" panose="020B0503020204020204" pitchFamily="34" charset="-122"/>
              </a:rPr>
              <a:t>UML</a:t>
            </a:r>
            <a:r>
              <a:rPr lang="zh-CN" altLang="en-US" sz="1600" b="1" i="0" dirty="0">
                <a:solidFill>
                  <a:srgbClr val="333333"/>
                </a:solidFill>
                <a:effectLst/>
                <a:latin typeface="微软雅黑" panose="020B0503020204020204" pitchFamily="34" charset="-122"/>
                <a:ea typeface="微软雅黑" panose="020B0503020204020204" pitchFamily="34" charset="-122"/>
              </a:rPr>
              <a:t>图形中，关联关系用一条连接两个类的实线表示。</a:t>
            </a:r>
          </a:p>
        </p:txBody>
      </p:sp>
      <p:sp>
        <p:nvSpPr>
          <p:cNvPr id="9" name="文本框 8">
            <a:extLst>
              <a:ext uri="{FF2B5EF4-FFF2-40B4-BE49-F238E27FC236}">
                <a16:creationId xmlns:a16="http://schemas.microsoft.com/office/drawing/2014/main" id="{13D9E991-22B6-4954-A54A-5A60D9E9DDF4}"/>
              </a:ext>
            </a:extLst>
          </p:cNvPr>
          <p:cNvSpPr txBox="1"/>
          <p:nvPr/>
        </p:nvSpPr>
        <p:spPr>
          <a:xfrm>
            <a:off x="3950022" y="4207395"/>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5.5 </a:t>
            </a:r>
            <a:r>
              <a:rPr lang="zh-CN" altLang="en-US" sz="1400" dirty="0">
                <a:latin typeface="微软雅黑" panose="020B0503020204020204" pitchFamily="34" charset="-122"/>
                <a:ea typeface="微软雅黑" panose="020B0503020204020204" pitchFamily="34" charset="-122"/>
              </a:rPr>
              <a:t>关联关系</a:t>
            </a:r>
          </a:p>
        </p:txBody>
      </p:sp>
      <p:pic>
        <p:nvPicPr>
          <p:cNvPr id="12" name="Picture 4">
            <a:extLst>
              <a:ext uri="{FF2B5EF4-FFF2-40B4-BE49-F238E27FC236}">
                <a16:creationId xmlns:a16="http://schemas.microsoft.com/office/drawing/2014/main" id="{12756B01-76BB-495F-9A79-06BAFBE9F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39" t="17416" r="5615" b="18472"/>
          <a:stretch>
            <a:fillRect/>
          </a:stretch>
        </p:blipFill>
        <p:spPr bwMode="auto">
          <a:xfrm>
            <a:off x="2419435" y="3099029"/>
            <a:ext cx="4356100" cy="106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5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7F6D7A57-1621-4A11-85D5-BEF9E1679D3F}"/>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5E198A6C-3590-471C-A2E7-DA253466297D}"/>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D1D807F7-199C-4485-92FB-1387B7F0DF08}"/>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815C31A3-4015-4669-BEC0-789A5E0B04E5}"/>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651709E2-873B-4E7A-BADC-2F90092461C0}"/>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3BF9FF00-1570-4325-AE6E-290629985352}"/>
              </a:ext>
            </a:extLst>
          </p:cNvPr>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实现关系</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8" name="文本框 7">
            <a:extLst>
              <a:ext uri="{FF2B5EF4-FFF2-40B4-BE49-F238E27FC236}">
                <a16:creationId xmlns:a16="http://schemas.microsoft.com/office/drawing/2014/main" id="{92A44041-F8DF-4048-A756-158895042A05}"/>
              </a:ext>
            </a:extLst>
          </p:cNvPr>
          <p:cNvSpPr txBox="1"/>
          <p:nvPr/>
        </p:nvSpPr>
        <p:spPr>
          <a:xfrm>
            <a:off x="1031602" y="938579"/>
            <a:ext cx="6990952" cy="2264851"/>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实现将一种模型元素与另一种模型元素连接起来，比如类和接口。泛化和实现关系都可以将一般描述与具体描述联系起来。泛化将同一语义层上的元素连接起来，并且通常在同一模型内。实现关系则将不同语义层内的元素连接起来，通常建立在不同的模型内。</a:t>
            </a:r>
          </a:p>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实现关系通常在两种情况下被使用：在接口与实现该接口的类之间；在用例以及实现该用例的协作之间。</a:t>
            </a:r>
          </a:p>
        </p:txBody>
      </p:sp>
      <p:sp>
        <p:nvSpPr>
          <p:cNvPr id="9" name="文本框 8">
            <a:extLst>
              <a:ext uri="{FF2B5EF4-FFF2-40B4-BE49-F238E27FC236}">
                <a16:creationId xmlns:a16="http://schemas.microsoft.com/office/drawing/2014/main" id="{13D9E991-22B6-4954-A54A-5A60D9E9DDF4}"/>
              </a:ext>
            </a:extLst>
          </p:cNvPr>
          <p:cNvSpPr txBox="1"/>
          <p:nvPr/>
        </p:nvSpPr>
        <p:spPr>
          <a:xfrm>
            <a:off x="3851920" y="4612778"/>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5.6 </a:t>
            </a:r>
            <a:r>
              <a:rPr lang="zh-CN" altLang="en-US" sz="1400" dirty="0">
                <a:latin typeface="微软雅黑" panose="020B0503020204020204" pitchFamily="34" charset="-122"/>
                <a:ea typeface="微软雅黑" panose="020B0503020204020204" pitchFamily="34" charset="-122"/>
              </a:rPr>
              <a:t>实现关系</a:t>
            </a:r>
          </a:p>
        </p:txBody>
      </p:sp>
      <p:pic>
        <p:nvPicPr>
          <p:cNvPr id="11" name="图片 10">
            <a:extLst>
              <a:ext uri="{FF2B5EF4-FFF2-40B4-BE49-F238E27FC236}">
                <a16:creationId xmlns:a16="http://schemas.microsoft.com/office/drawing/2014/main" id="{1AC9E5EF-C613-421B-A38A-362BD2F72C22}"/>
              </a:ext>
            </a:extLst>
          </p:cNvPr>
          <p:cNvPicPr>
            <a:picLocks noChangeAspect="1"/>
          </p:cNvPicPr>
          <p:nvPr/>
        </p:nvPicPr>
        <p:blipFill>
          <a:blip r:embed="rId2"/>
          <a:stretch>
            <a:fillRect/>
          </a:stretch>
        </p:blipFill>
        <p:spPr>
          <a:xfrm>
            <a:off x="1899004" y="3399494"/>
            <a:ext cx="2124075" cy="1000125"/>
          </a:xfrm>
          <a:prstGeom prst="rect">
            <a:avLst/>
          </a:prstGeom>
        </p:spPr>
      </p:pic>
      <p:pic>
        <p:nvPicPr>
          <p:cNvPr id="14" name="图片 13">
            <a:extLst>
              <a:ext uri="{FF2B5EF4-FFF2-40B4-BE49-F238E27FC236}">
                <a16:creationId xmlns:a16="http://schemas.microsoft.com/office/drawing/2014/main" id="{8A389449-1DBF-4520-BCC2-FAE8713386EE}"/>
              </a:ext>
            </a:extLst>
          </p:cNvPr>
          <p:cNvPicPr>
            <a:picLocks noChangeAspect="1"/>
          </p:cNvPicPr>
          <p:nvPr/>
        </p:nvPicPr>
        <p:blipFill>
          <a:blip r:embed="rId3"/>
          <a:stretch>
            <a:fillRect/>
          </a:stretch>
        </p:blipFill>
        <p:spPr>
          <a:xfrm>
            <a:off x="5197281" y="3389204"/>
            <a:ext cx="1981200" cy="1000125"/>
          </a:xfrm>
          <a:prstGeom prst="rect">
            <a:avLst/>
          </a:prstGeom>
        </p:spPr>
      </p:pic>
      <p:cxnSp>
        <p:nvCxnSpPr>
          <p:cNvPr id="16" name="直接连接符 15">
            <a:extLst>
              <a:ext uri="{FF2B5EF4-FFF2-40B4-BE49-F238E27FC236}">
                <a16:creationId xmlns:a16="http://schemas.microsoft.com/office/drawing/2014/main" id="{DB0EF443-DD18-48B0-B789-71335C1DDE67}"/>
              </a:ext>
            </a:extLst>
          </p:cNvPr>
          <p:cNvCxnSpPr>
            <a:stCxn id="11" idx="3"/>
          </p:cNvCxnSpPr>
          <p:nvPr/>
        </p:nvCxnSpPr>
        <p:spPr>
          <a:xfrm flipV="1">
            <a:off x="4023079" y="3899556"/>
            <a:ext cx="972269" cy="1"/>
          </a:xfrm>
          <a:prstGeom prst="line">
            <a:avLst/>
          </a:prstGeom>
        </p:spPr>
        <p:style>
          <a:lnRef idx="1">
            <a:schemeClr val="dk1"/>
          </a:lnRef>
          <a:fillRef idx="0">
            <a:schemeClr val="dk1"/>
          </a:fillRef>
          <a:effectRef idx="0">
            <a:schemeClr val="dk1"/>
          </a:effectRef>
          <a:fontRef idx="minor">
            <a:schemeClr val="tx1"/>
          </a:fontRef>
        </p:style>
      </p:cxnSp>
      <p:sp>
        <p:nvSpPr>
          <p:cNvPr id="18" name="等腰三角形 17">
            <a:extLst>
              <a:ext uri="{FF2B5EF4-FFF2-40B4-BE49-F238E27FC236}">
                <a16:creationId xmlns:a16="http://schemas.microsoft.com/office/drawing/2014/main" id="{229C831F-E0CA-4EB5-BC41-501AAD2B6841}"/>
              </a:ext>
            </a:extLst>
          </p:cNvPr>
          <p:cNvSpPr/>
          <p:nvPr/>
        </p:nvSpPr>
        <p:spPr>
          <a:xfrm rot="5400000">
            <a:off x="5050545" y="3823198"/>
            <a:ext cx="140756" cy="15271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741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2D040FA1-68AC-40E0-826E-9244593D6EF6}"/>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86ED6EEC-82AF-4C07-BCCA-1888657A6B66}"/>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F2AFB562-8643-4709-A77C-F714989D09B8}"/>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710B5AD3-02E7-4A00-83E9-272F5B859C46}"/>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084AE628-1BD6-4C44-AEF7-2C879E0F2DF3}"/>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1495A5CC-2D37-4FE6-81E6-9CA43709BA53}"/>
              </a:ext>
            </a:extLst>
          </p:cNvPr>
          <p:cNvSpPr>
            <a:spLocks noChangeArrowheads="1"/>
          </p:cNvSpPr>
          <p:nvPr/>
        </p:nvSpPr>
        <p:spPr bwMode="auto">
          <a:xfrm>
            <a:off x="915988" y="338497"/>
            <a:ext cx="2143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类图的建模技术及应用</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9EE36A6D-D54A-45A3-99F4-97D0933FCEAE}"/>
              </a:ext>
            </a:extLst>
          </p:cNvPr>
          <p:cNvSpPr txBox="1"/>
          <p:nvPr/>
        </p:nvSpPr>
        <p:spPr>
          <a:xfrm>
            <a:off x="1054447" y="1778868"/>
            <a:ext cx="6896372" cy="2120902"/>
          </a:xfrm>
          <a:prstGeom prst="rect">
            <a:avLst/>
          </a:prstGeom>
          <a:noFill/>
        </p:spPr>
        <p:txBody>
          <a:bodyPr wrap="square">
            <a:spAutoFit/>
          </a:bodyPr>
          <a:lstStyle/>
          <a:p>
            <a:pPr>
              <a:lnSpc>
                <a:spcPct val="150000"/>
              </a:lnSpc>
            </a:pPr>
            <a:r>
              <a:rPr lang="zh-CN" altLang="en-US" b="1" dirty="0">
                <a:solidFill>
                  <a:srgbClr val="333333"/>
                </a:solidFill>
                <a:latin typeface="微软雅黑" panose="020B0503020204020204" pitchFamily="34" charset="-122"/>
                <a:ea typeface="微软雅黑" panose="020B0503020204020204" pitchFamily="34" charset="-122"/>
              </a:rPr>
              <a:t>        在软件开发不同阶段使用具有不同的抽象层次的类图，即概念层、说明层和实现层。在</a:t>
            </a:r>
            <a:r>
              <a:rPr lang="en-US" altLang="zh-CN" b="1" dirty="0">
                <a:solidFill>
                  <a:srgbClr val="333333"/>
                </a:solidFill>
                <a:latin typeface="微软雅黑" panose="020B0503020204020204" pitchFamily="34" charset="-122"/>
                <a:ea typeface="微软雅黑" panose="020B0503020204020204" pitchFamily="34" charset="-122"/>
              </a:rPr>
              <a:t>UML</a:t>
            </a:r>
            <a:r>
              <a:rPr lang="zh-CN" altLang="en-US" b="1" dirty="0">
                <a:solidFill>
                  <a:srgbClr val="333333"/>
                </a:solidFill>
                <a:latin typeface="微软雅黑" panose="020B0503020204020204" pitchFamily="34" charset="-122"/>
                <a:ea typeface="微软雅黑" panose="020B0503020204020204" pitchFamily="34" charset="-122"/>
              </a:rPr>
              <a:t>中，从开始的需求分析到最终的设计类，类图也是围绕着这三个层次的观点来进行建模的。类图建模是先建立概念层到说明层，进而到实现层，随着抽象层次的逐步降低并逐步细化的过程。</a:t>
            </a:r>
          </a:p>
        </p:txBody>
      </p:sp>
    </p:spTree>
    <p:extLst>
      <p:ext uri="{BB962C8B-B14F-4D97-AF65-F5344CB8AC3E}">
        <p14:creationId xmlns:p14="http://schemas.microsoft.com/office/powerpoint/2010/main" val="36882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2D040FA1-68AC-40E0-826E-9244593D6EF6}"/>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86ED6EEC-82AF-4C07-BCCA-1888657A6B66}"/>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F2AFB562-8643-4709-A77C-F714989D09B8}"/>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710B5AD3-02E7-4A00-83E9-272F5B859C46}"/>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084AE628-1BD6-4C44-AEF7-2C879E0F2DF3}"/>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1495A5CC-2D37-4FE6-81E6-9CA43709BA53}"/>
              </a:ext>
            </a:extLst>
          </p:cNvPr>
          <p:cNvSpPr>
            <a:spLocks noChangeArrowheads="1"/>
          </p:cNvSpPr>
          <p:nvPr/>
        </p:nvSpPr>
        <p:spPr bwMode="auto">
          <a:xfrm>
            <a:off x="915988" y="338497"/>
            <a:ext cx="2143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类图的建模技术及应用</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9EE36A6D-D54A-45A3-99F4-97D0933FCEAE}"/>
              </a:ext>
            </a:extLst>
          </p:cNvPr>
          <p:cNvSpPr txBox="1"/>
          <p:nvPr/>
        </p:nvSpPr>
        <p:spPr>
          <a:xfrm>
            <a:off x="1041599" y="1039741"/>
            <a:ext cx="6896372" cy="2536400"/>
          </a:xfrm>
          <a:prstGeom prst="rect">
            <a:avLst/>
          </a:prstGeom>
          <a:noFill/>
        </p:spPr>
        <p:txBody>
          <a:bodyPr wrap="square">
            <a:spAutoFit/>
          </a:bodyPr>
          <a:lstStyle/>
          <a:p>
            <a:pPr>
              <a:lnSpc>
                <a:spcPct val="150000"/>
              </a:lnSpc>
            </a:pPr>
            <a:r>
              <a:rPr lang="zh-CN" altLang="en-US" b="1" dirty="0">
                <a:solidFill>
                  <a:srgbClr val="333333"/>
                </a:solidFill>
                <a:latin typeface="微软雅黑" panose="020B0503020204020204" pitchFamily="34" charset="-122"/>
                <a:ea typeface="微软雅黑" panose="020B0503020204020204" pitchFamily="34" charset="-122"/>
              </a:rPr>
              <a:t>    </a:t>
            </a:r>
            <a:r>
              <a:rPr lang="en-US" altLang="zh-CN" b="1" dirty="0">
                <a:solidFill>
                  <a:srgbClr val="333333"/>
                </a:solidFill>
                <a:latin typeface="微软雅黑" panose="020B0503020204020204" pitchFamily="34" charset="-122"/>
                <a:ea typeface="微软雅黑" panose="020B0503020204020204" pitchFamily="34" charset="-122"/>
              </a:rPr>
              <a:t>1. </a:t>
            </a:r>
            <a:r>
              <a:rPr lang="zh-CN" altLang="en-US" b="1" dirty="0">
                <a:solidFill>
                  <a:srgbClr val="333333"/>
                </a:solidFill>
                <a:latin typeface="微软雅黑" panose="020B0503020204020204" pitchFamily="34" charset="-122"/>
                <a:ea typeface="微软雅黑" panose="020B0503020204020204" pitchFamily="34" charset="-122"/>
              </a:rPr>
              <a:t>概念层类图</a:t>
            </a:r>
          </a:p>
          <a:p>
            <a:pPr>
              <a:lnSpc>
                <a:spcPct val="150000"/>
              </a:lnSpc>
            </a:pPr>
            <a:r>
              <a:rPr lang="zh-CN" altLang="en-US" b="1" dirty="0">
                <a:solidFill>
                  <a:srgbClr val="333333"/>
                </a:solidFill>
                <a:latin typeface="微软雅黑" panose="020B0503020204020204" pitchFamily="34" charset="-122"/>
                <a:ea typeface="微软雅黑" panose="020B0503020204020204" pitchFamily="34" charset="-122"/>
              </a:rPr>
              <a:t>    概念层的类图描述的是现实世界中对问题领域的概念理解，类图中表达的类与现实世界的问题领域有着明显的对应关系，类之间的关系也与问题领域中实际事物的关系有着明显的对应关系。在概念层类图阶段很少考虑或者几乎不需要考虑类的实现问题。</a:t>
            </a:r>
          </a:p>
          <a:p>
            <a:pPr>
              <a:lnSpc>
                <a:spcPct val="150000"/>
              </a:lnSpc>
            </a:pPr>
            <a:endParaRPr lang="zh-CN" altLang="en-US" b="1" dirty="0">
              <a:solidFill>
                <a:srgbClr val="333333"/>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76552DE-1144-4EF4-8487-3E7EA9BA5151}"/>
              </a:ext>
            </a:extLst>
          </p:cNvPr>
          <p:cNvPicPr>
            <a:picLocks noChangeAspect="1"/>
          </p:cNvPicPr>
          <p:nvPr/>
        </p:nvPicPr>
        <p:blipFill>
          <a:blip r:embed="rId2"/>
          <a:stretch>
            <a:fillRect/>
          </a:stretch>
        </p:blipFill>
        <p:spPr>
          <a:xfrm>
            <a:off x="3781425" y="3553767"/>
            <a:ext cx="1581150" cy="742950"/>
          </a:xfrm>
          <a:prstGeom prst="rect">
            <a:avLst/>
          </a:prstGeom>
        </p:spPr>
      </p:pic>
      <p:sp>
        <p:nvSpPr>
          <p:cNvPr id="11" name="文本框 10">
            <a:extLst>
              <a:ext uri="{FF2B5EF4-FFF2-40B4-BE49-F238E27FC236}">
                <a16:creationId xmlns:a16="http://schemas.microsoft.com/office/drawing/2014/main" id="{D7799B4F-453A-49A5-B74F-33064EF9001E}"/>
              </a:ext>
            </a:extLst>
          </p:cNvPr>
          <p:cNvSpPr txBox="1"/>
          <p:nvPr/>
        </p:nvSpPr>
        <p:spPr>
          <a:xfrm>
            <a:off x="3853433" y="4417863"/>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5.7 </a:t>
            </a:r>
            <a:r>
              <a:rPr lang="zh-CN" altLang="en-US" sz="1400" dirty="0">
                <a:latin typeface="微软雅黑" panose="020B0503020204020204" pitchFamily="34" charset="-122"/>
                <a:ea typeface="微软雅黑" panose="020B0503020204020204" pitchFamily="34" charset="-122"/>
              </a:rPr>
              <a:t>概念层类图</a:t>
            </a:r>
          </a:p>
        </p:txBody>
      </p:sp>
    </p:spTree>
    <p:extLst>
      <p:ext uri="{BB962C8B-B14F-4D97-AF65-F5344CB8AC3E}">
        <p14:creationId xmlns:p14="http://schemas.microsoft.com/office/powerpoint/2010/main" val="90138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2D040FA1-68AC-40E0-826E-9244593D6EF6}"/>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86ED6EEC-82AF-4C07-BCCA-1888657A6B66}"/>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F2AFB562-8643-4709-A77C-F714989D09B8}"/>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710B5AD3-02E7-4A00-83E9-272F5B859C46}"/>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084AE628-1BD6-4C44-AEF7-2C879E0F2DF3}"/>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1495A5CC-2D37-4FE6-81E6-9CA43709BA53}"/>
              </a:ext>
            </a:extLst>
          </p:cNvPr>
          <p:cNvSpPr>
            <a:spLocks noChangeArrowheads="1"/>
          </p:cNvSpPr>
          <p:nvPr/>
        </p:nvSpPr>
        <p:spPr bwMode="auto">
          <a:xfrm>
            <a:off x="915988" y="338497"/>
            <a:ext cx="2143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类图的建模技术及应用</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9EE36A6D-D54A-45A3-99F4-97D0933FCEAE}"/>
              </a:ext>
            </a:extLst>
          </p:cNvPr>
          <p:cNvSpPr txBox="1"/>
          <p:nvPr/>
        </p:nvSpPr>
        <p:spPr>
          <a:xfrm>
            <a:off x="950976" y="1161530"/>
            <a:ext cx="6896372" cy="1705403"/>
          </a:xfrm>
          <a:prstGeom prst="rect">
            <a:avLst/>
          </a:prstGeom>
          <a:noFill/>
        </p:spPr>
        <p:txBody>
          <a:bodyPr wrap="square">
            <a:spAutoFit/>
          </a:bodyPr>
          <a:lstStyle/>
          <a:p>
            <a:pPr>
              <a:lnSpc>
                <a:spcPct val="150000"/>
              </a:lnSpc>
            </a:pPr>
            <a:r>
              <a:rPr lang="en-US" altLang="zh-CN" b="1" dirty="0">
                <a:solidFill>
                  <a:srgbClr val="333333"/>
                </a:solidFill>
                <a:latin typeface="微软雅黑" panose="020B0503020204020204" pitchFamily="34" charset="-122"/>
                <a:ea typeface="微软雅黑" panose="020B0503020204020204" pitchFamily="34" charset="-122"/>
              </a:rPr>
              <a:t>    2.</a:t>
            </a:r>
            <a:r>
              <a:rPr lang="zh-CN" altLang="en-US" b="1" dirty="0">
                <a:solidFill>
                  <a:srgbClr val="333333"/>
                </a:solidFill>
                <a:latin typeface="微软雅黑" panose="020B0503020204020204" pitchFamily="34" charset="-122"/>
                <a:ea typeface="微软雅黑" panose="020B0503020204020204" pitchFamily="34" charset="-122"/>
              </a:rPr>
              <a:t>说明层类图</a:t>
            </a:r>
          </a:p>
          <a:p>
            <a:pPr>
              <a:lnSpc>
                <a:spcPct val="150000"/>
              </a:lnSpc>
            </a:pPr>
            <a:r>
              <a:rPr lang="zh-CN" altLang="en-US" b="1" dirty="0">
                <a:solidFill>
                  <a:srgbClr val="333333"/>
                </a:solidFill>
                <a:latin typeface="微软雅黑" panose="020B0503020204020204" pitchFamily="34" charset="-122"/>
                <a:ea typeface="微软雅黑" panose="020B0503020204020204" pitchFamily="34" charset="-122"/>
              </a:rPr>
              <a:t>    在说明层阶段主要考虑的是类的接口部分，而不是实现部分。这个接口可能因为实现环境、运行特性等有多种不同的实现 。</a:t>
            </a:r>
          </a:p>
          <a:p>
            <a:pPr>
              <a:lnSpc>
                <a:spcPct val="150000"/>
              </a:lnSpc>
            </a:pPr>
            <a:endParaRPr lang="zh-CN" altLang="en-US" b="1" dirty="0">
              <a:solidFill>
                <a:srgbClr val="333333"/>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7799B4F-453A-49A5-B74F-33064EF9001E}"/>
              </a:ext>
            </a:extLst>
          </p:cNvPr>
          <p:cNvSpPr txBox="1"/>
          <p:nvPr/>
        </p:nvSpPr>
        <p:spPr>
          <a:xfrm>
            <a:off x="3635896" y="4371156"/>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5.8 </a:t>
            </a:r>
            <a:r>
              <a:rPr lang="zh-CN" altLang="en-US" sz="1400" dirty="0">
                <a:latin typeface="微软雅黑" panose="020B0503020204020204" pitchFamily="34" charset="-122"/>
                <a:ea typeface="微软雅黑" panose="020B0503020204020204" pitchFamily="34" charset="-122"/>
              </a:rPr>
              <a:t>说明层类图</a:t>
            </a:r>
          </a:p>
        </p:txBody>
      </p:sp>
      <p:pic>
        <p:nvPicPr>
          <p:cNvPr id="12" name="图片 11">
            <a:extLst>
              <a:ext uri="{FF2B5EF4-FFF2-40B4-BE49-F238E27FC236}">
                <a16:creationId xmlns:a16="http://schemas.microsoft.com/office/drawing/2014/main" id="{9065E39D-6193-4420-A58F-BD2B89FA5070}"/>
              </a:ext>
            </a:extLst>
          </p:cNvPr>
          <p:cNvPicPr>
            <a:picLocks noChangeAspect="1"/>
          </p:cNvPicPr>
          <p:nvPr/>
        </p:nvPicPr>
        <p:blipFill>
          <a:blip r:embed="rId2"/>
          <a:stretch>
            <a:fillRect/>
          </a:stretch>
        </p:blipFill>
        <p:spPr>
          <a:xfrm>
            <a:off x="3635896" y="3003004"/>
            <a:ext cx="1590675" cy="1276350"/>
          </a:xfrm>
          <a:prstGeom prst="rect">
            <a:avLst/>
          </a:prstGeom>
        </p:spPr>
      </p:pic>
    </p:spTree>
    <p:extLst>
      <p:ext uri="{BB962C8B-B14F-4D97-AF65-F5344CB8AC3E}">
        <p14:creationId xmlns:p14="http://schemas.microsoft.com/office/powerpoint/2010/main" val="328569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2D040FA1-68AC-40E0-826E-9244593D6EF6}"/>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86ED6EEC-82AF-4C07-BCCA-1888657A6B66}"/>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F2AFB562-8643-4709-A77C-F714989D09B8}"/>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710B5AD3-02E7-4A00-83E9-272F5B859C46}"/>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084AE628-1BD6-4C44-AEF7-2C879E0F2DF3}"/>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1495A5CC-2D37-4FE6-81E6-9CA43709BA53}"/>
              </a:ext>
            </a:extLst>
          </p:cNvPr>
          <p:cNvSpPr>
            <a:spLocks noChangeArrowheads="1"/>
          </p:cNvSpPr>
          <p:nvPr/>
        </p:nvSpPr>
        <p:spPr bwMode="auto">
          <a:xfrm>
            <a:off x="915988" y="338497"/>
            <a:ext cx="2143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类图的建模技术及应用</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9EE36A6D-D54A-45A3-99F4-97D0933FCEAE}"/>
              </a:ext>
            </a:extLst>
          </p:cNvPr>
          <p:cNvSpPr txBox="1"/>
          <p:nvPr/>
        </p:nvSpPr>
        <p:spPr>
          <a:xfrm>
            <a:off x="977567" y="842764"/>
            <a:ext cx="6896372" cy="2536400"/>
          </a:xfrm>
          <a:prstGeom prst="rect">
            <a:avLst/>
          </a:prstGeom>
          <a:noFill/>
        </p:spPr>
        <p:txBody>
          <a:bodyPr wrap="square">
            <a:spAutoFit/>
          </a:bodyPr>
          <a:lstStyle/>
          <a:p>
            <a:pPr>
              <a:lnSpc>
                <a:spcPct val="150000"/>
              </a:lnSpc>
            </a:pPr>
            <a:r>
              <a:rPr lang="en-US" altLang="zh-CN" b="1" dirty="0">
                <a:solidFill>
                  <a:srgbClr val="333333"/>
                </a:solidFill>
                <a:latin typeface="微软雅黑" panose="020B0503020204020204" pitchFamily="34" charset="-122"/>
                <a:ea typeface="微软雅黑" panose="020B0503020204020204" pitchFamily="34" charset="-122"/>
              </a:rPr>
              <a:t>    3. </a:t>
            </a:r>
            <a:r>
              <a:rPr lang="zh-CN" altLang="en-US" b="1" dirty="0">
                <a:solidFill>
                  <a:srgbClr val="333333"/>
                </a:solidFill>
                <a:latin typeface="微软雅黑" panose="020B0503020204020204" pitchFamily="34" charset="-122"/>
                <a:ea typeface="微软雅黑" panose="020B0503020204020204" pitchFamily="34" charset="-122"/>
              </a:rPr>
              <a:t>实现层类图</a:t>
            </a:r>
          </a:p>
          <a:p>
            <a:pPr>
              <a:lnSpc>
                <a:spcPct val="150000"/>
              </a:lnSpc>
            </a:pPr>
            <a:r>
              <a:rPr lang="zh-CN" altLang="en-US" b="1" dirty="0">
                <a:solidFill>
                  <a:srgbClr val="333333"/>
                </a:solidFill>
                <a:latin typeface="微软雅黑" panose="020B0503020204020204" pitchFamily="34" charset="-122"/>
                <a:ea typeface="微软雅黑" panose="020B0503020204020204" pitchFamily="34" charset="-122"/>
              </a:rPr>
              <a:t>    真正需要考虑类的实现问题是在实现层类图阶段。提供实现的细节，在实现层阶段的类的概念才是真正的严格意义上的类。它揭示了软件实体的构成情况。说明层的类有助于人们对软件的理解，而实现层的类是最常用的 。</a:t>
            </a:r>
          </a:p>
          <a:p>
            <a:pPr>
              <a:lnSpc>
                <a:spcPct val="150000"/>
              </a:lnSpc>
            </a:pPr>
            <a:endParaRPr lang="zh-CN" altLang="en-US" b="1" dirty="0">
              <a:solidFill>
                <a:srgbClr val="333333"/>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7799B4F-453A-49A5-B74F-33064EF9001E}"/>
              </a:ext>
            </a:extLst>
          </p:cNvPr>
          <p:cNvSpPr txBox="1"/>
          <p:nvPr/>
        </p:nvSpPr>
        <p:spPr>
          <a:xfrm>
            <a:off x="3923928" y="4587180"/>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5.9 </a:t>
            </a:r>
            <a:r>
              <a:rPr lang="zh-CN" altLang="en-US" sz="1400" dirty="0">
                <a:latin typeface="微软雅黑" panose="020B0503020204020204" pitchFamily="34" charset="-122"/>
                <a:ea typeface="微软雅黑" panose="020B0503020204020204" pitchFamily="34" charset="-122"/>
              </a:rPr>
              <a:t>实现层类图</a:t>
            </a:r>
          </a:p>
        </p:txBody>
      </p:sp>
      <p:pic>
        <p:nvPicPr>
          <p:cNvPr id="10" name="图片 9">
            <a:extLst>
              <a:ext uri="{FF2B5EF4-FFF2-40B4-BE49-F238E27FC236}">
                <a16:creationId xmlns:a16="http://schemas.microsoft.com/office/drawing/2014/main" id="{8B44B4A4-112A-4835-ABFC-4402965BE139}"/>
              </a:ext>
            </a:extLst>
          </p:cNvPr>
          <p:cNvPicPr>
            <a:picLocks noChangeAspect="1"/>
          </p:cNvPicPr>
          <p:nvPr/>
        </p:nvPicPr>
        <p:blipFill>
          <a:blip r:embed="rId2"/>
          <a:stretch>
            <a:fillRect/>
          </a:stretch>
        </p:blipFill>
        <p:spPr>
          <a:xfrm>
            <a:off x="3305671" y="3116564"/>
            <a:ext cx="2532657" cy="1413937"/>
          </a:xfrm>
          <a:prstGeom prst="rect">
            <a:avLst/>
          </a:prstGeom>
        </p:spPr>
      </p:pic>
    </p:spTree>
    <p:extLst>
      <p:ext uri="{BB962C8B-B14F-4D97-AF65-F5344CB8AC3E}">
        <p14:creationId xmlns:p14="http://schemas.microsoft.com/office/powerpoint/2010/main" val="339307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E39AC1C1-2785-4CD6-A764-448C0066B9C8}"/>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32474E5B-A172-47D8-BCD0-A638F3093608}"/>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363B9C0D-1A4B-4A0C-97DE-C6617E5C927F}"/>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87E0BF51-9CB5-4A43-BFDE-F34BD5845014}"/>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C47DA3FE-2946-4A3D-885B-43130FCF5ACC}"/>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文本框 6">
            <a:extLst>
              <a:ext uri="{FF2B5EF4-FFF2-40B4-BE49-F238E27FC236}">
                <a16:creationId xmlns:a16="http://schemas.microsoft.com/office/drawing/2014/main" id="{056887FB-6EED-45AC-A939-F0509D46C7E8}"/>
              </a:ext>
            </a:extLst>
          </p:cNvPr>
          <p:cNvSpPr txBox="1"/>
          <p:nvPr/>
        </p:nvSpPr>
        <p:spPr>
          <a:xfrm>
            <a:off x="2627784" y="1140515"/>
            <a:ext cx="5040560" cy="418191"/>
          </a:xfrm>
          <a:prstGeom prst="rect">
            <a:avLst/>
          </a:prstGeom>
          <a:noFill/>
        </p:spPr>
        <p:txBody>
          <a:bodyPr wrap="square">
            <a:spAutoFit/>
          </a:bodyPr>
          <a:lstStyle/>
          <a:p>
            <a:pPr>
              <a:lnSpc>
                <a:spcPct val="150000"/>
              </a:lnSpc>
              <a:buFont typeface="Arial" panose="020B0604020202020204" pitchFamily="34" charset="0"/>
              <a:buChar char="•"/>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Q:</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请说出类图和对象图的区别（任意两条）</a:t>
            </a:r>
            <a:endParaRPr lang="en-US" altLang="zh-CN" sz="1600"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97E63B6-5D82-4EDC-BF7B-027F4E0723D8}"/>
              </a:ext>
            </a:extLst>
          </p:cNvPr>
          <p:cNvSpPr txBox="1"/>
          <p:nvPr/>
        </p:nvSpPr>
        <p:spPr>
          <a:xfrm>
            <a:off x="4106010" y="554732"/>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sp>
        <p:nvSpPr>
          <p:cNvPr id="16" name="Rectangle 39">
            <a:extLst>
              <a:ext uri="{FF2B5EF4-FFF2-40B4-BE49-F238E27FC236}">
                <a16:creationId xmlns:a16="http://schemas.microsoft.com/office/drawing/2014/main" id="{C058E940-EBC4-47D6-BC04-6B2C3FF385F0}"/>
              </a:ext>
            </a:extLst>
          </p:cNvPr>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类图和对象图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7" name="文本框 16">
            <a:extLst>
              <a:ext uri="{FF2B5EF4-FFF2-40B4-BE49-F238E27FC236}">
                <a16:creationId xmlns:a16="http://schemas.microsoft.com/office/drawing/2014/main" id="{E16116D2-C03E-4ECA-8EC9-F1296B9B3C79}"/>
              </a:ext>
            </a:extLst>
          </p:cNvPr>
          <p:cNvSpPr txBox="1"/>
          <p:nvPr/>
        </p:nvSpPr>
        <p:spPr>
          <a:xfrm>
            <a:off x="687880" y="1706860"/>
            <a:ext cx="3632601" cy="3003515"/>
          </a:xfrm>
          <a:prstGeom prst="rect">
            <a:avLst/>
          </a:prstGeom>
          <a:noFill/>
        </p:spPr>
        <p:txBody>
          <a:bodyPr wrap="square">
            <a:spAutoFit/>
          </a:bodyPr>
          <a:lstStyle/>
          <a:p>
            <a:pPr>
              <a:lnSpc>
                <a:spcPct val="150000"/>
              </a:lnSpc>
            </a:pPr>
            <a:r>
              <a:rPr lang="zh-CN" altLang="en-US" sz="1600" b="1" i="0" dirty="0">
                <a:solidFill>
                  <a:srgbClr val="FF6B00"/>
                </a:solidFill>
                <a:effectLst/>
                <a:latin typeface="微软雅黑" panose="020B0503020204020204" pitchFamily="34" charset="-122"/>
                <a:ea typeface="微软雅黑" panose="020B0503020204020204" pitchFamily="34" charset="-122"/>
              </a:rPr>
              <a:t>类具有三个分栏：名称、属性和操作</a:t>
            </a:r>
            <a:endParaRPr lang="en-US" altLang="zh-CN" sz="1600" b="1" i="0" dirty="0">
              <a:solidFill>
                <a:srgbClr val="FF6B00"/>
              </a:solidFill>
              <a:effectLst/>
              <a:latin typeface="微软雅黑" panose="020B0503020204020204" pitchFamily="34" charset="-122"/>
              <a:ea typeface="微软雅黑" panose="020B0503020204020204" pitchFamily="34" charset="-122"/>
            </a:endParaRPr>
          </a:p>
          <a:p>
            <a:pPr>
              <a:lnSpc>
                <a:spcPct val="150000"/>
              </a:lnSpc>
            </a:pPr>
            <a:r>
              <a:rPr lang="zh-CN" altLang="en-US" sz="1600" b="1" i="0" dirty="0">
                <a:solidFill>
                  <a:srgbClr val="FF6B00"/>
                </a:solidFill>
                <a:effectLst/>
                <a:latin typeface="微软雅黑" panose="020B0503020204020204" pitchFamily="34" charset="-122"/>
                <a:ea typeface="微软雅黑" panose="020B0503020204020204" pitchFamily="34" charset="-122"/>
              </a:rPr>
              <a:t>在类的名称分栏中只有类名</a:t>
            </a:r>
            <a:endParaRPr lang="en-US" altLang="zh-CN" sz="1600" b="1" i="0" dirty="0">
              <a:solidFill>
                <a:srgbClr val="FF6B00"/>
              </a:solidFill>
              <a:effectLst/>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FF6B00"/>
                </a:solidFill>
                <a:latin typeface="微软雅黑" panose="020B0503020204020204" pitchFamily="34" charset="-122"/>
                <a:ea typeface="微软雅黑" panose="020B0503020204020204" pitchFamily="34" charset="-122"/>
              </a:rPr>
              <a:t>类的属性分栏定义了所有属性特征</a:t>
            </a:r>
            <a:endParaRPr lang="en-US" altLang="zh-CN" sz="1600" b="1" dirty="0">
              <a:solidFill>
                <a:srgbClr val="FF6B00"/>
              </a:solidFill>
              <a:latin typeface="微软雅黑" panose="020B0503020204020204" pitchFamily="34" charset="-122"/>
              <a:ea typeface="微软雅黑" panose="020B0503020204020204" pitchFamily="34" charset="-122"/>
            </a:endParaRPr>
          </a:p>
          <a:p>
            <a:pPr>
              <a:lnSpc>
                <a:spcPct val="150000"/>
              </a:lnSpc>
            </a:pPr>
            <a:r>
              <a:rPr lang="zh-CN" altLang="en-US" sz="1600" b="1" i="0" dirty="0">
                <a:solidFill>
                  <a:srgbClr val="FF6B00"/>
                </a:solidFill>
                <a:effectLst/>
                <a:latin typeface="微软雅黑" panose="020B0503020204020204" pitchFamily="34" charset="-122"/>
                <a:ea typeface="微软雅黑" panose="020B0503020204020204" pitchFamily="34" charset="-122"/>
              </a:rPr>
              <a:t>类中列出了所有操作</a:t>
            </a:r>
            <a:endParaRPr lang="en-US" altLang="zh-CN" sz="1600" b="1" i="0" dirty="0">
              <a:solidFill>
                <a:srgbClr val="FF6B00"/>
              </a:solidFill>
              <a:effectLst/>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FF6B00"/>
                </a:solidFill>
                <a:latin typeface="微软雅黑" panose="020B0503020204020204" pitchFamily="34" charset="-122"/>
                <a:ea typeface="微软雅黑" panose="020B0503020204020204" pitchFamily="34" charset="-122"/>
              </a:rPr>
              <a:t>类使用关联连接、关联使用名称、角色、多重性以及约束等特征定义。类代表的是对对象的分类所以必须说明可以参与关联的对象的数目</a:t>
            </a:r>
            <a:endParaRPr lang="zh-CN" altLang="en-US" sz="1600" b="1" i="0" dirty="0">
              <a:solidFill>
                <a:srgbClr val="FF6B00"/>
              </a:solidFill>
              <a:effectLst/>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A60649AC-1E24-4C38-BAE3-7BE08BAF97E0}"/>
              </a:ext>
            </a:extLst>
          </p:cNvPr>
          <p:cNvSpPr txBox="1"/>
          <p:nvPr/>
        </p:nvSpPr>
        <p:spPr>
          <a:xfrm>
            <a:off x="4823521" y="1742653"/>
            <a:ext cx="3936872" cy="3003515"/>
          </a:xfrm>
          <a:prstGeom prst="rect">
            <a:avLst/>
          </a:prstGeom>
          <a:noFill/>
        </p:spPr>
        <p:txBody>
          <a:bodyPr wrap="square">
            <a:spAutoFit/>
          </a:bodyPr>
          <a:lstStyle/>
          <a:p>
            <a:pPr>
              <a:lnSpc>
                <a:spcPct val="150000"/>
              </a:lnSpc>
            </a:pPr>
            <a:r>
              <a:rPr lang="zh-CN" altLang="en-US" sz="1600" b="1" i="0" dirty="0">
                <a:solidFill>
                  <a:srgbClr val="FF6B00"/>
                </a:solidFill>
                <a:effectLst/>
                <a:latin typeface="微软雅黑" panose="020B0503020204020204" pitchFamily="34" charset="-122"/>
                <a:ea typeface="微软雅黑" panose="020B0503020204020204" pitchFamily="34" charset="-122"/>
              </a:rPr>
              <a:t>对象只有两个分栏：名称和属性</a:t>
            </a:r>
            <a:endParaRPr lang="en-US" altLang="zh-CN" sz="1600" b="1" i="0" dirty="0">
              <a:solidFill>
                <a:srgbClr val="FF6B00"/>
              </a:solidFill>
              <a:effectLst/>
              <a:latin typeface="微软雅黑" panose="020B0503020204020204" pitchFamily="34" charset="-122"/>
              <a:ea typeface="微软雅黑" panose="020B0503020204020204" pitchFamily="34" charset="-122"/>
            </a:endParaRPr>
          </a:p>
          <a:p>
            <a:pPr>
              <a:lnSpc>
                <a:spcPct val="150000"/>
              </a:lnSpc>
            </a:pPr>
            <a:r>
              <a:rPr lang="zh-CN" altLang="en-US" sz="1600" b="1" i="0" dirty="0">
                <a:solidFill>
                  <a:srgbClr val="FF6B00"/>
                </a:solidFill>
                <a:effectLst/>
                <a:latin typeface="微软雅黑" panose="020B0503020204020204" pitchFamily="34" charset="-122"/>
                <a:ea typeface="微软雅黑" panose="020B0503020204020204" pitchFamily="34" charset="-122"/>
              </a:rPr>
              <a:t>对象的名称形式为“对象名：类名”</a:t>
            </a:r>
            <a:endParaRPr lang="en-US" altLang="zh-CN" sz="1600" b="1" i="0" dirty="0">
              <a:solidFill>
                <a:srgbClr val="FF6B00"/>
              </a:solidFill>
              <a:effectLst/>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FF6B00"/>
                </a:solidFill>
                <a:latin typeface="微软雅黑" panose="020B0503020204020204" pitchFamily="34" charset="-122"/>
                <a:ea typeface="微软雅黑" panose="020B0503020204020204" pitchFamily="34" charset="-122"/>
              </a:rPr>
              <a:t>对象的属性分栏只定义了属性的当前值</a:t>
            </a:r>
            <a:endParaRPr lang="en-US" altLang="zh-CN" sz="1600" b="1" dirty="0">
              <a:solidFill>
                <a:srgbClr val="FF6B00"/>
              </a:solidFill>
              <a:latin typeface="微软雅黑" panose="020B0503020204020204" pitchFamily="34" charset="-122"/>
              <a:ea typeface="微软雅黑" panose="020B0503020204020204" pitchFamily="34" charset="-122"/>
            </a:endParaRPr>
          </a:p>
          <a:p>
            <a:pPr>
              <a:lnSpc>
                <a:spcPct val="150000"/>
              </a:lnSpc>
            </a:pPr>
            <a:r>
              <a:rPr lang="zh-CN" altLang="en-US" sz="1600" b="1" i="0" dirty="0">
                <a:solidFill>
                  <a:srgbClr val="FF6B00"/>
                </a:solidFill>
                <a:effectLst/>
                <a:latin typeface="微软雅黑" panose="020B0503020204020204" pitchFamily="34" charset="-122"/>
                <a:ea typeface="微软雅黑" panose="020B0503020204020204" pitchFamily="34" charset="-122"/>
              </a:rPr>
              <a:t>对象图中不包括操作</a:t>
            </a:r>
            <a:endParaRPr lang="en-US" altLang="zh-CN" sz="1600" b="1" i="0" dirty="0">
              <a:solidFill>
                <a:srgbClr val="FF6B00"/>
              </a:solidFill>
              <a:effectLst/>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FF6B00"/>
                </a:solidFill>
                <a:latin typeface="微软雅黑" panose="020B0503020204020204" pitchFamily="34" charset="-122"/>
                <a:ea typeface="微软雅黑" panose="020B0503020204020204" pitchFamily="34" charset="-122"/>
              </a:rPr>
              <a:t>对象使用链连接，链拥有名称、角色，但是没有多重性。对象代表的是单独的实体，所有的链都是一对一的，因此不涉及多重性</a:t>
            </a:r>
            <a:endParaRPr lang="zh-CN" altLang="en-US" sz="1600" b="1" i="0" dirty="0">
              <a:solidFill>
                <a:srgbClr val="FF6B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6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6" presetClass="emph" presetSubtype="0" autoRev="1" fill="hold" grpId="1" nodeType="withEffect">
                                  <p:stCondLst>
                                    <p:cond delay="800"/>
                                  </p:stCondLst>
                                  <p:childTnLst>
                                    <p:animScale>
                                      <p:cBhvr>
                                        <p:cTn id="39" dur="150" fill="hold"/>
                                        <p:tgtEl>
                                          <p:spTgt spid="6"/>
                                        </p:tgtEl>
                                      </p:cBhvr>
                                      <p:by x="110000" y="110000"/>
                                    </p:animScale>
                                  </p:childTnLst>
                                </p:cTn>
                              </p:par>
                              <p:par>
                                <p:cTn id="40" presetID="22" presetClass="entr" presetSubtype="8" fill="hold" grpId="0" nodeType="withEffect">
                                  <p:stCondLst>
                                    <p:cond delay="80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randombar(horizontal)">
                                      <p:cBhvr>
                                        <p:cTn id="53" dur="500"/>
                                        <p:tgtEl>
                                          <p:spTgt spid="17"/>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randombar(horizontal)">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269356" y="-781850"/>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407044" y="7381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358131" y="742150"/>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645169" y="18493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12"/>
          <p:cNvSpPr>
            <a:spLocks noChangeArrowheads="1"/>
          </p:cNvSpPr>
          <p:nvPr/>
        </p:nvSpPr>
        <p:spPr bwMode="auto">
          <a:xfrm>
            <a:off x="1162694" y="-959650"/>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5769" y="669125"/>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1826269" y="1826413"/>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15"/>
          <p:cNvSpPr>
            <a:spLocks noChangeArrowheads="1"/>
          </p:cNvSpPr>
          <p:nvPr/>
        </p:nvSpPr>
        <p:spPr bwMode="auto">
          <a:xfrm>
            <a:off x="2216794" y="1104100"/>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6"/>
          <p:cNvSpPr>
            <a:spLocks noChangeArrowheads="1"/>
          </p:cNvSpPr>
          <p:nvPr/>
        </p:nvSpPr>
        <p:spPr bwMode="auto">
          <a:xfrm>
            <a:off x="1029344" y="2416963"/>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251469" y="284082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1537344" y="243283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781694" y="2267738"/>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499119" y="2439188"/>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304156" y="1870863"/>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774056" y="1589875"/>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88256" y="3593300"/>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94606" y="4013988"/>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120006" y="4290213"/>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348606" y="469978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484798" y="5036338"/>
            <a:ext cx="231447" cy="231447"/>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154931" y="4699788"/>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27956" y="4888700"/>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332731" y="4366413"/>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62881" y="1683538"/>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13344" y="3574250"/>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472431" y="3440900"/>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739131" y="375998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1155056" y="2391563"/>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578551" y="1132675"/>
            <a:ext cx="137783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3600" b="1" dirty="0">
                <a:solidFill>
                  <a:srgbClr val="FFFFFF"/>
                </a:solidFill>
                <a:latin typeface="微软雅黑" panose="020B0503020204020204" pitchFamily="34" charset="-122"/>
                <a:ea typeface="微软雅黑" panose="020B0503020204020204" pitchFamily="34" charset="-122"/>
              </a:rPr>
              <a:t>目录</a:t>
            </a:r>
            <a:endParaRPr lang="en-US" altLang="zh-CN" sz="3600" b="1" dirty="0">
              <a:solidFill>
                <a:srgbClr val="FFFFFF"/>
              </a:solidFill>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contents</a:t>
            </a:r>
            <a:endParaRPr kumimoji="0" lang="zh-CN" altLang="zh-CN" sz="3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36" name="Oval 14"/>
          <p:cNvSpPr>
            <a:spLocks noChangeArrowheads="1"/>
          </p:cNvSpPr>
          <p:nvPr/>
        </p:nvSpPr>
        <p:spPr bwMode="auto">
          <a:xfrm>
            <a:off x="3166119" y="1362601"/>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Rectangle 39"/>
          <p:cNvSpPr>
            <a:spLocks noChangeArrowheads="1"/>
          </p:cNvSpPr>
          <p:nvPr/>
        </p:nvSpPr>
        <p:spPr bwMode="auto">
          <a:xfrm>
            <a:off x="3166118" y="1448081"/>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01</a:t>
            </a:r>
          </a:p>
        </p:txBody>
      </p:sp>
      <p:sp>
        <p:nvSpPr>
          <p:cNvPr id="41" name="Rectangle 39"/>
          <p:cNvSpPr>
            <a:spLocks noChangeArrowheads="1"/>
          </p:cNvSpPr>
          <p:nvPr/>
        </p:nvSpPr>
        <p:spPr bwMode="auto">
          <a:xfrm>
            <a:off x="3930648" y="1422832"/>
            <a:ext cx="1865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EA5514"/>
                </a:solidFill>
                <a:latin typeface="微软雅黑" pitchFamily="34" charset="-122"/>
                <a:ea typeface="微软雅黑" pitchFamily="34" charset="-122"/>
                <a:cs typeface="宋体" pitchFamily="2" charset="-122"/>
              </a:rPr>
              <a:t>类图和对象图</a:t>
            </a:r>
            <a:endParaRPr lang="zh-CN" altLang="en-US" sz="1200" dirty="0">
              <a:solidFill>
                <a:schemeClr val="tx1">
                  <a:lumMod val="50000"/>
                  <a:lumOff val="50000"/>
                </a:schemeClr>
              </a:solidFill>
            </a:endParaRPr>
          </a:p>
        </p:txBody>
      </p:sp>
      <p:sp>
        <p:nvSpPr>
          <p:cNvPr id="42" name="Oval 14"/>
          <p:cNvSpPr>
            <a:spLocks noChangeArrowheads="1"/>
          </p:cNvSpPr>
          <p:nvPr/>
        </p:nvSpPr>
        <p:spPr bwMode="auto">
          <a:xfrm>
            <a:off x="3166119" y="2212231"/>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39"/>
          <p:cNvSpPr>
            <a:spLocks noChangeArrowheads="1"/>
          </p:cNvSpPr>
          <p:nvPr/>
        </p:nvSpPr>
        <p:spPr bwMode="auto">
          <a:xfrm>
            <a:off x="3166118" y="2297711"/>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02</a:t>
            </a:r>
          </a:p>
        </p:txBody>
      </p:sp>
      <p:sp>
        <p:nvSpPr>
          <p:cNvPr id="44" name="Rectangle 39"/>
          <p:cNvSpPr>
            <a:spLocks noChangeArrowheads="1"/>
          </p:cNvSpPr>
          <p:nvPr/>
        </p:nvSpPr>
        <p:spPr bwMode="auto">
          <a:xfrm>
            <a:off x="3930648" y="2272462"/>
            <a:ext cx="1692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构件图</a:t>
            </a:r>
            <a:endParaRPr lang="zh-CN" altLang="en-US" sz="1200" dirty="0">
              <a:solidFill>
                <a:schemeClr val="tx1">
                  <a:lumMod val="50000"/>
                  <a:lumOff val="50000"/>
                </a:schemeClr>
              </a:solidFill>
            </a:endParaRPr>
          </a:p>
        </p:txBody>
      </p:sp>
      <p:sp>
        <p:nvSpPr>
          <p:cNvPr id="69" name="Oval 14">
            <a:extLst>
              <a:ext uri="{FF2B5EF4-FFF2-40B4-BE49-F238E27FC236}">
                <a16:creationId xmlns:a16="http://schemas.microsoft.com/office/drawing/2014/main" id="{CFC76FCB-EC37-49D7-992A-DCE6EFAAFC9D}"/>
              </a:ext>
            </a:extLst>
          </p:cNvPr>
          <p:cNvSpPr>
            <a:spLocks noChangeArrowheads="1"/>
          </p:cNvSpPr>
          <p:nvPr/>
        </p:nvSpPr>
        <p:spPr bwMode="auto">
          <a:xfrm>
            <a:off x="3187059" y="3056702"/>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Rectangle 39">
            <a:extLst>
              <a:ext uri="{FF2B5EF4-FFF2-40B4-BE49-F238E27FC236}">
                <a16:creationId xmlns:a16="http://schemas.microsoft.com/office/drawing/2014/main" id="{3653703C-EBFD-4E6D-8A39-DD155CAB906F}"/>
              </a:ext>
            </a:extLst>
          </p:cNvPr>
          <p:cNvSpPr>
            <a:spLocks noChangeArrowheads="1"/>
          </p:cNvSpPr>
          <p:nvPr/>
        </p:nvSpPr>
        <p:spPr bwMode="auto">
          <a:xfrm>
            <a:off x="3187058" y="3142182"/>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03</a:t>
            </a:r>
          </a:p>
        </p:txBody>
      </p:sp>
      <p:sp>
        <p:nvSpPr>
          <p:cNvPr id="71" name="Rectangle 39">
            <a:extLst>
              <a:ext uri="{FF2B5EF4-FFF2-40B4-BE49-F238E27FC236}">
                <a16:creationId xmlns:a16="http://schemas.microsoft.com/office/drawing/2014/main" id="{A905CF5B-0E03-4CAA-BD02-B6D577DEF875}"/>
              </a:ext>
            </a:extLst>
          </p:cNvPr>
          <p:cNvSpPr>
            <a:spLocks noChangeArrowheads="1"/>
          </p:cNvSpPr>
          <p:nvPr/>
        </p:nvSpPr>
        <p:spPr bwMode="auto">
          <a:xfrm>
            <a:off x="3951589" y="3116933"/>
            <a:ext cx="1611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EA5514"/>
                </a:solidFill>
                <a:latin typeface="微软雅黑" pitchFamily="34" charset="-122"/>
                <a:ea typeface="微软雅黑" pitchFamily="34" charset="-122"/>
                <a:cs typeface="宋体" pitchFamily="2" charset="-122"/>
              </a:rPr>
              <a:t>包图</a:t>
            </a:r>
          </a:p>
        </p:txBody>
      </p:sp>
      <p:sp>
        <p:nvSpPr>
          <p:cNvPr id="75" name="Oval 14">
            <a:extLst>
              <a:ext uri="{FF2B5EF4-FFF2-40B4-BE49-F238E27FC236}">
                <a16:creationId xmlns:a16="http://schemas.microsoft.com/office/drawing/2014/main" id="{9E145EA4-6AC2-4E9B-A587-5DB1C2DEAC97}"/>
              </a:ext>
            </a:extLst>
          </p:cNvPr>
          <p:cNvSpPr>
            <a:spLocks noChangeArrowheads="1"/>
          </p:cNvSpPr>
          <p:nvPr/>
        </p:nvSpPr>
        <p:spPr bwMode="auto">
          <a:xfrm>
            <a:off x="6217697" y="2780594"/>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Rectangle 39">
            <a:extLst>
              <a:ext uri="{FF2B5EF4-FFF2-40B4-BE49-F238E27FC236}">
                <a16:creationId xmlns:a16="http://schemas.microsoft.com/office/drawing/2014/main" id="{AF976437-B202-4213-97DC-306C2948EFAA}"/>
              </a:ext>
            </a:extLst>
          </p:cNvPr>
          <p:cNvSpPr>
            <a:spLocks noChangeArrowheads="1"/>
          </p:cNvSpPr>
          <p:nvPr/>
        </p:nvSpPr>
        <p:spPr bwMode="auto">
          <a:xfrm>
            <a:off x="6217696" y="2866074"/>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05</a:t>
            </a:r>
          </a:p>
        </p:txBody>
      </p:sp>
      <p:sp>
        <p:nvSpPr>
          <p:cNvPr id="77" name="Rectangle 39">
            <a:extLst>
              <a:ext uri="{FF2B5EF4-FFF2-40B4-BE49-F238E27FC236}">
                <a16:creationId xmlns:a16="http://schemas.microsoft.com/office/drawing/2014/main" id="{4095ACB8-44F1-4E18-BEE8-64A5F21E5E01}"/>
              </a:ext>
            </a:extLst>
          </p:cNvPr>
          <p:cNvSpPr>
            <a:spLocks noChangeArrowheads="1"/>
          </p:cNvSpPr>
          <p:nvPr/>
        </p:nvSpPr>
        <p:spPr bwMode="auto">
          <a:xfrm>
            <a:off x="6982226" y="2840825"/>
            <a:ext cx="1550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rPr>
              <a:t>参考资料</a:t>
            </a:r>
            <a:endParaRPr lang="zh-CN" altLang="en-US" sz="1200" dirty="0">
              <a:solidFill>
                <a:schemeClr val="tx1">
                  <a:lumMod val="50000"/>
                  <a:lumOff val="50000"/>
                </a:schemeClr>
              </a:solidFill>
            </a:endParaRPr>
          </a:p>
        </p:txBody>
      </p:sp>
      <p:sp>
        <p:nvSpPr>
          <p:cNvPr id="49" name="Oval 14">
            <a:extLst>
              <a:ext uri="{FF2B5EF4-FFF2-40B4-BE49-F238E27FC236}">
                <a16:creationId xmlns:a16="http://schemas.microsoft.com/office/drawing/2014/main" id="{A7481C78-3698-4C80-9D47-3CA981FDFA5A}"/>
              </a:ext>
            </a:extLst>
          </p:cNvPr>
          <p:cNvSpPr>
            <a:spLocks noChangeArrowheads="1"/>
          </p:cNvSpPr>
          <p:nvPr/>
        </p:nvSpPr>
        <p:spPr bwMode="auto">
          <a:xfrm>
            <a:off x="6190150" y="1891463"/>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39">
            <a:extLst>
              <a:ext uri="{FF2B5EF4-FFF2-40B4-BE49-F238E27FC236}">
                <a16:creationId xmlns:a16="http://schemas.microsoft.com/office/drawing/2014/main" id="{680F16E3-2056-45FA-A58D-1EA1AADBD429}"/>
              </a:ext>
            </a:extLst>
          </p:cNvPr>
          <p:cNvSpPr>
            <a:spLocks noChangeArrowheads="1"/>
          </p:cNvSpPr>
          <p:nvPr/>
        </p:nvSpPr>
        <p:spPr bwMode="auto">
          <a:xfrm>
            <a:off x="6190149" y="1976943"/>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04</a:t>
            </a:r>
          </a:p>
        </p:txBody>
      </p:sp>
      <p:sp>
        <p:nvSpPr>
          <p:cNvPr id="51" name="Rectangle 39">
            <a:extLst>
              <a:ext uri="{FF2B5EF4-FFF2-40B4-BE49-F238E27FC236}">
                <a16:creationId xmlns:a16="http://schemas.microsoft.com/office/drawing/2014/main" id="{32391E34-B6DF-402B-8267-85F37C0FB3FE}"/>
              </a:ext>
            </a:extLst>
          </p:cNvPr>
          <p:cNvSpPr>
            <a:spLocks noChangeArrowheads="1"/>
          </p:cNvSpPr>
          <p:nvPr/>
        </p:nvSpPr>
        <p:spPr bwMode="auto">
          <a:xfrm>
            <a:off x="6954680" y="1951694"/>
            <a:ext cx="1721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400" b="1" dirty="0">
                <a:solidFill>
                  <a:srgbClr val="EA5514"/>
                </a:solidFill>
                <a:latin typeface="微软雅黑" pitchFamily="34" charset="-122"/>
                <a:ea typeface="微软雅黑" pitchFamily="34" charset="-122"/>
                <a:cs typeface="宋体" pitchFamily="2" charset="-122"/>
              </a:rPr>
              <a:t>UML2.0</a:t>
            </a:r>
            <a:endParaRPr lang="zh-CN" altLang="en-US" sz="2400" b="1" dirty="0">
              <a:solidFill>
                <a:srgbClr val="EA5514"/>
              </a:solidFill>
              <a:latin typeface="微软雅黑" pitchFamily="34" charset="-122"/>
              <a:ea typeface="微软雅黑" pitchFamily="34" charset="-122"/>
              <a:cs typeface="宋体" pitchFamily="2" charset="-122"/>
            </a:endParaRPr>
          </a:p>
        </p:txBody>
      </p:sp>
      <p:sp>
        <p:nvSpPr>
          <p:cNvPr id="46" name="Oval 14">
            <a:extLst>
              <a:ext uri="{FF2B5EF4-FFF2-40B4-BE49-F238E27FC236}">
                <a16:creationId xmlns:a16="http://schemas.microsoft.com/office/drawing/2014/main" id="{8BBF2FF8-EFB0-4BA3-A8B9-D0C72B523DBF}"/>
              </a:ext>
            </a:extLst>
          </p:cNvPr>
          <p:cNvSpPr>
            <a:spLocks noChangeArrowheads="1"/>
          </p:cNvSpPr>
          <p:nvPr/>
        </p:nvSpPr>
        <p:spPr bwMode="auto">
          <a:xfrm>
            <a:off x="6190151" y="3603964"/>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Rectangle 39">
            <a:extLst>
              <a:ext uri="{FF2B5EF4-FFF2-40B4-BE49-F238E27FC236}">
                <a16:creationId xmlns:a16="http://schemas.microsoft.com/office/drawing/2014/main" id="{85A75DE8-1548-49A1-AABF-3330EAAA3F6B}"/>
              </a:ext>
            </a:extLst>
          </p:cNvPr>
          <p:cNvSpPr>
            <a:spLocks noChangeArrowheads="1"/>
          </p:cNvSpPr>
          <p:nvPr/>
        </p:nvSpPr>
        <p:spPr bwMode="auto">
          <a:xfrm>
            <a:off x="6190150" y="3689444"/>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06</a:t>
            </a:r>
          </a:p>
        </p:txBody>
      </p:sp>
      <p:sp>
        <p:nvSpPr>
          <p:cNvPr id="48" name="Rectangle 39">
            <a:extLst>
              <a:ext uri="{FF2B5EF4-FFF2-40B4-BE49-F238E27FC236}">
                <a16:creationId xmlns:a16="http://schemas.microsoft.com/office/drawing/2014/main" id="{FCBAD301-A896-41A8-96D8-9BD4F1A831B9}"/>
              </a:ext>
            </a:extLst>
          </p:cNvPr>
          <p:cNvSpPr>
            <a:spLocks noChangeArrowheads="1"/>
          </p:cNvSpPr>
          <p:nvPr/>
        </p:nvSpPr>
        <p:spPr bwMode="auto">
          <a:xfrm>
            <a:off x="6954680" y="3664195"/>
            <a:ext cx="1550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rPr>
              <a:t>组内工作</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2297304105"/>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14:presetBounceEnd="50000">
                                      <p:stCondLst>
                                        <p:cond delay="1500"/>
                                      </p:stCondLst>
                                      <p:childTnLst>
                                        <p:set>
                                          <p:cBhvr>
                                            <p:cTn id="223" dur="1" fill="hold">
                                              <p:stCondLst>
                                                <p:cond delay="0"/>
                                              </p:stCondLst>
                                            </p:cTn>
                                            <p:tgtEl>
                                              <p:spTgt spid="41"/>
                                            </p:tgtEl>
                                            <p:attrNameLst>
                                              <p:attrName>style.visibility</p:attrName>
                                            </p:attrNameLst>
                                          </p:cBhvr>
                                          <p:to>
                                            <p:strVal val="visible"/>
                                          </p:to>
                                        </p:set>
                                        <p:anim calcmode="lin" valueType="num" p14:bounceEnd="50000">
                                          <p:cBhvr additive="base">
                                            <p:cTn id="224" dur="500" fill="hold"/>
                                            <p:tgtEl>
                                              <p:spTgt spid="41"/>
                                            </p:tgtEl>
                                            <p:attrNameLst>
                                              <p:attrName>ppt_x</p:attrName>
                                            </p:attrNameLst>
                                          </p:cBhvr>
                                          <p:tavLst>
                                            <p:tav tm="0">
                                              <p:val>
                                                <p:strVal val="1+#ppt_w/2"/>
                                              </p:val>
                                            </p:tav>
                                            <p:tav tm="100000">
                                              <p:val>
                                                <p:strVal val="#ppt_x"/>
                                              </p:val>
                                            </p:tav>
                                          </p:tavLst>
                                        </p:anim>
                                        <p:anim calcmode="lin" valueType="num" p14:bounceEnd="50000">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13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1700"/>
                                      </p:stCondLst>
                                      <p:childTnLst>
                                        <p:animScale>
                                          <p:cBhvr>
                                            <p:cTn id="232" dur="150" fill="hold"/>
                                            <p:tgtEl>
                                              <p:spTgt spid="42"/>
                                            </p:tgtEl>
                                          </p:cBhvr>
                                          <p:by x="110000" y="110000"/>
                                        </p:animScale>
                                      </p:childTnLst>
                                    </p:cTn>
                                  </p:par>
                                  <p:par>
                                    <p:cTn id="233" presetID="53" presetClass="entr" presetSubtype="16" fill="hold" grpId="0" nodeType="withEffect">
                                      <p:stCondLst>
                                        <p:cond delay="20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2300"/>
                                      </p:stCondLst>
                                      <p:childTnLst>
                                        <p:animScale>
                                          <p:cBhvr>
                                            <p:cTn id="239" dur="150" fill="hold"/>
                                            <p:tgtEl>
                                              <p:spTgt spid="43"/>
                                            </p:tgtEl>
                                          </p:cBhvr>
                                          <p:by x="110000" y="110000"/>
                                        </p:animScale>
                                      </p:childTnLst>
                                    </p:cTn>
                                  </p:par>
                                  <p:par>
                                    <p:cTn id="240" presetID="2" presetClass="entr" presetSubtype="2" fill="hold" grpId="0" nodeType="withEffect" p14:presetBounceEnd="50000">
                                      <p:stCondLst>
                                        <p:cond delay="1700"/>
                                      </p:stCondLst>
                                      <p:childTnLst>
                                        <p:set>
                                          <p:cBhvr>
                                            <p:cTn id="241" dur="1" fill="hold">
                                              <p:stCondLst>
                                                <p:cond delay="0"/>
                                              </p:stCondLst>
                                            </p:cTn>
                                            <p:tgtEl>
                                              <p:spTgt spid="44"/>
                                            </p:tgtEl>
                                            <p:attrNameLst>
                                              <p:attrName>style.visibility</p:attrName>
                                            </p:attrNameLst>
                                          </p:cBhvr>
                                          <p:to>
                                            <p:strVal val="visible"/>
                                          </p:to>
                                        </p:set>
                                        <p:anim calcmode="lin" valueType="num" p14:bounceEnd="50000">
                                          <p:cBhvr additive="base">
                                            <p:cTn id="242" dur="500" fill="hold"/>
                                            <p:tgtEl>
                                              <p:spTgt spid="44"/>
                                            </p:tgtEl>
                                            <p:attrNameLst>
                                              <p:attrName>ppt_x</p:attrName>
                                            </p:attrNameLst>
                                          </p:cBhvr>
                                          <p:tavLst>
                                            <p:tav tm="0">
                                              <p:val>
                                                <p:strVal val="1+#ppt_w/2"/>
                                              </p:val>
                                            </p:tav>
                                            <p:tav tm="100000">
                                              <p:val>
                                                <p:strVal val="#ppt_x"/>
                                              </p:val>
                                            </p:tav>
                                          </p:tavLst>
                                        </p:anim>
                                        <p:anim calcmode="lin" valueType="num" p14:bounceEnd="50000">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14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300" fill="hold"/>
                                            <p:tgtEl>
                                              <p:spTgt spid="69"/>
                                            </p:tgtEl>
                                            <p:attrNameLst>
                                              <p:attrName>ppt_w</p:attrName>
                                            </p:attrNameLst>
                                          </p:cBhvr>
                                          <p:tavLst>
                                            <p:tav tm="0">
                                              <p:val>
                                                <p:fltVal val="0"/>
                                              </p:val>
                                            </p:tav>
                                            <p:tav tm="100000">
                                              <p:val>
                                                <p:strVal val="#ppt_w"/>
                                              </p:val>
                                            </p:tav>
                                          </p:tavLst>
                                        </p:anim>
                                        <p:anim calcmode="lin" valueType="num">
                                          <p:cBhvr>
                                            <p:cTn id="247" dur="300" fill="hold"/>
                                            <p:tgtEl>
                                              <p:spTgt spid="69"/>
                                            </p:tgtEl>
                                            <p:attrNameLst>
                                              <p:attrName>ppt_h</p:attrName>
                                            </p:attrNameLst>
                                          </p:cBhvr>
                                          <p:tavLst>
                                            <p:tav tm="0">
                                              <p:val>
                                                <p:fltVal val="0"/>
                                              </p:val>
                                            </p:tav>
                                            <p:tav tm="100000">
                                              <p:val>
                                                <p:strVal val="#ppt_h"/>
                                              </p:val>
                                            </p:tav>
                                          </p:tavLst>
                                        </p:anim>
                                        <p:animEffect transition="in" filter="fade">
                                          <p:cBhvr>
                                            <p:cTn id="248" dur="300"/>
                                            <p:tgtEl>
                                              <p:spTgt spid="69"/>
                                            </p:tgtEl>
                                          </p:cBhvr>
                                        </p:animEffect>
                                      </p:childTnLst>
                                    </p:cTn>
                                  </p:par>
                                  <p:par>
                                    <p:cTn id="249" presetID="6" presetClass="emph" presetSubtype="0" autoRev="1" fill="hold" grpId="1" nodeType="withEffect">
                                      <p:stCondLst>
                                        <p:cond delay="1700"/>
                                      </p:stCondLst>
                                      <p:childTnLst>
                                        <p:animScale>
                                          <p:cBhvr>
                                            <p:cTn id="250" dur="150" fill="hold"/>
                                            <p:tgtEl>
                                              <p:spTgt spid="69"/>
                                            </p:tgtEl>
                                          </p:cBhvr>
                                          <p:by x="110000" y="110000"/>
                                        </p:animScale>
                                      </p:childTnLst>
                                    </p:cTn>
                                  </p:par>
                                  <p:par>
                                    <p:cTn id="251" presetID="53" presetClass="entr" presetSubtype="16" fill="hold" grpId="0" nodeType="withEffect">
                                      <p:stCondLst>
                                        <p:cond delay="2000"/>
                                      </p:stCondLst>
                                      <p:childTnLst>
                                        <p:set>
                                          <p:cBhvr>
                                            <p:cTn id="252" dur="1" fill="hold">
                                              <p:stCondLst>
                                                <p:cond delay="0"/>
                                              </p:stCondLst>
                                            </p:cTn>
                                            <p:tgtEl>
                                              <p:spTgt spid="70"/>
                                            </p:tgtEl>
                                            <p:attrNameLst>
                                              <p:attrName>style.visibility</p:attrName>
                                            </p:attrNameLst>
                                          </p:cBhvr>
                                          <p:to>
                                            <p:strVal val="visible"/>
                                          </p:to>
                                        </p:set>
                                        <p:anim calcmode="lin" valueType="num">
                                          <p:cBhvr>
                                            <p:cTn id="253" dur="300" fill="hold"/>
                                            <p:tgtEl>
                                              <p:spTgt spid="70"/>
                                            </p:tgtEl>
                                            <p:attrNameLst>
                                              <p:attrName>ppt_w</p:attrName>
                                            </p:attrNameLst>
                                          </p:cBhvr>
                                          <p:tavLst>
                                            <p:tav tm="0">
                                              <p:val>
                                                <p:fltVal val="0"/>
                                              </p:val>
                                            </p:tav>
                                            <p:tav tm="100000">
                                              <p:val>
                                                <p:strVal val="#ppt_w"/>
                                              </p:val>
                                            </p:tav>
                                          </p:tavLst>
                                        </p:anim>
                                        <p:anim calcmode="lin" valueType="num">
                                          <p:cBhvr>
                                            <p:cTn id="254" dur="300" fill="hold"/>
                                            <p:tgtEl>
                                              <p:spTgt spid="70"/>
                                            </p:tgtEl>
                                            <p:attrNameLst>
                                              <p:attrName>ppt_h</p:attrName>
                                            </p:attrNameLst>
                                          </p:cBhvr>
                                          <p:tavLst>
                                            <p:tav tm="0">
                                              <p:val>
                                                <p:fltVal val="0"/>
                                              </p:val>
                                            </p:tav>
                                            <p:tav tm="100000">
                                              <p:val>
                                                <p:strVal val="#ppt_h"/>
                                              </p:val>
                                            </p:tav>
                                          </p:tavLst>
                                        </p:anim>
                                        <p:animEffect transition="in" filter="fade">
                                          <p:cBhvr>
                                            <p:cTn id="255" dur="300"/>
                                            <p:tgtEl>
                                              <p:spTgt spid="70"/>
                                            </p:tgtEl>
                                          </p:cBhvr>
                                        </p:animEffect>
                                      </p:childTnLst>
                                    </p:cTn>
                                  </p:par>
                                  <p:par>
                                    <p:cTn id="256" presetID="6" presetClass="emph" presetSubtype="0" autoRev="1" fill="hold" grpId="1" nodeType="withEffect">
                                      <p:stCondLst>
                                        <p:cond delay="2200"/>
                                      </p:stCondLst>
                                      <p:childTnLst>
                                        <p:animScale>
                                          <p:cBhvr>
                                            <p:cTn id="257" dur="150" fill="hold"/>
                                            <p:tgtEl>
                                              <p:spTgt spid="70"/>
                                            </p:tgtEl>
                                          </p:cBhvr>
                                          <p:by x="110000" y="110000"/>
                                        </p:animScale>
                                      </p:childTnLst>
                                    </p:cTn>
                                  </p:par>
                                  <p:par>
                                    <p:cTn id="258" presetID="2" presetClass="entr" presetSubtype="2" fill="hold" grpId="0" nodeType="withEffect" p14:presetBounceEnd="50000">
                                      <p:stCondLst>
                                        <p:cond delay="1900"/>
                                      </p:stCondLst>
                                      <p:childTnLst>
                                        <p:set>
                                          <p:cBhvr>
                                            <p:cTn id="259" dur="1" fill="hold">
                                              <p:stCondLst>
                                                <p:cond delay="0"/>
                                              </p:stCondLst>
                                            </p:cTn>
                                            <p:tgtEl>
                                              <p:spTgt spid="71"/>
                                            </p:tgtEl>
                                            <p:attrNameLst>
                                              <p:attrName>style.visibility</p:attrName>
                                            </p:attrNameLst>
                                          </p:cBhvr>
                                          <p:to>
                                            <p:strVal val="visible"/>
                                          </p:to>
                                        </p:set>
                                        <p:anim calcmode="lin" valueType="num" p14:bounceEnd="50000">
                                          <p:cBhvr additive="base">
                                            <p:cTn id="260" dur="500" fill="hold"/>
                                            <p:tgtEl>
                                              <p:spTgt spid="71"/>
                                            </p:tgtEl>
                                            <p:attrNameLst>
                                              <p:attrName>ppt_x</p:attrName>
                                            </p:attrNameLst>
                                          </p:cBhvr>
                                          <p:tavLst>
                                            <p:tav tm="0">
                                              <p:val>
                                                <p:strVal val="1+#ppt_w/2"/>
                                              </p:val>
                                            </p:tav>
                                            <p:tav tm="100000">
                                              <p:val>
                                                <p:strVal val="#ppt_x"/>
                                              </p:val>
                                            </p:tav>
                                          </p:tavLst>
                                        </p:anim>
                                        <p:anim calcmode="lin" valueType="num" p14:bounceEnd="50000">
                                          <p:cBhvr additive="base">
                                            <p:cTn id="261" dur="500" fill="hold"/>
                                            <p:tgtEl>
                                              <p:spTgt spid="71"/>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1200"/>
                                      </p:stCondLst>
                                      <p:childTnLst>
                                        <p:set>
                                          <p:cBhvr>
                                            <p:cTn id="263" dur="1" fill="hold">
                                              <p:stCondLst>
                                                <p:cond delay="0"/>
                                              </p:stCondLst>
                                            </p:cTn>
                                            <p:tgtEl>
                                              <p:spTgt spid="75"/>
                                            </p:tgtEl>
                                            <p:attrNameLst>
                                              <p:attrName>style.visibility</p:attrName>
                                            </p:attrNameLst>
                                          </p:cBhvr>
                                          <p:to>
                                            <p:strVal val="visible"/>
                                          </p:to>
                                        </p:set>
                                        <p:anim calcmode="lin" valueType="num">
                                          <p:cBhvr>
                                            <p:cTn id="264" dur="300" fill="hold"/>
                                            <p:tgtEl>
                                              <p:spTgt spid="75"/>
                                            </p:tgtEl>
                                            <p:attrNameLst>
                                              <p:attrName>ppt_w</p:attrName>
                                            </p:attrNameLst>
                                          </p:cBhvr>
                                          <p:tavLst>
                                            <p:tav tm="0">
                                              <p:val>
                                                <p:fltVal val="0"/>
                                              </p:val>
                                            </p:tav>
                                            <p:tav tm="100000">
                                              <p:val>
                                                <p:strVal val="#ppt_w"/>
                                              </p:val>
                                            </p:tav>
                                          </p:tavLst>
                                        </p:anim>
                                        <p:anim calcmode="lin" valueType="num">
                                          <p:cBhvr>
                                            <p:cTn id="265" dur="300" fill="hold"/>
                                            <p:tgtEl>
                                              <p:spTgt spid="75"/>
                                            </p:tgtEl>
                                            <p:attrNameLst>
                                              <p:attrName>ppt_h</p:attrName>
                                            </p:attrNameLst>
                                          </p:cBhvr>
                                          <p:tavLst>
                                            <p:tav tm="0">
                                              <p:val>
                                                <p:fltVal val="0"/>
                                              </p:val>
                                            </p:tav>
                                            <p:tav tm="100000">
                                              <p:val>
                                                <p:strVal val="#ppt_h"/>
                                              </p:val>
                                            </p:tav>
                                          </p:tavLst>
                                        </p:anim>
                                        <p:animEffect transition="in" filter="fade">
                                          <p:cBhvr>
                                            <p:cTn id="266" dur="300"/>
                                            <p:tgtEl>
                                              <p:spTgt spid="75"/>
                                            </p:tgtEl>
                                          </p:cBhvr>
                                        </p:animEffect>
                                      </p:childTnLst>
                                    </p:cTn>
                                  </p:par>
                                  <p:par>
                                    <p:cTn id="267" presetID="6" presetClass="emph" presetSubtype="0" autoRev="1" fill="hold" grpId="1" nodeType="withEffect">
                                      <p:stCondLst>
                                        <p:cond delay="1500"/>
                                      </p:stCondLst>
                                      <p:childTnLst>
                                        <p:animScale>
                                          <p:cBhvr>
                                            <p:cTn id="268" dur="150" fill="hold"/>
                                            <p:tgtEl>
                                              <p:spTgt spid="75"/>
                                            </p:tgtEl>
                                          </p:cBhvr>
                                          <p:by x="110000" y="110000"/>
                                        </p:animScale>
                                      </p:childTnLst>
                                    </p:cTn>
                                  </p:par>
                                  <p:par>
                                    <p:cTn id="269" presetID="53" presetClass="entr" presetSubtype="16" fill="hold" grpId="0" nodeType="withEffect">
                                      <p:stCondLst>
                                        <p:cond delay="180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300" fill="hold"/>
                                            <p:tgtEl>
                                              <p:spTgt spid="76"/>
                                            </p:tgtEl>
                                            <p:attrNameLst>
                                              <p:attrName>ppt_w</p:attrName>
                                            </p:attrNameLst>
                                          </p:cBhvr>
                                          <p:tavLst>
                                            <p:tav tm="0">
                                              <p:val>
                                                <p:fltVal val="0"/>
                                              </p:val>
                                            </p:tav>
                                            <p:tav tm="100000">
                                              <p:val>
                                                <p:strVal val="#ppt_w"/>
                                              </p:val>
                                            </p:tav>
                                          </p:tavLst>
                                        </p:anim>
                                        <p:anim calcmode="lin" valueType="num">
                                          <p:cBhvr>
                                            <p:cTn id="272" dur="300" fill="hold"/>
                                            <p:tgtEl>
                                              <p:spTgt spid="76"/>
                                            </p:tgtEl>
                                            <p:attrNameLst>
                                              <p:attrName>ppt_h</p:attrName>
                                            </p:attrNameLst>
                                          </p:cBhvr>
                                          <p:tavLst>
                                            <p:tav tm="0">
                                              <p:val>
                                                <p:fltVal val="0"/>
                                              </p:val>
                                            </p:tav>
                                            <p:tav tm="100000">
                                              <p:val>
                                                <p:strVal val="#ppt_h"/>
                                              </p:val>
                                            </p:tav>
                                          </p:tavLst>
                                        </p:anim>
                                        <p:animEffect transition="in" filter="fade">
                                          <p:cBhvr>
                                            <p:cTn id="273" dur="300"/>
                                            <p:tgtEl>
                                              <p:spTgt spid="76"/>
                                            </p:tgtEl>
                                          </p:cBhvr>
                                        </p:animEffect>
                                      </p:childTnLst>
                                    </p:cTn>
                                  </p:par>
                                  <p:par>
                                    <p:cTn id="274" presetID="6" presetClass="emph" presetSubtype="0" autoRev="1" fill="hold" grpId="1" nodeType="withEffect">
                                      <p:stCondLst>
                                        <p:cond delay="2100"/>
                                      </p:stCondLst>
                                      <p:childTnLst>
                                        <p:animScale>
                                          <p:cBhvr>
                                            <p:cTn id="275" dur="150" fill="hold"/>
                                            <p:tgtEl>
                                              <p:spTgt spid="76"/>
                                            </p:tgtEl>
                                          </p:cBhvr>
                                          <p:by x="110000" y="110000"/>
                                        </p:animScale>
                                      </p:childTnLst>
                                    </p:cTn>
                                  </p:par>
                                  <p:par>
                                    <p:cTn id="276" presetID="2" presetClass="entr" presetSubtype="2" fill="hold" grpId="0" nodeType="withEffect" p14:presetBounceEnd="50000">
                                      <p:stCondLst>
                                        <p:cond delay="1500"/>
                                      </p:stCondLst>
                                      <p:childTnLst>
                                        <p:set>
                                          <p:cBhvr>
                                            <p:cTn id="277" dur="1" fill="hold">
                                              <p:stCondLst>
                                                <p:cond delay="0"/>
                                              </p:stCondLst>
                                            </p:cTn>
                                            <p:tgtEl>
                                              <p:spTgt spid="77"/>
                                            </p:tgtEl>
                                            <p:attrNameLst>
                                              <p:attrName>style.visibility</p:attrName>
                                            </p:attrNameLst>
                                          </p:cBhvr>
                                          <p:to>
                                            <p:strVal val="visible"/>
                                          </p:to>
                                        </p:set>
                                        <p:anim calcmode="lin" valueType="num" p14:bounceEnd="50000">
                                          <p:cBhvr additive="base">
                                            <p:cTn id="278" dur="500" fill="hold"/>
                                            <p:tgtEl>
                                              <p:spTgt spid="77"/>
                                            </p:tgtEl>
                                            <p:attrNameLst>
                                              <p:attrName>ppt_x</p:attrName>
                                            </p:attrNameLst>
                                          </p:cBhvr>
                                          <p:tavLst>
                                            <p:tav tm="0">
                                              <p:val>
                                                <p:strVal val="1+#ppt_w/2"/>
                                              </p:val>
                                            </p:tav>
                                            <p:tav tm="100000">
                                              <p:val>
                                                <p:strVal val="#ppt_x"/>
                                              </p:val>
                                            </p:tav>
                                          </p:tavLst>
                                        </p:anim>
                                        <p:anim calcmode="lin" valueType="num" p14:bounceEnd="50000">
                                          <p:cBhvr additive="base">
                                            <p:cTn id="279" dur="500" fill="hold"/>
                                            <p:tgtEl>
                                              <p:spTgt spid="77"/>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1300"/>
                                      </p:stCondLst>
                                      <p:childTnLst>
                                        <p:set>
                                          <p:cBhvr>
                                            <p:cTn id="281" dur="1" fill="hold">
                                              <p:stCondLst>
                                                <p:cond delay="0"/>
                                              </p:stCondLst>
                                            </p:cTn>
                                            <p:tgtEl>
                                              <p:spTgt spid="49"/>
                                            </p:tgtEl>
                                            <p:attrNameLst>
                                              <p:attrName>style.visibility</p:attrName>
                                            </p:attrNameLst>
                                          </p:cBhvr>
                                          <p:to>
                                            <p:strVal val="visible"/>
                                          </p:to>
                                        </p:set>
                                        <p:anim calcmode="lin" valueType="num">
                                          <p:cBhvr>
                                            <p:cTn id="282" dur="300" fill="hold"/>
                                            <p:tgtEl>
                                              <p:spTgt spid="49"/>
                                            </p:tgtEl>
                                            <p:attrNameLst>
                                              <p:attrName>ppt_w</p:attrName>
                                            </p:attrNameLst>
                                          </p:cBhvr>
                                          <p:tavLst>
                                            <p:tav tm="0">
                                              <p:val>
                                                <p:fltVal val="0"/>
                                              </p:val>
                                            </p:tav>
                                            <p:tav tm="100000">
                                              <p:val>
                                                <p:strVal val="#ppt_w"/>
                                              </p:val>
                                            </p:tav>
                                          </p:tavLst>
                                        </p:anim>
                                        <p:anim calcmode="lin" valueType="num">
                                          <p:cBhvr>
                                            <p:cTn id="283" dur="300" fill="hold"/>
                                            <p:tgtEl>
                                              <p:spTgt spid="49"/>
                                            </p:tgtEl>
                                            <p:attrNameLst>
                                              <p:attrName>ppt_h</p:attrName>
                                            </p:attrNameLst>
                                          </p:cBhvr>
                                          <p:tavLst>
                                            <p:tav tm="0">
                                              <p:val>
                                                <p:fltVal val="0"/>
                                              </p:val>
                                            </p:tav>
                                            <p:tav tm="100000">
                                              <p:val>
                                                <p:strVal val="#ppt_h"/>
                                              </p:val>
                                            </p:tav>
                                          </p:tavLst>
                                        </p:anim>
                                        <p:animEffect transition="in" filter="fade">
                                          <p:cBhvr>
                                            <p:cTn id="284" dur="300"/>
                                            <p:tgtEl>
                                              <p:spTgt spid="49"/>
                                            </p:tgtEl>
                                          </p:cBhvr>
                                        </p:animEffect>
                                      </p:childTnLst>
                                    </p:cTn>
                                  </p:par>
                                  <p:par>
                                    <p:cTn id="285" presetID="6" presetClass="emph" presetSubtype="0" autoRev="1" fill="hold" grpId="1" nodeType="withEffect">
                                      <p:stCondLst>
                                        <p:cond delay="1700"/>
                                      </p:stCondLst>
                                      <p:childTnLst>
                                        <p:animScale>
                                          <p:cBhvr>
                                            <p:cTn id="286" dur="150" fill="hold"/>
                                            <p:tgtEl>
                                              <p:spTgt spid="49"/>
                                            </p:tgtEl>
                                          </p:cBhvr>
                                          <p:by x="110000" y="110000"/>
                                        </p:animScale>
                                      </p:childTnLst>
                                    </p:cTn>
                                  </p:par>
                                  <p:par>
                                    <p:cTn id="287" presetID="53" presetClass="entr" presetSubtype="16" fill="hold" grpId="0" nodeType="withEffect">
                                      <p:stCondLst>
                                        <p:cond delay="20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300" fill="hold"/>
                                            <p:tgtEl>
                                              <p:spTgt spid="50"/>
                                            </p:tgtEl>
                                            <p:attrNameLst>
                                              <p:attrName>ppt_w</p:attrName>
                                            </p:attrNameLst>
                                          </p:cBhvr>
                                          <p:tavLst>
                                            <p:tav tm="0">
                                              <p:val>
                                                <p:fltVal val="0"/>
                                              </p:val>
                                            </p:tav>
                                            <p:tav tm="100000">
                                              <p:val>
                                                <p:strVal val="#ppt_w"/>
                                              </p:val>
                                            </p:tav>
                                          </p:tavLst>
                                        </p:anim>
                                        <p:anim calcmode="lin" valueType="num">
                                          <p:cBhvr>
                                            <p:cTn id="290" dur="300" fill="hold"/>
                                            <p:tgtEl>
                                              <p:spTgt spid="50"/>
                                            </p:tgtEl>
                                            <p:attrNameLst>
                                              <p:attrName>ppt_h</p:attrName>
                                            </p:attrNameLst>
                                          </p:cBhvr>
                                          <p:tavLst>
                                            <p:tav tm="0">
                                              <p:val>
                                                <p:fltVal val="0"/>
                                              </p:val>
                                            </p:tav>
                                            <p:tav tm="100000">
                                              <p:val>
                                                <p:strVal val="#ppt_h"/>
                                              </p:val>
                                            </p:tav>
                                          </p:tavLst>
                                        </p:anim>
                                        <p:animEffect transition="in" filter="fade">
                                          <p:cBhvr>
                                            <p:cTn id="291" dur="300"/>
                                            <p:tgtEl>
                                              <p:spTgt spid="50"/>
                                            </p:tgtEl>
                                          </p:cBhvr>
                                        </p:animEffect>
                                      </p:childTnLst>
                                    </p:cTn>
                                  </p:par>
                                  <p:par>
                                    <p:cTn id="292" presetID="6" presetClass="emph" presetSubtype="0" autoRev="1" fill="hold" grpId="1" nodeType="withEffect">
                                      <p:stCondLst>
                                        <p:cond delay="2300"/>
                                      </p:stCondLst>
                                      <p:childTnLst>
                                        <p:animScale>
                                          <p:cBhvr>
                                            <p:cTn id="293" dur="150" fill="hold"/>
                                            <p:tgtEl>
                                              <p:spTgt spid="50"/>
                                            </p:tgtEl>
                                          </p:cBhvr>
                                          <p:by x="110000" y="110000"/>
                                        </p:animScale>
                                      </p:childTnLst>
                                    </p:cTn>
                                  </p:par>
                                  <p:par>
                                    <p:cTn id="294" presetID="2" presetClass="entr" presetSubtype="2" fill="hold" grpId="0" nodeType="withEffect" p14:presetBounceEnd="50000">
                                      <p:stCondLst>
                                        <p:cond delay="1700"/>
                                      </p:stCondLst>
                                      <p:childTnLst>
                                        <p:set>
                                          <p:cBhvr>
                                            <p:cTn id="295" dur="1" fill="hold">
                                              <p:stCondLst>
                                                <p:cond delay="0"/>
                                              </p:stCondLst>
                                            </p:cTn>
                                            <p:tgtEl>
                                              <p:spTgt spid="51"/>
                                            </p:tgtEl>
                                            <p:attrNameLst>
                                              <p:attrName>style.visibility</p:attrName>
                                            </p:attrNameLst>
                                          </p:cBhvr>
                                          <p:to>
                                            <p:strVal val="visible"/>
                                          </p:to>
                                        </p:set>
                                        <p:anim calcmode="lin" valueType="num" p14:bounceEnd="50000">
                                          <p:cBhvr additive="base">
                                            <p:cTn id="296" dur="500" fill="hold"/>
                                            <p:tgtEl>
                                              <p:spTgt spid="51"/>
                                            </p:tgtEl>
                                            <p:attrNameLst>
                                              <p:attrName>ppt_x</p:attrName>
                                            </p:attrNameLst>
                                          </p:cBhvr>
                                          <p:tavLst>
                                            <p:tav tm="0">
                                              <p:val>
                                                <p:strVal val="1+#ppt_w/2"/>
                                              </p:val>
                                            </p:tav>
                                            <p:tav tm="100000">
                                              <p:val>
                                                <p:strVal val="#ppt_x"/>
                                              </p:val>
                                            </p:tav>
                                          </p:tavLst>
                                        </p:anim>
                                        <p:anim calcmode="lin" valueType="num" p14:bounceEnd="50000">
                                          <p:cBhvr additive="base">
                                            <p:cTn id="297" dur="500" fill="hold"/>
                                            <p:tgtEl>
                                              <p:spTgt spid="51"/>
                                            </p:tgtEl>
                                            <p:attrNameLst>
                                              <p:attrName>ppt_y</p:attrName>
                                            </p:attrNameLst>
                                          </p:cBhvr>
                                          <p:tavLst>
                                            <p:tav tm="0">
                                              <p:val>
                                                <p:strVal val="#ppt_y"/>
                                              </p:val>
                                            </p:tav>
                                            <p:tav tm="100000">
                                              <p:val>
                                                <p:strVal val="#ppt_y"/>
                                              </p:val>
                                            </p:tav>
                                          </p:tavLst>
                                        </p:anim>
                                      </p:childTnLst>
                                    </p:cTn>
                                  </p:par>
                                  <p:par>
                                    <p:cTn id="298" presetID="53" presetClass="entr" presetSubtype="16" fill="hold" grpId="0" nodeType="withEffect">
                                      <p:stCondLst>
                                        <p:cond delay="1200"/>
                                      </p:stCondLst>
                                      <p:childTnLst>
                                        <p:set>
                                          <p:cBhvr>
                                            <p:cTn id="299" dur="1" fill="hold">
                                              <p:stCondLst>
                                                <p:cond delay="0"/>
                                              </p:stCondLst>
                                            </p:cTn>
                                            <p:tgtEl>
                                              <p:spTgt spid="46"/>
                                            </p:tgtEl>
                                            <p:attrNameLst>
                                              <p:attrName>style.visibility</p:attrName>
                                            </p:attrNameLst>
                                          </p:cBhvr>
                                          <p:to>
                                            <p:strVal val="visible"/>
                                          </p:to>
                                        </p:set>
                                        <p:anim calcmode="lin" valueType="num">
                                          <p:cBhvr>
                                            <p:cTn id="300" dur="300" fill="hold"/>
                                            <p:tgtEl>
                                              <p:spTgt spid="46"/>
                                            </p:tgtEl>
                                            <p:attrNameLst>
                                              <p:attrName>ppt_w</p:attrName>
                                            </p:attrNameLst>
                                          </p:cBhvr>
                                          <p:tavLst>
                                            <p:tav tm="0">
                                              <p:val>
                                                <p:fltVal val="0"/>
                                              </p:val>
                                            </p:tav>
                                            <p:tav tm="100000">
                                              <p:val>
                                                <p:strVal val="#ppt_w"/>
                                              </p:val>
                                            </p:tav>
                                          </p:tavLst>
                                        </p:anim>
                                        <p:anim calcmode="lin" valueType="num">
                                          <p:cBhvr>
                                            <p:cTn id="301" dur="300" fill="hold"/>
                                            <p:tgtEl>
                                              <p:spTgt spid="46"/>
                                            </p:tgtEl>
                                            <p:attrNameLst>
                                              <p:attrName>ppt_h</p:attrName>
                                            </p:attrNameLst>
                                          </p:cBhvr>
                                          <p:tavLst>
                                            <p:tav tm="0">
                                              <p:val>
                                                <p:fltVal val="0"/>
                                              </p:val>
                                            </p:tav>
                                            <p:tav tm="100000">
                                              <p:val>
                                                <p:strVal val="#ppt_h"/>
                                              </p:val>
                                            </p:tav>
                                          </p:tavLst>
                                        </p:anim>
                                        <p:animEffect transition="in" filter="fade">
                                          <p:cBhvr>
                                            <p:cTn id="302" dur="300"/>
                                            <p:tgtEl>
                                              <p:spTgt spid="46"/>
                                            </p:tgtEl>
                                          </p:cBhvr>
                                        </p:animEffect>
                                      </p:childTnLst>
                                    </p:cTn>
                                  </p:par>
                                  <p:par>
                                    <p:cTn id="303" presetID="6" presetClass="emph" presetSubtype="0" autoRev="1" fill="hold" grpId="1" nodeType="withEffect">
                                      <p:stCondLst>
                                        <p:cond delay="1500"/>
                                      </p:stCondLst>
                                      <p:childTnLst>
                                        <p:animScale>
                                          <p:cBhvr>
                                            <p:cTn id="304" dur="150" fill="hold"/>
                                            <p:tgtEl>
                                              <p:spTgt spid="46"/>
                                            </p:tgtEl>
                                          </p:cBhvr>
                                          <p:by x="110000" y="110000"/>
                                        </p:animScale>
                                      </p:childTnLst>
                                    </p:cTn>
                                  </p:par>
                                  <p:par>
                                    <p:cTn id="305" presetID="53" presetClass="entr" presetSubtype="16" fill="hold" grpId="0" nodeType="withEffect">
                                      <p:stCondLst>
                                        <p:cond delay="1800"/>
                                      </p:stCondLst>
                                      <p:childTnLst>
                                        <p:set>
                                          <p:cBhvr>
                                            <p:cTn id="306" dur="1" fill="hold">
                                              <p:stCondLst>
                                                <p:cond delay="0"/>
                                              </p:stCondLst>
                                            </p:cTn>
                                            <p:tgtEl>
                                              <p:spTgt spid="47"/>
                                            </p:tgtEl>
                                            <p:attrNameLst>
                                              <p:attrName>style.visibility</p:attrName>
                                            </p:attrNameLst>
                                          </p:cBhvr>
                                          <p:to>
                                            <p:strVal val="visible"/>
                                          </p:to>
                                        </p:set>
                                        <p:anim calcmode="lin" valueType="num">
                                          <p:cBhvr>
                                            <p:cTn id="307" dur="300" fill="hold"/>
                                            <p:tgtEl>
                                              <p:spTgt spid="47"/>
                                            </p:tgtEl>
                                            <p:attrNameLst>
                                              <p:attrName>ppt_w</p:attrName>
                                            </p:attrNameLst>
                                          </p:cBhvr>
                                          <p:tavLst>
                                            <p:tav tm="0">
                                              <p:val>
                                                <p:fltVal val="0"/>
                                              </p:val>
                                            </p:tav>
                                            <p:tav tm="100000">
                                              <p:val>
                                                <p:strVal val="#ppt_w"/>
                                              </p:val>
                                            </p:tav>
                                          </p:tavLst>
                                        </p:anim>
                                        <p:anim calcmode="lin" valueType="num">
                                          <p:cBhvr>
                                            <p:cTn id="308" dur="300" fill="hold"/>
                                            <p:tgtEl>
                                              <p:spTgt spid="47"/>
                                            </p:tgtEl>
                                            <p:attrNameLst>
                                              <p:attrName>ppt_h</p:attrName>
                                            </p:attrNameLst>
                                          </p:cBhvr>
                                          <p:tavLst>
                                            <p:tav tm="0">
                                              <p:val>
                                                <p:fltVal val="0"/>
                                              </p:val>
                                            </p:tav>
                                            <p:tav tm="100000">
                                              <p:val>
                                                <p:strVal val="#ppt_h"/>
                                              </p:val>
                                            </p:tav>
                                          </p:tavLst>
                                        </p:anim>
                                        <p:animEffect transition="in" filter="fade">
                                          <p:cBhvr>
                                            <p:cTn id="309" dur="300"/>
                                            <p:tgtEl>
                                              <p:spTgt spid="47"/>
                                            </p:tgtEl>
                                          </p:cBhvr>
                                        </p:animEffect>
                                      </p:childTnLst>
                                    </p:cTn>
                                  </p:par>
                                  <p:par>
                                    <p:cTn id="310" presetID="6" presetClass="emph" presetSubtype="0" autoRev="1" fill="hold" grpId="1" nodeType="withEffect">
                                      <p:stCondLst>
                                        <p:cond delay="2100"/>
                                      </p:stCondLst>
                                      <p:childTnLst>
                                        <p:animScale>
                                          <p:cBhvr>
                                            <p:cTn id="311" dur="150" fill="hold"/>
                                            <p:tgtEl>
                                              <p:spTgt spid="47"/>
                                            </p:tgtEl>
                                          </p:cBhvr>
                                          <p:by x="110000" y="110000"/>
                                        </p:animScale>
                                      </p:childTnLst>
                                    </p:cTn>
                                  </p:par>
                                  <p:par>
                                    <p:cTn id="312" presetID="2" presetClass="entr" presetSubtype="2" fill="hold" grpId="0" nodeType="withEffect" p14:presetBounceEnd="50000">
                                      <p:stCondLst>
                                        <p:cond delay="1500"/>
                                      </p:stCondLst>
                                      <p:childTnLst>
                                        <p:set>
                                          <p:cBhvr>
                                            <p:cTn id="313" dur="1" fill="hold">
                                              <p:stCondLst>
                                                <p:cond delay="0"/>
                                              </p:stCondLst>
                                            </p:cTn>
                                            <p:tgtEl>
                                              <p:spTgt spid="48"/>
                                            </p:tgtEl>
                                            <p:attrNameLst>
                                              <p:attrName>style.visibility</p:attrName>
                                            </p:attrNameLst>
                                          </p:cBhvr>
                                          <p:to>
                                            <p:strVal val="visible"/>
                                          </p:to>
                                        </p:set>
                                        <p:anim calcmode="lin" valueType="num" p14:bounceEnd="50000">
                                          <p:cBhvr additive="base">
                                            <p:cTn id="314" dur="500" fill="hold"/>
                                            <p:tgtEl>
                                              <p:spTgt spid="48"/>
                                            </p:tgtEl>
                                            <p:attrNameLst>
                                              <p:attrName>ppt_x</p:attrName>
                                            </p:attrNameLst>
                                          </p:cBhvr>
                                          <p:tavLst>
                                            <p:tav tm="0">
                                              <p:val>
                                                <p:strVal val="1+#ppt_w/2"/>
                                              </p:val>
                                            </p:tav>
                                            <p:tav tm="100000">
                                              <p:val>
                                                <p:strVal val="#ppt_x"/>
                                              </p:val>
                                            </p:tav>
                                          </p:tavLst>
                                        </p:anim>
                                        <p:anim calcmode="lin" valueType="num" p14:bounceEnd="50000">
                                          <p:cBhvr additive="base">
                                            <p:cTn id="315"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36" grpId="1" animBg="1"/>
          <p:bldP spid="40" grpId="0"/>
          <p:bldP spid="40" grpId="1"/>
          <p:bldP spid="41" grpId="0"/>
          <p:bldP spid="42" grpId="0" animBg="1"/>
          <p:bldP spid="42" grpId="1" animBg="1"/>
          <p:bldP spid="43" grpId="0"/>
          <p:bldP spid="43" grpId="1"/>
          <p:bldP spid="44" grpId="0"/>
          <p:bldP spid="69" grpId="0" animBg="1"/>
          <p:bldP spid="69" grpId="1" animBg="1"/>
          <p:bldP spid="70" grpId="0"/>
          <p:bldP spid="70" grpId="1"/>
          <p:bldP spid="71" grpId="0"/>
          <p:bldP spid="75" grpId="0" animBg="1"/>
          <p:bldP spid="75" grpId="1" animBg="1"/>
          <p:bldP spid="76" grpId="0"/>
          <p:bldP spid="76" grpId="1"/>
          <p:bldP spid="77" grpId="0"/>
          <p:bldP spid="49" grpId="0" animBg="1"/>
          <p:bldP spid="49" grpId="1" animBg="1"/>
          <p:bldP spid="50" grpId="0"/>
          <p:bldP spid="50" grpId="1"/>
          <p:bldP spid="51" grpId="0"/>
          <p:bldP spid="46" grpId="0" animBg="1"/>
          <p:bldP spid="46" grpId="1" animBg="1"/>
          <p:bldP spid="47" grpId="0"/>
          <p:bldP spid="47" grpId="1"/>
          <p:bldP spid="4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stCondLst>
                                        <p:cond delay="1500"/>
                                      </p:stCondLst>
                                      <p:childTnLst>
                                        <p:set>
                                          <p:cBhvr>
                                            <p:cTn id="223" dur="1" fill="hold">
                                              <p:stCondLst>
                                                <p:cond delay="0"/>
                                              </p:stCondLst>
                                            </p:cTn>
                                            <p:tgtEl>
                                              <p:spTgt spid="41"/>
                                            </p:tgtEl>
                                            <p:attrNameLst>
                                              <p:attrName>style.visibility</p:attrName>
                                            </p:attrNameLst>
                                          </p:cBhvr>
                                          <p:to>
                                            <p:strVal val="visible"/>
                                          </p:to>
                                        </p:set>
                                        <p:anim calcmode="lin" valueType="num">
                                          <p:cBhvr additive="base">
                                            <p:cTn id="224" dur="500" fill="hold"/>
                                            <p:tgtEl>
                                              <p:spTgt spid="41"/>
                                            </p:tgtEl>
                                            <p:attrNameLst>
                                              <p:attrName>ppt_x</p:attrName>
                                            </p:attrNameLst>
                                          </p:cBhvr>
                                          <p:tavLst>
                                            <p:tav tm="0">
                                              <p:val>
                                                <p:strVal val="1+#ppt_w/2"/>
                                              </p:val>
                                            </p:tav>
                                            <p:tav tm="100000">
                                              <p:val>
                                                <p:strVal val="#ppt_x"/>
                                              </p:val>
                                            </p:tav>
                                          </p:tavLst>
                                        </p:anim>
                                        <p:anim calcmode="lin" valueType="num">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13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1700"/>
                                      </p:stCondLst>
                                      <p:childTnLst>
                                        <p:animScale>
                                          <p:cBhvr>
                                            <p:cTn id="232" dur="150" fill="hold"/>
                                            <p:tgtEl>
                                              <p:spTgt spid="42"/>
                                            </p:tgtEl>
                                          </p:cBhvr>
                                          <p:by x="110000" y="110000"/>
                                        </p:animScale>
                                      </p:childTnLst>
                                    </p:cTn>
                                  </p:par>
                                  <p:par>
                                    <p:cTn id="233" presetID="53" presetClass="entr" presetSubtype="16" fill="hold" grpId="0" nodeType="withEffect">
                                      <p:stCondLst>
                                        <p:cond delay="20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2300"/>
                                      </p:stCondLst>
                                      <p:childTnLst>
                                        <p:animScale>
                                          <p:cBhvr>
                                            <p:cTn id="239" dur="150" fill="hold"/>
                                            <p:tgtEl>
                                              <p:spTgt spid="43"/>
                                            </p:tgtEl>
                                          </p:cBhvr>
                                          <p:by x="110000" y="110000"/>
                                        </p:animScale>
                                      </p:childTnLst>
                                    </p:cTn>
                                  </p:par>
                                  <p:par>
                                    <p:cTn id="240" presetID="2" presetClass="entr" presetSubtype="2" fill="hold" grpId="0" nodeType="withEffect">
                                      <p:stCondLst>
                                        <p:cond delay="1700"/>
                                      </p:stCondLst>
                                      <p:childTnLst>
                                        <p:set>
                                          <p:cBhvr>
                                            <p:cTn id="241" dur="1" fill="hold">
                                              <p:stCondLst>
                                                <p:cond delay="0"/>
                                              </p:stCondLst>
                                            </p:cTn>
                                            <p:tgtEl>
                                              <p:spTgt spid="44"/>
                                            </p:tgtEl>
                                            <p:attrNameLst>
                                              <p:attrName>style.visibility</p:attrName>
                                            </p:attrNameLst>
                                          </p:cBhvr>
                                          <p:to>
                                            <p:strVal val="visible"/>
                                          </p:to>
                                        </p:set>
                                        <p:anim calcmode="lin" valueType="num">
                                          <p:cBhvr additive="base">
                                            <p:cTn id="242" dur="500" fill="hold"/>
                                            <p:tgtEl>
                                              <p:spTgt spid="44"/>
                                            </p:tgtEl>
                                            <p:attrNameLst>
                                              <p:attrName>ppt_x</p:attrName>
                                            </p:attrNameLst>
                                          </p:cBhvr>
                                          <p:tavLst>
                                            <p:tav tm="0">
                                              <p:val>
                                                <p:strVal val="1+#ppt_w/2"/>
                                              </p:val>
                                            </p:tav>
                                            <p:tav tm="100000">
                                              <p:val>
                                                <p:strVal val="#ppt_x"/>
                                              </p:val>
                                            </p:tav>
                                          </p:tavLst>
                                        </p:anim>
                                        <p:anim calcmode="lin" valueType="num">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14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300" fill="hold"/>
                                            <p:tgtEl>
                                              <p:spTgt spid="69"/>
                                            </p:tgtEl>
                                            <p:attrNameLst>
                                              <p:attrName>ppt_w</p:attrName>
                                            </p:attrNameLst>
                                          </p:cBhvr>
                                          <p:tavLst>
                                            <p:tav tm="0">
                                              <p:val>
                                                <p:fltVal val="0"/>
                                              </p:val>
                                            </p:tav>
                                            <p:tav tm="100000">
                                              <p:val>
                                                <p:strVal val="#ppt_w"/>
                                              </p:val>
                                            </p:tav>
                                          </p:tavLst>
                                        </p:anim>
                                        <p:anim calcmode="lin" valueType="num">
                                          <p:cBhvr>
                                            <p:cTn id="247" dur="300" fill="hold"/>
                                            <p:tgtEl>
                                              <p:spTgt spid="69"/>
                                            </p:tgtEl>
                                            <p:attrNameLst>
                                              <p:attrName>ppt_h</p:attrName>
                                            </p:attrNameLst>
                                          </p:cBhvr>
                                          <p:tavLst>
                                            <p:tav tm="0">
                                              <p:val>
                                                <p:fltVal val="0"/>
                                              </p:val>
                                            </p:tav>
                                            <p:tav tm="100000">
                                              <p:val>
                                                <p:strVal val="#ppt_h"/>
                                              </p:val>
                                            </p:tav>
                                          </p:tavLst>
                                        </p:anim>
                                        <p:animEffect transition="in" filter="fade">
                                          <p:cBhvr>
                                            <p:cTn id="248" dur="300"/>
                                            <p:tgtEl>
                                              <p:spTgt spid="69"/>
                                            </p:tgtEl>
                                          </p:cBhvr>
                                        </p:animEffect>
                                      </p:childTnLst>
                                    </p:cTn>
                                  </p:par>
                                  <p:par>
                                    <p:cTn id="249" presetID="6" presetClass="emph" presetSubtype="0" autoRev="1" fill="hold" grpId="1" nodeType="withEffect">
                                      <p:stCondLst>
                                        <p:cond delay="1700"/>
                                      </p:stCondLst>
                                      <p:childTnLst>
                                        <p:animScale>
                                          <p:cBhvr>
                                            <p:cTn id="250" dur="150" fill="hold"/>
                                            <p:tgtEl>
                                              <p:spTgt spid="69"/>
                                            </p:tgtEl>
                                          </p:cBhvr>
                                          <p:by x="110000" y="110000"/>
                                        </p:animScale>
                                      </p:childTnLst>
                                    </p:cTn>
                                  </p:par>
                                  <p:par>
                                    <p:cTn id="251" presetID="53" presetClass="entr" presetSubtype="16" fill="hold" grpId="0" nodeType="withEffect">
                                      <p:stCondLst>
                                        <p:cond delay="2000"/>
                                      </p:stCondLst>
                                      <p:childTnLst>
                                        <p:set>
                                          <p:cBhvr>
                                            <p:cTn id="252" dur="1" fill="hold">
                                              <p:stCondLst>
                                                <p:cond delay="0"/>
                                              </p:stCondLst>
                                            </p:cTn>
                                            <p:tgtEl>
                                              <p:spTgt spid="70"/>
                                            </p:tgtEl>
                                            <p:attrNameLst>
                                              <p:attrName>style.visibility</p:attrName>
                                            </p:attrNameLst>
                                          </p:cBhvr>
                                          <p:to>
                                            <p:strVal val="visible"/>
                                          </p:to>
                                        </p:set>
                                        <p:anim calcmode="lin" valueType="num">
                                          <p:cBhvr>
                                            <p:cTn id="253" dur="300" fill="hold"/>
                                            <p:tgtEl>
                                              <p:spTgt spid="70"/>
                                            </p:tgtEl>
                                            <p:attrNameLst>
                                              <p:attrName>ppt_w</p:attrName>
                                            </p:attrNameLst>
                                          </p:cBhvr>
                                          <p:tavLst>
                                            <p:tav tm="0">
                                              <p:val>
                                                <p:fltVal val="0"/>
                                              </p:val>
                                            </p:tav>
                                            <p:tav tm="100000">
                                              <p:val>
                                                <p:strVal val="#ppt_w"/>
                                              </p:val>
                                            </p:tav>
                                          </p:tavLst>
                                        </p:anim>
                                        <p:anim calcmode="lin" valueType="num">
                                          <p:cBhvr>
                                            <p:cTn id="254" dur="300" fill="hold"/>
                                            <p:tgtEl>
                                              <p:spTgt spid="70"/>
                                            </p:tgtEl>
                                            <p:attrNameLst>
                                              <p:attrName>ppt_h</p:attrName>
                                            </p:attrNameLst>
                                          </p:cBhvr>
                                          <p:tavLst>
                                            <p:tav tm="0">
                                              <p:val>
                                                <p:fltVal val="0"/>
                                              </p:val>
                                            </p:tav>
                                            <p:tav tm="100000">
                                              <p:val>
                                                <p:strVal val="#ppt_h"/>
                                              </p:val>
                                            </p:tav>
                                          </p:tavLst>
                                        </p:anim>
                                        <p:animEffect transition="in" filter="fade">
                                          <p:cBhvr>
                                            <p:cTn id="255" dur="300"/>
                                            <p:tgtEl>
                                              <p:spTgt spid="70"/>
                                            </p:tgtEl>
                                          </p:cBhvr>
                                        </p:animEffect>
                                      </p:childTnLst>
                                    </p:cTn>
                                  </p:par>
                                  <p:par>
                                    <p:cTn id="256" presetID="6" presetClass="emph" presetSubtype="0" autoRev="1" fill="hold" grpId="1" nodeType="withEffect">
                                      <p:stCondLst>
                                        <p:cond delay="2200"/>
                                      </p:stCondLst>
                                      <p:childTnLst>
                                        <p:animScale>
                                          <p:cBhvr>
                                            <p:cTn id="257" dur="150" fill="hold"/>
                                            <p:tgtEl>
                                              <p:spTgt spid="70"/>
                                            </p:tgtEl>
                                          </p:cBhvr>
                                          <p:by x="110000" y="110000"/>
                                        </p:animScale>
                                      </p:childTnLst>
                                    </p:cTn>
                                  </p:par>
                                  <p:par>
                                    <p:cTn id="258" presetID="2" presetClass="entr" presetSubtype="2" fill="hold" grpId="0" nodeType="withEffect">
                                      <p:stCondLst>
                                        <p:cond delay="1900"/>
                                      </p:stCondLst>
                                      <p:childTnLst>
                                        <p:set>
                                          <p:cBhvr>
                                            <p:cTn id="259" dur="1" fill="hold">
                                              <p:stCondLst>
                                                <p:cond delay="0"/>
                                              </p:stCondLst>
                                            </p:cTn>
                                            <p:tgtEl>
                                              <p:spTgt spid="71"/>
                                            </p:tgtEl>
                                            <p:attrNameLst>
                                              <p:attrName>style.visibility</p:attrName>
                                            </p:attrNameLst>
                                          </p:cBhvr>
                                          <p:to>
                                            <p:strVal val="visible"/>
                                          </p:to>
                                        </p:set>
                                        <p:anim calcmode="lin" valueType="num">
                                          <p:cBhvr additive="base">
                                            <p:cTn id="260" dur="500" fill="hold"/>
                                            <p:tgtEl>
                                              <p:spTgt spid="71"/>
                                            </p:tgtEl>
                                            <p:attrNameLst>
                                              <p:attrName>ppt_x</p:attrName>
                                            </p:attrNameLst>
                                          </p:cBhvr>
                                          <p:tavLst>
                                            <p:tav tm="0">
                                              <p:val>
                                                <p:strVal val="1+#ppt_w/2"/>
                                              </p:val>
                                            </p:tav>
                                            <p:tav tm="100000">
                                              <p:val>
                                                <p:strVal val="#ppt_x"/>
                                              </p:val>
                                            </p:tav>
                                          </p:tavLst>
                                        </p:anim>
                                        <p:anim calcmode="lin" valueType="num">
                                          <p:cBhvr additive="base">
                                            <p:cTn id="261" dur="500" fill="hold"/>
                                            <p:tgtEl>
                                              <p:spTgt spid="71"/>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1200"/>
                                      </p:stCondLst>
                                      <p:childTnLst>
                                        <p:set>
                                          <p:cBhvr>
                                            <p:cTn id="263" dur="1" fill="hold">
                                              <p:stCondLst>
                                                <p:cond delay="0"/>
                                              </p:stCondLst>
                                            </p:cTn>
                                            <p:tgtEl>
                                              <p:spTgt spid="75"/>
                                            </p:tgtEl>
                                            <p:attrNameLst>
                                              <p:attrName>style.visibility</p:attrName>
                                            </p:attrNameLst>
                                          </p:cBhvr>
                                          <p:to>
                                            <p:strVal val="visible"/>
                                          </p:to>
                                        </p:set>
                                        <p:anim calcmode="lin" valueType="num">
                                          <p:cBhvr>
                                            <p:cTn id="264" dur="300" fill="hold"/>
                                            <p:tgtEl>
                                              <p:spTgt spid="75"/>
                                            </p:tgtEl>
                                            <p:attrNameLst>
                                              <p:attrName>ppt_w</p:attrName>
                                            </p:attrNameLst>
                                          </p:cBhvr>
                                          <p:tavLst>
                                            <p:tav tm="0">
                                              <p:val>
                                                <p:fltVal val="0"/>
                                              </p:val>
                                            </p:tav>
                                            <p:tav tm="100000">
                                              <p:val>
                                                <p:strVal val="#ppt_w"/>
                                              </p:val>
                                            </p:tav>
                                          </p:tavLst>
                                        </p:anim>
                                        <p:anim calcmode="lin" valueType="num">
                                          <p:cBhvr>
                                            <p:cTn id="265" dur="300" fill="hold"/>
                                            <p:tgtEl>
                                              <p:spTgt spid="75"/>
                                            </p:tgtEl>
                                            <p:attrNameLst>
                                              <p:attrName>ppt_h</p:attrName>
                                            </p:attrNameLst>
                                          </p:cBhvr>
                                          <p:tavLst>
                                            <p:tav tm="0">
                                              <p:val>
                                                <p:fltVal val="0"/>
                                              </p:val>
                                            </p:tav>
                                            <p:tav tm="100000">
                                              <p:val>
                                                <p:strVal val="#ppt_h"/>
                                              </p:val>
                                            </p:tav>
                                          </p:tavLst>
                                        </p:anim>
                                        <p:animEffect transition="in" filter="fade">
                                          <p:cBhvr>
                                            <p:cTn id="266" dur="300"/>
                                            <p:tgtEl>
                                              <p:spTgt spid="75"/>
                                            </p:tgtEl>
                                          </p:cBhvr>
                                        </p:animEffect>
                                      </p:childTnLst>
                                    </p:cTn>
                                  </p:par>
                                  <p:par>
                                    <p:cTn id="267" presetID="6" presetClass="emph" presetSubtype="0" autoRev="1" fill="hold" grpId="1" nodeType="withEffect">
                                      <p:stCondLst>
                                        <p:cond delay="1500"/>
                                      </p:stCondLst>
                                      <p:childTnLst>
                                        <p:animScale>
                                          <p:cBhvr>
                                            <p:cTn id="268" dur="150" fill="hold"/>
                                            <p:tgtEl>
                                              <p:spTgt spid="75"/>
                                            </p:tgtEl>
                                          </p:cBhvr>
                                          <p:by x="110000" y="110000"/>
                                        </p:animScale>
                                      </p:childTnLst>
                                    </p:cTn>
                                  </p:par>
                                  <p:par>
                                    <p:cTn id="269" presetID="53" presetClass="entr" presetSubtype="16" fill="hold" grpId="0" nodeType="withEffect">
                                      <p:stCondLst>
                                        <p:cond delay="180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300" fill="hold"/>
                                            <p:tgtEl>
                                              <p:spTgt spid="76"/>
                                            </p:tgtEl>
                                            <p:attrNameLst>
                                              <p:attrName>ppt_w</p:attrName>
                                            </p:attrNameLst>
                                          </p:cBhvr>
                                          <p:tavLst>
                                            <p:tav tm="0">
                                              <p:val>
                                                <p:fltVal val="0"/>
                                              </p:val>
                                            </p:tav>
                                            <p:tav tm="100000">
                                              <p:val>
                                                <p:strVal val="#ppt_w"/>
                                              </p:val>
                                            </p:tav>
                                          </p:tavLst>
                                        </p:anim>
                                        <p:anim calcmode="lin" valueType="num">
                                          <p:cBhvr>
                                            <p:cTn id="272" dur="300" fill="hold"/>
                                            <p:tgtEl>
                                              <p:spTgt spid="76"/>
                                            </p:tgtEl>
                                            <p:attrNameLst>
                                              <p:attrName>ppt_h</p:attrName>
                                            </p:attrNameLst>
                                          </p:cBhvr>
                                          <p:tavLst>
                                            <p:tav tm="0">
                                              <p:val>
                                                <p:fltVal val="0"/>
                                              </p:val>
                                            </p:tav>
                                            <p:tav tm="100000">
                                              <p:val>
                                                <p:strVal val="#ppt_h"/>
                                              </p:val>
                                            </p:tav>
                                          </p:tavLst>
                                        </p:anim>
                                        <p:animEffect transition="in" filter="fade">
                                          <p:cBhvr>
                                            <p:cTn id="273" dur="300"/>
                                            <p:tgtEl>
                                              <p:spTgt spid="76"/>
                                            </p:tgtEl>
                                          </p:cBhvr>
                                        </p:animEffect>
                                      </p:childTnLst>
                                    </p:cTn>
                                  </p:par>
                                  <p:par>
                                    <p:cTn id="274" presetID="6" presetClass="emph" presetSubtype="0" autoRev="1" fill="hold" grpId="1" nodeType="withEffect">
                                      <p:stCondLst>
                                        <p:cond delay="2100"/>
                                      </p:stCondLst>
                                      <p:childTnLst>
                                        <p:animScale>
                                          <p:cBhvr>
                                            <p:cTn id="275" dur="150" fill="hold"/>
                                            <p:tgtEl>
                                              <p:spTgt spid="76"/>
                                            </p:tgtEl>
                                          </p:cBhvr>
                                          <p:by x="110000" y="110000"/>
                                        </p:animScale>
                                      </p:childTnLst>
                                    </p:cTn>
                                  </p:par>
                                  <p:par>
                                    <p:cTn id="276" presetID="2" presetClass="entr" presetSubtype="2" fill="hold" grpId="0" nodeType="withEffect">
                                      <p:stCondLst>
                                        <p:cond delay="1500"/>
                                      </p:stCondLst>
                                      <p:childTnLst>
                                        <p:set>
                                          <p:cBhvr>
                                            <p:cTn id="277" dur="1" fill="hold">
                                              <p:stCondLst>
                                                <p:cond delay="0"/>
                                              </p:stCondLst>
                                            </p:cTn>
                                            <p:tgtEl>
                                              <p:spTgt spid="77"/>
                                            </p:tgtEl>
                                            <p:attrNameLst>
                                              <p:attrName>style.visibility</p:attrName>
                                            </p:attrNameLst>
                                          </p:cBhvr>
                                          <p:to>
                                            <p:strVal val="visible"/>
                                          </p:to>
                                        </p:set>
                                        <p:anim calcmode="lin" valueType="num">
                                          <p:cBhvr additive="base">
                                            <p:cTn id="278" dur="500" fill="hold"/>
                                            <p:tgtEl>
                                              <p:spTgt spid="77"/>
                                            </p:tgtEl>
                                            <p:attrNameLst>
                                              <p:attrName>ppt_x</p:attrName>
                                            </p:attrNameLst>
                                          </p:cBhvr>
                                          <p:tavLst>
                                            <p:tav tm="0">
                                              <p:val>
                                                <p:strVal val="1+#ppt_w/2"/>
                                              </p:val>
                                            </p:tav>
                                            <p:tav tm="100000">
                                              <p:val>
                                                <p:strVal val="#ppt_x"/>
                                              </p:val>
                                            </p:tav>
                                          </p:tavLst>
                                        </p:anim>
                                        <p:anim calcmode="lin" valueType="num">
                                          <p:cBhvr additive="base">
                                            <p:cTn id="279" dur="500" fill="hold"/>
                                            <p:tgtEl>
                                              <p:spTgt spid="77"/>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1300"/>
                                      </p:stCondLst>
                                      <p:childTnLst>
                                        <p:set>
                                          <p:cBhvr>
                                            <p:cTn id="281" dur="1" fill="hold">
                                              <p:stCondLst>
                                                <p:cond delay="0"/>
                                              </p:stCondLst>
                                            </p:cTn>
                                            <p:tgtEl>
                                              <p:spTgt spid="49"/>
                                            </p:tgtEl>
                                            <p:attrNameLst>
                                              <p:attrName>style.visibility</p:attrName>
                                            </p:attrNameLst>
                                          </p:cBhvr>
                                          <p:to>
                                            <p:strVal val="visible"/>
                                          </p:to>
                                        </p:set>
                                        <p:anim calcmode="lin" valueType="num">
                                          <p:cBhvr>
                                            <p:cTn id="282" dur="300" fill="hold"/>
                                            <p:tgtEl>
                                              <p:spTgt spid="49"/>
                                            </p:tgtEl>
                                            <p:attrNameLst>
                                              <p:attrName>ppt_w</p:attrName>
                                            </p:attrNameLst>
                                          </p:cBhvr>
                                          <p:tavLst>
                                            <p:tav tm="0">
                                              <p:val>
                                                <p:fltVal val="0"/>
                                              </p:val>
                                            </p:tav>
                                            <p:tav tm="100000">
                                              <p:val>
                                                <p:strVal val="#ppt_w"/>
                                              </p:val>
                                            </p:tav>
                                          </p:tavLst>
                                        </p:anim>
                                        <p:anim calcmode="lin" valueType="num">
                                          <p:cBhvr>
                                            <p:cTn id="283" dur="300" fill="hold"/>
                                            <p:tgtEl>
                                              <p:spTgt spid="49"/>
                                            </p:tgtEl>
                                            <p:attrNameLst>
                                              <p:attrName>ppt_h</p:attrName>
                                            </p:attrNameLst>
                                          </p:cBhvr>
                                          <p:tavLst>
                                            <p:tav tm="0">
                                              <p:val>
                                                <p:fltVal val="0"/>
                                              </p:val>
                                            </p:tav>
                                            <p:tav tm="100000">
                                              <p:val>
                                                <p:strVal val="#ppt_h"/>
                                              </p:val>
                                            </p:tav>
                                          </p:tavLst>
                                        </p:anim>
                                        <p:animEffect transition="in" filter="fade">
                                          <p:cBhvr>
                                            <p:cTn id="284" dur="300"/>
                                            <p:tgtEl>
                                              <p:spTgt spid="49"/>
                                            </p:tgtEl>
                                          </p:cBhvr>
                                        </p:animEffect>
                                      </p:childTnLst>
                                    </p:cTn>
                                  </p:par>
                                  <p:par>
                                    <p:cTn id="285" presetID="6" presetClass="emph" presetSubtype="0" autoRev="1" fill="hold" grpId="1" nodeType="withEffect">
                                      <p:stCondLst>
                                        <p:cond delay="1700"/>
                                      </p:stCondLst>
                                      <p:childTnLst>
                                        <p:animScale>
                                          <p:cBhvr>
                                            <p:cTn id="286" dur="150" fill="hold"/>
                                            <p:tgtEl>
                                              <p:spTgt spid="49"/>
                                            </p:tgtEl>
                                          </p:cBhvr>
                                          <p:by x="110000" y="110000"/>
                                        </p:animScale>
                                      </p:childTnLst>
                                    </p:cTn>
                                  </p:par>
                                  <p:par>
                                    <p:cTn id="287" presetID="53" presetClass="entr" presetSubtype="16" fill="hold" grpId="0" nodeType="withEffect">
                                      <p:stCondLst>
                                        <p:cond delay="20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300" fill="hold"/>
                                            <p:tgtEl>
                                              <p:spTgt spid="50"/>
                                            </p:tgtEl>
                                            <p:attrNameLst>
                                              <p:attrName>ppt_w</p:attrName>
                                            </p:attrNameLst>
                                          </p:cBhvr>
                                          <p:tavLst>
                                            <p:tav tm="0">
                                              <p:val>
                                                <p:fltVal val="0"/>
                                              </p:val>
                                            </p:tav>
                                            <p:tav tm="100000">
                                              <p:val>
                                                <p:strVal val="#ppt_w"/>
                                              </p:val>
                                            </p:tav>
                                          </p:tavLst>
                                        </p:anim>
                                        <p:anim calcmode="lin" valueType="num">
                                          <p:cBhvr>
                                            <p:cTn id="290" dur="300" fill="hold"/>
                                            <p:tgtEl>
                                              <p:spTgt spid="50"/>
                                            </p:tgtEl>
                                            <p:attrNameLst>
                                              <p:attrName>ppt_h</p:attrName>
                                            </p:attrNameLst>
                                          </p:cBhvr>
                                          <p:tavLst>
                                            <p:tav tm="0">
                                              <p:val>
                                                <p:fltVal val="0"/>
                                              </p:val>
                                            </p:tav>
                                            <p:tav tm="100000">
                                              <p:val>
                                                <p:strVal val="#ppt_h"/>
                                              </p:val>
                                            </p:tav>
                                          </p:tavLst>
                                        </p:anim>
                                        <p:animEffect transition="in" filter="fade">
                                          <p:cBhvr>
                                            <p:cTn id="291" dur="300"/>
                                            <p:tgtEl>
                                              <p:spTgt spid="50"/>
                                            </p:tgtEl>
                                          </p:cBhvr>
                                        </p:animEffect>
                                      </p:childTnLst>
                                    </p:cTn>
                                  </p:par>
                                  <p:par>
                                    <p:cTn id="292" presetID="6" presetClass="emph" presetSubtype="0" autoRev="1" fill="hold" grpId="1" nodeType="withEffect">
                                      <p:stCondLst>
                                        <p:cond delay="2300"/>
                                      </p:stCondLst>
                                      <p:childTnLst>
                                        <p:animScale>
                                          <p:cBhvr>
                                            <p:cTn id="293" dur="150" fill="hold"/>
                                            <p:tgtEl>
                                              <p:spTgt spid="50"/>
                                            </p:tgtEl>
                                          </p:cBhvr>
                                          <p:by x="110000" y="110000"/>
                                        </p:animScale>
                                      </p:childTnLst>
                                    </p:cTn>
                                  </p:par>
                                  <p:par>
                                    <p:cTn id="294" presetID="2" presetClass="entr" presetSubtype="2" fill="hold" grpId="0" nodeType="withEffect">
                                      <p:stCondLst>
                                        <p:cond delay="1700"/>
                                      </p:stCondLst>
                                      <p:childTnLst>
                                        <p:set>
                                          <p:cBhvr>
                                            <p:cTn id="295" dur="1" fill="hold">
                                              <p:stCondLst>
                                                <p:cond delay="0"/>
                                              </p:stCondLst>
                                            </p:cTn>
                                            <p:tgtEl>
                                              <p:spTgt spid="51"/>
                                            </p:tgtEl>
                                            <p:attrNameLst>
                                              <p:attrName>style.visibility</p:attrName>
                                            </p:attrNameLst>
                                          </p:cBhvr>
                                          <p:to>
                                            <p:strVal val="visible"/>
                                          </p:to>
                                        </p:set>
                                        <p:anim calcmode="lin" valueType="num">
                                          <p:cBhvr additive="base">
                                            <p:cTn id="296" dur="500" fill="hold"/>
                                            <p:tgtEl>
                                              <p:spTgt spid="51"/>
                                            </p:tgtEl>
                                            <p:attrNameLst>
                                              <p:attrName>ppt_x</p:attrName>
                                            </p:attrNameLst>
                                          </p:cBhvr>
                                          <p:tavLst>
                                            <p:tav tm="0">
                                              <p:val>
                                                <p:strVal val="1+#ppt_w/2"/>
                                              </p:val>
                                            </p:tav>
                                            <p:tav tm="100000">
                                              <p:val>
                                                <p:strVal val="#ppt_x"/>
                                              </p:val>
                                            </p:tav>
                                          </p:tavLst>
                                        </p:anim>
                                        <p:anim calcmode="lin" valueType="num">
                                          <p:cBhvr additive="base">
                                            <p:cTn id="297" dur="500" fill="hold"/>
                                            <p:tgtEl>
                                              <p:spTgt spid="51"/>
                                            </p:tgtEl>
                                            <p:attrNameLst>
                                              <p:attrName>ppt_y</p:attrName>
                                            </p:attrNameLst>
                                          </p:cBhvr>
                                          <p:tavLst>
                                            <p:tav tm="0">
                                              <p:val>
                                                <p:strVal val="#ppt_y"/>
                                              </p:val>
                                            </p:tav>
                                            <p:tav tm="100000">
                                              <p:val>
                                                <p:strVal val="#ppt_y"/>
                                              </p:val>
                                            </p:tav>
                                          </p:tavLst>
                                        </p:anim>
                                      </p:childTnLst>
                                    </p:cTn>
                                  </p:par>
                                  <p:par>
                                    <p:cTn id="298" presetID="53" presetClass="entr" presetSubtype="16" fill="hold" grpId="0" nodeType="withEffect">
                                      <p:stCondLst>
                                        <p:cond delay="1200"/>
                                      </p:stCondLst>
                                      <p:childTnLst>
                                        <p:set>
                                          <p:cBhvr>
                                            <p:cTn id="299" dur="1" fill="hold">
                                              <p:stCondLst>
                                                <p:cond delay="0"/>
                                              </p:stCondLst>
                                            </p:cTn>
                                            <p:tgtEl>
                                              <p:spTgt spid="46"/>
                                            </p:tgtEl>
                                            <p:attrNameLst>
                                              <p:attrName>style.visibility</p:attrName>
                                            </p:attrNameLst>
                                          </p:cBhvr>
                                          <p:to>
                                            <p:strVal val="visible"/>
                                          </p:to>
                                        </p:set>
                                        <p:anim calcmode="lin" valueType="num">
                                          <p:cBhvr>
                                            <p:cTn id="300" dur="300" fill="hold"/>
                                            <p:tgtEl>
                                              <p:spTgt spid="46"/>
                                            </p:tgtEl>
                                            <p:attrNameLst>
                                              <p:attrName>ppt_w</p:attrName>
                                            </p:attrNameLst>
                                          </p:cBhvr>
                                          <p:tavLst>
                                            <p:tav tm="0">
                                              <p:val>
                                                <p:fltVal val="0"/>
                                              </p:val>
                                            </p:tav>
                                            <p:tav tm="100000">
                                              <p:val>
                                                <p:strVal val="#ppt_w"/>
                                              </p:val>
                                            </p:tav>
                                          </p:tavLst>
                                        </p:anim>
                                        <p:anim calcmode="lin" valueType="num">
                                          <p:cBhvr>
                                            <p:cTn id="301" dur="300" fill="hold"/>
                                            <p:tgtEl>
                                              <p:spTgt spid="46"/>
                                            </p:tgtEl>
                                            <p:attrNameLst>
                                              <p:attrName>ppt_h</p:attrName>
                                            </p:attrNameLst>
                                          </p:cBhvr>
                                          <p:tavLst>
                                            <p:tav tm="0">
                                              <p:val>
                                                <p:fltVal val="0"/>
                                              </p:val>
                                            </p:tav>
                                            <p:tav tm="100000">
                                              <p:val>
                                                <p:strVal val="#ppt_h"/>
                                              </p:val>
                                            </p:tav>
                                          </p:tavLst>
                                        </p:anim>
                                        <p:animEffect transition="in" filter="fade">
                                          <p:cBhvr>
                                            <p:cTn id="302" dur="300"/>
                                            <p:tgtEl>
                                              <p:spTgt spid="46"/>
                                            </p:tgtEl>
                                          </p:cBhvr>
                                        </p:animEffect>
                                      </p:childTnLst>
                                    </p:cTn>
                                  </p:par>
                                  <p:par>
                                    <p:cTn id="303" presetID="6" presetClass="emph" presetSubtype="0" autoRev="1" fill="hold" grpId="1" nodeType="withEffect">
                                      <p:stCondLst>
                                        <p:cond delay="1500"/>
                                      </p:stCondLst>
                                      <p:childTnLst>
                                        <p:animScale>
                                          <p:cBhvr>
                                            <p:cTn id="304" dur="150" fill="hold"/>
                                            <p:tgtEl>
                                              <p:spTgt spid="46"/>
                                            </p:tgtEl>
                                          </p:cBhvr>
                                          <p:by x="110000" y="110000"/>
                                        </p:animScale>
                                      </p:childTnLst>
                                    </p:cTn>
                                  </p:par>
                                  <p:par>
                                    <p:cTn id="305" presetID="53" presetClass="entr" presetSubtype="16" fill="hold" grpId="0" nodeType="withEffect">
                                      <p:stCondLst>
                                        <p:cond delay="1800"/>
                                      </p:stCondLst>
                                      <p:childTnLst>
                                        <p:set>
                                          <p:cBhvr>
                                            <p:cTn id="306" dur="1" fill="hold">
                                              <p:stCondLst>
                                                <p:cond delay="0"/>
                                              </p:stCondLst>
                                            </p:cTn>
                                            <p:tgtEl>
                                              <p:spTgt spid="47"/>
                                            </p:tgtEl>
                                            <p:attrNameLst>
                                              <p:attrName>style.visibility</p:attrName>
                                            </p:attrNameLst>
                                          </p:cBhvr>
                                          <p:to>
                                            <p:strVal val="visible"/>
                                          </p:to>
                                        </p:set>
                                        <p:anim calcmode="lin" valueType="num">
                                          <p:cBhvr>
                                            <p:cTn id="307" dur="300" fill="hold"/>
                                            <p:tgtEl>
                                              <p:spTgt spid="47"/>
                                            </p:tgtEl>
                                            <p:attrNameLst>
                                              <p:attrName>ppt_w</p:attrName>
                                            </p:attrNameLst>
                                          </p:cBhvr>
                                          <p:tavLst>
                                            <p:tav tm="0">
                                              <p:val>
                                                <p:fltVal val="0"/>
                                              </p:val>
                                            </p:tav>
                                            <p:tav tm="100000">
                                              <p:val>
                                                <p:strVal val="#ppt_w"/>
                                              </p:val>
                                            </p:tav>
                                          </p:tavLst>
                                        </p:anim>
                                        <p:anim calcmode="lin" valueType="num">
                                          <p:cBhvr>
                                            <p:cTn id="308" dur="300" fill="hold"/>
                                            <p:tgtEl>
                                              <p:spTgt spid="47"/>
                                            </p:tgtEl>
                                            <p:attrNameLst>
                                              <p:attrName>ppt_h</p:attrName>
                                            </p:attrNameLst>
                                          </p:cBhvr>
                                          <p:tavLst>
                                            <p:tav tm="0">
                                              <p:val>
                                                <p:fltVal val="0"/>
                                              </p:val>
                                            </p:tav>
                                            <p:tav tm="100000">
                                              <p:val>
                                                <p:strVal val="#ppt_h"/>
                                              </p:val>
                                            </p:tav>
                                          </p:tavLst>
                                        </p:anim>
                                        <p:animEffect transition="in" filter="fade">
                                          <p:cBhvr>
                                            <p:cTn id="309" dur="300"/>
                                            <p:tgtEl>
                                              <p:spTgt spid="47"/>
                                            </p:tgtEl>
                                          </p:cBhvr>
                                        </p:animEffect>
                                      </p:childTnLst>
                                    </p:cTn>
                                  </p:par>
                                  <p:par>
                                    <p:cTn id="310" presetID="6" presetClass="emph" presetSubtype="0" autoRev="1" fill="hold" grpId="1" nodeType="withEffect">
                                      <p:stCondLst>
                                        <p:cond delay="2100"/>
                                      </p:stCondLst>
                                      <p:childTnLst>
                                        <p:animScale>
                                          <p:cBhvr>
                                            <p:cTn id="311" dur="150" fill="hold"/>
                                            <p:tgtEl>
                                              <p:spTgt spid="47"/>
                                            </p:tgtEl>
                                          </p:cBhvr>
                                          <p:by x="110000" y="110000"/>
                                        </p:animScale>
                                      </p:childTnLst>
                                    </p:cTn>
                                  </p:par>
                                  <p:par>
                                    <p:cTn id="312" presetID="2" presetClass="entr" presetSubtype="2" fill="hold" grpId="0" nodeType="withEffect">
                                      <p:stCondLst>
                                        <p:cond delay="1500"/>
                                      </p:stCondLst>
                                      <p:childTnLst>
                                        <p:set>
                                          <p:cBhvr>
                                            <p:cTn id="313" dur="1" fill="hold">
                                              <p:stCondLst>
                                                <p:cond delay="0"/>
                                              </p:stCondLst>
                                            </p:cTn>
                                            <p:tgtEl>
                                              <p:spTgt spid="48"/>
                                            </p:tgtEl>
                                            <p:attrNameLst>
                                              <p:attrName>style.visibility</p:attrName>
                                            </p:attrNameLst>
                                          </p:cBhvr>
                                          <p:to>
                                            <p:strVal val="visible"/>
                                          </p:to>
                                        </p:set>
                                        <p:anim calcmode="lin" valueType="num">
                                          <p:cBhvr additive="base">
                                            <p:cTn id="314" dur="500" fill="hold"/>
                                            <p:tgtEl>
                                              <p:spTgt spid="48"/>
                                            </p:tgtEl>
                                            <p:attrNameLst>
                                              <p:attrName>ppt_x</p:attrName>
                                            </p:attrNameLst>
                                          </p:cBhvr>
                                          <p:tavLst>
                                            <p:tav tm="0">
                                              <p:val>
                                                <p:strVal val="1+#ppt_w/2"/>
                                              </p:val>
                                            </p:tav>
                                            <p:tav tm="100000">
                                              <p:val>
                                                <p:strVal val="#ppt_x"/>
                                              </p:val>
                                            </p:tav>
                                          </p:tavLst>
                                        </p:anim>
                                        <p:anim calcmode="lin" valueType="num">
                                          <p:cBhvr additive="base">
                                            <p:cTn id="315"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36" grpId="1" animBg="1"/>
          <p:bldP spid="40" grpId="0"/>
          <p:bldP spid="40" grpId="1"/>
          <p:bldP spid="41" grpId="0"/>
          <p:bldP spid="42" grpId="0" animBg="1"/>
          <p:bldP spid="42" grpId="1" animBg="1"/>
          <p:bldP spid="43" grpId="0"/>
          <p:bldP spid="43" grpId="1"/>
          <p:bldP spid="44" grpId="0"/>
          <p:bldP spid="69" grpId="0" animBg="1"/>
          <p:bldP spid="69" grpId="1" animBg="1"/>
          <p:bldP spid="70" grpId="0"/>
          <p:bldP spid="70" grpId="1"/>
          <p:bldP spid="71" grpId="0"/>
          <p:bldP spid="75" grpId="0" animBg="1"/>
          <p:bldP spid="75" grpId="1" animBg="1"/>
          <p:bldP spid="76" grpId="0"/>
          <p:bldP spid="76" grpId="1"/>
          <p:bldP spid="77" grpId="0"/>
          <p:bldP spid="49" grpId="0" animBg="1"/>
          <p:bldP spid="49" grpId="1" animBg="1"/>
          <p:bldP spid="50" grpId="0"/>
          <p:bldP spid="50" grpId="1"/>
          <p:bldP spid="51" grpId="0"/>
          <p:bldP spid="46" grpId="0" animBg="1"/>
          <p:bldP spid="46" grpId="1" animBg="1"/>
          <p:bldP spid="47" grpId="0"/>
          <p:bldP spid="47" grpId="1"/>
          <p:bldP spid="4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316257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372790570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3923928" y="479243"/>
            <a:ext cx="1833105" cy="368300"/>
          </a:xfrm>
          <a:prstGeom prst="rect">
            <a:avLst/>
          </a:prstGeom>
          <a:noFill/>
        </p:spPr>
        <p:txBody>
          <a:bodyPr wrap="square">
            <a:spAutoFit/>
          </a:bodyPr>
          <a:lstStyle/>
          <a:p>
            <a:pPr algn="l"/>
            <a:r>
              <a:rPr lang="zh-CN" altLang="en-US" b="1" i="0" dirty="0">
                <a:solidFill>
                  <a:srgbClr val="EA5514"/>
                </a:solidFill>
                <a:latin typeface="微软雅黑" panose="020B0503020204020204" pitchFamily="34" charset="-122"/>
                <a:ea typeface="微软雅黑" panose="020B0503020204020204" pitchFamily="34" charset="-122"/>
              </a:rPr>
              <a:t>构件图概述</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37401" y="1003770"/>
            <a:ext cx="7560840" cy="3742178"/>
          </a:xfrm>
          <a:prstGeom prst="rect">
            <a:avLst/>
          </a:prstGeom>
          <a:noFill/>
        </p:spPr>
        <p:txBody>
          <a:bodyPr wrap="square">
            <a:spAutoFit/>
          </a:bodyPr>
          <a:lstStyle/>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构件图是对面向对象系统的物理方面建模时使用的两种图之一（另一种图是部署图），用于</a:t>
            </a:r>
            <a:r>
              <a:rPr lang="zh-CN" altLang="en-US" sz="1600" b="1" dirty="0">
                <a:solidFill>
                  <a:srgbClr val="EA5514"/>
                </a:solidFill>
                <a:latin typeface="微软雅黑" panose="020B0503020204020204" pitchFamily="34" charset="-122"/>
                <a:ea typeface="微软雅黑" panose="020B0503020204020204" pitchFamily="34" charset="-122"/>
              </a:rPr>
              <a:t>描述软件组件以及组件之间的组织和依赖关系</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软件组件是软件系统的一个</a:t>
            </a:r>
            <a:r>
              <a:rPr lang="zh-CN" altLang="en-US" sz="1600" b="1" dirty="0">
                <a:solidFill>
                  <a:srgbClr val="EA5514"/>
                </a:solidFill>
                <a:latin typeface="微软雅黑" panose="020B0503020204020204" pitchFamily="34" charset="-122"/>
                <a:ea typeface="微软雅黑" panose="020B0503020204020204" pitchFamily="34" charset="-122"/>
              </a:rPr>
              <a:t>物理单元</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。作为一个或多个类的软件实现，组件驻留在计算机中。组件提供和其他组件之间的接口。数据文件、表格、可执行文件、文档和动态链接库等都被定义为组件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构件图用法属于静态建模，是表示组件类型的组织及各种组件之间依赖关系的图。构件图通过对组件间依赖关系的描述来估计对系统组件的修改给系统可能带来的影响。</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构件图的组成元素包括组件（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Component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）、接口（</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Interface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）和关系（</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Relationship</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），还可以包括包（</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Package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）和子系统（</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Subsystem</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14415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3923928" y="479243"/>
            <a:ext cx="1833105" cy="368300"/>
          </a:xfrm>
          <a:prstGeom prst="rect">
            <a:avLst/>
          </a:prstGeom>
          <a:noFill/>
        </p:spPr>
        <p:txBody>
          <a:bodyPr wrap="square">
            <a:spAutoFit/>
          </a:bodyPr>
          <a:lstStyle/>
          <a:p>
            <a:pPr algn="l"/>
            <a:r>
              <a:rPr lang="zh-CN" altLang="en-US" b="1" i="0" dirty="0">
                <a:solidFill>
                  <a:srgbClr val="EA5514"/>
                </a:solidFill>
                <a:latin typeface="微软雅黑" panose="020B0503020204020204" pitchFamily="34" charset="-122"/>
                <a:ea typeface="微软雅黑" panose="020B0503020204020204" pitchFamily="34" charset="-122"/>
              </a:rPr>
              <a:t>构件图概述</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39552" y="1256759"/>
            <a:ext cx="8326998" cy="3372846"/>
          </a:xfrm>
          <a:prstGeom prst="rect">
            <a:avLst/>
          </a:prstGeom>
          <a:noFill/>
        </p:spPr>
        <p:txBody>
          <a:bodyPr wrap="square">
            <a:spAutoFit/>
          </a:bodyPr>
          <a:lstStyle/>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实际上，建模者习惯把这些东西划分为部署组件（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deployment component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）、工作产品组件（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work product component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）和执行组件（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execution component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UML 2.0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则统称它们为</a:t>
            </a:r>
            <a:r>
              <a:rPr lang="zh-CN" altLang="en-US" sz="1600" b="1" dirty="0">
                <a:solidFill>
                  <a:srgbClr val="EA5514"/>
                </a:solidFill>
                <a:latin typeface="微软雅黑" panose="020B0503020204020204" pitchFamily="34" charset="-122"/>
                <a:ea typeface="微软雅黑" panose="020B0503020204020204" pitchFamily="34" charset="-122"/>
              </a:rPr>
              <a:t>工件</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artifact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也就是系统使用或产生的一段信息。组件定义了一个系统的功能。就好像一个组件是一个或多个类的实现一样，工件（如果它是可执行的话）是一个组件的实现。构件图</a:t>
            </a:r>
            <a:r>
              <a:rPr lang="zh-CN" altLang="en-US" sz="1600" b="1" dirty="0">
                <a:solidFill>
                  <a:srgbClr val="EA5514"/>
                </a:solidFill>
                <a:latin typeface="微软雅黑" panose="020B0503020204020204" pitchFamily="34" charset="-122"/>
                <a:ea typeface="微软雅黑" panose="020B0503020204020204" pitchFamily="34" charset="-122"/>
              </a:rPr>
              <a:t>有利于</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⑴帮助客户理解最终的系统结构。</a:t>
            </a: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⑵使开发工作有一个明确的目标。	</a:t>
            </a: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⑶帮助开发组的其他人员理解系统。</a:t>
            </a: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⑷复用软件组件。</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4271003" y="584200"/>
            <a:ext cx="864096" cy="368300"/>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组件</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39552" y="1256759"/>
            <a:ext cx="8064896" cy="3003515"/>
          </a:xfrm>
          <a:prstGeom prst="rect">
            <a:avLst/>
          </a:prstGeom>
          <a:noFill/>
        </p:spPr>
        <p:txBody>
          <a:bodyPr wrap="square">
            <a:spAutoFit/>
          </a:bodyPr>
          <a:lstStyle/>
          <a:p>
            <a:pPr indent="0">
              <a:lnSpc>
                <a:spcPct val="150000"/>
              </a:lnSpc>
              <a:buFont typeface="Arial" panose="020B0604020202020204" pitchFamily="34" charset="0"/>
              <a:buNone/>
            </a:pPr>
            <a:r>
              <a:rPr lang="en-US" altLang="zh-CN" sz="1600" b="1" dirty="0">
                <a:solidFill>
                  <a:srgbClr val="EA5514"/>
                </a:solidFill>
                <a:latin typeface="微软雅黑" panose="020B0503020204020204" pitchFamily="34" charset="-122"/>
                <a:ea typeface="微软雅黑" panose="020B0503020204020204" pitchFamily="34" charset="-122"/>
              </a:rPr>
              <a:t>1. </a:t>
            </a:r>
            <a:r>
              <a:rPr lang="zh-CN" altLang="en-US" sz="1600" b="1" dirty="0">
                <a:solidFill>
                  <a:srgbClr val="EA5514"/>
                </a:solidFill>
                <a:latin typeface="微软雅黑" panose="020B0503020204020204" pitchFamily="34" charset="-122"/>
                <a:ea typeface="微软雅黑" panose="020B0503020204020204" pitchFamily="34" charset="-122"/>
              </a:rPr>
              <a:t>组件的基本概念和图形表示</a:t>
            </a: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是系统中遵从一组接口且提供实现的一个物理部件，通常指开发和运行时类的物理实现。组件常用于对可分配的物理单元建模，这些物理单元包含模型元素，并具有身份标识和明确定义的接口，它具有很广泛的定义，以下的一些内容都可以被认为是组件：程序源代码、子系统、动态链接库等。组件的图形表示法是把组件画成带有两个标签的矩形。每一个组件都必须有一个</a:t>
            </a:r>
            <a:r>
              <a:rPr lang="zh-CN" altLang="en-US" sz="1600" b="1" dirty="0">
                <a:solidFill>
                  <a:srgbClr val="EA5514"/>
                </a:solidFill>
                <a:latin typeface="微软雅黑" panose="020B0503020204020204" pitchFamily="34" charset="-122"/>
                <a:ea typeface="微软雅黑" panose="020B0503020204020204" pitchFamily="34" charset="-122"/>
              </a:rPr>
              <a:t>唯一的名称</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name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组件图的主图标是一个左侧附有两个小矩形的大矩形框。组件的名字位于组件图标的中央，名字本身是一个文本字符串。如图所示。</a:t>
            </a:r>
          </a:p>
        </p:txBody>
      </p:sp>
      <p:pic>
        <p:nvPicPr>
          <p:cNvPr id="11" name="Picture 4">
            <a:extLst>
              <a:ext uri="{FF2B5EF4-FFF2-40B4-BE49-F238E27FC236}">
                <a16:creationId xmlns:a16="http://schemas.microsoft.com/office/drawing/2014/main" id="{2E52E866-675D-4E70-BCFD-381771ABE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434" t="17392" r="10695" b="20940"/>
          <a:stretch>
            <a:fillRect/>
          </a:stretch>
        </p:blipFill>
        <p:spPr bwMode="auto">
          <a:xfrm>
            <a:off x="5580112" y="3939108"/>
            <a:ext cx="10477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896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4271003" y="584200"/>
            <a:ext cx="864096" cy="368300"/>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组件</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82076" y="952500"/>
            <a:ext cx="8064896" cy="3742178"/>
          </a:xfrm>
          <a:prstGeom prst="rect">
            <a:avLst/>
          </a:prstGeom>
          <a:noFill/>
        </p:spPr>
        <p:txBody>
          <a:bodyPr wrap="square">
            <a:spAutoFit/>
          </a:bodyPr>
          <a:lstStyle/>
          <a:p>
            <a:pPr indent="0">
              <a:lnSpc>
                <a:spcPct val="150000"/>
              </a:lnSpc>
              <a:buFont typeface="Arial" panose="020B0604020202020204" pitchFamily="34" charset="0"/>
              <a:buNone/>
            </a:pPr>
            <a:r>
              <a:rPr lang="en-US" altLang="zh-CN" sz="1600" b="1" dirty="0">
                <a:solidFill>
                  <a:srgbClr val="EA5514"/>
                </a:solidFill>
                <a:latin typeface="微软雅黑" panose="020B0503020204020204" pitchFamily="34" charset="-122"/>
                <a:ea typeface="微软雅黑" panose="020B0503020204020204" pitchFamily="34" charset="-122"/>
              </a:rPr>
              <a:t>2. </a:t>
            </a:r>
            <a:r>
              <a:rPr lang="zh-CN" altLang="en-US" sz="1600" b="1" dirty="0">
                <a:solidFill>
                  <a:srgbClr val="EA5514"/>
                </a:solidFill>
                <a:latin typeface="微软雅黑" panose="020B0503020204020204" pitchFamily="34" charset="-122"/>
                <a:ea typeface="微软雅黑" panose="020B0503020204020204" pitchFamily="34" charset="-122"/>
              </a:rPr>
              <a:t>组件的类型</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组件可以分为以下三种类型</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rgbClr val="EA5514"/>
                </a:solidFill>
                <a:latin typeface="微软雅黑" panose="020B0503020204020204" pitchFamily="34" charset="-122"/>
                <a:ea typeface="微软雅黑" panose="020B0503020204020204" pitchFamily="34" charset="-122"/>
              </a:rPr>
              <a:t>实施组件</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Deployment Component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实施组件是构成一个可执行系统必要和充分的组件，如动态链接库（</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DLL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）、二进制可执行体（</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EXE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ActiveX</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控件和</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JavaBean</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组件等</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rgbClr val="EA5514"/>
                </a:solidFill>
                <a:latin typeface="微软雅黑" panose="020B0503020204020204" pitchFamily="34" charset="-122"/>
                <a:ea typeface="微软雅黑" panose="020B0503020204020204" pitchFamily="34" charset="-122"/>
              </a:rPr>
              <a:t>工作产品组件</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Work Product Component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这类组件主要是开发过程的产物，包括创建实施组件的源代码文件及数据文件，这些组件并不是直接地参加可执行系统，而开发过程中的工作产品，用于产生可执行系统。</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rgbClr val="EA5514"/>
                </a:solidFill>
                <a:latin typeface="微软雅黑" panose="020B0503020204020204" pitchFamily="34" charset="-122"/>
                <a:ea typeface="微软雅黑" panose="020B0503020204020204" pitchFamily="34" charset="-122"/>
              </a:rPr>
              <a:t>执行组件</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Execution Component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这类组件是作为一个正在执行的系统的结果而被创建的，如由</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DLL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实例化形成的</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COM</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1108533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9337BA62-7A96-4A48-A08A-3BBCC2B5B50E}"/>
              </a:ext>
            </a:extLst>
          </p:cNvPr>
          <p:cNvSpPr txBox="1"/>
          <p:nvPr/>
        </p:nvSpPr>
        <p:spPr>
          <a:xfrm>
            <a:off x="664378" y="1632381"/>
            <a:ext cx="3043526" cy="458908"/>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组件分为那三个种类？</a:t>
            </a:r>
          </a:p>
        </p:txBody>
      </p:sp>
      <p:sp>
        <p:nvSpPr>
          <p:cNvPr id="15" name="文本框 14">
            <a:extLst>
              <a:ext uri="{FF2B5EF4-FFF2-40B4-BE49-F238E27FC236}">
                <a16:creationId xmlns:a16="http://schemas.microsoft.com/office/drawing/2014/main" id="{9AF80DB4-619E-425D-92EC-0E7C8D09D61D}"/>
              </a:ext>
            </a:extLst>
          </p:cNvPr>
          <p:cNvSpPr txBox="1"/>
          <p:nvPr/>
        </p:nvSpPr>
        <p:spPr>
          <a:xfrm>
            <a:off x="779846" y="3207632"/>
            <a:ext cx="5088298" cy="874407"/>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rgbClr val="404040"/>
                </a:solidFill>
                <a:latin typeface="微软雅黑" panose="020B0503020204020204" pitchFamily="34" charset="-122"/>
                <a:ea typeface="微软雅黑" panose="020B0503020204020204" pitchFamily="34" charset="-122"/>
              </a:rPr>
              <a:t>Q2:</a:t>
            </a:r>
            <a:r>
              <a:rPr lang="zh-CN" altLang="en-US" b="1" dirty="0">
                <a:solidFill>
                  <a:srgbClr val="404040"/>
                </a:solidFill>
                <a:latin typeface="微软雅黑" panose="020B0503020204020204" pitchFamily="34" charset="-122"/>
                <a:ea typeface="微软雅黑" panose="020B0503020204020204" pitchFamily="34" charset="-122"/>
              </a:rPr>
              <a:t>判断：用于构件图描述软件组件以及组件之间的组织和依赖关系（     ）</a:t>
            </a:r>
            <a:endParaRPr lang="en-US" altLang="zh-CN" b="1" i="0" dirty="0">
              <a:solidFill>
                <a:srgbClr val="404040"/>
              </a:solidFill>
              <a:effectLst/>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70679AD7-465E-43E4-AE6C-74D5ECD4DAFC}"/>
              </a:ext>
            </a:extLst>
          </p:cNvPr>
          <p:cNvSpPr txBox="1"/>
          <p:nvPr/>
        </p:nvSpPr>
        <p:spPr>
          <a:xfrm>
            <a:off x="3707904" y="1669424"/>
            <a:ext cx="4294550" cy="458908"/>
          </a:xfrm>
          <a:prstGeom prst="rect">
            <a:avLst/>
          </a:prstGeom>
          <a:noFill/>
        </p:spPr>
        <p:txBody>
          <a:bodyPr wrap="square">
            <a:spAutoFit/>
          </a:bodyPr>
          <a:lstStyle/>
          <a:p>
            <a:pPr>
              <a:lnSpc>
                <a:spcPct val="150000"/>
              </a:lnSpc>
            </a:pPr>
            <a:r>
              <a:rPr lang="en-US" altLang="zh-CN" b="1" i="0" dirty="0">
                <a:solidFill>
                  <a:srgbClr val="EA5514"/>
                </a:solidFill>
                <a:effectLst/>
                <a:latin typeface="微软雅黑" panose="020B0503020204020204" pitchFamily="34" charset="-122"/>
                <a:ea typeface="微软雅黑" panose="020B0503020204020204" pitchFamily="34" charset="-122"/>
              </a:rPr>
              <a:t>ABD</a:t>
            </a:r>
          </a:p>
        </p:txBody>
      </p:sp>
      <p:sp>
        <p:nvSpPr>
          <p:cNvPr id="20" name="文本框 19">
            <a:extLst>
              <a:ext uri="{FF2B5EF4-FFF2-40B4-BE49-F238E27FC236}">
                <a16:creationId xmlns:a16="http://schemas.microsoft.com/office/drawing/2014/main" id="{A2B4E30B-55C6-4875-BC6B-BD25AEFE0FFA}"/>
              </a:ext>
            </a:extLst>
          </p:cNvPr>
          <p:cNvSpPr txBox="1"/>
          <p:nvPr/>
        </p:nvSpPr>
        <p:spPr>
          <a:xfrm>
            <a:off x="3059832" y="3629821"/>
            <a:ext cx="706232" cy="458908"/>
          </a:xfrm>
          <a:prstGeom prst="rect">
            <a:avLst/>
          </a:prstGeom>
          <a:noFill/>
        </p:spPr>
        <p:txBody>
          <a:bodyPr wrap="square">
            <a:spAutoFit/>
          </a:bodyPr>
          <a:lstStyle/>
          <a:p>
            <a:pPr>
              <a:lnSpc>
                <a:spcPct val="150000"/>
              </a:lnSpc>
            </a:pPr>
            <a:r>
              <a:rPr lang="zh-CN" altLang="en-US" b="1" i="0" dirty="0">
                <a:solidFill>
                  <a:srgbClr val="EA5514"/>
                </a:solidFill>
                <a:effectLst/>
                <a:latin typeface="微软雅黑" panose="020B0503020204020204" pitchFamily="34" charset="-122"/>
                <a:ea typeface="微软雅黑" panose="020B0503020204020204" pitchFamily="34" charset="-122"/>
              </a:rPr>
              <a:t>✔</a:t>
            </a:r>
            <a:endParaRPr lang="en-US" altLang="zh-CN" b="1" i="0" dirty="0">
              <a:solidFill>
                <a:srgbClr val="EA5514"/>
              </a:solidFill>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C67CCB32-682E-4D52-8A1D-3097796A1338}"/>
              </a:ext>
            </a:extLst>
          </p:cNvPr>
          <p:cNvSpPr txBox="1"/>
          <p:nvPr/>
        </p:nvSpPr>
        <p:spPr>
          <a:xfrm>
            <a:off x="4106010" y="750056"/>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21" name="Group 21">
            <a:extLst>
              <a:ext uri="{FF2B5EF4-FFF2-40B4-BE49-F238E27FC236}">
                <a16:creationId xmlns:a16="http://schemas.microsoft.com/office/drawing/2014/main" id="{78932872-4DE6-49B2-AA73-A46DCA742B62}"/>
              </a:ext>
            </a:extLst>
          </p:cNvPr>
          <p:cNvGrpSpPr>
            <a:grpSpLocks/>
          </p:cNvGrpSpPr>
          <p:nvPr/>
        </p:nvGrpSpPr>
        <p:grpSpPr bwMode="auto">
          <a:xfrm>
            <a:off x="6635099" y="2133147"/>
            <a:ext cx="1196975" cy="1746250"/>
            <a:chOff x="0" y="0"/>
            <a:chExt cx="1335" cy="1947"/>
          </a:xfrm>
          <a:solidFill>
            <a:srgbClr val="EA5514"/>
          </a:solidFill>
        </p:grpSpPr>
        <p:sp>
          <p:nvSpPr>
            <p:cNvPr id="22" name="Freeform 22">
              <a:extLst>
                <a:ext uri="{FF2B5EF4-FFF2-40B4-BE49-F238E27FC236}">
                  <a16:creationId xmlns:a16="http://schemas.microsoft.com/office/drawing/2014/main" id="{1AB60D06-9FC3-4D81-BB62-65CA364D0051}"/>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3">
              <a:extLst>
                <a:ext uri="{FF2B5EF4-FFF2-40B4-BE49-F238E27FC236}">
                  <a16:creationId xmlns:a16="http://schemas.microsoft.com/office/drawing/2014/main" id="{FF5FF91D-975F-49BF-837F-F324721D1BA6}"/>
                </a:ext>
              </a:extLst>
            </p:cNvPr>
            <p:cNvSpPr>
              <a:spLocks/>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4">
              <a:extLst>
                <a:ext uri="{FF2B5EF4-FFF2-40B4-BE49-F238E27FC236}">
                  <a16:creationId xmlns:a16="http://schemas.microsoft.com/office/drawing/2014/main" id="{F170F332-3D1A-48F7-BE60-ABE11A6F782B}"/>
                </a:ext>
              </a:extLst>
            </p:cNvPr>
            <p:cNvSpPr>
              <a:spLocks/>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25">
              <a:extLst>
                <a:ext uri="{FF2B5EF4-FFF2-40B4-BE49-F238E27FC236}">
                  <a16:creationId xmlns:a16="http://schemas.microsoft.com/office/drawing/2014/main" id="{D0B7C325-A405-48F2-9A14-55B1D0692B1B}"/>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26">
              <a:extLst>
                <a:ext uri="{FF2B5EF4-FFF2-40B4-BE49-F238E27FC236}">
                  <a16:creationId xmlns:a16="http://schemas.microsoft.com/office/drawing/2014/main" id="{1B1A6F3E-0787-4974-928F-61B5E797D33F}"/>
                </a:ext>
              </a:extLst>
            </p:cNvPr>
            <p:cNvSpPr>
              <a:spLocks/>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 name="Oval 6">
            <a:extLst>
              <a:ext uri="{FF2B5EF4-FFF2-40B4-BE49-F238E27FC236}">
                <a16:creationId xmlns:a16="http://schemas.microsoft.com/office/drawing/2014/main" id="{E7A06B4C-09AD-45FF-AA9C-80AAC91E1C83}"/>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28" name="Oval 3">
            <a:extLst>
              <a:ext uri="{FF2B5EF4-FFF2-40B4-BE49-F238E27FC236}">
                <a16:creationId xmlns:a16="http://schemas.microsoft.com/office/drawing/2014/main" id="{0786B481-22DD-4C4F-9B78-41AF942ADA7A}"/>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29" name="Oval 4">
            <a:extLst>
              <a:ext uri="{FF2B5EF4-FFF2-40B4-BE49-F238E27FC236}">
                <a16:creationId xmlns:a16="http://schemas.microsoft.com/office/drawing/2014/main" id="{87800E33-AD56-4A42-AE85-C84A97A53CBA}"/>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30" name="Oval 5">
            <a:extLst>
              <a:ext uri="{FF2B5EF4-FFF2-40B4-BE49-F238E27FC236}">
                <a16:creationId xmlns:a16="http://schemas.microsoft.com/office/drawing/2014/main" id="{3EA5DA27-46D5-494E-A3EA-B7191488BA09}"/>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31" name="Rectangle 39">
            <a:extLst>
              <a:ext uri="{FF2B5EF4-FFF2-40B4-BE49-F238E27FC236}">
                <a16:creationId xmlns:a16="http://schemas.microsoft.com/office/drawing/2014/main" id="{E6FD8818-4B2B-4877-ABAA-0A1D8016C2DE}"/>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2" name="Rectangle 39">
            <a:extLst>
              <a:ext uri="{FF2B5EF4-FFF2-40B4-BE49-F238E27FC236}">
                <a16:creationId xmlns:a16="http://schemas.microsoft.com/office/drawing/2014/main" id="{59C2666B-8251-4B4C-9D15-AAB531611C67}"/>
              </a:ext>
            </a:extLst>
          </p:cNvPr>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3" name="文本框 32">
            <a:extLst>
              <a:ext uri="{FF2B5EF4-FFF2-40B4-BE49-F238E27FC236}">
                <a16:creationId xmlns:a16="http://schemas.microsoft.com/office/drawing/2014/main" id="{09DA3AFF-D894-4B4A-88DF-E5C492CD7B2A}"/>
              </a:ext>
            </a:extLst>
          </p:cNvPr>
          <p:cNvSpPr txBox="1"/>
          <p:nvPr/>
        </p:nvSpPr>
        <p:spPr>
          <a:xfrm>
            <a:off x="732812" y="2100323"/>
            <a:ext cx="4294549" cy="1289905"/>
          </a:xfrm>
          <a:prstGeom prst="rect">
            <a:avLst/>
          </a:prstGeom>
          <a:noFill/>
        </p:spPr>
        <p:txBody>
          <a:bodyPr wrap="square">
            <a:spAutoFit/>
          </a:bodyPr>
          <a:lstStyle/>
          <a:p>
            <a:pPr>
              <a:lnSpc>
                <a:spcPct val="15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实施组件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工作产品组件</a:t>
            </a:r>
          </a:p>
          <a:p>
            <a:pPr>
              <a:lnSpc>
                <a:spcPct val="15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物理组件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执行组件</a:t>
            </a:r>
          </a:p>
          <a:p>
            <a:pPr>
              <a:lnSpc>
                <a:spcPct val="150000"/>
              </a:lnSpc>
            </a:pP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58847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000">
                                      <p:stCondLst>
                                        <p:cond delay="800"/>
                                      </p:stCondLst>
                                      <p:childTnLst>
                                        <p:set>
                                          <p:cBhvr>
                                            <p:cTn id="6" dur="1" fill="hold">
                                              <p:stCondLst>
                                                <p:cond delay="0"/>
                                              </p:stCondLst>
                                            </p:cTn>
                                            <p:tgtEl>
                                              <p:spTgt spid="21"/>
                                            </p:tgtEl>
                                            <p:attrNameLst>
                                              <p:attrName>style.visibility</p:attrName>
                                            </p:attrNameLst>
                                          </p:cBhvr>
                                          <p:to>
                                            <p:strVal val="visible"/>
                                          </p:to>
                                        </p:set>
                                        <p:anim calcmode="lin" valueType="num" p14:bounceEnd="50000">
                                          <p:cBhvr additive="base">
                                            <p:cTn id="7"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300" fill="hold"/>
                                            <p:tgtEl>
                                              <p:spTgt spid="30"/>
                                            </p:tgtEl>
                                            <p:attrNameLst>
                                              <p:attrName>ppt_w</p:attrName>
                                            </p:attrNameLst>
                                          </p:cBhvr>
                                          <p:tavLst>
                                            <p:tav tm="0">
                                              <p:val>
                                                <p:fltVal val="0"/>
                                              </p:val>
                                            </p:tav>
                                            <p:tav tm="100000">
                                              <p:val>
                                                <p:strVal val="#ppt_w"/>
                                              </p:val>
                                            </p:tav>
                                          </p:tavLst>
                                        </p:anim>
                                        <p:anim calcmode="lin" valueType="num">
                                          <p:cBhvr>
                                            <p:cTn id="12" dur="300" fill="hold"/>
                                            <p:tgtEl>
                                              <p:spTgt spid="30"/>
                                            </p:tgtEl>
                                            <p:attrNameLst>
                                              <p:attrName>ppt_h</p:attrName>
                                            </p:attrNameLst>
                                          </p:cBhvr>
                                          <p:tavLst>
                                            <p:tav tm="0">
                                              <p:val>
                                                <p:fltVal val="0"/>
                                              </p:val>
                                            </p:tav>
                                            <p:tav tm="100000">
                                              <p:val>
                                                <p:strVal val="#ppt_h"/>
                                              </p:val>
                                            </p:tav>
                                          </p:tavLst>
                                        </p:anim>
                                        <p:animEffect transition="in" filter="fade">
                                          <p:cBhvr>
                                            <p:cTn id="13" dur="300"/>
                                            <p:tgtEl>
                                              <p:spTgt spid="30"/>
                                            </p:tgtEl>
                                          </p:cBhvr>
                                        </p:animEffect>
                                      </p:childTnLst>
                                    </p:cTn>
                                  </p:par>
                                  <p:par>
                                    <p:cTn id="14" presetID="6" presetClass="emph" presetSubtype="0" autoRev="1" fill="hold" grpId="1" nodeType="withEffect">
                                      <p:stCondLst>
                                        <p:cond delay="300"/>
                                      </p:stCondLst>
                                      <p:childTnLst>
                                        <p:animScale>
                                          <p:cBhvr>
                                            <p:cTn id="15" dur="150" fill="hold"/>
                                            <p:tgtEl>
                                              <p:spTgt spid="30"/>
                                            </p:tgtEl>
                                          </p:cBhvr>
                                          <p:by x="110000" y="110000"/>
                                        </p:animScale>
                                      </p:childTnLst>
                                    </p:cTn>
                                  </p:par>
                                  <p:par>
                                    <p:cTn id="16" presetID="53" presetClass="entr" presetSubtype="16" fill="hold" grpId="0" nodeType="withEffect">
                                      <p:stCondLst>
                                        <p:cond delay="300"/>
                                      </p:stCondLst>
                                      <p:childTnLst>
                                        <p:set>
                                          <p:cBhvr>
                                            <p:cTn id="17" dur="1" fill="hold">
                                              <p:stCondLst>
                                                <p:cond delay="0"/>
                                              </p:stCondLst>
                                            </p:cTn>
                                            <p:tgtEl>
                                              <p:spTgt spid="29"/>
                                            </p:tgtEl>
                                            <p:attrNameLst>
                                              <p:attrName>style.visibility</p:attrName>
                                            </p:attrNameLst>
                                          </p:cBhvr>
                                          <p:to>
                                            <p:strVal val="visible"/>
                                          </p:to>
                                        </p:set>
                                        <p:anim calcmode="lin" valueType="num">
                                          <p:cBhvr>
                                            <p:cTn id="18" dur="300" fill="hold"/>
                                            <p:tgtEl>
                                              <p:spTgt spid="29"/>
                                            </p:tgtEl>
                                            <p:attrNameLst>
                                              <p:attrName>ppt_w</p:attrName>
                                            </p:attrNameLst>
                                          </p:cBhvr>
                                          <p:tavLst>
                                            <p:tav tm="0">
                                              <p:val>
                                                <p:fltVal val="0"/>
                                              </p:val>
                                            </p:tav>
                                            <p:tav tm="100000">
                                              <p:val>
                                                <p:strVal val="#ppt_w"/>
                                              </p:val>
                                            </p:tav>
                                          </p:tavLst>
                                        </p:anim>
                                        <p:anim calcmode="lin" valueType="num">
                                          <p:cBhvr>
                                            <p:cTn id="19" dur="300" fill="hold"/>
                                            <p:tgtEl>
                                              <p:spTgt spid="29"/>
                                            </p:tgtEl>
                                            <p:attrNameLst>
                                              <p:attrName>ppt_h</p:attrName>
                                            </p:attrNameLst>
                                          </p:cBhvr>
                                          <p:tavLst>
                                            <p:tav tm="0">
                                              <p:val>
                                                <p:fltVal val="0"/>
                                              </p:val>
                                            </p:tav>
                                            <p:tav tm="100000">
                                              <p:val>
                                                <p:strVal val="#ppt_h"/>
                                              </p:val>
                                            </p:tav>
                                          </p:tavLst>
                                        </p:anim>
                                        <p:animEffect transition="in" filter="fade">
                                          <p:cBhvr>
                                            <p:cTn id="20" dur="300"/>
                                            <p:tgtEl>
                                              <p:spTgt spid="29"/>
                                            </p:tgtEl>
                                          </p:cBhvr>
                                        </p:animEffect>
                                      </p:childTnLst>
                                    </p:cTn>
                                  </p:par>
                                  <p:par>
                                    <p:cTn id="21" presetID="6" presetClass="emph" presetSubtype="0" autoRev="1" fill="hold" grpId="1" nodeType="withEffect">
                                      <p:stCondLst>
                                        <p:cond delay="600"/>
                                      </p:stCondLst>
                                      <p:childTnLst>
                                        <p:animScale>
                                          <p:cBhvr>
                                            <p:cTn id="22" dur="150" fill="hold"/>
                                            <p:tgtEl>
                                              <p:spTgt spid="29"/>
                                            </p:tgtEl>
                                          </p:cBhvr>
                                          <p:by x="110000" y="110000"/>
                                        </p:animScale>
                                      </p:childTnLst>
                                    </p:cTn>
                                  </p:par>
                                  <p:par>
                                    <p:cTn id="23" presetID="53" presetClass="entr" presetSubtype="16" fill="hold" grpId="0" nodeType="withEffect">
                                      <p:stCondLst>
                                        <p:cond delay="600"/>
                                      </p:stCondLst>
                                      <p:childTnLst>
                                        <p:set>
                                          <p:cBhvr>
                                            <p:cTn id="24" dur="1" fill="hold">
                                              <p:stCondLst>
                                                <p:cond delay="0"/>
                                              </p:stCondLst>
                                            </p:cTn>
                                            <p:tgtEl>
                                              <p:spTgt spid="28"/>
                                            </p:tgtEl>
                                            <p:attrNameLst>
                                              <p:attrName>style.visibility</p:attrName>
                                            </p:attrNameLst>
                                          </p:cBhvr>
                                          <p:to>
                                            <p:strVal val="visible"/>
                                          </p:to>
                                        </p:set>
                                        <p:anim calcmode="lin" valueType="num">
                                          <p:cBhvr>
                                            <p:cTn id="25" dur="300" fill="hold"/>
                                            <p:tgtEl>
                                              <p:spTgt spid="28"/>
                                            </p:tgtEl>
                                            <p:attrNameLst>
                                              <p:attrName>ppt_w</p:attrName>
                                            </p:attrNameLst>
                                          </p:cBhvr>
                                          <p:tavLst>
                                            <p:tav tm="0">
                                              <p:val>
                                                <p:fltVal val="0"/>
                                              </p:val>
                                            </p:tav>
                                            <p:tav tm="100000">
                                              <p:val>
                                                <p:strVal val="#ppt_w"/>
                                              </p:val>
                                            </p:tav>
                                          </p:tavLst>
                                        </p:anim>
                                        <p:anim calcmode="lin" valueType="num">
                                          <p:cBhvr>
                                            <p:cTn id="26" dur="300" fill="hold"/>
                                            <p:tgtEl>
                                              <p:spTgt spid="28"/>
                                            </p:tgtEl>
                                            <p:attrNameLst>
                                              <p:attrName>ppt_h</p:attrName>
                                            </p:attrNameLst>
                                          </p:cBhvr>
                                          <p:tavLst>
                                            <p:tav tm="0">
                                              <p:val>
                                                <p:fltVal val="0"/>
                                              </p:val>
                                            </p:tav>
                                            <p:tav tm="100000">
                                              <p:val>
                                                <p:strVal val="#ppt_h"/>
                                              </p:val>
                                            </p:tav>
                                          </p:tavLst>
                                        </p:anim>
                                        <p:animEffect transition="in" filter="fade">
                                          <p:cBhvr>
                                            <p:cTn id="27" dur="300"/>
                                            <p:tgtEl>
                                              <p:spTgt spid="28"/>
                                            </p:tgtEl>
                                          </p:cBhvr>
                                        </p:animEffect>
                                      </p:childTnLst>
                                    </p:cTn>
                                  </p:par>
                                  <p:par>
                                    <p:cTn id="28" presetID="6" presetClass="emph" presetSubtype="0" autoRev="1" fill="hold" grpId="1" nodeType="withEffect">
                                      <p:stCondLst>
                                        <p:cond delay="900"/>
                                      </p:stCondLst>
                                      <p:childTnLst>
                                        <p:animScale>
                                          <p:cBhvr>
                                            <p:cTn id="29" dur="150" fill="hold"/>
                                            <p:tgtEl>
                                              <p:spTgt spid="28"/>
                                            </p:tgtEl>
                                          </p:cBhvr>
                                          <p:by x="110000" y="110000"/>
                                        </p:animScale>
                                      </p:childTnLst>
                                    </p:cTn>
                                  </p:par>
                                  <p:par>
                                    <p:cTn id="30" presetID="53" presetClass="entr" presetSubtype="16" fill="hold" grpId="0" nodeType="withEffect">
                                      <p:stCondLst>
                                        <p:cond delay="9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300" fill="hold"/>
                                            <p:tgtEl>
                                              <p:spTgt spid="27"/>
                                            </p:tgtEl>
                                            <p:attrNameLst>
                                              <p:attrName>ppt_w</p:attrName>
                                            </p:attrNameLst>
                                          </p:cBhvr>
                                          <p:tavLst>
                                            <p:tav tm="0">
                                              <p:val>
                                                <p:fltVal val="0"/>
                                              </p:val>
                                            </p:tav>
                                            <p:tav tm="100000">
                                              <p:val>
                                                <p:strVal val="#ppt_w"/>
                                              </p:val>
                                            </p:tav>
                                          </p:tavLst>
                                        </p:anim>
                                        <p:anim calcmode="lin" valueType="num">
                                          <p:cBhvr>
                                            <p:cTn id="33" dur="300" fill="hold"/>
                                            <p:tgtEl>
                                              <p:spTgt spid="27"/>
                                            </p:tgtEl>
                                            <p:attrNameLst>
                                              <p:attrName>ppt_h</p:attrName>
                                            </p:attrNameLst>
                                          </p:cBhvr>
                                          <p:tavLst>
                                            <p:tav tm="0">
                                              <p:val>
                                                <p:fltVal val="0"/>
                                              </p:val>
                                            </p:tav>
                                            <p:tav tm="100000">
                                              <p:val>
                                                <p:strVal val="#ppt_h"/>
                                              </p:val>
                                            </p:tav>
                                          </p:tavLst>
                                        </p:anim>
                                        <p:animEffect transition="in" filter="fade">
                                          <p:cBhvr>
                                            <p:cTn id="34" dur="300"/>
                                            <p:tgtEl>
                                              <p:spTgt spid="27"/>
                                            </p:tgtEl>
                                          </p:cBhvr>
                                        </p:animEffect>
                                      </p:childTnLst>
                                    </p:cTn>
                                  </p:par>
                                  <p:par>
                                    <p:cTn id="35" presetID="6" presetClass="emph" presetSubtype="0" autoRev="1" fill="hold" grpId="1" nodeType="withEffect">
                                      <p:stCondLst>
                                        <p:cond delay="1200"/>
                                      </p:stCondLst>
                                      <p:childTnLst>
                                        <p:animScale>
                                          <p:cBhvr>
                                            <p:cTn id="36" dur="150" fill="hold"/>
                                            <p:tgtEl>
                                              <p:spTgt spid="27"/>
                                            </p:tgtEl>
                                          </p:cBhvr>
                                          <p:by x="110000" y="110000"/>
                                        </p:animScale>
                                      </p:childTnLst>
                                    </p:cTn>
                                  </p:par>
                                  <p:par>
                                    <p:cTn id="37" presetID="53" presetClass="entr" presetSubtype="16"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p:cTn id="39" dur="300" fill="hold"/>
                                            <p:tgtEl>
                                              <p:spTgt spid="31"/>
                                            </p:tgtEl>
                                            <p:attrNameLst>
                                              <p:attrName>ppt_w</p:attrName>
                                            </p:attrNameLst>
                                          </p:cBhvr>
                                          <p:tavLst>
                                            <p:tav tm="0">
                                              <p:val>
                                                <p:fltVal val="0"/>
                                              </p:val>
                                            </p:tav>
                                            <p:tav tm="100000">
                                              <p:val>
                                                <p:strVal val="#ppt_w"/>
                                              </p:val>
                                            </p:tav>
                                          </p:tavLst>
                                        </p:anim>
                                        <p:anim calcmode="lin" valueType="num">
                                          <p:cBhvr>
                                            <p:cTn id="40" dur="300" fill="hold"/>
                                            <p:tgtEl>
                                              <p:spTgt spid="31"/>
                                            </p:tgtEl>
                                            <p:attrNameLst>
                                              <p:attrName>ppt_h</p:attrName>
                                            </p:attrNameLst>
                                          </p:cBhvr>
                                          <p:tavLst>
                                            <p:tav tm="0">
                                              <p:val>
                                                <p:fltVal val="0"/>
                                              </p:val>
                                            </p:tav>
                                            <p:tav tm="100000">
                                              <p:val>
                                                <p:strVal val="#ppt_h"/>
                                              </p:val>
                                            </p:tav>
                                          </p:tavLst>
                                        </p:anim>
                                        <p:animEffect transition="in" filter="fade">
                                          <p:cBhvr>
                                            <p:cTn id="41" dur="300"/>
                                            <p:tgtEl>
                                              <p:spTgt spid="31"/>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par>
                                    <p:cTn id="45" presetID="6" presetClass="emph" presetSubtype="0" autoRev="1" fill="hold" grpId="1" nodeType="withEffect">
                                      <p:stCondLst>
                                        <p:cond delay="800"/>
                                      </p:stCondLst>
                                      <p:childTnLst>
                                        <p:animScale>
                                          <p:cBhvr>
                                            <p:cTn id="46" dur="150" fill="hold"/>
                                            <p:tgtEl>
                                              <p:spTgt spid="31"/>
                                            </p:tgtEl>
                                          </p:cBhvr>
                                          <p:by x="110000" y="110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P spid="20" grpId="0"/>
          <p:bldP spid="27" grpId="0" animBg="1"/>
          <p:bldP spid="27" grpId="1" animBg="1"/>
          <p:bldP spid="28" grpId="0" animBg="1"/>
          <p:bldP spid="28" grpId="1" animBg="1"/>
          <p:bldP spid="29" grpId="0" animBg="1"/>
          <p:bldP spid="29" grpId="1" animBg="1"/>
          <p:bldP spid="30" grpId="0" animBg="1"/>
          <p:bldP spid="30" grpId="1" animBg="1"/>
          <p:bldP spid="31" grpId="0"/>
          <p:bldP spid="31" grpId="1"/>
          <p:bldP spid="32"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8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300" fill="hold"/>
                                            <p:tgtEl>
                                              <p:spTgt spid="30"/>
                                            </p:tgtEl>
                                            <p:attrNameLst>
                                              <p:attrName>ppt_w</p:attrName>
                                            </p:attrNameLst>
                                          </p:cBhvr>
                                          <p:tavLst>
                                            <p:tav tm="0">
                                              <p:val>
                                                <p:fltVal val="0"/>
                                              </p:val>
                                            </p:tav>
                                            <p:tav tm="100000">
                                              <p:val>
                                                <p:strVal val="#ppt_w"/>
                                              </p:val>
                                            </p:tav>
                                          </p:tavLst>
                                        </p:anim>
                                        <p:anim calcmode="lin" valueType="num">
                                          <p:cBhvr>
                                            <p:cTn id="12" dur="300" fill="hold"/>
                                            <p:tgtEl>
                                              <p:spTgt spid="30"/>
                                            </p:tgtEl>
                                            <p:attrNameLst>
                                              <p:attrName>ppt_h</p:attrName>
                                            </p:attrNameLst>
                                          </p:cBhvr>
                                          <p:tavLst>
                                            <p:tav tm="0">
                                              <p:val>
                                                <p:fltVal val="0"/>
                                              </p:val>
                                            </p:tav>
                                            <p:tav tm="100000">
                                              <p:val>
                                                <p:strVal val="#ppt_h"/>
                                              </p:val>
                                            </p:tav>
                                          </p:tavLst>
                                        </p:anim>
                                        <p:animEffect transition="in" filter="fade">
                                          <p:cBhvr>
                                            <p:cTn id="13" dur="300"/>
                                            <p:tgtEl>
                                              <p:spTgt spid="30"/>
                                            </p:tgtEl>
                                          </p:cBhvr>
                                        </p:animEffect>
                                      </p:childTnLst>
                                    </p:cTn>
                                  </p:par>
                                  <p:par>
                                    <p:cTn id="14" presetID="6" presetClass="emph" presetSubtype="0" autoRev="1" fill="hold" grpId="1" nodeType="withEffect">
                                      <p:stCondLst>
                                        <p:cond delay="300"/>
                                      </p:stCondLst>
                                      <p:childTnLst>
                                        <p:animScale>
                                          <p:cBhvr>
                                            <p:cTn id="15" dur="150" fill="hold"/>
                                            <p:tgtEl>
                                              <p:spTgt spid="30"/>
                                            </p:tgtEl>
                                          </p:cBhvr>
                                          <p:by x="110000" y="110000"/>
                                        </p:animScale>
                                      </p:childTnLst>
                                    </p:cTn>
                                  </p:par>
                                  <p:par>
                                    <p:cTn id="16" presetID="53" presetClass="entr" presetSubtype="16" fill="hold" grpId="0" nodeType="withEffect">
                                      <p:stCondLst>
                                        <p:cond delay="300"/>
                                      </p:stCondLst>
                                      <p:childTnLst>
                                        <p:set>
                                          <p:cBhvr>
                                            <p:cTn id="17" dur="1" fill="hold">
                                              <p:stCondLst>
                                                <p:cond delay="0"/>
                                              </p:stCondLst>
                                            </p:cTn>
                                            <p:tgtEl>
                                              <p:spTgt spid="29"/>
                                            </p:tgtEl>
                                            <p:attrNameLst>
                                              <p:attrName>style.visibility</p:attrName>
                                            </p:attrNameLst>
                                          </p:cBhvr>
                                          <p:to>
                                            <p:strVal val="visible"/>
                                          </p:to>
                                        </p:set>
                                        <p:anim calcmode="lin" valueType="num">
                                          <p:cBhvr>
                                            <p:cTn id="18" dur="300" fill="hold"/>
                                            <p:tgtEl>
                                              <p:spTgt spid="29"/>
                                            </p:tgtEl>
                                            <p:attrNameLst>
                                              <p:attrName>ppt_w</p:attrName>
                                            </p:attrNameLst>
                                          </p:cBhvr>
                                          <p:tavLst>
                                            <p:tav tm="0">
                                              <p:val>
                                                <p:fltVal val="0"/>
                                              </p:val>
                                            </p:tav>
                                            <p:tav tm="100000">
                                              <p:val>
                                                <p:strVal val="#ppt_w"/>
                                              </p:val>
                                            </p:tav>
                                          </p:tavLst>
                                        </p:anim>
                                        <p:anim calcmode="lin" valueType="num">
                                          <p:cBhvr>
                                            <p:cTn id="19" dur="300" fill="hold"/>
                                            <p:tgtEl>
                                              <p:spTgt spid="29"/>
                                            </p:tgtEl>
                                            <p:attrNameLst>
                                              <p:attrName>ppt_h</p:attrName>
                                            </p:attrNameLst>
                                          </p:cBhvr>
                                          <p:tavLst>
                                            <p:tav tm="0">
                                              <p:val>
                                                <p:fltVal val="0"/>
                                              </p:val>
                                            </p:tav>
                                            <p:tav tm="100000">
                                              <p:val>
                                                <p:strVal val="#ppt_h"/>
                                              </p:val>
                                            </p:tav>
                                          </p:tavLst>
                                        </p:anim>
                                        <p:animEffect transition="in" filter="fade">
                                          <p:cBhvr>
                                            <p:cTn id="20" dur="300"/>
                                            <p:tgtEl>
                                              <p:spTgt spid="29"/>
                                            </p:tgtEl>
                                          </p:cBhvr>
                                        </p:animEffect>
                                      </p:childTnLst>
                                    </p:cTn>
                                  </p:par>
                                  <p:par>
                                    <p:cTn id="21" presetID="6" presetClass="emph" presetSubtype="0" autoRev="1" fill="hold" grpId="1" nodeType="withEffect">
                                      <p:stCondLst>
                                        <p:cond delay="600"/>
                                      </p:stCondLst>
                                      <p:childTnLst>
                                        <p:animScale>
                                          <p:cBhvr>
                                            <p:cTn id="22" dur="150" fill="hold"/>
                                            <p:tgtEl>
                                              <p:spTgt spid="29"/>
                                            </p:tgtEl>
                                          </p:cBhvr>
                                          <p:by x="110000" y="110000"/>
                                        </p:animScale>
                                      </p:childTnLst>
                                    </p:cTn>
                                  </p:par>
                                  <p:par>
                                    <p:cTn id="23" presetID="53" presetClass="entr" presetSubtype="16" fill="hold" grpId="0" nodeType="withEffect">
                                      <p:stCondLst>
                                        <p:cond delay="600"/>
                                      </p:stCondLst>
                                      <p:childTnLst>
                                        <p:set>
                                          <p:cBhvr>
                                            <p:cTn id="24" dur="1" fill="hold">
                                              <p:stCondLst>
                                                <p:cond delay="0"/>
                                              </p:stCondLst>
                                            </p:cTn>
                                            <p:tgtEl>
                                              <p:spTgt spid="28"/>
                                            </p:tgtEl>
                                            <p:attrNameLst>
                                              <p:attrName>style.visibility</p:attrName>
                                            </p:attrNameLst>
                                          </p:cBhvr>
                                          <p:to>
                                            <p:strVal val="visible"/>
                                          </p:to>
                                        </p:set>
                                        <p:anim calcmode="lin" valueType="num">
                                          <p:cBhvr>
                                            <p:cTn id="25" dur="300" fill="hold"/>
                                            <p:tgtEl>
                                              <p:spTgt spid="28"/>
                                            </p:tgtEl>
                                            <p:attrNameLst>
                                              <p:attrName>ppt_w</p:attrName>
                                            </p:attrNameLst>
                                          </p:cBhvr>
                                          <p:tavLst>
                                            <p:tav tm="0">
                                              <p:val>
                                                <p:fltVal val="0"/>
                                              </p:val>
                                            </p:tav>
                                            <p:tav tm="100000">
                                              <p:val>
                                                <p:strVal val="#ppt_w"/>
                                              </p:val>
                                            </p:tav>
                                          </p:tavLst>
                                        </p:anim>
                                        <p:anim calcmode="lin" valueType="num">
                                          <p:cBhvr>
                                            <p:cTn id="26" dur="300" fill="hold"/>
                                            <p:tgtEl>
                                              <p:spTgt spid="28"/>
                                            </p:tgtEl>
                                            <p:attrNameLst>
                                              <p:attrName>ppt_h</p:attrName>
                                            </p:attrNameLst>
                                          </p:cBhvr>
                                          <p:tavLst>
                                            <p:tav tm="0">
                                              <p:val>
                                                <p:fltVal val="0"/>
                                              </p:val>
                                            </p:tav>
                                            <p:tav tm="100000">
                                              <p:val>
                                                <p:strVal val="#ppt_h"/>
                                              </p:val>
                                            </p:tav>
                                          </p:tavLst>
                                        </p:anim>
                                        <p:animEffect transition="in" filter="fade">
                                          <p:cBhvr>
                                            <p:cTn id="27" dur="300"/>
                                            <p:tgtEl>
                                              <p:spTgt spid="28"/>
                                            </p:tgtEl>
                                          </p:cBhvr>
                                        </p:animEffect>
                                      </p:childTnLst>
                                    </p:cTn>
                                  </p:par>
                                  <p:par>
                                    <p:cTn id="28" presetID="6" presetClass="emph" presetSubtype="0" autoRev="1" fill="hold" grpId="1" nodeType="withEffect">
                                      <p:stCondLst>
                                        <p:cond delay="900"/>
                                      </p:stCondLst>
                                      <p:childTnLst>
                                        <p:animScale>
                                          <p:cBhvr>
                                            <p:cTn id="29" dur="150" fill="hold"/>
                                            <p:tgtEl>
                                              <p:spTgt spid="28"/>
                                            </p:tgtEl>
                                          </p:cBhvr>
                                          <p:by x="110000" y="110000"/>
                                        </p:animScale>
                                      </p:childTnLst>
                                    </p:cTn>
                                  </p:par>
                                  <p:par>
                                    <p:cTn id="30" presetID="53" presetClass="entr" presetSubtype="16" fill="hold" grpId="0" nodeType="withEffect">
                                      <p:stCondLst>
                                        <p:cond delay="9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300" fill="hold"/>
                                            <p:tgtEl>
                                              <p:spTgt spid="27"/>
                                            </p:tgtEl>
                                            <p:attrNameLst>
                                              <p:attrName>ppt_w</p:attrName>
                                            </p:attrNameLst>
                                          </p:cBhvr>
                                          <p:tavLst>
                                            <p:tav tm="0">
                                              <p:val>
                                                <p:fltVal val="0"/>
                                              </p:val>
                                            </p:tav>
                                            <p:tav tm="100000">
                                              <p:val>
                                                <p:strVal val="#ppt_w"/>
                                              </p:val>
                                            </p:tav>
                                          </p:tavLst>
                                        </p:anim>
                                        <p:anim calcmode="lin" valueType="num">
                                          <p:cBhvr>
                                            <p:cTn id="33" dur="300" fill="hold"/>
                                            <p:tgtEl>
                                              <p:spTgt spid="27"/>
                                            </p:tgtEl>
                                            <p:attrNameLst>
                                              <p:attrName>ppt_h</p:attrName>
                                            </p:attrNameLst>
                                          </p:cBhvr>
                                          <p:tavLst>
                                            <p:tav tm="0">
                                              <p:val>
                                                <p:fltVal val="0"/>
                                              </p:val>
                                            </p:tav>
                                            <p:tav tm="100000">
                                              <p:val>
                                                <p:strVal val="#ppt_h"/>
                                              </p:val>
                                            </p:tav>
                                          </p:tavLst>
                                        </p:anim>
                                        <p:animEffect transition="in" filter="fade">
                                          <p:cBhvr>
                                            <p:cTn id="34" dur="300"/>
                                            <p:tgtEl>
                                              <p:spTgt spid="27"/>
                                            </p:tgtEl>
                                          </p:cBhvr>
                                        </p:animEffect>
                                      </p:childTnLst>
                                    </p:cTn>
                                  </p:par>
                                  <p:par>
                                    <p:cTn id="35" presetID="6" presetClass="emph" presetSubtype="0" autoRev="1" fill="hold" grpId="1" nodeType="withEffect">
                                      <p:stCondLst>
                                        <p:cond delay="1200"/>
                                      </p:stCondLst>
                                      <p:childTnLst>
                                        <p:animScale>
                                          <p:cBhvr>
                                            <p:cTn id="36" dur="150" fill="hold"/>
                                            <p:tgtEl>
                                              <p:spTgt spid="27"/>
                                            </p:tgtEl>
                                          </p:cBhvr>
                                          <p:by x="110000" y="110000"/>
                                        </p:animScale>
                                      </p:childTnLst>
                                    </p:cTn>
                                  </p:par>
                                  <p:par>
                                    <p:cTn id="37" presetID="53" presetClass="entr" presetSubtype="16"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p:cTn id="39" dur="300" fill="hold"/>
                                            <p:tgtEl>
                                              <p:spTgt spid="31"/>
                                            </p:tgtEl>
                                            <p:attrNameLst>
                                              <p:attrName>ppt_w</p:attrName>
                                            </p:attrNameLst>
                                          </p:cBhvr>
                                          <p:tavLst>
                                            <p:tav tm="0">
                                              <p:val>
                                                <p:fltVal val="0"/>
                                              </p:val>
                                            </p:tav>
                                            <p:tav tm="100000">
                                              <p:val>
                                                <p:strVal val="#ppt_w"/>
                                              </p:val>
                                            </p:tav>
                                          </p:tavLst>
                                        </p:anim>
                                        <p:anim calcmode="lin" valueType="num">
                                          <p:cBhvr>
                                            <p:cTn id="40" dur="300" fill="hold"/>
                                            <p:tgtEl>
                                              <p:spTgt spid="31"/>
                                            </p:tgtEl>
                                            <p:attrNameLst>
                                              <p:attrName>ppt_h</p:attrName>
                                            </p:attrNameLst>
                                          </p:cBhvr>
                                          <p:tavLst>
                                            <p:tav tm="0">
                                              <p:val>
                                                <p:fltVal val="0"/>
                                              </p:val>
                                            </p:tav>
                                            <p:tav tm="100000">
                                              <p:val>
                                                <p:strVal val="#ppt_h"/>
                                              </p:val>
                                            </p:tav>
                                          </p:tavLst>
                                        </p:anim>
                                        <p:animEffect transition="in" filter="fade">
                                          <p:cBhvr>
                                            <p:cTn id="41" dur="300"/>
                                            <p:tgtEl>
                                              <p:spTgt spid="31"/>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par>
                                    <p:cTn id="45" presetID="6" presetClass="emph" presetSubtype="0" autoRev="1" fill="hold" grpId="1" nodeType="withEffect">
                                      <p:stCondLst>
                                        <p:cond delay="800"/>
                                      </p:stCondLst>
                                      <p:childTnLst>
                                        <p:animScale>
                                          <p:cBhvr>
                                            <p:cTn id="46" dur="150" fill="hold"/>
                                            <p:tgtEl>
                                              <p:spTgt spid="31"/>
                                            </p:tgtEl>
                                          </p:cBhvr>
                                          <p:by x="110000" y="110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P spid="20" grpId="0"/>
          <p:bldP spid="27" grpId="0" animBg="1"/>
          <p:bldP spid="27" grpId="1" animBg="1"/>
          <p:bldP spid="28" grpId="0" animBg="1"/>
          <p:bldP spid="28" grpId="1" animBg="1"/>
          <p:bldP spid="29" grpId="0" animBg="1"/>
          <p:bldP spid="29" grpId="1" animBg="1"/>
          <p:bldP spid="30" grpId="0" animBg="1"/>
          <p:bldP spid="30" grpId="1" animBg="1"/>
          <p:bldP spid="31" grpId="0"/>
          <p:bldP spid="31" grpId="1"/>
          <p:bldP spid="32" grpId="0"/>
          <p:bldP spid="33"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4271003" y="584200"/>
            <a:ext cx="864096" cy="368300"/>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组件</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70641" y="1271813"/>
            <a:ext cx="8064896" cy="3332066"/>
          </a:xfrm>
          <a:prstGeom prst="rect">
            <a:avLst/>
          </a:prstGeom>
          <a:noFill/>
        </p:spPr>
        <p:txBody>
          <a:bodyPr wrap="square">
            <a:spAutoFit/>
          </a:bodyPr>
          <a:lstStyle/>
          <a:p>
            <a:pPr indent="0">
              <a:lnSpc>
                <a:spcPct val="150000"/>
              </a:lnSpc>
              <a:buFont typeface="Arial" panose="020B0604020202020204" pitchFamily="34" charset="0"/>
              <a:buNone/>
            </a:pPr>
            <a:r>
              <a:rPr lang="en-US" altLang="zh-CN" sz="1600" b="1" dirty="0">
                <a:solidFill>
                  <a:srgbClr val="EA5514"/>
                </a:solidFill>
                <a:latin typeface="微软雅黑" panose="020B0503020204020204" pitchFamily="34" charset="-122"/>
                <a:ea typeface="微软雅黑" panose="020B0503020204020204" pitchFamily="34" charset="-122"/>
              </a:rPr>
              <a:t>3. </a:t>
            </a:r>
            <a:r>
              <a:rPr lang="zh-CN" altLang="en-US" sz="1600" b="1" dirty="0">
                <a:solidFill>
                  <a:srgbClr val="EA5514"/>
                </a:solidFill>
                <a:latin typeface="微软雅黑" panose="020B0503020204020204" pitchFamily="34" charset="-122"/>
                <a:ea typeface="微软雅黑" panose="020B0503020204020204" pitchFamily="34" charset="-122"/>
              </a:rPr>
              <a:t>组件与类的异同</a:t>
            </a:r>
          </a:p>
          <a:p>
            <a:pPr indent="0">
              <a:lnSpc>
                <a:spcPct val="150000"/>
              </a:lnSpc>
              <a:buFont typeface="Arial" panose="020B0604020202020204" pitchFamily="34" charset="0"/>
              <a:buNone/>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一般来说组件在许多方面都与类相同：二者都有名称；都可以实现一组接口；都可以参与依赖、泛化和关联关系；都可以被嵌套；都可以有实例；都可以参与交互。但是组件和类之间也有一些显著的差别：</a:t>
            </a:r>
          </a:p>
          <a:p>
            <a:pPr indent="0">
              <a:lnSpc>
                <a:spcPct val="150000"/>
              </a:lnSpc>
              <a:buFont typeface="Arial" panose="020B060402020202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a:solidFill>
                  <a:srgbClr val="EA5514"/>
                </a:solidFill>
                <a:latin typeface="微软雅黑" panose="020B0503020204020204" pitchFamily="34" charset="-122"/>
                <a:ea typeface="微软雅黑" panose="020B0503020204020204" pitchFamily="34" charset="-122"/>
              </a:rPr>
              <a:t>类表示逻辑抽象，而组件表示存在于计算机中的物理抽象。</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简言之，组件是可以存在于可实际的运行的计算机上的，而类不可以。</a:t>
            </a:r>
          </a:p>
          <a:p>
            <a:pPr indent="0">
              <a:lnSpc>
                <a:spcPct val="150000"/>
              </a:lnSpc>
              <a:buFont typeface="Arial" panose="020B060402020202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a:solidFill>
                  <a:srgbClr val="EA5514"/>
                </a:solidFill>
                <a:latin typeface="微软雅黑" panose="020B0503020204020204" pitchFamily="34" charset="-122"/>
                <a:ea typeface="微软雅黑" panose="020B0503020204020204" pitchFamily="34" charset="-122"/>
              </a:rPr>
              <a:t>组件表示的是物理模块而不是逻辑模块，与类处于不同的抽象级别。</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组件是一组其他逻辑元素的物理实现（如类及其协作关系），而类仅仅只是逻辑上的概念。</a:t>
            </a:r>
          </a:p>
          <a:p>
            <a:pPr indent="0">
              <a:lnSpc>
                <a:spcPct val="150000"/>
              </a:lnSpc>
              <a:buFont typeface="Arial" panose="020B060402020202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a:solidFill>
                  <a:srgbClr val="EA5514"/>
                </a:solidFill>
                <a:latin typeface="微软雅黑" panose="020B0503020204020204" pitchFamily="34" charset="-122"/>
                <a:ea typeface="微软雅黑" panose="020B0503020204020204" pitchFamily="34" charset="-122"/>
              </a:rPr>
              <a:t>类可以直接拥有属性和操作；而一般情况下，组件仅拥有只能通过其接口访问的操作。</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这表明虽然组件和类都可以实现一个接口，但是组件的服务一般只能通过其接口来访问。</a:t>
            </a:r>
          </a:p>
        </p:txBody>
      </p:sp>
    </p:spTree>
    <p:extLst>
      <p:ext uri="{BB962C8B-B14F-4D97-AF65-F5344CB8AC3E}">
        <p14:creationId xmlns:p14="http://schemas.microsoft.com/office/powerpoint/2010/main" val="29322737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4271003" y="584200"/>
            <a:ext cx="864096" cy="368300"/>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接口</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70641" y="1271813"/>
            <a:ext cx="8064896" cy="3003515"/>
          </a:xfrm>
          <a:prstGeom prst="rect">
            <a:avLst/>
          </a:prstGeom>
          <a:noFill/>
        </p:spPr>
        <p:txBody>
          <a:bodyPr wrap="square">
            <a:spAutoFit/>
          </a:bodyPr>
          <a:lstStyle/>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接口是一组用于描述类或组件的一个服务的操作，它是一个被命名的操作的集合，与类不同，它不描述任何结构（因此不包含任何属性），也不描述任何实现（因此不包括任何实现操作的方法）。每个接口都有一个唯一的名称。</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组件的接口可以分为两种类型。</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rgbClr val="EA5514"/>
                </a:solidFill>
                <a:latin typeface="微软雅黑" panose="020B0503020204020204" pitchFamily="34" charset="-122"/>
                <a:ea typeface="微软雅黑" panose="020B0503020204020204" pitchFamily="34" charset="-122"/>
              </a:rPr>
              <a:t>导出接口</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expert interface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）：即为其他组件提供服务的接口，一个组件可以有多个导出接口。</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rgbClr val="EA5514"/>
                </a:solidFill>
                <a:latin typeface="微软雅黑" panose="020B0503020204020204" pitchFamily="34" charset="-122"/>
                <a:ea typeface="微软雅黑" panose="020B0503020204020204" pitchFamily="34" charset="-122"/>
              </a:rPr>
              <a:t>导入接口</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import interface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）：在组件中所用到的其他组件所提供的接口，称为导入接口，一个组件可以使用多个导入接口。</a:t>
            </a:r>
          </a:p>
        </p:txBody>
      </p:sp>
    </p:spTree>
    <p:extLst>
      <p:ext uri="{BB962C8B-B14F-4D97-AF65-F5344CB8AC3E}">
        <p14:creationId xmlns:p14="http://schemas.microsoft.com/office/powerpoint/2010/main" val="1444177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4271003" y="584200"/>
            <a:ext cx="864096" cy="368300"/>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接口</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91100" y="1301935"/>
            <a:ext cx="7961799" cy="1526187"/>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组件的接口可以有</a:t>
            </a:r>
            <a:r>
              <a:rPr lang="zh-CN" altLang="en-US" sz="1600" b="1" dirty="0">
                <a:solidFill>
                  <a:srgbClr val="EA5514"/>
                </a:solidFill>
                <a:latin typeface="微软雅黑" panose="020B0503020204020204" pitchFamily="34" charset="-122"/>
                <a:ea typeface="微软雅黑" panose="020B0503020204020204" pitchFamily="34" charset="-122"/>
              </a:rPr>
              <a:t>两种</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表示方法。</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一种是将接口用一个矩形来表示，矩形中包含与接口有关的信息。中间用一条带空心三角形箭头的虚线链接。</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另一种方法可以用</a:t>
            </a:r>
            <a:r>
              <a:rPr lang="zh-CN" altLang="en-US" sz="1600" b="1" dirty="0">
                <a:solidFill>
                  <a:srgbClr val="EA5514"/>
                </a:solidFill>
                <a:latin typeface="微软雅黑" panose="020B0503020204020204" pitchFamily="34" charset="-122"/>
                <a:ea typeface="微软雅黑" panose="020B0503020204020204" pitchFamily="34" charset="-122"/>
              </a:rPr>
              <a:t>小圆圈</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来代表接口，用实线连接</a:t>
            </a:r>
          </a:p>
        </p:txBody>
      </p:sp>
      <p:pic>
        <p:nvPicPr>
          <p:cNvPr id="3" name="图片 2">
            <a:extLst>
              <a:ext uri="{FF2B5EF4-FFF2-40B4-BE49-F238E27FC236}">
                <a16:creationId xmlns:a16="http://schemas.microsoft.com/office/drawing/2014/main" id="{90AA9E69-2928-453C-BC11-ACC6C0229039}"/>
              </a:ext>
            </a:extLst>
          </p:cNvPr>
          <p:cNvPicPr>
            <a:picLocks noChangeAspect="1"/>
          </p:cNvPicPr>
          <p:nvPr/>
        </p:nvPicPr>
        <p:blipFill>
          <a:blip r:embed="rId2"/>
          <a:stretch>
            <a:fillRect/>
          </a:stretch>
        </p:blipFill>
        <p:spPr>
          <a:xfrm>
            <a:off x="683568" y="3156822"/>
            <a:ext cx="3181350" cy="1457325"/>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DCE60E1B-112E-4AD5-A8AC-6E56D17A419A}"/>
              </a:ext>
            </a:extLst>
          </p:cNvPr>
          <p:cNvPicPr>
            <a:picLocks noChangeAspect="1"/>
          </p:cNvPicPr>
          <p:nvPr/>
        </p:nvPicPr>
        <p:blipFill>
          <a:blip r:embed="rId3"/>
          <a:stretch>
            <a:fillRect/>
          </a:stretch>
        </p:blipFill>
        <p:spPr>
          <a:xfrm>
            <a:off x="4860033" y="3156822"/>
            <a:ext cx="3456384" cy="14425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92674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4271003" y="584200"/>
            <a:ext cx="864096" cy="368300"/>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接口</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391" y="1231823"/>
            <a:ext cx="4772987" cy="3372846"/>
          </a:xfrm>
          <a:prstGeom prst="rect">
            <a:avLst/>
          </a:prstGeom>
          <a:noFill/>
        </p:spPr>
        <p:txBody>
          <a:bodyPr wrap="square">
            <a:spAutoFit/>
          </a:bodyPr>
          <a:lstStyle/>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除了实现关系以外</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还可以在图中表示出依赖关系即组件和它用来访同其他组件的接口之间的关系。依赖关系用一个带箭头的虚线表示。可以在一张图中同时表示出实现和依赖关系</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如右图。图中使用了</a:t>
            </a:r>
            <a:r>
              <a:rPr lang="zh-CN" altLang="en-US" sz="1600" b="1" dirty="0">
                <a:solidFill>
                  <a:srgbClr val="EA5514"/>
                </a:solidFill>
                <a:latin typeface="微软雅黑" panose="020B0503020204020204" pitchFamily="34" charset="-122"/>
                <a:ea typeface="微软雅黑" panose="020B0503020204020204" pitchFamily="34" charset="-122"/>
              </a:rPr>
              <a:t>“球窝”符号</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。这里的“球”代表了提供的接口</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窝代表了所需的接口。图中“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Planner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计划者”构件向外提供一个“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update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更新”接口服务。同时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该构件要求外部接口提供一个“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reservations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预订”服务</a:t>
            </a:r>
          </a:p>
        </p:txBody>
      </p:sp>
      <p:pic>
        <p:nvPicPr>
          <p:cNvPr id="4" name="图片 3">
            <a:extLst>
              <a:ext uri="{FF2B5EF4-FFF2-40B4-BE49-F238E27FC236}">
                <a16:creationId xmlns:a16="http://schemas.microsoft.com/office/drawing/2014/main" id="{8223E398-8B61-4E98-8692-9202D6643E6A}"/>
              </a:ext>
            </a:extLst>
          </p:cNvPr>
          <p:cNvPicPr>
            <a:picLocks noChangeAspect="1"/>
          </p:cNvPicPr>
          <p:nvPr/>
        </p:nvPicPr>
        <p:blipFill>
          <a:blip r:embed="rId2"/>
          <a:stretch>
            <a:fillRect/>
          </a:stretch>
        </p:blipFill>
        <p:spPr>
          <a:xfrm>
            <a:off x="5436096" y="1922883"/>
            <a:ext cx="300037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2816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40986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类图和对象图</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292872878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4271003" y="584200"/>
            <a:ext cx="864096" cy="369332"/>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关系</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10375" y="1320163"/>
            <a:ext cx="5395203" cy="1156855"/>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关系是事物之间的联系，在面向对象的建模中，最重要的关系是</a:t>
            </a:r>
            <a:r>
              <a:rPr lang="zh-CN" altLang="en-US" sz="1600" b="1" dirty="0">
                <a:solidFill>
                  <a:srgbClr val="EA5514"/>
                </a:solidFill>
                <a:latin typeface="微软雅黑" panose="020B0503020204020204" pitchFamily="34" charset="-122"/>
                <a:ea typeface="微软雅黑" panose="020B0503020204020204" pitchFamily="34" charset="-122"/>
              </a:rPr>
              <a:t>依赖、泛化、关联和实现</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，但组件图中使用最多的是</a:t>
            </a:r>
            <a:r>
              <a:rPr lang="zh-CN" altLang="en-US" sz="1600" b="1" dirty="0">
                <a:solidFill>
                  <a:srgbClr val="EA5514"/>
                </a:solidFill>
                <a:latin typeface="微软雅黑" panose="020B0503020204020204" pitchFamily="34" charset="-122"/>
                <a:ea typeface="微软雅黑" panose="020B0503020204020204" pitchFamily="34" charset="-122"/>
              </a:rPr>
              <a:t>依赖和实现</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关系。</a:t>
            </a:r>
          </a:p>
        </p:txBody>
      </p:sp>
      <p:sp>
        <p:nvSpPr>
          <p:cNvPr id="11" name="文本框 10">
            <a:extLst>
              <a:ext uri="{FF2B5EF4-FFF2-40B4-BE49-F238E27FC236}">
                <a16:creationId xmlns:a16="http://schemas.microsoft.com/office/drawing/2014/main" id="{CE9EDD5B-C12A-41E3-9C85-0F209CCC4B70}"/>
              </a:ext>
            </a:extLst>
          </p:cNvPr>
          <p:cNvSpPr txBox="1"/>
          <p:nvPr/>
        </p:nvSpPr>
        <p:spPr>
          <a:xfrm>
            <a:off x="385184" y="3459683"/>
            <a:ext cx="5395203" cy="1156855"/>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rgbClr val="EA5514"/>
                </a:solidFill>
                <a:latin typeface="微软雅黑" panose="020B0503020204020204" pitchFamily="34" charset="-122"/>
                <a:ea typeface="微软雅黑" panose="020B0503020204020204" pitchFamily="34" charset="-122"/>
              </a:rPr>
              <a:t>实现关系</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是指组件向外提供的服务。实现关系使用实线表示。实现关系多用于组件和接口之间。组件可以实现接口。如图所示。 </a:t>
            </a:r>
          </a:p>
        </p:txBody>
      </p:sp>
      <p:pic>
        <p:nvPicPr>
          <p:cNvPr id="12" name="Picture 4">
            <a:extLst>
              <a:ext uri="{FF2B5EF4-FFF2-40B4-BE49-F238E27FC236}">
                <a16:creationId xmlns:a16="http://schemas.microsoft.com/office/drawing/2014/main" id="{C8BBBB53-72E7-4464-A9D3-6918093CF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552" b="15575"/>
          <a:stretch>
            <a:fillRect/>
          </a:stretch>
        </p:blipFill>
        <p:spPr bwMode="auto">
          <a:xfrm>
            <a:off x="5867665" y="2213493"/>
            <a:ext cx="2940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a:extLst>
              <a:ext uri="{FF2B5EF4-FFF2-40B4-BE49-F238E27FC236}">
                <a16:creationId xmlns:a16="http://schemas.microsoft.com/office/drawing/2014/main" id="{F168F28F-980A-48C5-AEC3-43368D62E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7357" b="15939"/>
          <a:stretch>
            <a:fillRect/>
          </a:stretch>
        </p:blipFill>
        <p:spPr bwMode="auto">
          <a:xfrm>
            <a:off x="6044014" y="3805880"/>
            <a:ext cx="2476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a:extLst>
              <a:ext uri="{FF2B5EF4-FFF2-40B4-BE49-F238E27FC236}">
                <a16:creationId xmlns:a16="http://schemas.microsoft.com/office/drawing/2014/main" id="{C508E0BB-4941-4E72-83D8-EA45EC85BBCB}"/>
              </a:ext>
            </a:extLst>
          </p:cNvPr>
          <p:cNvSpPr txBox="1"/>
          <p:nvPr/>
        </p:nvSpPr>
        <p:spPr>
          <a:xfrm>
            <a:off x="336285" y="2555599"/>
            <a:ext cx="5395203" cy="787523"/>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rgbClr val="EA5514"/>
                </a:solidFill>
                <a:latin typeface="微软雅黑" panose="020B0503020204020204" pitchFamily="34" charset="-122"/>
                <a:ea typeface="微软雅黑" panose="020B0503020204020204" pitchFamily="34" charset="-122"/>
              </a:rPr>
              <a:t>        依赖关系</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是指组件依赖外部提供的服务（由组件到接口）。组件图中的依赖关系使用虚线箭头表示。如图所示。</a:t>
            </a:r>
          </a:p>
        </p:txBody>
      </p:sp>
    </p:spTree>
    <p:extLst>
      <p:ext uri="{BB962C8B-B14F-4D97-AF65-F5344CB8AC3E}">
        <p14:creationId xmlns:p14="http://schemas.microsoft.com/office/powerpoint/2010/main" val="41766859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418A17D-E1E9-4408-BE9E-B2AD315D7F63}"/>
              </a:ext>
            </a:extLst>
          </p:cNvPr>
          <p:cNvSpPr txBox="1"/>
          <p:nvPr/>
        </p:nvSpPr>
        <p:spPr>
          <a:xfrm>
            <a:off x="4084341" y="707220"/>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sp>
        <p:nvSpPr>
          <p:cNvPr id="14" name="Oval 6">
            <a:extLst>
              <a:ext uri="{FF2B5EF4-FFF2-40B4-BE49-F238E27FC236}">
                <a16:creationId xmlns:a16="http://schemas.microsoft.com/office/drawing/2014/main" id="{8205ED9C-855A-46A7-8387-A05B7F8E3C9B}"/>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6" name="Oval 3">
            <a:extLst>
              <a:ext uri="{FF2B5EF4-FFF2-40B4-BE49-F238E27FC236}">
                <a16:creationId xmlns:a16="http://schemas.microsoft.com/office/drawing/2014/main" id="{0FB5D449-92A5-4F01-9937-E4608C34DD15}"/>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9" name="Oval 4">
            <a:extLst>
              <a:ext uri="{FF2B5EF4-FFF2-40B4-BE49-F238E27FC236}">
                <a16:creationId xmlns:a16="http://schemas.microsoft.com/office/drawing/2014/main" id="{A1FB1CAC-3D7A-4FA0-BBEB-E19ACB8E3C5D}"/>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20" name="Oval 5">
            <a:extLst>
              <a:ext uri="{FF2B5EF4-FFF2-40B4-BE49-F238E27FC236}">
                <a16:creationId xmlns:a16="http://schemas.microsoft.com/office/drawing/2014/main" id="{78A6598A-733E-4A8C-8A5B-5A8907A3D4AB}"/>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21" name="Rectangle 39">
            <a:extLst>
              <a:ext uri="{FF2B5EF4-FFF2-40B4-BE49-F238E27FC236}">
                <a16:creationId xmlns:a16="http://schemas.microsoft.com/office/drawing/2014/main" id="{DF4B1974-78EF-4B8B-8183-D761CCA4E4C3}"/>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2" name="Rectangle 39">
            <a:extLst>
              <a:ext uri="{FF2B5EF4-FFF2-40B4-BE49-F238E27FC236}">
                <a16:creationId xmlns:a16="http://schemas.microsoft.com/office/drawing/2014/main" id="{FD471E45-CA33-4580-8D6E-6EEC4CF8C192}"/>
              </a:ext>
            </a:extLst>
          </p:cNvPr>
          <p:cNvSpPr>
            <a:spLocks noChangeArrowheads="1"/>
          </p:cNvSpPr>
          <p:nvPr/>
        </p:nvSpPr>
        <p:spPr bwMode="auto">
          <a:xfrm>
            <a:off x="915989" y="338497"/>
            <a:ext cx="12766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UML</a:t>
            </a:r>
            <a:r>
              <a:rPr lang="zh-CN" altLang="en-US" sz="1600" b="1" dirty="0">
                <a:solidFill>
                  <a:srgbClr val="EA5514"/>
                </a:solidFill>
                <a:latin typeface="微软雅黑" pitchFamily="34" charset="-122"/>
                <a:ea typeface="微软雅黑" pitchFamily="34" charset="-122"/>
                <a:cs typeface="宋体" pitchFamily="2" charset="-122"/>
              </a:rPr>
              <a:t>的图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523A4051-D357-46E3-8601-FF1E108CEDC7}"/>
              </a:ext>
            </a:extLst>
          </p:cNvPr>
          <p:cNvSpPr txBox="1"/>
          <p:nvPr/>
        </p:nvSpPr>
        <p:spPr>
          <a:xfrm>
            <a:off x="2627784" y="1569484"/>
            <a:ext cx="4281377" cy="562783"/>
          </a:xfrm>
          <a:prstGeom prst="rect">
            <a:avLst/>
          </a:prstGeom>
          <a:noFill/>
        </p:spPr>
        <p:txBody>
          <a:bodyPr wrap="square">
            <a:spAutoFit/>
          </a:bodyPr>
          <a:lstStyle/>
          <a:p>
            <a:pPr>
              <a:lnSpc>
                <a:spcPct val="20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：组件的接口可以分为哪两种类型？</a:t>
            </a:r>
            <a:endParaRPr lang="en-US" altLang="zh-CN"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grpSp>
        <p:nvGrpSpPr>
          <p:cNvPr id="11" name="Group 21">
            <a:extLst>
              <a:ext uri="{FF2B5EF4-FFF2-40B4-BE49-F238E27FC236}">
                <a16:creationId xmlns:a16="http://schemas.microsoft.com/office/drawing/2014/main" id="{7ED163DD-B0E5-41BC-AAD0-C43927F4342F}"/>
              </a:ext>
            </a:extLst>
          </p:cNvPr>
          <p:cNvGrpSpPr>
            <a:grpSpLocks/>
          </p:cNvGrpSpPr>
          <p:nvPr/>
        </p:nvGrpSpPr>
        <p:grpSpPr bwMode="auto">
          <a:xfrm>
            <a:off x="849040" y="1850876"/>
            <a:ext cx="1196975" cy="1746250"/>
            <a:chOff x="0" y="0"/>
            <a:chExt cx="1335" cy="1947"/>
          </a:xfrm>
          <a:solidFill>
            <a:srgbClr val="EA5514"/>
          </a:solidFill>
        </p:grpSpPr>
        <p:sp>
          <p:nvSpPr>
            <p:cNvPr id="13" name="Freeform 22">
              <a:extLst>
                <a:ext uri="{FF2B5EF4-FFF2-40B4-BE49-F238E27FC236}">
                  <a16:creationId xmlns:a16="http://schemas.microsoft.com/office/drawing/2014/main" id="{01B3D87D-59AE-49A0-82E0-A9CD8521CE0E}"/>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23">
              <a:extLst>
                <a:ext uri="{FF2B5EF4-FFF2-40B4-BE49-F238E27FC236}">
                  <a16:creationId xmlns:a16="http://schemas.microsoft.com/office/drawing/2014/main" id="{5FB8AC0C-E5D1-41AA-A705-AB02DA2CA89E}"/>
                </a:ext>
              </a:extLst>
            </p:cNvPr>
            <p:cNvSpPr>
              <a:spLocks/>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24">
              <a:extLst>
                <a:ext uri="{FF2B5EF4-FFF2-40B4-BE49-F238E27FC236}">
                  <a16:creationId xmlns:a16="http://schemas.microsoft.com/office/drawing/2014/main" id="{9D50256B-B6D5-4D07-9659-825B7C8AB9DB}"/>
                </a:ext>
              </a:extLst>
            </p:cNvPr>
            <p:cNvSpPr>
              <a:spLocks/>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25">
              <a:extLst>
                <a:ext uri="{FF2B5EF4-FFF2-40B4-BE49-F238E27FC236}">
                  <a16:creationId xmlns:a16="http://schemas.microsoft.com/office/drawing/2014/main" id="{76266C21-ED5D-4726-9C5E-BD75B7DC3BDE}"/>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6">
              <a:extLst>
                <a:ext uri="{FF2B5EF4-FFF2-40B4-BE49-F238E27FC236}">
                  <a16:creationId xmlns:a16="http://schemas.microsoft.com/office/drawing/2014/main" id="{2128A5E8-42D6-45A2-BD54-0FFF32749684}"/>
                </a:ext>
              </a:extLst>
            </p:cNvPr>
            <p:cNvSpPr>
              <a:spLocks/>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4" name="文本框 23">
            <a:extLst>
              <a:ext uri="{FF2B5EF4-FFF2-40B4-BE49-F238E27FC236}">
                <a16:creationId xmlns:a16="http://schemas.microsoft.com/office/drawing/2014/main" id="{765AC817-323F-428C-99A3-CB2686FC9E57}"/>
              </a:ext>
            </a:extLst>
          </p:cNvPr>
          <p:cNvSpPr txBox="1"/>
          <p:nvPr/>
        </p:nvSpPr>
        <p:spPr>
          <a:xfrm>
            <a:off x="2622922" y="3034343"/>
            <a:ext cx="5672038" cy="562783"/>
          </a:xfrm>
          <a:prstGeom prst="rect">
            <a:avLst/>
          </a:prstGeom>
          <a:noFill/>
        </p:spPr>
        <p:txBody>
          <a:bodyPr wrap="square">
            <a:spAutoFit/>
          </a:bodyPr>
          <a:lstStyle/>
          <a:p>
            <a:pPr>
              <a:lnSpc>
                <a:spcPct val="200000"/>
              </a:lnSpc>
            </a:pPr>
            <a:r>
              <a:rPr lang="en-US" altLang="zh-CN" b="1" dirty="0">
                <a:solidFill>
                  <a:srgbClr val="404040"/>
                </a:solidFill>
                <a:latin typeface="微软雅黑" panose="020B0503020204020204" pitchFamily="34" charset="-122"/>
                <a:ea typeface="微软雅黑" panose="020B0503020204020204" pitchFamily="34" charset="-122"/>
              </a:rPr>
              <a:t>Q2</a:t>
            </a:r>
            <a:r>
              <a:rPr lang="zh-CN" altLang="en-US" b="1" dirty="0">
                <a:solidFill>
                  <a:srgbClr val="404040"/>
                </a:solidFill>
                <a:latin typeface="微软雅黑" panose="020B0503020204020204" pitchFamily="34" charset="-122"/>
                <a:ea typeface="微软雅黑" panose="020B0503020204020204" pitchFamily="34" charset="-122"/>
              </a:rPr>
              <a:t>：组件图中使用最多的是哪两种关系</a:t>
            </a:r>
            <a:endParaRPr lang="en-US" altLang="zh-CN" b="1" i="0" dirty="0">
              <a:solidFill>
                <a:srgbClr val="404040"/>
              </a:solidFill>
              <a:effectLst/>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FB2D6ABA-834B-458A-B218-3BB11D479DC9}"/>
              </a:ext>
            </a:extLst>
          </p:cNvPr>
          <p:cNvSpPr txBox="1"/>
          <p:nvPr/>
        </p:nvSpPr>
        <p:spPr>
          <a:xfrm>
            <a:off x="2627784" y="2301913"/>
            <a:ext cx="4281377" cy="562783"/>
          </a:xfrm>
          <a:prstGeom prst="rect">
            <a:avLst/>
          </a:prstGeom>
          <a:noFill/>
        </p:spPr>
        <p:txBody>
          <a:bodyPr wrap="square">
            <a:spAutoFit/>
          </a:bodyPr>
          <a:lstStyle/>
          <a:p>
            <a:pPr>
              <a:lnSpc>
                <a:spcPct val="200000"/>
              </a:lnSpc>
            </a:pPr>
            <a:r>
              <a:rPr lang="en-US" altLang="zh-CN" b="1" dirty="0">
                <a:solidFill>
                  <a:srgbClr val="EA5514"/>
                </a:solidFill>
                <a:latin typeface="微软雅黑" panose="020B0503020204020204" pitchFamily="34" charset="-122"/>
                <a:ea typeface="微软雅黑" panose="020B0503020204020204" pitchFamily="34" charset="-122"/>
              </a:rPr>
              <a:t>A1</a:t>
            </a:r>
            <a:r>
              <a:rPr lang="zh-CN" altLang="en-US" b="1" dirty="0">
                <a:solidFill>
                  <a:srgbClr val="EA5514"/>
                </a:solidFill>
                <a:latin typeface="微软雅黑" panose="020B0503020204020204" pitchFamily="34" charset="-122"/>
                <a:ea typeface="微软雅黑" panose="020B0503020204020204" pitchFamily="34" charset="-122"/>
              </a:rPr>
              <a:t>：导出接口、导入接口</a:t>
            </a:r>
            <a:endParaRPr lang="en-US" altLang="zh-CN" b="1" dirty="0">
              <a:solidFill>
                <a:srgbClr val="EA5514"/>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26C6E5B6-7D81-4AF1-B251-C2BE35AFAB29}"/>
              </a:ext>
            </a:extLst>
          </p:cNvPr>
          <p:cNvSpPr txBox="1"/>
          <p:nvPr/>
        </p:nvSpPr>
        <p:spPr>
          <a:xfrm>
            <a:off x="2622922" y="3765183"/>
            <a:ext cx="4281377" cy="559769"/>
          </a:xfrm>
          <a:prstGeom prst="rect">
            <a:avLst/>
          </a:prstGeom>
          <a:noFill/>
        </p:spPr>
        <p:txBody>
          <a:bodyPr wrap="square">
            <a:spAutoFit/>
          </a:bodyPr>
          <a:lstStyle/>
          <a:p>
            <a:pPr>
              <a:lnSpc>
                <a:spcPct val="200000"/>
              </a:lnSpc>
            </a:pPr>
            <a:r>
              <a:rPr lang="en-US" altLang="zh-CN" b="1" dirty="0">
                <a:solidFill>
                  <a:srgbClr val="EA5514"/>
                </a:solidFill>
                <a:latin typeface="微软雅黑" panose="020B0503020204020204" pitchFamily="34" charset="-122"/>
                <a:ea typeface="微软雅黑" panose="020B0503020204020204" pitchFamily="34" charset="-122"/>
              </a:rPr>
              <a:t>A2</a:t>
            </a:r>
            <a:r>
              <a:rPr lang="zh-CN" altLang="en-US" b="1" dirty="0">
                <a:solidFill>
                  <a:srgbClr val="EA5514"/>
                </a:solidFill>
                <a:latin typeface="微软雅黑" panose="020B0503020204020204" pitchFamily="34" charset="-122"/>
                <a:ea typeface="微软雅黑" panose="020B0503020204020204" pitchFamily="34" charset="-122"/>
              </a:rPr>
              <a:t>：依赖和实现</a:t>
            </a:r>
            <a:endParaRPr lang="en-US" altLang="zh-CN" b="1"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229182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300" fill="hold"/>
                                            <p:tgtEl>
                                              <p:spTgt spid="20"/>
                                            </p:tgtEl>
                                            <p:attrNameLst>
                                              <p:attrName>ppt_w</p:attrName>
                                            </p:attrNameLst>
                                          </p:cBhvr>
                                          <p:tavLst>
                                            <p:tav tm="0">
                                              <p:val>
                                                <p:fltVal val="0"/>
                                              </p:val>
                                            </p:tav>
                                            <p:tav tm="100000">
                                              <p:val>
                                                <p:strVal val="#ppt_w"/>
                                              </p:val>
                                            </p:tav>
                                          </p:tavLst>
                                        </p:anim>
                                        <p:anim calcmode="lin" valueType="num">
                                          <p:cBhvr>
                                            <p:cTn id="8" dur="300" fill="hold"/>
                                            <p:tgtEl>
                                              <p:spTgt spid="20"/>
                                            </p:tgtEl>
                                            <p:attrNameLst>
                                              <p:attrName>ppt_h</p:attrName>
                                            </p:attrNameLst>
                                          </p:cBhvr>
                                          <p:tavLst>
                                            <p:tav tm="0">
                                              <p:val>
                                                <p:fltVal val="0"/>
                                              </p:val>
                                            </p:tav>
                                            <p:tav tm="100000">
                                              <p:val>
                                                <p:strVal val="#ppt_h"/>
                                              </p:val>
                                            </p:tav>
                                          </p:tavLst>
                                        </p:anim>
                                        <p:animEffect transition="in" filter="fade">
                                          <p:cBhvr>
                                            <p:cTn id="9" dur="300"/>
                                            <p:tgtEl>
                                              <p:spTgt spid="20"/>
                                            </p:tgtEl>
                                          </p:cBhvr>
                                        </p:animEffect>
                                      </p:childTnLst>
                                    </p:cTn>
                                  </p:par>
                                  <p:par>
                                    <p:cTn id="10" presetID="6" presetClass="emph" presetSubtype="0" autoRev="1" fill="hold" grpId="1" nodeType="withEffect">
                                      <p:stCondLst>
                                        <p:cond delay="300"/>
                                      </p:stCondLst>
                                      <p:childTnLst>
                                        <p:animScale>
                                          <p:cBhvr>
                                            <p:cTn id="11" dur="150" fill="hold"/>
                                            <p:tgtEl>
                                              <p:spTgt spid="20"/>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9"/>
                                            </p:tgtEl>
                                            <p:attrNameLst>
                                              <p:attrName>style.visibility</p:attrName>
                                            </p:attrNameLst>
                                          </p:cBhvr>
                                          <p:to>
                                            <p:strVal val="visible"/>
                                          </p:to>
                                        </p:set>
                                        <p:anim calcmode="lin" valueType="num">
                                          <p:cBhvr>
                                            <p:cTn id="14" dur="300" fill="hold"/>
                                            <p:tgtEl>
                                              <p:spTgt spid="19"/>
                                            </p:tgtEl>
                                            <p:attrNameLst>
                                              <p:attrName>ppt_w</p:attrName>
                                            </p:attrNameLst>
                                          </p:cBhvr>
                                          <p:tavLst>
                                            <p:tav tm="0">
                                              <p:val>
                                                <p:fltVal val="0"/>
                                              </p:val>
                                            </p:tav>
                                            <p:tav tm="100000">
                                              <p:val>
                                                <p:strVal val="#ppt_w"/>
                                              </p:val>
                                            </p:tav>
                                          </p:tavLst>
                                        </p:anim>
                                        <p:anim calcmode="lin" valueType="num">
                                          <p:cBhvr>
                                            <p:cTn id="15" dur="300" fill="hold"/>
                                            <p:tgtEl>
                                              <p:spTgt spid="19"/>
                                            </p:tgtEl>
                                            <p:attrNameLst>
                                              <p:attrName>ppt_h</p:attrName>
                                            </p:attrNameLst>
                                          </p:cBhvr>
                                          <p:tavLst>
                                            <p:tav tm="0">
                                              <p:val>
                                                <p:fltVal val="0"/>
                                              </p:val>
                                            </p:tav>
                                            <p:tav tm="100000">
                                              <p:val>
                                                <p:strVal val="#ppt_h"/>
                                              </p:val>
                                            </p:tav>
                                          </p:tavLst>
                                        </p:anim>
                                        <p:animEffect transition="in" filter="fade">
                                          <p:cBhvr>
                                            <p:cTn id="16" dur="300"/>
                                            <p:tgtEl>
                                              <p:spTgt spid="19"/>
                                            </p:tgtEl>
                                          </p:cBhvr>
                                        </p:animEffect>
                                      </p:childTnLst>
                                    </p:cTn>
                                  </p:par>
                                  <p:par>
                                    <p:cTn id="17" presetID="6" presetClass="emph" presetSubtype="0" autoRev="1" fill="hold" grpId="1" nodeType="withEffect">
                                      <p:stCondLst>
                                        <p:cond delay="600"/>
                                      </p:stCondLst>
                                      <p:childTnLst>
                                        <p:animScale>
                                          <p:cBhvr>
                                            <p:cTn id="18" dur="150" fill="hold"/>
                                            <p:tgtEl>
                                              <p:spTgt spid="19"/>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300" fill="hold"/>
                                            <p:tgtEl>
                                              <p:spTgt spid="16"/>
                                            </p:tgtEl>
                                            <p:attrNameLst>
                                              <p:attrName>ppt_w</p:attrName>
                                            </p:attrNameLst>
                                          </p:cBhvr>
                                          <p:tavLst>
                                            <p:tav tm="0">
                                              <p:val>
                                                <p:fltVal val="0"/>
                                              </p:val>
                                            </p:tav>
                                            <p:tav tm="100000">
                                              <p:val>
                                                <p:strVal val="#ppt_w"/>
                                              </p:val>
                                            </p:tav>
                                          </p:tavLst>
                                        </p:anim>
                                        <p:anim calcmode="lin" valueType="num">
                                          <p:cBhvr>
                                            <p:cTn id="22" dur="300" fill="hold"/>
                                            <p:tgtEl>
                                              <p:spTgt spid="16"/>
                                            </p:tgtEl>
                                            <p:attrNameLst>
                                              <p:attrName>ppt_h</p:attrName>
                                            </p:attrNameLst>
                                          </p:cBhvr>
                                          <p:tavLst>
                                            <p:tav tm="0">
                                              <p:val>
                                                <p:fltVal val="0"/>
                                              </p:val>
                                            </p:tav>
                                            <p:tav tm="100000">
                                              <p:val>
                                                <p:strVal val="#ppt_h"/>
                                              </p:val>
                                            </p:tav>
                                          </p:tavLst>
                                        </p:anim>
                                        <p:animEffect transition="in" filter="fade">
                                          <p:cBhvr>
                                            <p:cTn id="23" dur="300"/>
                                            <p:tgtEl>
                                              <p:spTgt spid="16"/>
                                            </p:tgtEl>
                                          </p:cBhvr>
                                        </p:animEffect>
                                      </p:childTnLst>
                                    </p:cTn>
                                  </p:par>
                                  <p:par>
                                    <p:cTn id="24" presetID="6" presetClass="emph" presetSubtype="0" autoRev="1" fill="hold" grpId="1" nodeType="withEffect">
                                      <p:stCondLst>
                                        <p:cond delay="900"/>
                                      </p:stCondLst>
                                      <p:childTnLst>
                                        <p:animScale>
                                          <p:cBhvr>
                                            <p:cTn id="25" dur="150" fill="hold"/>
                                            <p:tgtEl>
                                              <p:spTgt spid="16"/>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300" fill="hold"/>
                                            <p:tgtEl>
                                              <p:spTgt spid="14"/>
                                            </p:tgtEl>
                                            <p:attrNameLst>
                                              <p:attrName>ppt_w</p:attrName>
                                            </p:attrNameLst>
                                          </p:cBhvr>
                                          <p:tavLst>
                                            <p:tav tm="0">
                                              <p:val>
                                                <p:fltVal val="0"/>
                                              </p:val>
                                            </p:tav>
                                            <p:tav tm="100000">
                                              <p:val>
                                                <p:strVal val="#ppt_w"/>
                                              </p:val>
                                            </p:tav>
                                          </p:tavLst>
                                        </p:anim>
                                        <p:anim calcmode="lin" valueType="num">
                                          <p:cBhvr>
                                            <p:cTn id="29" dur="300" fill="hold"/>
                                            <p:tgtEl>
                                              <p:spTgt spid="14"/>
                                            </p:tgtEl>
                                            <p:attrNameLst>
                                              <p:attrName>ppt_h</p:attrName>
                                            </p:attrNameLst>
                                          </p:cBhvr>
                                          <p:tavLst>
                                            <p:tav tm="0">
                                              <p:val>
                                                <p:fltVal val="0"/>
                                              </p:val>
                                            </p:tav>
                                            <p:tav tm="100000">
                                              <p:val>
                                                <p:strVal val="#ppt_h"/>
                                              </p:val>
                                            </p:tav>
                                          </p:tavLst>
                                        </p:anim>
                                        <p:animEffect transition="in" filter="fade">
                                          <p:cBhvr>
                                            <p:cTn id="30" dur="300"/>
                                            <p:tgtEl>
                                              <p:spTgt spid="14"/>
                                            </p:tgtEl>
                                          </p:cBhvr>
                                        </p:animEffect>
                                      </p:childTnLst>
                                    </p:cTn>
                                  </p:par>
                                  <p:par>
                                    <p:cTn id="31" presetID="6" presetClass="emph" presetSubtype="0" autoRev="1" fill="hold" grpId="1" nodeType="withEffect">
                                      <p:stCondLst>
                                        <p:cond delay="1200"/>
                                      </p:stCondLst>
                                      <p:childTnLst>
                                        <p:animScale>
                                          <p:cBhvr>
                                            <p:cTn id="32" dur="150" fill="hold"/>
                                            <p:tgtEl>
                                              <p:spTgt spid="14"/>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21"/>
                                            </p:tgtEl>
                                            <p:attrNameLst>
                                              <p:attrName>style.visibility</p:attrName>
                                            </p:attrNameLst>
                                          </p:cBhvr>
                                          <p:to>
                                            <p:strVal val="visible"/>
                                          </p:to>
                                        </p:set>
                                        <p:anim calcmode="lin" valueType="num">
                                          <p:cBhvr>
                                            <p:cTn id="35" dur="300" fill="hold"/>
                                            <p:tgtEl>
                                              <p:spTgt spid="21"/>
                                            </p:tgtEl>
                                            <p:attrNameLst>
                                              <p:attrName>ppt_w</p:attrName>
                                            </p:attrNameLst>
                                          </p:cBhvr>
                                          <p:tavLst>
                                            <p:tav tm="0">
                                              <p:val>
                                                <p:fltVal val="0"/>
                                              </p:val>
                                            </p:tav>
                                            <p:tav tm="100000">
                                              <p:val>
                                                <p:strVal val="#ppt_w"/>
                                              </p:val>
                                            </p:tav>
                                          </p:tavLst>
                                        </p:anim>
                                        <p:anim calcmode="lin" valueType="num">
                                          <p:cBhvr>
                                            <p:cTn id="36" dur="300" fill="hold"/>
                                            <p:tgtEl>
                                              <p:spTgt spid="21"/>
                                            </p:tgtEl>
                                            <p:attrNameLst>
                                              <p:attrName>ppt_h</p:attrName>
                                            </p:attrNameLst>
                                          </p:cBhvr>
                                          <p:tavLst>
                                            <p:tav tm="0">
                                              <p:val>
                                                <p:fltVal val="0"/>
                                              </p:val>
                                            </p:tav>
                                            <p:tav tm="100000">
                                              <p:val>
                                                <p:strVal val="#ppt_h"/>
                                              </p:val>
                                            </p:tav>
                                          </p:tavLst>
                                        </p:anim>
                                        <p:animEffect transition="in" filter="fade">
                                          <p:cBhvr>
                                            <p:cTn id="37" dur="300"/>
                                            <p:tgtEl>
                                              <p:spTgt spid="21"/>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6" presetClass="emph" presetSubtype="0" autoRev="1" fill="hold" grpId="1" nodeType="withEffect">
                                      <p:stCondLst>
                                        <p:cond delay="800"/>
                                      </p:stCondLst>
                                      <p:childTnLst>
                                        <p:animScale>
                                          <p:cBhvr>
                                            <p:cTn id="42" dur="150" fill="hold"/>
                                            <p:tgtEl>
                                              <p:spTgt spid="21"/>
                                            </p:tgtEl>
                                          </p:cBhvr>
                                          <p:by x="110000" y="110000"/>
                                        </p:animScale>
                                      </p:childTnLst>
                                    </p:cTn>
                                  </p:par>
                                  <p:par>
                                    <p:cTn id="43" presetID="42" presetClass="entr" presetSubtype="0" fill="hold" grpId="0" nodeType="withEffect">
                                      <p:stCondLst>
                                        <p:cond delay="80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par>
                                    <p:cTn id="48" presetID="2" presetClass="entr" presetSubtype="4" fill="hold" nodeType="withEffect" p14:presetBounceEnd="50000">
                                      <p:stCondLst>
                                        <p:cond delay="800"/>
                                      </p:stCondLst>
                                      <p:childTnLst>
                                        <p:set>
                                          <p:cBhvr>
                                            <p:cTn id="49" dur="1" fill="hold">
                                              <p:stCondLst>
                                                <p:cond delay="0"/>
                                              </p:stCondLst>
                                            </p:cTn>
                                            <p:tgtEl>
                                              <p:spTgt spid="11"/>
                                            </p:tgtEl>
                                            <p:attrNameLst>
                                              <p:attrName>style.visibility</p:attrName>
                                            </p:attrNameLst>
                                          </p:cBhvr>
                                          <p:to>
                                            <p:strVal val="visible"/>
                                          </p:to>
                                        </p:set>
                                        <p:anim calcmode="lin" valueType="num" p14:bounceEnd="50000">
                                          <p:cBhvr additive="base">
                                            <p:cTn id="50" dur="5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5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6" grpId="1" animBg="1"/>
          <p:bldP spid="19" grpId="0" animBg="1"/>
          <p:bldP spid="19" grpId="1" animBg="1"/>
          <p:bldP spid="20" grpId="0" animBg="1"/>
          <p:bldP spid="20" grpId="1" animBg="1"/>
          <p:bldP spid="21" grpId="0"/>
          <p:bldP spid="21" grpId="1"/>
          <p:bldP spid="22" grpId="0"/>
          <p:bldP spid="10" grpId="0"/>
          <p:bldP spid="24" grpId="0"/>
          <p:bldP spid="25"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300" fill="hold"/>
                                            <p:tgtEl>
                                              <p:spTgt spid="20"/>
                                            </p:tgtEl>
                                            <p:attrNameLst>
                                              <p:attrName>ppt_w</p:attrName>
                                            </p:attrNameLst>
                                          </p:cBhvr>
                                          <p:tavLst>
                                            <p:tav tm="0">
                                              <p:val>
                                                <p:fltVal val="0"/>
                                              </p:val>
                                            </p:tav>
                                            <p:tav tm="100000">
                                              <p:val>
                                                <p:strVal val="#ppt_w"/>
                                              </p:val>
                                            </p:tav>
                                          </p:tavLst>
                                        </p:anim>
                                        <p:anim calcmode="lin" valueType="num">
                                          <p:cBhvr>
                                            <p:cTn id="8" dur="300" fill="hold"/>
                                            <p:tgtEl>
                                              <p:spTgt spid="20"/>
                                            </p:tgtEl>
                                            <p:attrNameLst>
                                              <p:attrName>ppt_h</p:attrName>
                                            </p:attrNameLst>
                                          </p:cBhvr>
                                          <p:tavLst>
                                            <p:tav tm="0">
                                              <p:val>
                                                <p:fltVal val="0"/>
                                              </p:val>
                                            </p:tav>
                                            <p:tav tm="100000">
                                              <p:val>
                                                <p:strVal val="#ppt_h"/>
                                              </p:val>
                                            </p:tav>
                                          </p:tavLst>
                                        </p:anim>
                                        <p:animEffect transition="in" filter="fade">
                                          <p:cBhvr>
                                            <p:cTn id="9" dur="300"/>
                                            <p:tgtEl>
                                              <p:spTgt spid="20"/>
                                            </p:tgtEl>
                                          </p:cBhvr>
                                        </p:animEffect>
                                      </p:childTnLst>
                                    </p:cTn>
                                  </p:par>
                                  <p:par>
                                    <p:cTn id="10" presetID="6" presetClass="emph" presetSubtype="0" autoRev="1" fill="hold" grpId="1" nodeType="withEffect">
                                      <p:stCondLst>
                                        <p:cond delay="300"/>
                                      </p:stCondLst>
                                      <p:childTnLst>
                                        <p:animScale>
                                          <p:cBhvr>
                                            <p:cTn id="11" dur="150" fill="hold"/>
                                            <p:tgtEl>
                                              <p:spTgt spid="20"/>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9"/>
                                            </p:tgtEl>
                                            <p:attrNameLst>
                                              <p:attrName>style.visibility</p:attrName>
                                            </p:attrNameLst>
                                          </p:cBhvr>
                                          <p:to>
                                            <p:strVal val="visible"/>
                                          </p:to>
                                        </p:set>
                                        <p:anim calcmode="lin" valueType="num">
                                          <p:cBhvr>
                                            <p:cTn id="14" dur="300" fill="hold"/>
                                            <p:tgtEl>
                                              <p:spTgt spid="19"/>
                                            </p:tgtEl>
                                            <p:attrNameLst>
                                              <p:attrName>ppt_w</p:attrName>
                                            </p:attrNameLst>
                                          </p:cBhvr>
                                          <p:tavLst>
                                            <p:tav tm="0">
                                              <p:val>
                                                <p:fltVal val="0"/>
                                              </p:val>
                                            </p:tav>
                                            <p:tav tm="100000">
                                              <p:val>
                                                <p:strVal val="#ppt_w"/>
                                              </p:val>
                                            </p:tav>
                                          </p:tavLst>
                                        </p:anim>
                                        <p:anim calcmode="lin" valueType="num">
                                          <p:cBhvr>
                                            <p:cTn id="15" dur="300" fill="hold"/>
                                            <p:tgtEl>
                                              <p:spTgt spid="19"/>
                                            </p:tgtEl>
                                            <p:attrNameLst>
                                              <p:attrName>ppt_h</p:attrName>
                                            </p:attrNameLst>
                                          </p:cBhvr>
                                          <p:tavLst>
                                            <p:tav tm="0">
                                              <p:val>
                                                <p:fltVal val="0"/>
                                              </p:val>
                                            </p:tav>
                                            <p:tav tm="100000">
                                              <p:val>
                                                <p:strVal val="#ppt_h"/>
                                              </p:val>
                                            </p:tav>
                                          </p:tavLst>
                                        </p:anim>
                                        <p:animEffect transition="in" filter="fade">
                                          <p:cBhvr>
                                            <p:cTn id="16" dur="300"/>
                                            <p:tgtEl>
                                              <p:spTgt spid="19"/>
                                            </p:tgtEl>
                                          </p:cBhvr>
                                        </p:animEffect>
                                      </p:childTnLst>
                                    </p:cTn>
                                  </p:par>
                                  <p:par>
                                    <p:cTn id="17" presetID="6" presetClass="emph" presetSubtype="0" autoRev="1" fill="hold" grpId="1" nodeType="withEffect">
                                      <p:stCondLst>
                                        <p:cond delay="600"/>
                                      </p:stCondLst>
                                      <p:childTnLst>
                                        <p:animScale>
                                          <p:cBhvr>
                                            <p:cTn id="18" dur="150" fill="hold"/>
                                            <p:tgtEl>
                                              <p:spTgt spid="19"/>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300" fill="hold"/>
                                            <p:tgtEl>
                                              <p:spTgt spid="16"/>
                                            </p:tgtEl>
                                            <p:attrNameLst>
                                              <p:attrName>ppt_w</p:attrName>
                                            </p:attrNameLst>
                                          </p:cBhvr>
                                          <p:tavLst>
                                            <p:tav tm="0">
                                              <p:val>
                                                <p:fltVal val="0"/>
                                              </p:val>
                                            </p:tav>
                                            <p:tav tm="100000">
                                              <p:val>
                                                <p:strVal val="#ppt_w"/>
                                              </p:val>
                                            </p:tav>
                                          </p:tavLst>
                                        </p:anim>
                                        <p:anim calcmode="lin" valueType="num">
                                          <p:cBhvr>
                                            <p:cTn id="22" dur="300" fill="hold"/>
                                            <p:tgtEl>
                                              <p:spTgt spid="16"/>
                                            </p:tgtEl>
                                            <p:attrNameLst>
                                              <p:attrName>ppt_h</p:attrName>
                                            </p:attrNameLst>
                                          </p:cBhvr>
                                          <p:tavLst>
                                            <p:tav tm="0">
                                              <p:val>
                                                <p:fltVal val="0"/>
                                              </p:val>
                                            </p:tav>
                                            <p:tav tm="100000">
                                              <p:val>
                                                <p:strVal val="#ppt_h"/>
                                              </p:val>
                                            </p:tav>
                                          </p:tavLst>
                                        </p:anim>
                                        <p:animEffect transition="in" filter="fade">
                                          <p:cBhvr>
                                            <p:cTn id="23" dur="300"/>
                                            <p:tgtEl>
                                              <p:spTgt spid="16"/>
                                            </p:tgtEl>
                                          </p:cBhvr>
                                        </p:animEffect>
                                      </p:childTnLst>
                                    </p:cTn>
                                  </p:par>
                                  <p:par>
                                    <p:cTn id="24" presetID="6" presetClass="emph" presetSubtype="0" autoRev="1" fill="hold" grpId="1" nodeType="withEffect">
                                      <p:stCondLst>
                                        <p:cond delay="900"/>
                                      </p:stCondLst>
                                      <p:childTnLst>
                                        <p:animScale>
                                          <p:cBhvr>
                                            <p:cTn id="25" dur="150" fill="hold"/>
                                            <p:tgtEl>
                                              <p:spTgt spid="16"/>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300" fill="hold"/>
                                            <p:tgtEl>
                                              <p:spTgt spid="14"/>
                                            </p:tgtEl>
                                            <p:attrNameLst>
                                              <p:attrName>ppt_w</p:attrName>
                                            </p:attrNameLst>
                                          </p:cBhvr>
                                          <p:tavLst>
                                            <p:tav tm="0">
                                              <p:val>
                                                <p:fltVal val="0"/>
                                              </p:val>
                                            </p:tav>
                                            <p:tav tm="100000">
                                              <p:val>
                                                <p:strVal val="#ppt_w"/>
                                              </p:val>
                                            </p:tav>
                                          </p:tavLst>
                                        </p:anim>
                                        <p:anim calcmode="lin" valueType="num">
                                          <p:cBhvr>
                                            <p:cTn id="29" dur="300" fill="hold"/>
                                            <p:tgtEl>
                                              <p:spTgt spid="14"/>
                                            </p:tgtEl>
                                            <p:attrNameLst>
                                              <p:attrName>ppt_h</p:attrName>
                                            </p:attrNameLst>
                                          </p:cBhvr>
                                          <p:tavLst>
                                            <p:tav tm="0">
                                              <p:val>
                                                <p:fltVal val="0"/>
                                              </p:val>
                                            </p:tav>
                                            <p:tav tm="100000">
                                              <p:val>
                                                <p:strVal val="#ppt_h"/>
                                              </p:val>
                                            </p:tav>
                                          </p:tavLst>
                                        </p:anim>
                                        <p:animEffect transition="in" filter="fade">
                                          <p:cBhvr>
                                            <p:cTn id="30" dur="300"/>
                                            <p:tgtEl>
                                              <p:spTgt spid="14"/>
                                            </p:tgtEl>
                                          </p:cBhvr>
                                        </p:animEffect>
                                      </p:childTnLst>
                                    </p:cTn>
                                  </p:par>
                                  <p:par>
                                    <p:cTn id="31" presetID="6" presetClass="emph" presetSubtype="0" autoRev="1" fill="hold" grpId="1" nodeType="withEffect">
                                      <p:stCondLst>
                                        <p:cond delay="1200"/>
                                      </p:stCondLst>
                                      <p:childTnLst>
                                        <p:animScale>
                                          <p:cBhvr>
                                            <p:cTn id="32" dur="150" fill="hold"/>
                                            <p:tgtEl>
                                              <p:spTgt spid="14"/>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21"/>
                                            </p:tgtEl>
                                            <p:attrNameLst>
                                              <p:attrName>style.visibility</p:attrName>
                                            </p:attrNameLst>
                                          </p:cBhvr>
                                          <p:to>
                                            <p:strVal val="visible"/>
                                          </p:to>
                                        </p:set>
                                        <p:anim calcmode="lin" valueType="num">
                                          <p:cBhvr>
                                            <p:cTn id="35" dur="300" fill="hold"/>
                                            <p:tgtEl>
                                              <p:spTgt spid="21"/>
                                            </p:tgtEl>
                                            <p:attrNameLst>
                                              <p:attrName>ppt_w</p:attrName>
                                            </p:attrNameLst>
                                          </p:cBhvr>
                                          <p:tavLst>
                                            <p:tav tm="0">
                                              <p:val>
                                                <p:fltVal val="0"/>
                                              </p:val>
                                            </p:tav>
                                            <p:tav tm="100000">
                                              <p:val>
                                                <p:strVal val="#ppt_w"/>
                                              </p:val>
                                            </p:tav>
                                          </p:tavLst>
                                        </p:anim>
                                        <p:anim calcmode="lin" valueType="num">
                                          <p:cBhvr>
                                            <p:cTn id="36" dur="300" fill="hold"/>
                                            <p:tgtEl>
                                              <p:spTgt spid="21"/>
                                            </p:tgtEl>
                                            <p:attrNameLst>
                                              <p:attrName>ppt_h</p:attrName>
                                            </p:attrNameLst>
                                          </p:cBhvr>
                                          <p:tavLst>
                                            <p:tav tm="0">
                                              <p:val>
                                                <p:fltVal val="0"/>
                                              </p:val>
                                            </p:tav>
                                            <p:tav tm="100000">
                                              <p:val>
                                                <p:strVal val="#ppt_h"/>
                                              </p:val>
                                            </p:tav>
                                          </p:tavLst>
                                        </p:anim>
                                        <p:animEffect transition="in" filter="fade">
                                          <p:cBhvr>
                                            <p:cTn id="37" dur="300"/>
                                            <p:tgtEl>
                                              <p:spTgt spid="21"/>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6" presetClass="emph" presetSubtype="0" autoRev="1" fill="hold" grpId="1" nodeType="withEffect">
                                      <p:stCondLst>
                                        <p:cond delay="800"/>
                                      </p:stCondLst>
                                      <p:childTnLst>
                                        <p:animScale>
                                          <p:cBhvr>
                                            <p:cTn id="42" dur="150" fill="hold"/>
                                            <p:tgtEl>
                                              <p:spTgt spid="21"/>
                                            </p:tgtEl>
                                          </p:cBhvr>
                                          <p:by x="110000" y="110000"/>
                                        </p:animScale>
                                      </p:childTnLst>
                                    </p:cTn>
                                  </p:par>
                                  <p:par>
                                    <p:cTn id="43" presetID="42" presetClass="entr" presetSubtype="0" fill="hold" grpId="0" nodeType="withEffect">
                                      <p:stCondLst>
                                        <p:cond delay="80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par>
                                    <p:cTn id="48" presetID="2" presetClass="entr" presetSubtype="4" fill="hold" nodeType="withEffect">
                                      <p:stCondLst>
                                        <p:cond delay="80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6" grpId="1" animBg="1"/>
          <p:bldP spid="19" grpId="0" animBg="1"/>
          <p:bldP spid="19" grpId="1" animBg="1"/>
          <p:bldP spid="20" grpId="0" animBg="1"/>
          <p:bldP spid="20" grpId="1" animBg="1"/>
          <p:bldP spid="21" grpId="0"/>
          <p:bldP spid="21" grpId="1"/>
          <p:bldP spid="22" grpId="0"/>
          <p:bldP spid="10" grpId="0"/>
          <p:bldP spid="24" grpId="0"/>
          <p:bldP spid="25" grpId="0"/>
          <p:bldP spid="26"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2987824" y="642033"/>
            <a:ext cx="3829389" cy="369332"/>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使用组件图对系统建模及应用 </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391" y="1418828"/>
            <a:ext cx="4345099" cy="2264851"/>
          </a:xfrm>
          <a:prstGeom prst="rect">
            <a:avLst/>
          </a:prstGeom>
          <a:noFill/>
        </p:spPr>
        <p:txBody>
          <a:bodyPr wrap="square">
            <a:spAutoFit/>
          </a:bodyPr>
          <a:lstStyle/>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组件图建模及绘图的步骤</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使用组件图建模的步骤可按照下列步骤进行：</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）对系统中的组件建模；</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）定义相关组件提供的接口；</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）对它们间的关系建模；</a:t>
            </a: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）对建模的结果进行精化和细化。</a:t>
            </a:r>
          </a:p>
        </p:txBody>
      </p:sp>
      <p:sp>
        <p:nvSpPr>
          <p:cNvPr id="14" name="文本框 13">
            <a:extLst>
              <a:ext uri="{FF2B5EF4-FFF2-40B4-BE49-F238E27FC236}">
                <a16:creationId xmlns:a16="http://schemas.microsoft.com/office/drawing/2014/main" id="{2EECDC68-36D9-428B-824A-C921E3378790}"/>
              </a:ext>
            </a:extLst>
          </p:cNvPr>
          <p:cNvSpPr txBox="1"/>
          <p:nvPr/>
        </p:nvSpPr>
        <p:spPr>
          <a:xfrm>
            <a:off x="421391" y="3871665"/>
            <a:ext cx="8170159" cy="787523"/>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构件图是用来反映代码的物理结构的。从构件图中，可以了解</a:t>
            </a:r>
            <a:r>
              <a:rPr lang="zh-CN" altLang="en-US" sz="1600" b="1" dirty="0">
                <a:solidFill>
                  <a:srgbClr val="EA5514"/>
                </a:solidFill>
                <a:latin typeface="微软雅黑" panose="020B0503020204020204" pitchFamily="34" charset="-122"/>
                <a:ea typeface="微软雅黑" panose="020B0503020204020204" pitchFamily="34" charset="-122"/>
              </a:rPr>
              <a:t>各软件组件之间的编译器和与运行时依赖关系</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。使用构件图可以将系统划分为内聚组件并显示代码自身的结构。</a:t>
            </a:r>
          </a:p>
        </p:txBody>
      </p:sp>
      <p:pic>
        <p:nvPicPr>
          <p:cNvPr id="3" name="图片 2">
            <a:extLst>
              <a:ext uri="{FF2B5EF4-FFF2-40B4-BE49-F238E27FC236}">
                <a16:creationId xmlns:a16="http://schemas.microsoft.com/office/drawing/2014/main" id="{F67D050B-30A5-4455-B8A4-BFF5B7F326B0}"/>
              </a:ext>
            </a:extLst>
          </p:cNvPr>
          <p:cNvPicPr>
            <a:picLocks noChangeAspect="1"/>
          </p:cNvPicPr>
          <p:nvPr/>
        </p:nvPicPr>
        <p:blipFill>
          <a:blip r:embed="rId2"/>
          <a:stretch>
            <a:fillRect/>
          </a:stretch>
        </p:blipFill>
        <p:spPr>
          <a:xfrm>
            <a:off x="4703059" y="1544793"/>
            <a:ext cx="4019550" cy="1838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19586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2987824" y="642033"/>
            <a:ext cx="3829389" cy="369332"/>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使用组件图对系统建模及应用 </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475656" y="1065716"/>
            <a:ext cx="1126273" cy="418191"/>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举例：</a:t>
            </a:r>
          </a:p>
        </p:txBody>
      </p:sp>
      <p:pic>
        <p:nvPicPr>
          <p:cNvPr id="4" name="图片 3">
            <a:extLst>
              <a:ext uri="{FF2B5EF4-FFF2-40B4-BE49-F238E27FC236}">
                <a16:creationId xmlns:a16="http://schemas.microsoft.com/office/drawing/2014/main" id="{B42B980B-AEC4-410C-B50D-3B13DBA73D20}"/>
              </a:ext>
            </a:extLst>
          </p:cNvPr>
          <p:cNvPicPr>
            <a:picLocks noChangeAspect="1"/>
          </p:cNvPicPr>
          <p:nvPr/>
        </p:nvPicPr>
        <p:blipFill>
          <a:blip r:embed="rId2"/>
          <a:stretch>
            <a:fillRect/>
          </a:stretch>
        </p:blipFill>
        <p:spPr>
          <a:xfrm>
            <a:off x="2840267" y="1274812"/>
            <a:ext cx="4124502" cy="30706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5" name="文本框 14">
            <a:extLst>
              <a:ext uri="{FF2B5EF4-FFF2-40B4-BE49-F238E27FC236}">
                <a16:creationId xmlns:a16="http://schemas.microsoft.com/office/drawing/2014/main" id="{8FB932CD-DCA5-4CA1-B8FB-C92848FBAB34}"/>
              </a:ext>
            </a:extLst>
          </p:cNvPr>
          <p:cNvSpPr txBox="1"/>
          <p:nvPr/>
        </p:nvSpPr>
        <p:spPr>
          <a:xfrm>
            <a:off x="3923928" y="4455803"/>
            <a:ext cx="2434714" cy="306174"/>
          </a:xfrm>
          <a:prstGeom prst="rect">
            <a:avLst/>
          </a:prstGeom>
          <a:noFill/>
        </p:spPr>
        <p:txBody>
          <a:bodyPr wrap="square">
            <a:spAutoFit/>
          </a:bodyPr>
          <a:lstStyle/>
          <a:p>
            <a:pPr indent="0">
              <a:lnSpc>
                <a:spcPct val="150000"/>
              </a:lnSpc>
              <a:buFont typeface="Arial" panose="020B0604020202020204" pitchFamily="34" charset="0"/>
              <a:buNone/>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rPr>
              <a:t>酒店预订系统建模子组件示意图</a:t>
            </a:r>
          </a:p>
        </p:txBody>
      </p:sp>
    </p:spTree>
    <p:extLst>
      <p:ext uri="{BB962C8B-B14F-4D97-AF65-F5344CB8AC3E}">
        <p14:creationId xmlns:p14="http://schemas.microsoft.com/office/powerpoint/2010/main" val="3005804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2987824" y="642033"/>
            <a:ext cx="3829389" cy="369332"/>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使用组件图对系统建模及应用 </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86938" y="1048517"/>
            <a:ext cx="8298923" cy="3742178"/>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rgbClr val="EA5514"/>
                </a:solidFill>
                <a:latin typeface="微软雅黑" panose="020B0503020204020204" pitchFamily="34" charset="-122"/>
                <a:ea typeface="微软雅黑" panose="020B0503020204020204" pitchFamily="34" charset="-122"/>
              </a:rPr>
              <a:t>构件图的几种使用方式</a:t>
            </a:r>
            <a:endParaRPr lang="en-US" altLang="zh-CN" sz="1600" b="1" dirty="0">
              <a:solidFill>
                <a:srgbClr val="EA5514"/>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600" b="1" dirty="0">
                <a:solidFill>
                  <a:srgbClr val="EA5514"/>
                </a:solidFill>
                <a:latin typeface="微软雅黑" panose="020B0503020204020204" pitchFamily="34" charset="-122"/>
                <a:ea typeface="微软雅黑" panose="020B0503020204020204" pitchFamily="34" charset="-122"/>
              </a:rPr>
              <a:t>（</a:t>
            </a:r>
            <a:r>
              <a:rPr lang="en-US" altLang="zh-CN" sz="1600" b="1" dirty="0">
                <a:solidFill>
                  <a:srgbClr val="EA5514"/>
                </a:solidFill>
                <a:latin typeface="微软雅黑" panose="020B0503020204020204" pitchFamily="34" charset="-122"/>
                <a:ea typeface="微软雅黑" panose="020B0503020204020204" pitchFamily="34" charset="-122"/>
              </a:rPr>
              <a:t>1</a:t>
            </a:r>
            <a:r>
              <a:rPr lang="zh-CN" altLang="en-US" sz="1600" b="1" dirty="0">
                <a:solidFill>
                  <a:srgbClr val="EA5514"/>
                </a:solidFill>
                <a:latin typeface="微软雅黑" panose="020B0503020204020204" pitchFamily="34" charset="-122"/>
                <a:ea typeface="微软雅黑" panose="020B0503020204020204" pitchFamily="34" charset="-122"/>
              </a:rPr>
              <a:t>）对源代码构建</a:t>
            </a:r>
            <a:endParaRPr lang="en-US" altLang="zh-CN" sz="1600" b="1" dirty="0">
              <a:solidFill>
                <a:srgbClr val="EA5514"/>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采用当前大多数面向对象编程语言</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将使用集成化开发</a:t>
            </a:r>
            <a:r>
              <a:rPr lang="zh-CN" altLang="en-US" sz="1600" b="1" dirty="0">
                <a:solidFill>
                  <a:srgbClr val="EA5514"/>
                </a:solidFill>
                <a:latin typeface="微软雅黑" panose="020B0503020204020204" pitchFamily="34" charset="-122"/>
                <a:ea typeface="微软雅黑" panose="020B0503020204020204" pitchFamily="34" charset="-122"/>
              </a:rPr>
              <a:t>环境</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来分割代码</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并将源代码存储到文件中。可以使用构件图来为这些文件的配置建模</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并设置配置管理系统。对源代码建模</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要遵循如下的策略：</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识别出感兴趣的相关源代码文件的集合</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并把它们建模为组件。</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对于较大的系统</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利用包</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文件夹</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对其进行分组</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通过约束来表示源代码的版本号、作者和最后修改日期等信息</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利用工具管理这个标记值。</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用依赖关系来表示这些文件向编译的依赖美系</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箭头指向为谁依赖谁。利用工具帮助产生并管理这些关系。</a:t>
            </a:r>
          </a:p>
        </p:txBody>
      </p:sp>
    </p:spTree>
    <p:extLst>
      <p:ext uri="{BB962C8B-B14F-4D97-AF65-F5344CB8AC3E}">
        <p14:creationId xmlns:p14="http://schemas.microsoft.com/office/powerpoint/2010/main" val="7554165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2987824" y="642033"/>
            <a:ext cx="3829389" cy="369332"/>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使用组件图对系统建模及应用 </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08767" y="1346820"/>
            <a:ext cx="7763899" cy="3003515"/>
          </a:xfrm>
          <a:prstGeom prst="rect">
            <a:avLst/>
          </a:prstGeom>
          <a:noFill/>
        </p:spPr>
        <p:txBody>
          <a:bodyPr wrap="square">
            <a:spAutoFit/>
          </a:bodyPr>
          <a:lstStyle/>
          <a:p>
            <a:pPr indent="0">
              <a:lnSpc>
                <a:spcPct val="150000"/>
              </a:lnSpc>
              <a:buFont typeface="Arial" panose="020B0604020202020204" pitchFamily="34" charset="0"/>
              <a:buNone/>
            </a:pPr>
            <a:r>
              <a:rPr lang="en-US" altLang="zh-CN" sz="1600" b="1" dirty="0">
                <a:solidFill>
                  <a:srgbClr val="EA5514"/>
                </a:solidFill>
                <a:latin typeface="微软雅黑" panose="020B0503020204020204" pitchFamily="34" charset="-122"/>
                <a:ea typeface="微软雅黑" panose="020B0503020204020204" pitchFamily="34" charset="-122"/>
              </a:rPr>
              <a:t>2)</a:t>
            </a:r>
            <a:r>
              <a:rPr lang="zh-CN" altLang="en-US" sz="1600" b="1" dirty="0">
                <a:solidFill>
                  <a:srgbClr val="EA5514"/>
                </a:solidFill>
                <a:latin typeface="微软雅黑" panose="020B0503020204020204" pitchFamily="34" charset="-122"/>
                <a:ea typeface="微软雅黑" panose="020B0503020204020204" pitchFamily="34" charset="-122"/>
              </a:rPr>
              <a:t>对可执行体的发布建模</a:t>
            </a:r>
            <a:endParaRPr lang="en-US" altLang="zh-CN" sz="1600" b="1" dirty="0">
              <a:solidFill>
                <a:srgbClr val="EA5514"/>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软件的发布是交付给内部或外部用户的相对完整而且一致的组件系列。在组件的语境中</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一个发布注重交付一个运行系统所必需的部分。当用构件图对发布建模时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其实是在对构成软件的物理部分</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即部署组件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所做的决策进行可视化、详述和文档化。</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对可执行程序的结构建模要遵循如下策略。</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识别想建模的构件集合</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考虑集合中各构件的不同类型</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indent="0">
              <a:lnSpc>
                <a:spcPct val="150000"/>
              </a:lnSpc>
              <a:buFont typeface="Arial" panose="020B0604020202020204" pitchFamily="34" charset="0"/>
              <a:buNone/>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对这个集合中的每个构件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分析它们之间的关系</a:t>
            </a:r>
          </a:p>
        </p:txBody>
      </p:sp>
    </p:spTree>
    <p:extLst>
      <p:ext uri="{BB962C8B-B14F-4D97-AF65-F5344CB8AC3E}">
        <p14:creationId xmlns:p14="http://schemas.microsoft.com/office/powerpoint/2010/main" val="3935002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2987824" y="642033"/>
            <a:ext cx="3829389" cy="369332"/>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使用组件图对系统建模及应用 </a:t>
            </a:r>
            <a:endParaRPr b="1" i="0" dirty="0">
              <a:solidFill>
                <a:srgbClr val="EA5514"/>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DFCBF03-6E4A-41DD-9561-6FA600FADFAF}"/>
              </a:ext>
            </a:extLst>
          </p:cNvPr>
          <p:cNvPicPr>
            <a:picLocks noChangeAspect="1"/>
          </p:cNvPicPr>
          <p:nvPr/>
        </p:nvPicPr>
        <p:blipFill>
          <a:blip r:embed="rId2"/>
          <a:stretch>
            <a:fillRect/>
          </a:stretch>
        </p:blipFill>
        <p:spPr>
          <a:xfrm>
            <a:off x="558650" y="1272098"/>
            <a:ext cx="3599198" cy="3227782"/>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42DD0962-B170-4870-8F5A-1452AEF36DF7}"/>
              </a:ext>
            </a:extLst>
          </p:cNvPr>
          <p:cNvPicPr>
            <a:picLocks noChangeAspect="1"/>
          </p:cNvPicPr>
          <p:nvPr/>
        </p:nvPicPr>
        <p:blipFill>
          <a:blip r:embed="rId3"/>
          <a:stretch>
            <a:fillRect/>
          </a:stretch>
        </p:blipFill>
        <p:spPr>
          <a:xfrm>
            <a:off x="4600101" y="1272098"/>
            <a:ext cx="4073843" cy="32277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86042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14865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a:t>
            </a:r>
            <a:endPar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文本框 7"/>
          <p:cNvSpPr txBox="1"/>
          <p:nvPr/>
        </p:nvSpPr>
        <p:spPr>
          <a:xfrm>
            <a:off x="2987824" y="642033"/>
            <a:ext cx="3829389" cy="369332"/>
          </a:xfrm>
          <a:prstGeom prst="rect">
            <a:avLst/>
          </a:prstGeom>
          <a:noFill/>
        </p:spPr>
        <p:txBody>
          <a:bodyPr wrap="square">
            <a:spAutoFit/>
          </a:bodyPr>
          <a:lstStyle/>
          <a:p>
            <a:pPr algn="dist"/>
            <a:r>
              <a:rPr lang="zh-CN" altLang="en-US" b="1" i="0" dirty="0">
                <a:solidFill>
                  <a:srgbClr val="EA5514"/>
                </a:solidFill>
                <a:latin typeface="微软雅黑" panose="020B0503020204020204" pitchFamily="34" charset="-122"/>
                <a:ea typeface="微软雅黑" panose="020B0503020204020204" pitchFamily="34" charset="-122"/>
              </a:rPr>
              <a:t>使用组件图对系统建模及应用 </a:t>
            </a:r>
            <a:endParaRPr b="1" i="0" dirty="0">
              <a:solidFill>
                <a:srgbClr val="EA551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94679" y="1274812"/>
            <a:ext cx="7763899" cy="3372846"/>
          </a:xfrm>
          <a:prstGeom prst="rect">
            <a:avLst/>
          </a:prstGeom>
          <a:noFill/>
        </p:spPr>
        <p:txBody>
          <a:bodyPr wrap="square">
            <a:spAutoFit/>
          </a:bodyPr>
          <a:lstStyle/>
          <a:p>
            <a:pPr indent="0">
              <a:lnSpc>
                <a:spcPct val="150000"/>
              </a:lnSpc>
              <a:buFont typeface="Arial" panose="020B0604020202020204" pitchFamily="34" charset="0"/>
              <a:buNone/>
            </a:pPr>
            <a:r>
              <a:rPr lang="en-US" altLang="zh-CN" sz="1600" b="1" dirty="0">
                <a:solidFill>
                  <a:srgbClr val="EA5514"/>
                </a:solidFill>
                <a:latin typeface="微软雅黑" panose="020B0503020204020204" pitchFamily="34" charset="-122"/>
                <a:ea typeface="微软雅黑" panose="020B0503020204020204" pitchFamily="34" charset="-122"/>
              </a:rPr>
              <a:t>3)</a:t>
            </a:r>
            <a:r>
              <a:rPr lang="zh-CN" altLang="en-US" sz="1600" b="1" dirty="0">
                <a:solidFill>
                  <a:srgbClr val="EA5514"/>
                </a:solidFill>
                <a:latin typeface="微软雅黑" panose="020B0503020204020204" pitchFamily="34" charset="-122"/>
                <a:ea typeface="微软雅黑" panose="020B0503020204020204" pitchFamily="34" charset="-122"/>
              </a:rPr>
              <a:t>对物理数据库建模</a:t>
            </a:r>
            <a:endParaRPr lang="en-US" altLang="zh-CN" sz="1600" b="1" dirty="0">
              <a:solidFill>
                <a:srgbClr val="EA5514"/>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可以把物理数据库看作模式</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Schema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在比特世界中的具体实现。实际上</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模式提供了对永久信息的应用程序编程接口</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API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物理数据库模型表示了这些信息在关系型数据库的表中或者在面向对象数据库的页中的存储。可以用构件图表示这些以及其他种类的物理数据库。</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altLang="zh-CN" sz="1600" b="1" dirty="0">
                <a:solidFill>
                  <a:srgbClr val="EA5514"/>
                </a:solidFill>
                <a:latin typeface="微软雅黑" panose="020B0503020204020204" pitchFamily="34" charset="-122"/>
                <a:ea typeface="微软雅黑" panose="020B0503020204020204" pitchFamily="34" charset="-122"/>
              </a:rPr>
              <a:t>4)</a:t>
            </a:r>
            <a:r>
              <a:rPr lang="zh-CN" altLang="en-US" sz="1600" b="1" dirty="0">
                <a:solidFill>
                  <a:srgbClr val="EA5514"/>
                </a:solidFill>
                <a:latin typeface="微软雅黑" panose="020B0503020204020204" pitchFamily="34" charset="-122"/>
                <a:ea typeface="微软雅黑" panose="020B0503020204020204" pitchFamily="34" charset="-122"/>
              </a:rPr>
              <a:t>对可适应的系统建模</a:t>
            </a:r>
            <a:endParaRPr lang="en-US" altLang="zh-CN" sz="1600" b="1" dirty="0">
              <a:solidFill>
                <a:srgbClr val="EA5514"/>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某些系统是相对静态的</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其组件进人现场、参与执行、然后离开。另外一些系统则是较为动态的</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其中</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包括一此为了负载均衡和故障恢复而进行迁移的可移动的代理或组件。可以将构件图与对行为建模的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UML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的一些图结合起来表示这类系统。</a:t>
            </a:r>
          </a:p>
        </p:txBody>
      </p:sp>
    </p:spTree>
    <p:extLst>
      <p:ext uri="{BB962C8B-B14F-4D97-AF65-F5344CB8AC3E}">
        <p14:creationId xmlns:p14="http://schemas.microsoft.com/office/powerpoint/2010/main" val="11450881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350828" y="2212095"/>
            <a:ext cx="4685667"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包图</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包图概述</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14" name="文本框 13"/>
          <p:cNvSpPr txBox="1"/>
          <p:nvPr/>
        </p:nvSpPr>
        <p:spPr>
          <a:xfrm>
            <a:off x="1043608" y="1202804"/>
            <a:ext cx="6536331" cy="1705403"/>
          </a:xfrm>
          <a:prstGeom prst="rect">
            <a:avLst/>
          </a:prstGeom>
          <a:noFill/>
        </p:spPr>
        <p:txBody>
          <a:bodyPr wrap="square">
            <a:spAutoFit/>
          </a:bodyPr>
          <a:lstStyle/>
          <a:p>
            <a:pPr marL="742950" lvl="1"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包是一种</a:t>
            </a:r>
            <a:r>
              <a:rPr lang="zh-CN" altLang="en-US" b="1" dirty="0">
                <a:solidFill>
                  <a:srgbClr val="FF3300"/>
                </a:solidFill>
                <a:latin typeface="微软雅黑" panose="020B0503020204020204" pitchFamily="34" charset="-122"/>
                <a:ea typeface="微软雅黑" panose="020B0503020204020204" pitchFamily="34" charset="-122"/>
                <a:sym typeface="+mn-ea"/>
              </a:rPr>
              <a:t>把元素组织到一起的通用机制</a:t>
            </a:r>
            <a:r>
              <a:rPr lang="zh-CN" altLang="en-US" b="1" dirty="0">
                <a:latin typeface="微软雅黑" panose="020B0503020204020204" pitchFamily="34" charset="-122"/>
                <a:ea typeface="微软雅黑" panose="020B0503020204020204" pitchFamily="34" charset="-122"/>
                <a:sym typeface="+mn-ea"/>
              </a:rPr>
              <a:t>，包可以嵌套于其他包中。</a:t>
            </a:r>
            <a:endParaRPr lang="zh-CN" altLang="en-US" b="1" dirty="0">
              <a:latin typeface="微软雅黑" panose="020B0503020204020204" pitchFamily="34" charset="-122"/>
              <a:ea typeface="微软雅黑" panose="020B0503020204020204" pitchFamily="34" charset="-122"/>
            </a:endParaRPr>
          </a:p>
          <a:p>
            <a:pPr marL="742950" lvl="1"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包图用于</a:t>
            </a:r>
            <a:r>
              <a:rPr lang="zh-CN" altLang="en-US" b="1" dirty="0">
                <a:solidFill>
                  <a:srgbClr val="FF3300"/>
                </a:solidFill>
                <a:latin typeface="微软雅黑" panose="020B0503020204020204" pitchFamily="34" charset="-122"/>
                <a:ea typeface="微软雅黑" panose="020B0503020204020204" pitchFamily="34" charset="-122"/>
                <a:sym typeface="+mn-ea"/>
              </a:rPr>
              <a:t>描述包与包之间的关系</a:t>
            </a:r>
            <a:r>
              <a:rPr lang="zh-CN" altLang="en-US" b="1" dirty="0">
                <a:latin typeface="微软雅黑" panose="020B0503020204020204" pitchFamily="34" charset="-122"/>
                <a:ea typeface="微软雅黑" panose="020B0503020204020204" pitchFamily="34" charset="-122"/>
                <a:sym typeface="+mn-ea"/>
              </a:rPr>
              <a:t>，包的图标是一个</a:t>
            </a:r>
            <a:r>
              <a:rPr lang="zh-CN" altLang="en-US" b="1" dirty="0">
                <a:solidFill>
                  <a:srgbClr val="FF3300"/>
                </a:solidFill>
                <a:latin typeface="微软雅黑" panose="020B0503020204020204" pitchFamily="34" charset="-122"/>
                <a:ea typeface="微软雅黑" panose="020B0503020204020204" pitchFamily="34" charset="-122"/>
                <a:sym typeface="+mn-ea"/>
              </a:rPr>
              <a:t>带标签的文件夹</a:t>
            </a:r>
            <a:r>
              <a:rPr lang="zh-CN" altLang="en-US" b="1" dirty="0">
                <a:latin typeface="微软雅黑" panose="020B0503020204020204" pitchFamily="34" charset="-122"/>
                <a:ea typeface="微软雅黑" panose="020B0503020204020204" pitchFamily="34" charset="-122"/>
                <a:sym typeface="+mn-ea"/>
              </a:rPr>
              <a:t>。</a:t>
            </a:r>
            <a:endParaRPr lang="en-US" altLang="zh-CN" sz="1800" b="1" dirty="0">
              <a:latin typeface="微软雅黑" panose="020B0503020204020204" pitchFamily="34" charset="-122"/>
              <a:ea typeface="微软雅黑" panose="020B0503020204020204" pitchFamily="34" charset="-122"/>
            </a:endParaRPr>
          </a:p>
        </p:txBody>
      </p:sp>
      <p:pic>
        <p:nvPicPr>
          <p:cNvPr id="5124" name="Picture 4"/>
          <p:cNvPicPr>
            <a:picLocks noChangeAspect="1"/>
          </p:cNvPicPr>
          <p:nvPr/>
        </p:nvPicPr>
        <p:blipFill>
          <a:blip r:embed="rId3"/>
          <a:stretch>
            <a:fillRect/>
          </a:stretch>
        </p:blipFill>
        <p:spPr>
          <a:xfrm>
            <a:off x="3745706" y="3147020"/>
            <a:ext cx="1652588" cy="125158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1043608" y="960857"/>
            <a:ext cx="6990952" cy="1526187"/>
          </a:xfrm>
          <a:prstGeom prst="rect">
            <a:avLst/>
          </a:prstGeom>
          <a:noFill/>
        </p:spPr>
        <p:txBody>
          <a:bodyPr wrap="square">
            <a:spAutoFit/>
          </a:bodyPr>
          <a:lstStyle/>
          <a:p>
            <a:pPr>
              <a:lnSpc>
                <a:spcPct val="150000"/>
              </a:lnSpc>
            </a:pPr>
            <a:r>
              <a:rPr lang="en-US" altLang="zh-CN" sz="1600" b="1" dirty="0">
                <a:solidFill>
                  <a:srgbClr val="333333"/>
                </a:solidFill>
                <a:latin typeface="微软雅黑" panose="020B0503020204020204" pitchFamily="34" charset="-122"/>
                <a:ea typeface="微软雅黑" panose="020B0503020204020204" pitchFamily="34" charset="-122"/>
              </a:rPr>
              <a:t>    </a:t>
            </a:r>
            <a:r>
              <a:rPr lang="zh-CN" altLang="en-US" sz="1600" b="1" i="0" dirty="0">
                <a:solidFill>
                  <a:srgbClr val="333333"/>
                </a:solidFill>
                <a:effectLst/>
                <a:latin typeface="微软雅黑" panose="020B0503020204020204" pitchFamily="34" charset="-122"/>
                <a:ea typeface="微软雅黑" panose="020B0503020204020204" pitchFamily="34" charset="-122"/>
              </a:rPr>
              <a:t>类是对一组具有相同属性、操作、关系和语义的对象的抽象。主要包括名称部分（</a:t>
            </a:r>
            <a:r>
              <a:rPr lang="en-US" altLang="zh-CN" sz="1600" b="1" i="0" dirty="0">
                <a:solidFill>
                  <a:srgbClr val="333333"/>
                </a:solidFill>
                <a:effectLst/>
                <a:latin typeface="微软雅黑" panose="020B0503020204020204" pitchFamily="34" charset="-122"/>
                <a:ea typeface="微软雅黑" panose="020B0503020204020204" pitchFamily="34" charset="-122"/>
              </a:rPr>
              <a:t>Name</a:t>
            </a:r>
            <a:r>
              <a:rPr lang="zh-CN" altLang="en-US" sz="1600" b="1" i="0" dirty="0">
                <a:solidFill>
                  <a:srgbClr val="333333"/>
                </a:solidFill>
                <a:effectLst/>
                <a:latin typeface="微软雅黑" panose="020B0503020204020204" pitchFamily="34" charset="-122"/>
                <a:ea typeface="微软雅黑" panose="020B0503020204020204" pitchFamily="34" charset="-122"/>
              </a:rPr>
              <a:t>）、属性部分（</a:t>
            </a:r>
            <a:r>
              <a:rPr lang="en-US" altLang="zh-CN" sz="1600" b="1" i="0" dirty="0">
                <a:solidFill>
                  <a:srgbClr val="333333"/>
                </a:solidFill>
                <a:effectLst/>
                <a:latin typeface="微软雅黑" panose="020B0503020204020204" pitchFamily="34" charset="-122"/>
                <a:ea typeface="微软雅黑" panose="020B0503020204020204" pitchFamily="34" charset="-122"/>
              </a:rPr>
              <a:t>Attribute</a:t>
            </a:r>
            <a:r>
              <a:rPr lang="zh-CN" altLang="en-US" sz="1600" b="1" i="0" dirty="0">
                <a:solidFill>
                  <a:srgbClr val="333333"/>
                </a:solidFill>
                <a:effectLst/>
                <a:latin typeface="微软雅黑" panose="020B0503020204020204" pitchFamily="34" charset="-122"/>
                <a:ea typeface="微软雅黑" panose="020B0503020204020204" pitchFamily="34" charset="-122"/>
              </a:rPr>
              <a:t>）和操作部分（</a:t>
            </a:r>
            <a:r>
              <a:rPr lang="en-US" altLang="zh-CN" sz="1600" b="1" i="0" dirty="0">
                <a:solidFill>
                  <a:srgbClr val="333333"/>
                </a:solidFill>
                <a:effectLst/>
                <a:latin typeface="微软雅黑" panose="020B0503020204020204" pitchFamily="34" charset="-122"/>
                <a:ea typeface="微软雅黑" panose="020B0503020204020204" pitchFamily="34" charset="-122"/>
              </a:rPr>
              <a:t>Operation</a:t>
            </a:r>
            <a:r>
              <a:rPr lang="zh-CN" altLang="en-US" sz="1600" b="1" i="0" dirty="0">
                <a:solidFill>
                  <a:srgbClr val="333333"/>
                </a:solidFill>
                <a:effectLst/>
                <a:latin typeface="微软雅黑" panose="020B0503020204020204" pitchFamily="34" charset="-122"/>
                <a:ea typeface="微软雅黑" panose="020B0503020204020204" pitchFamily="34" charset="-122"/>
              </a:rPr>
              <a:t>）。在</a:t>
            </a:r>
            <a:r>
              <a:rPr lang="en-US" altLang="zh-CN" sz="1600" b="1" i="0" dirty="0">
                <a:solidFill>
                  <a:srgbClr val="333333"/>
                </a:solidFill>
                <a:effectLst/>
                <a:latin typeface="微软雅黑" panose="020B0503020204020204" pitchFamily="34" charset="-122"/>
                <a:ea typeface="微软雅黑" panose="020B0503020204020204" pitchFamily="34" charset="-122"/>
              </a:rPr>
              <a:t>UML</a:t>
            </a:r>
            <a:r>
              <a:rPr lang="zh-CN" altLang="en-US" sz="1600" b="1" i="0" dirty="0">
                <a:solidFill>
                  <a:srgbClr val="333333"/>
                </a:solidFill>
                <a:effectLst/>
                <a:latin typeface="微软雅黑" panose="020B0503020204020204" pitchFamily="34" charset="-122"/>
                <a:ea typeface="微软雅黑" panose="020B0503020204020204" pitchFamily="34" charset="-122"/>
              </a:rPr>
              <a:t>中类用一个矩形框表示，它包含三个区域，最上面是类名、中间是类的属性、最下面是类的方法。 </a:t>
            </a:r>
          </a:p>
        </p:txBody>
      </p:sp>
      <p:sp>
        <p:nvSpPr>
          <p:cNvPr id="15" name="文本框 14">
            <a:extLst>
              <a:ext uri="{FF2B5EF4-FFF2-40B4-BE49-F238E27FC236}">
                <a16:creationId xmlns:a16="http://schemas.microsoft.com/office/drawing/2014/main" id="{81E28ED8-1B98-4E02-B99B-1D5B1D364EEA}"/>
              </a:ext>
            </a:extLst>
          </p:cNvPr>
          <p:cNvSpPr txBox="1"/>
          <p:nvPr/>
        </p:nvSpPr>
        <p:spPr>
          <a:xfrm>
            <a:off x="4103948" y="4438992"/>
            <a:ext cx="936104"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5.1 </a:t>
            </a:r>
            <a:r>
              <a:rPr lang="zh-CN" altLang="en-US" sz="1400" dirty="0">
                <a:latin typeface="微软雅黑" panose="020B0503020204020204" pitchFamily="34" charset="-122"/>
                <a:ea typeface="微软雅黑" panose="020B0503020204020204" pitchFamily="34" charset="-122"/>
              </a:rPr>
              <a:t>类</a:t>
            </a:r>
          </a:p>
        </p:txBody>
      </p:sp>
      <p:pic>
        <p:nvPicPr>
          <p:cNvPr id="13" name="Picture 4">
            <a:extLst>
              <a:ext uri="{FF2B5EF4-FFF2-40B4-BE49-F238E27FC236}">
                <a16:creationId xmlns:a16="http://schemas.microsoft.com/office/drawing/2014/main" id="{60B750C3-E697-4994-A361-0CBD5C8D6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2843808" y="2570956"/>
            <a:ext cx="3311525" cy="170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94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包之间的关系</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9" name="文本框 8"/>
          <p:cNvSpPr txBox="1"/>
          <p:nvPr/>
        </p:nvSpPr>
        <p:spPr>
          <a:xfrm>
            <a:off x="551635" y="855632"/>
            <a:ext cx="7764781" cy="2120902"/>
          </a:xfrm>
          <a:prstGeom prst="rect">
            <a:avLst/>
          </a:prstGeom>
          <a:noFill/>
        </p:spPr>
        <p:txBody>
          <a:bodyPr wrap="square">
            <a:spAutoFit/>
          </a:bodyPr>
          <a:lstStyle/>
          <a:p>
            <a:pPr marL="742950" lvl="1" indent="-285750" eaLnBrk="1" hangingPunct="1">
              <a:lnSpc>
                <a:spcPct val="150000"/>
              </a:lnSpc>
              <a:buFont typeface="Arial" panose="020B0604020202020204" pitchFamily="34" charset="0"/>
              <a:buChar char="•"/>
            </a:pPr>
            <a:r>
              <a:rPr lang="zh-CN" altLang="en-US" b="1" dirty="0">
                <a:solidFill>
                  <a:srgbClr val="FF3300"/>
                </a:solidFill>
                <a:latin typeface="微软雅黑" panose="020B0503020204020204" pitchFamily="34" charset="-122"/>
                <a:ea typeface="微软雅黑" panose="020B0503020204020204" pitchFamily="34" charset="-122"/>
                <a:sym typeface="+mn-ea"/>
              </a:rPr>
              <a:t>引入关系</a:t>
            </a:r>
            <a:r>
              <a:rPr lang="zh-CN" altLang="en-US" b="1" dirty="0">
                <a:latin typeface="微软雅黑" panose="020B0503020204020204" pitchFamily="34" charset="-122"/>
                <a:ea typeface="微软雅黑" panose="020B0503020204020204" pitchFamily="34" charset="-122"/>
                <a:sym typeface="+mn-ea"/>
              </a:rPr>
              <a:t>：一个包中的类可以被另一个指定包（以及嵌套于其中的那些包）中的类</a:t>
            </a:r>
            <a:r>
              <a:rPr lang="zh-CN" altLang="en-US" b="1" dirty="0">
                <a:solidFill>
                  <a:srgbClr val="FF3300"/>
                </a:solidFill>
                <a:latin typeface="微软雅黑" panose="020B0503020204020204" pitchFamily="34" charset="-122"/>
                <a:ea typeface="微软雅黑" panose="020B0503020204020204" pitchFamily="34" charset="-122"/>
                <a:sym typeface="+mn-ea"/>
              </a:rPr>
              <a:t>引用</a:t>
            </a:r>
            <a:r>
              <a:rPr lang="zh-CN" altLang="en-US" b="1" dirty="0">
                <a:latin typeface="微软雅黑" panose="020B0503020204020204" pitchFamily="34" charset="-122"/>
                <a:ea typeface="微软雅黑" panose="020B0503020204020204" pitchFamily="34" charset="-122"/>
                <a:sym typeface="+mn-ea"/>
              </a:rPr>
              <a:t>。</a:t>
            </a:r>
            <a:endParaRPr lang="zh-CN" altLang="en-US" b="1" dirty="0">
              <a:latin typeface="微软雅黑" panose="020B0503020204020204" pitchFamily="34" charset="-122"/>
              <a:ea typeface="微软雅黑" panose="020B0503020204020204" pitchFamily="34" charset="-122"/>
            </a:endParaRPr>
          </a:p>
          <a:p>
            <a:pPr marL="742950" lvl="1"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引入关系是依赖关系的一种，需要在依赖线上增加一个</a:t>
            </a:r>
            <a:r>
              <a:rPr lang="en-US" altLang="zh-CN" b="1" dirty="0">
                <a:solidFill>
                  <a:srgbClr val="FF3300"/>
                </a:solidFill>
                <a:latin typeface="微软雅黑" panose="020B0503020204020204" pitchFamily="34" charset="-122"/>
                <a:ea typeface="微软雅黑" panose="020B0503020204020204" pitchFamily="34" charset="-122"/>
                <a:sym typeface="+mn-ea"/>
              </a:rPr>
              <a:t>&lt;&lt;import&gt;&gt;</a:t>
            </a:r>
            <a:r>
              <a:rPr lang="zh-CN" altLang="en-US" b="1" dirty="0">
                <a:latin typeface="微软雅黑" panose="020B0503020204020204" pitchFamily="34" charset="-122"/>
                <a:ea typeface="微软雅黑" panose="020B0503020204020204" pitchFamily="34" charset="-122"/>
                <a:sym typeface="+mn-ea"/>
              </a:rPr>
              <a:t>衍型，包之间一般依赖关系都属于引入关系。</a:t>
            </a:r>
            <a:endParaRPr lang="zh-CN" altLang="en-US" b="1" dirty="0">
              <a:latin typeface="微软雅黑" panose="020B0503020204020204" pitchFamily="34" charset="-122"/>
              <a:ea typeface="微软雅黑" panose="020B0503020204020204" pitchFamily="34" charset="-122"/>
            </a:endParaRPr>
          </a:p>
          <a:p>
            <a:pPr marL="285750" indent="-285750">
              <a:lnSpc>
                <a:spcPct val="150000"/>
              </a:lnSpc>
            </a:pPr>
            <a:r>
              <a:rPr lang="zh-CN" altLang="en-US" sz="1800" b="1" dirty="0">
                <a:latin typeface="微软雅黑" panose="020B0503020204020204" pitchFamily="34" charset="-122"/>
                <a:ea typeface="微软雅黑" panose="020B0503020204020204" pitchFamily="34" charset="-122"/>
              </a:rPr>
              <a:t> </a:t>
            </a:r>
          </a:p>
        </p:txBody>
      </p:sp>
      <p:pic>
        <p:nvPicPr>
          <p:cNvPr id="6148" name="Picture 4"/>
          <p:cNvPicPr>
            <a:picLocks noChangeAspect="1"/>
          </p:cNvPicPr>
          <p:nvPr/>
        </p:nvPicPr>
        <p:blipFill>
          <a:blip r:embed="rId2"/>
          <a:stretch>
            <a:fillRect/>
          </a:stretch>
        </p:blipFill>
        <p:spPr>
          <a:xfrm>
            <a:off x="2555776" y="2782755"/>
            <a:ext cx="3930749" cy="204682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包之间的关系</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9" name="文本框 8"/>
          <p:cNvSpPr txBox="1"/>
          <p:nvPr/>
        </p:nvSpPr>
        <p:spPr>
          <a:xfrm>
            <a:off x="794679" y="986780"/>
            <a:ext cx="7871636" cy="1337945"/>
          </a:xfrm>
          <a:prstGeom prst="rect">
            <a:avLst/>
          </a:prstGeom>
          <a:noFill/>
        </p:spPr>
        <p:txBody>
          <a:bodyPr wrap="square">
            <a:spAutoFit/>
          </a:bodyPr>
          <a:lstStyle/>
          <a:p>
            <a:pPr marL="0" lvl="1" indent="-285750">
              <a:lnSpc>
                <a:spcPct val="150000"/>
              </a:lnSpc>
            </a:pPr>
            <a:r>
              <a:rPr lang="zh-CN" altLang="en-US" b="1" dirty="0">
                <a:solidFill>
                  <a:srgbClr val="FF3300"/>
                </a:solidFill>
                <a:latin typeface="微软雅黑" panose="020B0503020204020204" pitchFamily="34" charset="-122"/>
                <a:ea typeface="微软雅黑" panose="020B0503020204020204" pitchFamily="34" charset="-122"/>
                <a:sym typeface="+mn-ea"/>
              </a:rPr>
              <a:t>泛化关系</a:t>
            </a:r>
            <a:r>
              <a:rPr lang="zh-CN" altLang="en-US" b="1" dirty="0">
                <a:latin typeface="微软雅黑" panose="020B0503020204020204" pitchFamily="34" charset="-122"/>
                <a:ea typeface="微软雅黑" panose="020B0503020204020204" pitchFamily="34" charset="-122"/>
                <a:sym typeface="+mn-ea"/>
              </a:rPr>
              <a:t>：表示一个包继承了另一个包的全部内容，同时又补充自己增加的内容。</a:t>
            </a:r>
            <a:endParaRPr lang="zh-CN" altLang="en-US" b="1" dirty="0">
              <a:latin typeface="微软雅黑" panose="020B0503020204020204" pitchFamily="34" charset="-122"/>
              <a:ea typeface="微软雅黑" panose="020B0503020204020204" pitchFamily="34" charset="-122"/>
            </a:endParaRPr>
          </a:p>
          <a:p>
            <a:pPr marL="285750" indent="-285750">
              <a:lnSpc>
                <a:spcPct val="150000"/>
              </a:lnSpc>
            </a:pPr>
            <a:r>
              <a:rPr lang="zh-CN" altLang="en-US" sz="1800" b="1" dirty="0">
                <a:latin typeface="微软雅黑" panose="020B0503020204020204" pitchFamily="34" charset="-122"/>
                <a:ea typeface="微软雅黑" panose="020B0503020204020204" pitchFamily="34" charset="-122"/>
              </a:rPr>
              <a:t> </a:t>
            </a:r>
          </a:p>
        </p:txBody>
      </p:sp>
      <p:pic>
        <p:nvPicPr>
          <p:cNvPr id="7172" name="Picture 4"/>
          <p:cNvPicPr>
            <a:picLocks noChangeAspect="1"/>
          </p:cNvPicPr>
          <p:nvPr/>
        </p:nvPicPr>
        <p:blipFill>
          <a:blip r:embed="rId2"/>
          <a:stretch>
            <a:fillRect/>
          </a:stretch>
        </p:blipFill>
        <p:spPr>
          <a:xfrm>
            <a:off x="3463528" y="1994892"/>
            <a:ext cx="2216944" cy="257318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包之间的关系</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9" name="文本框 8"/>
          <p:cNvSpPr txBox="1"/>
          <p:nvPr/>
        </p:nvSpPr>
        <p:spPr>
          <a:xfrm>
            <a:off x="683917" y="770228"/>
            <a:ext cx="8145306" cy="458908"/>
          </a:xfrm>
          <a:prstGeom prst="rect">
            <a:avLst/>
          </a:prstGeom>
          <a:noFill/>
        </p:spPr>
        <p:txBody>
          <a:bodyPr wrap="square">
            <a:spAutoFit/>
          </a:bodyPr>
          <a:lstStyle/>
          <a:p>
            <a:pPr marL="285750" indent="-285750">
              <a:lnSpc>
                <a:spcPct val="150000"/>
              </a:lnSpc>
            </a:pPr>
            <a:r>
              <a:rPr lang="zh-CN" altLang="en-US" b="1" dirty="0">
                <a:solidFill>
                  <a:srgbClr val="FF3300"/>
                </a:solidFill>
                <a:latin typeface="微软雅黑" panose="020B0503020204020204" pitchFamily="34" charset="-122"/>
                <a:ea typeface="微软雅黑" panose="020B0503020204020204" pitchFamily="34" charset="-122"/>
                <a:sym typeface="+mn-ea"/>
              </a:rPr>
              <a:t>嵌套关系</a:t>
            </a:r>
            <a:r>
              <a:rPr lang="zh-CN" altLang="en-US" b="1" dirty="0">
                <a:latin typeface="微软雅黑" panose="020B0503020204020204" pitchFamily="34" charset="-122"/>
                <a:ea typeface="微软雅黑" panose="020B0503020204020204" pitchFamily="34" charset="-122"/>
                <a:sym typeface="+mn-ea"/>
              </a:rPr>
              <a:t>：一个包中可以包含若干个子包，构成了包的嵌套层次结构。</a:t>
            </a:r>
            <a:r>
              <a:rPr lang="zh-CN" altLang="en-US" sz="1800" b="1" dirty="0">
                <a:latin typeface="微软雅黑" panose="020B0503020204020204" pitchFamily="34" charset="-122"/>
                <a:ea typeface="微软雅黑" panose="020B0503020204020204" pitchFamily="34" charset="-122"/>
              </a:rPr>
              <a:t> </a:t>
            </a:r>
          </a:p>
        </p:txBody>
      </p:sp>
      <p:pic>
        <p:nvPicPr>
          <p:cNvPr id="8196" name="Picture 4"/>
          <p:cNvPicPr>
            <a:picLocks noChangeAspect="1"/>
          </p:cNvPicPr>
          <p:nvPr/>
        </p:nvPicPr>
        <p:blipFill>
          <a:blip r:embed="rId2"/>
          <a:stretch>
            <a:fillRect/>
          </a:stretch>
        </p:blipFill>
        <p:spPr>
          <a:xfrm>
            <a:off x="804998" y="2689225"/>
            <a:ext cx="1976438" cy="839788"/>
          </a:xfrm>
          <a:prstGeom prst="rect">
            <a:avLst/>
          </a:prstGeom>
          <a:ln>
            <a:noFill/>
          </a:ln>
          <a:effectLst>
            <a:outerShdw blurRad="292100" dist="139700" dir="2700000" algn="tl" rotWithShape="0">
              <a:srgbClr val="333333">
                <a:alpha val="65000"/>
              </a:srgbClr>
            </a:outerShdw>
          </a:effectLst>
        </p:spPr>
      </p:pic>
      <p:sp>
        <p:nvSpPr>
          <p:cNvPr id="8198" name="AutoShape 6"/>
          <p:cNvSpPr/>
          <p:nvPr/>
        </p:nvSpPr>
        <p:spPr>
          <a:xfrm>
            <a:off x="3419872" y="3058168"/>
            <a:ext cx="1524000" cy="381000"/>
          </a:xfrm>
          <a:prstGeom prst="rightArrow">
            <a:avLst>
              <a:gd name="adj1" fmla="val 50000"/>
              <a:gd name="adj2" fmla="val 1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l" eaLnBrk="1" hangingPunct="1"/>
            <a:endParaRPr lang="zh-CN" altLang="en-US" sz="1800" dirty="0">
              <a:solidFill>
                <a:schemeClr val="tx1"/>
              </a:solidFill>
              <a:latin typeface="Arial" panose="020B0604020202020204" pitchFamily="34" charset="0"/>
              <a:ea typeface="宋体" panose="02010600030101010101" pitchFamily="2" charset="-122"/>
            </a:endParaRPr>
          </a:p>
        </p:txBody>
      </p:sp>
      <p:pic>
        <p:nvPicPr>
          <p:cNvPr id="8197" name="Picture 5"/>
          <p:cNvPicPr>
            <a:picLocks noChangeAspect="1"/>
          </p:cNvPicPr>
          <p:nvPr/>
        </p:nvPicPr>
        <p:blipFill>
          <a:blip r:embed="rId3"/>
          <a:stretch>
            <a:fillRect/>
          </a:stretch>
        </p:blipFill>
        <p:spPr>
          <a:xfrm>
            <a:off x="5435601" y="1859296"/>
            <a:ext cx="2393950" cy="277874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包图的建模技术</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9" name="文本框 8"/>
          <p:cNvSpPr txBox="1"/>
          <p:nvPr/>
        </p:nvSpPr>
        <p:spPr>
          <a:xfrm>
            <a:off x="1331640" y="914772"/>
            <a:ext cx="8145306" cy="3782895"/>
          </a:xfrm>
          <a:prstGeom prst="rect">
            <a:avLst/>
          </a:prstGeom>
          <a:noFill/>
        </p:spPr>
        <p:txBody>
          <a:bodyPr wrap="square">
            <a:spAutoFit/>
          </a:bodyPr>
          <a:lstStyle/>
          <a:p>
            <a:pPr eaLnBrk="1" hangingPunct="1">
              <a:lnSpc>
                <a:spcPct val="150000"/>
              </a:lnSpc>
            </a:pPr>
            <a:r>
              <a:rPr lang="zh-CN" altLang="en-US" b="1" dirty="0">
                <a:latin typeface="微软雅黑" panose="020B0503020204020204" pitchFamily="34" charset="-122"/>
                <a:ea typeface="微软雅黑" panose="020B0503020204020204" pitchFamily="34" charset="-122"/>
                <a:sym typeface="+mn-ea"/>
              </a:rPr>
              <a:t>包图建模技巧：</a:t>
            </a:r>
            <a:endParaRPr lang="zh-CN" altLang="en-US" b="1" dirty="0">
              <a:latin typeface="微软雅黑" panose="020B0503020204020204" pitchFamily="34" charset="-122"/>
              <a:ea typeface="微软雅黑" panose="020B0503020204020204" pitchFamily="34" charset="-122"/>
            </a:endParaRPr>
          </a:p>
          <a:p>
            <a:pPr marL="742950" lvl="1"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两种组包方式：</a:t>
            </a:r>
            <a:endParaRPr lang="zh-CN" altLang="en-US" b="1" dirty="0">
              <a:latin typeface="微软雅黑" panose="020B0503020204020204" pitchFamily="34" charset="-122"/>
              <a:ea typeface="微软雅黑" panose="020B0503020204020204" pitchFamily="34" charset="-122"/>
            </a:endParaRPr>
          </a:p>
          <a:p>
            <a:pPr marL="1200150" lvl="2"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根据系统分层架构组包（</a:t>
            </a:r>
            <a:r>
              <a:rPr lang="zh-CN" altLang="en-US" b="1" dirty="0">
                <a:solidFill>
                  <a:srgbClr val="FF3300"/>
                </a:solidFill>
                <a:latin typeface="微软雅黑" panose="020B0503020204020204" pitchFamily="34" charset="-122"/>
                <a:ea typeface="微软雅黑" panose="020B0503020204020204" pitchFamily="34" charset="-122"/>
                <a:sym typeface="+mn-ea"/>
              </a:rPr>
              <a:t>推荐使用</a:t>
            </a:r>
            <a:r>
              <a:rPr lang="zh-CN" altLang="en-US" b="1" dirty="0">
                <a:latin typeface="微软雅黑" panose="020B0503020204020204" pitchFamily="34" charset="-122"/>
                <a:ea typeface="微软雅黑" panose="020B0503020204020204" pitchFamily="34" charset="-122"/>
                <a:sym typeface="+mn-ea"/>
              </a:rPr>
              <a:t>）；</a:t>
            </a:r>
            <a:endParaRPr lang="zh-CN" altLang="en-US" b="1" dirty="0">
              <a:latin typeface="微软雅黑" panose="020B0503020204020204" pitchFamily="34" charset="-122"/>
              <a:ea typeface="微软雅黑" panose="020B0503020204020204" pitchFamily="34" charset="-122"/>
            </a:endParaRPr>
          </a:p>
          <a:p>
            <a:pPr marL="1200150" lvl="2"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根据系统业务功能模块组包。</a:t>
            </a:r>
            <a:endParaRPr lang="zh-CN" altLang="en-US" b="1" dirty="0">
              <a:latin typeface="微软雅黑" panose="020B0503020204020204" pitchFamily="34" charset="-122"/>
              <a:ea typeface="微软雅黑" panose="020B0503020204020204" pitchFamily="34" charset="-122"/>
            </a:endParaRPr>
          </a:p>
          <a:p>
            <a:pPr marL="742950" lvl="1"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参照类之间的关系确定包之间的关系；</a:t>
            </a:r>
            <a:endParaRPr lang="zh-CN" altLang="en-US" b="1" dirty="0">
              <a:latin typeface="微软雅黑" panose="020B0503020204020204" pitchFamily="34" charset="-122"/>
              <a:ea typeface="微软雅黑" panose="020B0503020204020204" pitchFamily="34" charset="-122"/>
            </a:endParaRPr>
          </a:p>
          <a:p>
            <a:pPr marL="742950" lvl="1"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减少包的嵌套层次，一般不超过三层；</a:t>
            </a:r>
            <a:endParaRPr lang="zh-CN" altLang="en-US" b="1" dirty="0">
              <a:latin typeface="微软雅黑" panose="020B0503020204020204" pitchFamily="34" charset="-122"/>
              <a:ea typeface="微软雅黑" panose="020B0503020204020204" pitchFamily="34" charset="-122"/>
            </a:endParaRPr>
          </a:p>
          <a:p>
            <a:pPr marL="742950" lvl="1"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每个包的子包控制在</a:t>
            </a:r>
            <a:r>
              <a:rPr lang="en-US" altLang="zh-CN" b="1" dirty="0">
                <a:latin typeface="微软雅黑" panose="020B0503020204020204" pitchFamily="34" charset="-122"/>
                <a:ea typeface="微软雅黑" panose="020B0503020204020204" pitchFamily="34" charset="-122"/>
                <a:sym typeface="+mn-ea"/>
              </a:rPr>
              <a:t>7±2</a:t>
            </a:r>
            <a:r>
              <a:rPr lang="zh-CN" altLang="en-US" b="1" dirty="0">
                <a:latin typeface="微软雅黑" panose="020B0503020204020204" pitchFamily="34" charset="-122"/>
                <a:ea typeface="微软雅黑" panose="020B0503020204020204" pitchFamily="34" charset="-122"/>
                <a:sym typeface="+mn-ea"/>
              </a:rPr>
              <a:t>个；</a:t>
            </a:r>
            <a:endParaRPr lang="zh-CN" altLang="en-US" b="1" dirty="0">
              <a:latin typeface="微软雅黑" panose="020B0503020204020204" pitchFamily="34" charset="-122"/>
              <a:ea typeface="微软雅黑" panose="020B0503020204020204" pitchFamily="34" charset="-122"/>
            </a:endParaRPr>
          </a:p>
          <a:p>
            <a:pPr marL="742950" lvl="1"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如果几个包有若干相同组成部分，可优先考虑将它们合并；</a:t>
            </a:r>
            <a:endParaRPr lang="zh-CN" altLang="en-US" b="1" dirty="0">
              <a:latin typeface="微软雅黑" panose="020B0503020204020204" pitchFamily="34" charset="-122"/>
              <a:ea typeface="微软雅黑" panose="020B0503020204020204" pitchFamily="34" charset="-122"/>
            </a:endParaRPr>
          </a:p>
          <a:p>
            <a:pPr marL="742950" lvl="1"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可通过包图来体现系统的分层架构。</a:t>
            </a:r>
            <a:r>
              <a:rPr lang="zh-CN" altLang="en-US" sz="1800" b="1" dirty="0">
                <a:latin typeface="微软雅黑" panose="020B0503020204020204" pitchFamily="34" charset="-122"/>
                <a:ea typeface="微软雅黑" panose="020B0503020204020204" pitchFamily="34" charset="-122"/>
              </a:rPr>
              <a: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537654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一个建模实例（基于</a:t>
            </a:r>
            <a:r>
              <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B/S</a:t>
            </a:r>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的</a:t>
            </a:r>
            <a:r>
              <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OA</a:t>
            </a:r>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系统的包图）</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pic>
        <p:nvPicPr>
          <p:cNvPr id="11268" name="Picture 4"/>
          <p:cNvPicPr>
            <a:picLocks noChangeAspect="1"/>
          </p:cNvPicPr>
          <p:nvPr/>
        </p:nvPicPr>
        <p:blipFill>
          <a:blip r:embed="rId2"/>
          <a:stretch>
            <a:fillRect/>
          </a:stretch>
        </p:blipFill>
        <p:spPr>
          <a:xfrm>
            <a:off x="1027336" y="1132989"/>
            <a:ext cx="4609083" cy="3673395"/>
          </a:xfrm>
          <a:prstGeom prst="rect">
            <a:avLst/>
          </a:prstGeom>
          <a:noFill/>
          <a:ln w="9525">
            <a:noFill/>
          </a:ln>
        </p:spPr>
      </p:pic>
      <p:sp>
        <p:nvSpPr>
          <p:cNvPr id="3" name="Rectangle 39"/>
          <p:cNvSpPr>
            <a:spLocks noChangeArrowheads="1"/>
          </p:cNvSpPr>
          <p:nvPr/>
        </p:nvSpPr>
        <p:spPr bwMode="auto">
          <a:xfrm>
            <a:off x="6012160" y="810078"/>
            <a:ext cx="2634615" cy="401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lnSpc>
                <a:spcPct val="150000"/>
              </a:lnSpc>
              <a:buFont typeface="Arial" panose="020B0604020202020204" pitchFamily="34" charset="0"/>
              <a:buChar char="•"/>
            </a:pPr>
            <a:r>
              <a:rPr lang="zh-CN" altLang="en-US"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在该图中，</a:t>
            </a:r>
            <a:r>
              <a:rPr lang="en-US" altLang="zh-CN"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dto</a:t>
            </a:r>
            <a:r>
              <a:rPr lang="zh-CN" altLang="en-US"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数据传输对象包与</a:t>
            </a:r>
            <a:r>
              <a:rPr lang="en-US" altLang="zh-CN"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util</a:t>
            </a:r>
            <a:r>
              <a:rPr lang="zh-CN" altLang="en-US"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工具类包是实现功能的核心包，因此它们被大多数包引入</a:t>
            </a:r>
          </a:p>
          <a:p>
            <a:pPr marL="285750" indent="-285750">
              <a:lnSpc>
                <a:spcPct val="150000"/>
              </a:lnSpc>
              <a:buFont typeface="Arial" panose="020B0604020202020204" pitchFamily="34" charset="0"/>
              <a:buChar char="•"/>
            </a:pPr>
            <a:r>
              <a:rPr lang="en-US" altLang="zh-CN"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ibl</a:t>
            </a:r>
            <a:r>
              <a:rPr lang="zh-CN" altLang="en-US"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与</a:t>
            </a:r>
            <a:r>
              <a:rPr lang="en-US" altLang="zh-CN"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idao</a:t>
            </a:r>
            <a:r>
              <a:rPr lang="zh-CN" altLang="en-US"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是两个接口包，因此它们与它们的实现类包是泛化关系。</a:t>
            </a:r>
          </a:p>
          <a:p>
            <a:pPr marL="285750" indent="-285750">
              <a:lnSpc>
                <a:spcPct val="150000"/>
              </a:lnSpc>
              <a:buFont typeface="Arial" panose="020B0604020202020204" pitchFamily="34" charset="0"/>
              <a:buChar char="•"/>
            </a:pPr>
            <a:r>
              <a:rPr lang="en-US" altLang="zh-CN"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servlet</a:t>
            </a:r>
            <a:r>
              <a:rPr lang="zh-CN" altLang="en-US"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包直接对网络传输进行操作，因此它引入</a:t>
            </a:r>
            <a:r>
              <a:rPr lang="en-US" altLang="zh-CN"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vo</a:t>
            </a:r>
            <a:r>
              <a:rPr lang="zh-CN" altLang="en-US" sz="1600" b="1" dirty="0">
                <a:solidFill>
                  <a:srgbClr val="404040"/>
                </a:solidFill>
                <a:latin typeface="微软雅黑" panose="020B0503020204020204" pitchFamily="34" charset="-122"/>
                <a:ea typeface="微软雅黑" panose="020B0503020204020204" pitchFamily="34" charset="-122"/>
                <a:cs typeface="宋体" panose="02010600030101010101" pitchFamily="2" charset="-122"/>
              </a:rPr>
              <a:t>页面显示包来完成自己的任务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22" presetClass="entr" presetSubtype="8" fill="hold" grpId="0" nodeType="withEffect">
                                  <p:stCondLst>
                                    <p:cond delay="50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350828" y="2212095"/>
            <a:ext cx="468566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4400" b="1" dirty="0">
                <a:solidFill>
                  <a:srgbClr val="EA5514"/>
                </a:solidFill>
                <a:latin typeface="微软雅黑" pitchFamily="34" charset="-122"/>
                <a:ea typeface="微软雅黑" pitchFamily="34" charset="-122"/>
                <a:cs typeface="宋体" pitchFamily="2" charset="-122"/>
              </a:rPr>
              <a:t>UML2.0</a:t>
            </a:r>
            <a:r>
              <a:rPr lang="zh-CN" altLang="en-US" sz="4400" b="1" dirty="0">
                <a:solidFill>
                  <a:srgbClr val="EA5514"/>
                </a:solidFill>
                <a:latin typeface="微软雅黑" pitchFamily="34" charset="-122"/>
                <a:ea typeface="微软雅黑" pitchFamily="34" charset="-122"/>
                <a:cs typeface="宋体" pitchFamily="2" charset="-122"/>
              </a:rPr>
              <a:t>新图</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47821630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65909BB3-58E6-4498-B0A7-9D3F239D53CB}"/>
              </a:ext>
            </a:extLst>
          </p:cNvPr>
          <p:cNvGrpSpPr/>
          <p:nvPr/>
        </p:nvGrpSpPr>
        <p:grpSpPr>
          <a:xfrm>
            <a:off x="0" y="1130796"/>
            <a:ext cx="9144000" cy="2448272"/>
            <a:chOff x="-4282523" y="2186464"/>
            <a:chExt cx="9144000" cy="2729894"/>
          </a:xfrm>
        </p:grpSpPr>
        <p:sp>
          <p:nvSpPr>
            <p:cNvPr id="10" name="Rectangle 2" descr="psb">
              <a:extLst>
                <a:ext uri="{FF2B5EF4-FFF2-40B4-BE49-F238E27FC236}">
                  <a16:creationId xmlns:a16="http://schemas.microsoft.com/office/drawing/2014/main" id="{9AFBCF2C-CF5C-48AA-B6F2-545BC57EED1F}"/>
                </a:ext>
              </a:extLst>
            </p:cNvPr>
            <p:cNvSpPr>
              <a:spLocks noChangeArrowheads="1"/>
            </p:cNvSpPr>
            <p:nvPr/>
          </p:nvSpPr>
          <p:spPr bwMode="auto">
            <a:xfrm>
              <a:off x="-4282523" y="2201733"/>
              <a:ext cx="9144000" cy="2714625"/>
            </a:xfrm>
            <a:prstGeom prst="rect">
              <a:avLst/>
            </a:prstGeom>
            <a:blipFill dpi="0" rotWithShape="1">
              <a:blip r:embed="rId3"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3EAE40C2-D3C0-4CA7-875A-E9C632EB3FD0}"/>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36979" y="276943"/>
            <a:ext cx="29359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组合结构图的基本概念</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21" name="文本框 20">
            <a:extLst>
              <a:ext uri="{FF2B5EF4-FFF2-40B4-BE49-F238E27FC236}">
                <a16:creationId xmlns:a16="http://schemas.microsoft.com/office/drawing/2014/main" id="{B9CA4F27-6E95-461C-B91E-E9ACCB193EA1}"/>
              </a:ext>
            </a:extLst>
          </p:cNvPr>
          <p:cNvSpPr txBox="1"/>
          <p:nvPr/>
        </p:nvSpPr>
        <p:spPr>
          <a:xfrm>
            <a:off x="683567" y="1255846"/>
            <a:ext cx="7776864" cy="1566904"/>
          </a:xfrm>
          <a:prstGeom prst="rect">
            <a:avLst/>
          </a:prstGeom>
          <a:noFill/>
        </p:spPr>
        <p:txBody>
          <a:bodyPr wrap="square">
            <a:spAutoFit/>
          </a:bodyPr>
          <a:lstStyle/>
          <a:p>
            <a:pPr>
              <a:lnSpc>
                <a:spcPct val="150000"/>
              </a:lnSpc>
            </a:pPr>
            <a:r>
              <a:rPr lang="en-US" altLang="zh-CN" sz="1600" b="1" dirty="0">
                <a:solidFill>
                  <a:srgbClr val="ED7641"/>
                </a:solidFill>
                <a:latin typeface="微软雅黑" panose="020B0503020204020204" pitchFamily="34" charset="-122"/>
                <a:ea typeface="微软雅黑" panose="020B0503020204020204" pitchFamily="34" charset="-122"/>
              </a:rPr>
              <a:t>	</a:t>
            </a:r>
            <a:r>
              <a:rPr lang="zh-CN" altLang="en-US" sz="1600" b="1" dirty="0">
                <a:solidFill>
                  <a:srgbClr val="ED7641"/>
                </a:solidFill>
                <a:latin typeface="微软雅黑" panose="020B0503020204020204" pitchFamily="34" charset="-122"/>
                <a:ea typeface="微软雅黑" panose="020B0503020204020204" pitchFamily="34" charset="-122"/>
              </a:rPr>
              <a:t>组合结构图</a:t>
            </a:r>
            <a:r>
              <a:rPr lang="zh-CN" altLang="en-US" sz="1600" b="1" dirty="0">
                <a:solidFill>
                  <a:schemeClr val="bg1"/>
                </a:solidFill>
                <a:latin typeface="微软雅黑" panose="020B0503020204020204" pitchFamily="34" charset="-122"/>
                <a:ea typeface="微软雅黑" panose="020B0503020204020204" pitchFamily="34" charset="-122"/>
              </a:rPr>
              <a:t>将每一个类放在一个整体中，从类的</a:t>
            </a:r>
            <a:r>
              <a:rPr lang="zh-CN" altLang="en-US" sz="1600" b="1" dirty="0">
                <a:solidFill>
                  <a:srgbClr val="ED7641"/>
                </a:solidFill>
                <a:latin typeface="微软雅黑" panose="020B0503020204020204" pitchFamily="34" charset="-122"/>
                <a:ea typeface="微软雅黑" panose="020B0503020204020204" pitchFamily="34" charset="-122"/>
              </a:rPr>
              <a:t>内部结构</a:t>
            </a:r>
            <a:r>
              <a:rPr lang="zh-CN" altLang="en-US" sz="1600" b="1" dirty="0">
                <a:solidFill>
                  <a:schemeClr val="bg1"/>
                </a:solidFill>
                <a:latin typeface="微软雅黑" panose="020B0503020204020204" pitchFamily="34" charset="-122"/>
                <a:ea typeface="微软雅黑" panose="020B0503020204020204" pitchFamily="34" charset="-122"/>
              </a:rPr>
              <a:t>来审视一个类。其反映类、接门或组件（和它们的属性）来描述</a:t>
            </a:r>
            <a:r>
              <a:rPr lang="zh-CN" altLang="en-US" sz="1600" b="1" dirty="0">
                <a:solidFill>
                  <a:srgbClr val="ED7641"/>
                </a:solidFill>
                <a:latin typeface="微软雅黑" panose="020B0503020204020204" pitchFamily="34" charset="-122"/>
                <a:ea typeface="微软雅黑" panose="020B0503020204020204" pitchFamily="34" charset="-122"/>
              </a:rPr>
              <a:t>功能内部</a:t>
            </a:r>
            <a:r>
              <a:rPr lang="zh-CN" altLang="en-US" sz="1600" b="1" dirty="0">
                <a:solidFill>
                  <a:schemeClr val="bg1"/>
                </a:solidFill>
                <a:latin typeface="微软雅黑" panose="020B0503020204020204" pitchFamily="34" charset="-122"/>
                <a:ea typeface="微软雅黑" panose="020B0503020204020204" pitchFamily="34" charset="-122"/>
              </a:rPr>
              <a:t>的合作。 组合结构图 和类图类似，是它们的</a:t>
            </a:r>
            <a:r>
              <a:rPr lang="zh-CN" altLang="en-US" sz="1600" b="1" dirty="0">
                <a:solidFill>
                  <a:srgbClr val="ED7641"/>
                </a:solidFill>
                <a:latin typeface="微软雅黑" panose="020B0503020204020204" pitchFamily="34" charset="-122"/>
                <a:ea typeface="微软雅黑" panose="020B0503020204020204" pitchFamily="34" charset="-122"/>
              </a:rPr>
              <a:t>模型结构</a:t>
            </a:r>
            <a:r>
              <a:rPr lang="zh-CN" altLang="en-US" sz="1600" b="1" dirty="0">
                <a:solidFill>
                  <a:schemeClr val="bg1"/>
                </a:solidFill>
                <a:latin typeface="微软雅黑" panose="020B0503020204020204" pitchFamily="34" charset="-122"/>
                <a:ea typeface="微软雅黑" panose="020B0503020204020204" pitchFamily="34" charset="-122"/>
              </a:rPr>
              <a:t>的特定使用。 </a:t>
            </a:r>
          </a:p>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a:t>
            </a:r>
            <a:r>
              <a:rPr lang="en-US" altLang="zh-CN" sz="1600" b="1" dirty="0">
                <a:solidFill>
                  <a:schemeClr val="bg1"/>
                </a:solidFill>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D8F62E5-6D62-4AAA-B124-08C56C961EAD}"/>
              </a:ext>
            </a:extLst>
          </p:cNvPr>
          <p:cNvPicPr>
            <a:picLocks noChangeAspect="1"/>
          </p:cNvPicPr>
          <p:nvPr/>
        </p:nvPicPr>
        <p:blipFill>
          <a:blip r:embed="rId4"/>
          <a:stretch>
            <a:fillRect/>
          </a:stretch>
        </p:blipFill>
        <p:spPr>
          <a:xfrm>
            <a:off x="1556484" y="2754199"/>
            <a:ext cx="6031030" cy="18724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2155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2878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组合结构图的基本元素</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6FEF8741-2C16-4C58-ACB7-2BA9908BAE7E}"/>
              </a:ext>
            </a:extLst>
          </p:cNvPr>
          <p:cNvSpPr txBox="1"/>
          <p:nvPr/>
        </p:nvSpPr>
        <p:spPr>
          <a:xfrm>
            <a:off x="1331640" y="1922884"/>
            <a:ext cx="6693401" cy="1705403"/>
          </a:xfrm>
          <a:prstGeom prst="rect">
            <a:avLst/>
          </a:prstGeom>
          <a:noFill/>
        </p:spPr>
        <p:txBody>
          <a:bodyPr wrap="square">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组合结构图的</a:t>
            </a:r>
            <a:r>
              <a:rPr lang="zh-CN" altLang="en-US" b="1" dirty="0">
                <a:solidFill>
                  <a:srgbClr val="ED7641"/>
                </a:solidFill>
                <a:latin typeface="微软雅黑" panose="020B0503020204020204" pitchFamily="34" charset="-122"/>
                <a:ea typeface="微软雅黑" panose="020B0503020204020204" pitchFamily="34" charset="-122"/>
              </a:rPr>
              <a:t>基本元素</a:t>
            </a:r>
            <a:r>
              <a:rPr lang="zh-CN" altLang="en-US" b="1" dirty="0">
                <a:latin typeface="微软雅黑" panose="020B0503020204020204" pitchFamily="34" charset="-122"/>
                <a:ea typeface="微软雅黑" panose="020B0503020204020204" pitchFamily="34" charset="-122"/>
              </a:rPr>
              <a:t>如下：</a:t>
            </a: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ED7641"/>
                </a:solidFill>
                <a:latin typeface="微软雅黑" panose="020B0503020204020204" pitchFamily="34" charset="-122"/>
                <a:ea typeface="微软雅黑" panose="020B0503020204020204" pitchFamily="34" charset="-122"/>
              </a:rPr>
              <a:t>部件</a:t>
            </a:r>
            <a:r>
              <a:rPr lang="zh-CN" altLang="en-US" b="1" dirty="0">
                <a:latin typeface="微软雅黑" panose="020B0503020204020204" pitchFamily="34" charset="-122"/>
                <a:ea typeface="微软雅黑" panose="020B0503020204020204" pitchFamily="34" charset="-122"/>
              </a:rPr>
              <a:t>：部件表示被描述事物所拥有的内部成分。</a:t>
            </a:r>
          </a:p>
          <a:p>
            <a:pPr algn="ctr">
              <a:lnSpc>
                <a:spcPct val="15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zh-CN" altLang="en-US" b="1" dirty="0">
                <a:solidFill>
                  <a:srgbClr val="ED7641"/>
                </a:solidFill>
                <a:latin typeface="微软雅黑" panose="020B0503020204020204" pitchFamily="34" charset="-122"/>
                <a:ea typeface="微软雅黑" panose="020B0503020204020204" pitchFamily="34" charset="-122"/>
              </a:rPr>
              <a:t>连接件</a:t>
            </a:r>
            <a:r>
              <a:rPr lang="zh-CN" altLang="en-US" b="1" dirty="0">
                <a:latin typeface="微软雅黑" panose="020B0503020204020204" pitchFamily="34" charset="-122"/>
                <a:ea typeface="微软雅黑" panose="020B0503020204020204" pitchFamily="34" charset="-122"/>
              </a:rPr>
              <a:t>：连接件表示部件之间的关系。</a:t>
            </a:r>
          </a:p>
          <a:p>
            <a:pPr algn="ctr">
              <a:lnSpc>
                <a:spcPct val="15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zh-CN" altLang="en-US" b="1" dirty="0">
                <a:solidFill>
                  <a:srgbClr val="ED7641"/>
                </a:solidFill>
                <a:latin typeface="微软雅黑" panose="020B0503020204020204" pitchFamily="34" charset="-122"/>
                <a:ea typeface="微软雅黑" panose="020B0503020204020204" pitchFamily="34" charset="-122"/>
              </a:rPr>
              <a:t>端口</a:t>
            </a:r>
            <a:r>
              <a:rPr lang="zh-CN" altLang="en-US" b="1" dirty="0">
                <a:latin typeface="微软雅黑" panose="020B0503020204020204" pitchFamily="34" charset="-122"/>
                <a:ea typeface="微软雅黑" panose="020B0503020204020204" pitchFamily="34" charset="-122"/>
              </a:rPr>
              <a:t>：端口表示部件和外部环境的交互点。</a:t>
            </a:r>
          </a:p>
        </p:txBody>
      </p:sp>
    </p:spTree>
    <p:extLst>
      <p:ext uri="{BB962C8B-B14F-4D97-AF65-F5344CB8AC3E}">
        <p14:creationId xmlns:p14="http://schemas.microsoft.com/office/powerpoint/2010/main" val="8640782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8"/>
            <a:ext cx="27199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组合结构图建模技术及应用</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矩形 9">
            <a:extLst>
              <a:ext uri="{FF2B5EF4-FFF2-40B4-BE49-F238E27FC236}">
                <a16:creationId xmlns:a16="http://schemas.microsoft.com/office/drawing/2014/main" id="{B4F28F57-E267-4A39-954F-1A654A7DD7EF}"/>
              </a:ext>
            </a:extLst>
          </p:cNvPr>
          <p:cNvSpPr/>
          <p:nvPr/>
        </p:nvSpPr>
        <p:spPr>
          <a:xfrm>
            <a:off x="841508" y="698748"/>
            <a:ext cx="6898844" cy="2264851"/>
          </a:xfrm>
          <a:prstGeom prst="rect">
            <a:avLst/>
          </a:prstGeom>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组合结构图</a:t>
            </a:r>
            <a:r>
              <a:rPr lang="zh-CN" altLang="en-US" sz="1600" b="1" dirty="0">
                <a:solidFill>
                  <a:srgbClr val="ED7641"/>
                </a:solidFill>
                <a:latin typeface="微软雅黑" panose="020B0503020204020204" pitchFamily="34" charset="-122"/>
                <a:ea typeface="微软雅黑" panose="020B0503020204020204" pitchFamily="34" charset="-122"/>
              </a:rPr>
              <a:t>建模技巧</a:t>
            </a:r>
            <a:endParaRPr lang="en-US" altLang="zh-CN" sz="1600" b="1" dirty="0">
              <a:solidFill>
                <a:srgbClr val="ED7641"/>
              </a:solidFill>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组合结构图所能够表达的信息，使用组合或者聚合也能够表示，只是一种</a:t>
            </a:r>
            <a:r>
              <a:rPr lang="zh-CN" altLang="en-US" sz="1600" b="1" dirty="0">
                <a:solidFill>
                  <a:srgbClr val="ED7641"/>
                </a:solidFill>
                <a:latin typeface="微软雅黑" panose="020B0503020204020204" pitchFamily="34" charset="-122"/>
                <a:ea typeface="微软雅黑" panose="020B0503020204020204" pitchFamily="34" charset="-122"/>
              </a:rPr>
              <a:t>新的表达形式</a:t>
            </a:r>
            <a:endParaRPr lang="en-US" altLang="zh-CN" sz="1600" b="1" dirty="0">
              <a:solidFill>
                <a:srgbClr val="ED7641"/>
              </a:solidFill>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）组合结构图可以表示一个</a:t>
            </a:r>
            <a:r>
              <a:rPr lang="zh-CN" altLang="en-US" sz="1600" b="1" dirty="0">
                <a:solidFill>
                  <a:srgbClr val="ED7641"/>
                </a:solidFill>
                <a:latin typeface="微软雅黑" panose="020B0503020204020204" pitchFamily="34" charset="-122"/>
                <a:ea typeface="微软雅黑" panose="020B0503020204020204" pitchFamily="34" charset="-122"/>
              </a:rPr>
              <a:t>类</a:t>
            </a:r>
            <a:r>
              <a:rPr lang="zh-CN" altLang="en-US" sz="1600" b="1" dirty="0">
                <a:latin typeface="微软雅黑" panose="020B0503020204020204" pitchFamily="34" charset="-122"/>
                <a:ea typeface="微软雅黑" panose="020B0503020204020204" pitchFamily="34" charset="-122"/>
              </a:rPr>
              <a:t>的内部成员</a:t>
            </a:r>
            <a:r>
              <a:rPr lang="zh-CN" altLang="en-US" sz="1600" b="1" dirty="0">
                <a:solidFill>
                  <a:srgbClr val="ED7641"/>
                </a:solidFill>
                <a:latin typeface="微软雅黑" panose="020B0503020204020204" pitchFamily="34" charset="-122"/>
                <a:ea typeface="微软雅黑" panose="020B0503020204020204" pitchFamily="34" charset="-122"/>
              </a:rPr>
              <a:t>对象</a:t>
            </a:r>
            <a:r>
              <a:rPr lang="zh-CN" altLang="en-US" sz="1600" b="1" dirty="0">
                <a:latin typeface="微软雅黑" panose="020B0503020204020204" pitchFamily="34" charset="-122"/>
                <a:ea typeface="微软雅黑" panose="020B0503020204020204" pitchFamily="34" charset="-122"/>
              </a:rPr>
              <a:t>之间的</a:t>
            </a:r>
            <a:r>
              <a:rPr lang="zh-CN" altLang="en-US" sz="1600" b="1" dirty="0">
                <a:solidFill>
                  <a:srgbClr val="ED7641"/>
                </a:solidFill>
                <a:latin typeface="微软雅黑" panose="020B0503020204020204" pitchFamily="34" charset="-122"/>
                <a:ea typeface="微软雅黑" panose="020B0503020204020204" pitchFamily="34" charset="-122"/>
              </a:rPr>
              <a:t>相互关系</a:t>
            </a:r>
            <a:r>
              <a:rPr lang="zh-CN" altLang="en-US" sz="1600" b="1" dirty="0">
                <a:latin typeface="微软雅黑" panose="020B0503020204020204" pitchFamily="34" charset="-122"/>
                <a:ea typeface="微软雅黑" panose="020B0503020204020204" pitchFamily="34" charset="-122"/>
              </a:rPr>
              <a:t>，是对传统类图的一个补充。</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）组合结构图适用于表示含有内部类的类与</a:t>
            </a:r>
            <a:r>
              <a:rPr lang="zh-CN" altLang="en-US" sz="1600" b="1" dirty="0">
                <a:solidFill>
                  <a:srgbClr val="ED7641"/>
                </a:solidFill>
                <a:latin typeface="微软雅黑" panose="020B0503020204020204" pitchFamily="34" charset="-122"/>
                <a:ea typeface="微软雅黑" panose="020B0503020204020204" pitchFamily="34" charset="-122"/>
              </a:rPr>
              <a:t>外部接口</a:t>
            </a:r>
            <a:r>
              <a:rPr lang="zh-CN" altLang="en-US" sz="1600" b="1" dirty="0">
                <a:latin typeface="微软雅黑" panose="020B0503020204020204" pitchFamily="34" charset="-122"/>
                <a:ea typeface="微软雅黑" panose="020B0503020204020204" pitchFamily="34" charset="-122"/>
              </a:rPr>
              <a:t>之间的相互关系</a:t>
            </a:r>
          </a:p>
        </p:txBody>
      </p:sp>
      <p:pic>
        <p:nvPicPr>
          <p:cNvPr id="2" name="图片 1">
            <a:extLst>
              <a:ext uri="{FF2B5EF4-FFF2-40B4-BE49-F238E27FC236}">
                <a16:creationId xmlns:a16="http://schemas.microsoft.com/office/drawing/2014/main" id="{370F6550-B01A-4A9E-B2D6-03BA071B1CE3}"/>
              </a:ext>
            </a:extLst>
          </p:cNvPr>
          <p:cNvPicPr>
            <a:picLocks noChangeAspect="1"/>
          </p:cNvPicPr>
          <p:nvPr/>
        </p:nvPicPr>
        <p:blipFill>
          <a:blip r:embed="rId2"/>
          <a:stretch>
            <a:fillRect/>
          </a:stretch>
        </p:blipFill>
        <p:spPr>
          <a:xfrm>
            <a:off x="2195736" y="3087343"/>
            <a:ext cx="4458323" cy="15910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文本框 2">
            <a:extLst>
              <a:ext uri="{FF2B5EF4-FFF2-40B4-BE49-F238E27FC236}">
                <a16:creationId xmlns:a16="http://schemas.microsoft.com/office/drawing/2014/main" id="{58F43F0C-7187-413D-A532-35C0017D3709}"/>
              </a:ext>
            </a:extLst>
          </p:cNvPr>
          <p:cNvSpPr txBox="1"/>
          <p:nvPr/>
        </p:nvSpPr>
        <p:spPr>
          <a:xfrm>
            <a:off x="3419872" y="4802146"/>
            <a:ext cx="3384376"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数据库访问的组合结构图</a:t>
            </a:r>
          </a:p>
        </p:txBody>
      </p:sp>
    </p:spTree>
    <p:extLst>
      <p:ext uri="{BB962C8B-B14F-4D97-AF65-F5344CB8AC3E}">
        <p14:creationId xmlns:p14="http://schemas.microsoft.com/office/powerpoint/2010/main" val="2387053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65909BB3-58E6-4498-B0A7-9D3F239D53CB}"/>
              </a:ext>
            </a:extLst>
          </p:cNvPr>
          <p:cNvGrpSpPr/>
          <p:nvPr/>
        </p:nvGrpSpPr>
        <p:grpSpPr>
          <a:xfrm>
            <a:off x="0" y="1130796"/>
            <a:ext cx="9144000" cy="3476576"/>
            <a:chOff x="-4282523" y="2186464"/>
            <a:chExt cx="9144000" cy="2729894"/>
          </a:xfrm>
        </p:grpSpPr>
        <p:sp>
          <p:nvSpPr>
            <p:cNvPr id="10" name="Rectangle 2" descr="psb">
              <a:extLst>
                <a:ext uri="{FF2B5EF4-FFF2-40B4-BE49-F238E27FC236}">
                  <a16:creationId xmlns:a16="http://schemas.microsoft.com/office/drawing/2014/main" id="{9AFBCF2C-CF5C-48AA-B6F2-545BC57EED1F}"/>
                </a:ext>
              </a:extLst>
            </p:cNvPr>
            <p:cNvSpPr>
              <a:spLocks noChangeArrowheads="1"/>
            </p:cNvSpPr>
            <p:nvPr/>
          </p:nvSpPr>
          <p:spPr bwMode="auto">
            <a:xfrm>
              <a:off x="-4282523" y="2201733"/>
              <a:ext cx="9144000" cy="2714625"/>
            </a:xfrm>
            <a:prstGeom prst="rect">
              <a:avLst/>
            </a:prstGeom>
            <a:blipFill dpi="0" rotWithShape="1">
              <a:blip r:embed="rId3"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3EAE40C2-D3C0-4CA7-875A-E9C632EB3FD0}"/>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36979" y="276943"/>
            <a:ext cx="29359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定时图概述</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21" name="文本框 20">
            <a:extLst>
              <a:ext uri="{FF2B5EF4-FFF2-40B4-BE49-F238E27FC236}">
                <a16:creationId xmlns:a16="http://schemas.microsoft.com/office/drawing/2014/main" id="{B9CA4F27-6E95-461C-B91E-E9ACCB193EA1}"/>
              </a:ext>
            </a:extLst>
          </p:cNvPr>
          <p:cNvSpPr txBox="1"/>
          <p:nvPr/>
        </p:nvSpPr>
        <p:spPr>
          <a:xfrm>
            <a:off x="378504" y="1302276"/>
            <a:ext cx="8496944" cy="3003515"/>
          </a:xfrm>
          <a:prstGeom prst="rect">
            <a:avLst/>
          </a:prstGeom>
          <a:noFill/>
        </p:spPr>
        <p:txBody>
          <a:bodyPr wrap="square">
            <a:spAutoFit/>
          </a:bodyPr>
          <a:lstStyle/>
          <a:p>
            <a:pPr>
              <a:lnSpc>
                <a:spcPct val="150000"/>
              </a:lnSpc>
            </a:pPr>
            <a:r>
              <a:rPr lang="en-US" altLang="zh-CN" sz="1600" b="1" dirty="0">
                <a:solidFill>
                  <a:srgbClr val="ED7641"/>
                </a:solidFill>
                <a:latin typeface="微软雅黑" panose="020B0503020204020204" pitchFamily="34" charset="-122"/>
                <a:ea typeface="微软雅黑" panose="020B0503020204020204" pitchFamily="34" charset="-122"/>
              </a:rPr>
              <a:t>	</a:t>
            </a:r>
            <a:r>
              <a:rPr lang="zh-CN" altLang="en-US" sz="1600" b="1" dirty="0">
                <a:solidFill>
                  <a:srgbClr val="ED7641"/>
                </a:solidFill>
                <a:latin typeface="微软雅黑" panose="020B0503020204020204" pitchFamily="34" charset="-122"/>
                <a:ea typeface="微软雅黑" panose="020B0503020204020204" pitchFamily="34" charset="-122"/>
              </a:rPr>
              <a:t>定时图</a:t>
            </a:r>
            <a:r>
              <a:rPr lang="zh-CN" altLang="en-US" sz="1600" b="1" dirty="0">
                <a:solidFill>
                  <a:schemeClr val="bg1"/>
                </a:solidFill>
                <a:latin typeface="微软雅黑" panose="020B0503020204020204" pitchFamily="34" charset="-122"/>
                <a:ea typeface="微软雅黑" panose="020B0503020204020204" pitchFamily="34" charset="-122"/>
              </a:rPr>
              <a:t>采用一种</a:t>
            </a:r>
            <a:r>
              <a:rPr lang="zh-CN" altLang="en-US" sz="1600" b="1" dirty="0">
                <a:solidFill>
                  <a:srgbClr val="ED7641"/>
                </a:solidFill>
                <a:latin typeface="微软雅黑" panose="020B0503020204020204" pitchFamily="34" charset="-122"/>
                <a:ea typeface="微软雅黑" panose="020B0503020204020204" pitchFamily="34" charset="-122"/>
              </a:rPr>
              <a:t>带数字刻度</a:t>
            </a:r>
            <a:r>
              <a:rPr lang="zh-CN" altLang="en-US" sz="1600" b="1" dirty="0">
                <a:solidFill>
                  <a:schemeClr val="bg1"/>
                </a:solidFill>
                <a:latin typeface="微软雅黑" panose="020B0503020204020204" pitchFamily="34" charset="-122"/>
                <a:ea typeface="微软雅黑" panose="020B0503020204020204" pitchFamily="34" charset="-122"/>
              </a:rPr>
              <a:t>的</a:t>
            </a:r>
            <a:r>
              <a:rPr lang="zh-CN" altLang="en-US" sz="1600" b="1" dirty="0">
                <a:solidFill>
                  <a:srgbClr val="ED7641"/>
                </a:solidFill>
                <a:latin typeface="微软雅黑" panose="020B0503020204020204" pitchFamily="34" charset="-122"/>
                <a:ea typeface="微软雅黑" panose="020B0503020204020204" pitchFamily="34" charset="-122"/>
              </a:rPr>
              <a:t>时间轴</a:t>
            </a:r>
            <a:r>
              <a:rPr lang="zh-CN" altLang="en-US" sz="1600" b="1" dirty="0">
                <a:solidFill>
                  <a:schemeClr val="bg1"/>
                </a:solidFill>
                <a:latin typeface="微软雅黑" panose="020B0503020204020204" pitchFamily="34" charset="-122"/>
                <a:ea typeface="微软雅黑" panose="020B0503020204020204" pitchFamily="34" charset="-122"/>
              </a:rPr>
              <a:t>来精确地描述</a:t>
            </a:r>
            <a:r>
              <a:rPr lang="zh-CN" altLang="en-US" sz="1600" b="1" dirty="0">
                <a:solidFill>
                  <a:srgbClr val="ED7641"/>
                </a:solidFill>
                <a:latin typeface="微软雅黑" panose="020B0503020204020204" pitchFamily="34" charset="-122"/>
                <a:ea typeface="微软雅黑" panose="020B0503020204020204" pitchFamily="34" charset="-122"/>
              </a:rPr>
              <a:t>消息的顺序</a:t>
            </a:r>
            <a:r>
              <a:rPr lang="zh-CN" altLang="en-US" sz="1600" b="1" dirty="0">
                <a:solidFill>
                  <a:schemeClr val="bg1"/>
                </a:solidFill>
                <a:latin typeface="微软雅黑" panose="020B0503020204020204" pitchFamily="34" charset="-122"/>
                <a:ea typeface="微软雅黑" panose="020B0503020204020204" pitchFamily="34" charset="-122"/>
              </a:rPr>
              <a:t>，而不是像</a:t>
            </a:r>
            <a:r>
              <a:rPr lang="zh-CN" altLang="en-US" sz="1600" b="1" dirty="0">
                <a:solidFill>
                  <a:srgbClr val="ED7641"/>
                </a:solidFill>
                <a:latin typeface="微软雅黑" panose="020B0503020204020204" pitchFamily="34" charset="-122"/>
                <a:ea typeface="微软雅黑" panose="020B0503020204020204" pitchFamily="34" charset="-122"/>
              </a:rPr>
              <a:t>顺序图</a:t>
            </a:r>
            <a:r>
              <a:rPr lang="zh-CN" altLang="en-US" sz="1600" b="1" dirty="0">
                <a:solidFill>
                  <a:schemeClr val="bg1"/>
                </a:solidFill>
                <a:latin typeface="微软雅黑" panose="020B0503020204020204" pitchFamily="34" charset="-122"/>
                <a:ea typeface="微软雅黑" panose="020B0503020204020204" pitchFamily="34" charset="-122"/>
              </a:rPr>
              <a:t>那样只是指定消息的</a:t>
            </a:r>
            <a:r>
              <a:rPr lang="zh-CN" altLang="en-US" sz="1600" b="1" dirty="0">
                <a:solidFill>
                  <a:srgbClr val="ED7641"/>
                </a:solidFill>
                <a:latin typeface="微软雅黑" panose="020B0503020204020204" pitchFamily="34" charset="-122"/>
                <a:ea typeface="微软雅黑" panose="020B0503020204020204" pitchFamily="34" charset="-122"/>
              </a:rPr>
              <a:t>相对顺序</a:t>
            </a:r>
            <a:r>
              <a:rPr lang="zh-CN" altLang="en-US" sz="1600" b="1" dirty="0">
                <a:solidFill>
                  <a:schemeClr val="bg1"/>
                </a:solidFill>
                <a:latin typeface="微软雅黑" panose="020B0503020204020204" pitchFamily="34" charset="-122"/>
                <a:ea typeface="微软雅黑" panose="020B0503020204020204" pitchFamily="34" charset="-122"/>
              </a:rPr>
              <a:t>，而且它还允许</a:t>
            </a:r>
            <a:r>
              <a:rPr lang="zh-CN" altLang="en-US" sz="1600" b="1" dirty="0">
                <a:solidFill>
                  <a:srgbClr val="ED7641"/>
                </a:solidFill>
                <a:latin typeface="微软雅黑" panose="020B0503020204020204" pitchFamily="34" charset="-122"/>
                <a:ea typeface="微软雅黑" panose="020B0503020204020204" pitchFamily="34" charset="-122"/>
              </a:rPr>
              <a:t>可视化</a:t>
            </a:r>
            <a:r>
              <a:rPr lang="zh-CN" altLang="en-US" sz="1600" b="1" dirty="0">
                <a:solidFill>
                  <a:schemeClr val="bg1"/>
                </a:solidFill>
                <a:latin typeface="微软雅黑" panose="020B0503020204020204" pitchFamily="34" charset="-122"/>
                <a:ea typeface="微软雅黑" panose="020B0503020204020204" pitchFamily="34" charset="-122"/>
              </a:rPr>
              <a:t>地表示每条生命线的</a:t>
            </a:r>
            <a:r>
              <a:rPr lang="zh-CN" altLang="en-US" sz="1600" b="1" dirty="0">
                <a:solidFill>
                  <a:srgbClr val="ED7641"/>
                </a:solidFill>
                <a:latin typeface="微软雅黑" panose="020B0503020204020204" pitchFamily="34" charset="-122"/>
                <a:ea typeface="微软雅黑" panose="020B0503020204020204" pitchFamily="34" charset="-122"/>
              </a:rPr>
              <a:t>状态变化</a:t>
            </a:r>
            <a:r>
              <a:rPr lang="zh-CN" altLang="en-US" sz="1600" b="1" dirty="0">
                <a:solidFill>
                  <a:schemeClr val="bg1"/>
                </a:solidFill>
                <a:latin typeface="微软雅黑" panose="020B0503020204020204" pitchFamily="34" charset="-122"/>
                <a:ea typeface="微软雅黑" panose="020B0503020204020204" pitchFamily="34" charset="-122"/>
              </a:rPr>
              <a:t>，当需要对</a:t>
            </a:r>
            <a:r>
              <a:rPr lang="zh-CN" altLang="en-US" sz="1600" b="1" dirty="0">
                <a:solidFill>
                  <a:srgbClr val="ED7641"/>
                </a:solidFill>
                <a:latin typeface="微软雅黑" panose="020B0503020204020204" pitchFamily="34" charset="-122"/>
                <a:ea typeface="微软雅黑" panose="020B0503020204020204" pitchFamily="34" charset="-122"/>
              </a:rPr>
              <a:t>实时事件</a:t>
            </a:r>
            <a:r>
              <a:rPr lang="zh-CN" altLang="en-US" sz="1600" b="1" dirty="0">
                <a:solidFill>
                  <a:schemeClr val="bg1"/>
                </a:solidFill>
                <a:latin typeface="微软雅黑" panose="020B0503020204020204" pitchFamily="34" charset="-122"/>
                <a:ea typeface="微软雅黑" panose="020B0503020204020204" pitchFamily="34" charset="-122"/>
              </a:rPr>
              <a:t>进行定义时，定时图可以很好地满足要求。</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定时图的焦点集中千生命线内部及它们之间沿着时间轴的</a:t>
            </a:r>
            <a:r>
              <a:rPr lang="zh-CN" altLang="en-US" sz="1600" b="1" dirty="0">
                <a:solidFill>
                  <a:srgbClr val="ED7641"/>
                </a:solidFill>
                <a:latin typeface="微软雅黑" panose="020B0503020204020204" pitchFamily="34" charset="-122"/>
                <a:ea typeface="微软雅黑" panose="020B0503020204020204" pitchFamily="34" charset="-122"/>
              </a:rPr>
              <a:t>条件变化</a:t>
            </a:r>
            <a:r>
              <a:rPr lang="zh-CN" altLang="en-US" sz="1600" b="1" dirty="0">
                <a:solidFill>
                  <a:schemeClr val="bg1"/>
                </a:solidFill>
                <a:latin typeface="微软雅黑" panose="020B0503020204020204" pitchFamily="34" charset="-122"/>
                <a:ea typeface="微软雅黑" panose="020B0503020204020204" pitchFamily="34" charset="-122"/>
              </a:rPr>
              <a:t>。</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定时图可以把状态发生</a:t>
            </a:r>
            <a:r>
              <a:rPr lang="zh-CN" altLang="en-US" sz="1600" b="1" dirty="0">
                <a:solidFill>
                  <a:srgbClr val="ED7641"/>
                </a:solidFill>
                <a:latin typeface="微软雅黑" panose="020B0503020204020204" pitchFamily="34" charset="-122"/>
                <a:ea typeface="微软雅黑" panose="020B0503020204020204" pitchFamily="34" charset="-122"/>
              </a:rPr>
              <a:t>变化的时刻</a:t>
            </a:r>
            <a:r>
              <a:rPr lang="zh-CN" altLang="en-US" sz="1600" b="1" dirty="0">
                <a:solidFill>
                  <a:schemeClr val="bg1"/>
                </a:solidFill>
                <a:latin typeface="微软雅黑" panose="020B0503020204020204" pitchFamily="34" charset="-122"/>
                <a:ea typeface="微软雅黑" panose="020B0503020204020204" pitchFamily="34" charset="-122"/>
              </a:rPr>
              <a:t>及各个状态所</a:t>
            </a:r>
            <a:r>
              <a:rPr lang="zh-CN" altLang="en-US" sz="1600" b="1" dirty="0">
                <a:solidFill>
                  <a:srgbClr val="ED7641"/>
                </a:solidFill>
                <a:latin typeface="微软雅黑" panose="020B0503020204020204" pitchFamily="34" charset="-122"/>
                <a:ea typeface="微软雅黑" panose="020B0503020204020204" pitchFamily="34" charset="-122"/>
              </a:rPr>
              <a:t>持续的时间</a:t>
            </a:r>
            <a:r>
              <a:rPr lang="zh-CN" altLang="en-US" sz="1600" b="1" dirty="0">
                <a:solidFill>
                  <a:schemeClr val="bg1"/>
                </a:solidFill>
                <a:latin typeface="微软雅黑" panose="020B0503020204020204" pitchFamily="34" charset="-122"/>
                <a:ea typeface="微软雅黑" panose="020B0503020204020204" pitchFamily="34" charset="-122"/>
              </a:rPr>
              <a:t>具体地表示出来。如果把多个对象放在一个定时图中，还可以把它们之间发送和接收消息的时刻表示出来。 在这方面，定时图与其他几种交互图相比具有独到的优势。定时图来自于</a:t>
            </a:r>
            <a:r>
              <a:rPr lang="zh-CN" altLang="en-US" sz="1600" b="1" dirty="0">
                <a:solidFill>
                  <a:srgbClr val="ED7641"/>
                </a:solidFill>
                <a:latin typeface="微软雅黑" panose="020B0503020204020204" pitchFamily="34" charset="-122"/>
                <a:ea typeface="微软雅黑" panose="020B0503020204020204" pitchFamily="34" charset="-122"/>
              </a:rPr>
              <a:t>电子工程领域</a:t>
            </a:r>
            <a:r>
              <a:rPr lang="zh-CN" altLang="en-US" sz="1600" b="1" dirty="0">
                <a:solidFill>
                  <a:schemeClr val="bg1"/>
                </a:solidFill>
                <a:latin typeface="微软雅黑" panose="020B0503020204020204" pitchFamily="34" charset="-122"/>
                <a:ea typeface="微软雅黑" panose="020B0503020204020204" pitchFamily="34" charset="-122"/>
              </a:rPr>
              <a:t>，在需要</a:t>
            </a:r>
            <a:r>
              <a:rPr lang="zh-CN" altLang="en-US" sz="1600" b="1" dirty="0">
                <a:solidFill>
                  <a:srgbClr val="ED7641"/>
                </a:solidFill>
                <a:latin typeface="微软雅黑" panose="020B0503020204020204" pitchFamily="34" charset="-122"/>
                <a:ea typeface="微软雅黑" panose="020B0503020204020204" pitchFamily="34" charset="-122"/>
              </a:rPr>
              <a:t>明确定时约束</a:t>
            </a:r>
            <a:r>
              <a:rPr lang="zh-CN" altLang="en-US" sz="1600" b="1" dirty="0">
                <a:solidFill>
                  <a:schemeClr val="bg1"/>
                </a:solidFill>
                <a:latin typeface="微软雅黑" panose="020B0503020204020204" pitchFamily="34" charset="-122"/>
                <a:ea typeface="微软雅黑" panose="020B0503020204020204" pitchFamily="34" charset="-122"/>
              </a:rPr>
              <a:t>一些事件时可以使用它们。</a:t>
            </a:r>
          </a:p>
        </p:txBody>
      </p:sp>
    </p:spTree>
    <p:extLst>
      <p:ext uri="{BB962C8B-B14F-4D97-AF65-F5344CB8AC3E}">
        <p14:creationId xmlns:p14="http://schemas.microsoft.com/office/powerpoint/2010/main" val="3108573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1043608" y="914772"/>
            <a:ext cx="7272808" cy="1895519"/>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a:t>
            </a:r>
            <a:r>
              <a:rPr lang="en-US" altLang="zh-CN" sz="1600" b="1" i="0" dirty="0">
                <a:solidFill>
                  <a:srgbClr val="333333"/>
                </a:solidFill>
                <a:effectLst/>
                <a:latin typeface="微软雅黑" panose="020B0503020204020204" pitchFamily="34" charset="-122"/>
                <a:ea typeface="微软雅黑" panose="020B0503020204020204" pitchFamily="34" charset="-122"/>
              </a:rPr>
              <a:t>1</a:t>
            </a:r>
            <a:r>
              <a:rPr lang="zh-CN" altLang="en-US" sz="1600" b="1" i="0" dirty="0">
                <a:solidFill>
                  <a:srgbClr val="333333"/>
                </a:solidFill>
                <a:effectLst/>
                <a:latin typeface="微软雅黑" panose="020B0503020204020204" pitchFamily="34" charset="-122"/>
                <a:ea typeface="微软雅黑" panose="020B0503020204020204" pitchFamily="34" charset="-122"/>
              </a:rPr>
              <a:t>）名称</a:t>
            </a:r>
          </a:p>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每个类都必须有一个能和其它类进行区分的名称，类的名称部分是不能省略的，其它组成部分可以省略。名称（</a:t>
            </a:r>
            <a:r>
              <a:rPr lang="en-US" altLang="zh-CN" sz="1600" b="1" i="0" dirty="0">
                <a:solidFill>
                  <a:srgbClr val="333333"/>
                </a:solidFill>
                <a:effectLst/>
                <a:latin typeface="微软雅黑" panose="020B0503020204020204" pitchFamily="34" charset="-122"/>
                <a:ea typeface="微软雅黑" panose="020B0503020204020204" pitchFamily="34" charset="-122"/>
              </a:rPr>
              <a:t>Name</a:t>
            </a:r>
            <a:r>
              <a:rPr lang="zh-CN" altLang="en-US" sz="1600" b="1" i="0" dirty="0">
                <a:solidFill>
                  <a:srgbClr val="333333"/>
                </a:solidFill>
                <a:effectLst/>
                <a:latin typeface="微软雅黑" panose="020B0503020204020204" pitchFamily="34" charset="-122"/>
                <a:ea typeface="微软雅黑" panose="020B0503020204020204" pitchFamily="34" charset="-122"/>
              </a:rPr>
              <a:t>）是一个文本串，类的命名要求由字符、数字、下划线组成的惟一的字符串即可。</a:t>
            </a:r>
          </a:p>
          <a:p>
            <a:pPr>
              <a:lnSpc>
                <a:spcPct val="150000"/>
              </a:lnSpc>
            </a:pP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2808A82A-1313-4D6A-A54C-5AA6CB25629D}"/>
              </a:ext>
            </a:extLst>
          </p:cNvPr>
          <p:cNvSpPr txBox="1"/>
          <p:nvPr/>
        </p:nvSpPr>
        <p:spPr>
          <a:xfrm>
            <a:off x="1043608" y="2494880"/>
            <a:ext cx="7488832" cy="2264851"/>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a:t>
            </a:r>
            <a:r>
              <a:rPr lang="en-US" altLang="zh-CN" sz="1600" b="1" i="0" dirty="0">
                <a:solidFill>
                  <a:srgbClr val="333333"/>
                </a:solidFill>
                <a:effectLst/>
                <a:latin typeface="微软雅黑" panose="020B0503020204020204" pitchFamily="34" charset="-122"/>
                <a:ea typeface="微软雅黑" panose="020B0503020204020204" pitchFamily="34" charset="-122"/>
              </a:rPr>
              <a:t>2</a:t>
            </a:r>
            <a:r>
              <a:rPr lang="zh-CN" altLang="en-US" sz="1600" b="1" i="0" dirty="0">
                <a:solidFill>
                  <a:srgbClr val="333333"/>
                </a:solidFill>
                <a:effectLst/>
                <a:latin typeface="微软雅黑" panose="020B0503020204020204" pitchFamily="34" charset="-122"/>
                <a:ea typeface="微软雅黑" panose="020B0503020204020204" pitchFamily="34" charset="-122"/>
              </a:rPr>
              <a:t>）属性</a:t>
            </a:r>
          </a:p>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属性描述了类在软件系统中代表的事物（即对象）所具备的特性。类可以有任意数目的属性，也可以没有属性。类如果有属性，则每一个属性都必须有一个名字另外还可以有其它的描述信息，如可见性、数据类型、缺省值等。 在</a:t>
            </a:r>
            <a:r>
              <a:rPr lang="en-US" altLang="zh-CN" sz="1600" b="1" i="0" dirty="0">
                <a:solidFill>
                  <a:srgbClr val="333333"/>
                </a:solidFill>
                <a:effectLst/>
                <a:latin typeface="微软雅黑" panose="020B0503020204020204" pitchFamily="34" charset="-122"/>
                <a:ea typeface="微软雅黑" panose="020B0503020204020204" pitchFamily="34" charset="-122"/>
              </a:rPr>
              <a:t>UML</a:t>
            </a:r>
            <a:r>
              <a:rPr lang="zh-CN" altLang="en-US" sz="1600" b="1" i="0" dirty="0">
                <a:solidFill>
                  <a:srgbClr val="333333"/>
                </a:solidFill>
                <a:effectLst/>
                <a:latin typeface="微软雅黑" panose="020B0503020204020204" pitchFamily="34" charset="-122"/>
                <a:ea typeface="微软雅黑" panose="020B0503020204020204" pitchFamily="34" charset="-122"/>
              </a:rPr>
              <a:t>中，类属性的语法为：</a:t>
            </a:r>
          </a:p>
          <a:p>
            <a:pPr algn="ctr">
              <a:lnSpc>
                <a:spcPct val="150000"/>
              </a:lnSpc>
            </a:pPr>
            <a:r>
              <a:rPr lang="en-US" altLang="zh-CN" sz="1600" b="1" i="0" dirty="0">
                <a:solidFill>
                  <a:srgbClr val="333333"/>
                </a:solidFill>
                <a:effectLst/>
                <a:latin typeface="微软雅黑" panose="020B0503020204020204" pitchFamily="34" charset="-122"/>
                <a:ea typeface="微软雅黑" panose="020B0503020204020204" pitchFamily="34" charset="-122"/>
              </a:rPr>
              <a:t>[</a:t>
            </a:r>
            <a:r>
              <a:rPr lang="zh-CN" altLang="en-US" sz="1600" b="1" i="0" dirty="0">
                <a:solidFill>
                  <a:srgbClr val="333333"/>
                </a:solidFill>
                <a:effectLst/>
                <a:latin typeface="微软雅黑" panose="020B0503020204020204" pitchFamily="34" charset="-122"/>
                <a:ea typeface="微软雅黑" panose="020B0503020204020204" pitchFamily="34" charset="-122"/>
              </a:rPr>
              <a:t>可见性</a:t>
            </a:r>
            <a:r>
              <a:rPr lang="en-US" altLang="zh-CN" sz="1600" b="1" i="0" dirty="0">
                <a:solidFill>
                  <a:srgbClr val="333333"/>
                </a:solidFill>
                <a:effectLst/>
                <a:latin typeface="微软雅黑" panose="020B0503020204020204" pitchFamily="34" charset="-122"/>
                <a:ea typeface="微软雅黑" panose="020B0503020204020204" pitchFamily="34" charset="-122"/>
              </a:rPr>
              <a:t>] </a:t>
            </a:r>
            <a:r>
              <a:rPr lang="zh-CN" altLang="en-US" sz="1600" b="1" i="0" dirty="0">
                <a:solidFill>
                  <a:srgbClr val="333333"/>
                </a:solidFill>
                <a:effectLst/>
                <a:latin typeface="微软雅黑" panose="020B0503020204020204" pitchFamily="34" charset="-122"/>
                <a:ea typeface="微软雅黑" panose="020B0503020204020204" pitchFamily="34" charset="-122"/>
              </a:rPr>
              <a:t>属性名 </a:t>
            </a:r>
            <a:r>
              <a:rPr lang="en-US" altLang="zh-CN" sz="1600" b="1" i="0" dirty="0">
                <a:solidFill>
                  <a:srgbClr val="333333"/>
                </a:solidFill>
                <a:effectLst/>
                <a:latin typeface="微软雅黑" panose="020B0503020204020204" pitchFamily="34" charset="-122"/>
                <a:ea typeface="微软雅黑" panose="020B0503020204020204" pitchFamily="34" charset="-122"/>
              </a:rPr>
              <a:t>[:</a:t>
            </a:r>
            <a:r>
              <a:rPr lang="zh-CN" altLang="en-US" sz="1600" b="1" i="0" dirty="0">
                <a:solidFill>
                  <a:srgbClr val="333333"/>
                </a:solidFill>
                <a:effectLst/>
                <a:latin typeface="微软雅黑" panose="020B0503020204020204" pitchFamily="34" charset="-122"/>
                <a:ea typeface="微软雅黑" panose="020B0503020204020204" pitchFamily="34" charset="-122"/>
              </a:rPr>
              <a:t>类型</a:t>
            </a:r>
            <a:r>
              <a:rPr lang="en-US" altLang="zh-CN" sz="1600" b="1" i="0" dirty="0">
                <a:solidFill>
                  <a:srgbClr val="333333"/>
                </a:solidFill>
                <a:effectLst/>
                <a:latin typeface="微软雅黑" panose="020B0503020204020204" pitchFamily="34" charset="-122"/>
                <a:ea typeface="微软雅黑" panose="020B0503020204020204" pitchFamily="34" charset="-122"/>
              </a:rPr>
              <a:t>] [=</a:t>
            </a:r>
            <a:r>
              <a:rPr lang="zh-CN" altLang="en-US" sz="1600" b="1" i="0" dirty="0">
                <a:solidFill>
                  <a:srgbClr val="333333"/>
                </a:solidFill>
                <a:effectLst/>
                <a:latin typeface="微软雅黑" panose="020B0503020204020204" pitchFamily="34" charset="-122"/>
                <a:ea typeface="微软雅黑" panose="020B0503020204020204" pitchFamily="34" charset="-122"/>
              </a:rPr>
              <a:t>初始值</a:t>
            </a:r>
            <a:r>
              <a:rPr lang="en-US" altLang="zh-CN" sz="1600" b="1" i="0" dirty="0">
                <a:solidFill>
                  <a:srgbClr val="333333"/>
                </a:solidFill>
                <a:effectLst/>
                <a:latin typeface="微软雅黑" panose="020B0503020204020204" pitchFamily="34" charset="-122"/>
                <a:ea typeface="微软雅黑" panose="020B0503020204020204" pitchFamily="34" charset="-122"/>
              </a:rPr>
              <a:t>] [{</a:t>
            </a:r>
            <a:r>
              <a:rPr lang="zh-CN" altLang="en-US" sz="1600" b="1" i="0" dirty="0">
                <a:solidFill>
                  <a:srgbClr val="333333"/>
                </a:solidFill>
                <a:effectLst/>
                <a:latin typeface="微软雅黑" panose="020B0503020204020204" pitchFamily="34" charset="-122"/>
                <a:ea typeface="微软雅黑" panose="020B0503020204020204" pitchFamily="34" charset="-122"/>
              </a:rPr>
              <a:t>属性字符串</a:t>
            </a:r>
            <a:r>
              <a:rPr lang="en-US" altLang="zh-CN" sz="1600" b="1" i="0" dirty="0">
                <a:solidFill>
                  <a:srgbClr val="333333"/>
                </a:solidFill>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446143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定时图的基本元素</a:t>
            </a:r>
          </a:p>
        </p:txBody>
      </p:sp>
      <p:sp>
        <p:nvSpPr>
          <p:cNvPr id="2" name="矩形 1">
            <a:extLst>
              <a:ext uri="{FF2B5EF4-FFF2-40B4-BE49-F238E27FC236}">
                <a16:creationId xmlns:a16="http://schemas.microsoft.com/office/drawing/2014/main" id="{CAC0E90D-838A-4589-B84E-CE9F9047D759}"/>
              </a:ext>
            </a:extLst>
          </p:cNvPr>
          <p:cNvSpPr/>
          <p:nvPr/>
        </p:nvSpPr>
        <p:spPr>
          <a:xfrm>
            <a:off x="1907704" y="1490836"/>
            <a:ext cx="6167073" cy="2536400"/>
          </a:xfrm>
          <a:prstGeom prst="rect">
            <a:avLst/>
          </a:prstGeom>
        </p:spPr>
        <p:txBody>
          <a:bodyPr wrap="non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定时图的</a:t>
            </a:r>
            <a:r>
              <a:rPr lang="zh-CN" altLang="en-US" b="1" dirty="0">
                <a:solidFill>
                  <a:srgbClr val="ED7641"/>
                </a:solidFill>
                <a:latin typeface="微软雅黑" panose="020B0503020204020204" pitchFamily="34" charset="-122"/>
                <a:ea typeface="微软雅黑" panose="020B0503020204020204" pitchFamily="34" charset="-122"/>
              </a:rPr>
              <a:t>基本元素</a:t>
            </a:r>
            <a:r>
              <a:rPr lang="zh-CN" altLang="en-US" b="1" dirty="0">
                <a:latin typeface="微软雅黑" panose="020B0503020204020204" pitchFamily="34" charset="-122"/>
                <a:ea typeface="微软雅黑" panose="020B0503020204020204" pitchFamily="34" charset="-122"/>
              </a:rPr>
              <a:t>如下：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ED7641"/>
                </a:solidFill>
                <a:latin typeface="微软雅黑" panose="020B0503020204020204" pitchFamily="34" charset="-122"/>
                <a:ea typeface="微软雅黑" panose="020B0503020204020204" pitchFamily="34" charset="-122"/>
              </a:rPr>
              <a:t>生命线</a:t>
            </a:r>
            <a:r>
              <a:rPr lang="zh-CN" altLang="en-US" b="1" dirty="0">
                <a:latin typeface="微软雅黑" panose="020B0503020204020204" pitchFamily="34" charset="-122"/>
                <a:ea typeface="微软雅黑" panose="020B0503020204020204" pitchFamily="34" charset="-122"/>
              </a:rPr>
              <a:t>： 一条水平线，反映处于活跃状态的对象实体。</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zh-CN" altLang="en-US" b="1" dirty="0">
                <a:solidFill>
                  <a:srgbClr val="ED7641"/>
                </a:solidFill>
                <a:latin typeface="微软雅黑" panose="020B0503020204020204" pitchFamily="34" charset="-122"/>
                <a:ea typeface="微软雅黑" panose="020B0503020204020204" pitchFamily="34" charset="-122"/>
              </a:rPr>
              <a:t>状态</a:t>
            </a:r>
            <a:r>
              <a:rPr lang="zh-CN" altLang="en-US" b="1" dirty="0">
                <a:latin typeface="微软雅黑" panose="020B0503020204020204" pitchFamily="34" charset="-122"/>
                <a:ea typeface="微软雅黑" panose="020B0503020204020204" pitchFamily="34" charset="-122"/>
              </a:rPr>
              <a:t>： 对象实体随时间变化所处的状态。 </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zh-CN" altLang="en-US" b="1" dirty="0">
                <a:solidFill>
                  <a:srgbClr val="ED7641"/>
                </a:solidFill>
                <a:latin typeface="微软雅黑" panose="020B0503020204020204" pitchFamily="34" charset="-122"/>
                <a:ea typeface="微软雅黑" panose="020B0503020204020204" pitchFamily="34" charset="-122"/>
              </a:rPr>
              <a:t>事件</a:t>
            </a:r>
            <a:r>
              <a:rPr lang="zh-CN" altLang="en-US" b="1" dirty="0">
                <a:latin typeface="微软雅黑" panose="020B0503020204020204" pitchFamily="34" charset="-122"/>
                <a:ea typeface="微软雅黑" panose="020B0503020204020204" pitchFamily="34" charset="-122"/>
              </a:rPr>
              <a:t>：改变对象状态所激发的动作。</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a:t>
            </a:r>
            <a:r>
              <a:rPr lang="zh-CN" altLang="en-US" b="1" dirty="0">
                <a:solidFill>
                  <a:srgbClr val="ED7641"/>
                </a:solidFill>
                <a:latin typeface="微软雅黑" panose="020B0503020204020204" pitchFamily="34" charset="-122"/>
                <a:ea typeface="微软雅黑" panose="020B0503020204020204" pitchFamily="34" charset="-122"/>
              </a:rPr>
              <a:t>时间</a:t>
            </a:r>
            <a:r>
              <a:rPr lang="zh-CN" altLang="en-US" b="1" dirty="0">
                <a:latin typeface="微软雅黑" panose="020B0503020204020204" pitchFamily="34" charset="-122"/>
                <a:ea typeface="微软雅黑" panose="020B0503020204020204" pitchFamily="34" charset="-122"/>
              </a:rPr>
              <a:t>：水平方向的时间标度。</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a:t>
            </a:r>
            <a:r>
              <a:rPr lang="zh-CN" altLang="en-US" b="1" dirty="0">
                <a:solidFill>
                  <a:srgbClr val="ED7641"/>
                </a:solidFill>
                <a:latin typeface="微软雅黑" panose="020B0503020204020204" pitchFamily="34" charset="-122"/>
                <a:ea typeface="微软雅黑" panose="020B0503020204020204" pitchFamily="34" charset="-122"/>
              </a:rPr>
              <a:t>时序约束</a:t>
            </a:r>
            <a:r>
              <a:rPr lang="zh-CN" altLang="en-US" b="1" dirty="0">
                <a:latin typeface="微软雅黑" panose="020B0503020204020204" pitchFamily="34" charset="-122"/>
                <a:ea typeface="微软雅黑" panose="020B0503020204020204" pitchFamily="34" charset="-122"/>
              </a:rPr>
              <a:t>：状态持续时间的间隔要求。</a:t>
            </a:r>
          </a:p>
        </p:txBody>
      </p:sp>
    </p:spTree>
    <p:extLst>
      <p:ext uri="{BB962C8B-B14F-4D97-AF65-F5344CB8AC3E}">
        <p14:creationId xmlns:p14="http://schemas.microsoft.com/office/powerpoint/2010/main" val="2824741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2980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定时图建模技术及应用</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3" name="文本框 2">
            <a:extLst>
              <a:ext uri="{FF2B5EF4-FFF2-40B4-BE49-F238E27FC236}">
                <a16:creationId xmlns:a16="http://schemas.microsoft.com/office/drawing/2014/main" id="{8FBD19B4-4AB6-4AED-8506-D7C94A111B34}"/>
              </a:ext>
            </a:extLst>
          </p:cNvPr>
          <p:cNvSpPr txBox="1"/>
          <p:nvPr/>
        </p:nvSpPr>
        <p:spPr>
          <a:xfrm>
            <a:off x="794679" y="791598"/>
            <a:ext cx="7416824" cy="2634183"/>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定时图</a:t>
            </a:r>
            <a:r>
              <a:rPr lang="zh-CN" altLang="en-US" sz="1600" b="1" dirty="0">
                <a:solidFill>
                  <a:srgbClr val="ED7641"/>
                </a:solidFill>
                <a:latin typeface="微软雅黑" panose="020B0503020204020204" pitchFamily="34" charset="-122"/>
                <a:ea typeface="微软雅黑" panose="020B0503020204020204" pitchFamily="34" charset="-122"/>
              </a:rPr>
              <a:t>建模技巧</a:t>
            </a:r>
            <a:endParaRPr lang="en-US" altLang="zh-CN" sz="1600" b="1" dirty="0">
              <a:solidFill>
                <a:srgbClr val="ED7641"/>
              </a:solidFill>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）定时图用于表示不同对象上状态改变之间的</a:t>
            </a:r>
            <a:r>
              <a:rPr lang="zh-CN" altLang="en-US" sz="1600" b="1" dirty="0">
                <a:solidFill>
                  <a:srgbClr val="ED7641"/>
                </a:solidFill>
                <a:latin typeface="微软雅黑" panose="020B0503020204020204" pitchFamily="34" charset="-122"/>
                <a:ea typeface="微软雅黑" panose="020B0503020204020204" pitchFamily="34" charset="-122"/>
              </a:rPr>
              <a:t>定时约束</a:t>
            </a:r>
            <a:r>
              <a:rPr lang="zh-CN" altLang="en-US" sz="1600" b="1" dirty="0">
                <a:latin typeface="微软雅黑" panose="020B0503020204020204" pitchFamily="34" charset="-122"/>
                <a:ea typeface="微软雅黑" panose="020B0503020204020204" pitchFamily="34" charset="-122"/>
              </a:rPr>
              <a:t>，如果需要对</a:t>
            </a:r>
            <a:r>
              <a:rPr lang="zh-CN" altLang="en-US" sz="1600" b="1" dirty="0">
                <a:solidFill>
                  <a:srgbClr val="ED7641"/>
                </a:solidFill>
                <a:latin typeface="微软雅黑" panose="020B0503020204020204" pitchFamily="34" charset="-122"/>
                <a:ea typeface="微软雅黑" panose="020B0503020204020204" pitchFamily="34" charset="-122"/>
              </a:rPr>
              <a:t>交互时间进行控制</a:t>
            </a:r>
            <a:r>
              <a:rPr lang="zh-CN" altLang="en-US" sz="1600" b="1" dirty="0">
                <a:latin typeface="微软雅黑" panose="020B0503020204020204" pitchFamily="34" charset="-122"/>
                <a:ea typeface="微软雅黑" panose="020B0503020204020204" pitchFamily="34" charset="-122"/>
              </a:rPr>
              <a:t>可使用定时图。</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）对于那些</a:t>
            </a:r>
            <a:r>
              <a:rPr lang="zh-CN" altLang="en-US" sz="1600" b="1" dirty="0">
                <a:solidFill>
                  <a:srgbClr val="ED7641"/>
                </a:solidFill>
                <a:latin typeface="微软雅黑" panose="020B0503020204020204" pitchFamily="34" charset="-122"/>
                <a:ea typeface="微软雅黑" panose="020B0503020204020204" pitchFamily="34" charset="-122"/>
              </a:rPr>
              <a:t>时间指标</a:t>
            </a:r>
            <a:r>
              <a:rPr lang="zh-CN" altLang="en-US" sz="1600" b="1" dirty="0">
                <a:latin typeface="微软雅黑" panose="020B0503020204020204" pitchFamily="34" charset="-122"/>
                <a:ea typeface="微软雅黑" panose="020B0503020204020204" pitchFamily="34" charset="-122"/>
              </a:rPr>
              <a:t>要求很高或者</a:t>
            </a:r>
            <a:r>
              <a:rPr lang="zh-CN" altLang="en-US" sz="1600" b="1" dirty="0">
                <a:solidFill>
                  <a:srgbClr val="ED7641"/>
                </a:solidFill>
                <a:latin typeface="微软雅黑" panose="020B0503020204020204" pitchFamily="34" charset="-122"/>
                <a:ea typeface="微软雅黑" panose="020B0503020204020204" pitchFamily="34" charset="-122"/>
              </a:rPr>
              <a:t>时序关系复杂</a:t>
            </a:r>
            <a:r>
              <a:rPr lang="zh-CN" altLang="en-US" sz="1600" b="1" dirty="0">
                <a:latin typeface="微软雅黑" panose="020B0503020204020204" pitchFamily="34" charset="-122"/>
                <a:ea typeface="微软雅黑" panose="020B0503020204020204" pitchFamily="34" charset="-122"/>
              </a:rPr>
              <a:t>而又敏感的系统（如实时系统和通信领域的某些系统）而言，定时图是一种有力的描述手段。</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）在大部分应用系统的建模中，一般不需要用定时图来描述对象的行为及它们之间的交互，但是可能需要用它描述系统中某些</a:t>
            </a:r>
            <a:r>
              <a:rPr lang="zh-CN" altLang="en-US" sz="1600" b="1" dirty="0">
                <a:solidFill>
                  <a:srgbClr val="ED7641"/>
                </a:solidFill>
                <a:latin typeface="微软雅黑" panose="020B0503020204020204" pitchFamily="34" charset="-122"/>
                <a:ea typeface="微软雅黑" panose="020B0503020204020204" pitchFamily="34" charset="-122"/>
              </a:rPr>
              <a:t>局部对象</a:t>
            </a:r>
            <a:r>
              <a:rPr lang="zh-CN" altLang="en-US" sz="1600" b="1" dirty="0">
                <a:latin typeface="微软雅黑" panose="020B0503020204020204" pitchFamily="34" charset="-122"/>
                <a:ea typeface="微软雅黑" panose="020B0503020204020204" pitchFamily="34" charset="-122"/>
              </a:rPr>
              <a:t>的交互情况。</a:t>
            </a:r>
          </a:p>
        </p:txBody>
      </p:sp>
      <p:pic>
        <p:nvPicPr>
          <p:cNvPr id="4" name="图片 3">
            <a:extLst>
              <a:ext uri="{FF2B5EF4-FFF2-40B4-BE49-F238E27FC236}">
                <a16:creationId xmlns:a16="http://schemas.microsoft.com/office/drawing/2014/main" id="{A48893AE-D083-4609-8262-1FBB3A46A781}"/>
              </a:ext>
            </a:extLst>
          </p:cNvPr>
          <p:cNvPicPr>
            <a:picLocks noChangeAspect="1"/>
          </p:cNvPicPr>
          <p:nvPr/>
        </p:nvPicPr>
        <p:blipFill>
          <a:blip r:embed="rId2"/>
          <a:stretch>
            <a:fillRect/>
          </a:stretch>
        </p:blipFill>
        <p:spPr>
          <a:xfrm>
            <a:off x="926726" y="3448945"/>
            <a:ext cx="2970077" cy="1132058"/>
          </a:xfrm>
          <a:prstGeom prst="rect">
            <a:avLst/>
          </a:prstGeom>
        </p:spPr>
      </p:pic>
      <p:pic>
        <p:nvPicPr>
          <p:cNvPr id="5" name="图片 4">
            <a:extLst>
              <a:ext uri="{FF2B5EF4-FFF2-40B4-BE49-F238E27FC236}">
                <a16:creationId xmlns:a16="http://schemas.microsoft.com/office/drawing/2014/main" id="{7E907C17-8DC4-4AC4-8804-AB1A6C1B8823}"/>
              </a:ext>
            </a:extLst>
          </p:cNvPr>
          <p:cNvPicPr>
            <a:picLocks noChangeAspect="1"/>
          </p:cNvPicPr>
          <p:nvPr/>
        </p:nvPicPr>
        <p:blipFill>
          <a:blip r:embed="rId3"/>
          <a:stretch>
            <a:fillRect/>
          </a:stretch>
        </p:blipFill>
        <p:spPr>
          <a:xfrm>
            <a:off x="5046957" y="3459087"/>
            <a:ext cx="2977232" cy="1131088"/>
          </a:xfrm>
          <a:prstGeom prst="rect">
            <a:avLst/>
          </a:prstGeom>
        </p:spPr>
      </p:pic>
      <p:sp>
        <p:nvSpPr>
          <p:cNvPr id="6" name="矩形 5">
            <a:extLst>
              <a:ext uri="{FF2B5EF4-FFF2-40B4-BE49-F238E27FC236}">
                <a16:creationId xmlns:a16="http://schemas.microsoft.com/office/drawing/2014/main" id="{25ACDBB8-D9BF-473E-88D1-54146C38FF1C}"/>
              </a:ext>
            </a:extLst>
          </p:cNvPr>
          <p:cNvSpPr/>
          <p:nvPr/>
        </p:nvSpPr>
        <p:spPr>
          <a:xfrm>
            <a:off x="1763688" y="4590175"/>
            <a:ext cx="1082348"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状态的变化</a:t>
            </a:r>
          </a:p>
        </p:txBody>
      </p:sp>
      <p:sp>
        <p:nvSpPr>
          <p:cNvPr id="25" name="矩形 24">
            <a:extLst>
              <a:ext uri="{FF2B5EF4-FFF2-40B4-BE49-F238E27FC236}">
                <a16:creationId xmlns:a16="http://schemas.microsoft.com/office/drawing/2014/main" id="{EC720E84-A144-4664-BDB1-B11AE250D15B}"/>
              </a:ext>
            </a:extLst>
          </p:cNvPr>
          <p:cNvSpPr/>
          <p:nvPr/>
        </p:nvSpPr>
        <p:spPr>
          <a:xfrm>
            <a:off x="6084168" y="4590175"/>
            <a:ext cx="902811"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值的变化</a:t>
            </a:r>
          </a:p>
        </p:txBody>
      </p:sp>
    </p:spTree>
    <p:extLst>
      <p:ext uri="{BB962C8B-B14F-4D97-AF65-F5344CB8AC3E}">
        <p14:creationId xmlns:p14="http://schemas.microsoft.com/office/powerpoint/2010/main" val="3284948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65909BB3-58E6-4498-B0A7-9D3F239D53CB}"/>
              </a:ext>
            </a:extLst>
          </p:cNvPr>
          <p:cNvGrpSpPr/>
          <p:nvPr/>
        </p:nvGrpSpPr>
        <p:grpSpPr>
          <a:xfrm>
            <a:off x="0" y="1130796"/>
            <a:ext cx="9144000" cy="3476576"/>
            <a:chOff x="-4282523" y="2186464"/>
            <a:chExt cx="9144000" cy="2729894"/>
          </a:xfrm>
        </p:grpSpPr>
        <p:sp>
          <p:nvSpPr>
            <p:cNvPr id="10" name="Rectangle 2" descr="psb">
              <a:extLst>
                <a:ext uri="{FF2B5EF4-FFF2-40B4-BE49-F238E27FC236}">
                  <a16:creationId xmlns:a16="http://schemas.microsoft.com/office/drawing/2014/main" id="{9AFBCF2C-CF5C-48AA-B6F2-545BC57EED1F}"/>
                </a:ext>
              </a:extLst>
            </p:cNvPr>
            <p:cNvSpPr>
              <a:spLocks noChangeArrowheads="1"/>
            </p:cNvSpPr>
            <p:nvPr/>
          </p:nvSpPr>
          <p:spPr bwMode="auto">
            <a:xfrm>
              <a:off x="-4282523" y="2201733"/>
              <a:ext cx="9144000" cy="2714625"/>
            </a:xfrm>
            <a:prstGeom prst="rect">
              <a:avLst/>
            </a:prstGeom>
            <a:blipFill dpi="0" rotWithShape="1">
              <a:blip r:embed="rId3"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3EAE40C2-D3C0-4CA7-875A-E9C632EB3FD0}"/>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36979" y="276943"/>
            <a:ext cx="29359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交互概览图概述</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21" name="文本框 20">
            <a:extLst>
              <a:ext uri="{FF2B5EF4-FFF2-40B4-BE49-F238E27FC236}">
                <a16:creationId xmlns:a16="http://schemas.microsoft.com/office/drawing/2014/main" id="{B9CA4F27-6E95-461C-B91E-E9ACCB193EA1}"/>
              </a:ext>
            </a:extLst>
          </p:cNvPr>
          <p:cNvSpPr txBox="1"/>
          <p:nvPr/>
        </p:nvSpPr>
        <p:spPr>
          <a:xfrm>
            <a:off x="401920" y="1418303"/>
            <a:ext cx="8496944" cy="2634183"/>
          </a:xfrm>
          <a:prstGeom prst="rect">
            <a:avLst/>
          </a:prstGeom>
          <a:noFill/>
        </p:spPr>
        <p:txBody>
          <a:bodyPr wrap="square">
            <a:spAutoFit/>
          </a:bodyPr>
          <a:lstStyle/>
          <a:p>
            <a:pPr>
              <a:lnSpc>
                <a:spcPct val="150000"/>
              </a:lnSpc>
            </a:pPr>
            <a:r>
              <a:rPr lang="en-US" altLang="zh-CN" sz="1600" b="1" dirty="0">
                <a:solidFill>
                  <a:srgbClr val="ED7641"/>
                </a:solidFill>
                <a:latin typeface="微软雅黑" panose="020B0503020204020204" pitchFamily="34" charset="-122"/>
                <a:ea typeface="微软雅黑" panose="020B0503020204020204" pitchFamily="34" charset="-122"/>
              </a:rPr>
              <a:t>	</a:t>
            </a:r>
            <a:r>
              <a:rPr lang="zh-CN" altLang="en-US" sz="1600" b="1" dirty="0">
                <a:solidFill>
                  <a:srgbClr val="ED7641"/>
                </a:solidFill>
                <a:latin typeface="微软雅黑" panose="020B0503020204020204" pitchFamily="34" charset="-122"/>
                <a:ea typeface="微软雅黑" panose="020B0503020204020204" pitchFamily="34" charset="-122"/>
              </a:rPr>
              <a:t>交互概览图</a:t>
            </a:r>
            <a:r>
              <a:rPr lang="zh-CN" altLang="en-US" sz="1600" b="1" dirty="0">
                <a:solidFill>
                  <a:schemeClr val="bg1"/>
                </a:solidFill>
                <a:latin typeface="微软雅黑" panose="020B0503020204020204" pitchFamily="34" charset="-122"/>
                <a:ea typeface="微软雅黑" panose="020B0503020204020204" pitchFamily="34" charset="-122"/>
              </a:rPr>
              <a:t>是</a:t>
            </a:r>
            <a:r>
              <a:rPr lang="zh-CN" altLang="en-US" sz="1600" b="1" dirty="0">
                <a:solidFill>
                  <a:srgbClr val="ED7641"/>
                </a:solidFill>
                <a:latin typeface="微软雅黑" panose="020B0503020204020204" pitchFamily="34" charset="-122"/>
                <a:ea typeface="微软雅黑" panose="020B0503020204020204" pitchFamily="34" charset="-122"/>
              </a:rPr>
              <a:t>交互图</a:t>
            </a:r>
            <a:r>
              <a:rPr lang="zh-CN" altLang="en-US" sz="1600" b="1" dirty="0">
                <a:solidFill>
                  <a:schemeClr val="bg1"/>
                </a:solidFill>
                <a:latin typeface="微软雅黑" panose="020B0503020204020204" pitchFamily="34" charset="-122"/>
                <a:ea typeface="微软雅黑" panose="020B0503020204020204" pitchFamily="34" charset="-122"/>
              </a:rPr>
              <a:t>与</a:t>
            </a:r>
            <a:r>
              <a:rPr lang="zh-CN" altLang="en-US" sz="1600" b="1" dirty="0">
                <a:solidFill>
                  <a:srgbClr val="ED7641"/>
                </a:solidFill>
                <a:latin typeface="微软雅黑" panose="020B0503020204020204" pitchFamily="34" charset="-122"/>
                <a:ea typeface="微软雅黑" panose="020B0503020204020204" pitchFamily="34" charset="-122"/>
              </a:rPr>
              <a:t>活动图</a:t>
            </a:r>
            <a:r>
              <a:rPr lang="zh-CN" altLang="en-US" sz="1600" b="1" dirty="0">
                <a:solidFill>
                  <a:schemeClr val="bg1"/>
                </a:solidFill>
                <a:latin typeface="微软雅黑" panose="020B0503020204020204" pitchFamily="34" charset="-122"/>
                <a:ea typeface="微软雅黑" panose="020B0503020204020204" pitchFamily="34" charset="-122"/>
              </a:rPr>
              <a:t>的混合物，可以把交互概览图理解为</a:t>
            </a:r>
            <a:r>
              <a:rPr lang="zh-CN" altLang="en-US" sz="1600" b="1" dirty="0">
                <a:solidFill>
                  <a:srgbClr val="ED7641"/>
                </a:solidFill>
                <a:latin typeface="微软雅黑" panose="020B0503020204020204" pitchFamily="34" charset="-122"/>
                <a:ea typeface="微软雅黑" panose="020B0503020204020204" pitchFamily="34" charset="-122"/>
              </a:rPr>
              <a:t>细化</a:t>
            </a:r>
            <a:r>
              <a:rPr lang="zh-CN" altLang="en-US" sz="1600" b="1" dirty="0">
                <a:solidFill>
                  <a:schemeClr val="bg1"/>
                </a:solidFill>
                <a:latin typeface="微软雅黑" panose="020B0503020204020204" pitchFamily="34" charset="-122"/>
                <a:ea typeface="微软雅黑" panose="020B0503020204020204" pitchFamily="34" charset="-122"/>
              </a:rPr>
              <a:t>的活动图，在其中的活动都通过一些小型的顺序图来表示；也可以将其理解为利用</a:t>
            </a:r>
            <a:r>
              <a:rPr lang="zh-CN" altLang="en-US" sz="1600" b="1" dirty="0">
                <a:solidFill>
                  <a:srgbClr val="ED7641"/>
                </a:solidFill>
                <a:latin typeface="微软雅黑" panose="020B0503020204020204" pitchFamily="34" charset="-122"/>
                <a:ea typeface="微软雅黑" panose="020B0503020204020204" pitchFamily="34" charset="-122"/>
              </a:rPr>
              <a:t>标明控制流</a:t>
            </a:r>
            <a:r>
              <a:rPr lang="zh-CN" altLang="en-US" sz="1600" b="1" dirty="0">
                <a:solidFill>
                  <a:schemeClr val="bg1"/>
                </a:solidFill>
                <a:latin typeface="微软雅黑" panose="020B0503020204020204" pitchFamily="34" charset="-122"/>
                <a:ea typeface="微软雅黑" panose="020B0503020204020204" pitchFamily="34" charset="-122"/>
              </a:rPr>
              <a:t>的</a:t>
            </a:r>
            <a:r>
              <a:rPr lang="zh-CN" altLang="en-US" sz="1600" b="1" dirty="0">
                <a:solidFill>
                  <a:srgbClr val="ED7641"/>
                </a:solidFill>
                <a:latin typeface="微软雅黑" panose="020B0503020204020204" pitchFamily="34" charset="-122"/>
                <a:ea typeface="微软雅黑" panose="020B0503020204020204" pitchFamily="34" charset="-122"/>
              </a:rPr>
              <a:t>活动图分解</a:t>
            </a:r>
            <a:r>
              <a:rPr lang="zh-CN" altLang="en-US" sz="1600" b="1" dirty="0">
                <a:solidFill>
                  <a:schemeClr val="bg1"/>
                </a:solidFill>
                <a:latin typeface="微软雅黑" panose="020B0503020204020204" pitchFamily="34" charset="-122"/>
                <a:ea typeface="微软雅黑" panose="020B0503020204020204" pitchFamily="34" charset="-122"/>
              </a:rPr>
              <a:t>过的</a:t>
            </a:r>
            <a:r>
              <a:rPr lang="zh-CN" altLang="en-US" sz="1600" b="1" dirty="0">
                <a:solidFill>
                  <a:srgbClr val="ED7641"/>
                </a:solidFill>
                <a:latin typeface="微软雅黑" panose="020B0503020204020204" pitchFamily="34" charset="-122"/>
                <a:ea typeface="微软雅黑" panose="020B0503020204020204" pitchFamily="34" charset="-122"/>
              </a:rPr>
              <a:t>顺序图</a:t>
            </a:r>
            <a:r>
              <a:rPr lang="zh-CN" altLang="en-US" sz="1600" b="1" dirty="0">
                <a:solidFill>
                  <a:schemeClr val="bg1"/>
                </a:solidFill>
                <a:latin typeface="微软雅黑" panose="020B0503020204020204" pitchFamily="34" charset="-122"/>
                <a:ea typeface="微软雅黑" panose="020B0503020204020204" pitchFamily="34" charset="-122"/>
              </a:rPr>
              <a:t>。</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交互概览图用于将些</a:t>
            </a:r>
            <a:r>
              <a:rPr lang="zh-CN" altLang="en-US" sz="1600" b="1" dirty="0">
                <a:solidFill>
                  <a:srgbClr val="ED7641"/>
                </a:solidFill>
                <a:latin typeface="微软雅黑" panose="020B0503020204020204" pitchFamily="34" charset="-122"/>
                <a:ea typeface="微软雅黑" panose="020B0503020204020204" pitchFamily="34" charset="-122"/>
              </a:rPr>
              <a:t>零散的顺序图</a:t>
            </a:r>
            <a:r>
              <a:rPr lang="zh-CN" altLang="en-US" sz="1600" b="1" dirty="0">
                <a:solidFill>
                  <a:schemeClr val="bg1"/>
                </a:solidFill>
                <a:latin typeface="微软雅黑" panose="020B0503020204020204" pitchFamily="34" charset="-122"/>
                <a:ea typeface="微软雅黑" panose="020B0503020204020204" pitchFamily="34" charset="-122"/>
              </a:rPr>
              <a:t>组织在起，它采用了</a:t>
            </a:r>
            <a:r>
              <a:rPr lang="zh-CN" altLang="en-US" sz="1600" b="1" dirty="0">
                <a:solidFill>
                  <a:srgbClr val="ED7641"/>
                </a:solidFill>
                <a:latin typeface="微软雅黑" panose="020B0503020204020204" pitchFamily="34" charset="-122"/>
                <a:ea typeface="微软雅黑" panose="020B0503020204020204" pitchFamily="34" charset="-122"/>
              </a:rPr>
              <a:t>活动图的构造方式</a:t>
            </a:r>
            <a:r>
              <a:rPr lang="zh-CN" altLang="en-US" sz="1600" b="1" dirty="0">
                <a:solidFill>
                  <a:schemeClr val="bg1"/>
                </a:solidFill>
                <a:latin typeface="微软雅黑" panose="020B0503020204020204" pitchFamily="34" charset="-122"/>
                <a:ea typeface="微软雅黑" panose="020B0503020204020204" pitchFamily="34" charset="-122"/>
              </a:rPr>
              <a:t>，利用了活动图的各种控制结点，并把活动图的每个活动结点替换为一个交互或者交互使用。 每个交互或者交互使用都使用一个顺序图表示。 交互概述图可视化其他互动图来说明服务，包括目的的控制流之间的合作。 交互概述图是</a:t>
            </a:r>
            <a:r>
              <a:rPr lang="zh-CN" altLang="en-US" sz="1600" b="1" dirty="0">
                <a:solidFill>
                  <a:srgbClr val="ED7641"/>
                </a:solidFill>
                <a:latin typeface="微软雅黑" panose="020B0503020204020204" pitchFamily="34" charset="-122"/>
                <a:ea typeface="微软雅黑" panose="020B0503020204020204" pitchFamily="34" charset="-122"/>
              </a:rPr>
              <a:t>活动图中的变体</a:t>
            </a:r>
            <a:r>
              <a:rPr lang="zh-CN" altLang="en-US" sz="1600" b="1" dirty="0">
                <a:solidFill>
                  <a:schemeClr val="bg1"/>
                </a:solidFill>
                <a:latin typeface="微软雅黑" panose="020B0503020204020204" pitchFamily="34" charset="-122"/>
                <a:ea typeface="微软雅黑" panose="020B0503020204020204" pitchFamily="34" charset="-122"/>
              </a:rPr>
              <a:t>，如构建图的大部分图符号是相同的。</a:t>
            </a:r>
          </a:p>
        </p:txBody>
      </p:sp>
    </p:spTree>
    <p:extLst>
      <p:ext uri="{BB962C8B-B14F-4D97-AF65-F5344CB8AC3E}">
        <p14:creationId xmlns:p14="http://schemas.microsoft.com/office/powerpoint/2010/main" val="17171047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交互概览图的基本元素</a:t>
            </a:r>
          </a:p>
        </p:txBody>
      </p:sp>
      <p:sp>
        <p:nvSpPr>
          <p:cNvPr id="2" name="矩形 1">
            <a:extLst>
              <a:ext uri="{FF2B5EF4-FFF2-40B4-BE49-F238E27FC236}">
                <a16:creationId xmlns:a16="http://schemas.microsoft.com/office/drawing/2014/main" id="{CAC0E90D-838A-4589-B84E-CE9F9047D759}"/>
              </a:ext>
            </a:extLst>
          </p:cNvPr>
          <p:cNvSpPr/>
          <p:nvPr/>
        </p:nvSpPr>
        <p:spPr>
          <a:xfrm>
            <a:off x="1115616" y="1545130"/>
            <a:ext cx="7258466" cy="2051652"/>
          </a:xfrm>
          <a:prstGeom prst="rect">
            <a:avLst/>
          </a:prstGeom>
        </p:spPr>
        <p:txBody>
          <a:bodyPr wrap="square">
            <a:spAutoFit/>
          </a:bodyPr>
          <a:lstStyle/>
          <a:p>
            <a:pPr>
              <a:lnSpc>
                <a:spcPct val="250000"/>
              </a:lnSpc>
            </a:pPr>
            <a:r>
              <a:rPr lang="zh-CN" altLang="en-US" b="1" dirty="0">
                <a:solidFill>
                  <a:srgbClr val="ED7641"/>
                </a:solidFill>
                <a:latin typeface="微软雅黑" panose="020B0503020204020204" pitchFamily="34" charset="-122"/>
                <a:ea typeface="微软雅黑" panose="020B0503020204020204" pitchFamily="34" charset="-122"/>
                <a:cs typeface="宋体" pitchFamily="2" charset="-122"/>
              </a:rPr>
              <a:t>交互概览</a:t>
            </a:r>
            <a:r>
              <a:rPr lang="zh-CN" altLang="en-US" b="1" dirty="0">
                <a:latin typeface="微软雅黑" panose="020B0503020204020204" pitchFamily="34" charset="-122"/>
                <a:ea typeface="微软雅黑" panose="020B0503020204020204" pitchFamily="34" charset="-122"/>
              </a:rPr>
              <a:t>图的</a:t>
            </a:r>
            <a:r>
              <a:rPr lang="zh-CN" altLang="en-US" b="1" dirty="0">
                <a:solidFill>
                  <a:srgbClr val="ED7641"/>
                </a:solidFill>
                <a:latin typeface="微软雅黑" panose="020B0503020204020204" pitchFamily="34" charset="-122"/>
                <a:ea typeface="微软雅黑" panose="020B0503020204020204" pitchFamily="34" charset="-122"/>
              </a:rPr>
              <a:t>基本元素</a:t>
            </a:r>
            <a:r>
              <a:rPr lang="zh-CN" altLang="en-US" b="1"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25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ED7641"/>
                </a:solidFill>
                <a:latin typeface="微软雅黑" panose="020B0503020204020204" pitchFamily="34" charset="-122"/>
                <a:ea typeface="微软雅黑" panose="020B0503020204020204" pitchFamily="34" charset="-122"/>
              </a:rPr>
              <a:t>活动图</a:t>
            </a:r>
            <a:r>
              <a:rPr lang="zh-CN" altLang="en-US" b="1" dirty="0">
                <a:latin typeface="微软雅黑" panose="020B0503020204020204" pitchFamily="34" charset="-122"/>
                <a:ea typeface="微软雅黑" panose="020B0503020204020204" pitchFamily="34" charset="-122"/>
              </a:rPr>
              <a:t>的基本元素状态、转移、分支、分叉和汇合、泳道、对象流。</a:t>
            </a:r>
            <a:endParaRPr lang="en-US" altLang="zh-CN" b="1" dirty="0">
              <a:latin typeface="微软雅黑" panose="020B0503020204020204" pitchFamily="34" charset="-122"/>
              <a:ea typeface="微软雅黑" panose="020B0503020204020204" pitchFamily="34" charset="-122"/>
            </a:endParaRPr>
          </a:p>
          <a:p>
            <a:pPr>
              <a:lnSpc>
                <a:spcPct val="25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zh-CN" altLang="en-US" b="1" dirty="0">
                <a:solidFill>
                  <a:srgbClr val="ED7641"/>
                </a:solidFill>
                <a:latin typeface="微软雅黑" panose="020B0503020204020204" pitchFamily="34" charset="-122"/>
                <a:ea typeface="微软雅黑" panose="020B0503020204020204" pitchFamily="34" charset="-122"/>
              </a:rPr>
              <a:t>顺序图</a:t>
            </a:r>
            <a:r>
              <a:rPr lang="zh-CN" altLang="en-US" b="1" dirty="0">
                <a:latin typeface="微软雅黑" panose="020B0503020204020204" pitchFamily="34" charset="-122"/>
                <a:ea typeface="微软雅黑" panose="020B0503020204020204" pitchFamily="34" charset="-122"/>
              </a:rPr>
              <a:t>的基本元素角色、对象、生命线、激活期、消息。</a:t>
            </a:r>
          </a:p>
        </p:txBody>
      </p:sp>
    </p:spTree>
    <p:extLst>
      <p:ext uri="{BB962C8B-B14F-4D97-AF65-F5344CB8AC3E}">
        <p14:creationId xmlns:p14="http://schemas.microsoft.com/office/powerpoint/2010/main" val="1228757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2980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交互概览图建模技术及应用</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3" name="文本框 2">
            <a:extLst>
              <a:ext uri="{FF2B5EF4-FFF2-40B4-BE49-F238E27FC236}">
                <a16:creationId xmlns:a16="http://schemas.microsoft.com/office/drawing/2014/main" id="{8FBD19B4-4AB6-4AED-8506-D7C94A111B34}"/>
              </a:ext>
            </a:extLst>
          </p:cNvPr>
          <p:cNvSpPr txBox="1"/>
          <p:nvPr/>
        </p:nvSpPr>
        <p:spPr>
          <a:xfrm>
            <a:off x="857775" y="1058788"/>
            <a:ext cx="4582621" cy="3372846"/>
          </a:xfrm>
          <a:prstGeom prst="rect">
            <a:avLst/>
          </a:prstGeom>
          <a:noFill/>
        </p:spPr>
        <p:txBody>
          <a:bodyPr wrap="square" rtlCol="0">
            <a:spAutoFit/>
          </a:bodyPr>
          <a:lstStyle/>
          <a:p>
            <a:pPr>
              <a:lnSpc>
                <a:spcPct val="150000"/>
              </a:lnSpc>
            </a:pPr>
            <a:r>
              <a:rPr lang="zh-CN" altLang="en-US" sz="1600" b="1" dirty="0">
                <a:solidFill>
                  <a:srgbClr val="ED7641"/>
                </a:solidFill>
                <a:latin typeface="微软雅黑" pitchFamily="34" charset="-122"/>
                <a:ea typeface="微软雅黑" pitchFamily="34" charset="-122"/>
                <a:cs typeface="宋体" pitchFamily="2" charset="-122"/>
              </a:rPr>
              <a:t>交互概览</a:t>
            </a:r>
            <a:r>
              <a:rPr lang="zh-CN" altLang="en-US" sz="1600" b="1" dirty="0">
                <a:solidFill>
                  <a:srgbClr val="ED7641"/>
                </a:solidFill>
                <a:latin typeface="微软雅黑" panose="020B0503020204020204" pitchFamily="34" charset="-122"/>
                <a:ea typeface="微软雅黑" panose="020B0503020204020204" pitchFamily="34" charset="-122"/>
              </a:rPr>
              <a:t>建模技巧</a:t>
            </a:r>
            <a:endParaRPr lang="en-US" altLang="zh-CN" sz="1600" b="1" dirty="0">
              <a:solidFill>
                <a:srgbClr val="ED7641"/>
              </a:solidFill>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在交互概览图中，使用</a:t>
            </a:r>
            <a:r>
              <a:rPr lang="zh-CN" altLang="en-US" sz="1600" b="1" dirty="0">
                <a:solidFill>
                  <a:srgbClr val="ED7641"/>
                </a:solidFill>
                <a:latin typeface="微软雅黑" panose="020B0503020204020204" pitchFamily="34" charset="-122"/>
                <a:ea typeface="微软雅黑" panose="020B0503020204020204" pitchFamily="34" charset="-122"/>
              </a:rPr>
              <a:t>活动图</a:t>
            </a:r>
            <a:r>
              <a:rPr lang="zh-CN" altLang="en-US" sz="1600" b="1" dirty="0">
                <a:latin typeface="微软雅黑" panose="020B0503020204020204" pitchFamily="34" charset="-122"/>
                <a:ea typeface="微软雅黑" panose="020B0503020204020204" pitchFamily="34" charset="-122"/>
              </a:rPr>
              <a:t>描述</a:t>
            </a:r>
            <a:r>
              <a:rPr lang="zh-CN" altLang="en-US" sz="1600" b="1" dirty="0">
                <a:solidFill>
                  <a:srgbClr val="ED7641"/>
                </a:solidFill>
                <a:latin typeface="微软雅黑" panose="020B0503020204020204" pitchFamily="34" charset="-122"/>
                <a:ea typeface="微软雅黑" panose="020B0503020204020204" pitchFamily="34" charset="-122"/>
              </a:rPr>
              <a:t>主线</a:t>
            </a:r>
            <a:r>
              <a:rPr lang="zh-CN" altLang="en-US" sz="1600" b="1" dirty="0">
                <a:latin typeface="微软雅黑" panose="020B0503020204020204" pitchFamily="34" charset="-122"/>
                <a:ea typeface="微软雅黑" panose="020B0503020204020204" pitchFamily="34" charset="-122"/>
              </a:rPr>
              <a:t>，使用</a:t>
            </a:r>
            <a:r>
              <a:rPr lang="zh-CN" altLang="en-US" sz="1600" b="1" dirty="0">
                <a:solidFill>
                  <a:srgbClr val="ED7641"/>
                </a:solidFill>
                <a:latin typeface="微软雅黑" panose="020B0503020204020204" pitchFamily="34" charset="-122"/>
                <a:ea typeface="微软雅黑" panose="020B0503020204020204" pitchFamily="34" charset="-122"/>
              </a:rPr>
              <a:t>顺序图</a:t>
            </a:r>
            <a:r>
              <a:rPr lang="zh-CN" altLang="en-US" sz="1600" b="1" dirty="0">
                <a:latin typeface="微软雅黑" panose="020B0503020204020204" pitchFamily="34" charset="-122"/>
                <a:ea typeface="微软雅黑" panose="020B0503020204020204" pitchFamily="34" charset="-122"/>
              </a:rPr>
              <a:t>描述</a:t>
            </a:r>
            <a:r>
              <a:rPr lang="zh-CN" altLang="en-US" sz="1600" b="1" dirty="0">
                <a:solidFill>
                  <a:srgbClr val="ED7641"/>
                </a:solidFill>
                <a:latin typeface="微软雅黑" panose="020B0503020204020204" pitchFamily="34" charset="-122"/>
                <a:ea typeface="微软雅黑" panose="020B0503020204020204" pitchFamily="34" charset="-122"/>
              </a:rPr>
              <a:t>细节</a:t>
            </a:r>
            <a:r>
              <a:rPr lang="zh-CN" altLang="en-US" sz="1600" b="1" dirty="0">
                <a:latin typeface="微软雅黑" panose="020B0503020204020204" pitchFamily="34" charset="-122"/>
                <a:ea typeface="微软雅黑" panose="020B0503020204020204" pitchFamily="34" charset="-122"/>
              </a:rPr>
              <a:t>。</a:t>
            </a:r>
          </a:p>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交互概览图包含</a:t>
            </a:r>
            <a:r>
              <a:rPr lang="zh-CN" altLang="en-US" sz="1600" b="1" dirty="0">
                <a:solidFill>
                  <a:srgbClr val="ED7641"/>
                </a:solidFill>
                <a:latin typeface="微软雅黑" panose="020B0503020204020204" pitchFamily="34" charset="-122"/>
                <a:ea typeface="微软雅黑" panose="020B0503020204020204" pitchFamily="34" charset="-122"/>
              </a:rPr>
              <a:t>顺序图的表示法</a:t>
            </a:r>
            <a:r>
              <a:rPr lang="zh-CN" altLang="en-US" sz="1600" b="1" dirty="0">
                <a:latin typeface="微软雅黑" panose="020B0503020204020204" pitchFamily="34" charset="-122"/>
                <a:ea typeface="微软雅黑" panose="020B0503020204020204" pitchFamily="34" charset="-122"/>
              </a:rPr>
              <a:t>及</a:t>
            </a:r>
            <a:r>
              <a:rPr lang="zh-CN" altLang="en-US" sz="1600" b="1" dirty="0">
                <a:solidFill>
                  <a:srgbClr val="ED7641"/>
                </a:solidFill>
                <a:latin typeface="微软雅黑" panose="020B0503020204020204" pitchFamily="34" charset="-122"/>
                <a:ea typeface="微软雅黑" panose="020B0503020204020204" pitchFamily="34" charset="-122"/>
              </a:rPr>
              <a:t>活动图的判断和分支表示法</a:t>
            </a:r>
            <a:r>
              <a:rPr lang="zh-CN" altLang="en-US" sz="1600" b="1" dirty="0">
                <a:latin typeface="微软雅黑" panose="020B0503020204020204" pitchFamily="34" charset="-122"/>
                <a:ea typeface="微软雅黑" panose="020B0503020204020204" pitchFamily="34" charset="-122"/>
              </a:rPr>
              <a:t>。</a:t>
            </a:r>
          </a:p>
          <a:p>
            <a:pPr>
              <a:lnSpc>
                <a:spcPct val="150000"/>
              </a:lnSpc>
            </a:pP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交互概览图试图将活动图中活动结点之间的</a:t>
            </a:r>
            <a:r>
              <a:rPr lang="zh-CN" altLang="en-US" sz="1600" b="1" dirty="0">
                <a:solidFill>
                  <a:srgbClr val="ED7641"/>
                </a:solidFill>
                <a:latin typeface="微软雅黑" panose="020B0503020204020204" pitchFamily="34" charset="-122"/>
                <a:ea typeface="微软雅黑" panose="020B0503020204020204" pitchFamily="34" charset="-122"/>
              </a:rPr>
              <a:t>控制流机制</a:t>
            </a:r>
            <a:r>
              <a:rPr lang="zh-CN" altLang="en-US" sz="1600" b="1" dirty="0">
                <a:latin typeface="微软雅黑" panose="020B0503020204020204" pitchFamily="34" charset="-122"/>
                <a:ea typeface="微软雅黑" panose="020B0503020204020204" pitchFamily="34" charset="-122"/>
              </a:rPr>
              <a:t>和顺序图中的生命线间的</a:t>
            </a:r>
            <a:r>
              <a:rPr lang="zh-CN" altLang="en-US" sz="1600" b="1" dirty="0">
                <a:solidFill>
                  <a:srgbClr val="ED7641"/>
                </a:solidFill>
                <a:latin typeface="微软雅黑" panose="020B0503020204020204" pitchFamily="34" charset="-122"/>
                <a:ea typeface="微软雅黑" panose="020B0503020204020204" pitchFamily="34" charset="-122"/>
              </a:rPr>
              <a:t>消息序列混合</a:t>
            </a:r>
            <a:r>
              <a:rPr lang="zh-CN" altLang="en-US" sz="1600" b="1" dirty="0">
                <a:latin typeface="微软雅黑" panose="020B0503020204020204" pitchFamily="34" charset="-122"/>
                <a:ea typeface="微软雅黑" panose="020B0503020204020204" pitchFamily="34" charset="-122"/>
              </a:rPr>
              <a:t>在一起，很多人认为并没有加入多少新特性。 因此，一般情况下很少绘制交互概览图。</a:t>
            </a:r>
          </a:p>
        </p:txBody>
      </p:sp>
      <p:pic>
        <p:nvPicPr>
          <p:cNvPr id="2" name="图片 1">
            <a:extLst>
              <a:ext uri="{FF2B5EF4-FFF2-40B4-BE49-F238E27FC236}">
                <a16:creationId xmlns:a16="http://schemas.microsoft.com/office/drawing/2014/main" id="{2156D155-1E68-421C-B0DC-3012EC7D67D3}"/>
              </a:ext>
            </a:extLst>
          </p:cNvPr>
          <p:cNvPicPr>
            <a:picLocks noChangeAspect="1"/>
          </p:cNvPicPr>
          <p:nvPr/>
        </p:nvPicPr>
        <p:blipFill>
          <a:blip r:embed="rId2"/>
          <a:stretch>
            <a:fillRect/>
          </a:stretch>
        </p:blipFill>
        <p:spPr>
          <a:xfrm>
            <a:off x="5940152" y="414164"/>
            <a:ext cx="2536883" cy="4194813"/>
          </a:xfrm>
          <a:prstGeom prst="rect">
            <a:avLst/>
          </a:prstGeom>
          <a:ln>
            <a:noFill/>
          </a:ln>
          <a:effectLst>
            <a:outerShdw blurRad="292100" dist="139700" dir="2700000" algn="tl" rotWithShape="0">
              <a:srgbClr val="333333">
                <a:alpha val="65000"/>
              </a:srgbClr>
            </a:outerShdw>
          </a:effectLst>
        </p:spPr>
      </p:pic>
      <p:sp>
        <p:nvSpPr>
          <p:cNvPr id="7" name="矩形 6">
            <a:extLst>
              <a:ext uri="{FF2B5EF4-FFF2-40B4-BE49-F238E27FC236}">
                <a16:creationId xmlns:a16="http://schemas.microsoft.com/office/drawing/2014/main" id="{B7143F15-5DA2-48B5-A4B0-762B77ADE119}"/>
              </a:ext>
            </a:extLst>
          </p:cNvPr>
          <p:cNvSpPr/>
          <p:nvPr/>
        </p:nvSpPr>
        <p:spPr>
          <a:xfrm>
            <a:off x="6804248" y="4716437"/>
            <a:ext cx="954107"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交互概览图</a:t>
            </a:r>
          </a:p>
        </p:txBody>
      </p:sp>
    </p:spTree>
    <p:extLst>
      <p:ext uri="{BB962C8B-B14F-4D97-AF65-F5344CB8AC3E}">
        <p14:creationId xmlns:p14="http://schemas.microsoft.com/office/powerpoint/2010/main" val="1090724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 name="矩形 3">
            <a:extLst>
              <a:ext uri="{FF2B5EF4-FFF2-40B4-BE49-F238E27FC236}">
                <a16:creationId xmlns:a16="http://schemas.microsoft.com/office/drawing/2014/main" id="{99DD9894-069A-4020-9476-1129CB121B85}"/>
              </a:ext>
            </a:extLst>
          </p:cNvPr>
          <p:cNvSpPr/>
          <p:nvPr/>
        </p:nvSpPr>
        <p:spPr>
          <a:xfrm>
            <a:off x="611560" y="1130796"/>
            <a:ext cx="8034136" cy="3609065"/>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        UML2. O新增加的</a:t>
            </a:r>
            <a:r>
              <a:rPr lang="zh-CN" altLang="en-US" sz="1400" b="1" dirty="0">
                <a:solidFill>
                  <a:srgbClr val="ED7641"/>
                </a:solidFill>
                <a:latin typeface="微软雅黑" panose="020B0503020204020204" pitchFamily="34" charset="-122"/>
                <a:ea typeface="微软雅黑" panose="020B0503020204020204" pitchFamily="34" charset="-122"/>
              </a:rPr>
              <a:t>4种图</a:t>
            </a:r>
            <a:r>
              <a:rPr lang="zh-CN" altLang="en-US" sz="1400" b="1" dirty="0">
                <a:latin typeface="微软雅黑" panose="020B0503020204020204" pitchFamily="34" charset="-122"/>
                <a:ea typeface="微软雅黑" panose="020B0503020204020204" pitchFamily="34" charset="-122"/>
              </a:rPr>
              <a:t>，主要是作为原有9种图的</a:t>
            </a:r>
            <a:r>
              <a:rPr lang="zh-CN" altLang="en-US" sz="1400" b="1" dirty="0">
                <a:solidFill>
                  <a:srgbClr val="ED7641"/>
                </a:solidFill>
                <a:latin typeface="微软雅黑" panose="020B0503020204020204" pitchFamily="34" charset="-122"/>
                <a:ea typeface="微软雅黑" panose="020B0503020204020204" pitchFamily="34" charset="-122"/>
              </a:rPr>
              <a:t>扩展内容</a:t>
            </a:r>
            <a:r>
              <a:rPr lang="zh-CN" altLang="en-US" sz="1400" b="1" dirty="0">
                <a:latin typeface="微软雅黑" panose="020B0503020204020204" pitchFamily="34" charset="-122"/>
                <a:ea typeface="微软雅黑" panose="020B0503020204020204" pitchFamily="34" charset="-122"/>
              </a:rPr>
              <a:t>，实际应用中除了包图， 其他三种图的应用较少。 但是在一些特殊的环境下它们也有着重要的作用。</a:t>
            </a:r>
          </a:p>
          <a:p>
            <a:pPr>
              <a:lnSpc>
                <a:spcPct val="150000"/>
              </a:lnSpc>
            </a:pPr>
            <a:r>
              <a:rPr lang="zh-CN" altLang="en-US" sz="1400" b="1" dirty="0">
                <a:solidFill>
                  <a:srgbClr val="ED7641"/>
                </a:solidFill>
                <a:latin typeface="微软雅黑" panose="020B0503020204020204" pitchFamily="34" charset="-122"/>
                <a:ea typeface="微软雅黑" panose="020B0503020204020204" pitchFamily="34" charset="-122"/>
              </a:rPr>
              <a:t>包图</a:t>
            </a:r>
            <a:r>
              <a:rPr lang="zh-CN" altLang="en-US" sz="1400" b="1" dirty="0">
                <a:latin typeface="微软雅黑" panose="020B0503020204020204" pitchFamily="34" charset="-122"/>
                <a:ea typeface="微软雅黑" panose="020B0503020204020204" pitchFamily="34" charset="-122"/>
              </a:rPr>
              <a:t>描绘模型元素在包内的组织和依赖关系，包括包的导入和包扩展。 它们还提供相应命名空间的可视化。</a:t>
            </a:r>
          </a:p>
          <a:p>
            <a:pPr>
              <a:lnSpc>
                <a:spcPct val="150000"/>
              </a:lnSpc>
            </a:pPr>
            <a:r>
              <a:rPr lang="zh-CN" altLang="en-US" sz="1400" b="1" dirty="0">
                <a:solidFill>
                  <a:srgbClr val="ED7641"/>
                </a:solidFill>
                <a:latin typeface="微软雅黑" panose="020B0503020204020204" pitchFamily="34" charset="-122"/>
                <a:ea typeface="微软雅黑" panose="020B0503020204020204" pitchFamily="34" charset="-122"/>
              </a:rPr>
              <a:t>        组合结构图</a:t>
            </a:r>
            <a:r>
              <a:rPr lang="zh-CN" altLang="en-US" sz="1400" b="1" dirty="0">
                <a:latin typeface="微软雅黑" panose="020B0503020204020204" pitchFamily="34" charset="-122"/>
                <a:ea typeface="微软雅黑" panose="020B0503020204020204" pitchFamily="34" charset="-122"/>
              </a:rPr>
              <a:t>反映类、接口或组件（和它们的属性）来描述功能</a:t>
            </a:r>
            <a:r>
              <a:rPr lang="zh-CN" altLang="en-US" sz="1400" b="1" dirty="0">
                <a:solidFill>
                  <a:srgbClr val="ED7641"/>
                </a:solidFill>
                <a:latin typeface="微软雅黑" panose="020B0503020204020204" pitchFamily="34" charset="-122"/>
                <a:ea typeface="微软雅黑" panose="020B0503020204020204" pitchFamily="34" charset="-122"/>
              </a:rPr>
              <a:t>内部的合作</a:t>
            </a:r>
            <a:r>
              <a:rPr lang="zh-CN" altLang="en-US" sz="1400" b="1" dirty="0">
                <a:latin typeface="微软雅黑" panose="020B0503020204020204" pitchFamily="34" charset="-122"/>
                <a:ea typeface="微软雅黑" panose="020B0503020204020204" pitchFamily="34" charset="-122"/>
              </a:rPr>
              <a:t>。 组合结构图和类图类似，是它们的模型结构的特定使用。 类图建模类的静态结构，包括它们的属性和行为。</a:t>
            </a:r>
          </a:p>
          <a:p>
            <a:pPr>
              <a:lnSpc>
                <a:spcPct val="150000"/>
              </a:lnSpc>
            </a:pPr>
            <a:r>
              <a:rPr lang="zh-CN" altLang="en-US" sz="1400" b="1" dirty="0">
                <a:solidFill>
                  <a:srgbClr val="ED7641"/>
                </a:solidFill>
                <a:latin typeface="微软雅黑" panose="020B0503020204020204" pitchFamily="34" charset="-122"/>
                <a:ea typeface="微软雅黑" panose="020B0503020204020204" pitchFamily="34" charset="-122"/>
              </a:rPr>
              <a:t>定时图</a:t>
            </a:r>
            <a:r>
              <a:rPr lang="zh-CN" altLang="en-US" sz="1400" b="1" dirty="0">
                <a:latin typeface="微软雅黑" panose="020B0503020204020204" pitchFamily="34" charset="-122"/>
                <a:ea typeface="微软雅黑" panose="020B0503020204020204" pitchFamily="34" charset="-122"/>
              </a:rPr>
              <a:t>可以把状态发生变化的时刻及各个状态所待续的</a:t>
            </a:r>
            <a:r>
              <a:rPr lang="zh-CN" altLang="en-US" sz="1400" b="1" dirty="0">
                <a:solidFill>
                  <a:srgbClr val="ED7641"/>
                </a:solidFill>
                <a:latin typeface="微软雅黑" panose="020B0503020204020204" pitchFamily="34" charset="-122"/>
                <a:ea typeface="微软雅黑" panose="020B0503020204020204" pitchFamily="34" charset="-122"/>
              </a:rPr>
              <a:t>时间具体</a:t>
            </a:r>
            <a:r>
              <a:rPr lang="zh-CN" altLang="en-US" sz="1400" b="1" dirty="0">
                <a:latin typeface="微软雅黑" panose="020B0503020204020204" pitchFamily="34" charset="-122"/>
                <a:ea typeface="微软雅黑" panose="020B0503020204020204" pitchFamily="34" charset="-122"/>
              </a:rPr>
              <a:t>地表示出来。 如果把多个对象放在一个定时图中，还可以把它们之间发送和接收消息的时刻表示出来。 在这方面，定时图与其他几种交互图相比具有独到的优势。</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solidFill>
                  <a:srgbClr val="ED7641"/>
                </a:solidFill>
                <a:latin typeface="微软雅黑" panose="020B0503020204020204" pitchFamily="34" charset="-122"/>
                <a:ea typeface="微软雅黑" panose="020B0503020204020204" pitchFamily="34" charset="-122"/>
              </a:rPr>
              <a:t>        交互概览图</a:t>
            </a:r>
            <a:r>
              <a:rPr lang="zh-CN" altLang="en-US" sz="1400" b="1" dirty="0">
                <a:latin typeface="微软雅黑" panose="020B0503020204020204" pitchFamily="34" charset="-122"/>
                <a:ea typeface="微软雅黑" panose="020B0503020204020204" pitchFamily="34" charset="-122"/>
              </a:rPr>
              <a:t>用于将一些零散的</a:t>
            </a:r>
            <a:r>
              <a:rPr lang="zh-CN" altLang="en-US" sz="1400" b="1" dirty="0">
                <a:solidFill>
                  <a:srgbClr val="ED7641"/>
                </a:solidFill>
                <a:latin typeface="微软雅黑" panose="020B0503020204020204" pitchFamily="34" charset="-122"/>
                <a:ea typeface="微软雅黑" panose="020B0503020204020204" pitchFamily="34" charset="-122"/>
              </a:rPr>
              <a:t>顺序图</a:t>
            </a:r>
            <a:r>
              <a:rPr lang="zh-CN" altLang="en-US" sz="1400" b="1" dirty="0">
                <a:latin typeface="微软雅黑" panose="020B0503020204020204" pitchFamily="34" charset="-122"/>
                <a:ea typeface="微软雅黑" panose="020B0503020204020204" pitchFamily="34" charset="-122"/>
              </a:rPr>
              <a:t>组织在一起，它采用了</a:t>
            </a:r>
            <a:r>
              <a:rPr lang="zh-CN" altLang="en-US" sz="1400" b="1" dirty="0">
                <a:solidFill>
                  <a:srgbClr val="ED7641"/>
                </a:solidFill>
                <a:latin typeface="微软雅黑" panose="020B0503020204020204" pitchFamily="34" charset="-122"/>
                <a:ea typeface="微软雅黑" panose="020B0503020204020204" pitchFamily="34" charset="-122"/>
              </a:rPr>
              <a:t>活动图的构造方式</a:t>
            </a:r>
            <a:r>
              <a:rPr lang="zh-CN" altLang="en-US" sz="1400" b="1" dirty="0">
                <a:latin typeface="微软雅黑" panose="020B0503020204020204" pitchFamily="34" charset="-122"/>
                <a:ea typeface="微软雅黑" panose="020B0503020204020204" pitchFamily="34" charset="-122"/>
              </a:rPr>
              <a:t>，利用了活动图的各种控制结点，并把活动图的每个活动结点替换为一个交互或者交互使用。</a:t>
            </a:r>
          </a:p>
        </p:txBody>
      </p:sp>
      <p:sp>
        <p:nvSpPr>
          <p:cNvPr id="12" name="Rectangle 39">
            <a:extLst>
              <a:ext uri="{FF2B5EF4-FFF2-40B4-BE49-F238E27FC236}">
                <a16:creationId xmlns:a16="http://schemas.microsoft.com/office/drawing/2014/main" id="{BE5CE99B-2989-428D-9FC9-B9B6CC48F82B}"/>
              </a:ext>
            </a:extLst>
          </p:cNvPr>
          <p:cNvSpPr>
            <a:spLocks noChangeArrowheads="1"/>
          </p:cNvSpPr>
          <p:nvPr/>
        </p:nvSpPr>
        <p:spPr bwMode="auto">
          <a:xfrm>
            <a:off x="950976" y="286224"/>
            <a:ext cx="2980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UML2.0</a:t>
            </a:r>
            <a:r>
              <a:rPr lang="zh-CN" altLang="en-US" sz="1600" b="1" dirty="0">
                <a:solidFill>
                  <a:srgbClr val="EA5514"/>
                </a:solidFill>
                <a:latin typeface="微软雅黑" pitchFamily="34" charset="-122"/>
                <a:ea typeface="微软雅黑" pitchFamily="34" charset="-122"/>
                <a:cs typeface="宋体" pitchFamily="2" charset="-122"/>
              </a:rPr>
              <a:t>新图小结</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40513542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6" presetClass="emph" presetSubtype="0" autoRev="1" fill="hold" grpId="1" nodeType="withEffect">
                                  <p:stCondLst>
                                    <p:cond delay="800"/>
                                  </p:stCondLst>
                                  <p:childTnLst>
                                    <p:animScale>
                                      <p:cBhvr>
                                        <p:cTn id="39" dur="150" fill="hold"/>
                                        <p:tgtEl>
                                          <p:spTgt spid="54"/>
                                        </p:tgtEl>
                                      </p:cBhvr>
                                      <p:by x="110000" y="110000"/>
                                    </p:animScale>
                                  </p:childTnLst>
                                </p:cTn>
                              </p:par>
                              <p:par>
                                <p:cTn id="40" presetID="22" presetClass="entr" presetSubtype="8" fill="hold" grpId="0" nodeType="withEffect">
                                  <p:stCondLst>
                                    <p:cond delay="50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8227D2B-E5B9-44DA-B9BA-BBD9B8FFBAE3}"/>
              </a:ext>
            </a:extLst>
          </p:cNvPr>
          <p:cNvSpPr txBox="1"/>
          <p:nvPr/>
        </p:nvSpPr>
        <p:spPr>
          <a:xfrm>
            <a:off x="2699792" y="1638027"/>
            <a:ext cx="5410960" cy="510524"/>
          </a:xfrm>
          <a:prstGeom prst="rect">
            <a:avLst/>
          </a:prstGeom>
          <a:noFill/>
        </p:spPr>
        <p:txBody>
          <a:bodyPr wrap="square">
            <a:spAutoFit/>
          </a:bodyPr>
          <a:lstStyle/>
          <a:p>
            <a:pPr>
              <a:lnSpc>
                <a:spcPct val="20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与之前版本相比，</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UML2.0</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新增加了那几种图</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36CA687E-9020-4A8A-A0C2-B818E220788B}"/>
              </a:ext>
            </a:extLst>
          </p:cNvPr>
          <p:cNvSpPr txBox="1"/>
          <p:nvPr/>
        </p:nvSpPr>
        <p:spPr>
          <a:xfrm>
            <a:off x="4253144" y="792759"/>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17" name="Group 21">
            <a:extLst>
              <a:ext uri="{FF2B5EF4-FFF2-40B4-BE49-F238E27FC236}">
                <a16:creationId xmlns:a16="http://schemas.microsoft.com/office/drawing/2014/main" id="{9B598151-432A-4F11-BDDB-1068B8458371}"/>
              </a:ext>
            </a:extLst>
          </p:cNvPr>
          <p:cNvGrpSpPr/>
          <p:nvPr/>
        </p:nvGrpSpPr>
        <p:grpSpPr bwMode="auto">
          <a:xfrm>
            <a:off x="772097" y="2005049"/>
            <a:ext cx="1196975" cy="1746250"/>
            <a:chOff x="0" y="0"/>
            <a:chExt cx="1335" cy="1947"/>
          </a:xfrm>
          <a:solidFill>
            <a:srgbClr val="EA5514"/>
          </a:solidFill>
        </p:grpSpPr>
        <p:sp>
          <p:nvSpPr>
            <p:cNvPr id="18" name="Freeform 22">
              <a:extLst>
                <a:ext uri="{FF2B5EF4-FFF2-40B4-BE49-F238E27FC236}">
                  <a16:creationId xmlns:a16="http://schemas.microsoft.com/office/drawing/2014/main" id="{69397144-167B-45B2-A2E4-1076FC3B67A8}"/>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3">
              <a:extLst>
                <a:ext uri="{FF2B5EF4-FFF2-40B4-BE49-F238E27FC236}">
                  <a16:creationId xmlns:a16="http://schemas.microsoft.com/office/drawing/2014/main" id="{F08EC470-5713-4285-BCB6-513C44D61D5B}"/>
                </a:ext>
              </a:extLst>
            </p:cNvPr>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4">
              <a:extLst>
                <a:ext uri="{FF2B5EF4-FFF2-40B4-BE49-F238E27FC236}">
                  <a16:creationId xmlns:a16="http://schemas.microsoft.com/office/drawing/2014/main" id="{C0352676-BD8E-4675-92E2-B8D388EAD683}"/>
                </a:ext>
              </a:extLst>
            </p:cNvPr>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5">
              <a:extLst>
                <a:ext uri="{FF2B5EF4-FFF2-40B4-BE49-F238E27FC236}">
                  <a16:creationId xmlns:a16="http://schemas.microsoft.com/office/drawing/2014/main" id="{62BA2AED-34FD-489F-92DA-546F0F90602D}"/>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6">
              <a:extLst>
                <a:ext uri="{FF2B5EF4-FFF2-40B4-BE49-F238E27FC236}">
                  <a16:creationId xmlns:a16="http://schemas.microsoft.com/office/drawing/2014/main" id="{43F1E74F-ECDD-4AA9-904E-D802C6DA2833}"/>
                </a:ext>
              </a:extLst>
            </p:cNvPr>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9" name="Oval 6">
            <a:extLst>
              <a:ext uri="{FF2B5EF4-FFF2-40B4-BE49-F238E27FC236}">
                <a16:creationId xmlns:a16="http://schemas.microsoft.com/office/drawing/2014/main" id="{4DAA3BF1-A94F-4F5A-AD9A-A5327CE37855}"/>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0" name="Oval 3">
            <a:extLst>
              <a:ext uri="{FF2B5EF4-FFF2-40B4-BE49-F238E27FC236}">
                <a16:creationId xmlns:a16="http://schemas.microsoft.com/office/drawing/2014/main" id="{77A605E1-758E-4611-AE52-3F23C0864AF6}"/>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31" name="Oval 4">
            <a:extLst>
              <a:ext uri="{FF2B5EF4-FFF2-40B4-BE49-F238E27FC236}">
                <a16:creationId xmlns:a16="http://schemas.microsoft.com/office/drawing/2014/main" id="{0A2C7425-366A-42F9-9FB3-8C2384109DDF}"/>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32" name="Oval 5">
            <a:extLst>
              <a:ext uri="{FF2B5EF4-FFF2-40B4-BE49-F238E27FC236}">
                <a16:creationId xmlns:a16="http://schemas.microsoft.com/office/drawing/2014/main" id="{1CBAA951-2C6D-4E18-94BD-CBAA162D7811}"/>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33" name="Rectangle 39">
            <a:extLst>
              <a:ext uri="{FF2B5EF4-FFF2-40B4-BE49-F238E27FC236}">
                <a16:creationId xmlns:a16="http://schemas.microsoft.com/office/drawing/2014/main" id="{ABF03F06-5AA5-40B8-8974-A4C10A5F6105}"/>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 name="Rectangle 39">
            <a:extLst>
              <a:ext uri="{FF2B5EF4-FFF2-40B4-BE49-F238E27FC236}">
                <a16:creationId xmlns:a16="http://schemas.microsoft.com/office/drawing/2014/main" id="{1BA9C842-A7D6-4377-8B04-440AADDBED53}"/>
              </a:ext>
            </a:extLst>
          </p:cNvPr>
          <p:cNvSpPr>
            <a:spLocks noChangeArrowheads="1"/>
          </p:cNvSpPr>
          <p:nvPr/>
        </p:nvSpPr>
        <p:spPr bwMode="auto">
          <a:xfrm>
            <a:off x="950976" y="286224"/>
            <a:ext cx="2980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UML2.0</a:t>
            </a:r>
            <a:r>
              <a:rPr lang="zh-CN" altLang="en-US" sz="1600" b="1" dirty="0">
                <a:solidFill>
                  <a:srgbClr val="EA5514"/>
                </a:solidFill>
                <a:latin typeface="微软雅黑" pitchFamily="34" charset="-122"/>
                <a:ea typeface="微软雅黑" pitchFamily="34" charset="-122"/>
                <a:cs typeface="宋体" pitchFamily="2" charset="-122"/>
              </a:rPr>
              <a:t>新图</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4" name="矩形 3">
            <a:extLst>
              <a:ext uri="{FF2B5EF4-FFF2-40B4-BE49-F238E27FC236}">
                <a16:creationId xmlns:a16="http://schemas.microsoft.com/office/drawing/2014/main" id="{0F061922-56B4-4B75-960B-C697572A3EBB}"/>
              </a:ext>
            </a:extLst>
          </p:cNvPr>
          <p:cNvSpPr/>
          <p:nvPr/>
        </p:nvSpPr>
        <p:spPr>
          <a:xfrm>
            <a:off x="3059832" y="2429507"/>
            <a:ext cx="4464496" cy="1200329"/>
          </a:xfrm>
          <a:prstGeom prst="rect">
            <a:avLst/>
          </a:prstGeom>
        </p:spPr>
        <p:txBody>
          <a:bodyPr wrap="square">
            <a:spAutoFit/>
          </a:bodyPr>
          <a:lstStyle/>
          <a:p>
            <a:r>
              <a:rPr lang="zh-CN" altLang="en-US" b="1" dirty="0">
                <a:solidFill>
                  <a:srgbClr val="ED7641"/>
                </a:solidFill>
                <a:latin typeface="微软雅黑" panose="020B0503020204020204" pitchFamily="34" charset="-122"/>
                <a:ea typeface="微软雅黑" panose="020B0503020204020204" pitchFamily="34" charset="-122"/>
              </a:rPr>
              <a:t>包图</a:t>
            </a:r>
            <a:endParaRPr lang="en-US" altLang="zh-CN" b="1" dirty="0">
              <a:solidFill>
                <a:srgbClr val="ED7641"/>
              </a:solidFill>
              <a:latin typeface="微软雅黑" panose="020B0503020204020204" pitchFamily="34" charset="-122"/>
              <a:ea typeface="微软雅黑" panose="020B0503020204020204" pitchFamily="34" charset="-122"/>
            </a:endParaRPr>
          </a:p>
          <a:p>
            <a:r>
              <a:rPr lang="zh-CN" altLang="en-US" b="1" dirty="0">
                <a:solidFill>
                  <a:srgbClr val="ED7641"/>
                </a:solidFill>
                <a:latin typeface="微软雅黑" panose="020B0503020204020204" pitchFamily="34" charset="-122"/>
                <a:ea typeface="微软雅黑" panose="020B0503020204020204" pitchFamily="34" charset="-122"/>
              </a:rPr>
              <a:t>组合结构图</a:t>
            </a:r>
            <a:endParaRPr lang="en-US" altLang="zh-CN" b="1" dirty="0">
              <a:solidFill>
                <a:srgbClr val="ED7641"/>
              </a:solidFill>
              <a:latin typeface="微软雅黑" panose="020B0503020204020204" pitchFamily="34" charset="-122"/>
              <a:ea typeface="微软雅黑" panose="020B0503020204020204" pitchFamily="34" charset="-122"/>
            </a:endParaRPr>
          </a:p>
          <a:p>
            <a:r>
              <a:rPr lang="zh-CN" altLang="en-US" b="1" dirty="0">
                <a:solidFill>
                  <a:srgbClr val="ED7641"/>
                </a:solidFill>
                <a:latin typeface="微软雅黑" panose="020B0503020204020204" pitchFamily="34" charset="-122"/>
                <a:ea typeface="微软雅黑" panose="020B0503020204020204" pitchFamily="34" charset="-122"/>
              </a:rPr>
              <a:t>定时图</a:t>
            </a:r>
            <a:endParaRPr lang="en-US" altLang="zh-CN" b="1" dirty="0">
              <a:solidFill>
                <a:srgbClr val="ED7641"/>
              </a:solidFill>
              <a:latin typeface="微软雅黑" panose="020B0503020204020204" pitchFamily="34" charset="-122"/>
              <a:ea typeface="微软雅黑" panose="020B0503020204020204" pitchFamily="34" charset="-122"/>
            </a:endParaRPr>
          </a:p>
          <a:p>
            <a:r>
              <a:rPr lang="zh-CN" altLang="en-US" b="1" dirty="0">
                <a:solidFill>
                  <a:srgbClr val="ED7641"/>
                </a:solidFill>
                <a:latin typeface="微软雅黑" panose="020B0503020204020204" pitchFamily="34" charset="-122"/>
                <a:ea typeface="微软雅黑" panose="020B0503020204020204" pitchFamily="34" charset="-122"/>
              </a:rPr>
              <a:t>交互概览图</a:t>
            </a:r>
            <a:endParaRPr lang="zh-CN" altLang="en-US" dirty="0"/>
          </a:p>
        </p:txBody>
      </p:sp>
    </p:spTree>
    <p:extLst>
      <p:ext uri="{BB962C8B-B14F-4D97-AF65-F5344CB8AC3E}">
        <p14:creationId xmlns:p14="http://schemas.microsoft.com/office/powerpoint/2010/main" val="3491373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 presetClass="entr" presetSubtype="0" fill="hold" grpId="0" nodeType="withEffect">
                                  <p:stCondLst>
                                    <p:cond delay="800"/>
                                  </p:stCondLst>
                                  <p:childTnLst>
                                    <p:set>
                                      <p:cBhvr>
                                        <p:cTn id="9" dur="1" fill="hold">
                                          <p:stCondLst>
                                            <p:cond delay="0"/>
                                          </p:stCondLst>
                                        </p:cTn>
                                        <p:tgtEl>
                                          <p:spTgt spid="11"/>
                                        </p:tgtEl>
                                        <p:attrNameLst>
                                          <p:attrName>style.visibility</p:attrName>
                                        </p:attrNameLst>
                                      </p:cBhvr>
                                      <p:to>
                                        <p:strVal val="visible"/>
                                      </p:to>
                                    </p:se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300" fill="hold"/>
                                        <p:tgtEl>
                                          <p:spTgt spid="32"/>
                                        </p:tgtEl>
                                        <p:attrNameLst>
                                          <p:attrName>ppt_w</p:attrName>
                                        </p:attrNameLst>
                                      </p:cBhvr>
                                      <p:tavLst>
                                        <p:tav tm="0">
                                          <p:val>
                                            <p:fltVal val="0"/>
                                          </p:val>
                                        </p:tav>
                                        <p:tav tm="100000">
                                          <p:val>
                                            <p:strVal val="#ppt_w"/>
                                          </p:val>
                                        </p:tav>
                                      </p:tavLst>
                                    </p:anim>
                                    <p:anim calcmode="lin" valueType="num">
                                      <p:cBhvr>
                                        <p:cTn id="13" dur="300" fill="hold"/>
                                        <p:tgtEl>
                                          <p:spTgt spid="32"/>
                                        </p:tgtEl>
                                        <p:attrNameLst>
                                          <p:attrName>ppt_h</p:attrName>
                                        </p:attrNameLst>
                                      </p:cBhvr>
                                      <p:tavLst>
                                        <p:tav tm="0">
                                          <p:val>
                                            <p:fltVal val="0"/>
                                          </p:val>
                                        </p:tav>
                                        <p:tav tm="100000">
                                          <p:val>
                                            <p:strVal val="#ppt_h"/>
                                          </p:val>
                                        </p:tav>
                                      </p:tavLst>
                                    </p:anim>
                                    <p:animEffect transition="in" filter="fade">
                                      <p:cBhvr>
                                        <p:cTn id="14" dur="300"/>
                                        <p:tgtEl>
                                          <p:spTgt spid="32"/>
                                        </p:tgtEl>
                                      </p:cBhvr>
                                    </p:animEffect>
                                  </p:childTnLst>
                                </p:cTn>
                              </p:par>
                              <p:par>
                                <p:cTn id="15" presetID="6" presetClass="emph" presetSubtype="0" autoRev="1" fill="hold" grpId="1" nodeType="withEffect">
                                  <p:stCondLst>
                                    <p:cond delay="300"/>
                                  </p:stCondLst>
                                  <p:childTnLst>
                                    <p:animScale>
                                      <p:cBhvr>
                                        <p:cTn id="16" dur="150" fill="hold"/>
                                        <p:tgtEl>
                                          <p:spTgt spid="32"/>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31"/>
                                        </p:tgtEl>
                                        <p:attrNameLst>
                                          <p:attrName>style.visibility</p:attrName>
                                        </p:attrNameLst>
                                      </p:cBhvr>
                                      <p:to>
                                        <p:strVal val="visible"/>
                                      </p:to>
                                    </p:set>
                                    <p:anim calcmode="lin" valueType="num">
                                      <p:cBhvr>
                                        <p:cTn id="19" dur="300" fill="hold"/>
                                        <p:tgtEl>
                                          <p:spTgt spid="31"/>
                                        </p:tgtEl>
                                        <p:attrNameLst>
                                          <p:attrName>ppt_w</p:attrName>
                                        </p:attrNameLst>
                                      </p:cBhvr>
                                      <p:tavLst>
                                        <p:tav tm="0">
                                          <p:val>
                                            <p:fltVal val="0"/>
                                          </p:val>
                                        </p:tav>
                                        <p:tav tm="100000">
                                          <p:val>
                                            <p:strVal val="#ppt_w"/>
                                          </p:val>
                                        </p:tav>
                                      </p:tavLst>
                                    </p:anim>
                                    <p:anim calcmode="lin" valueType="num">
                                      <p:cBhvr>
                                        <p:cTn id="20" dur="300" fill="hold"/>
                                        <p:tgtEl>
                                          <p:spTgt spid="31"/>
                                        </p:tgtEl>
                                        <p:attrNameLst>
                                          <p:attrName>ppt_h</p:attrName>
                                        </p:attrNameLst>
                                      </p:cBhvr>
                                      <p:tavLst>
                                        <p:tav tm="0">
                                          <p:val>
                                            <p:fltVal val="0"/>
                                          </p:val>
                                        </p:tav>
                                        <p:tav tm="100000">
                                          <p:val>
                                            <p:strVal val="#ppt_h"/>
                                          </p:val>
                                        </p:tav>
                                      </p:tavLst>
                                    </p:anim>
                                    <p:animEffect transition="in" filter="fade">
                                      <p:cBhvr>
                                        <p:cTn id="21" dur="300"/>
                                        <p:tgtEl>
                                          <p:spTgt spid="31"/>
                                        </p:tgtEl>
                                      </p:cBhvr>
                                    </p:animEffect>
                                  </p:childTnLst>
                                </p:cTn>
                              </p:par>
                              <p:par>
                                <p:cTn id="22" presetID="6" presetClass="emph" presetSubtype="0" autoRev="1" fill="hold" grpId="1" nodeType="withEffect">
                                  <p:stCondLst>
                                    <p:cond delay="600"/>
                                  </p:stCondLst>
                                  <p:childTnLst>
                                    <p:animScale>
                                      <p:cBhvr>
                                        <p:cTn id="23" dur="150" fill="hold"/>
                                        <p:tgtEl>
                                          <p:spTgt spid="31"/>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30"/>
                                        </p:tgtEl>
                                        <p:attrNameLst>
                                          <p:attrName>style.visibility</p:attrName>
                                        </p:attrNameLst>
                                      </p:cBhvr>
                                      <p:to>
                                        <p:strVal val="visible"/>
                                      </p:to>
                                    </p:set>
                                    <p:anim calcmode="lin" valueType="num">
                                      <p:cBhvr>
                                        <p:cTn id="26" dur="300" fill="hold"/>
                                        <p:tgtEl>
                                          <p:spTgt spid="30"/>
                                        </p:tgtEl>
                                        <p:attrNameLst>
                                          <p:attrName>ppt_w</p:attrName>
                                        </p:attrNameLst>
                                      </p:cBhvr>
                                      <p:tavLst>
                                        <p:tav tm="0">
                                          <p:val>
                                            <p:fltVal val="0"/>
                                          </p:val>
                                        </p:tav>
                                        <p:tav tm="100000">
                                          <p:val>
                                            <p:strVal val="#ppt_w"/>
                                          </p:val>
                                        </p:tav>
                                      </p:tavLst>
                                    </p:anim>
                                    <p:anim calcmode="lin" valueType="num">
                                      <p:cBhvr>
                                        <p:cTn id="27" dur="300" fill="hold"/>
                                        <p:tgtEl>
                                          <p:spTgt spid="30"/>
                                        </p:tgtEl>
                                        <p:attrNameLst>
                                          <p:attrName>ppt_h</p:attrName>
                                        </p:attrNameLst>
                                      </p:cBhvr>
                                      <p:tavLst>
                                        <p:tav tm="0">
                                          <p:val>
                                            <p:fltVal val="0"/>
                                          </p:val>
                                        </p:tav>
                                        <p:tav tm="100000">
                                          <p:val>
                                            <p:strVal val="#ppt_h"/>
                                          </p:val>
                                        </p:tav>
                                      </p:tavLst>
                                    </p:anim>
                                    <p:animEffect transition="in" filter="fade">
                                      <p:cBhvr>
                                        <p:cTn id="28" dur="300"/>
                                        <p:tgtEl>
                                          <p:spTgt spid="30"/>
                                        </p:tgtEl>
                                      </p:cBhvr>
                                    </p:animEffect>
                                  </p:childTnLst>
                                </p:cTn>
                              </p:par>
                              <p:par>
                                <p:cTn id="29" presetID="6" presetClass="emph" presetSubtype="0" autoRev="1" fill="hold" grpId="1" nodeType="withEffect">
                                  <p:stCondLst>
                                    <p:cond delay="900"/>
                                  </p:stCondLst>
                                  <p:childTnLst>
                                    <p:animScale>
                                      <p:cBhvr>
                                        <p:cTn id="30" dur="150" fill="hold"/>
                                        <p:tgtEl>
                                          <p:spTgt spid="30"/>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29"/>
                                        </p:tgtEl>
                                        <p:attrNameLst>
                                          <p:attrName>style.visibility</p:attrName>
                                        </p:attrNameLst>
                                      </p:cBhvr>
                                      <p:to>
                                        <p:strVal val="visible"/>
                                      </p:to>
                                    </p:set>
                                    <p:anim calcmode="lin" valueType="num">
                                      <p:cBhvr>
                                        <p:cTn id="33" dur="300" fill="hold"/>
                                        <p:tgtEl>
                                          <p:spTgt spid="29"/>
                                        </p:tgtEl>
                                        <p:attrNameLst>
                                          <p:attrName>ppt_w</p:attrName>
                                        </p:attrNameLst>
                                      </p:cBhvr>
                                      <p:tavLst>
                                        <p:tav tm="0">
                                          <p:val>
                                            <p:fltVal val="0"/>
                                          </p:val>
                                        </p:tav>
                                        <p:tav tm="100000">
                                          <p:val>
                                            <p:strVal val="#ppt_w"/>
                                          </p:val>
                                        </p:tav>
                                      </p:tavLst>
                                    </p:anim>
                                    <p:anim calcmode="lin" valueType="num">
                                      <p:cBhvr>
                                        <p:cTn id="34" dur="300" fill="hold"/>
                                        <p:tgtEl>
                                          <p:spTgt spid="29"/>
                                        </p:tgtEl>
                                        <p:attrNameLst>
                                          <p:attrName>ppt_h</p:attrName>
                                        </p:attrNameLst>
                                      </p:cBhvr>
                                      <p:tavLst>
                                        <p:tav tm="0">
                                          <p:val>
                                            <p:fltVal val="0"/>
                                          </p:val>
                                        </p:tav>
                                        <p:tav tm="100000">
                                          <p:val>
                                            <p:strVal val="#ppt_h"/>
                                          </p:val>
                                        </p:tav>
                                      </p:tavLst>
                                    </p:anim>
                                    <p:animEffect transition="in" filter="fade">
                                      <p:cBhvr>
                                        <p:cTn id="35" dur="300"/>
                                        <p:tgtEl>
                                          <p:spTgt spid="29"/>
                                        </p:tgtEl>
                                      </p:cBhvr>
                                    </p:animEffect>
                                  </p:childTnLst>
                                </p:cTn>
                              </p:par>
                              <p:par>
                                <p:cTn id="36" presetID="6" presetClass="emph" presetSubtype="0" autoRev="1" fill="hold" grpId="1" nodeType="withEffect">
                                  <p:stCondLst>
                                    <p:cond delay="1200"/>
                                  </p:stCondLst>
                                  <p:childTnLst>
                                    <p:animScale>
                                      <p:cBhvr>
                                        <p:cTn id="37" dur="150" fill="hold"/>
                                        <p:tgtEl>
                                          <p:spTgt spid="29"/>
                                        </p:tgtEl>
                                      </p:cBhvr>
                                      <p:by x="110000" y="110000"/>
                                    </p:animScale>
                                  </p:childTnLst>
                                </p:cTn>
                              </p:par>
                              <p:par>
                                <p:cTn id="38" presetID="53" presetClass="entr" presetSubtype="16" fill="hold" grpId="0" nodeType="withEffect">
                                  <p:stCondLst>
                                    <p:cond delay="5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300" fill="hold"/>
                                        <p:tgtEl>
                                          <p:spTgt spid="33"/>
                                        </p:tgtEl>
                                        <p:attrNameLst>
                                          <p:attrName>ppt_w</p:attrName>
                                        </p:attrNameLst>
                                      </p:cBhvr>
                                      <p:tavLst>
                                        <p:tav tm="0">
                                          <p:val>
                                            <p:fltVal val="0"/>
                                          </p:val>
                                        </p:tav>
                                        <p:tav tm="100000">
                                          <p:val>
                                            <p:strVal val="#ppt_w"/>
                                          </p:val>
                                        </p:tav>
                                      </p:tavLst>
                                    </p:anim>
                                    <p:anim calcmode="lin" valueType="num">
                                      <p:cBhvr>
                                        <p:cTn id="41" dur="300" fill="hold"/>
                                        <p:tgtEl>
                                          <p:spTgt spid="33"/>
                                        </p:tgtEl>
                                        <p:attrNameLst>
                                          <p:attrName>ppt_h</p:attrName>
                                        </p:attrNameLst>
                                      </p:cBhvr>
                                      <p:tavLst>
                                        <p:tav tm="0">
                                          <p:val>
                                            <p:fltVal val="0"/>
                                          </p:val>
                                        </p:tav>
                                        <p:tav tm="100000">
                                          <p:val>
                                            <p:strVal val="#ppt_h"/>
                                          </p:val>
                                        </p:tav>
                                      </p:tavLst>
                                    </p:anim>
                                    <p:animEffect transition="in" filter="fade">
                                      <p:cBhvr>
                                        <p:cTn id="42" dur="300"/>
                                        <p:tgtEl>
                                          <p:spTgt spid="33"/>
                                        </p:tgtEl>
                                      </p:cBhvr>
                                    </p:animEffect>
                                  </p:childTnLst>
                                </p:cTn>
                              </p:par>
                              <p:par>
                                <p:cTn id="43" presetID="6" presetClass="emph" presetSubtype="0" autoRev="1" fill="hold" grpId="1" nodeType="withEffect">
                                  <p:stCondLst>
                                    <p:cond delay="800"/>
                                  </p:stCondLst>
                                  <p:childTnLst>
                                    <p:animScale>
                                      <p:cBhvr>
                                        <p:cTn id="44" dur="150" fill="hold"/>
                                        <p:tgtEl>
                                          <p:spTgt spid="33"/>
                                        </p:tgtEl>
                                      </p:cBhvr>
                                      <p:by x="110000" y="110000"/>
                                    </p:animScale>
                                  </p:childTnLst>
                                </p:cTn>
                              </p:par>
                              <p:par>
                                <p:cTn id="45" presetID="22" presetClass="entr" presetSubtype="8" fill="hold" grpId="0" nodeType="withEffect">
                                  <p:stCondLst>
                                    <p:cond delay="50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9" grpId="0" animBg="1"/>
      <p:bldP spid="29" grpId="1" animBg="1"/>
      <p:bldP spid="30" grpId="0" animBg="1"/>
      <p:bldP spid="30" grpId="1" animBg="1"/>
      <p:bldP spid="31" grpId="0" animBg="1"/>
      <p:bldP spid="31" grpId="1" animBg="1"/>
      <p:bldP spid="32" grpId="0" animBg="1"/>
      <p:bldP spid="32" grpId="1" animBg="1"/>
      <p:bldP spid="33" grpId="0"/>
      <p:bldP spid="33" grpId="1"/>
      <p:bldP spid="2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244249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参考资料</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7564612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参考资料</a:t>
            </a:r>
          </a:p>
        </p:txBody>
      </p:sp>
      <p:sp>
        <p:nvSpPr>
          <p:cNvPr id="14" name="文本框 13">
            <a:extLst>
              <a:ext uri="{FF2B5EF4-FFF2-40B4-BE49-F238E27FC236}">
                <a16:creationId xmlns:a16="http://schemas.microsoft.com/office/drawing/2014/main" id="{7B1DE229-3A33-4616-88D0-2CDFC77449C1}"/>
              </a:ext>
            </a:extLst>
          </p:cNvPr>
          <p:cNvSpPr txBox="1"/>
          <p:nvPr/>
        </p:nvSpPr>
        <p:spPr>
          <a:xfrm>
            <a:off x="1043608" y="1058788"/>
            <a:ext cx="6768752" cy="2634183"/>
          </a:xfrm>
          <a:prstGeom prst="rect">
            <a:avLst/>
          </a:prstGeom>
          <a:noFill/>
          <a:effectLst>
            <a:outerShdw blurRad="50800" dist="38100" dir="2700000" algn="tl" rotWithShape="0">
              <a:prstClr val="black">
                <a:alpha val="40000"/>
              </a:prstClr>
            </a:outerShdw>
          </a:effectLst>
        </p:spPr>
        <p:txBody>
          <a:bodyPr wrap="square">
            <a:spAutoFit/>
          </a:bodyPr>
          <a:lstStyle/>
          <a:p>
            <a:pPr>
              <a:lnSpc>
                <a:spcPct val="150000"/>
              </a:lnSpc>
            </a:pPr>
            <a:r>
              <a:rPr lang="en-US" altLang="zh-CN" sz="1600" dirty="0">
                <a:solidFill>
                  <a:srgbClr val="EA5514"/>
                </a:solidFill>
                <a:latin typeface="微软雅黑" panose="020B0503020204020204" pitchFamily="34" charset="-122"/>
                <a:ea typeface="微软雅黑" panose="020B0503020204020204" pitchFamily="34" charset="-122"/>
              </a:rPr>
              <a:t>[1]</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UML2 </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基础、建模与设计教程</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a:t>
            </a:r>
            <a:endPar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endParaRPr>
          </a:p>
          <a:p>
            <a:pPr>
              <a:lnSpc>
                <a:spcPct val="150000"/>
              </a:lnSpc>
            </a:pP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作者：杨弘平、吕海华、李波、史江萍、代钦 著作</a:t>
            </a:r>
          </a:p>
          <a:p>
            <a:pPr>
              <a:lnSpc>
                <a:spcPct val="150000"/>
              </a:lnSpc>
            </a:pP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出版社</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 </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清华大学出版社</a:t>
            </a:r>
          </a:p>
          <a:p>
            <a:pPr>
              <a:lnSpc>
                <a:spcPct val="150000"/>
              </a:lnSpc>
            </a:pP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ISBN</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编号</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 9787302404491</a:t>
            </a:r>
          </a:p>
          <a:p>
            <a:pPr>
              <a:lnSpc>
                <a:spcPct val="150000"/>
              </a:lnSpc>
            </a:pPr>
            <a:r>
              <a:rPr lang="en-US" altLang="zh-CN" sz="1600" i="0" dirty="0">
                <a:solidFill>
                  <a:srgbClr val="F54E2A"/>
                </a:solidFill>
                <a:effectLst/>
                <a:latin typeface="微软雅黑" panose="020B0503020204020204" pitchFamily="34" charset="-122"/>
                <a:ea typeface="微软雅黑" panose="020B0503020204020204" pitchFamily="34" charset="-122"/>
              </a:rPr>
              <a:t>[2]</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老樊</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Lu</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码</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.UML</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建模详解</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九种常用架构图</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[EB/OL].https://blog.csdn.net/fanyun_01/article/details/52172308,2016-08-11.</a:t>
            </a:r>
          </a:p>
        </p:txBody>
      </p:sp>
    </p:spTree>
    <p:extLst>
      <p:ext uri="{BB962C8B-B14F-4D97-AF65-F5344CB8AC3E}">
        <p14:creationId xmlns:p14="http://schemas.microsoft.com/office/powerpoint/2010/main" val="1238651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06</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40986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组内工作</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270959563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660804" y="761408"/>
            <a:ext cx="7655612" cy="1993238"/>
          </a:xfrm>
          <a:prstGeom prst="rect">
            <a:avLst/>
          </a:prstGeom>
          <a:noFill/>
        </p:spPr>
        <p:txBody>
          <a:bodyPr wrap="square">
            <a:spAutoFit/>
          </a:bodyPr>
          <a:lstStyle/>
          <a:p>
            <a:pPr>
              <a:lnSpc>
                <a:spcPct val="150000"/>
              </a:lnSpc>
            </a:pPr>
            <a:r>
              <a:rPr lang="zh-CN" altLang="en-US" sz="1400" b="1" i="0" dirty="0">
                <a:solidFill>
                  <a:srgbClr val="333333"/>
                </a:solidFill>
                <a:effectLst/>
                <a:latin typeface="微软雅黑" panose="020B0503020204020204" pitchFamily="34" charset="-122"/>
                <a:ea typeface="微软雅黑" panose="020B0503020204020204" pitchFamily="34" charset="-122"/>
              </a:rPr>
              <a:t>（</a:t>
            </a:r>
            <a:r>
              <a:rPr lang="en-US" altLang="zh-CN" sz="1400" b="1" i="0" dirty="0">
                <a:solidFill>
                  <a:srgbClr val="333333"/>
                </a:solidFill>
                <a:effectLst/>
                <a:latin typeface="微软雅黑" panose="020B0503020204020204" pitchFamily="34" charset="-122"/>
                <a:ea typeface="微软雅黑" panose="020B0503020204020204" pitchFamily="34" charset="-122"/>
              </a:rPr>
              <a:t>3</a:t>
            </a:r>
            <a:r>
              <a:rPr lang="zh-CN" altLang="en-US" sz="1400" b="1" i="0" dirty="0">
                <a:solidFill>
                  <a:srgbClr val="333333"/>
                </a:solidFill>
                <a:effectLst/>
                <a:latin typeface="微软雅黑" panose="020B0503020204020204" pitchFamily="34" charset="-122"/>
                <a:ea typeface="微软雅黑" panose="020B0503020204020204" pitchFamily="34" charset="-122"/>
              </a:rPr>
              <a:t>）操作</a:t>
            </a:r>
          </a:p>
          <a:p>
            <a:pPr>
              <a:lnSpc>
                <a:spcPct val="150000"/>
              </a:lnSpc>
            </a:pPr>
            <a:r>
              <a:rPr lang="zh-CN" altLang="en-US" sz="1400" b="1" i="0" dirty="0">
                <a:solidFill>
                  <a:srgbClr val="333333"/>
                </a:solidFill>
                <a:effectLst/>
                <a:latin typeface="微软雅黑" panose="020B0503020204020204" pitchFamily="34" charset="-122"/>
                <a:ea typeface="微软雅黑" panose="020B0503020204020204" pitchFamily="34" charset="-122"/>
              </a:rPr>
              <a:t>    操作是对类的对象所能做的事务的一个抽象。一个类可以有任意数量的操作或者根本没有操作。类如果有操作，则每一个操作也都有一个名字，其它可选的信息包括可见性、参数的名字、参数类型、参数缺省值和操作的返回值的类型等。 在</a:t>
            </a:r>
            <a:r>
              <a:rPr lang="en-US" altLang="zh-CN" sz="1400" b="1" i="0" dirty="0">
                <a:solidFill>
                  <a:srgbClr val="333333"/>
                </a:solidFill>
                <a:effectLst/>
                <a:latin typeface="微软雅黑" panose="020B0503020204020204" pitchFamily="34" charset="-122"/>
                <a:ea typeface="微软雅黑" panose="020B0503020204020204" pitchFamily="34" charset="-122"/>
              </a:rPr>
              <a:t>UML</a:t>
            </a:r>
            <a:r>
              <a:rPr lang="zh-CN" altLang="en-US" sz="1400" b="1" i="0" dirty="0">
                <a:solidFill>
                  <a:srgbClr val="333333"/>
                </a:solidFill>
                <a:effectLst/>
                <a:latin typeface="微软雅黑" panose="020B0503020204020204" pitchFamily="34" charset="-122"/>
                <a:ea typeface="微软雅黑" panose="020B0503020204020204" pitchFamily="34" charset="-122"/>
              </a:rPr>
              <a:t>中，类操作的语法为：</a:t>
            </a:r>
          </a:p>
          <a:p>
            <a:pPr>
              <a:lnSpc>
                <a:spcPct val="150000"/>
              </a:lnSpc>
            </a:pPr>
            <a:r>
              <a:rPr lang="en-US" altLang="zh-CN" sz="1400" b="1" i="0" dirty="0">
                <a:solidFill>
                  <a:srgbClr val="333333"/>
                </a:solidFill>
                <a:effectLst/>
                <a:latin typeface="微软雅黑" panose="020B0503020204020204" pitchFamily="34" charset="-122"/>
                <a:ea typeface="微软雅黑" panose="020B0503020204020204" pitchFamily="34" charset="-122"/>
              </a:rPr>
              <a:t>[</a:t>
            </a:r>
            <a:r>
              <a:rPr lang="zh-CN" altLang="en-US" sz="1400" b="1" i="0" dirty="0">
                <a:solidFill>
                  <a:srgbClr val="333333"/>
                </a:solidFill>
                <a:effectLst/>
                <a:latin typeface="微软雅黑" panose="020B0503020204020204" pitchFamily="34" charset="-122"/>
                <a:ea typeface="微软雅黑" panose="020B0503020204020204" pitchFamily="34" charset="-122"/>
              </a:rPr>
              <a:t>可见性</a:t>
            </a:r>
            <a:r>
              <a:rPr lang="en-US" altLang="zh-CN" sz="1400" b="1" i="0" dirty="0">
                <a:solidFill>
                  <a:srgbClr val="333333"/>
                </a:solidFill>
                <a:effectLst/>
                <a:latin typeface="微软雅黑" panose="020B0503020204020204" pitchFamily="34" charset="-122"/>
                <a:ea typeface="微软雅黑" panose="020B0503020204020204" pitchFamily="34" charset="-122"/>
              </a:rPr>
              <a:t>] </a:t>
            </a:r>
            <a:r>
              <a:rPr lang="zh-CN" altLang="en-US" sz="1400" b="1" i="0" dirty="0">
                <a:solidFill>
                  <a:srgbClr val="333333"/>
                </a:solidFill>
                <a:effectLst/>
                <a:latin typeface="微软雅黑" panose="020B0503020204020204" pitchFamily="34" charset="-122"/>
                <a:ea typeface="微软雅黑" panose="020B0503020204020204" pitchFamily="34" charset="-122"/>
              </a:rPr>
              <a:t>操作名 </a:t>
            </a:r>
            <a:r>
              <a:rPr lang="en-US" altLang="zh-CN" sz="1400" b="1" i="0" dirty="0">
                <a:solidFill>
                  <a:srgbClr val="333333"/>
                </a:solidFill>
                <a:effectLst/>
                <a:latin typeface="微软雅黑" panose="020B0503020204020204" pitchFamily="34" charset="-122"/>
                <a:ea typeface="微软雅黑" panose="020B0503020204020204" pitchFamily="34" charset="-122"/>
              </a:rPr>
              <a:t>[</a:t>
            </a:r>
            <a:r>
              <a:rPr lang="zh-CN" altLang="en-US" sz="1400" b="1" i="0" dirty="0">
                <a:solidFill>
                  <a:srgbClr val="333333"/>
                </a:solidFill>
                <a:effectLst/>
                <a:latin typeface="微软雅黑" panose="020B0503020204020204" pitchFamily="34" charset="-122"/>
                <a:ea typeface="微软雅黑" panose="020B0503020204020204" pitchFamily="34" charset="-122"/>
              </a:rPr>
              <a:t>（参数表）</a:t>
            </a:r>
            <a:r>
              <a:rPr lang="en-US" altLang="zh-CN" sz="1400" b="1" i="0" dirty="0">
                <a:solidFill>
                  <a:srgbClr val="333333"/>
                </a:solidFill>
                <a:effectLst/>
                <a:latin typeface="微软雅黑" panose="020B0503020204020204" pitchFamily="34" charset="-122"/>
                <a:ea typeface="微软雅黑" panose="020B0503020204020204" pitchFamily="34" charset="-122"/>
              </a:rPr>
              <a:t>] [:</a:t>
            </a:r>
            <a:r>
              <a:rPr lang="zh-CN" altLang="en-US" sz="1400" b="1" i="0" dirty="0">
                <a:solidFill>
                  <a:srgbClr val="333333"/>
                </a:solidFill>
                <a:effectLst/>
                <a:latin typeface="微软雅黑" panose="020B0503020204020204" pitchFamily="34" charset="-122"/>
                <a:ea typeface="微软雅黑" panose="020B0503020204020204" pitchFamily="34" charset="-122"/>
              </a:rPr>
              <a:t>返回类型</a:t>
            </a:r>
            <a:r>
              <a:rPr lang="en-US" altLang="zh-CN" sz="1400" b="1" i="0" dirty="0">
                <a:solidFill>
                  <a:srgbClr val="333333"/>
                </a:solidFill>
                <a:effectLst/>
                <a:latin typeface="微软雅黑" panose="020B0503020204020204" pitchFamily="34" charset="-122"/>
                <a:ea typeface="微软雅黑" panose="020B0503020204020204" pitchFamily="34" charset="-122"/>
              </a:rPr>
              <a:t>] [{</a:t>
            </a:r>
            <a:r>
              <a:rPr lang="zh-CN" altLang="en-US" sz="1400" b="1" i="0" dirty="0">
                <a:solidFill>
                  <a:srgbClr val="333333"/>
                </a:solidFill>
                <a:effectLst/>
                <a:latin typeface="微软雅黑" panose="020B0503020204020204" pitchFamily="34" charset="-122"/>
                <a:ea typeface="微软雅黑" panose="020B0503020204020204" pitchFamily="34" charset="-122"/>
              </a:rPr>
              <a:t>属性字符串</a:t>
            </a:r>
            <a:r>
              <a:rPr lang="en-US" altLang="zh-CN" sz="1400" b="1" i="0" dirty="0">
                <a:solidFill>
                  <a:srgbClr val="333333"/>
                </a:solidFill>
                <a:effectLst/>
                <a:latin typeface="微软雅黑" panose="020B0503020204020204" pitchFamily="34" charset="-122"/>
                <a:ea typeface="微软雅黑" panose="020B0503020204020204" pitchFamily="34" charset="-122"/>
              </a:rPr>
              <a:t>}]</a:t>
            </a:r>
          </a:p>
          <a:p>
            <a:pPr>
              <a:lnSpc>
                <a:spcPct val="150000"/>
              </a:lnSpc>
            </a:pPr>
            <a:endParaRPr lang="zh-CN" altLang="en-US" sz="1400" b="1" i="0" dirty="0">
              <a:solidFill>
                <a:srgbClr val="333333"/>
              </a:solidFill>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2808A82A-1313-4D6A-A54C-5AA6CB25629D}"/>
              </a:ext>
            </a:extLst>
          </p:cNvPr>
          <p:cNvSpPr txBox="1"/>
          <p:nvPr/>
        </p:nvSpPr>
        <p:spPr>
          <a:xfrm>
            <a:off x="593809" y="2537269"/>
            <a:ext cx="8013512" cy="2316403"/>
          </a:xfrm>
          <a:prstGeom prst="rect">
            <a:avLst/>
          </a:prstGeom>
          <a:noFill/>
        </p:spPr>
        <p:txBody>
          <a:bodyPr wrap="square">
            <a:spAutoFit/>
          </a:bodyPr>
          <a:lstStyle/>
          <a:p>
            <a:pPr>
              <a:lnSpc>
                <a:spcPct val="150000"/>
              </a:lnSpc>
            </a:pPr>
            <a:r>
              <a:rPr lang="zh-CN" altLang="en-US" sz="1400" b="1" i="0" dirty="0">
                <a:solidFill>
                  <a:srgbClr val="333333"/>
                </a:solidFill>
                <a:effectLst/>
                <a:latin typeface="微软雅黑" panose="020B0503020204020204" pitchFamily="34" charset="-122"/>
                <a:ea typeface="微软雅黑" panose="020B0503020204020204" pitchFamily="34" charset="-122"/>
              </a:rPr>
              <a:t>（</a:t>
            </a:r>
            <a:r>
              <a:rPr lang="en-US" altLang="zh-CN" sz="1400" b="1" i="0" dirty="0">
                <a:solidFill>
                  <a:srgbClr val="333333"/>
                </a:solidFill>
                <a:effectLst/>
                <a:latin typeface="微软雅黑" panose="020B0503020204020204" pitchFamily="34" charset="-122"/>
                <a:ea typeface="微软雅黑" panose="020B0503020204020204" pitchFamily="34" charset="-122"/>
              </a:rPr>
              <a:t>4</a:t>
            </a:r>
            <a:r>
              <a:rPr lang="zh-CN" altLang="en-US" sz="1400" b="1" i="0" dirty="0">
                <a:solidFill>
                  <a:srgbClr val="333333"/>
                </a:solidFill>
                <a:effectLst/>
                <a:latin typeface="微软雅黑" panose="020B0503020204020204" pitchFamily="34" charset="-122"/>
                <a:ea typeface="微软雅黑" panose="020B0503020204020204" pitchFamily="34" charset="-122"/>
              </a:rPr>
              <a:t>）职责</a:t>
            </a:r>
          </a:p>
          <a:p>
            <a:pPr>
              <a:lnSpc>
                <a:spcPct val="150000"/>
              </a:lnSpc>
            </a:pPr>
            <a:r>
              <a:rPr lang="zh-CN" altLang="en-US" sz="1400" b="1" i="0" dirty="0">
                <a:solidFill>
                  <a:srgbClr val="333333"/>
                </a:solidFill>
                <a:effectLst/>
                <a:latin typeface="微软雅黑" panose="020B0503020204020204" pitchFamily="34" charset="-122"/>
                <a:ea typeface="微软雅黑" panose="020B0503020204020204" pitchFamily="34" charset="-122"/>
              </a:rPr>
              <a:t>    在操作列表框下面的区域，你可以用来说明类的职责。职责位于操作部分下面的区域，可以用来说明类要做什么或说明另一个类的信息。类的职责可以是一个短语或一个句子。</a:t>
            </a:r>
            <a:endParaRPr lang="en-US" altLang="zh-CN" sz="14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zh-CN" altLang="en-US" sz="1400" b="1" i="0" dirty="0">
                <a:solidFill>
                  <a:srgbClr val="333333"/>
                </a:solidFill>
                <a:effectLst/>
                <a:latin typeface="微软雅黑" panose="020B0503020204020204" pitchFamily="34" charset="-122"/>
                <a:ea typeface="微软雅黑" panose="020B0503020204020204" pitchFamily="34" charset="-122"/>
              </a:rPr>
              <a:t>（</a:t>
            </a:r>
            <a:r>
              <a:rPr lang="en-US" altLang="zh-CN" sz="1400" b="1" i="0" dirty="0">
                <a:solidFill>
                  <a:srgbClr val="333333"/>
                </a:solidFill>
                <a:effectLst/>
                <a:latin typeface="微软雅黑" panose="020B0503020204020204" pitchFamily="34" charset="-122"/>
                <a:ea typeface="微软雅黑" panose="020B0503020204020204" pitchFamily="34" charset="-122"/>
              </a:rPr>
              <a:t>5</a:t>
            </a:r>
            <a:r>
              <a:rPr lang="zh-CN" altLang="en-US" sz="1400" b="1" i="0" dirty="0">
                <a:solidFill>
                  <a:srgbClr val="333333"/>
                </a:solidFill>
                <a:effectLst/>
                <a:latin typeface="微软雅黑" panose="020B0503020204020204" pitchFamily="34" charset="-122"/>
                <a:ea typeface="微软雅黑" panose="020B0503020204020204" pitchFamily="34" charset="-122"/>
              </a:rPr>
              <a:t>）约束</a:t>
            </a:r>
          </a:p>
          <a:p>
            <a:pPr>
              <a:lnSpc>
                <a:spcPct val="150000"/>
              </a:lnSpc>
            </a:pPr>
            <a:r>
              <a:rPr lang="zh-CN" altLang="en-US" sz="1400" b="1" i="0" dirty="0">
                <a:solidFill>
                  <a:srgbClr val="333333"/>
                </a:solidFill>
                <a:effectLst/>
                <a:latin typeface="微软雅黑" panose="020B0503020204020204" pitchFamily="34" charset="-122"/>
                <a:ea typeface="微软雅黑" panose="020B0503020204020204" pitchFamily="34" charset="-122"/>
              </a:rPr>
              <a:t>    说明类的职责是消除二义性的一种非形式化的方法，形式化的方法是使用约束。约束指定了该类所要满足的一个或多个规则。在</a:t>
            </a:r>
            <a:r>
              <a:rPr lang="en-US" altLang="zh-CN" sz="1400" b="1" i="0" dirty="0">
                <a:solidFill>
                  <a:srgbClr val="333333"/>
                </a:solidFill>
                <a:effectLst/>
                <a:latin typeface="微软雅黑" panose="020B0503020204020204" pitchFamily="34" charset="-122"/>
                <a:ea typeface="微软雅黑" panose="020B0503020204020204" pitchFamily="34" charset="-122"/>
              </a:rPr>
              <a:t>UML</a:t>
            </a:r>
            <a:r>
              <a:rPr lang="zh-CN" altLang="en-US" sz="1400" b="1" i="0" dirty="0">
                <a:solidFill>
                  <a:srgbClr val="333333"/>
                </a:solidFill>
                <a:effectLst/>
                <a:latin typeface="微软雅黑" panose="020B0503020204020204" pitchFamily="34" charset="-122"/>
                <a:ea typeface="微软雅黑" panose="020B0503020204020204" pitchFamily="34" charset="-122"/>
              </a:rPr>
              <a:t>中，约束是用</a:t>
            </a:r>
            <a:r>
              <a:rPr lang="en-US" altLang="zh-CN" sz="1400" b="1" i="0" dirty="0">
                <a:solidFill>
                  <a:srgbClr val="333333"/>
                </a:solidFill>
                <a:effectLst/>
                <a:latin typeface="微软雅黑" panose="020B0503020204020204" pitchFamily="34" charset="-122"/>
                <a:ea typeface="微软雅黑" panose="020B0503020204020204" pitchFamily="34" charset="-122"/>
              </a:rPr>
              <a:t>{}</a:t>
            </a:r>
            <a:r>
              <a:rPr lang="zh-CN" altLang="en-US" sz="1400" b="1" i="0" dirty="0">
                <a:solidFill>
                  <a:srgbClr val="333333"/>
                </a:solidFill>
                <a:effectLst/>
                <a:latin typeface="微软雅黑" panose="020B0503020204020204" pitchFamily="34" charset="-122"/>
                <a:ea typeface="微软雅黑" panose="020B0503020204020204" pitchFamily="34" charset="-122"/>
              </a:rPr>
              <a:t>的格式写在类的边上，指定个别属性的取值范围。</a:t>
            </a:r>
          </a:p>
        </p:txBody>
      </p:sp>
    </p:spTree>
    <p:extLst>
      <p:ext uri="{BB962C8B-B14F-4D97-AF65-F5344CB8AC3E}">
        <p14:creationId xmlns:p14="http://schemas.microsoft.com/office/powerpoint/2010/main" val="723613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Rectangle 21"/>
          <p:cNvSpPr>
            <a:spLocks noChangeArrowheads="1"/>
          </p:cNvSpPr>
          <p:nvPr/>
        </p:nvSpPr>
        <p:spPr bwMode="auto">
          <a:xfrm>
            <a:off x="2561571" y="1058788"/>
            <a:ext cx="6582429" cy="3672408"/>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526" name="Rectangle 22" descr="InstructionalTechnology"/>
          <p:cNvSpPr>
            <a:spLocks noChangeArrowheads="1"/>
          </p:cNvSpPr>
          <p:nvPr/>
        </p:nvSpPr>
        <p:spPr bwMode="auto">
          <a:xfrm>
            <a:off x="0" y="1058788"/>
            <a:ext cx="2561570" cy="3668961"/>
          </a:xfrm>
          <a:prstGeom prst="rect">
            <a:avLst/>
          </a:prstGeom>
          <a:blipFill dpi="0" rotWithShape="1">
            <a:blip r:embed="rId2"/>
            <a:srcRect/>
            <a:stretch>
              <a:fillRect r="-34912"/>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27" name="Group 23"/>
          <p:cNvGrpSpPr/>
          <p:nvPr/>
        </p:nvGrpSpPr>
        <p:grpSpPr bwMode="auto">
          <a:xfrm>
            <a:off x="7875751" y="1806876"/>
            <a:ext cx="309563" cy="381000"/>
            <a:chOff x="0" y="0"/>
            <a:chExt cx="134" cy="163"/>
          </a:xfrm>
          <a:solidFill>
            <a:srgbClr val="FBE22D"/>
          </a:solidFill>
        </p:grpSpPr>
        <p:sp>
          <p:nvSpPr>
            <p:cNvPr id="21528" name="Freeform 24"/>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9" name="Rectangle 25"/>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30" name="Rectangle 26"/>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21531" name="Group 27"/>
          <p:cNvGrpSpPr/>
          <p:nvPr/>
        </p:nvGrpSpPr>
        <p:grpSpPr bwMode="auto">
          <a:xfrm>
            <a:off x="5683094" y="1793062"/>
            <a:ext cx="341273" cy="369887"/>
            <a:chOff x="0" y="0"/>
            <a:chExt cx="127" cy="163"/>
          </a:xfrm>
          <a:solidFill>
            <a:srgbClr val="A9D25A"/>
          </a:solidFill>
        </p:grpSpPr>
        <p:sp>
          <p:nvSpPr>
            <p:cNvPr id="2153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37" name="Freeform 33"/>
          <p:cNvSpPr>
            <a:spLocks noEditPoints="1"/>
          </p:cNvSpPr>
          <p:nvPr/>
        </p:nvSpPr>
        <p:spPr bwMode="auto">
          <a:xfrm>
            <a:off x="3564655" y="1822018"/>
            <a:ext cx="446087" cy="30321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98D2E3"/>
          </a:solidFill>
          <a:ln>
            <a:noFill/>
          </a:ln>
        </p:spPr>
        <p:txBody>
          <a:bodyPr/>
          <a:lstStyle/>
          <a:p>
            <a:endParaRPr lang="zh-CN" altLang="en-US"/>
          </a:p>
        </p:txBody>
      </p:sp>
      <p:sp>
        <p:nvSpPr>
          <p:cNvPr id="21538" name="Rectangle 34"/>
          <p:cNvSpPr>
            <a:spLocks noChangeArrowheads="1"/>
          </p:cNvSpPr>
          <p:nvPr/>
        </p:nvSpPr>
        <p:spPr bwMode="auto">
          <a:xfrm>
            <a:off x="5501691" y="2215775"/>
            <a:ext cx="7551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刘哲</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39" name="Rectangle 35"/>
          <p:cNvSpPr>
            <a:spLocks noChangeArrowheads="1"/>
          </p:cNvSpPr>
          <p:nvPr/>
        </p:nvSpPr>
        <p:spPr bwMode="auto">
          <a:xfrm>
            <a:off x="3479854" y="22157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朱邦杰</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0" name="Rectangle 36"/>
          <p:cNvSpPr>
            <a:spLocks noChangeArrowheads="1"/>
          </p:cNvSpPr>
          <p:nvPr/>
        </p:nvSpPr>
        <p:spPr bwMode="auto">
          <a:xfrm>
            <a:off x="2919195" y="2626760"/>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作为组长尽职地完成了文档审核，文档编写，任务分配，绩效评定等工作</a:t>
            </a:r>
          </a:p>
        </p:txBody>
      </p:sp>
      <p:sp>
        <p:nvSpPr>
          <p:cNvPr id="21541" name="Rectangle 37"/>
          <p:cNvSpPr>
            <a:spLocks noChangeArrowheads="1"/>
          </p:cNvSpPr>
          <p:nvPr/>
        </p:nvSpPr>
        <p:spPr bwMode="auto">
          <a:xfrm>
            <a:off x="4960858" y="2620189"/>
            <a:ext cx="1824802"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的审核和编写，尽职完善的完成了工作</a:t>
            </a:r>
          </a:p>
        </p:txBody>
      </p:sp>
      <p:sp>
        <p:nvSpPr>
          <p:cNvPr id="21542" name="Rectangle 38"/>
          <p:cNvSpPr>
            <a:spLocks noChangeArrowheads="1"/>
          </p:cNvSpPr>
          <p:nvPr/>
        </p:nvSpPr>
        <p:spPr bwMode="auto">
          <a:xfrm>
            <a:off x="7705272" y="2216062"/>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牛旷野</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3" name="Rectangle 39"/>
          <p:cNvSpPr>
            <a:spLocks noChangeArrowheads="1"/>
          </p:cNvSpPr>
          <p:nvPr/>
        </p:nvSpPr>
        <p:spPr bwMode="auto">
          <a:xfrm>
            <a:off x="7158077" y="2626221"/>
            <a:ext cx="1781876"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负责</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制作，绘制图表等工作，积极及时完成任务</a:t>
            </a:r>
          </a:p>
        </p:txBody>
      </p:sp>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41"/>
          <p:cNvSpPr>
            <a:spLocks noChangeShapeType="1"/>
          </p:cNvSpPr>
          <p:nvPr/>
        </p:nvSpPr>
        <p:spPr bwMode="auto">
          <a:xfrm flipV="1">
            <a:off x="4960858" y="2541679"/>
            <a:ext cx="1777780" cy="12907"/>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21546" name="Line 42"/>
          <p:cNvSpPr>
            <a:spLocks noChangeShapeType="1"/>
          </p:cNvSpPr>
          <p:nvPr/>
        </p:nvSpPr>
        <p:spPr bwMode="auto">
          <a:xfrm>
            <a:off x="7158077" y="2541679"/>
            <a:ext cx="1636882" cy="12910"/>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8" name="Line 44"/>
          <p:cNvSpPr>
            <a:spLocks noChangeShapeType="1"/>
          </p:cNvSpPr>
          <p:nvPr/>
        </p:nvSpPr>
        <p:spPr bwMode="auto">
          <a:xfrm>
            <a:off x="4759619" y="1779735"/>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9" name="Line 45"/>
          <p:cNvSpPr>
            <a:spLocks noChangeShapeType="1"/>
          </p:cNvSpPr>
          <p:nvPr/>
        </p:nvSpPr>
        <p:spPr bwMode="auto">
          <a:xfrm>
            <a:off x="6909271" y="1793063"/>
            <a:ext cx="7794" cy="1976208"/>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06</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4" name="Rectangle 24"/>
          <p:cNvSpPr>
            <a:spLocks noChangeArrowheads="1"/>
          </p:cNvSpPr>
          <p:nvPr/>
        </p:nvSpPr>
        <p:spPr bwMode="auto">
          <a:xfrm>
            <a:off x="2807241" y="1299123"/>
            <a:ext cx="2114357" cy="244476"/>
          </a:xfrm>
          <a:prstGeom prst="rect">
            <a:avLst/>
          </a:prstGeom>
          <a:noFill/>
          <a:ln w="6350" cmpd="sng">
            <a:solidFill>
              <a:srgbClr val="98D2E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2" name="Rectangle 32"/>
          <p:cNvSpPr>
            <a:spLocks noChangeArrowheads="1"/>
          </p:cNvSpPr>
          <p:nvPr/>
        </p:nvSpPr>
        <p:spPr bwMode="auto">
          <a:xfrm>
            <a:off x="7057060" y="1297192"/>
            <a:ext cx="2086940" cy="244475"/>
          </a:xfrm>
          <a:prstGeom prst="rect">
            <a:avLst/>
          </a:prstGeom>
          <a:noFill/>
          <a:ln w="6350" cmpd="sng">
            <a:solidFill>
              <a:srgbClr val="FBE22D"/>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3" name="Rectangle 36"/>
          <p:cNvSpPr>
            <a:spLocks noChangeArrowheads="1"/>
          </p:cNvSpPr>
          <p:nvPr/>
        </p:nvSpPr>
        <p:spPr bwMode="auto">
          <a:xfrm>
            <a:off x="4978985" y="1293638"/>
            <a:ext cx="1974231" cy="244475"/>
          </a:xfrm>
          <a:prstGeom prst="rect">
            <a:avLst/>
          </a:prstGeom>
          <a:noFill/>
          <a:ln w="6350" cmpd="sng">
            <a:solidFill>
              <a:srgbClr val="A9D25A"/>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4" name="Rectangle 38"/>
          <p:cNvSpPr>
            <a:spLocks noChangeArrowheads="1"/>
          </p:cNvSpPr>
          <p:nvPr/>
        </p:nvSpPr>
        <p:spPr bwMode="auto">
          <a:xfrm>
            <a:off x="2877694" y="1129679"/>
            <a:ext cx="1881925"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任务分配，统筹进度（</a:t>
            </a:r>
            <a:r>
              <a:rPr lang="en-US" altLang="zh-CN" sz="1200" b="1" dirty="0">
                <a:solidFill>
                  <a:schemeClr val="bg1"/>
                </a:solidFill>
                <a:latin typeface="微软雅黑" panose="020B0503020204020204" pitchFamily="34" charset="-122"/>
                <a:ea typeface="微软雅黑" panose="020B0503020204020204" pitchFamily="34" charset="-122"/>
              </a:rPr>
              <a:t>80</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56" name="Rectangle 42"/>
          <p:cNvSpPr>
            <a:spLocks noChangeArrowheads="1"/>
          </p:cNvSpPr>
          <p:nvPr/>
        </p:nvSpPr>
        <p:spPr bwMode="auto">
          <a:xfrm>
            <a:off x="7127513" y="1136072"/>
            <a:ext cx="1872307"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86</a:t>
            </a:r>
            <a:r>
              <a:rPr lang="zh-CN" altLang="en-US" sz="1200" b="1" dirty="0">
                <a:solidFill>
                  <a:schemeClr val="bg1"/>
                </a:solidFill>
                <a:latin typeface="微软雅黑" panose="020B0503020204020204" pitchFamily="34" charset="-122"/>
                <a:ea typeface="微软雅黑" panose="020B0503020204020204" pitchFamily="34" charset="-122"/>
              </a:rPr>
              <a:t>）</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7" name="Rectangle 44"/>
          <p:cNvSpPr>
            <a:spLocks noChangeArrowheads="1"/>
          </p:cNvSpPr>
          <p:nvPr/>
        </p:nvSpPr>
        <p:spPr bwMode="auto">
          <a:xfrm>
            <a:off x="5020218" y="1144273"/>
            <a:ext cx="1872307"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90</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Rectangle 21"/>
          <p:cNvSpPr>
            <a:spLocks noChangeArrowheads="1"/>
          </p:cNvSpPr>
          <p:nvPr/>
        </p:nvSpPr>
        <p:spPr bwMode="auto">
          <a:xfrm>
            <a:off x="2561571" y="1058788"/>
            <a:ext cx="6582429" cy="3672408"/>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dirty="0">
              <a:latin typeface="微软雅黑" panose="020B0503020204020204" pitchFamily="34" charset="-122"/>
              <a:ea typeface="微软雅黑" panose="020B0503020204020204" pitchFamily="34" charset="-122"/>
            </a:endParaRPr>
          </a:p>
        </p:txBody>
      </p:sp>
      <p:sp>
        <p:nvSpPr>
          <p:cNvPr id="21526" name="Rectangle 22" descr="InstructionalTechnology"/>
          <p:cNvSpPr>
            <a:spLocks noChangeArrowheads="1"/>
          </p:cNvSpPr>
          <p:nvPr/>
        </p:nvSpPr>
        <p:spPr bwMode="auto">
          <a:xfrm>
            <a:off x="0" y="1058788"/>
            <a:ext cx="2561570" cy="3668961"/>
          </a:xfrm>
          <a:prstGeom prst="rect">
            <a:avLst/>
          </a:prstGeom>
          <a:blipFill dpi="0" rotWithShape="1">
            <a:blip r:embed="rId2"/>
            <a:srcRect/>
            <a:stretch>
              <a:fillRect r="-34912"/>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31" name="Group 27"/>
          <p:cNvGrpSpPr/>
          <p:nvPr/>
        </p:nvGrpSpPr>
        <p:grpSpPr bwMode="auto">
          <a:xfrm>
            <a:off x="7399079" y="1778868"/>
            <a:ext cx="341273" cy="369887"/>
            <a:chOff x="0" y="0"/>
            <a:chExt cx="127" cy="163"/>
          </a:xfrm>
          <a:solidFill>
            <a:srgbClr val="A9D25A"/>
          </a:solidFill>
        </p:grpSpPr>
        <p:sp>
          <p:nvSpPr>
            <p:cNvPr id="2153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37" name="Freeform 33"/>
          <p:cNvSpPr>
            <a:spLocks noEditPoints="1"/>
          </p:cNvSpPr>
          <p:nvPr/>
        </p:nvSpPr>
        <p:spPr bwMode="auto">
          <a:xfrm>
            <a:off x="3491880" y="1822018"/>
            <a:ext cx="446087" cy="30321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98D2E3"/>
          </a:solidFill>
          <a:ln>
            <a:noFill/>
          </a:ln>
        </p:spPr>
        <p:txBody>
          <a:bodyPr/>
          <a:lstStyle/>
          <a:p>
            <a:endParaRPr lang="zh-CN" altLang="en-US"/>
          </a:p>
        </p:txBody>
      </p:sp>
      <p:sp>
        <p:nvSpPr>
          <p:cNvPr id="21538" name="Rectangle 34"/>
          <p:cNvSpPr>
            <a:spLocks noChangeArrowheads="1"/>
          </p:cNvSpPr>
          <p:nvPr/>
        </p:nvSpPr>
        <p:spPr bwMode="auto">
          <a:xfrm>
            <a:off x="7164288" y="2215775"/>
            <a:ext cx="7551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徐任</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39" name="Rectangle 35"/>
          <p:cNvSpPr>
            <a:spLocks noChangeArrowheads="1"/>
          </p:cNvSpPr>
          <p:nvPr/>
        </p:nvSpPr>
        <p:spPr bwMode="auto">
          <a:xfrm>
            <a:off x="3419872" y="22157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童峻涛</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0" name="Rectangle 36"/>
          <p:cNvSpPr>
            <a:spLocks noChangeArrowheads="1"/>
          </p:cNvSpPr>
          <p:nvPr/>
        </p:nvSpPr>
        <p:spPr bwMode="auto">
          <a:xfrm>
            <a:off x="2919195" y="2626760"/>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制作，图表绘制等工作，积极完成任务并且主动配合项目小组的前进</a:t>
            </a:r>
          </a:p>
        </p:txBody>
      </p:sp>
      <p:sp>
        <p:nvSpPr>
          <p:cNvPr id="21541" name="Rectangle 37"/>
          <p:cNvSpPr>
            <a:spLocks noChangeArrowheads="1"/>
          </p:cNvSpPr>
          <p:nvPr/>
        </p:nvSpPr>
        <p:spPr bwMode="auto">
          <a:xfrm>
            <a:off x="6660232" y="2620189"/>
            <a:ext cx="1824802"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制作，图表绘制等工作，积极完成任务。</a:t>
            </a:r>
          </a:p>
        </p:txBody>
      </p:sp>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41"/>
          <p:cNvSpPr>
            <a:spLocks noChangeShapeType="1"/>
          </p:cNvSpPr>
          <p:nvPr/>
        </p:nvSpPr>
        <p:spPr bwMode="auto">
          <a:xfrm flipV="1">
            <a:off x="6682652" y="2541679"/>
            <a:ext cx="1777780" cy="12907"/>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1547" name="Rectangle 43"/>
          <p:cNvSpPr>
            <a:spLocks noChangeArrowheads="1"/>
          </p:cNvSpPr>
          <p:nvPr/>
        </p:nvSpPr>
        <p:spPr bwMode="auto">
          <a:xfrm>
            <a:off x="2754367" y="4044719"/>
            <a:ext cx="6196835" cy="60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小组成员参与积极性较高，态度认真，按时完成自己的任务。但默契还需要磨合，相信接下来会完成得更好。</a:t>
            </a:r>
          </a:p>
        </p:txBody>
      </p:sp>
      <p:sp>
        <p:nvSpPr>
          <p:cNvPr id="21548" name="Line 44"/>
          <p:cNvSpPr>
            <a:spLocks noChangeShapeType="1"/>
          </p:cNvSpPr>
          <p:nvPr/>
        </p:nvSpPr>
        <p:spPr bwMode="auto">
          <a:xfrm>
            <a:off x="5652120" y="1691760"/>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06</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4" name="Rectangle 24"/>
          <p:cNvSpPr>
            <a:spLocks noChangeArrowheads="1"/>
          </p:cNvSpPr>
          <p:nvPr/>
        </p:nvSpPr>
        <p:spPr bwMode="auto">
          <a:xfrm>
            <a:off x="2807241" y="1299123"/>
            <a:ext cx="2114361" cy="244476"/>
          </a:xfrm>
          <a:prstGeom prst="rect">
            <a:avLst/>
          </a:prstGeom>
          <a:noFill/>
          <a:ln w="6350" cmpd="sng">
            <a:solidFill>
              <a:srgbClr val="98D2E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3" name="Rectangle 36"/>
          <p:cNvSpPr>
            <a:spLocks noChangeArrowheads="1"/>
          </p:cNvSpPr>
          <p:nvPr/>
        </p:nvSpPr>
        <p:spPr bwMode="auto">
          <a:xfrm>
            <a:off x="6642656" y="1319002"/>
            <a:ext cx="2104743" cy="244475"/>
          </a:xfrm>
          <a:prstGeom prst="rect">
            <a:avLst/>
          </a:prstGeom>
          <a:noFill/>
          <a:ln w="6350" cmpd="sng">
            <a:solidFill>
              <a:srgbClr val="A9D25A"/>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4" name="Rectangle 38"/>
          <p:cNvSpPr>
            <a:spLocks noChangeArrowheads="1"/>
          </p:cNvSpPr>
          <p:nvPr/>
        </p:nvSpPr>
        <p:spPr bwMode="auto">
          <a:xfrm>
            <a:off x="2877694" y="1129679"/>
            <a:ext cx="1872307"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制作、文档编写（</a:t>
            </a:r>
            <a:r>
              <a:rPr lang="en-US" altLang="zh-CN" sz="1200" b="1" dirty="0">
                <a:solidFill>
                  <a:schemeClr val="bg1"/>
                </a:solidFill>
                <a:latin typeface="微软雅黑" panose="020B0503020204020204" pitchFamily="34" charset="-122"/>
                <a:ea typeface="微软雅黑" panose="020B0503020204020204" pitchFamily="34" charset="-122"/>
              </a:rPr>
              <a:t>84</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57" name="Rectangle 44"/>
          <p:cNvSpPr>
            <a:spLocks noChangeArrowheads="1"/>
          </p:cNvSpPr>
          <p:nvPr/>
        </p:nvSpPr>
        <p:spPr bwMode="auto">
          <a:xfrm>
            <a:off x="6683042" y="1160737"/>
            <a:ext cx="1872307"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86</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4905376"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8"/>
          <p:cNvSpPr>
            <a:spLocks noChangeArrowheads="1"/>
          </p:cNvSpPr>
          <p:nvPr/>
        </p:nvSpPr>
        <p:spPr bwMode="auto">
          <a:xfrm>
            <a:off x="6581776"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9"/>
          <p:cNvSpPr>
            <a:spLocks noChangeArrowheads="1"/>
          </p:cNvSpPr>
          <p:nvPr/>
        </p:nvSpPr>
        <p:spPr bwMode="auto">
          <a:xfrm>
            <a:off x="4400550" y="680085"/>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0"/>
          <p:cNvSpPr>
            <a:spLocks noChangeArrowheads="1"/>
          </p:cNvSpPr>
          <p:nvPr/>
        </p:nvSpPr>
        <p:spPr bwMode="auto">
          <a:xfrm>
            <a:off x="5816601"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1"/>
          <p:cNvSpPr>
            <a:spLocks noChangeArrowheads="1"/>
          </p:cNvSpPr>
          <p:nvPr/>
        </p:nvSpPr>
        <p:spPr bwMode="auto">
          <a:xfrm>
            <a:off x="6819901"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2"/>
          <p:cNvSpPr>
            <a:spLocks noChangeArrowheads="1"/>
          </p:cNvSpPr>
          <p:nvPr/>
        </p:nvSpPr>
        <p:spPr bwMode="auto">
          <a:xfrm>
            <a:off x="7337426"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3"/>
          <p:cNvSpPr>
            <a:spLocks noChangeArrowheads="1"/>
          </p:cNvSpPr>
          <p:nvPr/>
        </p:nvSpPr>
        <p:spPr bwMode="auto">
          <a:xfrm>
            <a:off x="6540501"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4"/>
          <p:cNvSpPr>
            <a:spLocks noChangeArrowheads="1"/>
          </p:cNvSpPr>
          <p:nvPr/>
        </p:nvSpPr>
        <p:spPr bwMode="auto">
          <a:xfrm>
            <a:off x="8001001"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Oval 15"/>
          <p:cNvSpPr>
            <a:spLocks noChangeArrowheads="1"/>
          </p:cNvSpPr>
          <p:nvPr/>
        </p:nvSpPr>
        <p:spPr bwMode="auto">
          <a:xfrm>
            <a:off x="8391526"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6"/>
          <p:cNvSpPr>
            <a:spLocks noChangeArrowheads="1"/>
          </p:cNvSpPr>
          <p:nvPr/>
        </p:nvSpPr>
        <p:spPr bwMode="auto">
          <a:xfrm>
            <a:off x="7204076"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17"/>
          <p:cNvSpPr>
            <a:spLocks noChangeArrowheads="1"/>
          </p:cNvSpPr>
          <p:nvPr/>
        </p:nvSpPr>
        <p:spPr bwMode="auto">
          <a:xfrm>
            <a:off x="6426201"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8"/>
          <p:cNvSpPr>
            <a:spLocks noChangeArrowheads="1"/>
          </p:cNvSpPr>
          <p:nvPr/>
        </p:nvSpPr>
        <p:spPr bwMode="auto">
          <a:xfrm>
            <a:off x="7712076"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19"/>
          <p:cNvSpPr>
            <a:spLocks noChangeArrowheads="1"/>
          </p:cNvSpPr>
          <p:nvPr/>
        </p:nvSpPr>
        <p:spPr bwMode="auto">
          <a:xfrm>
            <a:off x="6956426"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0"/>
          <p:cNvSpPr>
            <a:spLocks noChangeArrowheads="1"/>
          </p:cNvSpPr>
          <p:nvPr/>
        </p:nvSpPr>
        <p:spPr bwMode="auto">
          <a:xfrm>
            <a:off x="6673851"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1"/>
          <p:cNvSpPr>
            <a:spLocks noChangeArrowheads="1"/>
          </p:cNvSpPr>
          <p:nvPr/>
        </p:nvSpPr>
        <p:spPr bwMode="auto">
          <a:xfrm>
            <a:off x="5870576"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2"/>
          <p:cNvSpPr>
            <a:spLocks noChangeArrowheads="1"/>
          </p:cNvSpPr>
          <p:nvPr/>
        </p:nvSpPr>
        <p:spPr bwMode="auto">
          <a:xfrm>
            <a:off x="5400676"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3"/>
          <p:cNvSpPr>
            <a:spLocks noChangeArrowheads="1"/>
          </p:cNvSpPr>
          <p:nvPr/>
        </p:nvSpPr>
        <p:spPr bwMode="auto">
          <a:xfrm>
            <a:off x="5067301" y="2043748"/>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4"/>
          <p:cNvSpPr>
            <a:spLocks noChangeArrowheads="1"/>
          </p:cNvSpPr>
          <p:nvPr/>
        </p:nvSpPr>
        <p:spPr bwMode="auto">
          <a:xfrm>
            <a:off x="4714876" y="2240598"/>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5"/>
          <p:cNvSpPr>
            <a:spLocks noChangeArrowheads="1"/>
          </p:cNvSpPr>
          <p:nvPr/>
        </p:nvSpPr>
        <p:spPr bwMode="auto">
          <a:xfrm>
            <a:off x="6086476"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Oval 26"/>
          <p:cNvSpPr>
            <a:spLocks noChangeArrowheads="1"/>
          </p:cNvSpPr>
          <p:nvPr/>
        </p:nvSpPr>
        <p:spPr bwMode="auto">
          <a:xfrm>
            <a:off x="6080126"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27"/>
          <p:cNvSpPr>
            <a:spLocks noChangeArrowheads="1"/>
          </p:cNvSpPr>
          <p:nvPr/>
        </p:nvSpPr>
        <p:spPr bwMode="auto">
          <a:xfrm>
            <a:off x="6054726"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28"/>
          <p:cNvSpPr>
            <a:spLocks noChangeArrowheads="1"/>
          </p:cNvSpPr>
          <p:nvPr/>
        </p:nvSpPr>
        <p:spPr bwMode="auto">
          <a:xfrm>
            <a:off x="5826126"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9"/>
          <p:cNvSpPr>
            <a:spLocks noChangeArrowheads="1"/>
          </p:cNvSpPr>
          <p:nvPr/>
        </p:nvSpPr>
        <p:spPr bwMode="auto">
          <a:xfrm>
            <a:off x="6022976" y="5039360"/>
            <a:ext cx="146050" cy="146050"/>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0"/>
          <p:cNvSpPr>
            <a:spLocks noChangeArrowheads="1"/>
          </p:cNvSpPr>
          <p:nvPr/>
        </p:nvSpPr>
        <p:spPr bwMode="auto">
          <a:xfrm>
            <a:off x="6019801"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1"/>
          <p:cNvSpPr>
            <a:spLocks noChangeArrowheads="1"/>
          </p:cNvSpPr>
          <p:nvPr/>
        </p:nvSpPr>
        <p:spPr bwMode="auto">
          <a:xfrm>
            <a:off x="5946776"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32"/>
          <p:cNvSpPr>
            <a:spLocks noChangeArrowheads="1"/>
          </p:cNvSpPr>
          <p:nvPr/>
        </p:nvSpPr>
        <p:spPr bwMode="auto">
          <a:xfrm>
            <a:off x="5842001"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33"/>
          <p:cNvSpPr>
            <a:spLocks noChangeArrowheads="1"/>
          </p:cNvSpPr>
          <p:nvPr/>
        </p:nvSpPr>
        <p:spPr bwMode="auto">
          <a:xfrm>
            <a:off x="5911851"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34"/>
          <p:cNvSpPr>
            <a:spLocks noChangeArrowheads="1"/>
          </p:cNvSpPr>
          <p:nvPr/>
        </p:nvSpPr>
        <p:spPr bwMode="auto">
          <a:xfrm>
            <a:off x="6188076"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35"/>
          <p:cNvSpPr>
            <a:spLocks noChangeArrowheads="1"/>
          </p:cNvSpPr>
          <p:nvPr/>
        </p:nvSpPr>
        <p:spPr bwMode="auto">
          <a:xfrm>
            <a:off x="5702301"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36"/>
          <p:cNvSpPr>
            <a:spLocks noChangeArrowheads="1"/>
          </p:cNvSpPr>
          <p:nvPr/>
        </p:nvSpPr>
        <p:spPr bwMode="auto">
          <a:xfrm>
            <a:off x="5435601"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37"/>
          <p:cNvSpPr>
            <a:spLocks noChangeArrowheads="1"/>
          </p:cNvSpPr>
          <p:nvPr/>
        </p:nvSpPr>
        <p:spPr bwMode="auto">
          <a:xfrm>
            <a:off x="5019676"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Rectangle 38"/>
          <p:cNvSpPr>
            <a:spLocks noChangeArrowheads="1"/>
          </p:cNvSpPr>
          <p:nvPr/>
        </p:nvSpPr>
        <p:spPr bwMode="auto">
          <a:xfrm>
            <a:off x="887592" y="1969453"/>
            <a:ext cx="364522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600" b="0" i="0" u="none" strike="noStrike" cap="none" normalizeH="0" baseline="0" dirty="0">
                <a:ln>
                  <a:noFill/>
                </a:ln>
                <a:solidFill>
                  <a:srgbClr val="EA5514"/>
                </a:solidFill>
                <a:effectLst/>
                <a:latin typeface="Impact" pitchFamily="34" charset="0"/>
                <a:ea typeface="宋体" pitchFamily="2" charset="-122"/>
                <a:cs typeface="宋体" pitchFamily="2" charset="-122"/>
              </a:rPr>
              <a:t>Thanks</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032" name="直接连接符 1031"/>
          <p:cNvCxnSpPr/>
          <p:nvPr/>
        </p:nvCxnSpPr>
        <p:spPr>
          <a:xfrm>
            <a:off x="395536" y="3291036"/>
            <a:ext cx="462414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圆角矩形 40"/>
          <p:cNvSpPr/>
          <p:nvPr/>
        </p:nvSpPr>
        <p:spPr>
          <a:xfrm>
            <a:off x="2600310" y="3395867"/>
            <a:ext cx="975535" cy="257572"/>
          </a:xfrm>
          <a:prstGeom prst="roundRect">
            <a:avLst>
              <a:gd name="adj" fmla="val 50000"/>
            </a:avLst>
          </a:prstGeom>
          <a:solidFill>
            <a:srgbClr val="EA5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微软雅黑" panose="020B0503020204020204" pitchFamily="34" charset="-122"/>
                <a:ea typeface="微软雅黑" panose="020B0503020204020204" pitchFamily="34" charset="-122"/>
              </a:rPr>
              <a:t>G10</a:t>
            </a:r>
            <a:endParaRPr lang="zh-CN" altLang="en-US" sz="1050" dirty="0">
              <a:latin typeface="微软雅黑" panose="020B0503020204020204" pitchFamily="34" charset="-122"/>
              <a:ea typeface="微软雅黑" panose="020B0503020204020204" pitchFamily="34" charset="-122"/>
            </a:endParaRPr>
          </a:p>
        </p:txBody>
      </p:sp>
      <p:sp>
        <p:nvSpPr>
          <p:cNvPr id="42" name="圆角矩形 41"/>
          <p:cNvSpPr/>
          <p:nvPr/>
        </p:nvSpPr>
        <p:spPr>
          <a:xfrm>
            <a:off x="3759384" y="3395867"/>
            <a:ext cx="975535" cy="257572"/>
          </a:xfrm>
          <a:prstGeom prst="roundRect">
            <a:avLst>
              <a:gd name="adj" fmla="val 50000"/>
            </a:avLst>
          </a:prstGeom>
          <a:noFill/>
          <a:ln w="6350">
            <a:solidFill>
              <a:srgbClr val="EA5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rgbClr val="EA5514"/>
                </a:solidFill>
                <a:latin typeface="微软雅黑" panose="020B0503020204020204" pitchFamily="34" charset="-122"/>
                <a:ea typeface="微软雅黑" panose="020B0503020204020204" pitchFamily="34" charset="-122"/>
              </a:rPr>
              <a:t>2021.5.25</a:t>
            </a:r>
            <a:endParaRPr lang="zh-CN" altLang="en-US" sz="105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476993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3" presetClass="entr" presetSubtype="16" fill="hold" nodeType="withEffect">
                                      <p:stCondLst>
                                        <p:cond delay="800"/>
                                      </p:stCondLst>
                                      <p:iterate type="lt">
                                        <p:tmPct val="10000"/>
                                      </p:iterate>
                                      <p:childTnLst>
                                        <p:set>
                                          <p:cBhvr>
                                            <p:cTn id="223" dur="1" fill="hold">
                                              <p:stCondLst>
                                                <p:cond delay="0"/>
                                              </p:stCondLst>
                                            </p:cTn>
                                            <p:tgtEl>
                                              <p:spTgt spid="1031">
                                                <p:txEl>
                                                  <p:pRg st="0" end="0"/>
                                                </p:txEl>
                                              </p:spTgt>
                                            </p:tgtEl>
                                            <p:attrNameLst>
                                              <p:attrName>style.visibility</p:attrName>
                                            </p:attrNameLst>
                                          </p:cBhvr>
                                          <p:to>
                                            <p:strVal val="visible"/>
                                          </p:to>
                                        </p:set>
                                        <p:anim calcmode="lin" valueType="num">
                                          <p:cBhvr>
                                            <p:cTn id="224"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1031">
                                                <p:txEl>
                                                  <p:pRg st="0" end="0"/>
                                                </p:txEl>
                                              </p:spTgt>
                                            </p:tgtEl>
                                          </p:cBhvr>
                                        </p:animEffect>
                                      </p:childTnLst>
                                    </p:cTn>
                                  </p:par>
                                  <p:par>
                                    <p:cTn id="227" presetID="2" presetClass="entr" presetSubtype="4" fill="hold" grpId="0" nodeType="withEffect" p14:presetBounceEnd="80000">
                                      <p:stCondLst>
                                        <p:cond delay="1700"/>
                                      </p:stCondLst>
                                      <p:childTnLst>
                                        <p:set>
                                          <p:cBhvr>
                                            <p:cTn id="228" dur="1" fill="hold">
                                              <p:stCondLst>
                                                <p:cond delay="0"/>
                                              </p:stCondLst>
                                            </p:cTn>
                                            <p:tgtEl>
                                              <p:spTgt spid="41"/>
                                            </p:tgtEl>
                                            <p:attrNameLst>
                                              <p:attrName>style.visibility</p:attrName>
                                            </p:attrNameLst>
                                          </p:cBhvr>
                                          <p:to>
                                            <p:strVal val="visible"/>
                                          </p:to>
                                        </p:set>
                                        <p:anim calcmode="lin" valueType="num" p14:bounceEnd="80000">
                                          <p:cBhvr additive="base">
                                            <p:cTn id="229" dur="600" fill="hold"/>
                                            <p:tgtEl>
                                              <p:spTgt spid="41"/>
                                            </p:tgtEl>
                                            <p:attrNameLst>
                                              <p:attrName>ppt_x</p:attrName>
                                            </p:attrNameLst>
                                          </p:cBhvr>
                                          <p:tavLst>
                                            <p:tav tm="0">
                                              <p:val>
                                                <p:strVal val="#ppt_x"/>
                                              </p:val>
                                            </p:tav>
                                            <p:tav tm="100000">
                                              <p:val>
                                                <p:strVal val="#ppt_x"/>
                                              </p:val>
                                            </p:tav>
                                          </p:tavLst>
                                        </p:anim>
                                        <p:anim calcmode="lin" valueType="num" p14:bounceEnd="80000">
                                          <p:cBhvr additive="base">
                                            <p:cTn id="230" dur="600" fill="hold"/>
                                            <p:tgtEl>
                                              <p:spTgt spid="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14:presetBounceEnd="80000">
                                      <p:stCondLst>
                                        <p:cond delay="1800"/>
                                      </p:stCondLst>
                                      <p:childTnLst>
                                        <p:set>
                                          <p:cBhvr>
                                            <p:cTn id="232" dur="1" fill="hold">
                                              <p:stCondLst>
                                                <p:cond delay="0"/>
                                              </p:stCondLst>
                                            </p:cTn>
                                            <p:tgtEl>
                                              <p:spTgt spid="42"/>
                                            </p:tgtEl>
                                            <p:attrNameLst>
                                              <p:attrName>style.visibility</p:attrName>
                                            </p:attrNameLst>
                                          </p:cBhvr>
                                          <p:to>
                                            <p:strVal val="visible"/>
                                          </p:to>
                                        </p:set>
                                        <p:anim calcmode="lin" valueType="num" p14:bounceEnd="80000">
                                          <p:cBhvr additive="base">
                                            <p:cTn id="233" dur="600" fill="hold"/>
                                            <p:tgtEl>
                                              <p:spTgt spid="42"/>
                                            </p:tgtEl>
                                            <p:attrNameLst>
                                              <p:attrName>ppt_x</p:attrName>
                                            </p:attrNameLst>
                                          </p:cBhvr>
                                          <p:tavLst>
                                            <p:tav tm="0">
                                              <p:val>
                                                <p:strVal val="#ppt_x"/>
                                              </p:val>
                                            </p:tav>
                                            <p:tav tm="100000">
                                              <p:val>
                                                <p:strVal val="#ppt_x"/>
                                              </p:val>
                                            </p:tav>
                                          </p:tavLst>
                                        </p:anim>
                                        <p:anim calcmode="lin" valueType="num" p14:bounceEnd="80000">
                                          <p:cBhvr additive="base">
                                            <p:cTn id="234" dur="600" fill="hold"/>
                                            <p:tgtEl>
                                              <p:spTgt spid="42"/>
                                            </p:tgtEl>
                                            <p:attrNameLst>
                                              <p:attrName>ppt_y</p:attrName>
                                            </p:attrNameLst>
                                          </p:cBhvr>
                                          <p:tavLst>
                                            <p:tav tm="0">
                                              <p:val>
                                                <p:strVal val="1+#ppt_h/2"/>
                                              </p:val>
                                            </p:tav>
                                            <p:tav tm="100000">
                                              <p:val>
                                                <p:strVal val="#ppt_y"/>
                                              </p:val>
                                            </p:tav>
                                          </p:tavLst>
                                        </p:anim>
                                      </p:childTnLst>
                                    </p:cTn>
                                  </p:par>
                                  <p:par>
                                    <p:cTn id="235" presetID="10" presetClass="entr" presetSubtype="0" fill="hold" nodeType="withEffect">
                                      <p:stCondLst>
                                        <p:cond delay="1900"/>
                                      </p:stCondLst>
                                      <p:childTnLst>
                                        <p:set>
                                          <p:cBhvr>
                                            <p:cTn id="236" dur="1" fill="hold">
                                              <p:stCondLst>
                                                <p:cond delay="0"/>
                                              </p:stCondLst>
                                            </p:cTn>
                                            <p:tgtEl>
                                              <p:spTgt spid="1032"/>
                                            </p:tgtEl>
                                            <p:attrNameLst>
                                              <p:attrName>style.visibility</p:attrName>
                                            </p:attrNameLst>
                                          </p:cBhvr>
                                          <p:to>
                                            <p:strVal val="visible"/>
                                          </p:to>
                                        </p:set>
                                        <p:animEffect transition="in" filter="fade">
                                          <p:cBhvr>
                                            <p:cTn id="23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41" grpId="0" animBg="1"/>
          <p:bldP spid="4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3" presetClass="entr" presetSubtype="16" fill="hold" nodeType="withEffect">
                                      <p:stCondLst>
                                        <p:cond delay="800"/>
                                      </p:stCondLst>
                                      <p:iterate type="lt">
                                        <p:tmPct val="10000"/>
                                      </p:iterate>
                                      <p:childTnLst>
                                        <p:set>
                                          <p:cBhvr>
                                            <p:cTn id="223" dur="1" fill="hold">
                                              <p:stCondLst>
                                                <p:cond delay="0"/>
                                              </p:stCondLst>
                                            </p:cTn>
                                            <p:tgtEl>
                                              <p:spTgt spid="1031">
                                                <p:txEl>
                                                  <p:pRg st="0" end="0"/>
                                                </p:txEl>
                                              </p:spTgt>
                                            </p:tgtEl>
                                            <p:attrNameLst>
                                              <p:attrName>style.visibility</p:attrName>
                                            </p:attrNameLst>
                                          </p:cBhvr>
                                          <p:to>
                                            <p:strVal val="visible"/>
                                          </p:to>
                                        </p:set>
                                        <p:anim calcmode="lin" valueType="num">
                                          <p:cBhvr>
                                            <p:cTn id="224"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1031">
                                                <p:txEl>
                                                  <p:pRg st="0" end="0"/>
                                                </p:txEl>
                                              </p:spTgt>
                                            </p:tgtEl>
                                          </p:cBhvr>
                                        </p:animEffect>
                                      </p:childTnLst>
                                    </p:cTn>
                                  </p:par>
                                  <p:par>
                                    <p:cTn id="227" presetID="2" presetClass="entr" presetSubtype="4" fill="hold" grpId="0" nodeType="withEffect">
                                      <p:stCondLst>
                                        <p:cond delay="1700"/>
                                      </p:stCondLst>
                                      <p:childTnLst>
                                        <p:set>
                                          <p:cBhvr>
                                            <p:cTn id="228" dur="1" fill="hold">
                                              <p:stCondLst>
                                                <p:cond delay="0"/>
                                              </p:stCondLst>
                                            </p:cTn>
                                            <p:tgtEl>
                                              <p:spTgt spid="41"/>
                                            </p:tgtEl>
                                            <p:attrNameLst>
                                              <p:attrName>style.visibility</p:attrName>
                                            </p:attrNameLst>
                                          </p:cBhvr>
                                          <p:to>
                                            <p:strVal val="visible"/>
                                          </p:to>
                                        </p:set>
                                        <p:anim calcmode="lin" valueType="num">
                                          <p:cBhvr additive="base">
                                            <p:cTn id="229" dur="600" fill="hold"/>
                                            <p:tgtEl>
                                              <p:spTgt spid="41"/>
                                            </p:tgtEl>
                                            <p:attrNameLst>
                                              <p:attrName>ppt_x</p:attrName>
                                            </p:attrNameLst>
                                          </p:cBhvr>
                                          <p:tavLst>
                                            <p:tav tm="0">
                                              <p:val>
                                                <p:strVal val="#ppt_x"/>
                                              </p:val>
                                            </p:tav>
                                            <p:tav tm="100000">
                                              <p:val>
                                                <p:strVal val="#ppt_x"/>
                                              </p:val>
                                            </p:tav>
                                          </p:tavLst>
                                        </p:anim>
                                        <p:anim calcmode="lin" valueType="num">
                                          <p:cBhvr additive="base">
                                            <p:cTn id="230" dur="600" fill="hold"/>
                                            <p:tgtEl>
                                              <p:spTgt spid="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1800"/>
                                      </p:stCondLst>
                                      <p:childTnLst>
                                        <p:set>
                                          <p:cBhvr>
                                            <p:cTn id="232" dur="1" fill="hold">
                                              <p:stCondLst>
                                                <p:cond delay="0"/>
                                              </p:stCondLst>
                                            </p:cTn>
                                            <p:tgtEl>
                                              <p:spTgt spid="42"/>
                                            </p:tgtEl>
                                            <p:attrNameLst>
                                              <p:attrName>style.visibility</p:attrName>
                                            </p:attrNameLst>
                                          </p:cBhvr>
                                          <p:to>
                                            <p:strVal val="visible"/>
                                          </p:to>
                                        </p:set>
                                        <p:anim calcmode="lin" valueType="num">
                                          <p:cBhvr additive="base">
                                            <p:cTn id="233" dur="600" fill="hold"/>
                                            <p:tgtEl>
                                              <p:spTgt spid="42"/>
                                            </p:tgtEl>
                                            <p:attrNameLst>
                                              <p:attrName>ppt_x</p:attrName>
                                            </p:attrNameLst>
                                          </p:cBhvr>
                                          <p:tavLst>
                                            <p:tav tm="0">
                                              <p:val>
                                                <p:strVal val="#ppt_x"/>
                                              </p:val>
                                            </p:tav>
                                            <p:tav tm="100000">
                                              <p:val>
                                                <p:strVal val="#ppt_x"/>
                                              </p:val>
                                            </p:tav>
                                          </p:tavLst>
                                        </p:anim>
                                        <p:anim calcmode="lin" valueType="num">
                                          <p:cBhvr additive="base">
                                            <p:cTn id="234" dur="600" fill="hold"/>
                                            <p:tgtEl>
                                              <p:spTgt spid="42"/>
                                            </p:tgtEl>
                                            <p:attrNameLst>
                                              <p:attrName>ppt_y</p:attrName>
                                            </p:attrNameLst>
                                          </p:cBhvr>
                                          <p:tavLst>
                                            <p:tav tm="0">
                                              <p:val>
                                                <p:strVal val="1+#ppt_h/2"/>
                                              </p:val>
                                            </p:tav>
                                            <p:tav tm="100000">
                                              <p:val>
                                                <p:strVal val="#ppt_y"/>
                                              </p:val>
                                            </p:tav>
                                          </p:tavLst>
                                        </p:anim>
                                      </p:childTnLst>
                                    </p:cTn>
                                  </p:par>
                                  <p:par>
                                    <p:cTn id="235" presetID="10" presetClass="entr" presetSubtype="0" fill="hold" nodeType="withEffect">
                                      <p:stCondLst>
                                        <p:cond delay="1900"/>
                                      </p:stCondLst>
                                      <p:childTnLst>
                                        <p:set>
                                          <p:cBhvr>
                                            <p:cTn id="236" dur="1" fill="hold">
                                              <p:stCondLst>
                                                <p:cond delay="0"/>
                                              </p:stCondLst>
                                            </p:cTn>
                                            <p:tgtEl>
                                              <p:spTgt spid="1032"/>
                                            </p:tgtEl>
                                            <p:attrNameLst>
                                              <p:attrName>style.visibility</p:attrName>
                                            </p:attrNameLst>
                                          </p:cBhvr>
                                          <p:to>
                                            <p:strVal val="visible"/>
                                          </p:to>
                                        </p:set>
                                        <p:animEffect transition="in" filter="fade">
                                          <p:cBhvr>
                                            <p:cTn id="23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41" grpId="0" animBg="1"/>
          <p:bldP spid="42"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对象图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1020490" y="928477"/>
            <a:ext cx="6990952" cy="1526187"/>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对象指的是一个单独的、可确认的物体、单元或实体，它可以是具体的也可以是抽象的，在问题领域里有确切定义的角色。换句话说，对象是边界非常清楚的任何事物。</a:t>
            </a:r>
          </a:p>
          <a:p>
            <a:pPr>
              <a:lnSpc>
                <a:spcPct val="150000"/>
              </a:lnSpc>
            </a:pP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2808A82A-1313-4D6A-A54C-5AA6CB25629D}"/>
              </a:ext>
            </a:extLst>
          </p:cNvPr>
          <p:cNvSpPr txBox="1"/>
          <p:nvPr/>
        </p:nvSpPr>
        <p:spPr>
          <a:xfrm>
            <a:off x="972432" y="2128477"/>
            <a:ext cx="6990952" cy="1526187"/>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对象图（</a:t>
            </a:r>
            <a:r>
              <a:rPr lang="en-US" altLang="zh-CN" sz="1600" b="1" i="0" dirty="0">
                <a:solidFill>
                  <a:srgbClr val="333333"/>
                </a:solidFill>
                <a:effectLst/>
                <a:latin typeface="微软雅黑" panose="020B0503020204020204" pitchFamily="34" charset="-122"/>
                <a:ea typeface="微软雅黑" panose="020B0503020204020204" pitchFamily="34" charset="-122"/>
              </a:rPr>
              <a:t>Object Diagram</a:t>
            </a:r>
            <a:r>
              <a:rPr lang="zh-CN" altLang="en-US" sz="1600" b="1" i="0" dirty="0">
                <a:solidFill>
                  <a:srgbClr val="333333"/>
                </a:solidFill>
                <a:effectLst/>
                <a:latin typeface="微软雅黑" panose="020B0503020204020204" pitchFamily="34" charset="-122"/>
                <a:ea typeface="微软雅黑" panose="020B0503020204020204" pitchFamily="34" charset="-122"/>
              </a:rPr>
              <a:t>）描述的是参与交互的各个对象在交互过程中某一时刻的状态。对象图可以被看作是类图在某一时刻的实例。在</a:t>
            </a:r>
            <a:r>
              <a:rPr lang="en-US" altLang="zh-CN" sz="1600" b="1" i="0" dirty="0">
                <a:solidFill>
                  <a:srgbClr val="333333"/>
                </a:solidFill>
                <a:effectLst/>
                <a:latin typeface="微软雅黑" panose="020B0503020204020204" pitchFamily="34" charset="-122"/>
                <a:ea typeface="微软雅黑" panose="020B0503020204020204" pitchFamily="34" charset="-122"/>
              </a:rPr>
              <a:t>UML</a:t>
            </a:r>
            <a:r>
              <a:rPr lang="zh-CN" altLang="en-US" sz="1600" b="1" i="0" dirty="0">
                <a:solidFill>
                  <a:srgbClr val="333333"/>
                </a:solidFill>
                <a:effectLst/>
                <a:latin typeface="微软雅黑" panose="020B0503020204020204" pitchFamily="34" charset="-122"/>
                <a:ea typeface="微软雅黑" panose="020B0503020204020204" pitchFamily="34" charset="-122"/>
              </a:rPr>
              <a:t>中，对象图使用的是与类图相同的符号和关系，因为对象就是类的实例。 </a:t>
            </a:r>
          </a:p>
          <a:p>
            <a:pPr>
              <a:lnSpc>
                <a:spcPct val="150000"/>
              </a:lnSpc>
            </a:pP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6D85D37-E9F8-4249-985B-8C8B66C558F4}"/>
              </a:ext>
            </a:extLst>
          </p:cNvPr>
          <p:cNvPicPr>
            <a:picLocks noChangeAspect="1"/>
          </p:cNvPicPr>
          <p:nvPr/>
        </p:nvPicPr>
        <p:blipFill>
          <a:blip r:embed="rId2"/>
          <a:stretch>
            <a:fillRect/>
          </a:stretch>
        </p:blipFill>
        <p:spPr>
          <a:xfrm>
            <a:off x="3634669" y="3422508"/>
            <a:ext cx="1666478" cy="1151830"/>
          </a:xfrm>
          <a:prstGeom prst="rect">
            <a:avLst/>
          </a:prstGeom>
        </p:spPr>
      </p:pic>
      <p:sp>
        <p:nvSpPr>
          <p:cNvPr id="13" name="文本框 12">
            <a:extLst>
              <a:ext uri="{FF2B5EF4-FFF2-40B4-BE49-F238E27FC236}">
                <a16:creationId xmlns:a16="http://schemas.microsoft.com/office/drawing/2014/main" id="{99F2E8D3-155F-4765-9610-04C16CB7FC5D}"/>
              </a:ext>
            </a:extLst>
          </p:cNvPr>
          <p:cNvSpPr txBox="1"/>
          <p:nvPr/>
        </p:nvSpPr>
        <p:spPr>
          <a:xfrm>
            <a:off x="3869345" y="4700638"/>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5.2 </a:t>
            </a:r>
            <a:r>
              <a:rPr lang="zh-CN" altLang="en-US" sz="1400" dirty="0">
                <a:latin typeface="微软雅黑" panose="020B0503020204020204" pitchFamily="34" charset="-122"/>
                <a:ea typeface="微软雅黑" panose="020B0503020204020204" pitchFamily="34" charset="-122"/>
              </a:rPr>
              <a:t>对象图</a:t>
            </a:r>
          </a:p>
        </p:txBody>
      </p:sp>
    </p:spTree>
    <p:extLst>
      <p:ext uri="{BB962C8B-B14F-4D97-AF65-F5344CB8AC3E}">
        <p14:creationId xmlns:p14="http://schemas.microsoft.com/office/powerpoint/2010/main" val="3134499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CF3F6702-7788-45C8-9402-DE5E3BB40C59}"/>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6BCA917D-B6D0-4E7C-BDE6-5A6131D3B6FE}"/>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A780AF64-57D3-4F2F-ADBB-4DBEA8410CC4}"/>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5B6801D7-9E56-4D50-B4FA-0E830D0DDEC0}"/>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BF6498D2-15AD-4439-A0B5-C933071564B7}"/>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910AB0D3-45FD-46B3-AFC0-9FC110A2A643}"/>
              </a:ext>
            </a:extLst>
          </p:cNvPr>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类图和对象图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71824D37-4C2F-438D-81CB-BCFB1EB06978}"/>
              </a:ext>
            </a:extLst>
          </p:cNvPr>
          <p:cNvSpPr txBox="1"/>
          <p:nvPr/>
        </p:nvSpPr>
        <p:spPr>
          <a:xfrm>
            <a:off x="3408313" y="652861"/>
            <a:ext cx="2327374" cy="369332"/>
          </a:xfrm>
          <a:prstGeom prst="rect">
            <a:avLst/>
          </a:prstGeom>
          <a:noFill/>
        </p:spPr>
        <p:txBody>
          <a:bodyPr wrap="square">
            <a:spAutoFit/>
          </a:bodyPr>
          <a:lstStyle/>
          <a:p>
            <a:r>
              <a:rPr lang="zh-CN" altLang="en-US" b="1" i="0" dirty="0">
                <a:solidFill>
                  <a:srgbClr val="EA5514"/>
                </a:solidFill>
                <a:effectLst/>
                <a:latin typeface="微软雅黑" panose="020B0503020204020204" pitchFamily="34" charset="-122"/>
                <a:ea typeface="微软雅黑" panose="020B0503020204020204" pitchFamily="34" charset="-122"/>
              </a:rPr>
              <a:t>类图和对象图的区别</a:t>
            </a:r>
          </a:p>
        </p:txBody>
      </p:sp>
      <p:sp>
        <p:nvSpPr>
          <p:cNvPr id="10" name="文本框 9">
            <a:extLst>
              <a:ext uri="{FF2B5EF4-FFF2-40B4-BE49-F238E27FC236}">
                <a16:creationId xmlns:a16="http://schemas.microsoft.com/office/drawing/2014/main" id="{0A1D0196-D870-4B51-9C77-14D64DD72186}"/>
              </a:ext>
            </a:extLst>
          </p:cNvPr>
          <p:cNvSpPr txBox="1"/>
          <p:nvPr/>
        </p:nvSpPr>
        <p:spPr>
          <a:xfrm>
            <a:off x="426848" y="1423764"/>
            <a:ext cx="3893633" cy="3003515"/>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类具有三个分栏：名称、属性和操作</a:t>
            </a:r>
            <a:endParaRPr lang="en-US" altLang="zh-CN" sz="16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在类的名称分栏中只有类名</a:t>
            </a:r>
            <a:endParaRPr lang="en-US" altLang="zh-CN" sz="16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类的属性分栏定义了所有属性特征</a:t>
            </a:r>
            <a:endParaRPr lang="en-US" altLang="zh-CN" sz="1600" b="1" dirty="0">
              <a:solidFill>
                <a:srgbClr val="333333"/>
              </a:solidFill>
              <a:latin typeface="微软雅黑" panose="020B0503020204020204" pitchFamily="34" charset="-122"/>
              <a:ea typeface="微软雅黑" panose="020B0503020204020204" pitchFamily="34" charset="-122"/>
            </a:endParaRPr>
          </a:p>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类中列出了所有操作</a:t>
            </a:r>
            <a:endParaRPr lang="en-US" altLang="zh-CN" sz="16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类使用关联连接、关联使用名称、角色、多重性以及约束等特征定义。类代表的是对对象的分类所以必须说明可以参与关联的对象的数目</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E591A479-0175-4031-8B44-06C86252B9FA}"/>
              </a:ext>
            </a:extLst>
          </p:cNvPr>
          <p:cNvSpPr txBox="1"/>
          <p:nvPr/>
        </p:nvSpPr>
        <p:spPr>
          <a:xfrm>
            <a:off x="4823520" y="1457845"/>
            <a:ext cx="3780928" cy="3003515"/>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对象只有两个分栏：名称和属性</a:t>
            </a:r>
            <a:endParaRPr lang="en-US" altLang="zh-CN" sz="16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对象的名称形式为“对象名：类名”</a:t>
            </a:r>
            <a:endParaRPr lang="en-US" altLang="zh-CN" sz="16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对象的属性分栏只定义了属性的当前值</a:t>
            </a:r>
            <a:endParaRPr lang="en-US" altLang="zh-CN" sz="1600" b="1" dirty="0">
              <a:solidFill>
                <a:srgbClr val="333333"/>
              </a:solidFill>
              <a:latin typeface="微软雅黑" panose="020B0503020204020204" pitchFamily="34" charset="-122"/>
              <a:ea typeface="微软雅黑" panose="020B0503020204020204" pitchFamily="34" charset="-122"/>
            </a:endParaRPr>
          </a:p>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对象图中不包括操作</a:t>
            </a:r>
            <a:endParaRPr lang="en-US" altLang="zh-CN" sz="16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对象使用链连接，链拥有名称、角色，但是没有多重性。对象代表的是单独的实体，所有的链都是一对一的，因此不涉及多重性</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954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C976DDF3-7CD1-4513-9642-D00507388CF4}"/>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E3333E5D-6010-4122-BC8D-1589BAFBD668}"/>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33116759-802F-4996-A307-EE4BC33D621F}"/>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717086BD-CF84-4637-BCBB-50619BF22116}"/>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FFBE5591-4AC1-459A-8F7E-ED5507EA0D55}"/>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Rectangle 39">
            <a:extLst>
              <a:ext uri="{FF2B5EF4-FFF2-40B4-BE49-F238E27FC236}">
                <a16:creationId xmlns:a16="http://schemas.microsoft.com/office/drawing/2014/main" id="{A657F3AB-84C0-4289-A168-DF8BA645D2F1}"/>
              </a:ext>
            </a:extLst>
          </p:cNvPr>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接口和抽象类</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8" name="文本框 7">
            <a:extLst>
              <a:ext uri="{FF2B5EF4-FFF2-40B4-BE49-F238E27FC236}">
                <a16:creationId xmlns:a16="http://schemas.microsoft.com/office/drawing/2014/main" id="{79456345-3EFD-45F0-B15F-A1F6AF1F7E15}"/>
              </a:ext>
            </a:extLst>
          </p:cNvPr>
          <p:cNvSpPr txBox="1"/>
          <p:nvPr/>
        </p:nvSpPr>
        <p:spPr>
          <a:xfrm>
            <a:off x="1132558" y="842764"/>
            <a:ext cx="6990952" cy="1895519"/>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接口（</a:t>
            </a:r>
            <a:r>
              <a:rPr lang="en-US" altLang="zh-CN" sz="1600" b="1" i="0" dirty="0">
                <a:solidFill>
                  <a:srgbClr val="333333"/>
                </a:solidFill>
                <a:effectLst/>
                <a:latin typeface="微软雅黑" panose="020B0503020204020204" pitchFamily="34" charset="-122"/>
                <a:ea typeface="微软雅黑" panose="020B0503020204020204" pitchFamily="34" charset="-122"/>
              </a:rPr>
              <a:t>interface</a:t>
            </a:r>
            <a:r>
              <a:rPr lang="zh-CN" altLang="en-US" sz="1600" b="1" i="0" dirty="0">
                <a:solidFill>
                  <a:srgbClr val="333333"/>
                </a:solidFill>
                <a:effectLst/>
                <a:latin typeface="微软雅黑" panose="020B0503020204020204" pitchFamily="34" charset="-122"/>
                <a:ea typeface="微软雅黑" panose="020B0503020204020204" pitchFamily="34" charset="-122"/>
              </a:rPr>
              <a:t>）：是描述类的部分行为的一组操作，它也是一个类提供给另一个类的一组操作。通常接口被描述为抽象操作，也就是只用标识（返回值、操作名称、参数表）说明它的行为，而真正实现部分放在使用该接口的对象中，也就是说接口只负责定义操作而不具体的实现。 </a:t>
            </a:r>
          </a:p>
          <a:p>
            <a:pPr>
              <a:lnSpc>
                <a:spcPct val="150000"/>
              </a:lnSpc>
            </a:pP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2FA6E03-05F5-4D99-8DDC-D2A7CAFB7A25}"/>
              </a:ext>
            </a:extLst>
          </p:cNvPr>
          <p:cNvSpPr txBox="1"/>
          <p:nvPr/>
        </p:nvSpPr>
        <p:spPr>
          <a:xfrm>
            <a:off x="1020490" y="2330283"/>
            <a:ext cx="6990952" cy="1156855"/>
          </a:xfrm>
          <a:prstGeom prst="rect">
            <a:avLst/>
          </a:prstGeom>
          <a:noFill/>
        </p:spPr>
        <p:txBody>
          <a:bodyPr wrap="square">
            <a:spAutoFit/>
          </a:bodyPr>
          <a:lstStyle/>
          <a:p>
            <a:pPr>
              <a:lnSpc>
                <a:spcPct val="150000"/>
              </a:lnSpc>
            </a:pPr>
            <a:r>
              <a:rPr lang="zh-CN" altLang="en-US" sz="1600" b="1" i="0" dirty="0">
                <a:solidFill>
                  <a:srgbClr val="333333"/>
                </a:solidFill>
                <a:effectLst/>
                <a:latin typeface="微软雅黑" panose="020B0503020204020204" pitchFamily="34" charset="-122"/>
                <a:ea typeface="微软雅黑" panose="020B0503020204020204" pitchFamily="34" charset="-122"/>
              </a:rPr>
              <a:t>    抽象类是包含一种或多种抽象方法的类，它本身不需要构造实例。定义抽象类后，其它类可以对它进行扩充并且通过实现其中的抽象方法，使抽象类具体化。如图</a:t>
            </a:r>
            <a:r>
              <a:rPr lang="en-US" altLang="zh-CN" sz="1600" b="1" i="0" dirty="0">
                <a:solidFill>
                  <a:srgbClr val="333333"/>
                </a:solidFill>
                <a:effectLst/>
                <a:latin typeface="微软雅黑" panose="020B0503020204020204" pitchFamily="34" charset="-122"/>
                <a:ea typeface="微软雅黑" panose="020B0503020204020204" pitchFamily="34" charset="-122"/>
              </a:rPr>
              <a:t>5.2</a:t>
            </a:r>
            <a:r>
              <a:rPr lang="zh-CN" altLang="en-US" sz="1600" b="1" i="0" dirty="0">
                <a:solidFill>
                  <a:srgbClr val="333333"/>
                </a:solidFill>
                <a:effectLst/>
                <a:latin typeface="微软雅黑" panose="020B0503020204020204" pitchFamily="34" charset="-122"/>
                <a:ea typeface="微软雅黑" panose="020B0503020204020204" pitchFamily="34" charset="-122"/>
              </a:rPr>
              <a:t>所示的</a:t>
            </a:r>
            <a:r>
              <a:rPr lang="en-US" altLang="zh-CN" sz="1600" b="1" i="0" dirty="0">
                <a:solidFill>
                  <a:srgbClr val="333333"/>
                </a:solidFill>
                <a:effectLst/>
                <a:latin typeface="微软雅黑" panose="020B0503020204020204" pitchFamily="34" charset="-122"/>
                <a:ea typeface="微软雅黑" panose="020B0503020204020204" pitchFamily="34" charset="-122"/>
              </a:rPr>
              <a:t>Account</a:t>
            </a:r>
            <a:r>
              <a:rPr lang="zh-CN" altLang="en-US" sz="1600" b="1" i="0" dirty="0">
                <a:solidFill>
                  <a:srgbClr val="333333"/>
                </a:solidFill>
                <a:effectLst/>
                <a:latin typeface="微软雅黑" panose="020B0503020204020204" pitchFamily="34" charset="-122"/>
                <a:ea typeface="微软雅黑" panose="020B0503020204020204" pitchFamily="34" charset="-122"/>
              </a:rPr>
              <a:t>类被定为抽象类。</a:t>
            </a:r>
          </a:p>
        </p:txBody>
      </p:sp>
      <p:pic>
        <p:nvPicPr>
          <p:cNvPr id="10" name="图片 9">
            <a:extLst>
              <a:ext uri="{FF2B5EF4-FFF2-40B4-BE49-F238E27FC236}">
                <a16:creationId xmlns:a16="http://schemas.microsoft.com/office/drawing/2014/main" id="{3E28A3AD-932B-49D6-A3C2-CC5DD0ADAE8E}"/>
              </a:ext>
            </a:extLst>
          </p:cNvPr>
          <p:cNvPicPr>
            <a:picLocks noChangeAspect="1"/>
          </p:cNvPicPr>
          <p:nvPr/>
        </p:nvPicPr>
        <p:blipFill>
          <a:blip r:embed="rId3"/>
          <a:stretch>
            <a:fillRect/>
          </a:stretch>
        </p:blipFill>
        <p:spPr>
          <a:xfrm>
            <a:off x="3563888" y="3579068"/>
            <a:ext cx="1674192" cy="1157162"/>
          </a:xfrm>
          <a:prstGeom prst="rect">
            <a:avLst/>
          </a:prstGeom>
        </p:spPr>
      </p:pic>
      <p:sp>
        <p:nvSpPr>
          <p:cNvPr id="11" name="文本框 10">
            <a:extLst>
              <a:ext uri="{FF2B5EF4-FFF2-40B4-BE49-F238E27FC236}">
                <a16:creationId xmlns:a16="http://schemas.microsoft.com/office/drawing/2014/main" id="{4617914F-36BD-4D1B-BB91-FB453485566E}"/>
              </a:ext>
            </a:extLst>
          </p:cNvPr>
          <p:cNvSpPr txBox="1"/>
          <p:nvPr/>
        </p:nvSpPr>
        <p:spPr>
          <a:xfrm>
            <a:off x="3797337" y="4736230"/>
            <a:ext cx="1494743"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5.2 </a:t>
            </a:r>
            <a:r>
              <a:rPr lang="zh-CN" altLang="en-US" sz="1400" dirty="0">
                <a:latin typeface="微软雅黑" panose="020B0503020204020204" pitchFamily="34" charset="-122"/>
                <a:ea typeface="微软雅黑" panose="020B0503020204020204" pitchFamily="34" charset="-122"/>
              </a:rPr>
              <a:t>对象图</a:t>
            </a:r>
          </a:p>
        </p:txBody>
      </p:sp>
    </p:spTree>
    <p:extLst>
      <p:ext uri="{BB962C8B-B14F-4D97-AF65-F5344CB8AC3E}">
        <p14:creationId xmlns:p14="http://schemas.microsoft.com/office/powerpoint/2010/main" val="220028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6" presetClass="emph" presetSubtype="0" autoRev="1" fill="hold" grpId="1" nodeType="withEffect">
                                  <p:stCondLst>
                                    <p:cond delay="800"/>
                                  </p:stCondLst>
                                  <p:childTnLst>
                                    <p:animScale>
                                      <p:cBhvr>
                                        <p:cTn id="42" dur="150" fill="hold"/>
                                        <p:tgtEl>
                                          <p:spTgt spid="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2181</TotalTime>
  <Words>4650</Words>
  <Application>Microsoft Office PowerPoint</Application>
  <PresentationFormat>自定义</PresentationFormat>
  <Paragraphs>384</Paragraphs>
  <Slides>62</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62</vt:i4>
      </vt:variant>
    </vt:vector>
  </HeadingPairs>
  <TitlesOfParts>
    <vt:vector size="67" baseType="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徐威方</dc:creator>
  <cp:lastModifiedBy>Administrator</cp:lastModifiedBy>
  <cp:revision>204</cp:revision>
  <dcterms:created xsi:type="dcterms:W3CDTF">2015-10-14T02:35:41Z</dcterms:created>
  <dcterms:modified xsi:type="dcterms:W3CDTF">2021-06-01T08:51:56Z</dcterms:modified>
</cp:coreProperties>
</file>