
<file path=[Content_Types].xml><?xml version="1.0" encoding="utf-8"?>
<Types xmlns="http://schemas.openxmlformats.org/package/2006/content-types">
  <Override PartName="/_rels/.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notesSlide8.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71" name="PlaceHolder 2"/>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72"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73"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74" name="PlaceHolder 5"/>
          <p:cNvSpPr>
            <a:spLocks noGrp="1"/>
          </p:cNvSpPr>
          <p:nvPr>
            <p:ph type="sldNum"/>
          </p:nvPr>
        </p:nvSpPr>
        <p:spPr>
          <a:xfrm>
            <a:off x="4278960" y="10157400"/>
            <a:ext cx="3280680" cy="534240"/>
          </a:xfrm>
          <a:prstGeom prst="rect">
            <a:avLst/>
          </a:prstGeom>
        </p:spPr>
        <p:txBody>
          <a:bodyPr lIns="0" rIns="0" tIns="0" bIns="0" anchor="b"/>
          <a:p>
            <a:pPr algn="r"/>
            <a:fld id="{224F3972-E85B-4F91-ACAE-D724302B3819}"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29" name="TextShape 2"/>
          <p:cNvSpPr txBox="1"/>
          <p:nvPr/>
        </p:nvSpPr>
        <p:spPr>
          <a:xfrm>
            <a:off x="3884760" y="8685360"/>
            <a:ext cx="2971440" cy="458280"/>
          </a:xfrm>
          <a:prstGeom prst="rect">
            <a:avLst/>
          </a:prstGeom>
          <a:noFill/>
          <a:ln>
            <a:noFill/>
          </a:ln>
        </p:spPr>
        <p:txBody>
          <a:bodyPr anchor="b"/>
          <a:p>
            <a:pPr algn="r">
              <a:lnSpc>
                <a:spcPct val="100000"/>
              </a:lnSpc>
            </a:pPr>
            <a:fld id="{E7730085-9DC1-445C-9F20-DCB4FD4939D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231" name="TextShape 2"/>
          <p:cNvSpPr txBox="1"/>
          <p:nvPr/>
        </p:nvSpPr>
        <p:spPr>
          <a:xfrm>
            <a:off x="3884760" y="8685360"/>
            <a:ext cx="2971440" cy="458280"/>
          </a:xfrm>
          <a:prstGeom prst="rect">
            <a:avLst/>
          </a:prstGeom>
          <a:noFill/>
          <a:ln>
            <a:noFill/>
          </a:ln>
        </p:spPr>
        <p:txBody>
          <a:bodyPr anchor="b"/>
          <a:p>
            <a:pPr algn="r">
              <a:lnSpc>
                <a:spcPct val="100000"/>
              </a:lnSpc>
            </a:pPr>
            <a:fld id="{3C31A24B-FB58-459F-B6E4-6ED8286E420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36" name="PlaceHolder 5"/>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41" name="PlaceHolder 5"/>
          <p:cNvSpPr>
            <a:spLocks noGrp="1"/>
          </p:cNvSpPr>
          <p:nvPr>
            <p:ph type="body"/>
          </p:nvPr>
        </p:nvSpPr>
        <p:spPr>
          <a:xfrm>
            <a:off x="802980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43" name="PlaceHolder 7"/>
          <p:cNvSpPr>
            <a:spLocks noGrp="1"/>
          </p:cNvSpPr>
          <p:nvPr>
            <p:ph type="body"/>
          </p:nvPr>
        </p:nvSpPr>
        <p:spPr>
          <a:xfrm>
            <a:off x="60948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61" name="PlaceHolder 3"/>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62" name="PlaceHolder 4"/>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77"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78" name="PlaceHolder 5"/>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83" name="PlaceHolder 5"/>
          <p:cNvSpPr>
            <a:spLocks noGrp="1"/>
          </p:cNvSpPr>
          <p:nvPr>
            <p:ph type="body"/>
          </p:nvPr>
        </p:nvSpPr>
        <p:spPr>
          <a:xfrm>
            <a:off x="802980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85" name="PlaceHolder 7"/>
          <p:cNvSpPr>
            <a:spLocks noGrp="1"/>
          </p:cNvSpPr>
          <p:nvPr>
            <p:ph type="body"/>
          </p:nvPr>
        </p:nvSpPr>
        <p:spPr>
          <a:xfrm>
            <a:off x="60948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9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95" name="PlaceHolder 2"/>
          <p:cNvSpPr>
            <a:spLocks noGrp="1"/>
          </p:cNvSpPr>
          <p:nvPr>
            <p:ph type="body"/>
          </p:nvPr>
        </p:nvSpPr>
        <p:spPr>
          <a:xfrm>
            <a:off x="609480" y="1604520"/>
            <a:ext cx="1097244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03" name="PlaceHolder 3"/>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04" name="PlaceHolder 4"/>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06"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08"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12" name="PlaceHolder 4"/>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14" name="PlaceHolder 2"/>
          <p:cNvSpPr>
            <a:spLocks noGrp="1"/>
          </p:cNvSpPr>
          <p:nvPr>
            <p:ph type="body"/>
          </p:nvPr>
        </p:nvSpPr>
        <p:spPr>
          <a:xfrm>
            <a:off x="609480" y="160452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15" name="PlaceHolder 3"/>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17"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18"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19"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20" name="PlaceHolder 5"/>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22" name="PlaceHolder 2"/>
          <p:cNvSpPr>
            <a:spLocks noGrp="1"/>
          </p:cNvSpPr>
          <p:nvPr>
            <p:ph type="body"/>
          </p:nvPr>
        </p:nvSpPr>
        <p:spPr>
          <a:xfrm>
            <a:off x="60948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23" name="PlaceHolder 3"/>
          <p:cNvSpPr>
            <a:spLocks noGrp="1"/>
          </p:cNvSpPr>
          <p:nvPr>
            <p:ph type="body"/>
          </p:nvPr>
        </p:nvSpPr>
        <p:spPr>
          <a:xfrm>
            <a:off x="431964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24" name="PlaceHolder 4"/>
          <p:cNvSpPr>
            <a:spLocks noGrp="1"/>
          </p:cNvSpPr>
          <p:nvPr>
            <p:ph type="body"/>
          </p:nvPr>
        </p:nvSpPr>
        <p:spPr>
          <a:xfrm>
            <a:off x="802980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25" name="PlaceHolder 5"/>
          <p:cNvSpPr>
            <a:spLocks noGrp="1"/>
          </p:cNvSpPr>
          <p:nvPr>
            <p:ph type="body"/>
          </p:nvPr>
        </p:nvSpPr>
        <p:spPr>
          <a:xfrm>
            <a:off x="802980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26" name="PlaceHolder 6"/>
          <p:cNvSpPr>
            <a:spLocks noGrp="1"/>
          </p:cNvSpPr>
          <p:nvPr>
            <p:ph type="body"/>
          </p:nvPr>
        </p:nvSpPr>
        <p:spPr>
          <a:xfrm>
            <a:off x="431964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27" name="PlaceHolder 7"/>
          <p:cNvSpPr>
            <a:spLocks noGrp="1"/>
          </p:cNvSpPr>
          <p:nvPr>
            <p:ph type="body"/>
          </p:nvPr>
        </p:nvSpPr>
        <p:spPr>
          <a:xfrm>
            <a:off x="60948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3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37" name="PlaceHolder 2"/>
          <p:cNvSpPr>
            <a:spLocks noGrp="1"/>
          </p:cNvSpPr>
          <p:nvPr>
            <p:ph type="body"/>
          </p:nvPr>
        </p:nvSpPr>
        <p:spPr>
          <a:xfrm>
            <a:off x="609480" y="1604520"/>
            <a:ext cx="1097244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40" name="PlaceHolder 3"/>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44"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45" name="PlaceHolder 3"/>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46" name="PlaceHolder 4"/>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48"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50"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52"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53"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54" name="PlaceHolder 4"/>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56" name="PlaceHolder 2"/>
          <p:cNvSpPr>
            <a:spLocks noGrp="1"/>
          </p:cNvSpPr>
          <p:nvPr>
            <p:ph type="body"/>
          </p:nvPr>
        </p:nvSpPr>
        <p:spPr>
          <a:xfrm>
            <a:off x="609480" y="160452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57" name="PlaceHolder 3"/>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59"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0"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1"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2" name="PlaceHolder 5"/>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64" name="PlaceHolder 2"/>
          <p:cNvSpPr>
            <a:spLocks noGrp="1"/>
          </p:cNvSpPr>
          <p:nvPr>
            <p:ph type="body"/>
          </p:nvPr>
        </p:nvSpPr>
        <p:spPr>
          <a:xfrm>
            <a:off x="60948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5" name="PlaceHolder 3"/>
          <p:cNvSpPr>
            <a:spLocks noGrp="1"/>
          </p:cNvSpPr>
          <p:nvPr>
            <p:ph type="body"/>
          </p:nvPr>
        </p:nvSpPr>
        <p:spPr>
          <a:xfrm>
            <a:off x="431964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6" name="PlaceHolder 4"/>
          <p:cNvSpPr>
            <a:spLocks noGrp="1"/>
          </p:cNvSpPr>
          <p:nvPr>
            <p:ph type="body"/>
          </p:nvPr>
        </p:nvSpPr>
        <p:spPr>
          <a:xfrm>
            <a:off x="8029800" y="160452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7" name="PlaceHolder 5"/>
          <p:cNvSpPr>
            <a:spLocks noGrp="1"/>
          </p:cNvSpPr>
          <p:nvPr>
            <p:ph type="body"/>
          </p:nvPr>
        </p:nvSpPr>
        <p:spPr>
          <a:xfrm>
            <a:off x="802980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8" name="PlaceHolder 6"/>
          <p:cNvSpPr>
            <a:spLocks noGrp="1"/>
          </p:cNvSpPr>
          <p:nvPr>
            <p:ph type="body"/>
          </p:nvPr>
        </p:nvSpPr>
        <p:spPr>
          <a:xfrm>
            <a:off x="431964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69" name="PlaceHolder 7"/>
          <p:cNvSpPr>
            <a:spLocks noGrp="1"/>
          </p:cNvSpPr>
          <p:nvPr>
            <p:ph type="body"/>
          </p:nvPr>
        </p:nvSpPr>
        <p:spPr>
          <a:xfrm>
            <a:off x="609480" y="3682080"/>
            <a:ext cx="35330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19" name="PlaceHolder 3"/>
          <p:cNvSpPr>
            <a:spLocks noGrp="1"/>
          </p:cNvSpPr>
          <p:nvPr>
            <p:ph type="body"/>
          </p:nvPr>
        </p:nvSpPr>
        <p:spPr>
          <a:xfrm>
            <a:off x="60948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20" name="PlaceHolder 4"/>
          <p:cNvSpPr>
            <a:spLocks noGrp="1"/>
          </p:cNvSpPr>
          <p:nvPr>
            <p:ph type="body"/>
          </p:nvPr>
        </p:nvSpPr>
        <p:spPr>
          <a:xfrm>
            <a:off x="623196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endParaRPr b="0" lang="zh-CN" sz="1800" spc="-1" strike="noStrike">
              <a:solidFill>
                <a:srgbClr val="000000"/>
              </a:solidFill>
              <a:latin typeface="Franklin Gothic Book"/>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zh-CN" sz="2000" spc="-1" strike="noStrike">
              <a:solidFill>
                <a:srgbClr val="191b0e"/>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915200" y="1788480"/>
            <a:ext cx="8361000" cy="2097720"/>
          </a:xfrm>
          <a:prstGeom prst="rect">
            <a:avLst/>
          </a:prstGeom>
        </p:spPr>
        <p:txBody>
          <a:bodyPr anchor="b"/>
          <a:p>
            <a:pPr algn="ctr">
              <a:lnSpc>
                <a:spcPct val="100000"/>
              </a:lnSpc>
            </a:pPr>
            <a:r>
              <a:rPr b="0" lang="zh-CN" sz="7200" spc="-1" strike="noStrike" cap="all">
                <a:solidFill>
                  <a:srgbClr val="191b0e"/>
                </a:solidFill>
                <a:latin typeface="Franklin Gothic Book"/>
              </a:rPr>
              <a:t>单击此处编辑母版标题样式</a:t>
            </a:r>
            <a:endParaRPr b="0" lang="zh-CN" sz="7200" spc="-1" strike="noStrike">
              <a:solidFill>
                <a:srgbClr val="000000"/>
              </a:solidFill>
              <a:latin typeface="Franklin Gothic Book"/>
            </a:endParaRPr>
          </a:p>
        </p:txBody>
      </p:sp>
      <p:sp>
        <p:nvSpPr>
          <p:cNvPr id="2" name="PlaceHolder 3"/>
          <p:cNvSpPr>
            <a:spLocks noGrp="1"/>
          </p:cNvSpPr>
          <p:nvPr>
            <p:ph type="dt"/>
          </p:nvPr>
        </p:nvSpPr>
        <p:spPr>
          <a:xfrm>
            <a:off x="752760" y="6453360"/>
            <a:ext cx="1607760" cy="404280"/>
          </a:xfrm>
          <a:prstGeom prst="rect">
            <a:avLst/>
          </a:prstGeom>
        </p:spPr>
        <p:txBody>
          <a:bodyPr anchor="ctr"/>
          <a:p>
            <a:pPr>
              <a:lnSpc>
                <a:spcPct val="100000"/>
              </a:lnSpc>
            </a:pPr>
            <a:fld id="{E27AEAC5-D6A0-4489-8396-E26AB96B2899}" type="datetime">
              <a:rPr b="0" lang="en-US" sz="1200" spc="-1" strike="noStrike">
                <a:solidFill>
                  <a:srgbClr val="191b0e"/>
                </a:solidFill>
                <a:latin typeface="Franklin Gothic Book"/>
              </a:rPr>
              <a:t>3/12/18</a:t>
            </a:fld>
            <a:endParaRPr b="0" lang="en-US" sz="1200" spc="-1" strike="noStrike">
              <a:latin typeface="Times New Roman"/>
            </a:endParaRPr>
          </a:p>
        </p:txBody>
      </p:sp>
      <p:sp>
        <p:nvSpPr>
          <p:cNvPr id="3" name="PlaceHolder 4"/>
          <p:cNvSpPr>
            <a:spLocks noGrp="1"/>
          </p:cNvSpPr>
          <p:nvPr>
            <p:ph type="ftr"/>
          </p:nvPr>
        </p:nvSpPr>
        <p:spPr>
          <a:xfrm>
            <a:off x="2584080" y="6453360"/>
            <a:ext cx="7022880" cy="404280"/>
          </a:xfrm>
          <a:prstGeom prst="rect">
            <a:avLst/>
          </a:prstGeom>
        </p:spPr>
        <p:txBody>
          <a:bodyPr anchor="ctr"/>
          <a:p>
            <a:endParaRPr b="0" lang="en-US" sz="2400" spc="-1" strike="noStrike">
              <a:latin typeface="Times New Roman"/>
            </a:endParaRPr>
          </a:p>
        </p:txBody>
      </p:sp>
      <p:sp>
        <p:nvSpPr>
          <p:cNvPr id="4" name="PlaceHolder 5"/>
          <p:cNvSpPr>
            <a:spLocks noGrp="1"/>
          </p:cNvSpPr>
          <p:nvPr>
            <p:ph type="sldNum"/>
          </p:nvPr>
        </p:nvSpPr>
        <p:spPr>
          <a:xfrm>
            <a:off x="9830520" y="6453360"/>
            <a:ext cx="1595880" cy="404280"/>
          </a:xfrm>
          <a:prstGeom prst="rect">
            <a:avLst/>
          </a:prstGeom>
        </p:spPr>
        <p:txBody>
          <a:bodyPr anchor="ctr"/>
          <a:p>
            <a:pPr algn="r">
              <a:lnSpc>
                <a:spcPct val="100000"/>
              </a:lnSpc>
            </a:pPr>
            <a:fld id="{F52CBB44-71B8-47CE-8C29-EA4873790085}" type="slidenum">
              <a:rPr b="0" lang="en-US" sz="1200" spc="-1" strike="noStrike">
                <a:solidFill>
                  <a:srgbClr val="191b0e"/>
                </a:solidFill>
                <a:latin typeface="Franklin Gothic Book"/>
              </a:rPr>
              <a:t>&lt;number&gt;</a:t>
            </a:fld>
            <a:endParaRPr b="0" lang="en-US" sz="1200" spc="-1" strike="noStrike">
              <a:latin typeface="Times New Roman"/>
            </a:endParaRPr>
          </a:p>
        </p:txBody>
      </p:sp>
      <p:sp>
        <p:nvSpPr>
          <p:cNvPr id="5" name="CustomShape 6"/>
          <p:cNvSpPr/>
          <p:nvPr/>
        </p:nvSpPr>
        <p:spPr>
          <a:xfrm>
            <a:off x="8151840" y="1685520"/>
            <a:ext cx="3274560" cy="440820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6" name="CustomShape 7"/>
          <p:cNvSpPr/>
          <p:nvPr/>
        </p:nvSpPr>
        <p:spPr>
          <a:xfrm flipH="1" flipV="1">
            <a:off x="752760" y="743760"/>
            <a:ext cx="3275280" cy="440820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000" spc="-1" strike="noStrike">
                <a:solidFill>
                  <a:srgbClr val="191b0e"/>
                </a:solidFill>
                <a:latin typeface="Franklin Gothic Book"/>
              </a:rPr>
              <a:t>Click to edit the outline text format</a:t>
            </a:r>
            <a:endParaRPr b="0" lang="zh-CN"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zh-CN" sz="1800" spc="-1" strike="noStrike">
                <a:solidFill>
                  <a:srgbClr val="191b0e"/>
                </a:solidFill>
                <a:latin typeface="Franklin Gothic Book"/>
              </a:rPr>
              <a:t>Second Outline Level</a:t>
            </a:r>
            <a:endParaRPr b="0" lang="zh-CN"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zh-CN" sz="1800" spc="-1" strike="noStrike">
                <a:solidFill>
                  <a:srgbClr val="191b0e"/>
                </a:solidFill>
                <a:latin typeface="Franklin Gothic Book"/>
              </a:rPr>
              <a:t>Third Outline Level</a:t>
            </a:r>
            <a:endParaRPr b="0" i="1" lang="zh-CN"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zh-CN" sz="1600" spc="-1" strike="noStrike">
                <a:solidFill>
                  <a:srgbClr val="191b0e"/>
                </a:solidFill>
                <a:latin typeface="Franklin Gothic Book"/>
              </a:rPr>
              <a:t>Fourth Outline Level</a:t>
            </a:r>
            <a:endParaRPr b="0" lang="zh-CN"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Fifth Outline Level</a:t>
            </a:r>
            <a:endParaRPr b="0" lang="zh-CN"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Sixth Outline Level</a:t>
            </a:r>
            <a:endParaRPr b="0" lang="zh-CN"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Seventh Outline Level</a:t>
            </a:r>
            <a:endParaRPr b="0" lang="zh-CN"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4"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5" name="PlaceHolder 2"/>
          <p:cNvSpPr>
            <a:spLocks noGrp="1"/>
          </p:cNvSpPr>
          <p:nvPr>
            <p:ph type="title"/>
          </p:nvPr>
        </p:nvSpPr>
        <p:spPr>
          <a:xfrm>
            <a:off x="1371600" y="685800"/>
            <a:ext cx="9600840" cy="1485720"/>
          </a:xfrm>
          <a:prstGeom prst="rect">
            <a:avLst/>
          </a:prstGeom>
        </p:spPr>
        <p:txBody>
          <a:bodyPr/>
          <a:p>
            <a:pPr>
              <a:lnSpc>
                <a:spcPct val="89000"/>
              </a:lnSpc>
            </a:pPr>
            <a:r>
              <a:rPr b="0" lang="zh-CN" sz="4400" spc="-1" strike="noStrike">
                <a:solidFill>
                  <a:srgbClr val="191b0e"/>
                </a:solidFill>
                <a:latin typeface="Franklin Gothic Book"/>
              </a:rPr>
              <a:t>单击此处编辑母版标题样式</a:t>
            </a:r>
            <a:endParaRPr b="0" lang="zh-CN" sz="4400" spc="-1" strike="noStrike">
              <a:solidFill>
                <a:srgbClr val="000000"/>
              </a:solidFill>
              <a:latin typeface="Franklin Gothic Book"/>
            </a:endParaRPr>
          </a:p>
        </p:txBody>
      </p:sp>
      <p:sp>
        <p:nvSpPr>
          <p:cNvPr id="46" name="PlaceHolder 3"/>
          <p:cNvSpPr>
            <a:spLocks noGrp="1"/>
          </p:cNvSpPr>
          <p:nvPr>
            <p:ph type="body"/>
          </p:nvPr>
        </p:nvSpPr>
        <p:spPr>
          <a:xfrm>
            <a:off x="1371600" y="2286000"/>
            <a:ext cx="9600840" cy="3580920"/>
          </a:xfrm>
          <a:prstGeom prst="rect">
            <a:avLst/>
          </a:prstGeom>
        </p:spPr>
        <p:txBody>
          <a:bodyPr/>
          <a:p>
            <a:pPr marL="384120" indent="-383760">
              <a:lnSpc>
                <a:spcPct val="100000"/>
              </a:lnSpc>
              <a:spcBef>
                <a:spcPts val="1001"/>
              </a:spcBef>
              <a:spcAft>
                <a:spcPts val="201"/>
              </a:spcAft>
              <a:buClr>
                <a:srgbClr val="191b0e"/>
              </a:buClr>
              <a:buFont typeface="Franklin Gothic Book"/>
              <a:buChar char="■"/>
            </a:pPr>
            <a:r>
              <a:rPr b="0" lang="zh-CN" sz="2000" spc="-1" strike="noStrike">
                <a:solidFill>
                  <a:srgbClr val="191b0e"/>
                </a:solidFill>
                <a:latin typeface="Franklin Gothic Book"/>
              </a:rPr>
              <a:t>编辑母版文本样式</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第二级</a:t>
            </a:r>
            <a:endParaRPr b="0" lang="zh-CN" sz="2000" spc="-1" strike="noStrike">
              <a:solidFill>
                <a:srgbClr val="191b0e"/>
              </a:solidFill>
              <a:latin typeface="Franklin Gothic Book"/>
            </a:endParaRPr>
          </a:p>
          <a:p>
            <a:pPr lvl="2" marL="1371600" indent="-383760">
              <a:lnSpc>
                <a:spcPct val="100000"/>
              </a:lnSpc>
              <a:spcBef>
                <a:spcPts val="499"/>
              </a:spcBef>
              <a:spcAft>
                <a:spcPts val="201"/>
              </a:spcAft>
              <a:buClr>
                <a:srgbClr val="191b0e"/>
              </a:buClr>
              <a:buFont typeface="Franklin Gothic Book"/>
              <a:buChar char="■"/>
            </a:pPr>
            <a:r>
              <a:rPr b="0" lang="zh-CN" sz="1800" spc="-1" strike="noStrike">
                <a:solidFill>
                  <a:srgbClr val="191b0e"/>
                </a:solidFill>
                <a:latin typeface="Franklin Gothic Book"/>
              </a:rPr>
              <a:t>第三级</a:t>
            </a:r>
            <a:endParaRPr b="0" i="1" lang="zh-CN" sz="1800" spc="-1" strike="noStrike">
              <a:solidFill>
                <a:srgbClr val="191b0e"/>
              </a:solidFill>
              <a:latin typeface="Franklin Gothic Book"/>
            </a:endParaRPr>
          </a:p>
          <a:p>
            <a:pPr lvl="3" marL="1828800" indent="-383760">
              <a:lnSpc>
                <a:spcPct val="100000"/>
              </a:lnSpc>
              <a:spcBef>
                <a:spcPts val="499"/>
              </a:spcBef>
              <a:spcAft>
                <a:spcPts val="201"/>
              </a:spcAft>
              <a:buClr>
                <a:srgbClr val="191b0e"/>
              </a:buClr>
              <a:buFont typeface="Franklin Gothic Book"/>
              <a:buChar char="–"/>
            </a:pPr>
            <a:r>
              <a:rPr b="0" i="1" lang="zh-CN" sz="1800" spc="-1" strike="noStrike">
                <a:solidFill>
                  <a:srgbClr val="191b0e"/>
                </a:solidFill>
                <a:latin typeface="Franklin Gothic Book"/>
              </a:rPr>
              <a:t>第四级</a:t>
            </a:r>
            <a:endParaRPr b="0" lang="zh-CN" sz="1800" spc="-1" strike="noStrike">
              <a:solidFill>
                <a:srgbClr val="191b0e"/>
              </a:solidFill>
              <a:latin typeface="Franklin Gothic Book"/>
            </a:endParaRPr>
          </a:p>
          <a:p>
            <a:pPr lvl="4" marL="2286000" indent="-383760">
              <a:lnSpc>
                <a:spcPct val="100000"/>
              </a:lnSpc>
              <a:spcBef>
                <a:spcPts val="499"/>
              </a:spcBef>
              <a:spcAft>
                <a:spcPts val="201"/>
              </a:spcAft>
              <a:buClr>
                <a:srgbClr val="191b0e"/>
              </a:buClr>
              <a:buFont typeface="Franklin Gothic Book"/>
              <a:buChar char="■"/>
            </a:pPr>
            <a:r>
              <a:rPr b="0" lang="zh-CN" sz="1600" spc="-1" strike="noStrike">
                <a:solidFill>
                  <a:srgbClr val="191b0e"/>
                </a:solidFill>
                <a:latin typeface="Franklin Gothic Book"/>
              </a:rPr>
              <a:t>第五级</a:t>
            </a:r>
            <a:endParaRPr b="0" lang="zh-CN" sz="1600" spc="-1" strike="noStrike">
              <a:solidFill>
                <a:srgbClr val="191b0e"/>
              </a:solidFill>
              <a:latin typeface="Franklin Gothic Book"/>
            </a:endParaRPr>
          </a:p>
        </p:txBody>
      </p:sp>
      <p:sp>
        <p:nvSpPr>
          <p:cNvPr id="47" name="PlaceHolder 4"/>
          <p:cNvSpPr>
            <a:spLocks noGrp="1"/>
          </p:cNvSpPr>
          <p:nvPr>
            <p:ph type="dt"/>
          </p:nvPr>
        </p:nvSpPr>
        <p:spPr>
          <a:xfrm>
            <a:off x="1390680" y="6453360"/>
            <a:ext cx="1204200" cy="404280"/>
          </a:xfrm>
          <a:prstGeom prst="rect">
            <a:avLst/>
          </a:prstGeom>
        </p:spPr>
        <p:txBody>
          <a:bodyPr anchor="ctr"/>
          <a:p>
            <a:pPr>
              <a:lnSpc>
                <a:spcPct val="100000"/>
              </a:lnSpc>
            </a:pPr>
            <a:fld id="{F56C65B2-76CB-489E-B51E-43D2D952CDCB}" type="datetime">
              <a:rPr b="0" lang="en-US" sz="1200" spc="-1" strike="noStrike">
                <a:solidFill>
                  <a:srgbClr val="191b0e"/>
                </a:solidFill>
                <a:latin typeface="Franklin Gothic Book"/>
              </a:rPr>
              <a:t>3/12/18</a:t>
            </a:fld>
            <a:endParaRPr b="0" lang="en-US" sz="1200" spc="-1" strike="noStrike">
              <a:latin typeface="Times New Roman"/>
            </a:endParaRPr>
          </a:p>
        </p:txBody>
      </p:sp>
      <p:sp>
        <p:nvSpPr>
          <p:cNvPr id="48" name="PlaceHolder 5"/>
          <p:cNvSpPr>
            <a:spLocks noGrp="1"/>
          </p:cNvSpPr>
          <p:nvPr>
            <p:ph type="ftr"/>
          </p:nvPr>
        </p:nvSpPr>
        <p:spPr>
          <a:xfrm>
            <a:off x="2893680" y="6453360"/>
            <a:ext cx="6280560" cy="404280"/>
          </a:xfrm>
          <a:prstGeom prst="rect">
            <a:avLst/>
          </a:prstGeom>
        </p:spPr>
        <p:txBody>
          <a:bodyPr anchor="ctr"/>
          <a:p>
            <a:endParaRPr b="0" lang="en-US" sz="2400" spc="-1" strike="noStrike">
              <a:latin typeface="Times New Roman"/>
            </a:endParaRPr>
          </a:p>
        </p:txBody>
      </p:sp>
      <p:sp>
        <p:nvSpPr>
          <p:cNvPr id="49" name="PlaceHolder 6"/>
          <p:cNvSpPr>
            <a:spLocks noGrp="1"/>
          </p:cNvSpPr>
          <p:nvPr>
            <p:ph type="sldNum"/>
          </p:nvPr>
        </p:nvSpPr>
        <p:spPr>
          <a:xfrm>
            <a:off x="9472680" y="6453360"/>
            <a:ext cx="1595880" cy="404280"/>
          </a:xfrm>
          <a:prstGeom prst="rect">
            <a:avLst/>
          </a:prstGeom>
        </p:spPr>
        <p:txBody>
          <a:bodyPr anchor="ctr"/>
          <a:p>
            <a:pPr algn="r">
              <a:lnSpc>
                <a:spcPct val="100000"/>
              </a:lnSpc>
            </a:pPr>
            <a:fld id="{26A7EA8A-DC69-459E-B132-7D747E3ACABD}" type="slidenum">
              <a:rPr b="0" lang="en-US" sz="1200" spc="-1" strike="noStrike">
                <a:solidFill>
                  <a:srgbClr val="191b0e"/>
                </a:solidFill>
                <a:latin typeface="Franklin Gothic Book"/>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86"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7" name="PlaceHolder 2"/>
          <p:cNvSpPr>
            <a:spLocks noGrp="1"/>
          </p:cNvSpPr>
          <p:nvPr>
            <p:ph type="dt"/>
          </p:nvPr>
        </p:nvSpPr>
        <p:spPr>
          <a:xfrm>
            <a:off x="1390680" y="6453360"/>
            <a:ext cx="1204200" cy="404280"/>
          </a:xfrm>
          <a:prstGeom prst="rect">
            <a:avLst/>
          </a:prstGeom>
        </p:spPr>
        <p:txBody>
          <a:bodyPr anchor="ctr"/>
          <a:p>
            <a:pPr>
              <a:lnSpc>
                <a:spcPct val="100000"/>
              </a:lnSpc>
            </a:pPr>
            <a:fld id="{60A5A0CD-5918-445E-B4C7-EC251788D074}" type="datetime">
              <a:rPr b="0" lang="en-US" sz="1200" spc="-1" strike="noStrike">
                <a:solidFill>
                  <a:srgbClr val="191b0e"/>
                </a:solidFill>
                <a:latin typeface="Franklin Gothic Book"/>
              </a:rPr>
              <a:t>3/12/18</a:t>
            </a:fld>
            <a:endParaRPr b="0" lang="en-US" sz="1200" spc="-1" strike="noStrike">
              <a:latin typeface="Times New Roman"/>
            </a:endParaRPr>
          </a:p>
        </p:txBody>
      </p:sp>
      <p:sp>
        <p:nvSpPr>
          <p:cNvPr id="88" name="PlaceHolder 3"/>
          <p:cNvSpPr>
            <a:spLocks noGrp="1"/>
          </p:cNvSpPr>
          <p:nvPr>
            <p:ph type="ftr"/>
          </p:nvPr>
        </p:nvSpPr>
        <p:spPr>
          <a:xfrm>
            <a:off x="2893680" y="6453360"/>
            <a:ext cx="6280560" cy="404280"/>
          </a:xfrm>
          <a:prstGeom prst="rect">
            <a:avLst/>
          </a:prstGeom>
        </p:spPr>
        <p:txBody>
          <a:bodyPr anchor="ctr"/>
          <a:p>
            <a:endParaRPr b="0" lang="en-US" sz="2400" spc="-1" strike="noStrike">
              <a:latin typeface="Times New Roman"/>
            </a:endParaRPr>
          </a:p>
        </p:txBody>
      </p:sp>
      <p:sp>
        <p:nvSpPr>
          <p:cNvPr id="89" name="PlaceHolder 4"/>
          <p:cNvSpPr>
            <a:spLocks noGrp="1"/>
          </p:cNvSpPr>
          <p:nvPr>
            <p:ph type="sldNum"/>
          </p:nvPr>
        </p:nvSpPr>
        <p:spPr>
          <a:xfrm>
            <a:off x="9472680" y="6453360"/>
            <a:ext cx="1595880" cy="404280"/>
          </a:xfrm>
          <a:prstGeom prst="rect">
            <a:avLst/>
          </a:prstGeom>
        </p:spPr>
        <p:txBody>
          <a:bodyPr anchor="ctr"/>
          <a:p>
            <a:pPr algn="r">
              <a:lnSpc>
                <a:spcPct val="100000"/>
              </a:lnSpc>
            </a:pPr>
            <a:fld id="{76666408-F266-4A37-B226-58B8093F9869}" type="slidenum">
              <a:rPr b="0" lang="en-US" sz="1200" spc="-1" strike="noStrike">
                <a:solidFill>
                  <a:srgbClr val="191b0e"/>
                </a:solidFill>
                <a:latin typeface="Franklin Gothic Book"/>
              </a:rPr>
              <a:t>1</a:t>
            </a:fld>
            <a:endParaRPr b="0" lang="en-US" sz="1200" spc="-1" strike="noStrike">
              <a:latin typeface="Times New Roman"/>
            </a:endParaRPr>
          </a:p>
        </p:txBody>
      </p:sp>
      <p:sp>
        <p:nvSpPr>
          <p:cNvPr id="90" name="PlaceHolder 5"/>
          <p:cNvSpPr>
            <a:spLocks noGrp="1"/>
          </p:cNvSpPr>
          <p:nvPr>
            <p:ph type="title"/>
          </p:nvPr>
        </p:nvSpPr>
        <p:spPr>
          <a:xfrm>
            <a:off x="609480" y="273600"/>
            <a:ext cx="10972440" cy="1144800"/>
          </a:xfrm>
          <a:prstGeom prst="rect">
            <a:avLst/>
          </a:prstGeom>
        </p:spPr>
        <p:txBody>
          <a:bodyPr lIns="0" rIns="0" tIns="0" bIns="0" anchor="ctr"/>
          <a:p>
            <a:r>
              <a:rPr b="0" lang="zh-CN" sz="1800" spc="-1" strike="noStrike">
                <a:solidFill>
                  <a:srgbClr val="000000"/>
                </a:solidFill>
                <a:latin typeface="Franklin Gothic Book"/>
              </a:rPr>
              <a:t>Click to edit the title text format</a:t>
            </a:r>
            <a:endParaRPr b="0" lang="zh-CN" sz="1800" spc="-1" strike="noStrike">
              <a:solidFill>
                <a:srgbClr val="000000"/>
              </a:solidFill>
              <a:latin typeface="Franklin Gothic Book"/>
            </a:endParaRPr>
          </a:p>
        </p:txBody>
      </p:sp>
      <p:sp>
        <p:nvSpPr>
          <p:cNvPr id="9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000" spc="-1" strike="noStrike">
                <a:solidFill>
                  <a:srgbClr val="191b0e"/>
                </a:solidFill>
                <a:latin typeface="Franklin Gothic Book"/>
              </a:rPr>
              <a:t>Click to edit the outline text format</a:t>
            </a:r>
            <a:endParaRPr b="0" lang="zh-CN"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zh-CN" sz="1800" spc="-1" strike="noStrike">
                <a:solidFill>
                  <a:srgbClr val="191b0e"/>
                </a:solidFill>
                <a:latin typeface="Franklin Gothic Book"/>
              </a:rPr>
              <a:t>Second Outline Level</a:t>
            </a:r>
            <a:endParaRPr b="0" lang="zh-CN"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zh-CN" sz="1800" spc="-1" strike="noStrike">
                <a:solidFill>
                  <a:srgbClr val="191b0e"/>
                </a:solidFill>
                <a:latin typeface="Franklin Gothic Book"/>
              </a:rPr>
              <a:t>Third Outline Level</a:t>
            </a:r>
            <a:endParaRPr b="0" i="1" lang="zh-CN"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zh-CN" sz="1600" spc="-1" strike="noStrike">
                <a:solidFill>
                  <a:srgbClr val="191b0e"/>
                </a:solidFill>
                <a:latin typeface="Franklin Gothic Book"/>
              </a:rPr>
              <a:t>Fourth Outline Level</a:t>
            </a:r>
            <a:endParaRPr b="0" lang="zh-CN"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Fifth Outline Level</a:t>
            </a:r>
            <a:endParaRPr b="0" lang="zh-CN"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Sixth Outline Level</a:t>
            </a:r>
            <a:endParaRPr b="0" lang="zh-CN"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Seventh Outline Level</a:t>
            </a:r>
            <a:endParaRPr b="0" lang="zh-CN"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128"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29" name="PlaceHolder 2"/>
          <p:cNvSpPr>
            <a:spLocks noGrp="1"/>
          </p:cNvSpPr>
          <p:nvPr>
            <p:ph type="title"/>
          </p:nvPr>
        </p:nvSpPr>
        <p:spPr>
          <a:xfrm>
            <a:off x="1371600" y="685800"/>
            <a:ext cx="9600840" cy="1485720"/>
          </a:xfrm>
          <a:prstGeom prst="rect">
            <a:avLst/>
          </a:prstGeom>
        </p:spPr>
        <p:txBody>
          <a:bodyPr/>
          <a:p>
            <a:pPr>
              <a:lnSpc>
                <a:spcPct val="89000"/>
              </a:lnSpc>
            </a:pPr>
            <a:r>
              <a:rPr b="0" lang="zh-CN" sz="4400" spc="-1" strike="noStrike">
                <a:solidFill>
                  <a:srgbClr val="191b0e"/>
                </a:solidFill>
                <a:latin typeface="Franklin Gothic Book"/>
              </a:rPr>
              <a:t>单击此处编辑母版标题样式</a:t>
            </a:r>
            <a:endParaRPr b="0" lang="zh-CN" sz="4400" spc="-1" strike="noStrike">
              <a:solidFill>
                <a:srgbClr val="000000"/>
              </a:solidFill>
              <a:latin typeface="Franklin Gothic Book"/>
            </a:endParaRPr>
          </a:p>
        </p:txBody>
      </p:sp>
      <p:sp>
        <p:nvSpPr>
          <p:cNvPr id="130" name="PlaceHolder 3"/>
          <p:cNvSpPr>
            <a:spLocks noGrp="1"/>
          </p:cNvSpPr>
          <p:nvPr>
            <p:ph type="dt"/>
          </p:nvPr>
        </p:nvSpPr>
        <p:spPr>
          <a:xfrm>
            <a:off x="1390680" y="6453360"/>
            <a:ext cx="1204200" cy="404280"/>
          </a:xfrm>
          <a:prstGeom prst="rect">
            <a:avLst/>
          </a:prstGeom>
        </p:spPr>
        <p:txBody>
          <a:bodyPr anchor="ctr"/>
          <a:p>
            <a:pPr>
              <a:lnSpc>
                <a:spcPct val="100000"/>
              </a:lnSpc>
            </a:pPr>
            <a:fld id="{34C0C0C8-7B84-4FAD-8D42-44D335201DE8}" type="datetime">
              <a:rPr b="0" lang="en-US" sz="1200" spc="-1" strike="noStrike">
                <a:solidFill>
                  <a:srgbClr val="191b0e"/>
                </a:solidFill>
                <a:latin typeface="Franklin Gothic Book"/>
              </a:rPr>
              <a:t>3/12/18</a:t>
            </a:fld>
            <a:endParaRPr b="0" lang="en-US" sz="1200" spc="-1" strike="noStrike">
              <a:latin typeface="Times New Roman"/>
            </a:endParaRPr>
          </a:p>
        </p:txBody>
      </p:sp>
      <p:sp>
        <p:nvSpPr>
          <p:cNvPr id="131" name="PlaceHolder 4"/>
          <p:cNvSpPr>
            <a:spLocks noGrp="1"/>
          </p:cNvSpPr>
          <p:nvPr>
            <p:ph type="ftr"/>
          </p:nvPr>
        </p:nvSpPr>
        <p:spPr>
          <a:xfrm>
            <a:off x="2893680" y="6453360"/>
            <a:ext cx="6280560" cy="404280"/>
          </a:xfrm>
          <a:prstGeom prst="rect">
            <a:avLst/>
          </a:prstGeom>
        </p:spPr>
        <p:txBody>
          <a:bodyPr anchor="ctr"/>
          <a:p>
            <a:endParaRPr b="0" lang="en-US" sz="2400" spc="-1" strike="noStrike">
              <a:latin typeface="Times New Roman"/>
            </a:endParaRPr>
          </a:p>
        </p:txBody>
      </p:sp>
      <p:sp>
        <p:nvSpPr>
          <p:cNvPr id="132" name="PlaceHolder 5"/>
          <p:cNvSpPr>
            <a:spLocks noGrp="1"/>
          </p:cNvSpPr>
          <p:nvPr>
            <p:ph type="sldNum"/>
          </p:nvPr>
        </p:nvSpPr>
        <p:spPr>
          <a:xfrm>
            <a:off x="9472680" y="6453360"/>
            <a:ext cx="1595880" cy="404280"/>
          </a:xfrm>
          <a:prstGeom prst="rect">
            <a:avLst/>
          </a:prstGeom>
        </p:spPr>
        <p:txBody>
          <a:bodyPr anchor="ctr"/>
          <a:p>
            <a:pPr algn="r">
              <a:lnSpc>
                <a:spcPct val="100000"/>
              </a:lnSpc>
            </a:pPr>
            <a:fld id="{DA239C58-485C-4AE7-90F4-58C105742F8A}" type="slidenum">
              <a:rPr b="0" lang="en-US" sz="1200" spc="-1" strike="noStrike">
                <a:solidFill>
                  <a:srgbClr val="191b0e"/>
                </a:solidFill>
                <a:latin typeface="Franklin Gothic Book"/>
              </a:rPr>
              <a:t>1</a:t>
            </a:fld>
            <a:endParaRPr b="0" lang="en-US" sz="1200" spc="-1" strike="noStrike">
              <a:latin typeface="Times New Roman"/>
            </a:endParaRPr>
          </a:p>
        </p:txBody>
      </p:sp>
      <p:sp>
        <p:nvSpPr>
          <p:cNvPr id="133"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2000" spc="-1" strike="noStrike">
                <a:solidFill>
                  <a:srgbClr val="191b0e"/>
                </a:solidFill>
                <a:latin typeface="Franklin Gothic Book"/>
              </a:rPr>
              <a:t>Click to edit the outline text format</a:t>
            </a:r>
            <a:endParaRPr b="0" lang="zh-CN"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zh-CN" sz="1800" spc="-1" strike="noStrike">
                <a:solidFill>
                  <a:srgbClr val="191b0e"/>
                </a:solidFill>
                <a:latin typeface="Franklin Gothic Book"/>
              </a:rPr>
              <a:t>Second Outline Level</a:t>
            </a:r>
            <a:endParaRPr b="0" lang="zh-CN"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zh-CN" sz="1800" spc="-1" strike="noStrike">
                <a:solidFill>
                  <a:srgbClr val="191b0e"/>
                </a:solidFill>
                <a:latin typeface="Franklin Gothic Book"/>
              </a:rPr>
              <a:t>Third Outline Level</a:t>
            </a:r>
            <a:endParaRPr b="0" i="1" lang="zh-CN"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zh-CN" sz="1600" spc="-1" strike="noStrike">
                <a:solidFill>
                  <a:srgbClr val="191b0e"/>
                </a:solidFill>
                <a:latin typeface="Franklin Gothic Book"/>
              </a:rPr>
              <a:t>Fourth Outline Level</a:t>
            </a:r>
            <a:endParaRPr b="0" lang="zh-CN"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Fifth Outline Level</a:t>
            </a:r>
            <a:endParaRPr b="0" lang="zh-CN"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Sixth Outline Level</a:t>
            </a:r>
            <a:endParaRPr b="0" lang="zh-CN"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zh-CN" sz="2000" spc="-1" strike="noStrike">
                <a:solidFill>
                  <a:srgbClr val="191b0e"/>
                </a:solidFill>
                <a:latin typeface="Franklin Gothic Book"/>
              </a:rPr>
              <a:t>Seventh Outline Level</a:t>
            </a:r>
            <a:endParaRPr b="0" lang="zh-CN"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hanziyuan.net/" TargetMode="External"/><Relationship Id="rId2" Type="http://schemas.openxmlformats.org/officeDocument/2006/relationships/hyperlink" Target="http://xiaoxue.iis.sinica.edu.tw/" TargetMode="External"/><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1915200" y="1788480"/>
            <a:ext cx="8361000" cy="2097720"/>
          </a:xfrm>
          <a:prstGeom prst="rect">
            <a:avLst/>
          </a:prstGeom>
          <a:noFill/>
          <a:ln>
            <a:noFill/>
          </a:ln>
        </p:spPr>
        <p:txBody>
          <a:bodyPr anchor="b"/>
          <a:p>
            <a:pPr algn="ctr">
              <a:lnSpc>
                <a:spcPct val="100000"/>
              </a:lnSpc>
            </a:pPr>
            <a:r>
              <a:rPr b="0" lang="zh-CN" sz="7200" spc="-1" strike="noStrike" cap="all">
                <a:solidFill>
                  <a:srgbClr val="191b0e"/>
                </a:solidFill>
                <a:latin typeface="Franklin Gothic Book"/>
              </a:rPr>
              <a:t>Oracle Character Group</a:t>
            </a:r>
            <a:endParaRPr b="0" lang="zh-CN" sz="7200" spc="-1" strike="noStrike">
              <a:solidFill>
                <a:srgbClr val="000000"/>
              </a:solidFill>
              <a:latin typeface="Franklin Gothic Book"/>
            </a:endParaRPr>
          </a:p>
        </p:txBody>
      </p:sp>
      <p:sp>
        <p:nvSpPr>
          <p:cNvPr id="176" name="TextShape 2"/>
          <p:cNvSpPr txBox="1"/>
          <p:nvPr/>
        </p:nvSpPr>
        <p:spPr>
          <a:xfrm>
            <a:off x="2679840" y="3956400"/>
            <a:ext cx="6831360" cy="1085760"/>
          </a:xfrm>
          <a:prstGeom prst="rect">
            <a:avLst/>
          </a:prstGeom>
          <a:noFill/>
          <a:ln>
            <a:noFill/>
          </a:ln>
        </p:spPr>
        <p:txBody>
          <a:bodyPr/>
          <a:p>
            <a:pPr algn="ctr">
              <a:lnSpc>
                <a:spcPct val="112000"/>
              </a:lnSpc>
            </a:pPr>
            <a:r>
              <a:rPr b="0" lang="en-US" sz="2300" spc="-1" strike="noStrike">
                <a:solidFill>
                  <a:srgbClr val="191b0e"/>
                </a:solidFill>
                <a:latin typeface="Franklin Gothic Book"/>
              </a:rPr>
              <a:t>Week 1+2 Outcome Review</a:t>
            </a:r>
            <a:endParaRPr b="0" lang="en-US" sz="23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06480" y="389880"/>
            <a:ext cx="10515240" cy="63565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Introduction</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TensorFlow is a powerful open source software library for numerical computation, particularly well suited and fine-tuned for large-scale machin learning.- Advantages over other ML / DL libraries:</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1. Ran on Multiple platforms- Also on mobile devices, including both iOS and Android </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2. Compatible with Scikit-Learn</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3. Automatic differentiating (or autodiff)- Used to search for the parameters that minimize a cost function</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4. Huge community support</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Graph</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Data flow graphs use directional graphs with nodes and edges to describe mathematical computation.</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Nodes: represent mathematical operations</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 Also they can be treated as *feeding-in* / *pushing-out* of data or *persistent variable*</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Edges: represent relationships between nodes</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 It can transfer multiple-demensional arrays with variable size, i.e *tensor*</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 This is why the toolkit is called TensorFlow ;)</a:t>
            </a:r>
            <a:endParaRPr b="0" lang="en-US" sz="2000" spc="-1" strike="noStrike">
              <a:latin typeface="Arial"/>
            </a:endParaRPr>
          </a:p>
          <a:p>
            <a:pPr>
              <a:lnSpc>
                <a:spcPct val="10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745920" y="229320"/>
            <a:ext cx="10515240" cy="635652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Variable, Session &amp; Placeholder</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A typical TensorFlow program consists of two parts:</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 Build a computation graph representing ML model (construction phase)</a:t>
            </a:r>
            <a:endParaRPr b="0" lang="en-US" sz="2000" spc="-1" strike="noStrike">
              <a:latin typeface="Arial"/>
            </a:endParaRPr>
          </a:p>
          <a:p>
            <a:pPr marL="228600" indent="-228240">
              <a:lnSpc>
                <a:spcPct val="100000"/>
              </a:lnSpc>
              <a:spcBef>
                <a:spcPts val="1001"/>
              </a:spcBef>
              <a:buClr>
                <a:srgbClr val="000000"/>
              </a:buClr>
              <a:buFont typeface="Arial"/>
              <a:buChar char="-"/>
            </a:pPr>
            <a:r>
              <a:rPr b="0" lang="en-US" sz="2000" spc="-1" strike="noStrike">
                <a:solidFill>
                  <a:srgbClr val="000000"/>
                </a:solidFill>
                <a:latin typeface="Franklin Gothic Book"/>
              </a:rPr>
              <a:t>Run the session containing a loop that evaluates a training step repeatedly (execution phase); TensorFlow session takes care of placing the operations. (Figure. 2)</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Placeholder is to describe waiting-for-input nodes and hold these values.</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 Only their types are assigned directly; execute by feeding a dictionary to these nodes.</a:t>
            </a:r>
            <a:endParaRPr b="0" lang="en-US" sz="2000" spc="-1" strike="noStrike">
              <a:latin typeface="Arial"/>
            </a:endParaRPr>
          </a:p>
          <a:p>
            <a:pPr marL="228600" indent="-228240">
              <a:lnSpc>
                <a:spcPct val="100000"/>
              </a:lnSpc>
              <a:spcBef>
                <a:spcPts val="1001"/>
              </a:spcBef>
              <a:buClr>
                <a:srgbClr val="000000"/>
              </a:buClr>
              <a:buFont typeface="Arial"/>
              <a:buChar char="-"/>
            </a:pPr>
            <a:r>
              <a:rPr b="0" lang="en-US" sz="2000" spc="-1" strike="noStrike">
                <a:solidFill>
                  <a:srgbClr val="000000"/>
                </a:solidFill>
                <a:latin typeface="Franklin Gothic Book"/>
              </a:rPr>
              <a:t>`placeholder` and `feed_dict` usually appear together. </a:t>
            </a:r>
            <a:endParaRPr b="0" lang="en-US" sz="2000" spc="-1" strike="noStrike">
              <a:latin typeface="Arial"/>
            </a:endParaRPr>
          </a:p>
          <a:p>
            <a:pPr>
              <a:lnSpc>
                <a:spcPct val="100000"/>
              </a:lnSpc>
              <a:spcBef>
                <a:spcPts val="1001"/>
              </a:spcBef>
            </a:pP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Actication Function &amp; Optimiser</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Popular activation functions are showed below: (Figure.3)</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TensorFlow also provides a number of optimizers out of the box, </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including a Gradient Descent optimizer.</a:t>
            </a:r>
            <a:endParaRPr b="0" lang="en-US" sz="2000" spc="-1" strike="noStrike">
              <a:latin typeface="Arial"/>
            </a:endParaRPr>
          </a:p>
          <a:p>
            <a:pPr>
              <a:lnSpc>
                <a:spcPct val="100000"/>
              </a:lnSpc>
              <a:spcBef>
                <a:spcPts val="1001"/>
              </a:spcBef>
            </a:pPr>
            <a:r>
              <a:rPr b="0" lang="en-US" sz="2000" spc="-1" strike="noStrike">
                <a:solidFill>
                  <a:srgbClr val="000000"/>
                </a:solidFill>
                <a:latin typeface="Franklin Gothic Book"/>
              </a:rPr>
              <a:t>- Single-line code to implement Gradient Descent algorithm</a:t>
            </a:r>
            <a:endParaRPr b="0" lang="en-US" sz="2000" spc="-1" strike="noStrike">
              <a:latin typeface="Arial"/>
            </a:endParaRPr>
          </a:p>
        </p:txBody>
      </p:sp>
      <p:pic>
        <p:nvPicPr>
          <p:cNvPr id="208" name="图片 1" descr=""/>
          <p:cNvPicPr/>
          <p:nvPr/>
        </p:nvPicPr>
        <p:blipFill>
          <a:blip r:embed="rId1"/>
          <a:stretch/>
        </p:blipFill>
        <p:spPr>
          <a:xfrm>
            <a:off x="8667720" y="464040"/>
            <a:ext cx="2394720" cy="838440"/>
          </a:xfrm>
          <a:prstGeom prst="rect">
            <a:avLst/>
          </a:prstGeom>
          <a:ln>
            <a:noFill/>
          </a:ln>
        </p:spPr>
      </p:pic>
      <p:pic>
        <p:nvPicPr>
          <p:cNvPr id="209" name="图片 2" descr=""/>
          <p:cNvPicPr/>
          <p:nvPr/>
        </p:nvPicPr>
        <p:blipFill>
          <a:blip r:embed="rId2"/>
          <a:stretch/>
        </p:blipFill>
        <p:spPr>
          <a:xfrm>
            <a:off x="8667720" y="1800360"/>
            <a:ext cx="2471760" cy="757440"/>
          </a:xfrm>
          <a:prstGeom prst="rect">
            <a:avLst/>
          </a:prstGeom>
          <a:ln>
            <a:noFill/>
          </a:ln>
        </p:spPr>
      </p:pic>
      <p:pic>
        <p:nvPicPr>
          <p:cNvPr id="210" name="图片 4" descr=""/>
          <p:cNvPicPr/>
          <p:nvPr/>
        </p:nvPicPr>
        <p:blipFill>
          <a:blip r:embed="rId3"/>
          <a:stretch/>
        </p:blipFill>
        <p:spPr>
          <a:xfrm>
            <a:off x="826560" y="3261600"/>
            <a:ext cx="6374160" cy="291600"/>
          </a:xfrm>
          <a:prstGeom prst="rect">
            <a:avLst/>
          </a:prstGeom>
          <a:ln>
            <a:noFill/>
          </a:ln>
        </p:spPr>
      </p:pic>
      <p:pic>
        <p:nvPicPr>
          <p:cNvPr id="211" name="图片 5" descr=""/>
          <p:cNvPicPr/>
          <p:nvPr/>
        </p:nvPicPr>
        <p:blipFill>
          <a:blip r:embed="rId4"/>
          <a:stretch/>
        </p:blipFill>
        <p:spPr>
          <a:xfrm>
            <a:off x="8056440" y="2955960"/>
            <a:ext cx="3726720" cy="2554560"/>
          </a:xfrm>
          <a:prstGeom prst="rect">
            <a:avLst/>
          </a:prstGeom>
          <a:ln>
            <a:noFill/>
          </a:ln>
        </p:spPr>
      </p:pic>
      <p:pic>
        <p:nvPicPr>
          <p:cNvPr id="212" name="图片 6" descr=""/>
          <p:cNvPicPr/>
          <p:nvPr/>
        </p:nvPicPr>
        <p:blipFill>
          <a:blip r:embed="rId5"/>
          <a:stretch/>
        </p:blipFill>
        <p:spPr>
          <a:xfrm>
            <a:off x="826560" y="5295240"/>
            <a:ext cx="7593120" cy="291600"/>
          </a:xfrm>
          <a:prstGeom prst="rect">
            <a:avLst/>
          </a:prstGeom>
          <a:ln>
            <a:noFill/>
          </a:ln>
        </p:spPr>
      </p:pic>
      <p:sp>
        <p:nvSpPr>
          <p:cNvPr id="213" name="CustomShape 2"/>
          <p:cNvSpPr/>
          <p:nvPr/>
        </p:nvSpPr>
        <p:spPr>
          <a:xfrm>
            <a:off x="11081520" y="883800"/>
            <a:ext cx="109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Franklin Gothic Book"/>
              </a:rPr>
              <a:t>Figure.1</a:t>
            </a:r>
            <a:endParaRPr b="0" lang="en-US" sz="1800" spc="-1" strike="noStrike">
              <a:latin typeface="Arial"/>
            </a:endParaRPr>
          </a:p>
        </p:txBody>
      </p:sp>
      <p:sp>
        <p:nvSpPr>
          <p:cNvPr id="214" name="CustomShape 3"/>
          <p:cNvSpPr/>
          <p:nvPr/>
        </p:nvSpPr>
        <p:spPr>
          <a:xfrm>
            <a:off x="11081520" y="2188440"/>
            <a:ext cx="109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Franklin Gothic Book"/>
              </a:rPr>
              <a:t>Figure.2</a:t>
            </a:r>
            <a:endParaRPr b="0" lang="en-US" sz="1800" spc="-1" strike="noStrike">
              <a:latin typeface="Arial"/>
            </a:endParaRPr>
          </a:p>
        </p:txBody>
      </p:sp>
      <p:sp>
        <p:nvSpPr>
          <p:cNvPr id="215" name="CustomShape 4"/>
          <p:cNvSpPr/>
          <p:nvPr/>
        </p:nvSpPr>
        <p:spPr>
          <a:xfrm>
            <a:off x="9357120" y="5540040"/>
            <a:ext cx="109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Franklin Gothic Book"/>
              </a:rPr>
              <a:t>Figure.3</a:t>
            </a:r>
            <a:endParaRPr b="0" lang="en-US" sz="18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838080" y="3375000"/>
            <a:ext cx="10515240" cy="280152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r>
              <a:rPr b="0" lang="en-US" sz="6000" spc="-1" strike="noStrike">
                <a:solidFill>
                  <a:srgbClr val="000000"/>
                </a:solidFill>
                <a:latin typeface="Franklin Gothic Book"/>
              </a:rPr>
              <a:t>Data Outcomes</a:t>
            </a:r>
            <a:endParaRPr b="0" lang="en-US" sz="60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10515240" cy="1325160"/>
          </a:xfrm>
          <a:prstGeom prst="rect">
            <a:avLst/>
          </a:prstGeom>
          <a:noFill/>
          <a:ln>
            <a:noFill/>
          </a:ln>
        </p:spPr>
        <p:style>
          <a:lnRef idx="0"/>
          <a:fillRef idx="0"/>
          <a:effectRef idx="0"/>
          <a:fontRef idx="minor"/>
        </p:style>
        <p:txBody>
          <a:bodyPr lIns="90000" rIns="90000" tIns="45000" bIns="45000"/>
          <a:p>
            <a:pPr>
              <a:lnSpc>
                <a:spcPct val="90000"/>
              </a:lnSpc>
            </a:pPr>
            <a:r>
              <a:rPr b="0" lang="en-US" sz="4400" spc="-1" strike="noStrike">
                <a:solidFill>
                  <a:srgbClr val="000000"/>
                </a:solidFill>
                <a:latin typeface="Franklin Gothic Book"/>
              </a:rPr>
              <a:t>1. Overall</a:t>
            </a:r>
            <a:endParaRPr b="0" lang="en-US" sz="4400" spc="-1" strike="noStrike">
              <a:latin typeface="Arial"/>
            </a:endParaRPr>
          </a:p>
        </p:txBody>
      </p:sp>
      <p:sp>
        <p:nvSpPr>
          <p:cNvPr id="218" name="CustomShape 2"/>
          <p:cNvSpPr/>
          <p:nvPr/>
        </p:nvSpPr>
        <p:spPr>
          <a:xfrm>
            <a:off x="838080" y="1825560"/>
            <a:ext cx="10515240" cy="435096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Source: </a:t>
            </a:r>
            <a:endParaRPr b="0" lang="en-US" sz="2000" spc="-1" strike="noStrike">
              <a:latin typeface="Arial"/>
            </a:endParaRPr>
          </a:p>
          <a:p>
            <a:pPr lvl="1" marL="685800" indent="-228240">
              <a:lnSpc>
                <a:spcPct val="100000"/>
              </a:lnSpc>
              <a:spcBef>
                <a:spcPts val="499"/>
              </a:spcBef>
              <a:buClr>
                <a:srgbClr val="000000"/>
              </a:buClr>
              <a:buFont typeface="Arial"/>
              <a:buChar char="•"/>
            </a:pPr>
            <a:r>
              <a:rPr b="0" lang="en-US" sz="2000" spc="-1" strike="noStrike" u="sng">
                <a:solidFill>
                  <a:srgbClr val="77a2bb"/>
                </a:solidFill>
                <a:uFillTx/>
                <a:latin typeface="Franklin Gothic Book"/>
                <a:hlinkClick r:id="rId1"/>
              </a:rPr>
              <a:t>http://hanziyuan.net</a:t>
            </a:r>
            <a:r>
              <a:rPr b="0" lang="en-US" sz="2000" spc="-1" strike="noStrike">
                <a:solidFill>
                  <a:srgbClr val="000000"/>
                </a:solidFill>
                <a:latin typeface="Franklin Gothic Book"/>
              </a:rPr>
              <a:t> get the using permission from the website</a:t>
            </a:r>
            <a:endParaRPr b="0" lang="en-US" sz="2000" spc="-1" strike="noStrike">
              <a:latin typeface="Arial"/>
            </a:endParaRPr>
          </a:p>
          <a:p>
            <a:pPr lvl="1" marL="685800" indent="-228240">
              <a:lnSpc>
                <a:spcPct val="100000"/>
              </a:lnSpc>
              <a:spcBef>
                <a:spcPts val="499"/>
              </a:spcBef>
              <a:buClr>
                <a:srgbClr val="000000"/>
              </a:buClr>
              <a:buFont typeface="Arial"/>
              <a:buChar char="•"/>
            </a:pPr>
            <a:r>
              <a:rPr b="0" lang="en-US" sz="2000" spc="-1" strike="noStrike" u="sng">
                <a:solidFill>
                  <a:srgbClr val="77a2bb"/>
                </a:solidFill>
                <a:uFillTx/>
                <a:latin typeface="Franklin Gothic Book"/>
                <a:hlinkClick r:id="rId2"/>
              </a:rPr>
              <a:t>http://xiaoxue.iis.sinica.edu.tw/</a:t>
            </a:r>
            <a:r>
              <a:rPr b="0" lang="en-US" sz="2000" spc="-1" strike="noStrike">
                <a:solidFill>
                  <a:srgbClr val="000000"/>
                </a:solidFill>
                <a:latin typeface="Franklin Gothic Book"/>
              </a:rPr>
              <a:t> (Still working on it)</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Oracle characters+Bronze characters+Liushutong characters (Still running)</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Characters with Oracle characters:(964) and their oracle characters: (86689)</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371600" y="685800"/>
            <a:ext cx="9600840" cy="1485720"/>
          </a:xfrm>
          <a:prstGeom prst="rect">
            <a:avLst/>
          </a:prstGeom>
          <a:noFill/>
          <a:ln>
            <a:noFill/>
          </a:ln>
        </p:spPr>
        <p:txBody>
          <a:bodyPr/>
          <a:p>
            <a:pPr>
              <a:lnSpc>
                <a:spcPct val="89000"/>
              </a:lnSpc>
            </a:pPr>
            <a:r>
              <a:rPr b="0" lang="zh-CN" sz="4400" spc="-1" strike="noStrike">
                <a:solidFill>
                  <a:srgbClr val="191b0e"/>
                </a:solidFill>
                <a:latin typeface="Franklin Gothic Book"/>
              </a:rPr>
              <a:t>2. Crawlers Codes</a:t>
            </a:r>
            <a:endParaRPr b="0" lang="zh-CN" sz="4400" spc="-1" strike="noStrike">
              <a:solidFill>
                <a:srgbClr val="000000"/>
              </a:solidFill>
              <a:latin typeface="Franklin Gothic Book"/>
            </a:endParaRPr>
          </a:p>
        </p:txBody>
      </p:sp>
      <p:sp>
        <p:nvSpPr>
          <p:cNvPr id="220" name="CustomShape 2"/>
          <p:cNvSpPr/>
          <p:nvPr/>
        </p:nvSpPr>
        <p:spPr>
          <a:xfrm>
            <a:off x="838080" y="1825560"/>
            <a:ext cx="10515240" cy="435096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sp>
        <p:nvSpPr>
          <p:cNvPr id="221" name="CustomShape 3"/>
          <p:cNvSpPr/>
          <p:nvPr/>
        </p:nvSpPr>
        <p:spPr>
          <a:xfrm>
            <a:off x="838080" y="1512360"/>
            <a:ext cx="10515240" cy="435096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Use Requests to imitate the search progress using ‘Post’</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Get the responding code dynamically when each searching</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Get the urls of pictures from the responding code, download them and save them</a:t>
            </a:r>
            <a:endParaRPr b="0" lang="en-US" sz="2000" spc="-1" strike="noStrike">
              <a:latin typeface="Arial"/>
            </a:endParaRPr>
          </a:p>
        </p:txBody>
      </p:sp>
      <p:pic>
        <p:nvPicPr>
          <p:cNvPr id="222" name="图片 14" descr=""/>
          <p:cNvPicPr/>
          <p:nvPr/>
        </p:nvPicPr>
        <p:blipFill>
          <a:blip r:embed="rId1"/>
          <a:stretch/>
        </p:blipFill>
        <p:spPr>
          <a:xfrm>
            <a:off x="133920" y="3122640"/>
            <a:ext cx="4437720" cy="3189240"/>
          </a:xfrm>
          <a:prstGeom prst="rect">
            <a:avLst/>
          </a:prstGeom>
          <a:ln>
            <a:noFill/>
          </a:ln>
        </p:spPr>
      </p:pic>
      <p:pic>
        <p:nvPicPr>
          <p:cNvPr id="223" name="图片 15" descr=""/>
          <p:cNvPicPr/>
          <p:nvPr/>
        </p:nvPicPr>
        <p:blipFill>
          <a:blip r:embed="rId2"/>
          <a:stretch/>
        </p:blipFill>
        <p:spPr>
          <a:xfrm>
            <a:off x="4620240" y="3122640"/>
            <a:ext cx="3760920" cy="3189240"/>
          </a:xfrm>
          <a:prstGeom prst="rect">
            <a:avLst/>
          </a:prstGeom>
          <a:ln>
            <a:noFill/>
          </a:ln>
        </p:spPr>
      </p:pic>
      <p:pic>
        <p:nvPicPr>
          <p:cNvPr id="224" name="图片 6" descr=""/>
          <p:cNvPicPr/>
          <p:nvPr/>
        </p:nvPicPr>
        <p:blipFill>
          <a:blip r:embed="rId3"/>
          <a:stretch/>
        </p:blipFill>
        <p:spPr>
          <a:xfrm>
            <a:off x="8466480" y="3122640"/>
            <a:ext cx="3591360" cy="31892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838080" y="3375000"/>
            <a:ext cx="10515240" cy="280152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r>
              <a:rPr b="0" lang="en-US" sz="6000" spc="-1" strike="noStrike">
                <a:solidFill>
                  <a:srgbClr val="000000"/>
                </a:solidFill>
                <a:latin typeface="Franklin Gothic Book"/>
              </a:rPr>
              <a:t>Others</a:t>
            </a:r>
            <a:endParaRPr b="0" lang="en-US" sz="6000" spc="-1" strike="noStrike">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838080" y="1825560"/>
            <a:ext cx="10515240" cy="435096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We are going to use certain fraction of the picture we have got to learn and use </a:t>
            </a:r>
            <a:r>
              <a:rPr b="1" lang="en-US" sz="2000" spc="-1" strike="noStrike">
                <a:solidFill>
                  <a:srgbClr val="000000"/>
                </a:solidFill>
                <a:latin typeface="Franklin Gothic Book"/>
              </a:rPr>
              <a:t>the renaming </a:t>
            </a:r>
            <a:r>
              <a:rPr b="0" lang="en-US" sz="2000" spc="-1" strike="noStrike">
                <a:solidFill>
                  <a:srgbClr val="000000"/>
                </a:solidFill>
                <a:latin typeface="Franklin Gothic Book"/>
              </a:rPr>
              <a:t>ones to test as unknown oracle character pictures. Besides, we are going to draw some oracle characters based on the pictures we got to test the learning outcome. Is it reasonable and what do you think is suitable? </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Is it suitable for us to present our outcomes using ’Web’?</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We do not have deep understanding regarding this area. So could you please help us to plan the project and set some mile stones on certain days?</a:t>
            </a:r>
            <a:endParaRPr b="0" lang="en-US" sz="2000" spc="-1" strike="noStrike">
              <a:latin typeface="Arial"/>
            </a:endParaRPr>
          </a:p>
          <a:p>
            <a:pPr marL="228600" indent="-228240">
              <a:lnSpc>
                <a:spcPct val="90000"/>
              </a:lnSpc>
              <a:spcBef>
                <a:spcPts val="1001"/>
              </a:spcBef>
              <a:buClr>
                <a:srgbClr val="000000"/>
              </a:buClr>
              <a:buFont typeface="Arial"/>
              <a:buChar char="•"/>
            </a:pPr>
            <a:r>
              <a:rPr b="0" lang="en-US" sz="2000" spc="-1" strike="noStrike">
                <a:solidFill>
                  <a:srgbClr val="000000"/>
                </a:solidFill>
                <a:latin typeface="Franklin Gothic Book"/>
              </a:rPr>
              <a:t>The paper’s requests are unclear. Are we required to write absolutely different contents in the individual paper?</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p:txBody>
      </p:sp>
      <p:sp>
        <p:nvSpPr>
          <p:cNvPr id="227" name="CustomShape 2"/>
          <p:cNvSpPr/>
          <p:nvPr/>
        </p:nvSpPr>
        <p:spPr>
          <a:xfrm>
            <a:off x="947160" y="840600"/>
            <a:ext cx="2714040" cy="6998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000" spc="-1" strike="noStrike">
                <a:solidFill>
                  <a:srgbClr val="000000"/>
                </a:solidFill>
                <a:latin typeface="Franklin Gothic Book"/>
              </a:rPr>
              <a:t>Questions</a:t>
            </a:r>
            <a:endParaRPr b="0" lang="en-US" sz="40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838080" y="3375000"/>
            <a:ext cx="10515240" cy="2801520"/>
          </a:xfrm>
          <a:prstGeom prst="rect">
            <a:avLst/>
          </a:prstGeom>
          <a:noFill/>
          <a:ln>
            <a:noFill/>
          </a:ln>
        </p:spPr>
        <p:txBody>
          <a:bodyPr>
            <a:normAutofit/>
          </a:bodyPr>
          <a:p>
            <a:pPr algn="ctr">
              <a:lnSpc>
                <a:spcPct val="100000"/>
              </a:lnSpc>
              <a:spcBef>
                <a:spcPts val="1001"/>
              </a:spcBef>
              <a:spcAft>
                <a:spcPts val="201"/>
              </a:spcAft>
            </a:pPr>
            <a:r>
              <a:rPr b="0" lang="zh-CN" sz="6000" spc="-1" strike="noStrike">
                <a:solidFill>
                  <a:srgbClr val="191b0e"/>
                </a:solidFill>
                <a:latin typeface="Franklin Gothic Book"/>
              </a:rPr>
              <a:t>Learning Outcomes</a:t>
            </a:r>
            <a:endParaRPr b="0" lang="zh-CN" sz="6000" spc="-1" strike="noStrike">
              <a:solidFill>
                <a:srgbClr val="191b0e"/>
              </a:solid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1371600" y="685800"/>
            <a:ext cx="9600840" cy="1485720"/>
          </a:xfrm>
          <a:prstGeom prst="rect">
            <a:avLst/>
          </a:prstGeom>
          <a:noFill/>
          <a:ln>
            <a:noFill/>
          </a:ln>
        </p:spPr>
        <p:txBody>
          <a:bodyPr/>
          <a:p>
            <a:pPr>
              <a:lnSpc>
                <a:spcPct val="89000"/>
              </a:lnSpc>
            </a:pPr>
            <a:r>
              <a:rPr b="0" lang="zh-CN" sz="4400" spc="-1" strike="noStrike">
                <a:solidFill>
                  <a:srgbClr val="191b0e"/>
                </a:solidFill>
                <a:latin typeface="Franklin Gothic Book"/>
              </a:rPr>
              <a:t>1. Deep Learning Course from NTU</a:t>
            </a:r>
            <a:endParaRPr b="0" lang="zh-CN" sz="4400" spc="-1" strike="noStrike">
              <a:solidFill>
                <a:srgbClr val="000000"/>
              </a:solidFill>
              <a:latin typeface="Franklin Gothic Book"/>
            </a:endParaRPr>
          </a:p>
        </p:txBody>
      </p:sp>
      <p:sp>
        <p:nvSpPr>
          <p:cNvPr id="179" name="TextShape 2"/>
          <p:cNvSpPr txBox="1"/>
          <p:nvPr/>
        </p:nvSpPr>
        <p:spPr>
          <a:xfrm>
            <a:off x="1371600" y="2286000"/>
            <a:ext cx="9600840" cy="358092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zh-CN" sz="2000" spc="-1" strike="noStrike">
                <a:solidFill>
                  <a:srgbClr val="191b0e"/>
                </a:solidFill>
                <a:latin typeface="Franklin Gothic Book"/>
              </a:rPr>
              <a:t>Prograss: 50% of all courses</a:t>
            </a:r>
            <a:endParaRPr b="0" lang="zh-CN" sz="20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2000" spc="-1" strike="noStrike">
                <a:solidFill>
                  <a:srgbClr val="191b0e"/>
                </a:solidFill>
                <a:latin typeface="Franklin Gothic Book"/>
              </a:rPr>
              <a:t>Content:</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Introduction</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Neural Network Basics</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Backpropagation</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Word Representation</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Sequence Modeling</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RNN</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RvNN</a:t>
            </a:r>
            <a:endParaRPr b="0" lang="zh-CN" sz="20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2000" spc="-1" strike="noStrike">
                <a:solidFill>
                  <a:srgbClr val="191b0e"/>
                </a:solidFill>
                <a:latin typeface="Franklin Gothic Book"/>
              </a:rPr>
              <a:t>Word Embedding</a:t>
            </a:r>
            <a:endParaRPr b="0" lang="zh-CN" sz="2000" spc="-1" strike="noStrike">
              <a:solidFill>
                <a:srgbClr val="191b0e"/>
              </a:solidFill>
              <a:latin typeface="Franklin Gothic Book"/>
            </a:endParaRPr>
          </a:p>
          <a:p>
            <a:pPr>
              <a:lnSpc>
                <a:spcPct val="94000"/>
              </a:lnSpc>
              <a:spcBef>
                <a:spcPts val="1001"/>
              </a:spcBef>
              <a:spcAft>
                <a:spcPts val="201"/>
              </a:spcAft>
            </a:pPr>
            <a:endParaRPr b="0" lang="zh-CN" sz="2000" spc="-1" strike="noStrike">
              <a:solidFill>
                <a:srgbClr val="191b0e"/>
              </a:solidFill>
              <a:latin typeface="Franklin Gothic Book"/>
            </a:endParaRPr>
          </a:p>
          <a:p>
            <a:pPr>
              <a:lnSpc>
                <a:spcPct val="94000"/>
              </a:lnSpc>
              <a:spcBef>
                <a:spcPts val="1001"/>
              </a:spcBef>
              <a:spcAft>
                <a:spcPts val="201"/>
              </a:spcAft>
            </a:pPr>
            <a:endParaRPr b="0" lang="zh-CN" sz="2000" spc="-1" strike="noStrike">
              <a:solidFill>
                <a:srgbClr val="191b0e"/>
              </a:solid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图片 3" descr=""/>
          <p:cNvPicPr/>
          <p:nvPr/>
        </p:nvPicPr>
        <p:blipFill>
          <a:blip r:embed="rId1"/>
          <a:stretch/>
        </p:blipFill>
        <p:spPr>
          <a:xfrm>
            <a:off x="1111680" y="1602360"/>
            <a:ext cx="3965400" cy="2714400"/>
          </a:xfrm>
          <a:prstGeom prst="rect">
            <a:avLst/>
          </a:prstGeom>
          <a:ln>
            <a:noFill/>
          </a:ln>
        </p:spPr>
      </p:pic>
      <p:pic>
        <p:nvPicPr>
          <p:cNvPr id="181" name="图片 5" descr=""/>
          <p:cNvPicPr/>
          <p:nvPr/>
        </p:nvPicPr>
        <p:blipFill>
          <a:blip r:embed="rId2"/>
          <a:stretch/>
        </p:blipFill>
        <p:spPr>
          <a:xfrm>
            <a:off x="5446440" y="1613880"/>
            <a:ext cx="4440960" cy="2616480"/>
          </a:xfrm>
          <a:prstGeom prst="rect">
            <a:avLst/>
          </a:prstGeom>
          <a:ln>
            <a:noFill/>
          </a:ln>
        </p:spPr>
      </p:pic>
      <p:sp>
        <p:nvSpPr>
          <p:cNvPr id="182" name="TextShape 1"/>
          <p:cNvSpPr txBox="1"/>
          <p:nvPr/>
        </p:nvSpPr>
        <p:spPr>
          <a:xfrm>
            <a:off x="838080" y="365040"/>
            <a:ext cx="10515240" cy="781560"/>
          </a:xfrm>
          <a:prstGeom prst="rect">
            <a:avLst/>
          </a:prstGeom>
          <a:noFill/>
          <a:ln>
            <a:noFill/>
          </a:ln>
        </p:spPr>
        <p:txBody>
          <a:bodyPr/>
          <a:p>
            <a:pPr>
              <a:lnSpc>
                <a:spcPct val="89000"/>
              </a:lnSpc>
            </a:pPr>
            <a:r>
              <a:rPr b="0" lang="zh-CN" sz="4400" spc="-1" strike="noStrike">
                <a:solidFill>
                  <a:srgbClr val="191b0e"/>
                </a:solidFill>
                <a:latin typeface="Franklin Gothic Book"/>
              </a:rPr>
              <a:t>Introduction</a:t>
            </a:r>
            <a:endParaRPr b="0" lang="zh-CN" sz="4400" spc="-1" strike="noStrike">
              <a:solidFill>
                <a:srgbClr val="000000"/>
              </a:solidFill>
              <a:latin typeface="Franklin Gothic Book"/>
            </a:endParaRPr>
          </a:p>
        </p:txBody>
      </p:sp>
      <p:sp>
        <p:nvSpPr>
          <p:cNvPr id="183" name="TextShape 2"/>
          <p:cNvSpPr txBox="1"/>
          <p:nvPr/>
        </p:nvSpPr>
        <p:spPr>
          <a:xfrm>
            <a:off x="621000" y="1147320"/>
            <a:ext cx="10515240" cy="540144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Machine learning v.s. Deep Learning</a:t>
            </a: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Deep Learning v.s. Neural Network:</a:t>
            </a:r>
            <a:endParaRPr b="0" lang="zh-CN" sz="18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1400" spc="-1" strike="noStrike">
                <a:solidFill>
                  <a:srgbClr val="191b0e"/>
                </a:solidFill>
                <a:latin typeface="Franklin Gothic Book"/>
              </a:rPr>
              <a:t>DL is usually refers to neural network based model.</a:t>
            </a:r>
            <a:endParaRPr b="0" lang="zh-CN" sz="1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Deeper NN is better for more parameters</a:t>
            </a: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838080" y="365040"/>
            <a:ext cx="10515240" cy="781560"/>
          </a:xfrm>
          <a:prstGeom prst="rect">
            <a:avLst/>
          </a:prstGeom>
          <a:noFill/>
          <a:ln>
            <a:noFill/>
          </a:ln>
        </p:spPr>
        <p:txBody>
          <a:bodyPr/>
          <a:p>
            <a:pPr>
              <a:lnSpc>
                <a:spcPct val="89000"/>
              </a:lnSpc>
            </a:pPr>
            <a:r>
              <a:rPr b="0" lang="zh-CN" sz="4400" spc="-1" strike="noStrike">
                <a:solidFill>
                  <a:srgbClr val="191b0e"/>
                </a:solidFill>
                <a:latin typeface="Franklin Gothic Book"/>
              </a:rPr>
              <a:t>Neural Network</a:t>
            </a:r>
            <a:endParaRPr b="0" lang="zh-CN" sz="4400" spc="-1" strike="noStrike">
              <a:solidFill>
                <a:srgbClr val="000000"/>
              </a:solidFill>
              <a:latin typeface="Franklin Gothic Book"/>
            </a:endParaRPr>
          </a:p>
        </p:txBody>
      </p:sp>
      <p:sp>
        <p:nvSpPr>
          <p:cNvPr id="185" name="TextShape 2"/>
          <p:cNvSpPr txBox="1"/>
          <p:nvPr/>
        </p:nvSpPr>
        <p:spPr>
          <a:xfrm>
            <a:off x="621000" y="1147320"/>
            <a:ext cx="10515240" cy="4350960"/>
          </a:xfrm>
          <a:prstGeom prst="rect">
            <a:avLst/>
          </a:prstGeom>
          <a:noFill/>
          <a:ln>
            <a:noFill/>
          </a:ln>
        </p:spPr>
        <p:txBody>
          <a:bodyPr>
            <a:normAutofit/>
          </a:bodyPr>
          <a:p>
            <a:pPr>
              <a:lnSpc>
                <a:spcPct val="100000"/>
              </a:lnSpc>
              <a:spcBef>
                <a:spcPts val="1001"/>
              </a:spcBef>
              <a:spcAft>
                <a:spcPts val="201"/>
              </a:spcAft>
            </a:pPr>
            <a:r>
              <a:rPr b="0" lang="zh-CN" sz="1800" spc="-1" strike="noStrike">
                <a:solidFill>
                  <a:srgbClr val="191b0e"/>
                </a:solidFill>
                <a:latin typeface="Franklin Gothic Book"/>
              </a:rPr>
              <a:t>1. Model Architecture</a:t>
            </a: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Learn-Function: f(x)=y</a:t>
            </a:r>
            <a:endParaRPr b="0" lang="zh-CN" sz="1800" spc="-1" strike="noStrike">
              <a:solidFill>
                <a:srgbClr val="191b0e"/>
              </a:solidFill>
              <a:latin typeface="Franklin Gothic Book"/>
            </a:endParaRPr>
          </a:p>
          <a:p>
            <a:pPr lvl="1" marL="914400" indent="-383760">
              <a:lnSpc>
                <a:spcPct val="100000"/>
              </a:lnSpc>
              <a:spcBef>
                <a:spcPts val="499"/>
              </a:spcBef>
              <a:spcAft>
                <a:spcPts val="201"/>
              </a:spcAft>
              <a:buClr>
                <a:srgbClr val="191b0e"/>
              </a:buClr>
              <a:buFont typeface="Franklin Gothic Book"/>
              <a:buChar char="–"/>
            </a:pPr>
            <a:r>
              <a:rPr b="0" i="1" lang="zh-CN" sz="1400" spc="-1" strike="noStrike">
                <a:solidFill>
                  <a:srgbClr val="191b0e"/>
                </a:solidFill>
                <a:latin typeface="Franklin Gothic Book"/>
              </a:rPr>
              <a:t>x: N dim y: M dim </a:t>
            </a:r>
            <a:endParaRPr b="0" lang="zh-CN" sz="14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A Single Neuron Structure (Figure.1)</a:t>
            </a: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A layer of nuerons. Cannot handle complex division </a:t>
            </a:r>
            <a:r>
              <a:rPr b="0" lang="zh-CN" sz="1800" spc="-1" strike="noStrike">
                <a:solidFill>
                  <a:srgbClr val="191b0e"/>
                </a:solidFill>
                <a:latin typeface="Wingdings"/>
              </a:rPr>
              <a:t></a:t>
            </a:r>
            <a:r>
              <a:rPr b="0" lang="zh-CN" sz="1800" spc="-1" strike="noStrike">
                <a:solidFill>
                  <a:srgbClr val="191b0e"/>
                </a:solidFill>
                <a:latin typeface="Franklin Gothic Book"/>
              </a:rPr>
              <a:t> Multi-Layer NN</a:t>
            </a: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Layer Relation Representation (Figure.2)</a:t>
            </a: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Use non-linear Activation Function because muti-layer linear function</a:t>
            </a: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Works as one. The frequently used one is:</a:t>
            </a: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p:txBody>
      </p:sp>
      <p:pic>
        <p:nvPicPr>
          <p:cNvPr id="186" name="图片 7" descr=""/>
          <p:cNvPicPr/>
          <p:nvPr/>
        </p:nvPicPr>
        <p:blipFill>
          <a:blip r:embed="rId1"/>
          <a:stretch/>
        </p:blipFill>
        <p:spPr>
          <a:xfrm>
            <a:off x="8467200" y="756000"/>
            <a:ext cx="2989440" cy="2054880"/>
          </a:xfrm>
          <a:prstGeom prst="rect">
            <a:avLst/>
          </a:prstGeom>
          <a:ln>
            <a:noFill/>
          </a:ln>
        </p:spPr>
      </p:pic>
      <p:pic>
        <p:nvPicPr>
          <p:cNvPr id="187" name="图片 8" descr=""/>
          <p:cNvPicPr/>
          <p:nvPr/>
        </p:nvPicPr>
        <p:blipFill>
          <a:blip r:embed="rId2"/>
          <a:stretch/>
        </p:blipFill>
        <p:spPr>
          <a:xfrm>
            <a:off x="7005960" y="3322800"/>
            <a:ext cx="4573800" cy="2520720"/>
          </a:xfrm>
          <a:prstGeom prst="rect">
            <a:avLst/>
          </a:prstGeom>
          <a:ln>
            <a:noFill/>
          </a:ln>
        </p:spPr>
      </p:pic>
      <p:sp>
        <p:nvSpPr>
          <p:cNvPr id="188" name="CustomShape 3"/>
          <p:cNvSpPr/>
          <p:nvPr/>
        </p:nvSpPr>
        <p:spPr>
          <a:xfrm>
            <a:off x="9137880" y="2854800"/>
            <a:ext cx="1059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Franklin Gothic Book"/>
              </a:rPr>
              <a:t>figure.1</a:t>
            </a:r>
            <a:endParaRPr b="0" lang="en-US" sz="1800" spc="-1" strike="noStrike">
              <a:latin typeface="Arial"/>
            </a:endParaRPr>
          </a:p>
        </p:txBody>
      </p:sp>
      <p:sp>
        <p:nvSpPr>
          <p:cNvPr id="189" name="CustomShape 4"/>
          <p:cNvSpPr/>
          <p:nvPr/>
        </p:nvSpPr>
        <p:spPr>
          <a:xfrm>
            <a:off x="9137880" y="6355440"/>
            <a:ext cx="1059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Franklin Gothic Book"/>
              </a:rPr>
              <a:t>figure.2</a:t>
            </a:r>
            <a:endParaRPr b="0" lang="en-US" sz="1800" spc="-1" strike="noStrike">
              <a:latin typeface="Arial"/>
            </a:endParaRPr>
          </a:p>
        </p:txBody>
      </p:sp>
      <p:pic>
        <p:nvPicPr>
          <p:cNvPr id="190" name="图片 11" descr=""/>
          <p:cNvPicPr/>
          <p:nvPr/>
        </p:nvPicPr>
        <p:blipFill>
          <a:blip r:embed="rId3"/>
          <a:stretch/>
        </p:blipFill>
        <p:spPr>
          <a:xfrm>
            <a:off x="9453240" y="5843880"/>
            <a:ext cx="2178360" cy="511200"/>
          </a:xfrm>
          <a:prstGeom prst="rect">
            <a:avLst/>
          </a:prstGeom>
          <a:ln>
            <a:noFill/>
          </a:ln>
        </p:spPr>
      </p:pic>
      <p:pic>
        <p:nvPicPr>
          <p:cNvPr id="191" name="图片 12" descr=""/>
          <p:cNvPicPr/>
          <p:nvPr/>
        </p:nvPicPr>
        <p:blipFill>
          <a:blip r:embed="rId4"/>
          <a:stretch/>
        </p:blipFill>
        <p:spPr>
          <a:xfrm>
            <a:off x="838080" y="4029120"/>
            <a:ext cx="2478960" cy="775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838080" y="365040"/>
            <a:ext cx="10515240" cy="781560"/>
          </a:xfrm>
          <a:prstGeom prst="rect">
            <a:avLst/>
          </a:prstGeom>
          <a:noFill/>
          <a:ln>
            <a:noFill/>
          </a:ln>
        </p:spPr>
        <p:txBody>
          <a:bodyPr/>
          <a:p>
            <a:pPr>
              <a:lnSpc>
                <a:spcPct val="89000"/>
              </a:lnSpc>
            </a:pPr>
            <a:r>
              <a:rPr b="0" lang="zh-CN" sz="4400" spc="-1" strike="noStrike">
                <a:solidFill>
                  <a:srgbClr val="191b0e"/>
                </a:solidFill>
                <a:latin typeface="Franklin Gothic Book"/>
              </a:rPr>
              <a:t>Backpropagation</a:t>
            </a:r>
            <a:endParaRPr b="0" lang="zh-CN" sz="4400" spc="-1" strike="noStrike">
              <a:solidFill>
                <a:srgbClr val="000000"/>
              </a:solidFill>
              <a:latin typeface="Franklin Gothic Book"/>
            </a:endParaRPr>
          </a:p>
        </p:txBody>
      </p:sp>
      <p:sp>
        <p:nvSpPr>
          <p:cNvPr id="193" name="TextShape 2"/>
          <p:cNvSpPr txBox="1"/>
          <p:nvPr/>
        </p:nvSpPr>
        <p:spPr>
          <a:xfrm>
            <a:off x="621000" y="1147320"/>
            <a:ext cx="10515240" cy="435096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Formula</a:t>
            </a:r>
            <a:r>
              <a:rPr b="0" lang="zh-CN" sz="1800" spc="-1" strike="noStrike">
                <a:solidFill>
                  <a:srgbClr val="191b0e"/>
                </a:solidFill>
                <a:latin typeface="Franklin Gothic Book"/>
              </a:rPr>
              <a:t>：</a:t>
            </a: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100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p:txBody>
      </p:sp>
      <p:pic>
        <p:nvPicPr>
          <p:cNvPr id="194" name="图片 9" descr=""/>
          <p:cNvPicPr/>
          <p:nvPr/>
        </p:nvPicPr>
        <p:blipFill>
          <a:blip r:embed="rId1"/>
          <a:stretch/>
        </p:blipFill>
        <p:spPr>
          <a:xfrm>
            <a:off x="2248920" y="1081440"/>
            <a:ext cx="6791040" cy="46670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38080" y="365040"/>
            <a:ext cx="10515240" cy="781560"/>
          </a:xfrm>
          <a:prstGeom prst="rect">
            <a:avLst/>
          </a:prstGeom>
          <a:noFill/>
          <a:ln>
            <a:noFill/>
          </a:ln>
        </p:spPr>
        <p:style>
          <a:lnRef idx="0"/>
          <a:fillRef idx="0"/>
          <a:effectRef idx="0"/>
          <a:fontRef idx="minor"/>
        </p:style>
        <p:txBody>
          <a:bodyPr lIns="90000" rIns="90000" tIns="45000" bIns="45000"/>
          <a:p>
            <a:pPr>
              <a:lnSpc>
                <a:spcPct val="90000"/>
              </a:lnSpc>
            </a:pPr>
            <a:r>
              <a:rPr b="0" lang="en-US" sz="4400" spc="-1" strike="noStrike">
                <a:solidFill>
                  <a:srgbClr val="000000"/>
                </a:solidFill>
                <a:latin typeface="Franklin Gothic Book"/>
              </a:rPr>
              <a:t>Word Embedding</a:t>
            </a:r>
            <a:endParaRPr b="0" lang="en-US" sz="4400" spc="-1" strike="noStrike">
              <a:latin typeface="Arial"/>
            </a:endParaRPr>
          </a:p>
        </p:txBody>
      </p:sp>
      <p:sp>
        <p:nvSpPr>
          <p:cNvPr id="196" name="CustomShape 2"/>
          <p:cNvSpPr/>
          <p:nvPr/>
        </p:nvSpPr>
        <p:spPr>
          <a:xfrm>
            <a:off x="621000" y="1147320"/>
            <a:ext cx="10515240" cy="5034240"/>
          </a:xfrm>
          <a:prstGeom prst="rect">
            <a:avLst/>
          </a:prstGeom>
          <a:noFill/>
          <a:ln>
            <a:noFill/>
          </a:ln>
        </p:spPr>
        <p:style>
          <a:lnRef idx="0"/>
          <a:fillRef idx="0"/>
          <a:effectRef idx="0"/>
          <a:fontRef idx="minor"/>
        </p:style>
        <p:txBody>
          <a:bodyPr lIns="90000" rIns="90000" tIns="45000" bIns="45000">
            <a:normAutofit/>
          </a:bodyPr>
          <a:p>
            <a:pPr marL="228600" indent="-228240">
              <a:lnSpc>
                <a:spcPct val="90000"/>
              </a:lnSpc>
              <a:spcBef>
                <a:spcPts val="1001"/>
              </a:spcBef>
              <a:buClr>
                <a:srgbClr val="000000"/>
              </a:buClr>
              <a:buFont typeface="Arial"/>
              <a:buChar char="•"/>
            </a:pPr>
            <a:r>
              <a:rPr b="1" lang="en-US" sz="1800" spc="-1" strike="noStrike">
                <a:solidFill>
                  <a:srgbClr val="000000"/>
                </a:solidFill>
                <a:latin typeface="Franklin Gothic Book"/>
              </a:rPr>
              <a:t>Word2Vec</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1. Skip-gram</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Given a word, and then maxmize the probability of context word</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The hidden layer is the vector representation of the word</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2. CBOW (continuous bag-of-words)</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Predict the word given the context</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3. LM(Language Model)</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Predicting the next word given the proceeding words</a:t>
            </a:r>
            <a:endParaRPr b="0" lang="en-US" sz="1800" spc="-1" strike="noStrike">
              <a:latin typeface="Arial"/>
            </a:endParaRPr>
          </a:p>
          <a:p>
            <a:pPr marL="228600" indent="-228240">
              <a:lnSpc>
                <a:spcPct val="90000"/>
              </a:lnSpc>
              <a:spcBef>
                <a:spcPts val="1001"/>
              </a:spcBef>
              <a:buClr>
                <a:srgbClr val="000000"/>
              </a:buClr>
              <a:buFont typeface="Arial"/>
              <a:buChar char="•"/>
            </a:pPr>
            <a:r>
              <a:rPr b="1" lang="en-US" sz="1800" spc="-1" strike="noStrike">
                <a:solidFill>
                  <a:srgbClr val="000000"/>
                </a:solidFill>
                <a:latin typeface="Franklin Gothic Book"/>
              </a:rPr>
              <a:t>Glove</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1. Count-based + Direct prediction</a:t>
            </a:r>
            <a:endParaRPr b="0" lang="en-US" sz="1800" spc="-1" strike="noStrike">
              <a:latin typeface="Arial"/>
            </a:endParaRPr>
          </a:p>
          <a:p>
            <a:pPr>
              <a:lnSpc>
                <a:spcPct val="100000"/>
              </a:lnSpc>
              <a:spcBef>
                <a:spcPts val="1001"/>
              </a:spcBef>
            </a:pPr>
            <a:r>
              <a:rPr b="0" lang="en-US" sz="1800" spc="-1" strike="noStrike">
                <a:solidFill>
                  <a:srgbClr val="000000"/>
                </a:solidFill>
                <a:latin typeface="Franklin Gothic Book"/>
              </a:rPr>
              <a:t>2. Use the ratio of co-occurrence probability to predict p of the word appearing in the context of another word</a:t>
            </a:r>
            <a:endParaRPr b="0" lang="en-US" sz="1800" spc="-1" strike="noStrike">
              <a:latin typeface="Arial"/>
            </a:endParaRPr>
          </a:p>
          <a:p>
            <a:pPr marL="228600" indent="-228240">
              <a:lnSpc>
                <a:spcPct val="90000"/>
              </a:lnSpc>
              <a:spcBef>
                <a:spcPts val="1001"/>
              </a:spcBef>
              <a:buClr>
                <a:srgbClr val="000000"/>
              </a:buClr>
              <a:buFont typeface="Arial"/>
              <a:buChar char="•"/>
            </a:pPr>
            <a:r>
              <a:rPr b="1" lang="en-US" sz="1800" spc="-1" strike="noStrike">
                <a:solidFill>
                  <a:srgbClr val="000000"/>
                </a:solidFill>
                <a:latin typeface="Franklin Gothic Book"/>
              </a:rPr>
              <a:t>Evaluation</a:t>
            </a:r>
            <a:endParaRPr b="0" lang="en-US" sz="1800" spc="-1" strike="noStrike">
              <a:latin typeface="Arial"/>
            </a:endParaRPr>
          </a:p>
          <a:p>
            <a:pPr marL="343080" indent="-342720">
              <a:lnSpc>
                <a:spcPct val="100000"/>
              </a:lnSpc>
              <a:spcBef>
                <a:spcPts val="1001"/>
              </a:spcBef>
              <a:buClr>
                <a:srgbClr val="000000"/>
              </a:buClr>
              <a:buFont typeface="Arial"/>
              <a:buAutoNum type="arabicPeriod"/>
            </a:pPr>
            <a:r>
              <a:rPr b="0" lang="en-US" sz="1800" spc="-1" strike="noStrike">
                <a:solidFill>
                  <a:srgbClr val="000000"/>
                </a:solidFill>
                <a:latin typeface="Franklin Gothic Book"/>
              </a:rPr>
              <a:t>Word Analog (Use the linear relation to represent similarity)</a:t>
            </a:r>
            <a:endParaRPr b="0" lang="en-US" sz="1800" spc="-1" strike="noStrike">
              <a:latin typeface="Arial"/>
            </a:endParaRPr>
          </a:p>
          <a:p>
            <a:pPr marL="343080" indent="-342720">
              <a:lnSpc>
                <a:spcPct val="100000"/>
              </a:lnSpc>
              <a:spcBef>
                <a:spcPts val="1001"/>
              </a:spcBef>
              <a:buClr>
                <a:srgbClr val="000000"/>
              </a:buClr>
              <a:buFont typeface="Arial"/>
              <a:buAutoNum type="arabicPeriod"/>
            </a:pPr>
            <a:r>
              <a:rPr b="0" lang="en-US" sz="1800" spc="-1" strike="noStrike">
                <a:solidFill>
                  <a:srgbClr val="000000"/>
                </a:solidFill>
                <a:latin typeface="Franklin Gothic Book"/>
              </a:rPr>
              <a:t>Human-judged word correlation</a:t>
            </a:r>
            <a:endParaRPr b="0" lang="en-US" sz="1800" spc="-1" strike="noStrike">
              <a:latin typeface="Arial"/>
            </a:endParaRPr>
          </a:p>
          <a:p>
            <a:pPr marL="343080" indent="-342720">
              <a:lnSpc>
                <a:spcPct val="100000"/>
              </a:lnSpc>
              <a:spcBef>
                <a:spcPts val="1001"/>
              </a:spcBef>
              <a:buClr>
                <a:srgbClr val="000000"/>
              </a:buClr>
              <a:buFont typeface="Arial"/>
              <a:buAutoNum type="arabicPeriod"/>
            </a:pPr>
            <a:r>
              <a:rPr b="0" lang="en-US" sz="1800" spc="-1" strike="noStrike">
                <a:solidFill>
                  <a:srgbClr val="000000"/>
                </a:solidFill>
                <a:latin typeface="Franklin Gothic Book"/>
              </a:rPr>
              <a:t>Subsequent Task</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197" name="图片 3" descr=""/>
          <p:cNvPicPr/>
          <p:nvPr/>
        </p:nvPicPr>
        <p:blipFill>
          <a:blip r:embed="rId1"/>
          <a:stretch/>
        </p:blipFill>
        <p:spPr>
          <a:xfrm>
            <a:off x="6835320" y="925920"/>
            <a:ext cx="4829040" cy="2941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838080" y="365040"/>
            <a:ext cx="10515240" cy="781560"/>
          </a:xfrm>
          <a:prstGeom prst="rect">
            <a:avLst/>
          </a:prstGeom>
          <a:noFill/>
          <a:ln>
            <a:noFill/>
          </a:ln>
        </p:spPr>
        <p:txBody>
          <a:bodyPr/>
          <a:p>
            <a:pPr>
              <a:lnSpc>
                <a:spcPct val="89000"/>
              </a:lnSpc>
            </a:pPr>
            <a:r>
              <a:rPr b="0" lang="zh-CN" sz="4400" spc="-1" strike="noStrike">
                <a:solidFill>
                  <a:srgbClr val="191b0e"/>
                </a:solidFill>
                <a:latin typeface="Franklin Gothic Book"/>
              </a:rPr>
              <a:t>Sequence Modeling</a:t>
            </a:r>
            <a:endParaRPr b="0" lang="zh-CN" sz="4400" spc="-1" strike="noStrike">
              <a:solidFill>
                <a:srgbClr val="000000"/>
              </a:solidFill>
              <a:latin typeface="Franklin Gothic Book"/>
            </a:endParaRPr>
          </a:p>
        </p:txBody>
      </p:sp>
      <p:sp>
        <p:nvSpPr>
          <p:cNvPr id="199" name="TextShape 2"/>
          <p:cNvSpPr txBox="1"/>
          <p:nvPr/>
        </p:nvSpPr>
        <p:spPr>
          <a:xfrm>
            <a:off x="621000" y="1147320"/>
            <a:ext cx="10515240" cy="503424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Convolutional neural(CNN) </a:t>
            </a:r>
            <a:r>
              <a:rPr b="0" lang="zh-CN" sz="1800" spc="-1" strike="noStrike">
                <a:solidFill>
                  <a:srgbClr val="191b0e"/>
                </a:solidFill>
                <a:latin typeface="Wingdings"/>
              </a:rPr>
              <a:t></a:t>
            </a:r>
            <a:r>
              <a:rPr b="0" lang="zh-CN" sz="1800" spc="-1" strike="noStrike">
                <a:solidFill>
                  <a:srgbClr val="191b0e"/>
                </a:solidFill>
                <a:latin typeface="Franklin Gothic Book"/>
              </a:rPr>
              <a:t>image</a:t>
            </a: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Recurrent neural network(RNN) </a:t>
            </a:r>
            <a:r>
              <a:rPr b="0" lang="zh-CN" sz="1800" spc="-1" strike="noStrike">
                <a:solidFill>
                  <a:srgbClr val="191b0e"/>
                </a:solidFill>
                <a:latin typeface="Wingdings"/>
              </a:rPr>
              <a:t></a:t>
            </a:r>
            <a:r>
              <a:rPr b="0" lang="zh-CN" sz="1800" spc="-1" strike="noStrike">
                <a:solidFill>
                  <a:srgbClr val="191b0e"/>
                </a:solidFill>
                <a:latin typeface="Franklin Gothic Book"/>
              </a:rPr>
              <a:t>The order of words (temporal information matters) </a:t>
            </a:r>
            <a:r>
              <a:rPr b="0" lang="zh-CN" sz="1800" spc="-1" strike="noStrike">
                <a:solidFill>
                  <a:srgbClr val="191b0e"/>
                </a:solidFill>
                <a:latin typeface="Wingdings"/>
              </a:rPr>
              <a:t></a:t>
            </a:r>
            <a:r>
              <a:rPr b="0" lang="zh-CN" sz="1800" spc="-1" strike="noStrike">
                <a:solidFill>
                  <a:srgbClr val="191b0e"/>
                </a:solidFill>
                <a:latin typeface="Franklin Gothic Book"/>
              </a:rPr>
              <a:t>GD easy to get very big/small (figure.1)</a:t>
            </a:r>
            <a:endParaRPr b="0" lang="zh-CN" sz="18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zh-CN" sz="1800" spc="-1" strike="noStrike">
                <a:solidFill>
                  <a:srgbClr val="191b0e"/>
                </a:solidFill>
                <a:latin typeface="Franklin Gothic Book"/>
              </a:rPr>
              <a:t>Recursive Neural Network(RvNN) </a:t>
            </a:r>
            <a:r>
              <a:rPr b="0" lang="zh-CN" sz="1800" spc="-1" strike="noStrike">
                <a:solidFill>
                  <a:srgbClr val="191b0e"/>
                </a:solidFill>
                <a:latin typeface="Wingdings"/>
              </a:rPr>
              <a:t></a:t>
            </a:r>
            <a:r>
              <a:rPr b="0" lang="zh-CN" sz="1800" spc="-1" strike="noStrike">
                <a:solidFill>
                  <a:srgbClr val="191b0e"/>
                </a:solidFill>
                <a:latin typeface="Franklin Gothic Book"/>
              </a:rPr>
              <a:t>The combination of words </a:t>
            </a:r>
            <a:r>
              <a:rPr b="0" lang="zh-CN" sz="1800" spc="-1" strike="noStrike">
                <a:solidFill>
                  <a:srgbClr val="191b0e"/>
                </a:solidFill>
                <a:latin typeface="Wingdings"/>
              </a:rPr>
              <a:t></a:t>
            </a:r>
            <a:r>
              <a:rPr b="0" lang="zh-CN" sz="1800" spc="-1" strike="noStrike">
                <a:solidFill>
                  <a:srgbClr val="191b0e"/>
                </a:solidFill>
                <a:latin typeface="Franklin Gothic Book"/>
              </a:rPr>
              <a:t>Parsing tree(figure.2)</a:t>
            </a: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100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a:p>
            <a:pPr>
              <a:lnSpc>
                <a:spcPct val="94000"/>
              </a:lnSpc>
              <a:spcBef>
                <a:spcPts val="1001"/>
              </a:spcBef>
              <a:spcAft>
                <a:spcPts val="201"/>
              </a:spcAft>
            </a:pPr>
            <a:endParaRPr b="0" lang="zh-CN" sz="1800" spc="-1" strike="noStrike">
              <a:solidFill>
                <a:srgbClr val="191b0e"/>
              </a:solidFill>
              <a:latin typeface="Franklin Gothic Book"/>
            </a:endParaRPr>
          </a:p>
        </p:txBody>
      </p:sp>
      <p:pic>
        <p:nvPicPr>
          <p:cNvPr id="200" name="图片 14" descr=""/>
          <p:cNvPicPr/>
          <p:nvPr/>
        </p:nvPicPr>
        <p:blipFill>
          <a:blip r:embed="rId1"/>
          <a:stretch/>
        </p:blipFill>
        <p:spPr>
          <a:xfrm>
            <a:off x="979920" y="2595960"/>
            <a:ext cx="3940920" cy="2742120"/>
          </a:xfrm>
          <a:prstGeom prst="rect">
            <a:avLst/>
          </a:prstGeom>
          <a:ln>
            <a:noFill/>
          </a:ln>
        </p:spPr>
      </p:pic>
      <p:pic>
        <p:nvPicPr>
          <p:cNvPr id="201" name="图片 15" descr=""/>
          <p:cNvPicPr/>
          <p:nvPr/>
        </p:nvPicPr>
        <p:blipFill>
          <a:blip r:embed="rId2"/>
          <a:stretch/>
        </p:blipFill>
        <p:spPr>
          <a:xfrm>
            <a:off x="5898600" y="2595960"/>
            <a:ext cx="3990600" cy="2742120"/>
          </a:xfrm>
          <a:prstGeom prst="rect">
            <a:avLst/>
          </a:prstGeom>
          <a:ln>
            <a:noFill/>
          </a:ln>
        </p:spPr>
      </p:pic>
      <p:sp>
        <p:nvSpPr>
          <p:cNvPr id="202" name="CustomShape 3"/>
          <p:cNvSpPr/>
          <p:nvPr/>
        </p:nvSpPr>
        <p:spPr>
          <a:xfrm>
            <a:off x="2403720" y="5354280"/>
            <a:ext cx="109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Franklin Gothic Book"/>
              </a:rPr>
              <a:t>Figure.1</a:t>
            </a:r>
            <a:endParaRPr b="0" lang="en-US" sz="1800" spc="-1" strike="noStrike">
              <a:latin typeface="Arial"/>
            </a:endParaRPr>
          </a:p>
        </p:txBody>
      </p:sp>
      <p:sp>
        <p:nvSpPr>
          <p:cNvPr id="203" name="CustomShape 4"/>
          <p:cNvSpPr/>
          <p:nvPr/>
        </p:nvSpPr>
        <p:spPr>
          <a:xfrm>
            <a:off x="7346880" y="5354280"/>
            <a:ext cx="1094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Franklin Gothic Book"/>
              </a:rPr>
              <a:t>Figure.2</a:t>
            </a:r>
            <a:endParaRPr b="0" lang="en-US"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838080" y="365040"/>
            <a:ext cx="10515240" cy="1325160"/>
          </a:xfrm>
          <a:prstGeom prst="rect">
            <a:avLst/>
          </a:prstGeom>
          <a:noFill/>
          <a:ln>
            <a:noFill/>
          </a:ln>
        </p:spPr>
        <p:style>
          <a:lnRef idx="0"/>
          <a:fillRef idx="0"/>
          <a:effectRef idx="0"/>
          <a:fontRef idx="minor"/>
        </p:style>
        <p:txBody>
          <a:bodyPr lIns="90000" rIns="90000" tIns="45000" bIns="45000"/>
          <a:p>
            <a:pPr>
              <a:lnSpc>
                <a:spcPct val="90000"/>
              </a:lnSpc>
            </a:pPr>
            <a:r>
              <a:rPr b="0" lang="en-US" sz="4400" spc="-1" strike="noStrike">
                <a:solidFill>
                  <a:srgbClr val="000000"/>
                </a:solidFill>
                <a:latin typeface="Franklin Gothic Book"/>
              </a:rPr>
              <a:t>2. Tensorflow</a:t>
            </a:r>
            <a:endParaRPr b="0" lang="en-US" sz="4400" spc="-1" strike="noStrike">
              <a:latin typeface="Arial"/>
            </a:endParaRPr>
          </a:p>
        </p:txBody>
      </p:sp>
      <p:sp>
        <p:nvSpPr>
          <p:cNvPr id="205" name="CustomShape 2"/>
          <p:cNvSpPr/>
          <p:nvPr/>
        </p:nvSpPr>
        <p:spPr>
          <a:xfrm>
            <a:off x="838080" y="1825560"/>
            <a:ext cx="10515240" cy="4350960"/>
          </a:xfrm>
          <a:prstGeom prst="rect">
            <a:avLst/>
          </a:prstGeom>
          <a:noFill/>
          <a:ln>
            <a:noFill/>
          </a:ln>
        </p:spPr>
        <p:style>
          <a:lnRef idx="0"/>
          <a:fillRef idx="0"/>
          <a:effectRef idx="0"/>
          <a:fontRef idx="minor"/>
        </p:style>
        <p:txBody>
          <a:bodyPr lIns="90000" rIns="90000" tIns="45000" bIns="45000"/>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Book"/>
              </a:rPr>
              <a:t>Prograss: 43% of all courses + almost all related software installed</a:t>
            </a:r>
            <a:endParaRPr b="0" lang="en-US"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Franklin Gothic Book"/>
              </a:rPr>
              <a:t>Overall:</a:t>
            </a:r>
            <a:endParaRPr b="0" lang="en-US" sz="2800" spc="-1" strike="noStrike">
              <a:latin typeface="Arial"/>
            </a:endParaRPr>
          </a:p>
          <a:p>
            <a:pPr>
              <a:lnSpc>
                <a:spcPct val="100000"/>
              </a:lnSpc>
              <a:spcBef>
                <a:spcPts val="1001"/>
              </a:spcBef>
            </a:pPr>
            <a:r>
              <a:rPr b="0" lang="en-US" sz="2800" spc="-1" strike="noStrike">
                <a:solidFill>
                  <a:srgbClr val="000000"/>
                </a:solidFill>
                <a:latin typeface="Franklin Gothic Book"/>
              </a:rPr>
              <a:t>- Mainly based on the book "Hands-On Machine Learning with Scikit-Learn &amp; TensorFlow" and videos series entitled "Tensorflow </a:t>
            </a:r>
            <a:r>
              <a:rPr b="0" lang="en-US" sz="2800" spc="-1" strike="noStrike">
                <a:solidFill>
                  <a:srgbClr val="000000"/>
                </a:solidFill>
                <a:latin typeface="Franklin Gothic Book"/>
              </a:rPr>
              <a:t>搭建自己的神经网络 </a:t>
            </a:r>
            <a:r>
              <a:rPr b="0" lang="en-US" sz="2800" spc="-1" strike="noStrike">
                <a:solidFill>
                  <a:srgbClr val="000000"/>
                </a:solidFill>
                <a:latin typeface="Franklin Gothic Book"/>
              </a:rPr>
              <a:t>(</a:t>
            </a:r>
            <a:r>
              <a:rPr b="0" lang="en-US" sz="2800" spc="-1" strike="noStrike">
                <a:solidFill>
                  <a:srgbClr val="000000"/>
                </a:solidFill>
                <a:latin typeface="Franklin Gothic Book"/>
              </a:rPr>
              <a:t>莫烦 </a:t>
            </a:r>
            <a:r>
              <a:rPr b="0" lang="en-US" sz="2800" spc="-1" strike="noStrike">
                <a:solidFill>
                  <a:srgbClr val="000000"/>
                </a:solidFill>
                <a:latin typeface="Franklin Gothic Book"/>
              </a:rPr>
              <a:t>Python </a:t>
            </a:r>
            <a:r>
              <a:rPr b="0" lang="en-US" sz="2800" spc="-1" strike="noStrike">
                <a:solidFill>
                  <a:srgbClr val="000000"/>
                </a:solidFill>
                <a:latin typeface="Franklin Gothic Book"/>
              </a:rPr>
              <a:t>教程</a:t>
            </a:r>
            <a:r>
              <a:rPr b="0" lang="en-US" sz="2800" spc="-1" strike="noStrike">
                <a:solidFill>
                  <a:srgbClr val="000000"/>
                </a:solidFill>
                <a:latin typeface="Franklin Gothic Book"/>
              </a:rPr>
              <a:t>) "</a:t>
            </a:r>
            <a:endParaRPr b="0" lang="en-US" sz="2800" spc="-1" strike="noStrike">
              <a:latin typeface="Arial"/>
            </a:endParaRPr>
          </a:p>
          <a:p>
            <a:pPr>
              <a:lnSpc>
                <a:spcPct val="100000"/>
              </a:lnSpc>
              <a:spcBef>
                <a:spcPts val="1001"/>
              </a:spcBef>
            </a:pPr>
            <a:r>
              <a:rPr b="0" lang="en-US" sz="2800" spc="-1" strike="noStrike">
                <a:solidFill>
                  <a:srgbClr val="000000"/>
                </a:solidFill>
                <a:latin typeface="Franklin Gothic Book"/>
              </a:rPr>
              <a:t>- Contents: Introduction (p2), Graph (p3), Session, Variable &amp; Placeholder (p4), Actication Function &amp; Optimiser (p5)</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TM10001105[[fn=裁剪]]</Template>
  <TotalTime>659</TotalTime>
  <Application>LibreOffice/5.4.5.1$Linux_X86_64 LibreOffice_project/79c9829dd5d8054ec39a82dc51cd9eff340dbee8</Application>
  <Words>856</Words>
  <Paragraphs>156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2018-03-10T05:11:59Z</dcterms:created>
  <dc:creator>OneOfAKind</dc:creator>
  <dc:description/>
  <dc:language>en-US</dc:language>
  <cp:lastModifiedBy/>
  <dcterms:modified xsi:type="dcterms:W3CDTF">2018-03-12T17:59:17Z</dcterms:modified>
  <cp:revision>56</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