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sldIdLst>
    <p:sldId id="352" r:id="rId2"/>
    <p:sldId id="358" r:id="rId3"/>
    <p:sldId id="359" r:id="rId4"/>
    <p:sldId id="385" r:id="rId5"/>
    <p:sldId id="401" r:id="rId6"/>
    <p:sldId id="371" r:id="rId7"/>
    <p:sldId id="365" r:id="rId8"/>
    <p:sldId id="373" r:id="rId9"/>
    <p:sldId id="375" r:id="rId10"/>
    <p:sldId id="392" r:id="rId11"/>
    <p:sldId id="398" r:id="rId12"/>
    <p:sldId id="376" r:id="rId13"/>
    <p:sldId id="394" r:id="rId14"/>
    <p:sldId id="390" r:id="rId15"/>
    <p:sldId id="391" r:id="rId16"/>
    <p:sldId id="393" r:id="rId17"/>
    <p:sldId id="379" r:id="rId18"/>
    <p:sldId id="397" r:id="rId19"/>
    <p:sldId id="389" r:id="rId20"/>
    <p:sldId id="388" r:id="rId21"/>
    <p:sldId id="404" r:id="rId22"/>
    <p:sldId id="377" r:id="rId23"/>
    <p:sldId id="386" r:id="rId24"/>
    <p:sldId id="402" r:id="rId25"/>
    <p:sldId id="405" r:id="rId26"/>
    <p:sldId id="406" r:id="rId27"/>
    <p:sldId id="400" r:id="rId28"/>
    <p:sldId id="396" r:id="rId29"/>
    <p:sldId id="372" r:id="rId30"/>
    <p:sldId id="399" r:id="rId31"/>
    <p:sldId id="381" r:id="rId32"/>
    <p:sldId id="383" r:id="rId33"/>
    <p:sldId id="387" r:id="rId34"/>
    <p:sldId id="354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微软雅黑" panose="020B0503020204020204" pitchFamily="34" charset="-122"/>
      <p:regular r:id="rId41"/>
      <p:bold r:id="rId42"/>
    </p:embeddedFont>
    <p:embeddedFont>
      <p:font typeface="Comic Sans MS" panose="030F0702030302020204" pitchFamily="66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</p:embeddedFont>
    <p:embeddedFont>
      <p:font typeface="Cambria Math" panose="02040503050406030204" pitchFamily="18" charset="0"/>
      <p:regular r:id="rId48"/>
    </p:embeddedFont>
    <p:embeddedFont>
      <p:font typeface="等线" panose="02010600030101010101" pitchFamily="2" charset="-122"/>
      <p:regular r:id="rId49"/>
      <p:bold r:id="rId50"/>
    </p:embeddedFont>
    <p:embeddedFont>
      <p:font typeface="汉仪陈体甲骨文" panose="02010600030101010101" charset="-122"/>
      <p:regular r:id="rId51"/>
    </p:embeddedFont>
  </p:embeddedFontLst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B48"/>
    <a:srgbClr val="6A6A6A"/>
    <a:srgbClr val="FF6666"/>
    <a:srgbClr val="F2F2F2"/>
    <a:srgbClr val="EAEAEA"/>
    <a:srgbClr val="606060"/>
    <a:srgbClr val="717171"/>
    <a:srgbClr val="6B6B6B"/>
    <a:srgbClr val="00BBD6"/>
    <a:srgbClr val="937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 autoAdjust="0"/>
    <p:restoredTop sz="93837" autoAdjust="0"/>
  </p:normalViewPr>
  <p:slideViewPr>
    <p:cSldViewPr snapToGrid="0">
      <p:cViewPr varScale="1">
        <p:scale>
          <a:sx n="78" d="100"/>
          <a:sy n="78" d="100"/>
        </p:scale>
        <p:origin x="2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ython_64\a\reg_chinese\Excel_Workbook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ython_64\a\reg_chinese\Excel_Workbook_cal_oracle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Performance of generated Bronze pictures</a:t>
            </a:r>
            <a:endParaRPr lang="en-US" altLang="zh-CN" sz="1400" b="0" i="0" u="none" strike="noStrike" baseline="0" dirty="0">
              <a:solidFill>
                <a:srgbClr val="595959">
                  <a:alpha val="10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30417222222222201"/>
          <c:y val="0.167399267399267"/>
          <c:w val="0.38096111111111097"/>
          <c:h val="0.5023663003663000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52-4A5A-AB8F-A03BEFD6B2AA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52-4A5A-AB8F-A03BEFD6B2AA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52-4A5A-AB8F-A03BEFD6B2AA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52-4A5A-AB8F-A03BEFD6B2AA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rgbClr val="969696">
                      <a:alpha val="100000"/>
                    </a:srgb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'[Excel_Workbook.xls]My Worksheet'!$P$1:$S$1</c:f>
              <c:strCache>
                <c:ptCount val="4"/>
                <c:pt idx="0">
                  <c:v>similar</c:v>
                </c:pt>
                <c:pt idx="1">
                  <c:v>a little similar</c:v>
                </c:pt>
                <c:pt idx="2">
                  <c:v>different</c:v>
                </c:pt>
                <c:pt idx="3">
                  <c:v>no Bronze characters</c:v>
                </c:pt>
              </c:strCache>
            </c:strRef>
          </c:cat>
          <c:val>
            <c:numRef>
              <c:f>'[Excel_Workbook.xls]My Worksheet'!$P$2:$S$2</c:f>
              <c:numCache>
                <c:formatCode>General</c:formatCode>
                <c:ptCount val="4"/>
                <c:pt idx="0">
                  <c:v>273</c:v>
                </c:pt>
                <c:pt idx="1">
                  <c:v>565</c:v>
                </c:pt>
                <c:pt idx="2">
                  <c:v>45</c:v>
                </c:pt>
                <c:pt idx="3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52-4A5A-AB8F-A03BEFD6B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Performance of generated Oracle pictures</a:t>
            </a:r>
            <a:endParaRPr lang="en-US" altLang="zh-CN" sz="1400" b="0" i="0" u="none" strike="noStrike" baseline="0" dirty="0">
              <a:solidFill>
                <a:srgbClr val="595959">
                  <a:alpha val="10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311177777777778"/>
          <c:y val="0.19099134539732501"/>
          <c:w val="0.37402777777777801"/>
          <c:h val="0.5297010228166799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F8-43FA-B482-00C2C5FC7CC6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F8-43FA-B482-00C2C5FC7CC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F8-43FA-B482-00C2C5FC7CC6}"/>
              </c:ext>
            </c:extLst>
          </c:dPt>
          <c:dPt>
            <c:idx val="3"/>
            <c:bubble3D val="0"/>
            <c:spPr>
              <a:solidFill>
                <a:schemeClr val="accent5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F8-43FA-B482-00C2C5FC7CC6}"/>
              </c:ext>
            </c:extLst>
          </c:dPt>
          <c:dPt>
            <c:idx val="4"/>
            <c:bubble3D val="0"/>
            <c:spPr>
              <a:solidFill>
                <a:schemeClr val="accent5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7F8-43FA-B482-00C2C5FC7CC6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rgbClr val="969696">
                      <a:alpha val="100000"/>
                    </a:srgb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'[Excel_Workbook_cal_oracle.xls]My Worksheet'!$M$1:$Q$1</c:f>
              <c:strCache>
                <c:ptCount val="5"/>
                <c:pt idx="0">
                  <c:v>very similar</c:v>
                </c:pt>
                <c:pt idx="1">
                  <c:v>similar</c:v>
                </c:pt>
                <c:pt idx="2">
                  <c:v>a little similar</c:v>
                </c:pt>
                <c:pt idx="3">
                  <c:v>different</c:v>
                </c:pt>
                <c:pt idx="4">
                  <c:v>no Oracle characters</c:v>
                </c:pt>
              </c:strCache>
            </c:strRef>
          </c:cat>
          <c:val>
            <c:numRef>
              <c:f>'[Excel_Workbook_cal_oracle.xls]My Worksheet'!$M$2:$Q$2</c:f>
              <c:numCache>
                <c:formatCode>General</c:formatCode>
                <c:ptCount val="5"/>
                <c:pt idx="0">
                  <c:v>2</c:v>
                </c:pt>
                <c:pt idx="1">
                  <c:v>248</c:v>
                </c:pt>
                <c:pt idx="2">
                  <c:v>381</c:v>
                </c:pt>
                <c:pt idx="3">
                  <c:v>35</c:v>
                </c:pt>
                <c:pt idx="4">
                  <c:v>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7F8-43FA-B482-00C2C5FC7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09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5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34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88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33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50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7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63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4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4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9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9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9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0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3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0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20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851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01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03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4329" r:id="rId2"/>
    <p:sldLayoutId id="2147484330" r:id="rId3"/>
    <p:sldLayoutId id="2147484331" r:id="rId4"/>
    <p:sldLayoutId id="2147484326" r:id="rId5"/>
    <p:sldLayoutId id="214748432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gif"/><Relationship Id="rId4" Type="http://schemas.openxmlformats.org/officeDocument/2006/relationships/image" Target="../media/image4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8.jpg"/><Relationship Id="rId7" Type="http://schemas.openxmlformats.org/officeDocument/2006/relationships/image" Target="../media/image5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0.pn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0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0.png"/><Relationship Id="rId5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0.png"/><Relationship Id="rId4" Type="http://schemas.openxmlformats.org/officeDocument/2006/relationships/chart" Target="../charts/char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image" Target="../media/image16.gif"/><Relationship Id="rId7" Type="http://schemas.openxmlformats.org/officeDocument/2006/relationships/image" Target="../media/image20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10" Type="http://schemas.openxmlformats.org/officeDocument/2006/relationships/image" Target="../media/image23.gif"/><Relationship Id="rId4" Type="http://schemas.openxmlformats.org/officeDocument/2006/relationships/image" Target="../media/image17.gif"/><Relationship Id="rId9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2504688" y="-210094"/>
            <a:ext cx="7518525" cy="751852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1916410" y="1989442"/>
            <a:ext cx="859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AI </a:t>
            </a:r>
            <a:r>
              <a:rPr kumimoji="1" lang="en-US" altLang="zh-CN" sz="54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for Oracle Bone Script Recognition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4356318" y="3885205"/>
            <a:ext cx="3993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Supervisor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  </a:t>
            </a:r>
            <a:r>
              <a:rPr kumimoji="0" lang="en-US" altLang="zh-CN" sz="2400" b="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Ruihai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Dong</a:t>
            </a:r>
            <a:r>
              <a:rPr lang="en-IE" altLang="zh-CN" sz="2400" dirty="0">
                <a:latin typeface="汉仪陈体甲骨文" panose="00020600040101010101" pitchFamily="18" charset="-122"/>
                <a:ea typeface="汉仪陈体甲骨文" panose="00020600040101010101" pitchFamily="18" charset="-122"/>
                <a:cs typeface="Calibri" panose="020F0502020204030204" pitchFamily="34" charset="0"/>
                <a:sym typeface="+mn-lt"/>
              </a:rPr>
              <a:t>     </a:t>
            </a:r>
            <a:r>
              <a:rPr lang="zh-CN" altLang="en-US" sz="2800" b="1" dirty="0">
                <a:latin typeface="汉仪陈体甲骨文" panose="00020600040101010101" pitchFamily="18" charset="-122"/>
                <a:ea typeface="汉仪陈体甲骨文" panose="00020600040101010101" pitchFamily="18" charset="-122"/>
                <a:cs typeface="Calibri" panose="020F0502020204030204" pitchFamily="34" charset="0"/>
                <a:sym typeface="+mn-lt"/>
              </a:rPr>
              <a:t>董</a:t>
            </a:r>
            <a:endParaRPr kumimoji="0" lang="en-US" altLang="zh-CN" sz="28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Members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13203113    </a:t>
            </a:r>
            <a:r>
              <a:rPr lang="en-US" altLang="zh-CN" sz="2400" baseline="0" dirty="0" err="1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Yongzhen</a:t>
            </a:r>
            <a:r>
              <a:rPr lang="en-US" altLang="zh-CN" sz="2400" baseline="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Ren  </a:t>
            </a:r>
            <a:r>
              <a:rPr lang="zh-CN" altLang="en-US" sz="2800" b="1" baseline="0" dirty="0">
                <a:latin typeface="汉仪陈体甲骨文" panose="00020600040101010101" pitchFamily="18" charset="-122"/>
                <a:ea typeface="汉仪陈体甲骨文" panose="00020600040101010101" pitchFamily="18" charset="-122"/>
                <a:cs typeface="Calibri" panose="020F0502020204030204" pitchFamily="34" charset="0"/>
                <a:sym typeface="+mn-lt"/>
              </a:rPr>
              <a:t>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陈体甲骨文" panose="00020600040101010101" pitchFamily="18" charset="-122"/>
              <a:ea typeface="汉仪陈体甲骨文" panose="00020600040101010101" pitchFamily="18" charset="-122"/>
              <a:cs typeface="Calibri" panose="020F0502020204030204" pitchFamily="34" charset="0"/>
              <a:sym typeface="+mn-lt"/>
            </a:endParaRPr>
          </a:p>
          <a:p>
            <a:pPr>
              <a:defRPr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14207153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Lin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Lyu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 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陈体甲骨文" panose="00020600040101010101" pitchFamily="18" charset="-122"/>
                <a:ea typeface="汉仪陈体甲骨文" panose="00020600040101010101" pitchFamily="18" charset="-122"/>
                <a:cs typeface="Calibri" panose="020F0502020204030204" pitchFamily="34" charset="0"/>
                <a:sym typeface="+mn-lt"/>
              </a:rPr>
              <a:t>吕</a:t>
            </a:r>
            <a:endParaRPr lang="en-US" altLang="zh-CN" sz="2800" b="1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defRPr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14207180    Lulu Wang         </a:t>
            </a:r>
            <a:r>
              <a:rPr lang="zh-CN" altLang="en-US" sz="2800" b="1" dirty="0">
                <a:latin typeface="汉仪陈体甲骨文" panose="00020600040101010101" pitchFamily="18" charset="-122"/>
                <a:ea typeface="汉仪陈体甲骨文" panose="00020600040101010101" pitchFamily="18" charset="-122"/>
                <a:cs typeface="Calibri" panose="020F0502020204030204" pitchFamily="34" charset="0"/>
                <a:sym typeface="+mn-lt"/>
              </a:rPr>
              <a:t>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陈体甲骨文" panose="00020600040101010101" pitchFamily="18" charset="-122"/>
              <a:ea typeface="汉仪陈体甲骨文" panose="00020600040101010101" pitchFamily="18" charset="-122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97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32"/>
          <p:cNvSpPr txBox="1"/>
          <p:nvPr/>
        </p:nvSpPr>
        <p:spPr>
          <a:xfrm>
            <a:off x="4099377" y="3460928"/>
            <a:ext cx="210948" cy="25836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0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Convolutional Neural 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16" t="34909" r="87825"/>
          <a:stretch/>
        </p:blipFill>
        <p:spPr>
          <a:xfrm>
            <a:off x="2087018" y="2193568"/>
            <a:ext cx="541302" cy="11099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5" y="3460928"/>
            <a:ext cx="1103971" cy="11039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40294" y="3479032"/>
            <a:ext cx="144000" cy="144000"/>
          </a:xfrm>
          <a:prstGeom prst="rect">
            <a:avLst/>
          </a:prstGeom>
          <a:noFill/>
          <a:ln w="28575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6" idx="3"/>
          </p:cNvCxnSpPr>
          <p:nvPr/>
        </p:nvCxnSpPr>
        <p:spPr>
          <a:xfrm>
            <a:off x="1384294" y="3551032"/>
            <a:ext cx="665132" cy="2331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383414" y="2400386"/>
            <a:ext cx="665196" cy="1124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/>
          <a:srcRect l="24626" r="62741" b="34967"/>
          <a:stretch/>
        </p:blipFill>
        <p:spPr>
          <a:xfrm>
            <a:off x="2062836" y="3298464"/>
            <a:ext cx="562372" cy="1108950"/>
          </a:xfrm>
          <a:prstGeom prst="rect">
            <a:avLst/>
          </a:prstGeom>
        </p:spPr>
      </p:pic>
      <p:sp>
        <p:nvSpPr>
          <p:cNvPr id="35" name="Text Placeholder 32"/>
          <p:cNvSpPr txBox="1"/>
          <p:nvPr/>
        </p:nvSpPr>
        <p:spPr>
          <a:xfrm>
            <a:off x="2248670" y="4474564"/>
            <a:ext cx="210948" cy="25836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/>
          <a:srcRect l="49779" r="37734" b="34293"/>
          <a:stretch/>
        </p:blipFill>
        <p:spPr>
          <a:xfrm>
            <a:off x="2063407" y="5003672"/>
            <a:ext cx="555873" cy="1120452"/>
          </a:xfrm>
          <a:prstGeom prst="rect">
            <a:avLst/>
          </a:prstGeom>
        </p:spPr>
      </p:pic>
      <p:cxnSp>
        <p:nvCxnSpPr>
          <p:cNvPr id="9" name="肘形连接符 8"/>
          <p:cNvCxnSpPr/>
          <p:nvPr/>
        </p:nvCxnSpPr>
        <p:spPr>
          <a:xfrm>
            <a:off x="2174485" y="2425955"/>
            <a:ext cx="346599" cy="300020"/>
          </a:xfrm>
          <a:prstGeom prst="bentConnector3">
            <a:avLst>
              <a:gd name="adj1" fmla="val 10207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146102" y="4113186"/>
            <a:ext cx="247974" cy="2218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057133" y="2324824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045368" y="2705824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57133" y="3083376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041791" y="5687392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053556" y="6064944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041791" y="6442496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/>
          <p:cNvCxnSpPr>
            <a:endCxn id="34" idx="2"/>
          </p:cNvCxnSpPr>
          <p:nvPr/>
        </p:nvCxnSpPr>
        <p:spPr>
          <a:xfrm flipV="1">
            <a:off x="2609253" y="2439124"/>
            <a:ext cx="1447880" cy="233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37" idx="1"/>
          </p:cNvCxnSpPr>
          <p:nvPr/>
        </p:nvCxnSpPr>
        <p:spPr>
          <a:xfrm>
            <a:off x="2596744" y="2449662"/>
            <a:ext cx="1493867" cy="667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36" idx="2"/>
          </p:cNvCxnSpPr>
          <p:nvPr/>
        </p:nvCxnSpPr>
        <p:spPr>
          <a:xfrm>
            <a:off x="2646977" y="2450125"/>
            <a:ext cx="1398391" cy="369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34" idx="2"/>
          </p:cNvCxnSpPr>
          <p:nvPr/>
        </p:nvCxnSpPr>
        <p:spPr>
          <a:xfrm flipV="1">
            <a:off x="2594815" y="2439124"/>
            <a:ext cx="1462318" cy="547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endCxn id="48" idx="3"/>
          </p:cNvCxnSpPr>
          <p:nvPr/>
        </p:nvCxnSpPr>
        <p:spPr>
          <a:xfrm>
            <a:off x="2621262" y="2381974"/>
            <a:ext cx="1454007" cy="35005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endCxn id="50" idx="2"/>
          </p:cNvCxnSpPr>
          <p:nvPr/>
        </p:nvCxnSpPr>
        <p:spPr>
          <a:xfrm>
            <a:off x="2634125" y="2460410"/>
            <a:ext cx="1407666" cy="4096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49" idx="3"/>
          </p:cNvCxnSpPr>
          <p:nvPr/>
        </p:nvCxnSpPr>
        <p:spPr>
          <a:xfrm>
            <a:off x="2646977" y="2483166"/>
            <a:ext cx="1440057" cy="3776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 rot="10800000" flipV="1">
            <a:off x="2351339" y="3367755"/>
            <a:ext cx="270159" cy="257795"/>
          </a:xfrm>
          <a:prstGeom prst="bentConnector3">
            <a:avLst>
              <a:gd name="adj1" fmla="val 1005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36" idx="2"/>
          </p:cNvCxnSpPr>
          <p:nvPr/>
        </p:nvCxnSpPr>
        <p:spPr>
          <a:xfrm flipV="1">
            <a:off x="2631897" y="2820124"/>
            <a:ext cx="1413471" cy="1767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37" idx="2"/>
          </p:cNvCxnSpPr>
          <p:nvPr/>
        </p:nvCxnSpPr>
        <p:spPr>
          <a:xfrm>
            <a:off x="2588882" y="2999702"/>
            <a:ext cx="1468251" cy="1979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48" idx="3"/>
          </p:cNvCxnSpPr>
          <p:nvPr/>
        </p:nvCxnSpPr>
        <p:spPr>
          <a:xfrm>
            <a:off x="2608601" y="3024213"/>
            <a:ext cx="1466668" cy="2858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49" idx="3"/>
          </p:cNvCxnSpPr>
          <p:nvPr/>
        </p:nvCxnSpPr>
        <p:spPr>
          <a:xfrm>
            <a:off x="2607043" y="3042782"/>
            <a:ext cx="1479991" cy="3217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50" idx="2"/>
          </p:cNvCxnSpPr>
          <p:nvPr/>
        </p:nvCxnSpPr>
        <p:spPr>
          <a:xfrm>
            <a:off x="2605024" y="3049898"/>
            <a:ext cx="1436767" cy="3506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4" idx="2"/>
          </p:cNvCxnSpPr>
          <p:nvPr/>
        </p:nvCxnSpPr>
        <p:spPr>
          <a:xfrm flipV="1">
            <a:off x="2605024" y="2439124"/>
            <a:ext cx="1452109" cy="1087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36" idx="2"/>
          </p:cNvCxnSpPr>
          <p:nvPr/>
        </p:nvCxnSpPr>
        <p:spPr>
          <a:xfrm flipV="1">
            <a:off x="2643400" y="2820124"/>
            <a:ext cx="1401968" cy="6765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37" idx="2"/>
          </p:cNvCxnSpPr>
          <p:nvPr/>
        </p:nvCxnSpPr>
        <p:spPr>
          <a:xfrm flipV="1">
            <a:off x="2591701" y="3197676"/>
            <a:ext cx="1465432" cy="331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607043" y="3560304"/>
            <a:ext cx="1380569" cy="2104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endCxn id="49" idx="2"/>
          </p:cNvCxnSpPr>
          <p:nvPr/>
        </p:nvCxnSpPr>
        <p:spPr>
          <a:xfrm>
            <a:off x="2633263" y="3560304"/>
            <a:ext cx="1420293" cy="26189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endCxn id="50" idx="3"/>
          </p:cNvCxnSpPr>
          <p:nvPr/>
        </p:nvCxnSpPr>
        <p:spPr>
          <a:xfrm>
            <a:off x="2646977" y="3569880"/>
            <a:ext cx="1428292" cy="30677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34" idx="1"/>
          </p:cNvCxnSpPr>
          <p:nvPr/>
        </p:nvCxnSpPr>
        <p:spPr>
          <a:xfrm flipV="1">
            <a:off x="2607043" y="2358302"/>
            <a:ext cx="1483568" cy="1800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endCxn id="36" idx="2"/>
          </p:cNvCxnSpPr>
          <p:nvPr/>
        </p:nvCxnSpPr>
        <p:spPr>
          <a:xfrm flipV="1">
            <a:off x="2593259" y="2820124"/>
            <a:ext cx="1452109" cy="1293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endCxn id="37" idx="2"/>
          </p:cNvCxnSpPr>
          <p:nvPr/>
        </p:nvCxnSpPr>
        <p:spPr>
          <a:xfrm flipV="1">
            <a:off x="2576359" y="3197676"/>
            <a:ext cx="1480774" cy="9345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endCxn id="48" idx="2"/>
          </p:cNvCxnSpPr>
          <p:nvPr/>
        </p:nvCxnSpPr>
        <p:spPr>
          <a:xfrm>
            <a:off x="2630773" y="4132245"/>
            <a:ext cx="1411018" cy="16694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endCxn id="49" idx="2"/>
          </p:cNvCxnSpPr>
          <p:nvPr/>
        </p:nvCxnSpPr>
        <p:spPr>
          <a:xfrm>
            <a:off x="2630773" y="4132245"/>
            <a:ext cx="1422783" cy="2046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50" idx="2"/>
          </p:cNvCxnSpPr>
          <p:nvPr/>
        </p:nvCxnSpPr>
        <p:spPr>
          <a:xfrm>
            <a:off x="2617685" y="4157930"/>
            <a:ext cx="1424106" cy="2398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endCxn id="34" idx="2"/>
          </p:cNvCxnSpPr>
          <p:nvPr/>
        </p:nvCxnSpPr>
        <p:spPr>
          <a:xfrm flipV="1">
            <a:off x="2618430" y="2439124"/>
            <a:ext cx="1438703" cy="28946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endCxn id="36" idx="2"/>
          </p:cNvCxnSpPr>
          <p:nvPr/>
        </p:nvCxnSpPr>
        <p:spPr>
          <a:xfrm flipV="1">
            <a:off x="2644760" y="2820124"/>
            <a:ext cx="1400608" cy="2449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endCxn id="37" idx="2"/>
          </p:cNvCxnSpPr>
          <p:nvPr/>
        </p:nvCxnSpPr>
        <p:spPr>
          <a:xfrm flipV="1">
            <a:off x="2631289" y="3197676"/>
            <a:ext cx="1425844" cy="2122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endCxn id="48" idx="2"/>
          </p:cNvCxnSpPr>
          <p:nvPr/>
        </p:nvCxnSpPr>
        <p:spPr>
          <a:xfrm>
            <a:off x="2605024" y="5386282"/>
            <a:ext cx="1436767" cy="415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endCxn id="49" idx="2"/>
          </p:cNvCxnSpPr>
          <p:nvPr/>
        </p:nvCxnSpPr>
        <p:spPr>
          <a:xfrm>
            <a:off x="2631289" y="5371424"/>
            <a:ext cx="1422267" cy="807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endCxn id="50" idx="2"/>
          </p:cNvCxnSpPr>
          <p:nvPr/>
        </p:nvCxnSpPr>
        <p:spPr>
          <a:xfrm>
            <a:off x="2603466" y="5371424"/>
            <a:ext cx="1438325" cy="11853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endCxn id="50" idx="2"/>
          </p:cNvCxnSpPr>
          <p:nvPr/>
        </p:nvCxnSpPr>
        <p:spPr>
          <a:xfrm>
            <a:off x="2589682" y="5827377"/>
            <a:ext cx="1452109" cy="729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49" idx="2"/>
          </p:cNvCxnSpPr>
          <p:nvPr/>
        </p:nvCxnSpPr>
        <p:spPr>
          <a:xfrm>
            <a:off x="2589682" y="5827377"/>
            <a:ext cx="1463874" cy="3518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endCxn id="48" idx="2"/>
          </p:cNvCxnSpPr>
          <p:nvPr/>
        </p:nvCxnSpPr>
        <p:spPr>
          <a:xfrm flipV="1">
            <a:off x="2592971" y="5801692"/>
            <a:ext cx="1448820" cy="63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37" idx="2"/>
          </p:cNvCxnSpPr>
          <p:nvPr/>
        </p:nvCxnSpPr>
        <p:spPr>
          <a:xfrm flipV="1">
            <a:off x="2634125" y="3197676"/>
            <a:ext cx="1423008" cy="26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endCxn id="36" idx="2"/>
          </p:cNvCxnSpPr>
          <p:nvPr/>
        </p:nvCxnSpPr>
        <p:spPr>
          <a:xfrm flipV="1">
            <a:off x="2635212" y="2820124"/>
            <a:ext cx="1410156" cy="295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34" idx="1"/>
          </p:cNvCxnSpPr>
          <p:nvPr/>
        </p:nvCxnSpPr>
        <p:spPr>
          <a:xfrm flipV="1">
            <a:off x="2657559" y="2358302"/>
            <a:ext cx="1433052" cy="33952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 Placeholder 32"/>
          <p:cNvSpPr txBox="1"/>
          <p:nvPr/>
        </p:nvSpPr>
        <p:spPr>
          <a:xfrm>
            <a:off x="5750042" y="3918598"/>
            <a:ext cx="210948" cy="25836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5696033" y="3163494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5707798" y="3541046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5696033" y="5079112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连接符 159"/>
          <p:cNvCxnSpPr>
            <a:stCxn id="34" idx="6"/>
            <a:endCxn id="155" idx="1"/>
          </p:cNvCxnSpPr>
          <p:nvPr/>
        </p:nvCxnSpPr>
        <p:spPr>
          <a:xfrm>
            <a:off x="4285733" y="2439124"/>
            <a:ext cx="1443778" cy="757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36" idx="6"/>
            <a:endCxn id="155" idx="1"/>
          </p:cNvCxnSpPr>
          <p:nvPr/>
        </p:nvCxnSpPr>
        <p:spPr>
          <a:xfrm>
            <a:off x="4273968" y="2820124"/>
            <a:ext cx="1455543" cy="376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37" idx="6"/>
            <a:endCxn id="155" idx="1"/>
          </p:cNvCxnSpPr>
          <p:nvPr/>
        </p:nvCxnSpPr>
        <p:spPr>
          <a:xfrm flipV="1">
            <a:off x="4285733" y="3196972"/>
            <a:ext cx="1443778" cy="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48" idx="7"/>
            <a:endCxn id="155" idx="2"/>
          </p:cNvCxnSpPr>
          <p:nvPr/>
        </p:nvCxnSpPr>
        <p:spPr>
          <a:xfrm flipV="1">
            <a:off x="4236913" y="3277794"/>
            <a:ext cx="1459120" cy="24430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49" idx="7"/>
            <a:endCxn id="155" idx="2"/>
          </p:cNvCxnSpPr>
          <p:nvPr/>
        </p:nvCxnSpPr>
        <p:spPr>
          <a:xfrm flipV="1">
            <a:off x="4248678" y="3277794"/>
            <a:ext cx="1447355" cy="28206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50" idx="6"/>
            <a:endCxn id="155" idx="2"/>
          </p:cNvCxnSpPr>
          <p:nvPr/>
        </p:nvCxnSpPr>
        <p:spPr>
          <a:xfrm flipV="1">
            <a:off x="4270391" y="3277794"/>
            <a:ext cx="1425642" cy="3279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34" idx="6"/>
            <a:endCxn id="156" idx="1"/>
          </p:cNvCxnSpPr>
          <p:nvPr/>
        </p:nvCxnSpPr>
        <p:spPr>
          <a:xfrm>
            <a:off x="4285733" y="2439124"/>
            <a:ext cx="1455543" cy="113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4286881" y="2834280"/>
            <a:ext cx="1467308" cy="75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36" idx="6"/>
            <a:endCxn id="157" idx="1"/>
          </p:cNvCxnSpPr>
          <p:nvPr/>
        </p:nvCxnSpPr>
        <p:spPr>
          <a:xfrm>
            <a:off x="4273968" y="2820124"/>
            <a:ext cx="1455543" cy="2292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37" idx="6"/>
            <a:endCxn id="156" idx="1"/>
          </p:cNvCxnSpPr>
          <p:nvPr/>
        </p:nvCxnSpPr>
        <p:spPr>
          <a:xfrm>
            <a:off x="4285733" y="3197676"/>
            <a:ext cx="1455543" cy="376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37" idx="6"/>
            <a:endCxn id="157" idx="1"/>
          </p:cNvCxnSpPr>
          <p:nvPr/>
        </p:nvCxnSpPr>
        <p:spPr>
          <a:xfrm>
            <a:off x="4285733" y="3197676"/>
            <a:ext cx="1443778" cy="19149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48" idx="6"/>
            <a:endCxn id="157" idx="1"/>
          </p:cNvCxnSpPr>
          <p:nvPr/>
        </p:nvCxnSpPr>
        <p:spPr>
          <a:xfrm flipV="1">
            <a:off x="4270391" y="5112590"/>
            <a:ext cx="1459120" cy="689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50" idx="6"/>
            <a:endCxn id="157" idx="0"/>
          </p:cNvCxnSpPr>
          <p:nvPr/>
        </p:nvCxnSpPr>
        <p:spPr>
          <a:xfrm flipV="1">
            <a:off x="4270391" y="5079112"/>
            <a:ext cx="1539942" cy="1477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49" idx="7"/>
            <a:endCxn id="156" idx="2"/>
          </p:cNvCxnSpPr>
          <p:nvPr/>
        </p:nvCxnSpPr>
        <p:spPr>
          <a:xfrm flipV="1">
            <a:off x="4248678" y="3655346"/>
            <a:ext cx="1459120" cy="24430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49" idx="6"/>
            <a:endCxn id="157" idx="1"/>
          </p:cNvCxnSpPr>
          <p:nvPr/>
        </p:nvCxnSpPr>
        <p:spPr>
          <a:xfrm flipV="1">
            <a:off x="4282156" y="5112590"/>
            <a:ext cx="1447355" cy="10666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34" idx="6"/>
            <a:endCxn id="157" idx="1"/>
          </p:cNvCxnSpPr>
          <p:nvPr/>
        </p:nvCxnSpPr>
        <p:spPr>
          <a:xfrm>
            <a:off x="4285733" y="2439124"/>
            <a:ext cx="1443778" cy="2673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48" idx="7"/>
            <a:endCxn id="156" idx="2"/>
          </p:cNvCxnSpPr>
          <p:nvPr/>
        </p:nvCxnSpPr>
        <p:spPr>
          <a:xfrm flipV="1">
            <a:off x="4236913" y="3655346"/>
            <a:ext cx="1470885" cy="2065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 Placeholder 32"/>
          <p:cNvSpPr txBox="1"/>
          <p:nvPr/>
        </p:nvSpPr>
        <p:spPr>
          <a:xfrm>
            <a:off x="6034708" y="2818048"/>
            <a:ext cx="1635334" cy="2512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0.98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林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0.02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王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0.23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任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26" name="Text Placeholder 33"/>
          <p:cNvSpPr txBox="1"/>
          <p:nvPr/>
        </p:nvSpPr>
        <p:spPr>
          <a:xfrm>
            <a:off x="612511" y="1325194"/>
            <a:ext cx="1286764" cy="3511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Input</a:t>
            </a:r>
            <a:endParaRPr lang="en-AU" sz="2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27" name="Text Placeholder 33"/>
          <p:cNvSpPr txBox="1"/>
          <p:nvPr/>
        </p:nvSpPr>
        <p:spPr>
          <a:xfrm>
            <a:off x="1652856" y="1302153"/>
            <a:ext cx="1623529" cy="3511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Conv Layer</a:t>
            </a:r>
            <a:endParaRPr lang="en-AU" sz="2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28" name="Text Placeholder 33"/>
          <p:cNvSpPr txBox="1"/>
          <p:nvPr/>
        </p:nvSpPr>
        <p:spPr>
          <a:xfrm>
            <a:off x="3135587" y="1295247"/>
            <a:ext cx="1974052" cy="84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Fully Connected</a:t>
            </a:r>
          </a:p>
          <a:p>
            <a:pPr marL="0" indent="0" algn="ctr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 Layer</a:t>
            </a:r>
            <a:endParaRPr lang="en-AU" sz="2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29" name="Text Placeholder 33"/>
          <p:cNvSpPr txBox="1"/>
          <p:nvPr/>
        </p:nvSpPr>
        <p:spPr>
          <a:xfrm>
            <a:off x="5750042" y="1302153"/>
            <a:ext cx="1286764" cy="3557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Output</a:t>
            </a:r>
            <a:endParaRPr lang="en-AU" sz="2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30" name="Text Placeholder 32"/>
          <p:cNvSpPr txBox="1"/>
          <p:nvPr/>
        </p:nvSpPr>
        <p:spPr>
          <a:xfrm>
            <a:off x="8423867" y="2569594"/>
            <a:ext cx="2844443" cy="25836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Change recognition to classification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Study features of Oracle bone scripts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1" name="Text Placeholder 33"/>
          <p:cNvSpPr txBox="1"/>
          <p:nvPr/>
        </p:nvSpPr>
        <p:spPr>
          <a:xfrm>
            <a:off x="8940223" y="1873214"/>
            <a:ext cx="3329552" cy="59772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+mn-lt"/>
                <a:cs typeface="+mn-ea"/>
                <a:sym typeface="+mn-lt"/>
              </a:rPr>
              <a:t>Method Outline</a:t>
            </a:r>
            <a:endParaRPr lang="en-AU" sz="3200" dirty="0">
              <a:latin typeface="+mn-lt"/>
              <a:cs typeface="+mn-ea"/>
              <a:sym typeface="+mn-lt"/>
            </a:endParaRPr>
          </a:p>
        </p:txBody>
      </p:sp>
      <p:sp>
        <p:nvSpPr>
          <p:cNvPr id="232" name="Oval 117"/>
          <p:cNvSpPr/>
          <p:nvPr/>
        </p:nvSpPr>
        <p:spPr>
          <a:xfrm>
            <a:off x="8340435" y="18232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3" name="Freeform 129"/>
          <p:cNvSpPr>
            <a:spLocks noEditPoints="1" noChangeArrowheads="1"/>
          </p:cNvSpPr>
          <p:nvPr/>
        </p:nvSpPr>
        <p:spPr bwMode="auto">
          <a:xfrm>
            <a:off x="8423867" y="19737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6946334" y="3067896"/>
            <a:ext cx="414747" cy="411135"/>
          </a:xfrm>
          <a:prstGeom prst="rect">
            <a:avLst/>
          </a:prstGeom>
          <a:noFill/>
          <a:ln w="28575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Text Placeholder 33"/>
          <p:cNvSpPr txBox="1"/>
          <p:nvPr/>
        </p:nvSpPr>
        <p:spPr>
          <a:xfrm>
            <a:off x="6717699" y="1305912"/>
            <a:ext cx="1593788" cy="3557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Classification</a:t>
            </a:r>
            <a:endParaRPr lang="en-AU" sz="20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83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Convolutional Neural 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 Placeholder 32"/>
          <p:cNvSpPr txBox="1"/>
          <p:nvPr/>
        </p:nvSpPr>
        <p:spPr>
          <a:xfrm>
            <a:off x="2244345" y="5276957"/>
            <a:ext cx="4219073" cy="4140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Structure of Base Line Implementation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5A770C-7130-4977-819D-400CE862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5" y="1598139"/>
            <a:ext cx="8524434" cy="3572644"/>
          </a:xfrm>
          <a:prstGeom prst="rect">
            <a:avLst/>
          </a:prstGeom>
        </p:spPr>
      </p:pic>
      <p:sp>
        <p:nvSpPr>
          <p:cNvPr id="15" name="Text Placeholder 33"/>
          <p:cNvSpPr txBox="1"/>
          <p:nvPr/>
        </p:nvSpPr>
        <p:spPr>
          <a:xfrm>
            <a:off x="8940223" y="1873214"/>
            <a:ext cx="3329552" cy="59772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>
                <a:latin typeface="+mn-lt"/>
                <a:cs typeface="+mn-ea"/>
                <a:sym typeface="+mn-lt"/>
              </a:rPr>
              <a:t>Structure</a:t>
            </a:r>
            <a:endParaRPr lang="en-AU" sz="3200" dirty="0">
              <a:latin typeface="+mn-lt"/>
              <a:cs typeface="+mn-ea"/>
              <a:sym typeface="+mn-lt"/>
            </a:endParaRPr>
          </a:p>
        </p:txBody>
      </p:sp>
      <p:sp>
        <p:nvSpPr>
          <p:cNvPr id="16" name="Oval 117"/>
          <p:cNvSpPr/>
          <p:nvPr/>
        </p:nvSpPr>
        <p:spPr>
          <a:xfrm>
            <a:off x="8340435" y="18232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Freeform 129"/>
          <p:cNvSpPr>
            <a:spLocks noEditPoints="1" noChangeArrowheads="1"/>
          </p:cNvSpPr>
          <p:nvPr/>
        </p:nvSpPr>
        <p:spPr bwMode="auto">
          <a:xfrm>
            <a:off x="8423867" y="19737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76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Convolutional Neural 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89" y="1283292"/>
            <a:ext cx="5786009" cy="1233707"/>
          </a:xfrm>
          <a:prstGeom prst="rect">
            <a:avLst/>
          </a:prstGeom>
        </p:spPr>
      </p:pic>
      <p:sp>
        <p:nvSpPr>
          <p:cNvPr id="10" name="Text Placeholder 32"/>
          <p:cNvSpPr txBox="1"/>
          <p:nvPr/>
        </p:nvSpPr>
        <p:spPr>
          <a:xfrm>
            <a:off x="8069030" y="5230908"/>
            <a:ext cx="2844443" cy="25836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Text Placeholder 32"/>
          <p:cNvSpPr txBox="1"/>
          <p:nvPr/>
        </p:nvSpPr>
        <p:spPr>
          <a:xfrm>
            <a:off x="8423867" y="2569594"/>
            <a:ext cx="3627106" cy="25836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High accuracy (&gt;70%)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Influence of layer quantity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Influence of learning rate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Influence of dropout rate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Text Placeholder 32"/>
          <p:cNvSpPr txBox="1"/>
          <p:nvPr/>
        </p:nvSpPr>
        <p:spPr>
          <a:xfrm>
            <a:off x="2601713" y="2420747"/>
            <a:ext cx="2543572" cy="4140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Typical Parameter Table</a:t>
            </a:r>
          </a:p>
        </p:txBody>
      </p:sp>
      <p:sp>
        <p:nvSpPr>
          <p:cNvPr id="12" name="Text Placeholder 32"/>
          <p:cNvSpPr txBox="1"/>
          <p:nvPr/>
        </p:nvSpPr>
        <p:spPr>
          <a:xfrm>
            <a:off x="2792989" y="6314962"/>
            <a:ext cx="3060700" cy="4140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Accuracy of Each Experiment</a:t>
            </a:r>
          </a:p>
        </p:txBody>
      </p:sp>
      <p:sp>
        <p:nvSpPr>
          <p:cNvPr id="13" name="Text Placeholder 33"/>
          <p:cNvSpPr txBox="1"/>
          <p:nvPr/>
        </p:nvSpPr>
        <p:spPr>
          <a:xfrm>
            <a:off x="8945888" y="1883348"/>
            <a:ext cx="3329552" cy="59772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+mn-lt"/>
                <a:cs typeface="+mn-ea"/>
                <a:sym typeface="+mn-lt"/>
              </a:rPr>
              <a:t>Result Analysis</a:t>
            </a:r>
            <a:endParaRPr lang="en-AU" sz="3200" dirty="0">
              <a:latin typeface="+mn-lt"/>
              <a:cs typeface="+mn-ea"/>
              <a:sym typeface="+mn-lt"/>
            </a:endParaRPr>
          </a:p>
        </p:txBody>
      </p:sp>
      <p:sp>
        <p:nvSpPr>
          <p:cNvPr id="14" name="Oval 117"/>
          <p:cNvSpPr/>
          <p:nvPr/>
        </p:nvSpPr>
        <p:spPr>
          <a:xfrm>
            <a:off x="8340435" y="18232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Freeform 129"/>
          <p:cNvSpPr>
            <a:spLocks noEditPoints="1" noChangeArrowheads="1"/>
          </p:cNvSpPr>
          <p:nvPr/>
        </p:nvSpPr>
        <p:spPr bwMode="auto">
          <a:xfrm>
            <a:off x="8423867" y="19737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68" y="2922563"/>
            <a:ext cx="6380849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Convolutional Neural 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415" y="2345268"/>
            <a:ext cx="5086350" cy="12477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767" y="3605018"/>
            <a:ext cx="5095875" cy="60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415" y="4201890"/>
            <a:ext cx="5091752" cy="1857375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1042724" y="1282798"/>
            <a:ext cx="817696" cy="39633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mic Sans MS" panose="030F0702030302020204" pitchFamily="66" charset="0"/>
              </a:rPr>
              <a:t>Target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742303" y="1281609"/>
            <a:ext cx="788246" cy="39137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mic Sans MS" panose="030F0702030302020204" pitchFamily="66" charset="0"/>
              </a:rPr>
              <a:t>Oracle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41272" y="1282757"/>
            <a:ext cx="1090462" cy="3839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mic Sans MS" panose="030F0702030302020204" pitchFamily="66" charset="0"/>
              </a:rPr>
              <a:t>Prediction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9894" y="1282757"/>
            <a:ext cx="3004747" cy="383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mic Sans MS" panose="030F0702030302020204" pitchFamily="66" charset="0"/>
              </a:rPr>
              <a:t>Prediction’s Real Oracle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6" name="Text Placeholder 32"/>
          <p:cNvSpPr txBox="1"/>
          <p:nvPr/>
        </p:nvSpPr>
        <p:spPr>
          <a:xfrm>
            <a:off x="8423867" y="2569594"/>
            <a:ext cx="3627106" cy="25836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Reasonable prediction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Not strong generalization ability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7" name="Text Placeholder 33"/>
          <p:cNvSpPr txBox="1"/>
          <p:nvPr/>
        </p:nvSpPr>
        <p:spPr>
          <a:xfrm>
            <a:off x="8945888" y="1883348"/>
            <a:ext cx="3329552" cy="59772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+mn-lt"/>
                <a:cs typeface="+mn-ea"/>
                <a:sym typeface="+mn-lt"/>
              </a:rPr>
              <a:t>Result Analysis</a:t>
            </a:r>
            <a:endParaRPr lang="en-AU" sz="3200" dirty="0">
              <a:latin typeface="+mn-lt"/>
              <a:cs typeface="+mn-ea"/>
              <a:sym typeface="+mn-lt"/>
            </a:endParaRPr>
          </a:p>
        </p:txBody>
      </p:sp>
      <p:sp>
        <p:nvSpPr>
          <p:cNvPr id="25" name="Oval 117"/>
          <p:cNvSpPr/>
          <p:nvPr/>
        </p:nvSpPr>
        <p:spPr>
          <a:xfrm>
            <a:off x="8340435" y="18232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Freeform 129"/>
          <p:cNvSpPr>
            <a:spLocks noEditPoints="1" noChangeArrowheads="1"/>
          </p:cNvSpPr>
          <p:nvPr/>
        </p:nvSpPr>
        <p:spPr bwMode="auto">
          <a:xfrm>
            <a:off x="8423867" y="19737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767" y="1739735"/>
            <a:ext cx="5086350" cy="628650"/>
          </a:xfrm>
          <a:prstGeom prst="rect">
            <a:avLst/>
          </a:prstGeom>
        </p:spPr>
      </p:pic>
      <p:sp>
        <p:nvSpPr>
          <p:cNvPr id="27" name="Text Placeholder 32"/>
          <p:cNvSpPr txBox="1"/>
          <p:nvPr/>
        </p:nvSpPr>
        <p:spPr>
          <a:xfrm>
            <a:off x="2549715" y="6059265"/>
            <a:ext cx="2731749" cy="4140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CNN Classification Results</a:t>
            </a:r>
          </a:p>
        </p:txBody>
      </p:sp>
    </p:spTree>
    <p:extLst>
      <p:ext uri="{BB962C8B-B14F-4D97-AF65-F5344CB8AC3E}">
        <p14:creationId xmlns:p14="http://schemas.microsoft.com/office/powerpoint/2010/main" val="11843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Convolutional Neural 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A5FF6-1427-457D-98A2-B9DC6CE4A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74" y="1551122"/>
            <a:ext cx="4408928" cy="4408928"/>
          </a:xfrm>
          <a:prstGeom prst="rect">
            <a:avLst/>
          </a:prstGeom>
        </p:spPr>
      </p:pic>
      <p:sp>
        <p:nvSpPr>
          <p:cNvPr id="8" name="Text Placeholder 33"/>
          <p:cNvSpPr txBox="1"/>
          <p:nvPr/>
        </p:nvSpPr>
        <p:spPr>
          <a:xfrm>
            <a:off x="8945888" y="1860133"/>
            <a:ext cx="3329552" cy="59772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+mn-lt"/>
                <a:cs typeface="+mn-ea"/>
                <a:sym typeface="+mn-lt"/>
              </a:rPr>
              <a:t>Slow Training</a:t>
            </a:r>
            <a:endParaRPr lang="en-AU" sz="3200" dirty="0">
              <a:latin typeface="+mn-lt"/>
              <a:cs typeface="+mn-ea"/>
              <a:sym typeface="+mn-lt"/>
            </a:endParaRPr>
          </a:p>
        </p:txBody>
      </p:sp>
      <p:sp>
        <p:nvSpPr>
          <p:cNvPr id="12" name="Oval 117"/>
          <p:cNvSpPr/>
          <p:nvPr/>
        </p:nvSpPr>
        <p:spPr>
          <a:xfrm>
            <a:off x="8340435" y="18232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Freeform 129"/>
          <p:cNvSpPr>
            <a:spLocks noEditPoints="1" noChangeArrowheads="1"/>
          </p:cNvSpPr>
          <p:nvPr/>
        </p:nvSpPr>
        <p:spPr bwMode="auto">
          <a:xfrm>
            <a:off x="8423867" y="19737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Convolutional Neural 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761" y="1491615"/>
            <a:ext cx="4826318" cy="38747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18" y="1491615"/>
            <a:ext cx="4826318" cy="387477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988232" y="3429000"/>
            <a:ext cx="581505" cy="50044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 Placeholder 33"/>
          <p:cNvSpPr txBox="1"/>
          <p:nvPr/>
        </p:nvSpPr>
        <p:spPr>
          <a:xfrm>
            <a:off x="8945888" y="1860133"/>
            <a:ext cx="3329552" cy="59772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+mn-lt"/>
                <a:cs typeface="+mn-ea"/>
                <a:sym typeface="+mn-lt"/>
              </a:rPr>
              <a:t>Thinning</a:t>
            </a:r>
            <a:endParaRPr lang="en-AU" sz="3200" dirty="0">
              <a:latin typeface="+mn-lt"/>
              <a:cs typeface="+mn-ea"/>
              <a:sym typeface="+mn-lt"/>
            </a:endParaRPr>
          </a:p>
        </p:txBody>
      </p:sp>
      <p:sp>
        <p:nvSpPr>
          <p:cNvPr id="14" name="Oval 117"/>
          <p:cNvSpPr/>
          <p:nvPr/>
        </p:nvSpPr>
        <p:spPr>
          <a:xfrm>
            <a:off x="8340435" y="18232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Freeform 129"/>
          <p:cNvSpPr>
            <a:spLocks noEditPoints="1" noChangeArrowheads="1"/>
          </p:cNvSpPr>
          <p:nvPr/>
        </p:nvSpPr>
        <p:spPr bwMode="auto">
          <a:xfrm>
            <a:off x="8423867" y="19737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" name="Text Placeholder 32"/>
          <p:cNvSpPr txBox="1"/>
          <p:nvPr/>
        </p:nvSpPr>
        <p:spPr>
          <a:xfrm>
            <a:off x="1918266" y="5383368"/>
            <a:ext cx="778150" cy="4140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Before</a:t>
            </a:r>
          </a:p>
        </p:txBody>
      </p:sp>
      <p:sp>
        <p:nvSpPr>
          <p:cNvPr id="18" name="Text Placeholder 32"/>
          <p:cNvSpPr txBox="1"/>
          <p:nvPr/>
        </p:nvSpPr>
        <p:spPr>
          <a:xfrm>
            <a:off x="5884531" y="5383368"/>
            <a:ext cx="614777" cy="4140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012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/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Generative </a:t>
            </a:r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Adversarial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Text Placeholder 32"/>
          <p:cNvSpPr txBox="1"/>
          <p:nvPr/>
        </p:nvSpPr>
        <p:spPr>
          <a:xfrm>
            <a:off x="389202" y="1820932"/>
            <a:ext cx="5533926" cy="46964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23B48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GAN used in </a:t>
            </a:r>
            <a:r>
              <a:rPr lang="en-US" altLang="zh-CN" sz="2400" b="1" dirty="0" smtClean="0">
                <a:solidFill>
                  <a:srgbClr val="F23B48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specific situation</a:t>
            </a:r>
            <a:endParaRPr lang="en-US" altLang="zh-CN" sz="2400" b="1" dirty="0">
              <a:solidFill>
                <a:srgbClr val="F23B48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3D generation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(3D-GAN, I-GAN, PrGAN, IWGAN, etc.)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physics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(LAGAN, CaloGAN, etc.)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medical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(AnoGAN, GAN-sep, Fila-GAN, medGAN, etc.)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face synthesis and recognition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(GAN-VFS, TP-GAN, DR-GAN)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23B48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Other GAN </a:t>
            </a:r>
            <a:r>
              <a:rPr lang="en-US" altLang="zh-CN" sz="2400" b="1" dirty="0" smtClean="0">
                <a:solidFill>
                  <a:srgbClr val="F23B48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variations</a:t>
            </a:r>
            <a:endParaRPr lang="en-US" altLang="zh-CN" sz="2400" b="1" dirty="0">
              <a:solidFill>
                <a:srgbClr val="F23B48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Wasserstein GAN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, </a:t>
            </a:r>
            <a:r>
              <a:rPr lang="en-US" altLang="zh-CN" sz="1600" b="1" dirty="0" err="1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Softmax</a:t>
            </a:r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GAN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, etc.</a:t>
            </a:r>
          </a:p>
          <a:p>
            <a:pPr lvl="1" algn="just">
              <a:lnSpc>
                <a:spcPct val="150000"/>
              </a:lnSpc>
            </a:pPr>
            <a:endParaRPr lang="en-US" altLang="zh-CN" sz="176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Text Placeholder 32"/>
          <p:cNvSpPr txBox="1"/>
          <p:nvPr/>
        </p:nvSpPr>
        <p:spPr>
          <a:xfrm>
            <a:off x="6430290" y="1826712"/>
            <a:ext cx="6119032" cy="46964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23B48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GAN with improvement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instability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(Dualing GAN, Discrete GAN, EBGAN, DAN, etc.)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mode collapse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(DRAGAN, Bayesian GAN, Unrolled GAN, etc.)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class label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(ss-infoGAN, Dual-GAN, etc.)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expensive paired data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(DiscoGAN, Cycle GAN, etc.)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23B48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GAN with </a:t>
            </a:r>
            <a:r>
              <a:rPr lang="en-US" altLang="zh-CN" sz="2400" b="1" dirty="0" smtClean="0">
                <a:solidFill>
                  <a:srgbClr val="F23B48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combination</a:t>
            </a:r>
            <a:endParaRPr lang="en-US" altLang="zh-CN" sz="2400" b="1" dirty="0">
              <a:solidFill>
                <a:srgbClr val="F23B48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AE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(Auto-encoding GAN, BEGAN, etc.)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VAE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(VAE-GAN, IWGAN, CAVE-GAN, etc.)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Text Placeholder 33"/>
          <p:cNvSpPr txBox="1"/>
          <p:nvPr/>
        </p:nvSpPr>
        <p:spPr>
          <a:xfrm>
            <a:off x="876708" y="1215746"/>
            <a:ext cx="7461574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GAN Zoo</a:t>
            </a:r>
            <a:endParaRPr lang="en-AU" sz="32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2" name="Oval 117"/>
          <p:cNvSpPr/>
          <p:nvPr/>
        </p:nvSpPr>
        <p:spPr>
          <a:xfrm>
            <a:off x="271255" y="11631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Freeform 129"/>
          <p:cNvSpPr>
            <a:spLocks noEditPoints="1" noChangeArrowheads="1"/>
          </p:cNvSpPr>
          <p:nvPr/>
        </p:nvSpPr>
        <p:spPr bwMode="auto">
          <a:xfrm>
            <a:off x="354687" y="13136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83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Generative </a:t>
            </a:r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Adversarial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Text Placeholder 33"/>
          <p:cNvSpPr txBox="1"/>
          <p:nvPr/>
        </p:nvSpPr>
        <p:spPr>
          <a:xfrm>
            <a:off x="876708" y="1215746"/>
            <a:ext cx="7461574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Conditional GAN Method Outline</a:t>
            </a:r>
            <a:endParaRPr lang="en-AU" sz="32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3" name="Oval 117"/>
          <p:cNvSpPr/>
          <p:nvPr/>
        </p:nvSpPr>
        <p:spPr>
          <a:xfrm>
            <a:off x="271255" y="11631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Freeform 129"/>
          <p:cNvSpPr>
            <a:spLocks noEditPoints="1" noChangeArrowheads="1"/>
          </p:cNvSpPr>
          <p:nvPr/>
        </p:nvSpPr>
        <p:spPr bwMode="auto">
          <a:xfrm>
            <a:off x="354687" y="13136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B2554565-2E55-49B7-A6E9-B512DCF5BBDB}"/>
              </a:ext>
            </a:extLst>
          </p:cNvPr>
          <p:cNvSpPr txBox="1"/>
          <p:nvPr/>
        </p:nvSpPr>
        <p:spPr>
          <a:xfrm>
            <a:off x="876708" y="2410535"/>
            <a:ext cx="3843573" cy="3386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CGANs add boundaries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to original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GANs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Pix2Pix is an improved version of CGAN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Noise addition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0FF43-7663-4254-B809-95789EEAC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60" y="2068911"/>
            <a:ext cx="5926316" cy="388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Generative </a:t>
            </a:r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Adversarial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Text Placeholder 33"/>
          <p:cNvSpPr txBox="1"/>
          <p:nvPr/>
        </p:nvSpPr>
        <p:spPr>
          <a:xfrm>
            <a:off x="896364" y="1321598"/>
            <a:ext cx="9733536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Conditional GAN Results</a:t>
            </a:r>
            <a:endParaRPr lang="en-AU" sz="32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3" name="Oval 117"/>
          <p:cNvSpPr/>
          <p:nvPr/>
        </p:nvSpPr>
        <p:spPr>
          <a:xfrm>
            <a:off x="271255" y="11631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Freeform 129"/>
          <p:cNvSpPr>
            <a:spLocks noEditPoints="1" noChangeArrowheads="1"/>
          </p:cNvSpPr>
          <p:nvPr/>
        </p:nvSpPr>
        <p:spPr bwMode="auto">
          <a:xfrm>
            <a:off x="354687" y="13136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E57BCE6F-2A1B-4317-BF26-DAACF893DC2A}"/>
              </a:ext>
            </a:extLst>
          </p:cNvPr>
          <p:cNvSpPr txBox="1"/>
          <p:nvPr/>
        </p:nvSpPr>
        <p:spPr>
          <a:xfrm>
            <a:off x="3534538" y="5789876"/>
            <a:ext cx="5335141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+mn-lt"/>
                <a:cs typeface="+mn-ea"/>
                <a:sym typeface="+mn-lt"/>
              </a:rPr>
              <a:t>Samples from </a:t>
            </a:r>
            <a:r>
              <a:rPr lang="en-US" altLang="zh-CN" sz="3200" dirty="0">
                <a:latin typeface="+mn-lt"/>
                <a:cs typeface="+mn-ea"/>
                <a:sym typeface="+mn-lt"/>
              </a:rPr>
              <a:t>2</a:t>
            </a:r>
            <a:r>
              <a:rPr lang="en-US" sz="3200" dirty="0">
                <a:latin typeface="+mn-lt"/>
                <a:cs typeface="+mn-ea"/>
                <a:sym typeface="+mn-lt"/>
              </a:rPr>
              <a:t>00 Epochs</a:t>
            </a:r>
            <a:endParaRPr lang="en-AU" sz="32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64D9AF-D455-4544-8001-3FAE9E055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65" y="3126795"/>
            <a:ext cx="2438400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F47A80-D04B-47D2-9388-4B4B05508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64" y="3121998"/>
            <a:ext cx="2438400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89CB6B-1628-44C8-9C2E-1D20387CD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98" y="3121998"/>
            <a:ext cx="2438400" cy="243840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4697464" y="1915033"/>
            <a:ext cx="2463877" cy="10480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latin typeface="Comic Sans MS" panose="030F0702030302020204" pitchFamily="66" charset="0"/>
              </a:rPr>
              <a:t>Fake Bronze Script</a:t>
            </a:r>
            <a:endParaRPr lang="zh-CN" altLang="en-US" sz="1500" b="1" dirty="0">
              <a:latin typeface="Comic Sans MS" panose="030F0702030302020204" pitchFamily="66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72365" y="1915033"/>
            <a:ext cx="2438400" cy="10351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Comic Sans MS" panose="030F0702030302020204" pitchFamily="66" charset="0"/>
              </a:rPr>
              <a:t>Oracle Bone Script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283599" y="1915032"/>
            <a:ext cx="2438400" cy="10480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Comic Sans MS" panose="030F0702030302020204" pitchFamily="66" charset="0"/>
              </a:rPr>
              <a:t>Target Bronze Script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Generative </a:t>
            </a:r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Adversarial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Oval 117"/>
          <p:cNvSpPr/>
          <p:nvPr/>
        </p:nvSpPr>
        <p:spPr>
          <a:xfrm>
            <a:off x="271255" y="11631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Freeform 129"/>
          <p:cNvSpPr>
            <a:spLocks noEditPoints="1" noChangeArrowheads="1"/>
          </p:cNvSpPr>
          <p:nvPr/>
        </p:nvSpPr>
        <p:spPr bwMode="auto">
          <a:xfrm>
            <a:off x="354687" y="13136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12" name="Picture 11" descr="A picture containing hand&#10;&#10;Description generated with high confidence">
            <a:extLst>
              <a:ext uri="{FF2B5EF4-FFF2-40B4-BE49-F238E27FC236}">
                <a16:creationId xmlns:a16="http://schemas.microsoft.com/office/drawing/2014/main" id="{DAD43149-C109-4136-91B7-7B5320318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81" y="3121998"/>
            <a:ext cx="2438400" cy="2438400"/>
          </a:xfrm>
          <a:prstGeom prst="rect">
            <a:avLst/>
          </a:prstGeom>
        </p:spPr>
      </p:pic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E57BCE6F-2A1B-4317-BF26-DAACF893DC2A}"/>
              </a:ext>
            </a:extLst>
          </p:cNvPr>
          <p:cNvSpPr txBox="1"/>
          <p:nvPr/>
        </p:nvSpPr>
        <p:spPr>
          <a:xfrm>
            <a:off x="3534538" y="5789876"/>
            <a:ext cx="5335141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+mn-lt"/>
                <a:cs typeface="+mn-ea"/>
                <a:sym typeface="+mn-lt"/>
              </a:rPr>
              <a:t>Samples from </a:t>
            </a:r>
            <a:r>
              <a:rPr lang="en-US" altLang="zh-CN" sz="3200" dirty="0">
                <a:latin typeface="+mn-lt"/>
                <a:cs typeface="+mn-ea"/>
                <a:sym typeface="+mn-lt"/>
              </a:rPr>
              <a:t>50</a:t>
            </a:r>
            <a:r>
              <a:rPr lang="en-US" sz="3200" dirty="0">
                <a:latin typeface="+mn-lt"/>
                <a:cs typeface="+mn-ea"/>
                <a:sym typeface="+mn-lt"/>
              </a:rPr>
              <a:t>00 Epochs</a:t>
            </a:r>
            <a:endParaRPr lang="en-AU" sz="32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4B64D9AF-D455-4544-8001-3FAE9E055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65" y="3126795"/>
            <a:ext cx="2438400" cy="2438400"/>
          </a:xfrm>
          <a:prstGeom prst="rect">
            <a:avLst/>
          </a:prstGeom>
        </p:spPr>
      </p:pic>
      <p:pic>
        <p:nvPicPr>
          <p:cNvPr id="17" name="Picture 20">
            <a:extLst>
              <a:ext uri="{FF2B5EF4-FFF2-40B4-BE49-F238E27FC236}">
                <a16:creationId xmlns:a16="http://schemas.microsoft.com/office/drawing/2014/main" id="{A589CB6B-1628-44C8-9C2E-1D20387CD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98" y="3121998"/>
            <a:ext cx="2438400" cy="2438400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4697464" y="1915033"/>
            <a:ext cx="2463877" cy="10480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latin typeface="Comic Sans MS" panose="030F0702030302020204" pitchFamily="66" charset="0"/>
              </a:rPr>
              <a:t>Fake Bronze Script</a:t>
            </a:r>
            <a:endParaRPr lang="zh-CN" altLang="en-US" sz="1500" b="1" dirty="0">
              <a:latin typeface="Comic Sans MS" panose="030F0702030302020204" pitchFamily="66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72365" y="1915033"/>
            <a:ext cx="2438400" cy="10351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Comic Sans MS" panose="030F0702030302020204" pitchFamily="66" charset="0"/>
              </a:rPr>
              <a:t>Oracle Bone Script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283599" y="1915032"/>
            <a:ext cx="2438400" cy="10480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Comic Sans MS" panose="030F0702030302020204" pitchFamily="66" charset="0"/>
              </a:rPr>
              <a:t>Target Bronze Script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21" name="Text Placeholder 33"/>
          <p:cNvSpPr txBox="1"/>
          <p:nvPr/>
        </p:nvSpPr>
        <p:spPr>
          <a:xfrm>
            <a:off x="896364" y="1321598"/>
            <a:ext cx="644613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Conditional GAN Results</a:t>
            </a:r>
            <a:endParaRPr lang="en-AU" sz="32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31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82935" y="2305505"/>
            <a:ext cx="3061161" cy="751139"/>
            <a:chOff x="4123410" y="1826618"/>
            <a:chExt cx="3061161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rgbClr val="F2F2F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3200" dirty="0">
                    <a:latin typeface="汉仪陈体甲骨文" panose="00020600040101010101" pitchFamily="18" charset="-122"/>
                    <a:ea typeface="汉仪陈体甲骨文" panose="00020600040101010101" pitchFamily="18" charset="-122"/>
                  </a:rPr>
                  <a:t>壹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  <a:ln>
              <a:solidFill>
                <a:srgbClr val="F2F2F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1" lang="en-US" altLang="zh-CN" sz="2000" b="1" dirty="0">
                  <a:cs typeface="+mn-ea"/>
                  <a:sym typeface="+mn-lt"/>
                </a:rPr>
                <a:t>Introduction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  <a:ln>
              <a:solidFill>
                <a:srgbClr val="F2F2F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kumimoji="1" lang="en-US" altLang="zh-CN" sz="1400" dirty="0">
                  <a:solidFill>
                    <a:srgbClr val="6A6A6A"/>
                  </a:solidFill>
                  <a:cs typeface="+mn-ea"/>
                  <a:sym typeface="+mn-lt"/>
                </a:rPr>
                <a:t>What we did</a:t>
              </a:r>
              <a:endParaRPr kumimoji="1" lang="zh-CN" altLang="en-US" sz="1400" dirty="0">
                <a:solidFill>
                  <a:srgbClr val="6A6A6A"/>
                </a:solidFill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47906" y="2305505"/>
            <a:ext cx="3612094" cy="751139"/>
            <a:chOff x="4123410" y="1826618"/>
            <a:chExt cx="3612094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3200" dirty="0">
                    <a:latin typeface="汉仪陈体甲骨文" panose="00020600040101010101" pitchFamily="18" charset="-122"/>
                    <a:ea typeface="汉仪陈体甲骨文" panose="00020600040101010101" pitchFamily="18" charset="-122"/>
                  </a:rPr>
                  <a:t>贰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6" y="1844007"/>
              <a:ext cx="280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kumimoji="1" lang="en-US" altLang="zh-CN" sz="2000" b="1" dirty="0">
                  <a:cs typeface="+mn-ea"/>
                  <a:sym typeface="+mn-lt"/>
                </a:rPr>
                <a:t>Completed Work</a:t>
              </a:r>
              <a:endParaRPr kumimoji="1"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14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kumimoji="1" lang="en-US" altLang="zh-CN" sz="1400" dirty="0">
                  <a:solidFill>
                    <a:srgbClr val="6A6A6A"/>
                  </a:solidFill>
                  <a:cs typeface="+mn-ea"/>
                  <a:sym typeface="+mn-lt"/>
                </a:rPr>
                <a:t>How we did this</a:t>
              </a:r>
              <a:endParaRPr kumimoji="1" lang="zh-CN" altLang="en-US" sz="1400" dirty="0">
                <a:solidFill>
                  <a:srgbClr val="6A6A6A"/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82934" y="4064360"/>
            <a:ext cx="3298882" cy="751139"/>
            <a:chOff x="4123410" y="1826618"/>
            <a:chExt cx="3298882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3200" dirty="0">
                    <a:latin typeface="汉仪陈体甲骨文" panose="00020600040101010101" pitchFamily="18" charset="-122"/>
                    <a:ea typeface="汉仪陈体甲骨文" panose="00020600040101010101" pitchFamily="18" charset="-122"/>
                  </a:rPr>
                  <a:t>叁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1" lang="en-US" altLang="zh-CN" sz="2000" b="1" dirty="0">
                  <a:cs typeface="+mn-ea"/>
                  <a:sym typeface="+mn-lt"/>
                </a:rPr>
                <a:t>Challenges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755" y="2269980"/>
              <a:ext cx="2494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kumimoji="1" lang="en-US" altLang="zh-CN" sz="1400" dirty="0">
                  <a:solidFill>
                    <a:srgbClr val="606060"/>
                  </a:solidFill>
                  <a:cs typeface="+mn-ea"/>
                  <a:sym typeface="+mn-lt"/>
                </a:rPr>
                <a:t>What did we </a:t>
              </a:r>
              <a:r>
                <a:rPr kumimoji="1" lang="en-US" altLang="zh-CN" sz="1400" dirty="0" smtClean="0">
                  <a:solidFill>
                    <a:srgbClr val="606060"/>
                  </a:solidFill>
                  <a:cs typeface="+mn-ea"/>
                  <a:sym typeface="+mn-lt"/>
                </a:rPr>
                <a:t>confront</a:t>
              </a:r>
              <a:endParaRPr kumimoji="1" lang="zh-CN" altLang="en-US" sz="1400" dirty="0">
                <a:solidFill>
                  <a:srgbClr val="606060"/>
                </a:solidFill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47905" y="4064360"/>
            <a:ext cx="3061161" cy="751139"/>
            <a:chOff x="4123410" y="1826618"/>
            <a:chExt cx="3061161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3200" dirty="0">
                    <a:latin typeface="汉仪陈体甲骨文" panose="00020600040101010101" pitchFamily="18" charset="-122"/>
                    <a:ea typeface="汉仪陈体甲骨文" panose="00020600040101010101" pitchFamily="18" charset="-122"/>
                  </a:rPr>
                  <a:t>肆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1" lang="en-US" altLang="zh-CN" sz="2000" b="1" dirty="0">
                  <a:cs typeface="+mn-ea"/>
                  <a:sym typeface="+mn-lt"/>
                </a:rPr>
                <a:t>Extensions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kumimoji="1" lang="en-US" altLang="zh-CN" sz="1400" dirty="0">
                  <a:solidFill>
                    <a:srgbClr val="606060"/>
                  </a:solidFill>
                  <a:cs typeface="+mn-ea"/>
                  <a:sym typeface="+mn-lt"/>
                </a:rPr>
                <a:t>What we will do</a:t>
              </a:r>
              <a:endParaRPr kumimoji="1" lang="zh-CN" altLang="en-US" sz="1400" dirty="0">
                <a:solidFill>
                  <a:srgbClr val="606060"/>
                </a:solidFill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4" y="335424"/>
            <a:ext cx="275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CONTENTS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98312" y="1107003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40" name="直接连接符 23">
            <a:extLst>
              <a:ext uri="{FF2B5EF4-FFF2-40B4-BE49-F238E27FC236}">
                <a16:creationId xmlns:a16="http://schemas.microsoft.com/office/drawing/2014/main" id="{125099EA-D520-4C67-B7F2-19D0D0CF8EF6}"/>
              </a:ext>
            </a:extLst>
          </p:cNvPr>
          <p:cNvCxnSpPr/>
          <p:nvPr/>
        </p:nvCxnSpPr>
        <p:spPr>
          <a:xfrm>
            <a:off x="3387279" y="237097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3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Generative </a:t>
            </a:r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Adversarial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Oval 117"/>
          <p:cNvSpPr/>
          <p:nvPr/>
        </p:nvSpPr>
        <p:spPr>
          <a:xfrm>
            <a:off x="271255" y="11631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Freeform 129"/>
          <p:cNvSpPr>
            <a:spLocks noEditPoints="1" noChangeArrowheads="1"/>
          </p:cNvSpPr>
          <p:nvPr/>
        </p:nvSpPr>
        <p:spPr bwMode="auto">
          <a:xfrm>
            <a:off x="354687" y="13136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6" name="Picture 5" descr="A blurry image of a colorful background&#10;&#10;Description generated with high confidence">
            <a:extLst>
              <a:ext uri="{FF2B5EF4-FFF2-40B4-BE49-F238E27FC236}">
                <a16:creationId xmlns:a16="http://schemas.microsoft.com/office/drawing/2014/main" id="{FF465C18-CCF5-43AD-9492-68E4EC60B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81" y="3139670"/>
            <a:ext cx="2438400" cy="2438400"/>
          </a:xfrm>
          <a:prstGeom prst="rect">
            <a:avLst/>
          </a:prstGeom>
        </p:spPr>
      </p:pic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E57BCE6F-2A1B-4317-BF26-DAACF893DC2A}"/>
              </a:ext>
            </a:extLst>
          </p:cNvPr>
          <p:cNvSpPr txBox="1"/>
          <p:nvPr/>
        </p:nvSpPr>
        <p:spPr>
          <a:xfrm>
            <a:off x="3534538" y="5789876"/>
            <a:ext cx="6919278" cy="8580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+mn-lt"/>
                <a:cs typeface="+mn-ea"/>
                <a:sym typeface="+mn-lt"/>
              </a:rPr>
              <a:t>Samples from </a:t>
            </a:r>
            <a:r>
              <a:rPr lang="en-US" altLang="zh-CN" sz="3200" dirty="0">
                <a:latin typeface="+mn-lt"/>
                <a:cs typeface="+mn-ea"/>
                <a:sym typeface="+mn-lt"/>
              </a:rPr>
              <a:t>200</a:t>
            </a:r>
            <a:r>
              <a:rPr lang="en-US" sz="3200" dirty="0">
                <a:latin typeface="+mn-lt"/>
                <a:cs typeface="+mn-ea"/>
                <a:sym typeface="+mn-lt"/>
              </a:rPr>
              <a:t>00 Epochs</a:t>
            </a:r>
            <a:endParaRPr lang="en-AU" sz="32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3" name="Picture 16">
            <a:extLst>
              <a:ext uri="{FF2B5EF4-FFF2-40B4-BE49-F238E27FC236}">
                <a16:creationId xmlns:a16="http://schemas.microsoft.com/office/drawing/2014/main" id="{4B64D9AF-D455-4544-8001-3FAE9E055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65" y="3126795"/>
            <a:ext cx="2438400" cy="2438400"/>
          </a:xfrm>
          <a:prstGeom prst="rect">
            <a:avLst/>
          </a:prstGeom>
        </p:spPr>
      </p:pic>
      <p:pic>
        <p:nvPicPr>
          <p:cNvPr id="15" name="Picture 20">
            <a:extLst>
              <a:ext uri="{FF2B5EF4-FFF2-40B4-BE49-F238E27FC236}">
                <a16:creationId xmlns:a16="http://schemas.microsoft.com/office/drawing/2014/main" id="{A589CB6B-1628-44C8-9C2E-1D20387CD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98" y="3121998"/>
            <a:ext cx="2438400" cy="2438400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4697464" y="1915033"/>
            <a:ext cx="2463877" cy="10480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latin typeface="Comic Sans MS" panose="030F0702030302020204" pitchFamily="66" charset="0"/>
              </a:rPr>
              <a:t>Fake Bronze Script</a:t>
            </a:r>
            <a:endParaRPr lang="zh-CN" altLang="en-US" sz="1500" b="1" dirty="0">
              <a:latin typeface="Comic Sans MS" panose="030F0702030302020204" pitchFamily="66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72365" y="1915033"/>
            <a:ext cx="2438400" cy="10351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Comic Sans MS" panose="030F0702030302020204" pitchFamily="66" charset="0"/>
              </a:rPr>
              <a:t>Oracle Bone Script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283599" y="1915032"/>
            <a:ext cx="2438400" cy="10480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Comic Sans MS" panose="030F0702030302020204" pitchFamily="66" charset="0"/>
              </a:rPr>
              <a:t>Target Bronze Script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9" name="Text Placeholder 33"/>
          <p:cNvSpPr txBox="1"/>
          <p:nvPr/>
        </p:nvSpPr>
        <p:spPr>
          <a:xfrm>
            <a:off x="896364" y="1321598"/>
            <a:ext cx="6446132" cy="4168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Conditional GAN Results</a:t>
            </a:r>
            <a:endParaRPr lang="en-AU" sz="32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0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Generative </a:t>
            </a:r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Adversarial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Oval 117"/>
          <p:cNvSpPr/>
          <p:nvPr/>
        </p:nvSpPr>
        <p:spPr>
          <a:xfrm>
            <a:off x="271255" y="11631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Freeform 129"/>
          <p:cNvSpPr>
            <a:spLocks noEditPoints="1" noChangeArrowheads="1"/>
          </p:cNvSpPr>
          <p:nvPr/>
        </p:nvSpPr>
        <p:spPr bwMode="auto">
          <a:xfrm>
            <a:off x="354687" y="13136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9" name="Text Placeholder 33"/>
          <p:cNvSpPr txBox="1"/>
          <p:nvPr/>
        </p:nvSpPr>
        <p:spPr>
          <a:xfrm>
            <a:off x="896363" y="1321598"/>
            <a:ext cx="11027907" cy="98911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S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amples without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n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oise </a:t>
            </a:r>
            <a:r>
              <a:rPr lang="en-US" sz="3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after 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200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/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5000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/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20000 </a:t>
            </a:r>
            <a:r>
              <a:rPr lang="en-US" sz="3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epochs</a:t>
            </a:r>
            <a:endParaRPr lang="en-AU" sz="32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DA307-00FB-45F3-AEF3-0A566AD08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64" y="3139670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A52EA-99D6-4199-9581-1D5AF7D6D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81" y="3139670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D19EB-676B-47D4-BD1D-62C72B49C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98" y="313967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Generative </a:t>
            </a:r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Adversarial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Text Placeholder 33"/>
          <p:cNvSpPr txBox="1"/>
          <p:nvPr/>
        </p:nvSpPr>
        <p:spPr>
          <a:xfrm>
            <a:off x="930134" y="1199102"/>
            <a:ext cx="8350343" cy="169455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Cycle-Consistent </a:t>
            </a:r>
            <a:r>
              <a:rPr lang="en-US" altLang="zh-CN" sz="3200" dirty="0">
                <a:latin typeface="+mn-lt"/>
                <a:cs typeface="+mn-ea"/>
                <a:sym typeface="+mn-lt"/>
              </a:rPr>
              <a:t>GAN</a:t>
            </a:r>
            <a:endParaRPr lang="en-AU" sz="28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3" name="Oval 117"/>
          <p:cNvSpPr/>
          <p:nvPr/>
        </p:nvSpPr>
        <p:spPr>
          <a:xfrm>
            <a:off x="271255" y="11631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Freeform 129"/>
          <p:cNvSpPr>
            <a:spLocks noEditPoints="1" noChangeArrowheads="1"/>
          </p:cNvSpPr>
          <p:nvPr/>
        </p:nvSpPr>
        <p:spPr bwMode="auto">
          <a:xfrm>
            <a:off x="354687" y="13136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65" y="2104866"/>
            <a:ext cx="7705083" cy="4071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32"/>
              <p:cNvSpPr txBox="1"/>
              <p:nvPr/>
            </p:nvSpPr>
            <p:spPr>
              <a:xfrm>
                <a:off x="8423867" y="2569594"/>
                <a:ext cx="3549830" cy="304037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Change recognition to generation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Have transform in two directions concurrently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Two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Cycle GAN models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	Oracle</a:t>
                </a:r>
                <a:r>
                  <a:rPr lang="en-US" altLang="zh-CN" sz="2400" dirty="0" smtClean="0">
                    <a:ea typeface="Cambria Math" panose="02040503050406030204" pitchFamily="18" charset="0"/>
                    <a:cs typeface="Calibri" panose="020F0502020204030204" pitchFamily="34" charset="0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lt"/>
                      </a:rPr>
                      <m:t>↔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Simplified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	Oracle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lt"/>
                      </a:rPr>
                      <m:t>↔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Bronze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	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mc:Choice>
        <mc:Fallback xmlns="">
          <p:sp>
            <p:nvSpPr>
              <p:cNvPr id="8" name="Text Placeholder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867" y="2569594"/>
                <a:ext cx="3549830" cy="3040374"/>
              </a:xfrm>
              <a:prstGeom prst="rect">
                <a:avLst/>
              </a:prstGeom>
              <a:blipFill>
                <a:blip r:embed="rId4"/>
                <a:stretch>
                  <a:fillRect l="-4983" t="-3213" r="-2405" b="-3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33"/>
          <p:cNvSpPr txBox="1"/>
          <p:nvPr/>
        </p:nvSpPr>
        <p:spPr>
          <a:xfrm>
            <a:off x="8965543" y="1981698"/>
            <a:ext cx="3329552" cy="59772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+mn-lt"/>
                <a:cs typeface="+mn-ea"/>
                <a:sym typeface="+mn-lt"/>
              </a:rPr>
              <a:t>Method Outline</a:t>
            </a:r>
            <a:endParaRPr lang="en-AU" sz="3200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Oval 117"/>
          <p:cNvSpPr/>
          <p:nvPr/>
        </p:nvSpPr>
        <p:spPr>
          <a:xfrm>
            <a:off x="8340435" y="18232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Freeform 129"/>
          <p:cNvSpPr>
            <a:spLocks noEditPoints="1" noChangeArrowheads="1"/>
          </p:cNvSpPr>
          <p:nvPr/>
        </p:nvSpPr>
        <p:spPr bwMode="auto">
          <a:xfrm>
            <a:off x="8423867" y="19737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2" name="Text Placeholder 32"/>
          <p:cNvSpPr txBox="1"/>
          <p:nvPr/>
        </p:nvSpPr>
        <p:spPr>
          <a:xfrm>
            <a:off x="3295712" y="6181812"/>
            <a:ext cx="2178188" cy="4140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Cycle GAN Structure</a:t>
            </a:r>
          </a:p>
        </p:txBody>
      </p:sp>
    </p:spTree>
    <p:extLst>
      <p:ext uri="{BB962C8B-B14F-4D97-AF65-F5344CB8AC3E}">
        <p14:creationId xmlns:p14="http://schemas.microsoft.com/office/powerpoint/2010/main" val="29778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Generative </a:t>
            </a:r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Adversarial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Oval 117"/>
          <p:cNvSpPr/>
          <p:nvPr/>
        </p:nvSpPr>
        <p:spPr>
          <a:xfrm>
            <a:off x="271255" y="11631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Freeform 129"/>
          <p:cNvSpPr>
            <a:spLocks noEditPoints="1" noChangeArrowheads="1"/>
          </p:cNvSpPr>
          <p:nvPr/>
        </p:nvSpPr>
        <p:spPr bwMode="auto">
          <a:xfrm>
            <a:off x="354687" y="13136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1172" r="7997" b="6088"/>
          <a:stretch/>
        </p:blipFill>
        <p:spPr>
          <a:xfrm>
            <a:off x="7642377" y="3155768"/>
            <a:ext cx="4031099" cy="20958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9396" t="26904" b="4132"/>
          <a:stretch/>
        </p:blipFill>
        <p:spPr>
          <a:xfrm>
            <a:off x="354687" y="3196712"/>
            <a:ext cx="7451678" cy="3154662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8476090" y="2669017"/>
            <a:ext cx="942174" cy="55499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latin typeface="Comic Sans MS" panose="030F0702030302020204" pitchFamily="66" charset="0"/>
              </a:rPr>
              <a:t>Oracle script</a:t>
            </a:r>
            <a:endParaRPr lang="zh-CN" altLang="en-US" sz="1500" b="1" dirty="0">
              <a:latin typeface="Comic Sans MS" panose="030F0702030302020204" pitchFamily="66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292838" y="2669016"/>
            <a:ext cx="1239726" cy="55499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Comic Sans MS" panose="030F0702030302020204" pitchFamily="66" charset="0"/>
              </a:rPr>
              <a:t>Fake simplified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437028" y="2669016"/>
            <a:ext cx="1263529" cy="55499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Comic Sans MS" panose="030F0702030302020204" pitchFamily="66" charset="0"/>
              </a:rPr>
              <a:t>Target simplified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65228" y="2669017"/>
            <a:ext cx="1180864" cy="5588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latin typeface="Comic Sans MS" panose="030F0702030302020204" pitchFamily="66" charset="0"/>
              </a:rPr>
              <a:t>Simplified</a:t>
            </a:r>
          </a:p>
          <a:p>
            <a:pPr algn="ctr"/>
            <a:r>
              <a:rPr lang="en-US" altLang="zh-CN" sz="1500" b="1" dirty="0">
                <a:latin typeface="Comic Sans MS" panose="030F0702030302020204" pitchFamily="66" charset="0"/>
              </a:rPr>
              <a:t>Chinese</a:t>
            </a:r>
            <a:endParaRPr lang="zh-CN" altLang="en-US" sz="1500" b="1" dirty="0">
              <a:latin typeface="Comic Sans MS" panose="030F0702030302020204" pitchFamily="66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54547" y="2669017"/>
            <a:ext cx="1001463" cy="5588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mic Sans MS" panose="030F0702030302020204" pitchFamily="66" charset="0"/>
              </a:rPr>
              <a:t>Fake Oracle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56012" y="2669017"/>
            <a:ext cx="4659284" cy="55882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mic Sans MS" panose="030F0702030302020204" pitchFamily="66" charset="0"/>
              </a:rPr>
              <a:t>Target Oracle bone scripts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33"/>
              <p:cNvSpPr txBox="1"/>
              <p:nvPr/>
            </p:nvSpPr>
            <p:spPr>
              <a:xfrm>
                <a:off x="930135" y="1199102"/>
                <a:ext cx="10190946" cy="1694557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+mn-lt"/>
                    <a:cs typeface="+mn-ea"/>
                    <a:sym typeface="+mn-lt"/>
                  </a:rPr>
                  <a:t>Cycle-Consistent </a:t>
                </a:r>
                <a:r>
                  <a:rPr lang="en-US" altLang="zh-CN" sz="3200" dirty="0">
                    <a:latin typeface="+mn-lt"/>
                    <a:cs typeface="+mn-ea"/>
                    <a:sym typeface="+mn-lt"/>
                  </a:rPr>
                  <a:t>GAN Results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+mn-lt"/>
                    <a:cs typeface="+mn-ea"/>
                    <a:sym typeface="+mn-lt"/>
                  </a:rPr>
                  <a:t>Oracle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+mn-lt"/>
                    <a:cs typeface="+mn-ea"/>
                    <a:sym typeface="+mn-lt"/>
                  </a:rPr>
                  <a:t>Simplified</a:t>
                </a:r>
                <a:endParaRPr lang="en-AU" sz="28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6" name="Text Placeholder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5" y="1199102"/>
                <a:ext cx="10190946" cy="1694557"/>
              </a:xfrm>
              <a:prstGeom prst="rect">
                <a:avLst/>
              </a:prstGeom>
              <a:blipFill>
                <a:blip r:embed="rId5"/>
                <a:stretch>
                  <a:fillRect l="-2454" t="-4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32"/>
              <p:cNvSpPr txBox="1"/>
              <p:nvPr/>
            </p:nvSpPr>
            <p:spPr>
              <a:xfrm>
                <a:off x="1621093" y="6185269"/>
                <a:ext cx="5117332" cy="414098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Simplified Chinese Character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lt"/>
                      </a:rPr>
                      <m:t>→</m:t>
                    </m:r>
                  </m:oMath>
                </a14:m>
                <a:r>
                  <a:rPr lang="en-US" altLang="zh-CN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Oracle bone scripts</a:t>
                </a:r>
              </a:p>
            </p:txBody>
          </p:sp>
        </mc:Choice>
        <mc:Fallback xmlns="">
          <p:sp>
            <p:nvSpPr>
              <p:cNvPr id="17" name="Text Placeholder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93" y="6185269"/>
                <a:ext cx="5117332" cy="414098"/>
              </a:xfrm>
              <a:prstGeom prst="rect">
                <a:avLst/>
              </a:prstGeom>
              <a:blipFill>
                <a:blip r:embed="rId6"/>
                <a:stretch>
                  <a:fillRect l="-3099" r="-2622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32"/>
              <p:cNvSpPr txBox="1"/>
              <p:nvPr/>
            </p:nvSpPr>
            <p:spPr>
              <a:xfrm>
                <a:off x="7074668" y="6185269"/>
                <a:ext cx="5117332" cy="414098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Oracle bone scripts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lt"/>
                      </a:rPr>
                      <m:t>→</m:t>
                    </m:r>
                  </m:oMath>
                </a14:m>
                <a:r>
                  <a:rPr lang="en-US" altLang="zh-CN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Simplified Chinese Character</a:t>
                </a:r>
              </a:p>
            </p:txBody>
          </p:sp>
        </mc:Choice>
        <mc:Fallback xmlns="">
          <p:sp>
            <p:nvSpPr>
              <p:cNvPr id="18" name="Text Placeholder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668" y="6185269"/>
                <a:ext cx="5117332" cy="414098"/>
              </a:xfrm>
              <a:prstGeom prst="rect">
                <a:avLst/>
              </a:prstGeom>
              <a:blipFill>
                <a:blip r:embed="rId7"/>
                <a:stretch>
                  <a:fillRect l="-3099" r="-2861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1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/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Generative </a:t>
            </a:r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Adversarial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Text Placeholder 33"/>
          <p:cNvSpPr txBox="1"/>
          <p:nvPr/>
        </p:nvSpPr>
        <p:spPr>
          <a:xfrm>
            <a:off x="930135" y="1199103"/>
            <a:ext cx="10190946" cy="6914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Cycle-Consistent </a:t>
            </a:r>
            <a:r>
              <a:rPr lang="en-US" altLang="zh-CN" sz="3200" dirty="0">
                <a:latin typeface="+mn-lt"/>
                <a:cs typeface="+mn-ea"/>
                <a:sym typeface="+mn-lt"/>
              </a:rPr>
              <a:t>GAN Result Analysis</a:t>
            </a:r>
          </a:p>
        </p:txBody>
      </p:sp>
      <p:sp>
        <p:nvSpPr>
          <p:cNvPr id="43" name="Oval 117"/>
          <p:cNvSpPr/>
          <p:nvPr/>
        </p:nvSpPr>
        <p:spPr>
          <a:xfrm>
            <a:off x="271255" y="11631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Freeform 129"/>
          <p:cNvSpPr>
            <a:spLocks noEditPoints="1" noChangeArrowheads="1"/>
          </p:cNvSpPr>
          <p:nvPr/>
        </p:nvSpPr>
        <p:spPr bwMode="auto">
          <a:xfrm>
            <a:off x="354687" y="13136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15" y="3437573"/>
            <a:ext cx="1487105" cy="14871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26" y="3437573"/>
            <a:ext cx="1487105" cy="14871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088" y="3437573"/>
            <a:ext cx="1487105" cy="1487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2265" y="5066803"/>
                <a:ext cx="1073557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Oracle bone scripts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lt"/>
                      </a:rPr>
                      <m:t>   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lt"/>
                      </a:rPr>
                      <m:t>→</m:t>
                    </m:r>
                  </m:oMath>
                </a14:m>
                <a:r>
                  <a:rPr lang="en-US" altLang="zh-CN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   Bronze scripts</a:t>
                </a:r>
                <a:r>
                  <a:rPr lang="en-US" altLang="zh-CN" sz="2000" dirty="0">
                    <a:ea typeface="Cambria Math" panose="02040503050406030204" pitchFamily="18" charset="0"/>
                    <a:cs typeface="Calibri" panose="020F0502020204030204" pitchFamily="34" charset="0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lt"/>
                      </a:rPr>
                      <m:t>  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lt"/>
                      </a:rPr>
                      <m:t>→</m:t>
                    </m:r>
                  </m:oMath>
                </a14:m>
                <a:r>
                  <a:rPr lang="en-US" altLang="zh-CN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       Seal scripts</a:t>
                </a:r>
                <a:r>
                  <a:rPr lang="en-US" altLang="zh-CN" sz="2000" dirty="0">
                    <a:ea typeface="Cambria Math" panose="02040503050406030204" pitchFamily="18" charset="0"/>
                    <a:cs typeface="Calibri" panose="020F0502020204030204" pitchFamily="34" charset="0"/>
                    <a:sym typeface="+mn-lt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lt"/>
                      </a:rPr>
                      <m:t>→ </m:t>
                    </m:r>
                  </m:oMath>
                </a14:m>
                <a:r>
                  <a:rPr lang="en-US" altLang="zh-CN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  Simplified Chinese character</a:t>
                </a:r>
              </a:p>
              <a:p>
                <a:endParaRPr lang="en-US" altLang="zh-CN" sz="2000" i="1" dirty="0">
                  <a:latin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  <a:p>
                <a:endParaRPr lang="en-US" altLang="zh-CN" sz="2000" i="1" dirty="0">
                  <a:latin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65" y="5066803"/>
                <a:ext cx="10735578" cy="1323439"/>
              </a:xfrm>
              <a:prstGeom prst="rect">
                <a:avLst/>
              </a:prstGeom>
              <a:blipFill>
                <a:blip r:embed="rId6"/>
                <a:stretch>
                  <a:fillRect l="-568" t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箭头 2"/>
          <p:cNvSpPr/>
          <p:nvPr/>
        </p:nvSpPr>
        <p:spPr>
          <a:xfrm>
            <a:off x="2667848" y="4052088"/>
            <a:ext cx="408455" cy="321275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4806837" y="4052088"/>
            <a:ext cx="408455" cy="321275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6945826" y="4052088"/>
            <a:ext cx="408455" cy="321275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手杖形箭头 3"/>
          <p:cNvSpPr/>
          <p:nvPr/>
        </p:nvSpPr>
        <p:spPr>
          <a:xfrm>
            <a:off x="1754659" y="3025545"/>
            <a:ext cx="6660691" cy="494270"/>
          </a:xfrm>
          <a:prstGeom prst="utur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37" y="3437574"/>
            <a:ext cx="1487105" cy="1487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33"/>
              <p:cNvSpPr txBox="1"/>
              <p:nvPr/>
            </p:nvSpPr>
            <p:spPr>
              <a:xfrm>
                <a:off x="2359037" y="2584025"/>
                <a:ext cx="5712510" cy="48650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Oracle bone scripts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lt"/>
                      </a:rPr>
                      <m:t>  → </m:t>
                    </m:r>
                  </m:oMath>
                </a14:m>
                <a:r>
                  <a:rPr lang="en-US" altLang="zh-CN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  Simplified Chinese character</a:t>
                </a:r>
              </a:p>
            </p:txBody>
          </p:sp>
        </mc:Choice>
        <mc:Fallback xmlns="">
          <p:sp>
            <p:nvSpPr>
              <p:cNvPr id="24" name="Text Placeholder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037" y="2584025"/>
                <a:ext cx="5712510" cy="486501"/>
              </a:xfrm>
              <a:prstGeom prst="rect">
                <a:avLst/>
              </a:prstGeom>
              <a:blipFill>
                <a:blip r:embed="rId8"/>
                <a:stretch>
                  <a:fillRect l="-2775" t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1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Generative </a:t>
            </a:r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Adversarial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Oval 117"/>
          <p:cNvSpPr/>
          <p:nvPr/>
        </p:nvSpPr>
        <p:spPr>
          <a:xfrm>
            <a:off x="271255" y="11631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Freeform 129"/>
          <p:cNvSpPr>
            <a:spLocks noEditPoints="1" noChangeArrowheads="1"/>
          </p:cNvSpPr>
          <p:nvPr/>
        </p:nvSpPr>
        <p:spPr bwMode="auto">
          <a:xfrm>
            <a:off x="354687" y="13136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8856" b="-1"/>
          <a:stretch/>
        </p:blipFill>
        <p:spPr>
          <a:xfrm>
            <a:off x="354687" y="3136481"/>
            <a:ext cx="5810250" cy="3368157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1012762" y="2569533"/>
            <a:ext cx="851965" cy="62439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Comic Sans MS" panose="030F0702030302020204" pitchFamily="66" charset="0"/>
              </a:rPr>
              <a:t>Bronze script</a:t>
            </a:r>
            <a:endParaRPr lang="zh-CN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64703" y="2570204"/>
            <a:ext cx="893804" cy="6183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Comic Sans MS" panose="030F0702030302020204" pitchFamily="66" charset="0"/>
              </a:rPr>
              <a:t>Fake Oracle</a:t>
            </a:r>
            <a:endParaRPr lang="zh-CN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522801" y="2581086"/>
            <a:ext cx="3415384" cy="6243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Comic Sans MS" panose="030F0702030302020204" pitchFamily="66" charset="0"/>
              </a:rPr>
              <a:t>Target Bronze script examples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33"/>
              <p:cNvSpPr txBox="1"/>
              <p:nvPr/>
            </p:nvSpPr>
            <p:spPr>
              <a:xfrm>
                <a:off x="930135" y="1199103"/>
                <a:ext cx="10190946" cy="1158838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+mn-lt"/>
                    <a:cs typeface="+mn-ea"/>
                    <a:sym typeface="+mn-lt"/>
                  </a:rPr>
                  <a:t>Cycle-Consistent </a:t>
                </a:r>
                <a:r>
                  <a:rPr lang="en-US" altLang="zh-CN" sz="3200" dirty="0">
                    <a:latin typeface="+mn-lt"/>
                    <a:cs typeface="+mn-ea"/>
                    <a:sym typeface="+mn-lt"/>
                  </a:rPr>
                  <a:t>GAN Results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+mn-lt"/>
                    <a:cs typeface="+mn-ea"/>
                    <a:sym typeface="+mn-lt"/>
                  </a:rPr>
                  <a:t>Oracle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+mn-lt"/>
                    <a:cs typeface="+mn-ea"/>
                    <a:sym typeface="+mn-lt"/>
                  </a:rPr>
                  <a:t>Bronze</a:t>
                </a:r>
                <a:endParaRPr lang="en-AU" sz="28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9" name="Text Placeholder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5" y="1199103"/>
                <a:ext cx="10190946" cy="1158838"/>
              </a:xfrm>
              <a:prstGeom prst="rect">
                <a:avLst/>
              </a:prstGeom>
              <a:blipFill>
                <a:blip r:embed="rId4"/>
                <a:stretch>
                  <a:fillRect l="-2454" t="-6842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32"/>
              <p:cNvSpPr txBox="1"/>
              <p:nvPr/>
            </p:nvSpPr>
            <p:spPr>
              <a:xfrm>
                <a:off x="1292687" y="6342032"/>
                <a:ext cx="3656676" cy="414098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Bronze scripts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lt"/>
                      </a:rPr>
                      <m:t>→</m:t>
                    </m:r>
                  </m:oMath>
                </a14:m>
                <a:r>
                  <a:rPr lang="en-US" altLang="zh-CN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Oracle bone scripts</a:t>
                </a:r>
              </a:p>
            </p:txBody>
          </p:sp>
        </mc:Choice>
        <mc:Fallback xmlns="">
          <p:sp>
            <p:nvSpPr>
              <p:cNvPr id="20" name="Text Placeholder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87" y="6342032"/>
                <a:ext cx="3656676" cy="414098"/>
              </a:xfrm>
              <a:prstGeom prst="rect">
                <a:avLst/>
              </a:prstGeom>
              <a:blipFill>
                <a:blip r:embed="rId6"/>
                <a:stretch>
                  <a:fillRect l="-4167" r="-2667" b="-36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t="19623" r="38851" b="66981"/>
          <a:stretch/>
        </p:blipFill>
        <p:spPr>
          <a:xfrm>
            <a:off x="6264877" y="4053016"/>
            <a:ext cx="5782962" cy="1062678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7791612" y="4205435"/>
            <a:ext cx="338878" cy="910261"/>
          </a:xfrm>
          <a:prstGeom prst="round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8108486" y="4235809"/>
            <a:ext cx="260731" cy="781034"/>
          </a:xfrm>
          <a:prstGeom prst="round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8964930" y="4262202"/>
            <a:ext cx="475632" cy="853493"/>
          </a:xfrm>
          <a:prstGeom prst="round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0235883" y="4182789"/>
            <a:ext cx="338878" cy="932905"/>
          </a:xfrm>
          <a:prstGeom prst="round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上箭头 2"/>
          <p:cNvSpPr/>
          <p:nvPr/>
        </p:nvSpPr>
        <p:spPr>
          <a:xfrm rot="10800000" flipH="1">
            <a:off x="6164937" y="3418281"/>
            <a:ext cx="2142509" cy="619548"/>
          </a:xfrm>
          <a:prstGeom prst="bentUp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Generative </a:t>
            </a:r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Adversarial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Oval 117"/>
          <p:cNvSpPr/>
          <p:nvPr/>
        </p:nvSpPr>
        <p:spPr>
          <a:xfrm>
            <a:off x="271255" y="11631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Freeform 129"/>
          <p:cNvSpPr>
            <a:spLocks noEditPoints="1" noChangeArrowheads="1"/>
          </p:cNvSpPr>
          <p:nvPr/>
        </p:nvSpPr>
        <p:spPr bwMode="auto">
          <a:xfrm>
            <a:off x="354687" y="13136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7305"/>
          <a:stretch/>
        </p:blipFill>
        <p:spPr>
          <a:xfrm>
            <a:off x="354687" y="3051955"/>
            <a:ext cx="5619980" cy="3350892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981313" y="2503325"/>
            <a:ext cx="844820" cy="5486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Comic Sans MS" panose="030F0702030302020204" pitchFamily="66" charset="0"/>
              </a:rPr>
              <a:t>Oracle script</a:t>
            </a:r>
            <a:endParaRPr lang="zh-CN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704096" y="2503325"/>
            <a:ext cx="911722" cy="53627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Comic Sans MS" panose="030F0702030302020204" pitchFamily="66" charset="0"/>
              </a:rPr>
              <a:t>Fake</a:t>
            </a:r>
          </a:p>
          <a:p>
            <a:pPr algn="ctr"/>
            <a:r>
              <a:rPr lang="en-US" altLang="zh-CN" sz="1400" b="1" dirty="0">
                <a:latin typeface="Comic Sans MS" panose="030F0702030302020204" pitchFamily="66" charset="0"/>
              </a:rPr>
              <a:t>Bronze</a:t>
            </a:r>
            <a:endParaRPr lang="zh-CN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52759" y="2498110"/>
            <a:ext cx="3393190" cy="534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Comic Sans MS" panose="030F0702030302020204" pitchFamily="66" charset="0"/>
              </a:rPr>
              <a:t>Target Oracle script examples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33"/>
              <p:cNvSpPr txBox="1"/>
              <p:nvPr/>
            </p:nvSpPr>
            <p:spPr>
              <a:xfrm>
                <a:off x="930135" y="1199103"/>
                <a:ext cx="10190946" cy="1158838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+mn-lt"/>
                    <a:cs typeface="+mn-ea"/>
                    <a:sym typeface="+mn-lt"/>
                  </a:rPr>
                  <a:t>Cycle-Consistent </a:t>
                </a:r>
                <a:r>
                  <a:rPr lang="en-US" altLang="zh-CN" sz="3200" dirty="0">
                    <a:latin typeface="+mn-lt"/>
                    <a:cs typeface="+mn-ea"/>
                    <a:sym typeface="+mn-lt"/>
                  </a:rPr>
                  <a:t>GAN Results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+mn-lt"/>
                    <a:cs typeface="+mn-ea"/>
                    <a:sym typeface="+mn-lt"/>
                  </a:rPr>
                  <a:t>Oracle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+mn-lt"/>
                    <a:cs typeface="+mn-ea"/>
                    <a:sym typeface="+mn-lt"/>
                  </a:rPr>
                  <a:t>Bronze</a:t>
                </a:r>
                <a:endParaRPr lang="en-AU" sz="28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9" name="Text Placeholder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5" y="1199103"/>
                <a:ext cx="10190946" cy="1158838"/>
              </a:xfrm>
              <a:prstGeom prst="rect">
                <a:avLst/>
              </a:prstGeom>
              <a:blipFill>
                <a:blip r:embed="rId5"/>
                <a:stretch>
                  <a:fillRect l="-2454" t="-6842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32"/>
              <p:cNvSpPr txBox="1"/>
              <p:nvPr/>
            </p:nvSpPr>
            <p:spPr>
              <a:xfrm>
                <a:off x="1589422" y="6224353"/>
                <a:ext cx="3656676" cy="414098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Oracle bone scripts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lt"/>
                      </a:rPr>
                      <m:t>→</m:t>
                    </m:r>
                  </m:oMath>
                </a14:m>
                <a:r>
                  <a:rPr lang="en-US" altLang="zh-CN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Bronze scripts</a:t>
                </a:r>
              </a:p>
            </p:txBody>
          </p:sp>
        </mc:Choice>
        <mc:Fallback xmlns="">
          <p:sp>
            <p:nvSpPr>
              <p:cNvPr id="21" name="Text Placeholder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422" y="6224353"/>
                <a:ext cx="3656676" cy="414098"/>
              </a:xfrm>
              <a:prstGeom prst="rect">
                <a:avLst/>
              </a:prstGeom>
              <a:blipFill>
                <a:blip r:embed="rId6"/>
                <a:stretch>
                  <a:fillRect l="-4333" r="-2500" b="-36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7"/>
          <a:srcRect l="-1" t="81527" r="38709" b="1966"/>
          <a:stretch/>
        </p:blipFill>
        <p:spPr>
          <a:xfrm>
            <a:off x="6149944" y="4340532"/>
            <a:ext cx="5927592" cy="994191"/>
          </a:xfrm>
          <a:prstGeom prst="rect">
            <a:avLst/>
          </a:prstGeom>
        </p:spPr>
      </p:pic>
      <p:sp>
        <p:nvSpPr>
          <p:cNvPr id="3" name="直角上箭头 2"/>
          <p:cNvSpPr/>
          <p:nvPr/>
        </p:nvSpPr>
        <p:spPr>
          <a:xfrm>
            <a:off x="5974667" y="5524500"/>
            <a:ext cx="1848533" cy="546100"/>
          </a:xfrm>
          <a:prstGeom prst="bentUp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-1" t="81527" r="38709" b="1966"/>
          <a:stretch/>
        </p:blipFill>
        <p:spPr>
          <a:xfrm>
            <a:off x="6302344" y="4492932"/>
            <a:ext cx="5927592" cy="9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/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Generative </a:t>
            </a:r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Adversarial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Oval 117"/>
          <p:cNvSpPr/>
          <p:nvPr/>
        </p:nvSpPr>
        <p:spPr>
          <a:xfrm>
            <a:off x="271255" y="11631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Freeform 129"/>
          <p:cNvSpPr>
            <a:spLocks noEditPoints="1" noChangeArrowheads="1"/>
          </p:cNvSpPr>
          <p:nvPr/>
        </p:nvSpPr>
        <p:spPr bwMode="auto">
          <a:xfrm>
            <a:off x="354687" y="13136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3"/>
              <p:cNvSpPr txBox="1"/>
              <p:nvPr/>
            </p:nvSpPr>
            <p:spPr>
              <a:xfrm>
                <a:off x="930134" y="1199102"/>
                <a:ext cx="8165739" cy="1694557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+mn-lt"/>
                    <a:cs typeface="+mn-ea"/>
                    <a:sym typeface="+mn-lt"/>
                  </a:rPr>
                  <a:t>Cycle-Consistent </a:t>
                </a:r>
                <a:r>
                  <a:rPr lang="en-US" altLang="zh-CN" sz="3200" dirty="0">
                    <a:latin typeface="+mn-lt"/>
                    <a:cs typeface="+mn-ea"/>
                    <a:sym typeface="+mn-lt"/>
                  </a:rPr>
                  <a:t>GAN Result Analysis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+mn-lt"/>
                    <a:cs typeface="+mn-ea"/>
                    <a:sym typeface="+mn-lt"/>
                  </a:rPr>
                  <a:t>Oracle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+mn-lt"/>
                    <a:cs typeface="+mn-ea"/>
                    <a:sym typeface="+mn-lt"/>
                  </a:rPr>
                  <a:t>Bronze</a:t>
                </a:r>
                <a:endParaRPr lang="en-AU" sz="28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1" name="Text Placeholder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4" y="1199102"/>
                <a:ext cx="8165739" cy="1694557"/>
              </a:xfrm>
              <a:prstGeom prst="rect">
                <a:avLst/>
              </a:prstGeom>
              <a:blipFill>
                <a:blip r:embed="rId3"/>
                <a:stretch>
                  <a:fillRect l="-3062" t="-4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32"/>
          <p:cNvSpPr txBox="1"/>
          <p:nvPr/>
        </p:nvSpPr>
        <p:spPr>
          <a:xfrm>
            <a:off x="1035050" y="2399665"/>
            <a:ext cx="6265545" cy="43160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23B48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Perceptual Hash Algorithm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calculate the hash values of faked pictures and real pictures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compare the hash values of faked pictures and real pictures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23B48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Result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the result equals to 0 </a:t>
            </a:r>
            <a:r>
              <a:rPr lang="en-US" altLang="zh-CN" sz="1600" dirty="0">
                <a:latin typeface="Calibri" panose="020F0502020204030204" pitchFamily="34" charset="0"/>
                <a:cs typeface="Arial" panose="020B0604020202020204" pitchFamily="34" charset="0"/>
                <a:sym typeface="+mn-lt"/>
              </a:rPr>
              <a:t>→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very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similar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the result no bigger than 5 </a:t>
            </a:r>
            <a:r>
              <a:rPr lang="en-US" altLang="zh-CN" sz="1600" dirty="0">
                <a:latin typeface="Calibri" panose="020F0502020204030204" pitchFamily="34" charset="0"/>
                <a:cs typeface="Arial" panose="020B0604020202020204" pitchFamily="34" charset="0"/>
                <a:sym typeface="+mn-lt"/>
              </a:rPr>
              <a:t>→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similar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if the result bigger than 5 but no bigger than 10 </a:t>
            </a:r>
            <a:r>
              <a:rPr lang="en-US" altLang="zh-CN" sz="1600" dirty="0">
                <a:latin typeface="Calibri" panose="020F0502020204030204" pitchFamily="34" charset="0"/>
                <a:cs typeface="Arial" panose="020B0604020202020204" pitchFamily="34" charset="0"/>
                <a:sym typeface="+mn-lt"/>
              </a:rPr>
              <a:t>→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a little similar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if the result larger than 10 </a:t>
            </a:r>
            <a:r>
              <a:rPr lang="en-US" altLang="zh-CN" sz="1600" dirty="0">
                <a:latin typeface="Calibri" panose="020F0502020204030204" pitchFamily="34" charset="0"/>
                <a:cs typeface="Arial" panose="020B0604020202020204" pitchFamily="34" charset="0"/>
                <a:sym typeface="+mn-lt"/>
              </a:rPr>
              <a:t>→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different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lvl="1" algn="just">
              <a:lnSpc>
                <a:spcPct val="150000"/>
              </a:lnSpc>
            </a:pPr>
            <a:endParaRPr lang="en-US" altLang="zh-CN" sz="176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5" name="图片 4" descr="has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595" y="2893695"/>
            <a:ext cx="3099435" cy="1596390"/>
          </a:xfrm>
          <a:prstGeom prst="rect">
            <a:avLst/>
          </a:prstGeom>
        </p:spPr>
      </p:pic>
      <p:sp>
        <p:nvSpPr>
          <p:cNvPr id="7" name="Text Placeholder 32"/>
          <p:cNvSpPr txBox="1"/>
          <p:nvPr/>
        </p:nvSpPr>
        <p:spPr>
          <a:xfrm>
            <a:off x="7300595" y="2296160"/>
            <a:ext cx="3465195" cy="5975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76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hash value is a 64-bit length array</a:t>
            </a:r>
          </a:p>
        </p:txBody>
      </p:sp>
      <p:sp>
        <p:nvSpPr>
          <p:cNvPr id="8" name="Text Placeholder 32"/>
          <p:cNvSpPr txBox="1"/>
          <p:nvPr/>
        </p:nvSpPr>
        <p:spPr>
          <a:xfrm>
            <a:off x="7300595" y="4490085"/>
            <a:ext cx="3846195" cy="1161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76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compare each values in the array and count the sum of the differences (the result is the sum)</a:t>
            </a: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6553200" y="2595245"/>
            <a:ext cx="747395" cy="59753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8" idx="1"/>
          </p:cNvCxnSpPr>
          <p:nvPr/>
        </p:nvCxnSpPr>
        <p:spPr>
          <a:xfrm>
            <a:off x="6553200" y="3619500"/>
            <a:ext cx="747395" cy="145161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4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7"/>
          <p:cNvSpPr txBox="1"/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Generative </a:t>
            </a:r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Adversarial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Oval 117"/>
          <p:cNvSpPr/>
          <p:nvPr/>
        </p:nvSpPr>
        <p:spPr>
          <a:xfrm>
            <a:off x="271255" y="11631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Freeform 129"/>
          <p:cNvSpPr>
            <a:spLocks noEditPoints="1" noChangeArrowheads="1"/>
          </p:cNvSpPr>
          <p:nvPr/>
        </p:nvSpPr>
        <p:spPr bwMode="auto">
          <a:xfrm>
            <a:off x="354687" y="13136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1087" name="图表 10"/>
          <p:cNvGraphicFramePr/>
          <p:nvPr>
            <p:extLst>
              <p:ext uri="{D42A27DB-BD31-4B8C-83A1-F6EECF244321}">
                <p14:modId xmlns:p14="http://schemas.microsoft.com/office/powerpoint/2010/main" val="761157516"/>
              </p:ext>
            </p:extLst>
          </p:nvPr>
        </p:nvGraphicFramePr>
        <p:xfrm>
          <a:off x="617838" y="2610485"/>
          <a:ext cx="5487540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28" name="图表 1"/>
          <p:cNvGraphicFramePr/>
          <p:nvPr>
            <p:extLst>
              <p:ext uri="{D42A27DB-BD31-4B8C-83A1-F6EECF244321}">
                <p14:modId xmlns:p14="http://schemas.microsoft.com/office/powerpoint/2010/main" val="1866333807"/>
              </p:ext>
            </p:extLst>
          </p:nvPr>
        </p:nvGraphicFramePr>
        <p:xfrm>
          <a:off x="6287135" y="2610485"/>
          <a:ext cx="5712607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3"/>
              <p:cNvSpPr txBox="1"/>
              <p:nvPr/>
            </p:nvSpPr>
            <p:spPr>
              <a:xfrm>
                <a:off x="930134" y="1199102"/>
                <a:ext cx="9251833" cy="1694557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+mn-lt"/>
                    <a:cs typeface="+mn-ea"/>
                    <a:sym typeface="+mn-lt"/>
                  </a:rPr>
                  <a:t>Cycle-Consistent </a:t>
                </a:r>
                <a:r>
                  <a:rPr lang="en-US" altLang="zh-CN" sz="3200" dirty="0">
                    <a:latin typeface="+mn-lt"/>
                    <a:cs typeface="+mn-ea"/>
                    <a:sym typeface="+mn-lt"/>
                  </a:rPr>
                  <a:t>GAN Result Analysis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+mn-lt"/>
                    <a:cs typeface="+mn-ea"/>
                    <a:sym typeface="+mn-lt"/>
                  </a:rPr>
                  <a:t>Oracle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+mn-lt"/>
                    <a:cs typeface="+mn-ea"/>
                    <a:sym typeface="+mn-lt"/>
                  </a:rPr>
                  <a:t>Bronze</a:t>
                </a:r>
                <a:endParaRPr lang="en-AU" sz="28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0" name="Text Placeholder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4" y="1199102"/>
                <a:ext cx="9251833" cy="1694557"/>
              </a:xfrm>
              <a:prstGeom prst="rect">
                <a:avLst/>
              </a:prstGeom>
              <a:blipFill>
                <a:blip r:embed="rId5"/>
                <a:stretch>
                  <a:fillRect l="-2703" t="-4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1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What did</a:t>
            </a: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we </a:t>
            </a:r>
            <a:r>
              <a:rPr kumimoji="1" lang="en-US" altLang="zh-CN" sz="24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confront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5188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Challenges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8000" dirty="0">
                  <a:latin typeface="汉仪陈体甲骨文" panose="00020600040101010101" pitchFamily="18" charset="-122"/>
                  <a:ea typeface="汉仪陈体甲骨文" panose="00020600040101010101" pitchFamily="18" charset="-122"/>
                </a:rPr>
                <a:t>叁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345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What we did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Introduction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8000" dirty="0">
                  <a:latin typeface="汉仪陈体甲骨文" panose="00020600040101010101" pitchFamily="18" charset="-122"/>
                  <a:ea typeface="汉仪陈体甲骨文" panose="00020600040101010101" pitchFamily="18" charset="-122"/>
                </a:rPr>
                <a:t>壹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96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 txBox="1"/>
          <p:nvPr/>
        </p:nvSpPr>
        <p:spPr>
          <a:xfrm>
            <a:off x="1008570" y="1490156"/>
            <a:ext cx="3895154" cy="36335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1. Start from scratch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08569" y="2130169"/>
            <a:ext cx="10236080" cy="7712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2. The performance of a dataset varies a lot in different 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models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Text Placeholder 33"/>
          <p:cNvSpPr txBox="1"/>
          <p:nvPr/>
        </p:nvSpPr>
        <p:spPr>
          <a:xfrm>
            <a:off x="1008569" y="4923797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altLang="zh-CN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2" name="文本占位符 7"/>
          <p:cNvSpPr txBox="1">
            <a:spLocks/>
          </p:cNvSpPr>
          <p:nvPr/>
        </p:nvSpPr>
        <p:spPr>
          <a:xfrm>
            <a:off x="271255" y="362582"/>
            <a:ext cx="103586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Challenges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 Placeholder 33"/>
          <p:cNvSpPr txBox="1"/>
          <p:nvPr/>
        </p:nvSpPr>
        <p:spPr>
          <a:xfrm>
            <a:off x="1008566" y="4329851"/>
            <a:ext cx="6354756" cy="780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3. Choose methods suitable for the tasks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More than 400 GANs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39744"/>
              </p:ext>
            </p:extLst>
          </p:nvPr>
        </p:nvGraphicFramePr>
        <p:xfrm>
          <a:off x="1350777" y="2578261"/>
          <a:ext cx="8199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475">
                  <a:extLst>
                    <a:ext uri="{9D8B030D-6E8A-4147-A177-3AD203B41FA5}">
                      <a16:colId xmlns:a16="http://schemas.microsoft.com/office/drawing/2014/main" val="645989086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3976090108"/>
                    </a:ext>
                  </a:extLst>
                </a:gridCol>
                <a:gridCol w="1563738">
                  <a:extLst>
                    <a:ext uri="{9D8B030D-6E8A-4147-A177-3AD203B41FA5}">
                      <a16:colId xmlns:a16="http://schemas.microsoft.com/office/drawing/2014/main" val="1352196894"/>
                    </a:ext>
                  </a:extLst>
                </a:gridCol>
                <a:gridCol w="1925051">
                  <a:extLst>
                    <a:ext uri="{9D8B030D-6E8A-4147-A177-3AD203B41FA5}">
                      <a16:colId xmlns:a16="http://schemas.microsoft.com/office/drawing/2014/main" val="309330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r>
                        <a:rPr lang="en-US" altLang="zh-CN" baseline="0" dirty="0"/>
                        <a:t>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Cycle GAN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CGAN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1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Monochrome 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Awful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1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Noise appended </a:t>
                      </a:r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Thinning 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Awful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Awful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530218"/>
                  </a:ext>
                </a:extLst>
              </a:tr>
            </a:tbl>
          </a:graphicData>
        </a:graphic>
      </p:graphicFrame>
      <p:sp>
        <p:nvSpPr>
          <p:cNvPr id="28" name="Text Placeholder 33"/>
          <p:cNvSpPr txBox="1"/>
          <p:nvPr/>
        </p:nvSpPr>
        <p:spPr>
          <a:xfrm>
            <a:off x="1008568" y="5860479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altLang="zh-CN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Text Placeholder 33"/>
          <p:cNvSpPr txBox="1"/>
          <p:nvPr/>
        </p:nvSpPr>
        <p:spPr>
          <a:xfrm>
            <a:off x="1008566" y="5377787"/>
            <a:ext cx="10477579" cy="13909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4. Require through understanding of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mathematical derivations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and structure transform before changing anything in a network. </a:t>
            </a:r>
          </a:p>
        </p:txBody>
      </p:sp>
    </p:spTree>
    <p:extLst>
      <p:ext uri="{BB962C8B-B14F-4D97-AF65-F5344CB8AC3E}">
        <p14:creationId xmlns:p14="http://schemas.microsoft.com/office/powerpoint/2010/main" val="26837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What we will do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5188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>
                <a:cs typeface="+mn-ea"/>
                <a:sym typeface="+mn-lt"/>
              </a:rPr>
              <a:t>Extensions 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8000" dirty="0">
                  <a:latin typeface="汉仪陈体甲骨文" panose="00020600040101010101" pitchFamily="18" charset="-122"/>
                  <a:ea typeface="汉仪陈体甲骨文" panose="00020600040101010101" pitchFamily="18" charset="-122"/>
                </a:rPr>
                <a:t>肆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992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 txBox="1"/>
          <p:nvPr/>
        </p:nvSpPr>
        <p:spPr>
          <a:xfrm>
            <a:off x="6508181" y="2789566"/>
            <a:ext cx="5571523" cy="69157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Retrieve origin data from the scanning pictures of 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animal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bones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6508181" y="3784114"/>
            <a:ext cx="5571522" cy="6706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Different 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models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for 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transformation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of 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different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ype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Text Placeholder 33"/>
          <p:cNvSpPr txBox="1"/>
          <p:nvPr/>
        </p:nvSpPr>
        <p:spPr>
          <a:xfrm>
            <a:off x="6508181" y="4757780"/>
            <a:ext cx="3895154" cy="3705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More 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possible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m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odels</a:t>
            </a:r>
            <a:endParaRPr lang="en-AU" altLang="zh-CN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770867" y="4667069"/>
            <a:ext cx="551992" cy="551992"/>
            <a:chOff x="6636986" y="4948697"/>
            <a:chExt cx="551992" cy="551992"/>
          </a:xfrm>
        </p:grpSpPr>
        <p:sp>
          <p:nvSpPr>
            <p:cNvPr id="20" name="Oval 57"/>
            <p:cNvSpPr>
              <a:spLocks noChangeAspect="1"/>
            </p:cNvSpPr>
            <p:nvPr/>
          </p:nvSpPr>
          <p:spPr>
            <a:xfrm>
              <a:off x="6636986" y="4948697"/>
              <a:ext cx="551992" cy="551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29"/>
            <p:cNvSpPr>
              <a:spLocks noEditPoints="1" noChangeArrowheads="1"/>
            </p:cNvSpPr>
            <p:nvPr/>
          </p:nvSpPr>
          <p:spPr bwMode="auto">
            <a:xfrm>
              <a:off x="6694764" y="5130119"/>
              <a:ext cx="436437" cy="189148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6"/>
                <a:gd name="T115" fmla="*/ 0 h 94"/>
                <a:gd name="T116" fmla="*/ 216 w 216"/>
                <a:gd name="T117" fmla="*/ 94 h 9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占位符 7"/>
          <p:cNvSpPr txBox="1">
            <a:spLocks/>
          </p:cNvSpPr>
          <p:nvPr/>
        </p:nvSpPr>
        <p:spPr>
          <a:xfrm>
            <a:off x="5169850" y="376230"/>
            <a:ext cx="2731252" cy="688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Extensions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Rectangle 2397"/>
          <p:cNvSpPr/>
          <p:nvPr/>
        </p:nvSpPr>
        <p:spPr>
          <a:xfrm>
            <a:off x="4898594" y="412139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0" y="0"/>
            <a:ext cx="4925404" cy="685800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5767067" y="2789566"/>
            <a:ext cx="551992" cy="551992"/>
            <a:chOff x="6636986" y="4948697"/>
            <a:chExt cx="551992" cy="551992"/>
          </a:xfrm>
        </p:grpSpPr>
        <p:sp>
          <p:nvSpPr>
            <p:cNvPr id="23" name="Oval 57"/>
            <p:cNvSpPr>
              <a:spLocks noChangeAspect="1"/>
            </p:cNvSpPr>
            <p:nvPr/>
          </p:nvSpPr>
          <p:spPr>
            <a:xfrm>
              <a:off x="6636986" y="4948697"/>
              <a:ext cx="551992" cy="551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129"/>
            <p:cNvSpPr>
              <a:spLocks noEditPoints="1" noChangeArrowheads="1"/>
            </p:cNvSpPr>
            <p:nvPr/>
          </p:nvSpPr>
          <p:spPr bwMode="auto">
            <a:xfrm>
              <a:off x="6694764" y="5130119"/>
              <a:ext cx="436437" cy="189148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6"/>
                <a:gd name="T115" fmla="*/ 0 h 94"/>
                <a:gd name="T116" fmla="*/ 216 w 216"/>
                <a:gd name="T117" fmla="*/ 94 h 9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67067" y="3728317"/>
            <a:ext cx="551992" cy="551992"/>
            <a:chOff x="6636986" y="4948697"/>
            <a:chExt cx="551992" cy="551992"/>
          </a:xfrm>
        </p:grpSpPr>
        <p:sp>
          <p:nvSpPr>
            <p:cNvPr id="29" name="Oval 57"/>
            <p:cNvSpPr>
              <a:spLocks noChangeAspect="1"/>
            </p:cNvSpPr>
            <p:nvPr/>
          </p:nvSpPr>
          <p:spPr>
            <a:xfrm>
              <a:off x="6636986" y="4948697"/>
              <a:ext cx="551992" cy="551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129"/>
            <p:cNvSpPr>
              <a:spLocks noEditPoints="1" noChangeArrowheads="1"/>
            </p:cNvSpPr>
            <p:nvPr/>
          </p:nvSpPr>
          <p:spPr bwMode="auto">
            <a:xfrm>
              <a:off x="6694764" y="5130119"/>
              <a:ext cx="436437" cy="189148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6"/>
                <a:gd name="T115" fmla="*/ 0 h 94"/>
                <a:gd name="T116" fmla="*/ 216 w 216"/>
                <a:gd name="T117" fmla="*/ 94 h 9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9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207042" y="2216300"/>
            <a:ext cx="4834129" cy="242539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If you like our presentation, do not hesitate your thumb up and watch our project on GitHub. (https://github.com/Ancient-Discovery/Colosseum).</a:t>
            </a:r>
            <a:endParaRPr lang="zh-CN" alt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12411F-C2B6-4FE5-B892-93A9DAA98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22" y="2216299"/>
            <a:ext cx="1561905" cy="2425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076B03-9655-43C4-B224-79D343FFF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63" y="1066798"/>
            <a:ext cx="3790950" cy="4724400"/>
          </a:xfrm>
          <a:prstGeom prst="rect">
            <a:avLst/>
          </a:prstGeom>
        </p:spPr>
      </p:pic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4E2B0545-7277-4A67-A00A-11C039A0966A}"/>
              </a:ext>
            </a:extLst>
          </p:cNvPr>
          <p:cNvSpPr txBox="1"/>
          <p:nvPr/>
        </p:nvSpPr>
        <p:spPr>
          <a:xfrm>
            <a:off x="186029" y="5868021"/>
            <a:ext cx="4860076" cy="91125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(</a:t>
            </a:r>
            <a:r>
              <a:rPr lang="en-AU" sz="28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An </a:t>
            </a:r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oracle bone script character that literally means “thumb up”.)</a:t>
            </a:r>
          </a:p>
        </p:txBody>
      </p:sp>
    </p:spTree>
    <p:extLst>
      <p:ext uri="{BB962C8B-B14F-4D97-AF65-F5344CB8AC3E}">
        <p14:creationId xmlns:p14="http://schemas.microsoft.com/office/powerpoint/2010/main" val="8999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940638" y="-857250"/>
            <a:ext cx="8640000" cy="8640000"/>
          </a:xfrm>
          <a:prstGeom prst="ellipse">
            <a:avLst/>
          </a:prstGeom>
          <a:solidFill>
            <a:srgbClr val="F2F2F2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TextBox 1"/>
          <p:cNvSpPr txBox="1"/>
          <p:nvPr/>
        </p:nvSpPr>
        <p:spPr>
          <a:xfrm>
            <a:off x="2169293" y="2669605"/>
            <a:ext cx="7853432" cy="1015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en-US" altLang="zh-CN" sz="6000" b="1" dirty="0">
                <a:latin typeface="Comic Sans MS" panose="030F0702030302020204" pitchFamily="66" charset="0"/>
                <a:cs typeface="+mn-ea"/>
                <a:sym typeface="+mn-lt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9011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 txBox="1">
            <a:spLocks/>
          </p:cNvSpPr>
          <p:nvPr/>
        </p:nvSpPr>
        <p:spPr>
          <a:xfrm>
            <a:off x="271255" y="362582"/>
            <a:ext cx="30053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Introduction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630994" y="2134860"/>
            <a:ext cx="6016941" cy="29367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Oracle bone script recognition barriers</a:t>
            </a:r>
          </a:p>
          <a:p>
            <a:pPr lvl="1">
              <a:lnSpc>
                <a:spcPct val="100000"/>
              </a:lnSpc>
            </a:pPr>
            <a:r>
              <a:rPr lang="en-US" altLang="zh-CN" sz="19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Even linguists cannot recognize them</a:t>
            </a:r>
          </a:p>
          <a:p>
            <a:pPr lvl="1">
              <a:lnSpc>
                <a:spcPct val="100000"/>
              </a:lnSpc>
            </a:pPr>
            <a:r>
              <a:rPr lang="en-US" altLang="zh-CN" sz="19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Governments </a:t>
            </a:r>
            <a:r>
              <a:rPr lang="en-US" altLang="zh-CN" sz="19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are even willing to take </a:t>
            </a:r>
            <a:r>
              <a:rPr lang="en-US" altLang="zh-CN" sz="19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out </a:t>
            </a:r>
            <a:r>
              <a:rPr lang="en-US" altLang="zh-CN" sz="19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100,000 RMB for </a:t>
            </a:r>
            <a:r>
              <a:rPr lang="en-US" altLang="zh-CN" sz="19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identifying a single </a:t>
            </a:r>
            <a:r>
              <a:rPr lang="en-US" altLang="zh-CN" sz="19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Oracle </a:t>
            </a:r>
            <a:r>
              <a:rPr lang="en-US" altLang="zh-CN" sz="19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bone script character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Deep learning explosion</a:t>
            </a:r>
          </a:p>
          <a:p>
            <a:pPr lvl="1">
              <a:lnSpc>
                <a:spcPct val="100000"/>
              </a:lnSpc>
            </a:pPr>
            <a:r>
              <a:rPr lang="en-US" altLang="zh-CN" sz="19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Due to the advancement of hardware like GPU</a:t>
            </a:r>
          </a:p>
          <a:p>
            <a:pPr lvl="1">
              <a:lnSpc>
                <a:spcPct val="100000"/>
              </a:lnSpc>
            </a:pPr>
            <a:r>
              <a:rPr lang="en-US" altLang="zh-CN" sz="19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Perform well in computer vision problems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		 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1238126" y="1434717"/>
            <a:ext cx="4530549" cy="58496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+mn-lt"/>
                <a:cs typeface="+mn-ea"/>
                <a:sym typeface="+mn-lt"/>
              </a:rPr>
              <a:t>Background Overview</a:t>
            </a:r>
            <a:endParaRPr lang="en-AU" sz="3200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Oval 117"/>
          <p:cNvSpPr/>
          <p:nvPr/>
        </p:nvSpPr>
        <p:spPr>
          <a:xfrm>
            <a:off x="630994" y="13914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reeform 129"/>
          <p:cNvSpPr>
            <a:spLocks noEditPoints="1" noChangeArrowheads="1"/>
          </p:cNvSpPr>
          <p:nvPr/>
        </p:nvSpPr>
        <p:spPr bwMode="auto">
          <a:xfrm>
            <a:off x="714426" y="15419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59" y="2143796"/>
            <a:ext cx="1143000" cy="1143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606012" y="3349738"/>
            <a:ext cx="805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马</a:t>
            </a:r>
            <a:endParaRPr lang="en-US" altLang="zh-C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Horse</a:t>
            </a:r>
            <a:endParaRPr lang="zh-CN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1" y="4230828"/>
            <a:ext cx="1143000" cy="1143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141900" y="545254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雨</a:t>
            </a:r>
            <a:endParaRPr lang="en-US" altLang="zh-C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Rain</a:t>
            </a:r>
            <a:endParaRPr lang="zh-CN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24" y="4230828"/>
            <a:ext cx="1143000" cy="1143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9601229" y="5461481"/>
            <a:ext cx="842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袭</a:t>
            </a:r>
            <a:endParaRPr lang="en-US" altLang="zh-C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Attack</a:t>
            </a:r>
            <a:endParaRPr lang="zh-CN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96" y="2143796"/>
            <a:ext cx="1143000" cy="11430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891161" y="3365513"/>
            <a:ext cx="1083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商</a:t>
            </a:r>
            <a:endParaRPr lang="en-US" altLang="zh-C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endParaRPr lang="zh-CN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 txBox="1">
            <a:spLocks/>
          </p:cNvSpPr>
          <p:nvPr/>
        </p:nvSpPr>
        <p:spPr>
          <a:xfrm>
            <a:off x="271255" y="362582"/>
            <a:ext cx="3005345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Introduction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630995" y="2017470"/>
            <a:ext cx="4670054" cy="24000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Oracle bone script recognition using deep learning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altLang="zh-CN" sz="19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Use classification model -- CNN</a:t>
            </a:r>
          </a:p>
          <a:p>
            <a:pPr lvl="1">
              <a:lnSpc>
                <a:spcPct val="100000"/>
              </a:lnSpc>
            </a:pPr>
            <a:r>
              <a:rPr lang="en-US" altLang="zh-CN" sz="1900" dirty="0" smtClean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Use generative model -- GAN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1236447" y="1432508"/>
            <a:ext cx="4530549" cy="58496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+mn-lt"/>
                <a:cs typeface="+mn-ea"/>
                <a:sym typeface="+mn-lt"/>
              </a:rPr>
              <a:t>Project Aim</a:t>
            </a:r>
            <a:endParaRPr lang="en-AU" sz="3200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Oval 117"/>
          <p:cNvSpPr/>
          <p:nvPr/>
        </p:nvSpPr>
        <p:spPr>
          <a:xfrm>
            <a:off x="630994" y="13914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reeform 129"/>
          <p:cNvSpPr>
            <a:spLocks noEditPoints="1" noChangeArrowheads="1"/>
          </p:cNvSpPr>
          <p:nvPr/>
        </p:nvSpPr>
        <p:spPr bwMode="auto">
          <a:xfrm>
            <a:off x="714426" y="15419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9" name="图片 24">
            <a:extLst>
              <a:ext uri="{FF2B5EF4-FFF2-40B4-BE49-F238E27FC236}">
                <a16:creationId xmlns:a16="http://schemas.microsoft.com/office/drawing/2014/main" id="{527D3C09-4AE0-4CEA-B0D8-14BDBCDD5F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80"/>
          <a:stretch/>
        </p:blipFill>
        <p:spPr>
          <a:xfrm>
            <a:off x="8691861" y="1913468"/>
            <a:ext cx="2500793" cy="3352721"/>
          </a:xfrm>
          <a:prstGeom prst="rect">
            <a:avLst/>
          </a:prstGeom>
        </p:spPr>
      </p:pic>
      <p:pic>
        <p:nvPicPr>
          <p:cNvPr id="10" name="图片 26">
            <a:extLst>
              <a:ext uri="{FF2B5EF4-FFF2-40B4-BE49-F238E27FC236}">
                <a16:creationId xmlns:a16="http://schemas.microsoft.com/office/drawing/2014/main" id="{0A96649B-4A99-4380-BA71-6CD1A2DB4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0" t="514" r="26296" b="-514"/>
          <a:stretch/>
        </p:blipFill>
        <p:spPr>
          <a:xfrm>
            <a:off x="6372448" y="1893476"/>
            <a:ext cx="2319413" cy="3385070"/>
          </a:xfrm>
          <a:prstGeom prst="rect">
            <a:avLst/>
          </a:prstGeom>
        </p:spPr>
      </p:pic>
      <p:sp>
        <p:nvSpPr>
          <p:cNvPr id="11" name="文本框 27">
            <a:extLst>
              <a:ext uri="{FF2B5EF4-FFF2-40B4-BE49-F238E27FC236}">
                <a16:creationId xmlns:a16="http://schemas.microsoft.com/office/drawing/2014/main" id="{7DC78926-C213-426F-81B1-161CFA78CE89}"/>
              </a:ext>
            </a:extLst>
          </p:cNvPr>
          <p:cNvSpPr txBox="1"/>
          <p:nvPr/>
        </p:nvSpPr>
        <p:spPr>
          <a:xfrm>
            <a:off x="6649639" y="5233838"/>
            <a:ext cx="1600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Unrecognized</a:t>
            </a:r>
          </a:p>
          <a:p>
            <a:pPr algn="ctr"/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Oracle scripts</a:t>
            </a:r>
            <a:endParaRPr lang="zh-CN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28">
            <a:extLst>
              <a:ext uri="{FF2B5EF4-FFF2-40B4-BE49-F238E27FC236}">
                <a16:creationId xmlns:a16="http://schemas.microsoft.com/office/drawing/2014/main" id="{ED0EBEA8-DF41-4F32-9DA4-6BE9CE9B4FF9}"/>
              </a:ext>
            </a:extLst>
          </p:cNvPr>
          <p:cNvSpPr txBox="1"/>
          <p:nvPr/>
        </p:nvSpPr>
        <p:spPr>
          <a:xfrm>
            <a:off x="8414670" y="5306274"/>
            <a:ext cx="3336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Visit the Chinese Character Museum in Anyang</a:t>
            </a:r>
            <a:endParaRPr lang="zh-CN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How we did this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5188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Completed Work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8000" dirty="0">
                  <a:latin typeface="汉仪陈体甲骨文" panose="00020600040101010101" pitchFamily="18" charset="-122"/>
                  <a:ea typeface="汉仪陈体甲骨文" panose="00020600040101010101" pitchFamily="18" charset="-122"/>
                </a:rPr>
                <a:t>贰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015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69"/>
          <p:cNvSpPr>
            <a:spLocks noChangeAspect="1"/>
          </p:cNvSpPr>
          <p:nvPr/>
        </p:nvSpPr>
        <p:spPr>
          <a:xfrm>
            <a:off x="9554627" y="1678665"/>
            <a:ext cx="2315836" cy="21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2403"/>
          <p:cNvSpPr>
            <a:spLocks/>
          </p:cNvSpPr>
          <p:nvPr/>
        </p:nvSpPr>
        <p:spPr>
          <a:xfrm>
            <a:off x="7264864" y="1677616"/>
            <a:ext cx="2314800" cy="21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Rectangle 2404"/>
          <p:cNvSpPr/>
          <p:nvPr/>
        </p:nvSpPr>
        <p:spPr>
          <a:xfrm rot="2700000">
            <a:off x="8987148" y="2497071"/>
            <a:ext cx="342014" cy="342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2401"/>
          <p:cNvSpPr>
            <a:spLocks/>
          </p:cNvSpPr>
          <p:nvPr/>
        </p:nvSpPr>
        <p:spPr>
          <a:xfrm>
            <a:off x="4951926" y="1675391"/>
            <a:ext cx="2314800" cy="21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Rectangle 2402"/>
          <p:cNvSpPr/>
          <p:nvPr/>
        </p:nvSpPr>
        <p:spPr>
          <a:xfrm rot="2700000">
            <a:off x="6802259" y="2497071"/>
            <a:ext cx="342014" cy="3420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Rectangle 2399"/>
          <p:cNvSpPr>
            <a:spLocks noChangeAspect="1"/>
          </p:cNvSpPr>
          <p:nvPr/>
        </p:nvSpPr>
        <p:spPr>
          <a:xfrm>
            <a:off x="2649712" y="1675905"/>
            <a:ext cx="2314800" cy="21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Rectangle 2400"/>
          <p:cNvSpPr/>
          <p:nvPr/>
        </p:nvSpPr>
        <p:spPr>
          <a:xfrm rot="2700000">
            <a:off x="4767359" y="2535540"/>
            <a:ext cx="342014" cy="342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Rectangle 2397"/>
          <p:cNvSpPr>
            <a:spLocks noChangeAspect="1"/>
          </p:cNvSpPr>
          <p:nvPr/>
        </p:nvSpPr>
        <p:spPr>
          <a:xfrm>
            <a:off x="342514" y="1673384"/>
            <a:ext cx="2315836" cy="21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Rectangle 2398"/>
          <p:cNvSpPr/>
          <p:nvPr/>
        </p:nvSpPr>
        <p:spPr>
          <a:xfrm rot="2700000">
            <a:off x="2452303" y="2536973"/>
            <a:ext cx="342014" cy="3420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Text Placeholder 32"/>
          <p:cNvSpPr txBox="1"/>
          <p:nvPr/>
        </p:nvSpPr>
        <p:spPr>
          <a:xfrm>
            <a:off x="527340" y="4497375"/>
            <a:ext cx="1943049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noProof="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Dataset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85853" y="3935691"/>
            <a:ext cx="226024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71188" y="3935691"/>
            <a:ext cx="21319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5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8121" y="3935691"/>
            <a:ext cx="21319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AU" altLang="zh-CN" sz="3000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Text Placeholder 32"/>
          <p:cNvSpPr txBox="1"/>
          <p:nvPr/>
        </p:nvSpPr>
        <p:spPr>
          <a:xfrm>
            <a:off x="2592228" y="4497375"/>
            <a:ext cx="2416815" cy="10797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noProof="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CNN</a:t>
            </a:r>
          </a:p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(Classification)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Text Placeholder 32"/>
          <p:cNvSpPr txBox="1"/>
          <p:nvPr/>
        </p:nvSpPr>
        <p:spPr>
          <a:xfrm>
            <a:off x="7418562" y="4465620"/>
            <a:ext cx="1943049" cy="8638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noProof="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Explore </a:t>
            </a:r>
          </a:p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noProof="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GAN Zoo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974197" y="4397356"/>
            <a:ext cx="1407180" cy="937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Future </a:t>
            </a:r>
          </a:p>
          <a:p>
            <a:pPr lvl="0" algn="ctr">
              <a:lnSpc>
                <a:spcPct val="130000"/>
              </a:lnSpc>
              <a:defRPr/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Extensions</a:t>
            </a:r>
          </a:p>
        </p:txBody>
      </p:sp>
      <p:sp>
        <p:nvSpPr>
          <p:cNvPr id="52" name="Text Placeholder 32"/>
          <p:cNvSpPr txBox="1"/>
          <p:nvPr/>
        </p:nvSpPr>
        <p:spPr>
          <a:xfrm>
            <a:off x="5001747" y="4497375"/>
            <a:ext cx="2168584" cy="10797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noProof="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GANs</a:t>
            </a:r>
          </a:p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(Generation)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3" name="TextBox 17"/>
          <p:cNvSpPr txBox="1"/>
          <p:nvPr/>
        </p:nvSpPr>
        <p:spPr>
          <a:xfrm>
            <a:off x="6054422" y="3924552"/>
            <a:ext cx="21320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" dirty="0">
                <a:cs typeface="+mn-ea"/>
                <a:sym typeface="+mn-lt"/>
              </a:rPr>
              <a:t>3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TextBox 29"/>
          <p:cNvSpPr txBox="1"/>
          <p:nvPr/>
        </p:nvSpPr>
        <p:spPr>
          <a:xfrm>
            <a:off x="8250682" y="3935691"/>
            <a:ext cx="21320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60" name="文本占位符 7"/>
          <p:cNvSpPr txBox="1">
            <a:spLocks/>
          </p:cNvSpPr>
          <p:nvPr/>
        </p:nvSpPr>
        <p:spPr>
          <a:xfrm>
            <a:off x="271255" y="362581"/>
            <a:ext cx="3563466" cy="522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Method Outline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2400">
            <a:extLst>
              <a:ext uri="{FF2B5EF4-FFF2-40B4-BE49-F238E27FC236}">
                <a16:creationId xmlns:a16="http://schemas.microsoft.com/office/drawing/2014/main" id="{66B4AFAA-92FD-4EF2-A01D-7158550DE5E9}"/>
              </a:ext>
            </a:extLst>
          </p:cNvPr>
          <p:cNvSpPr/>
          <p:nvPr/>
        </p:nvSpPr>
        <p:spPr>
          <a:xfrm rot="2700000">
            <a:off x="9383791" y="2524902"/>
            <a:ext cx="342014" cy="342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Rectangle 2398">
            <a:extLst>
              <a:ext uri="{FF2B5EF4-FFF2-40B4-BE49-F238E27FC236}">
                <a16:creationId xmlns:a16="http://schemas.microsoft.com/office/drawing/2014/main" id="{BAA5C0ED-EE32-46B2-9BD6-18468A412080}"/>
              </a:ext>
            </a:extLst>
          </p:cNvPr>
          <p:cNvSpPr/>
          <p:nvPr/>
        </p:nvSpPr>
        <p:spPr>
          <a:xfrm rot="2700000">
            <a:off x="7106107" y="2535540"/>
            <a:ext cx="342014" cy="3420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63E09-BC7C-4C50-A71E-2BBBCE8FC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97" y="1924638"/>
            <a:ext cx="1041800" cy="1700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3E3F1-2AFD-4FEF-83FE-EA7C60AA61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102" y="2159172"/>
            <a:ext cx="921748" cy="14656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FFEF5C-77CF-4826-AAE4-9ED337E3A5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828" y="1928948"/>
            <a:ext cx="1010422" cy="16065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8655B2A-7553-4FC1-BEC5-F104734C1B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33" y="1864129"/>
            <a:ext cx="1081662" cy="1742912"/>
          </a:xfrm>
          <a:prstGeom prst="rect">
            <a:avLst/>
          </a:prstGeom>
        </p:spPr>
      </p:pic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F97227F-55EB-4B9D-8EFB-7EE3D2FBA4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914" y="1864129"/>
            <a:ext cx="783748" cy="17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7"/>
          <p:cNvSpPr txBox="1">
            <a:spLocks/>
          </p:cNvSpPr>
          <p:nvPr/>
        </p:nvSpPr>
        <p:spPr>
          <a:xfrm>
            <a:off x="271255" y="362581"/>
            <a:ext cx="3005345" cy="522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Dataset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22" y="910222"/>
            <a:ext cx="7533842" cy="163395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t="5380" r="5399"/>
          <a:stretch/>
        </p:blipFill>
        <p:spPr>
          <a:xfrm>
            <a:off x="3937722" y="2832431"/>
            <a:ext cx="7533842" cy="3720769"/>
          </a:xfrm>
          <a:prstGeom prst="rect">
            <a:avLst/>
          </a:prstGeom>
        </p:spPr>
      </p:pic>
      <p:sp>
        <p:nvSpPr>
          <p:cNvPr id="23" name="Text Placeholder 32"/>
          <p:cNvSpPr txBox="1"/>
          <p:nvPr/>
        </p:nvSpPr>
        <p:spPr>
          <a:xfrm>
            <a:off x="630994" y="2134859"/>
            <a:ext cx="3092594" cy="38605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2 web crawlers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4 types of scripts styles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300+ duplicate removals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110000+ images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…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Text Placeholder 33"/>
          <p:cNvSpPr txBox="1"/>
          <p:nvPr/>
        </p:nvSpPr>
        <p:spPr>
          <a:xfrm>
            <a:off x="1236447" y="1436333"/>
            <a:ext cx="2233060" cy="5299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+mn-lt"/>
                <a:cs typeface="+mn-ea"/>
                <a:sym typeface="+mn-lt"/>
              </a:rPr>
              <a:t>Collection</a:t>
            </a:r>
            <a:endParaRPr lang="en-AU" sz="3200" dirty="0">
              <a:latin typeface="+mn-lt"/>
              <a:cs typeface="+mn-ea"/>
              <a:sym typeface="+mn-lt"/>
            </a:endParaRPr>
          </a:p>
        </p:txBody>
      </p:sp>
      <p:sp>
        <p:nvSpPr>
          <p:cNvPr id="25" name="Oval 117"/>
          <p:cNvSpPr/>
          <p:nvPr/>
        </p:nvSpPr>
        <p:spPr>
          <a:xfrm>
            <a:off x="630994" y="13914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Freeform 129"/>
          <p:cNvSpPr>
            <a:spLocks noEditPoints="1" noChangeArrowheads="1"/>
          </p:cNvSpPr>
          <p:nvPr/>
        </p:nvSpPr>
        <p:spPr bwMode="auto">
          <a:xfrm>
            <a:off x="714426" y="15419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Text Placeholder 32"/>
          <p:cNvSpPr txBox="1"/>
          <p:nvPr/>
        </p:nvSpPr>
        <p:spPr>
          <a:xfrm>
            <a:off x="6457152" y="2418333"/>
            <a:ext cx="2494981" cy="4140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Statistics of our dataset</a:t>
            </a:r>
          </a:p>
        </p:txBody>
      </p:sp>
      <p:sp>
        <p:nvSpPr>
          <p:cNvPr id="11" name="Text Placeholder 32"/>
          <p:cNvSpPr txBox="1"/>
          <p:nvPr/>
        </p:nvSpPr>
        <p:spPr>
          <a:xfrm>
            <a:off x="5468069" y="6346151"/>
            <a:ext cx="4473146" cy="4140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Quantity comparison of four ancient scripts</a:t>
            </a:r>
          </a:p>
        </p:txBody>
      </p:sp>
    </p:spTree>
    <p:extLst>
      <p:ext uri="{BB962C8B-B14F-4D97-AF65-F5344CB8AC3E}">
        <p14:creationId xmlns:p14="http://schemas.microsoft.com/office/powerpoint/2010/main" val="25535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Shape 1587"/>
          <p:cNvSpPr/>
          <p:nvPr/>
        </p:nvSpPr>
        <p:spPr>
          <a:xfrm>
            <a:off x="6953464" y="4812045"/>
            <a:ext cx="461273" cy="460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0" y="0"/>
                </a:moveTo>
                <a:cubicBezTo>
                  <a:pt x="6624" y="0"/>
                  <a:pt x="3325" y="3288"/>
                  <a:pt x="3325" y="7400"/>
                </a:cubicBezTo>
                <a:lnTo>
                  <a:pt x="4664" y="7400"/>
                </a:lnTo>
                <a:cubicBezTo>
                  <a:pt x="4664" y="4035"/>
                  <a:pt x="7372" y="1341"/>
                  <a:pt x="10740" y="1341"/>
                </a:cubicBezTo>
                <a:cubicBezTo>
                  <a:pt x="14108" y="1341"/>
                  <a:pt x="16816" y="4035"/>
                  <a:pt x="16816" y="7400"/>
                </a:cubicBezTo>
                <a:lnTo>
                  <a:pt x="18155" y="7400"/>
                </a:lnTo>
                <a:cubicBezTo>
                  <a:pt x="18155" y="3288"/>
                  <a:pt x="14856" y="0"/>
                  <a:pt x="10740" y="0"/>
                </a:cubicBezTo>
                <a:close/>
                <a:moveTo>
                  <a:pt x="4019" y="8812"/>
                </a:moveTo>
                <a:cubicBezTo>
                  <a:pt x="1739" y="8812"/>
                  <a:pt x="0" y="10584"/>
                  <a:pt x="0" y="12859"/>
                </a:cubicBezTo>
                <a:cubicBezTo>
                  <a:pt x="0" y="15166"/>
                  <a:pt x="1739" y="16930"/>
                  <a:pt x="4019" y="16930"/>
                </a:cubicBezTo>
                <a:lnTo>
                  <a:pt x="4664" y="16930"/>
                </a:lnTo>
                <a:lnTo>
                  <a:pt x="4664" y="8812"/>
                </a:lnTo>
                <a:lnTo>
                  <a:pt x="4019" y="8812"/>
                </a:lnTo>
                <a:close/>
                <a:moveTo>
                  <a:pt x="16959" y="8812"/>
                </a:moveTo>
                <a:lnTo>
                  <a:pt x="16959" y="16930"/>
                </a:lnTo>
                <a:lnTo>
                  <a:pt x="17605" y="16930"/>
                </a:lnTo>
                <a:cubicBezTo>
                  <a:pt x="19885" y="16930"/>
                  <a:pt x="21600" y="15166"/>
                  <a:pt x="21600" y="12859"/>
                </a:cubicBezTo>
                <a:cubicBezTo>
                  <a:pt x="21600" y="10584"/>
                  <a:pt x="19885" y="8812"/>
                  <a:pt x="17605" y="8812"/>
                </a:cubicBezTo>
                <a:lnTo>
                  <a:pt x="16959" y="8812"/>
                </a:lnTo>
                <a:close/>
                <a:moveTo>
                  <a:pt x="3349" y="10249"/>
                </a:moveTo>
                <a:lnTo>
                  <a:pt x="3349" y="15494"/>
                </a:lnTo>
                <a:cubicBezTo>
                  <a:pt x="2148" y="15244"/>
                  <a:pt x="1340" y="14200"/>
                  <a:pt x="1340" y="12859"/>
                </a:cubicBezTo>
                <a:cubicBezTo>
                  <a:pt x="1339" y="11519"/>
                  <a:pt x="2147" y="10499"/>
                  <a:pt x="3349" y="10249"/>
                </a:cubicBezTo>
                <a:close/>
                <a:moveTo>
                  <a:pt x="18275" y="10249"/>
                </a:moveTo>
                <a:cubicBezTo>
                  <a:pt x="19476" y="10499"/>
                  <a:pt x="20284" y="11519"/>
                  <a:pt x="20284" y="12859"/>
                </a:cubicBezTo>
                <a:cubicBezTo>
                  <a:pt x="20284" y="14199"/>
                  <a:pt x="19476" y="15244"/>
                  <a:pt x="18275" y="15494"/>
                </a:cubicBezTo>
                <a:lnTo>
                  <a:pt x="18275" y="10249"/>
                </a:lnTo>
                <a:close/>
                <a:moveTo>
                  <a:pt x="13826" y="17505"/>
                </a:moveTo>
                <a:cubicBezTo>
                  <a:pt x="12720" y="17505"/>
                  <a:pt x="11864" y="18428"/>
                  <a:pt x="11864" y="19565"/>
                </a:cubicBezTo>
                <a:cubicBezTo>
                  <a:pt x="11865" y="20733"/>
                  <a:pt x="12720" y="21600"/>
                  <a:pt x="13826" y="21600"/>
                </a:cubicBezTo>
                <a:cubicBezTo>
                  <a:pt x="14729" y="21600"/>
                  <a:pt x="15311" y="20979"/>
                  <a:pt x="15572" y="20163"/>
                </a:cubicBezTo>
                <a:lnTo>
                  <a:pt x="15572" y="20235"/>
                </a:lnTo>
                <a:lnTo>
                  <a:pt x="16959" y="20235"/>
                </a:lnTo>
                <a:lnTo>
                  <a:pt x="18299" y="20235"/>
                </a:lnTo>
                <a:lnTo>
                  <a:pt x="18299" y="20187"/>
                </a:lnTo>
                <a:cubicBezTo>
                  <a:pt x="19387" y="20119"/>
                  <a:pt x="20213" y="19312"/>
                  <a:pt x="20213" y="18200"/>
                </a:cubicBezTo>
                <a:lnTo>
                  <a:pt x="18873" y="18200"/>
                </a:lnTo>
                <a:cubicBezTo>
                  <a:pt x="18873" y="18670"/>
                  <a:pt x="18524" y="18894"/>
                  <a:pt x="18179" y="18894"/>
                </a:cubicBezTo>
                <a:lnTo>
                  <a:pt x="15572" y="18894"/>
                </a:lnTo>
                <a:lnTo>
                  <a:pt x="15572" y="18966"/>
                </a:lnTo>
                <a:cubicBezTo>
                  <a:pt x="15311" y="18158"/>
                  <a:pt x="14729" y="17505"/>
                  <a:pt x="13826" y="17505"/>
                </a:cubicBezTo>
                <a:close/>
                <a:moveTo>
                  <a:pt x="13826" y="18894"/>
                </a:moveTo>
                <a:cubicBezTo>
                  <a:pt x="14225" y="18894"/>
                  <a:pt x="14496" y="19249"/>
                  <a:pt x="14496" y="19565"/>
                </a:cubicBezTo>
                <a:cubicBezTo>
                  <a:pt x="14496" y="19975"/>
                  <a:pt x="14225" y="20259"/>
                  <a:pt x="13826" y="20259"/>
                </a:cubicBezTo>
                <a:cubicBezTo>
                  <a:pt x="13427" y="20259"/>
                  <a:pt x="13180" y="19975"/>
                  <a:pt x="13180" y="19565"/>
                </a:cubicBezTo>
                <a:cubicBezTo>
                  <a:pt x="13180" y="19154"/>
                  <a:pt x="13426" y="18894"/>
                  <a:pt x="13826" y="1889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228600">
              <a:lnSpc>
                <a:spcPct val="93000"/>
              </a:lnSpc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Roboto"/>
              </a:defRPr>
            </a:pPr>
            <a:endParaRPr sz="900"/>
          </a:p>
        </p:txBody>
      </p:sp>
      <p:sp>
        <p:nvSpPr>
          <p:cNvPr id="1590" name="Shape 1590"/>
          <p:cNvSpPr/>
          <p:nvPr/>
        </p:nvSpPr>
        <p:spPr>
          <a:xfrm>
            <a:off x="6917762" y="5686516"/>
            <a:ext cx="1527982" cy="1380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algn="l">
              <a:lnSpc>
                <a:spcPct val="90000"/>
              </a:lnSpc>
              <a:defRPr sz="2800" b="1">
                <a:solidFill>
                  <a:srgbClr val="44474F"/>
                </a:solidFill>
                <a:latin typeface="+mn-lt"/>
                <a:ea typeface="+mn-ea"/>
                <a:cs typeface="+mn-cs"/>
                <a:sym typeface="Roboto"/>
              </a:defRPr>
            </a:lvl1pPr>
          </a:lstStyle>
          <a:p>
            <a:pPr algn="ctr"/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Trimming</a:t>
            </a:r>
          </a:p>
          <a:p>
            <a:pPr algn="ctr"/>
            <a:r>
              <a:rPr lang="en-US" altLang="zh-CN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algn="ctr"/>
            <a:r>
              <a:rPr lang="en-US" altLang="zh-CN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Resampling</a:t>
            </a:r>
          </a:p>
          <a:p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2" name="Shape 1592"/>
          <p:cNvSpPr/>
          <p:nvPr/>
        </p:nvSpPr>
        <p:spPr>
          <a:xfrm>
            <a:off x="9536362" y="5717499"/>
            <a:ext cx="1895775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algn="l">
              <a:lnSpc>
                <a:spcPct val="90000"/>
              </a:lnSpc>
              <a:defRPr sz="2800" b="1">
                <a:solidFill>
                  <a:srgbClr val="44474F"/>
                </a:solidFill>
                <a:latin typeface="+mn-lt"/>
                <a:ea typeface="+mn-ea"/>
                <a:cs typeface="+mn-cs"/>
                <a:sym typeface="Roboto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 Adding</a:t>
            </a:r>
            <a:endParaRPr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4" name="Shape 1594"/>
          <p:cNvSpPr/>
          <p:nvPr/>
        </p:nvSpPr>
        <p:spPr>
          <a:xfrm>
            <a:off x="5429366" y="5701551"/>
            <a:ext cx="1211742" cy="716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algn="r">
              <a:lnSpc>
                <a:spcPct val="90000"/>
              </a:lnSpc>
              <a:defRPr sz="2800" b="1">
                <a:solidFill>
                  <a:srgbClr val="44474F"/>
                </a:solidFill>
                <a:latin typeface="+mn-lt"/>
                <a:ea typeface="+mn-ea"/>
                <a:cs typeface="+mn-cs"/>
                <a:sym typeface="Roboto"/>
              </a:defRPr>
            </a:lvl1pPr>
          </a:lstStyle>
          <a:p>
            <a:pPr algn="ctr"/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 </a:t>
            </a:r>
          </a:p>
          <a:p>
            <a:pPr algn="ctr"/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Negation</a:t>
            </a:r>
            <a:endParaRPr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6" name="Shape 1596"/>
          <p:cNvSpPr/>
          <p:nvPr/>
        </p:nvSpPr>
        <p:spPr>
          <a:xfrm>
            <a:off x="6954055" y="6464135"/>
            <a:ext cx="51361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algn="r">
              <a:lnSpc>
                <a:spcPct val="90000"/>
              </a:lnSpc>
              <a:defRPr sz="2800" b="1">
                <a:solidFill>
                  <a:srgbClr val="44474F"/>
                </a:solidFill>
                <a:latin typeface="+mn-lt"/>
                <a:ea typeface="+mn-ea"/>
                <a:cs typeface="+mn-cs"/>
                <a:sym typeface="Roboto"/>
              </a:defRPr>
            </a:lvl1pPr>
          </a:lstStyle>
          <a:p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占位符 7"/>
          <p:cNvSpPr txBox="1">
            <a:spLocks/>
          </p:cNvSpPr>
          <p:nvPr/>
        </p:nvSpPr>
        <p:spPr>
          <a:xfrm>
            <a:off x="271255" y="362582"/>
            <a:ext cx="3005345" cy="5220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Dataset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Rectangle 2397"/>
          <p:cNvSpPr/>
          <p:nvPr/>
        </p:nvSpPr>
        <p:spPr>
          <a:xfrm>
            <a:off x="0" y="398491"/>
            <a:ext cx="215900" cy="486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Placeholder 33"/>
          <p:cNvSpPr txBox="1"/>
          <p:nvPr/>
        </p:nvSpPr>
        <p:spPr>
          <a:xfrm>
            <a:off x="1236447" y="1440483"/>
            <a:ext cx="2233060" cy="5299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+mn-lt"/>
                <a:cs typeface="+mn-ea"/>
                <a:sym typeface="+mn-lt"/>
              </a:rPr>
              <a:t>Processing</a:t>
            </a:r>
            <a:endParaRPr lang="en-AU" sz="3200" dirty="0">
              <a:latin typeface="+mn-lt"/>
              <a:cs typeface="+mn-ea"/>
              <a:sym typeface="+mn-lt"/>
            </a:endParaRPr>
          </a:p>
        </p:txBody>
      </p:sp>
      <p:sp>
        <p:nvSpPr>
          <p:cNvPr id="21" name="Oval 117"/>
          <p:cNvSpPr/>
          <p:nvPr/>
        </p:nvSpPr>
        <p:spPr>
          <a:xfrm>
            <a:off x="630994" y="139144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Freeform 129"/>
          <p:cNvSpPr>
            <a:spLocks noEditPoints="1" noChangeArrowheads="1"/>
          </p:cNvSpPr>
          <p:nvPr/>
        </p:nvSpPr>
        <p:spPr bwMode="auto">
          <a:xfrm>
            <a:off x="714426" y="154194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67" y="2022652"/>
            <a:ext cx="4558189" cy="3659505"/>
          </a:xfrm>
          <a:prstGeom prst="rect">
            <a:avLst/>
          </a:prstGeom>
        </p:spPr>
      </p:pic>
      <p:sp>
        <p:nvSpPr>
          <p:cNvPr id="25" name="Shape 1594"/>
          <p:cNvSpPr/>
          <p:nvPr/>
        </p:nvSpPr>
        <p:spPr>
          <a:xfrm>
            <a:off x="3645503" y="5688816"/>
            <a:ext cx="1477969" cy="716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algn="r">
              <a:lnSpc>
                <a:spcPct val="90000"/>
              </a:lnSpc>
              <a:defRPr sz="2800" b="1">
                <a:solidFill>
                  <a:srgbClr val="44474F"/>
                </a:solidFill>
                <a:latin typeface="+mn-lt"/>
                <a:ea typeface="+mn-ea"/>
                <a:cs typeface="+mn-cs"/>
                <a:sym typeface="Roboto"/>
              </a:defRPr>
            </a:lvl1pPr>
          </a:lstStyle>
          <a:p>
            <a:pPr algn="ctr"/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Original</a:t>
            </a:r>
          </a:p>
          <a:p>
            <a:pPr algn="ctr"/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  <a:endParaRPr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72412" y="3097741"/>
            <a:ext cx="1160334" cy="654169"/>
          </a:xfrm>
          <a:prstGeom prst="ellipse">
            <a:avLst/>
          </a:prstGeom>
          <a:noFill/>
          <a:ln>
            <a:solidFill>
              <a:srgbClr val="F23B48">
                <a:alpha val="95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0538" y="3291968"/>
            <a:ext cx="1160334" cy="654169"/>
          </a:xfrm>
          <a:prstGeom prst="ellipse">
            <a:avLst/>
          </a:prstGeom>
          <a:noFill/>
          <a:ln>
            <a:solidFill>
              <a:srgbClr val="F23B48">
                <a:alpha val="95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68138" y="3139568"/>
            <a:ext cx="1160334" cy="654169"/>
          </a:xfrm>
          <a:prstGeom prst="ellipse">
            <a:avLst/>
          </a:prstGeom>
          <a:noFill/>
          <a:ln>
            <a:solidFill>
              <a:srgbClr val="F23B48">
                <a:alpha val="95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98803" y="4109281"/>
            <a:ext cx="1160334" cy="654169"/>
          </a:xfrm>
          <a:prstGeom prst="ellipse">
            <a:avLst/>
          </a:prstGeom>
          <a:noFill/>
          <a:ln>
            <a:solidFill>
              <a:srgbClr val="F23B48">
                <a:alpha val="95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007314" y="3884716"/>
            <a:ext cx="1160334" cy="654169"/>
          </a:xfrm>
          <a:prstGeom prst="ellipse">
            <a:avLst/>
          </a:prstGeom>
          <a:noFill/>
          <a:ln>
            <a:solidFill>
              <a:srgbClr val="F23B48">
                <a:alpha val="95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49049" y="2767915"/>
            <a:ext cx="1160334" cy="654169"/>
          </a:xfrm>
          <a:prstGeom prst="ellipse">
            <a:avLst/>
          </a:prstGeom>
          <a:noFill/>
          <a:ln>
            <a:solidFill>
              <a:srgbClr val="F23B48">
                <a:alpha val="95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22204" y="3478996"/>
            <a:ext cx="1160334" cy="654169"/>
          </a:xfrm>
          <a:prstGeom prst="ellipse">
            <a:avLst/>
          </a:prstGeom>
          <a:noFill/>
          <a:ln>
            <a:solidFill>
              <a:srgbClr val="F23B48">
                <a:alpha val="95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273642" y="3097741"/>
            <a:ext cx="1160334" cy="654169"/>
          </a:xfrm>
          <a:prstGeom prst="ellipse">
            <a:avLst/>
          </a:prstGeom>
          <a:noFill/>
          <a:ln>
            <a:solidFill>
              <a:srgbClr val="F23B48">
                <a:alpha val="95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1" y="3796781"/>
            <a:ext cx="685800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椭圆 34"/>
          <p:cNvSpPr/>
          <p:nvPr/>
        </p:nvSpPr>
        <p:spPr>
          <a:xfrm>
            <a:off x="1304523" y="3976475"/>
            <a:ext cx="1160334" cy="654169"/>
          </a:xfrm>
          <a:prstGeom prst="ellipse">
            <a:avLst/>
          </a:prstGeom>
          <a:noFill/>
          <a:ln>
            <a:solidFill>
              <a:srgbClr val="F23B48">
                <a:alpha val="95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21" y="3187481"/>
            <a:ext cx="75247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1" y="2212034"/>
            <a:ext cx="923925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椭圆 39"/>
          <p:cNvSpPr/>
          <p:nvPr/>
        </p:nvSpPr>
        <p:spPr>
          <a:xfrm>
            <a:off x="1019976" y="4196919"/>
            <a:ext cx="1160334" cy="654169"/>
          </a:xfrm>
          <a:prstGeom prst="ellipse">
            <a:avLst/>
          </a:prstGeom>
          <a:noFill/>
          <a:ln>
            <a:solidFill>
              <a:srgbClr val="F23B48">
                <a:alpha val="95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70" y="3801096"/>
            <a:ext cx="619125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4" y="3898224"/>
            <a:ext cx="809625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Shape 1594"/>
          <p:cNvSpPr/>
          <p:nvPr/>
        </p:nvSpPr>
        <p:spPr>
          <a:xfrm>
            <a:off x="807994" y="5897280"/>
            <a:ext cx="1057982" cy="716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lvl1pPr algn="r">
              <a:lnSpc>
                <a:spcPct val="90000"/>
              </a:lnSpc>
              <a:defRPr sz="2800" b="1">
                <a:solidFill>
                  <a:srgbClr val="44474F"/>
                </a:solidFill>
                <a:latin typeface="+mn-lt"/>
                <a:ea typeface="+mn-ea"/>
                <a:cs typeface="+mn-cs"/>
                <a:sym typeface="Roboto"/>
              </a:defRPr>
            </a:lvl1pPr>
          </a:lstStyle>
          <a:p>
            <a:pPr algn="ctr"/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</a:t>
            </a:r>
          </a:p>
          <a:p>
            <a:pPr algn="ctr"/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927852" y="3684997"/>
            <a:ext cx="581505" cy="50044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4834213" y="3650309"/>
            <a:ext cx="581505" cy="50044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56" y="2502068"/>
            <a:ext cx="1578769" cy="3084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右箭头 43"/>
          <p:cNvSpPr/>
          <p:nvPr/>
        </p:nvSpPr>
        <p:spPr>
          <a:xfrm>
            <a:off x="6649590" y="3662678"/>
            <a:ext cx="581505" cy="50044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56" y="2515716"/>
            <a:ext cx="1578769" cy="3084671"/>
          </a:xfrm>
          <a:prstGeom prst="rect">
            <a:avLst/>
          </a:prstGeom>
        </p:spPr>
      </p:pic>
      <p:sp>
        <p:nvSpPr>
          <p:cNvPr id="45" name="右箭头 44"/>
          <p:cNvSpPr/>
          <p:nvPr/>
        </p:nvSpPr>
        <p:spPr>
          <a:xfrm>
            <a:off x="8146918" y="3654007"/>
            <a:ext cx="581505" cy="50044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506" y="2012900"/>
            <a:ext cx="1878330" cy="36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1348</Words>
  <Application>Microsoft Office PowerPoint</Application>
  <PresentationFormat>宽屏</PresentationFormat>
  <Paragraphs>357</Paragraphs>
  <Slides>34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Lato</vt:lpstr>
      <vt:lpstr>Calibri</vt:lpstr>
      <vt:lpstr>Wingdings</vt:lpstr>
      <vt:lpstr>微软雅黑</vt:lpstr>
      <vt:lpstr>Comic Sans MS</vt:lpstr>
      <vt:lpstr>Roboto</vt:lpstr>
      <vt:lpstr>Cambria Math</vt:lpstr>
      <vt:lpstr>等线</vt:lpstr>
      <vt:lpstr>汉仪陈体甲骨文</vt:lpstr>
      <vt:lpstr>Arial</vt:lpstr>
      <vt:lpstr>Neris Thin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Yungchen Jen</dc:creator>
  <cp:keywords/>
  <cp:lastModifiedBy>OneOfAKind</cp:lastModifiedBy>
  <cp:revision>270</cp:revision>
  <dcterms:created xsi:type="dcterms:W3CDTF">2015-11-20T05:45:53Z</dcterms:created>
  <dcterms:modified xsi:type="dcterms:W3CDTF">2018-06-05T02:29:04Z</dcterms:modified>
</cp:coreProperties>
</file>