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313" r:id="rId3"/>
    <p:sldId id="314" r:id="rId5"/>
    <p:sldId id="272" r:id="rId6"/>
    <p:sldId id="285" r:id="rId7"/>
    <p:sldId id="339" r:id="rId8"/>
    <p:sldId id="411" r:id="rId9"/>
    <p:sldId id="438" r:id="rId10"/>
    <p:sldId id="397" r:id="rId11"/>
    <p:sldId id="396" r:id="rId12"/>
    <p:sldId id="420" r:id="rId13"/>
    <p:sldId id="421" r:id="rId14"/>
    <p:sldId id="423" r:id="rId15"/>
    <p:sldId id="422" r:id="rId16"/>
    <p:sldId id="336" r:id="rId17"/>
    <p:sldId id="337" r:id="rId18"/>
    <p:sldId id="414" r:id="rId19"/>
    <p:sldId id="415" r:id="rId20"/>
    <p:sldId id="416" r:id="rId21"/>
    <p:sldId id="417" r:id="rId22"/>
    <p:sldId id="418" r:id="rId23"/>
    <p:sldId id="369" r:id="rId24"/>
    <p:sldId id="398" r:id="rId25"/>
    <p:sldId id="377" r:id="rId26"/>
    <p:sldId id="378" r:id="rId27"/>
    <p:sldId id="379" r:id="rId28"/>
    <p:sldId id="261" r:id="rId29"/>
  </p:sldIdLst>
  <p:sldSz cx="12192000" cy="6858000"/>
  <p:notesSz cx="6858000" cy="9144000"/>
  <p:custDataLst>
    <p:tags r:id="rId3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794" userDrawn="1">
          <p15:clr>
            <a:srgbClr val="A4A3A4"/>
          </p15:clr>
        </p15:guide>
        <p15:guide id="2" orient="horz" pos="2178" userDrawn="1">
          <p15:clr>
            <a:srgbClr val="A4A3A4"/>
          </p15:clr>
        </p15:guide>
        <p15:guide id="3" orient="horz" pos="4043" userDrawn="1">
          <p15:clr>
            <a:srgbClr val="A4A3A4"/>
          </p15:clr>
        </p15:guide>
        <p15:guide id="4" pos="216" userDrawn="1">
          <p15:clr>
            <a:srgbClr val="A4A3A4"/>
          </p15:clr>
        </p15:guide>
        <p15:guide id="5" pos="741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9895"/>
    <a:srgbClr val="A1D3D0"/>
    <a:srgbClr val="E9E9E9"/>
    <a:srgbClr val="E4E4E4"/>
    <a:srgbClr val="DADADA"/>
    <a:srgbClr val="E7E7E7"/>
    <a:srgbClr val="425B5B"/>
    <a:srgbClr val="00272C"/>
    <a:srgbClr val="BFBFBF"/>
    <a:srgbClr val="E73A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14" autoAdjust="0"/>
    <p:restoredTop sz="94414" autoAdjust="0"/>
  </p:normalViewPr>
  <p:slideViewPr>
    <p:cSldViewPr snapToGrid="0" snapToObjects="1" showGuides="1">
      <p:cViewPr varScale="1">
        <p:scale>
          <a:sx n="85" d="100"/>
          <a:sy n="85" d="100"/>
        </p:scale>
        <p:origin x="533" y="58"/>
      </p:cViewPr>
      <p:guideLst>
        <p:guide pos="3794"/>
        <p:guide orient="horz" pos="2178"/>
        <p:guide orient="horz" pos="4043"/>
        <p:guide pos="216"/>
        <p:guide pos="741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3" Type="http://schemas.openxmlformats.org/officeDocument/2006/relationships/tags" Target="tags/tag85.xml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EDCCCA-0BC9-4E4A-BDA5-57CA6EE6A4D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E06540-3D4A-4D1B-89C3-AFCFAF39EF4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DA2C56-BA7D-40D5-A934-4773ED1717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office.msn.com.cn/" TargetMode="Externa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solidFill>
          <a:srgbClr val="E9E9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425602" y="652450"/>
            <a:ext cx="11340795" cy="4876549"/>
          </a:xfrm>
          <a:prstGeom prst="rect">
            <a:avLst/>
          </a:prstGeom>
          <a:noFill/>
          <a:ln w="76200">
            <a:solidFill>
              <a:srgbClr val="1A98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/>
          <p:cNvGrpSpPr/>
          <p:nvPr userDrawn="1"/>
        </p:nvGrpSpPr>
        <p:grpSpPr>
          <a:xfrm rot="9861016" flipH="1">
            <a:off x="-2443125" y="4065941"/>
            <a:ext cx="8030020" cy="6922436"/>
            <a:chOff x="3241129" y="967902"/>
            <a:chExt cx="5709753" cy="4922199"/>
          </a:xfrm>
          <a:solidFill>
            <a:srgbClr val="E9E9E9"/>
          </a:solidFill>
        </p:grpSpPr>
        <p:grpSp>
          <p:nvGrpSpPr>
            <p:cNvPr id="5" name="组合 4"/>
            <p:cNvGrpSpPr/>
            <p:nvPr/>
          </p:nvGrpSpPr>
          <p:grpSpPr>
            <a:xfrm>
              <a:off x="3241129" y="967902"/>
              <a:ext cx="5709753" cy="4922199"/>
              <a:chOff x="3241126" y="967902"/>
              <a:chExt cx="5709748" cy="4922199"/>
            </a:xfrm>
            <a:grpFill/>
          </p:grpSpPr>
          <p:sp>
            <p:nvSpPr>
              <p:cNvPr id="8" name="等腰三角形 7"/>
              <p:cNvSpPr/>
              <p:nvPr/>
            </p:nvSpPr>
            <p:spPr>
              <a:xfrm>
                <a:off x="3241126" y="967902"/>
                <a:ext cx="5709747" cy="4922196"/>
              </a:xfrm>
              <a:prstGeom prst="triangle">
                <a:avLst/>
              </a:prstGeom>
              <a:grpFill/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9" name="直接连接符 8"/>
              <p:cNvCxnSpPr>
                <a:stCxn id="8" idx="0"/>
              </p:cNvCxnSpPr>
              <p:nvPr/>
            </p:nvCxnSpPr>
            <p:spPr>
              <a:xfrm rot="11303420" flipH="1" flipV="1">
                <a:off x="5858688" y="985309"/>
                <a:ext cx="474623" cy="3217900"/>
              </a:xfrm>
              <a:prstGeom prst="line">
                <a:avLst/>
              </a:prstGeom>
              <a:grpFill/>
              <a:ln w="76200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接连接符 9"/>
              <p:cNvCxnSpPr/>
              <p:nvPr/>
            </p:nvCxnSpPr>
            <p:spPr>
              <a:xfrm flipH="1" flipV="1">
                <a:off x="6093606" y="4240456"/>
                <a:ext cx="2857268" cy="1649645"/>
              </a:xfrm>
              <a:prstGeom prst="line">
                <a:avLst/>
              </a:prstGeom>
              <a:grpFill/>
              <a:ln w="76200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/>
              <p:cNvCxnSpPr/>
              <p:nvPr/>
            </p:nvCxnSpPr>
            <p:spPr>
              <a:xfrm flipV="1">
                <a:off x="3241127" y="4236312"/>
                <a:ext cx="2864445" cy="1653789"/>
              </a:xfrm>
              <a:prstGeom prst="line">
                <a:avLst/>
              </a:prstGeom>
              <a:grpFill/>
              <a:ln w="76200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等腰三角形 5"/>
            <p:cNvSpPr/>
            <p:nvPr/>
          </p:nvSpPr>
          <p:spPr>
            <a:xfrm>
              <a:off x="5353054" y="4334047"/>
              <a:ext cx="1485901" cy="45194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" name="等腰三角形 16"/>
            <p:cNvSpPr/>
            <p:nvPr/>
          </p:nvSpPr>
          <p:spPr>
            <a:xfrm rot="16200000">
              <a:off x="5407214" y="1449360"/>
              <a:ext cx="742950" cy="451940"/>
            </a:xfrm>
            <a:custGeom>
              <a:avLst/>
              <a:gdLst>
                <a:gd name="connsiteX0" fmla="*/ 0 w 1485900"/>
                <a:gd name="connsiteY0" fmla="*/ 451940 h 451940"/>
                <a:gd name="connsiteX1" fmla="*/ 742950 w 1485900"/>
                <a:gd name="connsiteY1" fmla="*/ 0 h 451940"/>
                <a:gd name="connsiteX2" fmla="*/ 1485900 w 1485900"/>
                <a:gd name="connsiteY2" fmla="*/ 451940 h 451940"/>
                <a:gd name="connsiteX3" fmla="*/ 0 w 1485900"/>
                <a:gd name="connsiteY3" fmla="*/ 451940 h 451940"/>
                <a:gd name="connsiteX0-1" fmla="*/ 123324 w 742950"/>
                <a:gd name="connsiteY0-2" fmla="*/ 432689 h 451940"/>
                <a:gd name="connsiteX1-3" fmla="*/ 0 w 742950"/>
                <a:gd name="connsiteY1-4" fmla="*/ 0 h 451940"/>
                <a:gd name="connsiteX2-5" fmla="*/ 742950 w 742950"/>
                <a:gd name="connsiteY2-6" fmla="*/ 451940 h 451940"/>
                <a:gd name="connsiteX3-7" fmla="*/ 123324 w 742950"/>
                <a:gd name="connsiteY3-8" fmla="*/ 432689 h 45194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742950" h="451940">
                  <a:moveTo>
                    <a:pt x="123324" y="432689"/>
                  </a:moveTo>
                  <a:lnTo>
                    <a:pt x="0" y="0"/>
                  </a:lnTo>
                  <a:lnTo>
                    <a:pt x="742950" y="451940"/>
                  </a:lnTo>
                  <a:lnTo>
                    <a:pt x="123324" y="43268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12" name="矩形 11"/>
          <p:cNvSpPr/>
          <p:nvPr userDrawn="1"/>
        </p:nvSpPr>
        <p:spPr>
          <a:xfrm>
            <a:off x="-15754" y="-23111"/>
            <a:ext cx="12207754" cy="361483"/>
          </a:xfrm>
          <a:prstGeom prst="rect">
            <a:avLst/>
          </a:prstGeom>
          <a:pattFill prst="ltUpDiag">
            <a:fgClr>
              <a:srgbClr val="1A9895"/>
            </a:fgClr>
            <a:bgClr>
              <a:srgbClr val="E9E9E9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8" name="组合 17"/>
          <p:cNvGrpSpPr/>
          <p:nvPr userDrawn="1"/>
        </p:nvGrpSpPr>
        <p:grpSpPr>
          <a:xfrm rot="9861016" flipH="1">
            <a:off x="-2153422" y="4337089"/>
            <a:ext cx="7342026" cy="6329338"/>
            <a:chOff x="3241129" y="967902"/>
            <a:chExt cx="5709753" cy="4922199"/>
          </a:xfrm>
        </p:grpSpPr>
        <p:grpSp>
          <p:nvGrpSpPr>
            <p:cNvPr id="19" name="组合 18"/>
            <p:cNvGrpSpPr/>
            <p:nvPr/>
          </p:nvGrpSpPr>
          <p:grpSpPr>
            <a:xfrm>
              <a:off x="3241129" y="967902"/>
              <a:ext cx="5709753" cy="4922199"/>
              <a:chOff x="3241126" y="967902"/>
              <a:chExt cx="5709748" cy="4922199"/>
            </a:xfrm>
          </p:grpSpPr>
          <p:sp>
            <p:nvSpPr>
              <p:cNvPr id="22" name="等腰三角形 21"/>
              <p:cNvSpPr/>
              <p:nvPr/>
            </p:nvSpPr>
            <p:spPr>
              <a:xfrm>
                <a:off x="3241126" y="967902"/>
                <a:ext cx="5709747" cy="4922196"/>
              </a:xfrm>
              <a:prstGeom prst="triangle">
                <a:avLst/>
              </a:prstGeom>
              <a:solidFill>
                <a:srgbClr val="E9E9E9"/>
              </a:solidFill>
              <a:ln w="57150">
                <a:solidFill>
                  <a:srgbClr val="1A989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23" name="直接连接符 22"/>
              <p:cNvCxnSpPr>
                <a:stCxn id="22" idx="0"/>
              </p:cNvCxnSpPr>
              <p:nvPr/>
            </p:nvCxnSpPr>
            <p:spPr>
              <a:xfrm rot="11303420" flipH="1" flipV="1">
                <a:off x="5858688" y="985309"/>
                <a:ext cx="474623" cy="3217900"/>
              </a:xfrm>
              <a:prstGeom prst="line">
                <a:avLst/>
              </a:prstGeom>
              <a:ln w="76200">
                <a:solidFill>
                  <a:srgbClr val="1A989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连接符 23"/>
              <p:cNvCxnSpPr/>
              <p:nvPr/>
            </p:nvCxnSpPr>
            <p:spPr>
              <a:xfrm flipH="1" flipV="1">
                <a:off x="6093606" y="4240456"/>
                <a:ext cx="2857268" cy="1649645"/>
              </a:xfrm>
              <a:prstGeom prst="line">
                <a:avLst/>
              </a:prstGeom>
              <a:ln w="76200">
                <a:solidFill>
                  <a:srgbClr val="1A989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连接符 24"/>
              <p:cNvCxnSpPr/>
              <p:nvPr/>
            </p:nvCxnSpPr>
            <p:spPr>
              <a:xfrm flipV="1">
                <a:off x="3241127" y="4236312"/>
                <a:ext cx="2864445" cy="1653789"/>
              </a:xfrm>
              <a:prstGeom prst="line">
                <a:avLst/>
              </a:prstGeom>
              <a:ln w="76200">
                <a:solidFill>
                  <a:srgbClr val="1A989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等腰三角形 19"/>
            <p:cNvSpPr/>
            <p:nvPr/>
          </p:nvSpPr>
          <p:spPr>
            <a:xfrm>
              <a:off x="5353054" y="4334047"/>
              <a:ext cx="1485901" cy="451940"/>
            </a:xfrm>
            <a:prstGeom prst="triangle">
              <a:avLst/>
            </a:prstGeom>
            <a:solidFill>
              <a:srgbClr val="1A98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1" name="等腰三角形 16"/>
            <p:cNvSpPr/>
            <p:nvPr/>
          </p:nvSpPr>
          <p:spPr>
            <a:xfrm rot="16200000">
              <a:off x="5407214" y="1449360"/>
              <a:ext cx="742950" cy="451940"/>
            </a:xfrm>
            <a:custGeom>
              <a:avLst/>
              <a:gdLst>
                <a:gd name="connsiteX0" fmla="*/ 0 w 1485900"/>
                <a:gd name="connsiteY0" fmla="*/ 451940 h 451940"/>
                <a:gd name="connsiteX1" fmla="*/ 742950 w 1485900"/>
                <a:gd name="connsiteY1" fmla="*/ 0 h 451940"/>
                <a:gd name="connsiteX2" fmla="*/ 1485900 w 1485900"/>
                <a:gd name="connsiteY2" fmla="*/ 451940 h 451940"/>
                <a:gd name="connsiteX3" fmla="*/ 0 w 1485900"/>
                <a:gd name="connsiteY3" fmla="*/ 451940 h 451940"/>
                <a:gd name="connsiteX0-1" fmla="*/ 123324 w 742950"/>
                <a:gd name="connsiteY0-2" fmla="*/ 432689 h 451940"/>
                <a:gd name="connsiteX1-3" fmla="*/ 0 w 742950"/>
                <a:gd name="connsiteY1-4" fmla="*/ 0 h 451940"/>
                <a:gd name="connsiteX2-5" fmla="*/ 742950 w 742950"/>
                <a:gd name="connsiteY2-6" fmla="*/ 451940 h 451940"/>
                <a:gd name="connsiteX3-7" fmla="*/ 123324 w 742950"/>
                <a:gd name="connsiteY3-8" fmla="*/ 432689 h 45194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742950" h="451940">
                  <a:moveTo>
                    <a:pt x="123324" y="432689"/>
                  </a:moveTo>
                  <a:lnTo>
                    <a:pt x="0" y="0"/>
                  </a:lnTo>
                  <a:lnTo>
                    <a:pt x="742950" y="451940"/>
                  </a:lnTo>
                  <a:lnTo>
                    <a:pt x="123324" y="432689"/>
                  </a:lnTo>
                  <a:close/>
                </a:path>
              </a:pathLst>
            </a:custGeom>
            <a:solidFill>
              <a:srgbClr val="1A98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300">
        <p159:morph option="byObject"/>
      </p:transition>
    </mc:Choice>
    <mc:Fallback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659003" y="258233"/>
            <a:ext cx="5370495" cy="529569"/>
          </a:xfrm>
          <a:prstGeom prst="rect">
            <a:avLst/>
          </a:prstGeom>
          <a:ln w="12700" cmpd="sng">
            <a:solidFill>
              <a:schemeClr val="tx1"/>
            </a:solidFill>
          </a:ln>
        </p:spPr>
        <p:txBody>
          <a:bodyPr vert="horz" anchor="ctr"/>
          <a:lstStyle>
            <a:lvl1pPr marL="0" indent="0" algn="l">
              <a:buNone/>
              <a:defRPr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3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11386592" y="171547"/>
            <a:ext cx="805408" cy="616255"/>
          </a:xfrm>
          <a:prstGeom prst="rect">
            <a:avLst/>
          </a:prstGeom>
          <a:solidFill>
            <a:schemeClr val="tx1"/>
          </a:solidFill>
        </p:spPr>
        <p:txBody>
          <a:bodyPr vert="horz" anchor="ctr"/>
          <a:lstStyle>
            <a:lvl1pPr marL="0" indent="0" algn="ctr">
              <a:buNone/>
              <a:defRPr sz="24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4" name="图片占位符 8"/>
          <p:cNvSpPr>
            <a:spLocks noGrp="1"/>
          </p:cNvSpPr>
          <p:nvPr>
            <p:ph type="pic" sz="quarter" idx="14" hasCustomPrompt="1"/>
          </p:nvPr>
        </p:nvSpPr>
        <p:spPr>
          <a:xfrm>
            <a:off x="376767" y="5989475"/>
            <a:ext cx="2272223" cy="53340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6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r>
              <a:rPr kumimoji="1" lang="en-US" altLang="zh-CN" sz="1600" b="1" dirty="0"/>
              <a:t>LOGO&amp;PIC</a:t>
            </a:r>
            <a:r>
              <a:rPr kumimoji="1" lang="zh-CN" altLang="en-US" sz="1600" b="1" dirty="0"/>
              <a:t> </a:t>
            </a:r>
            <a:r>
              <a:rPr kumimoji="1" lang="en-US" altLang="zh-CN" sz="1600" b="1" dirty="0"/>
              <a:t>HERE</a:t>
            </a:r>
            <a:endParaRPr kumimoji="1"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300">
        <p159:morph option="byObject"/>
      </p:transition>
    </mc:Choice>
    <mc:Fallback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600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背景图片素材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600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300">
        <p159:morph option="byObject"/>
      </p:transition>
    </mc:Choice>
    <mc:Fallback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600"/>
            <a:r>
              <a:rPr lang="zh-CN" altLang="en-US" sz="1800" dirty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标注</a:t>
            </a:r>
            <a:endParaRPr lang="zh-CN" altLang="en-US" sz="18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2572589" y="759873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600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字体使用 </a:t>
            </a: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行距</a:t>
            </a: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背景图片出处</a:t>
            </a:r>
            <a:endParaRPr lang="zh-CN" altLang="en-US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声明</a:t>
            </a: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4153010" y="759873"/>
            <a:ext cx="7074345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英文 </a:t>
            </a:r>
            <a:r>
              <a:rPr lang="is-IS" altLang="zh-CN" sz="1400" dirty="0">
                <a:solidFill>
                  <a:srgbClr val="FFFFFF"/>
                </a:solidFill>
                <a:latin typeface="Segoe UI Light" panose="020B0502040204020203"/>
                <a:cs typeface="Segoe UI Light" panose="020B0502040204020203"/>
              </a:rPr>
              <a:t>Microsoft YaHei</a:t>
            </a:r>
            <a:endParaRPr lang="zh-CN" altLang="en-US" sz="1400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中文 微软雅黑</a:t>
            </a: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正文 </a:t>
            </a:r>
            <a:r>
              <a:rPr lang="en-US" altLang="zh-CN" sz="1400" dirty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1.3</a:t>
            </a: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r>
              <a:rPr lang="en-US" altLang="zh-CN" sz="1400" dirty="0" err="1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cn.bing.com</a:t>
            </a:r>
            <a:endParaRPr lang="zh-CN" altLang="en-US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algn="l" defTabSz="6096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90204"/>
                <a:ea typeface="微软雅黑" panose="020B0503020204020204" charset="-122"/>
                <a:cs typeface="+mn-cs"/>
              </a:rPr>
              <a:t>本网站所提供的任何信息内容（包括但不限于 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PPT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 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90204"/>
                <a:ea typeface="微软雅黑" panose="020B0503020204020204" charset="-122"/>
                <a:cs typeface="+mn-cs"/>
              </a:rPr>
              <a:t>模板、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Word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 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90204"/>
                <a:ea typeface="微软雅黑" panose="020B0503020204020204" charset="-122"/>
                <a:cs typeface="+mn-cs"/>
              </a:rPr>
              <a:t>文档、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Excel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 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90204"/>
                <a:ea typeface="微软雅黑" panose="020B0503020204020204" charset="-122"/>
                <a:cs typeface="+mn-cs"/>
              </a:rPr>
              <a:t>图表、图片素材等）均受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90204"/>
                <a:ea typeface="微软雅黑" panose="020B0503020204020204" charset="-122"/>
                <a:cs typeface="+mn-cs"/>
              </a:rPr>
              <a:t>《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90204"/>
                <a:ea typeface="微软雅黑" panose="020B0503020204020204" charset="-122"/>
                <a:cs typeface="+mn-cs"/>
              </a:rPr>
              <a:t>中华人民共和国著作权法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90204"/>
                <a:ea typeface="微软雅黑" panose="020B0503020204020204" charset="-122"/>
                <a:cs typeface="+mn-cs"/>
              </a:rPr>
              <a:t>》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90204"/>
                <a:ea typeface="微软雅黑" panose="020B0503020204020204" charset="-122"/>
                <a:cs typeface="+mn-cs"/>
              </a:rPr>
              <a:t>、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90204"/>
                <a:ea typeface="微软雅黑" panose="020B0503020204020204" charset="-122"/>
                <a:cs typeface="+mn-cs"/>
              </a:rPr>
              <a:t>《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90204"/>
                <a:ea typeface="微软雅黑" panose="020B0503020204020204" charset="-122"/>
                <a:cs typeface="+mn-cs"/>
              </a:rPr>
              <a:t>信息网络传播权保护条例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90204"/>
                <a:ea typeface="微软雅黑" panose="020B0503020204020204" charset="-122"/>
                <a:cs typeface="+mn-cs"/>
              </a:rPr>
              <a:t>》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90204"/>
                <a:ea typeface="微软雅黑" panose="020B0503020204020204" charset="-122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90204"/>
                <a:ea typeface="微软雅黑" panose="020B0503020204020204" charset="-122"/>
                <a:cs typeface="+mn-cs"/>
              </a:rPr>
              <a:t>(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90204"/>
                <a:ea typeface="微软雅黑" panose="020B0503020204020204" charset="-122"/>
                <a:cs typeface="+mn-cs"/>
              </a:rPr>
              <a:t>包括图片或图表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90204"/>
                <a:ea typeface="微软雅黑" panose="020B0503020204020204" charset="-122"/>
                <a:cs typeface="+mn-cs"/>
              </a:rPr>
              <a:t>)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90204"/>
                <a:ea typeface="微软雅黑" panose="020B0503020204020204" charset="-122"/>
                <a:cs typeface="+mn-cs"/>
              </a:rPr>
              <a:t>不得被全部或部分的复制、传播、销售，否则将承担法律责任。</a:t>
            </a:r>
            <a:endParaRPr kumimoji="0" lang="zh-CN" altLang="en-US" sz="1335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90204"/>
              <a:ea typeface="微软雅黑" panose="020B0503020204020204" charset="-122"/>
              <a:cs typeface="+mn-cs"/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600"/>
            <a:r>
              <a:rPr kumimoji="1" lang="en-US" altLang="zh-CN" sz="1000" dirty="0">
                <a:solidFill>
                  <a:prstClr val="white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OfficePLUS</a:t>
            </a:r>
            <a:endParaRPr lang="zh-CN" altLang="en-US" sz="1000" dirty="0">
              <a:solidFill>
                <a:prstClr val="white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300">
        <p159:morph option="byObject"/>
      </p:transition>
    </mc:Choice>
    <mc:Fallback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4447955" y="4458724"/>
            <a:ext cx="3296095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09600"/>
            <a:r>
              <a:rPr kumimoji="1" lang="zh-CN" altLang="en-US" sz="1335" dirty="0">
                <a:solidFill>
                  <a:srgbClr val="000000"/>
                </a:solidFill>
                <a:latin typeface="Century Gothic" panose="020B0502020202090204"/>
                <a:ea typeface="微软雅黑" panose="020B0503020204020204" charset="-122"/>
              </a:rPr>
              <a:t>点击</a:t>
            </a:r>
            <a:r>
              <a:rPr kumimoji="1" lang="en-US" altLang="zh-CN" sz="1335" dirty="0">
                <a:solidFill>
                  <a:srgbClr val="000000"/>
                </a:solidFill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Logo</a:t>
            </a:r>
            <a:r>
              <a:rPr kumimoji="1" lang="zh-CN" altLang="en-US" sz="1335" dirty="0">
                <a:solidFill>
                  <a:srgbClr val="000000"/>
                </a:solidFill>
                <a:latin typeface="Century Gothic" panose="020B0502020202090204"/>
                <a:ea typeface="微软雅黑" panose="020B0503020204020204" charset="-122"/>
              </a:rPr>
              <a:t>获取更多优质模板（放映模式）</a:t>
            </a:r>
            <a:endParaRPr kumimoji="1" lang="zh-CN" altLang="en-US" sz="1335" dirty="0">
              <a:solidFill>
                <a:srgbClr val="000000"/>
              </a:solidFill>
              <a:latin typeface="Century Gothic" panose="020B0502020202090204"/>
              <a:ea typeface="微软雅黑" panose="020B0503020204020204" charset="-122"/>
            </a:endParaRPr>
          </a:p>
        </p:txBody>
      </p:sp>
      <p:pic>
        <p:nvPicPr>
          <p:cNvPr id="4" name="图片 3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227832"/>
            <a:ext cx="3048000" cy="40233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300">
        <p159:morph option="byObject"/>
      </p:transition>
    </mc:Choice>
    <mc:Fallback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09854" y="6356350"/>
            <a:ext cx="2844398" cy="365125"/>
          </a:xfrm>
        </p:spPr>
        <p:txBody>
          <a:bodyPr/>
          <a:lstStyle>
            <a:lvl1pPr>
              <a:defRPr/>
            </a:lvl1pPr>
          </a:lstStyle>
          <a:p>
            <a:fld id="{1FD87865-AED7-4759-A6DD-3616C3F847F3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165749" y="6356350"/>
            <a:ext cx="3860821" cy="365125"/>
          </a:xfrm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738066" y="6356350"/>
            <a:ext cx="2844398" cy="365125"/>
          </a:xfrm>
        </p:spPr>
        <p:txBody>
          <a:bodyPr/>
          <a:lstStyle>
            <a:lvl1pPr>
              <a:defRPr/>
            </a:lvl1pPr>
          </a:lstStyle>
          <a:p>
            <a:fld id="{2F7F422A-F503-4A7E-95E1-8BF2C24DA44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300">
        <p159:morph option="byObject"/>
      </p:transition>
    </mc:Choice>
    <mc:Fallback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bg>
      <p:bgPr>
        <a:solidFill>
          <a:srgbClr val="1A989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 userDrawn="1"/>
        </p:nvGrpSpPr>
        <p:grpSpPr>
          <a:xfrm rot="693700">
            <a:off x="6432728" y="-2025321"/>
            <a:ext cx="7510760" cy="6474794"/>
            <a:chOff x="3241129" y="967902"/>
            <a:chExt cx="5709753" cy="4922199"/>
          </a:xfrm>
        </p:grpSpPr>
        <p:grpSp>
          <p:nvGrpSpPr>
            <p:cNvPr id="28" name="组合 27"/>
            <p:cNvGrpSpPr/>
            <p:nvPr/>
          </p:nvGrpSpPr>
          <p:grpSpPr>
            <a:xfrm>
              <a:off x="3241129" y="967902"/>
              <a:ext cx="5709753" cy="4922199"/>
              <a:chOff x="3241126" y="967902"/>
              <a:chExt cx="5709748" cy="4922199"/>
            </a:xfrm>
          </p:grpSpPr>
          <p:sp>
            <p:nvSpPr>
              <p:cNvPr id="31" name="等腰三角形 30"/>
              <p:cNvSpPr/>
              <p:nvPr/>
            </p:nvSpPr>
            <p:spPr>
              <a:xfrm>
                <a:off x="3241126" y="967902"/>
                <a:ext cx="5709748" cy="4922196"/>
              </a:xfrm>
              <a:prstGeom prst="triangle">
                <a:avLst/>
              </a:prstGeom>
              <a:noFill/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2" name="直接连接符 31"/>
              <p:cNvCxnSpPr>
                <a:stCxn id="31" idx="0"/>
              </p:cNvCxnSpPr>
              <p:nvPr/>
            </p:nvCxnSpPr>
            <p:spPr>
              <a:xfrm rot="11303420" flipH="1" flipV="1">
                <a:off x="5858688" y="985310"/>
                <a:ext cx="474623" cy="3217900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 32"/>
              <p:cNvCxnSpPr/>
              <p:nvPr/>
            </p:nvCxnSpPr>
            <p:spPr>
              <a:xfrm flipH="1" flipV="1">
                <a:off x="6093606" y="4240456"/>
                <a:ext cx="2857268" cy="1649645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 33"/>
              <p:cNvCxnSpPr/>
              <p:nvPr/>
            </p:nvCxnSpPr>
            <p:spPr>
              <a:xfrm flipV="1">
                <a:off x="3241127" y="4236312"/>
                <a:ext cx="2864445" cy="1653789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等腰三角形 28"/>
            <p:cNvSpPr/>
            <p:nvPr/>
          </p:nvSpPr>
          <p:spPr>
            <a:xfrm>
              <a:off x="5353054" y="4334047"/>
              <a:ext cx="1485901" cy="45194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0" name="等腰三角形 16"/>
            <p:cNvSpPr/>
            <p:nvPr/>
          </p:nvSpPr>
          <p:spPr>
            <a:xfrm rot="16200000">
              <a:off x="5407214" y="1449360"/>
              <a:ext cx="742950" cy="451940"/>
            </a:xfrm>
            <a:custGeom>
              <a:avLst/>
              <a:gdLst>
                <a:gd name="connsiteX0" fmla="*/ 0 w 1485900"/>
                <a:gd name="connsiteY0" fmla="*/ 451940 h 451940"/>
                <a:gd name="connsiteX1" fmla="*/ 742950 w 1485900"/>
                <a:gd name="connsiteY1" fmla="*/ 0 h 451940"/>
                <a:gd name="connsiteX2" fmla="*/ 1485900 w 1485900"/>
                <a:gd name="connsiteY2" fmla="*/ 451940 h 451940"/>
                <a:gd name="connsiteX3" fmla="*/ 0 w 1485900"/>
                <a:gd name="connsiteY3" fmla="*/ 451940 h 451940"/>
                <a:gd name="connsiteX0-1" fmla="*/ 123324 w 742950"/>
                <a:gd name="connsiteY0-2" fmla="*/ 432689 h 451940"/>
                <a:gd name="connsiteX1-3" fmla="*/ 0 w 742950"/>
                <a:gd name="connsiteY1-4" fmla="*/ 0 h 451940"/>
                <a:gd name="connsiteX2-5" fmla="*/ 742950 w 742950"/>
                <a:gd name="connsiteY2-6" fmla="*/ 451940 h 451940"/>
                <a:gd name="connsiteX3-7" fmla="*/ 123324 w 742950"/>
                <a:gd name="connsiteY3-8" fmla="*/ 432689 h 45194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742950" h="451940">
                  <a:moveTo>
                    <a:pt x="123324" y="432689"/>
                  </a:moveTo>
                  <a:lnTo>
                    <a:pt x="0" y="0"/>
                  </a:lnTo>
                  <a:lnTo>
                    <a:pt x="742950" y="451940"/>
                  </a:lnTo>
                  <a:lnTo>
                    <a:pt x="123324" y="43268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42" name="组合 41"/>
          <p:cNvGrpSpPr/>
          <p:nvPr userDrawn="1"/>
        </p:nvGrpSpPr>
        <p:grpSpPr>
          <a:xfrm rot="2715711">
            <a:off x="-1269661" y="5733927"/>
            <a:ext cx="3282274" cy="2829546"/>
            <a:chOff x="3241129" y="967902"/>
            <a:chExt cx="5709753" cy="4922199"/>
          </a:xfrm>
        </p:grpSpPr>
        <p:grpSp>
          <p:nvGrpSpPr>
            <p:cNvPr id="43" name="组合 42"/>
            <p:cNvGrpSpPr/>
            <p:nvPr/>
          </p:nvGrpSpPr>
          <p:grpSpPr>
            <a:xfrm>
              <a:off x="3241129" y="967902"/>
              <a:ext cx="5709753" cy="4922199"/>
              <a:chOff x="3241126" y="967902"/>
              <a:chExt cx="5709748" cy="4922199"/>
            </a:xfrm>
          </p:grpSpPr>
          <p:sp>
            <p:nvSpPr>
              <p:cNvPr id="46" name="等腰三角形 45"/>
              <p:cNvSpPr/>
              <p:nvPr/>
            </p:nvSpPr>
            <p:spPr>
              <a:xfrm>
                <a:off x="3241126" y="967902"/>
                <a:ext cx="5709748" cy="4922196"/>
              </a:xfrm>
              <a:prstGeom prst="triangle">
                <a:avLst/>
              </a:prstGeom>
              <a:noFill/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7" name="直接连接符 46"/>
              <p:cNvCxnSpPr>
                <a:stCxn id="46" idx="0"/>
              </p:cNvCxnSpPr>
              <p:nvPr/>
            </p:nvCxnSpPr>
            <p:spPr>
              <a:xfrm rot="11303420" flipH="1" flipV="1">
                <a:off x="5858688" y="985310"/>
                <a:ext cx="474623" cy="3217900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连接符 47"/>
              <p:cNvCxnSpPr/>
              <p:nvPr/>
            </p:nvCxnSpPr>
            <p:spPr>
              <a:xfrm flipH="1" flipV="1">
                <a:off x="6093606" y="4240456"/>
                <a:ext cx="2857268" cy="1649645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连接符 48"/>
              <p:cNvCxnSpPr/>
              <p:nvPr/>
            </p:nvCxnSpPr>
            <p:spPr>
              <a:xfrm flipV="1">
                <a:off x="3241127" y="4236312"/>
                <a:ext cx="2864445" cy="1653789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4" name="等腰三角形 43"/>
            <p:cNvSpPr/>
            <p:nvPr/>
          </p:nvSpPr>
          <p:spPr>
            <a:xfrm>
              <a:off x="5353054" y="4334047"/>
              <a:ext cx="1485901" cy="45194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5" name="等腰三角形 16"/>
            <p:cNvSpPr/>
            <p:nvPr/>
          </p:nvSpPr>
          <p:spPr>
            <a:xfrm rot="16200000">
              <a:off x="5407214" y="1449360"/>
              <a:ext cx="742950" cy="451940"/>
            </a:xfrm>
            <a:custGeom>
              <a:avLst/>
              <a:gdLst>
                <a:gd name="connsiteX0" fmla="*/ 0 w 1485900"/>
                <a:gd name="connsiteY0" fmla="*/ 451940 h 451940"/>
                <a:gd name="connsiteX1" fmla="*/ 742950 w 1485900"/>
                <a:gd name="connsiteY1" fmla="*/ 0 h 451940"/>
                <a:gd name="connsiteX2" fmla="*/ 1485900 w 1485900"/>
                <a:gd name="connsiteY2" fmla="*/ 451940 h 451940"/>
                <a:gd name="connsiteX3" fmla="*/ 0 w 1485900"/>
                <a:gd name="connsiteY3" fmla="*/ 451940 h 451940"/>
                <a:gd name="connsiteX0-1" fmla="*/ 123324 w 742950"/>
                <a:gd name="connsiteY0-2" fmla="*/ 432689 h 451940"/>
                <a:gd name="connsiteX1-3" fmla="*/ 0 w 742950"/>
                <a:gd name="connsiteY1-4" fmla="*/ 0 h 451940"/>
                <a:gd name="connsiteX2-5" fmla="*/ 742950 w 742950"/>
                <a:gd name="connsiteY2-6" fmla="*/ 451940 h 451940"/>
                <a:gd name="connsiteX3-7" fmla="*/ 123324 w 742950"/>
                <a:gd name="connsiteY3-8" fmla="*/ 432689 h 45194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742950" h="451940">
                  <a:moveTo>
                    <a:pt x="123324" y="432689"/>
                  </a:moveTo>
                  <a:lnTo>
                    <a:pt x="0" y="0"/>
                  </a:lnTo>
                  <a:lnTo>
                    <a:pt x="742950" y="451940"/>
                  </a:lnTo>
                  <a:lnTo>
                    <a:pt x="123324" y="43268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300">
        <p159:morph option="byObject"/>
      </p:transition>
    </mc:Choice>
    <mc:Fallback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bg>
      <p:bgPr>
        <a:solidFill>
          <a:srgbClr val="E9E9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 3"/>
          <p:cNvSpPr/>
          <p:nvPr userDrawn="1"/>
        </p:nvSpPr>
        <p:spPr>
          <a:xfrm>
            <a:off x="657225" y="364331"/>
            <a:ext cx="1607344" cy="707232"/>
          </a:xfrm>
          <a:custGeom>
            <a:avLst/>
            <a:gdLst>
              <a:gd name="connsiteX0" fmla="*/ 0 w 1607344"/>
              <a:gd name="connsiteY0" fmla="*/ 707232 h 707232"/>
              <a:gd name="connsiteX1" fmla="*/ 0 w 1607344"/>
              <a:gd name="connsiteY1" fmla="*/ 0 h 707232"/>
              <a:gd name="connsiteX2" fmla="*/ 1607344 w 1607344"/>
              <a:gd name="connsiteY2" fmla="*/ 0 h 707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07344" h="707232">
                <a:moveTo>
                  <a:pt x="0" y="707232"/>
                </a:moveTo>
                <a:lnTo>
                  <a:pt x="0" y="0"/>
                </a:lnTo>
                <a:lnTo>
                  <a:pt x="1607344" y="0"/>
                </a:lnTo>
              </a:path>
            </a:pathLst>
          </a:custGeom>
          <a:noFill/>
          <a:ln w="57150">
            <a:solidFill>
              <a:srgbClr val="1A98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 flipH="1" flipV="1">
            <a:off x="-27998" y="6684266"/>
            <a:ext cx="12207852" cy="196846"/>
          </a:xfrm>
          <a:prstGeom prst="rect">
            <a:avLst/>
          </a:prstGeom>
          <a:pattFill prst="ltUpDiag">
            <a:fgClr>
              <a:srgbClr val="1A9895"/>
            </a:fgClr>
            <a:bgClr>
              <a:srgbClr val="E9E9E9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300">
        <p159:morph option="byObject"/>
      </p:transition>
    </mc:Choice>
    <mc:Fallback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2"/>
          <p:cNvSpPr/>
          <p:nvPr userDrawn="1"/>
        </p:nvSpPr>
        <p:spPr>
          <a:xfrm>
            <a:off x="657225" y="364331"/>
            <a:ext cx="1607344" cy="707232"/>
          </a:xfrm>
          <a:custGeom>
            <a:avLst/>
            <a:gdLst>
              <a:gd name="connsiteX0" fmla="*/ 0 w 1607344"/>
              <a:gd name="connsiteY0" fmla="*/ 707232 h 707232"/>
              <a:gd name="connsiteX1" fmla="*/ 0 w 1607344"/>
              <a:gd name="connsiteY1" fmla="*/ 0 h 707232"/>
              <a:gd name="connsiteX2" fmla="*/ 1607344 w 1607344"/>
              <a:gd name="connsiteY2" fmla="*/ 0 h 707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07344" h="707232">
                <a:moveTo>
                  <a:pt x="0" y="707232"/>
                </a:moveTo>
                <a:lnTo>
                  <a:pt x="0" y="0"/>
                </a:lnTo>
                <a:lnTo>
                  <a:pt x="1607344" y="0"/>
                </a:lnTo>
              </a:path>
            </a:pathLst>
          </a:custGeom>
          <a:noFill/>
          <a:ln w="57150">
            <a:solidFill>
              <a:srgbClr val="1A98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 rot="16200000">
            <a:off x="8652407" y="3330556"/>
            <a:ext cx="6881113" cy="173779"/>
          </a:xfrm>
          <a:prstGeom prst="rect">
            <a:avLst/>
          </a:prstGeom>
          <a:pattFill prst="ltUpDiag">
            <a:fgClr>
              <a:srgbClr val="1A9895"/>
            </a:fgClr>
            <a:bgClr>
              <a:srgbClr val="E9E9E9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8" name="组合 17"/>
          <p:cNvGrpSpPr/>
          <p:nvPr userDrawn="1"/>
        </p:nvGrpSpPr>
        <p:grpSpPr>
          <a:xfrm rot="1918468" flipH="1">
            <a:off x="149489" y="1935213"/>
            <a:ext cx="6105388" cy="5263270"/>
            <a:chOff x="3241129" y="967902"/>
            <a:chExt cx="5709753" cy="4922199"/>
          </a:xfrm>
        </p:grpSpPr>
        <p:grpSp>
          <p:nvGrpSpPr>
            <p:cNvPr id="19" name="组合 18"/>
            <p:cNvGrpSpPr/>
            <p:nvPr/>
          </p:nvGrpSpPr>
          <p:grpSpPr>
            <a:xfrm>
              <a:off x="3241129" y="967902"/>
              <a:ext cx="5709753" cy="4922199"/>
              <a:chOff x="3241126" y="967902"/>
              <a:chExt cx="5709748" cy="4922199"/>
            </a:xfrm>
          </p:grpSpPr>
          <p:sp>
            <p:nvSpPr>
              <p:cNvPr id="22" name="等腰三角形 21"/>
              <p:cNvSpPr/>
              <p:nvPr/>
            </p:nvSpPr>
            <p:spPr>
              <a:xfrm>
                <a:off x="3241126" y="967902"/>
                <a:ext cx="5709747" cy="4922196"/>
              </a:xfrm>
              <a:prstGeom prst="triangle">
                <a:avLst/>
              </a:prstGeom>
              <a:solidFill>
                <a:srgbClr val="E9E9E9"/>
              </a:solidFill>
              <a:ln w="57150">
                <a:solidFill>
                  <a:srgbClr val="A1D3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3" name="直接连接符 22"/>
              <p:cNvCxnSpPr>
                <a:stCxn id="22" idx="0"/>
              </p:cNvCxnSpPr>
              <p:nvPr/>
            </p:nvCxnSpPr>
            <p:spPr>
              <a:xfrm rot="11303420" flipH="1" flipV="1">
                <a:off x="5858688" y="985309"/>
                <a:ext cx="474623" cy="3217900"/>
              </a:xfrm>
              <a:prstGeom prst="line">
                <a:avLst/>
              </a:prstGeom>
              <a:ln w="76200">
                <a:solidFill>
                  <a:srgbClr val="A1D3D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连接符 23"/>
              <p:cNvCxnSpPr/>
              <p:nvPr/>
            </p:nvCxnSpPr>
            <p:spPr>
              <a:xfrm flipH="1" flipV="1">
                <a:off x="6093606" y="4240456"/>
                <a:ext cx="2857268" cy="1649645"/>
              </a:xfrm>
              <a:prstGeom prst="line">
                <a:avLst/>
              </a:prstGeom>
              <a:ln w="76200">
                <a:solidFill>
                  <a:srgbClr val="A1D3D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连接符 24"/>
              <p:cNvCxnSpPr/>
              <p:nvPr/>
            </p:nvCxnSpPr>
            <p:spPr>
              <a:xfrm flipV="1">
                <a:off x="3241127" y="4236312"/>
                <a:ext cx="2864445" cy="1653789"/>
              </a:xfrm>
              <a:prstGeom prst="line">
                <a:avLst/>
              </a:prstGeom>
              <a:ln w="76200">
                <a:solidFill>
                  <a:srgbClr val="A1D3D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等腰三角形 19"/>
            <p:cNvSpPr/>
            <p:nvPr/>
          </p:nvSpPr>
          <p:spPr>
            <a:xfrm>
              <a:off x="5353054" y="4334047"/>
              <a:ext cx="1485901" cy="451940"/>
            </a:xfrm>
            <a:prstGeom prst="triangle">
              <a:avLst/>
            </a:prstGeom>
            <a:solidFill>
              <a:srgbClr val="A1D3D0"/>
            </a:solidFill>
            <a:ln>
              <a:solidFill>
                <a:srgbClr val="A1D3D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1" name="等腰三角形 16"/>
            <p:cNvSpPr/>
            <p:nvPr/>
          </p:nvSpPr>
          <p:spPr>
            <a:xfrm rot="16200000">
              <a:off x="5407214" y="1449360"/>
              <a:ext cx="742950" cy="451940"/>
            </a:xfrm>
            <a:custGeom>
              <a:avLst/>
              <a:gdLst>
                <a:gd name="connsiteX0" fmla="*/ 0 w 1485900"/>
                <a:gd name="connsiteY0" fmla="*/ 451940 h 451940"/>
                <a:gd name="connsiteX1" fmla="*/ 742950 w 1485900"/>
                <a:gd name="connsiteY1" fmla="*/ 0 h 451940"/>
                <a:gd name="connsiteX2" fmla="*/ 1485900 w 1485900"/>
                <a:gd name="connsiteY2" fmla="*/ 451940 h 451940"/>
                <a:gd name="connsiteX3" fmla="*/ 0 w 1485900"/>
                <a:gd name="connsiteY3" fmla="*/ 451940 h 451940"/>
                <a:gd name="connsiteX0-1" fmla="*/ 123324 w 742950"/>
                <a:gd name="connsiteY0-2" fmla="*/ 432689 h 451940"/>
                <a:gd name="connsiteX1-3" fmla="*/ 0 w 742950"/>
                <a:gd name="connsiteY1-4" fmla="*/ 0 h 451940"/>
                <a:gd name="connsiteX2-5" fmla="*/ 742950 w 742950"/>
                <a:gd name="connsiteY2-6" fmla="*/ 451940 h 451940"/>
                <a:gd name="connsiteX3-7" fmla="*/ 123324 w 742950"/>
                <a:gd name="connsiteY3-8" fmla="*/ 432689 h 45194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742950" h="451940">
                  <a:moveTo>
                    <a:pt x="123324" y="432689"/>
                  </a:moveTo>
                  <a:lnTo>
                    <a:pt x="0" y="0"/>
                  </a:lnTo>
                  <a:lnTo>
                    <a:pt x="742950" y="451940"/>
                  </a:lnTo>
                  <a:lnTo>
                    <a:pt x="123324" y="432689"/>
                  </a:lnTo>
                  <a:close/>
                </a:path>
              </a:pathLst>
            </a:custGeom>
            <a:solidFill>
              <a:srgbClr val="A1D3D0"/>
            </a:solidFill>
            <a:ln>
              <a:solidFill>
                <a:srgbClr val="A1D3D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300">
        <p159:morph option="byObject"/>
      </p:transition>
    </mc:Choice>
    <mc:Fallback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bg>
      <p:bgPr>
        <a:solidFill>
          <a:srgbClr val="1A989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 userDrawn="1"/>
        </p:nvGrpSpPr>
        <p:grpSpPr>
          <a:xfrm rot="2835027" flipH="1">
            <a:off x="7909724" y="2222235"/>
            <a:ext cx="6126790" cy="5281720"/>
            <a:chOff x="3241129" y="967902"/>
            <a:chExt cx="5709753" cy="4922199"/>
          </a:xfrm>
        </p:grpSpPr>
        <p:grpSp>
          <p:nvGrpSpPr>
            <p:cNvPr id="5" name="组合 4"/>
            <p:cNvGrpSpPr/>
            <p:nvPr/>
          </p:nvGrpSpPr>
          <p:grpSpPr>
            <a:xfrm>
              <a:off x="3241129" y="967902"/>
              <a:ext cx="5709753" cy="4922199"/>
              <a:chOff x="3241126" y="967902"/>
              <a:chExt cx="5709748" cy="4922199"/>
            </a:xfrm>
          </p:grpSpPr>
          <p:sp>
            <p:nvSpPr>
              <p:cNvPr id="8" name="等腰三角形 7"/>
              <p:cNvSpPr/>
              <p:nvPr/>
            </p:nvSpPr>
            <p:spPr>
              <a:xfrm>
                <a:off x="3241126" y="967902"/>
                <a:ext cx="5709747" cy="4922196"/>
              </a:xfrm>
              <a:prstGeom prst="triangle">
                <a:avLst/>
              </a:prstGeom>
              <a:noFill/>
              <a:ln w="57150">
                <a:solidFill>
                  <a:srgbClr val="A1D3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9" name="直接连接符 8"/>
              <p:cNvCxnSpPr>
                <a:stCxn id="8" idx="0"/>
              </p:cNvCxnSpPr>
              <p:nvPr/>
            </p:nvCxnSpPr>
            <p:spPr>
              <a:xfrm rot="11303420" flipH="1" flipV="1">
                <a:off x="5858688" y="985309"/>
                <a:ext cx="474623" cy="3217900"/>
              </a:xfrm>
              <a:prstGeom prst="line">
                <a:avLst/>
              </a:prstGeom>
              <a:ln w="76200">
                <a:solidFill>
                  <a:srgbClr val="A1D3D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接连接符 9"/>
              <p:cNvCxnSpPr/>
              <p:nvPr/>
            </p:nvCxnSpPr>
            <p:spPr>
              <a:xfrm flipH="1" flipV="1">
                <a:off x="6093606" y="4240456"/>
                <a:ext cx="2857268" cy="1649645"/>
              </a:xfrm>
              <a:prstGeom prst="line">
                <a:avLst/>
              </a:prstGeom>
              <a:ln w="76200">
                <a:solidFill>
                  <a:srgbClr val="A1D3D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/>
              <p:cNvCxnSpPr/>
              <p:nvPr/>
            </p:nvCxnSpPr>
            <p:spPr>
              <a:xfrm flipV="1">
                <a:off x="3241127" y="4236312"/>
                <a:ext cx="2864445" cy="1653789"/>
              </a:xfrm>
              <a:prstGeom prst="line">
                <a:avLst/>
              </a:prstGeom>
              <a:ln w="76200">
                <a:solidFill>
                  <a:srgbClr val="A1D3D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等腰三角形 5"/>
            <p:cNvSpPr/>
            <p:nvPr/>
          </p:nvSpPr>
          <p:spPr>
            <a:xfrm>
              <a:off x="5353054" y="4334047"/>
              <a:ext cx="1485901" cy="451940"/>
            </a:xfrm>
            <a:prstGeom prst="triangle">
              <a:avLst/>
            </a:prstGeom>
            <a:solidFill>
              <a:srgbClr val="A1D3D0"/>
            </a:solidFill>
            <a:ln>
              <a:solidFill>
                <a:srgbClr val="A1D3D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" name="等腰三角形 16"/>
            <p:cNvSpPr/>
            <p:nvPr/>
          </p:nvSpPr>
          <p:spPr>
            <a:xfrm rot="16200000">
              <a:off x="5407214" y="1449360"/>
              <a:ext cx="742950" cy="451940"/>
            </a:xfrm>
            <a:custGeom>
              <a:avLst/>
              <a:gdLst>
                <a:gd name="connsiteX0" fmla="*/ 0 w 1485900"/>
                <a:gd name="connsiteY0" fmla="*/ 451940 h 451940"/>
                <a:gd name="connsiteX1" fmla="*/ 742950 w 1485900"/>
                <a:gd name="connsiteY1" fmla="*/ 0 h 451940"/>
                <a:gd name="connsiteX2" fmla="*/ 1485900 w 1485900"/>
                <a:gd name="connsiteY2" fmla="*/ 451940 h 451940"/>
                <a:gd name="connsiteX3" fmla="*/ 0 w 1485900"/>
                <a:gd name="connsiteY3" fmla="*/ 451940 h 451940"/>
                <a:gd name="connsiteX0-1" fmla="*/ 123324 w 742950"/>
                <a:gd name="connsiteY0-2" fmla="*/ 432689 h 451940"/>
                <a:gd name="connsiteX1-3" fmla="*/ 0 w 742950"/>
                <a:gd name="connsiteY1-4" fmla="*/ 0 h 451940"/>
                <a:gd name="connsiteX2-5" fmla="*/ 742950 w 742950"/>
                <a:gd name="connsiteY2-6" fmla="*/ 451940 h 451940"/>
                <a:gd name="connsiteX3-7" fmla="*/ 123324 w 742950"/>
                <a:gd name="connsiteY3-8" fmla="*/ 432689 h 45194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742950" h="451940">
                  <a:moveTo>
                    <a:pt x="123324" y="432689"/>
                  </a:moveTo>
                  <a:lnTo>
                    <a:pt x="0" y="0"/>
                  </a:lnTo>
                  <a:lnTo>
                    <a:pt x="742950" y="451940"/>
                  </a:lnTo>
                  <a:lnTo>
                    <a:pt x="123324" y="432689"/>
                  </a:lnTo>
                  <a:close/>
                </a:path>
              </a:pathLst>
            </a:custGeom>
            <a:solidFill>
              <a:srgbClr val="A1D3D0"/>
            </a:solidFill>
            <a:ln>
              <a:solidFill>
                <a:srgbClr val="A1D3D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300">
        <p159:morph option="byObject"/>
      </p:transition>
    </mc:Choice>
    <mc:Fallback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bg>
      <p:bgPr>
        <a:solidFill>
          <a:srgbClr val="E9E9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 rot="16200000">
            <a:off x="8652407" y="3330556"/>
            <a:ext cx="6881113" cy="173779"/>
          </a:xfrm>
          <a:prstGeom prst="rect">
            <a:avLst/>
          </a:prstGeom>
          <a:pattFill prst="ltUpDiag">
            <a:fgClr>
              <a:srgbClr val="1A9895"/>
            </a:fgClr>
            <a:bgClr>
              <a:srgbClr val="E9E9E9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任意多边形 2"/>
          <p:cNvSpPr/>
          <p:nvPr userDrawn="1"/>
        </p:nvSpPr>
        <p:spPr>
          <a:xfrm>
            <a:off x="657225" y="364331"/>
            <a:ext cx="1607344" cy="707232"/>
          </a:xfrm>
          <a:custGeom>
            <a:avLst/>
            <a:gdLst>
              <a:gd name="connsiteX0" fmla="*/ 0 w 1607344"/>
              <a:gd name="connsiteY0" fmla="*/ 707232 h 707232"/>
              <a:gd name="connsiteX1" fmla="*/ 0 w 1607344"/>
              <a:gd name="connsiteY1" fmla="*/ 0 h 707232"/>
              <a:gd name="connsiteX2" fmla="*/ 1607344 w 1607344"/>
              <a:gd name="connsiteY2" fmla="*/ 0 h 707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07344" h="707232">
                <a:moveTo>
                  <a:pt x="0" y="707232"/>
                </a:moveTo>
                <a:lnTo>
                  <a:pt x="0" y="0"/>
                </a:lnTo>
                <a:lnTo>
                  <a:pt x="1607344" y="0"/>
                </a:lnTo>
              </a:path>
            </a:pathLst>
          </a:custGeom>
          <a:noFill/>
          <a:ln w="57150">
            <a:solidFill>
              <a:srgbClr val="1A98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6" name="组合 35"/>
          <p:cNvGrpSpPr/>
          <p:nvPr userDrawn="1"/>
        </p:nvGrpSpPr>
        <p:grpSpPr>
          <a:xfrm rot="919184">
            <a:off x="8321907" y="3118231"/>
            <a:ext cx="5144678" cy="5967820"/>
            <a:chOff x="9070882" y="2865798"/>
            <a:chExt cx="6044162" cy="7011222"/>
          </a:xfrm>
        </p:grpSpPr>
        <p:grpSp>
          <p:nvGrpSpPr>
            <p:cNvPr id="37" name="组合 36"/>
            <p:cNvGrpSpPr/>
            <p:nvPr userDrawn="1"/>
          </p:nvGrpSpPr>
          <p:grpSpPr>
            <a:xfrm rot="14089817" flipH="1">
              <a:off x="8587352" y="3349328"/>
              <a:ext cx="7011222" cy="6044162"/>
              <a:chOff x="3241129" y="967902"/>
              <a:chExt cx="5709753" cy="4922199"/>
            </a:xfrm>
            <a:solidFill>
              <a:srgbClr val="E9E9E9"/>
            </a:solidFill>
          </p:grpSpPr>
          <p:grpSp>
            <p:nvGrpSpPr>
              <p:cNvPr id="46" name="组合 45"/>
              <p:cNvGrpSpPr/>
              <p:nvPr/>
            </p:nvGrpSpPr>
            <p:grpSpPr>
              <a:xfrm>
                <a:off x="3241129" y="967902"/>
                <a:ext cx="5709753" cy="4922199"/>
                <a:chOff x="3241126" y="967902"/>
                <a:chExt cx="5709748" cy="4922199"/>
              </a:xfrm>
              <a:grpFill/>
            </p:grpSpPr>
            <p:sp>
              <p:nvSpPr>
                <p:cNvPr id="49" name="等腰三角形 48"/>
                <p:cNvSpPr/>
                <p:nvPr/>
              </p:nvSpPr>
              <p:spPr>
                <a:xfrm>
                  <a:off x="3241126" y="967902"/>
                  <a:ext cx="5709747" cy="4922196"/>
                </a:xfrm>
                <a:prstGeom prst="triangle">
                  <a:avLst/>
                </a:prstGeom>
                <a:grpFill/>
                <a:ln w="57150">
                  <a:solidFill>
                    <a:srgbClr val="E9E9E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50" name="直接连接符 49"/>
                <p:cNvCxnSpPr>
                  <a:stCxn id="49" idx="0"/>
                </p:cNvCxnSpPr>
                <p:nvPr/>
              </p:nvCxnSpPr>
              <p:spPr>
                <a:xfrm rot="11303420" flipH="1" flipV="1">
                  <a:off x="5858688" y="985309"/>
                  <a:ext cx="474623" cy="3217900"/>
                </a:xfrm>
                <a:prstGeom prst="line">
                  <a:avLst/>
                </a:prstGeom>
                <a:grpFill/>
                <a:ln w="76200">
                  <a:solidFill>
                    <a:srgbClr val="E9E9E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直接连接符 50"/>
                <p:cNvCxnSpPr/>
                <p:nvPr/>
              </p:nvCxnSpPr>
              <p:spPr>
                <a:xfrm flipH="1" flipV="1">
                  <a:off x="6093606" y="4240456"/>
                  <a:ext cx="2857268" cy="1649645"/>
                </a:xfrm>
                <a:prstGeom prst="line">
                  <a:avLst/>
                </a:prstGeom>
                <a:grpFill/>
                <a:ln w="76200">
                  <a:solidFill>
                    <a:srgbClr val="E9E9E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直接连接符 51"/>
                <p:cNvCxnSpPr/>
                <p:nvPr/>
              </p:nvCxnSpPr>
              <p:spPr>
                <a:xfrm flipV="1">
                  <a:off x="3241127" y="4236312"/>
                  <a:ext cx="2864445" cy="1653789"/>
                </a:xfrm>
                <a:prstGeom prst="line">
                  <a:avLst/>
                </a:prstGeom>
                <a:grpFill/>
                <a:ln w="76200">
                  <a:solidFill>
                    <a:srgbClr val="E9E9E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7" name="等腰三角形 46"/>
              <p:cNvSpPr/>
              <p:nvPr/>
            </p:nvSpPr>
            <p:spPr>
              <a:xfrm>
                <a:off x="5353054" y="4334047"/>
                <a:ext cx="1485901" cy="451940"/>
              </a:xfrm>
              <a:prstGeom prst="triangle">
                <a:avLst/>
              </a:prstGeom>
              <a:grpFill/>
              <a:ln>
                <a:solidFill>
                  <a:srgbClr val="E9E9E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8" name="等腰三角形 16"/>
              <p:cNvSpPr/>
              <p:nvPr/>
            </p:nvSpPr>
            <p:spPr>
              <a:xfrm rot="16200000">
                <a:off x="5407214" y="1449360"/>
                <a:ext cx="742950" cy="451940"/>
              </a:xfrm>
              <a:custGeom>
                <a:avLst/>
                <a:gdLst>
                  <a:gd name="connsiteX0" fmla="*/ 0 w 1485900"/>
                  <a:gd name="connsiteY0" fmla="*/ 451940 h 451940"/>
                  <a:gd name="connsiteX1" fmla="*/ 742950 w 1485900"/>
                  <a:gd name="connsiteY1" fmla="*/ 0 h 451940"/>
                  <a:gd name="connsiteX2" fmla="*/ 1485900 w 1485900"/>
                  <a:gd name="connsiteY2" fmla="*/ 451940 h 451940"/>
                  <a:gd name="connsiteX3" fmla="*/ 0 w 1485900"/>
                  <a:gd name="connsiteY3" fmla="*/ 451940 h 451940"/>
                  <a:gd name="connsiteX0-1" fmla="*/ 123324 w 742950"/>
                  <a:gd name="connsiteY0-2" fmla="*/ 432689 h 451940"/>
                  <a:gd name="connsiteX1-3" fmla="*/ 0 w 742950"/>
                  <a:gd name="connsiteY1-4" fmla="*/ 0 h 451940"/>
                  <a:gd name="connsiteX2-5" fmla="*/ 742950 w 742950"/>
                  <a:gd name="connsiteY2-6" fmla="*/ 451940 h 451940"/>
                  <a:gd name="connsiteX3-7" fmla="*/ 123324 w 742950"/>
                  <a:gd name="connsiteY3-8" fmla="*/ 432689 h 45194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</a:cxnLst>
                <a:rect l="l" t="t" r="r" b="b"/>
                <a:pathLst>
                  <a:path w="742950" h="451940">
                    <a:moveTo>
                      <a:pt x="123324" y="432689"/>
                    </a:moveTo>
                    <a:lnTo>
                      <a:pt x="0" y="0"/>
                    </a:lnTo>
                    <a:lnTo>
                      <a:pt x="742950" y="451940"/>
                    </a:lnTo>
                    <a:lnTo>
                      <a:pt x="123324" y="432689"/>
                    </a:lnTo>
                    <a:close/>
                  </a:path>
                </a:pathLst>
              </a:custGeom>
              <a:grpFill/>
              <a:ln>
                <a:solidFill>
                  <a:srgbClr val="E9E9E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38" name="组合 37"/>
            <p:cNvGrpSpPr/>
            <p:nvPr userDrawn="1"/>
          </p:nvGrpSpPr>
          <p:grpSpPr>
            <a:xfrm rot="14089817" flipH="1">
              <a:off x="9139304" y="3647796"/>
              <a:ext cx="6105388" cy="5263270"/>
              <a:chOff x="3241129" y="967902"/>
              <a:chExt cx="5709753" cy="4922199"/>
            </a:xfrm>
          </p:grpSpPr>
          <p:grpSp>
            <p:nvGrpSpPr>
              <p:cNvPr id="39" name="组合 38"/>
              <p:cNvGrpSpPr/>
              <p:nvPr/>
            </p:nvGrpSpPr>
            <p:grpSpPr>
              <a:xfrm>
                <a:off x="3241129" y="967902"/>
                <a:ext cx="5709753" cy="4922199"/>
                <a:chOff x="3241126" y="967902"/>
                <a:chExt cx="5709748" cy="4922199"/>
              </a:xfrm>
            </p:grpSpPr>
            <p:sp>
              <p:nvSpPr>
                <p:cNvPr id="42" name="等腰三角形 41"/>
                <p:cNvSpPr/>
                <p:nvPr/>
              </p:nvSpPr>
              <p:spPr>
                <a:xfrm>
                  <a:off x="3241126" y="967902"/>
                  <a:ext cx="5709747" cy="4922196"/>
                </a:xfrm>
                <a:prstGeom prst="triangle">
                  <a:avLst/>
                </a:prstGeom>
                <a:solidFill>
                  <a:srgbClr val="E9E9E9"/>
                </a:solidFill>
                <a:ln w="57150">
                  <a:solidFill>
                    <a:srgbClr val="A1D3D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43" name="直接连接符 42"/>
                <p:cNvCxnSpPr>
                  <a:stCxn id="42" idx="0"/>
                </p:cNvCxnSpPr>
                <p:nvPr/>
              </p:nvCxnSpPr>
              <p:spPr>
                <a:xfrm rot="11303420" flipH="1" flipV="1">
                  <a:off x="5858688" y="985309"/>
                  <a:ext cx="474623" cy="3217900"/>
                </a:xfrm>
                <a:prstGeom prst="line">
                  <a:avLst/>
                </a:prstGeom>
                <a:ln w="76200">
                  <a:solidFill>
                    <a:srgbClr val="A1D3D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直接连接符 43"/>
                <p:cNvCxnSpPr/>
                <p:nvPr/>
              </p:nvCxnSpPr>
              <p:spPr>
                <a:xfrm flipH="1" flipV="1">
                  <a:off x="6093606" y="4240456"/>
                  <a:ext cx="2857268" cy="1649645"/>
                </a:xfrm>
                <a:prstGeom prst="line">
                  <a:avLst/>
                </a:prstGeom>
                <a:ln w="76200">
                  <a:solidFill>
                    <a:srgbClr val="A1D3D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直接连接符 44"/>
                <p:cNvCxnSpPr/>
                <p:nvPr/>
              </p:nvCxnSpPr>
              <p:spPr>
                <a:xfrm flipV="1">
                  <a:off x="3241127" y="4236312"/>
                  <a:ext cx="2864445" cy="1653789"/>
                </a:xfrm>
                <a:prstGeom prst="line">
                  <a:avLst/>
                </a:prstGeom>
                <a:ln w="76200">
                  <a:solidFill>
                    <a:srgbClr val="A1D3D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0" name="等腰三角形 39"/>
              <p:cNvSpPr/>
              <p:nvPr/>
            </p:nvSpPr>
            <p:spPr>
              <a:xfrm>
                <a:off x="5353054" y="4334047"/>
                <a:ext cx="1485901" cy="451940"/>
              </a:xfrm>
              <a:prstGeom prst="triangle">
                <a:avLst/>
              </a:prstGeom>
              <a:solidFill>
                <a:srgbClr val="A1D3D0"/>
              </a:solidFill>
              <a:ln>
                <a:solidFill>
                  <a:srgbClr val="A1D3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1" name="等腰三角形 16"/>
              <p:cNvSpPr/>
              <p:nvPr/>
            </p:nvSpPr>
            <p:spPr>
              <a:xfrm rot="16200000">
                <a:off x="5407214" y="1449360"/>
                <a:ext cx="742950" cy="451940"/>
              </a:xfrm>
              <a:custGeom>
                <a:avLst/>
                <a:gdLst>
                  <a:gd name="connsiteX0" fmla="*/ 0 w 1485900"/>
                  <a:gd name="connsiteY0" fmla="*/ 451940 h 451940"/>
                  <a:gd name="connsiteX1" fmla="*/ 742950 w 1485900"/>
                  <a:gd name="connsiteY1" fmla="*/ 0 h 451940"/>
                  <a:gd name="connsiteX2" fmla="*/ 1485900 w 1485900"/>
                  <a:gd name="connsiteY2" fmla="*/ 451940 h 451940"/>
                  <a:gd name="connsiteX3" fmla="*/ 0 w 1485900"/>
                  <a:gd name="connsiteY3" fmla="*/ 451940 h 451940"/>
                  <a:gd name="connsiteX0-1" fmla="*/ 123324 w 742950"/>
                  <a:gd name="connsiteY0-2" fmla="*/ 432689 h 451940"/>
                  <a:gd name="connsiteX1-3" fmla="*/ 0 w 742950"/>
                  <a:gd name="connsiteY1-4" fmla="*/ 0 h 451940"/>
                  <a:gd name="connsiteX2-5" fmla="*/ 742950 w 742950"/>
                  <a:gd name="connsiteY2-6" fmla="*/ 451940 h 451940"/>
                  <a:gd name="connsiteX3-7" fmla="*/ 123324 w 742950"/>
                  <a:gd name="connsiteY3-8" fmla="*/ 432689 h 45194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</a:cxnLst>
                <a:rect l="l" t="t" r="r" b="b"/>
                <a:pathLst>
                  <a:path w="742950" h="451940">
                    <a:moveTo>
                      <a:pt x="123324" y="432689"/>
                    </a:moveTo>
                    <a:lnTo>
                      <a:pt x="0" y="0"/>
                    </a:lnTo>
                    <a:lnTo>
                      <a:pt x="742950" y="451940"/>
                    </a:lnTo>
                    <a:lnTo>
                      <a:pt x="123324" y="432689"/>
                    </a:lnTo>
                    <a:close/>
                  </a:path>
                </a:pathLst>
              </a:custGeom>
              <a:solidFill>
                <a:srgbClr val="A1D3D0"/>
              </a:solidFill>
              <a:ln>
                <a:solidFill>
                  <a:srgbClr val="A1D3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300">
        <p159:morph option="byObject"/>
      </p:transition>
    </mc:Choice>
    <mc:Fallback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bg>
      <p:bgPr>
        <a:solidFill>
          <a:srgbClr val="E9E9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 userDrawn="1"/>
        </p:nvSpPr>
        <p:spPr>
          <a:xfrm>
            <a:off x="657225" y="364331"/>
            <a:ext cx="1607344" cy="707232"/>
          </a:xfrm>
          <a:custGeom>
            <a:avLst/>
            <a:gdLst>
              <a:gd name="connsiteX0" fmla="*/ 0 w 1607344"/>
              <a:gd name="connsiteY0" fmla="*/ 707232 h 707232"/>
              <a:gd name="connsiteX1" fmla="*/ 0 w 1607344"/>
              <a:gd name="connsiteY1" fmla="*/ 0 h 707232"/>
              <a:gd name="connsiteX2" fmla="*/ 1607344 w 1607344"/>
              <a:gd name="connsiteY2" fmla="*/ 0 h 707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07344" h="707232">
                <a:moveTo>
                  <a:pt x="0" y="707232"/>
                </a:moveTo>
                <a:lnTo>
                  <a:pt x="0" y="0"/>
                </a:lnTo>
                <a:lnTo>
                  <a:pt x="1607344" y="0"/>
                </a:lnTo>
              </a:path>
            </a:pathLst>
          </a:custGeom>
          <a:noFill/>
          <a:ln w="57150">
            <a:solidFill>
              <a:srgbClr val="1A98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300">
        <p159:morph option="byObject"/>
      </p:transition>
    </mc:Choice>
    <mc:Fallback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bg>
      <p:bgPr>
        <a:solidFill>
          <a:srgbClr val="E9E9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2"/>
          <p:cNvSpPr/>
          <p:nvPr userDrawn="1"/>
        </p:nvSpPr>
        <p:spPr>
          <a:xfrm>
            <a:off x="657225" y="364331"/>
            <a:ext cx="1607344" cy="707232"/>
          </a:xfrm>
          <a:custGeom>
            <a:avLst/>
            <a:gdLst>
              <a:gd name="connsiteX0" fmla="*/ 0 w 1607344"/>
              <a:gd name="connsiteY0" fmla="*/ 707232 h 707232"/>
              <a:gd name="connsiteX1" fmla="*/ 0 w 1607344"/>
              <a:gd name="connsiteY1" fmla="*/ 0 h 707232"/>
              <a:gd name="connsiteX2" fmla="*/ 1607344 w 1607344"/>
              <a:gd name="connsiteY2" fmla="*/ 0 h 707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07344" h="707232">
                <a:moveTo>
                  <a:pt x="0" y="707232"/>
                </a:moveTo>
                <a:lnTo>
                  <a:pt x="0" y="0"/>
                </a:lnTo>
                <a:lnTo>
                  <a:pt x="1607344" y="0"/>
                </a:lnTo>
              </a:path>
            </a:pathLst>
          </a:custGeom>
          <a:noFill/>
          <a:ln w="57150">
            <a:solidFill>
              <a:srgbClr val="1A98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8" name="组合 17"/>
          <p:cNvGrpSpPr/>
          <p:nvPr userDrawn="1"/>
        </p:nvGrpSpPr>
        <p:grpSpPr>
          <a:xfrm rot="20443394" flipH="1">
            <a:off x="10270041" y="6281722"/>
            <a:ext cx="1340530" cy="1155630"/>
            <a:chOff x="3241129" y="967902"/>
            <a:chExt cx="5709753" cy="4922199"/>
          </a:xfrm>
        </p:grpSpPr>
        <p:grpSp>
          <p:nvGrpSpPr>
            <p:cNvPr id="19" name="组合 18"/>
            <p:cNvGrpSpPr/>
            <p:nvPr/>
          </p:nvGrpSpPr>
          <p:grpSpPr>
            <a:xfrm>
              <a:off x="3241129" y="967902"/>
              <a:ext cx="5709753" cy="4922199"/>
              <a:chOff x="3241126" y="967902"/>
              <a:chExt cx="5709748" cy="4922199"/>
            </a:xfrm>
          </p:grpSpPr>
          <p:sp>
            <p:nvSpPr>
              <p:cNvPr id="22" name="等腰三角形 21"/>
              <p:cNvSpPr/>
              <p:nvPr/>
            </p:nvSpPr>
            <p:spPr>
              <a:xfrm>
                <a:off x="3241126" y="967902"/>
                <a:ext cx="5709747" cy="4922196"/>
              </a:xfrm>
              <a:prstGeom prst="triangle">
                <a:avLst/>
              </a:prstGeom>
              <a:solidFill>
                <a:srgbClr val="E9E9E9"/>
              </a:solidFill>
              <a:ln w="57150">
                <a:solidFill>
                  <a:srgbClr val="A1D3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3" name="直接连接符 22"/>
              <p:cNvCxnSpPr>
                <a:stCxn id="22" idx="0"/>
              </p:cNvCxnSpPr>
              <p:nvPr/>
            </p:nvCxnSpPr>
            <p:spPr>
              <a:xfrm rot="11303420" flipH="1" flipV="1">
                <a:off x="5858688" y="985309"/>
                <a:ext cx="474623" cy="3217900"/>
              </a:xfrm>
              <a:prstGeom prst="line">
                <a:avLst/>
              </a:prstGeom>
              <a:ln w="76200">
                <a:solidFill>
                  <a:srgbClr val="A1D3D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连接符 23"/>
              <p:cNvCxnSpPr/>
              <p:nvPr/>
            </p:nvCxnSpPr>
            <p:spPr>
              <a:xfrm flipH="1" flipV="1">
                <a:off x="6093606" y="4240456"/>
                <a:ext cx="2857268" cy="1649645"/>
              </a:xfrm>
              <a:prstGeom prst="line">
                <a:avLst/>
              </a:prstGeom>
              <a:ln w="76200">
                <a:solidFill>
                  <a:srgbClr val="A1D3D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连接符 24"/>
              <p:cNvCxnSpPr/>
              <p:nvPr/>
            </p:nvCxnSpPr>
            <p:spPr>
              <a:xfrm flipV="1">
                <a:off x="3241127" y="4236312"/>
                <a:ext cx="2864445" cy="1653789"/>
              </a:xfrm>
              <a:prstGeom prst="line">
                <a:avLst/>
              </a:prstGeom>
              <a:ln w="76200">
                <a:solidFill>
                  <a:srgbClr val="A1D3D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等腰三角形 19"/>
            <p:cNvSpPr/>
            <p:nvPr/>
          </p:nvSpPr>
          <p:spPr>
            <a:xfrm>
              <a:off x="5353054" y="4334047"/>
              <a:ext cx="1485901" cy="451940"/>
            </a:xfrm>
            <a:prstGeom prst="triangle">
              <a:avLst/>
            </a:prstGeom>
            <a:solidFill>
              <a:srgbClr val="A1D3D0"/>
            </a:solidFill>
            <a:ln>
              <a:solidFill>
                <a:srgbClr val="A1D3D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1" name="等腰三角形 16"/>
            <p:cNvSpPr/>
            <p:nvPr/>
          </p:nvSpPr>
          <p:spPr>
            <a:xfrm rot="16200000">
              <a:off x="5407214" y="1449360"/>
              <a:ext cx="742950" cy="451940"/>
            </a:xfrm>
            <a:custGeom>
              <a:avLst/>
              <a:gdLst>
                <a:gd name="connsiteX0" fmla="*/ 0 w 1485900"/>
                <a:gd name="connsiteY0" fmla="*/ 451940 h 451940"/>
                <a:gd name="connsiteX1" fmla="*/ 742950 w 1485900"/>
                <a:gd name="connsiteY1" fmla="*/ 0 h 451940"/>
                <a:gd name="connsiteX2" fmla="*/ 1485900 w 1485900"/>
                <a:gd name="connsiteY2" fmla="*/ 451940 h 451940"/>
                <a:gd name="connsiteX3" fmla="*/ 0 w 1485900"/>
                <a:gd name="connsiteY3" fmla="*/ 451940 h 451940"/>
                <a:gd name="connsiteX0-1" fmla="*/ 123324 w 742950"/>
                <a:gd name="connsiteY0-2" fmla="*/ 432689 h 451940"/>
                <a:gd name="connsiteX1-3" fmla="*/ 0 w 742950"/>
                <a:gd name="connsiteY1-4" fmla="*/ 0 h 451940"/>
                <a:gd name="connsiteX2-5" fmla="*/ 742950 w 742950"/>
                <a:gd name="connsiteY2-6" fmla="*/ 451940 h 451940"/>
                <a:gd name="connsiteX3-7" fmla="*/ 123324 w 742950"/>
                <a:gd name="connsiteY3-8" fmla="*/ 432689 h 45194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742950" h="451940">
                  <a:moveTo>
                    <a:pt x="123324" y="432689"/>
                  </a:moveTo>
                  <a:lnTo>
                    <a:pt x="0" y="0"/>
                  </a:lnTo>
                  <a:lnTo>
                    <a:pt x="742950" y="451940"/>
                  </a:lnTo>
                  <a:lnTo>
                    <a:pt x="123324" y="432689"/>
                  </a:lnTo>
                  <a:close/>
                </a:path>
              </a:pathLst>
            </a:custGeom>
            <a:solidFill>
              <a:srgbClr val="A1D3D0"/>
            </a:solidFill>
            <a:ln>
              <a:solidFill>
                <a:srgbClr val="A1D3D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12" name="组合 11"/>
          <p:cNvGrpSpPr/>
          <p:nvPr userDrawn="1"/>
        </p:nvGrpSpPr>
        <p:grpSpPr>
          <a:xfrm rot="10112288" flipH="1">
            <a:off x="7888544" y="6369972"/>
            <a:ext cx="2624388" cy="2262404"/>
            <a:chOff x="3241129" y="967902"/>
            <a:chExt cx="5709753" cy="4922199"/>
          </a:xfrm>
        </p:grpSpPr>
        <p:grpSp>
          <p:nvGrpSpPr>
            <p:cNvPr id="13" name="组合 12"/>
            <p:cNvGrpSpPr/>
            <p:nvPr/>
          </p:nvGrpSpPr>
          <p:grpSpPr>
            <a:xfrm>
              <a:off x="3241129" y="967902"/>
              <a:ext cx="5709753" cy="4922199"/>
              <a:chOff x="3241126" y="967902"/>
              <a:chExt cx="5709748" cy="4922199"/>
            </a:xfrm>
          </p:grpSpPr>
          <p:sp>
            <p:nvSpPr>
              <p:cNvPr id="16" name="等腰三角形 15"/>
              <p:cNvSpPr/>
              <p:nvPr/>
            </p:nvSpPr>
            <p:spPr>
              <a:xfrm>
                <a:off x="3241126" y="967902"/>
                <a:ext cx="5709747" cy="4922196"/>
              </a:xfrm>
              <a:prstGeom prst="triangle">
                <a:avLst/>
              </a:prstGeom>
              <a:solidFill>
                <a:srgbClr val="E9E9E9"/>
              </a:solidFill>
              <a:ln w="57150">
                <a:solidFill>
                  <a:srgbClr val="A1D3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7" name="直接连接符 16"/>
              <p:cNvCxnSpPr>
                <a:stCxn id="16" idx="0"/>
              </p:cNvCxnSpPr>
              <p:nvPr/>
            </p:nvCxnSpPr>
            <p:spPr>
              <a:xfrm rot="11303420" flipH="1" flipV="1">
                <a:off x="5858688" y="985309"/>
                <a:ext cx="474623" cy="3217900"/>
              </a:xfrm>
              <a:prstGeom prst="line">
                <a:avLst/>
              </a:prstGeom>
              <a:ln w="76200">
                <a:solidFill>
                  <a:srgbClr val="A1D3D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连接符 25"/>
              <p:cNvCxnSpPr/>
              <p:nvPr/>
            </p:nvCxnSpPr>
            <p:spPr>
              <a:xfrm flipH="1" flipV="1">
                <a:off x="6093606" y="4240456"/>
                <a:ext cx="2857268" cy="1649645"/>
              </a:xfrm>
              <a:prstGeom prst="line">
                <a:avLst/>
              </a:prstGeom>
              <a:ln w="76200">
                <a:solidFill>
                  <a:srgbClr val="A1D3D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连接符 26"/>
              <p:cNvCxnSpPr/>
              <p:nvPr/>
            </p:nvCxnSpPr>
            <p:spPr>
              <a:xfrm flipV="1">
                <a:off x="3241127" y="4236312"/>
                <a:ext cx="2864445" cy="1653789"/>
              </a:xfrm>
              <a:prstGeom prst="line">
                <a:avLst/>
              </a:prstGeom>
              <a:ln w="76200">
                <a:solidFill>
                  <a:srgbClr val="A1D3D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等腰三角形 13"/>
            <p:cNvSpPr/>
            <p:nvPr/>
          </p:nvSpPr>
          <p:spPr>
            <a:xfrm>
              <a:off x="5353054" y="4334047"/>
              <a:ext cx="1485901" cy="451940"/>
            </a:xfrm>
            <a:prstGeom prst="triangle">
              <a:avLst/>
            </a:prstGeom>
            <a:solidFill>
              <a:srgbClr val="A1D3D0"/>
            </a:solidFill>
            <a:ln>
              <a:solidFill>
                <a:srgbClr val="A1D3D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5" name="等腰三角形 16"/>
            <p:cNvSpPr/>
            <p:nvPr/>
          </p:nvSpPr>
          <p:spPr>
            <a:xfrm rot="16200000">
              <a:off x="5407214" y="1449360"/>
              <a:ext cx="742950" cy="451940"/>
            </a:xfrm>
            <a:custGeom>
              <a:avLst/>
              <a:gdLst>
                <a:gd name="connsiteX0" fmla="*/ 0 w 1485900"/>
                <a:gd name="connsiteY0" fmla="*/ 451940 h 451940"/>
                <a:gd name="connsiteX1" fmla="*/ 742950 w 1485900"/>
                <a:gd name="connsiteY1" fmla="*/ 0 h 451940"/>
                <a:gd name="connsiteX2" fmla="*/ 1485900 w 1485900"/>
                <a:gd name="connsiteY2" fmla="*/ 451940 h 451940"/>
                <a:gd name="connsiteX3" fmla="*/ 0 w 1485900"/>
                <a:gd name="connsiteY3" fmla="*/ 451940 h 451940"/>
                <a:gd name="connsiteX0-1" fmla="*/ 123324 w 742950"/>
                <a:gd name="connsiteY0-2" fmla="*/ 432689 h 451940"/>
                <a:gd name="connsiteX1-3" fmla="*/ 0 w 742950"/>
                <a:gd name="connsiteY1-4" fmla="*/ 0 h 451940"/>
                <a:gd name="connsiteX2-5" fmla="*/ 742950 w 742950"/>
                <a:gd name="connsiteY2-6" fmla="*/ 451940 h 451940"/>
                <a:gd name="connsiteX3-7" fmla="*/ 123324 w 742950"/>
                <a:gd name="connsiteY3-8" fmla="*/ 432689 h 45194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742950" h="451940">
                  <a:moveTo>
                    <a:pt x="123324" y="432689"/>
                  </a:moveTo>
                  <a:lnTo>
                    <a:pt x="0" y="0"/>
                  </a:lnTo>
                  <a:lnTo>
                    <a:pt x="742950" y="451940"/>
                  </a:lnTo>
                  <a:lnTo>
                    <a:pt x="123324" y="432689"/>
                  </a:lnTo>
                  <a:close/>
                </a:path>
              </a:pathLst>
            </a:custGeom>
            <a:solidFill>
              <a:srgbClr val="A1D3D0"/>
            </a:solidFill>
            <a:ln>
              <a:solidFill>
                <a:srgbClr val="A1D3D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28" name="组合 27"/>
          <p:cNvGrpSpPr/>
          <p:nvPr userDrawn="1"/>
        </p:nvGrpSpPr>
        <p:grpSpPr>
          <a:xfrm rot="15049008" flipH="1">
            <a:off x="10826390" y="5159471"/>
            <a:ext cx="1055224" cy="909676"/>
            <a:chOff x="3241129" y="967902"/>
            <a:chExt cx="5709753" cy="4922199"/>
          </a:xfrm>
        </p:grpSpPr>
        <p:grpSp>
          <p:nvGrpSpPr>
            <p:cNvPr id="29" name="组合 28"/>
            <p:cNvGrpSpPr/>
            <p:nvPr/>
          </p:nvGrpSpPr>
          <p:grpSpPr>
            <a:xfrm>
              <a:off x="3241129" y="967902"/>
              <a:ext cx="5709753" cy="4922199"/>
              <a:chOff x="3241126" y="967902"/>
              <a:chExt cx="5709748" cy="4922199"/>
            </a:xfrm>
          </p:grpSpPr>
          <p:sp>
            <p:nvSpPr>
              <p:cNvPr id="32" name="等腰三角形 31"/>
              <p:cNvSpPr/>
              <p:nvPr/>
            </p:nvSpPr>
            <p:spPr>
              <a:xfrm>
                <a:off x="3241126" y="967902"/>
                <a:ext cx="5709747" cy="4922196"/>
              </a:xfrm>
              <a:prstGeom prst="triangle">
                <a:avLst/>
              </a:prstGeom>
              <a:solidFill>
                <a:srgbClr val="E9E9E9"/>
              </a:solidFill>
              <a:ln w="57150">
                <a:solidFill>
                  <a:srgbClr val="A1D3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3" name="直接连接符 32"/>
              <p:cNvCxnSpPr>
                <a:stCxn id="32" idx="0"/>
              </p:cNvCxnSpPr>
              <p:nvPr/>
            </p:nvCxnSpPr>
            <p:spPr>
              <a:xfrm rot="11303420" flipH="1" flipV="1">
                <a:off x="5858688" y="985309"/>
                <a:ext cx="474623" cy="3217900"/>
              </a:xfrm>
              <a:prstGeom prst="line">
                <a:avLst/>
              </a:prstGeom>
              <a:ln w="76200">
                <a:solidFill>
                  <a:srgbClr val="A1D3D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 33"/>
              <p:cNvCxnSpPr/>
              <p:nvPr/>
            </p:nvCxnSpPr>
            <p:spPr>
              <a:xfrm flipH="1" flipV="1">
                <a:off x="6093606" y="4240456"/>
                <a:ext cx="2857268" cy="1649645"/>
              </a:xfrm>
              <a:prstGeom prst="line">
                <a:avLst/>
              </a:prstGeom>
              <a:ln w="76200">
                <a:solidFill>
                  <a:srgbClr val="A1D3D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/>
              <p:nvPr/>
            </p:nvCxnSpPr>
            <p:spPr>
              <a:xfrm flipV="1">
                <a:off x="3241127" y="4236312"/>
                <a:ext cx="2864445" cy="1653789"/>
              </a:xfrm>
              <a:prstGeom prst="line">
                <a:avLst/>
              </a:prstGeom>
              <a:ln w="76200">
                <a:solidFill>
                  <a:srgbClr val="A1D3D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等腰三角形 29"/>
            <p:cNvSpPr/>
            <p:nvPr/>
          </p:nvSpPr>
          <p:spPr>
            <a:xfrm>
              <a:off x="5353054" y="4334047"/>
              <a:ext cx="1485901" cy="451940"/>
            </a:xfrm>
            <a:prstGeom prst="triangle">
              <a:avLst/>
            </a:prstGeom>
            <a:solidFill>
              <a:srgbClr val="A1D3D0"/>
            </a:solidFill>
            <a:ln>
              <a:solidFill>
                <a:srgbClr val="A1D3D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1" name="等腰三角形 16"/>
            <p:cNvSpPr/>
            <p:nvPr/>
          </p:nvSpPr>
          <p:spPr>
            <a:xfrm rot="16200000">
              <a:off x="5407214" y="1449360"/>
              <a:ext cx="742950" cy="451940"/>
            </a:xfrm>
            <a:custGeom>
              <a:avLst/>
              <a:gdLst>
                <a:gd name="connsiteX0" fmla="*/ 0 w 1485900"/>
                <a:gd name="connsiteY0" fmla="*/ 451940 h 451940"/>
                <a:gd name="connsiteX1" fmla="*/ 742950 w 1485900"/>
                <a:gd name="connsiteY1" fmla="*/ 0 h 451940"/>
                <a:gd name="connsiteX2" fmla="*/ 1485900 w 1485900"/>
                <a:gd name="connsiteY2" fmla="*/ 451940 h 451940"/>
                <a:gd name="connsiteX3" fmla="*/ 0 w 1485900"/>
                <a:gd name="connsiteY3" fmla="*/ 451940 h 451940"/>
                <a:gd name="connsiteX0-1" fmla="*/ 123324 w 742950"/>
                <a:gd name="connsiteY0-2" fmla="*/ 432689 h 451940"/>
                <a:gd name="connsiteX1-3" fmla="*/ 0 w 742950"/>
                <a:gd name="connsiteY1-4" fmla="*/ 0 h 451940"/>
                <a:gd name="connsiteX2-5" fmla="*/ 742950 w 742950"/>
                <a:gd name="connsiteY2-6" fmla="*/ 451940 h 451940"/>
                <a:gd name="connsiteX3-7" fmla="*/ 123324 w 742950"/>
                <a:gd name="connsiteY3-8" fmla="*/ 432689 h 45194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742950" h="451940">
                  <a:moveTo>
                    <a:pt x="123324" y="432689"/>
                  </a:moveTo>
                  <a:lnTo>
                    <a:pt x="0" y="0"/>
                  </a:lnTo>
                  <a:lnTo>
                    <a:pt x="742950" y="451940"/>
                  </a:lnTo>
                  <a:lnTo>
                    <a:pt x="123324" y="432689"/>
                  </a:lnTo>
                  <a:close/>
                </a:path>
              </a:pathLst>
            </a:custGeom>
            <a:solidFill>
              <a:srgbClr val="A1D3D0"/>
            </a:solidFill>
            <a:ln>
              <a:solidFill>
                <a:srgbClr val="A1D3D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300">
        <p159:morph option="byObject"/>
      </p:transition>
    </mc:Choice>
    <mc:Fallback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bg>
      <p:bgPr>
        <a:solidFill>
          <a:srgbClr val="E9E9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 rot="10800000" flipH="1">
            <a:off x="3043306" y="889732"/>
            <a:ext cx="6105388" cy="5263270"/>
            <a:chOff x="3241129" y="967902"/>
            <a:chExt cx="5709753" cy="4922199"/>
          </a:xfrm>
        </p:grpSpPr>
        <p:grpSp>
          <p:nvGrpSpPr>
            <p:cNvPr id="3" name="组合 2"/>
            <p:cNvGrpSpPr/>
            <p:nvPr/>
          </p:nvGrpSpPr>
          <p:grpSpPr>
            <a:xfrm>
              <a:off x="3241129" y="967902"/>
              <a:ext cx="5709753" cy="4922199"/>
              <a:chOff x="3241126" y="967902"/>
              <a:chExt cx="5709748" cy="4922199"/>
            </a:xfrm>
          </p:grpSpPr>
          <p:sp>
            <p:nvSpPr>
              <p:cNvPr id="6" name="等腰三角形 5"/>
              <p:cNvSpPr/>
              <p:nvPr/>
            </p:nvSpPr>
            <p:spPr>
              <a:xfrm>
                <a:off x="3241126" y="967902"/>
                <a:ext cx="5709747" cy="4922196"/>
              </a:xfrm>
              <a:prstGeom prst="triangle">
                <a:avLst/>
              </a:prstGeom>
              <a:solidFill>
                <a:srgbClr val="E9E9E9"/>
              </a:solidFill>
              <a:ln w="57150">
                <a:solidFill>
                  <a:srgbClr val="A1D3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7" name="直接连接符 6"/>
              <p:cNvCxnSpPr>
                <a:stCxn id="6" idx="0"/>
              </p:cNvCxnSpPr>
              <p:nvPr/>
            </p:nvCxnSpPr>
            <p:spPr>
              <a:xfrm rot="11303420" flipH="1" flipV="1">
                <a:off x="5858688" y="985309"/>
                <a:ext cx="474623" cy="3217900"/>
              </a:xfrm>
              <a:prstGeom prst="line">
                <a:avLst/>
              </a:prstGeom>
              <a:ln w="76200">
                <a:solidFill>
                  <a:srgbClr val="A1D3D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直接连接符 7"/>
              <p:cNvCxnSpPr/>
              <p:nvPr/>
            </p:nvCxnSpPr>
            <p:spPr>
              <a:xfrm flipH="1" flipV="1">
                <a:off x="6093606" y="4240456"/>
                <a:ext cx="2857268" cy="1649645"/>
              </a:xfrm>
              <a:prstGeom prst="line">
                <a:avLst/>
              </a:prstGeom>
              <a:ln w="76200">
                <a:solidFill>
                  <a:srgbClr val="A1D3D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直接连接符 8"/>
              <p:cNvCxnSpPr/>
              <p:nvPr/>
            </p:nvCxnSpPr>
            <p:spPr>
              <a:xfrm flipV="1">
                <a:off x="3241127" y="4236312"/>
                <a:ext cx="2864445" cy="1653789"/>
              </a:xfrm>
              <a:prstGeom prst="line">
                <a:avLst/>
              </a:prstGeom>
              <a:ln w="76200">
                <a:solidFill>
                  <a:srgbClr val="A1D3D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" name="等腰三角形 3"/>
            <p:cNvSpPr/>
            <p:nvPr/>
          </p:nvSpPr>
          <p:spPr>
            <a:xfrm>
              <a:off x="5353054" y="4334047"/>
              <a:ext cx="1485901" cy="451940"/>
            </a:xfrm>
            <a:prstGeom prst="triangle">
              <a:avLst/>
            </a:prstGeom>
            <a:solidFill>
              <a:srgbClr val="A1D3D0"/>
            </a:solidFill>
            <a:ln>
              <a:solidFill>
                <a:srgbClr val="A1D3D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" name="等腰三角形 16"/>
            <p:cNvSpPr/>
            <p:nvPr/>
          </p:nvSpPr>
          <p:spPr>
            <a:xfrm rot="16200000">
              <a:off x="5407214" y="1449360"/>
              <a:ext cx="742950" cy="451940"/>
            </a:xfrm>
            <a:custGeom>
              <a:avLst/>
              <a:gdLst>
                <a:gd name="connsiteX0" fmla="*/ 0 w 1485900"/>
                <a:gd name="connsiteY0" fmla="*/ 451940 h 451940"/>
                <a:gd name="connsiteX1" fmla="*/ 742950 w 1485900"/>
                <a:gd name="connsiteY1" fmla="*/ 0 h 451940"/>
                <a:gd name="connsiteX2" fmla="*/ 1485900 w 1485900"/>
                <a:gd name="connsiteY2" fmla="*/ 451940 h 451940"/>
                <a:gd name="connsiteX3" fmla="*/ 0 w 1485900"/>
                <a:gd name="connsiteY3" fmla="*/ 451940 h 451940"/>
                <a:gd name="connsiteX0-1" fmla="*/ 123324 w 742950"/>
                <a:gd name="connsiteY0-2" fmla="*/ 432689 h 451940"/>
                <a:gd name="connsiteX1-3" fmla="*/ 0 w 742950"/>
                <a:gd name="connsiteY1-4" fmla="*/ 0 h 451940"/>
                <a:gd name="connsiteX2-5" fmla="*/ 742950 w 742950"/>
                <a:gd name="connsiteY2-6" fmla="*/ 451940 h 451940"/>
                <a:gd name="connsiteX3-7" fmla="*/ 123324 w 742950"/>
                <a:gd name="connsiteY3-8" fmla="*/ 432689 h 45194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742950" h="451940">
                  <a:moveTo>
                    <a:pt x="123324" y="432689"/>
                  </a:moveTo>
                  <a:lnTo>
                    <a:pt x="0" y="0"/>
                  </a:lnTo>
                  <a:lnTo>
                    <a:pt x="742950" y="451940"/>
                  </a:lnTo>
                  <a:lnTo>
                    <a:pt x="123324" y="432689"/>
                  </a:lnTo>
                  <a:close/>
                </a:path>
              </a:pathLst>
            </a:custGeom>
            <a:solidFill>
              <a:srgbClr val="A1D3D0"/>
            </a:solidFill>
            <a:ln>
              <a:solidFill>
                <a:srgbClr val="A1D3D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300">
        <p159:morph option="byObject"/>
      </p:transition>
    </mc:Choice>
    <mc:Fallback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300">
        <p159:morph option="byObject"/>
      </p:transition>
    </mc:Choice>
    <mc:Fallback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image" Target="../media/image15.png"/><Relationship Id="rId8" Type="http://schemas.openxmlformats.org/officeDocument/2006/relationships/tags" Target="../tags/tag23.xml"/><Relationship Id="rId7" Type="http://schemas.openxmlformats.org/officeDocument/2006/relationships/image" Target="../media/image14.png"/><Relationship Id="rId6" Type="http://schemas.openxmlformats.org/officeDocument/2006/relationships/tags" Target="../tags/tag22.xml"/><Relationship Id="rId5" Type="http://schemas.openxmlformats.org/officeDocument/2006/relationships/image" Target="../media/image13.png"/><Relationship Id="rId4" Type="http://schemas.openxmlformats.org/officeDocument/2006/relationships/tags" Target="../tags/tag21.xml"/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2" Type="http://schemas.openxmlformats.org/officeDocument/2006/relationships/slideLayout" Target="../slideLayouts/slideLayout7.xml"/><Relationship Id="rId11" Type="http://schemas.openxmlformats.org/officeDocument/2006/relationships/image" Target="../media/image16.png"/><Relationship Id="rId10" Type="http://schemas.openxmlformats.org/officeDocument/2006/relationships/tags" Target="../tags/tag24.xml"/><Relationship Id="rId1" Type="http://schemas.openxmlformats.org/officeDocument/2006/relationships/tags" Target="../tags/tag18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18.png"/><Relationship Id="rId7" Type="http://schemas.openxmlformats.org/officeDocument/2006/relationships/tags" Target="../tags/tag30.xml"/><Relationship Id="rId6" Type="http://schemas.openxmlformats.org/officeDocument/2006/relationships/tags" Target="../tags/tag29.xml"/><Relationship Id="rId5" Type="http://schemas.openxmlformats.org/officeDocument/2006/relationships/image" Target="../media/image17.png"/><Relationship Id="rId4" Type="http://schemas.openxmlformats.org/officeDocument/2006/relationships/tags" Target="../tags/tag28.xml"/><Relationship Id="rId3" Type="http://schemas.openxmlformats.org/officeDocument/2006/relationships/tags" Target="../tags/tag27.xml"/><Relationship Id="rId2" Type="http://schemas.openxmlformats.org/officeDocument/2006/relationships/tags" Target="../tags/tag26.xml"/><Relationship Id="rId1" Type="http://schemas.openxmlformats.org/officeDocument/2006/relationships/tags" Target="../tags/tag25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" Type="http://schemas.openxmlformats.org/officeDocument/2006/relationships/tags" Target="../tags/tag31.xml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9.png"/><Relationship Id="rId3" Type="http://schemas.openxmlformats.org/officeDocument/2006/relationships/tags" Target="../tags/tag36.xml"/><Relationship Id="rId2" Type="http://schemas.openxmlformats.org/officeDocument/2006/relationships/tags" Target="../tags/tag35.xml"/><Relationship Id="rId1" Type="http://schemas.openxmlformats.org/officeDocument/2006/relationships/tags" Target="../tags/tag34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20.png"/><Relationship Id="rId2" Type="http://schemas.openxmlformats.org/officeDocument/2006/relationships/tags" Target="../tags/tag38.xml"/><Relationship Id="rId1" Type="http://schemas.openxmlformats.org/officeDocument/2006/relationships/tags" Target="../tags/tag37.xml"/></Relationships>
</file>

<file path=ppt/slides/_rels/slide1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24.jpeg"/><Relationship Id="rId5" Type="http://schemas.openxmlformats.org/officeDocument/2006/relationships/image" Target="../media/image23.jpeg"/><Relationship Id="rId4" Type="http://schemas.openxmlformats.org/officeDocument/2006/relationships/image" Target="../media/image22.jpeg"/><Relationship Id="rId3" Type="http://schemas.openxmlformats.org/officeDocument/2006/relationships/image" Target="../media/image21.jpeg"/><Relationship Id="rId2" Type="http://schemas.openxmlformats.org/officeDocument/2006/relationships/tags" Target="../tags/tag40.xml"/><Relationship Id="rId1" Type="http://schemas.openxmlformats.org/officeDocument/2006/relationships/tags" Target="../tags/tag39.xml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5.jpeg"/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tags" Target="../tags/tag41.xml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6.jpeg"/><Relationship Id="rId3" Type="http://schemas.openxmlformats.org/officeDocument/2006/relationships/tags" Target="../tags/tag46.xml"/><Relationship Id="rId2" Type="http://schemas.openxmlformats.org/officeDocument/2006/relationships/tags" Target="../tags/tag45.xml"/><Relationship Id="rId1" Type="http://schemas.openxmlformats.org/officeDocument/2006/relationships/tags" Target="../tags/tag44.xml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7.jpeg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tags" Target="../tags/tag47.xml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8.jpeg"/><Relationship Id="rId3" Type="http://schemas.openxmlformats.org/officeDocument/2006/relationships/tags" Target="../tags/tag52.xml"/><Relationship Id="rId2" Type="http://schemas.openxmlformats.org/officeDocument/2006/relationships/tags" Target="../tags/tag51.xml"/><Relationship Id="rId1" Type="http://schemas.openxmlformats.org/officeDocument/2006/relationships/tags" Target="../tags/tag50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4.xml"/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9.jpeg"/><Relationship Id="rId3" Type="http://schemas.openxmlformats.org/officeDocument/2006/relationships/tags" Target="../tags/tag55.xml"/><Relationship Id="rId2" Type="http://schemas.openxmlformats.org/officeDocument/2006/relationships/tags" Target="../tags/tag54.xml"/><Relationship Id="rId1" Type="http://schemas.openxmlformats.org/officeDocument/2006/relationships/tags" Target="../tags/tag53.xml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image" Target="../media/image33.png"/><Relationship Id="rId8" Type="http://schemas.openxmlformats.org/officeDocument/2006/relationships/image" Target="../media/image32.png"/><Relationship Id="rId7" Type="http://schemas.openxmlformats.org/officeDocument/2006/relationships/image" Target="../media/image31.png"/><Relationship Id="rId6" Type="http://schemas.openxmlformats.org/officeDocument/2006/relationships/image" Target="../media/image30.png"/><Relationship Id="rId5" Type="http://schemas.openxmlformats.org/officeDocument/2006/relationships/tags" Target="../tags/tag60.xml"/><Relationship Id="rId4" Type="http://schemas.openxmlformats.org/officeDocument/2006/relationships/tags" Target="../tags/tag59.xml"/><Relationship Id="rId3" Type="http://schemas.openxmlformats.org/officeDocument/2006/relationships/tags" Target="../tags/tag58.xml"/><Relationship Id="rId2" Type="http://schemas.openxmlformats.org/officeDocument/2006/relationships/tags" Target="../tags/tag57.xml"/><Relationship Id="rId12" Type="http://schemas.openxmlformats.org/officeDocument/2006/relationships/slideLayout" Target="../slideLayouts/slideLayout7.xml"/><Relationship Id="rId11" Type="http://schemas.openxmlformats.org/officeDocument/2006/relationships/image" Target="../media/image35.png"/><Relationship Id="rId10" Type="http://schemas.openxmlformats.org/officeDocument/2006/relationships/image" Target="../media/image34.png"/><Relationship Id="rId1" Type="http://schemas.openxmlformats.org/officeDocument/2006/relationships/tags" Target="../tags/tag56.xml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38.png"/><Relationship Id="rId7" Type="http://schemas.openxmlformats.org/officeDocument/2006/relationships/image" Target="../media/image37.png"/><Relationship Id="rId6" Type="http://schemas.openxmlformats.org/officeDocument/2006/relationships/image" Target="../media/image36.png"/><Relationship Id="rId5" Type="http://schemas.openxmlformats.org/officeDocument/2006/relationships/tags" Target="../tags/tag65.xml"/><Relationship Id="rId4" Type="http://schemas.openxmlformats.org/officeDocument/2006/relationships/tags" Target="../tags/tag64.xml"/><Relationship Id="rId3" Type="http://schemas.openxmlformats.org/officeDocument/2006/relationships/tags" Target="../tags/tag63.xml"/><Relationship Id="rId2" Type="http://schemas.openxmlformats.org/officeDocument/2006/relationships/tags" Target="../tags/tag62.xml"/><Relationship Id="rId1" Type="http://schemas.openxmlformats.org/officeDocument/2006/relationships/tags" Target="../tags/tag61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40.png"/><Relationship Id="rId6" Type="http://schemas.openxmlformats.org/officeDocument/2006/relationships/image" Target="../media/image39.png"/><Relationship Id="rId5" Type="http://schemas.openxmlformats.org/officeDocument/2006/relationships/tags" Target="../tags/tag70.xml"/><Relationship Id="rId4" Type="http://schemas.openxmlformats.org/officeDocument/2006/relationships/tags" Target="../tags/tag69.xml"/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" Type="http://schemas.openxmlformats.org/officeDocument/2006/relationships/tags" Target="../tags/tag66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42.png"/><Relationship Id="rId6" Type="http://schemas.openxmlformats.org/officeDocument/2006/relationships/image" Target="../media/image41.png"/><Relationship Id="rId5" Type="http://schemas.openxmlformats.org/officeDocument/2006/relationships/tags" Target="../tags/tag75.xml"/><Relationship Id="rId4" Type="http://schemas.openxmlformats.org/officeDocument/2006/relationships/tags" Target="../tags/tag74.xml"/><Relationship Id="rId3" Type="http://schemas.openxmlformats.org/officeDocument/2006/relationships/tags" Target="../tags/tag73.xml"/><Relationship Id="rId2" Type="http://schemas.openxmlformats.org/officeDocument/2006/relationships/tags" Target="../tags/tag72.xml"/><Relationship Id="rId1" Type="http://schemas.openxmlformats.org/officeDocument/2006/relationships/tags" Target="../tags/tag71.xml"/></Relationships>
</file>

<file path=ppt/slides/_rels/slide25.xml.rels><?xml version="1.0" encoding="UTF-8" standalone="yes"?>
<Relationships xmlns="http://schemas.openxmlformats.org/package/2006/relationships"><Relationship Id="rId9" Type="http://schemas.openxmlformats.org/officeDocument/2006/relationships/image" Target="../media/image45.png"/><Relationship Id="rId8" Type="http://schemas.openxmlformats.org/officeDocument/2006/relationships/image" Target="../media/image44.png"/><Relationship Id="rId7" Type="http://schemas.openxmlformats.org/officeDocument/2006/relationships/image" Target="../media/image43.png"/><Relationship Id="rId6" Type="http://schemas.openxmlformats.org/officeDocument/2006/relationships/tags" Target="../tags/tag81.xml"/><Relationship Id="rId5" Type="http://schemas.openxmlformats.org/officeDocument/2006/relationships/tags" Target="../tags/tag80.xml"/><Relationship Id="rId4" Type="http://schemas.openxmlformats.org/officeDocument/2006/relationships/tags" Target="../tags/tag79.xml"/><Relationship Id="rId3" Type="http://schemas.openxmlformats.org/officeDocument/2006/relationships/tags" Target="../tags/tag78.xml"/><Relationship Id="rId2" Type="http://schemas.openxmlformats.org/officeDocument/2006/relationships/tags" Target="../tags/tag77.xml"/><Relationship Id="rId16" Type="http://schemas.openxmlformats.org/officeDocument/2006/relationships/slideLayout" Target="../slideLayouts/slideLayout7.xml"/><Relationship Id="rId15" Type="http://schemas.openxmlformats.org/officeDocument/2006/relationships/tags" Target="../tags/tag84.xml"/><Relationship Id="rId14" Type="http://schemas.openxmlformats.org/officeDocument/2006/relationships/tags" Target="../tags/tag83.xml"/><Relationship Id="rId13" Type="http://schemas.openxmlformats.org/officeDocument/2006/relationships/image" Target="../media/image48.png"/><Relationship Id="rId12" Type="http://schemas.openxmlformats.org/officeDocument/2006/relationships/image" Target="../media/image47.png"/><Relationship Id="rId11" Type="http://schemas.openxmlformats.org/officeDocument/2006/relationships/image" Target="../media/image46.png"/><Relationship Id="rId10" Type="http://schemas.openxmlformats.org/officeDocument/2006/relationships/tags" Target="../tags/tag82.xml"/><Relationship Id="rId1" Type="http://schemas.openxmlformats.org/officeDocument/2006/relationships/tags" Target="../tags/tag7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6.jpeg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7.jpeg"/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0.png"/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1.png"/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tags" Target="../tags/tag11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2.jpeg"/><Relationship Id="rId2" Type="http://schemas.openxmlformats.org/officeDocument/2006/relationships/tags" Target="../tags/tag15.xml"/><Relationship Id="rId1" Type="http://schemas.openxmlformats.org/officeDocument/2006/relationships/tags" Target="../tags/tag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7.xml"/><Relationship Id="rId1" Type="http://schemas.openxmlformats.org/officeDocument/2006/relationships/tags" Target="../tags/tag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67" name="组合 6"/>
          <p:cNvGrpSpPr/>
          <p:nvPr/>
        </p:nvGrpSpPr>
        <p:grpSpPr bwMode="auto">
          <a:xfrm>
            <a:off x="120015" y="1412875"/>
            <a:ext cx="2447925" cy="2447925"/>
            <a:chOff x="0" y="0"/>
            <a:chExt cx="2448272" cy="2448272"/>
          </a:xfrm>
        </p:grpSpPr>
        <p:sp>
          <p:nvSpPr>
            <p:cNvPr id="11268" name="空心弧 4"/>
            <p:cNvSpPr>
              <a:spLocks noChangeArrowheads="1"/>
            </p:cNvSpPr>
            <p:nvPr/>
          </p:nvSpPr>
          <p:spPr bwMode="auto">
            <a:xfrm>
              <a:off x="0" y="0"/>
              <a:ext cx="2448272" cy="2448272"/>
            </a:xfrm>
            <a:custGeom>
              <a:avLst/>
              <a:gdLst>
                <a:gd name="T0" fmla="*/ 428755 w 2448272"/>
                <a:gd name="T1" fmla="*/ 497627 h 2448272"/>
                <a:gd name="T2" fmla="*/ 313720 w 2448272"/>
                <a:gd name="T3" fmla="*/ 1799972 h 2448272"/>
                <a:gd name="T4" fmla="*/ 1224136 w 2448272"/>
                <a:gd name="T5" fmla="*/ 1224136 h 2448272"/>
                <a:gd name="T6" fmla="*/ 5898240 60000 65536"/>
                <a:gd name="T7" fmla="*/ 17694720 60000 65536"/>
                <a:gd name="T8" fmla="*/ 11796480 60000 65536"/>
                <a:gd name="T9" fmla="*/ 189572 w 2448272"/>
                <a:gd name="T10" fmla="*/ 0 h 2448272"/>
                <a:gd name="T11" fmla="*/ 2448272 w 2448272"/>
                <a:gd name="T12" fmla="*/ 2448272 h 244827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448272" h="2448272">
                  <a:moveTo>
                    <a:pt x="320294" y="398558"/>
                  </a:moveTo>
                  <a:lnTo>
                    <a:pt x="320294" y="398558"/>
                  </a:lnTo>
                  <a:cubicBezTo>
                    <a:pt x="552218" y="144647"/>
                    <a:pt x="880247" y="-1"/>
                    <a:pt x="1224136" y="0"/>
                  </a:cubicBezTo>
                  <a:cubicBezTo>
                    <a:pt x="1900207" y="0"/>
                    <a:pt x="2448272" y="548064"/>
                    <a:pt x="2448272" y="1224136"/>
                  </a:cubicBezTo>
                  <a:cubicBezTo>
                    <a:pt x="2448272" y="1900207"/>
                    <a:pt x="1900207" y="2448272"/>
                    <a:pt x="1224136" y="2448272"/>
                  </a:cubicBezTo>
                  <a:cubicBezTo>
                    <a:pt x="804403" y="2448272"/>
                    <a:pt x="413936" y="2233225"/>
                    <a:pt x="189570" y="1878493"/>
                  </a:cubicBezTo>
                  <a:lnTo>
                    <a:pt x="437867" y="1721449"/>
                  </a:lnTo>
                  <a:lnTo>
                    <a:pt x="437866" y="1721449"/>
                  </a:lnTo>
                  <a:cubicBezTo>
                    <a:pt x="608385" y="1991044"/>
                    <a:pt x="905139" y="2154479"/>
                    <a:pt x="1224135" y="2154479"/>
                  </a:cubicBezTo>
                  <a:cubicBezTo>
                    <a:pt x="1737949" y="2154479"/>
                    <a:pt x="2154478" y="1737950"/>
                    <a:pt x="2154478" y="1224136"/>
                  </a:cubicBezTo>
                  <a:cubicBezTo>
                    <a:pt x="2154478" y="710321"/>
                    <a:pt x="1737949" y="293793"/>
                    <a:pt x="1224135" y="293793"/>
                  </a:cubicBezTo>
                  <a:cubicBezTo>
                    <a:pt x="962778" y="293792"/>
                    <a:pt x="713476" y="403725"/>
                    <a:pt x="537213" y="59669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miter lim="800000"/>
            </a:ln>
          </p:spPr>
          <p:txBody>
            <a:bodyPr anchor="ctr"/>
            <a:lstStyle/>
            <a:p>
              <a:pPr algn="ctr"/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11269" name="空心弧 5"/>
            <p:cNvSpPr>
              <a:spLocks noChangeArrowheads="1"/>
            </p:cNvSpPr>
            <p:nvPr/>
          </p:nvSpPr>
          <p:spPr bwMode="auto">
            <a:xfrm rot="15949199">
              <a:off x="0" y="0"/>
              <a:ext cx="2448272" cy="2448272"/>
            </a:xfrm>
            <a:custGeom>
              <a:avLst/>
              <a:gdLst>
                <a:gd name="T0" fmla="*/ 429550 w 2448272"/>
                <a:gd name="T1" fmla="*/ 498354 h 2448272"/>
                <a:gd name="T2" fmla="*/ 508195 w 2448272"/>
                <a:gd name="T3" fmla="*/ 2027599 h 2448272"/>
                <a:gd name="T4" fmla="*/ 1224136 w 2448272"/>
                <a:gd name="T5" fmla="*/ 1224136 h 2448272"/>
                <a:gd name="T6" fmla="*/ 5898240 60000 65536"/>
                <a:gd name="T7" fmla="*/ 11796480 60000 65536"/>
                <a:gd name="T8" fmla="*/ 11796480 60000 65536"/>
                <a:gd name="T9" fmla="*/ 320294 w 2448272"/>
                <a:gd name="T10" fmla="*/ 0 h 2448272"/>
                <a:gd name="T11" fmla="*/ 2448272 w 2448272"/>
                <a:gd name="T12" fmla="*/ 2448272 h 244827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448272" h="2448272">
                  <a:moveTo>
                    <a:pt x="320294" y="398558"/>
                  </a:moveTo>
                  <a:lnTo>
                    <a:pt x="320294" y="398558"/>
                  </a:lnTo>
                  <a:cubicBezTo>
                    <a:pt x="552218" y="144647"/>
                    <a:pt x="880247" y="-1"/>
                    <a:pt x="1224136" y="0"/>
                  </a:cubicBezTo>
                  <a:cubicBezTo>
                    <a:pt x="1900207" y="0"/>
                    <a:pt x="2448272" y="548064"/>
                    <a:pt x="2448272" y="1224136"/>
                  </a:cubicBezTo>
                  <a:cubicBezTo>
                    <a:pt x="2448272" y="1900207"/>
                    <a:pt x="1900207" y="2448272"/>
                    <a:pt x="1224136" y="2448272"/>
                  </a:cubicBezTo>
                  <a:cubicBezTo>
                    <a:pt x="923813" y="2448272"/>
                    <a:pt x="633970" y="2337871"/>
                    <a:pt x="409750" y="2138075"/>
                  </a:cubicBezTo>
                  <a:lnTo>
                    <a:pt x="606638" y="1917123"/>
                  </a:lnTo>
                  <a:lnTo>
                    <a:pt x="606637" y="1917123"/>
                  </a:lnTo>
                  <a:cubicBezTo>
                    <a:pt x="776650" y="2068615"/>
                    <a:pt x="996420" y="2152325"/>
                    <a:pt x="1224136" y="2152325"/>
                  </a:cubicBezTo>
                  <a:cubicBezTo>
                    <a:pt x="1736760" y="2152325"/>
                    <a:pt x="2152325" y="1736760"/>
                    <a:pt x="2152325" y="1224136"/>
                  </a:cubicBezTo>
                  <a:cubicBezTo>
                    <a:pt x="2152325" y="711511"/>
                    <a:pt x="1736760" y="295947"/>
                    <a:pt x="1224136" y="295947"/>
                  </a:cubicBezTo>
                  <a:cubicBezTo>
                    <a:pt x="963385" y="295946"/>
                    <a:pt x="714659" y="405625"/>
                    <a:pt x="538805" y="598151"/>
                  </a:cubicBezTo>
                  <a:close/>
                </a:path>
              </a:pathLst>
            </a:custGeom>
            <a:solidFill>
              <a:schemeClr val="bg1">
                <a:alpha val="32999"/>
              </a:schemeClr>
            </a:solidFill>
            <a:ln w="9525">
              <a:noFill/>
              <a:miter lim="800000"/>
            </a:ln>
          </p:spPr>
          <p:txBody>
            <a:bodyPr anchor="ctr"/>
            <a:lstStyle/>
            <a:p>
              <a:pPr algn="ctr"/>
              <a:endParaRPr lang="zh-CN" altLang="en-US">
                <a:latin typeface="Calibri" panose="020F0502020204030204" pitchFamily="34" charset="0"/>
              </a:endParaRPr>
            </a:p>
          </p:txBody>
        </p:sp>
      </p:grpSp>
      <p:grpSp>
        <p:nvGrpSpPr>
          <p:cNvPr id="11270" name="Group 6"/>
          <p:cNvGrpSpPr/>
          <p:nvPr/>
        </p:nvGrpSpPr>
        <p:grpSpPr bwMode="auto">
          <a:xfrm>
            <a:off x="2540" y="2276872"/>
            <a:ext cx="12187238" cy="2520950"/>
            <a:chOff x="0" y="0"/>
            <a:chExt cx="19192" cy="3970"/>
          </a:xfrm>
        </p:grpSpPr>
        <p:sp>
          <p:nvSpPr>
            <p:cNvPr id="11271" name="矩形 7"/>
            <p:cNvSpPr>
              <a:spLocks noChangeArrowheads="1"/>
            </p:cNvSpPr>
            <p:nvPr/>
          </p:nvSpPr>
          <p:spPr bwMode="auto">
            <a:xfrm>
              <a:off x="6308" y="0"/>
              <a:ext cx="11792" cy="3970"/>
            </a:xfrm>
            <a:prstGeom prst="rect">
              <a:avLst/>
            </a:prstGeom>
            <a:solidFill>
              <a:schemeClr val="tx1">
                <a:alpha val="45000"/>
              </a:schemeClr>
            </a:solidFill>
            <a:ln w="9525">
              <a:noFill/>
              <a:miter lim="800000"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1272" name="矩形 3"/>
            <p:cNvSpPr>
              <a:spLocks noChangeArrowheads="1"/>
            </p:cNvSpPr>
            <p:nvPr/>
          </p:nvSpPr>
          <p:spPr bwMode="auto">
            <a:xfrm>
              <a:off x="0" y="0"/>
              <a:ext cx="6308" cy="3970"/>
            </a:xfrm>
            <a:prstGeom prst="rect">
              <a:avLst/>
            </a:prstGeom>
            <a:solidFill>
              <a:srgbClr val="215968"/>
            </a:solidFill>
            <a:ln w="9525">
              <a:noFill/>
              <a:miter lim="800000"/>
            </a:ln>
          </p:spPr>
          <p:txBody>
            <a:bodyPr lIns="90170" tIns="46990" rIns="90170" bIns="46990"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1273" name="矩形 8"/>
            <p:cNvSpPr>
              <a:spLocks noChangeArrowheads="1"/>
            </p:cNvSpPr>
            <p:nvPr/>
          </p:nvSpPr>
          <p:spPr bwMode="auto">
            <a:xfrm>
              <a:off x="18100" y="0"/>
              <a:ext cx="1093" cy="3970"/>
            </a:xfrm>
            <a:prstGeom prst="rect">
              <a:avLst/>
            </a:prstGeom>
            <a:solidFill>
              <a:srgbClr val="215968"/>
            </a:solidFill>
            <a:ln w="9525">
              <a:noFill/>
              <a:miter lim="800000"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11274" name="TextBox 1"/>
          <p:cNvSpPr txBox="1">
            <a:spLocks noChangeArrowheads="1"/>
          </p:cNvSpPr>
          <p:nvPr/>
        </p:nvSpPr>
        <p:spPr bwMode="auto">
          <a:xfrm>
            <a:off x="4079935" y="2636912"/>
            <a:ext cx="7459663" cy="7683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4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平面三角形单元有限元法程序</a:t>
            </a:r>
            <a:endParaRPr lang="zh-CN" altLang="en-US" sz="44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275" name="TextBox 2"/>
          <p:cNvSpPr txBox="1">
            <a:spLocks noChangeArrowheads="1"/>
          </p:cNvSpPr>
          <p:nvPr/>
        </p:nvSpPr>
        <p:spPr bwMode="auto">
          <a:xfrm>
            <a:off x="4079935" y="3645024"/>
            <a:ext cx="7416824" cy="10147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小组成员：公冶祥嵩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高子寒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李雨琪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李子轩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叶芳怡</a:t>
            </a:r>
            <a:endParaRPr lang="en-US" sz="24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指导老师：肖伟芳</a:t>
            </a:r>
            <a:endParaRPr lang="zh-CN" altLang="en-US" sz="24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3" name="图片 12" descr="校徽.jp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0344954" y="0"/>
            <a:ext cx="1844824" cy="1844824"/>
          </a:xfrm>
          <a:prstGeom prst="rect">
            <a:avLst/>
          </a:prstGeom>
        </p:spPr>
      </p:pic>
      <p:sp>
        <p:nvSpPr>
          <p:cNvPr id="14" name="TextBox 1"/>
          <p:cNvSpPr txBox="1">
            <a:spLocks noChangeArrowheads="1"/>
          </p:cNvSpPr>
          <p:nvPr/>
        </p:nvSpPr>
        <p:spPr bwMode="auto">
          <a:xfrm>
            <a:off x="263511" y="3140968"/>
            <a:ext cx="3861371" cy="6451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《</a:t>
            </a:r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有限单元法</a:t>
            </a:r>
            <a:r>
              <a:rPr lang="en-US" altLang="zh-CN" sz="36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》</a:t>
            </a:r>
            <a:endParaRPr lang="zh-CN" altLang="en-US" sz="36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300">
        <p159:morph option="byObject"/>
      </p:transition>
    </mc:Choice>
    <mc:Fallback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41960" y="1229360"/>
            <a:ext cx="10964545" cy="5541010"/>
          </a:xfrm>
          <a:prstGeom prst="rect">
            <a:avLst/>
          </a:prstGeom>
          <a:solidFill>
            <a:srgbClr val="E4E4E4"/>
          </a:solidFill>
          <a:ln w="19050">
            <a:solidFill>
              <a:srgbClr val="1A98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+mn-ea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95325" y="1250950"/>
            <a:ext cx="10407015" cy="157607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b="1" kern="0" dirty="0">
                <a:latin typeface="+mn-ea"/>
              </a:rPr>
              <a:t>1. </a:t>
            </a:r>
            <a:r>
              <a:rPr lang="zh-CN" altLang="en-US" sz="1600" kern="0" dirty="0">
                <a:latin typeface="+mn-ea"/>
              </a:rPr>
              <a:t>计算单元刚度矩阵函数 </a:t>
            </a:r>
            <a:r>
              <a:rPr lang="en-US" altLang="zh-CN" sz="1600" b="1" kern="0" dirty="0" err="1">
                <a:solidFill>
                  <a:srgbClr val="0070C0"/>
                </a:solidFill>
                <a:latin typeface="+mn-ea"/>
              </a:rPr>
              <a:t>TriangleElementStiffness(E,miu,t,node_ele)</a:t>
            </a:r>
            <a:endParaRPr lang="en-US" altLang="zh-CN" sz="1600" kern="0" dirty="0" err="1">
              <a:solidFill>
                <a:srgbClr val="0070C0"/>
              </a:solidFill>
              <a:latin typeface="+mn-ea"/>
            </a:endParaRPr>
          </a:p>
          <a:p>
            <a:pPr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kern="0" dirty="0">
                <a:latin typeface="+mn-ea"/>
                <a:sym typeface="+mn-ea"/>
              </a:rPr>
              <a:t>   </a:t>
            </a:r>
            <a:r>
              <a:rPr lang="zh-CN" altLang="en-US" sz="1600" kern="0" dirty="0">
                <a:latin typeface="+mn-ea"/>
                <a:sym typeface="+mn-ea"/>
              </a:rPr>
              <a:t>输入变量：弹性模量</a:t>
            </a:r>
            <a:r>
              <a:rPr lang="en-US" altLang="zh-CN" sz="1600" kern="0" dirty="0" err="1">
                <a:solidFill>
                  <a:srgbClr val="0070C0"/>
                </a:solidFill>
                <a:latin typeface="+mn-ea"/>
                <a:sym typeface="+mn-ea"/>
              </a:rPr>
              <a:t>E</a:t>
            </a:r>
            <a:r>
              <a:rPr lang="zh-CN" altLang="en-US" sz="1600" kern="0" dirty="0">
                <a:latin typeface="+mn-ea"/>
                <a:sym typeface="+mn-ea"/>
              </a:rPr>
              <a:t>，泊松比</a:t>
            </a:r>
            <a:r>
              <a:rPr lang="en-US" altLang="zh-CN" sz="1600" kern="0" dirty="0" err="1">
                <a:solidFill>
                  <a:srgbClr val="0070C0"/>
                </a:solidFill>
                <a:latin typeface="+mn-ea"/>
                <a:sym typeface="+mn-ea"/>
              </a:rPr>
              <a:t>miu</a:t>
            </a:r>
            <a:r>
              <a:rPr lang="zh-CN" altLang="en-US" sz="1600" kern="0" dirty="0">
                <a:latin typeface="+mn-ea"/>
                <a:sym typeface="+mn-ea"/>
              </a:rPr>
              <a:t>，模型厚度</a:t>
            </a:r>
            <a:r>
              <a:rPr lang="en-US" altLang="zh-CN" sz="1600" kern="0" dirty="0" err="1">
                <a:solidFill>
                  <a:srgbClr val="0070C0"/>
                </a:solidFill>
                <a:latin typeface="+mn-ea"/>
                <a:sym typeface="+mn-ea"/>
              </a:rPr>
              <a:t>t</a:t>
            </a:r>
            <a:r>
              <a:rPr lang="zh-CN" altLang="en-US" sz="1600" kern="0" dirty="0">
                <a:latin typeface="+mn-ea"/>
                <a:sym typeface="+mn-ea"/>
              </a:rPr>
              <a:t>，节点坐标</a:t>
            </a:r>
            <a:r>
              <a:rPr lang="en-US" altLang="zh-CN" sz="1600" kern="0" dirty="0" err="1">
                <a:solidFill>
                  <a:srgbClr val="0070C0"/>
                </a:solidFill>
                <a:latin typeface="+mn-ea"/>
                <a:sym typeface="+mn-ea"/>
              </a:rPr>
              <a:t>node_ele</a:t>
            </a:r>
            <a:endParaRPr lang="en-US" altLang="zh-CN" sz="1600" kern="0" dirty="0">
              <a:latin typeface="+mn-ea"/>
            </a:endParaRPr>
          </a:p>
          <a:p>
            <a:pPr inden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kern="0" dirty="0">
                <a:latin typeface="+mn-ea"/>
                <a:sym typeface="+mn-ea"/>
              </a:rPr>
              <a:t>   </a:t>
            </a:r>
            <a:r>
              <a:rPr lang="zh-CN" altLang="en-US" sz="1600" kern="0" dirty="0">
                <a:latin typeface="+mn-ea"/>
                <a:sym typeface="+mn-ea"/>
              </a:rPr>
              <a:t>返回变量：单元刚度矩阵</a:t>
            </a:r>
            <a:endParaRPr lang="en-US" altLang="zh-CN" sz="1600" kern="0" dirty="0">
              <a:latin typeface="+mn-ea"/>
            </a:endParaRPr>
          </a:p>
          <a:p>
            <a:pPr inden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kern="0">
                <a:latin typeface="+mn-ea"/>
                <a:sym typeface="+mn-ea"/>
              </a:rPr>
              <a:t>   k_ele=TriangleElementStiffness(E,miu,t,node_ele)</a:t>
            </a:r>
            <a:r>
              <a:rPr lang="en-US" altLang="zh-CN" sz="1600" kern="0" dirty="0">
                <a:latin typeface="+mn-ea"/>
                <a:sym typeface="+mn-ea"/>
              </a:rPr>
              <a:t>;</a:t>
            </a:r>
            <a:endParaRPr lang="en-US" altLang="zh-CN" sz="1600" kern="0" dirty="0">
              <a:latin typeface="+mn-ea"/>
              <a:sym typeface="+mn-ea"/>
            </a:endParaRPr>
          </a:p>
          <a:p>
            <a:pPr inden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600" kern="0" dirty="0">
              <a:solidFill>
                <a:schemeClr val="tx1"/>
              </a:solidFill>
              <a:latin typeface="+mn-ea"/>
              <a:sym typeface="+mn-ea"/>
            </a:endParaRPr>
          </a:p>
        </p:txBody>
      </p:sp>
      <p:sp>
        <p:nvSpPr>
          <p:cNvPr id="10" name="矩形 9"/>
          <p:cNvSpPr/>
          <p:nvPr>
            <p:custDataLst>
              <p:tags r:id="rId1"/>
            </p:custDataLst>
          </p:nvPr>
        </p:nvSpPr>
        <p:spPr>
          <a:xfrm>
            <a:off x="9163050" y="2215515"/>
            <a:ext cx="2341245" cy="401764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indent="127000">
              <a:lnSpc>
                <a:spcPct val="150000"/>
              </a:lnSpc>
            </a:pPr>
            <a:endParaRPr altLang="zh-CN" sz="2800" kern="0" dirty="0">
              <a:solidFill>
                <a:schemeClr val="tx1"/>
              </a:solidFill>
              <a:latin typeface="+mn-ea"/>
            </a:endParaRPr>
          </a:p>
          <a:p>
            <a:pPr indent="127000">
              <a:lnSpc>
                <a:spcPct val="150000"/>
              </a:lnSpc>
            </a:pPr>
            <a:endParaRPr altLang="zh-CN" sz="2800" kern="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>
          <a:xfrm>
            <a:off x="785794" y="402923"/>
            <a:ext cx="8652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u="sng" dirty="0">
                <a:solidFill>
                  <a:srgbClr val="1A9895"/>
                </a:solidFill>
                <a:latin typeface="+mn-ea"/>
              </a:rPr>
              <a:t>2.3</a:t>
            </a:r>
            <a:endParaRPr lang="zh-CN" altLang="en-US" sz="3200" u="sng" dirty="0">
              <a:solidFill>
                <a:srgbClr val="1A9895"/>
              </a:solidFill>
              <a:latin typeface="+mn-ea"/>
            </a:endParaRPr>
          </a:p>
        </p:txBody>
      </p:sp>
      <p:sp>
        <p:nvSpPr>
          <p:cNvPr id="3" name="矩形 2"/>
          <p:cNvSpPr/>
          <p:nvPr>
            <p:custDataLst>
              <p:tags r:id="rId3"/>
            </p:custDataLst>
          </p:nvPr>
        </p:nvSpPr>
        <p:spPr>
          <a:xfrm>
            <a:off x="1491717" y="402923"/>
            <a:ext cx="253886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>
                <a:latin typeface="+mj-ea"/>
                <a:ea typeface="+mj-ea"/>
              </a:rPr>
              <a:t>刚度矩阵</a:t>
            </a:r>
            <a:endParaRPr lang="zh-CN" altLang="en-US" sz="3200" dirty="0">
              <a:latin typeface="+mj-ea"/>
              <a:ea typeface="+mj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85495" y="2705100"/>
            <a:ext cx="4753610" cy="398653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altLang="zh-CN" sz="1400" kern="0" dirty="0">
                <a:solidFill>
                  <a:schemeClr val="accent6"/>
                </a:solidFill>
                <a:latin typeface="+mn-ea"/>
              </a:rPr>
              <a:t>% 三角单元刚度矩阵</a:t>
            </a:r>
            <a:endParaRPr altLang="zh-CN" sz="1400" kern="0" dirty="0">
              <a:solidFill>
                <a:schemeClr val="accent6"/>
              </a:solidFill>
              <a:latin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/>
              <a:t>x1=node_ele(1,1);</a:t>
            </a:r>
            <a:endParaRPr lang="zh-CN" altLang="en-US" sz="1400"/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/>
              <a:t>y1=node_ele(1,2);</a:t>
            </a:r>
            <a:endParaRPr lang="zh-CN" altLang="en-US" sz="1400"/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/>
              <a:t>x2=node_ele(2,1);</a:t>
            </a:r>
            <a:endParaRPr lang="zh-CN" altLang="en-US" sz="1400"/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/>
              <a:t>y2=node_ele(2,2);</a:t>
            </a:r>
            <a:endParaRPr lang="zh-CN" altLang="en-US" sz="1400"/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/>
              <a:t>x3=node_ele(3,1);</a:t>
            </a:r>
            <a:endParaRPr lang="zh-CN" altLang="en-US" sz="1400"/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/>
              <a:t>y3=node_ele(3,2);</a:t>
            </a:r>
            <a:endParaRPr lang="zh-CN" altLang="en-US" sz="1400"/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zh-CN" altLang="en-US" sz="1400"/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/>
              <a:t>A=(x1*(y2-y3)+x2*(y3-y1)+x3*(y1-y2))/2;  </a:t>
            </a:r>
            <a:r>
              <a:rPr altLang="zh-CN" sz="1400" kern="0" dirty="0">
                <a:solidFill>
                  <a:schemeClr val="accent6"/>
                </a:solidFill>
                <a:latin typeface="+mn-ea"/>
              </a:rPr>
              <a:t>%单元面积</a:t>
            </a:r>
            <a:endParaRPr lang="zh-CN" altLang="en-US" sz="1400"/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/>
              <a:t>a1=x2*y3-y2*x3;</a:t>
            </a:r>
            <a:endParaRPr lang="zh-CN" altLang="en-US" sz="1400"/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/>
              <a:t>a2=y1*x3-x1*y3;</a:t>
            </a:r>
            <a:endParaRPr lang="zh-CN" altLang="en-US" sz="1400"/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/>
              <a:t>a3=x1*y2-y1*x2;</a:t>
            </a:r>
            <a:endParaRPr lang="zh-CN" altLang="en-US" sz="1400"/>
          </a:p>
        </p:txBody>
      </p:sp>
      <p:sp>
        <p:nvSpPr>
          <p:cNvPr id="5" name="文本框 4"/>
          <p:cNvSpPr txBox="1"/>
          <p:nvPr/>
        </p:nvSpPr>
        <p:spPr>
          <a:xfrm>
            <a:off x="5600700" y="2722245"/>
            <a:ext cx="5739765" cy="39693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ym typeface="+mn-ea"/>
              </a:rPr>
              <a:t>b1=y2-y3;</a:t>
            </a:r>
            <a:endParaRPr lang="zh-CN" altLang="en-US" sz="1400">
              <a:sym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ym typeface="+mn-ea"/>
              </a:rPr>
              <a:t>b2=y3-y1;</a:t>
            </a:r>
            <a:endParaRPr lang="zh-CN" altLang="en-US" sz="1400">
              <a:sym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ym typeface="+mn-ea"/>
              </a:rPr>
              <a:t>b3=y1-y2;</a:t>
            </a:r>
            <a:endParaRPr lang="zh-CN" altLang="en-US" sz="1400">
              <a:sym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ym typeface="+mn-ea"/>
              </a:rPr>
              <a:t>c1=x3-x2;</a:t>
            </a:r>
            <a:endParaRPr lang="zh-CN" altLang="en-US" sz="1400">
              <a:sym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ym typeface="+mn-ea"/>
              </a:rPr>
              <a:t>c2=x1-x3;</a:t>
            </a:r>
            <a:endParaRPr lang="zh-CN" altLang="en-US" sz="1400">
              <a:sym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ym typeface="+mn-ea"/>
              </a:rPr>
              <a:t>c3=x2-x1;</a:t>
            </a:r>
            <a:endParaRPr lang="zh-CN" altLang="en-US" sz="1400">
              <a:sym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ym typeface="+mn-ea"/>
              </a:rPr>
              <a:t>D=E/(1-miu^2)*[1 miu 0; miu 1 0;  0 0 (1-miu)/2]; </a:t>
            </a:r>
            <a:endParaRPr lang="zh-CN" altLang="en-US" sz="1400">
              <a:sym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ym typeface="+mn-ea"/>
              </a:rPr>
              <a:t>B1 = [b1 0;0 c1;c1 b1];</a:t>
            </a:r>
            <a:endParaRPr lang="zh-CN" altLang="en-US" sz="1400">
              <a:sym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ym typeface="+mn-ea"/>
              </a:rPr>
              <a:t>B2 = [b2 0;0 c2;c2 b2];</a:t>
            </a:r>
            <a:endParaRPr lang="zh-CN" altLang="en-US" sz="1400">
              <a:sym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ym typeface="+mn-ea"/>
              </a:rPr>
              <a:t>B3 = [b3 0;0 c3;c3 b3];</a:t>
            </a:r>
            <a:endParaRPr lang="zh-CN" altLang="en-US" sz="1400">
              <a:sym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ym typeface="+mn-ea"/>
              </a:rPr>
              <a:t>B_single_element = [B1 B2 B3]./2./A;</a:t>
            </a:r>
            <a:endParaRPr lang="zh-CN" altLang="en-US" sz="1400">
              <a:sym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ym typeface="+mn-ea"/>
              </a:rPr>
              <a:t>k_ele = B_single_element'*D*B_single_element.*t.*A;</a:t>
            </a:r>
            <a:endParaRPr lang="zh-CN" altLang="en-US" sz="1400">
              <a:sym typeface="+mn-ea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7960360" y="1402080"/>
            <a:ext cx="2541905" cy="1575435"/>
            <a:chOff x="5921" y="635"/>
            <a:chExt cx="3402" cy="2207"/>
          </a:xfrm>
        </p:grpSpPr>
        <p:pic>
          <p:nvPicPr>
            <p:cNvPr id="7" name="图片 6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5"/>
            <a:srcRect t="9544" b="8007"/>
            <a:stretch>
              <a:fillRect/>
            </a:stretch>
          </p:blipFill>
          <p:spPr>
            <a:xfrm>
              <a:off x="5921" y="635"/>
              <a:ext cx="3402" cy="820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7"/>
            <a:stretch>
              <a:fillRect/>
            </a:stretch>
          </p:blipFill>
          <p:spPr>
            <a:xfrm>
              <a:off x="5921" y="1455"/>
              <a:ext cx="3402" cy="1387"/>
            </a:xfrm>
            <a:prstGeom prst="rect">
              <a:avLst/>
            </a:prstGeom>
          </p:spPr>
        </p:pic>
      </p:grpSp>
      <p:pic>
        <p:nvPicPr>
          <p:cNvPr id="9" name="图片 8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7960360" y="3164840"/>
            <a:ext cx="2577465" cy="141287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11"/>
          <a:srcRect r="8031"/>
          <a:stretch>
            <a:fillRect/>
          </a:stretch>
        </p:blipFill>
        <p:spPr>
          <a:xfrm>
            <a:off x="2759075" y="3353435"/>
            <a:ext cx="2622550" cy="18326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300">
        <p159:morph option="byObject"/>
      </p:transition>
    </mc:Choice>
    <mc:Fallback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41960" y="1229360"/>
            <a:ext cx="10964545" cy="5541010"/>
          </a:xfrm>
          <a:prstGeom prst="rect">
            <a:avLst/>
          </a:prstGeom>
          <a:solidFill>
            <a:srgbClr val="E4E4E4"/>
          </a:solidFill>
          <a:ln w="19050">
            <a:solidFill>
              <a:srgbClr val="1A98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+mn-ea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04519" y="1155660"/>
            <a:ext cx="10407261" cy="409007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300" kern="0" dirty="0" err="1">
              <a:solidFill>
                <a:srgbClr val="0070C0"/>
              </a:solidFill>
              <a:latin typeface="+mn-ea"/>
            </a:endParaRPr>
          </a:p>
          <a:p>
            <a:pPr inden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b="1" kern="0" dirty="0">
                <a:solidFill>
                  <a:schemeClr val="tx1"/>
                </a:solidFill>
                <a:latin typeface="+mn-ea"/>
              </a:rPr>
              <a:t>2. </a:t>
            </a:r>
            <a:r>
              <a:rPr lang="zh-CN" altLang="en-US" sz="1600" kern="0" dirty="0">
                <a:solidFill>
                  <a:schemeClr val="tx1"/>
                </a:solidFill>
                <a:latin typeface="+mn-ea"/>
              </a:rPr>
              <a:t>生产总体刚</a:t>
            </a:r>
            <a:r>
              <a:rPr lang="zh-CN" altLang="en-US" sz="1600" kern="0" dirty="0">
                <a:solidFill>
                  <a:schemeClr val="tx1"/>
                </a:solidFill>
                <a:latin typeface="+mn-ea"/>
              </a:rPr>
              <a:t>度矩阵函数 </a:t>
            </a:r>
            <a:r>
              <a:rPr lang="en-US" altLang="zh-CN" sz="1600" b="1" kern="0" dirty="0" err="1">
                <a:solidFill>
                  <a:srgbClr val="0070C0"/>
                </a:solidFill>
                <a:latin typeface="+mn-ea"/>
              </a:rPr>
              <a:t>K</a:t>
            </a:r>
            <a:endParaRPr lang="en-US" altLang="zh-CN" sz="1600" kern="0" dirty="0" err="1">
              <a:solidFill>
                <a:srgbClr val="0070C0"/>
              </a:solidFill>
              <a:latin typeface="+mn-ea"/>
            </a:endParaRPr>
          </a:p>
          <a:p>
            <a:pPr indent="1270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sz="1600" kern="0" dirty="0">
              <a:solidFill>
                <a:schemeClr val="tx1"/>
              </a:solidFill>
              <a:latin typeface="+mn-ea"/>
              <a:sym typeface="+mn-ea"/>
            </a:endParaRPr>
          </a:p>
        </p:txBody>
      </p:sp>
      <p:sp>
        <p:nvSpPr>
          <p:cNvPr id="10" name="矩形 9"/>
          <p:cNvSpPr/>
          <p:nvPr>
            <p:custDataLst>
              <p:tags r:id="rId1"/>
            </p:custDataLst>
          </p:nvPr>
        </p:nvSpPr>
        <p:spPr>
          <a:xfrm>
            <a:off x="9163050" y="2215515"/>
            <a:ext cx="2341245" cy="401764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indent="127000">
              <a:lnSpc>
                <a:spcPct val="150000"/>
              </a:lnSpc>
            </a:pPr>
            <a:endParaRPr altLang="zh-CN" sz="2800" kern="0" dirty="0">
              <a:solidFill>
                <a:schemeClr val="tx1"/>
              </a:solidFill>
              <a:latin typeface="+mn-ea"/>
            </a:endParaRPr>
          </a:p>
          <a:p>
            <a:pPr indent="127000">
              <a:lnSpc>
                <a:spcPct val="150000"/>
              </a:lnSpc>
            </a:pPr>
            <a:endParaRPr altLang="zh-CN" sz="2800" kern="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>
          <a:xfrm>
            <a:off x="785794" y="402923"/>
            <a:ext cx="8652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u="sng" dirty="0">
                <a:solidFill>
                  <a:srgbClr val="1A9895"/>
                </a:solidFill>
                <a:latin typeface="+mn-ea"/>
              </a:rPr>
              <a:t>2.3</a:t>
            </a:r>
            <a:endParaRPr lang="zh-CN" altLang="en-US" sz="3200" u="sng" dirty="0">
              <a:solidFill>
                <a:srgbClr val="1A9895"/>
              </a:solidFill>
              <a:latin typeface="+mn-ea"/>
            </a:endParaRPr>
          </a:p>
        </p:txBody>
      </p:sp>
      <p:sp>
        <p:nvSpPr>
          <p:cNvPr id="3" name="矩形 2"/>
          <p:cNvSpPr/>
          <p:nvPr>
            <p:custDataLst>
              <p:tags r:id="rId3"/>
            </p:custDataLst>
          </p:nvPr>
        </p:nvSpPr>
        <p:spPr>
          <a:xfrm>
            <a:off x="1491717" y="402923"/>
            <a:ext cx="253886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>
                <a:latin typeface="+mj-ea"/>
                <a:ea typeface="+mj-ea"/>
              </a:rPr>
              <a:t>刚度矩阵</a:t>
            </a:r>
            <a:endParaRPr lang="zh-CN" altLang="en-US" sz="3200" dirty="0">
              <a:latin typeface="+mj-ea"/>
              <a:ea typeface="+mj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04520" y="1577975"/>
            <a:ext cx="9207500" cy="409003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altLang="zh-CN" sz="1600" kern="0" dirty="0">
                <a:solidFill>
                  <a:schemeClr val="accent6"/>
                </a:solidFill>
                <a:latin typeface="+mn-ea"/>
                <a:sym typeface="+mn-ea"/>
              </a:rPr>
              <a:t>%基础参数与单元定义</a:t>
            </a:r>
            <a:endParaRPr altLang="zh-CN" sz="1600" kern="0" dirty="0">
              <a:solidFill>
                <a:schemeClr val="accent6"/>
              </a:solidFill>
              <a:latin typeface="+mn-ea"/>
              <a:sym typeface="+mn-ea"/>
            </a:endParaRPr>
          </a:p>
          <a:p>
            <a:pPr inden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altLang="zh-CN" sz="1600" kern="0" dirty="0">
                <a:solidFill>
                  <a:schemeClr val="tx1"/>
                </a:solidFill>
                <a:latin typeface="+mn-ea"/>
                <a:sym typeface="+mn-ea"/>
              </a:rPr>
              <a:t>num</a:t>
            </a:r>
            <a:r>
              <a:rPr sz="1600" kern="0">
                <a:latin typeface="+mn-ea"/>
                <a:sym typeface="+mn-ea"/>
              </a:rPr>
              <a:t>_ele=size(ele,1);</a:t>
            </a:r>
            <a:endParaRPr sz="1600" kern="0">
              <a:latin typeface="+mn-ea"/>
              <a:sym typeface="+mn-ea"/>
            </a:endParaRPr>
          </a:p>
          <a:p>
            <a:pPr inden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sz="1600" kern="0">
                <a:latin typeface="+mn-ea"/>
                <a:sym typeface="+mn-ea"/>
              </a:rPr>
              <a:t>n_ele=length(ele(:,1));  </a:t>
            </a:r>
            <a:r>
              <a:rPr lang="en-US" sz="1600" kern="0">
                <a:latin typeface="+mn-ea"/>
                <a:sym typeface="+mn-ea"/>
              </a:rPr>
              <a:t>     </a:t>
            </a:r>
            <a:r>
              <a:rPr altLang="zh-CN" sz="1600" kern="0" dirty="0">
                <a:solidFill>
                  <a:schemeClr val="accent6"/>
                </a:solidFill>
                <a:latin typeface="+mn-ea"/>
                <a:sym typeface="+mn-ea"/>
              </a:rPr>
              <a:t>%单元数</a:t>
            </a:r>
            <a:endParaRPr altLang="zh-CN" sz="1600" kern="0" dirty="0">
              <a:solidFill>
                <a:schemeClr val="accent6"/>
              </a:solidFill>
              <a:latin typeface="+mn-ea"/>
              <a:sym typeface="+mn-ea"/>
            </a:endParaRPr>
          </a:p>
          <a:p>
            <a:pPr inden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sz="1600" kern="0">
                <a:latin typeface="+mn-ea"/>
                <a:sym typeface="+mn-ea"/>
              </a:rPr>
              <a:t>dof=length(node(:,1))*2;   </a:t>
            </a:r>
            <a:r>
              <a:rPr altLang="zh-CN" sz="1600" kern="0" dirty="0">
                <a:solidFill>
                  <a:schemeClr val="accent6"/>
                </a:solidFill>
                <a:latin typeface="+mn-ea"/>
                <a:sym typeface="+mn-ea"/>
              </a:rPr>
              <a:t>%自由度，梁单元的每个节点有2个自由度，横向位移，纵向位移</a:t>
            </a:r>
            <a:endParaRPr altLang="zh-CN" sz="1600" kern="0" dirty="0">
              <a:solidFill>
                <a:schemeClr val="accent6"/>
              </a:solidFill>
              <a:latin typeface="+mn-ea"/>
              <a:sym typeface="+mn-ea"/>
            </a:endParaRPr>
          </a:p>
          <a:p>
            <a:pPr inden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sz="1600" kern="0">
                <a:latin typeface="+mn-ea"/>
                <a:sym typeface="+mn-ea"/>
              </a:rPr>
              <a:t>f=zeros(dof,1);     </a:t>
            </a:r>
            <a:r>
              <a:rPr lang="en-US" sz="1600" kern="0">
                <a:latin typeface="+mn-ea"/>
                <a:sym typeface="+mn-ea"/>
              </a:rPr>
              <a:t>             </a:t>
            </a:r>
            <a:r>
              <a:rPr altLang="zh-CN" sz="1600" kern="0" dirty="0">
                <a:solidFill>
                  <a:schemeClr val="accent6"/>
                </a:solidFill>
                <a:latin typeface="+mn-ea"/>
                <a:sym typeface="+mn-ea"/>
              </a:rPr>
              <a:t>%整体坐标系下结构整体外荷载矩阵</a:t>
            </a:r>
            <a:endParaRPr altLang="zh-CN" sz="1600" kern="0" dirty="0">
              <a:solidFill>
                <a:schemeClr val="accent6"/>
              </a:solidFill>
              <a:latin typeface="+mn-ea"/>
              <a:sym typeface="+mn-ea"/>
            </a:endParaRPr>
          </a:p>
          <a:p>
            <a:pPr inden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sz="1600" kern="0">
                <a:latin typeface="+mn-ea"/>
                <a:sym typeface="+mn-ea"/>
              </a:rPr>
              <a:t>f_loc=zeros(6,1);    </a:t>
            </a:r>
            <a:r>
              <a:rPr lang="en-US" sz="1600" kern="0">
                <a:latin typeface="+mn-ea"/>
                <a:sym typeface="+mn-ea"/>
              </a:rPr>
              <a:t>         </a:t>
            </a:r>
            <a:r>
              <a:rPr sz="1600" kern="0">
                <a:latin typeface="+mn-ea"/>
                <a:sym typeface="+mn-ea"/>
              </a:rPr>
              <a:t>  </a:t>
            </a:r>
            <a:r>
              <a:rPr altLang="zh-CN" sz="1600" kern="0" dirty="0">
                <a:solidFill>
                  <a:schemeClr val="accent6"/>
                </a:solidFill>
                <a:latin typeface="+mn-ea"/>
                <a:sym typeface="+mn-ea"/>
              </a:rPr>
              <a:t>%单元外荷载矩阵，局部坐标系下</a:t>
            </a:r>
            <a:endParaRPr altLang="zh-CN" sz="1600" kern="0" dirty="0">
              <a:solidFill>
                <a:schemeClr val="accent6"/>
              </a:solidFill>
              <a:latin typeface="+mn-ea"/>
              <a:sym typeface="+mn-ea"/>
            </a:endParaRPr>
          </a:p>
          <a:p>
            <a:pPr inden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sz="1600" kern="0">
                <a:latin typeface="+mn-ea"/>
                <a:sym typeface="+mn-ea"/>
              </a:rPr>
              <a:t>u=ones(dof,1);    </a:t>
            </a:r>
            <a:r>
              <a:rPr altLang="zh-CN" sz="1600" kern="0" dirty="0">
                <a:solidFill>
                  <a:schemeClr val="accent6"/>
                </a:solidFill>
                <a:latin typeface="+mn-ea"/>
                <a:sym typeface="+mn-ea"/>
              </a:rPr>
              <a:t> </a:t>
            </a:r>
            <a:r>
              <a:rPr lang="en-US" sz="1600" kern="0" dirty="0">
                <a:solidFill>
                  <a:schemeClr val="accent6"/>
                </a:solidFill>
                <a:latin typeface="+mn-ea"/>
                <a:sym typeface="+mn-ea"/>
              </a:rPr>
              <a:t>             </a:t>
            </a:r>
            <a:r>
              <a:rPr altLang="zh-CN" sz="1600" kern="0" dirty="0">
                <a:solidFill>
                  <a:schemeClr val="accent6"/>
                </a:solidFill>
                <a:latin typeface="+mn-ea"/>
                <a:sym typeface="+mn-ea"/>
              </a:rPr>
              <a:t>%矩阵位移</a:t>
            </a:r>
            <a:endParaRPr altLang="zh-CN" sz="1600" kern="0" dirty="0">
              <a:solidFill>
                <a:schemeClr val="accent6"/>
              </a:solidFill>
              <a:latin typeface="+mn-ea"/>
              <a:sym typeface="+mn-ea"/>
            </a:endParaRPr>
          </a:p>
          <a:p>
            <a:pPr inden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sz="1600" kern="0">
                <a:latin typeface="+mn-ea"/>
                <a:sym typeface="+mn-ea"/>
              </a:rPr>
              <a:t>K=zeros(dof);       </a:t>
            </a:r>
            <a:r>
              <a:rPr lang="en-US" sz="1600" kern="0">
                <a:latin typeface="+mn-ea"/>
                <a:sym typeface="+mn-ea"/>
              </a:rPr>
              <a:t>         </a:t>
            </a:r>
            <a:r>
              <a:rPr sz="1600" kern="0">
                <a:latin typeface="+mn-ea"/>
                <a:sym typeface="+mn-ea"/>
              </a:rPr>
              <a:t> </a:t>
            </a:r>
            <a:r>
              <a:rPr lang="en-US" sz="1600" kern="0">
                <a:latin typeface="+mn-ea"/>
                <a:sym typeface="+mn-ea"/>
              </a:rPr>
              <a:t> </a:t>
            </a:r>
            <a:r>
              <a:rPr sz="1600" kern="0">
                <a:latin typeface="+mn-ea"/>
                <a:sym typeface="+mn-ea"/>
              </a:rPr>
              <a:t> </a:t>
            </a:r>
            <a:r>
              <a:rPr altLang="zh-CN" sz="1600" kern="0" dirty="0">
                <a:solidFill>
                  <a:schemeClr val="accent6"/>
                </a:solidFill>
                <a:latin typeface="+mn-ea"/>
                <a:sym typeface="+mn-ea"/>
              </a:rPr>
              <a:t> %总体刚度矩阵</a:t>
            </a:r>
            <a:endParaRPr altLang="zh-CN" sz="1600" kern="0" dirty="0">
              <a:solidFill>
                <a:schemeClr val="accent6"/>
              </a:solidFill>
              <a:latin typeface="+mn-ea"/>
              <a:sym typeface="+mn-ea"/>
            </a:endParaRPr>
          </a:p>
          <a:p>
            <a:pPr inden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sz="1600" kern="0">
                <a:latin typeface="+mn-ea"/>
                <a:sym typeface="+mn-ea"/>
              </a:rPr>
              <a:t>stress=zeros(n_ele,1); </a:t>
            </a:r>
            <a:r>
              <a:rPr lang="en-US" sz="1600" kern="0">
                <a:latin typeface="+mn-ea"/>
                <a:sym typeface="+mn-ea"/>
              </a:rPr>
              <a:t>       </a:t>
            </a:r>
            <a:r>
              <a:rPr altLang="zh-CN" sz="1600" kern="0" dirty="0">
                <a:solidFill>
                  <a:schemeClr val="accent6"/>
                </a:solidFill>
                <a:latin typeface="+mn-ea"/>
                <a:sym typeface="+mn-ea"/>
              </a:rPr>
              <a:t>%单元应力矩阵</a:t>
            </a:r>
            <a:endParaRPr altLang="zh-CN" sz="1600" kern="0" dirty="0">
              <a:solidFill>
                <a:schemeClr val="accent6"/>
              </a:solidFill>
              <a:latin typeface="+mn-ea"/>
              <a:sym typeface="+mn-ea"/>
            </a:endParaRPr>
          </a:p>
          <a:p>
            <a:pPr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kern="0">
              <a:latin typeface="+mn-ea"/>
            </a:endParaRPr>
          </a:p>
        </p:txBody>
      </p:sp>
      <p:pic>
        <p:nvPicPr>
          <p:cNvPr id="8" name="图片 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949315" y="3942080"/>
            <a:ext cx="5457190" cy="2828290"/>
          </a:xfrm>
          <a:prstGeom prst="rect">
            <a:avLst/>
          </a:prstGeom>
        </p:spPr>
      </p:pic>
      <p:sp>
        <p:nvSpPr>
          <p:cNvPr id="23" name="文本框 22"/>
          <p:cNvSpPr txBox="1"/>
          <p:nvPr>
            <p:custDataLst>
              <p:tags r:id="rId6"/>
            </p:custDataLst>
          </p:nvPr>
        </p:nvSpPr>
        <p:spPr>
          <a:xfrm>
            <a:off x="6839585" y="3843020"/>
            <a:ext cx="3459480" cy="3130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>
                <a:solidFill>
                  <a:srgbClr val="FF0000"/>
                </a:solidFill>
                <a:latin typeface="+mn-ea"/>
              </a:rPr>
              <a:t>各单元刚度矩阵对号入座再叠加</a:t>
            </a:r>
            <a:endParaRPr lang="zh-CN" altLang="en-US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9" name="图片 8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225925" y="5481320"/>
            <a:ext cx="1369060" cy="8191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300">
        <p159:morph option="byObject"/>
      </p:transition>
    </mc:Choice>
    <mc:Fallback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810385" y="1229360"/>
            <a:ext cx="8570595" cy="5215890"/>
          </a:xfrm>
          <a:prstGeom prst="rect">
            <a:avLst/>
          </a:prstGeom>
          <a:solidFill>
            <a:srgbClr val="E4E4E4"/>
          </a:solidFill>
          <a:ln w="19050">
            <a:solidFill>
              <a:srgbClr val="1A98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+mn-ea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972944" y="1155660"/>
            <a:ext cx="10407261" cy="409007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300" kern="0" dirty="0" err="1">
              <a:solidFill>
                <a:srgbClr val="0070C0"/>
              </a:solidFill>
              <a:latin typeface="+mn-ea"/>
            </a:endParaRPr>
          </a:p>
          <a:p>
            <a:pPr inden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b="1" kern="0" dirty="0">
                <a:solidFill>
                  <a:schemeClr val="tx1"/>
                </a:solidFill>
                <a:latin typeface="+mn-ea"/>
              </a:rPr>
              <a:t>2. </a:t>
            </a:r>
            <a:r>
              <a:rPr lang="zh-CN" altLang="en-US" sz="1600" kern="0" dirty="0">
                <a:solidFill>
                  <a:schemeClr val="tx1"/>
                </a:solidFill>
                <a:latin typeface="+mn-ea"/>
              </a:rPr>
              <a:t>生</a:t>
            </a:r>
            <a:r>
              <a:rPr lang="zh-CN" altLang="en-US" sz="1600" kern="0" dirty="0">
                <a:solidFill>
                  <a:schemeClr val="tx1"/>
                </a:solidFill>
                <a:latin typeface="+mn-ea"/>
              </a:rPr>
              <a:t>成总体刚</a:t>
            </a:r>
            <a:r>
              <a:rPr lang="zh-CN" altLang="en-US" sz="1600" kern="0" dirty="0">
                <a:solidFill>
                  <a:schemeClr val="tx1"/>
                </a:solidFill>
                <a:latin typeface="+mn-ea"/>
              </a:rPr>
              <a:t>度矩阵函数 </a:t>
            </a:r>
            <a:r>
              <a:rPr lang="en-US" altLang="zh-CN" sz="1600" b="1" kern="0" dirty="0" err="1">
                <a:solidFill>
                  <a:srgbClr val="0070C0"/>
                </a:solidFill>
                <a:latin typeface="+mn-ea"/>
              </a:rPr>
              <a:t>K</a:t>
            </a:r>
            <a:endParaRPr lang="en-US" altLang="zh-CN" sz="1600" kern="0" dirty="0" err="1">
              <a:solidFill>
                <a:srgbClr val="0070C0"/>
              </a:solidFill>
              <a:latin typeface="+mn-ea"/>
            </a:endParaRPr>
          </a:p>
          <a:p>
            <a:pPr indent="1270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sz="1600" kern="0" dirty="0">
              <a:solidFill>
                <a:schemeClr val="tx1"/>
              </a:solidFill>
              <a:latin typeface="+mn-ea"/>
              <a:sym typeface="+mn-ea"/>
            </a:endParaRPr>
          </a:p>
        </p:txBody>
      </p:sp>
      <p:sp>
        <p:nvSpPr>
          <p:cNvPr id="10" name="矩形 9"/>
          <p:cNvSpPr/>
          <p:nvPr>
            <p:custDataLst>
              <p:tags r:id="rId1"/>
            </p:custDataLst>
          </p:nvPr>
        </p:nvSpPr>
        <p:spPr>
          <a:xfrm>
            <a:off x="9163050" y="2215515"/>
            <a:ext cx="2341245" cy="401764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indent="127000">
              <a:lnSpc>
                <a:spcPct val="150000"/>
              </a:lnSpc>
            </a:pPr>
            <a:endParaRPr altLang="zh-CN" sz="2800" kern="0" dirty="0">
              <a:solidFill>
                <a:schemeClr val="tx1"/>
              </a:solidFill>
              <a:latin typeface="+mn-ea"/>
            </a:endParaRPr>
          </a:p>
          <a:p>
            <a:pPr indent="127000">
              <a:lnSpc>
                <a:spcPct val="150000"/>
              </a:lnSpc>
            </a:pPr>
            <a:endParaRPr altLang="zh-CN" sz="2800" kern="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>
          <a:xfrm>
            <a:off x="785794" y="402923"/>
            <a:ext cx="8652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u="sng" dirty="0">
                <a:solidFill>
                  <a:srgbClr val="1A9895"/>
                </a:solidFill>
                <a:latin typeface="+mn-ea"/>
              </a:rPr>
              <a:t>2.3</a:t>
            </a:r>
            <a:endParaRPr lang="zh-CN" altLang="en-US" sz="3200" u="sng" dirty="0">
              <a:solidFill>
                <a:srgbClr val="1A9895"/>
              </a:solidFill>
              <a:latin typeface="+mn-ea"/>
            </a:endParaRPr>
          </a:p>
        </p:txBody>
      </p:sp>
      <p:sp>
        <p:nvSpPr>
          <p:cNvPr id="3" name="矩形 2"/>
          <p:cNvSpPr/>
          <p:nvPr>
            <p:custDataLst>
              <p:tags r:id="rId3"/>
            </p:custDataLst>
          </p:nvPr>
        </p:nvSpPr>
        <p:spPr>
          <a:xfrm>
            <a:off x="1491717" y="402923"/>
            <a:ext cx="253886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>
                <a:latin typeface="+mj-ea"/>
                <a:ea typeface="+mj-ea"/>
              </a:rPr>
              <a:t>刚度矩阵</a:t>
            </a:r>
            <a:endParaRPr lang="zh-CN" altLang="en-US" sz="3200" dirty="0">
              <a:latin typeface="+mj-ea"/>
              <a:ea typeface="+mj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972945" y="1487170"/>
            <a:ext cx="7598410" cy="409003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1600" kern="0">
                <a:latin typeface="+mn-ea"/>
              </a:rPr>
              <a:t>function k_t=assemTriangle(k_t,k_ele,node1,node2,node3)</a:t>
            </a:r>
            <a:r>
              <a:rPr lang="en-US" sz="1600" kern="0">
                <a:latin typeface="+mn-ea"/>
              </a:rPr>
              <a:t>    </a:t>
            </a:r>
            <a:r>
              <a:rPr altLang="zh-CN" sz="1600" kern="0" dirty="0">
                <a:solidFill>
                  <a:schemeClr val="accent6"/>
                </a:solidFill>
                <a:latin typeface="+mn-ea"/>
              </a:rPr>
              <a:t>% 组装总刚</a:t>
            </a:r>
            <a:endParaRPr altLang="zh-CN" sz="1600" kern="0" dirty="0">
              <a:solidFill>
                <a:schemeClr val="accent6"/>
              </a:solidFill>
              <a:latin typeface="+mn-ea"/>
            </a:endParaRPr>
          </a:p>
          <a:p>
            <a:pPr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1600" kern="0">
                <a:latin typeface="+mn-ea"/>
              </a:rPr>
              <a:t>d(1:2)=2*node1-1:2*node1;</a:t>
            </a:r>
            <a:endParaRPr sz="1600" kern="0">
              <a:latin typeface="+mn-ea"/>
            </a:endParaRPr>
          </a:p>
          <a:p>
            <a:pPr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1600" kern="0">
                <a:latin typeface="+mn-ea"/>
              </a:rPr>
              <a:t>d(3:4)=2*node2-1:2*node2;</a:t>
            </a:r>
            <a:endParaRPr sz="1600" kern="0">
              <a:latin typeface="+mn-ea"/>
            </a:endParaRPr>
          </a:p>
          <a:p>
            <a:pPr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1600" kern="0">
                <a:latin typeface="+mn-ea"/>
              </a:rPr>
              <a:t>d(5:6)=2*node3-1:2*node3;</a:t>
            </a:r>
            <a:endParaRPr sz="1600" kern="0">
              <a:latin typeface="+mn-ea"/>
            </a:endParaRPr>
          </a:p>
          <a:p>
            <a:pPr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1600" kern="0">
                <a:latin typeface="+mn-ea"/>
              </a:rPr>
              <a:t>for ii=1:6</a:t>
            </a:r>
            <a:endParaRPr sz="1600" kern="0">
              <a:latin typeface="+mn-ea"/>
            </a:endParaRPr>
          </a:p>
          <a:p>
            <a:pPr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1600" kern="0">
                <a:latin typeface="+mn-ea"/>
              </a:rPr>
              <a:t>    for jj=1:6</a:t>
            </a:r>
            <a:endParaRPr sz="1600" kern="0">
              <a:latin typeface="+mn-ea"/>
            </a:endParaRPr>
          </a:p>
          <a:p>
            <a:pPr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1600" kern="0">
                <a:latin typeface="+mn-ea"/>
              </a:rPr>
              <a:t>        k_t(d(ii),d(jj))=k_t(d(ii),d(jj))+k_ele(ii,jj);</a:t>
            </a:r>
            <a:endParaRPr sz="1600" kern="0">
              <a:latin typeface="+mn-ea"/>
            </a:endParaRPr>
          </a:p>
          <a:p>
            <a:pPr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1600" kern="0">
                <a:latin typeface="+mn-ea"/>
              </a:rPr>
              <a:t>    end</a:t>
            </a:r>
            <a:endParaRPr sz="1600" kern="0">
              <a:latin typeface="+mn-ea"/>
            </a:endParaRPr>
          </a:p>
          <a:p>
            <a:pPr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1600" kern="0">
                <a:latin typeface="+mn-ea"/>
              </a:rPr>
              <a:t>end</a:t>
            </a:r>
            <a:endParaRPr sz="1600" kern="0">
              <a:latin typeface="+mn-ea"/>
            </a:endParaRPr>
          </a:p>
          <a:p>
            <a:pPr algn="l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sz="1600" kern="0">
                <a:latin typeface="+mn-ea"/>
                <a:sym typeface="+mn-ea"/>
              </a:rPr>
              <a:t>for i=1:n_ele</a:t>
            </a:r>
            <a:endParaRPr sz="1600" kern="0">
              <a:latin typeface="+mn-ea"/>
              <a:sym typeface="+mn-ea"/>
            </a:endParaRPr>
          </a:p>
          <a:p>
            <a:pPr algn="l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sz="1600" kern="0">
                <a:latin typeface="+mn-ea"/>
                <a:sym typeface="+mn-ea"/>
              </a:rPr>
              <a:t>    k_ele=TriangleElementStiffness(E,miu,t,node(ele(i,2:4),2:4));</a:t>
            </a:r>
            <a:endParaRPr sz="1600" kern="0">
              <a:latin typeface="+mn-ea"/>
              <a:sym typeface="+mn-ea"/>
            </a:endParaRPr>
          </a:p>
          <a:p>
            <a:pPr algn="l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sz="1600" kern="0">
                <a:latin typeface="+mn-ea"/>
                <a:sym typeface="+mn-ea"/>
              </a:rPr>
              <a:t>    K=assemTriangle(K,k_ele,ele(i,2),ele(i,3),ele(i,4));</a:t>
            </a:r>
            <a:endParaRPr sz="1600" kern="0">
              <a:latin typeface="+mn-ea"/>
              <a:sym typeface="+mn-ea"/>
            </a:endParaRPr>
          </a:p>
          <a:p>
            <a:pPr algn="l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sz="1600" kern="0">
                <a:latin typeface="+mn-ea"/>
                <a:sym typeface="+mn-ea"/>
              </a:rPr>
              <a:t>end</a:t>
            </a:r>
            <a:endParaRPr lang="zh-CN" altLang="en-US" sz="1600" kern="0">
              <a:latin typeface="+mn-ea"/>
              <a:sym typeface="+mn-ea"/>
            </a:endParaRPr>
          </a:p>
          <a:p>
            <a:pPr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kern="0"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300">
        <p159:morph option="byObject"/>
      </p:transition>
    </mc:Choice>
    <mc:Fallback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41960" y="1229360"/>
            <a:ext cx="10964545" cy="5541010"/>
          </a:xfrm>
          <a:prstGeom prst="rect">
            <a:avLst/>
          </a:prstGeom>
          <a:solidFill>
            <a:srgbClr val="E4E4E4"/>
          </a:solidFill>
          <a:ln w="19050">
            <a:solidFill>
              <a:srgbClr val="1A98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+mn-ea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95325" y="1250950"/>
            <a:ext cx="10407015" cy="157607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600" kern="0" dirty="0">
                <a:latin typeface="+mn-ea"/>
              </a:rPr>
              <a:t>计算单元应力矩阵函数 </a:t>
            </a:r>
            <a:r>
              <a:rPr lang="en-US" altLang="zh-CN" sz="1600" b="1" kern="0" dirty="0" err="1">
                <a:solidFill>
                  <a:srgbClr val="0070C0"/>
                </a:solidFill>
                <a:latin typeface="+mn-ea"/>
              </a:rPr>
              <a:t>TriangleElementStress(E,miu,node_ele,u1)</a:t>
            </a:r>
            <a:endParaRPr lang="en-US" altLang="zh-CN" sz="1600" b="1" kern="0" dirty="0" err="1">
              <a:solidFill>
                <a:srgbClr val="0070C0"/>
              </a:solidFill>
              <a:latin typeface="+mn-ea"/>
            </a:endParaRPr>
          </a:p>
          <a:p>
            <a:pPr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kern="0" dirty="0">
                <a:latin typeface="+mn-ea"/>
                <a:sym typeface="+mn-ea"/>
              </a:rPr>
              <a:t>   </a:t>
            </a:r>
            <a:r>
              <a:rPr lang="zh-CN" altLang="en-US" sz="1600" kern="0" dirty="0">
                <a:latin typeface="+mn-ea"/>
                <a:sym typeface="+mn-ea"/>
              </a:rPr>
              <a:t>输入变量：弹性模量</a:t>
            </a:r>
            <a:r>
              <a:rPr lang="en-US" altLang="zh-CN" sz="1600" kern="0" dirty="0" err="1">
                <a:solidFill>
                  <a:srgbClr val="0070C0"/>
                </a:solidFill>
                <a:latin typeface="+mn-ea"/>
                <a:sym typeface="+mn-ea"/>
              </a:rPr>
              <a:t>E</a:t>
            </a:r>
            <a:r>
              <a:rPr lang="zh-CN" altLang="en-US" sz="1600" kern="0" dirty="0">
                <a:latin typeface="+mn-ea"/>
                <a:sym typeface="+mn-ea"/>
              </a:rPr>
              <a:t>，泊松比</a:t>
            </a:r>
            <a:r>
              <a:rPr lang="en-US" altLang="zh-CN" sz="1600" kern="0" dirty="0" err="1">
                <a:solidFill>
                  <a:srgbClr val="0070C0"/>
                </a:solidFill>
                <a:latin typeface="+mn-ea"/>
                <a:sym typeface="+mn-ea"/>
              </a:rPr>
              <a:t>miu</a:t>
            </a:r>
            <a:r>
              <a:rPr lang="zh-CN" altLang="en-US" sz="1600" kern="0" dirty="0">
                <a:latin typeface="+mn-ea"/>
                <a:sym typeface="+mn-ea"/>
              </a:rPr>
              <a:t>，节点坐标</a:t>
            </a:r>
            <a:r>
              <a:rPr lang="en-US" altLang="zh-CN" sz="1600" kern="0" dirty="0" err="1">
                <a:solidFill>
                  <a:srgbClr val="0070C0"/>
                </a:solidFill>
                <a:latin typeface="+mn-ea"/>
                <a:sym typeface="+mn-ea"/>
              </a:rPr>
              <a:t>node_ele</a:t>
            </a:r>
            <a:r>
              <a:rPr lang="zh-CN" altLang="en-US" sz="1600" kern="0" dirty="0" err="1">
                <a:solidFill>
                  <a:schemeClr val="tx1"/>
                </a:solidFill>
                <a:latin typeface="+mn-ea"/>
                <a:sym typeface="+mn-ea"/>
              </a:rPr>
              <a:t>，节点位移</a:t>
            </a:r>
            <a:r>
              <a:rPr lang="en-US" altLang="zh-CN" sz="1600" kern="0" dirty="0" err="1">
                <a:solidFill>
                  <a:srgbClr val="0070C0"/>
                </a:solidFill>
                <a:latin typeface="+mn-ea"/>
                <a:sym typeface="+mn-ea"/>
              </a:rPr>
              <a:t>u1</a:t>
            </a:r>
            <a:endParaRPr lang="en-US" altLang="zh-CN" sz="1600" kern="0" dirty="0">
              <a:latin typeface="+mn-ea"/>
            </a:endParaRPr>
          </a:p>
          <a:p>
            <a:pPr inden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kern="0" dirty="0">
                <a:latin typeface="+mn-ea"/>
                <a:sym typeface="+mn-ea"/>
              </a:rPr>
              <a:t>   </a:t>
            </a:r>
            <a:r>
              <a:rPr lang="zh-CN" altLang="en-US" sz="1600" kern="0" dirty="0">
                <a:latin typeface="+mn-ea"/>
                <a:sym typeface="+mn-ea"/>
              </a:rPr>
              <a:t>返回变量：单元应力</a:t>
            </a:r>
            <a:endParaRPr lang="en-US" altLang="zh-CN" sz="1600" kern="0" dirty="0">
              <a:latin typeface="+mn-ea"/>
            </a:endParaRPr>
          </a:p>
          <a:p>
            <a:pPr inden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kern="0">
                <a:latin typeface="+mn-ea"/>
                <a:sym typeface="+mn-ea"/>
              </a:rPr>
              <a:t>   str=TriangleElementStress(E,miu,node_ele,u1);</a:t>
            </a:r>
            <a:endParaRPr lang="en-US" altLang="zh-CN" sz="1600" kern="0">
              <a:latin typeface="+mn-ea"/>
              <a:sym typeface="+mn-ea"/>
            </a:endParaRPr>
          </a:p>
          <a:p>
            <a:pPr inden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600" kern="0" dirty="0">
              <a:solidFill>
                <a:schemeClr val="tx1"/>
              </a:solidFill>
              <a:latin typeface="+mn-ea"/>
              <a:sym typeface="+mn-ea"/>
            </a:endParaRPr>
          </a:p>
        </p:txBody>
      </p:sp>
      <p:sp>
        <p:nvSpPr>
          <p:cNvPr id="10" name="矩形 9"/>
          <p:cNvSpPr/>
          <p:nvPr>
            <p:custDataLst>
              <p:tags r:id="rId1"/>
            </p:custDataLst>
          </p:nvPr>
        </p:nvSpPr>
        <p:spPr>
          <a:xfrm>
            <a:off x="9163050" y="2215515"/>
            <a:ext cx="2341245" cy="401764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indent="127000">
              <a:lnSpc>
                <a:spcPct val="150000"/>
              </a:lnSpc>
            </a:pPr>
            <a:endParaRPr altLang="zh-CN" sz="2800" kern="0" dirty="0">
              <a:solidFill>
                <a:schemeClr val="tx1"/>
              </a:solidFill>
              <a:latin typeface="+mn-ea"/>
            </a:endParaRPr>
          </a:p>
          <a:p>
            <a:pPr indent="127000">
              <a:lnSpc>
                <a:spcPct val="150000"/>
              </a:lnSpc>
            </a:pPr>
            <a:endParaRPr altLang="zh-CN" sz="2800" kern="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>
          <a:xfrm>
            <a:off x="785794" y="402923"/>
            <a:ext cx="865206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u="sng" dirty="0">
                <a:solidFill>
                  <a:srgbClr val="1A9895"/>
                </a:solidFill>
                <a:latin typeface="+mn-ea"/>
              </a:rPr>
              <a:t>2.4</a:t>
            </a:r>
            <a:endParaRPr lang="zh-CN" altLang="en-US" sz="3200" u="sng" dirty="0">
              <a:solidFill>
                <a:srgbClr val="1A9895"/>
              </a:solidFill>
              <a:latin typeface="+mn-ea"/>
            </a:endParaRPr>
          </a:p>
        </p:txBody>
      </p:sp>
      <p:sp>
        <p:nvSpPr>
          <p:cNvPr id="3" name="矩形 2"/>
          <p:cNvSpPr/>
          <p:nvPr>
            <p:custDataLst>
              <p:tags r:id="rId3"/>
            </p:custDataLst>
          </p:nvPr>
        </p:nvSpPr>
        <p:spPr>
          <a:xfrm>
            <a:off x="1491717" y="402923"/>
            <a:ext cx="2538863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>
                <a:latin typeface="+mj-ea"/>
                <a:ea typeface="+mj-ea"/>
              </a:rPr>
              <a:t>应力矩阵</a:t>
            </a:r>
            <a:endParaRPr lang="zh-CN" altLang="en-US" sz="3200" dirty="0">
              <a:latin typeface="+mj-ea"/>
              <a:ea typeface="+mj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90575" y="2705100"/>
            <a:ext cx="5118100" cy="398653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sz="1400" kern="0" dirty="0">
                <a:solidFill>
                  <a:schemeClr val="accent6"/>
                </a:solidFill>
                <a:latin typeface="+mn-ea"/>
              </a:rPr>
              <a:t>% 三角单元应力矩阵</a:t>
            </a:r>
            <a:endParaRPr lang="zh-CN" sz="1400" kern="0" dirty="0">
              <a:solidFill>
                <a:schemeClr val="accent6"/>
              </a:solidFill>
              <a:latin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/>
              <a:t>x1=node_ele(1,1);</a:t>
            </a:r>
            <a:endParaRPr lang="zh-CN" altLang="en-US" sz="1400"/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/>
              <a:t>y1=node_ele(1,2);</a:t>
            </a:r>
            <a:endParaRPr lang="zh-CN" altLang="en-US" sz="1400"/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/>
              <a:t>x2=node_ele(2,1);</a:t>
            </a:r>
            <a:endParaRPr lang="zh-CN" altLang="en-US" sz="1400"/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/>
              <a:t>y2=node_ele(2,2);</a:t>
            </a:r>
            <a:endParaRPr lang="zh-CN" altLang="en-US" sz="1400"/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/>
              <a:t>x3=node_ele(3,1);</a:t>
            </a:r>
            <a:endParaRPr lang="zh-CN" altLang="en-US" sz="1400"/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/>
              <a:t>y3=node_ele(3,2);</a:t>
            </a:r>
            <a:endParaRPr lang="zh-CN" altLang="en-US" sz="1400"/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zh-CN" altLang="en-US" sz="1400"/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/>
              <a:t>A=(x1*(y2-y3)+x2*(y3-y1)+x3*(y1-y2))/2;</a:t>
            </a:r>
            <a:r>
              <a:rPr lang="zh-CN" sz="1400" kern="0" dirty="0">
                <a:solidFill>
                  <a:schemeClr val="accent6"/>
                </a:solidFill>
                <a:latin typeface="+mn-ea"/>
              </a:rPr>
              <a:t> %为单元的面积</a:t>
            </a:r>
            <a:endParaRPr lang="zh-CN" altLang="en-US" sz="1400"/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/>
              <a:t>a1=x2*y3-y2*x3;</a:t>
            </a:r>
            <a:endParaRPr lang="zh-CN" altLang="en-US" sz="1400"/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/>
              <a:t>a2=y1*x3-x1*y3;</a:t>
            </a:r>
            <a:endParaRPr lang="zh-CN" altLang="en-US" sz="1400"/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/>
              <a:t>a3=x1*y2-y1*x2;</a:t>
            </a:r>
            <a:endParaRPr lang="zh-CN" altLang="en-US" sz="1400"/>
          </a:p>
        </p:txBody>
      </p:sp>
      <p:sp>
        <p:nvSpPr>
          <p:cNvPr id="5" name="文本框 4"/>
          <p:cNvSpPr txBox="1"/>
          <p:nvPr/>
        </p:nvSpPr>
        <p:spPr>
          <a:xfrm>
            <a:off x="5810250" y="2953385"/>
            <a:ext cx="5299710" cy="3046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ym typeface="+mn-ea"/>
              </a:rPr>
              <a:t>b1=y2-y3;</a:t>
            </a:r>
            <a:endParaRPr lang="zh-CN" altLang="en-US" sz="1400">
              <a:sym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ym typeface="+mn-ea"/>
              </a:rPr>
              <a:t>b2=y3-y1;</a:t>
            </a:r>
            <a:endParaRPr lang="zh-CN" altLang="en-US" sz="1400">
              <a:sym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ym typeface="+mn-ea"/>
              </a:rPr>
              <a:t>b3=y1-y2;</a:t>
            </a:r>
            <a:endParaRPr lang="zh-CN" altLang="en-US" sz="1400">
              <a:sym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ym typeface="+mn-ea"/>
              </a:rPr>
              <a:t>c1=x3-x2;</a:t>
            </a:r>
            <a:endParaRPr lang="zh-CN" altLang="en-US" sz="1400">
              <a:sym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ym typeface="+mn-ea"/>
              </a:rPr>
              <a:t>c2=x1-x3;</a:t>
            </a:r>
            <a:endParaRPr lang="zh-CN" altLang="en-US" sz="1400">
              <a:sym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ym typeface="+mn-ea"/>
              </a:rPr>
              <a:t>c3=x2-x1;</a:t>
            </a:r>
            <a:endParaRPr lang="zh-CN" altLang="en-US" sz="1400">
              <a:sym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ym typeface="+mn-ea"/>
              </a:rPr>
              <a:t>B=1/2/A*[b1 0 b2 0 b3 0; 0 c1 0 c2 0 c3;</a:t>
            </a:r>
            <a:r>
              <a:rPr lang="en-US" altLang="zh-CN" sz="1400">
                <a:sym typeface="+mn-ea"/>
              </a:rPr>
              <a:t> </a:t>
            </a:r>
            <a:r>
              <a:rPr lang="zh-CN" altLang="en-US" sz="1400">
                <a:sym typeface="+mn-ea"/>
              </a:rPr>
              <a:t>c1 b1 c2 b2 c3 b3];</a:t>
            </a:r>
            <a:endParaRPr lang="zh-CN" altLang="en-US" sz="1400">
              <a:sym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ym typeface="+mn-ea"/>
              </a:rPr>
              <a:t>D=E/(1-miu^2)*[1 miu 0; miu 1 0; 0 0 (1-miu)/2]; </a:t>
            </a:r>
            <a:endParaRPr lang="zh-CN" altLang="en-US" sz="1400">
              <a:sym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ym typeface="+mn-ea"/>
              </a:rPr>
              <a:t>str=D*B*u1;   </a:t>
            </a:r>
            <a:r>
              <a:rPr lang="zh-CN" sz="1600" kern="0" dirty="0">
                <a:solidFill>
                  <a:schemeClr val="accent6"/>
                </a:solidFill>
                <a:latin typeface="+mn-ea"/>
                <a:sym typeface="+mn-ea"/>
              </a:rPr>
              <a:t>  %单元应力计算</a:t>
            </a:r>
            <a:endParaRPr lang="zh-CN" sz="1600" kern="0" dirty="0">
              <a:solidFill>
                <a:schemeClr val="accent6"/>
              </a:solidFill>
              <a:latin typeface="+mn-ea"/>
              <a:sym typeface="+mn-ea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393305" y="3601085"/>
            <a:ext cx="3407410" cy="7981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300">
        <p159:morph option="byObject"/>
      </p:transition>
    </mc:Choice>
    <mc:Fallback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195830" y="1042670"/>
            <a:ext cx="7800975" cy="5699760"/>
          </a:xfrm>
          <a:prstGeom prst="rect">
            <a:avLst/>
          </a:prstGeom>
          <a:solidFill>
            <a:srgbClr val="E4E4E4"/>
          </a:solidFill>
          <a:ln w="19050">
            <a:solidFill>
              <a:srgbClr val="1A98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381250" y="1042670"/>
            <a:ext cx="6216650" cy="330581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l" fontAlgn="auto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sz="1600" kern="0" dirty="0">
                <a:solidFill>
                  <a:schemeClr val="accent6"/>
                </a:solidFill>
                <a:latin typeface="+mn-ea"/>
                <a:sym typeface="+mn-ea"/>
              </a:rPr>
              <a:t>%求解未知自由度</a:t>
            </a:r>
            <a:endParaRPr sz="1600" kern="0" dirty="0">
              <a:solidFill>
                <a:schemeClr val="accent6"/>
              </a:solidFill>
              <a:latin typeface="+mn-ea"/>
              <a:sym typeface="+mn-ea"/>
            </a:endParaRPr>
          </a:p>
          <a:p>
            <a:pPr algn="l" fontAlgn="auto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sz="1600" kern="0">
                <a:latin typeface="+mn-ea"/>
                <a:sym typeface="+mn-ea"/>
              </a:rPr>
              <a:t>index=[]; </a:t>
            </a:r>
            <a:r>
              <a:rPr sz="1600" kern="0" dirty="0">
                <a:solidFill>
                  <a:schemeClr val="accent6"/>
                </a:solidFill>
                <a:latin typeface="+mn-ea"/>
                <a:sym typeface="+mn-ea"/>
              </a:rPr>
              <a:t>  %未知自由度索</a:t>
            </a:r>
            <a:endParaRPr sz="1600" kern="0" dirty="0">
              <a:solidFill>
                <a:schemeClr val="accent6"/>
              </a:solidFill>
              <a:latin typeface="+mn-ea"/>
              <a:sym typeface="+mn-ea"/>
            </a:endParaRPr>
          </a:p>
          <a:p>
            <a:pPr algn="l" fontAlgn="auto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sz="1600" kern="0">
                <a:latin typeface="+mn-ea"/>
                <a:sym typeface="+mn-ea"/>
              </a:rPr>
              <a:t>p=[];</a:t>
            </a:r>
            <a:r>
              <a:rPr sz="1600" kern="0" dirty="0">
                <a:solidFill>
                  <a:schemeClr val="accent6"/>
                </a:solidFill>
                <a:latin typeface="+mn-ea"/>
                <a:sym typeface="+mn-ea"/>
              </a:rPr>
              <a:t>       %位置自由度对应的节点力矩阵matrix；</a:t>
            </a:r>
            <a:endParaRPr sz="1600" kern="0" dirty="0">
              <a:solidFill>
                <a:schemeClr val="accent6"/>
              </a:solidFill>
              <a:latin typeface="+mn-ea"/>
              <a:sym typeface="+mn-ea"/>
            </a:endParaRPr>
          </a:p>
          <a:p>
            <a:pPr algn="l" fontAlgn="auto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sz="1600" kern="0">
                <a:latin typeface="+mn-ea"/>
                <a:sym typeface="+mn-ea"/>
              </a:rPr>
              <a:t>for i =1:dof</a:t>
            </a:r>
            <a:endParaRPr sz="1600" kern="0">
              <a:latin typeface="+mn-ea"/>
              <a:sym typeface="+mn-ea"/>
            </a:endParaRPr>
          </a:p>
          <a:p>
            <a:pPr algn="l" fontAlgn="auto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sz="1600" kern="0">
                <a:latin typeface="+mn-ea"/>
                <a:sym typeface="+mn-ea"/>
              </a:rPr>
              <a:t>    if u(i)~=0</a:t>
            </a:r>
            <a:endParaRPr sz="1600" kern="0">
              <a:latin typeface="+mn-ea"/>
              <a:sym typeface="+mn-ea"/>
            </a:endParaRPr>
          </a:p>
          <a:p>
            <a:pPr algn="l" fontAlgn="auto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sz="1600" kern="0">
                <a:latin typeface="+mn-ea"/>
                <a:sym typeface="+mn-ea"/>
              </a:rPr>
              <a:t>        index=[index,i];</a:t>
            </a:r>
            <a:endParaRPr sz="1600" kern="0">
              <a:latin typeface="+mn-ea"/>
              <a:sym typeface="+mn-ea"/>
            </a:endParaRPr>
          </a:p>
          <a:p>
            <a:pPr algn="l" fontAlgn="auto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sz="1600" kern="0">
                <a:latin typeface="+mn-ea"/>
                <a:sym typeface="+mn-ea"/>
              </a:rPr>
              <a:t>        p=[p;f(i)];</a:t>
            </a:r>
            <a:endParaRPr sz="1600" kern="0">
              <a:latin typeface="+mn-ea"/>
              <a:sym typeface="+mn-ea"/>
            </a:endParaRPr>
          </a:p>
          <a:p>
            <a:pPr algn="l" fontAlgn="auto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sz="1600" kern="0">
                <a:latin typeface="+mn-ea"/>
                <a:sym typeface="+mn-ea"/>
              </a:rPr>
              <a:t>    end</a:t>
            </a:r>
            <a:endParaRPr sz="1600" kern="0">
              <a:latin typeface="+mn-ea"/>
              <a:sym typeface="+mn-ea"/>
            </a:endParaRPr>
          </a:p>
          <a:p>
            <a:pPr algn="l" fontAlgn="auto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sz="1600" kern="0">
                <a:latin typeface="+mn-ea"/>
                <a:sym typeface="+mn-ea"/>
              </a:rPr>
              <a:t>end</a:t>
            </a:r>
            <a:endParaRPr sz="1600" kern="0">
              <a:latin typeface="+mn-ea"/>
              <a:sym typeface="+mn-ea"/>
            </a:endParaRPr>
          </a:p>
          <a:p>
            <a:pPr algn="l" fontAlgn="auto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sz="1600" kern="0" dirty="0">
                <a:solidFill>
                  <a:schemeClr val="accent6"/>
                </a:solidFill>
                <a:latin typeface="+mn-ea"/>
                <a:sym typeface="+mn-ea"/>
              </a:rPr>
              <a:t>%求解位移矩阵</a:t>
            </a:r>
            <a:endParaRPr sz="1600" kern="0" dirty="0">
              <a:solidFill>
                <a:schemeClr val="accent6"/>
              </a:solidFill>
              <a:latin typeface="+mn-ea"/>
              <a:sym typeface="+mn-ea"/>
            </a:endParaRPr>
          </a:p>
          <a:p>
            <a:pPr algn="l" fontAlgn="auto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sz="1600" kern="0">
                <a:latin typeface="+mn-ea"/>
                <a:sym typeface="+mn-ea"/>
              </a:rPr>
              <a:t>u(index)=K(index,index)\p;   </a:t>
            </a:r>
            <a:endParaRPr sz="1600" kern="0">
              <a:latin typeface="+mn-ea"/>
              <a:sym typeface="+mn-ea"/>
            </a:endParaRPr>
          </a:p>
          <a:p>
            <a:pPr algn="l" fontAlgn="auto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sz="1600" kern="0" dirty="0">
                <a:solidFill>
                  <a:schemeClr val="accent6"/>
                </a:solidFill>
                <a:latin typeface="+mn-ea"/>
                <a:sym typeface="+mn-ea"/>
              </a:rPr>
              <a:t>%计算节点变形后位置（为画图明显，对位移进行20倍放大</a:t>
            </a:r>
            <a:r>
              <a:rPr lang="zh-CN" sz="1600" kern="0" dirty="0">
                <a:solidFill>
                  <a:schemeClr val="accent6"/>
                </a:solidFill>
                <a:latin typeface="+mn-ea"/>
                <a:sym typeface="+mn-ea"/>
              </a:rPr>
              <a:t>）</a:t>
            </a:r>
            <a:endParaRPr sz="1600" kern="0" dirty="0">
              <a:solidFill>
                <a:schemeClr val="accent6"/>
              </a:solidFill>
              <a:latin typeface="+mn-ea"/>
              <a:sym typeface="+mn-ea"/>
            </a:endParaRPr>
          </a:p>
          <a:p>
            <a:pPr algn="l" fontAlgn="auto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sz="1600" kern="0">
                <a:latin typeface="+mn-ea"/>
                <a:sym typeface="+mn-ea"/>
              </a:rPr>
              <a:t>x1=node(:,2)+20*u(1:2:node_num_L*node_num_H*2);</a:t>
            </a:r>
            <a:endParaRPr sz="1600" kern="0">
              <a:latin typeface="+mn-ea"/>
              <a:sym typeface="+mn-ea"/>
            </a:endParaRPr>
          </a:p>
          <a:p>
            <a:pPr algn="l" fontAlgn="auto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sz="1600" kern="0">
                <a:latin typeface="+mn-ea"/>
                <a:sym typeface="+mn-ea"/>
              </a:rPr>
              <a:t>y1=node(:,3)+20*u(2:2:node_num_L*node_num_H*2);</a:t>
            </a:r>
            <a:endParaRPr sz="1600" kern="0">
              <a:latin typeface="+mn-ea"/>
              <a:sym typeface="+mn-ea"/>
            </a:endParaRPr>
          </a:p>
          <a:p>
            <a:pPr algn="l" fontAlgn="auto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sz="1600" kern="0" dirty="0">
                <a:solidFill>
                  <a:schemeClr val="accent6"/>
                </a:solidFill>
                <a:latin typeface="+mn-ea"/>
                <a:sym typeface="+mn-ea"/>
              </a:rPr>
              <a:t>%应力求解及画图</a:t>
            </a:r>
            <a:endParaRPr sz="1600" kern="0" dirty="0">
              <a:solidFill>
                <a:schemeClr val="accent6"/>
              </a:solidFill>
              <a:latin typeface="+mn-ea"/>
              <a:sym typeface="+mn-ea"/>
            </a:endParaRPr>
          </a:p>
          <a:p>
            <a:pPr algn="l" fontAlgn="auto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sz="1600" kern="0">
                <a:latin typeface="+mn-ea"/>
                <a:sym typeface="+mn-ea"/>
              </a:rPr>
              <a:t>stress=zeros(num_ele,3);</a:t>
            </a:r>
            <a:endParaRPr sz="1600" kern="0">
              <a:latin typeface="+mn-ea"/>
              <a:sym typeface="+mn-ea"/>
            </a:endParaRPr>
          </a:p>
          <a:p>
            <a:pPr algn="l" fontAlgn="auto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sz="1600" kern="0">
                <a:latin typeface="+mn-ea"/>
                <a:sym typeface="+mn-ea"/>
              </a:rPr>
              <a:t>set(0,'defaultfigurecolor','w');</a:t>
            </a:r>
            <a:endParaRPr sz="1600" kern="0">
              <a:latin typeface="+mn-ea"/>
              <a:sym typeface="+mn-ea"/>
            </a:endParaRPr>
          </a:p>
        </p:txBody>
      </p:sp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785794" y="402923"/>
            <a:ext cx="865206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u="sng" dirty="0">
                <a:solidFill>
                  <a:srgbClr val="1A9895"/>
                </a:solidFill>
                <a:latin typeface="+mn-ea"/>
              </a:rPr>
              <a:t>2.5</a:t>
            </a:r>
            <a:endParaRPr lang="zh-CN" altLang="en-US" sz="3200" u="sng" dirty="0">
              <a:solidFill>
                <a:srgbClr val="1A9895"/>
              </a:solidFill>
              <a:latin typeface="+mn-ea"/>
            </a:endParaRPr>
          </a:p>
        </p:txBody>
      </p:sp>
      <p:sp>
        <p:nvSpPr>
          <p:cNvPr id="4" name="矩形 3"/>
          <p:cNvSpPr/>
          <p:nvPr>
            <p:custDataLst>
              <p:tags r:id="rId2"/>
            </p:custDataLst>
          </p:nvPr>
        </p:nvSpPr>
        <p:spPr>
          <a:xfrm>
            <a:off x="1491615" y="403225"/>
            <a:ext cx="4300220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>
                <a:latin typeface="+mj-ea"/>
                <a:ea typeface="+mj-ea"/>
              </a:rPr>
              <a:t>求解及</a:t>
            </a:r>
            <a:r>
              <a:rPr lang="zh-CN" altLang="en-US" sz="3200" dirty="0">
                <a:latin typeface="+mj-ea"/>
                <a:ea typeface="+mj-ea"/>
              </a:rPr>
              <a:t>后处理</a:t>
            </a:r>
            <a:endParaRPr lang="zh-CN" altLang="en-US" sz="3200" dirty="0">
              <a:latin typeface="+mj-ea"/>
              <a:ea typeface="+mj-ea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28107"/>
          <a:stretch>
            <a:fillRect/>
          </a:stretch>
        </p:blipFill>
        <p:spPr>
          <a:xfrm>
            <a:off x="5382895" y="3822065"/>
            <a:ext cx="3756025" cy="6413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300">
        <p159:morph option="byObject"/>
      </p:transition>
    </mc:Choice>
    <mc:Fallback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899160" y="1315720"/>
            <a:ext cx="10394315" cy="5333365"/>
          </a:xfrm>
          <a:prstGeom prst="rect">
            <a:avLst/>
          </a:prstGeom>
          <a:solidFill>
            <a:srgbClr val="E4E4E4"/>
          </a:solidFill>
          <a:ln w="19050">
            <a:solidFill>
              <a:srgbClr val="1A98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290851" y="987152"/>
            <a:ext cx="1610814" cy="521970"/>
          </a:xfrm>
          <a:prstGeom prst="rect">
            <a:avLst/>
          </a:prstGeom>
          <a:solidFill>
            <a:srgbClr val="1A9895"/>
          </a:solidFill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+mn-ea"/>
              </a:rPr>
              <a:t>运行结果</a:t>
            </a:r>
            <a:endParaRPr lang="zh-CN" altLang="en-US" sz="28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785794" y="402923"/>
            <a:ext cx="865206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u="sng" dirty="0">
                <a:solidFill>
                  <a:srgbClr val="1A9895"/>
                </a:solidFill>
                <a:latin typeface="+mn-ea"/>
              </a:rPr>
              <a:t>2.5</a:t>
            </a:r>
            <a:endParaRPr lang="zh-CN" altLang="en-US" sz="3200" u="sng" dirty="0">
              <a:solidFill>
                <a:srgbClr val="1A9895"/>
              </a:solidFill>
              <a:latin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625715" y="1447165"/>
            <a:ext cx="22872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chemeClr val="tx1"/>
                </a:solidFill>
                <a:latin typeface="+mn-ea"/>
              </a:rPr>
              <a:t>节点位移</a:t>
            </a:r>
            <a:endParaRPr lang="zh-CN" altLang="en-US" sz="2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566670" y="1447165"/>
            <a:ext cx="22872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chemeClr val="tx1"/>
                </a:solidFill>
                <a:latin typeface="+mn-ea"/>
              </a:rPr>
              <a:t>单元应力</a:t>
            </a:r>
            <a:endParaRPr lang="zh-CN" altLang="en-US" sz="2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" name="矩形 2"/>
          <p:cNvSpPr/>
          <p:nvPr>
            <p:custDataLst>
              <p:tags r:id="rId2"/>
            </p:custDataLst>
          </p:nvPr>
        </p:nvSpPr>
        <p:spPr>
          <a:xfrm>
            <a:off x="1491615" y="403225"/>
            <a:ext cx="4300220" cy="583565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zh-CN" altLang="en-US" sz="3200" dirty="0">
                <a:latin typeface="+mj-ea"/>
                <a:ea typeface="+mj-ea"/>
              </a:rPr>
              <a:t>求解及</a:t>
            </a:r>
            <a:r>
              <a:rPr lang="zh-CN" altLang="en-US" sz="3200" dirty="0">
                <a:latin typeface="+mj-ea"/>
                <a:ea typeface="+mj-ea"/>
              </a:rPr>
              <a:t>后处理</a:t>
            </a:r>
            <a:endParaRPr lang="zh-CN" altLang="en-US" sz="3200" dirty="0">
              <a:latin typeface="+mj-ea"/>
              <a:ea typeface="+mj-ea"/>
            </a:endParaRPr>
          </a:p>
        </p:txBody>
      </p:sp>
      <p:pic>
        <p:nvPicPr>
          <p:cNvPr id="9" name="图片 8" descr="微信截图_202405151651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9195" y="2079625"/>
            <a:ext cx="952500" cy="4320540"/>
          </a:xfrm>
          <a:prstGeom prst="rect">
            <a:avLst/>
          </a:prstGeom>
        </p:spPr>
      </p:pic>
      <p:pic>
        <p:nvPicPr>
          <p:cNvPr id="10" name="图片 9" descr="微信截图_202405151651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84640" y="2079625"/>
            <a:ext cx="914400" cy="4335780"/>
          </a:xfrm>
          <a:prstGeom prst="rect">
            <a:avLst/>
          </a:prstGeom>
        </p:spPr>
      </p:pic>
      <p:pic>
        <p:nvPicPr>
          <p:cNvPr id="12" name="图片 11" descr="微信截图_2024051516523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82395" y="2072005"/>
            <a:ext cx="2247900" cy="4320540"/>
          </a:xfrm>
          <a:prstGeom prst="rect">
            <a:avLst/>
          </a:prstGeom>
        </p:spPr>
      </p:pic>
      <p:pic>
        <p:nvPicPr>
          <p:cNvPr id="15" name="图片 14" descr="微信截图_2024051516525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97960" y="2079625"/>
            <a:ext cx="2247900" cy="43129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300">
        <p159:morph option="byObject"/>
      </p:transition>
    </mc:Choice>
    <mc:Fallback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42900" y="1285240"/>
            <a:ext cx="11060430" cy="5262880"/>
          </a:xfrm>
          <a:prstGeom prst="rect">
            <a:avLst/>
          </a:prstGeom>
          <a:solidFill>
            <a:srgbClr val="E4E4E4"/>
          </a:solidFill>
          <a:ln w="19050">
            <a:solidFill>
              <a:srgbClr val="1A98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733290" y="1024255"/>
            <a:ext cx="2279650" cy="521970"/>
          </a:xfrm>
          <a:prstGeom prst="rect">
            <a:avLst/>
          </a:prstGeom>
          <a:solidFill>
            <a:srgbClr val="1A9895"/>
          </a:solidFill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+mn-ea"/>
              </a:rPr>
              <a:t>Mises</a:t>
            </a:r>
            <a:r>
              <a:rPr lang="zh-CN" altLang="en-US" sz="2800" dirty="0">
                <a:solidFill>
                  <a:schemeClr val="bg1"/>
                </a:solidFill>
                <a:latin typeface="+mn-ea"/>
              </a:rPr>
              <a:t>应力</a:t>
            </a:r>
            <a:r>
              <a:rPr lang="zh-CN" altLang="en-US" sz="2800" dirty="0">
                <a:solidFill>
                  <a:schemeClr val="bg1"/>
                </a:solidFill>
                <a:latin typeface="+mn-ea"/>
              </a:rPr>
              <a:t>图</a:t>
            </a:r>
            <a:endParaRPr lang="zh-CN" altLang="en-US" sz="28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0" name="矩形 9"/>
          <p:cNvSpPr/>
          <p:nvPr>
            <p:custDataLst>
              <p:tags r:id="rId1"/>
            </p:custDataLst>
          </p:nvPr>
        </p:nvSpPr>
        <p:spPr>
          <a:xfrm>
            <a:off x="9163050" y="2215515"/>
            <a:ext cx="2341245" cy="401764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indent="127000">
              <a:lnSpc>
                <a:spcPct val="150000"/>
              </a:lnSpc>
            </a:pPr>
            <a:endParaRPr altLang="zh-CN" sz="2800" kern="0" dirty="0">
              <a:solidFill>
                <a:schemeClr val="tx1"/>
              </a:solidFill>
              <a:latin typeface="+mn-ea"/>
            </a:endParaRPr>
          </a:p>
          <a:p>
            <a:pPr indent="127000">
              <a:lnSpc>
                <a:spcPct val="150000"/>
              </a:lnSpc>
            </a:pPr>
            <a:endParaRPr altLang="zh-CN" sz="2800" kern="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785794" y="402923"/>
            <a:ext cx="865206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u="sng" dirty="0">
                <a:solidFill>
                  <a:srgbClr val="1A9895"/>
                </a:solidFill>
                <a:latin typeface="+mn-ea"/>
              </a:rPr>
              <a:t>2.5</a:t>
            </a:r>
            <a:endParaRPr lang="zh-CN" altLang="en-US" sz="3200" u="sng" dirty="0">
              <a:solidFill>
                <a:srgbClr val="1A9895"/>
              </a:solidFill>
              <a:latin typeface="+mn-ea"/>
            </a:endParaRPr>
          </a:p>
        </p:txBody>
      </p:sp>
      <p:sp>
        <p:nvSpPr>
          <p:cNvPr id="11" name="矩形 10"/>
          <p:cNvSpPr/>
          <p:nvPr>
            <p:custDataLst>
              <p:tags r:id="rId3"/>
            </p:custDataLst>
          </p:nvPr>
        </p:nvSpPr>
        <p:spPr>
          <a:xfrm>
            <a:off x="1491615" y="403225"/>
            <a:ext cx="4300220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>
                <a:latin typeface="+mj-ea"/>
                <a:ea typeface="+mj-ea"/>
              </a:rPr>
              <a:t>求解及</a:t>
            </a:r>
            <a:r>
              <a:rPr lang="zh-CN" altLang="en-US" sz="3200" dirty="0">
                <a:latin typeface="+mj-ea"/>
                <a:ea typeface="+mj-ea"/>
              </a:rPr>
              <a:t>后处理</a:t>
            </a:r>
            <a:endParaRPr lang="zh-CN" altLang="en-US" sz="3200" dirty="0">
              <a:latin typeface="+mj-ea"/>
              <a:ea typeface="+mj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42900" y="1285240"/>
            <a:ext cx="10355580" cy="52622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sz="1600" b="0" kern="0">
                <a:latin typeface="+mn-ea"/>
              </a:rPr>
              <a:t>figure;mises_stress=zeros(num_ele);for i=1:n_ele    u1=[u(2*ele(i,2)-1);u(2*ele(i,2));u(2*ele(i,3)-1);u(2*ele(i,3));u(2*ele(i,4)-1);u(2*ele(i,4))];    stress(i,:)=TriangleElementStress(E,miu,node(ele(i,2:4),2:3),u1,1)'; </a:t>
            </a:r>
            <a:r>
              <a:rPr lang="en-US" sz="1600" b="0" kern="0">
                <a:latin typeface="+mn-ea"/>
              </a:rPr>
              <a:t>      </a:t>
            </a:r>
            <a:r>
              <a:rPr altLang="zh-CN" sz="1600" b="0" kern="0" dirty="0">
                <a:solidFill>
                  <a:schemeClr val="accent6"/>
                </a:solidFill>
                <a:latin typeface="+mn-ea"/>
              </a:rPr>
              <a:t>%单元应力</a:t>
            </a:r>
            <a:r>
              <a:rPr sz="1600" b="0" kern="0">
                <a:latin typeface="+mn-ea"/>
              </a:rPr>
              <a:t>    mises_stress(i)=((stress(i,1)+stress(i,2))^2-3*(stress(i,1)*stress(i,2)-stress(i,3)^2))^0.5;</a:t>
            </a:r>
            <a:r>
              <a:rPr lang="en-US" sz="1600" b="0" kern="0">
                <a:latin typeface="+mn-ea"/>
              </a:rPr>
              <a:t>  </a:t>
            </a:r>
            <a:r>
              <a:rPr altLang="zh-CN" sz="1600" b="0" kern="0" dirty="0">
                <a:solidFill>
                  <a:schemeClr val="accent6"/>
                </a:solidFill>
                <a:latin typeface="+mn-ea"/>
              </a:rPr>
              <a:t>%mises应力</a:t>
            </a:r>
            <a:r>
              <a:rPr sz="1600" b="0" kern="0">
                <a:latin typeface="+mn-ea"/>
              </a:rPr>
              <a:t>    patch(node(ele(i,2:4),2),node(ele(i,2:4),3),mises_stress(i));end</a:t>
            </a:r>
            <a:endParaRPr sz="1600" b="0" kern="0">
              <a:latin typeface="+mn-ea"/>
            </a:endParaRPr>
          </a:p>
          <a:p>
            <a:pPr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sz="1600" b="0" kern="0">
                <a:latin typeface="+mn-ea"/>
              </a:rPr>
              <a:t>colormap jet;</a:t>
            </a:r>
            <a:endParaRPr sz="1600" b="0" kern="0">
              <a:latin typeface="+mn-ea"/>
            </a:endParaRPr>
          </a:p>
          <a:p>
            <a:pPr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sz="1600" b="0" kern="0">
                <a:latin typeface="+mn-ea"/>
              </a:rPr>
              <a:t>colorbar;</a:t>
            </a:r>
            <a:endParaRPr sz="1600" b="0" kern="0">
              <a:latin typeface="+mn-ea"/>
            </a:endParaRPr>
          </a:p>
          <a:p>
            <a:pPr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sz="1600" b="0" kern="0">
                <a:latin typeface="+mn-ea"/>
              </a:rPr>
              <a:t>set(gca,'FontName','Times New Roman','FontSize',14);</a:t>
            </a:r>
            <a:endParaRPr sz="1600" b="0" kern="0">
              <a:latin typeface="+mn-ea"/>
            </a:endParaRPr>
          </a:p>
          <a:p>
            <a:pPr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sz="1600" b="0" kern="0">
                <a:latin typeface="+mn-ea"/>
              </a:rPr>
              <a:t>set(get(colorbar,'title'),'string','\fontname{Times New Roman}\fontsize{14}Pa');</a:t>
            </a:r>
            <a:endParaRPr sz="1600" b="0" kern="0">
              <a:latin typeface="+mn-ea"/>
            </a:endParaRPr>
          </a:p>
          <a:p>
            <a:pPr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sz="1600" b="0" kern="0">
                <a:latin typeface="+mn-ea"/>
              </a:rPr>
              <a:t>title('\fontname{宋体}\fontsize{14}单元应力\fontname{Times New Roman}\fontsize{14}(Mises)');</a:t>
            </a:r>
            <a:endParaRPr sz="1600" b="0" kern="0">
              <a:latin typeface="+mn-ea"/>
            </a:endParaRPr>
          </a:p>
        </p:txBody>
      </p:sp>
      <p:pic>
        <p:nvPicPr>
          <p:cNvPr id="5" name="图片 4" descr="MISES"/>
          <p:cNvPicPr>
            <a:picLocks noChangeAspect="1"/>
          </p:cNvPicPr>
          <p:nvPr/>
        </p:nvPicPr>
        <p:blipFill>
          <a:blip r:embed="rId4"/>
          <a:srcRect l="5009" r="6115"/>
          <a:stretch>
            <a:fillRect/>
          </a:stretch>
        </p:blipFill>
        <p:spPr>
          <a:xfrm>
            <a:off x="6407150" y="3606165"/>
            <a:ext cx="4799330" cy="21602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300">
        <p159:morph option="byObject"/>
      </p:transition>
    </mc:Choice>
    <mc:Fallback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42900" y="1285240"/>
            <a:ext cx="11060430" cy="5454650"/>
          </a:xfrm>
          <a:prstGeom prst="rect">
            <a:avLst/>
          </a:prstGeom>
          <a:solidFill>
            <a:srgbClr val="E4E4E4"/>
          </a:solidFill>
          <a:ln w="19050">
            <a:solidFill>
              <a:srgbClr val="1A98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817110" y="1062355"/>
            <a:ext cx="2557780" cy="521970"/>
          </a:xfrm>
          <a:prstGeom prst="rect">
            <a:avLst/>
          </a:prstGeom>
          <a:solidFill>
            <a:srgbClr val="1A9895"/>
          </a:solidFill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+mn-ea"/>
                <a:sym typeface="+mn-ea"/>
              </a:rPr>
              <a:t>X方向主</a:t>
            </a:r>
            <a:r>
              <a:rPr lang="zh-CN" altLang="en-US" sz="2800" dirty="0">
                <a:solidFill>
                  <a:schemeClr val="bg1"/>
                </a:solidFill>
                <a:latin typeface="+mn-ea"/>
              </a:rPr>
              <a:t>应力</a:t>
            </a:r>
            <a:r>
              <a:rPr lang="zh-CN" altLang="en-US" sz="2800" dirty="0">
                <a:solidFill>
                  <a:schemeClr val="bg1"/>
                </a:solidFill>
                <a:latin typeface="+mn-ea"/>
              </a:rPr>
              <a:t>图</a:t>
            </a:r>
            <a:endParaRPr lang="zh-CN" altLang="en-US" sz="28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0" name="矩形 9"/>
          <p:cNvSpPr/>
          <p:nvPr>
            <p:custDataLst>
              <p:tags r:id="rId1"/>
            </p:custDataLst>
          </p:nvPr>
        </p:nvSpPr>
        <p:spPr>
          <a:xfrm>
            <a:off x="9163050" y="2215515"/>
            <a:ext cx="2341245" cy="401764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indent="127000">
              <a:lnSpc>
                <a:spcPct val="150000"/>
              </a:lnSpc>
            </a:pPr>
            <a:endParaRPr altLang="zh-CN" sz="2800" kern="0" dirty="0">
              <a:solidFill>
                <a:schemeClr val="tx1"/>
              </a:solidFill>
              <a:latin typeface="+mn-ea"/>
            </a:endParaRPr>
          </a:p>
          <a:p>
            <a:pPr indent="127000">
              <a:lnSpc>
                <a:spcPct val="150000"/>
              </a:lnSpc>
            </a:pPr>
            <a:endParaRPr altLang="zh-CN" sz="2800" kern="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785794" y="402923"/>
            <a:ext cx="865206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u="sng" dirty="0">
                <a:solidFill>
                  <a:srgbClr val="1A9895"/>
                </a:solidFill>
                <a:latin typeface="+mn-ea"/>
              </a:rPr>
              <a:t>2.5</a:t>
            </a:r>
            <a:endParaRPr lang="zh-CN" altLang="en-US" sz="3200" u="sng" dirty="0">
              <a:solidFill>
                <a:srgbClr val="1A9895"/>
              </a:solidFill>
              <a:latin typeface="+mn-ea"/>
            </a:endParaRPr>
          </a:p>
        </p:txBody>
      </p:sp>
      <p:sp>
        <p:nvSpPr>
          <p:cNvPr id="11" name="矩形 10"/>
          <p:cNvSpPr/>
          <p:nvPr>
            <p:custDataLst>
              <p:tags r:id="rId3"/>
            </p:custDataLst>
          </p:nvPr>
        </p:nvSpPr>
        <p:spPr>
          <a:xfrm>
            <a:off x="1491615" y="403225"/>
            <a:ext cx="4300220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>
                <a:latin typeface="+mj-ea"/>
                <a:ea typeface="+mj-ea"/>
              </a:rPr>
              <a:t>求解及</a:t>
            </a:r>
            <a:r>
              <a:rPr lang="zh-CN" altLang="en-US" sz="3200" dirty="0">
                <a:latin typeface="+mj-ea"/>
                <a:ea typeface="+mj-ea"/>
              </a:rPr>
              <a:t>后处理</a:t>
            </a:r>
            <a:endParaRPr lang="zh-CN" altLang="en-US" sz="3200" dirty="0">
              <a:latin typeface="+mj-ea"/>
              <a:ea typeface="+mj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00075" y="3333750"/>
            <a:ext cx="10355580" cy="34150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sz="1600" b="0" kern="0">
                <a:latin typeface="+mn-ea"/>
              </a:rPr>
              <a:t>figure;</a:t>
            </a:r>
            <a:endParaRPr sz="1600" b="0" kern="0">
              <a:latin typeface="+mn-ea"/>
            </a:endParaRPr>
          </a:p>
          <a:p>
            <a:pPr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sz="1600" b="0" kern="0">
                <a:latin typeface="+mn-ea"/>
              </a:rPr>
              <a:t>for i=1:n_ele</a:t>
            </a:r>
            <a:endParaRPr sz="1600" b="0" kern="0">
              <a:latin typeface="+mn-ea"/>
            </a:endParaRPr>
          </a:p>
          <a:p>
            <a:pPr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sz="1600" b="0" kern="0">
                <a:latin typeface="+mn-ea"/>
              </a:rPr>
              <a:t>    patch(node(ele(i,2:4),2),node(ele(i,2:4),3),stress(i,1));</a:t>
            </a:r>
            <a:endParaRPr sz="1600" b="0" kern="0">
              <a:latin typeface="+mn-ea"/>
            </a:endParaRPr>
          </a:p>
          <a:p>
            <a:pPr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sz="1600" b="0" kern="0">
                <a:latin typeface="+mn-ea"/>
              </a:rPr>
              <a:t>end</a:t>
            </a:r>
            <a:endParaRPr sz="1600" b="0" kern="0">
              <a:latin typeface="+mn-ea"/>
            </a:endParaRPr>
          </a:p>
          <a:p>
            <a:pPr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sz="1600" b="0" kern="0">
                <a:latin typeface="+mn-ea"/>
              </a:rPr>
              <a:t>colormap jet;</a:t>
            </a:r>
            <a:endParaRPr sz="1600" b="0" kern="0">
              <a:latin typeface="+mn-ea"/>
            </a:endParaRPr>
          </a:p>
          <a:p>
            <a:pPr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sz="1600" b="0" kern="0">
                <a:latin typeface="+mn-ea"/>
              </a:rPr>
              <a:t>colorbar;</a:t>
            </a:r>
            <a:endParaRPr sz="1600" b="0" kern="0">
              <a:latin typeface="+mn-ea"/>
            </a:endParaRPr>
          </a:p>
          <a:p>
            <a:pPr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sz="1600" b="0" kern="0">
                <a:latin typeface="+mn-ea"/>
              </a:rPr>
              <a:t>set(gca,'FontName','Times New Roman','FontSize',14);</a:t>
            </a:r>
            <a:endParaRPr sz="1600" b="0" kern="0">
              <a:latin typeface="+mn-ea"/>
            </a:endParaRPr>
          </a:p>
          <a:p>
            <a:pPr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sz="1600" b="0" kern="0">
                <a:latin typeface="+mn-ea"/>
              </a:rPr>
              <a:t>set(get(colorbar,'title'),'string','Pa');</a:t>
            </a:r>
            <a:endParaRPr sz="1600" b="0" kern="0">
              <a:latin typeface="+mn-ea"/>
            </a:endParaRPr>
          </a:p>
          <a:p>
            <a:pPr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sz="1600" b="0" kern="0">
                <a:latin typeface="+mn-ea"/>
              </a:rPr>
              <a:t>title('\fontname{宋体}\fontsize{14}单元应力\fontname{Times New Roman}\fontsize{14}(\sigma_x)');</a:t>
            </a:r>
            <a:endParaRPr sz="1600" b="0" kern="0">
              <a:latin typeface="+mn-ea"/>
            </a:endParaRPr>
          </a:p>
        </p:txBody>
      </p:sp>
      <p:pic>
        <p:nvPicPr>
          <p:cNvPr id="4" name="图片 3" descr="X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2900" y="1673225"/>
            <a:ext cx="5850615" cy="234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300">
        <p159:morph option="byObject"/>
      </p:transition>
    </mc:Choice>
    <mc:Fallback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42900" y="1285240"/>
            <a:ext cx="11060430" cy="5463540"/>
          </a:xfrm>
          <a:prstGeom prst="rect">
            <a:avLst/>
          </a:prstGeom>
          <a:solidFill>
            <a:srgbClr val="E4E4E4"/>
          </a:solidFill>
          <a:ln w="19050">
            <a:solidFill>
              <a:srgbClr val="1A98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817110" y="1062355"/>
            <a:ext cx="2557780" cy="521970"/>
          </a:xfrm>
          <a:prstGeom prst="rect">
            <a:avLst/>
          </a:prstGeom>
          <a:solidFill>
            <a:srgbClr val="1A9895"/>
          </a:solidFill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+mn-ea"/>
                <a:sym typeface="+mn-ea"/>
              </a:rPr>
              <a:t>Y</a:t>
            </a:r>
            <a:r>
              <a:rPr lang="zh-CN" altLang="en-US" sz="2800" dirty="0">
                <a:solidFill>
                  <a:schemeClr val="bg1"/>
                </a:solidFill>
                <a:latin typeface="+mn-ea"/>
                <a:sym typeface="+mn-ea"/>
              </a:rPr>
              <a:t>方向主</a:t>
            </a:r>
            <a:r>
              <a:rPr lang="zh-CN" altLang="en-US" sz="2800" dirty="0">
                <a:solidFill>
                  <a:schemeClr val="bg1"/>
                </a:solidFill>
                <a:latin typeface="+mn-ea"/>
              </a:rPr>
              <a:t>应力</a:t>
            </a:r>
            <a:r>
              <a:rPr lang="zh-CN" altLang="en-US" sz="2800" dirty="0">
                <a:solidFill>
                  <a:schemeClr val="bg1"/>
                </a:solidFill>
                <a:latin typeface="+mn-ea"/>
              </a:rPr>
              <a:t>图</a:t>
            </a:r>
            <a:endParaRPr lang="zh-CN" altLang="en-US" sz="28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0" name="矩形 9"/>
          <p:cNvSpPr/>
          <p:nvPr>
            <p:custDataLst>
              <p:tags r:id="rId1"/>
            </p:custDataLst>
          </p:nvPr>
        </p:nvSpPr>
        <p:spPr>
          <a:xfrm>
            <a:off x="9163050" y="2215515"/>
            <a:ext cx="2341245" cy="401764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indent="127000">
              <a:lnSpc>
                <a:spcPct val="150000"/>
              </a:lnSpc>
            </a:pPr>
            <a:endParaRPr altLang="zh-CN" sz="2800" kern="0" dirty="0">
              <a:solidFill>
                <a:schemeClr val="tx1"/>
              </a:solidFill>
              <a:latin typeface="+mn-ea"/>
            </a:endParaRPr>
          </a:p>
          <a:p>
            <a:pPr indent="127000">
              <a:lnSpc>
                <a:spcPct val="150000"/>
              </a:lnSpc>
            </a:pPr>
            <a:endParaRPr altLang="zh-CN" sz="2800" kern="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785794" y="402923"/>
            <a:ext cx="865206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u="sng" dirty="0">
                <a:solidFill>
                  <a:srgbClr val="1A9895"/>
                </a:solidFill>
                <a:latin typeface="+mn-ea"/>
              </a:rPr>
              <a:t>2.5</a:t>
            </a:r>
            <a:endParaRPr lang="zh-CN" altLang="en-US" sz="3200" u="sng" dirty="0">
              <a:solidFill>
                <a:srgbClr val="1A9895"/>
              </a:solidFill>
              <a:latin typeface="+mn-ea"/>
            </a:endParaRPr>
          </a:p>
        </p:txBody>
      </p:sp>
      <p:sp>
        <p:nvSpPr>
          <p:cNvPr id="11" name="矩形 10"/>
          <p:cNvSpPr/>
          <p:nvPr>
            <p:custDataLst>
              <p:tags r:id="rId3"/>
            </p:custDataLst>
          </p:nvPr>
        </p:nvSpPr>
        <p:spPr>
          <a:xfrm>
            <a:off x="1491615" y="403225"/>
            <a:ext cx="4300220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>
                <a:latin typeface="+mj-ea"/>
                <a:ea typeface="+mj-ea"/>
              </a:rPr>
              <a:t>求解及</a:t>
            </a:r>
            <a:r>
              <a:rPr lang="zh-CN" altLang="en-US" sz="3200" dirty="0">
                <a:latin typeface="+mj-ea"/>
                <a:ea typeface="+mj-ea"/>
              </a:rPr>
              <a:t>后处理</a:t>
            </a:r>
            <a:endParaRPr lang="zh-CN" altLang="en-US" sz="3200" dirty="0">
              <a:latin typeface="+mj-ea"/>
              <a:ea typeface="+mj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00075" y="3333750"/>
            <a:ext cx="10355580" cy="34150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sz="1600" b="0" kern="0">
                <a:latin typeface="+mn-ea"/>
              </a:rPr>
              <a:t>figure;</a:t>
            </a:r>
            <a:endParaRPr sz="1600" b="0" kern="0">
              <a:latin typeface="+mn-ea"/>
            </a:endParaRPr>
          </a:p>
          <a:p>
            <a:pPr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sz="1600" b="0" kern="0">
                <a:latin typeface="+mn-ea"/>
              </a:rPr>
              <a:t>for i=1:n_ele</a:t>
            </a:r>
            <a:endParaRPr sz="1600" b="0" kern="0">
              <a:latin typeface="+mn-ea"/>
            </a:endParaRPr>
          </a:p>
          <a:p>
            <a:pPr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sz="1600" b="0" kern="0">
                <a:latin typeface="+mn-ea"/>
              </a:rPr>
              <a:t>    patch(node(ele(i,2:4),2),node(ele(i,2:4),3),stress(i,2));</a:t>
            </a:r>
            <a:endParaRPr sz="1600" b="0" kern="0">
              <a:latin typeface="+mn-ea"/>
            </a:endParaRPr>
          </a:p>
          <a:p>
            <a:pPr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sz="1600" b="0" kern="0">
                <a:latin typeface="+mn-ea"/>
              </a:rPr>
              <a:t>end</a:t>
            </a:r>
            <a:endParaRPr sz="1600" b="0" kern="0">
              <a:latin typeface="+mn-ea"/>
            </a:endParaRPr>
          </a:p>
          <a:p>
            <a:pPr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sz="1600" b="0" kern="0">
                <a:latin typeface="+mn-ea"/>
              </a:rPr>
              <a:t>colormap jet;</a:t>
            </a:r>
            <a:endParaRPr sz="1600" b="0" kern="0">
              <a:latin typeface="+mn-ea"/>
            </a:endParaRPr>
          </a:p>
          <a:p>
            <a:pPr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sz="1600" b="0" kern="0">
                <a:latin typeface="+mn-ea"/>
              </a:rPr>
              <a:t>colorbar;</a:t>
            </a:r>
            <a:endParaRPr sz="1600" b="0" kern="0">
              <a:latin typeface="+mn-ea"/>
            </a:endParaRPr>
          </a:p>
          <a:p>
            <a:pPr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sz="1600" b="0" kern="0">
                <a:latin typeface="+mn-ea"/>
              </a:rPr>
              <a:t>set(gca,'FontName','Times New Roman','FontSize',14);</a:t>
            </a:r>
            <a:endParaRPr sz="1600" b="0" kern="0">
              <a:latin typeface="+mn-ea"/>
            </a:endParaRPr>
          </a:p>
          <a:p>
            <a:pPr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sz="1600" b="0" kern="0">
                <a:latin typeface="+mn-ea"/>
              </a:rPr>
              <a:t>set(get(colorbar,'title'),'string','Pa');</a:t>
            </a:r>
            <a:endParaRPr sz="1600" b="0" kern="0">
              <a:latin typeface="+mn-ea"/>
            </a:endParaRPr>
          </a:p>
          <a:p>
            <a:pPr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sz="1600" b="0" kern="0">
                <a:latin typeface="+mn-ea"/>
              </a:rPr>
              <a:t>title('\fontname{宋体}\fontsize{14}单元应力\fontname{Times New Roman}\fontsize{14}(\sigma_y)');</a:t>
            </a:r>
            <a:endParaRPr sz="1600" b="0" kern="0">
              <a:latin typeface="+mn-ea"/>
            </a:endParaRPr>
          </a:p>
        </p:txBody>
      </p:sp>
      <p:pic>
        <p:nvPicPr>
          <p:cNvPr id="5" name="图片 4" descr="Y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2255" y="1659890"/>
            <a:ext cx="5850585" cy="234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300">
        <p159:morph option="byObject"/>
      </p:transition>
    </mc:Choice>
    <mc:Fallback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42900" y="1285240"/>
            <a:ext cx="11060430" cy="5372100"/>
          </a:xfrm>
          <a:prstGeom prst="rect">
            <a:avLst/>
          </a:prstGeom>
          <a:solidFill>
            <a:srgbClr val="E4E4E4"/>
          </a:solidFill>
          <a:ln w="19050">
            <a:solidFill>
              <a:srgbClr val="1A98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039995" y="1062355"/>
            <a:ext cx="1666240" cy="521970"/>
          </a:xfrm>
          <a:prstGeom prst="rect">
            <a:avLst/>
          </a:prstGeom>
          <a:solidFill>
            <a:srgbClr val="1A9895"/>
          </a:solidFill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+mn-ea"/>
                <a:sym typeface="+mn-ea"/>
              </a:rPr>
              <a:t>剪应力</a:t>
            </a:r>
            <a:r>
              <a:rPr lang="zh-CN" altLang="en-US" sz="2800" dirty="0">
                <a:solidFill>
                  <a:schemeClr val="bg1"/>
                </a:solidFill>
                <a:latin typeface="+mn-ea"/>
                <a:sym typeface="+mn-ea"/>
              </a:rPr>
              <a:t>图</a:t>
            </a:r>
            <a:endParaRPr lang="zh-CN" altLang="en-US" sz="2800" dirty="0">
              <a:solidFill>
                <a:schemeClr val="bg1"/>
              </a:solidFill>
              <a:latin typeface="+mn-ea"/>
              <a:sym typeface="+mn-ea"/>
            </a:endParaRPr>
          </a:p>
        </p:txBody>
      </p:sp>
      <p:sp>
        <p:nvSpPr>
          <p:cNvPr id="10" name="矩形 9"/>
          <p:cNvSpPr/>
          <p:nvPr>
            <p:custDataLst>
              <p:tags r:id="rId1"/>
            </p:custDataLst>
          </p:nvPr>
        </p:nvSpPr>
        <p:spPr>
          <a:xfrm>
            <a:off x="9163050" y="2215515"/>
            <a:ext cx="2341245" cy="401764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indent="127000">
              <a:lnSpc>
                <a:spcPct val="150000"/>
              </a:lnSpc>
            </a:pPr>
            <a:endParaRPr altLang="zh-CN" sz="2800" kern="0" dirty="0">
              <a:solidFill>
                <a:schemeClr val="tx1"/>
              </a:solidFill>
              <a:latin typeface="+mn-ea"/>
            </a:endParaRPr>
          </a:p>
          <a:p>
            <a:pPr indent="127000">
              <a:lnSpc>
                <a:spcPct val="150000"/>
              </a:lnSpc>
            </a:pPr>
            <a:endParaRPr altLang="zh-CN" sz="2800" kern="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785794" y="402923"/>
            <a:ext cx="865206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u="sng" dirty="0">
                <a:solidFill>
                  <a:srgbClr val="1A9895"/>
                </a:solidFill>
                <a:latin typeface="+mn-ea"/>
              </a:rPr>
              <a:t>2.5</a:t>
            </a:r>
            <a:endParaRPr lang="zh-CN" altLang="en-US" sz="3200" u="sng" dirty="0">
              <a:solidFill>
                <a:srgbClr val="1A9895"/>
              </a:solidFill>
              <a:latin typeface="+mn-ea"/>
            </a:endParaRPr>
          </a:p>
        </p:txBody>
      </p:sp>
      <p:sp>
        <p:nvSpPr>
          <p:cNvPr id="11" name="矩形 10"/>
          <p:cNvSpPr/>
          <p:nvPr>
            <p:custDataLst>
              <p:tags r:id="rId3"/>
            </p:custDataLst>
          </p:nvPr>
        </p:nvSpPr>
        <p:spPr>
          <a:xfrm>
            <a:off x="1491615" y="403225"/>
            <a:ext cx="4300220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>
                <a:latin typeface="+mj-ea"/>
                <a:ea typeface="+mj-ea"/>
              </a:rPr>
              <a:t>求解及</a:t>
            </a:r>
            <a:r>
              <a:rPr lang="zh-CN" altLang="en-US" sz="3200" dirty="0">
                <a:latin typeface="+mj-ea"/>
                <a:ea typeface="+mj-ea"/>
              </a:rPr>
              <a:t>后处理</a:t>
            </a:r>
            <a:endParaRPr lang="zh-CN" altLang="en-US" sz="3200" dirty="0">
              <a:latin typeface="+mj-ea"/>
              <a:ea typeface="+mj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48310" y="2547620"/>
            <a:ext cx="10355580" cy="41541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sz="1600" b="0" kern="0">
                <a:latin typeface="+mn-ea"/>
              </a:rPr>
              <a:t>figure;</a:t>
            </a:r>
            <a:endParaRPr sz="1600" b="0" kern="0">
              <a:latin typeface="+mn-ea"/>
            </a:endParaRPr>
          </a:p>
          <a:p>
            <a:pPr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sz="1600" b="0" kern="0">
                <a:latin typeface="+mn-ea"/>
              </a:rPr>
              <a:t>for i=1:n_ele</a:t>
            </a:r>
            <a:endParaRPr sz="1600" b="0" kern="0">
              <a:latin typeface="+mn-ea"/>
            </a:endParaRPr>
          </a:p>
          <a:p>
            <a:pPr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sz="1600" b="0" kern="0">
                <a:latin typeface="+mn-ea"/>
              </a:rPr>
              <a:t>    patch(node(ele(i,2:4),2),node(ele(i,2:4),3),stress(i,3));</a:t>
            </a:r>
            <a:endParaRPr sz="1600" b="0" kern="0">
              <a:latin typeface="+mn-ea"/>
            </a:endParaRPr>
          </a:p>
          <a:p>
            <a:pPr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sz="1600" b="0" kern="0">
                <a:latin typeface="+mn-ea"/>
              </a:rPr>
              <a:t>end</a:t>
            </a:r>
            <a:endParaRPr sz="1600" b="0" kern="0">
              <a:latin typeface="+mn-ea"/>
            </a:endParaRPr>
          </a:p>
          <a:p>
            <a:pPr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sz="1600" b="0" kern="0">
                <a:latin typeface="+mn-ea"/>
              </a:rPr>
              <a:t>hold on;</a:t>
            </a:r>
            <a:endParaRPr sz="1600" b="0" kern="0">
              <a:latin typeface="+mn-ea"/>
            </a:endParaRPr>
          </a:p>
          <a:p>
            <a:pPr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sz="1600" b="0" kern="0">
                <a:latin typeface="+mn-ea"/>
              </a:rPr>
              <a:t>colormap jet;</a:t>
            </a:r>
            <a:endParaRPr sz="1600" b="0" kern="0">
              <a:latin typeface="+mn-ea"/>
            </a:endParaRPr>
          </a:p>
          <a:p>
            <a:pPr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sz="1600" b="0" kern="0">
                <a:latin typeface="+mn-ea"/>
              </a:rPr>
              <a:t>colorbar;</a:t>
            </a:r>
            <a:endParaRPr sz="1600" b="0" kern="0">
              <a:latin typeface="+mn-ea"/>
            </a:endParaRPr>
          </a:p>
          <a:p>
            <a:pPr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sz="1600" b="0" kern="0">
                <a:latin typeface="+mn-ea"/>
              </a:rPr>
              <a:t>set(get(colorbar,'title'),'string','Pa');</a:t>
            </a:r>
            <a:endParaRPr sz="1600" b="0" kern="0">
              <a:latin typeface="+mn-ea"/>
            </a:endParaRPr>
          </a:p>
          <a:p>
            <a:pPr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sz="1600" b="0" kern="0">
                <a:latin typeface="+mn-ea"/>
              </a:rPr>
              <a:t>set(gca,'FontName','Times New Roman','FontSize',14);</a:t>
            </a:r>
            <a:endParaRPr sz="1600" b="0" kern="0">
              <a:latin typeface="+mn-ea"/>
            </a:endParaRPr>
          </a:p>
          <a:p>
            <a:pPr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sz="1600" b="0" kern="0">
                <a:latin typeface="+mn-ea"/>
              </a:rPr>
              <a:t>title('\fontname{宋体}\fontsize{14}单元应力\fontname{Times New Roman}\fontsize{14}(\tau_x)');</a:t>
            </a:r>
            <a:endParaRPr sz="1600" b="0" kern="0">
              <a:latin typeface="+mn-ea"/>
            </a:endParaRPr>
          </a:p>
          <a:p>
            <a:pPr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sz="1600" b="0" kern="0">
                <a:latin typeface="+mn-ea"/>
              </a:rPr>
              <a:t>hold on;</a:t>
            </a:r>
            <a:endParaRPr sz="1600" b="0" kern="0">
              <a:latin typeface="+mn-ea"/>
            </a:endParaRPr>
          </a:p>
        </p:txBody>
      </p:sp>
      <p:pic>
        <p:nvPicPr>
          <p:cNvPr id="4" name="图片 3" descr="T"/>
          <p:cNvPicPr>
            <a:picLocks noChangeAspect="1"/>
          </p:cNvPicPr>
          <p:nvPr/>
        </p:nvPicPr>
        <p:blipFill>
          <a:blip r:embed="rId4"/>
          <a:srcRect l="5742" r="6686"/>
          <a:stretch>
            <a:fillRect/>
          </a:stretch>
        </p:blipFill>
        <p:spPr>
          <a:xfrm>
            <a:off x="5906770" y="1686560"/>
            <a:ext cx="5359785" cy="244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300">
        <p159:morph option="byObject"/>
      </p:transition>
    </mc:Choice>
    <mc:Fallback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5"/>
          <p:cNvSpPr>
            <a:spLocks noChangeArrowheads="1"/>
          </p:cNvSpPr>
          <p:nvPr/>
        </p:nvSpPr>
        <p:spPr bwMode="auto">
          <a:xfrm>
            <a:off x="847090" y="0"/>
            <a:ext cx="215900" cy="1825625"/>
          </a:xfrm>
          <a:prstGeom prst="rect">
            <a:avLst/>
          </a:prstGeom>
          <a:solidFill>
            <a:srgbClr val="A6A6A6"/>
          </a:solidFill>
          <a:ln w="9525">
            <a:noFill/>
            <a:miter lim="800000"/>
          </a:ln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2291" name="矩形 9"/>
          <p:cNvSpPr>
            <a:spLocks noChangeArrowheads="1"/>
          </p:cNvSpPr>
          <p:nvPr/>
        </p:nvSpPr>
        <p:spPr bwMode="auto">
          <a:xfrm>
            <a:off x="1182053" y="912813"/>
            <a:ext cx="215900" cy="912812"/>
          </a:xfrm>
          <a:prstGeom prst="rect">
            <a:avLst/>
          </a:prstGeom>
          <a:solidFill>
            <a:srgbClr val="215968"/>
          </a:solidFill>
          <a:ln w="9525">
            <a:noFill/>
            <a:miter lim="800000"/>
          </a:ln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2292" name="TextBox 6"/>
          <p:cNvSpPr txBox="1">
            <a:spLocks noChangeArrowheads="1"/>
          </p:cNvSpPr>
          <p:nvPr/>
        </p:nvSpPr>
        <p:spPr bwMode="auto">
          <a:xfrm>
            <a:off x="1431290" y="814388"/>
            <a:ext cx="1639888" cy="6451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/>
            <a:r>
              <a:rPr lang="zh-CN" altLang="en-US" sz="3600" b="1">
                <a:solidFill>
                  <a:srgbClr val="215968"/>
                </a:solidFill>
                <a:latin typeface="微软雅黑" panose="020B0503020204020204" charset="-122"/>
                <a:ea typeface="微软雅黑" panose="020B0503020204020204" charset="-122"/>
              </a:rPr>
              <a:t>目录页</a:t>
            </a:r>
            <a:endParaRPr lang="zh-CN" altLang="en-US" sz="3600" b="1">
              <a:solidFill>
                <a:srgbClr val="215968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293" name="TextBox 7"/>
          <p:cNvSpPr txBox="1">
            <a:spLocks noChangeArrowheads="1"/>
          </p:cNvSpPr>
          <p:nvPr/>
        </p:nvSpPr>
        <p:spPr bwMode="auto">
          <a:xfrm>
            <a:off x="1502728" y="1568450"/>
            <a:ext cx="2073275" cy="368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/>
            <a:r>
              <a:rPr lang="en-US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CONTENTS PAGE</a:t>
            </a:r>
            <a:endParaRPr lang="zh-CN" altLang="en-US" dirty="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2294" name="Group 6"/>
          <p:cNvGrpSpPr/>
          <p:nvPr/>
        </p:nvGrpSpPr>
        <p:grpSpPr bwMode="auto">
          <a:xfrm>
            <a:off x="3729990" y="2778125"/>
            <a:ext cx="2434273" cy="2314575"/>
            <a:chOff x="0" y="0"/>
            <a:chExt cx="3833" cy="3645"/>
          </a:xfrm>
        </p:grpSpPr>
        <p:sp>
          <p:nvSpPr>
            <p:cNvPr id="12295" name="任意多边形 13"/>
            <p:cNvSpPr>
              <a:spLocks noChangeArrowheads="1"/>
            </p:cNvSpPr>
            <p:nvPr/>
          </p:nvSpPr>
          <p:spPr bwMode="auto">
            <a:xfrm>
              <a:off x="373" y="0"/>
              <a:ext cx="3090" cy="2635"/>
            </a:xfrm>
            <a:custGeom>
              <a:avLst/>
              <a:gdLst>
                <a:gd name="T0" fmla="*/ 0 w 1963271"/>
                <a:gd name="T1" fmla="*/ 0 h 1672070"/>
                <a:gd name="T2" fmla="*/ 1963271 w 1963271"/>
                <a:gd name="T3" fmla="*/ 0 h 1672070"/>
                <a:gd name="T4" fmla="*/ 1963271 w 1963271"/>
                <a:gd name="T5" fmla="*/ 1358153 h 1672070"/>
                <a:gd name="T6" fmla="*/ 1136276 w 1963271"/>
                <a:gd name="T7" fmla="*/ 1358153 h 1672070"/>
                <a:gd name="T8" fmla="*/ 977574 w 1963271"/>
                <a:gd name="T9" fmla="*/ 1672070 h 1672070"/>
                <a:gd name="T10" fmla="*/ 818871 w 1963271"/>
                <a:gd name="T11" fmla="*/ 1358153 h 1672070"/>
                <a:gd name="T12" fmla="*/ 0 w 1963271"/>
                <a:gd name="T13" fmla="*/ 1358153 h 167207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963271"/>
                <a:gd name="T22" fmla="*/ 0 h 1672070"/>
                <a:gd name="T23" fmla="*/ 1963271 w 1963271"/>
                <a:gd name="T24" fmla="*/ 1672070 h 167207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963271" h="1672070">
                  <a:moveTo>
                    <a:pt x="0" y="0"/>
                  </a:moveTo>
                  <a:lnTo>
                    <a:pt x="1963271" y="0"/>
                  </a:lnTo>
                  <a:lnTo>
                    <a:pt x="1963271" y="1358153"/>
                  </a:lnTo>
                  <a:lnTo>
                    <a:pt x="1136276" y="1358153"/>
                  </a:lnTo>
                  <a:lnTo>
                    <a:pt x="977574" y="1672070"/>
                  </a:lnTo>
                  <a:lnTo>
                    <a:pt x="818871" y="1358153"/>
                  </a:lnTo>
                  <a:lnTo>
                    <a:pt x="0" y="1358153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miter lim="800000"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2296" name="文本框 148"/>
            <p:cNvSpPr txBox="1">
              <a:spLocks noChangeArrowheads="1"/>
            </p:cNvSpPr>
            <p:nvPr/>
          </p:nvSpPr>
          <p:spPr bwMode="auto">
            <a:xfrm>
              <a:off x="0" y="2920"/>
              <a:ext cx="3833" cy="72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/>
              <a:r>
                <a:rPr lang="en-US" sz="2400" dirty="0">
                  <a:solidFill>
                    <a:srgbClr val="595959"/>
                  </a:solidFill>
                  <a:latin typeface="微软雅黑" panose="020B0503020204020204" charset="-122"/>
                  <a:ea typeface="微软雅黑" panose="020B0503020204020204" charset="-122"/>
                </a:rPr>
                <a:t>P2.</a:t>
              </a:r>
              <a:r>
                <a:rPr lang="zh-CN" altLang="en-US" sz="2400" dirty="0">
                  <a:solidFill>
                    <a:srgbClr val="595959"/>
                  </a:solidFill>
                  <a:latin typeface="微软雅黑" panose="020B0503020204020204" charset="-122"/>
                  <a:ea typeface="微软雅黑" panose="020B0503020204020204" charset="-122"/>
                </a:rPr>
                <a:t>程序介绍</a:t>
              </a:r>
              <a:endParaRPr lang="zh-CN" altLang="en-US" sz="24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12297" name="Group 9"/>
          <p:cNvGrpSpPr/>
          <p:nvPr/>
        </p:nvGrpSpPr>
        <p:grpSpPr bwMode="auto">
          <a:xfrm>
            <a:off x="6341428" y="2778125"/>
            <a:ext cx="2433637" cy="2371409"/>
            <a:chOff x="0" y="0"/>
            <a:chExt cx="3832" cy="3734"/>
          </a:xfrm>
        </p:grpSpPr>
        <p:sp>
          <p:nvSpPr>
            <p:cNvPr id="12298" name="任意多边形 14"/>
            <p:cNvSpPr>
              <a:spLocks noChangeArrowheads="1"/>
            </p:cNvSpPr>
            <p:nvPr/>
          </p:nvSpPr>
          <p:spPr bwMode="auto">
            <a:xfrm>
              <a:off x="370" y="0"/>
              <a:ext cx="3090" cy="2635"/>
            </a:xfrm>
            <a:custGeom>
              <a:avLst/>
              <a:gdLst>
                <a:gd name="T0" fmla="*/ 0 w 1963271"/>
                <a:gd name="T1" fmla="*/ 0 h 1672070"/>
                <a:gd name="T2" fmla="*/ 1963271 w 1963271"/>
                <a:gd name="T3" fmla="*/ 0 h 1672070"/>
                <a:gd name="T4" fmla="*/ 1963271 w 1963271"/>
                <a:gd name="T5" fmla="*/ 1358153 h 1672070"/>
                <a:gd name="T6" fmla="*/ 1140337 w 1963271"/>
                <a:gd name="T7" fmla="*/ 1358153 h 1672070"/>
                <a:gd name="T8" fmla="*/ 981635 w 1963271"/>
                <a:gd name="T9" fmla="*/ 1672070 h 1672070"/>
                <a:gd name="T10" fmla="*/ 822932 w 1963271"/>
                <a:gd name="T11" fmla="*/ 1358153 h 1672070"/>
                <a:gd name="T12" fmla="*/ 0 w 1963271"/>
                <a:gd name="T13" fmla="*/ 1358153 h 167207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963271"/>
                <a:gd name="T22" fmla="*/ 0 h 1672070"/>
                <a:gd name="T23" fmla="*/ 1963271 w 1963271"/>
                <a:gd name="T24" fmla="*/ 1672070 h 167207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963271" h="1672070">
                  <a:moveTo>
                    <a:pt x="0" y="0"/>
                  </a:moveTo>
                  <a:lnTo>
                    <a:pt x="1963271" y="0"/>
                  </a:lnTo>
                  <a:lnTo>
                    <a:pt x="1963271" y="1358153"/>
                  </a:lnTo>
                  <a:lnTo>
                    <a:pt x="1140337" y="1358153"/>
                  </a:lnTo>
                  <a:lnTo>
                    <a:pt x="981635" y="1672070"/>
                  </a:lnTo>
                  <a:lnTo>
                    <a:pt x="822932" y="1358153"/>
                  </a:lnTo>
                  <a:lnTo>
                    <a:pt x="0" y="1358153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miter lim="800000"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pic>
          <p:nvPicPr>
            <p:cNvPr id="12299" name="组合 30"/>
            <p:cNvPicPr>
              <a:picLocks noChangeArrowheads="1"/>
            </p:cNvPicPr>
            <p:nvPr/>
          </p:nvPicPr>
          <p:blipFill>
            <a:blip r:embed="rId1" cstate="print"/>
            <a:srcRect/>
            <a:stretch>
              <a:fillRect/>
            </a:stretch>
          </p:blipFill>
          <p:spPr bwMode="auto">
            <a:xfrm>
              <a:off x="1267" y="205"/>
              <a:ext cx="1298" cy="14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2300" name="矩形 36"/>
            <p:cNvSpPr>
              <a:spLocks noChangeArrowheads="1"/>
            </p:cNvSpPr>
            <p:nvPr/>
          </p:nvSpPr>
          <p:spPr bwMode="auto">
            <a:xfrm>
              <a:off x="0" y="2893"/>
              <a:ext cx="3832" cy="84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2400" dirty="0">
                  <a:solidFill>
                    <a:srgbClr val="595959"/>
                  </a:solidFill>
                  <a:latin typeface="微软雅黑" panose="020B0503020204020204" charset="-122"/>
                  <a:ea typeface="微软雅黑" panose="020B0503020204020204" charset="-122"/>
                </a:rPr>
                <a:t>P3.Abaqus</a:t>
              </a:r>
              <a:r>
                <a:rPr lang="zh-CN" altLang="en-US" sz="2400" dirty="0">
                  <a:solidFill>
                    <a:srgbClr val="595959"/>
                  </a:solidFill>
                  <a:latin typeface="微软雅黑" panose="020B0503020204020204" charset="-122"/>
                  <a:ea typeface="微软雅黑" panose="020B0503020204020204" charset="-122"/>
                </a:rPr>
                <a:t>模型</a:t>
              </a:r>
              <a:endParaRPr lang="zh-CN" altLang="en-US" sz="24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12301" name="Group 13"/>
          <p:cNvGrpSpPr/>
          <p:nvPr/>
        </p:nvGrpSpPr>
        <p:grpSpPr bwMode="auto">
          <a:xfrm>
            <a:off x="8951278" y="2778125"/>
            <a:ext cx="2433637" cy="2314575"/>
            <a:chOff x="0" y="0"/>
            <a:chExt cx="3832" cy="3645"/>
          </a:xfrm>
        </p:grpSpPr>
        <p:sp>
          <p:nvSpPr>
            <p:cNvPr id="12302" name="任意多边形 15"/>
            <p:cNvSpPr>
              <a:spLocks noChangeArrowheads="1"/>
            </p:cNvSpPr>
            <p:nvPr/>
          </p:nvSpPr>
          <p:spPr bwMode="auto">
            <a:xfrm>
              <a:off x="370" y="0"/>
              <a:ext cx="3092" cy="2635"/>
            </a:xfrm>
            <a:custGeom>
              <a:avLst/>
              <a:gdLst>
                <a:gd name="T0" fmla="*/ 0 w 1963271"/>
                <a:gd name="T1" fmla="*/ 0 h 1672070"/>
                <a:gd name="T2" fmla="*/ 1963271 w 1963271"/>
                <a:gd name="T3" fmla="*/ 0 h 1672070"/>
                <a:gd name="T4" fmla="*/ 1963271 w 1963271"/>
                <a:gd name="T5" fmla="*/ 1358153 h 1672070"/>
                <a:gd name="T6" fmla="*/ 1140337 w 1963271"/>
                <a:gd name="T7" fmla="*/ 1358153 h 1672070"/>
                <a:gd name="T8" fmla="*/ 981634 w 1963271"/>
                <a:gd name="T9" fmla="*/ 1672070 h 1672070"/>
                <a:gd name="T10" fmla="*/ 822932 w 1963271"/>
                <a:gd name="T11" fmla="*/ 1358153 h 1672070"/>
                <a:gd name="T12" fmla="*/ 0 w 1963271"/>
                <a:gd name="T13" fmla="*/ 1358153 h 167207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963271"/>
                <a:gd name="T22" fmla="*/ 0 h 1672070"/>
                <a:gd name="T23" fmla="*/ 1963271 w 1963271"/>
                <a:gd name="T24" fmla="*/ 1672070 h 167207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963271" h="1672070">
                  <a:moveTo>
                    <a:pt x="0" y="0"/>
                  </a:moveTo>
                  <a:lnTo>
                    <a:pt x="1963271" y="0"/>
                  </a:lnTo>
                  <a:lnTo>
                    <a:pt x="1963271" y="1358153"/>
                  </a:lnTo>
                  <a:lnTo>
                    <a:pt x="1140337" y="1358153"/>
                  </a:lnTo>
                  <a:lnTo>
                    <a:pt x="981634" y="1672070"/>
                  </a:lnTo>
                  <a:lnTo>
                    <a:pt x="822932" y="1358153"/>
                  </a:lnTo>
                  <a:lnTo>
                    <a:pt x="0" y="1358153"/>
                  </a:lnTo>
                  <a:close/>
                </a:path>
              </a:pathLst>
            </a:custGeom>
            <a:solidFill>
              <a:srgbClr val="215968"/>
            </a:solidFill>
            <a:ln w="9525">
              <a:noFill/>
              <a:miter lim="800000"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pic>
          <p:nvPicPr>
            <p:cNvPr id="12303" name="组合 24"/>
            <p:cNvPicPr>
              <a:picLocks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047" y="445"/>
              <a:ext cx="1698" cy="12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2304" name="文本框 150"/>
            <p:cNvSpPr txBox="1">
              <a:spLocks noChangeArrowheads="1"/>
            </p:cNvSpPr>
            <p:nvPr/>
          </p:nvSpPr>
          <p:spPr bwMode="auto">
            <a:xfrm>
              <a:off x="0" y="2920"/>
              <a:ext cx="3832" cy="72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/>
              <a:r>
                <a:rPr lang="en-US" sz="2400" dirty="0">
                  <a:solidFill>
                    <a:srgbClr val="595959"/>
                  </a:solidFill>
                  <a:latin typeface="微软雅黑" panose="020B0503020204020204" charset="-122"/>
                  <a:ea typeface="微软雅黑" panose="020B0503020204020204" charset="-122"/>
                </a:rPr>
                <a:t>P4.</a:t>
              </a:r>
              <a:r>
                <a:rPr lang="zh-CN" altLang="en-US" sz="2400" dirty="0">
                  <a:solidFill>
                    <a:srgbClr val="595959"/>
                  </a:solidFill>
                  <a:latin typeface="微软雅黑" panose="020B0503020204020204" charset="-122"/>
                  <a:ea typeface="微软雅黑" panose="020B0503020204020204" charset="-122"/>
                </a:rPr>
                <a:t>对比分析</a:t>
              </a:r>
              <a:endParaRPr lang="zh-CN" altLang="en-US" sz="24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12305" name="AutoShape 5" descr="http://img5.imgtn.bdimg.com/it/u=2495480723,1032560664&amp;fm=21&amp;gp=0.jpg"/>
          <p:cNvSpPr>
            <a:spLocks noChangeAspect="1" noChangeArrowheads="1"/>
          </p:cNvSpPr>
          <p:nvPr/>
        </p:nvSpPr>
        <p:spPr bwMode="auto">
          <a:xfrm>
            <a:off x="158115" y="-139700"/>
            <a:ext cx="304800" cy="3000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en-US">
              <a:latin typeface="Calibri" panose="020F0502020204030204" pitchFamily="34" charset="0"/>
            </a:endParaRPr>
          </a:p>
        </p:txBody>
      </p:sp>
      <p:sp>
        <p:nvSpPr>
          <p:cNvPr id="12306" name="AutoShape 7" descr="http://img5.imgtn.bdimg.com/it/u=2495480723,1032560664&amp;fm=21&amp;gp=0.jpg"/>
          <p:cNvSpPr>
            <a:spLocks noChangeAspect="1" noChangeArrowheads="1"/>
          </p:cNvSpPr>
          <p:nvPr/>
        </p:nvSpPr>
        <p:spPr bwMode="auto">
          <a:xfrm>
            <a:off x="310515" y="7938"/>
            <a:ext cx="304800" cy="30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en-US">
              <a:latin typeface="Calibri" panose="020F0502020204030204" pitchFamily="34" charset="0"/>
            </a:endParaRPr>
          </a:p>
        </p:txBody>
      </p:sp>
      <p:grpSp>
        <p:nvGrpSpPr>
          <p:cNvPr id="12307" name="Group 19"/>
          <p:cNvGrpSpPr/>
          <p:nvPr/>
        </p:nvGrpSpPr>
        <p:grpSpPr bwMode="auto">
          <a:xfrm>
            <a:off x="1128078" y="2781300"/>
            <a:ext cx="2434272" cy="2314575"/>
            <a:chOff x="0" y="0"/>
            <a:chExt cx="3833" cy="3645"/>
          </a:xfrm>
        </p:grpSpPr>
        <p:sp>
          <p:nvSpPr>
            <p:cNvPr id="12308" name="任意多边形 12"/>
            <p:cNvSpPr>
              <a:spLocks noChangeArrowheads="1"/>
            </p:cNvSpPr>
            <p:nvPr/>
          </p:nvSpPr>
          <p:spPr bwMode="auto">
            <a:xfrm>
              <a:off x="370" y="0"/>
              <a:ext cx="3093" cy="2635"/>
            </a:xfrm>
            <a:custGeom>
              <a:avLst/>
              <a:gdLst>
                <a:gd name="T0" fmla="*/ 0 w 1963271"/>
                <a:gd name="T1" fmla="*/ 0 h 1672070"/>
                <a:gd name="T2" fmla="*/ 1963271 w 1963271"/>
                <a:gd name="T3" fmla="*/ 0 h 1672070"/>
                <a:gd name="T4" fmla="*/ 1963271 w 1963271"/>
                <a:gd name="T5" fmla="*/ 1358153 h 1672070"/>
                <a:gd name="T6" fmla="*/ 1140337 w 1963271"/>
                <a:gd name="T7" fmla="*/ 1358153 h 1672070"/>
                <a:gd name="T8" fmla="*/ 981635 w 1963271"/>
                <a:gd name="T9" fmla="*/ 1672070 h 1672070"/>
                <a:gd name="T10" fmla="*/ 822932 w 1963271"/>
                <a:gd name="T11" fmla="*/ 1358153 h 1672070"/>
                <a:gd name="T12" fmla="*/ 0 w 1963271"/>
                <a:gd name="T13" fmla="*/ 1358153 h 167207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963271"/>
                <a:gd name="T22" fmla="*/ 0 h 1672070"/>
                <a:gd name="T23" fmla="*/ 1963271 w 1963271"/>
                <a:gd name="T24" fmla="*/ 1672070 h 167207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963271" h="1672070">
                  <a:moveTo>
                    <a:pt x="0" y="0"/>
                  </a:moveTo>
                  <a:lnTo>
                    <a:pt x="1963271" y="0"/>
                  </a:lnTo>
                  <a:lnTo>
                    <a:pt x="1963271" y="1358153"/>
                  </a:lnTo>
                  <a:lnTo>
                    <a:pt x="1140337" y="1358153"/>
                  </a:lnTo>
                  <a:lnTo>
                    <a:pt x="981635" y="1672070"/>
                  </a:lnTo>
                  <a:lnTo>
                    <a:pt x="822932" y="1358153"/>
                  </a:lnTo>
                  <a:lnTo>
                    <a:pt x="0" y="1358153"/>
                  </a:lnTo>
                  <a:close/>
                </a:path>
              </a:pathLst>
            </a:custGeom>
            <a:solidFill>
              <a:srgbClr val="215968"/>
            </a:solidFill>
            <a:ln w="9525">
              <a:noFill/>
              <a:miter lim="800000"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2309" name="文本框 147"/>
            <p:cNvSpPr txBox="1">
              <a:spLocks noChangeArrowheads="1"/>
            </p:cNvSpPr>
            <p:nvPr/>
          </p:nvSpPr>
          <p:spPr bwMode="auto">
            <a:xfrm>
              <a:off x="0" y="2920"/>
              <a:ext cx="3833" cy="72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/>
              <a:r>
                <a:rPr lang="en-US" sz="2400" dirty="0">
                  <a:solidFill>
                    <a:srgbClr val="595959"/>
                  </a:solidFill>
                  <a:latin typeface="微软雅黑" panose="020B0503020204020204" charset="-122"/>
                  <a:ea typeface="微软雅黑" panose="020B0503020204020204" charset="-122"/>
                </a:rPr>
                <a:t>P1.</a:t>
              </a:r>
              <a:r>
                <a:rPr lang="zh-CN" altLang="en-US" sz="2400" dirty="0">
                  <a:solidFill>
                    <a:srgbClr val="595959"/>
                  </a:solidFill>
                  <a:latin typeface="微软雅黑" panose="020B0503020204020204" charset="-122"/>
                  <a:ea typeface="微软雅黑" panose="020B0503020204020204" charset="-122"/>
                </a:rPr>
                <a:t>问题简介</a:t>
              </a:r>
              <a:endParaRPr lang="zh-CN" altLang="en-US" sz="24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grpSp>
          <p:nvGrpSpPr>
            <p:cNvPr id="12310" name="组合 38"/>
            <p:cNvGrpSpPr/>
            <p:nvPr/>
          </p:nvGrpSpPr>
          <p:grpSpPr bwMode="auto">
            <a:xfrm>
              <a:off x="1538" y="518"/>
              <a:ext cx="760" cy="1280"/>
              <a:chOff x="0" y="0"/>
              <a:chExt cx="348694" cy="587087"/>
            </a:xfrm>
          </p:grpSpPr>
          <p:sp>
            <p:nvSpPr>
              <p:cNvPr id="12311" name="Freeform 1391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48694" cy="426972"/>
              </a:xfrm>
              <a:custGeom>
                <a:avLst/>
                <a:gdLst>
                  <a:gd name="T0" fmla="*/ 348694 w 76"/>
                  <a:gd name="T1" fmla="*/ 163521 h 94"/>
                  <a:gd name="T2" fmla="*/ 174347 w 76"/>
                  <a:gd name="T3" fmla="*/ 0 h 94"/>
                  <a:gd name="T4" fmla="*/ 0 w 76"/>
                  <a:gd name="T5" fmla="*/ 163521 h 94"/>
                  <a:gd name="T6" fmla="*/ 13764 w 76"/>
                  <a:gd name="T7" fmla="*/ 227113 h 94"/>
                  <a:gd name="T8" fmla="*/ 13764 w 76"/>
                  <a:gd name="T9" fmla="*/ 227113 h 94"/>
                  <a:gd name="T10" fmla="*/ 32117 w 76"/>
                  <a:gd name="T11" fmla="*/ 254366 h 94"/>
                  <a:gd name="T12" fmla="*/ 91762 w 76"/>
                  <a:gd name="T13" fmla="*/ 408803 h 94"/>
                  <a:gd name="T14" fmla="*/ 114702 w 76"/>
                  <a:gd name="T15" fmla="*/ 426972 h 94"/>
                  <a:gd name="T16" fmla="*/ 233992 w 76"/>
                  <a:gd name="T17" fmla="*/ 426972 h 94"/>
                  <a:gd name="T18" fmla="*/ 256932 w 76"/>
                  <a:gd name="T19" fmla="*/ 408803 h 94"/>
                  <a:gd name="T20" fmla="*/ 316577 w 76"/>
                  <a:gd name="T21" fmla="*/ 254366 h 94"/>
                  <a:gd name="T22" fmla="*/ 334930 w 76"/>
                  <a:gd name="T23" fmla="*/ 227113 h 94"/>
                  <a:gd name="T24" fmla="*/ 334930 w 76"/>
                  <a:gd name="T25" fmla="*/ 227113 h 94"/>
                  <a:gd name="T26" fmla="*/ 334930 w 76"/>
                  <a:gd name="T27" fmla="*/ 227113 h 94"/>
                  <a:gd name="T28" fmla="*/ 348694 w 76"/>
                  <a:gd name="T29" fmla="*/ 163521 h 94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76"/>
                  <a:gd name="T46" fmla="*/ 0 h 94"/>
                  <a:gd name="T47" fmla="*/ 76 w 76"/>
                  <a:gd name="T48" fmla="*/ 94 h 94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76" h="94">
                    <a:moveTo>
                      <a:pt x="76" y="36"/>
                    </a:moveTo>
                    <a:cubicBezTo>
                      <a:pt x="76" y="16"/>
                      <a:pt x="59" y="0"/>
                      <a:pt x="38" y="0"/>
                    </a:cubicBezTo>
                    <a:cubicBezTo>
                      <a:pt x="17" y="0"/>
                      <a:pt x="0" y="16"/>
                      <a:pt x="0" y="36"/>
                    </a:cubicBezTo>
                    <a:cubicBezTo>
                      <a:pt x="0" y="41"/>
                      <a:pt x="1" y="46"/>
                      <a:pt x="3" y="50"/>
                    </a:cubicBezTo>
                    <a:cubicBezTo>
                      <a:pt x="3" y="50"/>
                      <a:pt x="3" y="50"/>
                      <a:pt x="3" y="50"/>
                    </a:cubicBezTo>
                    <a:cubicBezTo>
                      <a:pt x="4" y="52"/>
                      <a:pt x="5" y="54"/>
                      <a:pt x="7" y="56"/>
                    </a:cubicBezTo>
                    <a:cubicBezTo>
                      <a:pt x="13" y="67"/>
                      <a:pt x="20" y="86"/>
                      <a:pt x="20" y="90"/>
                    </a:cubicBezTo>
                    <a:cubicBezTo>
                      <a:pt x="20" y="92"/>
                      <a:pt x="22" y="94"/>
                      <a:pt x="25" y="94"/>
                    </a:cubicBezTo>
                    <a:cubicBezTo>
                      <a:pt x="51" y="94"/>
                      <a:pt x="51" y="94"/>
                      <a:pt x="51" y="94"/>
                    </a:cubicBezTo>
                    <a:cubicBezTo>
                      <a:pt x="54" y="94"/>
                      <a:pt x="56" y="92"/>
                      <a:pt x="56" y="90"/>
                    </a:cubicBezTo>
                    <a:cubicBezTo>
                      <a:pt x="56" y="86"/>
                      <a:pt x="63" y="67"/>
                      <a:pt x="69" y="56"/>
                    </a:cubicBezTo>
                    <a:cubicBezTo>
                      <a:pt x="71" y="54"/>
                      <a:pt x="72" y="52"/>
                      <a:pt x="73" y="50"/>
                    </a:cubicBezTo>
                    <a:cubicBezTo>
                      <a:pt x="73" y="50"/>
                      <a:pt x="73" y="50"/>
                      <a:pt x="73" y="50"/>
                    </a:cubicBezTo>
                    <a:cubicBezTo>
                      <a:pt x="73" y="50"/>
                      <a:pt x="73" y="50"/>
                      <a:pt x="73" y="50"/>
                    </a:cubicBezTo>
                    <a:cubicBezTo>
                      <a:pt x="75" y="46"/>
                      <a:pt x="76" y="41"/>
                      <a:pt x="76" y="36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endParaRPr lang="zh-CN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12312" name="Freeform 1392"/>
              <p:cNvSpPr>
                <a:spLocks noChangeArrowheads="1"/>
              </p:cNvSpPr>
              <p:nvPr/>
            </p:nvSpPr>
            <p:spPr bwMode="auto">
              <a:xfrm>
                <a:off x="92511" y="451878"/>
                <a:ext cx="163673" cy="32024"/>
              </a:xfrm>
              <a:custGeom>
                <a:avLst/>
                <a:gdLst>
                  <a:gd name="T0" fmla="*/ 163673 w 36"/>
                  <a:gd name="T1" fmla="*/ 13725 h 7"/>
                  <a:gd name="T2" fmla="*/ 145487 w 36"/>
                  <a:gd name="T3" fmla="*/ 0 h 7"/>
                  <a:gd name="T4" fmla="*/ 18186 w 36"/>
                  <a:gd name="T5" fmla="*/ 0 h 7"/>
                  <a:gd name="T6" fmla="*/ 0 w 36"/>
                  <a:gd name="T7" fmla="*/ 13725 h 7"/>
                  <a:gd name="T8" fmla="*/ 0 w 36"/>
                  <a:gd name="T9" fmla="*/ 13725 h 7"/>
                  <a:gd name="T10" fmla="*/ 18186 w 36"/>
                  <a:gd name="T11" fmla="*/ 32024 h 7"/>
                  <a:gd name="T12" fmla="*/ 145487 w 36"/>
                  <a:gd name="T13" fmla="*/ 32024 h 7"/>
                  <a:gd name="T14" fmla="*/ 163673 w 36"/>
                  <a:gd name="T15" fmla="*/ 13725 h 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36"/>
                  <a:gd name="T25" fmla="*/ 0 h 7"/>
                  <a:gd name="T26" fmla="*/ 36 w 36"/>
                  <a:gd name="T27" fmla="*/ 7 h 7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36" h="7">
                    <a:moveTo>
                      <a:pt x="36" y="3"/>
                    </a:moveTo>
                    <a:cubicBezTo>
                      <a:pt x="36" y="1"/>
                      <a:pt x="34" y="0"/>
                      <a:pt x="32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1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5"/>
                      <a:pt x="2" y="7"/>
                      <a:pt x="4" y="7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4" y="7"/>
                      <a:pt x="36" y="5"/>
                      <a:pt x="36" y="3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endParaRPr lang="zh-CN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12313" name="Freeform 1393"/>
              <p:cNvSpPr>
                <a:spLocks noChangeArrowheads="1"/>
              </p:cNvSpPr>
              <p:nvPr/>
            </p:nvSpPr>
            <p:spPr bwMode="auto">
              <a:xfrm>
                <a:off x="92511" y="501691"/>
                <a:ext cx="163673" cy="32024"/>
              </a:xfrm>
              <a:custGeom>
                <a:avLst/>
                <a:gdLst>
                  <a:gd name="T0" fmla="*/ 163673 w 36"/>
                  <a:gd name="T1" fmla="*/ 18299 h 7"/>
                  <a:gd name="T2" fmla="*/ 145487 w 36"/>
                  <a:gd name="T3" fmla="*/ 0 h 7"/>
                  <a:gd name="T4" fmla="*/ 18186 w 36"/>
                  <a:gd name="T5" fmla="*/ 0 h 7"/>
                  <a:gd name="T6" fmla="*/ 0 w 36"/>
                  <a:gd name="T7" fmla="*/ 18299 h 7"/>
                  <a:gd name="T8" fmla="*/ 0 w 36"/>
                  <a:gd name="T9" fmla="*/ 18299 h 7"/>
                  <a:gd name="T10" fmla="*/ 18186 w 36"/>
                  <a:gd name="T11" fmla="*/ 32024 h 7"/>
                  <a:gd name="T12" fmla="*/ 145487 w 36"/>
                  <a:gd name="T13" fmla="*/ 32024 h 7"/>
                  <a:gd name="T14" fmla="*/ 163673 w 36"/>
                  <a:gd name="T15" fmla="*/ 18299 h 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36"/>
                  <a:gd name="T25" fmla="*/ 0 h 7"/>
                  <a:gd name="T26" fmla="*/ 36 w 36"/>
                  <a:gd name="T27" fmla="*/ 7 h 7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36" h="7">
                    <a:moveTo>
                      <a:pt x="36" y="4"/>
                    </a:moveTo>
                    <a:cubicBezTo>
                      <a:pt x="36" y="2"/>
                      <a:pt x="34" y="0"/>
                      <a:pt x="32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6"/>
                      <a:pt x="2" y="7"/>
                      <a:pt x="4" y="7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4" y="7"/>
                      <a:pt x="36" y="6"/>
                      <a:pt x="36" y="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endParaRPr lang="zh-CN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12314" name="Freeform 1394"/>
              <p:cNvSpPr>
                <a:spLocks noChangeArrowheads="1"/>
              </p:cNvSpPr>
              <p:nvPr/>
            </p:nvSpPr>
            <p:spPr bwMode="auto">
              <a:xfrm>
                <a:off x="128092" y="555063"/>
                <a:ext cx="92510" cy="32024"/>
              </a:xfrm>
              <a:custGeom>
                <a:avLst/>
                <a:gdLst>
                  <a:gd name="T0" fmla="*/ 92510 w 20"/>
                  <a:gd name="T1" fmla="*/ 18299 h 7"/>
                  <a:gd name="T2" fmla="*/ 78634 w 20"/>
                  <a:gd name="T3" fmla="*/ 32024 h 7"/>
                  <a:gd name="T4" fmla="*/ 18502 w 20"/>
                  <a:gd name="T5" fmla="*/ 32024 h 7"/>
                  <a:gd name="T6" fmla="*/ 0 w 20"/>
                  <a:gd name="T7" fmla="*/ 18299 h 7"/>
                  <a:gd name="T8" fmla="*/ 0 w 20"/>
                  <a:gd name="T9" fmla="*/ 18299 h 7"/>
                  <a:gd name="T10" fmla="*/ 18502 w 20"/>
                  <a:gd name="T11" fmla="*/ 0 h 7"/>
                  <a:gd name="T12" fmla="*/ 78634 w 20"/>
                  <a:gd name="T13" fmla="*/ 0 h 7"/>
                  <a:gd name="T14" fmla="*/ 92510 w 20"/>
                  <a:gd name="T15" fmla="*/ 18299 h 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0"/>
                  <a:gd name="T25" fmla="*/ 0 h 7"/>
                  <a:gd name="T26" fmla="*/ 20 w 20"/>
                  <a:gd name="T27" fmla="*/ 7 h 7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0" h="7">
                    <a:moveTo>
                      <a:pt x="20" y="4"/>
                    </a:moveTo>
                    <a:cubicBezTo>
                      <a:pt x="20" y="5"/>
                      <a:pt x="19" y="7"/>
                      <a:pt x="17" y="7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2" y="7"/>
                      <a:pt x="0" y="5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9" y="0"/>
                      <a:pt x="20" y="2"/>
                      <a:pt x="20" y="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endParaRPr lang="zh-CN" altLang="en-US">
                  <a:latin typeface="Calibri" panose="020F0502020204030204" pitchFamily="34" charset="0"/>
                </a:endParaRPr>
              </a:p>
            </p:txBody>
          </p:sp>
        </p:grpSp>
      </p:grpSp>
      <p:sp>
        <p:nvSpPr>
          <p:cNvPr id="12315" name="Freeform 1408"/>
          <p:cNvSpPr>
            <a:spLocks noEditPoints="1" noChangeArrowheads="1"/>
          </p:cNvSpPr>
          <p:nvPr/>
        </p:nvSpPr>
        <p:spPr bwMode="auto">
          <a:xfrm>
            <a:off x="4577715" y="3151188"/>
            <a:ext cx="739775" cy="760412"/>
          </a:xfrm>
          <a:custGeom>
            <a:avLst/>
            <a:gdLst>
              <a:gd name="T0" fmla="*/ 582728 w 104"/>
              <a:gd name="T1" fmla="*/ 190283 h 108"/>
              <a:gd name="T2" fmla="*/ 476131 w 104"/>
              <a:gd name="T3" fmla="*/ 260758 h 108"/>
              <a:gd name="T4" fmla="*/ 461918 w 104"/>
              <a:gd name="T5" fmla="*/ 267805 h 108"/>
              <a:gd name="T6" fmla="*/ 440599 w 104"/>
              <a:gd name="T7" fmla="*/ 232568 h 108"/>
              <a:gd name="T8" fmla="*/ 362428 w 104"/>
              <a:gd name="T9" fmla="*/ 91618 h 108"/>
              <a:gd name="T10" fmla="*/ 461918 w 104"/>
              <a:gd name="T11" fmla="*/ 14095 h 108"/>
              <a:gd name="T12" fmla="*/ 561408 w 104"/>
              <a:gd name="T13" fmla="*/ 147998 h 108"/>
              <a:gd name="T14" fmla="*/ 589834 w 104"/>
              <a:gd name="T15" fmla="*/ 183235 h 108"/>
              <a:gd name="T16" fmla="*/ 433492 w 104"/>
              <a:gd name="T17" fmla="*/ 0 h 108"/>
              <a:gd name="T18" fmla="*/ 241619 w 104"/>
              <a:gd name="T19" fmla="*/ 14095 h 108"/>
              <a:gd name="T20" fmla="*/ 142129 w 104"/>
              <a:gd name="T21" fmla="*/ 190283 h 108"/>
              <a:gd name="T22" fmla="*/ 277151 w 104"/>
              <a:gd name="T23" fmla="*/ 218472 h 108"/>
              <a:gd name="T24" fmla="*/ 355322 w 104"/>
              <a:gd name="T25" fmla="*/ 84570 h 108"/>
              <a:gd name="T26" fmla="*/ 355322 w 104"/>
              <a:gd name="T27" fmla="*/ 77523 h 108"/>
              <a:gd name="T28" fmla="*/ 469025 w 104"/>
              <a:gd name="T29" fmla="*/ 761130 h 108"/>
              <a:gd name="T30" fmla="*/ 575621 w 104"/>
              <a:gd name="T31" fmla="*/ 683608 h 108"/>
              <a:gd name="T32" fmla="*/ 625366 w 104"/>
              <a:gd name="T33" fmla="*/ 570848 h 108"/>
              <a:gd name="T34" fmla="*/ 582728 w 104"/>
              <a:gd name="T35" fmla="*/ 535610 h 108"/>
              <a:gd name="T36" fmla="*/ 440599 w 104"/>
              <a:gd name="T37" fmla="*/ 451040 h 108"/>
              <a:gd name="T38" fmla="*/ 405067 w 104"/>
              <a:gd name="T39" fmla="*/ 535610 h 108"/>
              <a:gd name="T40" fmla="*/ 376641 w 104"/>
              <a:gd name="T41" fmla="*/ 613133 h 108"/>
              <a:gd name="T42" fmla="*/ 419280 w 104"/>
              <a:gd name="T43" fmla="*/ 683608 h 108"/>
              <a:gd name="T44" fmla="*/ 639579 w 104"/>
              <a:gd name="T45" fmla="*/ 563800 h 108"/>
              <a:gd name="T46" fmla="*/ 739069 w 104"/>
              <a:gd name="T47" fmla="*/ 486278 h 108"/>
              <a:gd name="T48" fmla="*/ 739069 w 104"/>
              <a:gd name="T49" fmla="*/ 465135 h 108"/>
              <a:gd name="T50" fmla="*/ 518770 w 104"/>
              <a:gd name="T51" fmla="*/ 352375 h 108"/>
              <a:gd name="T52" fmla="*/ 611153 w 104"/>
              <a:gd name="T53" fmla="*/ 507420 h 108"/>
              <a:gd name="T54" fmla="*/ 625366 w 104"/>
              <a:gd name="T55" fmla="*/ 528563 h 108"/>
              <a:gd name="T56" fmla="*/ 639579 w 104"/>
              <a:gd name="T57" fmla="*/ 563800 h 108"/>
              <a:gd name="T58" fmla="*/ 71064 w 104"/>
              <a:gd name="T59" fmla="*/ 338280 h 108"/>
              <a:gd name="T60" fmla="*/ 7106 w 104"/>
              <a:gd name="T61" fmla="*/ 493325 h 108"/>
              <a:gd name="T62" fmla="*/ 120809 w 104"/>
              <a:gd name="T63" fmla="*/ 542658 h 108"/>
              <a:gd name="T64" fmla="*/ 206087 w 104"/>
              <a:gd name="T65" fmla="*/ 401707 h 108"/>
              <a:gd name="T66" fmla="*/ 227406 w 104"/>
              <a:gd name="T67" fmla="*/ 366470 h 108"/>
              <a:gd name="T68" fmla="*/ 220299 w 104"/>
              <a:gd name="T69" fmla="*/ 359423 h 108"/>
              <a:gd name="T70" fmla="*/ 99490 w 104"/>
              <a:gd name="T71" fmla="*/ 303043 h 108"/>
              <a:gd name="T72" fmla="*/ 0 w 104"/>
              <a:gd name="T73" fmla="*/ 310090 h 108"/>
              <a:gd name="T74" fmla="*/ 14213 w 104"/>
              <a:gd name="T75" fmla="*/ 521515 h 108"/>
              <a:gd name="T76" fmla="*/ 120809 w 104"/>
              <a:gd name="T77" fmla="*/ 683608 h 108"/>
              <a:gd name="T78" fmla="*/ 326896 w 104"/>
              <a:gd name="T79" fmla="*/ 683608 h 108"/>
              <a:gd name="T80" fmla="*/ 277151 w 104"/>
              <a:gd name="T81" fmla="*/ 549705 h 108"/>
              <a:gd name="T82" fmla="*/ 127916 w 104"/>
              <a:gd name="T83" fmla="*/ 556753 h 108"/>
              <a:gd name="T84" fmla="*/ 120809 w 104"/>
              <a:gd name="T85" fmla="*/ 556753 h 108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w 104"/>
              <a:gd name="T130" fmla="*/ 0 h 108"/>
              <a:gd name="T131" fmla="*/ 104 w 104"/>
              <a:gd name="T132" fmla="*/ 108 h 108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T129" t="T130" r="T131" b="T132"/>
            <a:pathLst>
              <a:path w="104" h="108">
                <a:moveTo>
                  <a:pt x="83" y="26"/>
                </a:moveTo>
                <a:cubicBezTo>
                  <a:pt x="82" y="27"/>
                  <a:pt x="82" y="27"/>
                  <a:pt x="82" y="27"/>
                </a:cubicBezTo>
                <a:cubicBezTo>
                  <a:pt x="78" y="36"/>
                  <a:pt x="78" y="36"/>
                  <a:pt x="78" y="36"/>
                </a:cubicBezTo>
                <a:cubicBezTo>
                  <a:pt x="67" y="37"/>
                  <a:pt x="67" y="37"/>
                  <a:pt x="67" y="37"/>
                </a:cubicBezTo>
                <a:cubicBezTo>
                  <a:pt x="66" y="38"/>
                  <a:pt x="66" y="38"/>
                  <a:pt x="66" y="38"/>
                </a:cubicBezTo>
                <a:cubicBezTo>
                  <a:pt x="65" y="38"/>
                  <a:pt x="65" y="38"/>
                  <a:pt x="65" y="38"/>
                </a:cubicBezTo>
                <a:cubicBezTo>
                  <a:pt x="53" y="39"/>
                  <a:pt x="53" y="39"/>
                  <a:pt x="53" y="39"/>
                </a:cubicBezTo>
                <a:cubicBezTo>
                  <a:pt x="62" y="33"/>
                  <a:pt x="62" y="33"/>
                  <a:pt x="62" y="33"/>
                </a:cubicBezTo>
                <a:cubicBezTo>
                  <a:pt x="59" y="26"/>
                  <a:pt x="55" y="21"/>
                  <a:pt x="53" y="16"/>
                </a:cubicBezTo>
                <a:cubicBezTo>
                  <a:pt x="52" y="15"/>
                  <a:pt x="52" y="14"/>
                  <a:pt x="51" y="13"/>
                </a:cubicBezTo>
                <a:cubicBezTo>
                  <a:pt x="52" y="11"/>
                  <a:pt x="53" y="10"/>
                  <a:pt x="54" y="9"/>
                </a:cubicBezTo>
                <a:cubicBezTo>
                  <a:pt x="57" y="5"/>
                  <a:pt x="61" y="2"/>
                  <a:pt x="65" y="2"/>
                </a:cubicBezTo>
                <a:cubicBezTo>
                  <a:pt x="67" y="2"/>
                  <a:pt x="69" y="3"/>
                  <a:pt x="71" y="7"/>
                </a:cubicBezTo>
                <a:cubicBezTo>
                  <a:pt x="79" y="21"/>
                  <a:pt x="79" y="21"/>
                  <a:pt x="79" y="21"/>
                </a:cubicBezTo>
                <a:cubicBezTo>
                  <a:pt x="89" y="14"/>
                  <a:pt x="89" y="14"/>
                  <a:pt x="89" y="14"/>
                </a:cubicBezTo>
                <a:lnTo>
                  <a:pt x="83" y="26"/>
                </a:lnTo>
                <a:close/>
                <a:moveTo>
                  <a:pt x="53" y="7"/>
                </a:moveTo>
                <a:cubicBezTo>
                  <a:pt x="55" y="4"/>
                  <a:pt x="58" y="2"/>
                  <a:pt x="61" y="0"/>
                </a:cubicBezTo>
                <a:cubicBezTo>
                  <a:pt x="36" y="0"/>
                  <a:pt x="36" y="0"/>
                  <a:pt x="36" y="0"/>
                </a:cubicBezTo>
                <a:cubicBezTo>
                  <a:pt x="35" y="1"/>
                  <a:pt x="34" y="2"/>
                  <a:pt x="34" y="2"/>
                </a:cubicBezTo>
                <a:cubicBezTo>
                  <a:pt x="34" y="2"/>
                  <a:pt x="34" y="2"/>
                  <a:pt x="34" y="2"/>
                </a:cubicBezTo>
                <a:cubicBezTo>
                  <a:pt x="20" y="27"/>
                  <a:pt x="20" y="27"/>
                  <a:pt x="20" y="27"/>
                </a:cubicBezTo>
                <a:cubicBezTo>
                  <a:pt x="35" y="37"/>
                  <a:pt x="35" y="37"/>
                  <a:pt x="35" y="37"/>
                </a:cubicBezTo>
                <a:cubicBezTo>
                  <a:pt x="36" y="35"/>
                  <a:pt x="38" y="33"/>
                  <a:pt x="39" y="31"/>
                </a:cubicBezTo>
                <a:cubicBezTo>
                  <a:pt x="48" y="15"/>
                  <a:pt x="48" y="15"/>
                  <a:pt x="48" y="15"/>
                </a:cubicBezTo>
                <a:cubicBezTo>
                  <a:pt x="48" y="15"/>
                  <a:pt x="49" y="13"/>
                  <a:pt x="50" y="12"/>
                </a:cubicBezTo>
                <a:cubicBezTo>
                  <a:pt x="50" y="12"/>
                  <a:pt x="50" y="12"/>
                  <a:pt x="50" y="12"/>
                </a:cubicBezTo>
                <a:cubicBezTo>
                  <a:pt x="50" y="11"/>
                  <a:pt x="50" y="11"/>
                  <a:pt x="50" y="11"/>
                </a:cubicBezTo>
                <a:cubicBezTo>
                  <a:pt x="51" y="10"/>
                  <a:pt x="52" y="9"/>
                  <a:pt x="53" y="7"/>
                </a:cubicBezTo>
                <a:close/>
                <a:moveTo>
                  <a:pt x="66" y="108"/>
                </a:moveTo>
                <a:cubicBezTo>
                  <a:pt x="65" y="97"/>
                  <a:pt x="65" y="97"/>
                  <a:pt x="65" y="97"/>
                </a:cubicBezTo>
                <a:cubicBezTo>
                  <a:pt x="81" y="97"/>
                  <a:pt x="81" y="97"/>
                  <a:pt x="81" y="97"/>
                </a:cubicBezTo>
                <a:cubicBezTo>
                  <a:pt x="85" y="96"/>
                  <a:pt x="87" y="95"/>
                  <a:pt x="89" y="93"/>
                </a:cubicBezTo>
                <a:cubicBezTo>
                  <a:pt x="91" y="90"/>
                  <a:pt x="90" y="85"/>
                  <a:pt x="88" y="81"/>
                </a:cubicBezTo>
                <a:cubicBezTo>
                  <a:pt x="88" y="79"/>
                  <a:pt x="87" y="77"/>
                  <a:pt x="86" y="76"/>
                </a:cubicBezTo>
                <a:cubicBezTo>
                  <a:pt x="85" y="76"/>
                  <a:pt x="84" y="76"/>
                  <a:pt x="82" y="76"/>
                </a:cubicBezTo>
                <a:cubicBezTo>
                  <a:pt x="77" y="76"/>
                  <a:pt x="71" y="76"/>
                  <a:pt x="63" y="75"/>
                </a:cubicBezTo>
                <a:cubicBezTo>
                  <a:pt x="62" y="64"/>
                  <a:pt x="62" y="64"/>
                  <a:pt x="62" y="64"/>
                </a:cubicBezTo>
                <a:cubicBezTo>
                  <a:pt x="58" y="75"/>
                  <a:pt x="58" y="75"/>
                  <a:pt x="58" y="75"/>
                </a:cubicBezTo>
                <a:cubicBezTo>
                  <a:pt x="57" y="76"/>
                  <a:pt x="57" y="76"/>
                  <a:pt x="57" y="76"/>
                </a:cubicBezTo>
                <a:cubicBezTo>
                  <a:pt x="57" y="77"/>
                  <a:pt x="57" y="77"/>
                  <a:pt x="57" y="77"/>
                </a:cubicBezTo>
                <a:cubicBezTo>
                  <a:pt x="53" y="87"/>
                  <a:pt x="53" y="87"/>
                  <a:pt x="53" y="87"/>
                </a:cubicBezTo>
                <a:cubicBezTo>
                  <a:pt x="58" y="96"/>
                  <a:pt x="58" y="96"/>
                  <a:pt x="58" y="96"/>
                </a:cubicBezTo>
                <a:cubicBezTo>
                  <a:pt x="59" y="97"/>
                  <a:pt x="59" y="97"/>
                  <a:pt x="59" y="97"/>
                </a:cubicBezTo>
                <a:lnTo>
                  <a:pt x="66" y="108"/>
                </a:lnTo>
                <a:close/>
                <a:moveTo>
                  <a:pt x="90" y="80"/>
                </a:moveTo>
                <a:cubicBezTo>
                  <a:pt x="91" y="83"/>
                  <a:pt x="92" y="87"/>
                  <a:pt x="92" y="91"/>
                </a:cubicBezTo>
                <a:cubicBezTo>
                  <a:pt x="104" y="69"/>
                  <a:pt x="104" y="69"/>
                  <a:pt x="104" y="69"/>
                </a:cubicBezTo>
                <a:cubicBezTo>
                  <a:pt x="104" y="67"/>
                  <a:pt x="104" y="67"/>
                  <a:pt x="104" y="66"/>
                </a:cubicBezTo>
                <a:cubicBezTo>
                  <a:pt x="104" y="66"/>
                  <a:pt x="104" y="66"/>
                  <a:pt x="104" y="66"/>
                </a:cubicBezTo>
                <a:cubicBezTo>
                  <a:pt x="90" y="42"/>
                  <a:pt x="90" y="42"/>
                  <a:pt x="90" y="42"/>
                </a:cubicBezTo>
                <a:cubicBezTo>
                  <a:pt x="73" y="50"/>
                  <a:pt x="73" y="50"/>
                  <a:pt x="73" y="50"/>
                </a:cubicBezTo>
                <a:cubicBezTo>
                  <a:pt x="74" y="52"/>
                  <a:pt x="76" y="54"/>
                  <a:pt x="77" y="56"/>
                </a:cubicBezTo>
                <a:cubicBezTo>
                  <a:pt x="86" y="72"/>
                  <a:pt x="86" y="72"/>
                  <a:pt x="86" y="72"/>
                </a:cubicBezTo>
                <a:cubicBezTo>
                  <a:pt x="86" y="72"/>
                  <a:pt x="87" y="73"/>
                  <a:pt x="88" y="75"/>
                </a:cubicBezTo>
                <a:cubicBezTo>
                  <a:pt x="88" y="75"/>
                  <a:pt x="88" y="75"/>
                  <a:pt x="88" y="75"/>
                </a:cubicBezTo>
                <a:cubicBezTo>
                  <a:pt x="88" y="76"/>
                  <a:pt x="88" y="76"/>
                  <a:pt x="88" y="76"/>
                </a:cubicBezTo>
                <a:cubicBezTo>
                  <a:pt x="89" y="77"/>
                  <a:pt x="89" y="78"/>
                  <a:pt x="90" y="80"/>
                </a:cubicBezTo>
                <a:close/>
                <a:moveTo>
                  <a:pt x="0" y="44"/>
                </a:moveTo>
                <a:cubicBezTo>
                  <a:pt x="10" y="48"/>
                  <a:pt x="10" y="48"/>
                  <a:pt x="10" y="48"/>
                </a:cubicBezTo>
                <a:cubicBezTo>
                  <a:pt x="2" y="62"/>
                  <a:pt x="2" y="62"/>
                  <a:pt x="2" y="62"/>
                </a:cubicBezTo>
                <a:cubicBezTo>
                  <a:pt x="0" y="66"/>
                  <a:pt x="0" y="68"/>
                  <a:pt x="1" y="70"/>
                </a:cubicBezTo>
                <a:cubicBezTo>
                  <a:pt x="3" y="74"/>
                  <a:pt x="8" y="75"/>
                  <a:pt x="12" y="76"/>
                </a:cubicBezTo>
                <a:cubicBezTo>
                  <a:pt x="14" y="76"/>
                  <a:pt x="16" y="77"/>
                  <a:pt x="17" y="77"/>
                </a:cubicBezTo>
                <a:cubicBezTo>
                  <a:pt x="18" y="76"/>
                  <a:pt x="19" y="75"/>
                  <a:pt x="20" y="73"/>
                </a:cubicBezTo>
                <a:cubicBezTo>
                  <a:pt x="22" y="69"/>
                  <a:pt x="26" y="63"/>
                  <a:pt x="29" y="57"/>
                </a:cubicBezTo>
                <a:cubicBezTo>
                  <a:pt x="39" y="62"/>
                  <a:pt x="39" y="62"/>
                  <a:pt x="39" y="62"/>
                </a:cubicBezTo>
                <a:cubicBezTo>
                  <a:pt x="32" y="52"/>
                  <a:pt x="32" y="52"/>
                  <a:pt x="32" y="52"/>
                </a:cubicBezTo>
                <a:cubicBezTo>
                  <a:pt x="32" y="52"/>
                  <a:pt x="32" y="52"/>
                  <a:pt x="32" y="52"/>
                </a:cubicBezTo>
                <a:cubicBezTo>
                  <a:pt x="31" y="51"/>
                  <a:pt x="31" y="51"/>
                  <a:pt x="31" y="51"/>
                </a:cubicBezTo>
                <a:cubicBezTo>
                  <a:pt x="25" y="42"/>
                  <a:pt x="25" y="42"/>
                  <a:pt x="25" y="42"/>
                </a:cubicBezTo>
                <a:cubicBezTo>
                  <a:pt x="14" y="43"/>
                  <a:pt x="14" y="43"/>
                  <a:pt x="14" y="43"/>
                </a:cubicBezTo>
                <a:cubicBezTo>
                  <a:pt x="13" y="43"/>
                  <a:pt x="13" y="43"/>
                  <a:pt x="13" y="43"/>
                </a:cubicBezTo>
                <a:lnTo>
                  <a:pt x="0" y="44"/>
                </a:lnTo>
                <a:close/>
                <a:moveTo>
                  <a:pt x="12" y="78"/>
                </a:moveTo>
                <a:cubicBezTo>
                  <a:pt x="8" y="78"/>
                  <a:pt x="5" y="77"/>
                  <a:pt x="2" y="74"/>
                </a:cubicBezTo>
                <a:cubicBezTo>
                  <a:pt x="15" y="96"/>
                  <a:pt x="15" y="96"/>
                  <a:pt x="15" y="96"/>
                </a:cubicBezTo>
                <a:cubicBezTo>
                  <a:pt x="16" y="97"/>
                  <a:pt x="17" y="97"/>
                  <a:pt x="17" y="97"/>
                </a:cubicBezTo>
                <a:cubicBezTo>
                  <a:pt x="17" y="97"/>
                  <a:pt x="17" y="97"/>
                  <a:pt x="17" y="97"/>
                </a:cubicBezTo>
                <a:cubicBezTo>
                  <a:pt x="46" y="97"/>
                  <a:pt x="46" y="97"/>
                  <a:pt x="46" y="97"/>
                </a:cubicBezTo>
                <a:cubicBezTo>
                  <a:pt x="46" y="78"/>
                  <a:pt x="46" y="78"/>
                  <a:pt x="46" y="78"/>
                </a:cubicBezTo>
                <a:cubicBezTo>
                  <a:pt x="44" y="79"/>
                  <a:pt x="42" y="78"/>
                  <a:pt x="39" y="78"/>
                </a:cubicBezTo>
                <a:cubicBezTo>
                  <a:pt x="21" y="78"/>
                  <a:pt x="21" y="78"/>
                  <a:pt x="21" y="78"/>
                </a:cubicBezTo>
                <a:cubicBezTo>
                  <a:pt x="21" y="79"/>
                  <a:pt x="19" y="79"/>
                  <a:pt x="18" y="79"/>
                </a:cubicBezTo>
                <a:cubicBezTo>
                  <a:pt x="18" y="79"/>
                  <a:pt x="18" y="79"/>
                  <a:pt x="18" y="79"/>
                </a:cubicBezTo>
                <a:cubicBezTo>
                  <a:pt x="17" y="79"/>
                  <a:pt x="17" y="79"/>
                  <a:pt x="17" y="79"/>
                </a:cubicBezTo>
                <a:cubicBezTo>
                  <a:pt x="16" y="79"/>
                  <a:pt x="14" y="78"/>
                  <a:pt x="12" y="78"/>
                </a:cubicBezTo>
                <a:close/>
              </a:path>
            </a:pathLst>
          </a:custGeom>
          <a:solidFill>
            <a:srgbClr val="FFFFFF"/>
          </a:solidFill>
          <a:ln w="9525">
            <a:noFill/>
            <a:miter lim="800000"/>
          </a:ln>
        </p:spPr>
        <p:txBody>
          <a:bodyPr/>
          <a:lstStyle/>
          <a:p>
            <a:endParaRPr lang="zh-CN" altLang="en-US">
              <a:latin typeface="Calibri" panose="020F0502020204030204" pitchFamily="34" charset="0"/>
            </a:endParaRPr>
          </a:p>
        </p:txBody>
      </p:sp>
      <p:pic>
        <p:nvPicPr>
          <p:cNvPr id="29" name="图片 28" descr="院徽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696559" y="188640"/>
            <a:ext cx="2154535" cy="160871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300">
        <p159:morph option="byObject"/>
      </p:transition>
    </mc:Choice>
    <mc:Fallback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504825" y="1285240"/>
            <a:ext cx="11060430" cy="5482590"/>
          </a:xfrm>
          <a:prstGeom prst="rect">
            <a:avLst/>
          </a:prstGeom>
          <a:solidFill>
            <a:srgbClr val="E4E4E4"/>
          </a:solidFill>
          <a:ln w="19050">
            <a:solidFill>
              <a:srgbClr val="1A98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218875" y="1023956"/>
            <a:ext cx="1610814" cy="521970"/>
          </a:xfrm>
          <a:prstGeom prst="rect">
            <a:avLst/>
          </a:prstGeom>
          <a:solidFill>
            <a:srgbClr val="1A9895"/>
          </a:solidFill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+mn-ea"/>
              </a:rPr>
              <a:t>变形图像</a:t>
            </a:r>
            <a:endParaRPr lang="zh-CN" altLang="en-US" sz="28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0" name="矩形 9"/>
          <p:cNvSpPr/>
          <p:nvPr>
            <p:custDataLst>
              <p:tags r:id="rId1"/>
            </p:custDataLst>
          </p:nvPr>
        </p:nvSpPr>
        <p:spPr>
          <a:xfrm>
            <a:off x="9163050" y="2215515"/>
            <a:ext cx="2341245" cy="401764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indent="127000">
              <a:lnSpc>
                <a:spcPct val="150000"/>
              </a:lnSpc>
            </a:pPr>
            <a:endParaRPr altLang="zh-CN" sz="2800" kern="0" dirty="0">
              <a:solidFill>
                <a:schemeClr val="tx1"/>
              </a:solidFill>
              <a:latin typeface="+mn-ea"/>
            </a:endParaRPr>
          </a:p>
          <a:p>
            <a:pPr indent="127000">
              <a:lnSpc>
                <a:spcPct val="150000"/>
              </a:lnSpc>
            </a:pPr>
            <a:endParaRPr altLang="zh-CN" sz="2800" kern="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785794" y="402923"/>
            <a:ext cx="865206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u="sng" dirty="0">
                <a:solidFill>
                  <a:srgbClr val="1A9895"/>
                </a:solidFill>
                <a:latin typeface="+mn-ea"/>
              </a:rPr>
              <a:t>2.5</a:t>
            </a:r>
            <a:endParaRPr lang="zh-CN" altLang="en-US" sz="3200" u="sng" dirty="0">
              <a:solidFill>
                <a:srgbClr val="1A9895"/>
              </a:solidFill>
              <a:latin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863840" y="4385310"/>
            <a:ext cx="3309620" cy="2036445"/>
          </a:xfrm>
          <a:prstGeom prst="rect">
            <a:avLst/>
          </a:prstGeom>
        </p:spPr>
        <p:txBody>
          <a:bodyPr wrap="square">
            <a:noAutofit/>
          </a:bodyPr>
          <a:p>
            <a:pPr indent="127000">
              <a:lnSpc>
                <a:spcPct val="150000"/>
              </a:lnSpc>
            </a:pPr>
            <a:r>
              <a:rPr lang="zh-CN" altLang="en-US" sz="1600" kern="0" dirty="0">
                <a:latin typeface="+mn-ea"/>
              </a:rPr>
              <a:t>横向网格尺寸：</a:t>
            </a:r>
            <a:r>
              <a:rPr lang="en-US" altLang="zh-CN" sz="1600" kern="0" dirty="0">
                <a:latin typeface="+mn-ea"/>
              </a:rPr>
              <a:t>0.1m</a:t>
            </a:r>
            <a:endParaRPr lang="en-US" altLang="zh-CN" sz="1600" kern="0" dirty="0">
              <a:latin typeface="+mn-ea"/>
            </a:endParaRPr>
          </a:p>
          <a:p>
            <a:pPr indent="127000">
              <a:lnSpc>
                <a:spcPct val="150000"/>
              </a:lnSpc>
            </a:pPr>
            <a:r>
              <a:rPr lang="zh-CN" altLang="en-US" sz="1600" kern="0" dirty="0">
                <a:latin typeface="+mn-ea"/>
              </a:rPr>
              <a:t>纵向网格尺寸：</a:t>
            </a:r>
            <a:r>
              <a:rPr lang="en-US" altLang="zh-CN" sz="1600" kern="0" dirty="0">
                <a:latin typeface="+mn-ea"/>
              </a:rPr>
              <a:t>0.1m</a:t>
            </a:r>
            <a:endParaRPr lang="en-US" altLang="zh-CN" sz="1600" kern="0" dirty="0">
              <a:latin typeface="+mn-ea"/>
            </a:endParaRPr>
          </a:p>
          <a:p>
            <a:pPr indent="127000">
              <a:lnSpc>
                <a:spcPct val="150000"/>
              </a:lnSpc>
            </a:pPr>
            <a:r>
              <a:rPr lang="zh-CN" altLang="en-US" sz="1600" kern="0" dirty="0">
                <a:latin typeface="+mn-ea"/>
              </a:rPr>
              <a:t>单元数：</a:t>
            </a:r>
            <a:r>
              <a:rPr lang="en-US" altLang="zh-CN" sz="1600" kern="0" dirty="0">
                <a:latin typeface="+mn-ea"/>
              </a:rPr>
              <a:t>4000</a:t>
            </a:r>
            <a:r>
              <a:rPr lang="zh-CN" altLang="en-US" sz="1600" kern="0" dirty="0">
                <a:latin typeface="+mn-ea"/>
              </a:rPr>
              <a:t>个</a:t>
            </a:r>
            <a:endParaRPr lang="en-US" altLang="zh-CN" sz="1600" kern="0" dirty="0">
              <a:latin typeface="+mn-ea"/>
            </a:endParaRPr>
          </a:p>
          <a:p>
            <a:pPr indent="127000">
              <a:lnSpc>
                <a:spcPct val="150000"/>
              </a:lnSpc>
            </a:pPr>
            <a:r>
              <a:rPr lang="zh-CN" altLang="en-US" sz="1600" kern="0" dirty="0">
                <a:solidFill>
                  <a:schemeClr val="tx1"/>
                </a:solidFill>
                <a:latin typeface="+mn-ea"/>
              </a:rPr>
              <a:t>节点数：</a:t>
            </a:r>
            <a:r>
              <a:rPr lang="en-US" altLang="zh-CN" sz="1600" kern="0" dirty="0">
                <a:solidFill>
                  <a:schemeClr val="tx1"/>
                </a:solidFill>
                <a:latin typeface="+mn-ea"/>
              </a:rPr>
              <a:t>2121</a:t>
            </a:r>
            <a:r>
              <a:rPr lang="zh-CN" altLang="en-US" sz="1600" kern="0" dirty="0">
                <a:solidFill>
                  <a:schemeClr val="tx1"/>
                </a:solidFill>
                <a:latin typeface="+mn-ea"/>
              </a:rPr>
              <a:t>个</a:t>
            </a:r>
            <a:endParaRPr lang="zh-CN" altLang="en-US" sz="1600" kern="0" dirty="0">
              <a:solidFill>
                <a:schemeClr val="tx1"/>
              </a:solidFill>
              <a:latin typeface="+mn-ea"/>
            </a:endParaRPr>
          </a:p>
          <a:p>
            <a:pPr indent="127000">
              <a:lnSpc>
                <a:spcPct val="150000"/>
              </a:lnSpc>
            </a:pPr>
            <a:r>
              <a:rPr lang="en-US" altLang="zh-CN" sz="1600" kern="0" dirty="0">
                <a:solidFill>
                  <a:schemeClr val="accent6"/>
                </a:solidFill>
                <a:latin typeface="+mn-ea"/>
                <a:sym typeface="+mn-ea"/>
              </a:rPr>
              <a:t>%</a:t>
            </a:r>
            <a:r>
              <a:rPr lang="zh-CN" altLang="en-US" sz="1600" kern="0" dirty="0">
                <a:solidFill>
                  <a:schemeClr val="accent6"/>
                </a:solidFill>
                <a:latin typeface="+mn-ea"/>
                <a:sym typeface="+mn-ea"/>
              </a:rPr>
              <a:t>为便于观察，将位移放大</a:t>
            </a:r>
            <a:r>
              <a:rPr lang="en-US" altLang="zh-CN" sz="1600" kern="0" dirty="0">
                <a:solidFill>
                  <a:schemeClr val="accent6"/>
                </a:solidFill>
                <a:latin typeface="+mn-ea"/>
                <a:sym typeface="+mn-ea"/>
              </a:rPr>
              <a:t>20</a:t>
            </a:r>
            <a:r>
              <a:rPr lang="zh-CN" altLang="en-US" sz="1600" kern="0" dirty="0">
                <a:solidFill>
                  <a:schemeClr val="accent6"/>
                </a:solidFill>
                <a:latin typeface="+mn-ea"/>
                <a:sym typeface="+mn-ea"/>
              </a:rPr>
              <a:t>倍</a:t>
            </a:r>
            <a:endParaRPr lang="zh-CN" altLang="en-US" sz="1600" kern="0" dirty="0">
              <a:solidFill>
                <a:schemeClr val="tx1"/>
              </a:solidFill>
              <a:latin typeface="+mn-ea"/>
            </a:endParaRPr>
          </a:p>
          <a:p>
            <a:pPr indent="127000">
              <a:lnSpc>
                <a:spcPct val="200000"/>
              </a:lnSpc>
            </a:pPr>
            <a:endParaRPr lang="zh-CN" altLang="en-US" sz="1600" kern="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" name="矩形 10"/>
          <p:cNvSpPr/>
          <p:nvPr>
            <p:custDataLst>
              <p:tags r:id="rId3"/>
            </p:custDataLst>
          </p:nvPr>
        </p:nvSpPr>
        <p:spPr>
          <a:xfrm>
            <a:off x="1491615" y="403225"/>
            <a:ext cx="4300220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>
                <a:latin typeface="+mj-ea"/>
                <a:ea typeface="+mj-ea"/>
              </a:rPr>
              <a:t>求解及</a:t>
            </a:r>
            <a:r>
              <a:rPr lang="zh-CN" altLang="en-US" sz="3200" dirty="0">
                <a:latin typeface="+mj-ea"/>
                <a:ea typeface="+mj-ea"/>
              </a:rPr>
              <a:t>后处理</a:t>
            </a:r>
            <a:endParaRPr lang="zh-CN" altLang="en-US" sz="3200" dirty="0">
              <a:latin typeface="+mj-ea"/>
              <a:ea typeface="+mj-ea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647065" y="1339215"/>
            <a:ext cx="8803640" cy="304609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sz="1600" b="0" kern="0">
                <a:latin typeface="+mn-ea"/>
              </a:rPr>
              <a:t>figure;for i=1:n_ele  </a:t>
            </a:r>
            <a:endParaRPr sz="1600" b="0" kern="0">
              <a:latin typeface="+mn-ea"/>
            </a:endParaRPr>
          </a:p>
          <a:p>
            <a:pPr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sz="1600" b="0" kern="0">
                <a:latin typeface="+mn-ea"/>
              </a:rPr>
              <a:t> </a:t>
            </a:r>
            <a:r>
              <a:rPr lang="en-US" sz="1600" b="0" kern="0">
                <a:latin typeface="+mn-ea"/>
              </a:rPr>
              <a:t>   </a:t>
            </a:r>
            <a:r>
              <a:rPr sz="1600" b="0" kern="0">
                <a:latin typeface="+mn-ea"/>
              </a:rPr>
              <a:t>patch(node(ele(i,2:4),2),node(ele(i,2:4),3),'w','FaceColor','none','LineStyle','-')    hold on;</a:t>
            </a:r>
            <a:endParaRPr sz="1600" b="0" kern="0">
              <a:latin typeface="+mn-ea"/>
            </a:endParaRPr>
          </a:p>
          <a:p>
            <a:pPr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sz="1600" b="0" kern="0">
                <a:latin typeface="+mn-ea"/>
              </a:rPr>
              <a:t>    </a:t>
            </a:r>
            <a:r>
              <a:rPr sz="1600" b="0" kern="0">
                <a:latin typeface="+mn-ea"/>
              </a:rPr>
              <a:t>patch(x1(ele(i,2:4)),y1(ele(i,2:4)),'w','FaceColor','none','EdgeColor','r');endset(gca,'FontName','Times New Roman','FontSize',14);</a:t>
            </a:r>
            <a:endParaRPr sz="1600" b="0" kern="0">
              <a:latin typeface="+mn-ea"/>
            </a:endParaRPr>
          </a:p>
          <a:p>
            <a:pPr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sz="1600" b="0" kern="0">
                <a:latin typeface="+mn-ea"/>
              </a:rPr>
              <a:t>legend('\fontname{宋体}\fontsize{14}初始形态','\fontname{宋体}\fontsize{14}加载形态')</a:t>
            </a:r>
            <a:endParaRPr sz="1600" b="0" kern="0">
              <a:latin typeface="+mn-ea"/>
            </a:endParaRPr>
          </a:p>
        </p:txBody>
      </p:sp>
      <p:pic>
        <p:nvPicPr>
          <p:cNvPr id="2" name="图片 1" descr="untitled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1000" y="4385310"/>
            <a:ext cx="5717540" cy="22872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300">
        <p159:morph option="byObject"/>
      </p:transition>
    </mc:Choice>
    <mc:Fallback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785794" y="402923"/>
            <a:ext cx="865206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u="sng" dirty="0">
                <a:solidFill>
                  <a:srgbClr val="1A9895"/>
                </a:solidFill>
              </a:rPr>
              <a:t>03</a:t>
            </a:r>
            <a:endParaRPr lang="zh-CN" altLang="en-US" sz="4000" u="sng" dirty="0">
              <a:solidFill>
                <a:srgbClr val="1A9895"/>
              </a:solidFill>
            </a:endParaRPr>
          </a:p>
        </p:txBody>
      </p:sp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9163050" y="2215515"/>
            <a:ext cx="2341245" cy="401764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indent="127000">
              <a:lnSpc>
                <a:spcPct val="150000"/>
              </a:lnSpc>
            </a:pPr>
            <a:endParaRPr altLang="zh-CN" sz="2800" kern="0" dirty="0">
              <a:solidFill>
                <a:schemeClr val="tx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indent="127000">
              <a:lnSpc>
                <a:spcPct val="150000"/>
              </a:lnSpc>
            </a:pPr>
            <a:endParaRPr altLang="zh-CN" sz="2800" kern="0" dirty="0">
              <a:solidFill>
                <a:schemeClr val="tx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>
            <p:custDataLst>
              <p:tags r:id="rId3"/>
            </p:custDataLst>
          </p:nvPr>
        </p:nvSpPr>
        <p:spPr>
          <a:xfrm>
            <a:off x="172085" y="1356360"/>
            <a:ext cx="10964545" cy="5114290"/>
          </a:xfrm>
          <a:prstGeom prst="rect">
            <a:avLst/>
          </a:prstGeom>
          <a:solidFill>
            <a:srgbClr val="E4E4E4"/>
          </a:solidFill>
          <a:ln w="19050">
            <a:solidFill>
              <a:srgbClr val="1A98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>
            <p:custDataLst>
              <p:tags r:id="rId4"/>
            </p:custDataLst>
          </p:nvPr>
        </p:nvSpPr>
        <p:spPr>
          <a:xfrm>
            <a:off x="4432272" y="1109980"/>
            <a:ext cx="2793650" cy="523220"/>
          </a:xfrm>
          <a:prstGeom prst="rect">
            <a:avLst/>
          </a:prstGeom>
          <a:solidFill>
            <a:srgbClr val="1A9895"/>
          </a:solidFill>
        </p:spPr>
        <p:txBody>
          <a:bodyPr wrap="square">
            <a:spAutoFit/>
          </a:bodyPr>
          <a:lstStyle/>
          <a:p>
            <a:pPr algn="ctr"/>
            <a:r>
              <a:rPr lang="zh-CN" altLang="en-US" sz="2800" dirty="0">
                <a:solidFill>
                  <a:schemeClr val="bg1"/>
                </a:solidFill>
              </a:rPr>
              <a:t>基本信息及网格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11" name="矩形 10"/>
          <p:cNvSpPr/>
          <p:nvPr>
            <p:custDataLst>
              <p:tags r:id="rId5"/>
            </p:custDataLst>
          </p:nvPr>
        </p:nvSpPr>
        <p:spPr>
          <a:xfrm>
            <a:off x="1593317" y="433403"/>
            <a:ext cx="2538863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>
                <a:latin typeface="+mj-ea"/>
                <a:ea typeface="+mj-ea"/>
              </a:rPr>
              <a:t>Abaqus</a:t>
            </a:r>
            <a:r>
              <a:rPr lang="zh-CN" altLang="en-US" sz="3200" dirty="0">
                <a:latin typeface="+mj-ea"/>
                <a:ea typeface="+mj-ea"/>
              </a:rPr>
              <a:t>模型</a:t>
            </a:r>
            <a:endParaRPr lang="zh-CN" altLang="en-US" sz="3200" dirty="0">
              <a:latin typeface="+mj-ea"/>
              <a:ea typeface="+mj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7705" y="3175276"/>
            <a:ext cx="1972128" cy="2514267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36100" y="3172359"/>
            <a:ext cx="2269007" cy="876306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36100" y="3917576"/>
            <a:ext cx="2269007" cy="177196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192131" y="3179047"/>
            <a:ext cx="2657475" cy="113347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413687" y="5056889"/>
            <a:ext cx="4438650" cy="638175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11"/>
          <a:srcRect l="1468" t="24263" r="5431" b="24426"/>
          <a:stretch>
            <a:fillRect/>
          </a:stretch>
        </p:blipFill>
        <p:spPr>
          <a:xfrm>
            <a:off x="2352845" y="1568394"/>
            <a:ext cx="6929210" cy="156443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300">
        <p159:morph option="byObject"/>
      </p:transition>
    </mc:Choice>
    <mc:Fallback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785794" y="402923"/>
            <a:ext cx="865206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1" i="0" u="sng" strike="noStrike" kern="1200" cap="none" spc="0" normalizeH="0" baseline="0" noProof="0" dirty="0">
                <a:ln>
                  <a:noFill/>
                </a:ln>
                <a:solidFill>
                  <a:srgbClr val="1A9895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03</a:t>
            </a:r>
            <a:endParaRPr kumimoji="0" lang="zh-CN" altLang="en-US" sz="4000" b="0" i="0" u="sng" strike="noStrike" kern="1200" cap="none" spc="0" normalizeH="0" baseline="0" noProof="0" dirty="0">
              <a:ln>
                <a:noFill/>
              </a:ln>
              <a:solidFill>
                <a:srgbClr val="1A9895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9163050" y="2215515"/>
            <a:ext cx="2341245" cy="401764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0" marR="0" lvl="0" indent="1270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altLang="zh-CN" sz="2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 marL="0" marR="0" lvl="0" indent="1270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altLang="zh-CN" sz="2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矩形 5"/>
          <p:cNvSpPr/>
          <p:nvPr>
            <p:custDataLst>
              <p:tags r:id="rId3"/>
            </p:custDataLst>
          </p:nvPr>
        </p:nvSpPr>
        <p:spPr>
          <a:xfrm>
            <a:off x="-87891" y="1371288"/>
            <a:ext cx="10964545" cy="5114290"/>
          </a:xfrm>
          <a:prstGeom prst="rect">
            <a:avLst/>
          </a:prstGeom>
          <a:solidFill>
            <a:srgbClr val="E4E4E4"/>
          </a:solidFill>
          <a:ln w="19050">
            <a:solidFill>
              <a:srgbClr val="1A98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21" name="矩形 20"/>
          <p:cNvSpPr/>
          <p:nvPr>
            <p:custDataLst>
              <p:tags r:id="rId4"/>
            </p:custDataLst>
          </p:nvPr>
        </p:nvSpPr>
        <p:spPr>
          <a:xfrm>
            <a:off x="4124306" y="1109678"/>
            <a:ext cx="3060102" cy="523220"/>
          </a:xfrm>
          <a:prstGeom prst="rect">
            <a:avLst/>
          </a:prstGeom>
          <a:solidFill>
            <a:srgbClr val="1A9895"/>
          </a:solidFill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边界条件及荷载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矩形 10"/>
          <p:cNvSpPr/>
          <p:nvPr>
            <p:custDataLst>
              <p:tags r:id="rId5"/>
            </p:custDataLst>
          </p:nvPr>
        </p:nvSpPr>
        <p:spPr>
          <a:xfrm>
            <a:off x="1593317" y="433403"/>
            <a:ext cx="2538863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Abaqus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模型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6"/>
          <a:srcRect l="606" t="13574" r="-606"/>
          <a:stretch>
            <a:fillRect/>
          </a:stretch>
        </p:blipFill>
        <p:spPr>
          <a:xfrm>
            <a:off x="1218397" y="3842629"/>
            <a:ext cx="2857500" cy="181927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90447" y="3842628"/>
            <a:ext cx="2943225" cy="1819275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2398586" y="5860383"/>
            <a:ext cx="1963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左支座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338293" y="5860383"/>
            <a:ext cx="1963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右支座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8"/>
          <a:srcRect t="20897" b="36035"/>
          <a:stretch>
            <a:fillRect/>
          </a:stretch>
        </p:blipFill>
        <p:spPr>
          <a:xfrm>
            <a:off x="294640" y="1725607"/>
            <a:ext cx="11725275" cy="20306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300">
        <p159:morph option="byObject"/>
      </p:transition>
    </mc:Choice>
    <mc:Fallback>
      <p:transition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785794" y="402923"/>
            <a:ext cx="865206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u="sng" dirty="0">
                <a:solidFill>
                  <a:srgbClr val="1A9895"/>
                </a:solidFill>
              </a:rPr>
              <a:t>04</a:t>
            </a:r>
            <a:endParaRPr lang="zh-CN" altLang="en-US" sz="4000" u="sng" dirty="0">
              <a:solidFill>
                <a:srgbClr val="1A9895"/>
              </a:solidFill>
            </a:endParaRPr>
          </a:p>
        </p:txBody>
      </p:sp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9163050" y="2215515"/>
            <a:ext cx="2341245" cy="401764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indent="127000">
              <a:lnSpc>
                <a:spcPct val="150000"/>
              </a:lnSpc>
            </a:pPr>
            <a:endParaRPr altLang="zh-CN" sz="2800" kern="0" dirty="0">
              <a:solidFill>
                <a:schemeClr val="tx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indent="127000">
              <a:lnSpc>
                <a:spcPct val="150000"/>
              </a:lnSpc>
            </a:pPr>
            <a:endParaRPr altLang="zh-CN" sz="2800" kern="0" dirty="0">
              <a:solidFill>
                <a:schemeClr val="tx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>
            <p:custDataLst>
              <p:tags r:id="rId3"/>
            </p:custDataLst>
          </p:nvPr>
        </p:nvSpPr>
        <p:spPr>
          <a:xfrm>
            <a:off x="172085" y="1356360"/>
            <a:ext cx="10964545" cy="5114290"/>
          </a:xfrm>
          <a:prstGeom prst="rect">
            <a:avLst/>
          </a:prstGeom>
          <a:solidFill>
            <a:srgbClr val="E4E4E4"/>
          </a:solidFill>
          <a:ln w="19050">
            <a:solidFill>
              <a:srgbClr val="1A98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>
            <p:custDataLst>
              <p:tags r:id="rId4"/>
            </p:custDataLst>
          </p:nvPr>
        </p:nvSpPr>
        <p:spPr>
          <a:xfrm>
            <a:off x="4640580" y="1109980"/>
            <a:ext cx="2369185" cy="521970"/>
          </a:xfrm>
          <a:prstGeom prst="rect">
            <a:avLst/>
          </a:prstGeom>
          <a:solidFill>
            <a:srgbClr val="1A9895"/>
          </a:solidFill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</a:rPr>
              <a:t>节点位移对比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11" name="矩形 10"/>
          <p:cNvSpPr/>
          <p:nvPr>
            <p:custDataLst>
              <p:tags r:id="rId5"/>
            </p:custDataLst>
          </p:nvPr>
        </p:nvSpPr>
        <p:spPr>
          <a:xfrm>
            <a:off x="1593317" y="433403"/>
            <a:ext cx="2538863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sz="3200" dirty="0">
                <a:latin typeface="+mj-ea"/>
                <a:ea typeface="+mj-ea"/>
              </a:rPr>
              <a:t>对比分析</a:t>
            </a:r>
            <a:endParaRPr lang="zh-CN" sz="3200" dirty="0">
              <a:latin typeface="+mj-ea"/>
              <a:ea typeface="+mj-ea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6"/>
          <a:srcRect b="22715"/>
          <a:stretch>
            <a:fillRect/>
          </a:stretch>
        </p:blipFill>
        <p:spPr>
          <a:xfrm>
            <a:off x="-103916" y="506786"/>
            <a:ext cx="11725275" cy="3643873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7"/>
          <a:srcRect l="7709" t="14802" r="11110" b="37206"/>
          <a:stretch>
            <a:fillRect/>
          </a:stretch>
        </p:blipFill>
        <p:spPr>
          <a:xfrm>
            <a:off x="570642" y="4720812"/>
            <a:ext cx="3714488" cy="885873"/>
          </a:xfrm>
          <a:prstGeom prst="rect">
            <a:avLst/>
          </a:prstGeom>
        </p:spPr>
      </p:pic>
      <p:graphicFrame>
        <p:nvGraphicFramePr>
          <p:cNvPr id="15" name="表格 14"/>
          <p:cNvGraphicFramePr>
            <a:graphicFrameLocks noGrp="1"/>
          </p:cNvGraphicFramePr>
          <p:nvPr/>
        </p:nvGraphicFramePr>
        <p:xfrm>
          <a:off x="5017621" y="4351217"/>
          <a:ext cx="5168900" cy="17830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62311"/>
                <a:gridCol w="682914"/>
                <a:gridCol w="692019"/>
                <a:gridCol w="682914"/>
                <a:gridCol w="682914"/>
                <a:gridCol w="682914"/>
                <a:gridCol w="682914"/>
              </a:tblGrid>
              <a:tr h="19812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</a:rPr>
                        <a:t>位移（</a:t>
                      </a:r>
                      <a:r>
                        <a:rPr lang="en-US" sz="1200" u="none" strike="noStrike">
                          <a:effectLst/>
                        </a:rPr>
                        <a:t>mm）</a:t>
                      </a:r>
                      <a:endParaRPr lang="en-US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</a:rPr>
                        <a:t>有限元</a:t>
                      </a:r>
                      <a:endParaRPr lang="zh-CN" altLang="en-US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 hMerge="1"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matlab</a:t>
                      </a:r>
                      <a:endParaRPr lang="en-US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 hMerge="1"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</a:rPr>
                        <a:t>误差（</a:t>
                      </a:r>
                      <a:r>
                        <a:rPr lang="en-US" altLang="zh-CN" sz="1200" u="none" strike="noStrike">
                          <a:effectLst/>
                        </a:rPr>
                        <a:t>%</a:t>
                      </a:r>
                      <a:r>
                        <a:rPr lang="zh-CN" altLang="en-US" sz="1200" u="none" strike="noStrike">
                          <a:effectLst/>
                        </a:rPr>
                        <a:t>）</a:t>
                      </a:r>
                      <a:endParaRPr lang="zh-CN" altLang="en-US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 hMerge="1">
                  <a:tcPr/>
                </a:tc>
              </a:tr>
              <a:tr h="1981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node</a:t>
                      </a:r>
                      <a:endParaRPr lang="en-US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X</a:t>
                      </a:r>
                      <a:endParaRPr lang="en-US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Y</a:t>
                      </a:r>
                      <a:endParaRPr lang="en-US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X</a:t>
                      </a:r>
                      <a:endParaRPr lang="en-US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Y</a:t>
                      </a:r>
                      <a:endParaRPr lang="en-US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X</a:t>
                      </a:r>
                      <a:endParaRPr lang="en-US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Y</a:t>
                      </a:r>
                      <a:endParaRPr lang="en-US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</a:tr>
              <a:tr h="1981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26</a:t>
                      </a:r>
                      <a:endParaRPr lang="en-US" altLang="zh-CN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0.2987 </a:t>
                      </a:r>
                      <a:endParaRPr lang="en-US" altLang="zh-CN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-1.6720 </a:t>
                      </a:r>
                      <a:endParaRPr lang="en-US" altLang="zh-CN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0.3001 </a:t>
                      </a:r>
                      <a:endParaRPr lang="en-US" altLang="zh-CN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-1.6749 </a:t>
                      </a:r>
                      <a:endParaRPr lang="en-US" altLang="zh-CN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-0.4582 </a:t>
                      </a:r>
                      <a:endParaRPr lang="en-US" altLang="zh-CN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-0.1736 </a:t>
                      </a:r>
                      <a:endParaRPr lang="en-US" altLang="zh-CN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</a:tr>
              <a:tr h="1981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51</a:t>
                      </a:r>
                      <a:endParaRPr lang="en-US" altLang="zh-CN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0.7089 </a:t>
                      </a:r>
                      <a:endParaRPr lang="en-US" altLang="zh-CN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-2.2415 </a:t>
                      </a:r>
                      <a:endParaRPr lang="en-US" altLang="zh-CN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0.7103 </a:t>
                      </a:r>
                      <a:endParaRPr lang="en-US" altLang="zh-CN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-2.2444 </a:t>
                      </a:r>
                      <a:endParaRPr lang="en-US" altLang="zh-CN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-0.1926 </a:t>
                      </a:r>
                      <a:endParaRPr lang="en-US" altLang="zh-CN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-0.1311 </a:t>
                      </a:r>
                      <a:endParaRPr lang="en-US" altLang="zh-CN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</a:tr>
              <a:tr h="1981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76</a:t>
                      </a:r>
                      <a:endParaRPr lang="en-US" altLang="zh-CN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1.1191 </a:t>
                      </a:r>
                      <a:endParaRPr lang="en-US" altLang="zh-CN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-1.6803 </a:t>
                      </a:r>
                      <a:endParaRPr lang="en-US" altLang="zh-CN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1.1205 </a:t>
                      </a:r>
                      <a:endParaRPr lang="en-US" altLang="zh-CN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-1.6833 </a:t>
                      </a:r>
                      <a:endParaRPr lang="en-US" altLang="zh-CN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-0.1220 </a:t>
                      </a:r>
                      <a:endParaRPr lang="en-US" altLang="zh-CN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-0.1782 </a:t>
                      </a:r>
                      <a:endParaRPr lang="en-US" altLang="zh-CN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</a:tr>
              <a:tr h="1981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556</a:t>
                      </a:r>
                      <a:endParaRPr lang="en-US" altLang="zh-CN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0.7097 </a:t>
                      </a:r>
                      <a:endParaRPr lang="en-US" altLang="zh-CN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-2.2617 </a:t>
                      </a:r>
                      <a:endParaRPr lang="en-US" altLang="zh-CN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0.7111 </a:t>
                      </a:r>
                      <a:endParaRPr lang="en-US" altLang="zh-CN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-2.2646 </a:t>
                      </a:r>
                      <a:endParaRPr lang="en-US" altLang="zh-CN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-0.1936 </a:t>
                      </a:r>
                      <a:endParaRPr lang="en-US" altLang="zh-CN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-0.1301 </a:t>
                      </a:r>
                      <a:endParaRPr lang="en-US" altLang="zh-CN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</a:tr>
              <a:tr h="1981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1061</a:t>
                      </a:r>
                      <a:endParaRPr lang="en-US" altLang="zh-CN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0.7106 </a:t>
                      </a:r>
                      <a:endParaRPr lang="en-US" altLang="zh-CN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-2.2697 </a:t>
                      </a:r>
                      <a:endParaRPr lang="en-US" altLang="zh-CN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0.7119 </a:t>
                      </a:r>
                      <a:endParaRPr lang="en-US" altLang="zh-CN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-2.2727 </a:t>
                      </a:r>
                      <a:endParaRPr lang="en-US" altLang="zh-CN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-0.1945 </a:t>
                      </a:r>
                      <a:endParaRPr lang="en-US" altLang="zh-CN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-0.1295 </a:t>
                      </a:r>
                      <a:endParaRPr lang="en-US" altLang="zh-CN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</a:tr>
              <a:tr h="1981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1566</a:t>
                      </a:r>
                      <a:endParaRPr lang="en-US" altLang="zh-CN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0.7114 </a:t>
                      </a:r>
                      <a:endParaRPr lang="en-US" altLang="zh-CN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-2.2664 </a:t>
                      </a:r>
                      <a:endParaRPr lang="en-US" altLang="zh-CN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0.7128 </a:t>
                      </a:r>
                      <a:endParaRPr lang="en-US" altLang="zh-CN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-2.2694 </a:t>
                      </a:r>
                      <a:endParaRPr lang="en-US" altLang="zh-CN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-0.1955 </a:t>
                      </a:r>
                      <a:endParaRPr lang="en-US" altLang="zh-CN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-0.1298 </a:t>
                      </a:r>
                      <a:endParaRPr lang="en-US" altLang="zh-CN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</a:tr>
              <a:tr h="1981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2071</a:t>
                      </a:r>
                      <a:endParaRPr lang="en-US" altLang="zh-CN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0.7123 </a:t>
                      </a:r>
                      <a:endParaRPr lang="en-US" altLang="zh-CN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-2.2510 </a:t>
                      </a:r>
                      <a:endParaRPr lang="en-US" altLang="zh-CN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0.7137 </a:t>
                      </a:r>
                      <a:endParaRPr lang="en-US" altLang="zh-CN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-2.2539 </a:t>
                      </a:r>
                      <a:endParaRPr lang="en-US" altLang="zh-CN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-0.1964 </a:t>
                      </a:r>
                      <a:endParaRPr lang="en-US" altLang="zh-CN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-0.1307 </a:t>
                      </a:r>
                      <a:endParaRPr lang="en-US" altLang="zh-CN" sz="12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300">
        <p159:morph option="byObject"/>
      </p:transition>
    </mc:Choice>
    <mc:Fallback>
      <p:transition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785794" y="402923"/>
            <a:ext cx="865206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u="sng" dirty="0">
                <a:solidFill>
                  <a:srgbClr val="1A9895"/>
                </a:solidFill>
              </a:rPr>
              <a:t>04</a:t>
            </a:r>
            <a:endParaRPr lang="zh-CN" altLang="en-US" sz="4000" u="sng" dirty="0">
              <a:solidFill>
                <a:srgbClr val="1A9895"/>
              </a:solidFill>
            </a:endParaRPr>
          </a:p>
        </p:txBody>
      </p:sp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9163050" y="2215515"/>
            <a:ext cx="2341245" cy="401764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indent="127000">
              <a:lnSpc>
                <a:spcPct val="150000"/>
              </a:lnSpc>
            </a:pPr>
            <a:endParaRPr altLang="zh-CN" sz="2800" kern="0" dirty="0">
              <a:solidFill>
                <a:schemeClr val="tx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indent="127000">
              <a:lnSpc>
                <a:spcPct val="150000"/>
              </a:lnSpc>
            </a:pPr>
            <a:endParaRPr altLang="zh-CN" sz="2800" kern="0" dirty="0">
              <a:solidFill>
                <a:schemeClr val="tx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>
            <p:custDataLst>
              <p:tags r:id="rId3"/>
            </p:custDataLst>
          </p:nvPr>
        </p:nvSpPr>
        <p:spPr>
          <a:xfrm>
            <a:off x="172085" y="1356360"/>
            <a:ext cx="10964545" cy="5114290"/>
          </a:xfrm>
          <a:prstGeom prst="rect">
            <a:avLst/>
          </a:prstGeom>
          <a:solidFill>
            <a:srgbClr val="E4E4E4"/>
          </a:solidFill>
          <a:ln w="19050">
            <a:solidFill>
              <a:srgbClr val="1A98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>
            <p:custDataLst>
              <p:tags r:id="rId4"/>
            </p:custDataLst>
          </p:nvPr>
        </p:nvSpPr>
        <p:spPr>
          <a:xfrm>
            <a:off x="4640580" y="1109980"/>
            <a:ext cx="2369185" cy="521970"/>
          </a:xfrm>
          <a:prstGeom prst="rect">
            <a:avLst/>
          </a:prstGeom>
          <a:solidFill>
            <a:srgbClr val="1A9895"/>
          </a:solidFill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</a:rPr>
              <a:t>单元应力对比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11" name="矩形 10"/>
          <p:cNvSpPr/>
          <p:nvPr>
            <p:custDataLst>
              <p:tags r:id="rId5"/>
            </p:custDataLst>
          </p:nvPr>
        </p:nvSpPr>
        <p:spPr>
          <a:xfrm>
            <a:off x="1593317" y="433403"/>
            <a:ext cx="2538863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sz="3200" dirty="0">
                <a:latin typeface="+mj-ea"/>
                <a:ea typeface="+mj-ea"/>
              </a:rPr>
              <a:t>对比分析</a:t>
            </a:r>
            <a:endParaRPr lang="zh-CN" sz="3200" dirty="0">
              <a:latin typeface="+mj-ea"/>
              <a:ea typeface="+mj-ea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6"/>
          <a:srcRect b="21937"/>
          <a:stretch>
            <a:fillRect/>
          </a:stretch>
        </p:blipFill>
        <p:spPr>
          <a:xfrm>
            <a:off x="1213354" y="865676"/>
            <a:ext cx="9054073" cy="2842089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2571" y="4170518"/>
            <a:ext cx="5153306" cy="2078962"/>
          </a:xfrm>
          <a:prstGeom prst="rect">
            <a:avLst/>
          </a:prstGeom>
        </p:spPr>
      </p:pic>
      <p:graphicFrame>
        <p:nvGraphicFramePr>
          <p:cNvPr id="16" name="表格 15"/>
          <p:cNvGraphicFramePr>
            <a:graphicFrameLocks noGrp="1"/>
          </p:cNvGraphicFramePr>
          <p:nvPr/>
        </p:nvGraphicFramePr>
        <p:xfrm>
          <a:off x="6212766" y="3952069"/>
          <a:ext cx="4054661" cy="21793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87558"/>
                <a:gridCol w="950046"/>
                <a:gridCol w="967011"/>
                <a:gridCol w="950046"/>
              </a:tblGrid>
              <a:tr h="1981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element</a:t>
                      </a:r>
                      <a:endParaRPr lang="en-US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</a:rPr>
                        <a:t>有限元</a:t>
                      </a:r>
                      <a:endParaRPr lang="zh-CN" altLang="en-US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matlab</a:t>
                      </a:r>
                      <a:endParaRPr lang="en-US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</a:rPr>
                        <a:t>误差（</a:t>
                      </a:r>
                      <a:r>
                        <a:rPr lang="en-US" altLang="zh-CN" sz="1200" u="none" strike="noStrike">
                          <a:effectLst/>
                        </a:rPr>
                        <a:t>%</a:t>
                      </a:r>
                      <a:r>
                        <a:rPr lang="zh-CN" altLang="en-US" sz="1200" u="none" strike="noStrike">
                          <a:effectLst/>
                        </a:rPr>
                        <a:t>）</a:t>
                      </a:r>
                      <a:endParaRPr lang="zh-CN" altLang="en-US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</a:tr>
              <a:tr h="1981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103</a:t>
                      </a:r>
                      <a:endParaRPr lang="en-US" altLang="zh-CN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37.4284 </a:t>
                      </a:r>
                      <a:endParaRPr lang="en-US" altLang="zh-CN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37.4283 </a:t>
                      </a:r>
                      <a:endParaRPr lang="en-US" altLang="zh-CN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0.0001 </a:t>
                      </a:r>
                      <a:endParaRPr lang="en-US" altLang="zh-CN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</a:tr>
              <a:tr h="1981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503</a:t>
                      </a:r>
                      <a:endParaRPr lang="en-US" altLang="zh-CN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29.6726 </a:t>
                      </a:r>
                      <a:endParaRPr lang="en-US" altLang="zh-CN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29.6726 </a:t>
                      </a:r>
                      <a:endParaRPr lang="en-US" altLang="zh-CN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-0.0001 </a:t>
                      </a:r>
                      <a:endParaRPr lang="en-US" altLang="zh-CN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</a:tr>
              <a:tr h="1981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903</a:t>
                      </a:r>
                      <a:endParaRPr lang="en-US" altLang="zh-CN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22.1544 </a:t>
                      </a:r>
                      <a:endParaRPr lang="en-US" altLang="zh-CN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22.1544 </a:t>
                      </a:r>
                      <a:endParaRPr lang="en-US" altLang="zh-CN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0.0002 </a:t>
                      </a:r>
                      <a:endParaRPr lang="en-US" altLang="zh-CN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</a:tr>
              <a:tr h="1981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1303</a:t>
                      </a:r>
                      <a:endParaRPr lang="en-US" altLang="zh-CN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14.8165 </a:t>
                      </a:r>
                      <a:endParaRPr lang="en-US" altLang="zh-CN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14.8165 </a:t>
                      </a:r>
                      <a:endParaRPr lang="en-US" altLang="zh-CN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0.0001 </a:t>
                      </a:r>
                      <a:endParaRPr lang="en-US" altLang="zh-CN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</a:tr>
              <a:tr h="1981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1703</a:t>
                      </a:r>
                      <a:endParaRPr lang="en-US" altLang="zh-CN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7.6126 </a:t>
                      </a:r>
                      <a:endParaRPr lang="en-US" altLang="zh-CN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7.6126 </a:t>
                      </a:r>
                      <a:endParaRPr lang="en-US" altLang="zh-CN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-0.0006 </a:t>
                      </a:r>
                      <a:endParaRPr lang="en-US" altLang="zh-CN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</a:tr>
              <a:tr h="1981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2103</a:t>
                      </a:r>
                      <a:endParaRPr lang="en-US" altLang="zh-CN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0.9989 </a:t>
                      </a:r>
                      <a:endParaRPr lang="en-US" altLang="zh-CN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0.9989 </a:t>
                      </a:r>
                      <a:endParaRPr lang="en-US" altLang="zh-CN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-0.0034 </a:t>
                      </a:r>
                      <a:endParaRPr lang="en-US" altLang="zh-CN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</a:tr>
              <a:tr h="1981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2503</a:t>
                      </a:r>
                      <a:endParaRPr lang="en-US" altLang="zh-CN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6.8565 </a:t>
                      </a:r>
                      <a:endParaRPr lang="en-US" altLang="zh-CN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6.8565 </a:t>
                      </a:r>
                      <a:endParaRPr lang="en-US" altLang="zh-CN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0.0005 </a:t>
                      </a:r>
                      <a:endParaRPr lang="en-US" altLang="zh-CN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</a:tr>
              <a:tr h="1981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2903</a:t>
                      </a:r>
                      <a:endParaRPr lang="en-US" altLang="zh-CN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14.0615 </a:t>
                      </a:r>
                      <a:endParaRPr lang="en-US" altLang="zh-CN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14.0615 </a:t>
                      </a:r>
                      <a:endParaRPr lang="en-US" altLang="zh-CN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0.0000 </a:t>
                      </a:r>
                      <a:endParaRPr lang="en-US" altLang="zh-CN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</a:tr>
              <a:tr h="1981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3303</a:t>
                      </a:r>
                      <a:endParaRPr lang="en-US" altLang="zh-CN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21.4078 </a:t>
                      </a:r>
                      <a:endParaRPr lang="en-US" altLang="zh-CN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21.4078 </a:t>
                      </a:r>
                      <a:endParaRPr lang="en-US" altLang="zh-CN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0.0002 </a:t>
                      </a:r>
                      <a:endParaRPr lang="en-US" altLang="zh-CN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</a:tr>
              <a:tr h="1981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3703</a:t>
                      </a:r>
                      <a:endParaRPr lang="en-US" altLang="zh-CN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28.9377 </a:t>
                      </a:r>
                      <a:endParaRPr lang="en-US" altLang="zh-CN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28.9378 </a:t>
                      </a:r>
                      <a:endParaRPr lang="en-US" altLang="zh-CN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-0.0002 </a:t>
                      </a:r>
                      <a:endParaRPr lang="en-US" altLang="zh-CN" sz="12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300">
        <p159:morph option="byObject"/>
      </p:transition>
    </mc:Choice>
    <mc:Fallback>
      <p:transition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785794" y="402923"/>
            <a:ext cx="865206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u="sng" dirty="0">
                <a:solidFill>
                  <a:srgbClr val="1A9895"/>
                </a:solidFill>
              </a:rPr>
              <a:t>04</a:t>
            </a:r>
            <a:endParaRPr lang="zh-CN" altLang="en-US" sz="4000" u="sng" dirty="0">
              <a:solidFill>
                <a:srgbClr val="1A9895"/>
              </a:solidFill>
            </a:endParaRPr>
          </a:p>
        </p:txBody>
      </p:sp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9163050" y="2044065"/>
            <a:ext cx="2341245" cy="401764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indent="127000">
              <a:lnSpc>
                <a:spcPct val="150000"/>
              </a:lnSpc>
            </a:pPr>
            <a:endParaRPr altLang="zh-CN" sz="2800" kern="0" dirty="0">
              <a:solidFill>
                <a:schemeClr val="tx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indent="127000">
              <a:lnSpc>
                <a:spcPct val="150000"/>
              </a:lnSpc>
            </a:pPr>
            <a:endParaRPr altLang="zh-CN" sz="2800" kern="0" dirty="0">
              <a:solidFill>
                <a:schemeClr val="tx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>
            <p:custDataLst>
              <p:tags r:id="rId3"/>
            </p:custDataLst>
          </p:nvPr>
        </p:nvSpPr>
        <p:spPr>
          <a:xfrm>
            <a:off x="614045" y="1248410"/>
            <a:ext cx="10964545" cy="5324475"/>
          </a:xfrm>
          <a:prstGeom prst="rect">
            <a:avLst/>
          </a:prstGeom>
          <a:solidFill>
            <a:srgbClr val="E4E4E4"/>
          </a:solidFill>
          <a:ln w="19050">
            <a:solidFill>
              <a:srgbClr val="1A98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>
            <p:custDataLst>
              <p:tags r:id="rId4"/>
            </p:custDataLst>
          </p:nvPr>
        </p:nvSpPr>
        <p:spPr>
          <a:xfrm>
            <a:off x="4911090" y="900430"/>
            <a:ext cx="2369185" cy="521970"/>
          </a:xfrm>
          <a:prstGeom prst="rect">
            <a:avLst/>
          </a:prstGeom>
          <a:solidFill>
            <a:srgbClr val="1A9895"/>
          </a:solidFill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</a:rPr>
              <a:t>单元应力对比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985173" y="5714667"/>
            <a:ext cx="14732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剪应力</a:t>
            </a:r>
            <a:endParaRPr lang="zh-CN" altLang="en-US" dirty="0"/>
          </a:p>
        </p:txBody>
      </p:sp>
      <p:sp>
        <p:nvSpPr>
          <p:cNvPr id="4" name="文本框 3"/>
          <p:cNvSpPr txBox="1"/>
          <p:nvPr>
            <p:custDataLst>
              <p:tags r:id="rId5"/>
            </p:custDataLst>
          </p:nvPr>
        </p:nvSpPr>
        <p:spPr>
          <a:xfrm>
            <a:off x="2758386" y="2745398"/>
            <a:ext cx="147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X</a:t>
            </a:r>
            <a:r>
              <a:rPr lang="zh-CN" altLang="en-US" dirty="0"/>
              <a:t>向正应力</a:t>
            </a:r>
            <a:endParaRPr lang="zh-CN" altLang="en-US" dirty="0"/>
          </a:p>
        </p:txBody>
      </p:sp>
      <p:sp>
        <p:nvSpPr>
          <p:cNvPr id="11" name="矩形 10"/>
          <p:cNvSpPr/>
          <p:nvPr>
            <p:custDataLst>
              <p:tags r:id="rId6"/>
            </p:custDataLst>
          </p:nvPr>
        </p:nvSpPr>
        <p:spPr>
          <a:xfrm>
            <a:off x="1593317" y="433403"/>
            <a:ext cx="2538863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sz="3200" dirty="0">
                <a:latin typeface="+mj-ea"/>
                <a:ea typeface="+mj-ea"/>
              </a:rPr>
              <a:t>对比分析</a:t>
            </a:r>
            <a:endParaRPr lang="zh-CN" sz="3200" dirty="0">
              <a:latin typeface="+mj-ea"/>
              <a:ea typeface="+mj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7"/>
          <a:srcRect t="23591" b="24379"/>
          <a:stretch>
            <a:fillRect/>
          </a:stretch>
        </p:blipFill>
        <p:spPr>
          <a:xfrm>
            <a:off x="555773" y="1622865"/>
            <a:ext cx="5539909" cy="1159067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8"/>
          <a:srcRect t="23820" b="24379"/>
          <a:stretch>
            <a:fillRect/>
          </a:stretch>
        </p:blipFill>
        <p:spPr>
          <a:xfrm>
            <a:off x="450527" y="4525111"/>
            <a:ext cx="5953059" cy="1240023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9"/>
          <a:srcRect t="20808" b="24379"/>
          <a:stretch>
            <a:fillRect/>
          </a:stretch>
        </p:blipFill>
        <p:spPr>
          <a:xfrm>
            <a:off x="614045" y="3043912"/>
            <a:ext cx="5626025" cy="1240023"/>
          </a:xfrm>
          <a:prstGeom prst="rect">
            <a:avLst/>
          </a:prstGeom>
        </p:spPr>
      </p:pic>
      <p:sp>
        <p:nvSpPr>
          <p:cNvPr id="17" name="文本框 16"/>
          <p:cNvSpPr txBox="1"/>
          <p:nvPr>
            <p:custDataLst>
              <p:tags r:id="rId10"/>
            </p:custDataLst>
          </p:nvPr>
        </p:nvSpPr>
        <p:spPr>
          <a:xfrm>
            <a:off x="2758386" y="4255266"/>
            <a:ext cx="147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Y</a:t>
            </a:r>
            <a:r>
              <a:rPr lang="zh-CN" altLang="en-US" dirty="0"/>
              <a:t>向正应力</a:t>
            </a:r>
            <a:endParaRPr lang="zh-CN" altLang="en-US" dirty="0"/>
          </a:p>
        </p:txBody>
      </p:sp>
      <p:pic>
        <p:nvPicPr>
          <p:cNvPr id="1647023043" name="图片 1"/>
          <p:cNvPicPr>
            <a:picLocks noChangeAspect="1"/>
          </p:cNvPicPr>
          <p:nvPr/>
        </p:nvPicPr>
        <p:blipFill>
          <a:blip r:embed="rId11"/>
          <a:srcRect l="2357" r="2082"/>
          <a:stretch>
            <a:fillRect/>
          </a:stretch>
        </p:blipFill>
        <p:spPr>
          <a:xfrm>
            <a:off x="6239828" y="1575435"/>
            <a:ext cx="5017135" cy="1206500"/>
          </a:xfrm>
          <a:prstGeom prst="rect">
            <a:avLst/>
          </a:prstGeom>
          <a:ln>
            <a:noFill/>
          </a:ln>
        </p:spPr>
      </p:pic>
      <p:pic>
        <p:nvPicPr>
          <p:cNvPr id="1848612967" name="图片 1"/>
          <p:cNvPicPr>
            <a:picLocks noChangeAspect="1"/>
          </p:cNvPicPr>
          <p:nvPr/>
        </p:nvPicPr>
        <p:blipFill>
          <a:blip r:embed="rId12"/>
          <a:srcRect l="1664" r="1805"/>
          <a:stretch>
            <a:fillRect/>
          </a:stretch>
        </p:blipFill>
        <p:spPr>
          <a:xfrm>
            <a:off x="6248400" y="3095308"/>
            <a:ext cx="5008880" cy="1207135"/>
          </a:xfrm>
          <a:prstGeom prst="rect">
            <a:avLst/>
          </a:prstGeom>
          <a:ln>
            <a:noFill/>
          </a:ln>
        </p:spPr>
      </p:pic>
      <p:pic>
        <p:nvPicPr>
          <p:cNvPr id="692959171" name="图片 1"/>
          <p:cNvPicPr>
            <a:picLocks noChangeAspect="1"/>
          </p:cNvPicPr>
          <p:nvPr/>
        </p:nvPicPr>
        <p:blipFill>
          <a:blip r:embed="rId13"/>
          <a:srcRect l="1942" r="1736"/>
          <a:stretch>
            <a:fillRect/>
          </a:stretch>
        </p:blipFill>
        <p:spPr>
          <a:xfrm>
            <a:off x="6248400" y="4563110"/>
            <a:ext cx="5008880" cy="1199515"/>
          </a:xfrm>
          <a:prstGeom prst="rect">
            <a:avLst/>
          </a:prstGeom>
          <a:ln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8265198" y="5714667"/>
            <a:ext cx="14732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dirty="0"/>
              <a:t>剪应力</a:t>
            </a:r>
            <a:endParaRPr lang="zh-CN" altLang="en-US" dirty="0"/>
          </a:p>
        </p:txBody>
      </p:sp>
      <p:sp>
        <p:nvSpPr>
          <p:cNvPr id="8" name="文本框 7"/>
          <p:cNvSpPr txBox="1"/>
          <p:nvPr>
            <p:custDataLst>
              <p:tags r:id="rId14"/>
            </p:custDataLst>
          </p:nvPr>
        </p:nvSpPr>
        <p:spPr>
          <a:xfrm>
            <a:off x="8038411" y="2745398"/>
            <a:ext cx="147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dirty="0"/>
              <a:t>X</a:t>
            </a:r>
            <a:r>
              <a:rPr lang="zh-CN" altLang="en-US" dirty="0"/>
              <a:t>向正应力</a:t>
            </a:r>
            <a:endParaRPr lang="zh-CN" altLang="en-US" dirty="0"/>
          </a:p>
        </p:txBody>
      </p:sp>
      <p:sp>
        <p:nvSpPr>
          <p:cNvPr id="9" name="文本框 8"/>
          <p:cNvSpPr txBox="1"/>
          <p:nvPr>
            <p:custDataLst>
              <p:tags r:id="rId15"/>
            </p:custDataLst>
          </p:nvPr>
        </p:nvSpPr>
        <p:spPr>
          <a:xfrm>
            <a:off x="8038411" y="4255266"/>
            <a:ext cx="147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dirty="0"/>
              <a:t>Y</a:t>
            </a:r>
            <a:r>
              <a:rPr lang="zh-CN" altLang="en-US" dirty="0"/>
              <a:t>向正应力</a:t>
            </a:r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2758478" y="6082332"/>
            <a:ext cx="14732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dirty="0"/>
              <a:t>Abaqus</a:t>
            </a:r>
            <a:r>
              <a:rPr lang="zh-CN" altLang="en-US" dirty="0"/>
              <a:t>结果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8011833" y="6082332"/>
            <a:ext cx="14732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dirty="0"/>
              <a:t>Matlab</a:t>
            </a:r>
            <a:r>
              <a:rPr lang="zh-CN" altLang="en-US" dirty="0"/>
              <a:t>结果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300">
        <p159:morph option="byObject"/>
      </p:transition>
    </mc:Choice>
    <mc:Fallback>
      <p:transition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713619" y="2383992"/>
            <a:ext cx="4764766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4400" b="1" dirty="0"/>
              <a:t>THANK YOU </a:t>
            </a:r>
            <a:endParaRPr lang="en-US" altLang="zh-CN" sz="4400" b="1" dirty="0"/>
          </a:p>
          <a:p>
            <a:pPr algn="ctr"/>
            <a:r>
              <a:rPr lang="en-US" altLang="zh-CN" sz="4400" b="1" dirty="0"/>
              <a:t>FOR WATCHING</a:t>
            </a:r>
            <a:endParaRPr lang="en-US" altLang="zh-CN" sz="4400" b="1" dirty="0"/>
          </a:p>
        </p:txBody>
      </p:sp>
      <p:cxnSp>
        <p:nvCxnSpPr>
          <p:cNvPr id="6" name="直接连接符 5"/>
          <p:cNvCxnSpPr/>
          <p:nvPr/>
        </p:nvCxnSpPr>
        <p:spPr>
          <a:xfrm>
            <a:off x="3852333" y="3737409"/>
            <a:ext cx="4626052" cy="0"/>
          </a:xfrm>
          <a:prstGeom prst="line">
            <a:avLst/>
          </a:prstGeom>
          <a:ln>
            <a:solidFill>
              <a:srgbClr val="1A98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75" name="TextBox 2"/>
          <p:cNvSpPr txBox="1">
            <a:spLocks noChangeArrowheads="1"/>
          </p:cNvSpPr>
          <p:nvPr/>
        </p:nvSpPr>
        <p:spPr bwMode="auto">
          <a:xfrm>
            <a:off x="4079875" y="3949700"/>
            <a:ext cx="4178300" cy="1476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>
              <a:lnSpc>
                <a:spcPct val="125000"/>
              </a:lnSpc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指导老师：肖伟芳</a:t>
            </a:r>
            <a:endParaRPr lang="zh-CN" altLang="en-US" sz="24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>
              <a:lnSpc>
                <a:spcPct val="125000"/>
              </a:lnSpc>
            </a:pPr>
            <a:r>
              <a:rPr lang="zh-CN" altLang="en-US" sz="2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小组成员：公冶祥嵩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高子寒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李雨琪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李子轩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叶芳怡</a:t>
            </a:r>
            <a:endParaRPr lang="zh-CN" altLang="en-US" sz="24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300">
        <p159:morph option="byObject"/>
      </p:transition>
    </mc:Choice>
    <mc:Fallback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85794" y="402923"/>
            <a:ext cx="8652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u="sng" dirty="0">
                <a:solidFill>
                  <a:srgbClr val="1A9895"/>
                </a:solidFill>
              </a:rPr>
              <a:t>01</a:t>
            </a:r>
            <a:endParaRPr lang="zh-CN" altLang="en-US" sz="4000" u="sng" dirty="0">
              <a:solidFill>
                <a:srgbClr val="1A9895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249645" y="1119867"/>
            <a:ext cx="1610814" cy="521970"/>
          </a:xfrm>
          <a:prstGeom prst="rect">
            <a:avLst/>
          </a:prstGeom>
          <a:solidFill>
            <a:srgbClr val="1A9895"/>
          </a:solidFill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</a:rPr>
              <a:t>问题简介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>
            <p:custDataLst>
              <p:tags r:id="rId1"/>
            </p:custDataLst>
          </p:nvPr>
        </p:nvSpPr>
        <p:spPr>
          <a:xfrm>
            <a:off x="199758" y="1846853"/>
            <a:ext cx="11710243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457200" eaLnBrk="1" latinLnBrk="0" hangingPunct="1">
              <a:lnSpc>
                <a:spcPct val="150000"/>
              </a:lnSpc>
            </a:pPr>
            <a:r>
              <a:rPr sz="2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长</a:t>
            </a:r>
            <a:r>
              <a:rPr lang="en-US" sz="24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10m</a:t>
            </a:r>
            <a:r>
              <a:rPr sz="2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，高</a:t>
            </a:r>
            <a:r>
              <a:rPr lang="en-US" sz="24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2m</a:t>
            </a:r>
            <a:r>
              <a:rPr sz="2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，厚</a:t>
            </a:r>
            <a:r>
              <a:rPr lang="en-US" sz="24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0.01m</a:t>
            </a:r>
            <a:r>
              <a:rPr sz="2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的两端简支平面构件，受到竖直向下的均布力作用，如</a:t>
            </a:r>
            <a:r>
              <a:rPr lang="zh-CN" sz="2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下图</a:t>
            </a:r>
            <a:r>
              <a:rPr sz="2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所示。材料的弹性模量</a:t>
            </a:r>
            <a:r>
              <a:rPr lang="en-US" sz="2400" i="1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E</a:t>
            </a:r>
            <a:r>
              <a:rPr lang="en-US" sz="24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=210GPa</a:t>
            </a:r>
            <a:r>
              <a:rPr sz="2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，泊松比</a:t>
            </a:r>
            <a:r>
              <a:rPr lang="en-US" sz="24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0.3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。</a:t>
            </a:r>
            <a:endParaRPr lang="zh-CN" altLang="zh-CN" sz="2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矩形 14"/>
          <p:cNvSpPr/>
          <p:nvPr>
            <p:custDataLst>
              <p:tags r:id="rId2"/>
            </p:custDataLst>
          </p:nvPr>
        </p:nvSpPr>
        <p:spPr>
          <a:xfrm>
            <a:off x="1651102" y="433403"/>
            <a:ext cx="2538863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>
                <a:latin typeface="+mj-ea"/>
                <a:ea typeface="+mj-ea"/>
              </a:rPr>
              <a:t>问题简介</a:t>
            </a:r>
            <a:endParaRPr lang="zh-CN" altLang="en-US" sz="3200" dirty="0">
              <a:latin typeface="+mj-ea"/>
              <a:ea typeface="+mj-ea"/>
            </a:endParaRPr>
          </a:p>
        </p:txBody>
      </p:sp>
      <p:pic>
        <p:nvPicPr>
          <p:cNvPr id="6" name="图片 5" descr="微信截图_2024051516275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5725" y="3429000"/>
            <a:ext cx="6936105" cy="27870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300">
        <p159:morph option="byObject"/>
      </p:transition>
    </mc:Choice>
    <mc:Fallback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>
            <p:custDataLst>
              <p:tags r:id="rId1"/>
            </p:custDataLst>
          </p:nvPr>
        </p:nvSpPr>
        <p:spPr>
          <a:xfrm>
            <a:off x="5249645" y="1119867"/>
            <a:ext cx="1610814" cy="521970"/>
          </a:xfrm>
          <a:prstGeom prst="rect">
            <a:avLst/>
          </a:prstGeom>
          <a:solidFill>
            <a:srgbClr val="1A9895"/>
          </a:solidFill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</a:rPr>
              <a:t>计算流程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785794" y="402923"/>
            <a:ext cx="8652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u="sng" dirty="0">
                <a:solidFill>
                  <a:srgbClr val="1A9895"/>
                </a:solidFill>
                <a:latin typeface="+mn-ea"/>
              </a:rPr>
              <a:t>2.1</a:t>
            </a:r>
            <a:endParaRPr lang="zh-CN" altLang="en-US" sz="3200" u="sng" dirty="0">
              <a:solidFill>
                <a:srgbClr val="1A9895"/>
              </a:solidFill>
              <a:latin typeface="+mn-ea"/>
            </a:endParaRPr>
          </a:p>
        </p:txBody>
      </p:sp>
      <p:sp>
        <p:nvSpPr>
          <p:cNvPr id="7" name="矩形 6"/>
          <p:cNvSpPr/>
          <p:nvPr>
            <p:custDataLst>
              <p:tags r:id="rId3"/>
            </p:custDataLst>
          </p:nvPr>
        </p:nvSpPr>
        <p:spPr>
          <a:xfrm>
            <a:off x="1491717" y="402923"/>
            <a:ext cx="253886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>
                <a:latin typeface="+mj-ea"/>
                <a:ea typeface="+mj-ea"/>
              </a:rPr>
              <a:t>程序介绍</a:t>
            </a:r>
            <a:endParaRPr lang="zh-CN" altLang="en-US" sz="3200" dirty="0">
              <a:latin typeface="+mj-ea"/>
              <a:ea typeface="+mj-ea"/>
            </a:endParaRPr>
          </a:p>
        </p:txBody>
      </p:sp>
      <p:pic>
        <p:nvPicPr>
          <p:cNvPr id="2" name="图片 1" descr="未命名文件(3)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2205" y="2204085"/>
            <a:ext cx="9928225" cy="34493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300">
        <p159:morph option="byObject"/>
      </p:transition>
    </mc:Choice>
    <mc:Fallback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800100" y="1785620"/>
            <a:ext cx="10538460" cy="4756150"/>
          </a:xfrm>
          <a:prstGeom prst="rect">
            <a:avLst/>
          </a:prstGeom>
          <a:solidFill>
            <a:srgbClr val="E4E4E4"/>
          </a:solidFill>
          <a:ln w="19050">
            <a:solidFill>
              <a:srgbClr val="1A98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209203" y="1479550"/>
            <a:ext cx="1677073" cy="521970"/>
          </a:xfrm>
          <a:prstGeom prst="rect">
            <a:avLst/>
          </a:prstGeom>
          <a:solidFill>
            <a:srgbClr val="1A9895"/>
          </a:solidFill>
        </p:spPr>
        <p:txBody>
          <a:bodyPr wrap="square">
            <a:spAutoFit/>
          </a:bodyPr>
          <a:lstStyle/>
          <a:p>
            <a:pPr algn="ctr"/>
            <a:r>
              <a:rPr lang="zh-CN" altLang="en-US" sz="2800" dirty="0">
                <a:solidFill>
                  <a:schemeClr val="bg1"/>
                </a:solidFill>
                <a:latin typeface="+mn-ea"/>
              </a:rPr>
              <a:t>输入参数</a:t>
            </a:r>
            <a:endParaRPr lang="zh-CN" altLang="en-US" sz="28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044394" y="2316118"/>
            <a:ext cx="4465320" cy="401764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indent="127000">
              <a:lnSpc>
                <a:spcPct val="150000"/>
              </a:lnSpc>
            </a:pPr>
            <a:r>
              <a:rPr altLang="zh-CN" kern="0" dirty="0">
                <a:solidFill>
                  <a:schemeClr val="accent6"/>
                </a:solidFill>
                <a:latin typeface="+mn-ea"/>
              </a:rPr>
              <a:t>%模型的长宽厚m</a:t>
            </a:r>
            <a:endParaRPr altLang="zh-CN" kern="0" dirty="0">
              <a:solidFill>
                <a:schemeClr val="accent6"/>
              </a:solidFill>
              <a:latin typeface="+mn-ea"/>
            </a:endParaRPr>
          </a:p>
          <a:p>
            <a:pPr indent="127000" algn="l">
              <a:lnSpc>
                <a:spcPct val="150000"/>
              </a:lnSpc>
              <a:buClrTx/>
              <a:buSzTx/>
              <a:buFontTx/>
            </a:pPr>
            <a:r>
              <a:rPr altLang="zh-CN" kern="0" dirty="0">
                <a:latin typeface="+mn-ea"/>
              </a:rPr>
              <a:t>L = 10.0;</a:t>
            </a:r>
            <a:endParaRPr altLang="zh-CN" kern="0" dirty="0">
              <a:latin typeface="+mn-ea"/>
            </a:endParaRPr>
          </a:p>
          <a:p>
            <a:pPr indent="127000" algn="l">
              <a:lnSpc>
                <a:spcPct val="150000"/>
              </a:lnSpc>
              <a:buClrTx/>
              <a:buSzTx/>
              <a:buFontTx/>
            </a:pPr>
            <a:r>
              <a:rPr altLang="zh-CN" kern="0" dirty="0">
                <a:latin typeface="+mn-ea"/>
              </a:rPr>
              <a:t>H = 2.0;</a:t>
            </a:r>
            <a:endParaRPr altLang="zh-CN" kern="0" dirty="0">
              <a:latin typeface="+mn-ea"/>
            </a:endParaRPr>
          </a:p>
          <a:p>
            <a:pPr indent="127000" algn="l">
              <a:lnSpc>
                <a:spcPct val="150000"/>
              </a:lnSpc>
              <a:buClrTx/>
              <a:buSzTx/>
              <a:buFontTx/>
            </a:pPr>
            <a:r>
              <a:rPr altLang="zh-CN" kern="0" dirty="0">
                <a:latin typeface="+mn-ea"/>
              </a:rPr>
              <a:t>t=0.01; </a:t>
            </a:r>
            <a:endParaRPr altLang="zh-CN" kern="0" dirty="0">
              <a:latin typeface="+mn-ea"/>
            </a:endParaRPr>
          </a:p>
          <a:p>
            <a:pPr indent="127000" algn="l">
              <a:lnSpc>
                <a:spcPct val="150000"/>
              </a:lnSpc>
              <a:buClrTx/>
              <a:buSzTx/>
              <a:buFontTx/>
            </a:pPr>
            <a:endParaRPr altLang="zh-CN" kern="0" dirty="0">
              <a:latin typeface="+mn-ea"/>
            </a:endParaRPr>
          </a:p>
          <a:p>
            <a:pPr indent="127000">
              <a:lnSpc>
                <a:spcPct val="150000"/>
              </a:lnSpc>
            </a:pPr>
            <a:r>
              <a:rPr altLang="zh-CN" kern="0" dirty="0">
                <a:solidFill>
                  <a:schemeClr val="accent6"/>
                </a:solidFill>
                <a:latin typeface="+mn-ea"/>
                <a:sym typeface="+mn-ea"/>
              </a:rPr>
              <a:t>%材料属性 弹性模量 泊松比</a:t>
            </a:r>
            <a:endParaRPr altLang="zh-CN" kern="0" dirty="0">
              <a:solidFill>
                <a:schemeClr val="accent6"/>
              </a:solidFill>
              <a:latin typeface="+mn-ea"/>
            </a:endParaRPr>
          </a:p>
          <a:p>
            <a:pPr indent="127000">
              <a:lnSpc>
                <a:spcPct val="150000"/>
              </a:lnSpc>
            </a:pPr>
            <a:r>
              <a:rPr altLang="zh-CN" kern="0" dirty="0">
                <a:latin typeface="+mn-ea"/>
                <a:sym typeface="+mn-ea"/>
              </a:rPr>
              <a:t>E = 2.</a:t>
            </a:r>
            <a:r>
              <a:rPr lang="en-US" kern="0" dirty="0">
                <a:latin typeface="+mn-ea"/>
                <a:sym typeface="+mn-ea"/>
              </a:rPr>
              <a:t>1e11</a:t>
            </a:r>
            <a:r>
              <a:rPr altLang="zh-CN" kern="0" dirty="0">
                <a:latin typeface="+mn-ea"/>
                <a:sym typeface="+mn-ea"/>
              </a:rPr>
              <a:t>;</a:t>
            </a:r>
            <a:endParaRPr altLang="zh-CN" kern="0" dirty="0">
              <a:solidFill>
                <a:schemeClr val="tx1"/>
              </a:solidFill>
              <a:latin typeface="+mn-ea"/>
            </a:endParaRPr>
          </a:p>
          <a:p>
            <a:pPr indent="127000">
              <a:lnSpc>
                <a:spcPct val="150000"/>
              </a:lnSpc>
            </a:pPr>
            <a:r>
              <a:rPr lang="en-US" kern="0" dirty="0">
                <a:latin typeface="+mn-ea"/>
                <a:sym typeface="+mn-ea"/>
              </a:rPr>
              <a:t>miu</a:t>
            </a:r>
            <a:r>
              <a:rPr altLang="zh-CN" kern="0" dirty="0">
                <a:latin typeface="+mn-ea"/>
                <a:sym typeface="+mn-ea"/>
              </a:rPr>
              <a:t> = 0.3;</a:t>
            </a:r>
            <a:endParaRPr altLang="zh-CN" kern="0" dirty="0">
              <a:solidFill>
                <a:schemeClr val="tx1"/>
              </a:solidFill>
              <a:latin typeface="+mn-ea"/>
            </a:endParaRPr>
          </a:p>
          <a:p>
            <a:pPr indent="127000">
              <a:lnSpc>
                <a:spcPct val="150000"/>
              </a:lnSpc>
            </a:pPr>
            <a:endParaRPr altLang="zh-CN" kern="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" name="文本框 7"/>
          <p:cNvSpPr txBox="1"/>
          <p:nvPr>
            <p:custDataLst>
              <p:tags r:id="rId1"/>
            </p:custDataLst>
          </p:nvPr>
        </p:nvSpPr>
        <p:spPr>
          <a:xfrm>
            <a:off x="785794" y="402923"/>
            <a:ext cx="8652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u="sng" dirty="0">
                <a:solidFill>
                  <a:srgbClr val="1A9895"/>
                </a:solidFill>
                <a:latin typeface="+mn-ea"/>
              </a:rPr>
              <a:t>2.2</a:t>
            </a:r>
            <a:endParaRPr lang="zh-CN" altLang="en-US" sz="3200" u="sng" dirty="0">
              <a:solidFill>
                <a:srgbClr val="1A9895"/>
              </a:solidFill>
              <a:latin typeface="+mn-ea"/>
            </a:endParaRPr>
          </a:p>
        </p:txBody>
      </p:sp>
      <p:sp>
        <p:nvSpPr>
          <p:cNvPr id="9" name="矩形 8"/>
          <p:cNvSpPr/>
          <p:nvPr>
            <p:custDataLst>
              <p:tags r:id="rId2"/>
            </p:custDataLst>
          </p:nvPr>
        </p:nvSpPr>
        <p:spPr>
          <a:xfrm>
            <a:off x="1491717" y="402923"/>
            <a:ext cx="253886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>
                <a:latin typeface="+mj-ea"/>
                <a:ea typeface="+mj-ea"/>
              </a:rPr>
              <a:t>前处理</a:t>
            </a:r>
            <a:endParaRPr lang="zh-CN" altLang="en-US" sz="3200" dirty="0">
              <a:latin typeface="+mj-ea"/>
              <a:ea typeface="+mj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857875" y="2315845"/>
            <a:ext cx="4105910" cy="506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127000">
              <a:lnSpc>
                <a:spcPct val="150000"/>
              </a:lnSpc>
            </a:pPr>
            <a:endParaRPr lang="zh-CN" altLang="zh-CN" kern="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100195" y="2315845"/>
            <a:ext cx="3877310" cy="3415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127000">
              <a:lnSpc>
                <a:spcPct val="150000"/>
              </a:lnSpc>
            </a:pPr>
            <a:r>
              <a:rPr altLang="zh-CN" kern="0" dirty="0">
                <a:solidFill>
                  <a:schemeClr val="accent6"/>
                </a:solidFill>
                <a:latin typeface="+mn-ea"/>
                <a:sym typeface="+mn-ea"/>
              </a:rPr>
              <a:t>%三角形网格的尺寸</a:t>
            </a:r>
            <a:endParaRPr altLang="zh-CN" kern="0" dirty="0">
              <a:solidFill>
                <a:schemeClr val="accent6"/>
              </a:solidFill>
              <a:latin typeface="+mn-ea"/>
            </a:endParaRPr>
          </a:p>
          <a:p>
            <a:pPr indent="127000">
              <a:lnSpc>
                <a:spcPct val="150000"/>
              </a:lnSpc>
            </a:pPr>
            <a:r>
              <a:rPr altLang="zh-CN" kern="0" dirty="0">
                <a:latin typeface="+mn-ea"/>
                <a:sym typeface="+mn-ea"/>
              </a:rPr>
              <a:t>ele_length = </a:t>
            </a:r>
            <a:r>
              <a:rPr lang="en-US" kern="0" dirty="0">
                <a:latin typeface="+mn-ea"/>
                <a:sym typeface="+mn-ea"/>
              </a:rPr>
              <a:t>0.1</a:t>
            </a:r>
            <a:r>
              <a:rPr altLang="zh-CN" kern="0" dirty="0">
                <a:latin typeface="+mn-ea"/>
                <a:sym typeface="+mn-ea"/>
              </a:rPr>
              <a:t>;</a:t>
            </a:r>
            <a:endParaRPr altLang="zh-CN" kern="0" dirty="0">
              <a:solidFill>
                <a:schemeClr val="tx1"/>
              </a:solidFill>
              <a:latin typeface="+mn-ea"/>
            </a:endParaRPr>
          </a:p>
          <a:p>
            <a:pPr indent="127000">
              <a:lnSpc>
                <a:spcPct val="150000"/>
              </a:lnSpc>
            </a:pPr>
            <a:r>
              <a:rPr altLang="zh-CN" kern="0" dirty="0">
                <a:latin typeface="+mn-ea"/>
                <a:sym typeface="+mn-ea"/>
              </a:rPr>
              <a:t>ele_height = </a:t>
            </a:r>
            <a:r>
              <a:rPr lang="en-US" kern="0" dirty="0">
                <a:latin typeface="+mn-ea"/>
                <a:sym typeface="+mn-ea"/>
              </a:rPr>
              <a:t>0.1</a:t>
            </a:r>
            <a:r>
              <a:rPr altLang="zh-CN" kern="0" dirty="0">
                <a:latin typeface="+mn-ea"/>
                <a:sym typeface="+mn-ea"/>
              </a:rPr>
              <a:t>;</a:t>
            </a:r>
            <a:endParaRPr altLang="zh-CN" kern="0" dirty="0">
              <a:latin typeface="+mn-ea"/>
              <a:sym typeface="+mn-ea"/>
            </a:endParaRPr>
          </a:p>
          <a:p>
            <a:pPr indent="127000">
              <a:lnSpc>
                <a:spcPct val="150000"/>
              </a:lnSpc>
            </a:pPr>
            <a:endParaRPr altLang="zh-CN" kern="0" dirty="0">
              <a:solidFill>
                <a:schemeClr val="accent6"/>
              </a:solidFill>
              <a:latin typeface="+mn-ea"/>
              <a:sym typeface="+mn-ea"/>
            </a:endParaRPr>
          </a:p>
          <a:p>
            <a:pPr indent="127000">
              <a:lnSpc>
                <a:spcPct val="150000"/>
              </a:lnSpc>
            </a:pPr>
            <a:r>
              <a:rPr altLang="zh-CN" kern="0" dirty="0">
                <a:solidFill>
                  <a:schemeClr val="accent6"/>
                </a:solidFill>
                <a:latin typeface="+mn-ea"/>
                <a:sym typeface="+mn-ea"/>
              </a:rPr>
              <a:t>% </a:t>
            </a:r>
            <a:r>
              <a:rPr lang="zh-CN" kern="0" dirty="0">
                <a:solidFill>
                  <a:schemeClr val="accent6"/>
                </a:solidFill>
                <a:latin typeface="+mn-ea"/>
                <a:sym typeface="+mn-ea"/>
              </a:rPr>
              <a:t>定义</a:t>
            </a:r>
            <a:r>
              <a:rPr lang="zh-CN" altLang="en-US" kern="0" dirty="0">
                <a:solidFill>
                  <a:schemeClr val="accent6"/>
                </a:solidFill>
                <a:latin typeface="+mn-ea"/>
                <a:sym typeface="+mn-ea"/>
              </a:rPr>
              <a:t>荷载</a:t>
            </a:r>
            <a:r>
              <a:rPr lang="zh-CN" kern="0" dirty="0">
                <a:solidFill>
                  <a:schemeClr val="accent6"/>
                </a:solidFill>
                <a:latin typeface="+mn-ea"/>
                <a:sym typeface="+mn-ea"/>
              </a:rPr>
              <a:t>；</a:t>
            </a:r>
            <a:endParaRPr altLang="zh-CN" kern="0" dirty="0">
              <a:solidFill>
                <a:schemeClr val="accent6"/>
              </a:solidFill>
              <a:latin typeface="+mn-ea"/>
            </a:endParaRPr>
          </a:p>
          <a:p>
            <a:pPr indent="127000">
              <a:lnSpc>
                <a:spcPct val="150000"/>
              </a:lnSpc>
            </a:pPr>
            <a:r>
              <a:rPr kern="0" dirty="0">
                <a:latin typeface="+mn-ea"/>
                <a:sym typeface="+mn-ea"/>
              </a:rPr>
              <a:t>load_q=20000; </a:t>
            </a:r>
            <a:r>
              <a:rPr altLang="zh-CN" kern="0" dirty="0">
                <a:solidFill>
                  <a:schemeClr val="accent6"/>
                </a:solidFill>
                <a:latin typeface="+mn-ea"/>
                <a:sym typeface="+mn-ea"/>
              </a:rPr>
              <a:t>%N/m 均布荷载</a:t>
            </a:r>
            <a:endParaRPr kern="0" dirty="0">
              <a:latin typeface="+mn-ea"/>
              <a:sym typeface="+mn-ea"/>
            </a:endParaRPr>
          </a:p>
          <a:p>
            <a:pPr indent="127000">
              <a:lnSpc>
                <a:spcPct val="150000"/>
              </a:lnSpc>
            </a:pPr>
            <a:r>
              <a:rPr kern="0" dirty="0">
                <a:latin typeface="+mn-ea"/>
                <a:sym typeface="+mn-ea"/>
              </a:rPr>
              <a:t>node_load=load_q*ele_length; </a:t>
            </a:r>
            <a:endParaRPr kern="0" dirty="0">
              <a:latin typeface="+mn-ea"/>
              <a:sym typeface="+mn-ea"/>
            </a:endParaRPr>
          </a:p>
          <a:p>
            <a:pPr indent="127000">
              <a:lnSpc>
                <a:spcPct val="150000"/>
              </a:lnSpc>
            </a:pPr>
            <a:r>
              <a:rPr altLang="zh-CN" kern="0" dirty="0">
                <a:solidFill>
                  <a:schemeClr val="accent6"/>
                </a:solidFill>
                <a:latin typeface="+mn-ea"/>
                <a:sym typeface="+mn-ea"/>
              </a:rPr>
              <a:t>%等效结点荷载</a:t>
            </a:r>
            <a:endParaRPr lang="zh-CN" altLang="zh-CN" kern="0" dirty="0">
              <a:latin typeface="+mn-ea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657465" y="2315845"/>
            <a:ext cx="3681095" cy="153035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7720"/>
          <a:stretch>
            <a:fillRect/>
          </a:stretch>
        </p:blipFill>
        <p:spPr>
          <a:xfrm>
            <a:off x="7664450" y="4037330"/>
            <a:ext cx="3674110" cy="22294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300">
        <p159:morph option="byObject"/>
      </p:transition>
    </mc:Choice>
    <mc:Fallback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516890" y="1296670"/>
            <a:ext cx="8149590" cy="5121275"/>
          </a:xfrm>
          <a:prstGeom prst="rect">
            <a:avLst/>
          </a:prstGeom>
          <a:solidFill>
            <a:srgbClr val="E4E4E4"/>
          </a:solidFill>
          <a:ln w="19050">
            <a:solidFill>
              <a:srgbClr val="1A98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780155" y="987425"/>
            <a:ext cx="1622425" cy="521970"/>
          </a:xfrm>
          <a:prstGeom prst="rect">
            <a:avLst/>
          </a:prstGeom>
          <a:solidFill>
            <a:srgbClr val="1A9895"/>
          </a:solidFill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+mn-ea"/>
              </a:rPr>
              <a:t>划分网格</a:t>
            </a:r>
            <a:endParaRPr lang="zh-CN" altLang="en-US" sz="28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9" name="文本框 8"/>
          <p:cNvSpPr txBox="1"/>
          <p:nvPr>
            <p:custDataLst>
              <p:tags r:id="rId1"/>
            </p:custDataLst>
          </p:nvPr>
        </p:nvSpPr>
        <p:spPr>
          <a:xfrm>
            <a:off x="785794" y="402923"/>
            <a:ext cx="8652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u="sng" dirty="0">
                <a:solidFill>
                  <a:srgbClr val="1A9895"/>
                </a:solidFill>
                <a:latin typeface="+mn-ea"/>
              </a:rPr>
              <a:t>2.2</a:t>
            </a:r>
            <a:endParaRPr lang="zh-CN" altLang="en-US" sz="3200" u="sng" dirty="0">
              <a:solidFill>
                <a:srgbClr val="1A9895"/>
              </a:solidFill>
              <a:latin typeface="+mn-ea"/>
            </a:endParaRPr>
          </a:p>
        </p:txBody>
      </p:sp>
      <p:sp>
        <p:nvSpPr>
          <p:cNvPr id="11" name="矩形 10"/>
          <p:cNvSpPr/>
          <p:nvPr>
            <p:custDataLst>
              <p:tags r:id="rId2"/>
            </p:custDataLst>
          </p:nvPr>
        </p:nvSpPr>
        <p:spPr>
          <a:xfrm>
            <a:off x="1491717" y="402923"/>
            <a:ext cx="253886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>
                <a:latin typeface="+mj-ea"/>
                <a:ea typeface="+mj-ea"/>
              </a:rPr>
              <a:t>前处理</a:t>
            </a:r>
            <a:endParaRPr lang="zh-CN" altLang="en-US" sz="3200" dirty="0">
              <a:latin typeface="+mj-ea"/>
              <a:ea typeface="+mj-ea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16890" y="1558290"/>
            <a:ext cx="8851265" cy="5307330"/>
          </a:xfrm>
          <a:prstGeom prst="rect">
            <a:avLst/>
          </a:prstGeom>
        </p:spPr>
        <p:txBody>
          <a:bodyPr wrap="square">
            <a:noAutofit/>
          </a:bodyPr>
          <a:p>
            <a:pPr indent="127000">
              <a:lnSpc>
                <a:spcPct val="150000"/>
              </a:lnSpc>
            </a:pPr>
            <a:r>
              <a:rPr sz="1600" kern="0" dirty="0">
                <a:latin typeface="+mn-ea"/>
              </a:rPr>
              <a:t>ele_num_L = L/ele_length; </a:t>
            </a:r>
            <a:r>
              <a:rPr lang="en-US" sz="1600" kern="0" dirty="0">
                <a:latin typeface="+mn-ea"/>
              </a:rPr>
              <a:t>          </a:t>
            </a:r>
            <a:r>
              <a:rPr altLang="zh-CN" sz="1600" kern="0" dirty="0">
                <a:solidFill>
                  <a:schemeClr val="accent6"/>
                </a:solidFill>
                <a:latin typeface="+mn-ea"/>
              </a:rPr>
              <a:t>%长度方向单元个数</a:t>
            </a:r>
            <a:endParaRPr sz="1600" kern="0" dirty="0">
              <a:latin typeface="+mn-ea"/>
            </a:endParaRPr>
          </a:p>
          <a:p>
            <a:pPr indent="127000">
              <a:lnSpc>
                <a:spcPct val="150000"/>
              </a:lnSpc>
            </a:pPr>
            <a:r>
              <a:rPr sz="1600" kern="0" dirty="0">
                <a:latin typeface="+mn-ea"/>
              </a:rPr>
              <a:t>ele_num_H = H/ele_height; </a:t>
            </a:r>
            <a:r>
              <a:rPr lang="en-US" sz="1600" kern="0" dirty="0">
                <a:latin typeface="+mn-ea"/>
              </a:rPr>
              <a:t>        </a:t>
            </a:r>
            <a:r>
              <a:rPr altLang="zh-CN" sz="1600" kern="0" dirty="0">
                <a:solidFill>
                  <a:schemeClr val="accent6"/>
                </a:solidFill>
                <a:latin typeface="+mn-ea"/>
              </a:rPr>
              <a:t>%宽度方向单元个数</a:t>
            </a:r>
            <a:endParaRPr sz="1600" kern="0" dirty="0">
              <a:latin typeface="+mn-ea"/>
            </a:endParaRPr>
          </a:p>
          <a:p>
            <a:pPr indent="127000">
              <a:lnSpc>
                <a:spcPct val="150000"/>
              </a:lnSpc>
            </a:pPr>
            <a:r>
              <a:rPr sz="1600" kern="0" dirty="0">
                <a:latin typeface="+mn-ea"/>
              </a:rPr>
              <a:t>node_num_L = ele_num_L + 1; </a:t>
            </a:r>
            <a:r>
              <a:rPr lang="en-US" sz="1600" kern="0" dirty="0">
                <a:latin typeface="+mn-ea"/>
              </a:rPr>
              <a:t>   </a:t>
            </a:r>
            <a:r>
              <a:rPr altLang="zh-CN" sz="1600" kern="0" dirty="0">
                <a:solidFill>
                  <a:schemeClr val="accent6"/>
                </a:solidFill>
                <a:latin typeface="+mn-ea"/>
              </a:rPr>
              <a:t>%长度方向节点个数</a:t>
            </a:r>
            <a:endParaRPr sz="1600" kern="0" dirty="0">
              <a:latin typeface="+mn-ea"/>
            </a:endParaRPr>
          </a:p>
          <a:p>
            <a:pPr indent="127000">
              <a:lnSpc>
                <a:spcPct val="150000"/>
              </a:lnSpc>
            </a:pPr>
            <a:r>
              <a:rPr sz="1600" kern="0" dirty="0">
                <a:latin typeface="+mn-ea"/>
              </a:rPr>
              <a:t>node_num_H = ele_num_H + 1; </a:t>
            </a:r>
            <a:r>
              <a:rPr lang="en-US" sz="1600" kern="0" dirty="0">
                <a:latin typeface="+mn-ea"/>
              </a:rPr>
              <a:t> </a:t>
            </a:r>
            <a:r>
              <a:rPr altLang="zh-CN" sz="1600" kern="0" dirty="0">
                <a:solidFill>
                  <a:schemeClr val="accent6"/>
                </a:solidFill>
                <a:latin typeface="+mn-ea"/>
              </a:rPr>
              <a:t>%宽度方向节点个数</a:t>
            </a:r>
            <a:endParaRPr sz="1600" kern="0" dirty="0">
              <a:latin typeface="+mn-ea"/>
            </a:endParaRPr>
          </a:p>
          <a:p>
            <a:pPr indent="127000">
              <a:lnSpc>
                <a:spcPct val="150000"/>
              </a:lnSpc>
            </a:pPr>
            <a:r>
              <a:rPr sz="1600" kern="0" dirty="0">
                <a:latin typeface="+mn-ea"/>
              </a:rPr>
              <a:t>node = []; </a:t>
            </a:r>
            <a:r>
              <a:rPr lang="en-US" sz="1600" kern="0" dirty="0">
                <a:latin typeface="+mn-ea"/>
              </a:rPr>
              <a:t> </a:t>
            </a:r>
            <a:r>
              <a:rPr altLang="zh-CN" sz="1600" kern="0" dirty="0">
                <a:solidFill>
                  <a:schemeClr val="accent6"/>
                </a:solidFill>
                <a:latin typeface="+mn-ea"/>
              </a:rPr>
              <a:t> %定义节点列表</a:t>
            </a:r>
            <a:endParaRPr sz="1600" kern="0" dirty="0">
              <a:latin typeface="+mn-ea"/>
            </a:endParaRPr>
          </a:p>
          <a:p>
            <a:pPr indent="127000">
              <a:lnSpc>
                <a:spcPct val="150000"/>
              </a:lnSpc>
            </a:pPr>
            <a:r>
              <a:rPr sz="1600" kern="0" dirty="0">
                <a:latin typeface="+mn-ea"/>
              </a:rPr>
              <a:t>ele = []; </a:t>
            </a:r>
            <a:r>
              <a:rPr lang="en-US" sz="1600" kern="0" dirty="0">
                <a:latin typeface="+mn-ea"/>
              </a:rPr>
              <a:t>     </a:t>
            </a:r>
            <a:r>
              <a:rPr altLang="zh-CN" sz="1600" kern="0" dirty="0">
                <a:solidFill>
                  <a:schemeClr val="accent6"/>
                </a:solidFill>
                <a:latin typeface="+mn-ea"/>
              </a:rPr>
              <a:t>%定义单元列表</a:t>
            </a:r>
            <a:endParaRPr sz="1600" kern="0" dirty="0">
              <a:latin typeface="+mn-ea"/>
            </a:endParaRPr>
          </a:p>
          <a:p>
            <a:pPr indent="127000">
              <a:lnSpc>
                <a:spcPct val="150000"/>
              </a:lnSpc>
            </a:pPr>
            <a:r>
              <a:rPr altLang="zh-CN" sz="1600" kern="0" dirty="0">
                <a:solidFill>
                  <a:schemeClr val="accent6"/>
                </a:solidFill>
                <a:latin typeface="+mn-ea"/>
              </a:rPr>
              <a:t>%生成节点列表 节点列表结构为 [节点编号 X坐标 Y坐标 Z坐标（平面问题，该项为0）]</a:t>
            </a:r>
            <a:endParaRPr altLang="zh-CN" sz="1600" kern="0" dirty="0">
              <a:solidFill>
                <a:schemeClr val="accent6"/>
              </a:solidFill>
              <a:latin typeface="+mn-ea"/>
            </a:endParaRPr>
          </a:p>
          <a:p>
            <a:pPr indent="127000">
              <a:lnSpc>
                <a:spcPct val="150000"/>
              </a:lnSpc>
            </a:pPr>
            <a:r>
              <a:rPr sz="1600" kern="0" dirty="0">
                <a:latin typeface="+mn-ea"/>
              </a:rPr>
              <a:t>for j = 1:node_num_H</a:t>
            </a:r>
            <a:endParaRPr sz="1600" kern="0" dirty="0">
              <a:latin typeface="+mn-ea"/>
            </a:endParaRPr>
          </a:p>
          <a:p>
            <a:pPr indent="127000">
              <a:lnSpc>
                <a:spcPct val="150000"/>
              </a:lnSpc>
            </a:pPr>
            <a:r>
              <a:rPr sz="1600" kern="0" dirty="0">
                <a:latin typeface="+mn-ea"/>
              </a:rPr>
              <a:t>    for i = 1 : node_num_L</a:t>
            </a:r>
            <a:endParaRPr sz="1600" kern="0" dirty="0">
              <a:latin typeface="+mn-ea"/>
            </a:endParaRPr>
          </a:p>
          <a:p>
            <a:pPr indent="127000">
              <a:lnSpc>
                <a:spcPct val="150000"/>
              </a:lnSpc>
            </a:pPr>
            <a:r>
              <a:rPr sz="1600" kern="0" dirty="0">
                <a:latin typeface="+mn-ea"/>
              </a:rPr>
              <a:t>        node_new = [i+(j-1)*node_num_L ele_length*(i-1) ele_height*(j-1) 0];</a:t>
            </a:r>
            <a:endParaRPr sz="1600" kern="0" dirty="0">
              <a:latin typeface="+mn-ea"/>
            </a:endParaRPr>
          </a:p>
          <a:p>
            <a:pPr indent="127000">
              <a:lnSpc>
                <a:spcPct val="150000"/>
              </a:lnSpc>
            </a:pPr>
            <a:r>
              <a:rPr sz="1600" kern="0" dirty="0">
                <a:latin typeface="+mn-ea"/>
              </a:rPr>
              <a:t>        node = cat (1,node,node_new);</a:t>
            </a:r>
            <a:endParaRPr sz="1600" kern="0" dirty="0">
              <a:latin typeface="+mn-ea"/>
            </a:endParaRPr>
          </a:p>
          <a:p>
            <a:pPr indent="127000">
              <a:lnSpc>
                <a:spcPct val="150000"/>
              </a:lnSpc>
            </a:pPr>
            <a:r>
              <a:rPr sz="1600" kern="0" dirty="0">
                <a:latin typeface="+mn-ea"/>
              </a:rPr>
              <a:t>    end</a:t>
            </a:r>
            <a:endParaRPr sz="1600" kern="0" dirty="0">
              <a:latin typeface="+mn-ea"/>
            </a:endParaRPr>
          </a:p>
          <a:p>
            <a:pPr indent="127000">
              <a:lnSpc>
                <a:spcPct val="150000"/>
              </a:lnSpc>
            </a:pPr>
            <a:r>
              <a:rPr sz="1600" kern="0" dirty="0">
                <a:latin typeface="+mn-ea"/>
              </a:rPr>
              <a:t>end</a:t>
            </a:r>
            <a:endParaRPr sz="1600" kern="0" dirty="0">
              <a:latin typeface="+mn-ea"/>
            </a:endParaRPr>
          </a:p>
          <a:p>
            <a:pPr indent="127000">
              <a:lnSpc>
                <a:spcPct val="150000"/>
              </a:lnSpc>
            </a:pPr>
            <a:endParaRPr altLang="zh-CN" sz="1600" kern="0" dirty="0">
              <a:solidFill>
                <a:schemeClr val="accent6"/>
              </a:solidFill>
              <a:latin typeface="+mn-ea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8830945" y="1296670"/>
            <a:ext cx="3269615" cy="5113655"/>
          </a:xfrm>
          <a:prstGeom prst="rect">
            <a:avLst/>
          </a:prstGeom>
          <a:solidFill>
            <a:srgbClr val="E4E4E4"/>
          </a:solidFill>
          <a:ln w="19050">
            <a:solidFill>
              <a:srgbClr val="1A98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9660018" y="987152"/>
            <a:ext cx="1610814" cy="521970"/>
          </a:xfrm>
          <a:prstGeom prst="rect">
            <a:avLst/>
          </a:prstGeom>
          <a:solidFill>
            <a:srgbClr val="1A9895"/>
          </a:solidFill>
        </p:spPr>
        <p:txBody>
          <a:bodyPr wrap="square">
            <a:spAutoFit/>
          </a:bodyPr>
          <a:p>
            <a:r>
              <a:rPr lang="zh-CN" altLang="en-US" sz="2800" dirty="0">
                <a:solidFill>
                  <a:schemeClr val="bg1"/>
                </a:solidFill>
                <a:latin typeface="+mn-ea"/>
              </a:rPr>
              <a:t>运行结果</a:t>
            </a:r>
            <a:endParaRPr lang="zh-CN" altLang="en-US" sz="28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0" name="矩形 9"/>
          <p:cNvSpPr/>
          <p:nvPr>
            <p:custDataLst>
              <p:tags r:id="rId3"/>
            </p:custDataLst>
          </p:nvPr>
        </p:nvSpPr>
        <p:spPr>
          <a:xfrm>
            <a:off x="9296400" y="1960245"/>
            <a:ext cx="2341245" cy="4017645"/>
          </a:xfrm>
          <a:prstGeom prst="rect">
            <a:avLst/>
          </a:prstGeom>
        </p:spPr>
        <p:txBody>
          <a:bodyPr wrap="square">
            <a:noAutofit/>
          </a:bodyPr>
          <a:p>
            <a:pPr indent="127000">
              <a:lnSpc>
                <a:spcPct val="150000"/>
              </a:lnSpc>
            </a:pPr>
            <a:endParaRPr altLang="zh-CN" sz="2800" kern="0" dirty="0">
              <a:solidFill>
                <a:schemeClr val="tx1"/>
              </a:solidFill>
              <a:latin typeface="+mn-ea"/>
            </a:endParaRPr>
          </a:p>
          <a:p>
            <a:pPr indent="127000">
              <a:lnSpc>
                <a:spcPct val="150000"/>
              </a:lnSpc>
            </a:pPr>
            <a:endParaRPr altLang="zh-CN" sz="2800" kern="0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3" name="图片 2" descr="微信图片_20240515180151"/>
          <p:cNvPicPr>
            <a:picLocks noChangeAspect="1"/>
          </p:cNvPicPr>
          <p:nvPr/>
        </p:nvPicPr>
        <p:blipFill>
          <a:blip r:embed="rId4"/>
          <a:srcRect l="1969" r="14456" b="12674"/>
          <a:stretch>
            <a:fillRect/>
          </a:stretch>
        </p:blipFill>
        <p:spPr>
          <a:xfrm>
            <a:off x="8930640" y="1586865"/>
            <a:ext cx="3072765" cy="45415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300">
        <p159:morph option="byObject"/>
      </p:transition>
    </mc:Choice>
    <mc:Fallback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516890" y="1296670"/>
            <a:ext cx="8149590" cy="5121275"/>
          </a:xfrm>
          <a:prstGeom prst="rect">
            <a:avLst/>
          </a:prstGeom>
          <a:solidFill>
            <a:srgbClr val="E4E4E4"/>
          </a:solidFill>
          <a:ln w="19050">
            <a:solidFill>
              <a:srgbClr val="1A98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780155" y="987425"/>
            <a:ext cx="1622425" cy="521970"/>
          </a:xfrm>
          <a:prstGeom prst="rect">
            <a:avLst/>
          </a:prstGeom>
          <a:solidFill>
            <a:srgbClr val="1A9895"/>
          </a:solidFill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+mn-ea"/>
              </a:rPr>
              <a:t>划分网格</a:t>
            </a:r>
            <a:endParaRPr lang="zh-CN" altLang="en-US" sz="28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9" name="文本框 8"/>
          <p:cNvSpPr txBox="1"/>
          <p:nvPr>
            <p:custDataLst>
              <p:tags r:id="rId1"/>
            </p:custDataLst>
          </p:nvPr>
        </p:nvSpPr>
        <p:spPr>
          <a:xfrm>
            <a:off x="785794" y="402923"/>
            <a:ext cx="8652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u="sng" dirty="0">
                <a:solidFill>
                  <a:srgbClr val="1A9895"/>
                </a:solidFill>
                <a:latin typeface="+mn-ea"/>
              </a:rPr>
              <a:t>2.2</a:t>
            </a:r>
            <a:endParaRPr lang="zh-CN" altLang="en-US" sz="3200" u="sng" dirty="0">
              <a:solidFill>
                <a:srgbClr val="1A9895"/>
              </a:solidFill>
              <a:latin typeface="+mn-ea"/>
            </a:endParaRPr>
          </a:p>
        </p:txBody>
      </p:sp>
      <p:sp>
        <p:nvSpPr>
          <p:cNvPr id="11" name="矩形 10"/>
          <p:cNvSpPr/>
          <p:nvPr>
            <p:custDataLst>
              <p:tags r:id="rId2"/>
            </p:custDataLst>
          </p:nvPr>
        </p:nvSpPr>
        <p:spPr>
          <a:xfrm>
            <a:off x="1491717" y="402923"/>
            <a:ext cx="253886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>
                <a:latin typeface="+mj-ea"/>
                <a:ea typeface="+mj-ea"/>
              </a:rPr>
              <a:t>前处理</a:t>
            </a:r>
            <a:endParaRPr lang="zh-CN" altLang="en-US" sz="3200" dirty="0">
              <a:latin typeface="+mj-ea"/>
              <a:ea typeface="+mj-ea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16890" y="1558290"/>
            <a:ext cx="8124825" cy="5307330"/>
          </a:xfrm>
          <a:prstGeom prst="rect">
            <a:avLst/>
          </a:prstGeom>
        </p:spPr>
        <p:txBody>
          <a:bodyPr wrap="square">
            <a:noAutofit/>
          </a:bodyPr>
          <a:p>
            <a:pPr indent="127000">
              <a:lnSpc>
                <a:spcPct val="150000"/>
              </a:lnSpc>
            </a:pPr>
            <a:r>
              <a:rPr altLang="zh-CN" sz="1600" kern="0" dirty="0">
                <a:solidFill>
                  <a:schemeClr val="accent6"/>
                </a:solidFill>
                <a:latin typeface="+mn-ea"/>
                <a:sym typeface="+mn-ea"/>
              </a:rPr>
              <a:t>%生成单元列表 单元列表结构为[单元编号 第一结点编号 第二节点编号 第三节点编号]（左下角为起点，逆时针顺序）</a:t>
            </a:r>
            <a:endParaRPr altLang="zh-CN" sz="1600" kern="0" dirty="0">
              <a:solidFill>
                <a:schemeClr val="accent6"/>
              </a:solidFill>
              <a:latin typeface="+mn-ea"/>
            </a:endParaRPr>
          </a:p>
          <a:p>
            <a:pPr indent="127000">
              <a:lnSpc>
                <a:spcPct val="150000"/>
              </a:lnSpc>
            </a:pPr>
            <a:r>
              <a:rPr sz="1600" kern="0" dirty="0">
                <a:latin typeface="+mn-ea"/>
                <a:sym typeface="+mn-ea"/>
              </a:rPr>
              <a:t>for j = 1:ele_num_H</a:t>
            </a:r>
            <a:endParaRPr sz="1600" kern="0" dirty="0">
              <a:latin typeface="+mn-ea"/>
            </a:endParaRPr>
          </a:p>
          <a:p>
            <a:pPr indent="127000">
              <a:lnSpc>
                <a:spcPct val="150000"/>
              </a:lnSpc>
            </a:pPr>
            <a:r>
              <a:rPr sz="1600" kern="0" dirty="0">
                <a:latin typeface="+mn-ea"/>
                <a:sym typeface="+mn-ea"/>
              </a:rPr>
              <a:t>    for i = 1 : ele_num_L</a:t>
            </a:r>
            <a:endParaRPr sz="1600" kern="0" dirty="0">
              <a:latin typeface="+mn-ea"/>
            </a:endParaRPr>
          </a:p>
          <a:p>
            <a:pPr indent="127000">
              <a:lnSpc>
                <a:spcPct val="150000"/>
              </a:lnSpc>
            </a:pPr>
            <a:r>
              <a:rPr sz="1600" kern="0" dirty="0">
                <a:latin typeface="+mn-ea"/>
                <a:sym typeface="+mn-ea"/>
              </a:rPr>
              <a:t>        ele_new_odd = [2*i-1+2*(j-1)*ele_num_L i+(j-1)*(ele_num_L+1) i+1+(j-1)*(ele_num_L+1) i+ node_num_L+1+(j-1)*(ele_num_L+1)];</a:t>
            </a:r>
            <a:endParaRPr sz="1600" kern="0" dirty="0">
              <a:latin typeface="+mn-ea"/>
            </a:endParaRPr>
          </a:p>
          <a:p>
            <a:pPr indent="127000">
              <a:lnSpc>
                <a:spcPct val="150000"/>
              </a:lnSpc>
            </a:pPr>
            <a:r>
              <a:rPr sz="1600" kern="0" dirty="0">
                <a:latin typeface="+mn-ea"/>
                <a:sym typeface="+mn-ea"/>
              </a:rPr>
              <a:t>        ele_new_even = [2*i+2*(j-1)*ele_num_L i+(j-1)*(ele_num_L+1) i+(j-1)*(ele_num_L+1)+ node_num_L+1 i+(j-1)*(ele_num_L+1)+ node_num_L];</a:t>
            </a:r>
            <a:endParaRPr sz="1600" kern="0" dirty="0">
              <a:latin typeface="+mn-ea"/>
            </a:endParaRPr>
          </a:p>
          <a:p>
            <a:pPr indent="127000">
              <a:lnSpc>
                <a:spcPct val="150000"/>
              </a:lnSpc>
            </a:pPr>
            <a:r>
              <a:rPr sz="1600" kern="0" dirty="0">
                <a:latin typeface="+mn-ea"/>
                <a:sym typeface="+mn-ea"/>
              </a:rPr>
              <a:t>        ele = cat (1,ele,ele_new_odd);</a:t>
            </a:r>
            <a:endParaRPr sz="1600" kern="0" dirty="0">
              <a:latin typeface="+mn-ea"/>
            </a:endParaRPr>
          </a:p>
          <a:p>
            <a:pPr indent="127000">
              <a:lnSpc>
                <a:spcPct val="150000"/>
              </a:lnSpc>
            </a:pPr>
            <a:r>
              <a:rPr sz="1600" kern="0" dirty="0">
                <a:latin typeface="+mn-ea"/>
                <a:sym typeface="+mn-ea"/>
              </a:rPr>
              <a:t>        ele = cat (1,ele,ele_new_even);</a:t>
            </a:r>
            <a:endParaRPr sz="1600" kern="0" dirty="0">
              <a:latin typeface="+mn-ea"/>
            </a:endParaRPr>
          </a:p>
          <a:p>
            <a:pPr indent="127000">
              <a:lnSpc>
                <a:spcPct val="150000"/>
              </a:lnSpc>
            </a:pPr>
            <a:r>
              <a:rPr sz="1600" kern="0" dirty="0">
                <a:latin typeface="+mn-ea"/>
                <a:sym typeface="+mn-ea"/>
              </a:rPr>
              <a:t>    end</a:t>
            </a:r>
            <a:endParaRPr sz="1600" kern="0" dirty="0">
              <a:latin typeface="+mn-ea"/>
            </a:endParaRPr>
          </a:p>
          <a:p>
            <a:pPr indent="127000">
              <a:lnSpc>
                <a:spcPct val="150000"/>
              </a:lnSpc>
            </a:pPr>
            <a:r>
              <a:rPr sz="1600" kern="0" dirty="0">
                <a:latin typeface="+mn-ea"/>
                <a:sym typeface="+mn-ea"/>
              </a:rPr>
              <a:t>end</a:t>
            </a:r>
            <a:endParaRPr sz="1600" kern="0" dirty="0">
              <a:latin typeface="+mn-ea"/>
            </a:endParaRPr>
          </a:p>
          <a:p>
            <a:pPr indent="127000">
              <a:lnSpc>
                <a:spcPct val="150000"/>
              </a:lnSpc>
            </a:pPr>
            <a:endParaRPr altLang="zh-CN" sz="1600" kern="0" dirty="0">
              <a:solidFill>
                <a:schemeClr val="accent6"/>
              </a:solidFill>
              <a:latin typeface="+mn-ea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8830945" y="1296670"/>
            <a:ext cx="3269615" cy="5113655"/>
          </a:xfrm>
          <a:prstGeom prst="rect">
            <a:avLst/>
          </a:prstGeom>
          <a:solidFill>
            <a:srgbClr val="E4E4E4"/>
          </a:solidFill>
          <a:ln w="19050">
            <a:solidFill>
              <a:srgbClr val="1A98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9660018" y="987152"/>
            <a:ext cx="1610814" cy="521970"/>
          </a:xfrm>
          <a:prstGeom prst="rect">
            <a:avLst/>
          </a:prstGeom>
          <a:solidFill>
            <a:srgbClr val="1A9895"/>
          </a:solidFill>
        </p:spPr>
        <p:txBody>
          <a:bodyPr wrap="square">
            <a:spAutoFit/>
          </a:bodyPr>
          <a:p>
            <a:r>
              <a:rPr lang="zh-CN" altLang="en-US" sz="2800" dirty="0">
                <a:solidFill>
                  <a:schemeClr val="bg1"/>
                </a:solidFill>
                <a:latin typeface="+mn-ea"/>
              </a:rPr>
              <a:t>运行结果</a:t>
            </a:r>
            <a:endParaRPr lang="zh-CN" altLang="en-US" sz="28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0" name="矩形 9"/>
          <p:cNvSpPr/>
          <p:nvPr>
            <p:custDataLst>
              <p:tags r:id="rId3"/>
            </p:custDataLst>
          </p:nvPr>
        </p:nvSpPr>
        <p:spPr>
          <a:xfrm>
            <a:off x="9296400" y="1960245"/>
            <a:ext cx="2341245" cy="4017645"/>
          </a:xfrm>
          <a:prstGeom prst="rect">
            <a:avLst/>
          </a:prstGeom>
        </p:spPr>
        <p:txBody>
          <a:bodyPr wrap="square">
            <a:noAutofit/>
          </a:bodyPr>
          <a:p>
            <a:pPr indent="127000">
              <a:lnSpc>
                <a:spcPct val="150000"/>
              </a:lnSpc>
            </a:pPr>
            <a:endParaRPr altLang="zh-CN" sz="2800" kern="0" dirty="0">
              <a:solidFill>
                <a:schemeClr val="tx1"/>
              </a:solidFill>
              <a:latin typeface="+mn-ea"/>
            </a:endParaRPr>
          </a:p>
          <a:p>
            <a:pPr indent="127000">
              <a:lnSpc>
                <a:spcPct val="150000"/>
              </a:lnSpc>
            </a:pPr>
            <a:endParaRPr altLang="zh-CN" sz="2800" kern="0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2" name="图片 1" descr="微信图片_20240515180155"/>
          <p:cNvPicPr>
            <a:picLocks noChangeAspect="1"/>
          </p:cNvPicPr>
          <p:nvPr/>
        </p:nvPicPr>
        <p:blipFill>
          <a:blip r:embed="rId4"/>
          <a:srcRect l="3243" t="3853" r="22985" b="7977"/>
          <a:stretch>
            <a:fillRect/>
          </a:stretch>
        </p:blipFill>
        <p:spPr>
          <a:xfrm>
            <a:off x="8930640" y="1586865"/>
            <a:ext cx="3004185" cy="45478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300">
        <p159:morph option="byObject"/>
      </p:transition>
    </mc:Choice>
    <mc:Fallback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113155" y="1296670"/>
            <a:ext cx="9965055" cy="5121275"/>
          </a:xfrm>
          <a:prstGeom prst="rect">
            <a:avLst/>
          </a:prstGeom>
          <a:solidFill>
            <a:srgbClr val="E4E4E4"/>
          </a:solidFill>
          <a:ln w="19050">
            <a:solidFill>
              <a:srgbClr val="1A98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354834" y="1035284"/>
            <a:ext cx="1621135" cy="523220"/>
          </a:xfrm>
          <a:prstGeom prst="rect">
            <a:avLst/>
          </a:prstGeom>
          <a:solidFill>
            <a:srgbClr val="1A9895"/>
          </a:solidFill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+mn-ea"/>
              </a:rPr>
              <a:t>划分网格</a:t>
            </a:r>
            <a:endParaRPr lang="zh-CN" altLang="en-US" sz="28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9" name="文本框 8"/>
          <p:cNvSpPr txBox="1"/>
          <p:nvPr>
            <p:custDataLst>
              <p:tags r:id="rId1"/>
            </p:custDataLst>
          </p:nvPr>
        </p:nvSpPr>
        <p:spPr>
          <a:xfrm>
            <a:off x="785794" y="402923"/>
            <a:ext cx="8652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u="sng" dirty="0">
                <a:solidFill>
                  <a:srgbClr val="1A9895"/>
                </a:solidFill>
                <a:latin typeface="+mn-ea"/>
              </a:rPr>
              <a:t>2.2</a:t>
            </a:r>
            <a:endParaRPr lang="zh-CN" altLang="en-US" sz="3200" u="sng" dirty="0">
              <a:solidFill>
                <a:srgbClr val="1A9895"/>
              </a:solidFill>
              <a:latin typeface="+mn-ea"/>
            </a:endParaRPr>
          </a:p>
        </p:txBody>
      </p:sp>
      <p:sp>
        <p:nvSpPr>
          <p:cNvPr id="11" name="矩形 10"/>
          <p:cNvSpPr/>
          <p:nvPr>
            <p:custDataLst>
              <p:tags r:id="rId2"/>
            </p:custDataLst>
          </p:nvPr>
        </p:nvSpPr>
        <p:spPr>
          <a:xfrm>
            <a:off x="1491717" y="402923"/>
            <a:ext cx="253886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>
                <a:latin typeface="+mj-ea"/>
                <a:ea typeface="+mj-ea"/>
              </a:rPr>
              <a:t>前处理</a:t>
            </a:r>
            <a:endParaRPr lang="zh-CN" altLang="en-US" sz="3200" dirty="0">
              <a:latin typeface="+mj-ea"/>
              <a:ea typeface="+mj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348980" y="2825750"/>
            <a:ext cx="2753995" cy="206311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indent="127000">
              <a:lnSpc>
                <a:spcPct val="150000"/>
              </a:lnSpc>
            </a:pPr>
            <a:r>
              <a:rPr lang="zh-CN" altLang="en-US" sz="1600" kern="0" dirty="0">
                <a:latin typeface="+mn-ea"/>
              </a:rPr>
              <a:t>横向网格尺寸：</a:t>
            </a:r>
            <a:r>
              <a:rPr lang="en-US" altLang="zh-CN" sz="1600" kern="0" dirty="0">
                <a:latin typeface="+mn-ea"/>
              </a:rPr>
              <a:t>0.1m</a:t>
            </a:r>
            <a:endParaRPr lang="en-US" altLang="zh-CN" sz="1600" kern="0" dirty="0">
              <a:latin typeface="+mn-ea"/>
            </a:endParaRPr>
          </a:p>
          <a:p>
            <a:pPr indent="127000">
              <a:lnSpc>
                <a:spcPct val="200000"/>
              </a:lnSpc>
            </a:pPr>
            <a:r>
              <a:rPr lang="zh-CN" altLang="en-US" sz="1600" kern="0" dirty="0">
                <a:latin typeface="+mn-ea"/>
              </a:rPr>
              <a:t>纵向网格尺寸：</a:t>
            </a:r>
            <a:r>
              <a:rPr lang="en-US" altLang="zh-CN" sz="1600" kern="0" dirty="0">
                <a:latin typeface="+mn-ea"/>
              </a:rPr>
              <a:t>0.1m</a:t>
            </a:r>
            <a:endParaRPr lang="en-US" altLang="zh-CN" sz="1600" kern="0" dirty="0">
              <a:latin typeface="+mn-ea"/>
            </a:endParaRPr>
          </a:p>
          <a:p>
            <a:pPr indent="127000">
              <a:lnSpc>
                <a:spcPct val="200000"/>
              </a:lnSpc>
            </a:pPr>
            <a:r>
              <a:rPr lang="zh-CN" altLang="en-US" sz="1600" kern="0" dirty="0">
                <a:latin typeface="+mn-ea"/>
              </a:rPr>
              <a:t>单元数：</a:t>
            </a:r>
            <a:r>
              <a:rPr lang="en-US" altLang="zh-CN" sz="1600" kern="0" dirty="0">
                <a:latin typeface="+mn-ea"/>
              </a:rPr>
              <a:t>4000</a:t>
            </a:r>
            <a:r>
              <a:rPr lang="zh-CN" altLang="en-US" sz="1600" kern="0" dirty="0">
                <a:latin typeface="+mn-ea"/>
              </a:rPr>
              <a:t>个</a:t>
            </a:r>
            <a:endParaRPr lang="en-US" altLang="zh-CN" sz="1600" kern="0" dirty="0">
              <a:latin typeface="+mn-ea"/>
            </a:endParaRPr>
          </a:p>
          <a:p>
            <a:pPr indent="127000">
              <a:lnSpc>
                <a:spcPct val="200000"/>
              </a:lnSpc>
            </a:pPr>
            <a:r>
              <a:rPr lang="zh-CN" altLang="en-US" sz="1600" kern="0" dirty="0">
                <a:solidFill>
                  <a:schemeClr val="tx1"/>
                </a:solidFill>
                <a:latin typeface="+mn-ea"/>
              </a:rPr>
              <a:t>节点数：</a:t>
            </a:r>
            <a:r>
              <a:rPr lang="en-US" altLang="zh-CN" sz="1600" kern="0" dirty="0">
                <a:solidFill>
                  <a:schemeClr val="tx1"/>
                </a:solidFill>
                <a:latin typeface="+mn-ea"/>
              </a:rPr>
              <a:t>2121</a:t>
            </a:r>
            <a:r>
              <a:rPr lang="zh-CN" altLang="en-US" sz="1600" kern="0" dirty="0">
                <a:solidFill>
                  <a:schemeClr val="tx1"/>
                </a:solidFill>
                <a:latin typeface="+mn-ea"/>
              </a:rPr>
              <a:t>个</a:t>
            </a:r>
            <a:endParaRPr lang="zh-CN" altLang="en-US" sz="1600" kern="0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2" name="图片 1" descr="untitled"/>
          <p:cNvPicPr>
            <a:picLocks noChangeAspect="1"/>
          </p:cNvPicPr>
          <p:nvPr/>
        </p:nvPicPr>
        <p:blipFill>
          <a:blip r:embed="rId3"/>
          <a:srcRect l="7778" r="5926"/>
          <a:stretch>
            <a:fillRect/>
          </a:stretch>
        </p:blipFill>
        <p:spPr>
          <a:xfrm>
            <a:off x="1387475" y="2354580"/>
            <a:ext cx="6961505" cy="32270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300">
        <p159:morph option="byObject"/>
      </p:transition>
    </mc:Choice>
    <mc:Fallback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964690" y="1785620"/>
            <a:ext cx="8166100" cy="4756150"/>
          </a:xfrm>
          <a:prstGeom prst="rect">
            <a:avLst/>
          </a:prstGeom>
          <a:solidFill>
            <a:srgbClr val="E4E4E4"/>
          </a:solidFill>
          <a:ln w="19050">
            <a:solidFill>
              <a:srgbClr val="1A98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209203" y="1479550"/>
            <a:ext cx="1677073" cy="521970"/>
          </a:xfrm>
          <a:prstGeom prst="rect">
            <a:avLst/>
          </a:prstGeom>
          <a:solidFill>
            <a:srgbClr val="1A9895"/>
          </a:solidFill>
        </p:spPr>
        <p:txBody>
          <a:bodyPr wrap="square">
            <a:spAutoFit/>
          </a:bodyPr>
          <a:lstStyle/>
          <a:p>
            <a:pPr algn="ctr"/>
            <a:r>
              <a:rPr lang="zh-CN" altLang="en-US" sz="2800" dirty="0">
                <a:solidFill>
                  <a:schemeClr val="bg1"/>
                </a:solidFill>
                <a:latin typeface="+mn-ea"/>
              </a:rPr>
              <a:t>边界条件</a:t>
            </a:r>
            <a:endParaRPr lang="zh-CN" altLang="en-US" sz="28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004060" y="1868805"/>
            <a:ext cx="8127365" cy="467296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indent="127000">
              <a:lnSpc>
                <a:spcPct val="150000"/>
              </a:lnSpc>
            </a:pPr>
            <a:r>
              <a:rPr altLang="zh-CN" kern="0" dirty="0">
                <a:solidFill>
                  <a:schemeClr val="accent6"/>
                </a:solidFill>
                <a:latin typeface="+mn-ea"/>
                <a:sym typeface="+mn-ea"/>
              </a:rPr>
              <a:t>%力边界条件</a:t>
            </a:r>
            <a:endParaRPr altLang="zh-CN" kern="0" dirty="0">
              <a:solidFill>
                <a:schemeClr val="accent6"/>
              </a:solidFill>
              <a:latin typeface="+mn-ea"/>
              <a:sym typeface="+mn-ea"/>
            </a:endParaRPr>
          </a:p>
          <a:p>
            <a:pPr indent="127000">
              <a:lnSpc>
                <a:spcPct val="150000"/>
              </a:lnSpc>
            </a:pPr>
            <a:r>
              <a:rPr>
                <a:solidFill>
                  <a:schemeClr val="tx1"/>
                </a:solidFill>
                <a:sym typeface="+mn-ea"/>
              </a:rPr>
              <a:t>for i=node_num_L*(node_num_H-1)+</a:t>
            </a:r>
            <a:r>
              <a:rPr lang="en-US">
                <a:solidFill>
                  <a:schemeClr val="tx1"/>
                </a:solidFill>
                <a:sym typeface="+mn-ea"/>
              </a:rPr>
              <a:t>2</a:t>
            </a:r>
            <a:r>
              <a:rPr>
                <a:solidFill>
                  <a:schemeClr val="tx1"/>
                </a:solidFill>
                <a:sym typeface="+mn-ea"/>
              </a:rPr>
              <a:t>: node_num_L*node_num_H-1</a:t>
            </a:r>
            <a:endParaRPr>
              <a:solidFill>
                <a:schemeClr val="tx1"/>
              </a:solidFill>
              <a:sym typeface="+mn-ea"/>
            </a:endParaRPr>
          </a:p>
          <a:p>
            <a:pPr indent="127000">
              <a:lnSpc>
                <a:spcPct val="150000"/>
              </a:lnSpc>
            </a:pPr>
            <a:r>
              <a:rPr>
                <a:solidFill>
                  <a:schemeClr val="tx1"/>
                </a:solidFill>
                <a:sym typeface="+mn-ea"/>
              </a:rPr>
              <a:t>    f(2*i)=-node_load;</a:t>
            </a:r>
            <a:r>
              <a:rPr lang="en-US" kern="0" dirty="0">
                <a:solidFill>
                  <a:schemeClr val="tx1"/>
                </a:solidFill>
                <a:latin typeface="+mn-ea"/>
                <a:sym typeface="+mn-ea"/>
              </a:rPr>
              <a:t>  </a:t>
            </a:r>
            <a:r>
              <a:rPr altLang="zh-CN" kern="0" dirty="0">
                <a:solidFill>
                  <a:schemeClr val="accent6"/>
                </a:solidFill>
                <a:latin typeface="+mn-ea"/>
                <a:sym typeface="+mn-ea"/>
              </a:rPr>
              <a:t>%N 顶部</a:t>
            </a:r>
            <a:endParaRPr altLang="zh-CN" kern="0" dirty="0">
              <a:solidFill>
                <a:schemeClr val="accent6"/>
              </a:solidFill>
              <a:latin typeface="+mn-ea"/>
              <a:sym typeface="+mn-ea"/>
            </a:endParaRPr>
          </a:p>
          <a:p>
            <a:pPr indent="127000">
              <a:lnSpc>
                <a:spcPct val="150000"/>
              </a:lnSpc>
            </a:pPr>
            <a:r>
              <a:rPr lang="zh-CN" altLang="en-US">
                <a:solidFill>
                  <a:schemeClr val="tx1"/>
                </a:solidFill>
                <a:sym typeface="+mn-ea"/>
              </a:rPr>
              <a:t>end</a:t>
            </a:r>
            <a:endParaRPr lang="zh-CN" altLang="en-US">
              <a:solidFill>
                <a:schemeClr val="tx1"/>
              </a:solidFill>
              <a:sym typeface="+mn-ea"/>
            </a:endParaRPr>
          </a:p>
          <a:p>
            <a:pPr indent="127000">
              <a:lnSpc>
                <a:spcPct val="150000"/>
              </a:lnSpc>
            </a:pPr>
            <a:r>
              <a:rPr lang="zh-CN" altLang="en-US">
                <a:solidFill>
                  <a:schemeClr val="tx1"/>
                </a:solidFill>
                <a:sym typeface="+mn-ea"/>
              </a:rPr>
              <a:t> f(2*node_num_L*(node_num_H-1)) = -node_load/2; </a:t>
            </a:r>
            <a:r>
              <a:rPr lang="zh-CN" altLang="en-US">
                <a:sym typeface="+mn-ea"/>
              </a:rPr>
              <a:t>  </a:t>
            </a:r>
            <a:r>
              <a:rPr altLang="zh-CN" kern="0" dirty="0">
                <a:solidFill>
                  <a:schemeClr val="accent6"/>
                </a:solidFill>
                <a:latin typeface="+mn-ea"/>
                <a:sym typeface="+mn-ea"/>
              </a:rPr>
              <a:t>%N 左右边缘两点</a:t>
            </a:r>
            <a:endParaRPr altLang="zh-CN" kern="0" dirty="0">
              <a:solidFill>
                <a:schemeClr val="accent6"/>
              </a:solidFill>
              <a:latin typeface="+mn-ea"/>
              <a:sym typeface="+mn-ea"/>
            </a:endParaRPr>
          </a:p>
          <a:p>
            <a:pPr indent="127000">
              <a:lnSpc>
                <a:spcPct val="150000"/>
              </a:lnSpc>
            </a:pPr>
            <a:r>
              <a:rPr altLang="zh-CN" kern="0" dirty="0">
                <a:solidFill>
                  <a:schemeClr val="tx1"/>
                </a:solidFill>
                <a:latin typeface="+mn-ea"/>
                <a:sym typeface="+mn-ea"/>
              </a:rPr>
              <a:t> f(2*node_num_L*(node_num_H)) = -node_load/2;</a:t>
            </a:r>
            <a:r>
              <a:rPr lang="en-US" kern="0" dirty="0">
                <a:solidFill>
                  <a:schemeClr val="tx1"/>
                </a:solidFill>
                <a:latin typeface="+mn-ea"/>
                <a:sym typeface="+mn-ea"/>
              </a:rPr>
              <a:t>   </a:t>
            </a:r>
            <a:r>
              <a:rPr lang="en-US" kern="0" dirty="0">
                <a:solidFill>
                  <a:schemeClr val="accent6"/>
                </a:solidFill>
                <a:latin typeface="+mn-ea"/>
                <a:sym typeface="+mn-ea"/>
              </a:rPr>
              <a:t>   </a:t>
            </a:r>
            <a:r>
              <a:rPr altLang="zh-CN" kern="0" dirty="0">
                <a:solidFill>
                  <a:schemeClr val="accent6"/>
                </a:solidFill>
                <a:latin typeface="+mn-ea"/>
                <a:sym typeface="+mn-ea"/>
              </a:rPr>
              <a:t>%N 左右边缘两点</a:t>
            </a:r>
            <a:endParaRPr altLang="zh-CN" kern="0" dirty="0">
              <a:solidFill>
                <a:schemeClr val="accent6"/>
              </a:solidFill>
              <a:latin typeface="+mn-ea"/>
              <a:sym typeface="+mn-ea"/>
            </a:endParaRPr>
          </a:p>
          <a:p>
            <a:pPr indent="127000">
              <a:lnSpc>
                <a:spcPct val="150000"/>
              </a:lnSpc>
            </a:pPr>
            <a:r>
              <a:rPr altLang="zh-CN" kern="0" dirty="0">
                <a:solidFill>
                  <a:schemeClr val="accent6"/>
                </a:solidFill>
                <a:latin typeface="+mn-ea"/>
                <a:sym typeface="+mn-ea"/>
              </a:rPr>
              <a:t> </a:t>
            </a:r>
            <a:endParaRPr altLang="zh-CN" kern="0" dirty="0">
              <a:solidFill>
                <a:schemeClr val="accent6"/>
              </a:solidFill>
              <a:latin typeface="+mn-ea"/>
              <a:sym typeface="+mn-ea"/>
            </a:endParaRPr>
          </a:p>
          <a:p>
            <a:pPr indent="127000">
              <a:lnSpc>
                <a:spcPct val="150000"/>
              </a:lnSpc>
            </a:pPr>
            <a:r>
              <a:rPr altLang="zh-CN" kern="0" dirty="0">
                <a:solidFill>
                  <a:schemeClr val="accent6"/>
                </a:solidFill>
                <a:latin typeface="+mn-ea"/>
                <a:sym typeface="+mn-ea"/>
              </a:rPr>
              <a:t>% 位移边界条件；</a:t>
            </a:r>
            <a:endParaRPr altLang="zh-CN" kern="0" dirty="0">
              <a:solidFill>
                <a:schemeClr val="accent6"/>
              </a:solidFill>
              <a:latin typeface="+mn-ea"/>
              <a:sym typeface="+mn-ea"/>
            </a:endParaRPr>
          </a:p>
          <a:p>
            <a:pPr indent="127000">
              <a:lnSpc>
                <a:spcPct val="150000"/>
              </a:lnSpc>
            </a:pPr>
            <a:r>
              <a:rPr altLang="zh-CN" kern="0" dirty="0">
                <a:solidFill>
                  <a:schemeClr val="tx1"/>
                </a:solidFill>
                <a:latin typeface="+mn-ea"/>
                <a:sym typeface="+mn-ea"/>
              </a:rPr>
              <a:t>u(1)=0;</a:t>
            </a:r>
            <a:endParaRPr altLang="zh-CN" kern="0" dirty="0">
              <a:solidFill>
                <a:schemeClr val="tx1"/>
              </a:solidFill>
              <a:latin typeface="+mn-ea"/>
              <a:sym typeface="+mn-ea"/>
            </a:endParaRPr>
          </a:p>
          <a:p>
            <a:pPr indent="127000">
              <a:lnSpc>
                <a:spcPct val="150000"/>
              </a:lnSpc>
            </a:pPr>
            <a:r>
              <a:rPr altLang="zh-CN" kern="0" dirty="0">
                <a:solidFill>
                  <a:schemeClr val="tx1"/>
                </a:solidFill>
                <a:latin typeface="+mn-ea"/>
                <a:sym typeface="+mn-ea"/>
              </a:rPr>
              <a:t>u(2)=0;</a:t>
            </a:r>
            <a:endParaRPr altLang="zh-CN" kern="0" dirty="0">
              <a:solidFill>
                <a:schemeClr val="tx1"/>
              </a:solidFill>
              <a:latin typeface="+mn-ea"/>
              <a:sym typeface="+mn-ea"/>
            </a:endParaRPr>
          </a:p>
          <a:p>
            <a:pPr indent="127000">
              <a:lnSpc>
                <a:spcPct val="150000"/>
              </a:lnSpc>
            </a:pPr>
            <a:r>
              <a:rPr altLang="zh-CN" kern="0" dirty="0">
                <a:solidFill>
                  <a:schemeClr val="tx1"/>
                </a:solidFill>
                <a:latin typeface="+mn-ea"/>
                <a:sym typeface="+mn-ea"/>
              </a:rPr>
              <a:t>u(2*node_num_L)=0;</a:t>
            </a:r>
            <a:endParaRPr altLang="zh-CN" kern="0" dirty="0">
              <a:solidFill>
                <a:schemeClr val="tx1"/>
              </a:solidFill>
              <a:latin typeface="+mn-ea"/>
              <a:sym typeface="+mn-ea"/>
            </a:endParaRPr>
          </a:p>
          <a:p>
            <a:pPr indent="127000">
              <a:lnSpc>
                <a:spcPct val="150000"/>
              </a:lnSpc>
            </a:pPr>
            <a:endParaRPr altLang="zh-CN" kern="0" dirty="0">
              <a:solidFill>
                <a:schemeClr val="tx1"/>
              </a:solidFill>
              <a:latin typeface="+mn-ea"/>
              <a:sym typeface="+mn-ea"/>
            </a:endParaRPr>
          </a:p>
        </p:txBody>
      </p:sp>
      <p:sp>
        <p:nvSpPr>
          <p:cNvPr id="8" name="文本框 7"/>
          <p:cNvSpPr txBox="1"/>
          <p:nvPr>
            <p:custDataLst>
              <p:tags r:id="rId1"/>
            </p:custDataLst>
          </p:nvPr>
        </p:nvSpPr>
        <p:spPr>
          <a:xfrm>
            <a:off x="785794" y="402923"/>
            <a:ext cx="8652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u="sng" dirty="0">
                <a:solidFill>
                  <a:srgbClr val="1A9895"/>
                </a:solidFill>
                <a:latin typeface="+mn-ea"/>
              </a:rPr>
              <a:t>2.2</a:t>
            </a:r>
            <a:endParaRPr lang="zh-CN" altLang="en-US" sz="3200" u="sng" dirty="0">
              <a:solidFill>
                <a:srgbClr val="1A9895"/>
              </a:solidFill>
              <a:latin typeface="+mn-ea"/>
            </a:endParaRPr>
          </a:p>
        </p:txBody>
      </p:sp>
      <p:sp>
        <p:nvSpPr>
          <p:cNvPr id="9" name="矩形 8"/>
          <p:cNvSpPr/>
          <p:nvPr>
            <p:custDataLst>
              <p:tags r:id="rId2"/>
            </p:custDataLst>
          </p:nvPr>
        </p:nvSpPr>
        <p:spPr>
          <a:xfrm>
            <a:off x="1491717" y="402923"/>
            <a:ext cx="253886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>
                <a:latin typeface="+mj-ea"/>
                <a:ea typeface="+mj-ea"/>
              </a:rPr>
              <a:t>前处理</a:t>
            </a:r>
            <a:endParaRPr lang="zh-CN" altLang="en-US" sz="3200" dirty="0">
              <a:latin typeface="+mj-ea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300">
        <p159:morph option="byObject"/>
      </p:transition>
    </mc:Choice>
    <mc:Fallback>
      <p:transition>
        <p:fade/>
      </p:transition>
    </mc:Fallback>
  </mc:AlternateContent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KSO_WM_BEAUTIFY_FLAG" val=""/>
</p:tagLst>
</file>

<file path=ppt/tags/tag53.xml><?xml version="1.0" encoding="utf-8"?>
<p:tagLst xmlns:p="http://schemas.openxmlformats.org/presentationml/2006/main">
  <p:tag name="KSO_WM_BEAUTIFY_FLAG" val=""/>
</p:tagLst>
</file>

<file path=ppt/tags/tag54.xml><?xml version="1.0" encoding="utf-8"?>
<p:tagLst xmlns:p="http://schemas.openxmlformats.org/presentationml/2006/main">
  <p:tag name="KSO_WM_BEAUTIFY_FLAG" val=""/>
</p:tagLst>
</file>

<file path=ppt/tags/tag55.xml><?xml version="1.0" encoding="utf-8"?>
<p:tagLst xmlns:p="http://schemas.openxmlformats.org/presentationml/2006/main">
  <p:tag name="KSO_WM_BEAUTIFY_FLAG" val=""/>
</p:tagLst>
</file>

<file path=ppt/tags/tag56.xml><?xml version="1.0" encoding="utf-8"?>
<p:tagLst xmlns:p="http://schemas.openxmlformats.org/presentationml/2006/main">
  <p:tag name="KSO_WM_BEAUTIFY_FLAG" val=""/>
</p:tagLst>
</file>

<file path=ppt/tags/tag57.xml><?xml version="1.0" encoding="utf-8"?>
<p:tagLst xmlns:p="http://schemas.openxmlformats.org/presentationml/2006/main">
  <p:tag name="KSO_WM_BEAUTIFY_FLAG" val=""/>
</p:tagLst>
</file>

<file path=ppt/tags/tag58.xml><?xml version="1.0" encoding="utf-8"?>
<p:tagLst xmlns:p="http://schemas.openxmlformats.org/presentationml/2006/main">
  <p:tag name="KSO_WM_BEAUTIFY_FLAG" val=""/>
</p:tagLst>
</file>

<file path=ppt/tags/tag59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60.xml><?xml version="1.0" encoding="utf-8"?>
<p:tagLst xmlns:p="http://schemas.openxmlformats.org/presentationml/2006/main">
  <p:tag name="KSO_WM_BEAUTIFY_FLAG" val=""/>
</p:tagLst>
</file>

<file path=ppt/tags/tag61.xml><?xml version="1.0" encoding="utf-8"?>
<p:tagLst xmlns:p="http://schemas.openxmlformats.org/presentationml/2006/main">
  <p:tag name="KSO_WM_BEAUTIFY_FLAG" val=""/>
</p:tagLst>
</file>

<file path=ppt/tags/tag62.xml><?xml version="1.0" encoding="utf-8"?>
<p:tagLst xmlns:p="http://schemas.openxmlformats.org/presentationml/2006/main">
  <p:tag name="KSO_WM_BEAUTIFY_FLAG" val="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BEAUTIFY_FLAG" val=""/>
</p:tagLst>
</file>

<file path=ppt/tags/tag79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80.xml><?xml version="1.0" encoding="utf-8"?>
<p:tagLst xmlns:p="http://schemas.openxmlformats.org/presentationml/2006/main">
  <p:tag name="KSO_WM_BEAUTIFY_FLAG" val=""/>
</p:tagLst>
</file>

<file path=ppt/tags/tag81.xml><?xml version="1.0" encoding="utf-8"?>
<p:tagLst xmlns:p="http://schemas.openxmlformats.org/presentationml/2006/main">
  <p:tag name="KSO_WM_BEAUTIFY_FLAG" val=""/>
</p:tagLst>
</file>

<file path=ppt/tags/tag82.xml><?xml version="1.0" encoding="utf-8"?>
<p:tagLst xmlns:p="http://schemas.openxmlformats.org/presentationml/2006/main">
  <p:tag name="KSO_WM_BEAUTIFY_FLAG" val=""/>
</p:tagLst>
</file>

<file path=ppt/tags/tag83.xml><?xml version="1.0" encoding="utf-8"?>
<p:tagLst xmlns:p="http://schemas.openxmlformats.org/presentationml/2006/main">
  <p:tag name="KSO_WM_BEAUTIFY_FLAG" val=""/>
</p:tagLst>
</file>

<file path=ppt/tags/tag84.xml><?xml version="1.0" encoding="utf-8"?>
<p:tagLst xmlns:p="http://schemas.openxmlformats.org/presentationml/2006/main">
  <p:tag name="KSO_WM_BEAUTIFY_FLAG" val=""/>
</p:tagLst>
</file>

<file path=ppt/tags/tag85.xml><?xml version="1.0" encoding="utf-8"?>
<p:tagLst xmlns:p="http://schemas.openxmlformats.org/presentationml/2006/main">
  <p:tag name="KSO_WPP_MARK_KEY" val="6d6c4944-5081-40a0-b6ce-dc3aea8aeacf"/>
  <p:tag name="COMMONDATA" val="eyJoZGlkIjoiOWI0MzFmMTBmYjc3ZTk0ZWJlMGYwYTY1ZjI1M2Y1Y2QifQ==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37">
      <a:majorFont>
        <a:latin typeface="Calibri Light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6770</Words>
  <Application>WPS 演示</Application>
  <PresentationFormat>宽屏</PresentationFormat>
  <Paragraphs>668</Paragraphs>
  <Slides>26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9" baseType="lpstr">
      <vt:lpstr>Arial</vt:lpstr>
      <vt:lpstr>宋体</vt:lpstr>
      <vt:lpstr>Wingdings</vt:lpstr>
      <vt:lpstr>微软雅黑</vt:lpstr>
      <vt:lpstr>Segoe UI Light</vt:lpstr>
      <vt:lpstr>Century Gothic</vt:lpstr>
      <vt:lpstr>Segoe UI Light</vt:lpstr>
      <vt:lpstr>Calibri</vt:lpstr>
      <vt:lpstr>Times New Roman</vt:lpstr>
      <vt:lpstr>Arial Unicode MS</vt:lpstr>
      <vt:lpstr>等线</vt:lpstr>
      <vt:lpstr>Courier New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OfficePLUS</dc:creator>
  <cp:lastModifiedBy>公冶</cp:lastModifiedBy>
  <cp:revision>118</cp:revision>
  <dcterms:created xsi:type="dcterms:W3CDTF">2015-08-18T02:51:00Z</dcterms:created>
  <dcterms:modified xsi:type="dcterms:W3CDTF">2024-05-16T02:12:51Z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43C3E26FD44E48909BEC2D74933E3966_13</vt:lpwstr>
  </property>
  <property fmtid="{D5CDD505-2E9C-101B-9397-08002B2CF9AE}" pid="3" name="KSOProductBuildVer">
    <vt:lpwstr>2052-12.1.0.16729</vt:lpwstr>
  </property>
</Properties>
</file>