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11"/>
  </p:notesMasterIdLst>
  <p:handoutMasterIdLst>
    <p:handoutMasterId r:id="rId12"/>
  </p:handoutMasterIdLst>
  <p:sldIdLst>
    <p:sldId id="256" r:id="rId5"/>
    <p:sldId id="300" r:id="rId6"/>
    <p:sldId id="302" r:id="rId7"/>
    <p:sldId id="303" r:id="rId8"/>
    <p:sldId id="304" r:id="rId9"/>
    <p:sldId id="305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分区" id="{AE50564F-E098-4FAB-A1D5-61B885E684A6}">
          <p14:sldIdLst>
            <p14:sldId id="256"/>
            <p14:sldId id="300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 showGuides="1">
      <p:cViewPr varScale="1">
        <p:scale>
          <a:sx n="81" d="100"/>
          <a:sy n="81" d="100"/>
        </p:scale>
        <p:origin x="114" y="7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1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7B2747-E6E9-4F2C-ACFF-4A4DE2319A7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2021/10/11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3B048B-0EBA-466F-928F-37073F3BFB7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F4F81B9-E7B7-4E7B-B69F-89A4D3E29C71}" type="datetime1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AED498D-6977-40EC-8E5E-7EB644D5E75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n-US" altLang="zh-CN" smtClean="0">
                <a:ea typeface="Microsoft YaHei UI" panose="020B0503020204020204" pitchFamily="34" charset="-122"/>
              </a:rPr>
              <a:t>1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n-US" altLang="zh-CN" smtClean="0">
                <a:ea typeface="Microsoft YaHei UI" panose="020B0503020204020204" pitchFamily="34" charset="-122"/>
              </a:rPr>
              <a:t>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15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n-US" altLang="zh-CN" smtClean="0">
                <a:ea typeface="Microsoft YaHei UI" panose="020B0503020204020204" pitchFamily="34" charset="-122"/>
              </a:rPr>
              <a:t>3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638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n-US" altLang="zh-CN" smtClean="0">
                <a:ea typeface="Microsoft YaHei UI" panose="020B0503020204020204" pitchFamily="34" charset="-122"/>
              </a:rPr>
              <a:t>4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244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n-US" altLang="zh-CN" smtClean="0">
                <a:ea typeface="Microsoft YaHei UI" panose="020B0503020204020204" pitchFamily="34" charset="-122"/>
              </a:rPr>
              <a:t>5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234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n-US" altLang="zh-CN" smtClean="0">
                <a:ea typeface="Microsoft YaHei UI" panose="020B0503020204020204" pitchFamily="34" charset="-122"/>
              </a:rPr>
              <a:t>6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55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E458886E-27D1-4675-806E-C55C22DB0345}" type="datetime1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rtlCol="0" anchor="ctr" anchorCtr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 baseline="0">
                <a:solidFill>
                  <a:schemeClr val="accent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 rtlCol="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日期占位符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F8E8AF2B-C74D-4992-90FD-D4BD80A93AAE}" type="datetime1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13" name="页脚占位符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4" name="灯片编号占位符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rtlCol="0" anchor="ctr" anchorCtr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3200" cy="6400800"/>
          </a:xfrm>
        </p:spPr>
        <p:txBody>
          <a:bodyPr rtlCol="0" anchor="ctr" anchorCtr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单击图标，添加图片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rtlCol="0" anchor="ctr" anchorCtr="0">
            <a:normAutofit/>
          </a:bodyPr>
          <a:lstStyle>
            <a:lvl1pPr>
              <a:defRPr sz="2400" baseline="0">
                <a:solidFill>
                  <a:schemeClr val="accent1">
                    <a:lumMod val="40000"/>
                    <a:lumOff val="60000"/>
                  </a:schemeClr>
                </a:solidFill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 rtl="0"/>
            <a:r>
              <a:rPr lang="zh-CN" altLang="en-US" noProof="0"/>
              <a:t>副标题</a:t>
            </a:r>
            <a:endParaRPr lang="zh-CN" altLang="ru-RU" noProof="0"/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rtlCol="0" anchor="t" anchorCtr="0">
            <a:noAutofit/>
          </a:bodyPr>
          <a:lstStyle>
            <a:lvl1pPr>
              <a:lnSpc>
                <a:spcPct val="90000"/>
              </a:lnSpc>
              <a:defRPr sz="3600" b="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第一课总结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rtlCol="0" anchor="ctr" anchorCtr="0">
            <a:normAutofit/>
          </a:bodyPr>
          <a:lstStyle>
            <a:lvl1pPr marL="0" indent="0">
              <a:buNone/>
              <a:defRPr lang="en-US" baseline="0" dirty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日期占位符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DB168A20-771C-438D-BB7A-9755CC93A15E}" type="datetime1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13" name="页脚占位符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4" name="灯片编号占位符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 baseline="0"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 baseline="0">
                <a:solidFill>
                  <a:srgbClr val="FFFFFF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1">
                    <a:lumMod val="40000"/>
                    <a:lumOff val="60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85204767-B8F5-4999-A975-843AC0C1B6E1}" type="datetime1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D0D94A69-6EFD-4CC1-853A-CA16482D9B01}" type="datetime1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三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00E1F316-999D-4B05-AFD8-C2357A75E539}" type="datetime1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2" name="图片占位符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408000"/>
          </a:xfrm>
        </p:spPr>
        <p:txBody>
          <a:bodyPr rtlCol="0" anchor="ctr" anchorCtr="0">
            <a:normAutofit/>
          </a:bodyPr>
          <a:lstStyle>
            <a:lvl1pPr algn="ctr">
              <a:defRPr sz="16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13" name="标题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rtlCol="0" anchor="ctr" anchorCtr="0">
            <a:normAutofit/>
          </a:bodyPr>
          <a:lstStyle>
            <a:lvl1pPr>
              <a:defRPr sz="36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带内容的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19C9E7F7-15CE-460C-9F89-70CE601B8305}" type="datetime1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2" name="图片占位符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408000"/>
          </a:xfrm>
        </p:spPr>
        <p:txBody>
          <a:bodyPr rtlCol="0" anchor="ctr" anchorCtr="0">
            <a:normAutofit/>
          </a:bodyPr>
          <a:lstStyle>
            <a:lvl1pPr algn="ctr">
              <a:defRPr sz="16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13" name="标题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rtlCol="0" anchor="ctr" anchorCtr="0">
            <a:normAutofit/>
          </a:bodyPr>
          <a:lstStyle>
            <a:lvl1pPr>
              <a:defRPr sz="36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7362"/>
            <a:ext cx="12192000" cy="4493433"/>
          </a:xfrm>
        </p:spPr>
        <p:txBody>
          <a:bodyPr rtlCol="0" anchor="ctr" anchorCtr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DA7C66F6-A859-4203-956E-7EAD13C02C76}" type="datetime1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7BA9A28-992F-422F-95C5-8635C0FD683B}" type="datetime1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7362"/>
            <a:ext cx="12192000" cy="4493433"/>
          </a:xfrm>
        </p:spPr>
        <p:txBody>
          <a:bodyPr rtlCol="0" anchor="ctr" anchorCtr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标题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 rtlCol="0">
            <a:normAutofit/>
          </a:bodyPr>
          <a:lstStyle>
            <a:lvl1pPr>
              <a:defRPr sz="16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600" baseline="0">
                <a:ea typeface="Microsoft YaHei UI" panose="020B0503020204020204" pitchFamily="34" charset="-122"/>
              </a:defRPr>
            </a:lvl3pPr>
            <a:lvl4pPr>
              <a:defRPr sz="1600" baseline="0">
                <a:ea typeface="Microsoft YaHei UI" panose="020B0503020204020204" pitchFamily="34" charset="-122"/>
              </a:defRPr>
            </a:lvl4pPr>
            <a:lvl5pPr>
              <a:defRPr sz="16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2EE433F9-04F3-4E93-99F0-E3AA2049B63F}" type="datetime1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BC48AE5B-5430-42D5-9004-91B01CE11C23}" type="datetime1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fld id="{4A0885B7-5398-44D7-9040-68160B317326}" type="datetime1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B98053C-BF81-4987-92E0-79765755D7E0}" type="datetime1">
              <a:rPr lang="zh-CN" altLang="en-US" smtClean="0">
                <a:ea typeface="Microsoft YaHei UI" panose="020B0503020204020204" pitchFamily="34" charset="-122"/>
              </a:rPr>
              <a:t>2021/10/11</a:t>
            </a:fld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40" r:id="rId3"/>
    <p:sldLayoutId id="2147483741" r:id="rId4"/>
    <p:sldLayoutId id="2147483735" r:id="rId5"/>
    <p:sldLayoutId id="2147483738" r:id="rId6"/>
    <p:sldLayoutId id="2147483730" r:id="rId7"/>
    <p:sldLayoutId id="2147483731" r:id="rId8"/>
    <p:sldLayoutId id="2147483732" r:id="rId9"/>
    <p:sldLayoutId id="2147483736" r:id="rId10"/>
    <p:sldLayoutId id="2147483737" r:id="rId11"/>
    <p:sldLayoutId id="214748373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在实验室的两位女工程师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" y="87"/>
            <a:ext cx="12192031" cy="4914912"/>
          </a:xfrm>
          <a:prstGeom prst="rect">
            <a:avLst/>
          </a:prstGeom>
        </p:spPr>
      </p:pic>
      <p:sp>
        <p:nvSpPr>
          <p:cNvPr id="24" name="长方形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rtlCol="0" anchor="ctr">
            <a:normAutofit/>
          </a:bodyPr>
          <a:lstStyle/>
          <a:p>
            <a:pPr algn="r" rtl="0"/>
            <a:r>
              <a:rPr lang="en-US" altLang="zh-CN" sz="4800" dirty="0">
                <a:solidFill>
                  <a:srgbClr val="FFFFFF"/>
                </a:solidFill>
                <a:ea typeface="Microsoft YaHei UI" panose="020B0503020204020204" pitchFamily="34" charset="-122"/>
              </a:rPr>
              <a:t>K-Means Ⅱ</a:t>
            </a:r>
            <a:endParaRPr lang="zh-CN" altLang="en-US" sz="4800" dirty="0">
              <a:solidFill>
                <a:srgbClr val="FFFFFF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48BE92-E817-4C9A-B197-64FAE3ED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66359"/>
            <a:ext cx="3073745" cy="118872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sz="1500" dirty="0">
                <a:ea typeface="Microsoft YaHei UI" panose="020B0503020204020204" pitchFamily="34" charset="-122"/>
              </a:rPr>
              <a:t>K-means c CUDA</a:t>
            </a:r>
            <a:endParaRPr lang="zh-CN" altLang="en-US" sz="1500" dirty="0">
              <a:ea typeface="Microsoft YaHei UI" panose="020B0503020204020204" pitchFamily="34" charset="-122"/>
            </a:endParaRPr>
          </a:p>
        </p:txBody>
      </p:sp>
      <p:cxnSp>
        <p:nvCxnSpPr>
          <p:cNvPr id="25" name="直接连接符​​(S)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 descr="男士展示笔记本电脑上的内容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smtClean="0">
                <a:ea typeface="Microsoft YaHei UI" panose="020B0503020204020204" pitchFamily="34" charset="-122"/>
              </a:rPr>
              <a:pPr rtl="0"/>
              <a:t>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ea typeface="Microsoft YaHei UI" panose="020B0503020204020204" pitchFamily="34" charset="-122"/>
              </a:rPr>
              <a:t>1)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  K-means </a:t>
            </a:r>
            <a:r>
              <a:rPr lang="ru-RU" altLang="zh-CN" b="1" i="0" dirty="0">
                <a:solidFill>
                  <a:srgbClr val="4F4F4F"/>
                </a:solidFill>
                <a:effectLst/>
                <a:latin typeface="PingFang SC"/>
              </a:rPr>
              <a:t>шаг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:</a:t>
            </a:r>
            <a:endParaRPr lang="zh-CN" altLang="ru-RU" dirty="0">
              <a:ea typeface="Microsoft YaHei UI" panose="020B0503020204020204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812759"/>
            <a:ext cx="10905457" cy="2679030"/>
          </a:xfrm>
        </p:spPr>
        <p:txBody>
          <a:bodyPr numCol="2" spcCol="540000" rtlCol="0"/>
          <a:lstStyle/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altLang="zh-CN" sz="1600" dirty="0">
                <a:ea typeface="Microsoft YaHei UI" panose="020B0503020204020204" pitchFamily="34" charset="-122"/>
              </a:rPr>
              <a:t>Инициализировать метку класса каждого образца</a:t>
            </a:r>
          </a:p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altLang="zh-CN" sz="1600" dirty="0">
                <a:ea typeface="Microsoft YaHei UI" panose="020B0503020204020204" pitchFamily="34" charset="-122"/>
              </a:rPr>
              <a:t>Итерация</a:t>
            </a:r>
          </a:p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altLang="zh-CN" sz="1600" dirty="0">
                <a:ea typeface="Microsoft YaHei UI" panose="020B0503020204020204" pitchFamily="34" charset="-122"/>
              </a:rPr>
              <a:t>Подсчитайте образцы каждой категории и</a:t>
            </a:r>
          </a:p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altLang="zh-CN" sz="1600" dirty="0">
                <a:ea typeface="Microsoft YaHei UI" panose="020B0503020204020204" pitchFamily="34" charset="-122"/>
              </a:rPr>
              <a:t>Подсчитайте количество образцов в каждой категории</a:t>
            </a:r>
          </a:p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altLang="zh-CN" sz="1600" dirty="0">
                <a:ea typeface="Microsoft YaHei UI" panose="020B0503020204020204" pitchFamily="34" charset="-122"/>
              </a:rPr>
              <a:t>Рассчитайте кластерные центры каждой категории: образец и / количество образцов</a:t>
            </a:r>
          </a:p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altLang="zh-CN" sz="1600" dirty="0">
                <a:ea typeface="Microsoft YaHei UI" panose="020B0503020204020204" pitchFamily="34" charset="-122"/>
              </a:rPr>
              <a:t>Рассчитайте евклидово расстояние между каждой выборкой и центром каждого кластера.</a:t>
            </a:r>
          </a:p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altLang="zh-CN" sz="1600" dirty="0">
                <a:ea typeface="Microsoft YaHei UI" panose="020B0503020204020204" pitchFamily="34" charset="-122"/>
              </a:rPr>
              <a:t>Обновите метку класса образца в соответствии с евклидовым расстоянием между каждой выборкой и центром кластера.</a:t>
            </a:r>
            <a:endParaRPr lang="zh-CN" altLang="en-US" sz="1600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360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 descr="男士展示笔记本电脑上的内容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smtClean="0">
                <a:ea typeface="Microsoft YaHei UI" panose="020B0503020204020204" pitchFamily="34" charset="-122"/>
              </a:rPr>
              <a:pPr rtl="0"/>
              <a:t>3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altLang="zh-CN" dirty="0"/>
              <a:t>использовать CUDA для оптимизации Kmeans</a:t>
            </a:r>
            <a:endParaRPr lang="zh-CN" altLang="ru-RU" dirty="0">
              <a:ea typeface="Microsoft YaHei UI" panose="020B0503020204020204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812759"/>
            <a:ext cx="10905457" cy="3875522"/>
          </a:xfrm>
        </p:spPr>
        <p:txBody>
          <a:bodyPr numCol="2" spcCol="540000" rtlCol="0">
            <a:normAutofit/>
          </a:bodyPr>
          <a:lstStyle/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altLang="zh-CN" sz="2400" dirty="0">
                <a:ea typeface="Microsoft YaHei UI" panose="020B0503020204020204" pitchFamily="34" charset="-122"/>
              </a:rPr>
              <a:t>Назначьте точки данных кластерам на основе ближайшего центроида (измеренного на некотором расстоянии).</a:t>
            </a:r>
          </a:p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altLang="zh-CN" sz="2400" dirty="0">
                <a:ea typeface="Microsoft YaHei UI" panose="020B0503020204020204" pitchFamily="34" charset="-122"/>
              </a:rPr>
              <a:t>Обновите центроид на основе назначения нового кластера на предыдущем шаге.</a:t>
            </a:r>
          </a:p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altLang="zh-CN" sz="2400" dirty="0">
                <a:ea typeface="Microsoft YaHei UI" panose="020B0503020204020204" pitchFamily="34" charset="-122"/>
              </a:rPr>
              <a:t>В конце концов, назначение кластера сходится, давая окончательный результат. В этой реализации CUDA каждый из двух шагов будет выполняться параллельно.</a:t>
            </a:r>
            <a:endParaRPr lang="zh-CN" altLang="en-US" sz="2400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584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 descr="男士展示笔记本电脑上的内容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smtClean="0">
                <a:ea typeface="Microsoft YaHei UI" panose="020B0503020204020204" pitchFamily="34" charset="-122"/>
              </a:rPr>
              <a:pPr rtl="0"/>
              <a:t>4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altLang="zh-CN" dirty="0"/>
              <a:t>Назначение точек данных кластерам</a:t>
            </a:r>
            <a:endParaRPr lang="zh-CN" altLang="ru-RU" dirty="0">
              <a:ea typeface="Microsoft YaHei UI" panose="020B0503020204020204" pitchFamily="34" charset="-122"/>
            </a:endParaRPr>
          </a:p>
        </p:txBody>
      </p:sp>
      <p:pic>
        <p:nvPicPr>
          <p:cNvPr id="9" name="内容占位符 8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4A5A68A4-0393-4937-93AE-C552637C3F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89652" y="1491455"/>
            <a:ext cx="9666867" cy="4754965"/>
          </a:xfrm>
        </p:spPr>
      </p:pic>
    </p:spTree>
    <p:extLst>
      <p:ext uri="{BB962C8B-B14F-4D97-AF65-F5344CB8AC3E}">
        <p14:creationId xmlns:p14="http://schemas.microsoft.com/office/powerpoint/2010/main" val="176229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 descr="男士展示笔记本电脑上的内容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smtClean="0">
                <a:ea typeface="Microsoft YaHei UI" panose="020B0503020204020204" pitchFamily="34" charset="-122"/>
              </a:rPr>
              <a:pPr rtl="0"/>
              <a:t>5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altLang="zh-CN" dirty="0"/>
              <a:t>Назначение точек данных кластерам</a:t>
            </a:r>
            <a:endParaRPr lang="zh-CN" altLang="ru-RU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995D8-A46C-40B8-8555-C777FD2B3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436914"/>
            <a:ext cx="10905457" cy="4464263"/>
          </a:xfrm>
        </p:spPr>
        <p:txBody>
          <a:bodyPr/>
          <a:lstStyle/>
          <a:p>
            <a:r>
              <a:rPr lang="ru-RU" altLang="zh-CN" dirty="0"/>
              <a:t>Евклидово расстояние.</a:t>
            </a:r>
            <a:endParaRPr lang="zh-CN" altLang="en-US" dirty="0"/>
          </a:p>
        </p:txBody>
      </p:sp>
      <p:pic>
        <p:nvPicPr>
          <p:cNvPr id="6" name="图片 5" descr="文本&#10;&#10;中度可信度描述已自动生成">
            <a:extLst>
              <a:ext uri="{FF2B5EF4-FFF2-40B4-BE49-F238E27FC236}">
                <a16:creationId xmlns:a16="http://schemas.microsoft.com/office/drawing/2014/main" id="{E4CA6A94-6FAB-4229-9E68-2056631F7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70" y="1912548"/>
            <a:ext cx="6429018" cy="1388792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91E4855E-B106-4AC9-992E-66F8CE439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53" y="3339766"/>
            <a:ext cx="6436935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2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 descr="男士展示笔记本电脑上的内容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smtClean="0">
                <a:ea typeface="Microsoft YaHei UI" panose="020B0503020204020204" pitchFamily="34" charset="-122"/>
              </a:rPr>
              <a:pPr rtl="0"/>
              <a:t>6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altLang="zh-CN" dirty="0"/>
              <a:t>Обновить центроид</a:t>
            </a:r>
            <a:endParaRPr lang="zh-CN" altLang="ru-RU" dirty="0">
              <a:ea typeface="Microsoft YaHei UI" panose="020B0503020204020204" pitchFamily="34" charset="-122"/>
            </a:endParaRPr>
          </a:p>
        </p:txBody>
      </p:sp>
      <p:pic>
        <p:nvPicPr>
          <p:cNvPr id="4" name="内容占位符 3" descr="卡通画&#10;&#10;中度可信度描述已自动生成">
            <a:extLst>
              <a:ext uri="{FF2B5EF4-FFF2-40B4-BE49-F238E27FC236}">
                <a16:creationId xmlns:a16="http://schemas.microsoft.com/office/drawing/2014/main" id="{4CDE24BA-4A04-43D4-A63D-72BEAA2BD9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084127" y="3645608"/>
            <a:ext cx="5105662" cy="2762392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3653081-B4F9-41E5-9775-EDD19B812092}"/>
              </a:ext>
            </a:extLst>
          </p:cNvPr>
          <p:cNvSpPr txBox="1"/>
          <p:nvPr/>
        </p:nvSpPr>
        <p:spPr>
          <a:xfrm>
            <a:off x="154380" y="1397675"/>
            <a:ext cx="119109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Общий процесс состоит в том, чтобы разделить входной массив и выполнить суммирование каждого раздела параллельно, затем объединить разделы и повторять процесс до тех пор, пока все разделы не будут объединены и не будет получено окончательное значение суммы. Это распараллеливание допускает логарифмическую сложность вместо линейной, как в последовательном случае.</a:t>
            </a:r>
          </a:p>
        </p:txBody>
      </p:sp>
    </p:spTree>
    <p:extLst>
      <p:ext uri="{BB962C8B-B14F-4D97-AF65-F5344CB8AC3E}">
        <p14:creationId xmlns:p14="http://schemas.microsoft.com/office/powerpoint/2010/main" val="23938767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2569850_TF11534312.potx" id="{1CD165A9-36D8-4999-A844-2A26F8346D24}" vid="{022B799D-5585-494A-BEE1-A369F0020BB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8F16D9-EB65-4F11-9CD9-58377B437C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经典公司教学幻灯片</Template>
  <TotalTime>101</TotalTime>
  <Words>197</Words>
  <Application>Microsoft Office PowerPoint</Application>
  <PresentationFormat>宽屏</PresentationFormat>
  <Paragraphs>30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Microsoft YaHei UI</vt:lpstr>
      <vt:lpstr>PingFang SC</vt:lpstr>
      <vt:lpstr>Arial</vt:lpstr>
      <vt:lpstr>Calibri</vt:lpstr>
      <vt:lpstr>Wingdings</vt:lpstr>
      <vt:lpstr>RetrospectVTI</vt:lpstr>
      <vt:lpstr>K-Means Ⅱ</vt:lpstr>
      <vt:lpstr>1)  K-means шаг:</vt:lpstr>
      <vt:lpstr>использовать CUDA для оптимизации Kmeans</vt:lpstr>
      <vt:lpstr>Назначение точек данных кластерам</vt:lpstr>
      <vt:lpstr>Назначение точек данных кластерам</vt:lpstr>
      <vt:lpstr>Обновить центроид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Ⅱ</dc:title>
  <dc:creator>Михаил Кузнецов</dc:creator>
  <cp:lastModifiedBy>Михаил Кузнецов</cp:lastModifiedBy>
  <cp:revision>2</cp:revision>
  <dcterms:created xsi:type="dcterms:W3CDTF">2021-10-11T07:27:29Z</dcterms:created>
  <dcterms:modified xsi:type="dcterms:W3CDTF">2021-10-11T10:13:38Z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