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61" r:id="rId7"/>
    <p:sldId id="257" r:id="rId8"/>
    <p:sldId id="258" r:id="rId9"/>
    <p:sldId id="259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分区" id="{AE50564F-E098-4FAB-A1D5-61B885E684A6}">
          <p14:sldIdLst>
            <p14:sldId id="256"/>
            <p14:sldId id="260"/>
            <p14:sldId id="261"/>
            <p14:sldId id="257"/>
            <p14:sldId id="258"/>
            <p14:sldId id="259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Михаил Кузнецов" initials="МК" lastIdx="1" clrIdx="3">
    <p:extLst>
      <p:ext uri="{19B8F6BF-5375-455C-9EA6-DF929625EA0E}">
        <p15:presenceInfo xmlns:p15="http://schemas.microsoft.com/office/powerpoint/2012/main" userId="ba9503d29846d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113" d="100"/>
          <a:sy n="113" d="100"/>
        </p:scale>
        <p:origin x="214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1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7B2747-E6E9-4F2C-ACFF-4A4DE2319A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2021/10/24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4F81B9-E7B7-4E7B-B69F-89A4D3E29C71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ED498D-6977-40EC-8E5E-7EB644D5E75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n-US" altLang="zh-CN" smtClean="0">
                <a:ea typeface="Microsoft YaHei UI" panose="020B0503020204020204" pitchFamily="34" charset="-122"/>
              </a:rPr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458886E-27D1-4675-806E-C55C22DB0345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accent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F8E8AF2B-C74D-4992-90FD-D4BD80A93AAE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zh-CN" altLang="en-US" noProof="0"/>
              <a:t>副标题</a:t>
            </a:r>
            <a:endParaRPr lang="zh-CN" altLang="ru-RU" noProof="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第一课总结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baseline="0" dirty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日期占位符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B168A20-771C-438D-BB7A-9755CC93A15E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13" name="页脚占位符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 baseline="0"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 baseline="0">
                <a:solidFill>
                  <a:srgbClr val="FFFFFF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5204767-B8F5-4999-A975-843AC0C1B6E1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0D94A69-6EFD-4CC1-853A-CA16482D9B01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三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00E1F316-999D-4B05-AFD8-C2357A75E539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内容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19C9E7F7-15CE-460C-9F89-70CE601B8305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图片占位符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  <a:endParaRPr lang="zh-CN" altLang="ru-RU" noProof="0"/>
          </a:p>
        </p:txBody>
      </p:sp>
      <p:sp>
        <p:nvSpPr>
          <p:cNvPr id="13" name="标题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DA7C66F6-A859-4203-956E-7EAD13C02C76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BA9A28-992F-422F-95C5-8635C0FD683B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600" baseline="0">
                <a:ea typeface="Microsoft YaHei UI" panose="020B0503020204020204" pitchFamily="34" charset="-122"/>
              </a:defRPr>
            </a:lvl3pPr>
            <a:lvl4pPr>
              <a:defRPr sz="1600" baseline="0">
                <a:ea typeface="Microsoft YaHei UI" panose="020B0503020204020204" pitchFamily="34" charset="-122"/>
              </a:defRPr>
            </a:lvl4pPr>
            <a:lvl5pPr>
              <a:defRPr sz="16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2EE433F9-04F3-4E93-99F0-E3AA2049B63F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BC48AE5B-5430-42D5-9004-91B01CE11C23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4A0885B7-5398-44D7-9040-68160B317326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B98053C-BF81-4987-92E0-79765755D7E0}" type="datetime1">
              <a:rPr lang="zh-CN" altLang="en-US" smtClean="0">
                <a:ea typeface="Microsoft YaHei UI" panose="020B0503020204020204" pitchFamily="34" charset="-122"/>
              </a:rPr>
              <a:t>2021/10/24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授课</a:t>
            </a:r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在实验室的两位女工程师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长方形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120639"/>
            <a:ext cx="7965938" cy="1280161"/>
          </a:xfrm>
        </p:spPr>
        <p:txBody>
          <a:bodyPr rtlCol="0" anchor="ctr">
            <a:normAutofit fontScale="90000"/>
          </a:bodyPr>
          <a:lstStyle/>
          <a:p>
            <a:pPr algn="r" rtl="0"/>
            <a:r>
              <a:rPr lang="en-US" altLang="zh-CN" sz="4800" dirty="0">
                <a:solidFill>
                  <a:srgbClr val="FFFFFF"/>
                </a:solidFill>
              </a:rPr>
              <a:t>K-means </a:t>
            </a:r>
            <a:br>
              <a:rPr lang="en-US" altLang="zh-CN" sz="4800" dirty="0">
                <a:solidFill>
                  <a:srgbClr val="FFFFFF"/>
                </a:solidFill>
              </a:rPr>
            </a:br>
            <a:r>
              <a:rPr lang="en-US" altLang="zh-CN" sz="4800" dirty="0">
                <a:solidFill>
                  <a:srgbClr val="FFFFFF"/>
                </a:solidFill>
              </a:rPr>
              <a:t>-</a:t>
            </a:r>
            <a:r>
              <a:rPr lang="ru-RU" altLang="zh-CN" sz="4800" dirty="0">
                <a:solidFill>
                  <a:srgbClr val="FFFFFF"/>
                </a:solidFill>
              </a:rPr>
              <a:t>Параллельные вычисления</a:t>
            </a:r>
            <a:endParaRPr lang="zh-CN" altLang="en-US" sz="4800" dirty="0">
              <a:solidFill>
                <a:srgbClr val="FFFFF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rtlCol="0" anchor="ctr">
            <a:normAutofit/>
          </a:bodyPr>
          <a:lstStyle/>
          <a:p>
            <a:pPr rtl="0"/>
            <a:r>
              <a:rPr lang="ru-RU" altLang="zh-CN" sz="1500" dirty="0"/>
              <a:t>Ван сеюй 323 </a:t>
            </a:r>
          </a:p>
          <a:p>
            <a:pPr rtl="0"/>
            <a:r>
              <a:rPr lang="ru-RU" altLang="zh-CN" sz="1500" dirty="0">
                <a:ea typeface="Microsoft YaHei UI" panose="020B0503020204020204" pitchFamily="34" charset="-122"/>
              </a:rPr>
              <a:t>С</a:t>
            </a:r>
            <a:r>
              <a:rPr lang="ru-RU" altLang="zh-CN" sz="1500" dirty="0"/>
              <a:t>ки вмк мгу</a:t>
            </a:r>
            <a:endParaRPr lang="zh-CN" altLang="en-US" sz="1500" dirty="0"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(S)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D87F94B-6D7F-4670-B3E9-2100548CDB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607" r="11607"/>
          <a:stretch>
            <a:fillRect/>
          </a:stretch>
        </p:blipFill>
        <p:spPr/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69AC53F-1D32-4ECC-A6C0-C1AB88CB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Спасибо за внимание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34976-803F-4FD7-BF1B-688B09B2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altLang="zh-CN" dirty="0"/>
              <a:t>----С уважаем Ван Сеюй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7692CB3-F828-443F-BD51-F89E1A18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B16E42-778B-45D1-8CF4-CC382480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F7C938-4BA2-4B0C-9A29-DBB829AE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7FB506-B4A2-4ABB-B18D-D5C0C946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4E241-D6FD-45DE-B970-7027AE657DC6}"/>
              </a:ext>
            </a:extLst>
          </p:cNvPr>
          <p:cNvSpPr txBox="1"/>
          <p:nvPr/>
        </p:nvSpPr>
        <p:spPr>
          <a:xfrm>
            <a:off x="643051" y="439388"/>
            <a:ext cx="10806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>
                <a:solidFill>
                  <a:schemeClr val="accent1">
                    <a:lumMod val="75000"/>
                  </a:schemeClr>
                </a:solidFill>
              </a:rPr>
              <a:t>Используйте режим ведущий-ведомый. Один узел действует как главный узел и отвечает за разделение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altLang="zh-CN" dirty="0">
                <a:solidFill>
                  <a:schemeClr val="accent1">
                    <a:lumMod val="75000"/>
                  </a:schemeClr>
                </a:solidFill>
              </a:rPr>
              <a:t>и распределение данных, другие узлы завершают вычисление локальных данных и возвращают результат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altLang="zh-CN" dirty="0">
                <a:solidFill>
                  <a:schemeClr val="accent1">
                    <a:lumMod val="75000"/>
                  </a:schemeClr>
                </a:solidFill>
              </a:rPr>
              <a:t>главному узлу. Общий процесс выглядит следующим образом: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8AF3B3-48C3-42EB-A52C-4923647368DF}"/>
              </a:ext>
            </a:extLst>
          </p:cNvPr>
          <p:cNvSpPr txBox="1"/>
          <p:nvPr/>
        </p:nvSpPr>
        <p:spPr>
          <a:xfrm>
            <a:off x="643051" y="1425900"/>
            <a:ext cx="11174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1)</a:t>
            </a:r>
            <a:r>
              <a:rPr lang="ru-RU" altLang="zh-CN" sz="2000" dirty="0"/>
              <a:t>Процесс 0 является главным узлом, сначала считывает набор данных из файла, а затем разделяет </a:t>
            </a:r>
            <a:endParaRPr lang="en-US" altLang="zh-CN" sz="2000" dirty="0"/>
          </a:p>
          <a:p>
            <a:r>
              <a:rPr lang="ru-RU" altLang="zh-CN" sz="2000" dirty="0"/>
              <a:t>набор данных и передает его другим процессам;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3F507F-F309-469B-9824-8D9BF05CA351}"/>
              </a:ext>
            </a:extLst>
          </p:cNvPr>
          <p:cNvSpPr txBox="1"/>
          <p:nvPr/>
        </p:nvSpPr>
        <p:spPr>
          <a:xfrm>
            <a:off x="643051" y="2064642"/>
            <a:ext cx="1068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2)</a:t>
            </a:r>
            <a:r>
              <a:rPr lang="ru-RU" altLang="zh-CN" sz="2000" dirty="0"/>
              <a:t>Процесс 0 выбирает центральную точку каждого кластера и отправляет ее другим процессам;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A48102-7B9E-46BC-85F2-C4D4072D5378}"/>
              </a:ext>
            </a:extLst>
          </p:cNvPr>
          <p:cNvSpPr txBox="1"/>
          <p:nvPr/>
        </p:nvSpPr>
        <p:spPr>
          <a:xfrm>
            <a:off x="643051" y="2441629"/>
            <a:ext cx="11764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3)</a:t>
            </a:r>
            <a:r>
              <a:rPr lang="ru-RU" altLang="zh-CN" sz="2000" dirty="0"/>
              <a:t> Другие процессы вычисляют расстояние от каждой точки до центральной точки в блоке данных, затем </a:t>
            </a:r>
            <a:endParaRPr lang="en-US" altLang="zh-CN" sz="2000" dirty="0"/>
          </a:p>
          <a:p>
            <a:r>
              <a:rPr lang="ru-RU" altLang="zh-CN" sz="2000" dirty="0"/>
              <a:t>отмечают кластер, которому принадлежит каждая точка, и вычисляют сумму расстояний от всех точек в </a:t>
            </a:r>
            <a:endParaRPr lang="en-US" altLang="zh-CN" sz="2000" dirty="0"/>
          </a:p>
          <a:p>
            <a:r>
              <a:rPr lang="ru-RU" altLang="zh-CN" sz="2000" dirty="0"/>
              <a:t>каждом кластере до его центральной точки и, наконец, возвращают эти результаты. процессу 0;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5FA7C-27F3-4343-B332-790D041346B5}"/>
              </a:ext>
            </a:extLst>
          </p:cNvPr>
          <p:cNvSpPr txBox="1"/>
          <p:nvPr/>
        </p:nvSpPr>
        <p:spPr>
          <a:xfrm>
            <a:off x="643051" y="3405414"/>
            <a:ext cx="10788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4)</a:t>
            </a:r>
            <a:r>
              <a:rPr lang="ru-RU" altLang="zh-CN" sz="2000" dirty="0"/>
              <a:t>Процесс 0 вычисляет новую центральную точку и отправляет ее другим процессам, а также вычисляет сумму расстояний от всех точек в кластере от других процессов до его центральной точки;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B4DC55-6FA4-4BBE-9FA7-F892E96250EA}"/>
              </a:ext>
            </a:extLst>
          </p:cNvPr>
          <p:cNvSpPr txBox="1"/>
          <p:nvPr/>
        </p:nvSpPr>
        <p:spPr>
          <a:xfrm>
            <a:off x="643051" y="4352264"/>
            <a:ext cx="1059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5)*</a:t>
            </a:r>
            <a:r>
              <a:rPr lang="ru-RU" altLang="zh-CN" sz="2000" dirty="0"/>
              <a:t>Повторяйте 3 и 4, пока сумма расстояний всех кластеров на шаге 4 не изменится (то есть не сойдется).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01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CB2E0C-BEE7-46D1-9E92-766E3B2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C31174-12B2-4FC9-99B5-FD64F37A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927C3F-1EEB-4DFA-8F10-7F175F3C8A04}"/>
              </a:ext>
            </a:extLst>
          </p:cNvPr>
          <p:cNvSpPr/>
          <p:nvPr/>
        </p:nvSpPr>
        <p:spPr>
          <a:xfrm>
            <a:off x="406457" y="46037"/>
            <a:ext cx="3645725" cy="151703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ru-RU" altLang="zh-CN" dirty="0"/>
              <a:t>Процесс 0</a:t>
            </a:r>
          </a:p>
          <a:p>
            <a:pPr algn="ctr"/>
            <a:r>
              <a:rPr lang="ru-RU" altLang="zh-CN" dirty="0"/>
              <a:t>Разделите набор данных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9F7D6B-CA6A-4385-8872-64A45CC648A1}"/>
              </a:ext>
            </a:extLst>
          </p:cNvPr>
          <p:cNvSpPr/>
          <p:nvPr/>
        </p:nvSpPr>
        <p:spPr>
          <a:xfrm>
            <a:off x="6406491" y="2592540"/>
            <a:ext cx="5302577" cy="10331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OpenPI</a:t>
            </a:r>
            <a:r>
              <a:rPr lang="en-US" altLang="zh-CN" dirty="0"/>
              <a:t>/MPI Processes / CUDA core……………..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91ABD7-12ED-48D9-8890-31C6EA7CB76C}"/>
              </a:ext>
            </a:extLst>
          </p:cNvPr>
          <p:cNvCxnSpPr>
            <a:stCxn id="4" idx="6"/>
          </p:cNvCxnSpPr>
          <p:nvPr/>
        </p:nvCxnSpPr>
        <p:spPr>
          <a:xfrm flipV="1">
            <a:off x="4052182" y="804552"/>
            <a:ext cx="37288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2B373B-F3CC-4D74-BA38-75F855E5737E}"/>
              </a:ext>
            </a:extLst>
          </p:cNvPr>
          <p:cNvCxnSpPr/>
          <p:nvPr/>
        </p:nvCxnSpPr>
        <p:spPr>
          <a:xfrm>
            <a:off x="7781034" y="804552"/>
            <a:ext cx="0" cy="180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CA7CCF3-3634-46E1-9E5D-269437C9550B}"/>
              </a:ext>
            </a:extLst>
          </p:cNvPr>
          <p:cNvSpPr txBox="1"/>
          <p:nvPr/>
        </p:nvSpPr>
        <p:spPr>
          <a:xfrm>
            <a:off x="4305522" y="435219"/>
            <a:ext cx="367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Передать набор данных процессам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8E0EA6D-A8C3-4497-8391-7807643563F5}"/>
              </a:ext>
            </a:extLst>
          </p:cNvPr>
          <p:cNvSpPr/>
          <p:nvPr/>
        </p:nvSpPr>
        <p:spPr>
          <a:xfrm>
            <a:off x="448021" y="2095278"/>
            <a:ext cx="3645725" cy="135748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2)</a:t>
            </a:r>
            <a:r>
              <a:rPr lang="ru-RU" altLang="zh-CN" dirty="0"/>
              <a:t>Процесс 0 </a:t>
            </a:r>
            <a:endParaRPr lang="en-US" altLang="zh-CN" dirty="0"/>
          </a:p>
          <a:p>
            <a:pPr algn="ctr"/>
            <a:r>
              <a:rPr lang="ru-RU" altLang="zh-CN" dirty="0"/>
              <a:t>выбирает центральную точку каждого кластера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5718D27-AF32-4BA7-A466-C9E58D1C5D20}"/>
              </a:ext>
            </a:extLst>
          </p:cNvPr>
          <p:cNvCxnSpPr>
            <a:stCxn id="15" idx="6"/>
          </p:cNvCxnSpPr>
          <p:nvPr/>
        </p:nvCxnSpPr>
        <p:spPr>
          <a:xfrm flipV="1">
            <a:off x="4093746" y="2774020"/>
            <a:ext cx="2285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A4AFC3-0A34-4634-A6E8-BF1010FCE765}"/>
              </a:ext>
            </a:extLst>
          </p:cNvPr>
          <p:cNvSpPr txBox="1"/>
          <p:nvPr/>
        </p:nvSpPr>
        <p:spPr>
          <a:xfrm>
            <a:off x="4563729" y="2426399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Передать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0CE644-4884-4491-987C-792A0E6C486B}"/>
              </a:ext>
            </a:extLst>
          </p:cNvPr>
          <p:cNvSpPr/>
          <p:nvPr/>
        </p:nvSpPr>
        <p:spPr>
          <a:xfrm>
            <a:off x="6406491" y="3625693"/>
            <a:ext cx="5302579" cy="1377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3)</a:t>
            </a:r>
            <a:r>
              <a:rPr lang="ru-RU" altLang="zh-CN" dirty="0"/>
              <a:t>Вычислите расстояние от каждой точки в блоке данных до центральной точки, затем отметьте кластер, которому принадлежит каждая точка, и вычислите сумму расстояний от всех точек в каждом кластере до его центральной точки.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D6166901-D524-49F5-BD2B-75C974918844}"/>
              </a:ext>
            </a:extLst>
          </p:cNvPr>
          <p:cNvSpPr/>
          <p:nvPr/>
        </p:nvSpPr>
        <p:spPr>
          <a:xfrm>
            <a:off x="2101932" y="1563068"/>
            <a:ext cx="415635" cy="5322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5E4FFBF-9C48-4B74-9CF9-B0871DB63190}"/>
              </a:ext>
            </a:extLst>
          </p:cNvPr>
          <p:cNvSpPr/>
          <p:nvPr/>
        </p:nvSpPr>
        <p:spPr>
          <a:xfrm rot="1290011">
            <a:off x="3977485" y="3196279"/>
            <a:ext cx="2504824" cy="642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702E41-18B6-4614-925D-D0DA6A373F93}"/>
              </a:ext>
            </a:extLst>
          </p:cNvPr>
          <p:cNvSpPr/>
          <p:nvPr/>
        </p:nvSpPr>
        <p:spPr>
          <a:xfrm>
            <a:off x="482930" y="3986863"/>
            <a:ext cx="3610816" cy="22436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4)</a:t>
            </a:r>
            <a:r>
              <a:rPr lang="ru-RU" altLang="zh-CN" dirty="0"/>
              <a:t>Процесс 0</a:t>
            </a:r>
            <a:endParaRPr lang="en-US" altLang="zh-CN" dirty="0"/>
          </a:p>
          <a:p>
            <a:pPr algn="ctr"/>
            <a:r>
              <a:rPr lang="ru-RU" altLang="zh-CN" dirty="0"/>
              <a:t> вычисляет новую центральную точку и </a:t>
            </a:r>
            <a:br>
              <a:rPr lang="ru-RU" altLang="zh-CN" dirty="0"/>
            </a:br>
            <a:r>
              <a:rPr lang="ru-RU" altLang="zh-CN" dirty="0"/>
              <a:t>Сходиться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AB526F1-4D56-445C-A94C-A1E77A7D97AC}"/>
              </a:ext>
            </a:extLst>
          </p:cNvPr>
          <p:cNvSpPr/>
          <p:nvPr/>
        </p:nvSpPr>
        <p:spPr>
          <a:xfrm rot="10800000">
            <a:off x="4218737" y="4675276"/>
            <a:ext cx="2187754" cy="3958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94D450E-9747-4A24-8F31-2E15029128FB}"/>
              </a:ext>
            </a:extLst>
          </p:cNvPr>
          <p:cNvCxnSpPr/>
          <p:nvPr/>
        </p:nvCxnSpPr>
        <p:spPr>
          <a:xfrm flipH="1">
            <a:off x="4093746" y="4476997"/>
            <a:ext cx="2285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1BD661C-352A-4C23-9669-E07F3DB8B096}"/>
              </a:ext>
            </a:extLst>
          </p:cNvPr>
          <p:cNvSpPr txBox="1"/>
          <p:nvPr/>
        </p:nvSpPr>
        <p:spPr>
          <a:xfrm>
            <a:off x="4378998" y="4083980"/>
            <a:ext cx="21130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1100" dirty="0"/>
              <a:t>Сумма расстояний от всех точек</a:t>
            </a:r>
            <a:endParaRPr lang="en-US" altLang="zh-CN" sz="1100" dirty="0"/>
          </a:p>
          <a:p>
            <a:r>
              <a:rPr lang="ru-RU" altLang="zh-CN" sz="1100" dirty="0"/>
              <a:t> кластера до его центральной</a:t>
            </a:r>
            <a:endParaRPr lang="en-US" altLang="zh-CN" sz="1100" dirty="0"/>
          </a:p>
          <a:p>
            <a:r>
              <a:rPr lang="ru-RU" altLang="zh-CN" sz="1100" dirty="0"/>
              <a:t> точки.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F3F64B-5334-4D6C-81FF-3AE58182D291}"/>
              </a:ext>
            </a:extLst>
          </p:cNvPr>
          <p:cNvSpPr/>
          <p:nvPr/>
        </p:nvSpPr>
        <p:spPr>
          <a:xfrm>
            <a:off x="4093746" y="5320145"/>
            <a:ext cx="5074005" cy="141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62AB8C02-0DA7-479B-AF24-F32BBC480D11}"/>
              </a:ext>
            </a:extLst>
          </p:cNvPr>
          <p:cNvSpPr/>
          <p:nvPr/>
        </p:nvSpPr>
        <p:spPr>
          <a:xfrm rot="10800000">
            <a:off x="8959404" y="5002861"/>
            <a:ext cx="285008" cy="3848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3F35EE-30E9-4FCF-BAA2-D9735FD40968}"/>
              </a:ext>
            </a:extLst>
          </p:cNvPr>
          <p:cNvSpPr txBox="1"/>
          <p:nvPr/>
        </p:nvSpPr>
        <p:spPr>
          <a:xfrm>
            <a:off x="5680708" y="5027319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нет</a:t>
            </a:r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6CA788F1-ED7E-41CA-848D-13A2F54CC270}"/>
              </a:ext>
            </a:extLst>
          </p:cNvPr>
          <p:cNvSpPr/>
          <p:nvPr/>
        </p:nvSpPr>
        <p:spPr>
          <a:xfrm>
            <a:off x="3395133" y="6019800"/>
            <a:ext cx="237067" cy="3651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5A85B56-7934-48EC-AEBA-7ACFF4457608}"/>
              </a:ext>
            </a:extLst>
          </p:cNvPr>
          <p:cNvSpPr txBox="1"/>
          <p:nvPr/>
        </p:nvSpPr>
        <p:spPr>
          <a:xfrm>
            <a:off x="3545293" y="591441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да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BF94295F-1239-46B0-B0C9-4BC197463F6A}"/>
              </a:ext>
            </a:extLst>
          </p:cNvPr>
          <p:cNvCxnSpPr>
            <a:cxnSpLocks/>
          </p:cNvCxnSpPr>
          <p:nvPr/>
        </p:nvCxnSpPr>
        <p:spPr>
          <a:xfrm flipV="1">
            <a:off x="3793067" y="5002861"/>
            <a:ext cx="6883400" cy="720606"/>
          </a:xfrm>
          <a:prstGeom prst="bentConnector3">
            <a:avLst>
              <a:gd name="adj1" fmla="val 10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73DB7E5-5591-4727-A0F0-7D95A5462B45}"/>
              </a:ext>
            </a:extLst>
          </p:cNvPr>
          <p:cNvSpPr txBox="1"/>
          <p:nvPr/>
        </p:nvSpPr>
        <p:spPr>
          <a:xfrm>
            <a:off x="6512904" y="5439927"/>
            <a:ext cx="275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новую центральную точку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36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4CAC0C-1F18-4B3A-B78D-8A2460F8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F8AF6-37A1-4813-83B2-7B303682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A413CE-3908-4692-BD5D-A411EEF0ADFE}"/>
              </a:ext>
            </a:extLst>
          </p:cNvPr>
          <p:cNvSpPr txBox="1"/>
          <p:nvPr/>
        </p:nvSpPr>
        <p:spPr>
          <a:xfrm>
            <a:off x="190005" y="229837"/>
            <a:ext cx="55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dirty="0">
                <a:solidFill>
                  <a:schemeClr val="accent1">
                    <a:lumMod val="75000"/>
                  </a:schemeClr>
                </a:solidFill>
              </a:rPr>
              <a:t>Основной процесс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K-means: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F548F-5C59-45AE-B592-8498964B4A52}"/>
              </a:ext>
            </a:extLst>
          </p:cNvPr>
          <p:cNvSpPr txBox="1"/>
          <p:nvPr/>
        </p:nvSpPr>
        <p:spPr>
          <a:xfrm>
            <a:off x="190005" y="783771"/>
            <a:ext cx="790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Мы можем разделить итерацию алгоритма K-средних на следующие три шага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CC8894-19CD-4698-8DC1-F049632B1600}"/>
              </a:ext>
            </a:extLst>
          </p:cNvPr>
          <p:cNvSpPr txBox="1"/>
          <p:nvPr/>
        </p:nvSpPr>
        <p:spPr>
          <a:xfrm>
            <a:off x="190005" y="1245372"/>
            <a:ext cx="887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Первый шаг: Карта: для каждой точки ближайший центр кластера, соответствующий ей.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CFA518-C4AB-4FB3-9F45-2B3CC3CD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8" y="1711779"/>
            <a:ext cx="88392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21FA7A8-FC32-4B59-A4C6-51826013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4EAAC8-1882-4BE8-9AE3-AB2C967F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F8BF77-6D98-43BA-8652-7C477AFD3A4E}"/>
              </a:ext>
            </a:extLst>
          </p:cNvPr>
          <p:cNvSpPr txBox="1"/>
          <p:nvPr/>
        </p:nvSpPr>
        <p:spPr>
          <a:xfrm>
            <a:off x="88819" y="380010"/>
            <a:ext cx="1145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Второй шаг: Объединение: машина, которая только что завершила карту, завершает суммирование точек</a:t>
            </a:r>
            <a:endParaRPr lang="en-US" altLang="zh-CN" dirty="0"/>
          </a:p>
          <a:p>
            <a:r>
              <a:rPr lang="ru-RU" altLang="zh-CN" dirty="0"/>
              <a:t>одного и того же кластера на машине, уменьшая объем обмена данными и вычисляя операцию сокращения.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78A2E-B18A-4A5E-8DCA-DCD8082A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4" y="1146154"/>
            <a:ext cx="11338004" cy="51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0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E864CC-200E-4CFA-B478-8C194A1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E17B9D-CA86-44AD-922D-2B834E7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66981-2FBC-4B89-85A6-BF19962338A6}"/>
              </a:ext>
            </a:extLst>
          </p:cNvPr>
          <p:cNvSpPr txBox="1"/>
          <p:nvPr/>
        </p:nvSpPr>
        <p:spPr>
          <a:xfrm>
            <a:off x="427512" y="534390"/>
            <a:ext cx="1112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Третий шаг: сокращение: суммируйте промежуточные данные того же центра кластера, </a:t>
            </a:r>
            <a:endParaRPr lang="en-US" altLang="zh-CN" dirty="0"/>
          </a:p>
          <a:p>
            <a:r>
              <a:rPr lang="ru-RU" altLang="zh-CN" dirty="0"/>
              <a:t>чтобы получить новый центр кластера.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B8863-CBD4-46E9-B17B-91CE1539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1180721"/>
            <a:ext cx="10937174" cy="51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0DE379A-7B80-456C-A31F-7C11095B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37AE34-7923-46DB-9366-20F498A9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BEEF62-9367-4C58-B28C-8B45CBF07EBD}"/>
              </a:ext>
            </a:extLst>
          </p:cNvPr>
          <p:cNvSpPr/>
          <p:nvPr/>
        </p:nvSpPr>
        <p:spPr>
          <a:xfrm>
            <a:off x="6715251" y="217475"/>
            <a:ext cx="5302577" cy="10331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OpenPI</a:t>
            </a:r>
            <a:r>
              <a:rPr lang="en-US" altLang="zh-CN" dirty="0"/>
              <a:t>/MPI Processes / CUDA core……………..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912C0F-FCBE-4167-BEAC-660D7AF83C26}"/>
              </a:ext>
            </a:extLst>
          </p:cNvPr>
          <p:cNvSpPr/>
          <p:nvPr/>
        </p:nvSpPr>
        <p:spPr>
          <a:xfrm>
            <a:off x="6715249" y="1250628"/>
            <a:ext cx="5302579" cy="1377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zh-CN" dirty="0"/>
              <a:t>Вычислите расстояние от каждой точки в блоке данных до центральной точки, затем отметьте кластер, которому принадлежит каждая точка, и вычислите сумму расстояний от всех точек в каждом кластере до его центральной точки.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E091F9-E82A-48D6-9396-822F5CC8A560}"/>
              </a:ext>
            </a:extLst>
          </p:cNvPr>
          <p:cNvSpPr txBox="1"/>
          <p:nvPr/>
        </p:nvSpPr>
        <p:spPr>
          <a:xfrm>
            <a:off x="174172" y="308759"/>
            <a:ext cx="6235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800" dirty="0">
                <a:solidFill>
                  <a:schemeClr val="accent1">
                    <a:lumMod val="75000"/>
                  </a:schemeClr>
                </a:solidFill>
              </a:rPr>
              <a:t>Горизонтальное сравнение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CPU</a:t>
            </a:r>
            <a:r>
              <a:rPr lang="ru-RU" altLang="zh-CN" sz="2800" dirty="0">
                <a:solidFill>
                  <a:schemeClr val="accent1">
                    <a:lumMod val="75000"/>
                  </a:schemeClr>
                </a:solidFill>
              </a:rPr>
              <a:t> иCUDA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E7B604-65FC-44B9-B2F7-23E5A3909FC9}"/>
              </a:ext>
            </a:extLst>
          </p:cNvPr>
          <p:cNvSpPr txBox="1"/>
          <p:nvPr/>
        </p:nvSpPr>
        <p:spPr>
          <a:xfrm>
            <a:off x="332509" y="1021278"/>
            <a:ext cx="613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000" dirty="0"/>
              <a:t>Мы зафиксировали размер 41, количество центров - 24, порог сходимости - 0,00001, а общее количество данных изменилось.</a:t>
            </a:r>
            <a:endParaRPr lang="zh-CN" altLang="en-US" sz="2000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6C4BF95-9DAE-4378-BB88-E4D690C4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57677"/>
              </p:ext>
            </p:extLst>
          </p:nvPr>
        </p:nvGraphicFramePr>
        <p:xfrm>
          <a:off x="174172" y="3221591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29602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3301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638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060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GPU-CUDA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altLang="zh-CN" dirty="0"/>
                        <a:t>Скорость разгона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203.13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106.35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5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131.23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1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609.33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1042.11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87184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19A7949D-E083-4F86-9736-68DA395F8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34004"/>
              </p:ext>
            </p:extLst>
          </p:nvPr>
        </p:nvGraphicFramePr>
        <p:xfrm>
          <a:off x="5308270" y="2850751"/>
          <a:ext cx="2993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902">
                  <a:extLst>
                    <a:ext uri="{9D8B030D-6E8A-4147-A177-3AD203B41FA5}">
                      <a16:colId xmlns:a16="http://schemas.microsoft.com/office/drawing/2014/main" val="69710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altLang="zh-CN" dirty="0"/>
                        <a:t>единица времени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4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48550F-ACC0-41A5-A032-ADF41056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E739AD-36DE-43BE-BA47-261D9EF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8</a:t>
            </a:fld>
            <a:endParaRPr lang="zh-CN" altLang="en-US"/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4644460B-D21A-405C-B52A-078B52A5237E}"/>
              </a:ext>
            </a:extLst>
          </p:cNvPr>
          <p:cNvSpPr txBox="1">
            <a:spLocks/>
          </p:cNvSpPr>
          <p:nvPr/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l" defTabSz="914400" rtl="0" eaLnBrk="1" latinLnBrk="0" hangingPunct="1">
              <a:defRPr sz="900" kern="12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62A4498-8351-4D34-A85E-5391BB97B7AC}"/>
              </a:ext>
            </a:extLst>
          </p:cNvPr>
          <p:cNvSpPr txBox="1">
            <a:spLocks/>
          </p:cNvSpPr>
          <p:nvPr/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050" kern="120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altLang="zh-CN" smtClean="0"/>
              <a:pPr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91C2E-C0FB-4040-B331-D2E3FFA9CB60}"/>
              </a:ext>
            </a:extLst>
          </p:cNvPr>
          <p:cNvSpPr/>
          <p:nvPr/>
        </p:nvSpPr>
        <p:spPr>
          <a:xfrm>
            <a:off x="6715251" y="217475"/>
            <a:ext cx="5302577" cy="10331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OpenPI</a:t>
            </a:r>
            <a:r>
              <a:rPr lang="en-US" altLang="zh-CN" dirty="0"/>
              <a:t>/MPI Processes / CUDA core……………..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3A9D95-9B09-4B04-B9D9-E922D1D9BBF7}"/>
              </a:ext>
            </a:extLst>
          </p:cNvPr>
          <p:cNvSpPr/>
          <p:nvPr/>
        </p:nvSpPr>
        <p:spPr>
          <a:xfrm>
            <a:off x="6715249" y="1250628"/>
            <a:ext cx="5302579" cy="1377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zh-CN" dirty="0"/>
              <a:t>Вычислите расстояние от каждой точки в блоке данных до центральной точки, затем отметьте кластер, которому принадлежит каждая точка, и вычислите сумму расстояний от всех точек в каждом кластере до его центральной точки.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B9E05-4368-4D1C-8D72-BBF9C8AD6E78}"/>
              </a:ext>
            </a:extLst>
          </p:cNvPr>
          <p:cNvSpPr txBox="1"/>
          <p:nvPr/>
        </p:nvSpPr>
        <p:spPr>
          <a:xfrm>
            <a:off x="174172" y="308759"/>
            <a:ext cx="605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800" dirty="0">
                <a:solidFill>
                  <a:schemeClr val="accent1">
                    <a:lumMod val="75000"/>
                  </a:schemeClr>
                </a:solidFill>
              </a:rPr>
              <a:t>Горизонтальное сравнение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CPU</a:t>
            </a:r>
            <a:r>
              <a:rPr lang="ru-RU" altLang="zh-CN" sz="2800" dirty="0">
                <a:solidFill>
                  <a:schemeClr val="accent1">
                    <a:lumMod val="75000"/>
                  </a:schemeClr>
                </a:solidFill>
              </a:rPr>
              <a:t> и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MPI: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757968-EFDE-4098-A8C9-F7B3162A4430}"/>
              </a:ext>
            </a:extLst>
          </p:cNvPr>
          <p:cNvSpPr txBox="1"/>
          <p:nvPr/>
        </p:nvSpPr>
        <p:spPr>
          <a:xfrm>
            <a:off x="332509" y="1021278"/>
            <a:ext cx="613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000" dirty="0"/>
              <a:t>Мы зафиксировали размер 41, количество центров - 24, порог сходимости - 0,00001, а общее количество данных изменилось.</a:t>
            </a:r>
            <a:r>
              <a:rPr lang="zh-CN" altLang="en-US" sz="2000" dirty="0"/>
              <a:t>（</a:t>
            </a:r>
            <a:r>
              <a:rPr lang="en-US" altLang="zh-CN" sz="2000" dirty="0"/>
              <a:t>with 16 thread</a:t>
            </a:r>
            <a:r>
              <a:rPr lang="zh-CN" altLang="en-US" sz="2000" dirty="0"/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8CC1F34-E899-465F-B6E4-564D25F3F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82730"/>
              </p:ext>
            </p:extLst>
          </p:nvPr>
        </p:nvGraphicFramePr>
        <p:xfrm>
          <a:off x="174172" y="3221591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29602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3301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638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0600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altLang="zh-CN" dirty="0"/>
                        <a:t>Скорость разгона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203.13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5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1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609.33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1042.11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8718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5C49C29-80CE-414D-A249-88C2E1157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30413"/>
              </p:ext>
            </p:extLst>
          </p:nvPr>
        </p:nvGraphicFramePr>
        <p:xfrm>
          <a:off x="5308270" y="2850751"/>
          <a:ext cx="2993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902">
                  <a:extLst>
                    <a:ext uri="{9D8B030D-6E8A-4147-A177-3AD203B41FA5}">
                      <a16:colId xmlns:a16="http://schemas.microsoft.com/office/drawing/2014/main" val="69710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altLang="zh-CN" dirty="0"/>
                        <a:t>единица времени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61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BD63FE9-69BE-487F-8503-B9912530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2B359A-B2A3-49CC-A962-2C63DBEC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altLang="zh-CN" smtClean="0"/>
              <a:pPr/>
              <a:t>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38216-A183-44E2-9A1E-050532348F4A}"/>
              </a:ext>
            </a:extLst>
          </p:cNvPr>
          <p:cNvSpPr txBox="1"/>
          <p:nvPr/>
        </p:nvSpPr>
        <p:spPr>
          <a:xfrm>
            <a:off x="819397" y="783771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400" dirty="0">
                <a:solidFill>
                  <a:schemeClr val="accent1">
                    <a:lumMod val="75000"/>
                  </a:schemeClr>
                </a:solidFill>
              </a:rPr>
              <a:t>в заключение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4A14B-E39A-4EC5-8B07-FF5DB33125B9}"/>
              </a:ext>
            </a:extLst>
          </p:cNvPr>
          <p:cNvSpPr txBox="1"/>
          <p:nvPr/>
        </p:nvSpPr>
        <p:spPr>
          <a:xfrm>
            <a:off x="819397" y="1579418"/>
            <a:ext cx="11020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dirty="0"/>
              <a:t>Нетрудно увидеть, что ЦП быстрее, чем ГП в параллельном режиме, что также подтверждает выводы, полученные из общедоступного класса CUDA </a:t>
            </a:r>
            <a:r>
              <a:rPr lang="en-US" altLang="zh-CN" sz="2400" dirty="0"/>
              <a:t>----</a:t>
            </a:r>
            <a:r>
              <a:rPr lang="ru-RU" altLang="zh-CN" sz="2400" dirty="0"/>
              <a:t> ЦП больше подходит для обработки логических операций, в то время как видеокарты больше подходят для обработки операций с большими данными.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9378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69850_TF11534312.potx" id="{1CD165A9-36D8-4999-A844-2A26F8346D24}" vid="{022B799D-5585-494A-BEE1-A369F0020B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经典公司教学幻灯片</Template>
  <TotalTime>343</TotalTime>
  <Words>652</Words>
  <Application>Microsoft Office PowerPoint</Application>
  <PresentationFormat>宽屏</PresentationFormat>
  <Paragraphs>119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Arial</vt:lpstr>
      <vt:lpstr>Calibri</vt:lpstr>
      <vt:lpstr>Wingdings</vt:lpstr>
      <vt:lpstr>RetrospectVTI</vt:lpstr>
      <vt:lpstr>K-means  -Параллельные вычисления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 -Параллельные вычисления</dc:title>
  <dc:creator>Михаил Кузнецов</dc:creator>
  <cp:lastModifiedBy>Михаил Кузнецов</cp:lastModifiedBy>
  <cp:revision>11</cp:revision>
  <dcterms:created xsi:type="dcterms:W3CDTF">2021-10-24T09:51:39Z</dcterms:created>
  <dcterms:modified xsi:type="dcterms:W3CDTF">2021-10-24T15:34:45Z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