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1"/>
  </p:notesMasterIdLst>
  <p:handoutMasterIdLst>
    <p:handoutMasterId r:id="rId12"/>
  </p:handoutMasterIdLst>
  <p:sldIdLst>
    <p:sldId id="256" r:id="rId5"/>
    <p:sldId id="305" r:id="rId6"/>
    <p:sldId id="300" r:id="rId7"/>
    <p:sldId id="303" r:id="rId8"/>
    <p:sldId id="302" r:id="rId9"/>
    <p:sldId id="304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分区" id="{AE50564F-E098-4FAB-A1D5-61B885E684A6}">
          <p14:sldIdLst>
            <p14:sldId id="256"/>
            <p14:sldId id="305"/>
            <p14:sldId id="300"/>
            <p14:sldId id="303"/>
            <p14:sldId id="302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 showGuides="1">
      <p:cViewPr varScale="1">
        <p:scale>
          <a:sx n="105" d="100"/>
          <a:sy n="105" d="100"/>
        </p:scale>
        <p:origin x="822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1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K-emasn OpenMP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32 (./ execute)</c:v>
                </c:pt>
                <c:pt idx="5">
                  <c:v>64(./ execute)</c:v>
                </c:pt>
                <c:pt idx="6">
                  <c:v>160(./ execute)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46.948500000000003</c:v>
                </c:pt>
                <c:pt idx="1">
                  <c:v>48.445799999999998</c:v>
                </c:pt>
                <c:pt idx="2">
                  <c:v>40.829599999999999</c:v>
                </c:pt>
                <c:pt idx="3">
                  <c:v>41.494900000000001</c:v>
                </c:pt>
                <c:pt idx="4">
                  <c:v>42.105899999999998</c:v>
                </c:pt>
                <c:pt idx="5">
                  <c:v>29.1448</c:v>
                </c:pt>
                <c:pt idx="6">
                  <c:v>12.7461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65-445E-81B1-58563CC67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7969008"/>
        <c:axId val="427964848"/>
      </c:lineChart>
      <c:catAx>
        <c:axId val="427969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Thread(s)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7964848"/>
        <c:crosses val="autoZero"/>
        <c:auto val="1"/>
        <c:lblAlgn val="ctr"/>
        <c:lblOffset val="100"/>
        <c:noMultiLvlLbl val="0"/>
      </c:catAx>
      <c:valAx>
        <c:axId val="42796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796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835305018056179E-2"/>
          <c:y val="0.10282219969755554"/>
          <c:w val="0.8998305441146095"/>
          <c:h val="0.6853810142778592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Kmeans CUDA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0.17130000000000001</c:v>
                </c:pt>
                <c:pt idx="1">
                  <c:v>0.17119999999999999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D7-434D-8913-74C924D7B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1539808"/>
        <c:axId val="651548544"/>
      </c:lineChart>
      <c:catAx>
        <c:axId val="651539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Graphic Card(s)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548544"/>
        <c:crosses val="autoZero"/>
        <c:auto val="1"/>
        <c:lblAlgn val="ctr"/>
        <c:lblOffset val="100"/>
        <c:noMultiLvlLbl val="0"/>
      </c:catAx>
      <c:valAx>
        <c:axId val="65154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Time(s)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53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Kmeans MPI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16.961200000000002</c:v>
                </c:pt>
                <c:pt idx="1">
                  <c:v>8.5374999999999996</c:v>
                </c:pt>
                <c:pt idx="2">
                  <c:v>5.8891</c:v>
                </c:pt>
                <c:pt idx="3">
                  <c:v>4.7961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BB-4478-8F0E-CE0041D2B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1410288"/>
        <c:axId val="531409872"/>
      </c:lineChart>
      <c:catAx>
        <c:axId val="531410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Process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1409872"/>
        <c:crosses val="autoZero"/>
        <c:auto val="1"/>
        <c:lblAlgn val="ctr"/>
        <c:lblOffset val="100"/>
        <c:noMultiLvlLbl val="0"/>
      </c:catAx>
      <c:valAx>
        <c:axId val="53140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Time (s)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1410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835305018056179E-2"/>
          <c:y val="0.10282219969755554"/>
          <c:w val="0.8998305441146095"/>
          <c:h val="0.6853810142778592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16.961200000000002</c:v>
                </c:pt>
                <c:pt idx="1">
                  <c:v>8.5374999999999996</c:v>
                </c:pt>
                <c:pt idx="2">
                  <c:v>5.8891</c:v>
                </c:pt>
                <c:pt idx="3">
                  <c:v>4.7961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D7-434D-8913-74C924D7B7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46.948500000000003</c:v>
                </c:pt>
                <c:pt idx="1">
                  <c:v>48.445799999999998</c:v>
                </c:pt>
                <c:pt idx="2">
                  <c:v>40.829599999999999</c:v>
                </c:pt>
                <c:pt idx="3">
                  <c:v>41.494900000000001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F4-401D-8B7F-87AAB3A4C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1539808"/>
        <c:axId val="651548544"/>
      </c:lineChart>
      <c:catAx>
        <c:axId val="651539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Thread(s)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2.9529087896972447E-2"/>
              <c:y val="0.803235421552455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548544"/>
        <c:crosses val="autoZero"/>
        <c:auto val="1"/>
        <c:lblAlgn val="ctr"/>
        <c:lblOffset val="100"/>
        <c:noMultiLvlLbl val="0"/>
      </c:catAx>
      <c:valAx>
        <c:axId val="65154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Time(s)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53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7B2747-E6E9-4F2C-ACFF-4A4DE2319A7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2021/11/15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3B048B-0EBA-466F-928F-37073F3BFB7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F4F81B9-E7B7-4E7B-B69F-89A4D3E29C71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AED498D-6977-40EC-8E5E-7EB644D5E75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1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15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4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244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5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638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6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96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E458886E-27D1-4675-806E-C55C22DB0345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 baseline="0">
                <a:solidFill>
                  <a:schemeClr val="accent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 rtlCol="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日期占位符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F8E8AF2B-C74D-4992-90FD-D4BD80A93AAE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13" name="页脚占位符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4" name="灯片编号占位符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3200" cy="6400800"/>
          </a:xfrm>
        </p:spPr>
        <p:txBody>
          <a:bodyPr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rtlCol="0" anchor="ctr" anchorCtr="0">
            <a:normAutofit/>
          </a:bodyPr>
          <a:lstStyle>
            <a:lvl1pPr>
              <a:defRPr sz="2400" baseline="0">
                <a:solidFill>
                  <a:schemeClr val="accent1">
                    <a:lumMod val="40000"/>
                    <a:lumOff val="60000"/>
                  </a:schemeClr>
                </a:solidFill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 rtl="0"/>
            <a:r>
              <a:rPr lang="zh-CN" altLang="en-US" noProof="0"/>
              <a:t>副标题</a:t>
            </a:r>
            <a:endParaRPr lang="zh-CN" altLang="ru-RU" noProof="0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rtlCol="0" anchor="t" anchorCtr="0">
            <a:noAutofit/>
          </a:bodyPr>
          <a:lstStyle>
            <a:lvl1pPr>
              <a:lnSpc>
                <a:spcPct val="90000"/>
              </a:lnSpc>
              <a:defRPr sz="3600" b="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第一课总结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rtlCol="0" anchor="ctr" anchorCtr="0">
            <a:normAutofit/>
          </a:bodyPr>
          <a:lstStyle>
            <a:lvl1pPr marL="0" indent="0">
              <a:buNone/>
              <a:defRPr lang="en-US" baseline="0" dirty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日期占位符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DB168A20-771C-438D-BB7A-9755CC93A15E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13" name="页脚占位符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4" name="灯片编号占位符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 baseline="0"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 baseline="0">
                <a:solidFill>
                  <a:srgbClr val="FFFFFF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1">
                    <a:lumMod val="40000"/>
                    <a:lumOff val="60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85204767-B8F5-4999-A975-843AC0C1B6E1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D0D94A69-6EFD-4CC1-853A-CA16482D9B01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三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00E1F316-999D-4B05-AFD8-C2357A75E539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2" name="图片占位符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08000"/>
          </a:xfrm>
        </p:spPr>
        <p:txBody>
          <a:bodyPr rtlCol="0" anchor="ctr" anchorCtr="0">
            <a:normAutofit/>
          </a:bodyPr>
          <a:lstStyle>
            <a:lvl1pPr algn="ctr">
              <a:defRPr sz="16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13" name="标题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rtlCol="0" anchor="ctr" anchorCtr="0">
            <a:normAutofit/>
          </a:bodyPr>
          <a:lstStyle>
            <a:lvl1pPr>
              <a:defRPr sz="36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带内容的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19C9E7F7-15CE-460C-9F89-70CE601B8305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2" name="图片占位符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08000"/>
          </a:xfrm>
        </p:spPr>
        <p:txBody>
          <a:bodyPr rtlCol="0" anchor="ctr" anchorCtr="0">
            <a:normAutofit/>
          </a:bodyPr>
          <a:lstStyle>
            <a:lvl1pPr algn="ctr">
              <a:defRPr sz="16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13" name="标题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rtlCol="0" anchor="ctr" anchorCtr="0">
            <a:normAutofit/>
          </a:bodyPr>
          <a:lstStyle>
            <a:lvl1pPr>
              <a:defRPr sz="36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7362"/>
            <a:ext cx="12192000" cy="4493433"/>
          </a:xfrm>
        </p:spPr>
        <p:txBody>
          <a:bodyPr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DA7C66F6-A859-4203-956E-7EAD13C02C76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7BA9A28-992F-422F-95C5-8635C0FD683B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7362"/>
            <a:ext cx="12192000" cy="4493433"/>
          </a:xfrm>
        </p:spPr>
        <p:txBody>
          <a:bodyPr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标题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 rtlCol="0">
            <a:normAutofit/>
          </a:bodyPr>
          <a:lstStyle>
            <a:lvl1pPr>
              <a:defRPr sz="16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600" baseline="0">
                <a:ea typeface="Microsoft YaHei UI" panose="020B0503020204020204" pitchFamily="34" charset="-122"/>
              </a:defRPr>
            </a:lvl3pPr>
            <a:lvl4pPr>
              <a:defRPr sz="1600" baseline="0">
                <a:ea typeface="Microsoft YaHei UI" panose="020B0503020204020204" pitchFamily="34" charset="-122"/>
              </a:defRPr>
            </a:lvl4pPr>
            <a:lvl5pPr>
              <a:defRPr sz="16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2EE433F9-04F3-4E93-99F0-E3AA2049B63F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BC48AE5B-5430-42D5-9004-91B01CE11C23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fld id="{4A0885B7-5398-44D7-9040-68160B317326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B98053C-BF81-4987-92E0-79765755D7E0}" type="datetime1">
              <a:rPr lang="zh-CN" altLang="en-US" smtClean="0">
                <a:ea typeface="Microsoft YaHei UI" panose="020B0503020204020204" pitchFamily="34" charset="-122"/>
              </a:rPr>
              <a:t>2021/11/15</a:t>
            </a:fld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40" r:id="rId3"/>
    <p:sldLayoutId id="2147483741" r:id="rId4"/>
    <p:sldLayoutId id="2147483735" r:id="rId5"/>
    <p:sldLayoutId id="2147483738" r:id="rId6"/>
    <p:sldLayoutId id="2147483730" r:id="rId7"/>
    <p:sldLayoutId id="2147483731" r:id="rId8"/>
    <p:sldLayoutId id="2147483732" r:id="rId9"/>
    <p:sldLayoutId id="2147483736" r:id="rId10"/>
    <p:sldLayoutId id="2147483737" r:id="rId11"/>
    <p:sldLayoutId id="214748373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在实验室的两位女工程师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" y="87"/>
            <a:ext cx="12192031" cy="4914912"/>
          </a:xfrm>
          <a:prstGeom prst="rect">
            <a:avLst/>
          </a:prstGeom>
        </p:spPr>
      </p:pic>
      <p:sp>
        <p:nvSpPr>
          <p:cNvPr id="24" name="长方形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rtlCol="0" anchor="ctr">
            <a:normAutofit/>
          </a:bodyPr>
          <a:lstStyle/>
          <a:p>
            <a:pPr algn="r" rtl="0"/>
            <a:r>
              <a:rPr lang="en-US" altLang="zh-CN" sz="4800" dirty="0">
                <a:solidFill>
                  <a:srgbClr val="FFFFFF"/>
                </a:solidFill>
                <a:ea typeface="Microsoft YaHei UI" panose="020B0503020204020204" pitchFamily="34" charset="-122"/>
              </a:rPr>
              <a:t>K-</a:t>
            </a:r>
            <a:r>
              <a:rPr lang="en-US" altLang="zh-CN" sz="4800" dirty="0" err="1">
                <a:solidFill>
                  <a:srgbClr val="FFFFFF"/>
                </a:solidFill>
                <a:ea typeface="Microsoft YaHei UI" panose="020B0503020204020204" pitchFamily="34" charset="-122"/>
              </a:rPr>
              <a:t>MeansⅢ</a:t>
            </a:r>
            <a:endParaRPr lang="zh-CN" altLang="en-US" sz="4800" dirty="0">
              <a:solidFill>
                <a:srgbClr val="FFFFFF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66359"/>
            <a:ext cx="3073745" cy="118872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sz="1500" dirty="0">
                <a:ea typeface="Microsoft YaHei UI" panose="020B0503020204020204" pitchFamily="34" charset="-122"/>
              </a:rPr>
              <a:t>K-means c CUDA</a:t>
            </a:r>
            <a:endParaRPr lang="zh-CN" altLang="en-US" sz="1500" dirty="0">
              <a:ea typeface="Microsoft YaHei UI" panose="020B0503020204020204" pitchFamily="34" charset="-122"/>
            </a:endParaRPr>
          </a:p>
        </p:txBody>
      </p:sp>
      <p:cxnSp>
        <p:nvCxnSpPr>
          <p:cNvPr id="25" name="直接连接符​​(S)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D130C48-9411-4280-A0DF-5E69293B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授课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4DC6F0-1A11-4A3F-B77C-D474F17F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CN" smtClean="0"/>
              <a:pPr/>
              <a:t>2</a:t>
            </a:fld>
            <a:endParaRPr lang="zh-CN" altLang="en-US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593672AE-0109-4A9E-9191-96C676CBD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59F8595-B436-43C5-9047-90B4556C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dirty="0"/>
              <a:t>Сравнение времени работы алгоритмов на </a:t>
            </a:r>
            <a:r>
              <a:rPr lang="en-US" altLang="zh-CN" dirty="0"/>
              <a:t>Polus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CEAE9-C115-4C15-854A-BB5E20359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altLang="zh-CN" dirty="0"/>
              <a:t>Для MPI и OpenMP при использовании mpisubmit.pl с более чем 16 потоками возникнет ошибка.</a:t>
            </a:r>
            <a:endParaRPr lang="en-US" altLang="zh-CN" dirty="0"/>
          </a:p>
          <a:p>
            <a:r>
              <a:rPr lang="ru-RU" altLang="zh-CN" dirty="0"/>
              <a:t>Возможны проблемы с алгоритмом OpenMP, потому что его результаты имеют большое отклонение от других алгоритмов.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8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男士展示笔记本电脑上的内容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smtClean="0">
                <a:ea typeface="Microsoft YaHei UI" panose="020B0503020204020204" pitchFamily="34" charset="-122"/>
              </a:rPr>
              <a:pPr rtl="0"/>
              <a:t>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K-means 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OpenMP</a:t>
            </a:r>
            <a:endParaRPr lang="zh-CN" altLang="ru-RU" dirty="0"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3A0A7B9-76B9-44E1-879C-D6119B4506F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98684157"/>
              </p:ext>
            </p:extLst>
          </p:nvPr>
        </p:nvGraphicFramePr>
        <p:xfrm>
          <a:off x="514350" y="1812925"/>
          <a:ext cx="10906125" cy="428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2360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男士展示笔记本电脑上的内容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smtClean="0">
                <a:ea typeface="Microsoft YaHei UI" panose="020B0503020204020204" pitchFamily="34" charset="-122"/>
              </a:rPr>
              <a:pPr rtl="0"/>
              <a:t>4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K-means CUDA</a:t>
            </a:r>
            <a:endParaRPr lang="zh-CN" altLang="ru-RU" dirty="0">
              <a:ea typeface="Microsoft YaHei UI" panose="020B0503020204020204" pitchFamily="34" charset="-122"/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969B4879-4433-42C1-84AC-F9D326F6DA5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1891944"/>
              </p:ext>
            </p:extLst>
          </p:nvPr>
        </p:nvGraphicFramePr>
        <p:xfrm>
          <a:off x="138545" y="1468582"/>
          <a:ext cx="11822546" cy="4821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6229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男士展示笔记本电脑上的内容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smtClean="0">
                <a:ea typeface="Microsoft YaHei UI" panose="020B0503020204020204" pitchFamily="34" charset="-122"/>
              </a:rPr>
              <a:pPr rtl="0"/>
              <a:t>5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K-means MPI</a:t>
            </a:r>
            <a:endParaRPr lang="zh-CN" altLang="ru-RU" dirty="0"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B251A3B-45A1-42A9-A5E6-067666776B5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33363066"/>
              </p:ext>
            </p:extLst>
          </p:nvPr>
        </p:nvGraphicFramePr>
        <p:xfrm>
          <a:off x="212436" y="1440873"/>
          <a:ext cx="11665528" cy="4886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1584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男士展示笔记本电脑上的内容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smtClean="0">
                <a:ea typeface="Microsoft YaHei UI" panose="020B0503020204020204" pitchFamily="34" charset="-122"/>
              </a:rPr>
              <a:pPr rtl="0"/>
              <a:t>6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altLang="zh-CN" dirty="0"/>
              <a:t>Сравнение алгоритмов</a:t>
            </a:r>
            <a:endParaRPr lang="zh-CN" altLang="ru-RU" dirty="0">
              <a:ea typeface="Microsoft YaHei UI" panose="020B0503020204020204" pitchFamily="34" charset="-122"/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969B4879-4433-42C1-84AC-F9D326F6DA5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7474325"/>
              </p:ext>
            </p:extLst>
          </p:nvPr>
        </p:nvGraphicFramePr>
        <p:xfrm>
          <a:off x="138545" y="1468582"/>
          <a:ext cx="11822546" cy="4821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260325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2569850_TF11534312.potx" id="{1CD165A9-36D8-4999-A844-2A26F8346D24}" vid="{022B799D-5585-494A-BEE1-A369F0020BB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8F16D9-EB65-4F11-9CD9-58377B437C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经典公司教学幻灯片</Template>
  <TotalTime>208</TotalTime>
  <Words>99</Words>
  <Application>Microsoft Office PowerPoint</Application>
  <PresentationFormat>宽屏</PresentationFormat>
  <Paragraphs>31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Microsoft YaHei UI</vt:lpstr>
      <vt:lpstr>PingFang SC</vt:lpstr>
      <vt:lpstr>Calibri</vt:lpstr>
      <vt:lpstr>Wingdings</vt:lpstr>
      <vt:lpstr>RetrospectVTI</vt:lpstr>
      <vt:lpstr>K-MeansⅢ</vt:lpstr>
      <vt:lpstr>Сравнение времени работы алгоритмов на Polus</vt:lpstr>
      <vt:lpstr>K-means OpenMP</vt:lpstr>
      <vt:lpstr>K-means CUDA</vt:lpstr>
      <vt:lpstr>K-means MPI</vt:lpstr>
      <vt:lpstr>Сравнение алгоритмов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Ⅱ</dc:title>
  <dc:creator>Михаил Кузнецов</dc:creator>
  <cp:lastModifiedBy>Михаил Кузнецов</cp:lastModifiedBy>
  <cp:revision>6</cp:revision>
  <dcterms:created xsi:type="dcterms:W3CDTF">2021-10-11T07:27:29Z</dcterms:created>
  <dcterms:modified xsi:type="dcterms:W3CDTF">2021-11-14T19:55:12Z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