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81949-D492-4271-B961-F7A5B7C1E352}"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282321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81949-D492-4271-B961-F7A5B7C1E352}"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311387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6F81949-D492-4271-B961-F7A5B7C1E352}"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575078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6F81949-D492-4271-B961-F7A5B7C1E352}"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2708669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81949-D492-4271-B961-F7A5B7C1E352}"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4207164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81949-D492-4271-B961-F7A5B7C1E352}"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184787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81949-D492-4271-B961-F7A5B7C1E352}"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32411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81949-D492-4271-B961-F7A5B7C1E352}"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259025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81949-D492-4271-B961-F7A5B7C1E352}"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360737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81949-D492-4271-B961-F7A5B7C1E352}"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229378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81949-D492-4271-B961-F7A5B7C1E352}"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264922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81949-D492-4271-B961-F7A5B7C1E352}"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121321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81949-D492-4271-B961-F7A5B7C1E352}"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317027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6F81949-D492-4271-B961-F7A5B7C1E352}" type="datetimeFigureOut">
              <a:rPr lang="en-IN" smtClean="0"/>
              <a:t>10-01-2023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140BA96-709B-4E81-ADDA-5C0456280116}" type="slidenum">
              <a:rPr lang="en-IN" smtClean="0"/>
              <a:t>‹#›</a:t>
            </a:fld>
            <a:endParaRPr lang="en-IN"/>
          </a:p>
        </p:txBody>
      </p:sp>
    </p:spTree>
    <p:extLst>
      <p:ext uri="{BB962C8B-B14F-4D97-AF65-F5344CB8AC3E}">
        <p14:creationId xmlns:p14="http://schemas.microsoft.com/office/powerpoint/2010/main" val="129598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6F81949-D492-4271-B961-F7A5B7C1E352}" type="datetimeFigureOut">
              <a:rPr lang="en-IN" smtClean="0"/>
              <a:t>10-01-2023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140BA96-709B-4E81-ADDA-5C0456280116}" type="slidenum">
              <a:rPr lang="en-IN" smtClean="0"/>
              <a:t>‹#›</a:t>
            </a:fld>
            <a:endParaRPr lang="en-IN"/>
          </a:p>
        </p:txBody>
      </p:sp>
    </p:spTree>
    <p:extLst>
      <p:ext uri="{BB962C8B-B14F-4D97-AF65-F5344CB8AC3E}">
        <p14:creationId xmlns:p14="http://schemas.microsoft.com/office/powerpoint/2010/main" val="2459338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D09-3126-9370-BD02-33FCF14243E0}"/>
              </a:ext>
            </a:extLst>
          </p:cNvPr>
          <p:cNvSpPr>
            <a:spLocks noGrp="1"/>
          </p:cNvSpPr>
          <p:nvPr>
            <p:ph type="ctrTitle"/>
          </p:nvPr>
        </p:nvSpPr>
        <p:spPr>
          <a:xfrm>
            <a:off x="1524000" y="1523416"/>
            <a:ext cx="9144000" cy="2387600"/>
          </a:xfrm>
        </p:spPr>
        <p:txBody>
          <a:bodyPr/>
          <a:lstStyle/>
          <a:p>
            <a:r>
              <a:rPr lang="en-US" dirty="0"/>
              <a:t>P</a:t>
            </a:r>
            <a:r>
              <a:rPr lang="en-IN" dirty="0" err="1"/>
              <a:t>roductBuzz</a:t>
            </a:r>
            <a:r>
              <a:rPr lang="en-IN" dirty="0"/>
              <a:t> Analysis</a:t>
            </a:r>
          </a:p>
        </p:txBody>
      </p:sp>
      <p:sp>
        <p:nvSpPr>
          <p:cNvPr id="3" name="Subtitle 2">
            <a:extLst>
              <a:ext uri="{FF2B5EF4-FFF2-40B4-BE49-F238E27FC236}">
                <a16:creationId xmlns:a16="http://schemas.microsoft.com/office/drawing/2014/main" id="{3B740795-BB6B-518E-DC8F-4F59E3DF98EA}"/>
              </a:ext>
            </a:extLst>
          </p:cNvPr>
          <p:cNvSpPr>
            <a:spLocks noGrp="1"/>
          </p:cNvSpPr>
          <p:nvPr>
            <p:ph type="subTitle" idx="1"/>
          </p:nvPr>
        </p:nvSpPr>
        <p:spPr/>
        <p:txBody>
          <a:bodyPr>
            <a:noAutofit/>
          </a:bodyPr>
          <a:lstStyle/>
          <a:p>
            <a:r>
              <a:rPr lang="en-US" sz="2100" dirty="0"/>
              <a:t>The goal of this project is to develop a system that can analyze tweets related to an upcoming product in order to gain insights about consumer sentiment and public perception. This information can be used by the company to make informed decisions about the marketing and promotion of the product</a:t>
            </a:r>
            <a:endParaRPr lang="en-IN" sz="2100" dirty="0"/>
          </a:p>
        </p:txBody>
      </p:sp>
    </p:spTree>
    <p:extLst>
      <p:ext uri="{BB962C8B-B14F-4D97-AF65-F5344CB8AC3E}">
        <p14:creationId xmlns:p14="http://schemas.microsoft.com/office/powerpoint/2010/main" val="17147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FDE9E-E280-00C5-E5BC-DEEDC0A74279}"/>
              </a:ext>
            </a:extLst>
          </p:cNvPr>
          <p:cNvPicPr>
            <a:picLocks noChangeAspect="1"/>
          </p:cNvPicPr>
          <p:nvPr/>
        </p:nvPicPr>
        <p:blipFill>
          <a:blip r:embed="rId2"/>
          <a:stretch>
            <a:fillRect/>
          </a:stretch>
        </p:blipFill>
        <p:spPr>
          <a:xfrm>
            <a:off x="5532906" y="1522932"/>
            <a:ext cx="5944020" cy="1378888"/>
          </a:xfrm>
          <a:prstGeom prst="rect">
            <a:avLst/>
          </a:prstGeom>
        </p:spPr>
      </p:pic>
      <p:sp>
        <p:nvSpPr>
          <p:cNvPr id="6" name="TextBox 5">
            <a:extLst>
              <a:ext uri="{FF2B5EF4-FFF2-40B4-BE49-F238E27FC236}">
                <a16:creationId xmlns:a16="http://schemas.microsoft.com/office/drawing/2014/main" id="{00B3DBB7-0AC5-12F1-236C-B664213CF175}"/>
              </a:ext>
            </a:extLst>
          </p:cNvPr>
          <p:cNvSpPr txBox="1"/>
          <p:nvPr/>
        </p:nvSpPr>
        <p:spPr>
          <a:xfrm>
            <a:off x="529494" y="3564294"/>
            <a:ext cx="7809722" cy="2031325"/>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Store the values of longitude and latitude in a </a:t>
            </a:r>
            <a:r>
              <a:rPr lang="en-US" dirty="0" err="1"/>
              <a:t>dataframe</a:t>
            </a:r>
            <a:endParaRPr lang="en-US" dirty="0"/>
          </a:p>
          <a:p>
            <a:pPr marL="285750" indent="-285750">
              <a:buClr>
                <a:schemeClr val="accent1"/>
              </a:buClr>
              <a:buSzPct val="150000"/>
              <a:buFont typeface="Courier New" panose="02070309020205020404" pitchFamily="49" charset="0"/>
              <a:buChar char="o"/>
            </a:pPr>
            <a:r>
              <a:rPr lang="en-US" dirty="0"/>
              <a:t>Import </a:t>
            </a:r>
            <a:r>
              <a:rPr lang="en-US" dirty="0" err="1"/>
              <a:t>ploty.express</a:t>
            </a:r>
            <a:r>
              <a:rPr lang="en-US" dirty="0"/>
              <a:t> to create a interactive map</a:t>
            </a:r>
          </a:p>
          <a:p>
            <a:pPr marL="285750" indent="-285750">
              <a:buClr>
                <a:schemeClr val="accent1"/>
              </a:buClr>
              <a:buSzPct val="150000"/>
              <a:buFont typeface="Courier New" panose="02070309020205020404" pitchFamily="49" charset="0"/>
              <a:buChar char="o"/>
            </a:pPr>
            <a:r>
              <a:rPr lang="en-US" dirty="0"/>
              <a:t>Use the </a:t>
            </a:r>
            <a:r>
              <a:rPr lang="en-US" dirty="0" err="1"/>
              <a:t>scatter_geo</a:t>
            </a:r>
            <a:r>
              <a:rPr lang="en-US" dirty="0"/>
              <a:t> function to plot the points as a scattered data</a:t>
            </a:r>
          </a:p>
          <a:p>
            <a:pPr marL="285750" indent="-285750">
              <a:buClr>
                <a:schemeClr val="accent1"/>
              </a:buClr>
              <a:buSzPct val="150000"/>
              <a:buFont typeface="Courier New" panose="02070309020205020404" pitchFamily="49" charset="0"/>
              <a:buChar char="o"/>
            </a:pPr>
            <a:r>
              <a:rPr lang="en-US" dirty="0"/>
              <a:t>Mention the </a:t>
            </a:r>
            <a:r>
              <a:rPr lang="en-US" dirty="0" err="1"/>
              <a:t>dataframe</a:t>
            </a:r>
            <a:r>
              <a:rPr lang="en-US" dirty="0"/>
              <a:t> to compute and the columns of latitude and longitude as the parameters of the function</a:t>
            </a:r>
          </a:p>
          <a:p>
            <a:pPr marL="285750" indent="-285750">
              <a:buClr>
                <a:schemeClr val="accent1"/>
              </a:buClr>
              <a:buSzPct val="150000"/>
              <a:buFont typeface="Courier New" panose="02070309020205020404" pitchFamily="49" charset="0"/>
              <a:buChar char="o"/>
            </a:pPr>
            <a:r>
              <a:rPr lang="en-US" dirty="0"/>
              <a:t>Add Title to the map using </a:t>
            </a:r>
            <a:r>
              <a:rPr lang="en-US" dirty="0" err="1"/>
              <a:t>update_layout</a:t>
            </a:r>
            <a:r>
              <a:rPr lang="en-US" dirty="0"/>
              <a:t> </a:t>
            </a:r>
          </a:p>
        </p:txBody>
      </p:sp>
    </p:spTree>
    <p:extLst>
      <p:ext uri="{BB962C8B-B14F-4D97-AF65-F5344CB8AC3E}">
        <p14:creationId xmlns:p14="http://schemas.microsoft.com/office/powerpoint/2010/main" val="203013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14B9-D776-8626-A897-10F62C9F8903}"/>
              </a:ext>
            </a:extLst>
          </p:cNvPr>
          <p:cNvSpPr>
            <a:spLocks noGrp="1"/>
          </p:cNvSpPr>
          <p:nvPr>
            <p:ph type="title"/>
          </p:nvPr>
        </p:nvSpPr>
        <p:spPr/>
        <p:txBody>
          <a:bodyPr/>
          <a:lstStyle/>
          <a:p>
            <a:r>
              <a:rPr lang="en-US" dirty="0"/>
              <a:t>Positive Negative </a:t>
            </a:r>
            <a:r>
              <a:rPr lang="en-US" dirty="0" err="1"/>
              <a:t>Worldgraph</a:t>
            </a:r>
            <a:endParaRPr lang="en-IN" dirty="0"/>
          </a:p>
        </p:txBody>
      </p:sp>
      <p:pic>
        <p:nvPicPr>
          <p:cNvPr id="4" name="Picture 3">
            <a:extLst>
              <a:ext uri="{FF2B5EF4-FFF2-40B4-BE49-F238E27FC236}">
                <a16:creationId xmlns:a16="http://schemas.microsoft.com/office/drawing/2014/main" id="{966B1D45-71B2-EEED-FBC2-AA3346B134DD}"/>
              </a:ext>
            </a:extLst>
          </p:cNvPr>
          <p:cNvPicPr>
            <a:picLocks noChangeAspect="1"/>
          </p:cNvPicPr>
          <p:nvPr/>
        </p:nvPicPr>
        <p:blipFill>
          <a:blip r:embed="rId2"/>
          <a:stretch>
            <a:fillRect/>
          </a:stretch>
        </p:blipFill>
        <p:spPr>
          <a:xfrm>
            <a:off x="610706" y="2484804"/>
            <a:ext cx="3691036" cy="417016"/>
          </a:xfrm>
          <a:prstGeom prst="rect">
            <a:avLst/>
          </a:prstGeom>
        </p:spPr>
      </p:pic>
      <p:sp>
        <p:nvSpPr>
          <p:cNvPr id="6" name="TextBox 5">
            <a:extLst>
              <a:ext uri="{FF2B5EF4-FFF2-40B4-BE49-F238E27FC236}">
                <a16:creationId xmlns:a16="http://schemas.microsoft.com/office/drawing/2014/main" id="{D04A9B10-9C19-385D-FA64-0C4787D75D1A}"/>
              </a:ext>
            </a:extLst>
          </p:cNvPr>
          <p:cNvSpPr txBox="1"/>
          <p:nvPr/>
        </p:nvSpPr>
        <p:spPr>
          <a:xfrm>
            <a:off x="5728996" y="2340723"/>
            <a:ext cx="6102220" cy="923330"/>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Split the dataset based on the polarity to produce </a:t>
            </a:r>
            <a:r>
              <a:rPr lang="en-US" dirty="0" err="1"/>
              <a:t>dataframe</a:t>
            </a:r>
            <a:r>
              <a:rPr lang="en-US" dirty="0"/>
              <a:t> with only positive tweets and only negative tweets</a:t>
            </a:r>
            <a:endParaRPr lang="en-IN" dirty="0"/>
          </a:p>
        </p:txBody>
      </p:sp>
      <p:pic>
        <p:nvPicPr>
          <p:cNvPr id="8" name="Picture 7">
            <a:extLst>
              <a:ext uri="{FF2B5EF4-FFF2-40B4-BE49-F238E27FC236}">
                <a16:creationId xmlns:a16="http://schemas.microsoft.com/office/drawing/2014/main" id="{294D5511-A51D-62E0-6B15-FBF801811A4D}"/>
              </a:ext>
            </a:extLst>
          </p:cNvPr>
          <p:cNvPicPr>
            <a:picLocks noChangeAspect="1"/>
          </p:cNvPicPr>
          <p:nvPr/>
        </p:nvPicPr>
        <p:blipFill>
          <a:blip r:embed="rId3"/>
          <a:stretch>
            <a:fillRect/>
          </a:stretch>
        </p:blipFill>
        <p:spPr>
          <a:xfrm>
            <a:off x="610706" y="3429000"/>
            <a:ext cx="5024984" cy="2150706"/>
          </a:xfrm>
          <a:prstGeom prst="rect">
            <a:avLst/>
          </a:prstGeom>
        </p:spPr>
      </p:pic>
      <p:pic>
        <p:nvPicPr>
          <p:cNvPr id="10" name="Picture 9">
            <a:extLst>
              <a:ext uri="{FF2B5EF4-FFF2-40B4-BE49-F238E27FC236}">
                <a16:creationId xmlns:a16="http://schemas.microsoft.com/office/drawing/2014/main" id="{B429B576-1267-F243-7C92-B30C35F6E2B4}"/>
              </a:ext>
            </a:extLst>
          </p:cNvPr>
          <p:cNvPicPr>
            <a:picLocks noChangeAspect="1"/>
          </p:cNvPicPr>
          <p:nvPr/>
        </p:nvPicPr>
        <p:blipFill>
          <a:blip r:embed="rId4"/>
          <a:stretch>
            <a:fillRect/>
          </a:stretch>
        </p:blipFill>
        <p:spPr>
          <a:xfrm>
            <a:off x="6158204" y="3429000"/>
            <a:ext cx="4954555" cy="2142144"/>
          </a:xfrm>
          <a:prstGeom prst="rect">
            <a:avLst/>
          </a:prstGeom>
        </p:spPr>
      </p:pic>
      <p:sp>
        <p:nvSpPr>
          <p:cNvPr id="13" name="TextBox 12">
            <a:extLst>
              <a:ext uri="{FF2B5EF4-FFF2-40B4-BE49-F238E27FC236}">
                <a16:creationId xmlns:a16="http://schemas.microsoft.com/office/drawing/2014/main" id="{218AEA4B-33F7-273D-EE86-25ABF55C7655}"/>
              </a:ext>
            </a:extLst>
          </p:cNvPr>
          <p:cNvSpPr txBox="1"/>
          <p:nvPr/>
        </p:nvSpPr>
        <p:spPr>
          <a:xfrm>
            <a:off x="2360645" y="5744653"/>
            <a:ext cx="7557796" cy="646331"/>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Repeat the same process of getting longitude and latitude using </a:t>
            </a:r>
            <a:r>
              <a:rPr lang="en-US" dirty="0" err="1"/>
              <a:t>nominatim</a:t>
            </a:r>
            <a:endParaRPr lang="en-IN" dirty="0"/>
          </a:p>
        </p:txBody>
      </p:sp>
    </p:spTree>
    <p:extLst>
      <p:ext uri="{BB962C8B-B14F-4D97-AF65-F5344CB8AC3E}">
        <p14:creationId xmlns:p14="http://schemas.microsoft.com/office/powerpoint/2010/main" val="37595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88EF8-A550-3AE9-64AF-3CF5046FB410}"/>
              </a:ext>
            </a:extLst>
          </p:cNvPr>
          <p:cNvPicPr>
            <a:picLocks noChangeAspect="1"/>
          </p:cNvPicPr>
          <p:nvPr/>
        </p:nvPicPr>
        <p:blipFill>
          <a:blip r:embed="rId2"/>
          <a:stretch>
            <a:fillRect/>
          </a:stretch>
        </p:blipFill>
        <p:spPr>
          <a:xfrm>
            <a:off x="485005" y="530223"/>
            <a:ext cx="3536489" cy="1606487"/>
          </a:xfrm>
          <a:prstGeom prst="rect">
            <a:avLst/>
          </a:prstGeom>
        </p:spPr>
      </p:pic>
      <p:sp>
        <p:nvSpPr>
          <p:cNvPr id="5" name="TextBox 4">
            <a:extLst>
              <a:ext uri="{FF2B5EF4-FFF2-40B4-BE49-F238E27FC236}">
                <a16:creationId xmlns:a16="http://schemas.microsoft.com/office/drawing/2014/main" id="{56989455-AB36-96CE-191E-2EA642F43D12}"/>
              </a:ext>
            </a:extLst>
          </p:cNvPr>
          <p:cNvSpPr txBox="1"/>
          <p:nvPr/>
        </p:nvSpPr>
        <p:spPr>
          <a:xfrm>
            <a:off x="4234745" y="839954"/>
            <a:ext cx="6347148" cy="646331"/>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Store the values of longitudes and latitudes in a </a:t>
            </a:r>
            <a:r>
              <a:rPr lang="en-US" dirty="0" err="1"/>
              <a:t>dataframe</a:t>
            </a:r>
            <a:r>
              <a:rPr lang="en-US" dirty="0"/>
              <a:t> </a:t>
            </a:r>
            <a:endParaRPr lang="en-IN" dirty="0"/>
          </a:p>
        </p:txBody>
      </p:sp>
      <p:pic>
        <p:nvPicPr>
          <p:cNvPr id="7" name="Picture 6">
            <a:extLst>
              <a:ext uri="{FF2B5EF4-FFF2-40B4-BE49-F238E27FC236}">
                <a16:creationId xmlns:a16="http://schemas.microsoft.com/office/drawing/2014/main" id="{7E17B43C-0C01-7D70-402D-109169E7FEE2}"/>
              </a:ext>
            </a:extLst>
          </p:cNvPr>
          <p:cNvPicPr>
            <a:picLocks noChangeAspect="1"/>
          </p:cNvPicPr>
          <p:nvPr/>
        </p:nvPicPr>
        <p:blipFill>
          <a:blip r:embed="rId3"/>
          <a:stretch>
            <a:fillRect/>
          </a:stretch>
        </p:blipFill>
        <p:spPr>
          <a:xfrm>
            <a:off x="6288646" y="2530073"/>
            <a:ext cx="5540220" cy="3589331"/>
          </a:xfrm>
          <a:prstGeom prst="rect">
            <a:avLst/>
          </a:prstGeom>
        </p:spPr>
      </p:pic>
      <p:sp>
        <p:nvSpPr>
          <p:cNvPr id="9" name="TextBox 8">
            <a:extLst>
              <a:ext uri="{FF2B5EF4-FFF2-40B4-BE49-F238E27FC236}">
                <a16:creationId xmlns:a16="http://schemas.microsoft.com/office/drawing/2014/main" id="{587E3BB3-1CCA-B0DA-F58B-8B49ACC08CC7}"/>
              </a:ext>
            </a:extLst>
          </p:cNvPr>
          <p:cNvSpPr txBox="1"/>
          <p:nvPr/>
        </p:nvSpPr>
        <p:spPr>
          <a:xfrm>
            <a:off x="485005" y="3104873"/>
            <a:ext cx="5803828" cy="2585323"/>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Use </a:t>
            </a:r>
            <a:r>
              <a:rPr lang="en-US" dirty="0" err="1"/>
              <a:t>read_file</a:t>
            </a:r>
            <a:r>
              <a:rPr lang="en-US" dirty="0"/>
              <a:t> from </a:t>
            </a:r>
            <a:r>
              <a:rPr lang="en-US" dirty="0" err="1"/>
              <a:t>geopandas</a:t>
            </a:r>
            <a:r>
              <a:rPr lang="en-US" dirty="0"/>
              <a:t> to read the </a:t>
            </a:r>
            <a:r>
              <a:rPr lang="en-US" dirty="0" err="1"/>
              <a:t>worldmap</a:t>
            </a:r>
            <a:r>
              <a:rPr lang="en-US" dirty="0"/>
              <a:t> dataset</a:t>
            </a:r>
          </a:p>
          <a:p>
            <a:pPr marL="285750" indent="-285750">
              <a:buClr>
                <a:schemeClr val="accent1"/>
              </a:buClr>
              <a:buSzPct val="150000"/>
              <a:buFont typeface="Courier New" panose="02070309020205020404" pitchFamily="49" charset="0"/>
              <a:buChar char="o"/>
            </a:pPr>
            <a:r>
              <a:rPr lang="en-US" dirty="0"/>
              <a:t>Plot the world map</a:t>
            </a:r>
          </a:p>
          <a:p>
            <a:pPr marL="285750" indent="-285750">
              <a:buClr>
                <a:schemeClr val="accent1"/>
              </a:buClr>
              <a:buSzPct val="150000"/>
              <a:buFont typeface="Courier New" panose="02070309020205020404" pitchFamily="49" charset="0"/>
              <a:buChar char="o"/>
            </a:pPr>
            <a:r>
              <a:rPr lang="en-US" dirty="0"/>
              <a:t>Store the positive sentiment coordinates and negative sentiment coordinates in different variables</a:t>
            </a:r>
          </a:p>
          <a:p>
            <a:pPr marL="285750" indent="-285750">
              <a:buClr>
                <a:schemeClr val="accent1"/>
              </a:buClr>
              <a:buSzPct val="150000"/>
              <a:buFont typeface="Courier New" panose="02070309020205020404" pitchFamily="49" charset="0"/>
              <a:buChar char="o"/>
            </a:pPr>
            <a:r>
              <a:rPr lang="en-US" dirty="0"/>
              <a:t>Use scatter plot to plot the dataset of the coordinates in the </a:t>
            </a:r>
            <a:r>
              <a:rPr lang="en-US" dirty="0" err="1"/>
              <a:t>worldmap</a:t>
            </a:r>
            <a:endParaRPr lang="en-US" dirty="0"/>
          </a:p>
          <a:p>
            <a:pPr>
              <a:buClr>
                <a:schemeClr val="accent1"/>
              </a:buClr>
              <a:buSzPct val="150000"/>
            </a:pPr>
            <a:endParaRPr lang="en-IN" dirty="0"/>
          </a:p>
        </p:txBody>
      </p:sp>
    </p:spTree>
    <p:extLst>
      <p:ext uri="{BB962C8B-B14F-4D97-AF65-F5344CB8AC3E}">
        <p14:creationId xmlns:p14="http://schemas.microsoft.com/office/powerpoint/2010/main" val="238394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D9F5-2801-711E-64A6-6797493E7D6D}"/>
              </a:ext>
            </a:extLst>
          </p:cNvPr>
          <p:cNvSpPr>
            <a:spLocks noGrp="1"/>
          </p:cNvSpPr>
          <p:nvPr>
            <p:ph type="title"/>
          </p:nvPr>
        </p:nvSpPr>
        <p:spPr/>
        <p:txBody>
          <a:bodyPr/>
          <a:lstStyle/>
          <a:p>
            <a:r>
              <a:rPr lang="en-US" dirty="0"/>
              <a:t>P</a:t>
            </a:r>
            <a:r>
              <a:rPr lang="en-IN" dirty="0" err="1"/>
              <a:t>olarity</a:t>
            </a:r>
            <a:r>
              <a:rPr lang="en-IN" dirty="0"/>
              <a:t> Distribution</a:t>
            </a:r>
          </a:p>
        </p:txBody>
      </p:sp>
      <p:pic>
        <p:nvPicPr>
          <p:cNvPr id="4" name="Picture 3">
            <a:extLst>
              <a:ext uri="{FF2B5EF4-FFF2-40B4-BE49-F238E27FC236}">
                <a16:creationId xmlns:a16="http://schemas.microsoft.com/office/drawing/2014/main" id="{B25C51DC-AFCA-5734-C71F-761E233520ED}"/>
              </a:ext>
            </a:extLst>
          </p:cNvPr>
          <p:cNvPicPr>
            <a:picLocks noChangeAspect="1"/>
          </p:cNvPicPr>
          <p:nvPr/>
        </p:nvPicPr>
        <p:blipFill>
          <a:blip r:embed="rId2"/>
          <a:stretch>
            <a:fillRect/>
          </a:stretch>
        </p:blipFill>
        <p:spPr>
          <a:xfrm>
            <a:off x="2024372" y="5547048"/>
            <a:ext cx="2872989" cy="693480"/>
          </a:xfrm>
          <a:prstGeom prst="rect">
            <a:avLst/>
          </a:prstGeom>
        </p:spPr>
      </p:pic>
      <p:sp>
        <p:nvSpPr>
          <p:cNvPr id="5" name="TextBox 4">
            <a:extLst>
              <a:ext uri="{FF2B5EF4-FFF2-40B4-BE49-F238E27FC236}">
                <a16:creationId xmlns:a16="http://schemas.microsoft.com/office/drawing/2014/main" id="{92B35F99-880C-CD5F-D873-9ED55E09AACC}"/>
              </a:ext>
            </a:extLst>
          </p:cNvPr>
          <p:cNvSpPr txBox="1"/>
          <p:nvPr/>
        </p:nvSpPr>
        <p:spPr>
          <a:xfrm>
            <a:off x="5159828" y="5478573"/>
            <a:ext cx="6699380" cy="646331"/>
          </a:xfrm>
          <a:prstGeom prst="rect">
            <a:avLst/>
          </a:prstGeom>
          <a:noFill/>
        </p:spPr>
        <p:txBody>
          <a:bodyPr wrap="square" rtlCol="0">
            <a:spAutoFit/>
          </a:bodyPr>
          <a:lstStyle/>
          <a:p>
            <a:pPr marL="285750" indent="-285750">
              <a:buClr>
                <a:schemeClr val="accent1"/>
              </a:buClr>
              <a:buSzPct val="150000"/>
              <a:buFont typeface="Courier New" panose="02070309020205020404" pitchFamily="49" charset="0"/>
              <a:buChar char="o"/>
            </a:pPr>
            <a:r>
              <a:rPr lang="en-US" dirty="0"/>
              <a:t>Plot a histogram on polarity column to visualize the distribution of the </a:t>
            </a:r>
            <a:endParaRPr lang="en-IN" dirty="0"/>
          </a:p>
        </p:txBody>
      </p:sp>
      <p:pic>
        <p:nvPicPr>
          <p:cNvPr id="7" name="Picture 6">
            <a:extLst>
              <a:ext uri="{FF2B5EF4-FFF2-40B4-BE49-F238E27FC236}">
                <a16:creationId xmlns:a16="http://schemas.microsoft.com/office/drawing/2014/main" id="{20D4066D-1C88-215F-9395-E22439C97669}"/>
              </a:ext>
            </a:extLst>
          </p:cNvPr>
          <p:cNvPicPr>
            <a:picLocks noChangeAspect="1"/>
          </p:cNvPicPr>
          <p:nvPr/>
        </p:nvPicPr>
        <p:blipFill>
          <a:blip r:embed="rId3"/>
          <a:stretch>
            <a:fillRect/>
          </a:stretch>
        </p:blipFill>
        <p:spPr>
          <a:xfrm>
            <a:off x="810000" y="2458670"/>
            <a:ext cx="4087361" cy="646331"/>
          </a:xfrm>
          <a:prstGeom prst="rect">
            <a:avLst/>
          </a:prstGeom>
        </p:spPr>
      </p:pic>
      <p:sp>
        <p:nvSpPr>
          <p:cNvPr id="9" name="TextBox 8">
            <a:extLst>
              <a:ext uri="{FF2B5EF4-FFF2-40B4-BE49-F238E27FC236}">
                <a16:creationId xmlns:a16="http://schemas.microsoft.com/office/drawing/2014/main" id="{03DB25F0-7A59-201D-944B-A52F7A376CCB}"/>
              </a:ext>
            </a:extLst>
          </p:cNvPr>
          <p:cNvSpPr txBox="1"/>
          <p:nvPr/>
        </p:nvSpPr>
        <p:spPr>
          <a:xfrm>
            <a:off x="5159828" y="2456577"/>
            <a:ext cx="6102220" cy="646331"/>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Plot a histogram on polarity column to visualize the distribution of the </a:t>
            </a:r>
            <a:endParaRPr lang="en-IN" dirty="0"/>
          </a:p>
        </p:txBody>
      </p:sp>
      <p:pic>
        <p:nvPicPr>
          <p:cNvPr id="11" name="Picture 10">
            <a:extLst>
              <a:ext uri="{FF2B5EF4-FFF2-40B4-BE49-F238E27FC236}">
                <a16:creationId xmlns:a16="http://schemas.microsoft.com/office/drawing/2014/main" id="{0184970C-685C-BAF6-FF46-2BFDE6AB70BD}"/>
              </a:ext>
            </a:extLst>
          </p:cNvPr>
          <p:cNvPicPr>
            <a:picLocks noChangeAspect="1"/>
          </p:cNvPicPr>
          <p:nvPr/>
        </p:nvPicPr>
        <p:blipFill>
          <a:blip r:embed="rId4"/>
          <a:stretch>
            <a:fillRect/>
          </a:stretch>
        </p:blipFill>
        <p:spPr>
          <a:xfrm>
            <a:off x="5271569" y="3489648"/>
            <a:ext cx="5865225" cy="1502229"/>
          </a:xfrm>
          <a:prstGeom prst="rect">
            <a:avLst/>
          </a:prstGeom>
        </p:spPr>
      </p:pic>
      <p:sp>
        <p:nvSpPr>
          <p:cNvPr id="13" name="TextBox 12">
            <a:extLst>
              <a:ext uri="{FF2B5EF4-FFF2-40B4-BE49-F238E27FC236}">
                <a16:creationId xmlns:a16="http://schemas.microsoft.com/office/drawing/2014/main" id="{36F7904B-0B27-F20F-812D-315D0F4C0A7A}"/>
              </a:ext>
            </a:extLst>
          </p:cNvPr>
          <p:cNvSpPr txBox="1"/>
          <p:nvPr/>
        </p:nvSpPr>
        <p:spPr>
          <a:xfrm>
            <a:off x="737118" y="3536519"/>
            <a:ext cx="4329404" cy="1754326"/>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Plot the line graph </a:t>
            </a:r>
          </a:p>
          <a:p>
            <a:pPr marL="285750" indent="-285750">
              <a:buClr>
                <a:schemeClr val="accent1"/>
              </a:buClr>
              <a:buSzPct val="150000"/>
              <a:buFont typeface="Courier New" panose="02070309020205020404" pitchFamily="49" charset="0"/>
              <a:buChar char="o"/>
            </a:pPr>
            <a:r>
              <a:rPr lang="en-US" dirty="0"/>
              <a:t>Note:</a:t>
            </a:r>
          </a:p>
          <a:p>
            <a:pPr lvl="1">
              <a:buClr>
                <a:schemeClr val="accent1"/>
              </a:buClr>
              <a:buSzPct val="150000"/>
            </a:pPr>
            <a:r>
              <a:rPr lang="en-US" dirty="0"/>
              <a:t>	This graph is plotted in python further visualization tools would give a graph with wider time window </a:t>
            </a:r>
            <a:endParaRPr lang="en-IN" dirty="0"/>
          </a:p>
        </p:txBody>
      </p:sp>
    </p:spTree>
    <p:extLst>
      <p:ext uri="{BB962C8B-B14F-4D97-AF65-F5344CB8AC3E}">
        <p14:creationId xmlns:p14="http://schemas.microsoft.com/office/powerpoint/2010/main" val="80804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9CCE-6BB6-9983-1060-DFE71A35A298}"/>
              </a:ext>
            </a:extLst>
          </p:cNvPr>
          <p:cNvSpPr>
            <a:spLocks noGrp="1"/>
          </p:cNvSpPr>
          <p:nvPr>
            <p:ph type="title"/>
          </p:nvPr>
        </p:nvSpPr>
        <p:spPr/>
        <p:txBody>
          <a:bodyPr/>
          <a:lstStyle/>
          <a:p>
            <a:r>
              <a:rPr lang="en-US" dirty="0"/>
              <a:t>Comparison </a:t>
            </a:r>
            <a:r>
              <a:rPr lang="en-US" dirty="0" err="1"/>
              <a:t>Piechart</a:t>
            </a:r>
            <a:endParaRPr lang="en-IN" dirty="0"/>
          </a:p>
        </p:txBody>
      </p:sp>
      <p:sp>
        <p:nvSpPr>
          <p:cNvPr id="4" name="TextBox 3">
            <a:extLst>
              <a:ext uri="{FF2B5EF4-FFF2-40B4-BE49-F238E27FC236}">
                <a16:creationId xmlns:a16="http://schemas.microsoft.com/office/drawing/2014/main" id="{D75FD905-EBC5-7EEA-A401-DB868C9BFC11}"/>
              </a:ext>
            </a:extLst>
          </p:cNvPr>
          <p:cNvSpPr txBox="1"/>
          <p:nvPr/>
        </p:nvSpPr>
        <p:spPr>
          <a:xfrm>
            <a:off x="744685" y="2828835"/>
            <a:ext cx="10571997" cy="1200329"/>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One of the scrapping attributes allow us to check from which device that tweet was posted</a:t>
            </a:r>
          </a:p>
          <a:p>
            <a:pPr marL="285750" indent="-285750">
              <a:buClr>
                <a:schemeClr val="accent1"/>
              </a:buClr>
              <a:buSzPct val="150000"/>
              <a:buFont typeface="Courier New" panose="02070309020205020404" pitchFamily="49" charset="0"/>
              <a:buChar char="o"/>
            </a:pPr>
            <a:r>
              <a:rPr lang="en-US" dirty="0"/>
              <a:t>This information can be used in this model to check how many people from different platforms are interested to switch to iPhone</a:t>
            </a:r>
          </a:p>
        </p:txBody>
      </p:sp>
      <p:pic>
        <p:nvPicPr>
          <p:cNvPr id="8" name="Picture 7">
            <a:extLst>
              <a:ext uri="{FF2B5EF4-FFF2-40B4-BE49-F238E27FC236}">
                <a16:creationId xmlns:a16="http://schemas.microsoft.com/office/drawing/2014/main" id="{26E8F13C-07A4-C5BE-E5BD-B5483FC51A1C}"/>
              </a:ext>
            </a:extLst>
          </p:cNvPr>
          <p:cNvPicPr>
            <a:picLocks noChangeAspect="1"/>
          </p:cNvPicPr>
          <p:nvPr/>
        </p:nvPicPr>
        <p:blipFill>
          <a:blip r:embed="rId2"/>
          <a:stretch>
            <a:fillRect/>
          </a:stretch>
        </p:blipFill>
        <p:spPr>
          <a:xfrm>
            <a:off x="809999" y="4594769"/>
            <a:ext cx="4557354" cy="876765"/>
          </a:xfrm>
          <a:prstGeom prst="rect">
            <a:avLst/>
          </a:prstGeom>
        </p:spPr>
      </p:pic>
      <p:sp>
        <p:nvSpPr>
          <p:cNvPr id="12" name="TextBox 11">
            <a:extLst>
              <a:ext uri="{FF2B5EF4-FFF2-40B4-BE49-F238E27FC236}">
                <a16:creationId xmlns:a16="http://schemas.microsoft.com/office/drawing/2014/main" id="{A83D2C21-9E4A-EB68-6B16-C91B9C6DCCF1}"/>
              </a:ext>
            </a:extLst>
          </p:cNvPr>
          <p:cNvSpPr txBox="1"/>
          <p:nvPr/>
        </p:nvSpPr>
        <p:spPr>
          <a:xfrm>
            <a:off x="5589037" y="4548204"/>
            <a:ext cx="6102220" cy="923330"/>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Save the data of user platform in a </a:t>
            </a:r>
            <a:r>
              <a:rPr lang="en-US" dirty="0" err="1"/>
              <a:t>dataframe</a:t>
            </a:r>
            <a:r>
              <a:rPr lang="en-US" dirty="0"/>
              <a:t> </a:t>
            </a:r>
          </a:p>
          <a:p>
            <a:pPr marL="285750" indent="-285750">
              <a:buClr>
                <a:schemeClr val="accent1"/>
              </a:buClr>
              <a:buSzPct val="150000"/>
              <a:buFont typeface="Courier New" panose="02070309020205020404" pitchFamily="49" charset="0"/>
              <a:buChar char="o"/>
            </a:pPr>
            <a:r>
              <a:rPr lang="en-US" dirty="0"/>
              <a:t>Store the sentiment counts of each unique value(Neutral, Positive, Negative) </a:t>
            </a:r>
          </a:p>
        </p:txBody>
      </p:sp>
    </p:spTree>
    <p:extLst>
      <p:ext uri="{BB962C8B-B14F-4D97-AF65-F5344CB8AC3E}">
        <p14:creationId xmlns:p14="http://schemas.microsoft.com/office/powerpoint/2010/main" val="384015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F1BDA7-266D-1DE0-2E9E-1E470362BF13}"/>
              </a:ext>
            </a:extLst>
          </p:cNvPr>
          <p:cNvPicPr>
            <a:picLocks noChangeAspect="1"/>
          </p:cNvPicPr>
          <p:nvPr/>
        </p:nvPicPr>
        <p:blipFill>
          <a:blip r:embed="rId2"/>
          <a:stretch>
            <a:fillRect/>
          </a:stretch>
        </p:blipFill>
        <p:spPr>
          <a:xfrm>
            <a:off x="594455" y="1669212"/>
            <a:ext cx="4938188" cy="1531753"/>
          </a:xfrm>
          <a:prstGeom prst="rect">
            <a:avLst/>
          </a:prstGeom>
        </p:spPr>
      </p:pic>
      <p:sp>
        <p:nvSpPr>
          <p:cNvPr id="5" name="TextBox 4">
            <a:extLst>
              <a:ext uri="{FF2B5EF4-FFF2-40B4-BE49-F238E27FC236}">
                <a16:creationId xmlns:a16="http://schemas.microsoft.com/office/drawing/2014/main" id="{3955A9EB-E709-DFE3-CEDD-66DFB61E12BB}"/>
              </a:ext>
            </a:extLst>
          </p:cNvPr>
          <p:cNvSpPr txBox="1"/>
          <p:nvPr/>
        </p:nvSpPr>
        <p:spPr>
          <a:xfrm>
            <a:off x="5871578" y="1870020"/>
            <a:ext cx="6097554" cy="923330"/>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Plot different sentiment counts in the pie chart </a:t>
            </a:r>
          </a:p>
          <a:p>
            <a:pPr marL="285750" indent="-285750">
              <a:buClr>
                <a:schemeClr val="accent1"/>
              </a:buClr>
              <a:buSzPct val="150000"/>
              <a:buFont typeface="Courier New" panose="02070309020205020404" pitchFamily="49" charset="0"/>
              <a:buChar char="o"/>
            </a:pPr>
            <a:r>
              <a:rPr lang="en-US" dirty="0"/>
              <a:t>Add title and legend using different functions of </a:t>
            </a:r>
            <a:r>
              <a:rPr lang="en-US" dirty="0" err="1"/>
              <a:t>matplotlib.pyplot</a:t>
            </a:r>
            <a:endParaRPr lang="en-US" dirty="0"/>
          </a:p>
        </p:txBody>
      </p:sp>
      <p:pic>
        <p:nvPicPr>
          <p:cNvPr id="7" name="Picture 6">
            <a:extLst>
              <a:ext uri="{FF2B5EF4-FFF2-40B4-BE49-F238E27FC236}">
                <a16:creationId xmlns:a16="http://schemas.microsoft.com/office/drawing/2014/main" id="{F23617B4-1544-CD8A-616F-9C3EB4BAABC5}"/>
              </a:ext>
            </a:extLst>
          </p:cNvPr>
          <p:cNvPicPr>
            <a:picLocks noChangeAspect="1"/>
          </p:cNvPicPr>
          <p:nvPr/>
        </p:nvPicPr>
        <p:blipFill>
          <a:blip r:embed="rId3"/>
          <a:stretch>
            <a:fillRect/>
          </a:stretch>
        </p:blipFill>
        <p:spPr>
          <a:xfrm>
            <a:off x="5997832" y="4137531"/>
            <a:ext cx="5845047" cy="716342"/>
          </a:xfrm>
          <a:prstGeom prst="rect">
            <a:avLst/>
          </a:prstGeom>
        </p:spPr>
      </p:pic>
      <p:sp>
        <p:nvSpPr>
          <p:cNvPr id="9" name="TextBox 8">
            <a:extLst>
              <a:ext uri="{FF2B5EF4-FFF2-40B4-BE49-F238E27FC236}">
                <a16:creationId xmlns:a16="http://schemas.microsoft.com/office/drawing/2014/main" id="{DDAF15AD-A4B7-42E0-75A2-B6D45038F8A8}"/>
              </a:ext>
            </a:extLst>
          </p:cNvPr>
          <p:cNvSpPr txBox="1"/>
          <p:nvPr/>
        </p:nvSpPr>
        <p:spPr>
          <a:xfrm>
            <a:off x="393828" y="4207542"/>
            <a:ext cx="5339443" cy="646331"/>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Also print the percentage of users who are interested in switching their platforms</a:t>
            </a:r>
          </a:p>
        </p:txBody>
      </p:sp>
    </p:spTree>
    <p:extLst>
      <p:ext uri="{BB962C8B-B14F-4D97-AF65-F5344CB8AC3E}">
        <p14:creationId xmlns:p14="http://schemas.microsoft.com/office/powerpoint/2010/main" val="321971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961C-5DF5-B0B3-84F9-6DAC345AE23B}"/>
              </a:ext>
            </a:extLst>
          </p:cNvPr>
          <p:cNvSpPr>
            <a:spLocks noGrp="1"/>
          </p:cNvSpPr>
          <p:nvPr>
            <p:ph type="title"/>
          </p:nvPr>
        </p:nvSpPr>
        <p:spPr/>
        <p:txBody>
          <a:bodyPr/>
          <a:lstStyle/>
          <a:p>
            <a:r>
              <a:rPr lang="en-US" dirty="0"/>
              <a:t>R</a:t>
            </a:r>
            <a:r>
              <a:rPr lang="en-IN" dirty="0" err="1"/>
              <a:t>equired</a:t>
            </a:r>
            <a:r>
              <a:rPr lang="en-IN" dirty="0"/>
              <a:t> Packages</a:t>
            </a:r>
          </a:p>
        </p:txBody>
      </p:sp>
      <p:sp>
        <p:nvSpPr>
          <p:cNvPr id="3" name="Content Placeholder 2">
            <a:extLst>
              <a:ext uri="{FF2B5EF4-FFF2-40B4-BE49-F238E27FC236}">
                <a16:creationId xmlns:a16="http://schemas.microsoft.com/office/drawing/2014/main" id="{7A051FFA-9A39-C121-2378-330061443496}"/>
              </a:ext>
            </a:extLst>
          </p:cNvPr>
          <p:cNvSpPr>
            <a:spLocks noGrp="1"/>
          </p:cNvSpPr>
          <p:nvPr>
            <p:ph idx="1"/>
          </p:nvPr>
        </p:nvSpPr>
        <p:spPr>
          <a:xfrm>
            <a:off x="256674" y="1610744"/>
            <a:ext cx="11116612" cy="3636511"/>
          </a:xfrm>
        </p:spPr>
        <p:txBody>
          <a:bodyPr/>
          <a:lstStyle/>
          <a:p>
            <a:r>
              <a:rPr lang="en-US" dirty="0"/>
              <a:t>Import these necessary python packages</a:t>
            </a:r>
          </a:p>
          <a:p>
            <a:r>
              <a:rPr lang="en-US" dirty="0"/>
              <a:t>Download all these packages</a:t>
            </a:r>
          </a:p>
          <a:p>
            <a:pPr lvl="1"/>
            <a:r>
              <a:rPr lang="en-US" dirty="0"/>
              <a:t>	Use pip install</a:t>
            </a:r>
          </a:p>
          <a:p>
            <a:pPr lvl="1"/>
            <a:endParaRPr lang="en-US" dirty="0"/>
          </a:p>
        </p:txBody>
      </p:sp>
      <p:sp>
        <p:nvSpPr>
          <p:cNvPr id="8" name="TextBox 7">
            <a:extLst>
              <a:ext uri="{FF2B5EF4-FFF2-40B4-BE49-F238E27FC236}">
                <a16:creationId xmlns:a16="http://schemas.microsoft.com/office/drawing/2014/main" id="{F0811EE8-4BC0-04AE-F83D-54F93131F55C}"/>
              </a:ext>
            </a:extLst>
          </p:cNvPr>
          <p:cNvSpPr txBox="1"/>
          <p:nvPr/>
        </p:nvSpPr>
        <p:spPr>
          <a:xfrm>
            <a:off x="256674" y="3755571"/>
            <a:ext cx="7693008" cy="2117183"/>
          </a:xfrm>
          <a:prstGeom prst="rect">
            <a:avLst/>
          </a:prstGeom>
          <a:noFill/>
        </p:spPr>
        <p:txBody>
          <a:bodyPr wrap="square" rtlCol="0">
            <a:spAutoFit/>
          </a:bodyPr>
          <a:lstStyle/>
          <a:p>
            <a:pPr marL="285750" indent="-285750">
              <a:lnSpc>
                <a:spcPct val="150000"/>
              </a:lnSpc>
              <a:buClr>
                <a:schemeClr val="accent1"/>
              </a:buClr>
              <a:buSzPct val="150000"/>
              <a:buFont typeface="Courier New" panose="02070309020205020404" pitchFamily="49" charset="0"/>
              <a:buChar char="o"/>
            </a:pPr>
            <a:r>
              <a:rPr lang="en-US" dirty="0"/>
              <a:t>The </a:t>
            </a:r>
            <a:r>
              <a:rPr lang="en-US" dirty="0" err="1"/>
              <a:t>snscrape.modules.twitter</a:t>
            </a:r>
            <a:r>
              <a:rPr lang="en-US" dirty="0"/>
              <a:t> module is used to</a:t>
            </a:r>
          </a:p>
          <a:p>
            <a:pPr>
              <a:lnSpc>
                <a:spcPct val="150000"/>
              </a:lnSpc>
              <a:buClr>
                <a:schemeClr val="accent1"/>
              </a:buClr>
              <a:buSzPct val="110000"/>
            </a:pPr>
            <a:r>
              <a:rPr lang="en-US" dirty="0"/>
              <a:t>     </a:t>
            </a:r>
            <a:r>
              <a:rPr lang="en-US" dirty="0" err="1"/>
              <a:t>scarpe</a:t>
            </a:r>
            <a:r>
              <a:rPr lang="en-US" dirty="0"/>
              <a:t> the data from twitter</a:t>
            </a:r>
          </a:p>
          <a:p>
            <a:pPr marL="285750" indent="-285750">
              <a:lnSpc>
                <a:spcPct val="150000"/>
              </a:lnSpc>
              <a:buClr>
                <a:schemeClr val="accent1"/>
              </a:buClr>
              <a:buSzPct val="150000"/>
              <a:buFont typeface="Courier New" panose="02070309020205020404" pitchFamily="49" charset="0"/>
              <a:buChar char="o"/>
            </a:pPr>
            <a:r>
              <a:rPr lang="en-US" dirty="0"/>
              <a:t> The </a:t>
            </a:r>
            <a:r>
              <a:rPr lang="en-US" dirty="0" err="1"/>
              <a:t>geopandas</a:t>
            </a:r>
            <a:r>
              <a:rPr lang="en-US" dirty="0"/>
              <a:t> is used to plot data in map</a:t>
            </a:r>
          </a:p>
          <a:p>
            <a:pPr marL="285750" indent="-285750">
              <a:lnSpc>
                <a:spcPct val="150000"/>
              </a:lnSpc>
              <a:buClr>
                <a:schemeClr val="accent1"/>
              </a:buClr>
              <a:buSzPct val="150000"/>
              <a:buFont typeface="Courier New" panose="02070309020205020404" pitchFamily="49" charset="0"/>
              <a:buChar char="o"/>
            </a:pPr>
            <a:r>
              <a:rPr lang="en-US" dirty="0"/>
              <a:t> </a:t>
            </a:r>
            <a:r>
              <a:rPr lang="en-US" dirty="0" err="1"/>
              <a:t>Nltk</a:t>
            </a:r>
            <a:r>
              <a:rPr lang="en-US" dirty="0"/>
              <a:t> contains the functions required for </a:t>
            </a:r>
            <a:r>
              <a:rPr lang="en-US" dirty="0" err="1"/>
              <a:t>nlp</a:t>
            </a:r>
            <a:endParaRPr lang="en-US" dirty="0"/>
          </a:p>
          <a:p>
            <a:pPr marL="285750" indent="-285750">
              <a:lnSpc>
                <a:spcPct val="150000"/>
              </a:lnSpc>
              <a:buClr>
                <a:schemeClr val="accent1"/>
              </a:buClr>
              <a:buSzPct val="150000"/>
              <a:buFont typeface="Courier New" panose="02070309020205020404" pitchFamily="49" charset="0"/>
              <a:buChar char="o"/>
            </a:pPr>
            <a:endParaRPr lang="en-IN" dirty="0"/>
          </a:p>
        </p:txBody>
      </p:sp>
      <p:pic>
        <p:nvPicPr>
          <p:cNvPr id="10" name="Picture 9">
            <a:extLst>
              <a:ext uri="{FF2B5EF4-FFF2-40B4-BE49-F238E27FC236}">
                <a16:creationId xmlns:a16="http://schemas.microsoft.com/office/drawing/2014/main" id="{2B5FBC18-2CDD-07EE-B50D-52C73574DF12}"/>
              </a:ext>
            </a:extLst>
          </p:cNvPr>
          <p:cNvPicPr>
            <a:picLocks noChangeAspect="1"/>
          </p:cNvPicPr>
          <p:nvPr/>
        </p:nvPicPr>
        <p:blipFill>
          <a:blip r:embed="rId2"/>
          <a:stretch>
            <a:fillRect/>
          </a:stretch>
        </p:blipFill>
        <p:spPr>
          <a:xfrm>
            <a:off x="6772776" y="3196666"/>
            <a:ext cx="4691790" cy="1823203"/>
          </a:xfrm>
          <a:prstGeom prst="rect">
            <a:avLst/>
          </a:prstGeom>
        </p:spPr>
      </p:pic>
    </p:spTree>
    <p:extLst>
      <p:ext uri="{BB962C8B-B14F-4D97-AF65-F5344CB8AC3E}">
        <p14:creationId xmlns:p14="http://schemas.microsoft.com/office/powerpoint/2010/main" val="137707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8BDE-1E11-B609-C8E2-FFD1B4DCCA05}"/>
              </a:ext>
            </a:extLst>
          </p:cNvPr>
          <p:cNvSpPr>
            <a:spLocks noGrp="1"/>
          </p:cNvSpPr>
          <p:nvPr>
            <p:ph type="title"/>
          </p:nvPr>
        </p:nvSpPr>
        <p:spPr/>
        <p:txBody>
          <a:bodyPr/>
          <a:lstStyle/>
          <a:p>
            <a:r>
              <a:rPr lang="en-US" dirty="0"/>
              <a:t>N</a:t>
            </a:r>
            <a:r>
              <a:rPr lang="en-IN" dirty="0" err="1"/>
              <a:t>ltk</a:t>
            </a:r>
            <a:r>
              <a:rPr lang="en-IN" dirty="0"/>
              <a:t> packages</a:t>
            </a:r>
          </a:p>
        </p:txBody>
      </p:sp>
      <p:pic>
        <p:nvPicPr>
          <p:cNvPr id="5" name="Content Placeholder 4">
            <a:extLst>
              <a:ext uri="{FF2B5EF4-FFF2-40B4-BE49-F238E27FC236}">
                <a16:creationId xmlns:a16="http://schemas.microsoft.com/office/drawing/2014/main" id="{AF03F27D-CE59-0760-6F24-2B605D1F45AE}"/>
              </a:ext>
            </a:extLst>
          </p:cNvPr>
          <p:cNvPicPr>
            <a:picLocks noGrp="1" noChangeAspect="1"/>
          </p:cNvPicPr>
          <p:nvPr>
            <p:ph idx="1"/>
          </p:nvPr>
        </p:nvPicPr>
        <p:blipFill>
          <a:blip r:embed="rId2"/>
          <a:stretch>
            <a:fillRect/>
          </a:stretch>
        </p:blipFill>
        <p:spPr>
          <a:xfrm>
            <a:off x="7230500" y="2974741"/>
            <a:ext cx="4521882" cy="1347868"/>
          </a:xfrm>
        </p:spPr>
      </p:pic>
      <p:sp>
        <p:nvSpPr>
          <p:cNvPr id="6" name="TextBox 5">
            <a:extLst>
              <a:ext uri="{FF2B5EF4-FFF2-40B4-BE49-F238E27FC236}">
                <a16:creationId xmlns:a16="http://schemas.microsoft.com/office/drawing/2014/main" id="{EFDD621A-9F32-2FD4-EE68-A3F2B5EC1D9F}"/>
              </a:ext>
            </a:extLst>
          </p:cNvPr>
          <p:cNvSpPr txBox="1"/>
          <p:nvPr/>
        </p:nvSpPr>
        <p:spPr>
          <a:xfrm>
            <a:off x="877078" y="2845281"/>
            <a:ext cx="6036906" cy="1477328"/>
          </a:xfrm>
          <a:prstGeom prst="rect">
            <a:avLst/>
          </a:prstGeom>
          <a:noFill/>
        </p:spPr>
        <p:txBody>
          <a:bodyPr wrap="square" rtlCol="0">
            <a:spAutoFit/>
          </a:bodyPr>
          <a:lstStyle/>
          <a:p>
            <a:pPr marL="285750" indent="-285750">
              <a:buClr>
                <a:schemeClr val="accent1"/>
              </a:buClr>
              <a:buSzPct val="150000"/>
              <a:buFont typeface="Courier New" panose="02070309020205020404" pitchFamily="49" charset="0"/>
              <a:buChar char="o"/>
            </a:pPr>
            <a:r>
              <a:rPr lang="en-US" dirty="0"/>
              <a:t>Download all these natural language toolkits:</a:t>
            </a:r>
          </a:p>
          <a:p>
            <a:pPr marL="742950" lvl="1" indent="-285750">
              <a:buClr>
                <a:schemeClr val="accent1"/>
              </a:buClr>
              <a:buSzPct val="150000"/>
              <a:buFont typeface="Courier New" panose="02070309020205020404" pitchFamily="49" charset="0"/>
              <a:buChar char="o"/>
            </a:pPr>
            <a:r>
              <a:rPr lang="en-US" dirty="0" err="1"/>
              <a:t>stopwords</a:t>
            </a:r>
            <a:endParaRPr lang="en-US" dirty="0"/>
          </a:p>
          <a:p>
            <a:pPr marL="742950" lvl="1" indent="-285750">
              <a:buClr>
                <a:schemeClr val="accent1"/>
              </a:buClr>
              <a:buSzPct val="150000"/>
              <a:buFont typeface="Courier New" panose="02070309020205020404" pitchFamily="49" charset="0"/>
              <a:buChar char="o"/>
            </a:pPr>
            <a:r>
              <a:rPr lang="en-US" dirty="0" err="1"/>
              <a:t>punkt</a:t>
            </a:r>
            <a:endParaRPr lang="en-US" dirty="0"/>
          </a:p>
          <a:p>
            <a:pPr marL="742950" lvl="1" indent="-285750">
              <a:buClr>
                <a:schemeClr val="accent1"/>
              </a:buClr>
              <a:buSzPct val="150000"/>
              <a:buFont typeface="Courier New" panose="02070309020205020404" pitchFamily="49" charset="0"/>
              <a:buChar char="o"/>
            </a:pPr>
            <a:r>
              <a:rPr lang="en-US" dirty="0"/>
              <a:t>wordnet</a:t>
            </a:r>
          </a:p>
          <a:p>
            <a:pPr marL="742950" lvl="1" indent="-285750">
              <a:buClr>
                <a:schemeClr val="accent1"/>
              </a:buClr>
              <a:buSzPct val="150000"/>
              <a:buFont typeface="Courier New" panose="02070309020205020404" pitchFamily="49" charset="0"/>
              <a:buChar char="o"/>
            </a:pPr>
            <a:r>
              <a:rPr lang="en-US" dirty="0"/>
              <a:t>omw-1.4</a:t>
            </a:r>
            <a:endParaRPr lang="en-IN" dirty="0"/>
          </a:p>
        </p:txBody>
      </p:sp>
      <p:sp>
        <p:nvSpPr>
          <p:cNvPr id="7" name="TextBox 6">
            <a:extLst>
              <a:ext uri="{FF2B5EF4-FFF2-40B4-BE49-F238E27FC236}">
                <a16:creationId xmlns:a16="http://schemas.microsoft.com/office/drawing/2014/main" id="{131DB8A6-46CC-E394-A6A2-93C008E3388D}"/>
              </a:ext>
            </a:extLst>
          </p:cNvPr>
          <p:cNvSpPr txBox="1"/>
          <p:nvPr/>
        </p:nvSpPr>
        <p:spPr>
          <a:xfrm>
            <a:off x="877078" y="4236097"/>
            <a:ext cx="6036906" cy="923330"/>
          </a:xfrm>
          <a:prstGeom prst="rect">
            <a:avLst/>
          </a:prstGeom>
          <a:noFill/>
        </p:spPr>
        <p:txBody>
          <a:bodyPr wrap="square" rtlCol="0">
            <a:spAutoFit/>
          </a:bodyPr>
          <a:lstStyle/>
          <a:p>
            <a:pPr marL="285750" indent="-285750">
              <a:buClr>
                <a:schemeClr val="accent1"/>
              </a:buClr>
              <a:buSzPct val="150000"/>
              <a:buFont typeface="Courier New" panose="02070309020205020404" pitchFamily="49" charset="0"/>
              <a:buChar char="o"/>
            </a:pPr>
            <a:r>
              <a:rPr lang="en-US" dirty="0"/>
              <a:t>Run these commands once to avoid repeated </a:t>
            </a:r>
          </a:p>
          <a:p>
            <a:pPr>
              <a:buClr>
                <a:schemeClr val="accent1"/>
              </a:buClr>
              <a:buSzPct val="150000"/>
            </a:pPr>
            <a:r>
              <a:rPr lang="en-IN" dirty="0"/>
              <a:t>     downloads </a:t>
            </a:r>
          </a:p>
          <a:p>
            <a:pPr>
              <a:buClr>
                <a:schemeClr val="accent1"/>
              </a:buClr>
              <a:buSzPct val="150000"/>
            </a:pPr>
            <a:endParaRPr lang="en-IN" dirty="0"/>
          </a:p>
        </p:txBody>
      </p:sp>
    </p:spTree>
    <p:extLst>
      <p:ext uri="{BB962C8B-B14F-4D97-AF65-F5344CB8AC3E}">
        <p14:creationId xmlns:p14="http://schemas.microsoft.com/office/powerpoint/2010/main" val="275667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77798-3F73-9416-99D0-AA6F1A2A0FC1}"/>
              </a:ext>
            </a:extLst>
          </p:cNvPr>
          <p:cNvPicPr>
            <a:picLocks noChangeAspect="1"/>
          </p:cNvPicPr>
          <p:nvPr/>
        </p:nvPicPr>
        <p:blipFill>
          <a:blip r:embed="rId2"/>
          <a:stretch>
            <a:fillRect/>
          </a:stretch>
        </p:blipFill>
        <p:spPr>
          <a:xfrm>
            <a:off x="6615404" y="2377074"/>
            <a:ext cx="5228100" cy="1879916"/>
          </a:xfrm>
          <a:prstGeom prst="rect">
            <a:avLst/>
          </a:prstGeom>
        </p:spPr>
      </p:pic>
      <p:sp>
        <p:nvSpPr>
          <p:cNvPr id="4" name="TextBox 3">
            <a:extLst>
              <a:ext uri="{FF2B5EF4-FFF2-40B4-BE49-F238E27FC236}">
                <a16:creationId xmlns:a16="http://schemas.microsoft.com/office/drawing/2014/main" id="{705A7556-AFDB-397D-7E28-CB61287C2D0E}"/>
              </a:ext>
            </a:extLst>
          </p:cNvPr>
          <p:cNvSpPr txBox="1"/>
          <p:nvPr/>
        </p:nvSpPr>
        <p:spPr>
          <a:xfrm>
            <a:off x="438539" y="606490"/>
            <a:ext cx="5756988" cy="5078313"/>
          </a:xfrm>
          <a:prstGeom prst="rect">
            <a:avLst/>
          </a:prstGeom>
          <a:noFill/>
        </p:spPr>
        <p:txBody>
          <a:bodyPr wrap="square" rtlCol="0">
            <a:spAutoFit/>
          </a:bodyPr>
          <a:lstStyle/>
          <a:p>
            <a:pPr marL="285750" indent="-285750">
              <a:buClr>
                <a:schemeClr val="accent1"/>
              </a:buClr>
              <a:buSzPct val="150000"/>
              <a:buFont typeface="Courier New" panose="02070309020205020404" pitchFamily="49" charset="0"/>
              <a:buChar char="o"/>
            </a:pPr>
            <a:r>
              <a:rPr lang="en-US" dirty="0"/>
              <a:t>Import the different functions from </a:t>
            </a:r>
            <a:r>
              <a:rPr lang="en-US" dirty="0" err="1"/>
              <a:t>nltk</a:t>
            </a:r>
            <a:r>
              <a:rPr lang="en-US" dirty="0"/>
              <a:t> for natural language  processing</a:t>
            </a:r>
          </a:p>
          <a:p>
            <a:pPr marL="742950" lvl="1" indent="-285750">
              <a:buClr>
                <a:schemeClr val="accent1"/>
              </a:buClr>
              <a:buSzPct val="150000"/>
              <a:buFont typeface="Courier New" panose="02070309020205020404" pitchFamily="49" charset="0"/>
              <a:buChar char="o"/>
            </a:pPr>
            <a:r>
              <a:rPr lang="en-US" dirty="0" err="1"/>
              <a:t>stopwords</a:t>
            </a:r>
            <a:r>
              <a:rPr lang="en-US" dirty="0"/>
              <a:t> - </a:t>
            </a:r>
            <a:r>
              <a:rPr lang="en-US" b="0" i="0" dirty="0">
                <a:effectLst/>
              </a:rPr>
              <a:t>word that is automatically omitted from a computer-generated. Examples of stop words in English are </a:t>
            </a:r>
            <a:r>
              <a:rPr lang="en-US" b="1" i="0" dirty="0">
                <a:effectLst/>
              </a:rPr>
              <a:t>“a”, “the”, “is”, “are”.</a:t>
            </a:r>
          </a:p>
          <a:p>
            <a:pPr marL="742950" lvl="1" indent="-285750">
              <a:buClr>
                <a:schemeClr val="accent1"/>
              </a:buClr>
              <a:buSzPct val="150000"/>
              <a:buFont typeface="Courier New" panose="02070309020205020404" pitchFamily="49" charset="0"/>
              <a:buChar char="o"/>
            </a:pPr>
            <a:r>
              <a:rPr lang="en-IN" dirty="0" err="1"/>
              <a:t>word_tokenize</a:t>
            </a:r>
            <a:r>
              <a:rPr lang="en-IN" dirty="0"/>
              <a:t> - </a:t>
            </a:r>
            <a:r>
              <a:rPr lang="en-US" b="0" i="0" dirty="0" err="1">
                <a:effectLst/>
              </a:rPr>
              <a:t>word_tokenize</a:t>
            </a:r>
            <a:r>
              <a:rPr lang="en-US" b="0" i="0" dirty="0">
                <a:effectLst/>
              </a:rPr>
              <a:t> is </a:t>
            </a:r>
            <a:r>
              <a:rPr lang="en-US" i="0" dirty="0">
                <a:effectLst/>
              </a:rPr>
              <a:t>a function in Python that splits a given sentence into words using the NLTK library.</a:t>
            </a:r>
          </a:p>
          <a:p>
            <a:pPr marL="742950" lvl="1" indent="-285750">
              <a:buClr>
                <a:schemeClr val="accent1"/>
              </a:buClr>
              <a:buSzPct val="150000"/>
              <a:buFont typeface="Courier New" panose="02070309020205020404" pitchFamily="49" charset="0"/>
              <a:buChar char="o"/>
            </a:pPr>
            <a:r>
              <a:rPr lang="en-US" dirty="0" err="1"/>
              <a:t>WordNetLemmatizer</a:t>
            </a:r>
            <a:r>
              <a:rPr lang="en-US" dirty="0"/>
              <a:t> -</a:t>
            </a:r>
            <a:r>
              <a:rPr lang="en-US" b="0" i="0" dirty="0">
                <a:solidFill>
                  <a:srgbClr val="BDC1C6"/>
                </a:solidFill>
                <a:effectLst/>
                <a:latin typeface="arial" panose="020B0604020202020204" pitchFamily="34" charset="0"/>
              </a:rPr>
              <a:t> </a:t>
            </a:r>
            <a:r>
              <a:rPr lang="en-US" b="0" i="0" dirty="0">
                <a:effectLst/>
              </a:rPr>
              <a:t>Wordnet is </a:t>
            </a:r>
            <a:r>
              <a:rPr lang="en-US" i="0" dirty="0">
                <a:effectLst/>
              </a:rPr>
              <a:t>an large, freely and publicly available lexical database for the English language aiming to establish structured semantic relationships between words.</a:t>
            </a:r>
          </a:p>
          <a:p>
            <a:pPr marL="742950" lvl="1" indent="-285750">
              <a:buClr>
                <a:schemeClr val="accent1"/>
              </a:buClr>
              <a:buSzPct val="150000"/>
              <a:buFont typeface="Courier New" panose="02070309020205020404" pitchFamily="49" charset="0"/>
              <a:buChar char="o"/>
            </a:pPr>
            <a:r>
              <a:rPr lang="en-US" dirty="0" err="1"/>
              <a:t>PorterStemmer</a:t>
            </a:r>
            <a:r>
              <a:rPr lang="en-US" dirty="0"/>
              <a:t> - </a:t>
            </a:r>
            <a:r>
              <a:rPr lang="en-US" b="0" i="0" dirty="0">
                <a:effectLst/>
              </a:rPr>
              <a:t>The Porter stemming algorithm is a process for </a:t>
            </a:r>
            <a:r>
              <a:rPr lang="en-US" i="0" dirty="0">
                <a:effectLst/>
              </a:rPr>
              <a:t>removing the commoner morphological and </a:t>
            </a:r>
            <a:r>
              <a:rPr lang="en-US" i="0" dirty="0" err="1">
                <a:effectLst/>
              </a:rPr>
              <a:t>inflexional</a:t>
            </a:r>
            <a:r>
              <a:rPr lang="en-US" i="0" dirty="0">
                <a:effectLst/>
              </a:rPr>
              <a:t> endings from words in English.</a:t>
            </a:r>
            <a:endParaRPr lang="en-IN" dirty="0"/>
          </a:p>
        </p:txBody>
      </p:sp>
    </p:spTree>
    <p:extLst>
      <p:ext uri="{BB962C8B-B14F-4D97-AF65-F5344CB8AC3E}">
        <p14:creationId xmlns:p14="http://schemas.microsoft.com/office/powerpoint/2010/main" val="156666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22569-D31C-5880-907D-A76182A9900D}"/>
              </a:ext>
            </a:extLst>
          </p:cNvPr>
          <p:cNvPicPr>
            <a:picLocks noChangeAspect="1"/>
          </p:cNvPicPr>
          <p:nvPr/>
        </p:nvPicPr>
        <p:blipFill>
          <a:blip r:embed="rId2"/>
          <a:stretch>
            <a:fillRect/>
          </a:stretch>
        </p:blipFill>
        <p:spPr>
          <a:xfrm>
            <a:off x="6914147" y="2277979"/>
            <a:ext cx="4882177" cy="2349815"/>
          </a:xfrm>
          <a:prstGeom prst="rect">
            <a:avLst/>
          </a:prstGeom>
        </p:spPr>
      </p:pic>
      <p:sp>
        <p:nvSpPr>
          <p:cNvPr id="4" name="TextBox 3">
            <a:extLst>
              <a:ext uri="{FF2B5EF4-FFF2-40B4-BE49-F238E27FC236}">
                <a16:creationId xmlns:a16="http://schemas.microsoft.com/office/drawing/2014/main" id="{9F5C5ED6-EFC1-B2D4-FD04-7E81FE9ECFE9}"/>
              </a:ext>
            </a:extLst>
          </p:cNvPr>
          <p:cNvSpPr txBox="1"/>
          <p:nvPr/>
        </p:nvSpPr>
        <p:spPr>
          <a:xfrm>
            <a:off x="395676" y="1983492"/>
            <a:ext cx="6160169" cy="3363678"/>
          </a:xfrm>
          <a:prstGeom prst="rect">
            <a:avLst/>
          </a:prstGeom>
          <a:noFill/>
        </p:spPr>
        <p:txBody>
          <a:bodyPr wrap="square" rtlCol="0">
            <a:spAutoFit/>
          </a:bodyPr>
          <a:lstStyle/>
          <a:p>
            <a:pPr marL="285750" indent="-285750">
              <a:lnSpc>
                <a:spcPct val="150000"/>
              </a:lnSpc>
              <a:buClr>
                <a:schemeClr val="accent1"/>
              </a:buClr>
              <a:buSzPct val="150000"/>
              <a:buFont typeface="Courier New" panose="02070309020205020404" pitchFamily="49" charset="0"/>
              <a:buChar char="o"/>
            </a:pPr>
            <a:r>
              <a:rPr lang="en-US" dirty="0"/>
              <a:t>Import regular expression to work with the natural language processing</a:t>
            </a:r>
          </a:p>
          <a:p>
            <a:pPr marL="285750" indent="-285750">
              <a:lnSpc>
                <a:spcPct val="150000"/>
              </a:lnSpc>
              <a:buClr>
                <a:schemeClr val="accent1"/>
              </a:buClr>
              <a:buSzPct val="150000"/>
              <a:buFont typeface="Courier New" panose="02070309020205020404" pitchFamily="49" charset="0"/>
              <a:buChar char="o"/>
            </a:pPr>
            <a:r>
              <a:rPr lang="en-US" dirty="0"/>
              <a:t>Import STOPWORDS from </a:t>
            </a:r>
            <a:r>
              <a:rPr lang="en-US" dirty="0" err="1"/>
              <a:t>wordcloud</a:t>
            </a:r>
            <a:r>
              <a:rPr lang="en-US" dirty="0"/>
              <a:t> to remove the </a:t>
            </a:r>
            <a:r>
              <a:rPr lang="en-US" dirty="0" err="1"/>
              <a:t>stopwords</a:t>
            </a:r>
            <a:r>
              <a:rPr lang="en-US" dirty="0"/>
              <a:t> from the text</a:t>
            </a:r>
          </a:p>
          <a:p>
            <a:pPr marL="285750" indent="-285750">
              <a:lnSpc>
                <a:spcPct val="150000"/>
              </a:lnSpc>
              <a:buClr>
                <a:schemeClr val="accent1"/>
              </a:buClr>
              <a:buSzPct val="150000"/>
              <a:buFont typeface="Courier New" panose="02070309020205020404" pitchFamily="49" charset="0"/>
              <a:buChar char="o"/>
            </a:pPr>
            <a:r>
              <a:rPr lang="en-US" dirty="0"/>
              <a:t>Import </a:t>
            </a:r>
            <a:r>
              <a:rPr lang="en-US" dirty="0" err="1"/>
              <a:t>textblob</a:t>
            </a:r>
            <a:r>
              <a:rPr lang="en-US" dirty="0"/>
              <a:t> to check the polarity of a given text to </a:t>
            </a:r>
            <a:r>
              <a:rPr lang="en-US" dirty="0" err="1"/>
              <a:t>analyse</a:t>
            </a:r>
            <a:r>
              <a:rPr lang="en-US" dirty="0"/>
              <a:t> the sentiment</a:t>
            </a:r>
          </a:p>
          <a:p>
            <a:pPr marL="285750" indent="-285750">
              <a:lnSpc>
                <a:spcPct val="150000"/>
              </a:lnSpc>
              <a:buClr>
                <a:schemeClr val="accent1"/>
              </a:buClr>
              <a:buSzPct val="150000"/>
              <a:buFont typeface="Courier New" panose="02070309020205020404" pitchFamily="49" charset="0"/>
              <a:buChar char="o"/>
            </a:pPr>
            <a:r>
              <a:rPr lang="en-US" dirty="0"/>
              <a:t>Import UNICODE_EMOJI to remove the emojis from the text</a:t>
            </a:r>
            <a:endParaRPr lang="en-IN" dirty="0"/>
          </a:p>
        </p:txBody>
      </p:sp>
    </p:spTree>
    <p:extLst>
      <p:ext uri="{BB962C8B-B14F-4D97-AF65-F5344CB8AC3E}">
        <p14:creationId xmlns:p14="http://schemas.microsoft.com/office/powerpoint/2010/main" val="87843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0AC1-27FA-9F4D-A4D0-17CFEBCB6C71}"/>
              </a:ext>
            </a:extLst>
          </p:cNvPr>
          <p:cNvSpPr>
            <a:spLocks noGrp="1"/>
          </p:cNvSpPr>
          <p:nvPr>
            <p:ph type="title"/>
          </p:nvPr>
        </p:nvSpPr>
        <p:spPr/>
        <p:txBody>
          <a:bodyPr/>
          <a:lstStyle/>
          <a:p>
            <a:r>
              <a:rPr lang="en-US" dirty="0"/>
              <a:t>Twitter Scrapping</a:t>
            </a:r>
            <a:endParaRPr lang="en-IN" dirty="0"/>
          </a:p>
        </p:txBody>
      </p:sp>
      <p:pic>
        <p:nvPicPr>
          <p:cNvPr id="4" name="Picture 3">
            <a:extLst>
              <a:ext uri="{FF2B5EF4-FFF2-40B4-BE49-F238E27FC236}">
                <a16:creationId xmlns:a16="http://schemas.microsoft.com/office/drawing/2014/main" id="{79E94843-6058-C189-0E37-AC846795594A}"/>
              </a:ext>
            </a:extLst>
          </p:cNvPr>
          <p:cNvPicPr>
            <a:picLocks noChangeAspect="1"/>
          </p:cNvPicPr>
          <p:nvPr/>
        </p:nvPicPr>
        <p:blipFill>
          <a:blip r:embed="rId2"/>
          <a:stretch>
            <a:fillRect/>
          </a:stretch>
        </p:blipFill>
        <p:spPr>
          <a:xfrm>
            <a:off x="5670220" y="2347582"/>
            <a:ext cx="6272963" cy="1954709"/>
          </a:xfrm>
          <a:prstGeom prst="rect">
            <a:avLst/>
          </a:prstGeom>
        </p:spPr>
      </p:pic>
      <p:sp>
        <p:nvSpPr>
          <p:cNvPr id="5" name="TextBox 4">
            <a:extLst>
              <a:ext uri="{FF2B5EF4-FFF2-40B4-BE49-F238E27FC236}">
                <a16:creationId xmlns:a16="http://schemas.microsoft.com/office/drawing/2014/main" id="{9EAF5289-CFA2-9D22-BD80-04D1B2017BC4}"/>
              </a:ext>
            </a:extLst>
          </p:cNvPr>
          <p:cNvSpPr txBox="1"/>
          <p:nvPr/>
        </p:nvSpPr>
        <p:spPr>
          <a:xfrm>
            <a:off x="149289" y="2400716"/>
            <a:ext cx="5103845" cy="2031325"/>
          </a:xfrm>
          <a:prstGeom prst="rect">
            <a:avLst/>
          </a:prstGeom>
          <a:noFill/>
        </p:spPr>
        <p:txBody>
          <a:bodyPr wrap="square" rtlCol="0">
            <a:spAutoFit/>
          </a:bodyPr>
          <a:lstStyle/>
          <a:p>
            <a:pPr marL="285750" indent="-285750">
              <a:lnSpc>
                <a:spcPct val="150000"/>
              </a:lnSpc>
              <a:buClr>
                <a:schemeClr val="accent1"/>
              </a:buClr>
              <a:buSzPct val="150000"/>
              <a:buFont typeface="Courier New" panose="02070309020205020404" pitchFamily="49" charset="0"/>
              <a:buChar char="o"/>
            </a:pPr>
            <a:r>
              <a:rPr lang="en-US" dirty="0"/>
              <a:t>Create a list container to hold the values of each tweet</a:t>
            </a:r>
          </a:p>
          <a:p>
            <a:pPr marL="285750" indent="-285750">
              <a:buClr>
                <a:schemeClr val="accent1"/>
              </a:buClr>
              <a:buSzPct val="150000"/>
              <a:buFont typeface="Courier New" panose="02070309020205020404" pitchFamily="49" charset="0"/>
              <a:buChar char="o"/>
            </a:pPr>
            <a:r>
              <a:rPr lang="en-US" dirty="0"/>
              <a:t>Inside the </a:t>
            </a:r>
            <a:r>
              <a:rPr lang="en-US" dirty="0" err="1"/>
              <a:t>TwitterSearchScrapper</a:t>
            </a:r>
            <a:r>
              <a:rPr lang="en-US" dirty="0"/>
              <a:t> give the query to be satisfied</a:t>
            </a:r>
          </a:p>
          <a:p>
            <a:pPr marL="742950" lvl="1" indent="-285750">
              <a:buClr>
                <a:schemeClr val="accent1"/>
              </a:buClr>
              <a:buSzPct val="150000"/>
              <a:buFont typeface="Courier New" panose="02070309020205020404" pitchFamily="49" charset="0"/>
              <a:buChar char="o"/>
            </a:pPr>
            <a:r>
              <a:rPr lang="en-US" dirty="0"/>
              <a:t>Optionally we can mention the time window to scarp data</a:t>
            </a:r>
          </a:p>
        </p:txBody>
      </p:sp>
      <p:sp>
        <p:nvSpPr>
          <p:cNvPr id="6" name="TextBox 5">
            <a:extLst>
              <a:ext uri="{FF2B5EF4-FFF2-40B4-BE49-F238E27FC236}">
                <a16:creationId xmlns:a16="http://schemas.microsoft.com/office/drawing/2014/main" id="{BB2C891D-72E0-5917-4B94-C256437066F5}"/>
              </a:ext>
            </a:extLst>
          </p:cNvPr>
          <p:cNvSpPr txBox="1"/>
          <p:nvPr/>
        </p:nvSpPr>
        <p:spPr>
          <a:xfrm>
            <a:off x="149289" y="4413379"/>
            <a:ext cx="11554407" cy="732188"/>
          </a:xfrm>
          <a:prstGeom prst="rect">
            <a:avLst/>
          </a:prstGeom>
          <a:noFill/>
        </p:spPr>
        <p:txBody>
          <a:bodyPr wrap="square" rtlCol="0">
            <a:spAutoFit/>
          </a:bodyPr>
          <a:lstStyle/>
          <a:p>
            <a:pPr marL="285750" indent="-285750">
              <a:buClr>
                <a:schemeClr val="accent1"/>
              </a:buClr>
              <a:buSzPct val="150000"/>
              <a:buFont typeface="Courier New" panose="02070309020205020404" pitchFamily="49" charset="0"/>
              <a:buChar char="o"/>
            </a:pPr>
            <a:r>
              <a:rPr lang="en-US" dirty="0"/>
              <a:t>Inside the if-else mention the amount of iterations the scrapping has to perform</a:t>
            </a:r>
          </a:p>
          <a:p>
            <a:pPr marL="742950" lvl="1" indent="-285750">
              <a:lnSpc>
                <a:spcPct val="150000"/>
              </a:lnSpc>
              <a:buClr>
                <a:schemeClr val="accent1"/>
              </a:buClr>
              <a:buSzPct val="150000"/>
              <a:buFont typeface="Courier New" panose="02070309020205020404" pitchFamily="49" charset="0"/>
              <a:buChar char="o"/>
            </a:pPr>
            <a:r>
              <a:rPr lang="en-US" dirty="0"/>
              <a:t>This is also optional and can be done to derive whatever amount of data</a:t>
            </a:r>
          </a:p>
        </p:txBody>
      </p:sp>
      <p:sp>
        <p:nvSpPr>
          <p:cNvPr id="7" name="TextBox 6">
            <a:extLst>
              <a:ext uri="{FF2B5EF4-FFF2-40B4-BE49-F238E27FC236}">
                <a16:creationId xmlns:a16="http://schemas.microsoft.com/office/drawing/2014/main" id="{DC9ED36E-9D13-E5A2-B8B7-9D34290A7E90}"/>
              </a:ext>
            </a:extLst>
          </p:cNvPr>
          <p:cNvSpPr txBox="1"/>
          <p:nvPr/>
        </p:nvSpPr>
        <p:spPr>
          <a:xfrm>
            <a:off x="242597" y="5232235"/>
            <a:ext cx="11700586" cy="870688"/>
          </a:xfrm>
          <a:prstGeom prst="rect">
            <a:avLst/>
          </a:prstGeom>
          <a:noFill/>
        </p:spPr>
        <p:txBody>
          <a:bodyPr wrap="square" rtlCol="0">
            <a:spAutoFit/>
          </a:bodyPr>
          <a:lstStyle/>
          <a:p>
            <a:pPr marL="285750" indent="-285750">
              <a:lnSpc>
                <a:spcPct val="150000"/>
              </a:lnSpc>
              <a:buClr>
                <a:schemeClr val="accent1"/>
              </a:buClr>
              <a:buSzPct val="150000"/>
              <a:buFont typeface="Courier New" panose="02070309020205020404" pitchFamily="49" charset="0"/>
              <a:buChar char="o"/>
            </a:pPr>
            <a:r>
              <a:rPr lang="en-US" dirty="0"/>
              <a:t>Append the attributes to the list already created</a:t>
            </a:r>
          </a:p>
          <a:p>
            <a:pPr marL="285750" indent="-285750">
              <a:lnSpc>
                <a:spcPct val="150000"/>
              </a:lnSpc>
              <a:buClr>
                <a:schemeClr val="accent1"/>
              </a:buClr>
              <a:buSzPct val="150000"/>
              <a:buFont typeface="Courier New" panose="02070309020205020404" pitchFamily="49" charset="0"/>
              <a:buChar char="o"/>
            </a:pPr>
            <a:r>
              <a:rPr lang="en-US" dirty="0"/>
              <a:t>Using the list data create a </a:t>
            </a:r>
            <a:r>
              <a:rPr lang="en-US" dirty="0" err="1"/>
              <a:t>dataframe</a:t>
            </a:r>
            <a:endParaRPr lang="en-IN" dirty="0"/>
          </a:p>
        </p:txBody>
      </p:sp>
    </p:spTree>
    <p:extLst>
      <p:ext uri="{BB962C8B-B14F-4D97-AF65-F5344CB8AC3E}">
        <p14:creationId xmlns:p14="http://schemas.microsoft.com/office/powerpoint/2010/main" val="107786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9414-FB67-55FD-5C59-CC7D18CD469E}"/>
              </a:ext>
            </a:extLst>
          </p:cNvPr>
          <p:cNvSpPr>
            <a:spLocks noGrp="1"/>
          </p:cNvSpPr>
          <p:nvPr>
            <p:ph type="title"/>
          </p:nvPr>
        </p:nvSpPr>
        <p:spPr/>
        <p:txBody>
          <a:bodyPr/>
          <a:lstStyle/>
          <a:p>
            <a:r>
              <a:rPr lang="en-US" dirty="0"/>
              <a:t>T</a:t>
            </a:r>
            <a:r>
              <a:rPr lang="en-IN" dirty="0" err="1"/>
              <a:t>ext</a:t>
            </a:r>
            <a:r>
              <a:rPr lang="en-IN" dirty="0"/>
              <a:t> Processing</a:t>
            </a:r>
          </a:p>
        </p:txBody>
      </p:sp>
      <p:pic>
        <p:nvPicPr>
          <p:cNvPr id="4" name="Picture 3">
            <a:extLst>
              <a:ext uri="{FF2B5EF4-FFF2-40B4-BE49-F238E27FC236}">
                <a16:creationId xmlns:a16="http://schemas.microsoft.com/office/drawing/2014/main" id="{9B240E44-B7A2-7CF7-FF9F-7D7E94C1BAF8}"/>
              </a:ext>
            </a:extLst>
          </p:cNvPr>
          <p:cNvPicPr>
            <a:picLocks noChangeAspect="1"/>
          </p:cNvPicPr>
          <p:nvPr/>
        </p:nvPicPr>
        <p:blipFill>
          <a:blip r:embed="rId2"/>
          <a:stretch>
            <a:fillRect/>
          </a:stretch>
        </p:blipFill>
        <p:spPr>
          <a:xfrm>
            <a:off x="5843680" y="2715207"/>
            <a:ext cx="5984426" cy="2519265"/>
          </a:xfrm>
          <a:prstGeom prst="rect">
            <a:avLst/>
          </a:prstGeom>
        </p:spPr>
      </p:pic>
      <p:sp>
        <p:nvSpPr>
          <p:cNvPr id="5" name="TextBox 4">
            <a:extLst>
              <a:ext uri="{FF2B5EF4-FFF2-40B4-BE49-F238E27FC236}">
                <a16:creationId xmlns:a16="http://schemas.microsoft.com/office/drawing/2014/main" id="{5217874D-F19D-9A7B-77F3-E0F9D90C2D1A}"/>
              </a:ext>
            </a:extLst>
          </p:cNvPr>
          <p:cNvSpPr txBox="1"/>
          <p:nvPr/>
        </p:nvSpPr>
        <p:spPr>
          <a:xfrm>
            <a:off x="363894" y="2575248"/>
            <a:ext cx="5019869" cy="3693319"/>
          </a:xfrm>
          <a:prstGeom prst="rect">
            <a:avLst/>
          </a:prstGeom>
          <a:noFill/>
        </p:spPr>
        <p:txBody>
          <a:bodyPr wrap="square" rtlCol="0">
            <a:spAutoFit/>
          </a:bodyPr>
          <a:lstStyle/>
          <a:p>
            <a:pPr marL="285750" indent="-285750">
              <a:buClr>
                <a:schemeClr val="accent1"/>
              </a:buClr>
              <a:buSzPct val="150000"/>
              <a:buFont typeface="Courier New" panose="02070309020205020404" pitchFamily="49" charset="0"/>
              <a:buChar char="o"/>
            </a:pPr>
            <a:r>
              <a:rPr lang="en-US" dirty="0"/>
              <a:t>Import all English </a:t>
            </a:r>
            <a:r>
              <a:rPr lang="en-US" dirty="0" err="1"/>
              <a:t>stopwords</a:t>
            </a:r>
            <a:r>
              <a:rPr lang="en-US" dirty="0"/>
              <a:t> and emojis and store them in a list</a:t>
            </a:r>
          </a:p>
          <a:p>
            <a:pPr marL="285750" indent="-285750">
              <a:buClr>
                <a:schemeClr val="accent1"/>
              </a:buClr>
              <a:buSzPct val="150000"/>
              <a:buFont typeface="Courier New" panose="02070309020205020404" pitchFamily="49" charset="0"/>
              <a:buChar char="o"/>
            </a:pPr>
            <a:r>
              <a:rPr lang="en-US" dirty="0"/>
              <a:t>Define a function </a:t>
            </a:r>
            <a:r>
              <a:rPr lang="en-US" dirty="0" err="1"/>
              <a:t>ProcessedTweets</a:t>
            </a:r>
            <a:r>
              <a:rPr lang="en-US" dirty="0"/>
              <a:t> which runs the text processing on tweets</a:t>
            </a:r>
          </a:p>
          <a:p>
            <a:pPr marL="742950" lvl="1" indent="-285750">
              <a:buClr>
                <a:schemeClr val="accent1"/>
              </a:buClr>
              <a:buSzPct val="150000"/>
              <a:buFont typeface="Courier New" panose="02070309020205020404" pitchFamily="49" charset="0"/>
              <a:buChar char="o"/>
            </a:pPr>
            <a:r>
              <a:rPr lang="en-US" dirty="0"/>
              <a:t>Convert all the texts to lower case</a:t>
            </a:r>
          </a:p>
          <a:p>
            <a:pPr marL="742950" lvl="1" indent="-285750">
              <a:buClr>
                <a:schemeClr val="accent1"/>
              </a:buClr>
              <a:buSzPct val="150000"/>
              <a:buFont typeface="Courier New" panose="02070309020205020404" pitchFamily="49" charset="0"/>
              <a:buChar char="o"/>
            </a:pPr>
            <a:r>
              <a:rPr lang="en-IN" dirty="0"/>
              <a:t>Remove unwanted tags and links</a:t>
            </a:r>
          </a:p>
          <a:p>
            <a:pPr marL="742950" lvl="1" indent="-285750">
              <a:buClr>
                <a:schemeClr val="accent1"/>
              </a:buClr>
              <a:buSzPct val="150000"/>
              <a:buFont typeface="Courier New" panose="02070309020205020404" pitchFamily="49" charset="0"/>
              <a:buChar char="o"/>
            </a:pPr>
            <a:r>
              <a:rPr lang="en-IN" dirty="0"/>
              <a:t>Remove all the punctuations and digits using </a:t>
            </a:r>
            <a:r>
              <a:rPr lang="en-IN" dirty="0" err="1"/>
              <a:t>maketrans</a:t>
            </a:r>
            <a:r>
              <a:rPr lang="en-IN" dirty="0"/>
              <a:t> and translate function in python</a:t>
            </a:r>
          </a:p>
          <a:p>
            <a:pPr marL="742950" lvl="1" indent="-285750">
              <a:buClr>
                <a:schemeClr val="accent1"/>
              </a:buClr>
              <a:buSzPct val="150000"/>
              <a:buFont typeface="Courier New" panose="02070309020205020404" pitchFamily="49" charset="0"/>
              <a:buChar char="o"/>
            </a:pPr>
            <a:r>
              <a:rPr lang="en-IN" dirty="0"/>
              <a:t>Tokenize the text and store only if the text is not a </a:t>
            </a:r>
            <a:r>
              <a:rPr lang="en-IN" dirty="0" err="1"/>
              <a:t>stopword</a:t>
            </a:r>
            <a:r>
              <a:rPr lang="en-IN" dirty="0"/>
              <a:t> or emoji</a:t>
            </a:r>
          </a:p>
          <a:p>
            <a:pPr marL="742950" lvl="1" indent="-285750">
              <a:buClr>
                <a:schemeClr val="accent1"/>
              </a:buClr>
              <a:buSzPct val="150000"/>
              <a:buFont typeface="Courier New" panose="02070309020205020404" pitchFamily="49" charset="0"/>
              <a:buChar char="o"/>
            </a:pPr>
            <a:r>
              <a:rPr lang="en-IN" dirty="0"/>
              <a:t>Lemmatize the text to reduce inflection of words</a:t>
            </a:r>
          </a:p>
        </p:txBody>
      </p:sp>
    </p:spTree>
    <p:extLst>
      <p:ext uri="{BB962C8B-B14F-4D97-AF65-F5344CB8AC3E}">
        <p14:creationId xmlns:p14="http://schemas.microsoft.com/office/powerpoint/2010/main" val="110851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A0F0-9972-0B5E-3AD9-8A9C16B1A1AB}"/>
              </a:ext>
            </a:extLst>
          </p:cNvPr>
          <p:cNvSpPr>
            <a:spLocks noGrp="1"/>
          </p:cNvSpPr>
          <p:nvPr>
            <p:ph type="title"/>
          </p:nvPr>
        </p:nvSpPr>
        <p:spPr/>
        <p:txBody>
          <a:bodyPr/>
          <a:lstStyle/>
          <a:p>
            <a:r>
              <a:rPr lang="en-US" dirty="0"/>
              <a:t>Sentiment Analysis</a:t>
            </a:r>
            <a:endParaRPr lang="en-IN" dirty="0"/>
          </a:p>
        </p:txBody>
      </p:sp>
      <p:pic>
        <p:nvPicPr>
          <p:cNvPr id="4" name="Picture 3">
            <a:extLst>
              <a:ext uri="{FF2B5EF4-FFF2-40B4-BE49-F238E27FC236}">
                <a16:creationId xmlns:a16="http://schemas.microsoft.com/office/drawing/2014/main" id="{DEF31617-645F-7F3F-FB4D-B3F713B7197F}"/>
              </a:ext>
            </a:extLst>
          </p:cNvPr>
          <p:cNvPicPr>
            <a:picLocks noChangeAspect="1"/>
          </p:cNvPicPr>
          <p:nvPr/>
        </p:nvPicPr>
        <p:blipFill>
          <a:blip r:embed="rId2"/>
          <a:stretch>
            <a:fillRect/>
          </a:stretch>
        </p:blipFill>
        <p:spPr>
          <a:xfrm>
            <a:off x="7238579" y="2307835"/>
            <a:ext cx="4320914" cy="2149026"/>
          </a:xfrm>
          <a:prstGeom prst="rect">
            <a:avLst/>
          </a:prstGeom>
        </p:spPr>
      </p:pic>
      <p:sp>
        <p:nvSpPr>
          <p:cNvPr id="5" name="TextBox 4">
            <a:extLst>
              <a:ext uri="{FF2B5EF4-FFF2-40B4-BE49-F238E27FC236}">
                <a16:creationId xmlns:a16="http://schemas.microsoft.com/office/drawing/2014/main" id="{167FF3F6-1339-F5FE-5E2A-DBB20DECE48E}"/>
              </a:ext>
            </a:extLst>
          </p:cNvPr>
          <p:cNvSpPr txBox="1"/>
          <p:nvPr/>
        </p:nvSpPr>
        <p:spPr>
          <a:xfrm>
            <a:off x="632507" y="2307835"/>
            <a:ext cx="5775649" cy="2585323"/>
          </a:xfrm>
          <a:prstGeom prst="rect">
            <a:avLst/>
          </a:prstGeom>
          <a:noFill/>
        </p:spPr>
        <p:txBody>
          <a:bodyPr wrap="square" rtlCol="0">
            <a:spAutoFit/>
          </a:bodyPr>
          <a:lstStyle/>
          <a:p>
            <a:pPr marL="285750" indent="-285750">
              <a:buClr>
                <a:schemeClr val="accent1"/>
              </a:buClr>
              <a:buSzPct val="150000"/>
              <a:buFont typeface="Courier New" panose="02070309020205020404" pitchFamily="49" charset="0"/>
              <a:buChar char="o"/>
            </a:pPr>
            <a:r>
              <a:rPr lang="en-US" dirty="0"/>
              <a:t>Identify the polarity of the tweet using </a:t>
            </a:r>
            <a:r>
              <a:rPr lang="en-US" dirty="0" err="1"/>
              <a:t>textblob</a:t>
            </a:r>
            <a:r>
              <a:rPr lang="en-US" dirty="0"/>
              <a:t> which gives out values from the range [-1,1] based on how much positive words are there in the text</a:t>
            </a:r>
          </a:p>
          <a:p>
            <a:pPr marL="742950" lvl="1" indent="-285750">
              <a:buClr>
                <a:schemeClr val="accent1"/>
              </a:buClr>
              <a:buSzPct val="150000"/>
              <a:buFont typeface="Courier New" panose="02070309020205020404" pitchFamily="49" charset="0"/>
              <a:buChar char="o"/>
            </a:pPr>
            <a:r>
              <a:rPr lang="en-US" dirty="0"/>
              <a:t>Polarity=0  - The tweet is neutral</a:t>
            </a:r>
          </a:p>
          <a:p>
            <a:pPr marL="742950" lvl="1" indent="-285750">
              <a:buClr>
                <a:schemeClr val="accent1"/>
              </a:buClr>
              <a:buSzPct val="150000"/>
              <a:buFont typeface="Courier New" panose="02070309020205020404" pitchFamily="49" charset="0"/>
              <a:buChar char="o"/>
            </a:pPr>
            <a:r>
              <a:rPr lang="en-US" dirty="0"/>
              <a:t>Polarity=-1 - The tweet gives negative 					    sentiment</a:t>
            </a:r>
          </a:p>
          <a:p>
            <a:pPr marL="742950" lvl="1" indent="-285750">
              <a:buClr>
                <a:schemeClr val="accent1"/>
              </a:buClr>
              <a:buSzPct val="150000"/>
              <a:buFont typeface="Courier New" panose="02070309020205020404" pitchFamily="49" charset="0"/>
              <a:buChar char="o"/>
            </a:pPr>
            <a:r>
              <a:rPr lang="en-US" dirty="0"/>
              <a:t>Polarity=1  - The tweet gives a positive 					    sentiment</a:t>
            </a:r>
            <a:endParaRPr lang="en-IN" dirty="0"/>
          </a:p>
        </p:txBody>
      </p:sp>
      <p:pic>
        <p:nvPicPr>
          <p:cNvPr id="6" name="Picture 5">
            <a:extLst>
              <a:ext uri="{FF2B5EF4-FFF2-40B4-BE49-F238E27FC236}">
                <a16:creationId xmlns:a16="http://schemas.microsoft.com/office/drawing/2014/main" id="{732DBDB1-CF60-94E1-BA82-3B61F777C8B5}"/>
              </a:ext>
            </a:extLst>
          </p:cNvPr>
          <p:cNvPicPr>
            <a:picLocks noChangeAspect="1"/>
          </p:cNvPicPr>
          <p:nvPr/>
        </p:nvPicPr>
        <p:blipFill>
          <a:blip r:embed="rId3"/>
          <a:stretch>
            <a:fillRect/>
          </a:stretch>
        </p:blipFill>
        <p:spPr>
          <a:xfrm>
            <a:off x="931211" y="5174191"/>
            <a:ext cx="5602573" cy="1218327"/>
          </a:xfrm>
          <a:prstGeom prst="rect">
            <a:avLst/>
          </a:prstGeom>
        </p:spPr>
      </p:pic>
      <p:sp>
        <p:nvSpPr>
          <p:cNvPr id="8" name="TextBox 7">
            <a:extLst>
              <a:ext uri="{FF2B5EF4-FFF2-40B4-BE49-F238E27FC236}">
                <a16:creationId xmlns:a16="http://schemas.microsoft.com/office/drawing/2014/main" id="{F3C9CF98-121A-DC62-2DEA-9A36A01052C1}"/>
              </a:ext>
            </a:extLst>
          </p:cNvPr>
          <p:cNvSpPr txBox="1"/>
          <p:nvPr/>
        </p:nvSpPr>
        <p:spPr>
          <a:xfrm>
            <a:off x="7008844" y="5174191"/>
            <a:ext cx="4780384" cy="923330"/>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Store the values of polarity and the sentiment as columns in the </a:t>
            </a:r>
            <a:r>
              <a:rPr lang="en-US" dirty="0" err="1"/>
              <a:t>dataframe</a:t>
            </a:r>
            <a:endParaRPr lang="en-IN" dirty="0"/>
          </a:p>
        </p:txBody>
      </p:sp>
    </p:spTree>
    <p:extLst>
      <p:ext uri="{BB962C8B-B14F-4D97-AF65-F5344CB8AC3E}">
        <p14:creationId xmlns:p14="http://schemas.microsoft.com/office/powerpoint/2010/main" val="78342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23D1-F97D-00CC-43CB-B636CC017ABD}"/>
              </a:ext>
            </a:extLst>
          </p:cNvPr>
          <p:cNvSpPr>
            <a:spLocks noGrp="1"/>
          </p:cNvSpPr>
          <p:nvPr>
            <p:ph type="title"/>
          </p:nvPr>
        </p:nvSpPr>
        <p:spPr/>
        <p:txBody>
          <a:bodyPr/>
          <a:lstStyle/>
          <a:p>
            <a:r>
              <a:rPr lang="en-US" dirty="0"/>
              <a:t>Tweets </a:t>
            </a:r>
            <a:r>
              <a:rPr lang="en-US" dirty="0" err="1"/>
              <a:t>Worldmap</a:t>
            </a:r>
            <a:endParaRPr lang="en-IN" dirty="0"/>
          </a:p>
        </p:txBody>
      </p:sp>
      <p:pic>
        <p:nvPicPr>
          <p:cNvPr id="4" name="Picture 3">
            <a:extLst>
              <a:ext uri="{FF2B5EF4-FFF2-40B4-BE49-F238E27FC236}">
                <a16:creationId xmlns:a16="http://schemas.microsoft.com/office/drawing/2014/main" id="{729E90BD-8B7E-DAC5-F5F8-75CE2E52280A}"/>
              </a:ext>
            </a:extLst>
          </p:cNvPr>
          <p:cNvPicPr>
            <a:picLocks noChangeAspect="1"/>
          </p:cNvPicPr>
          <p:nvPr/>
        </p:nvPicPr>
        <p:blipFill>
          <a:blip r:embed="rId2"/>
          <a:stretch>
            <a:fillRect/>
          </a:stretch>
        </p:blipFill>
        <p:spPr>
          <a:xfrm>
            <a:off x="542083" y="2391487"/>
            <a:ext cx="5553917" cy="519663"/>
          </a:xfrm>
          <a:prstGeom prst="rect">
            <a:avLst/>
          </a:prstGeom>
        </p:spPr>
      </p:pic>
      <p:sp>
        <p:nvSpPr>
          <p:cNvPr id="5" name="TextBox 4">
            <a:extLst>
              <a:ext uri="{FF2B5EF4-FFF2-40B4-BE49-F238E27FC236}">
                <a16:creationId xmlns:a16="http://schemas.microsoft.com/office/drawing/2014/main" id="{793D6F54-EE46-3A14-99BC-CF052E7904D3}"/>
              </a:ext>
            </a:extLst>
          </p:cNvPr>
          <p:cNvSpPr txBox="1"/>
          <p:nvPr/>
        </p:nvSpPr>
        <p:spPr>
          <a:xfrm>
            <a:off x="6484776" y="2258007"/>
            <a:ext cx="4897222" cy="646331"/>
          </a:xfrm>
          <a:prstGeom prst="rect">
            <a:avLst/>
          </a:prstGeom>
          <a:noFill/>
        </p:spPr>
        <p:txBody>
          <a:bodyPr wrap="square" rtlCol="0">
            <a:spAutoFit/>
          </a:bodyPr>
          <a:lstStyle/>
          <a:p>
            <a:pPr marL="285750" indent="-285750">
              <a:buClr>
                <a:schemeClr val="accent1"/>
              </a:buClr>
              <a:buSzPct val="150000"/>
              <a:buFont typeface="Courier New" panose="02070309020205020404" pitchFamily="49" charset="0"/>
              <a:buChar char="o"/>
            </a:pPr>
            <a:r>
              <a:rPr lang="en-US" dirty="0"/>
              <a:t>Apply text processing to the Location column and store it</a:t>
            </a:r>
            <a:endParaRPr lang="en-IN" dirty="0"/>
          </a:p>
        </p:txBody>
      </p:sp>
      <p:pic>
        <p:nvPicPr>
          <p:cNvPr id="11" name="Picture 10">
            <a:extLst>
              <a:ext uri="{FF2B5EF4-FFF2-40B4-BE49-F238E27FC236}">
                <a16:creationId xmlns:a16="http://schemas.microsoft.com/office/drawing/2014/main" id="{95F94AD0-626D-24A7-5A4E-B1BBB15453A8}"/>
              </a:ext>
            </a:extLst>
          </p:cNvPr>
          <p:cNvPicPr>
            <a:picLocks noChangeAspect="1"/>
          </p:cNvPicPr>
          <p:nvPr/>
        </p:nvPicPr>
        <p:blipFill>
          <a:blip r:embed="rId3"/>
          <a:stretch>
            <a:fillRect/>
          </a:stretch>
        </p:blipFill>
        <p:spPr>
          <a:xfrm>
            <a:off x="7999621" y="3160637"/>
            <a:ext cx="3650296" cy="2514818"/>
          </a:xfrm>
          <a:prstGeom prst="rect">
            <a:avLst/>
          </a:prstGeom>
        </p:spPr>
      </p:pic>
      <p:sp>
        <p:nvSpPr>
          <p:cNvPr id="14" name="TextBox 13">
            <a:extLst>
              <a:ext uri="{FF2B5EF4-FFF2-40B4-BE49-F238E27FC236}">
                <a16:creationId xmlns:a16="http://schemas.microsoft.com/office/drawing/2014/main" id="{F2DB6016-A639-9CD5-C2E7-3E8FEA990C86}"/>
              </a:ext>
            </a:extLst>
          </p:cNvPr>
          <p:cNvSpPr txBox="1"/>
          <p:nvPr/>
        </p:nvSpPr>
        <p:spPr>
          <a:xfrm>
            <a:off x="542083" y="3244612"/>
            <a:ext cx="7071697" cy="2585323"/>
          </a:xfrm>
          <a:prstGeom prst="rect">
            <a:avLst/>
          </a:prstGeom>
          <a:noFill/>
        </p:spPr>
        <p:txBody>
          <a:bodyPr wrap="square">
            <a:spAutoFit/>
          </a:bodyPr>
          <a:lstStyle/>
          <a:p>
            <a:pPr marL="285750" indent="-285750">
              <a:buClr>
                <a:schemeClr val="accent1"/>
              </a:buClr>
              <a:buSzPct val="150000"/>
              <a:buFont typeface="Courier New" panose="02070309020205020404" pitchFamily="49" charset="0"/>
              <a:buChar char="o"/>
            </a:pPr>
            <a:r>
              <a:rPr lang="en-US" dirty="0"/>
              <a:t>Import </a:t>
            </a:r>
            <a:r>
              <a:rPr lang="en-US" dirty="0" err="1"/>
              <a:t>Nominatim</a:t>
            </a:r>
            <a:r>
              <a:rPr lang="en-US" dirty="0"/>
              <a:t> from </a:t>
            </a:r>
            <a:r>
              <a:rPr lang="en-US" dirty="0" err="1"/>
              <a:t>geopy.geocoders</a:t>
            </a:r>
            <a:endParaRPr lang="en-US" dirty="0"/>
          </a:p>
          <a:p>
            <a:pPr marL="285750" indent="-285750">
              <a:buClr>
                <a:schemeClr val="accent1"/>
              </a:buClr>
              <a:buSzPct val="150000"/>
              <a:buFont typeface="Courier New" panose="02070309020205020404" pitchFamily="49" charset="0"/>
              <a:buChar char="o"/>
            </a:pPr>
            <a:r>
              <a:rPr lang="en-US" dirty="0"/>
              <a:t>Mention the app name that you are using for your reference data</a:t>
            </a:r>
          </a:p>
          <a:p>
            <a:pPr marL="285750" indent="-285750">
              <a:buClr>
                <a:schemeClr val="accent1"/>
              </a:buClr>
              <a:buSzPct val="150000"/>
              <a:buFont typeface="Courier New" panose="02070309020205020404" pitchFamily="49" charset="0"/>
              <a:buChar char="o"/>
            </a:pPr>
            <a:r>
              <a:rPr lang="en-US" dirty="0"/>
              <a:t>Create a list to store longitude data and latitude data</a:t>
            </a:r>
          </a:p>
          <a:p>
            <a:pPr marL="285750" indent="-285750">
              <a:buClr>
                <a:schemeClr val="accent1"/>
              </a:buClr>
              <a:buSzPct val="150000"/>
              <a:buFont typeface="Courier New" panose="02070309020205020404" pitchFamily="49" charset="0"/>
              <a:buChar char="o"/>
            </a:pPr>
            <a:r>
              <a:rPr lang="en-US" dirty="0"/>
              <a:t>Get the geocode location and store it in location using </a:t>
            </a:r>
            <a:r>
              <a:rPr lang="en-US" dirty="0" err="1"/>
              <a:t>geolocator.geocode</a:t>
            </a:r>
            <a:r>
              <a:rPr lang="en-US" dirty="0"/>
              <a:t>.</a:t>
            </a:r>
          </a:p>
          <a:p>
            <a:pPr marL="285750" indent="-285750">
              <a:buClr>
                <a:schemeClr val="accent1"/>
              </a:buClr>
              <a:buSzPct val="150000"/>
              <a:buFont typeface="Courier New" panose="02070309020205020404" pitchFamily="49" charset="0"/>
              <a:buChar char="o"/>
            </a:pPr>
            <a:r>
              <a:rPr lang="en-IN" dirty="0"/>
              <a:t>Note:</a:t>
            </a:r>
          </a:p>
          <a:p>
            <a:pPr lvl="1">
              <a:buClr>
                <a:schemeClr val="accent1"/>
              </a:buClr>
              <a:buSzPct val="150000"/>
            </a:pPr>
            <a:r>
              <a:rPr lang="en-IN" dirty="0"/>
              <a:t>	Use try except blocks so that the rows without proper 	location data will be ignored</a:t>
            </a:r>
          </a:p>
        </p:txBody>
      </p:sp>
    </p:spTree>
    <p:extLst>
      <p:ext uri="{BB962C8B-B14F-4D97-AF65-F5344CB8AC3E}">
        <p14:creationId xmlns:p14="http://schemas.microsoft.com/office/powerpoint/2010/main" val="1533154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241</TotalTime>
  <Words>878</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Courier New</vt:lpstr>
      <vt:lpstr>Wingdings 2</vt:lpstr>
      <vt:lpstr>Quotable</vt:lpstr>
      <vt:lpstr>ProductBuzz Analysis</vt:lpstr>
      <vt:lpstr>Required Packages</vt:lpstr>
      <vt:lpstr>Nltk packages</vt:lpstr>
      <vt:lpstr>PowerPoint Presentation</vt:lpstr>
      <vt:lpstr>PowerPoint Presentation</vt:lpstr>
      <vt:lpstr>Twitter Scrapping</vt:lpstr>
      <vt:lpstr>Text Processing</vt:lpstr>
      <vt:lpstr>Sentiment Analysis</vt:lpstr>
      <vt:lpstr>Tweets Worldmap</vt:lpstr>
      <vt:lpstr>PowerPoint Presentation</vt:lpstr>
      <vt:lpstr>Positive Negative Worldgraph</vt:lpstr>
      <vt:lpstr>PowerPoint Presentation</vt:lpstr>
      <vt:lpstr>Polarity Distribution</vt:lpstr>
      <vt:lpstr>Comparison Piechart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ProductBuzz Analysis</dc:title>
  <dc:creator>Krishnaraj M</dc:creator>
  <cp:lastModifiedBy>Krishnaraj M</cp:lastModifiedBy>
  <cp:revision>7</cp:revision>
  <dcterms:created xsi:type="dcterms:W3CDTF">2023-01-10T05:07:17Z</dcterms:created>
  <dcterms:modified xsi:type="dcterms:W3CDTF">2023-01-10T09:09:09Z</dcterms:modified>
</cp:coreProperties>
</file>