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36DF4305-2C55-40F9-AA97-AE7A3A0FF0AD}" type="datetimeFigureOut">
              <a:rPr lang="fr-FR" smtClean="0"/>
              <a:pPr/>
              <a:t>30/01/2023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48B839-1A69-4440-98D8-D84108F97C22}"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6DF4305-2C55-40F9-AA97-AE7A3A0FF0AD}" type="datetimeFigureOut">
              <a:rPr lang="fr-FR" smtClean="0"/>
              <a:pPr/>
              <a:t>30/01/2023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48B839-1A69-4440-98D8-D84108F97C2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6DF4305-2C55-40F9-AA97-AE7A3A0FF0AD}" type="datetimeFigureOut">
              <a:rPr lang="fr-FR" smtClean="0"/>
              <a:pPr/>
              <a:t>30/01/2023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48B839-1A69-4440-98D8-D84108F97C2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6DF4305-2C55-40F9-AA97-AE7A3A0FF0AD}" type="datetimeFigureOut">
              <a:rPr lang="fr-FR" smtClean="0"/>
              <a:pPr/>
              <a:t>30/01/2023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48B839-1A69-4440-98D8-D84108F97C22}"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6DF4305-2C55-40F9-AA97-AE7A3A0FF0AD}" type="datetimeFigureOut">
              <a:rPr lang="fr-FR" smtClean="0"/>
              <a:pPr/>
              <a:t>30/01/2023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D48B839-1A69-4440-98D8-D84108F97C22}"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6DF4305-2C55-40F9-AA97-AE7A3A0FF0AD}" type="datetimeFigureOut">
              <a:rPr lang="fr-FR" smtClean="0"/>
              <a:pPr/>
              <a:t>30/01/2023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D48B839-1A69-4440-98D8-D84108F97C22}"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6DF4305-2C55-40F9-AA97-AE7A3A0FF0AD}" type="datetimeFigureOut">
              <a:rPr lang="fr-FR" smtClean="0"/>
              <a:pPr/>
              <a:t>30/01/2023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D48B839-1A69-4440-98D8-D84108F97C22}"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36DF4305-2C55-40F9-AA97-AE7A3A0FF0AD}" type="datetimeFigureOut">
              <a:rPr lang="fr-FR" smtClean="0"/>
              <a:pPr/>
              <a:t>30/01/2023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D48B839-1A69-4440-98D8-D84108F97C2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DF4305-2C55-40F9-AA97-AE7A3A0FF0AD}" type="datetimeFigureOut">
              <a:rPr lang="fr-FR" smtClean="0"/>
              <a:pPr/>
              <a:t>30/01/2023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D48B839-1A69-4440-98D8-D84108F97C2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6DF4305-2C55-40F9-AA97-AE7A3A0FF0AD}" type="datetimeFigureOut">
              <a:rPr lang="fr-FR" smtClean="0"/>
              <a:pPr/>
              <a:t>30/01/2023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D48B839-1A69-4440-98D8-D84108F97C22}"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6DF4305-2C55-40F9-AA97-AE7A3A0FF0AD}" type="datetimeFigureOut">
              <a:rPr lang="fr-FR" smtClean="0"/>
              <a:pPr/>
              <a:t>30/01/2023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D48B839-1A69-4440-98D8-D84108F97C22}"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F4305-2C55-40F9-AA97-AE7A3A0FF0AD}" type="datetimeFigureOut">
              <a:rPr lang="fr-FR" smtClean="0"/>
              <a:pPr/>
              <a:t>30/01/2023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8B839-1A69-4440-98D8-D84108F97C22}"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1556792"/>
          </a:xfrm>
        </p:spPr>
        <p:txBody>
          <a:bodyPr>
            <a:normAutofit fontScale="90000"/>
          </a:bodyPr>
          <a:lstStyle/>
          <a:p>
            <a:r>
              <a:rPr lang="fr-FR" dirty="0" smtClean="0"/>
              <a:t/>
            </a:r>
            <a:br>
              <a:rPr lang="fr-FR" dirty="0" smtClean="0"/>
            </a:br>
            <a:r>
              <a:rPr lang="fr-FR" dirty="0" smtClean="0"/>
              <a:t>La </a:t>
            </a:r>
            <a:r>
              <a:rPr lang="fr-FR" dirty="0"/>
              <a:t>méthode 8D, ou comment résoudre efficacement vos problèmes !</a:t>
            </a:r>
            <a:br>
              <a:rPr lang="fr-FR" dirty="0"/>
            </a:br>
            <a:endParaRPr lang="fr-FR" dirty="0"/>
          </a:p>
        </p:txBody>
      </p:sp>
      <p:sp>
        <p:nvSpPr>
          <p:cNvPr id="3" name="Sous-titre 2"/>
          <p:cNvSpPr>
            <a:spLocks noGrp="1"/>
          </p:cNvSpPr>
          <p:nvPr>
            <p:ph type="subTitle" idx="1"/>
          </p:nvPr>
        </p:nvSpPr>
        <p:spPr>
          <a:xfrm>
            <a:off x="0" y="1556792"/>
            <a:ext cx="9144000" cy="5301208"/>
          </a:xfrm>
        </p:spPr>
        <p:txBody>
          <a:bodyPr/>
          <a:lstStyle/>
          <a:p>
            <a:endParaRPr lang="fr-FR" dirty="0"/>
          </a:p>
        </p:txBody>
      </p:sp>
      <p:pic>
        <p:nvPicPr>
          <p:cNvPr id="4" name="Image 3" descr="La méthode 8D, ou comment résoudre efficacement vos problèmes !"/>
          <p:cNvPicPr/>
          <p:nvPr/>
        </p:nvPicPr>
        <p:blipFill>
          <a:blip r:embed="rId2" cstate="print"/>
          <a:srcRect/>
          <a:stretch>
            <a:fillRect/>
          </a:stretch>
        </p:blipFill>
        <p:spPr bwMode="auto">
          <a:xfrm>
            <a:off x="0" y="1340768"/>
            <a:ext cx="9144000" cy="55172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188640"/>
            <a:ext cx="9144000" cy="6669360"/>
          </a:xfrm>
        </p:spPr>
        <p:txBody>
          <a:bodyPr>
            <a:normAutofit/>
          </a:bodyPr>
          <a:lstStyle/>
          <a:p>
            <a:pPr algn="l" fontAlgn="base"/>
            <a:r>
              <a:rPr lang="fr-FR" sz="2200" dirty="0" smtClean="0">
                <a:solidFill>
                  <a:schemeClr val="tx1"/>
                </a:solidFill>
                <a:latin typeface="Arial" pitchFamily="34" charset="0"/>
                <a:cs typeface="Arial" pitchFamily="34" charset="0"/>
              </a:rPr>
              <a:t>    Pour </a:t>
            </a:r>
            <a:r>
              <a:rPr lang="fr-FR" sz="2200" dirty="0">
                <a:solidFill>
                  <a:schemeClr val="tx1"/>
                </a:solidFill>
                <a:latin typeface="Arial" pitchFamily="34" charset="0"/>
                <a:cs typeface="Arial" pitchFamily="34" charset="0"/>
              </a:rPr>
              <a:t>identifier les causes primaires, vous devez recenser </a:t>
            </a:r>
            <a:r>
              <a:rPr lang="fr-FR" sz="2200" u="sng" dirty="0">
                <a:solidFill>
                  <a:schemeClr val="tx1"/>
                </a:solidFill>
                <a:latin typeface="Arial" pitchFamily="34" charset="0"/>
                <a:cs typeface="Arial" pitchFamily="34" charset="0"/>
              </a:rPr>
              <a:t>toutes</a:t>
            </a:r>
            <a:r>
              <a:rPr lang="fr-FR" sz="2200" dirty="0">
                <a:solidFill>
                  <a:schemeClr val="tx1"/>
                </a:solidFill>
                <a:latin typeface="Arial" pitchFamily="34" charset="0"/>
                <a:cs typeface="Arial" pitchFamily="34" charset="0"/>
              </a:rPr>
              <a:t> les causes possibles du problème. A ce stade il ne faut pas trier ou éluder certaines causes, elles doivent toutes être analysées</a:t>
            </a:r>
            <a:r>
              <a:rPr lang="fr-FR" sz="2200" dirty="0" smtClean="0">
                <a:solidFill>
                  <a:schemeClr val="tx1"/>
                </a:solidFill>
                <a:latin typeface="Arial" pitchFamily="34" charset="0"/>
                <a:cs typeface="Arial" pitchFamily="34" charset="0"/>
              </a:rPr>
              <a:t>.</a:t>
            </a:r>
          </a:p>
          <a:p>
            <a:pPr algn="l" fontAlgn="base"/>
            <a:endParaRPr lang="fr-FR" sz="2200" dirty="0">
              <a:solidFill>
                <a:schemeClr val="tx1"/>
              </a:solidFill>
              <a:latin typeface="Arial" pitchFamily="34" charset="0"/>
              <a:cs typeface="Arial" pitchFamily="34" charset="0"/>
            </a:endParaRPr>
          </a:p>
          <a:p>
            <a:pPr algn="l" fontAlgn="base"/>
            <a:r>
              <a:rPr lang="fr-FR" sz="2200" dirty="0" smtClean="0">
                <a:solidFill>
                  <a:schemeClr val="tx1"/>
                </a:solidFill>
                <a:latin typeface="Arial" pitchFamily="34" charset="0"/>
                <a:cs typeface="Arial" pitchFamily="34" charset="0"/>
              </a:rPr>
              <a:t>   La </a:t>
            </a:r>
            <a:r>
              <a:rPr lang="fr-FR" sz="2200" dirty="0">
                <a:solidFill>
                  <a:schemeClr val="tx1"/>
                </a:solidFill>
                <a:latin typeface="Arial" pitchFamily="34" charset="0"/>
                <a:cs typeface="Arial" pitchFamily="34" charset="0"/>
              </a:rPr>
              <a:t>recherche des causes peut nécessiter l’observation de faits sur le terrain ou la réalisation d’essais complémentaires. Dans ce cas, il faut clôturer la séance en confiant la réalisation des études complémentaires à certains participants qui devront restituer les résultats de ces études lors de la reprise de la séance de travail</a:t>
            </a:r>
            <a:r>
              <a:rPr lang="fr-FR" sz="2200" dirty="0" smtClean="0">
                <a:solidFill>
                  <a:schemeClr val="tx1"/>
                </a:solidFill>
                <a:latin typeface="Arial" pitchFamily="34" charset="0"/>
                <a:cs typeface="Arial" pitchFamily="34" charset="0"/>
              </a:rPr>
              <a:t>.</a:t>
            </a:r>
          </a:p>
          <a:p>
            <a:pPr algn="l" fontAlgn="base"/>
            <a:endParaRPr lang="fr-FR" sz="2200" dirty="0">
              <a:solidFill>
                <a:schemeClr val="tx1"/>
              </a:solidFill>
              <a:latin typeface="Arial" pitchFamily="34" charset="0"/>
              <a:cs typeface="Arial" pitchFamily="34" charset="0"/>
            </a:endParaRPr>
          </a:p>
          <a:p>
            <a:pPr algn="l" fontAlgn="base"/>
            <a:r>
              <a:rPr lang="fr-FR" sz="2200" dirty="0" smtClean="0">
                <a:solidFill>
                  <a:schemeClr val="tx1"/>
                </a:solidFill>
                <a:latin typeface="Arial" pitchFamily="34" charset="0"/>
                <a:cs typeface="Arial" pitchFamily="34" charset="0"/>
              </a:rPr>
              <a:t>   Lorsque </a:t>
            </a:r>
            <a:r>
              <a:rPr lang="fr-FR" sz="2200" dirty="0">
                <a:solidFill>
                  <a:schemeClr val="tx1"/>
                </a:solidFill>
                <a:latin typeface="Arial" pitchFamily="34" charset="0"/>
                <a:cs typeface="Arial" pitchFamily="34" charset="0"/>
              </a:rPr>
              <a:t>vous estimez avoir fait le tour des causes potentielles, c’est-à-dire que vous êtes arrivé au 5</a:t>
            </a:r>
            <a:r>
              <a:rPr lang="fr-FR" sz="2200" baseline="30000" dirty="0">
                <a:solidFill>
                  <a:schemeClr val="tx1"/>
                </a:solidFill>
                <a:latin typeface="Arial" pitchFamily="34" charset="0"/>
                <a:cs typeface="Arial" pitchFamily="34" charset="0"/>
              </a:rPr>
              <a:t>ème</a:t>
            </a:r>
            <a:r>
              <a:rPr lang="fr-FR" sz="2200" dirty="0">
                <a:solidFill>
                  <a:schemeClr val="tx1"/>
                </a:solidFill>
                <a:latin typeface="Arial" pitchFamily="34" charset="0"/>
                <a:cs typeface="Arial" pitchFamily="34" charset="0"/>
              </a:rPr>
              <a:t> pourquoi, vous pouvez alors les hiérarchiser selon la nature et l’étendue de leurs effets</a:t>
            </a:r>
            <a:r>
              <a:rPr lang="fr-FR" sz="2200" dirty="0" smtClean="0">
                <a:solidFill>
                  <a:schemeClr val="tx1"/>
                </a:solidFill>
                <a:latin typeface="Arial" pitchFamily="34" charset="0"/>
                <a:cs typeface="Arial" pitchFamily="34" charset="0"/>
              </a:rPr>
              <a:t>.</a:t>
            </a:r>
          </a:p>
          <a:p>
            <a:pPr algn="l" fontAlgn="base"/>
            <a:endParaRPr lang="fr-FR" sz="2200" dirty="0">
              <a:solidFill>
                <a:schemeClr val="tx1"/>
              </a:solidFill>
              <a:latin typeface="Arial" pitchFamily="34" charset="0"/>
              <a:cs typeface="Arial" pitchFamily="34" charset="0"/>
            </a:endParaRPr>
          </a:p>
          <a:p>
            <a:pPr algn="l" fontAlgn="base"/>
            <a:r>
              <a:rPr lang="fr-FR" sz="2200" dirty="0" smtClean="0">
                <a:solidFill>
                  <a:schemeClr val="tx1"/>
                </a:solidFill>
                <a:latin typeface="Arial" pitchFamily="34" charset="0"/>
                <a:cs typeface="Arial" pitchFamily="34" charset="0"/>
              </a:rPr>
              <a:t>   Les </a:t>
            </a:r>
            <a:r>
              <a:rPr lang="fr-FR" sz="2200" dirty="0">
                <a:solidFill>
                  <a:schemeClr val="tx1"/>
                </a:solidFill>
                <a:latin typeface="Arial" pitchFamily="34" charset="0"/>
                <a:cs typeface="Arial" pitchFamily="34" charset="0"/>
              </a:rPr>
              <a:t>critères d’analyse utilisés pour l’AMDEC (gravité, fréquence, mode de détection) vous permettent de </a:t>
            </a:r>
            <a:r>
              <a:rPr lang="fr-FR" sz="2200" dirty="0" smtClean="0">
                <a:solidFill>
                  <a:schemeClr val="tx1"/>
                </a:solidFill>
                <a:latin typeface="Arial" pitchFamily="34" charset="0"/>
                <a:cs typeface="Arial" pitchFamily="34" charset="0"/>
              </a:rPr>
              <a:t>coter (apprécier) </a:t>
            </a:r>
            <a:r>
              <a:rPr lang="fr-FR" sz="2200" dirty="0">
                <a:solidFill>
                  <a:schemeClr val="tx1"/>
                </a:solidFill>
                <a:latin typeface="Arial" pitchFamily="34" charset="0"/>
                <a:cs typeface="Arial" pitchFamily="34" charset="0"/>
              </a:rPr>
              <a:t>chaque cause et ainsi de prioriser les actions correctives que vous devrez entreprendre.</a:t>
            </a:r>
          </a:p>
          <a:p>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48680"/>
          </a:xfrm>
        </p:spPr>
        <p:txBody>
          <a:bodyPr>
            <a:noAutofit/>
          </a:bodyPr>
          <a:lstStyle/>
          <a:p>
            <a:r>
              <a:rPr lang="fr-FR" sz="3200" dirty="0" smtClean="0"/>
              <a:t/>
            </a:r>
            <a:br>
              <a:rPr lang="fr-FR" sz="3200" dirty="0" smtClean="0"/>
            </a:br>
            <a:r>
              <a:rPr lang="fr-FR" sz="3200" dirty="0" smtClean="0"/>
              <a:t>Etape </a:t>
            </a:r>
            <a:r>
              <a:rPr lang="fr-FR" sz="3200" dirty="0"/>
              <a:t>5 : Définir et mener les actions correctives</a:t>
            </a:r>
            <a:br>
              <a:rPr lang="fr-FR" sz="3200" dirty="0"/>
            </a:br>
            <a:endParaRPr lang="fr-FR" sz="3200" dirty="0"/>
          </a:p>
        </p:txBody>
      </p:sp>
      <p:sp>
        <p:nvSpPr>
          <p:cNvPr id="3" name="Espace réservé du contenu 2"/>
          <p:cNvSpPr>
            <a:spLocks noGrp="1"/>
          </p:cNvSpPr>
          <p:nvPr>
            <p:ph idx="1"/>
          </p:nvPr>
        </p:nvSpPr>
        <p:spPr>
          <a:xfrm>
            <a:off x="0" y="620688"/>
            <a:ext cx="9144000" cy="6021288"/>
          </a:xfrm>
        </p:spPr>
        <p:txBody>
          <a:bodyPr>
            <a:normAutofit fontScale="55000" lnSpcReduction="20000"/>
          </a:bodyPr>
          <a:lstStyle/>
          <a:p>
            <a:pPr fontAlgn="base">
              <a:buNone/>
            </a:pPr>
            <a:r>
              <a:rPr lang="fr-FR" dirty="0" smtClean="0"/>
              <a:t> </a:t>
            </a:r>
            <a:r>
              <a:rPr lang="fr-FR" sz="3600" dirty="0" smtClean="0"/>
              <a:t>Vous </a:t>
            </a:r>
            <a:r>
              <a:rPr lang="fr-FR" sz="3600" dirty="0"/>
              <a:t>devez ensuite définir et mettre en œuvre les actions correctives visant à éliminer les causes détectées</a:t>
            </a:r>
            <a:r>
              <a:rPr lang="fr-FR" sz="3600" dirty="0" smtClean="0"/>
              <a:t>.</a:t>
            </a:r>
          </a:p>
          <a:p>
            <a:pPr fontAlgn="base">
              <a:buNone/>
            </a:pPr>
            <a:endParaRPr lang="fr-FR" sz="3600" dirty="0"/>
          </a:p>
          <a:p>
            <a:pPr fontAlgn="base">
              <a:buNone/>
            </a:pPr>
            <a:r>
              <a:rPr lang="fr-FR" sz="3600" dirty="0" smtClean="0"/>
              <a:t>  Il </a:t>
            </a:r>
            <a:r>
              <a:rPr lang="fr-FR" sz="3600" dirty="0"/>
              <a:t>est rare de pouvoir éliminer les causes d’un problème avec une seule action. Dans la plupart des cas, vous serez amené à définir plusieurs actions qui devront être planifiées et coordonnées pour corriger les causes du problème et éviter ainsi sa </a:t>
            </a:r>
            <a:r>
              <a:rPr lang="fr-FR" sz="3600" dirty="0" smtClean="0"/>
              <a:t>récidivité (réapparition). </a:t>
            </a:r>
          </a:p>
          <a:p>
            <a:pPr fontAlgn="base">
              <a:buNone/>
            </a:pPr>
            <a:r>
              <a:rPr lang="fr-FR" sz="3600" dirty="0" smtClean="0"/>
              <a:t>  Pour  le faire </a:t>
            </a:r>
            <a:r>
              <a:rPr lang="fr-FR" sz="3600" dirty="0"/>
              <a:t>vous devez :</a:t>
            </a:r>
          </a:p>
          <a:p>
            <a:pPr lvl="1" fontAlgn="base">
              <a:buSzPct val="75000"/>
              <a:buFont typeface="Wingdings" pitchFamily="2" charset="2"/>
              <a:buChar char="q"/>
            </a:pPr>
            <a:r>
              <a:rPr lang="fr-FR" sz="2900" dirty="0"/>
              <a:t>Définir le plan d’actions ;</a:t>
            </a:r>
          </a:p>
          <a:p>
            <a:pPr lvl="1" fontAlgn="base">
              <a:buSzPct val="75000"/>
              <a:buFont typeface="Wingdings" pitchFamily="2" charset="2"/>
              <a:buChar char="q"/>
            </a:pPr>
            <a:r>
              <a:rPr lang="fr-FR" sz="2900" dirty="0"/>
              <a:t>Identifier les délais et responsabilités du traitement ;</a:t>
            </a:r>
          </a:p>
          <a:p>
            <a:pPr lvl="1" fontAlgn="base">
              <a:buSzPct val="75000"/>
              <a:buFont typeface="Wingdings" pitchFamily="2" charset="2"/>
              <a:buChar char="q"/>
            </a:pPr>
            <a:r>
              <a:rPr lang="fr-FR" sz="2900" dirty="0"/>
              <a:t>Définir des critères permettant d’attester l’efficacité des actions correctives entreprises ;</a:t>
            </a:r>
          </a:p>
          <a:p>
            <a:pPr lvl="1" fontAlgn="base">
              <a:buSzPct val="75000"/>
              <a:buFont typeface="Wingdings" pitchFamily="2" charset="2"/>
              <a:buChar char="q"/>
            </a:pPr>
            <a:r>
              <a:rPr lang="fr-FR" sz="2900" dirty="0"/>
              <a:t>Mettre en œuvre les plans d’actions ;</a:t>
            </a:r>
          </a:p>
          <a:p>
            <a:pPr lvl="1" fontAlgn="base">
              <a:buSzPct val="75000"/>
              <a:buFont typeface="Wingdings" pitchFamily="2" charset="2"/>
              <a:buChar char="q"/>
            </a:pPr>
            <a:r>
              <a:rPr lang="fr-FR" sz="2900" dirty="0"/>
              <a:t>Vérifier dans le temps l’efficacité des actions menées</a:t>
            </a:r>
            <a:r>
              <a:rPr lang="fr-FR" sz="2900" dirty="0" smtClean="0"/>
              <a:t>.</a:t>
            </a:r>
          </a:p>
          <a:p>
            <a:pPr lvl="1" fontAlgn="base">
              <a:buSzPct val="75000"/>
              <a:buNone/>
            </a:pPr>
            <a:endParaRPr lang="fr-FR" sz="2500" dirty="0"/>
          </a:p>
          <a:p>
            <a:pPr fontAlgn="base">
              <a:buNone/>
            </a:pPr>
            <a:r>
              <a:rPr lang="fr-FR" sz="2900" dirty="0" smtClean="0"/>
              <a:t> </a:t>
            </a:r>
            <a:r>
              <a:rPr lang="fr-FR" sz="3600" dirty="0" smtClean="0"/>
              <a:t>Il </a:t>
            </a:r>
            <a:r>
              <a:rPr lang="fr-FR" sz="3600" dirty="0"/>
              <a:t>convient de tenir à jour des enregistrements de toutes ces étapes sur un outil dédié (</a:t>
            </a:r>
            <a:r>
              <a:rPr lang="fr-FR" sz="3600" b="1" dirty="0">
                <a:solidFill>
                  <a:srgbClr val="C00000"/>
                </a:solidFill>
              </a:rPr>
              <a:t>fiche 8D</a:t>
            </a:r>
            <a:r>
              <a:rPr lang="fr-FR" sz="3600" dirty="0"/>
              <a:t>) ou dans un outil de suivi général </a:t>
            </a:r>
            <a:r>
              <a:rPr lang="fr-FR" sz="3600" dirty="0" smtClean="0"/>
              <a:t>des </a:t>
            </a:r>
            <a:r>
              <a:rPr lang="fr-FR" sz="3600" dirty="0"/>
              <a:t>non-conformités et </a:t>
            </a:r>
            <a:r>
              <a:rPr lang="fr-FR" sz="3600" dirty="0" smtClean="0"/>
              <a:t>des actions </a:t>
            </a:r>
            <a:r>
              <a:rPr lang="fr-FR" sz="3600" dirty="0"/>
              <a:t>d’amélioration. Vous noterez les principales informations relatives à </a:t>
            </a:r>
            <a:r>
              <a:rPr lang="fr-FR" sz="3600" dirty="0" smtClean="0"/>
              <a:t>:</a:t>
            </a:r>
          </a:p>
          <a:p>
            <a:pPr fontAlgn="base"/>
            <a:endParaRPr lang="fr-FR" sz="2900" dirty="0"/>
          </a:p>
          <a:p>
            <a:pPr lvl="1" fontAlgn="base">
              <a:buSzPct val="75000"/>
              <a:buFont typeface="Wingdings" pitchFamily="2" charset="2"/>
              <a:buChar char="q"/>
            </a:pPr>
            <a:r>
              <a:rPr lang="fr-FR" sz="2500" dirty="0"/>
              <a:t>La description du problème ;</a:t>
            </a:r>
          </a:p>
          <a:p>
            <a:pPr lvl="1" fontAlgn="base">
              <a:buSzPct val="75000"/>
              <a:buFont typeface="Wingdings" pitchFamily="2" charset="2"/>
              <a:buChar char="q"/>
            </a:pPr>
            <a:r>
              <a:rPr lang="fr-FR" sz="2500" dirty="0"/>
              <a:t>Les action(s) immédiate(s) ;</a:t>
            </a:r>
          </a:p>
          <a:p>
            <a:pPr lvl="1" fontAlgn="base">
              <a:buSzPct val="75000"/>
              <a:buFont typeface="Wingdings" pitchFamily="2" charset="2"/>
              <a:buChar char="q"/>
            </a:pPr>
            <a:r>
              <a:rPr lang="fr-FR" sz="2500" dirty="0"/>
              <a:t>Les cause(s) identifiée(s) ;</a:t>
            </a:r>
          </a:p>
          <a:p>
            <a:pPr lvl="1" fontAlgn="base">
              <a:buSzPct val="75000"/>
              <a:buFont typeface="Wingdings" pitchFamily="2" charset="2"/>
              <a:buChar char="q"/>
            </a:pPr>
            <a:r>
              <a:rPr lang="fr-FR" sz="2500" dirty="0"/>
              <a:t>Le détail des actions correctives ;</a:t>
            </a:r>
          </a:p>
          <a:p>
            <a:pPr lvl="1" fontAlgn="base">
              <a:buSzPct val="75000"/>
              <a:buFont typeface="Wingdings" pitchFamily="2" charset="2"/>
              <a:buChar char="q"/>
            </a:pPr>
            <a:r>
              <a:rPr lang="fr-FR" sz="2500" dirty="0"/>
              <a:t>Les critères d’efficacités, objectifs à atteindre ;</a:t>
            </a:r>
          </a:p>
          <a:p>
            <a:pPr lvl="1" fontAlgn="base">
              <a:buSzPct val="75000"/>
              <a:buFont typeface="Wingdings" pitchFamily="2" charset="2"/>
              <a:buChar char="q"/>
            </a:pPr>
            <a:r>
              <a:rPr lang="fr-FR" sz="2500" dirty="0"/>
              <a:t>Les résultats de la mise en œuvre de </a:t>
            </a:r>
            <a:r>
              <a:rPr lang="fr-FR" sz="2500" dirty="0" smtClean="0"/>
              <a:t>l’ </a:t>
            </a:r>
            <a:r>
              <a:rPr lang="fr-FR" sz="2500" dirty="0"/>
              <a:t>(des) </a:t>
            </a:r>
            <a:r>
              <a:rPr lang="fr-FR" sz="2500" dirty="0" smtClean="0"/>
              <a:t>action(s</a:t>
            </a:r>
            <a:r>
              <a:rPr lang="fr-FR" sz="2500" dirty="0"/>
              <a:t>).</a:t>
            </a:r>
          </a:p>
          <a:p>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496" y="116632"/>
            <a:ext cx="8856984" cy="648072"/>
          </a:xfrm>
        </p:spPr>
        <p:txBody>
          <a:bodyPr>
            <a:noAutofit/>
          </a:bodyPr>
          <a:lstStyle/>
          <a:p>
            <a:r>
              <a:rPr lang="fr-FR" sz="3200" dirty="0" smtClean="0"/>
              <a:t/>
            </a:r>
            <a:br>
              <a:rPr lang="fr-FR" sz="3200" dirty="0" smtClean="0"/>
            </a:br>
            <a:r>
              <a:rPr lang="fr-FR" sz="3200" dirty="0" smtClean="0"/>
              <a:t>Etape </a:t>
            </a:r>
            <a:r>
              <a:rPr lang="fr-FR" sz="3200" dirty="0"/>
              <a:t>6 : Mesurer l’efficacité des actions correctives</a:t>
            </a:r>
            <a:br>
              <a:rPr lang="fr-FR" sz="3200" dirty="0"/>
            </a:br>
            <a:endParaRPr lang="fr-FR" sz="3200" dirty="0"/>
          </a:p>
        </p:txBody>
      </p:sp>
      <p:sp>
        <p:nvSpPr>
          <p:cNvPr id="3" name="Espace réservé du contenu 2"/>
          <p:cNvSpPr>
            <a:spLocks noGrp="1"/>
          </p:cNvSpPr>
          <p:nvPr>
            <p:ph idx="1"/>
          </p:nvPr>
        </p:nvSpPr>
        <p:spPr>
          <a:xfrm>
            <a:off x="0" y="1340768"/>
            <a:ext cx="9144000" cy="5400599"/>
          </a:xfrm>
        </p:spPr>
        <p:txBody>
          <a:bodyPr/>
          <a:lstStyle/>
          <a:p>
            <a:pPr fontAlgn="base">
              <a:buNone/>
            </a:pPr>
            <a:endParaRPr lang="fr-FR" sz="2500" dirty="0"/>
          </a:p>
          <a:p>
            <a:pPr fontAlgn="base"/>
            <a:r>
              <a:rPr lang="fr-FR" sz="2500" dirty="0" smtClean="0"/>
              <a:t>Une </a:t>
            </a:r>
            <a:r>
              <a:rPr lang="fr-FR" sz="2500" dirty="0"/>
              <a:t>fois les </a:t>
            </a:r>
            <a:r>
              <a:rPr lang="fr-FR" sz="2500" dirty="0" smtClean="0"/>
              <a:t>actions sont </a:t>
            </a:r>
            <a:r>
              <a:rPr lang="fr-FR" sz="2500" dirty="0"/>
              <a:t>menées, vous devrez en évaluer l’efficacité. Il s’agit de vous assurer que le problème d’origine et ses effets ne sont pas réapparus. Cette évaluation peut se faire avec la réalisation </a:t>
            </a:r>
            <a:r>
              <a:rPr lang="fr-FR" sz="2500" dirty="0" smtClean="0"/>
              <a:t>de </a:t>
            </a:r>
            <a:r>
              <a:rPr lang="fr-FR" sz="2500" dirty="0"/>
              <a:t>tests, de contrôles ou d’expériences</a:t>
            </a:r>
            <a:r>
              <a:rPr lang="fr-FR" sz="2500" dirty="0" smtClean="0"/>
              <a:t>.</a:t>
            </a:r>
          </a:p>
          <a:p>
            <a:pPr fontAlgn="base">
              <a:buNone/>
            </a:pPr>
            <a:endParaRPr lang="fr-FR" sz="2500" dirty="0"/>
          </a:p>
          <a:p>
            <a:pPr fontAlgn="base"/>
            <a:r>
              <a:rPr lang="fr-FR" sz="2500" dirty="0"/>
              <a:t>Si les objectifs attendus ne sont pas atteints, il faut alors réunir à nouveau le groupe de travail pour en analyser les raisons et entreprendre les actions qui s’imposent.</a:t>
            </a:r>
          </a:p>
          <a:p>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0" cy="764704"/>
          </a:xfrm>
        </p:spPr>
        <p:txBody>
          <a:bodyPr>
            <a:noAutofit/>
          </a:bodyPr>
          <a:lstStyle/>
          <a:p>
            <a:r>
              <a:rPr lang="fr-FR" sz="3200" dirty="0" smtClean="0"/>
              <a:t/>
            </a:r>
            <a:br>
              <a:rPr lang="fr-FR" sz="3200" dirty="0" smtClean="0"/>
            </a:br>
            <a:r>
              <a:rPr lang="fr-FR" sz="3200" dirty="0" smtClean="0"/>
              <a:t>Etape </a:t>
            </a:r>
            <a:r>
              <a:rPr lang="fr-FR" sz="3200" dirty="0"/>
              <a:t>7 : Standardiser les actions d’amélioration</a:t>
            </a:r>
            <a:br>
              <a:rPr lang="fr-FR" sz="3200" dirty="0"/>
            </a:br>
            <a:endParaRPr lang="fr-FR" sz="3200" dirty="0"/>
          </a:p>
        </p:txBody>
      </p:sp>
      <p:sp>
        <p:nvSpPr>
          <p:cNvPr id="3" name="Espace réservé du contenu 2"/>
          <p:cNvSpPr>
            <a:spLocks noGrp="1"/>
          </p:cNvSpPr>
          <p:nvPr>
            <p:ph idx="1"/>
          </p:nvPr>
        </p:nvSpPr>
        <p:spPr>
          <a:xfrm>
            <a:off x="179512" y="908720"/>
            <a:ext cx="8856984" cy="5760640"/>
          </a:xfrm>
        </p:spPr>
        <p:txBody>
          <a:bodyPr>
            <a:normAutofit fontScale="92500" lnSpcReduction="20000"/>
          </a:bodyPr>
          <a:lstStyle/>
          <a:p>
            <a:pPr fontAlgn="base">
              <a:buNone/>
            </a:pPr>
            <a:r>
              <a:rPr lang="fr-FR" sz="2600" dirty="0" smtClean="0"/>
              <a:t>Après </a:t>
            </a:r>
            <a:r>
              <a:rPr lang="fr-FR" sz="2600" dirty="0"/>
              <a:t>avoir évalué l’efficacité des actions correctives entreprises, le groupe de travail doit réfléchir aux possibilités de déploiement de ces actions sur des situations, des produits ou des processus similaires. Il s’agit de standardiser les actions correctives efficaces</a:t>
            </a:r>
            <a:r>
              <a:rPr lang="fr-FR" sz="2600" dirty="0" smtClean="0"/>
              <a:t>.</a:t>
            </a:r>
          </a:p>
          <a:p>
            <a:pPr fontAlgn="base">
              <a:buNone/>
            </a:pPr>
            <a:endParaRPr lang="fr-FR" sz="2600" dirty="0"/>
          </a:p>
          <a:p>
            <a:pPr fontAlgn="base">
              <a:buNone/>
            </a:pPr>
            <a:r>
              <a:rPr lang="fr-FR" sz="2600" dirty="0"/>
              <a:t>Dans ce cas, les actions à entreprendre ne seront pas correctives (puisqu’il n’y a pas encore de problème) mais préventives. Leurs modalités de mise en œuvre sont semblables à celles établies pour les actions correctives</a:t>
            </a:r>
            <a:r>
              <a:rPr lang="fr-FR" sz="2600" dirty="0" smtClean="0"/>
              <a:t>.</a:t>
            </a:r>
          </a:p>
          <a:p>
            <a:pPr fontAlgn="base">
              <a:buNone/>
            </a:pPr>
            <a:endParaRPr lang="fr-FR" sz="2600" dirty="0"/>
          </a:p>
          <a:p>
            <a:pPr fontAlgn="base">
              <a:buNone/>
            </a:pPr>
            <a:r>
              <a:rPr lang="fr-FR" sz="2600" dirty="0"/>
              <a:t>Parmi les actions préventives habituellement entreprises on note :</a:t>
            </a:r>
          </a:p>
          <a:p>
            <a:pPr lvl="2" fontAlgn="base">
              <a:buSzPct val="75000"/>
              <a:buFont typeface="Wingdings" pitchFamily="2" charset="2"/>
              <a:buChar char="q"/>
            </a:pPr>
            <a:r>
              <a:rPr lang="fr-FR" dirty="0"/>
              <a:t>La mise à jour documentaire (procédures, instructions) ;</a:t>
            </a:r>
          </a:p>
          <a:p>
            <a:pPr lvl="2" fontAlgn="base">
              <a:buSzPct val="75000"/>
              <a:buFont typeface="Wingdings" pitchFamily="2" charset="2"/>
              <a:buChar char="q"/>
            </a:pPr>
            <a:r>
              <a:rPr lang="fr-FR" dirty="0"/>
              <a:t>La mise à jour des méthodes et outils (plans, procédés, outillages, </a:t>
            </a:r>
            <a:r>
              <a:rPr lang="fr-FR" dirty="0" smtClean="0"/>
              <a:t>etc.…) </a:t>
            </a:r>
            <a:r>
              <a:rPr lang="fr-FR" dirty="0"/>
              <a:t>;</a:t>
            </a:r>
          </a:p>
          <a:p>
            <a:pPr lvl="2" fontAlgn="base">
              <a:buSzPct val="75000"/>
              <a:buFont typeface="Wingdings" pitchFamily="2" charset="2"/>
              <a:buChar char="q"/>
            </a:pPr>
            <a:r>
              <a:rPr lang="fr-FR" dirty="0"/>
              <a:t>La formation du personnel ;</a:t>
            </a:r>
          </a:p>
          <a:p>
            <a:pPr lvl="2" fontAlgn="base">
              <a:buSzPct val="75000"/>
              <a:buFont typeface="Wingdings" pitchFamily="2" charset="2"/>
              <a:buChar char="q"/>
            </a:pPr>
            <a:r>
              <a:rPr lang="fr-FR" dirty="0"/>
              <a:t>La modification des infrastructures.</a:t>
            </a:r>
          </a:p>
          <a:p>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052736"/>
          </a:xfrm>
        </p:spPr>
        <p:txBody>
          <a:bodyPr>
            <a:normAutofit fontScale="90000"/>
          </a:bodyPr>
          <a:lstStyle/>
          <a:p>
            <a:r>
              <a:rPr lang="fr-FR" sz="3300" dirty="0" smtClean="0"/>
              <a:t/>
            </a:r>
            <a:br>
              <a:rPr lang="fr-FR" sz="3300" dirty="0" smtClean="0"/>
            </a:br>
            <a:r>
              <a:rPr lang="fr-FR" sz="3600" dirty="0" smtClean="0"/>
              <a:t>Etape </a:t>
            </a:r>
            <a:r>
              <a:rPr lang="fr-FR" sz="3600" dirty="0"/>
              <a:t>8 : Féliciter le groupe de travail pour sa contribution</a:t>
            </a:r>
            <a:r>
              <a:rPr lang="fr-FR" dirty="0"/>
              <a:t/>
            </a:r>
            <a:br>
              <a:rPr lang="fr-FR" dirty="0"/>
            </a:br>
            <a:endParaRPr lang="fr-FR" dirty="0"/>
          </a:p>
        </p:txBody>
      </p:sp>
      <p:sp>
        <p:nvSpPr>
          <p:cNvPr id="3" name="Espace réservé du contenu 2"/>
          <p:cNvSpPr>
            <a:spLocks noGrp="1"/>
          </p:cNvSpPr>
          <p:nvPr>
            <p:ph idx="1"/>
          </p:nvPr>
        </p:nvSpPr>
        <p:spPr>
          <a:xfrm>
            <a:off x="72008" y="1124744"/>
            <a:ext cx="8964488" cy="5472608"/>
          </a:xfrm>
        </p:spPr>
        <p:txBody>
          <a:bodyPr>
            <a:normAutofit lnSpcReduction="10000"/>
          </a:bodyPr>
          <a:lstStyle/>
          <a:p>
            <a:pPr fontAlgn="base">
              <a:buNone/>
            </a:pPr>
            <a:r>
              <a:rPr lang="fr-FR" sz="2600" dirty="0" smtClean="0"/>
              <a:t>La </a:t>
            </a:r>
            <a:r>
              <a:rPr lang="fr-FR" sz="2600" dirty="0"/>
              <a:t>démarche 8D demande du temps et des efforts. Il est impératif de remercier les participants pour leur contribution</a:t>
            </a:r>
            <a:r>
              <a:rPr lang="fr-FR" sz="2600" dirty="0" smtClean="0"/>
              <a:t>.</a:t>
            </a:r>
          </a:p>
          <a:p>
            <a:pPr fontAlgn="base">
              <a:buNone/>
            </a:pPr>
            <a:endParaRPr lang="fr-FR" sz="2600" dirty="0"/>
          </a:p>
          <a:p>
            <a:pPr fontAlgn="base">
              <a:buNone/>
            </a:pPr>
            <a:r>
              <a:rPr lang="fr-FR" sz="2600" dirty="0"/>
              <a:t>Il convient de clôturer la démarche en rappelant les principaux points de l’analyse :</a:t>
            </a:r>
          </a:p>
          <a:p>
            <a:pPr lvl="2" fontAlgn="base">
              <a:buSzPct val="75000"/>
              <a:buFont typeface="Wingdings" pitchFamily="2" charset="2"/>
              <a:buChar char="q"/>
            </a:pPr>
            <a:r>
              <a:rPr lang="fr-FR" dirty="0"/>
              <a:t>Les bonnes pratiques mises en œuvre et les moins bonnes ;</a:t>
            </a:r>
          </a:p>
          <a:p>
            <a:pPr lvl="2" fontAlgn="base">
              <a:buSzPct val="75000"/>
              <a:buFont typeface="Wingdings" pitchFamily="2" charset="2"/>
              <a:buChar char="q"/>
            </a:pPr>
            <a:r>
              <a:rPr lang="fr-FR" dirty="0"/>
              <a:t>Les résultats obtenus ;</a:t>
            </a:r>
          </a:p>
          <a:p>
            <a:pPr lvl="2" fontAlgn="base">
              <a:buSzPct val="75000"/>
              <a:buFont typeface="Wingdings" pitchFamily="2" charset="2"/>
              <a:buChar char="q"/>
            </a:pPr>
            <a:r>
              <a:rPr lang="fr-FR" dirty="0"/>
              <a:t>Les difficultés rencontrées</a:t>
            </a:r>
            <a:r>
              <a:rPr lang="fr-FR" dirty="0" smtClean="0"/>
              <a:t>.</a:t>
            </a:r>
          </a:p>
          <a:p>
            <a:pPr fontAlgn="base">
              <a:buNone/>
            </a:pPr>
            <a:endParaRPr lang="fr-FR" sz="2400" dirty="0" smtClean="0"/>
          </a:p>
          <a:p>
            <a:pPr fontAlgn="base">
              <a:buNone/>
            </a:pPr>
            <a:r>
              <a:rPr lang="fr-FR" sz="2400" dirty="0" smtClean="0"/>
              <a:t>Chaque </a:t>
            </a:r>
            <a:r>
              <a:rPr lang="fr-FR" sz="2400" dirty="0"/>
              <a:t>participant doit être tenu informé des suites de la démarche, même ceux qui ne sont pas intégrés au suivi des plans d’actions. </a:t>
            </a:r>
            <a:r>
              <a:rPr lang="fr-FR" sz="2400" dirty="0" smtClean="0"/>
              <a:t>la </a:t>
            </a:r>
            <a:r>
              <a:rPr lang="fr-FR" sz="2400" dirty="0"/>
              <a:t>motivation des individus et donc de la pérennité de vos analyses 8D, qui sans la collaboration des acteurs ne peuvent être menées</a:t>
            </a:r>
            <a:r>
              <a:rPr lang="fr-FR" sz="2400" dirty="0" smtClean="0"/>
              <a:t>.</a:t>
            </a:r>
            <a:endParaRPr lang="fr-FR"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2420888"/>
            <a:ext cx="8424936" cy="1754326"/>
          </a:xfrm>
          <a:prstGeom prst="rect">
            <a:avLst/>
          </a:prstGeom>
          <a:noFill/>
        </p:spPr>
        <p:txBody>
          <a:bodyPr wrap="square" lIns="91440" tIns="45720" rIns="91440" bIns="45720">
            <a:spAutoFit/>
          </a:bodyPr>
          <a:lstStyle/>
          <a:p>
            <a:pPr algn="ctr"/>
            <a:r>
              <a:rPr lang="fr-FR"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MERCI POUR VOTRE ATTENTION </a:t>
            </a:r>
            <a:endParaRPr lang="fr-FR"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0" y="0"/>
            <a:ext cx="9144000" cy="6858000"/>
          </a:xfrm>
        </p:spPr>
        <p:txBody>
          <a:bodyPr/>
          <a:lstStyle/>
          <a:p>
            <a:pPr fontAlgn="base"/>
            <a:endParaRPr lang="fr-FR" dirty="0" smtClean="0"/>
          </a:p>
          <a:p>
            <a:pPr fontAlgn="base"/>
            <a:endParaRPr lang="fr-FR" sz="2800" dirty="0" smtClean="0">
              <a:latin typeface="Arial" pitchFamily="34" charset="0"/>
              <a:cs typeface="Arial" pitchFamily="34" charset="0"/>
            </a:endParaRPr>
          </a:p>
          <a:p>
            <a:pPr fontAlgn="base"/>
            <a:r>
              <a:rPr lang="fr-FR" sz="2800" dirty="0" smtClean="0">
                <a:latin typeface="Arial" pitchFamily="34" charset="0"/>
                <a:cs typeface="Arial" pitchFamily="34" charset="0"/>
              </a:rPr>
              <a:t>Que </a:t>
            </a:r>
            <a:r>
              <a:rPr lang="fr-FR" sz="2800" dirty="0">
                <a:latin typeface="Arial" pitchFamily="34" charset="0"/>
                <a:cs typeface="Arial" pitchFamily="34" charset="0"/>
              </a:rPr>
              <a:t>vous soyez confronté à </a:t>
            </a:r>
            <a:r>
              <a:rPr lang="fr-FR" sz="2800" dirty="0" smtClean="0">
                <a:latin typeface="Arial" pitchFamily="34" charset="0"/>
                <a:cs typeface="Arial" pitchFamily="34" charset="0"/>
              </a:rPr>
              <a:t>un </a:t>
            </a:r>
            <a:r>
              <a:rPr lang="fr-FR" sz="2800" dirty="0">
                <a:latin typeface="Arial" pitchFamily="34" charset="0"/>
                <a:cs typeface="Arial" pitchFamily="34" charset="0"/>
              </a:rPr>
              <a:t>problème produit ou d’organisation, la méthode 8D, pour 8 « do » (les 8 actions à réaliser), vous permet de corriger efficacement tout problème rencontré</a:t>
            </a:r>
            <a:r>
              <a:rPr lang="fr-FR" sz="2800" dirty="0" smtClean="0">
                <a:latin typeface="Arial" pitchFamily="34" charset="0"/>
                <a:cs typeface="Arial" pitchFamily="34" charset="0"/>
              </a:rPr>
              <a:t>.</a:t>
            </a:r>
          </a:p>
          <a:p>
            <a:pPr fontAlgn="base"/>
            <a:endParaRPr lang="fr-FR" sz="2800" dirty="0">
              <a:latin typeface="Arial" pitchFamily="34" charset="0"/>
              <a:cs typeface="Arial" pitchFamily="34" charset="0"/>
            </a:endParaRPr>
          </a:p>
          <a:p>
            <a:pPr fontAlgn="base"/>
            <a:r>
              <a:rPr lang="fr-FR" sz="2800" dirty="0">
                <a:latin typeface="Arial" pitchFamily="34" charset="0"/>
                <a:cs typeface="Arial" pitchFamily="34" charset="0"/>
              </a:rPr>
              <a:t>La méthode 8D est performante car </a:t>
            </a:r>
            <a:r>
              <a:rPr lang="fr-FR" sz="2800" dirty="0" smtClean="0">
                <a:latin typeface="Arial" pitchFamily="34" charset="0"/>
                <a:cs typeface="Arial" pitchFamily="34" charset="0"/>
              </a:rPr>
              <a:t>elle est </a:t>
            </a:r>
            <a:r>
              <a:rPr lang="fr-FR" sz="2800" dirty="0">
                <a:latin typeface="Arial" pitchFamily="34" charset="0"/>
                <a:cs typeface="Arial" pitchFamily="34" charset="0"/>
              </a:rPr>
              <a:t>collaborative, elle s’appuie sur l’expérience des acteurs concernés, elle fournit un cadre standard de résolution de problème et permet de remonter jusqu’aux causes profondes pour éviter que les problèmes ne réapparaissent.</a:t>
            </a:r>
          </a:p>
          <a:p>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lstStyle/>
          <a:p>
            <a:pPr fontAlgn="base">
              <a:buNone/>
            </a:pPr>
            <a:endParaRPr lang="fr-FR" sz="2800" dirty="0" smtClean="0"/>
          </a:p>
          <a:p>
            <a:pPr fontAlgn="base">
              <a:buNone/>
            </a:pPr>
            <a:r>
              <a:rPr lang="fr-FR" sz="2800" dirty="0" smtClean="0"/>
              <a:t>Nous </a:t>
            </a:r>
            <a:r>
              <a:rPr lang="fr-FR" sz="2800" dirty="0"/>
              <a:t>décrirons ici les 8 étapes de la méthode </a:t>
            </a:r>
            <a:r>
              <a:rPr lang="fr-FR" sz="2800" dirty="0" smtClean="0"/>
              <a:t>:</a:t>
            </a:r>
          </a:p>
          <a:p>
            <a:pPr fontAlgn="base">
              <a:buNone/>
            </a:pPr>
            <a:endParaRPr lang="fr-FR" sz="2800" dirty="0"/>
          </a:p>
          <a:p>
            <a:pPr marL="514350" lvl="0" indent="-514350" fontAlgn="base">
              <a:buFont typeface="+mj-lt"/>
              <a:buAutoNum type="arabicPeriod"/>
            </a:pPr>
            <a:r>
              <a:rPr lang="fr-FR" sz="2800" dirty="0"/>
              <a:t>Définir le groupe de travail ;</a:t>
            </a:r>
          </a:p>
          <a:p>
            <a:pPr marL="514350" lvl="0" indent="-514350" fontAlgn="base">
              <a:buFont typeface="+mj-lt"/>
              <a:buAutoNum type="arabicPeriod"/>
            </a:pPr>
            <a:r>
              <a:rPr lang="fr-FR" sz="2800" dirty="0"/>
              <a:t>Décrire le problème ;</a:t>
            </a:r>
          </a:p>
          <a:p>
            <a:pPr marL="514350" lvl="0" indent="-514350" fontAlgn="base">
              <a:buFont typeface="+mj-lt"/>
              <a:buAutoNum type="arabicPeriod"/>
            </a:pPr>
            <a:r>
              <a:rPr lang="fr-FR" sz="2800" dirty="0"/>
              <a:t>Définir les actions de correction immédiates ;</a:t>
            </a:r>
          </a:p>
          <a:p>
            <a:pPr marL="514350" lvl="0" indent="-514350" fontAlgn="base">
              <a:buFont typeface="+mj-lt"/>
              <a:buAutoNum type="arabicPeriod"/>
            </a:pPr>
            <a:r>
              <a:rPr lang="fr-FR" sz="2800" dirty="0"/>
              <a:t>Déterminer les causes réelles du problème ;</a:t>
            </a:r>
          </a:p>
          <a:p>
            <a:pPr marL="514350" lvl="0" indent="-514350" fontAlgn="base">
              <a:buFont typeface="+mj-lt"/>
              <a:buAutoNum type="arabicPeriod"/>
            </a:pPr>
            <a:r>
              <a:rPr lang="fr-FR" sz="2800" dirty="0"/>
              <a:t>Déterminer les actions correctives ;</a:t>
            </a:r>
          </a:p>
          <a:p>
            <a:pPr marL="514350" lvl="0" indent="-514350" fontAlgn="base">
              <a:buFont typeface="+mj-lt"/>
              <a:buAutoNum type="arabicPeriod"/>
            </a:pPr>
            <a:r>
              <a:rPr lang="fr-FR" sz="2800" dirty="0"/>
              <a:t>Déployer et valider les actions correctives ;</a:t>
            </a:r>
          </a:p>
          <a:p>
            <a:pPr marL="514350" lvl="0" indent="-514350" fontAlgn="base">
              <a:buFont typeface="+mj-lt"/>
              <a:buAutoNum type="arabicPeriod"/>
            </a:pPr>
            <a:r>
              <a:rPr lang="fr-FR" sz="2800" dirty="0"/>
              <a:t>Déterminer les actions préventives permettant d’éviter toute récidive </a:t>
            </a:r>
            <a:r>
              <a:rPr lang="fr-FR" sz="2800" dirty="0" smtClean="0"/>
              <a:t>(réapparition);</a:t>
            </a:r>
            <a:endParaRPr lang="fr-FR" sz="2800" dirty="0"/>
          </a:p>
          <a:p>
            <a:pPr marL="514350" lvl="0" indent="-514350" fontAlgn="base">
              <a:buFont typeface="+mj-lt"/>
              <a:buAutoNum type="arabicPeriod"/>
            </a:pPr>
            <a:r>
              <a:rPr lang="fr-FR" sz="2800" dirty="0"/>
              <a:t>Dire merci, féliciter et encourager le groupe de travail.</a:t>
            </a:r>
          </a:p>
          <a:p>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417638"/>
          </a:xfrm>
        </p:spPr>
        <p:txBody>
          <a:bodyPr>
            <a:normAutofit fontScale="90000"/>
          </a:bodyPr>
          <a:lstStyle/>
          <a:p>
            <a:r>
              <a:rPr lang="fr-FR" dirty="0"/>
              <a:t>ETAPE 1 : Initialiser la démarche</a:t>
            </a:r>
            <a:br>
              <a:rPr lang="fr-FR" dirty="0"/>
            </a:br>
            <a:endParaRPr lang="fr-FR" dirty="0"/>
          </a:p>
        </p:txBody>
      </p:sp>
      <p:sp>
        <p:nvSpPr>
          <p:cNvPr id="3" name="Espace réservé du contenu 2"/>
          <p:cNvSpPr>
            <a:spLocks noGrp="1"/>
          </p:cNvSpPr>
          <p:nvPr>
            <p:ph idx="1"/>
          </p:nvPr>
        </p:nvSpPr>
        <p:spPr>
          <a:xfrm>
            <a:off x="0" y="764704"/>
            <a:ext cx="9144000" cy="6093296"/>
          </a:xfrm>
        </p:spPr>
        <p:txBody>
          <a:bodyPr>
            <a:normAutofit/>
          </a:bodyPr>
          <a:lstStyle/>
          <a:p>
            <a:pPr marL="514350" indent="-514350" fontAlgn="base">
              <a:buFont typeface="+mj-lt"/>
              <a:buAutoNum type="arabicPeriod"/>
            </a:pPr>
            <a:r>
              <a:rPr lang="fr-FR" b="1" dirty="0"/>
              <a:t>Constituer le groupe de </a:t>
            </a:r>
            <a:r>
              <a:rPr lang="fr-FR" b="1" dirty="0" smtClean="0"/>
              <a:t>travail:</a:t>
            </a:r>
          </a:p>
          <a:p>
            <a:pPr fontAlgn="base">
              <a:buNone/>
            </a:pPr>
            <a:r>
              <a:rPr lang="fr-FR" sz="2700" dirty="0" smtClean="0"/>
              <a:t>	La </a:t>
            </a:r>
            <a:r>
              <a:rPr lang="fr-FR" sz="2700" dirty="0"/>
              <a:t>première étape consiste à désigner le groupe de travail en fonction de critères tels que </a:t>
            </a:r>
            <a:r>
              <a:rPr lang="fr-FR" sz="2700" dirty="0" smtClean="0"/>
              <a:t>:</a:t>
            </a:r>
          </a:p>
          <a:p>
            <a:pPr fontAlgn="base"/>
            <a:endParaRPr lang="fr-FR" sz="2700" dirty="0"/>
          </a:p>
          <a:p>
            <a:pPr lvl="0" fontAlgn="base"/>
            <a:r>
              <a:rPr lang="fr-FR" sz="2700" dirty="0"/>
              <a:t>La connaissance et l’expérience de la problématique ;</a:t>
            </a:r>
          </a:p>
          <a:p>
            <a:pPr lvl="0" fontAlgn="base"/>
            <a:r>
              <a:rPr lang="fr-FR" sz="2700" dirty="0"/>
              <a:t>La disponibilité des personnes ;</a:t>
            </a:r>
          </a:p>
          <a:p>
            <a:pPr lvl="0" fontAlgn="base"/>
            <a:r>
              <a:rPr lang="fr-FR" sz="2700" dirty="0"/>
              <a:t>La faculté des personnes à travailler collectivement.</a:t>
            </a:r>
          </a:p>
          <a:p>
            <a:pPr fontAlgn="base"/>
            <a:r>
              <a:rPr lang="fr-FR" sz="2700" dirty="0"/>
              <a:t>La taille du groupe dépendra de la nature et de la complexité du problème. La plupart du temps, un problème a souvent des origines et </a:t>
            </a:r>
            <a:r>
              <a:rPr lang="fr-FR" sz="2700" dirty="0" smtClean="0"/>
              <a:t>des conséquences </a:t>
            </a:r>
            <a:r>
              <a:rPr lang="fr-FR" sz="2700" dirty="0"/>
              <a:t>transversales, il n’est rarement </a:t>
            </a:r>
            <a:r>
              <a:rPr lang="fr-FR" sz="2700" dirty="0" smtClean="0"/>
              <a:t>circonscrit (limité) qu’à </a:t>
            </a:r>
            <a:r>
              <a:rPr lang="fr-FR" sz="2700" dirty="0"/>
              <a:t>un seul processus ou service, vous devez donc solliciter toutes les fonctions concernées.</a:t>
            </a:r>
          </a:p>
          <a:p>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88640"/>
            <a:ext cx="9144000" cy="6669360"/>
          </a:xfrm>
        </p:spPr>
        <p:txBody>
          <a:bodyPr/>
          <a:lstStyle/>
          <a:p>
            <a:pPr marL="514350" indent="-514350" fontAlgn="base">
              <a:buNone/>
            </a:pPr>
            <a:r>
              <a:rPr lang="fr-FR" b="1" dirty="0" smtClean="0"/>
              <a:t>2.Désigner l’animateur:</a:t>
            </a:r>
          </a:p>
          <a:p>
            <a:pPr marL="514350" indent="-514350" fontAlgn="base">
              <a:buNone/>
            </a:pPr>
            <a:endParaRPr lang="fr-FR" dirty="0" smtClean="0"/>
          </a:p>
          <a:p>
            <a:pPr fontAlgn="base"/>
            <a:r>
              <a:rPr lang="fr-FR" dirty="0" smtClean="0"/>
              <a:t>Le </a:t>
            </a:r>
            <a:r>
              <a:rPr lang="fr-FR" dirty="0"/>
              <a:t>groupe de travail doit être piloté par un facilitateur, un animateur et modérateur chargé de l’animation du groupe et du suivi des </a:t>
            </a:r>
            <a:r>
              <a:rPr lang="fr-FR" dirty="0" smtClean="0"/>
              <a:t>résultats.</a:t>
            </a:r>
          </a:p>
          <a:p>
            <a:pPr fontAlgn="base">
              <a:buNone/>
            </a:pPr>
            <a:endParaRPr lang="fr-FR" dirty="0"/>
          </a:p>
          <a:p>
            <a:pPr fontAlgn="base"/>
            <a:r>
              <a:rPr lang="fr-FR" dirty="0"/>
              <a:t>Cette personne n’est pas nécessairement le responsable qualité. Au contraire, par souci de responsabilisation, on choisira l’animateur parmi les fonctions représentées dans le groupe et bien évidemment on ne choisira pas toujours les mêmes.</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fontAlgn="base">
              <a:buNone/>
            </a:pPr>
            <a:r>
              <a:rPr lang="fr-FR" b="1" dirty="0" smtClean="0"/>
              <a:t>3.Définir </a:t>
            </a:r>
            <a:r>
              <a:rPr lang="fr-FR" b="1" dirty="0"/>
              <a:t>et présenter la </a:t>
            </a:r>
            <a:r>
              <a:rPr lang="fr-FR" b="1" dirty="0" smtClean="0"/>
              <a:t>méthodologie:</a:t>
            </a:r>
          </a:p>
          <a:p>
            <a:pPr fontAlgn="base">
              <a:buNone/>
            </a:pPr>
            <a:r>
              <a:rPr lang="fr-FR" sz="2700" dirty="0" smtClean="0"/>
              <a:t>	Une </a:t>
            </a:r>
            <a:r>
              <a:rPr lang="fr-FR" sz="2700" dirty="0"/>
              <a:t>fois le groupe de travail </a:t>
            </a:r>
            <a:r>
              <a:rPr lang="fr-FR" sz="2700" dirty="0" smtClean="0"/>
              <a:t>est constitué </a:t>
            </a:r>
            <a:r>
              <a:rPr lang="fr-FR" sz="2700" dirty="0"/>
              <a:t>et l’animateur </a:t>
            </a:r>
            <a:r>
              <a:rPr lang="fr-FR" sz="2700" dirty="0" smtClean="0"/>
              <a:t> est désigné</a:t>
            </a:r>
            <a:r>
              <a:rPr lang="fr-FR" sz="2700" dirty="0"/>
              <a:t>, vous devez leur présenter la méthodologie qui sera suivie pour l’analyse.</a:t>
            </a:r>
          </a:p>
          <a:p>
            <a:pPr fontAlgn="base"/>
            <a:r>
              <a:rPr lang="fr-FR" sz="2700" dirty="0"/>
              <a:t>Pour présenter la méthodologie, vous pouvez vous appuyer sur un mode opératoire ou, plus visuellement, sur une présentation que vous aurez préparé au préalable.</a:t>
            </a:r>
          </a:p>
          <a:p>
            <a:pPr fontAlgn="base"/>
            <a:r>
              <a:rPr lang="fr-FR" sz="2700" dirty="0"/>
              <a:t>La présentation de la méthode doit s’appuyer sur les 8 étapes de la méthode 8D. Pour chacune des étapes il s’agit de préciser les méthodes de travail, les données de sortie attendues (les objectifs) et les responsabilités associées.</a:t>
            </a:r>
          </a:p>
          <a:p>
            <a:pPr fontAlgn="base"/>
            <a:r>
              <a:rPr lang="fr-FR" sz="2700" dirty="0"/>
              <a:t>Si des outils </a:t>
            </a:r>
            <a:r>
              <a:rPr lang="fr-FR" sz="2700" dirty="0" smtClean="0"/>
              <a:t>de la qualité </a:t>
            </a:r>
            <a:r>
              <a:rPr lang="fr-FR" sz="2700" dirty="0"/>
              <a:t>doivent être employés lors de </a:t>
            </a:r>
            <a:r>
              <a:rPr lang="fr-FR" sz="2700" dirty="0" smtClean="0"/>
              <a:t>l’analyse, </a:t>
            </a:r>
            <a:r>
              <a:rPr lang="fr-FR" sz="2700" b="1" u="sng" dirty="0" smtClean="0">
                <a:effectLst>
                  <a:outerShdw blurRad="38100" dist="38100" dir="2700000" algn="tl">
                    <a:srgbClr val="000000">
                      <a:alpha val="43137"/>
                    </a:srgbClr>
                  </a:outerShdw>
                </a:effectLst>
              </a:rPr>
              <a:t>QQOQCCP, </a:t>
            </a:r>
            <a:r>
              <a:rPr lang="fr-FR" sz="2700" b="1" u="sng" dirty="0">
                <a:effectLst>
                  <a:outerShdw blurRad="38100" dist="38100" dir="2700000" algn="tl">
                    <a:srgbClr val="000000">
                      <a:alpha val="43137"/>
                    </a:srgbClr>
                  </a:outerShdw>
                </a:effectLst>
              </a:rPr>
              <a:t>5M, 5 Pourquoi</a:t>
            </a:r>
            <a:r>
              <a:rPr lang="fr-FR" sz="2700" dirty="0"/>
              <a:t>, c’est à ce moment que vous en présenterez les modalités de mise en œuvre.</a:t>
            </a:r>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036496" cy="836712"/>
          </a:xfrm>
        </p:spPr>
        <p:txBody>
          <a:bodyPr>
            <a:normAutofit fontScale="90000"/>
          </a:bodyPr>
          <a:lstStyle/>
          <a:p>
            <a:r>
              <a:rPr lang="fr-FR" dirty="0" smtClean="0"/>
              <a:t/>
            </a:r>
            <a:br>
              <a:rPr lang="fr-FR" dirty="0" smtClean="0"/>
            </a:br>
            <a:r>
              <a:rPr lang="fr-FR" sz="3600" dirty="0" smtClean="0"/>
              <a:t>ETAPE </a:t>
            </a:r>
            <a:r>
              <a:rPr lang="fr-FR" sz="3600" dirty="0"/>
              <a:t>2 : Décrire le problème</a:t>
            </a:r>
            <a:br>
              <a:rPr lang="fr-FR" sz="3600" dirty="0"/>
            </a:br>
            <a:endParaRPr lang="fr-FR" dirty="0"/>
          </a:p>
        </p:txBody>
      </p:sp>
      <p:sp>
        <p:nvSpPr>
          <p:cNvPr id="3" name="Espace réservé du contenu 2"/>
          <p:cNvSpPr>
            <a:spLocks noGrp="1"/>
          </p:cNvSpPr>
          <p:nvPr>
            <p:ph idx="1"/>
          </p:nvPr>
        </p:nvSpPr>
        <p:spPr>
          <a:xfrm>
            <a:off x="0" y="836712"/>
            <a:ext cx="9144000" cy="5688632"/>
          </a:xfrm>
        </p:spPr>
        <p:txBody>
          <a:bodyPr>
            <a:normAutofit fontScale="25000" lnSpcReduction="20000"/>
          </a:bodyPr>
          <a:lstStyle/>
          <a:p>
            <a:pPr fontAlgn="base">
              <a:buFont typeface="Wingdings" pitchFamily="2" charset="2"/>
              <a:buChar char="v"/>
            </a:pPr>
            <a:r>
              <a:rPr lang="fr-FR" sz="9600" b="1" dirty="0"/>
              <a:t>Décrire le problème </a:t>
            </a:r>
            <a:r>
              <a:rPr lang="fr-FR" sz="9600" b="1" dirty="0" smtClean="0"/>
              <a:t>rencontré:</a:t>
            </a:r>
          </a:p>
          <a:p>
            <a:pPr fontAlgn="base">
              <a:buFont typeface="Wingdings" pitchFamily="2" charset="2"/>
              <a:buChar char="v"/>
            </a:pPr>
            <a:endParaRPr lang="fr-FR" dirty="0"/>
          </a:p>
          <a:p>
            <a:pPr fontAlgn="base">
              <a:buNone/>
            </a:pPr>
            <a:r>
              <a:rPr lang="fr-FR" sz="5300" dirty="0" smtClean="0"/>
              <a:t>	</a:t>
            </a:r>
            <a:r>
              <a:rPr lang="fr-FR" sz="8000" dirty="0" smtClean="0"/>
              <a:t>Une </a:t>
            </a:r>
            <a:r>
              <a:rPr lang="fr-FR" sz="8000" dirty="0"/>
              <a:t>fois l’équipe de </a:t>
            </a:r>
            <a:r>
              <a:rPr lang="fr-FR" sz="8000" dirty="0" smtClean="0"/>
              <a:t>travail est installée</a:t>
            </a:r>
            <a:r>
              <a:rPr lang="fr-FR" sz="8000" dirty="0"/>
              <a:t>, l’analyse peut commencer. La première étape consiste à décrire le problème. Cette description doit être </a:t>
            </a:r>
            <a:r>
              <a:rPr lang="fr-FR" sz="8000" dirty="0" smtClean="0"/>
              <a:t>la </a:t>
            </a:r>
            <a:r>
              <a:rPr lang="fr-FR" sz="8000" dirty="0"/>
              <a:t>plus exhaustive possible pour favoriser une analyse constructive </a:t>
            </a:r>
            <a:r>
              <a:rPr lang="fr-FR" sz="8000" dirty="0" smtClean="0"/>
              <a:t>:</a:t>
            </a:r>
          </a:p>
          <a:p>
            <a:pPr fontAlgn="base">
              <a:buNone/>
            </a:pPr>
            <a:endParaRPr lang="fr-FR" sz="8000" dirty="0"/>
          </a:p>
          <a:p>
            <a:pPr lvl="0" fontAlgn="base"/>
            <a:r>
              <a:rPr lang="fr-FR" sz="8000" dirty="0"/>
              <a:t>Enoncer clairement le problème ;</a:t>
            </a:r>
          </a:p>
          <a:p>
            <a:pPr lvl="0" fontAlgn="base"/>
            <a:r>
              <a:rPr lang="fr-FR" sz="8000" dirty="0"/>
              <a:t>Identifier ses effets, caractériser l’ampleur du problème ;</a:t>
            </a:r>
          </a:p>
          <a:p>
            <a:pPr lvl="0" fontAlgn="base"/>
            <a:r>
              <a:rPr lang="fr-FR" sz="8000" dirty="0"/>
              <a:t>Recenser les enregistrements associés (plans, feuille de contrôle, rapport, fiche de réclamation, fiche technique, </a:t>
            </a:r>
            <a:r>
              <a:rPr lang="fr-FR" sz="8000" dirty="0" err="1"/>
              <a:t>etc</a:t>
            </a:r>
            <a:r>
              <a:rPr lang="fr-FR" sz="8000" dirty="0"/>
              <a:t>…).</a:t>
            </a:r>
          </a:p>
          <a:p>
            <a:pPr fontAlgn="base"/>
            <a:r>
              <a:rPr lang="fr-FR" sz="8000" dirty="0"/>
              <a:t>Pour mener cette identification, vous pouvez animer un </a:t>
            </a:r>
            <a:r>
              <a:rPr lang="fr-FR" sz="8000" b="1" dirty="0"/>
              <a:t>brainstorming</a:t>
            </a:r>
            <a:r>
              <a:rPr lang="fr-FR" sz="8000" dirty="0"/>
              <a:t> en vous appuyant sur </a:t>
            </a:r>
            <a:r>
              <a:rPr lang="fr-FR" sz="8000" dirty="0" smtClean="0"/>
              <a:t>le </a:t>
            </a:r>
            <a:r>
              <a:rPr lang="fr-FR" sz="8000" b="1" dirty="0" smtClean="0"/>
              <a:t>QQOQCC(P)</a:t>
            </a:r>
            <a:r>
              <a:rPr lang="fr-FR" sz="8000" b="1" dirty="0"/>
              <a:t> </a:t>
            </a:r>
            <a:r>
              <a:rPr lang="fr-FR" sz="8000" dirty="0"/>
              <a:t>pour qualifier exhaustivement le problème :</a:t>
            </a:r>
          </a:p>
          <a:p>
            <a:pPr lvl="1" fontAlgn="base">
              <a:buSzPct val="75000"/>
              <a:buFont typeface="Wingdings" pitchFamily="2" charset="2"/>
              <a:buChar char="q"/>
            </a:pPr>
            <a:r>
              <a:rPr lang="fr-FR" sz="7600" b="1" dirty="0"/>
              <a:t>Q</a:t>
            </a:r>
            <a:r>
              <a:rPr lang="fr-FR" sz="7600" dirty="0"/>
              <a:t>uels sont les effets du problème ?</a:t>
            </a:r>
          </a:p>
          <a:p>
            <a:pPr lvl="1" fontAlgn="base">
              <a:buSzPct val="75000"/>
              <a:buFont typeface="Wingdings" pitchFamily="2" charset="2"/>
              <a:buChar char="q"/>
            </a:pPr>
            <a:r>
              <a:rPr lang="fr-FR" sz="7600" b="1" dirty="0"/>
              <a:t>Q</a:t>
            </a:r>
            <a:r>
              <a:rPr lang="fr-FR" sz="7600" dirty="0"/>
              <a:t>ui à détecter le problème ? Qui est impacté par le problème ?</a:t>
            </a:r>
          </a:p>
          <a:p>
            <a:pPr lvl="1" fontAlgn="base">
              <a:buSzPct val="75000"/>
              <a:buFont typeface="Wingdings" pitchFamily="2" charset="2"/>
              <a:buChar char="q"/>
            </a:pPr>
            <a:r>
              <a:rPr lang="fr-FR" sz="7600" b="1" dirty="0"/>
              <a:t>O</a:t>
            </a:r>
            <a:r>
              <a:rPr lang="fr-FR" sz="7600" dirty="0"/>
              <a:t>ù le problème a-t-il été détecté ?</a:t>
            </a:r>
          </a:p>
          <a:p>
            <a:pPr lvl="1" fontAlgn="base">
              <a:buSzPct val="75000"/>
              <a:buFont typeface="Wingdings" pitchFamily="2" charset="2"/>
              <a:buChar char="q"/>
            </a:pPr>
            <a:r>
              <a:rPr lang="fr-FR" sz="7600" b="1" dirty="0"/>
              <a:t>Q</a:t>
            </a:r>
            <a:r>
              <a:rPr lang="fr-FR" sz="7600" dirty="0"/>
              <a:t>uand a-t-il été détecté ?</a:t>
            </a:r>
          </a:p>
          <a:p>
            <a:pPr lvl="1" fontAlgn="base">
              <a:buSzPct val="75000"/>
              <a:buFont typeface="Wingdings" pitchFamily="2" charset="2"/>
              <a:buChar char="q"/>
            </a:pPr>
            <a:r>
              <a:rPr lang="fr-FR" sz="7600" b="1" dirty="0"/>
              <a:t>C</a:t>
            </a:r>
            <a:r>
              <a:rPr lang="fr-FR" sz="7600" dirty="0"/>
              <a:t>omment a-t-il été détecté ?</a:t>
            </a:r>
          </a:p>
          <a:p>
            <a:pPr lvl="1" fontAlgn="base">
              <a:buSzPct val="75000"/>
              <a:buFont typeface="Wingdings" pitchFamily="2" charset="2"/>
              <a:buChar char="q"/>
            </a:pPr>
            <a:r>
              <a:rPr lang="fr-FR" sz="7600" b="1" dirty="0"/>
              <a:t>C</a:t>
            </a:r>
            <a:r>
              <a:rPr lang="fr-FR" sz="7600" dirty="0"/>
              <a:t>ombien de produits sont concernés ?</a:t>
            </a:r>
          </a:p>
          <a:p>
            <a:pPr lvl="1" fontAlgn="base">
              <a:buSzPct val="75000"/>
              <a:buFont typeface="Wingdings" pitchFamily="2" charset="2"/>
              <a:buChar char="q"/>
            </a:pPr>
            <a:r>
              <a:rPr lang="fr-FR" sz="7600" dirty="0"/>
              <a:t>A noter que la question </a:t>
            </a:r>
            <a:r>
              <a:rPr lang="fr-FR" sz="7600" b="1" dirty="0"/>
              <a:t>P</a:t>
            </a:r>
            <a:r>
              <a:rPr lang="fr-FR" sz="7600" dirty="0" smtClean="0"/>
              <a:t>ourquoi </a:t>
            </a:r>
            <a:r>
              <a:rPr lang="fr-FR" sz="7600" dirty="0"/>
              <a:t>renvoie à l’analyse des causes qui ne doit être entreprise que plus tard</a:t>
            </a:r>
            <a:r>
              <a:rPr lang="fr-FR" sz="7600" dirty="0" smtClean="0"/>
              <a:t>.</a:t>
            </a:r>
            <a:endParaRPr lang="fr-FR" sz="7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764704"/>
          </a:xfrm>
        </p:spPr>
        <p:txBody>
          <a:bodyPr>
            <a:normAutofit fontScale="90000"/>
          </a:bodyPr>
          <a:lstStyle/>
          <a:p>
            <a:r>
              <a:rPr lang="fr-FR" dirty="0" smtClean="0"/>
              <a:t/>
            </a:r>
            <a:br>
              <a:rPr lang="fr-FR" dirty="0" smtClean="0"/>
            </a:br>
            <a:r>
              <a:rPr lang="fr-FR" sz="3300" dirty="0" smtClean="0"/>
              <a:t>Etape </a:t>
            </a:r>
            <a:r>
              <a:rPr lang="fr-FR" sz="3300" dirty="0"/>
              <a:t>3 : Corriger immédiatement le problème</a:t>
            </a:r>
            <a:br>
              <a:rPr lang="fr-FR" sz="3300" dirty="0"/>
            </a:br>
            <a:endParaRPr lang="fr-FR" sz="3300" dirty="0"/>
          </a:p>
        </p:txBody>
      </p:sp>
      <p:sp>
        <p:nvSpPr>
          <p:cNvPr id="3" name="Espace réservé du contenu 2"/>
          <p:cNvSpPr>
            <a:spLocks noGrp="1"/>
          </p:cNvSpPr>
          <p:nvPr>
            <p:ph idx="1"/>
          </p:nvPr>
        </p:nvSpPr>
        <p:spPr>
          <a:xfrm>
            <a:off x="0" y="764704"/>
            <a:ext cx="9144000" cy="5832648"/>
          </a:xfrm>
        </p:spPr>
        <p:txBody>
          <a:bodyPr>
            <a:normAutofit fontScale="70000" lnSpcReduction="20000"/>
          </a:bodyPr>
          <a:lstStyle/>
          <a:p>
            <a:pPr fontAlgn="base">
              <a:buNone/>
            </a:pPr>
            <a:r>
              <a:rPr lang="fr-FR" dirty="0" smtClean="0"/>
              <a:t>	A </a:t>
            </a:r>
            <a:r>
              <a:rPr lang="fr-FR" dirty="0"/>
              <a:t>ce stade, vous n’avez pas à réfléchir sur les causes du problème mais à le qualifier pour entreprendre les actions de correction immédiates.</a:t>
            </a:r>
          </a:p>
          <a:p>
            <a:pPr fontAlgn="base"/>
            <a:r>
              <a:rPr lang="fr-FR" dirty="0"/>
              <a:t>Les actions de correction immédiates, sont les actions attendues par la norme ISO 9001 au § 8.3 – Maitrise du produit non-conforme. Il s’agit de déterminer les actions permettant de contenir le problème et de répondre avec réactivité au client. Ces actions peuvent être :</a:t>
            </a:r>
          </a:p>
          <a:p>
            <a:pPr lvl="1" fontAlgn="base">
              <a:buSzPct val="75000"/>
              <a:buFont typeface="Wingdings" pitchFamily="2" charset="2"/>
              <a:buChar char="q"/>
            </a:pPr>
            <a:r>
              <a:rPr lang="fr-FR" dirty="0"/>
              <a:t>La reprise qui consiste à remettre en conformité le produit ou la situation ;</a:t>
            </a:r>
          </a:p>
          <a:p>
            <a:pPr lvl="1" fontAlgn="base">
              <a:buSzPct val="75000"/>
              <a:buFont typeface="Wingdings" pitchFamily="2" charset="2"/>
              <a:buChar char="q"/>
            </a:pPr>
            <a:r>
              <a:rPr lang="fr-FR" dirty="0"/>
              <a:t>Le reclassement qui consiste à déclasser le produit pour le rendre conforme à des exigences (souvent moindres) différentes des exigences initiales ;</a:t>
            </a:r>
          </a:p>
          <a:p>
            <a:pPr lvl="1" fontAlgn="base">
              <a:buSzPct val="75000"/>
              <a:buFont typeface="Wingdings" pitchFamily="2" charset="2"/>
              <a:buChar char="q"/>
            </a:pPr>
            <a:r>
              <a:rPr lang="fr-FR" dirty="0"/>
              <a:t>La réparation qui consiste à rendre le produit conforme à l’utilisation prévue. Contrairement à la reprise, les actions de réparation peuvent impacter tout ou partie du produit ;</a:t>
            </a:r>
          </a:p>
          <a:p>
            <a:pPr lvl="1" fontAlgn="base">
              <a:buSzPct val="75000"/>
              <a:buFont typeface="Wingdings" pitchFamily="2" charset="2"/>
              <a:buChar char="q"/>
            </a:pPr>
            <a:r>
              <a:rPr lang="fr-FR" dirty="0"/>
              <a:t>La mise au rebut qui consiste à empêcher son utilisation intentionnelle ;</a:t>
            </a:r>
          </a:p>
          <a:p>
            <a:pPr lvl="1" fontAlgn="base">
              <a:buSzPct val="75000"/>
              <a:buFont typeface="Wingdings" pitchFamily="2" charset="2"/>
              <a:buChar char="q"/>
            </a:pPr>
            <a:r>
              <a:rPr lang="fr-FR" dirty="0"/>
              <a:t>La dérogation qui consiste à autoriser l’utilisation ou la libération du produit non-conforme aux exigences initiales ;</a:t>
            </a:r>
          </a:p>
          <a:p>
            <a:pPr lvl="1" fontAlgn="base">
              <a:buSzPct val="75000"/>
              <a:buFont typeface="Wingdings" pitchFamily="2" charset="2"/>
              <a:buChar char="q"/>
            </a:pPr>
            <a:r>
              <a:rPr lang="fr-FR" dirty="0"/>
              <a:t>La proposition d’un geste commercial ou d’une action compensatrice au client.</a:t>
            </a:r>
          </a:p>
          <a:p>
            <a:pPr fontAlgn="base"/>
            <a:r>
              <a:rPr lang="fr-FR" dirty="0" smtClean="0"/>
              <a:t>Il </a:t>
            </a:r>
            <a:r>
              <a:rPr lang="fr-FR" dirty="0"/>
              <a:t>s’agit, en des termes plus familiers, de mener une action commando ou pompier pour limiter les effets du problème. Dans certains cas, ces actions immédiates peuvent être entreprises avant même la constitution du groupe de travail</a:t>
            </a:r>
            <a:r>
              <a:rPr lang="fr-FR" dirty="0" smtClean="0"/>
              <a:t>.</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48680"/>
          </a:xfrm>
        </p:spPr>
        <p:txBody>
          <a:bodyPr>
            <a:normAutofit/>
          </a:bodyPr>
          <a:lstStyle/>
          <a:p>
            <a:pPr fontAlgn="base"/>
            <a:r>
              <a:rPr lang="fr-FR" sz="2800" dirty="0"/>
              <a:t>Etape 4 : Analyser les causes profondes</a:t>
            </a:r>
          </a:p>
        </p:txBody>
      </p:sp>
      <p:sp>
        <p:nvSpPr>
          <p:cNvPr id="5" name="Espace réservé du contenu 4"/>
          <p:cNvSpPr>
            <a:spLocks noGrp="1"/>
          </p:cNvSpPr>
          <p:nvPr>
            <p:ph idx="1"/>
          </p:nvPr>
        </p:nvSpPr>
        <p:spPr>
          <a:xfrm>
            <a:off x="0" y="620688"/>
            <a:ext cx="9144000" cy="6237312"/>
          </a:xfrm>
        </p:spPr>
        <p:txBody>
          <a:bodyPr>
            <a:normAutofit/>
          </a:bodyPr>
          <a:lstStyle/>
          <a:p>
            <a:pPr fontAlgn="base">
              <a:buNone/>
            </a:pPr>
            <a:r>
              <a:rPr lang="fr-FR" sz="2000" dirty="0" smtClean="0"/>
              <a:t>	Une </a:t>
            </a:r>
            <a:r>
              <a:rPr lang="fr-FR" sz="2000" dirty="0"/>
              <a:t>fois le problème </a:t>
            </a:r>
            <a:r>
              <a:rPr lang="fr-FR" sz="2000" dirty="0" smtClean="0"/>
              <a:t>est contenu</a:t>
            </a:r>
            <a:r>
              <a:rPr lang="fr-FR" sz="2000" dirty="0"/>
              <a:t>, vous pouvez prendre le recul nécessaire pour analyser plus en profondeur l’origine exacte du dysfonctionnement.</a:t>
            </a:r>
          </a:p>
          <a:p>
            <a:pPr fontAlgn="base">
              <a:buNone/>
            </a:pPr>
            <a:r>
              <a:rPr lang="fr-FR" sz="2000" dirty="0" smtClean="0"/>
              <a:t>      La </a:t>
            </a:r>
            <a:r>
              <a:rPr lang="fr-FR" sz="2000" dirty="0"/>
              <a:t>encore le recours à des outils qualité de résolution de problème vous y aidera :</a:t>
            </a:r>
          </a:p>
          <a:p>
            <a:pPr lvl="0" fontAlgn="base"/>
            <a:r>
              <a:rPr lang="fr-FR" sz="2000" dirty="0" smtClean="0"/>
              <a:t>L’AMDEC</a:t>
            </a:r>
            <a:r>
              <a:rPr lang="fr-FR" sz="2000" dirty="0"/>
              <a:t> pour identifier et comprendre les modes de défaillance ;</a:t>
            </a:r>
          </a:p>
          <a:p>
            <a:pPr lvl="0" fontAlgn="base"/>
            <a:r>
              <a:rPr lang="fr-FR" sz="2000" dirty="0"/>
              <a:t>Les 5M associés au diagramme cause-effet pour identifier les causes, complétés </a:t>
            </a:r>
            <a:r>
              <a:rPr lang="fr-FR" sz="2000" dirty="0" smtClean="0"/>
              <a:t>par les </a:t>
            </a:r>
            <a:r>
              <a:rPr lang="fr-FR" sz="2000" dirty="0"/>
              <a:t>5 Pourquoi pour aller </a:t>
            </a:r>
            <a:r>
              <a:rPr lang="fr-FR" sz="2000" dirty="0" smtClean="0"/>
              <a:t>jusqu’aux </a:t>
            </a:r>
            <a:r>
              <a:rPr lang="fr-FR" sz="2000" dirty="0"/>
              <a:t>causes profondes, appelées également </a:t>
            </a:r>
            <a:r>
              <a:rPr lang="fr-FR" sz="2000" dirty="0" smtClean="0"/>
              <a:t>causes primaires.</a:t>
            </a:r>
            <a:endParaRPr lang="fr-FR" sz="2000" dirty="0"/>
          </a:p>
          <a:p>
            <a:pPr>
              <a:buNone/>
            </a:pPr>
            <a:r>
              <a:rPr lang="fr-FR" sz="2000" b="1" dirty="0" smtClean="0"/>
              <a:t>		</a:t>
            </a:r>
          </a:p>
          <a:p>
            <a:pPr>
              <a:buNone/>
            </a:pPr>
            <a:endParaRPr lang="fr-FR" sz="2000" b="1" dirty="0" smtClean="0"/>
          </a:p>
          <a:p>
            <a:pPr>
              <a:buNone/>
            </a:pPr>
            <a:endParaRPr lang="fr-FR" sz="2000" b="1" dirty="0" smtClean="0"/>
          </a:p>
          <a:p>
            <a:pPr>
              <a:buNone/>
            </a:pPr>
            <a:endParaRPr lang="fr-FR" sz="2000" b="1" dirty="0" smtClean="0"/>
          </a:p>
          <a:p>
            <a:pPr>
              <a:buNone/>
            </a:pPr>
            <a:endParaRPr lang="fr-FR" sz="2000" b="1" dirty="0" smtClean="0"/>
          </a:p>
          <a:p>
            <a:pPr>
              <a:buNone/>
            </a:pPr>
            <a:endParaRPr lang="fr-FR" sz="2000" b="1" dirty="0" smtClean="0"/>
          </a:p>
          <a:p>
            <a:pPr>
              <a:buNone/>
            </a:pPr>
            <a:endParaRPr lang="fr-FR" sz="2000" b="1" dirty="0" smtClean="0"/>
          </a:p>
          <a:p>
            <a:pPr>
              <a:buNone/>
            </a:pPr>
            <a:endParaRPr lang="fr-FR" sz="2000" b="1" dirty="0" smtClean="0"/>
          </a:p>
          <a:p>
            <a:pPr>
              <a:buNone/>
            </a:pPr>
            <a:endParaRPr lang="fr-FR" sz="2000" b="1" dirty="0" smtClean="0"/>
          </a:p>
          <a:p>
            <a:pPr algn="ctr">
              <a:buNone/>
            </a:pPr>
            <a:r>
              <a:rPr lang="fr-FR" sz="2000" b="1" dirty="0" smtClean="0"/>
              <a:t>Diagramme cause-effet / Ishikawa combiné aux 5 Pourquoi</a:t>
            </a:r>
            <a:endParaRPr lang="fr-FR" sz="2000" dirty="0" smtClean="0"/>
          </a:p>
          <a:p>
            <a:pPr>
              <a:buNone/>
            </a:pPr>
            <a:endParaRPr lang="fr-FR" dirty="0"/>
          </a:p>
        </p:txBody>
      </p:sp>
      <p:pic>
        <p:nvPicPr>
          <p:cNvPr id="6" name="Image 5" descr="http://www.qualiblog.fr/wp-content/uploads/2012/11/Diagramme-Ishikawa-combin%C3%A9-aux-5-Pourquoi-600x406.jpg"/>
          <p:cNvPicPr/>
          <p:nvPr/>
        </p:nvPicPr>
        <p:blipFill>
          <a:blip r:embed="rId2" cstate="print"/>
          <a:srcRect/>
          <a:stretch>
            <a:fillRect/>
          </a:stretch>
        </p:blipFill>
        <p:spPr bwMode="auto">
          <a:xfrm>
            <a:off x="107504" y="2996952"/>
            <a:ext cx="8964487" cy="3312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772</Words>
  <Application>Microsoft Office PowerPoint</Application>
  <PresentationFormat>Affichage à l'écran (4:3)</PresentationFormat>
  <Paragraphs>127</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 La méthode 8D, ou comment résoudre efficacement vos problèmes ! </vt:lpstr>
      <vt:lpstr>Diapositive 2</vt:lpstr>
      <vt:lpstr>Diapositive 3</vt:lpstr>
      <vt:lpstr>ETAPE 1 : Initialiser la démarche </vt:lpstr>
      <vt:lpstr>Diapositive 5</vt:lpstr>
      <vt:lpstr>Diapositive 6</vt:lpstr>
      <vt:lpstr> ETAPE 2 : Décrire le problème </vt:lpstr>
      <vt:lpstr> Etape 3 : Corriger immédiatement le problème </vt:lpstr>
      <vt:lpstr>Etape 4 : Analyser les causes profondes</vt:lpstr>
      <vt:lpstr>Diapositive 10</vt:lpstr>
      <vt:lpstr> Etape 5 : Définir et mener les actions correctives </vt:lpstr>
      <vt:lpstr> Etape 6 : Mesurer l’efficacité des actions correctives </vt:lpstr>
      <vt:lpstr> Etape 7 : Standardiser les actions d’amélioration </vt:lpstr>
      <vt:lpstr> Etape 8 : Féliciter le groupe de travail pour sa contribution </vt:lpstr>
      <vt:lpstr>Diapositive 15</vt:lpstr>
    </vt:vector>
  </TitlesOfParts>
  <Company>ArcelorMittal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méthode 8D, ou comment résoudre efficacement vos problèmes !</dc:title>
  <dc:creator>nawel.bentrea</dc:creator>
  <cp:lastModifiedBy>issam.bordjiba</cp:lastModifiedBy>
  <cp:revision>19</cp:revision>
  <dcterms:created xsi:type="dcterms:W3CDTF">2015-04-28T08:23:17Z</dcterms:created>
  <dcterms:modified xsi:type="dcterms:W3CDTF">2023-01-30T14:49:57Z</dcterms:modified>
</cp:coreProperties>
</file>