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708E-B286-43E1-8928-6A2674D68E9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E95-9CA2-4965-8C88-FA38A6A21C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95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708E-B286-43E1-8928-6A2674D68E9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E95-9CA2-4965-8C88-FA38A6A21C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79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708E-B286-43E1-8928-6A2674D68E9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E95-9CA2-4965-8C88-FA38A6A21C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92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708E-B286-43E1-8928-6A2674D68E9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E95-9CA2-4965-8C88-FA38A6A21C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12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708E-B286-43E1-8928-6A2674D68E9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E95-9CA2-4965-8C88-FA38A6A21C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25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708E-B286-43E1-8928-6A2674D68E9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E95-9CA2-4965-8C88-FA38A6A21C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79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708E-B286-43E1-8928-6A2674D68E9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E95-9CA2-4965-8C88-FA38A6A21C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66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708E-B286-43E1-8928-6A2674D68E9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E95-9CA2-4965-8C88-FA38A6A21C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85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708E-B286-43E1-8928-6A2674D68E9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E95-9CA2-4965-8C88-FA38A6A21C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4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708E-B286-43E1-8928-6A2674D68E9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E95-9CA2-4965-8C88-FA38A6A21C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29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708E-B286-43E1-8928-6A2674D68E9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E95-9CA2-4965-8C88-FA38A6A21C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64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708E-B286-43E1-8928-6A2674D68E9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95E95-9CA2-4965-8C88-FA38A6A21C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88291" y="1239838"/>
            <a:ext cx="10058400" cy="3566160"/>
          </a:xfrm>
        </p:spPr>
        <p:txBody>
          <a:bodyPr>
            <a:noAutofit/>
          </a:bodyPr>
          <a:lstStyle/>
          <a:p>
            <a:r>
              <a:rPr lang="ru-RU" sz="6600" dirty="0" smtClean="0"/>
              <a:t>Алгоритм численного решения задачи Коши для  интегро-дифференциального уравнения </a:t>
            </a:r>
            <a:r>
              <a:rPr lang="ru-RU" sz="6600" dirty="0" err="1" smtClean="0"/>
              <a:t>Вольтерра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9565" y="5686696"/>
            <a:ext cx="9144000" cy="886097"/>
          </a:xfrm>
        </p:spPr>
        <p:txBody>
          <a:bodyPr>
            <a:normAutofit/>
          </a:bodyPr>
          <a:lstStyle/>
          <a:p>
            <a:pPr algn="l"/>
            <a:r>
              <a:rPr lang="ru-RU" sz="1600" dirty="0" smtClean="0"/>
              <a:t>Подготовили студенты ФИТ, </a:t>
            </a:r>
            <a:r>
              <a:rPr lang="ru-RU" sz="1600" smtClean="0"/>
              <a:t>1 курс, </a:t>
            </a:r>
            <a:endParaRPr lang="ru-RU" sz="1600" dirty="0" smtClean="0"/>
          </a:p>
          <a:p>
            <a:pPr algn="l"/>
            <a:r>
              <a:rPr lang="ru-RU" sz="1600" dirty="0" smtClean="0"/>
              <a:t>ПИ6 </a:t>
            </a:r>
            <a:r>
              <a:rPr lang="ru-RU" sz="1600" dirty="0" err="1" smtClean="0"/>
              <a:t>Альшевская</a:t>
            </a:r>
            <a:r>
              <a:rPr lang="ru-RU" sz="1600" dirty="0" smtClean="0"/>
              <a:t> Алина и ПИ9 Борисов Никита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95455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600" dirty="0" smtClean="0"/>
                  <a:t>Рассмотрим задачу Коши для линейно интегро-дифференциального уравнения первого порядка</a:t>
                </a:r>
                <a:endParaRPr lang="en-US" sz="2600" dirty="0" smtClean="0"/>
              </a:p>
              <a:p>
                <a:pPr marL="0" indent="0">
                  <a:buNone/>
                </a:pPr>
                <a:endParaRPr lang="ru-RU" sz="2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600" b="0" i="1" smtClean="0">
                                      <a:latin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</m:d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𝑞𝑥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600" b="0" i="1" smtClean="0">
                                      <a:latin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</m:d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sz="2600" b="0" i="1" smtClean="0">
                                      <a:latin typeface="Cambria Math" panose="02040503050406030204" pitchFamily="18" charset="0"/>
                                    </a:rPr>
                                    <m:t>τ</m:t>
                                  </m:r>
                                </m:sup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600" b="0" i="1" smtClean="0">
                                          <a:latin typeface="Cambria Math" panose="02040503050406030204" pitchFamily="18" charset="0"/>
                                        </a:rPr>
                                        <m:t>τ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600" b="0" i="1" smtClean="0">
                                          <a:latin typeface="Cambria Math" panose="02040503050406030204" pitchFamily="18" charset="0"/>
                                        </a:rPr>
                                        <m:t>τ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         (1)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ru-RU" sz="2600" dirty="0" smtClean="0"/>
                  <a:t>Где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600" b="0" i="1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искомая функция, 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600" b="0" i="1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oMath>
                </a14:m>
                <a:r>
                  <a:rPr lang="ru-RU" sz="2600" dirty="0" smtClean="0"/>
                  <a:t>- её производная, </a:t>
                </a:r>
                <a:r>
                  <a:rPr lang="en-US" sz="2600" dirty="0" smtClean="0"/>
                  <a:t>q-</a:t>
                </a:r>
                <a:r>
                  <a:rPr lang="ru-RU" sz="2600" dirty="0" smtClean="0"/>
                  <a:t>число, </a:t>
                </a:r>
                <a14:m>
                  <m:oMath xmlns:m="http://schemas.openxmlformats.org/officeDocument/2006/math">
                    <m:r>
                      <a:rPr lang="ru-RU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600" b="0" i="1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oMath>
                </a14:m>
                <a:r>
                  <a:rPr lang="ru-RU" sz="2600" dirty="0" smtClean="0"/>
                  <a:t>-заданная функция,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600" b="0" i="1" smtClean="0">
                            <a:latin typeface="Cambria Math" panose="02040503050406030204" pitchFamily="18" charset="0"/>
                          </a:rPr>
                          <m:t>τ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2600" dirty="0" smtClean="0"/>
                  <a:t> - известное ядро интегрального оператора.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4351338"/>
              </a:xfrm>
              <a:blipFill rotWithShape="0">
                <a:blip r:embed="rId4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887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2869" y="372483"/>
                <a:ext cx="10905691" cy="488550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600" dirty="0" smtClean="0"/>
                  <a:t>Точный метод решения такой задачи возможен с помощью применения аппарата преобразования Лапласа. Если ввести следующие обозначения для изображений по Лапласу функций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600" i="1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𝑝𝑋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ru-RU" sz="26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sz="2600" dirty="0" smtClean="0"/>
                  <a:t>И </a:t>
                </a:r>
                <a:r>
                  <a:rPr lang="ru-RU" sz="2600" dirty="0" smtClean="0"/>
                  <a:t>использовать то, что преобразование Лапласа от свёртки функции есть произведение свертываемых функций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ru-RU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l-GR" sz="260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600" b="0" i="1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𝑥𝑡𝑑𝑡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ru-RU" sz="2600" dirty="0" smtClean="0"/>
                  <a:t>То придем к уравнению для изображения неизвестной функции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ru-RU" sz="2600" dirty="0" smtClean="0"/>
              </a:p>
              <a:p>
                <a:pPr marL="0" indent="0">
                  <a:buNone/>
                </a:pPr>
                <a:r>
                  <a:rPr lang="ru-RU" sz="2600" dirty="0" smtClean="0"/>
                  <a:t>Далее находим обратное преобразование Лапласа от полученного выражения, что и является решением исходной задачи Коши.</a:t>
                </a:r>
                <a:endParaRPr lang="ru-RU" sz="2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869" y="372483"/>
                <a:ext cx="10905691" cy="4885508"/>
              </a:xfrm>
              <a:blipFill rotWithShape="0">
                <a:blip r:embed="rId2"/>
                <a:stretch>
                  <a:fillRect l="-1006" t="-1870" b="-101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039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22514" y="365125"/>
                <a:ext cx="11146972" cy="4023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600" dirty="0" smtClean="0"/>
                  <a:t>Используя формулу Ньютона-Лейбница, искомая функция выражается через свою производную следующим образом</a:t>
                </a:r>
                <a:endParaRPr lang="en-US" sz="26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ru-RU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ru-RU" sz="260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sup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600" b="0" i="1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sz="2600" b="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600" b="0" i="1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      (2)</m:t>
                      </m:r>
                    </m:oMath>
                  </m:oMathPara>
                </a14:m>
                <a:endParaRPr lang="en-US" sz="2600" b="0" dirty="0" smtClean="0"/>
              </a:p>
              <a:p>
                <a:pPr marL="0" indent="0">
                  <a:buNone/>
                </a:pPr>
                <a:r>
                  <a:rPr lang="ru-RU" sz="2600" dirty="0" smtClean="0"/>
                  <a:t>После подстановки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 провой части равенства (2) в (1) вместо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600" i="1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oMath>
                </a14:m>
                <a:r>
                  <a:rPr lang="ru-RU" sz="2600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600" b="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ru-RU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l-GR" sz="2600" b="0" i="1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l-GR" sz="2600" b="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600" b="0" i="1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𝑑𝑠</m:t>
                                  </m:r>
                                </m:e>
                              </m:nary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0" dirty="0" smtClean="0"/>
              </a:p>
              <a:p>
                <a:pPr marL="0" indent="0">
                  <a:buNone/>
                </a:pPr>
                <a:r>
                  <a:rPr lang="ru-RU" sz="2600" dirty="0" smtClean="0"/>
                  <a:t>Сделав замену порядка интегрирования в получающемся двойном интеграле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l-GR" sz="2600" b="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600" b="0" i="1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𝑑𝑠</m:t>
                                  </m:r>
                                </m:e>
                              </m:nary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l-GR" sz="2600" b="0" i="1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l-GR" sz="2600" b="0" i="1" smtClean="0">
                                          <a:latin typeface="Cambria Math" panose="02040503050406030204" pitchFamily="18" charset="0"/>
                                        </a:rPr>
                                        <m:t>τ</m:t>
                                      </m:r>
                                    </m:sup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τ</m:t>
                                          </m:r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e>
                              </m:d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600" b="0" dirty="0" smtClean="0"/>
              </a:p>
              <a:p>
                <a:pPr marL="0" indent="0">
                  <a:buNone/>
                </a:pPr>
                <a:r>
                  <a:rPr lang="ru-RU" sz="2600" dirty="0" smtClean="0"/>
                  <a:t>И обозначив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600" i="1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oMath>
                </a14:m>
                <a:r>
                  <a:rPr lang="ru-RU" sz="2600" b="0" dirty="0" smtClean="0"/>
                  <a:t>=</a:t>
                </a:r>
                <a:r>
                  <a:rPr lang="en-US" sz="26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600" i="1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600" b="0" i="0" smtClean="0">
                        <a:latin typeface="Cambria Math" panose="02040503050406030204" pitchFamily="18" charset="0"/>
                      </a:rPr>
                      <m:t>придём к интегральному уравнению</m:t>
                    </m:r>
                  </m:oMath>
                </a14:m>
                <a:endParaRPr lang="ru-RU" sz="26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600" b="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l-GR" sz="2600" b="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600" b="0" i="1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+Ф(</m:t>
                          </m:r>
                          <m:r>
                            <m:rPr>
                              <m:sty m:val="p"/>
                            </m:rPr>
                            <a:rPr lang="el-GR" sz="2600" b="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          (3)</m:t>
                      </m:r>
                    </m:oMath>
                  </m:oMathPara>
                </a14:m>
                <a:endParaRPr lang="en-US" sz="2600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514" y="365125"/>
                <a:ext cx="11146972" cy="4023360"/>
              </a:xfrm>
              <a:blipFill rotWithShape="0">
                <a:blip r:embed="rId2"/>
                <a:stretch>
                  <a:fillRect l="-985" t="-2273" r="-328" b="-424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300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Ф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τ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dirty="0"/>
              </a:p>
              <a:p>
                <a:pPr marL="0" indent="0">
                  <a:buNone/>
                </a:pPr>
                <a:r>
                  <a:rPr lang="ru-RU" b="0" i="0" dirty="0" smtClean="0">
                    <a:latin typeface="Cambria Math" panose="02040503050406030204" pitchFamily="18" charset="0"/>
                  </a:rPr>
                  <a:t>А ядро полученного интегрального уравнения </a:t>
                </a:r>
                <a:r>
                  <a:rPr lang="ru-RU" b="0" i="0" dirty="0" err="1" smtClean="0">
                    <a:latin typeface="Cambria Math" panose="02040503050406030204" pitchFamily="18" charset="0"/>
                  </a:rPr>
                  <a:t>Вольтерра</a:t>
                </a:r>
                <a:r>
                  <a:rPr lang="ru-RU" b="0" i="0" dirty="0" smtClean="0">
                    <a:latin typeface="Cambria Math" panose="02040503050406030204" pitchFamily="18" charset="0"/>
                  </a:rPr>
                  <a:t> имеет вид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Ф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ru-RU" dirty="0" smtClean="0"/>
                  <a:t>. Если применить к интегралу в (3) формулу левых прямоугольников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то нулевое приближение к рещению равно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Ф(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4351338"/>
              </a:xfrm>
              <a:blipFill rotWithShape="0">
                <a:blip r:embed="rId2"/>
                <a:stretch>
                  <a:fillRect l="-1043" r="-696" b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402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600" dirty="0" smtClean="0"/>
                  <a:t>Первое приближение решения интегрального уравнения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ru-R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600" b="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600" b="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600" i="1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260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600" i="1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600" b="0" i="0" smtClean="0">
                          <a:latin typeface="Cambria Math" panose="02040503050406030204" pitchFamily="18" charset="0"/>
                        </a:rPr>
                        <m:t>Ф(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ru-RU" sz="2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ru-RU" sz="2600" dirty="0" smtClean="0"/>
                  <a:t>Второе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600" i="1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600" i="1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600" i="1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sz="2600" i="1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600" i="1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600">
                          <a:latin typeface="Cambria Math" panose="02040503050406030204" pitchFamily="18" charset="0"/>
                        </a:rPr>
                        <m:t>Ф</m:t>
                      </m:r>
                      <m:d>
                        <m:d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600" i="1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           (4)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ru-RU" sz="2600" dirty="0"/>
              </a:p>
              <a:p>
                <a:pPr marL="0" indent="0">
                  <a:buNone/>
                </a:pPr>
                <a:r>
                  <a:rPr lang="ru-RU" sz="2600" dirty="0" smtClean="0"/>
                  <a:t>Процедуру можно проводить до того момента, пока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sz="2600" b="0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e>
                            </m:d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sz="2600" b="0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ru-RU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l-GR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sz="2600" dirty="0" smtClean="0"/>
                  <a:t> – заданная точность вычисления.</a:t>
                </a:r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4351338"/>
              </a:xfrm>
              <a:blipFill rotWithShape="0">
                <a:blip r:embed="rId5"/>
                <a:stretch>
                  <a:fillRect l="-1043" t="-2101" b="-32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547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7220" y="365125"/>
                <a:ext cx="10957560" cy="622871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600" dirty="0" smtClean="0"/>
                  <a:t>Если гладкость используемых функций достаточна, то можно применить и квадратурные формулы более высокого порядка точности, например, Симпсона.</a:t>
                </a:r>
              </a:p>
              <a:p>
                <a:pPr marL="0" indent="0">
                  <a:buNone/>
                </a:pPr>
                <a:r>
                  <a:rPr lang="ru-RU" sz="2600" dirty="0" smtClean="0"/>
                  <a:t>Если вместо </a:t>
                </a:r>
                <a:r>
                  <a:rPr lang="el-GR" sz="2600" dirty="0" smtClean="0"/>
                  <a:t>τ</a:t>
                </a:r>
                <a:r>
                  <a:rPr lang="ru-RU" sz="2600" dirty="0" smtClean="0"/>
                  <a:t> в формулу (4) подставить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600" i="1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600" dirty="0" smtClean="0"/>
                  <a:t> то подучим приближение решение интегрального уравнения в точке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600" i="1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ru-RU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ru-RU" sz="2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600">
                          <a:latin typeface="Cambria Math" panose="02040503050406030204" pitchFamily="18" charset="0"/>
                        </a:rPr>
                        <m:t>Ф</m:t>
                      </m:r>
                      <m:d>
                        <m:d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          (5)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ru-RU" sz="2600" dirty="0" smtClean="0"/>
                  <a:t>То есть найдем приближенное решение уравнения(3)  в точке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600" i="1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1∗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sz="2600" dirty="0" smtClean="0"/>
                  <a:t> . Продолжая итерационную процедуру (5)по формуле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600">
                          <a:latin typeface="Cambria Math" panose="02040503050406030204" pitchFamily="18" charset="0"/>
                        </a:rPr>
                        <m:t>Ф</m:t>
                      </m:r>
                      <m:d>
                        <m:d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=1,2,3,…</m:t>
                      </m:r>
                    </m:oMath>
                  </m:oMathPara>
                </a14:m>
                <a:endParaRPr lang="en-US" sz="2600" b="0" dirty="0" smtClean="0"/>
              </a:p>
              <a:p>
                <a:pPr marL="0" indent="0">
                  <a:buNone/>
                </a:pPr>
                <a:r>
                  <a:rPr lang="ru-RU" sz="2600" dirty="0" smtClean="0"/>
                  <a:t>До выполнения условия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600" dirty="0" smtClean="0"/>
                  <a:t>,  </a:t>
                </a:r>
                <a:r>
                  <a:rPr lang="ru-RU" sz="2600" dirty="0" smtClean="0"/>
                  <a:t>принимаем,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ru-RU" sz="2600" dirty="0" smtClean="0"/>
                  <a:t>И переходим к процедуре вычисления приближенного решения на следующем шаге.</a:t>
                </a:r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220" y="365125"/>
                <a:ext cx="10957560" cy="6228715"/>
              </a:xfrm>
              <a:blipFill rotWithShape="0">
                <a:blip r:embed="rId4"/>
                <a:stretch>
                  <a:fillRect l="-1001" t="-14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315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56920" y="365124"/>
                <a:ext cx="11099800" cy="62896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b="0" dirty="0" smtClean="0"/>
                  <a:t>Используя свойство </a:t>
                </a:r>
                <a:r>
                  <a:rPr lang="ru-RU" sz="2400" b="0" dirty="0" err="1" smtClean="0"/>
                  <a:t>аддитивности</a:t>
                </a:r>
                <a:r>
                  <a:rPr lang="ru-RU" sz="2400" b="0" dirty="0" smtClean="0"/>
                  <a:t> определенного интеграла для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ru-RU" sz="2400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τ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τ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τ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Ф</m:t>
                    </m:r>
                    <m:d>
                      <m:d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(6)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И выше приведенный алгоритм к этому уравнению, на втором шаге получим итерационный процесс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>
                          <a:latin typeface="Cambria Math" panose="02040503050406030204" pitchFamily="18" charset="0"/>
                        </a:rPr>
                        <m:t>Ф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=1,2,3,…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Для нахождения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 smtClean="0"/>
                  <a:t>. И так далее, что позволит найти все приближенные решения уравнения 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400" b="0" i="1" dirty="0" smtClean="0"/>
                  <a:t> </a:t>
                </a:r>
                <a:r>
                  <a:rPr lang="ru-RU" sz="2400" b="0" dirty="0" smtClean="0"/>
                  <a:t>Когда получен массив значений производных искомого решения, можно найти приближенные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1" dirty="0" smtClean="0"/>
                  <a:t> </a:t>
                </a:r>
                <a:r>
                  <a:rPr lang="ru-RU" sz="2400" dirty="0" smtClean="0"/>
                  <a:t>решения задачи Коши (1) в заданных точках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ru-RU" sz="2400" b="0" i="1" dirty="0" smtClean="0"/>
              </a:p>
              <a:p>
                <a:pPr marL="0" indent="0" algn="ctr">
                  <a:buNone/>
                </a:pPr>
                <a:endParaRPr lang="ru-RU" sz="5100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6920" y="365124"/>
                <a:ext cx="11099800" cy="6289675"/>
              </a:xfrm>
              <a:blipFill rotWithShape="0">
                <a:blip r:embed="rId2"/>
                <a:stretch>
                  <a:fillRect l="-824" t="-1357" r="-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296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128</Words>
  <Application>Microsoft Office PowerPoint</Application>
  <PresentationFormat>Широкоэкранный</PresentationFormat>
  <Paragraphs>48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Алгоритм численного решения задачи Коши для  интегро-дифференциального уравнения Вольтерра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29</cp:revision>
  <dcterms:created xsi:type="dcterms:W3CDTF">2024-04-21T14:46:30Z</dcterms:created>
  <dcterms:modified xsi:type="dcterms:W3CDTF">2024-04-22T22:51:12Z</dcterms:modified>
</cp:coreProperties>
</file>