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7" r:id="rId3"/>
    <p:sldMasterId id="2147483662" r:id="rId4"/>
    <p:sldMasterId id="2147483666" r:id="rId5"/>
    <p:sldMasterId id="2147483670" r:id="rId6"/>
  </p:sldMasterIdLst>
  <p:notesMasterIdLst>
    <p:notesMasterId r:id="rId68"/>
  </p:notesMasterIdLst>
  <p:handoutMasterIdLst>
    <p:handoutMasterId r:id="rId69"/>
  </p:handoutMasterIdLst>
  <p:sldIdLst>
    <p:sldId id="354" r:id="rId7"/>
    <p:sldId id="257" r:id="rId8"/>
    <p:sldId id="259" r:id="rId9"/>
    <p:sldId id="261" r:id="rId10"/>
    <p:sldId id="262" r:id="rId11"/>
    <p:sldId id="263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21" r:id="rId6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1" autoAdjust="0"/>
    <p:restoredTop sz="84288" autoAdjust="0"/>
  </p:normalViewPr>
  <p:slideViewPr>
    <p:cSldViewPr>
      <p:cViewPr varScale="1">
        <p:scale>
          <a:sx n="73" d="100"/>
          <a:sy n="73" d="100"/>
        </p:scale>
        <p:origin x="1973" y="58"/>
      </p:cViewPr>
      <p:guideLst>
        <p:guide orient="horz" pos="21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/>
            <a:srcRect l="39450"/>
            <a:stretch>
              <a:fillRect/>
            </a:stretch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/>
            <a:srcRect r="92757"/>
            <a:stretch>
              <a:fillRect/>
            </a:stretch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 All Rights Reserved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6F2DAE4-C87D-464C-8529-C68309DD1CFC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>
            <a:fillRect/>
          </a:stretch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>
            <a:fillRect/>
          </a:stretch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/>
            <a:srcRect l="39450"/>
            <a:stretch>
              <a:fillRect/>
            </a:stretch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/>
            <a:srcRect r="92757"/>
            <a:stretch>
              <a:fillRect/>
            </a:stretch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8060402020202020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8060402020202020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8060402020202020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lax.bootcampcontent.com/UCLA-Coding-Boot-Camp/07-10-2017-UCLA-Class-Repository-FSF-F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dingbootcamp.hosted.panopto.com/Panopto/Pages/Sessions/List.aspx#folderID=%2269b4b9d5-09c9-49d3-84d3-27c030061f59%22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kMBinXTCrXI&amp;list=PLgJ8UgkiorCnMLsUevoQRxH8t9bt7ne14&amp;index=2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hyperlink" Target="https://css-tricks.com/all-about-floats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youtu.be/0lpxKw6E90Y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x-none" altLang="en-US" dirty="0">
                <a:sym typeface="+mn-ea"/>
              </a:rPr>
              <a:t>Going Pro with </a:t>
            </a:r>
            <a:r>
              <a:rPr lang="en-US" dirty="0">
                <a:sym typeface="+mn-ea"/>
              </a:rPr>
              <a:t>HTML/CSS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14655" y="2512695"/>
            <a:ext cx="2700655" cy="441325"/>
          </a:xfrm>
        </p:spPr>
        <p:txBody>
          <a:bodyPr numCol="1">
            <a:normAutofit fontScale="975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Day </a:t>
            </a:r>
            <a:r>
              <a:rPr lang="x-none" altLang="en-US" sz="2600" dirty="0">
                <a:solidFill>
                  <a:schemeClr val="bg1"/>
                </a:solidFill>
              </a:rPr>
              <a:t>2</a:t>
            </a:r>
          </a:p>
          <a:p>
            <a:endParaRPr lang="x-none" altLang="en-US" sz="2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606" y="3894456"/>
            <a:ext cx="224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Coding Bootcamp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Tricky Tags (Self-Closing)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Important Common Tags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80604020202020204" charset="0"/>
              <a:buNone/>
            </a:pP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Headings: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&lt;h1&gt; &lt;/h1&gt;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- Heading 1 (Largest Heading)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&lt;h2&gt; &lt;/h2&gt;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- Heading 2 (Next Largest Heading)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&lt;h3&gt; &lt;/h3&gt;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- Heading 3 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…</a:t>
            </a:r>
          </a:p>
          <a:p>
            <a:pPr marL="0" indent="0">
              <a:buFont typeface="Arial" panose="02080604020202020204" charset="0"/>
              <a:buNone/>
            </a:pP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Containers: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&lt;html&gt; &lt;/html&gt;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- Wraps the entire page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&lt;head&gt; &lt;/head&gt;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- Wraps the header of the page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&lt;body&gt; &lt;/body&gt;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- Wraps the main content 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&lt;div&gt; &lt;/div&gt;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- Logical Container *** 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&lt;p&gt; &lt;/p&gt;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- Wraps individual Paragraphs 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Others: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&lt;strong&gt;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(bold),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</a:t>
            </a:r>
            <a:r>
              <a:rPr lang="en-US" sz="2200" b="1" dirty="0" err="1">
                <a:latin typeface="Arial" panose="02080604020202020204" charset="0"/>
                <a:cs typeface="Arial" panose="02080604020202020204" charset="0"/>
              </a:rPr>
              <a:t>em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(emphasis)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</a:t>
            </a:r>
            <a:r>
              <a:rPr lang="en-US" sz="2200" b="1" dirty="0" err="1">
                <a:latin typeface="Arial" panose="02080604020202020204" charset="0"/>
                <a:cs typeface="Arial" panose="02080604020202020204" charset="0"/>
              </a:rPr>
              <a:t>img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(images)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, &lt;a </a:t>
            </a:r>
            <a:r>
              <a:rPr lang="en-US" sz="2200" b="1" dirty="0" err="1">
                <a:latin typeface="Arial" panose="02080604020202020204" charset="0"/>
                <a:cs typeface="Arial" panose="02080604020202020204" charset="0"/>
              </a:rPr>
              <a:t>href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(links)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, &lt;li&gt;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(list items)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 , &lt;title&gt;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(title), </a:t>
            </a:r>
            <a:br>
              <a:rPr lang="en-US" sz="2200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</a:t>
            </a:r>
            <a:r>
              <a:rPr lang="en-US" sz="2200" b="1" dirty="0" err="1">
                <a:latin typeface="Arial" panose="02080604020202020204" charset="0"/>
                <a:cs typeface="Arial" panose="02080604020202020204" charset="0"/>
              </a:rPr>
              <a:t>br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&gt;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(line break),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&lt;table&gt;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(tables),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&lt;!-- --&gt;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(comments)</a:t>
            </a:r>
            <a:endParaRPr lang="en-US" sz="14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Less Common Tags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All HTML Tags are listed here: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  <a:hlinkClick r:id="rId3"/>
              </a:rPr>
              <a:t>http://www.w3schools.com/tags/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Don’t try to memorize them! Simply refer back to documentation as needed. 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Other tags:</a:t>
            </a:r>
          </a:p>
          <a:p>
            <a:pPr lvl="1"/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&lt;video&gt; for Videos</a:t>
            </a:r>
          </a:p>
          <a:p>
            <a:pPr lvl="1"/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&lt;audio&gt; for Audio files</a:t>
            </a:r>
          </a:p>
          <a:p>
            <a:pPr lvl="1"/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&lt;embed&gt; for Embedded files</a:t>
            </a:r>
          </a:p>
          <a:p>
            <a:pPr lvl="1"/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&lt;code&gt; for including computer code</a:t>
            </a:r>
          </a:p>
          <a:p>
            <a:pPr lvl="1"/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&lt;header&gt; for headers</a:t>
            </a:r>
          </a:p>
          <a:p>
            <a:pPr lvl="1"/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&lt;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nav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&gt; for navigation bars</a:t>
            </a:r>
          </a:p>
          <a:p>
            <a:pPr lvl="1"/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&lt;footer&gt; for footers </a:t>
            </a:r>
          </a:p>
          <a:p>
            <a:pPr lvl="1"/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80604020202020204" charset="0"/>
              <a:buNone/>
            </a:pPr>
            <a:r>
              <a:rPr lang="en-US" sz="2200" b="1" u="sng">
                <a:latin typeface="Arial" panose="02080604020202020204" charset="0"/>
                <a:cs typeface="Arial" panose="02080604020202020204" charset="0"/>
              </a:rPr>
              <a:t>Common UI (User Interface) Form Elements:</a:t>
            </a:r>
          </a:p>
          <a:p>
            <a:pPr marL="0" indent="0">
              <a:buFont typeface="Arial" panose="02080604020202020204" charset="0"/>
              <a:buNone/>
            </a:pPr>
            <a:endParaRPr lang="en-US" sz="2200" b="1" u="sng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>
                <a:latin typeface="Arial" panose="02080604020202020204" charset="0"/>
                <a:cs typeface="Arial" panose="02080604020202020204" charset="0"/>
              </a:rPr>
              <a:t>&lt;form&gt; </a:t>
            </a:r>
            <a:r>
              <a:rPr lang="en-US" sz="2200">
                <a:latin typeface="Arial" panose="02080604020202020204" charset="0"/>
                <a:cs typeface="Arial" panose="02080604020202020204" charset="0"/>
              </a:rPr>
              <a:t>- Creates a form section in HTML</a:t>
            </a:r>
          </a:p>
          <a:p>
            <a:endParaRPr lang="en-US" sz="220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>
                <a:latin typeface="Arial" panose="02080604020202020204" charset="0"/>
                <a:cs typeface="Arial" panose="02080604020202020204" charset="0"/>
              </a:rPr>
              <a:t>&lt;input&gt; </a:t>
            </a:r>
            <a:r>
              <a:rPr lang="en-US" sz="2200">
                <a:latin typeface="Arial" panose="02080604020202020204" charset="0"/>
                <a:cs typeface="Arial" panose="02080604020202020204" charset="0"/>
              </a:rPr>
              <a:t>- Input boxes</a:t>
            </a:r>
          </a:p>
          <a:p>
            <a:endParaRPr lang="en-US" sz="220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>
                <a:latin typeface="Arial" panose="02080604020202020204" charset="0"/>
                <a:cs typeface="Arial" panose="02080604020202020204" charset="0"/>
              </a:rPr>
              <a:t>&lt;label&gt; </a:t>
            </a:r>
            <a:r>
              <a:rPr lang="en-US" sz="2200">
                <a:latin typeface="Arial" panose="02080604020202020204" charset="0"/>
                <a:cs typeface="Arial" panose="02080604020202020204" charset="0"/>
              </a:rPr>
              <a:t>- Labels for boxes</a:t>
            </a:r>
          </a:p>
          <a:p>
            <a:endParaRPr lang="en-US" sz="220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>
                <a:latin typeface="Arial" panose="02080604020202020204" charset="0"/>
                <a:cs typeface="Arial" panose="02080604020202020204" charset="0"/>
              </a:rPr>
              <a:t>&lt;button&gt; </a:t>
            </a:r>
            <a:r>
              <a:rPr lang="en-US" sz="2200">
                <a:latin typeface="Arial" panose="02080604020202020204" charset="0"/>
                <a:cs typeface="Arial" panose="02080604020202020204" charset="0"/>
              </a:rPr>
              <a:t>- Button</a:t>
            </a:r>
          </a:p>
          <a:p>
            <a:endParaRPr lang="en-US" sz="220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>
                <a:latin typeface="Arial" panose="02080604020202020204" charset="0"/>
                <a:cs typeface="Arial" panose="02080604020202020204" charset="0"/>
              </a:rPr>
              <a:t>&lt;textarea&gt; </a:t>
            </a:r>
            <a:r>
              <a:rPr lang="en-US" sz="2200">
                <a:latin typeface="Arial" panose="02080604020202020204" charset="0"/>
                <a:cs typeface="Arial" panose="02080604020202020204" charset="0"/>
              </a:rPr>
              <a:t>- Large textbox</a:t>
            </a:r>
          </a:p>
          <a:p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057400" y="2625079"/>
            <a:ext cx="12700" cy="2771310"/>
          </a:xfrm>
          <a:prstGeom prst="curvedConnector3">
            <a:avLst>
              <a:gd name="adj1" fmla="val 13739236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On Ugly 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Don’t do this… Use proper indentation and sectioning.</a:t>
            </a:r>
          </a:p>
          <a:p>
            <a:pPr marL="342900" indent="-342900">
              <a:buFont typeface="Arial" panose="02080604020202020204" charset="0"/>
              <a:buChar char="•"/>
            </a:pPr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Readable code is easier to maintain.</a:t>
            </a:r>
          </a:p>
          <a:p>
            <a:pPr marL="342900" indent="-342900">
              <a:buFont typeface="Arial" panose="02080604020202020204" charset="0"/>
              <a:buChar char="•"/>
            </a:pPr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Invest time to get better about this now. It will pay dividends!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Assignment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this activity, you’ll create a student bio using HTML. You will then add, commit, and push your completed HTML to GitHub for the world to see.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Activity</a:t>
            </a:r>
            <a:r>
              <a:rPr lang="en-US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1-HTML_Git </a:t>
            </a:r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|  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60039"/>
            <a:ext cx="7696200" cy="528573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</a:t>
            </a:r>
            <a:r>
              <a:rPr lang="en-US" dirty="0" err="1"/>
              <a:t>Stylin</a:t>
            </a:r>
            <a:r>
              <a:rPr lang="en-US" dirty="0"/>
              <a:t>’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HTML: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Hypertext Markup Language – (Content)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CSS: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Cascading Style Sheets – (Appearance)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HTML/CSS are the “languages of the web.”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It’s Okay! </a:t>
            </a:r>
            <a:endParaRPr lang="en-US" i="1" dirty="0"/>
          </a:p>
        </p:txBody>
      </p:sp>
      <p:pic>
        <p:nvPicPr>
          <p:cNvPr id="5" name="Picture 10" descr="https://mdgriffin63.files.wordpress.com/2014/01/forget-to-le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80604020202020204" charset="0"/>
              <a:buNone/>
            </a:pPr>
            <a:r>
              <a:rPr lang="en-US" b="1" u="sng" dirty="0">
                <a:latin typeface="Arial" panose="02080604020202020204" charset="0"/>
                <a:cs typeface="Arial" panose="02080604020202020204" charset="0"/>
              </a:rPr>
              <a:t>HTML Alone</a:t>
            </a:r>
            <a:endParaRPr lang="en-US" b="1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80604020202020204" charset="0"/>
              <a:buNone/>
            </a:pPr>
            <a:r>
              <a:rPr lang="en-US" sz="2400" b="1" u="sng" dirty="0">
                <a:latin typeface="Arial" panose="02080604020202020204" charset="0"/>
                <a:cs typeface="Arial" panose="0208060402020202020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4429418" cy="830997"/>
          </a:xfrm>
          <a:prstGeom prst="rect">
            <a:avLst/>
          </a:prstGeom>
          <a:solidFill>
            <a:srgbClr val="C00000"/>
          </a:solidFill>
        </p:spPr>
        <p:txBody>
          <a:bodyPr wrap="none" numCol="1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Hella</a:t>
            </a:r>
            <a:r>
              <a:rPr lang="en-US" sz="4800" b="1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 Boring…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CSS works by hooking onto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selectors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added into HTML using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classes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identifiers.</a:t>
            </a:r>
          </a:p>
          <a:p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Once hooked, we apply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styles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to those HTML elements using CSS.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Example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 numCol="1"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In the below example the “Header” would be turned blue and MUCH larger because of the CSS.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We can incorporate an element’s class or ID to apply a CSS style to a particular part of the document. </a:t>
            </a:r>
          </a:p>
          <a:p>
            <a:pPr lvl="1"/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Just remember to include the necessary symbol before the CSS: “.” for class, “#” for ID.</a:t>
            </a:r>
          </a:p>
          <a:p>
            <a:pPr marL="0" indent="0">
              <a:buFont typeface="Arial" panose="02080604020202020204" charset="0"/>
              <a:buNone/>
            </a:pP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Example (HTML): </a:t>
            </a:r>
          </a:p>
          <a:p>
            <a:pPr marL="0" indent="0">
              <a:buFont typeface="Arial" panose="02080604020202020204" charset="0"/>
              <a:buNone/>
            </a:pPr>
            <a:endParaRPr lang="en-US" sz="2200" b="1" u="sng" dirty="0">
              <a:latin typeface="Arial" panose="02080604020202020204" charset="0"/>
              <a:cs typeface="Arial" panose="02080604020202020204" charset="0"/>
            </a:endParaRPr>
          </a:p>
          <a:p>
            <a:pPr marL="400050" lvl="1" indent="0">
              <a:buFont typeface="Arial" panose="02080604020202020204" charset="0"/>
              <a:buNone/>
            </a:pPr>
            <a:r>
              <a:rPr lang="en-US" sz="3100" b="1" dirty="0">
                <a:latin typeface="Arial" panose="02080604020202020204" charset="0"/>
                <a:cs typeface="Arial" panose="02080604020202020204" charset="0"/>
              </a:rPr>
              <a:t>&lt;p </a:t>
            </a:r>
            <a:r>
              <a:rPr lang="en-US" sz="3100" b="1" dirty="0">
                <a:solidFill>
                  <a:srgbClr val="00B0F0"/>
                </a:solidFill>
                <a:latin typeface="Arial" panose="02080604020202020204" charset="0"/>
                <a:cs typeface="Arial" panose="02080604020202020204" charset="0"/>
              </a:rPr>
              <a:t>class=“</a:t>
            </a:r>
            <a:r>
              <a:rPr lang="en-US" sz="3100" b="1" dirty="0" err="1">
                <a:solidFill>
                  <a:srgbClr val="00B0F0"/>
                </a:solidFill>
                <a:latin typeface="Arial" panose="02080604020202020204" charset="0"/>
                <a:cs typeface="Arial" panose="02080604020202020204" charset="0"/>
              </a:rPr>
              <a:t>bigBlue</a:t>
            </a:r>
            <a:r>
              <a:rPr lang="en-US" sz="3100" b="1" dirty="0">
                <a:solidFill>
                  <a:srgbClr val="00B0F0"/>
                </a:solidFill>
                <a:latin typeface="Arial" panose="02080604020202020204" charset="0"/>
                <a:cs typeface="Arial" panose="02080604020202020204" charset="0"/>
              </a:rPr>
              <a:t>”</a:t>
            </a:r>
            <a:r>
              <a:rPr lang="en-US" sz="3100" b="1" dirty="0">
                <a:latin typeface="Arial" panose="02080604020202020204" charset="0"/>
                <a:cs typeface="Arial" panose="02080604020202020204" charset="0"/>
              </a:rPr>
              <a:t>&gt;Header&lt;/p&gt;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Example (CSS):</a:t>
            </a:r>
          </a:p>
          <a:p>
            <a:pPr marL="0" indent="0">
              <a:buFont typeface="Arial" panose="02080604020202020204" charset="0"/>
              <a:buNone/>
            </a:pPr>
            <a:endParaRPr lang="en-US" sz="2200" b="1" u="sng" dirty="0">
              <a:latin typeface="Arial" panose="02080604020202020204" charset="0"/>
              <a:cs typeface="Arial" panose="02080604020202020204" charset="0"/>
            </a:endParaRPr>
          </a:p>
          <a:p>
            <a:pPr marL="400050" lvl="1" indent="0">
              <a:buFont typeface="Arial" panose="02080604020202020204" charset="0"/>
              <a:buNone/>
            </a:pPr>
            <a:r>
              <a:rPr lang="en-US" sz="3100" b="1" dirty="0">
                <a:latin typeface="Arial" panose="02080604020202020204" charset="0"/>
                <a:cs typeface="Arial" panose="02080604020202020204" charset="0"/>
              </a:rPr>
              <a:t>.</a:t>
            </a:r>
            <a:r>
              <a:rPr lang="en-US" sz="3100" b="1" dirty="0" err="1">
                <a:latin typeface="Arial" panose="02080604020202020204" charset="0"/>
                <a:cs typeface="Arial" panose="02080604020202020204" charset="0"/>
              </a:rPr>
              <a:t>bigBlue</a:t>
            </a:r>
            <a:r>
              <a:rPr lang="en-US" sz="3100" b="1" dirty="0">
                <a:latin typeface="Arial" panose="02080604020202020204" charset="0"/>
                <a:cs typeface="Arial" panose="02080604020202020204" charset="0"/>
              </a:rPr>
              <a:t> </a:t>
            </a:r>
          </a:p>
          <a:p>
            <a:pPr marL="400050" lvl="1" indent="0">
              <a:buFont typeface="Arial" panose="02080604020202020204" charset="0"/>
              <a:buNone/>
            </a:pPr>
            <a:r>
              <a:rPr lang="en-US" sz="3100" b="1" dirty="0">
                <a:latin typeface="Arial" panose="02080604020202020204" charset="0"/>
                <a:cs typeface="Arial" panose="02080604020202020204" charset="0"/>
              </a:rPr>
              <a:t>{</a:t>
            </a:r>
          </a:p>
          <a:p>
            <a:pPr marL="400050" lvl="1" indent="0">
              <a:buFont typeface="Arial" panose="02080604020202020204" charset="0"/>
              <a:buNone/>
            </a:pPr>
            <a:r>
              <a:rPr lang="en-US" sz="3100" b="1" dirty="0">
                <a:latin typeface="Arial" panose="02080604020202020204" charset="0"/>
                <a:cs typeface="Arial" panose="02080604020202020204" charset="0"/>
              </a:rPr>
              <a:t>	font-size: 100px;</a:t>
            </a:r>
          </a:p>
          <a:p>
            <a:pPr marL="400050" lvl="1" indent="0">
              <a:buFont typeface="Arial" panose="02080604020202020204" charset="0"/>
              <a:buNone/>
            </a:pPr>
            <a:r>
              <a:rPr lang="en-US" sz="3100" b="1" dirty="0">
                <a:latin typeface="Arial" panose="02080604020202020204" charset="0"/>
                <a:cs typeface="Arial" panose="02080604020202020204" charset="0"/>
              </a:rPr>
              <a:t>	color: blue;</a:t>
            </a:r>
          </a:p>
          <a:p>
            <a:pPr marL="400050" lvl="1" indent="0">
              <a:buFont typeface="Arial" panose="02080604020202020204" charset="0"/>
              <a:buNone/>
            </a:pPr>
            <a:r>
              <a:rPr lang="en-US" sz="3100" b="1" dirty="0">
                <a:latin typeface="Arial" panose="02080604020202020204" charset="0"/>
                <a:cs typeface="Arial" panose="02080604020202020204" charset="0"/>
              </a:rPr>
              <a:t>}</a:t>
            </a:r>
          </a:p>
          <a:p>
            <a:pPr marL="400050" lvl="1" indent="0">
              <a:buFont typeface="Arial" panose="02080604020202020204" charset="0"/>
              <a:buNone/>
            </a:pPr>
            <a:endParaRPr lang="en-US" sz="39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Key CSS Attributes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80604020202020204" charset="0"/>
              <a:buNone/>
            </a:pP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Font / Color: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color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: Sets color of text.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font-size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: Sets size of the font.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font-style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: Sets italics.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font-weight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: Sets bold.</a:t>
            </a:r>
          </a:p>
          <a:p>
            <a:pPr marL="0" indent="0">
              <a:buFont typeface="Arial" panose="02080604020202020204" charset="0"/>
              <a:buNone/>
            </a:pP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Alignment / Spacing: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padding (top/right/bottom/left):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Adds space between element and its own border.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>
                <a:latin typeface="Arial" panose="02080604020202020204" charset="0"/>
                <a:cs typeface="Arial" panose="02080604020202020204" charset="0"/>
              </a:rPr>
              <a:t>margin (top/right/bottom/left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):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Adds space between element and surrounding elements.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float: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Forces elements to the sides, centers, or tops.</a:t>
            </a:r>
          </a:p>
          <a:p>
            <a:pPr marL="0" indent="0">
              <a:buFont typeface="Arial" panose="02080604020202020204" charset="0"/>
              <a:buNone/>
            </a:pP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Background: 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background-color: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sets background color.</a:t>
            </a: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background-image: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sets background image.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2200" b="1" u="sng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Powerful Duo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80604020202020204" charset="0"/>
              <a:buNone/>
            </a:pPr>
            <a:r>
              <a:rPr lang="en-US" sz="2800" dirty="0">
                <a:latin typeface="Arial" panose="02080604020202020204" charset="0"/>
                <a:cs typeface="Arial" panose="02080604020202020204" charset="0"/>
              </a:rPr>
              <a:t>Believe it or not, HTML / CSS is all you need </a:t>
            </a:r>
          </a:p>
          <a:p>
            <a:pPr marL="0" indent="0" algn="ctr">
              <a:buFont typeface="Arial" panose="02080604020202020204" charset="0"/>
              <a:buNone/>
            </a:pPr>
            <a:r>
              <a:rPr lang="en-US" sz="2800" dirty="0">
                <a:latin typeface="Arial" panose="02080604020202020204" charset="0"/>
                <a:cs typeface="Arial" panose="02080604020202020204" charset="0"/>
              </a:rPr>
              <a:t>to develop a vivid, full-blown website. </a:t>
            </a:r>
          </a:p>
          <a:p>
            <a:pPr marL="0" indent="0" algn="ctr">
              <a:buFont typeface="Arial" panose="02080604020202020204" charset="0"/>
              <a:buNone/>
            </a:pPr>
            <a:endParaRPr lang="en-US" sz="28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Where to Get Help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Practice, Practice, Practice: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Work Individually or in Groups</a:t>
            </a:r>
          </a:p>
          <a:p>
            <a:endParaRPr lang="en-US" sz="14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Review In Class Material (Exercises and Slides):</a:t>
            </a: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000" dirty="0">
                <a:latin typeface="Arial" panose="02080604020202020204" charset="0"/>
                <a:cs typeface="Arial" panose="02080604020202020204" charset="0"/>
                <a:hlinkClick r:id="rId3"/>
              </a:rPr>
              <a:t>https://uclax.bootcampcontent.com/UCLA-Coding-Boot-Camp/07-10-2017-UCLA-Class-Repository-FSF-FT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14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Re-Watch Class Videos: </a:t>
            </a: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  <a:hlinkClick r:id="rId4"/>
              </a:rPr>
              <a:t>https://codingbootcamp.hosted.panopto.com/Panopto/Pages/Sessions/List.aspx#folderID=%2269b4b9d5-09c9-49d3-84d3-27c030061f59%22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14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In Class Office Hours: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1 hour after class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Instructor: Demo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(quick</a:t>
            </a:r>
            <a:r>
              <a:rPr lang="x-none" alt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</a:t>
            </a:r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example</a:t>
            </a:r>
            <a:r>
              <a:rPr lang="x-none" alt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</a:t>
            </a:r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internal</a:t>
            </a:r>
            <a:r>
              <a:rPr lang="x-none" alt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</a:t>
            </a:r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css.html | </a:t>
            </a:r>
            <a:r>
              <a:rPr lang="x-none" alt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05 </a:t>
            </a:r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-BasicCSS) 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Assignment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this activity, you’ll upgrade your previous HTML bio-page using CSS style rules. Once you’re done, commit and push up your changes to GitHub.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We’ll send you additional instructions via Slack.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Activity</a:t>
            </a:r>
            <a:r>
              <a:rPr lang="en-US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3-HTML_CSS_Layout </a:t>
            </a:r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|  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Video Walkthrough!!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38800"/>
            <a:ext cx="8229600" cy="9233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dirty="0">
                <a:latin typeface="Arial" panose="02080604020202020204" charset="0"/>
                <a:ea typeface="Arial" panose="02080604020202020204" charset="0"/>
                <a:cs typeface="Arial" panose="02080604020202020204" charset="0"/>
                <a:hlinkClick r:id="rId4"/>
              </a:rPr>
              <a:t>https://www.youtube.com/watch?v=kMBinXTCrXI&amp;list=PLgJ8UgkiorCnMLsUevoQRxH8t9bt7ne14&amp;index=2</a:t>
            </a:r>
            <a:endParaRPr lang="en-US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endParaRPr lang="en-US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Relative File Paths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Relative File Paths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</p:spPr>
      </p:pic>
      <p:sp>
        <p:nvSpPr>
          <p:cNvPr id="5" name="Content Placeholder 2"/>
          <p:cNvSpPr txBox="1"/>
          <p:nvPr/>
        </p:nvSpPr>
        <p:spPr>
          <a:xfrm>
            <a:off x="457200" y="5522538"/>
            <a:ext cx="8153400" cy="725862"/>
          </a:xfrm>
          <a:prstGeom prst="rect">
            <a:avLst/>
          </a:prstGeom>
        </p:spPr>
        <p:txBody>
          <a:bodyPr numCol="1">
            <a:normAutofit fontScale="925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Relative file paths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connect us with other files in our working directory. In this case,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style.css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is in the same folder as our html document.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Absolutely No Absolute Paths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9" y="1447800"/>
            <a:ext cx="9123744" cy="1048706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29901" y="2805112"/>
            <a:ext cx="4748514" cy="3367088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ALWAYS USE RELATIVE FILE PATHS. 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If you deploy your sites without them,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all of your links will fail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.</a:t>
            </a:r>
          </a:p>
          <a:p>
            <a:pPr lvl="1"/>
            <a:r>
              <a:rPr lang="en-US" sz="1700" dirty="0">
                <a:latin typeface="Arial" panose="02080604020202020204" charset="0"/>
                <a:cs typeface="Arial" panose="02080604020202020204" charset="0"/>
              </a:rPr>
              <a:t>The same will happen if you move your project from one folder to another. </a:t>
            </a:r>
          </a:p>
          <a:p>
            <a:pPr lvl="1"/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Remember, there is no such thing as a “C:” drive on the internet. </a:t>
            </a:r>
          </a:p>
        </p:txBody>
      </p:sp>
      <p:pic>
        <p:nvPicPr>
          <p:cNvPr id="9" name="Picture 2" descr="https://possil.files.wordpress.com/2012/01/finger-wagging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0815" y="2667000"/>
            <a:ext cx="3945455" cy="339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/>
          <p:nvPr/>
        </p:nvSpPr>
        <p:spPr>
          <a:xfrm>
            <a:off x="29901" y="816768"/>
            <a:ext cx="4748514" cy="631032"/>
          </a:xfrm>
          <a:prstGeom prst="rect">
            <a:avLst/>
          </a:prstGeom>
        </p:spPr>
        <p:txBody>
          <a:bodyPr numCol="1">
            <a:normAutofit fontScale="92500"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Arial" panose="02080604020202020204" charset="0"/>
                <a:cs typeface="Arial" panose="02080604020202020204" charset="0"/>
              </a:rPr>
              <a:t>VERY </a:t>
            </a:r>
            <a:r>
              <a:rPr lang="en-US" sz="4000" b="1" u="sng" dirty="0" err="1">
                <a:solidFill>
                  <a:srgbClr val="FF0000"/>
                </a:solidFill>
                <a:latin typeface="Arial" panose="02080604020202020204" charset="0"/>
                <a:cs typeface="Arial" panose="02080604020202020204" charset="0"/>
              </a:rPr>
              <a:t>VERY</a:t>
            </a:r>
            <a:r>
              <a:rPr lang="en-US" sz="4000" b="1" dirty="0">
                <a:solidFill>
                  <a:srgbClr val="FF0000"/>
                </a:solidFill>
                <a:latin typeface="Arial" panose="02080604020202020204" charset="0"/>
                <a:cs typeface="Arial" panose="02080604020202020204" charset="0"/>
              </a:rPr>
              <a:t> BAD</a:t>
            </a:r>
            <a:endParaRPr lang="en-US" sz="4000" dirty="0">
              <a:solidFill>
                <a:srgbClr val="FF0000"/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400" y="1132284"/>
            <a:ext cx="1600200" cy="62031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Demo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Instructor: Demo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(</a:t>
            </a:r>
            <a:r>
              <a:rPr lang="en-US" sz="2800" i="1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RelativePaths_DEMO</a:t>
            </a:r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| 1-RelativePaths) 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Assignment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1. Unzip the folder sent to you via Slack. 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2. Edit the HTML files in all of the “</a:t>
            </a:r>
            <a:r>
              <a:rPr lang="en-US" sz="2400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RelativePaths</a:t>
            </a:r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” folders. You need to write relative paths that link the HTML documents with CSS stylesheets.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Tip: Check out the “</a:t>
            </a:r>
            <a:r>
              <a:rPr lang="en-US" sz="2400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RelativePaths_WorkingExample</a:t>
            </a:r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” folder. 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124825"/>
            <a:ext cx="60198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Activity</a:t>
            </a:r>
            <a:r>
              <a:rPr lang="en-US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1-RelativePaths</a:t>
            </a:r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|  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Box Model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Class!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Boxes Upon Boxes</a:t>
            </a: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2000"/>
            <a:ext cx="7000178" cy="4114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" y="4648200"/>
            <a:ext cx="9067800" cy="163121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In CSS, every element rests within a series of boxes. </a:t>
            </a:r>
          </a:p>
          <a:p>
            <a:pPr algn="ctr"/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Each box has customizable space properties: </a:t>
            </a:r>
          </a:p>
          <a:p>
            <a:pPr algn="ctr"/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margin, border, and padding.</a:t>
            </a:r>
          </a:p>
          <a:p>
            <a:pPr algn="ctr"/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Typical spacing value: 20px 10px 10px 20px (top, right, bottom, left)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90600"/>
            <a:ext cx="8229600" cy="4266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5800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5170637"/>
            <a:ext cx="9067800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en-US" sz="2000" b="1" u="sng" dirty="0">
                <a:latin typeface="Arial" panose="02080604020202020204" charset="0"/>
                <a:cs typeface="Arial" panose="02080604020202020204" charset="0"/>
              </a:rPr>
              <a:t>Answer</a:t>
            </a:r>
          </a:p>
          <a:p>
            <a:pPr algn="ctr"/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Width: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474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px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(no margin), 554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px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(with margin)</a:t>
            </a:r>
          </a:p>
          <a:p>
            <a:pPr algn="ctr"/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Height: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539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px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(no margin), 569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px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(with margin)</a:t>
            </a:r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90600"/>
            <a:ext cx="8229600" cy="426663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79938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469" t="6301" r="4292" b="2471"/>
          <a:stretch>
            <a:fillRect/>
          </a:stretch>
        </p:blipFill>
        <p:spPr>
          <a:xfrm>
            <a:off x="1828800" y="787983"/>
            <a:ext cx="5562600" cy="43826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" y="5170637"/>
            <a:ext cx="9067800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en-US" sz="2000" b="1" u="sng" dirty="0">
                <a:latin typeface="Arial" panose="02080604020202020204" charset="0"/>
                <a:cs typeface="Arial" panose="02080604020202020204" charset="0"/>
              </a:rPr>
              <a:t>Answer</a:t>
            </a:r>
          </a:p>
          <a:p>
            <a:pPr algn="ctr"/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Width: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474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px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(no margin), 554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px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(with margin)</a:t>
            </a:r>
          </a:p>
          <a:p>
            <a:pPr algn="ctr"/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Height: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539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px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(no margin), 569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px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(with margin)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We Be </a:t>
            </a:r>
            <a:r>
              <a:rPr lang="en-US" dirty="0" err="1"/>
              <a:t>Floatin</a:t>
            </a:r>
            <a:r>
              <a:rPr lang="en-US" dirty="0"/>
              <a:t>’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The Concept of “Flow”</a:t>
            </a:r>
          </a:p>
        </p:txBody>
      </p:sp>
      <p:pic>
        <p:nvPicPr>
          <p:cNvPr id="7" name="Picture 2" descr="https://css-tricks.com/wp-content/csstricks-uploads/web-text-w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26345"/>
            <a:ext cx="7386507" cy="369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70"/>
          <p:cNvSpPr txBox="1"/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By default, every HTML element displayed in the browser is governed by a concept called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flow.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means that HTML elements force their adjacent elements to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flow around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them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.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Flow Analogy to MS Word</a:t>
            </a:r>
          </a:p>
        </p:txBody>
      </p:sp>
      <p:sp>
        <p:nvSpPr>
          <p:cNvPr id="8" name="Shape 70"/>
          <p:cNvSpPr txBox="1"/>
          <p:nvPr/>
        </p:nvSpPr>
        <p:spPr>
          <a:xfrm>
            <a:off x="5715000" y="1118620"/>
            <a:ext cx="3200399" cy="441707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concept of “flow” is very similar to the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wrap-text options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you may be familiar with in Microsoft Word. 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Just as in MS Word, you can have images in-line with text, on-top of text, etc.</a:t>
            </a:r>
          </a:p>
        </p:txBody>
      </p:sp>
      <p:pic>
        <p:nvPicPr>
          <p:cNvPr id="10" name="Picture 2" descr="https://i-msdn.sec.s-msft.com/dynimg/IC3135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475" y="1118620"/>
            <a:ext cx="51244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Block Elements </a:t>
            </a:r>
          </a:p>
        </p:txBody>
      </p:sp>
      <p:sp>
        <p:nvSpPr>
          <p:cNvPr id="7" name="Shape 70"/>
          <p:cNvSpPr txBox="1"/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By default, web clients render many HTML elements as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block elements.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Paragraphs, headers,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divs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more receive this treatment.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A block element will take up an entire line of space—unless you intervene with CSS properties.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9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28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Block Elements vs. Inline Elements </a:t>
            </a:r>
          </a:p>
        </p:txBody>
      </p:sp>
      <p:sp>
        <p:nvSpPr>
          <p:cNvPr id="8" name="Shape 70"/>
          <p:cNvSpPr txBox="1"/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Now contrast the block elements with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inline elements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.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By using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float CSS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properties, we can command our website to display multiple HTML elements adjacently.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10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44"/>
          <a:stretch>
            <a:fillRect/>
          </a:stretch>
        </p:blipFill>
        <p:spPr>
          <a:xfrm>
            <a:off x="304800" y="703120"/>
            <a:ext cx="762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Floating</a:t>
            </a:r>
          </a:p>
        </p:txBody>
      </p:sp>
      <p:sp>
        <p:nvSpPr>
          <p:cNvPr id="12" name="Shape 70"/>
          <p:cNvSpPr txBox="1"/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To transform these block elements into inline elements, we use a CSS property called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float. 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Floats are </a:t>
            </a: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necessary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for building web layouts.</a:t>
            </a:r>
          </a:p>
        </p:txBody>
      </p:sp>
      <p:pic>
        <p:nvPicPr>
          <p:cNvPr id="13" name="Picture 4" descr="https://css-tricks.com/wp-content/csstricks-uploads/web-layou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1" r="19179"/>
          <a:stretch>
            <a:fillRect/>
          </a:stretch>
        </p:blipFill>
        <p:spPr>
          <a:xfrm>
            <a:off x="0" y="747991"/>
            <a:ext cx="5715000" cy="39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70232"/>
          <a:stretch>
            <a:fillRect/>
          </a:stretch>
        </p:blipFill>
        <p:spPr>
          <a:xfrm>
            <a:off x="5867400" y="1239085"/>
            <a:ext cx="2896042" cy="669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1905000"/>
            <a:ext cx="2896042" cy="224010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Objectives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Students will make more HTML documents.</a:t>
            </a:r>
          </a:p>
          <a:p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Students will learn to properly use basic HTML tags.</a:t>
            </a:r>
          </a:p>
          <a:p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Students will implement basic CSS styling to HTML documents. 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Clearing the Float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990600"/>
            <a:ext cx="8660618" cy="2819400"/>
          </a:xfrm>
          <a:prstGeom prst="rect">
            <a:avLst/>
          </a:prstGeom>
        </p:spPr>
      </p:pic>
      <p:sp>
        <p:nvSpPr>
          <p:cNvPr id="5" name="Shape 70"/>
          <p:cNvSpPr txBox="1"/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Floats often get in the way of our layouts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. </a:t>
            </a: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Sometimes we don’t want to give each element the “inline” treatment. 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 err="1">
                <a:latin typeface="Arial" panose="02080604020202020204" charset="0"/>
                <a:cs typeface="Arial" panose="02080604020202020204" charset="0"/>
              </a:rPr>
              <a:t>Clearfix</a:t>
            </a:r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 Hack</a:t>
            </a:r>
          </a:p>
        </p:txBody>
      </p:sp>
      <p:sp>
        <p:nvSpPr>
          <p:cNvPr id="8" name="Shape 70"/>
          <p:cNvSpPr txBox="1"/>
          <p:nvPr/>
        </p:nvSpPr>
        <p:spPr>
          <a:xfrm>
            <a:off x="304800" y="5094928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Sometimes when elements don’t match up in size, we get situations like the above…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13" y="732750"/>
            <a:ext cx="8450610" cy="414404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 err="1">
                <a:latin typeface="Arial" panose="02080604020202020204" charset="0"/>
                <a:cs typeface="Arial" panose="02080604020202020204" charset="0"/>
              </a:rPr>
              <a:t>Clearfix</a:t>
            </a:r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 Hack</a:t>
            </a:r>
          </a:p>
        </p:txBody>
      </p:sp>
      <p:sp>
        <p:nvSpPr>
          <p:cNvPr id="8" name="Shape 70"/>
          <p:cNvSpPr txBox="1"/>
          <p:nvPr/>
        </p:nvSpPr>
        <p:spPr>
          <a:xfrm>
            <a:off x="420310" y="4824608"/>
            <a:ext cx="8190290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We can get around this by using “the </a:t>
            </a:r>
            <a:r>
              <a:rPr lang="en-US" sz="2200" dirty="0" err="1">
                <a:latin typeface="Arial" panose="02080604020202020204" charset="0"/>
                <a:cs typeface="Arial" panose="02080604020202020204" charset="0"/>
              </a:rPr>
              <a:t>clearfix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hack.”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02224"/>
            <a:ext cx="8374136" cy="40440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 err="1">
                <a:latin typeface="Arial" panose="02080604020202020204" charset="0"/>
                <a:cs typeface="Arial" panose="02080604020202020204" charset="0"/>
              </a:rPr>
              <a:t>Clearfix</a:t>
            </a:r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 Hack</a:t>
            </a:r>
          </a:p>
        </p:txBody>
      </p:sp>
      <p:sp>
        <p:nvSpPr>
          <p:cNvPr id="8" name="Shape 70"/>
          <p:cNvSpPr txBox="1"/>
          <p:nvPr/>
        </p:nvSpPr>
        <p:spPr>
          <a:xfrm>
            <a:off x="152399" y="3733800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::after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is what we call a pseudo-element. We use it to style </a:t>
            </a:r>
            <a:r>
              <a:rPr lang="en-US" sz="2200" dirty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specific parts of an element.</a:t>
            </a:r>
          </a:p>
          <a:p>
            <a:endParaRPr lang="en-US" sz="2200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This will add an HTML element, hidden from view, after the content of the </a:t>
            </a:r>
            <a:r>
              <a:rPr lang="en-US" sz="2000" b="1" dirty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“.</a:t>
            </a:r>
            <a:r>
              <a:rPr lang="en-US" sz="2000" b="1" dirty="0" err="1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clearfix</a:t>
            </a:r>
            <a:r>
              <a:rPr lang="en-US" sz="2000" b="1" dirty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”</a:t>
            </a:r>
            <a:r>
              <a:rPr lang="en-US" sz="2000" dirty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 element. </a:t>
            </a:r>
            <a:r>
              <a:rPr lang="en-US" sz="200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This clears </a:t>
            </a:r>
            <a:r>
              <a:rPr lang="en-US" sz="2000" dirty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the float. </a:t>
            </a:r>
            <a:endParaRPr lang="en-US" sz="2200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8" y="965658"/>
            <a:ext cx="3771900" cy="2362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Quick Demo!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747992"/>
            <a:ext cx="9134475" cy="3505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Demo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Instructor: Demo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(2-FloatExamples) 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Fantastic Guide on Floats ****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727" y="835761"/>
            <a:ext cx="5485672" cy="4625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Shape 70"/>
          <p:cNvSpPr txBox="1"/>
          <p:nvPr/>
        </p:nvSpPr>
        <p:spPr>
          <a:xfrm>
            <a:off x="409304" y="5518076"/>
            <a:ext cx="8610599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To all serious front-end developers (this is a </a:t>
            </a:r>
            <a:r>
              <a:rPr lang="en-US" sz="2000" b="1" u="sng" dirty="0">
                <a:latin typeface="Arial" panose="02080604020202020204" charset="0"/>
                <a:cs typeface="Arial" panose="02080604020202020204" charset="0"/>
              </a:rPr>
              <a:t>necessary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 read):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</a:t>
            </a:r>
            <a:br>
              <a:rPr lang="en-US" sz="2200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  <a:hlinkClick r:id="rId4"/>
              </a:rPr>
              <a:t>https://css-tricks.com/all-about-floats/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766499"/>
            <a:ext cx="2867025" cy="7524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Assignment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this activity, you’ll flex your newfound floating skills by creating a conceptual layout. Eyeball the design to your best ability.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Check your Slack for more instructions.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124825"/>
            <a:ext cx="65532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Activity</a:t>
            </a:r>
            <a:r>
              <a:rPr lang="en-US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3-FloatLayout-Activity </a:t>
            </a:r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|  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30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Good work!</a:t>
            </a:r>
          </a:p>
        </p:txBody>
      </p:sp>
      <p:pic>
        <p:nvPicPr>
          <p:cNvPr id="4" name="Picture 2" descr="http://cdn.pophangover.com/wp-content/uploads/2012/06/good-job-good-effort-kid-e13390211578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0749" y="78375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0" y="5807177"/>
            <a:ext cx="4572000" cy="400110"/>
          </a:xfrm>
          <a:prstGeom prst="rect">
            <a:avLst/>
          </a:prstGeom>
        </p:spPr>
        <p:txBody>
          <a:bodyPr numCol="1">
            <a:spAutoFit/>
          </a:bodyPr>
          <a:lstStyle/>
          <a:p>
            <a:pPr algn="ctr"/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Your brain may rest now</a:t>
            </a:r>
            <a:r>
              <a:rPr lang="is-IS" altLang="is-IS" sz="2000" b="1" dirty="0">
                <a:latin typeface="Arial" panose="02080604020202020204" charset="0"/>
                <a:cs typeface="Arial" panose="02080604020202020204" charset="0"/>
              </a:rPr>
              <a:t>…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Know Thyself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If you are a </a:t>
            </a:r>
            <a:r>
              <a:rPr lang="en-US" sz="2000" b="1" i="1" dirty="0">
                <a:latin typeface="Arial" panose="02080604020202020204" charset="0"/>
                <a:cs typeface="Arial" panose="02080604020202020204" charset="0"/>
              </a:rPr>
              <a:t>complete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 beginner to HTML/CSS and Coding:</a:t>
            </a: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Continue getting comfortable with HTML. </a:t>
            </a: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Be able to completely write a basic HTML document (like in last class).</a:t>
            </a: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Understand what CSS is, what it’s for, and how it works with HTML.</a:t>
            </a:r>
          </a:p>
          <a:p>
            <a:r>
              <a:rPr lang="en-US" sz="1800" i="1" dirty="0">
                <a:latin typeface="Arial" panose="02080604020202020204" charset="0"/>
                <a:cs typeface="Arial" panose="02080604020202020204" charset="0"/>
              </a:rPr>
              <a:t>Be able to use </a:t>
            </a:r>
            <a:r>
              <a:rPr lang="en-US" sz="1800" i="1" dirty="0" err="1">
                <a:latin typeface="Arial" panose="02080604020202020204" charset="0"/>
                <a:cs typeface="Arial" panose="02080604020202020204" charset="0"/>
              </a:rPr>
              <a:t>Git</a:t>
            </a:r>
            <a:r>
              <a:rPr lang="en-US" sz="1800" i="1" dirty="0">
                <a:latin typeface="Arial" panose="02080604020202020204" charset="0"/>
                <a:cs typeface="Arial" panose="02080604020202020204" charset="0"/>
              </a:rPr>
              <a:t> and GitHub to upload code.</a:t>
            </a: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If you’ve had past exposure and felt comfortable with the last lesson:</a:t>
            </a: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Aim to build up your skills. Clear up any questions or confusions about HTML.</a:t>
            </a: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Become knowledgeable about a wider range of HTML and CSS tags.</a:t>
            </a: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Be able to selectively apply CSS to specific HTML elements.  </a:t>
            </a:r>
          </a:p>
          <a:p>
            <a:r>
              <a:rPr lang="en-US" sz="1800" i="1" dirty="0">
                <a:latin typeface="Arial" panose="02080604020202020204" charset="0"/>
                <a:cs typeface="Arial" panose="02080604020202020204" charset="0"/>
              </a:rPr>
              <a:t>Be able to use </a:t>
            </a:r>
            <a:r>
              <a:rPr lang="en-US" sz="1800" i="1" dirty="0" err="1">
                <a:latin typeface="Arial" panose="02080604020202020204" charset="0"/>
                <a:cs typeface="Arial" panose="02080604020202020204" charset="0"/>
              </a:rPr>
              <a:t>Git</a:t>
            </a:r>
            <a:r>
              <a:rPr lang="en-US" sz="1800" i="1" dirty="0">
                <a:latin typeface="Arial" panose="02080604020202020204" charset="0"/>
                <a:cs typeface="Arial" panose="02080604020202020204" charset="0"/>
              </a:rPr>
              <a:t> and GitHub to upload code. 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8684274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 (Highly, HIGHLY Recommend!!!)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8684274" cy="50253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" y="5988403"/>
            <a:ext cx="8912874" cy="3077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  <a:hlinkClick r:id="rId4"/>
              </a:rPr>
              <a:t>https://youtu.be/0lpxKw6E90Y</a:t>
            </a:r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Recap + Questions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Round 2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(Basic)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80604020202020204" charset="0"/>
                <a:cs typeface="Arial" panose="02080604020202020204" charset="0"/>
              </a:rPr>
              <a:t>&lt;h1&gt;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80604020202020204" charset="0"/>
                <a:cs typeface="Arial" panose="02080604020202020204" charset="0"/>
              </a:rPr>
              <a:t>This is </a:t>
            </a:r>
            <a:r>
              <a:rPr lang="en-US" sz="4000" b="1" dirty="0" err="1">
                <a:latin typeface="Arial" panose="02080604020202020204" charset="0"/>
                <a:cs typeface="Arial" panose="02080604020202020204" charset="0"/>
              </a:rPr>
              <a:t>Mah</a:t>
            </a:r>
            <a:r>
              <a:rPr lang="en-US" sz="4000" b="1" dirty="0">
                <a:latin typeface="Arial" panose="02080604020202020204" charset="0"/>
                <a:cs typeface="Arial" panose="02080604020202020204" charset="0"/>
              </a:rPr>
              <a:t>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80604020202020204" charset="0"/>
                <a:cs typeface="Arial" panose="02080604020202020204" charset="0"/>
              </a:rPr>
              <a:t>&lt;/h1&gt;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Opening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Closing Tag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Content </a:t>
            </a: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(with Attribute)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1835</Words>
  <Application>Microsoft Office PowerPoint</Application>
  <PresentationFormat>On-screen Show (4:3)</PresentationFormat>
  <Paragraphs>329</Paragraphs>
  <Slides>61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Calibri</vt:lpstr>
      <vt:lpstr>Calibri Light</vt:lpstr>
      <vt:lpstr>Roboto</vt:lpstr>
      <vt:lpstr>UCF - Theme</vt:lpstr>
      <vt:lpstr>1_Unbranded</vt:lpstr>
      <vt:lpstr>Rutgers - Theme</vt:lpstr>
      <vt:lpstr>Unbranded</vt:lpstr>
      <vt:lpstr>UTAustin</vt:lpstr>
      <vt:lpstr>2_Unbranded</vt:lpstr>
      <vt:lpstr>Going Pro with HTML/CSS</vt:lpstr>
      <vt:lpstr>It’s Okay! </vt:lpstr>
      <vt:lpstr>Where to Get Help</vt:lpstr>
      <vt:lpstr>Today’s Class!</vt:lpstr>
      <vt:lpstr>Today’s Objectives</vt:lpstr>
      <vt:lpstr>Know Thyself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Relative File Paths</vt:lpstr>
      <vt:lpstr>Relative File Paths</vt:lpstr>
      <vt:lpstr>Absolutely No Absolute Paths</vt:lpstr>
      <vt:lpstr>Quick Demo</vt:lpstr>
      <vt:lpstr>PowerPoint Presentation</vt:lpstr>
      <vt:lpstr>Box Model</vt:lpstr>
      <vt:lpstr>PowerPoint Presentation</vt:lpstr>
      <vt:lpstr>PowerPoint Presentation</vt:lpstr>
      <vt:lpstr>PowerPoint Presentation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+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1446</cp:revision>
  <cp:lastPrinted>2017-05-13T15:37:56Z</cp:lastPrinted>
  <dcterms:created xsi:type="dcterms:W3CDTF">2017-05-13T15:37:56Z</dcterms:created>
  <dcterms:modified xsi:type="dcterms:W3CDTF">2017-07-11T04:06:23Z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