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2" r:id="rId37"/>
    <p:sldId id="304" r:id="rId38"/>
    <p:sldId id="303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8" r:id="rId60"/>
    <p:sldId id="329" r:id="rId6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/>
    <p:restoredTop sz="94665"/>
  </p:normalViewPr>
  <p:slideViewPr>
    <p:cSldViewPr snapToGrid="0" snapToObjects="1">
      <p:cViewPr varScale="1">
        <p:scale>
          <a:sx n="82" d="100"/>
          <a:sy n="82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720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4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itle Text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5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"/>
          <p:cNvSpPr/>
          <p:nvPr/>
        </p:nvSpPr>
        <p:spPr>
          <a:xfrm>
            <a:off x="427037" y="3736975"/>
            <a:ext cx="6335713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9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"/>
          <p:cNvSpPr/>
          <p:nvPr/>
        </p:nvSpPr>
        <p:spPr>
          <a:xfrm>
            <a:off x="0" y="6418262"/>
            <a:ext cx="9155113" cy="45720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9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3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9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he Joys of JavaScript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The Joys of JavaScript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50" name="Code Dissection:…"/>
          <p:cNvSpPr/>
          <p:nvPr/>
        </p:nvSpPr>
        <p:spPr>
          <a:xfrm>
            <a:off x="304800" y="762000"/>
            <a:ext cx="8686800" cy="56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AutoNum type="arabicPeriod"/>
              <a:defRPr sz="2400"/>
            </a:pPr>
            <a:r>
              <a:rPr lang="en-US" dirty="0"/>
              <a:t> </a:t>
            </a:r>
            <a:r>
              <a:rPr dirty="0"/>
              <a:t>Download the file sent to you via slack. </a:t>
            </a:r>
            <a:endParaRPr lang="en-US" dirty="0"/>
          </a:p>
          <a:p>
            <a:pPr>
              <a:buClr>
                <a:srgbClr val="000000"/>
              </a:buClr>
              <a:buSzPct val="100000"/>
              <a:buAutoNum type="arabicPeriod"/>
              <a:defRPr sz="2400"/>
            </a:pPr>
            <a:endParaRPr lang="en-US" dirty="0"/>
          </a:p>
          <a:p>
            <a:pPr>
              <a:buClr>
                <a:srgbClr val="000000"/>
              </a:buClr>
              <a:buSzPct val="100000"/>
              <a:buFontTx/>
              <a:buAutoNum type="arabicPeriod"/>
              <a:defRPr sz="2400"/>
            </a:pPr>
            <a:r>
              <a:rPr lang="en-US" dirty="0"/>
              <a:t> Open it in Chrome and observe what happens.</a:t>
            </a:r>
          </a:p>
          <a:p>
            <a:pPr>
              <a:buClr>
                <a:srgbClr val="000000"/>
              </a:buClr>
              <a:buSzPct val="100000"/>
              <a:buFontTx/>
              <a:buAutoNum type="arabicPeriod"/>
              <a:defRPr sz="2400"/>
            </a:pPr>
            <a:endParaRPr lang="en-US" dirty="0"/>
          </a:p>
          <a:p>
            <a:pPr>
              <a:buClr>
                <a:srgbClr val="000000"/>
              </a:buClr>
              <a:buSzPct val="100000"/>
              <a:buFontTx/>
              <a:buAutoNum type="arabicPeriod"/>
              <a:defRPr sz="2400"/>
            </a:pPr>
            <a:r>
              <a:rPr lang="en-US" dirty="0"/>
              <a:t> With a partner, try to explain how the code connects to the events that happen on the page.</a:t>
            </a:r>
          </a:p>
          <a:p>
            <a:pPr>
              <a:defRPr sz="2400"/>
            </a:pPr>
            <a:endParaRPr dirty="0"/>
          </a:p>
          <a:p>
            <a:pPr>
              <a:defRPr sz="2400" b="1" i="1"/>
            </a:pPr>
            <a:r>
              <a:rPr dirty="0"/>
              <a:t>p.s. </a:t>
            </a:r>
            <a:r>
              <a:rPr b="0" dirty="0"/>
              <a:t>We haven’t covered JavaScript before, but a big part of being a developer is learning on the fly!</a:t>
            </a:r>
          </a:p>
          <a:p>
            <a:pPr>
              <a:defRPr sz="2400"/>
            </a:pPr>
            <a:endParaRPr b="0" dirty="0"/>
          </a:p>
          <a:p>
            <a:pPr>
              <a:defRPr sz="2400" b="1" i="1"/>
            </a:pPr>
            <a:r>
              <a:rPr dirty="0"/>
              <a:t>MAJOR p.s. </a:t>
            </a:r>
            <a:r>
              <a:rPr b="0" dirty="0"/>
              <a:t>When downloading any code going forward, be sure to hit “Download”. If you copy and paste directly from Slack, your code will not work!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is JavaScript?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What is JavaScript?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JavaScript Definition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155" name="JavaScript is the third of the three fundamental programming languages of the modern web (along with HTML, CSS).…"/>
          <p:cNvSpPr/>
          <p:nvPr/>
        </p:nvSpPr>
        <p:spPr>
          <a:xfrm>
            <a:off x="331787" y="838200"/>
            <a:ext cx="8734426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JavaScript</a:t>
            </a:r>
            <a:r>
              <a:rPr b="0" dirty="0"/>
              <a:t> is the third of the three fundamental programming languages of the modern web (along with HTML, CSS).</a:t>
            </a:r>
          </a:p>
          <a:p>
            <a:pPr marL="455612" indent="-225425">
              <a:defRPr sz="2400"/>
            </a:pPr>
            <a:endParaRPr b="0"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b="1" dirty="0"/>
              <a:t>JavaScript</a:t>
            </a:r>
            <a:r>
              <a:rPr dirty="0"/>
              <a:t> allows developers to create </a:t>
            </a:r>
            <a:r>
              <a:rPr b="1" dirty="0"/>
              <a:t>dynamic </a:t>
            </a:r>
            <a:r>
              <a:rPr dirty="0"/>
              <a:t>web applications capable of taking in user inputs, changing what’s displayed to users, animating elements, and much more.</a:t>
            </a:r>
          </a:p>
        </p:txBody>
      </p:sp>
      <p:pic>
        <p:nvPicPr>
          <p:cNvPr id="15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ariable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sic Variable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61" name="Variables are the nouns of programming.…"/>
          <p:cNvSpPr/>
          <p:nvPr/>
        </p:nvSpPr>
        <p:spPr>
          <a:xfrm>
            <a:off x="450850" y="1066800"/>
            <a:ext cx="8583613" cy="193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Variables are the </a:t>
            </a:r>
            <a:r>
              <a:rPr u="sng" dirty="0"/>
              <a:t>nouns</a:t>
            </a:r>
            <a:r>
              <a:rPr dirty="0"/>
              <a:t> of programming.</a:t>
            </a:r>
          </a:p>
          <a:p>
            <a:pPr marL="455612" indent="-225425">
              <a:defRPr sz="2400"/>
            </a:pPr>
            <a:endParaRPr dirty="0"/>
          </a:p>
          <a:p>
            <a:pPr marL="573088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They are “things” (Numbers, Strings, Booleans, etc.).</a:t>
            </a:r>
          </a:p>
          <a:p>
            <a:pPr marL="455612" indent="-225425">
              <a:defRPr sz="24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They are composed of </a:t>
            </a:r>
            <a:r>
              <a:rPr u="sng" dirty="0"/>
              <a:t>variable names</a:t>
            </a:r>
            <a:r>
              <a:rPr dirty="0"/>
              <a:t> and </a:t>
            </a:r>
            <a:r>
              <a:rPr u="sng" dirty="0"/>
              <a:t>values</a:t>
            </a:r>
            <a:r>
              <a:rPr dirty="0"/>
              <a:t>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" y="3527425"/>
            <a:ext cx="6902451" cy="1827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71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(BasicVariablesDemo | 02-BasicVariablesDemo)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asic Variables (Syntax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Variables (Syntax)</a:t>
            </a:r>
          </a:p>
        </p:txBody>
      </p:sp>
      <p:sp>
        <p:nvSpPr>
          <p:cNvPr id="175" name="Rectangle"/>
          <p:cNvSpPr/>
          <p:nvPr/>
        </p:nvSpPr>
        <p:spPr>
          <a:xfrm>
            <a:off x="1930400" y="2667000"/>
            <a:ext cx="2274888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Rectangle"/>
          <p:cNvSpPr/>
          <p:nvPr/>
        </p:nvSpPr>
        <p:spPr>
          <a:xfrm>
            <a:off x="53975" y="26670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var"/>
          <p:cNvSpPr/>
          <p:nvPr/>
        </p:nvSpPr>
        <p:spPr>
          <a:xfrm>
            <a:off x="430212" y="3148012"/>
            <a:ext cx="1414464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var </a:t>
            </a:r>
          </a:p>
        </p:txBody>
      </p:sp>
      <p:sp>
        <p:nvSpPr>
          <p:cNvPr id="178" name="name"/>
          <p:cNvSpPr/>
          <p:nvPr/>
        </p:nvSpPr>
        <p:spPr>
          <a:xfrm>
            <a:off x="2384425" y="3125787"/>
            <a:ext cx="1905000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name</a:t>
            </a:r>
          </a:p>
        </p:txBody>
      </p:sp>
      <p:sp>
        <p:nvSpPr>
          <p:cNvPr id="179" name="Rectangle"/>
          <p:cNvSpPr/>
          <p:nvPr/>
        </p:nvSpPr>
        <p:spPr>
          <a:xfrm>
            <a:off x="4237037" y="2667000"/>
            <a:ext cx="11461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5414962" y="2667000"/>
            <a:ext cx="241141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“Snow White”"/>
          <p:cNvSpPr/>
          <p:nvPr/>
        </p:nvSpPr>
        <p:spPr>
          <a:xfrm>
            <a:off x="5262562" y="3209925"/>
            <a:ext cx="2720976" cy="4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2800" b="1"/>
            </a:lvl1pPr>
          </a:lstStyle>
          <a:p>
            <a:r>
              <a:t>“Snow White”</a:t>
            </a:r>
          </a:p>
        </p:txBody>
      </p:sp>
      <p:sp>
        <p:nvSpPr>
          <p:cNvPr id="182" name="="/>
          <p:cNvSpPr/>
          <p:nvPr/>
        </p:nvSpPr>
        <p:spPr>
          <a:xfrm>
            <a:off x="45434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=</a:t>
            </a:r>
          </a:p>
        </p:txBody>
      </p:sp>
      <p:sp>
        <p:nvSpPr>
          <p:cNvPr id="183" name="Rectangle"/>
          <p:cNvSpPr/>
          <p:nvPr/>
        </p:nvSpPr>
        <p:spPr>
          <a:xfrm>
            <a:off x="7862887" y="2667000"/>
            <a:ext cx="117792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;"/>
          <p:cNvSpPr/>
          <p:nvPr/>
        </p:nvSpPr>
        <p:spPr>
          <a:xfrm>
            <a:off x="82010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;</a:t>
            </a:r>
          </a:p>
        </p:txBody>
      </p:sp>
      <p:sp>
        <p:nvSpPr>
          <p:cNvPr id="185" name="Var Keyword"/>
          <p:cNvSpPr/>
          <p:nvPr/>
        </p:nvSpPr>
        <p:spPr>
          <a:xfrm>
            <a:off x="342900" y="2173287"/>
            <a:ext cx="139438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 Keyword</a:t>
            </a:r>
          </a:p>
        </p:txBody>
      </p:sp>
      <p:sp>
        <p:nvSpPr>
          <p:cNvPr id="186" name="Variable name"/>
          <p:cNvSpPr/>
          <p:nvPr/>
        </p:nvSpPr>
        <p:spPr>
          <a:xfrm>
            <a:off x="2278062" y="2173287"/>
            <a:ext cx="155980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Variable name</a:t>
            </a:r>
          </a:p>
        </p:txBody>
      </p:sp>
      <p:sp>
        <p:nvSpPr>
          <p:cNvPr id="187" name="Assignment"/>
          <p:cNvSpPr/>
          <p:nvPr/>
        </p:nvSpPr>
        <p:spPr>
          <a:xfrm>
            <a:off x="4121150" y="2151062"/>
            <a:ext cx="129704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Assignment</a:t>
            </a:r>
          </a:p>
        </p:txBody>
      </p:sp>
      <p:sp>
        <p:nvSpPr>
          <p:cNvPr id="188" name="Value"/>
          <p:cNvSpPr/>
          <p:nvPr/>
        </p:nvSpPr>
        <p:spPr>
          <a:xfrm>
            <a:off x="6249987" y="2151062"/>
            <a:ext cx="67040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Value</a:t>
            </a:r>
          </a:p>
        </p:txBody>
      </p:sp>
      <p:sp>
        <p:nvSpPr>
          <p:cNvPr id="189" name="Termination"/>
          <p:cNvSpPr/>
          <p:nvPr/>
        </p:nvSpPr>
        <p:spPr>
          <a:xfrm>
            <a:off x="7735887" y="2151062"/>
            <a:ext cx="128432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asic Variables (Syntax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Variables (Syntax)</a:t>
            </a:r>
          </a:p>
        </p:txBody>
      </p:sp>
      <p:sp>
        <p:nvSpPr>
          <p:cNvPr id="192" name="Rectangle"/>
          <p:cNvSpPr/>
          <p:nvPr/>
        </p:nvSpPr>
        <p:spPr>
          <a:xfrm>
            <a:off x="1930400" y="2667000"/>
            <a:ext cx="2274888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Rectangle"/>
          <p:cNvSpPr/>
          <p:nvPr/>
        </p:nvSpPr>
        <p:spPr>
          <a:xfrm>
            <a:off x="53975" y="26670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var"/>
          <p:cNvSpPr/>
          <p:nvPr/>
        </p:nvSpPr>
        <p:spPr>
          <a:xfrm>
            <a:off x="430212" y="3148012"/>
            <a:ext cx="1414464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var </a:t>
            </a:r>
          </a:p>
        </p:txBody>
      </p:sp>
      <p:sp>
        <p:nvSpPr>
          <p:cNvPr id="195" name="name"/>
          <p:cNvSpPr/>
          <p:nvPr/>
        </p:nvSpPr>
        <p:spPr>
          <a:xfrm>
            <a:off x="2384425" y="3125787"/>
            <a:ext cx="1905000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name</a:t>
            </a:r>
          </a:p>
        </p:txBody>
      </p:sp>
      <p:sp>
        <p:nvSpPr>
          <p:cNvPr id="196" name="Rectangle"/>
          <p:cNvSpPr/>
          <p:nvPr/>
        </p:nvSpPr>
        <p:spPr>
          <a:xfrm>
            <a:off x="4237037" y="2667000"/>
            <a:ext cx="11461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Rectangle"/>
          <p:cNvSpPr/>
          <p:nvPr/>
        </p:nvSpPr>
        <p:spPr>
          <a:xfrm>
            <a:off x="5414962" y="2667000"/>
            <a:ext cx="241141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="/>
          <p:cNvSpPr/>
          <p:nvPr/>
        </p:nvSpPr>
        <p:spPr>
          <a:xfrm>
            <a:off x="45434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=</a:t>
            </a:r>
          </a:p>
        </p:txBody>
      </p:sp>
      <p:sp>
        <p:nvSpPr>
          <p:cNvPr id="199" name="Rectangle"/>
          <p:cNvSpPr/>
          <p:nvPr/>
        </p:nvSpPr>
        <p:spPr>
          <a:xfrm>
            <a:off x="7862887" y="2667000"/>
            <a:ext cx="117792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;"/>
          <p:cNvSpPr/>
          <p:nvPr/>
        </p:nvSpPr>
        <p:spPr>
          <a:xfrm>
            <a:off x="82010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;</a:t>
            </a:r>
          </a:p>
        </p:txBody>
      </p:sp>
      <p:sp>
        <p:nvSpPr>
          <p:cNvPr id="201" name="Var Keyword"/>
          <p:cNvSpPr/>
          <p:nvPr/>
        </p:nvSpPr>
        <p:spPr>
          <a:xfrm>
            <a:off x="342900" y="2173287"/>
            <a:ext cx="139438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 Keyword</a:t>
            </a:r>
          </a:p>
        </p:txBody>
      </p:sp>
      <p:sp>
        <p:nvSpPr>
          <p:cNvPr id="202" name="Variable name"/>
          <p:cNvSpPr/>
          <p:nvPr/>
        </p:nvSpPr>
        <p:spPr>
          <a:xfrm>
            <a:off x="2278062" y="2173287"/>
            <a:ext cx="155980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Variable name</a:t>
            </a:r>
          </a:p>
        </p:txBody>
      </p:sp>
      <p:sp>
        <p:nvSpPr>
          <p:cNvPr id="203" name="Assignment"/>
          <p:cNvSpPr/>
          <p:nvPr/>
        </p:nvSpPr>
        <p:spPr>
          <a:xfrm>
            <a:off x="4121150" y="2151062"/>
            <a:ext cx="129704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Assignment</a:t>
            </a:r>
          </a:p>
        </p:txBody>
      </p:sp>
      <p:sp>
        <p:nvSpPr>
          <p:cNvPr id="204" name="Value"/>
          <p:cNvSpPr/>
          <p:nvPr/>
        </p:nvSpPr>
        <p:spPr>
          <a:xfrm>
            <a:off x="6249987" y="2151062"/>
            <a:ext cx="67040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Value</a:t>
            </a:r>
          </a:p>
        </p:txBody>
      </p:sp>
      <p:sp>
        <p:nvSpPr>
          <p:cNvPr id="205" name="Termination"/>
          <p:cNvSpPr/>
          <p:nvPr/>
        </p:nvSpPr>
        <p:spPr>
          <a:xfrm>
            <a:off x="7735887" y="2151062"/>
            <a:ext cx="128432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Termination</a:t>
            </a:r>
          </a:p>
        </p:txBody>
      </p:sp>
      <p:sp>
        <p:nvSpPr>
          <p:cNvPr id="206" name="Be sure to notice the quotes (“”),…"/>
          <p:cNvSpPr/>
          <p:nvPr/>
        </p:nvSpPr>
        <p:spPr>
          <a:xfrm>
            <a:off x="4632438" y="5075237"/>
            <a:ext cx="4308249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algn="ctr"/>
            <a:r>
              <a:t>Be sure to notice the quotes (“”), </a:t>
            </a:r>
          </a:p>
          <a:p>
            <a:pPr algn="ctr"/>
            <a:r>
              <a:t>which convey that Snow White is a </a:t>
            </a:r>
            <a:r>
              <a:rPr u="sng"/>
              <a:t>string</a:t>
            </a:r>
            <a:r>
              <a:t>.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7696200" y="3505199"/>
            <a:ext cx="0" cy="1509714"/>
          </a:xfrm>
          <a:prstGeom prst="line">
            <a:avLst/>
          </a:prstGeom>
          <a:ln w="572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Line"/>
          <p:cNvSpPr/>
          <p:nvPr/>
        </p:nvSpPr>
        <p:spPr>
          <a:xfrm flipV="1">
            <a:off x="5562600" y="3505199"/>
            <a:ext cx="0" cy="1509714"/>
          </a:xfrm>
          <a:prstGeom prst="line">
            <a:avLst/>
          </a:prstGeom>
          <a:ln w="572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“Snow White”"/>
          <p:cNvSpPr/>
          <p:nvPr/>
        </p:nvSpPr>
        <p:spPr>
          <a:xfrm>
            <a:off x="5262562" y="3209925"/>
            <a:ext cx="2720976" cy="4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2800" b="1"/>
            </a:lvl1pPr>
          </a:lstStyle>
          <a:p>
            <a:r>
              <a:t>“Snow White”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13" name="Code Creation:…"/>
          <p:cNvSpPr/>
          <p:nvPr/>
        </p:nvSpPr>
        <p:spPr>
          <a:xfrm>
            <a:off x="304800" y="914400"/>
            <a:ext cx="8686800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Using the instructions in the file sent to you, fill in the missing JavaScript code to create variables.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When you are done, open the file in Chrome and check the output.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you successfully completed the activity, you should see a series of pop-up windows with text inside.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Finally, look at the rest of the code and try to figure out why the text displayed the way it did.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gs, Prints, Alert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Logs, Prints, Alerts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ive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126" name="In today’s class we’ll be introducing:…"/>
          <p:cNvSpPr/>
          <p:nvPr/>
        </p:nvSpPr>
        <p:spPr>
          <a:xfrm>
            <a:off x="304800" y="762000"/>
            <a:ext cx="8740775" cy="621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introducing: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JavaScript Definitions</a:t>
            </a:r>
          </a:p>
          <a:p>
            <a:pPr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JavaScript Basics:</a:t>
            </a:r>
          </a:p>
          <a:p>
            <a:pPr>
              <a:spcBef>
                <a:spcPts val="400"/>
              </a:spcBef>
              <a:defRPr sz="2200"/>
            </a:pPr>
            <a:r>
              <a:rPr lang="en-US" dirty="0"/>
              <a:t>          </a:t>
            </a:r>
            <a:r>
              <a:rPr dirty="0"/>
              <a:t>- Variables </a:t>
            </a:r>
          </a:p>
          <a:p>
            <a:pPr>
              <a:spcBef>
                <a:spcPts val="400"/>
              </a:spcBef>
              <a:defRPr sz="2200"/>
            </a:pPr>
            <a:r>
              <a:rPr lang="en-US" dirty="0"/>
              <a:t>          </a:t>
            </a:r>
            <a:r>
              <a:rPr dirty="0"/>
              <a:t>- Logging, Alerting, Prompting</a:t>
            </a:r>
          </a:p>
          <a:p>
            <a:pPr>
              <a:spcBef>
                <a:spcPts val="400"/>
              </a:spcBef>
              <a:defRPr sz="2200"/>
            </a:pPr>
            <a:r>
              <a:rPr lang="en-US" dirty="0"/>
              <a:t>          </a:t>
            </a:r>
            <a:r>
              <a:rPr dirty="0"/>
              <a:t>- Arrays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If/Else Statements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Array Assignments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The Concept of For-Loops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>
              <a:spcBef>
                <a:spcPts val="400"/>
              </a:spcBef>
              <a:defRPr sz="22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218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19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(ConsoleDemoInstructor.html | 04-ConsoleLogDemo)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onsole.log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Console.log</a:t>
            </a:r>
          </a:p>
        </p:txBody>
      </p:sp>
      <p:sp>
        <p:nvSpPr>
          <p:cNvPr id="223" name="console.log is a quick expression used to print content to the debugger.…"/>
          <p:cNvSpPr/>
          <p:nvPr/>
        </p:nvSpPr>
        <p:spPr>
          <a:xfrm>
            <a:off x="23812" y="990600"/>
            <a:ext cx="9042401" cy="1445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console.log is a quick expression used to </a:t>
            </a:r>
            <a:r>
              <a:rPr u="sng" dirty="0"/>
              <a:t>print content</a:t>
            </a:r>
            <a:r>
              <a:rPr dirty="0"/>
              <a:t> to the debugger. </a:t>
            </a:r>
          </a:p>
          <a:p>
            <a:pPr marL="455612" indent="-225425">
              <a:defRPr sz="2200"/>
            </a:pPr>
            <a:endParaRPr dirty="0"/>
          </a:p>
          <a:p>
            <a:pPr marL="573088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It is a </a:t>
            </a:r>
            <a:r>
              <a:rPr u="sng" dirty="0"/>
              <a:t>very useful tool </a:t>
            </a:r>
            <a:r>
              <a:rPr dirty="0"/>
              <a:t>to use during development and debugging. </a:t>
            </a:r>
          </a:p>
        </p:txBody>
      </p:sp>
      <p:pic>
        <p:nvPicPr>
          <p:cNvPr id="22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725" y="2971800"/>
            <a:ext cx="8412163" cy="251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40" name="Code Creation:…"/>
          <p:cNvSpPr/>
          <p:nvPr/>
        </p:nvSpPr>
        <p:spPr>
          <a:xfrm>
            <a:off x="304800" y="9144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Using the file sent to you as a guide, modify the code so that is uses console.log instead of alerts to display messages.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Then open the file in the browser and open up chrome Developer tools -&gt; Console to confirm the changes worked.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partner, discuss the different between using console.log and alert.</a:t>
            </a:r>
          </a:p>
        </p:txBody>
      </p:sp>
      <p:pic>
        <p:nvPicPr>
          <p:cNvPr id="2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5650" y="4752975"/>
            <a:ext cx="3862388" cy="1514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249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50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(PromptDemo.html | 06-PromptDemo)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887" y="4267200"/>
            <a:ext cx="3413126" cy="1704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2600" y="2819400"/>
            <a:ext cx="3414713" cy="1431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1487" y="1600200"/>
            <a:ext cx="3414713" cy="1189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" y="3867150"/>
            <a:ext cx="5283201" cy="163512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Alerts, Prompts, Confirm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Alerts, Prompts, Confirms</a:t>
            </a:r>
          </a:p>
        </p:txBody>
      </p:sp>
      <p:sp>
        <p:nvSpPr>
          <p:cNvPr id="258" name="Alerts, Confirms, and Prompts will create a popup box in the browser when run.…"/>
          <p:cNvSpPr/>
          <p:nvPr/>
        </p:nvSpPr>
        <p:spPr>
          <a:xfrm>
            <a:off x="217487" y="990600"/>
            <a:ext cx="5080001" cy="193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Alerts, Confirms, and Prompts will create a </a:t>
            </a:r>
            <a:r>
              <a:rPr u="sng" dirty="0"/>
              <a:t>popup box</a:t>
            </a:r>
            <a:r>
              <a:rPr dirty="0"/>
              <a:t> in the browser when run. </a:t>
            </a:r>
          </a:p>
          <a:p>
            <a:pPr marL="573087" indent="-342900">
              <a:buFont typeface="Arial" charset="0"/>
              <a:buChar char="•"/>
              <a:defRPr sz="2000"/>
            </a:pPr>
            <a:endParaRPr dirty="0"/>
          </a:p>
          <a:p>
            <a:pPr marL="573088" indent="-342900">
              <a:buClr>
                <a:srgbClr val="000000"/>
              </a:buClr>
              <a:buSzPct val="100000"/>
              <a:buFont typeface="Arial" charset="0"/>
              <a:buChar char="•"/>
              <a:defRPr sz="2000"/>
            </a:pPr>
            <a:r>
              <a:rPr dirty="0"/>
              <a:t>These are also useful for development and debugging.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2757487" y="2436812"/>
            <a:ext cx="3033714" cy="1633538"/>
          </a:xfrm>
          <a:prstGeom prst="line">
            <a:avLst/>
          </a:prstGeom>
          <a:ln w="4428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Line"/>
          <p:cNvSpPr/>
          <p:nvPr/>
        </p:nvSpPr>
        <p:spPr>
          <a:xfrm flipV="1">
            <a:off x="4556125" y="3865562"/>
            <a:ext cx="1233488" cy="727076"/>
          </a:xfrm>
          <a:prstGeom prst="line">
            <a:avLst/>
          </a:prstGeom>
          <a:ln w="4428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 flipV="1">
            <a:off x="4556125" y="5029199"/>
            <a:ext cx="1158875" cy="280989"/>
          </a:xfrm>
          <a:prstGeom prst="line">
            <a:avLst/>
          </a:prstGeom>
          <a:ln w="4428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65" name="Code Creation:…"/>
          <p:cNvSpPr/>
          <p:nvPr/>
        </p:nvSpPr>
        <p:spPr>
          <a:xfrm>
            <a:off x="304800" y="9144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Write JavaScript code that does the following: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Using a confirm, ask the user: “Do you like _____?” and store their response in a variable.</a:t>
            </a:r>
          </a:p>
          <a:p>
            <a:pPr marL="342900" indent="-342900">
              <a:buFont typeface="Arial" charset="0"/>
              <a:buChar char="•"/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Using a prompt, ask the user: “What kind of _____? do you like?” and store their response in a variable.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Alert both variables to the screen.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ocument Write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Document Write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1138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Writing to HTML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271" name="We can also use JavaScript to directly write to the HTML page itself using document.write( ).…"/>
          <p:cNvSpPr/>
          <p:nvPr/>
        </p:nvSpPr>
        <p:spPr>
          <a:xfrm>
            <a:off x="142875" y="636587"/>
            <a:ext cx="8774113" cy="1906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000"/>
            </a:pPr>
            <a:r>
              <a:rPr dirty="0"/>
              <a:t>We can also use JavaScript to directly write to the HTML page itself using </a:t>
            </a:r>
            <a:r>
              <a:rPr b="1" dirty="0"/>
              <a:t>document.write( ).</a:t>
            </a:r>
          </a:p>
          <a:p>
            <a:pPr>
              <a:defRPr sz="2000"/>
            </a:pPr>
            <a:endParaRPr b="1"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000"/>
            </a:pPr>
            <a:r>
              <a:rPr dirty="0"/>
              <a:t>Later we will go over </a:t>
            </a:r>
            <a:r>
              <a:rPr i="1" dirty="0"/>
              <a:t>much</a:t>
            </a:r>
            <a:r>
              <a:rPr dirty="0"/>
              <a:t> more advanced approaches for writing HTML using JavaScript and jQuery.</a:t>
            </a:r>
          </a:p>
        </p:txBody>
      </p:sp>
      <p:sp>
        <p:nvSpPr>
          <p:cNvPr id="272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27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2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4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f/Else Statement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If/Else Statements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80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(conditionaldemo.html | 08-ConditionalDemo)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MG JavaScript!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OMG JavaScript!</a:t>
            </a:r>
          </a:p>
        </p:txBody>
      </p:sp>
      <p:pic>
        <p:nvPicPr>
          <p:cNvPr id="1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" y="1219200"/>
            <a:ext cx="864393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Prepare to become true coders."/>
          <p:cNvSpPr/>
          <p:nvPr/>
        </p:nvSpPr>
        <p:spPr>
          <a:xfrm>
            <a:off x="457200" y="5442416"/>
            <a:ext cx="8501063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2400"/>
            </a:lvl1pPr>
          </a:lstStyle>
          <a:p>
            <a:r>
              <a:t>Prepare to become true coders.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If/Else Statement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284" name="If/Else statements are critical.…"/>
          <p:cNvSpPr/>
          <p:nvPr/>
        </p:nvSpPr>
        <p:spPr>
          <a:xfrm>
            <a:off x="152400" y="838200"/>
            <a:ext cx="8764588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brackets.</a:t>
            </a:r>
          </a:p>
        </p:txBody>
      </p:sp>
      <p:pic>
        <p:nvPicPr>
          <p:cNvPr id="28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37" y="3124200"/>
            <a:ext cx="8647113" cy="250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89" name="Code Creation:…"/>
          <p:cNvSpPr/>
          <p:nvPr/>
        </p:nvSpPr>
        <p:spPr>
          <a:xfrm>
            <a:off x="304800" y="914400"/>
            <a:ext cx="8686800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Create a website (from scratch) that asks users if they eat steak.</a:t>
            </a:r>
          </a:p>
          <a:p>
            <a:pPr marL="342900" indent="-342900">
              <a:buFont typeface="Arial" charset="0"/>
              <a:buChar char="•"/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If they respond with “yes”, write the following to the page: “Here’s a Steak Sandwich!”.</a:t>
            </a:r>
          </a:p>
          <a:p>
            <a:pPr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If they respond with “no”, write the following to the page: “Here’s a Tofu Stir-Fry!”.</a:t>
            </a:r>
          </a:p>
          <a:p>
            <a:pPr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 b="1"/>
            </a:pPr>
            <a:r>
              <a:rPr dirty="0"/>
              <a:t>Bonus</a:t>
            </a:r>
            <a:r>
              <a:rPr b="0" dirty="0"/>
              <a:t>: Ask what the user’s birth year is. If they are under 21, alert the following: “No Sake for you!” </a:t>
            </a:r>
          </a:p>
          <a:p>
            <a:pPr>
              <a:defRPr sz="2200"/>
            </a:pPr>
            <a:endParaRPr b="0"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 b="1"/>
            </a:pPr>
            <a:r>
              <a:rPr dirty="0"/>
              <a:t>Hint: </a:t>
            </a:r>
            <a:r>
              <a:rPr b="0" dirty="0"/>
              <a:t>You will need to use document.write( ) from the last activity.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93" name="Code Dissection:…"/>
          <p:cNvSpPr/>
          <p:nvPr/>
        </p:nvSpPr>
        <p:spPr>
          <a:xfrm>
            <a:off x="304800" y="914400"/>
            <a:ext cx="8686800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200"/>
            </a:pPr>
            <a:r>
              <a:rPr dirty="0"/>
              <a:t>Open the file sent to you in Sublime.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2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200"/>
            </a:pPr>
            <a:r>
              <a:rPr dirty="0"/>
              <a:t>With a partner, go through and predict what the result of each “conditional” statement will be (i.e. will the “if” or the “else” be triggered).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2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200"/>
            </a:pPr>
            <a:r>
              <a:rPr dirty="0"/>
              <a:t>Then run the program to check if you are right. Note any that you got wrong and ask about it in class.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Array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Arrays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"/>
          <p:cNvSpPr/>
          <p:nvPr/>
        </p:nvSpPr>
        <p:spPr>
          <a:xfrm>
            <a:off x="279400" y="2362200"/>
            <a:ext cx="8521700" cy="1905000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The Zoo Pen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The Zoo Pen</a:t>
            </a:r>
          </a:p>
        </p:txBody>
      </p:sp>
      <p:sp>
        <p:nvSpPr>
          <p:cNvPr id="299" name="Rectangle"/>
          <p:cNvSpPr/>
          <p:nvPr/>
        </p:nvSpPr>
        <p:spPr>
          <a:xfrm>
            <a:off x="534987" y="25908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Rectangle"/>
          <p:cNvSpPr/>
          <p:nvPr/>
        </p:nvSpPr>
        <p:spPr>
          <a:xfrm>
            <a:off x="2598737" y="25908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1" name="Rectangle"/>
          <p:cNvSpPr/>
          <p:nvPr/>
        </p:nvSpPr>
        <p:spPr>
          <a:xfrm>
            <a:off x="4686300" y="2590800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Rectangle"/>
          <p:cNvSpPr/>
          <p:nvPr/>
        </p:nvSpPr>
        <p:spPr>
          <a:xfrm>
            <a:off x="6775450" y="25654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Index 0"/>
          <p:cNvSpPr/>
          <p:nvPr/>
        </p:nvSpPr>
        <p:spPr>
          <a:xfrm>
            <a:off x="960437" y="4495800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304" name="Index 1"/>
          <p:cNvSpPr/>
          <p:nvPr/>
        </p:nvSpPr>
        <p:spPr>
          <a:xfrm>
            <a:off x="3022600" y="44958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305" name="Index 2"/>
          <p:cNvSpPr/>
          <p:nvPr/>
        </p:nvSpPr>
        <p:spPr>
          <a:xfrm>
            <a:off x="5022850" y="44958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306" name="Index 3"/>
          <p:cNvSpPr/>
          <p:nvPr/>
        </p:nvSpPr>
        <p:spPr>
          <a:xfrm>
            <a:off x="7232650" y="44958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307" name="Array Name:  zooAnimals"/>
          <p:cNvSpPr/>
          <p:nvPr/>
        </p:nvSpPr>
        <p:spPr>
          <a:xfrm>
            <a:off x="293687" y="1833562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308" name="Zebra"/>
          <p:cNvSpPr/>
          <p:nvPr/>
        </p:nvSpPr>
        <p:spPr>
          <a:xfrm>
            <a:off x="998537" y="3130550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309" name="Giraffe"/>
          <p:cNvSpPr/>
          <p:nvPr/>
        </p:nvSpPr>
        <p:spPr>
          <a:xfrm>
            <a:off x="5232400" y="3130550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310" name="Rhino"/>
          <p:cNvSpPr/>
          <p:nvPr/>
        </p:nvSpPr>
        <p:spPr>
          <a:xfrm>
            <a:off x="3100387" y="3130550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311" name="Owl"/>
          <p:cNvSpPr/>
          <p:nvPr/>
        </p:nvSpPr>
        <p:spPr>
          <a:xfrm>
            <a:off x="7299325" y="3130550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"/>
          <p:cNvSpPr/>
          <p:nvPr/>
        </p:nvSpPr>
        <p:spPr>
          <a:xfrm>
            <a:off x="279400" y="1447800"/>
            <a:ext cx="8521700" cy="1905000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The Zoo Pen… Coded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The Zoo Pen… Coded</a:t>
            </a:r>
          </a:p>
        </p:txBody>
      </p:sp>
      <p:sp>
        <p:nvSpPr>
          <p:cNvPr id="315" name="Rectangle"/>
          <p:cNvSpPr/>
          <p:nvPr/>
        </p:nvSpPr>
        <p:spPr>
          <a:xfrm>
            <a:off x="534987" y="16764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2598737" y="16764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Rectangle"/>
          <p:cNvSpPr/>
          <p:nvPr/>
        </p:nvSpPr>
        <p:spPr>
          <a:xfrm>
            <a:off x="4686300" y="1676400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Rectangle"/>
          <p:cNvSpPr/>
          <p:nvPr/>
        </p:nvSpPr>
        <p:spPr>
          <a:xfrm>
            <a:off x="6775450" y="16510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Index 0"/>
          <p:cNvSpPr/>
          <p:nvPr/>
        </p:nvSpPr>
        <p:spPr>
          <a:xfrm>
            <a:off x="960437" y="3581400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320" name="Index 1"/>
          <p:cNvSpPr/>
          <p:nvPr/>
        </p:nvSpPr>
        <p:spPr>
          <a:xfrm>
            <a:off x="3022600" y="35814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321" name="Index 2"/>
          <p:cNvSpPr/>
          <p:nvPr/>
        </p:nvSpPr>
        <p:spPr>
          <a:xfrm>
            <a:off x="5022850" y="35814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322" name="Index 3"/>
          <p:cNvSpPr/>
          <p:nvPr/>
        </p:nvSpPr>
        <p:spPr>
          <a:xfrm>
            <a:off x="7232650" y="35814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323" name="Array Name:  zooAnimals"/>
          <p:cNvSpPr/>
          <p:nvPr/>
        </p:nvSpPr>
        <p:spPr>
          <a:xfrm>
            <a:off x="293687" y="919162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324" name="Zebra"/>
          <p:cNvSpPr/>
          <p:nvPr/>
        </p:nvSpPr>
        <p:spPr>
          <a:xfrm>
            <a:off x="998537" y="2216150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325" name="Giraffe"/>
          <p:cNvSpPr/>
          <p:nvPr/>
        </p:nvSpPr>
        <p:spPr>
          <a:xfrm>
            <a:off x="5232400" y="2216150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326" name="Rhino"/>
          <p:cNvSpPr/>
          <p:nvPr/>
        </p:nvSpPr>
        <p:spPr>
          <a:xfrm>
            <a:off x="3100387" y="2216150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327" name="Owl"/>
          <p:cNvSpPr/>
          <p:nvPr/>
        </p:nvSpPr>
        <p:spPr>
          <a:xfrm>
            <a:off x="7299325" y="2216150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  <p:sp>
        <p:nvSpPr>
          <p:cNvPr id="328" name="Coded in JavaScript using an Array"/>
          <p:cNvSpPr/>
          <p:nvPr/>
        </p:nvSpPr>
        <p:spPr>
          <a:xfrm>
            <a:off x="330200" y="4741862"/>
            <a:ext cx="395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Coded in JavaScript using an </a:t>
            </a:r>
            <a:r>
              <a:rPr u="sng"/>
              <a:t>Array</a:t>
            </a:r>
          </a:p>
        </p:txBody>
      </p:sp>
      <p:pic>
        <p:nvPicPr>
          <p:cNvPr id="3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5" y="5235575"/>
            <a:ext cx="8096250" cy="102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asic Array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337" name="Arrays a type of variable that are collections.…"/>
          <p:cNvSpPr/>
          <p:nvPr/>
        </p:nvSpPr>
        <p:spPr>
          <a:xfrm>
            <a:off x="450850" y="866775"/>
            <a:ext cx="8583613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Arrays</a:t>
            </a:r>
            <a:r>
              <a:rPr lang="en-US" dirty="0"/>
              <a:t>:</a:t>
            </a:r>
            <a:r>
              <a:rPr dirty="0"/>
              <a:t> a type of variable that are </a:t>
            </a:r>
            <a:r>
              <a:rPr u="sng" dirty="0"/>
              <a:t>collections</a:t>
            </a:r>
            <a:r>
              <a:rPr dirty="0"/>
              <a:t>. </a:t>
            </a:r>
          </a:p>
          <a:p>
            <a:pPr marL="455612" indent="-225425">
              <a:defRPr sz="24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These collections can be made up of </a:t>
            </a:r>
            <a:r>
              <a:rPr u="sng" dirty="0"/>
              <a:t>strings</a:t>
            </a:r>
            <a:r>
              <a:rPr dirty="0"/>
              <a:t>, </a:t>
            </a:r>
            <a:r>
              <a:rPr u="sng" dirty="0"/>
              <a:t>numbers</a:t>
            </a:r>
            <a:r>
              <a:rPr dirty="0"/>
              <a:t>, </a:t>
            </a:r>
            <a:r>
              <a:rPr u="sng" dirty="0"/>
              <a:t>Booleans</a:t>
            </a:r>
            <a:r>
              <a:rPr dirty="0"/>
              <a:t>, other </a:t>
            </a:r>
            <a:r>
              <a:rPr u="sng" dirty="0"/>
              <a:t>arrays</a:t>
            </a:r>
            <a:r>
              <a:rPr dirty="0"/>
              <a:t>, </a:t>
            </a:r>
            <a:r>
              <a:rPr u="sng" dirty="0"/>
              <a:t>objects</a:t>
            </a:r>
            <a:r>
              <a:rPr dirty="0"/>
              <a:t>, anything. </a:t>
            </a:r>
          </a:p>
          <a:p>
            <a:pPr marL="573087" indent="-342900">
              <a:buFont typeface="Arial" charset="0"/>
              <a:buChar char="•"/>
              <a:defRPr sz="24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Each </a:t>
            </a:r>
            <a:r>
              <a:rPr u="sng" dirty="0"/>
              <a:t>element</a:t>
            </a:r>
            <a:r>
              <a:rPr dirty="0"/>
              <a:t> of the array is marked by an </a:t>
            </a:r>
            <a:r>
              <a:rPr u="sng" dirty="0"/>
              <a:t>index</a:t>
            </a:r>
            <a:r>
              <a:rPr dirty="0"/>
              <a:t>. Indexes always start with 0.</a:t>
            </a:r>
          </a:p>
          <a:p>
            <a:pPr marL="455612" indent="-225425">
              <a:defRPr sz="2400"/>
            </a:pPr>
            <a:endParaRPr dirty="0"/>
          </a:p>
        </p:txBody>
      </p:sp>
      <p:pic>
        <p:nvPicPr>
          <p:cNvPr id="33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62" y="3949700"/>
            <a:ext cx="8856663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Basic Arrays Indice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Arrays Indices</a:t>
            </a:r>
          </a:p>
        </p:txBody>
      </p:sp>
      <p:sp>
        <p:nvSpPr>
          <p:cNvPr id="346" name="To recover the value at any specific index you include the name of the array with a square bracket [ ] and inside the bracket is the element’s index.…"/>
          <p:cNvSpPr/>
          <p:nvPr/>
        </p:nvSpPr>
        <p:spPr>
          <a:xfrm>
            <a:off x="304800" y="761999"/>
            <a:ext cx="8610600" cy="256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To recover the value at any specific index you include the </a:t>
            </a:r>
            <a:r>
              <a:rPr u="sng"/>
              <a:t>name of the array</a:t>
            </a:r>
            <a:r>
              <a:t> with a </a:t>
            </a:r>
            <a:r>
              <a:rPr u="sng"/>
              <a:t>square bracket [ ]</a:t>
            </a:r>
            <a:r>
              <a:t> and inside the bracket is the </a:t>
            </a:r>
            <a:r>
              <a:rPr u="sng"/>
              <a:t>element’s index</a:t>
            </a:r>
            <a:r>
              <a:t>. 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You can easily grab the number of elements in the array using the method </a:t>
            </a:r>
            <a:r>
              <a:rPr u="sng"/>
              <a:t>array.length</a:t>
            </a:r>
            <a:r>
              <a:t>. </a:t>
            </a:r>
          </a:p>
        </p:txBody>
      </p:sp>
      <p:pic>
        <p:nvPicPr>
          <p:cNvPr id="34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62" y="3432175"/>
            <a:ext cx="8855076" cy="2344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341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42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(ArraysDemo.html | 11-ArraysDemo)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0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51" name="Class Code Dissection:…"/>
          <p:cNvSpPr/>
          <p:nvPr/>
        </p:nvSpPr>
        <p:spPr>
          <a:xfrm>
            <a:off x="304800" y="914400"/>
            <a:ext cx="8686800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Class Code Dissection:</a:t>
            </a:r>
          </a:p>
          <a:p>
            <a:pPr marL="342900" indent="-342900">
              <a:buFont typeface="Arial" charset="0"/>
              <a:buChar char="•"/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partner, take a few moments to look over the following code.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Above each console.log() write a comment “predicting” what you think the output will be.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to Learn JavaScript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How to Learn JavaScript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hallenge Activity?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Challenge Activity?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6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57" name="Code Creation (Challenge):…"/>
          <p:cNvSpPr/>
          <p:nvPr/>
        </p:nvSpPr>
        <p:spPr>
          <a:xfrm>
            <a:off x="304800" y="9144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 (Challenge):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Create a website that accomplishes the following:</a:t>
            </a:r>
          </a:p>
          <a:p>
            <a:pPr>
              <a:defRPr sz="2400"/>
            </a:pPr>
            <a:endParaRPr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Create an array of your favorite bands.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prompt, ask the user’s favorite band.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it’s one of your favorites, alert: “YEAH I LOVE THEM!”.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it’s not, alert: “Nah. They’re pretty lame.”.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b="1" dirty="0"/>
              <a:t>Hint: </a:t>
            </a:r>
            <a:r>
              <a:rPr dirty="0"/>
              <a:t>You will need to research how to use .indexOf()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b="1" dirty="0"/>
              <a:t>Hint: </a:t>
            </a:r>
            <a:r>
              <a:rPr dirty="0"/>
              <a:t>You will need to research how to use .toLowerCase()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0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61" name="Code Dissection: Basic JS…"/>
          <p:cNvSpPr/>
          <p:nvPr/>
        </p:nvSpPr>
        <p:spPr>
          <a:xfrm>
            <a:off x="304800" y="762000"/>
            <a:ext cx="8686800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 Basic JS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Re-examine the file sent to you during yesterday’s class.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See if you can better understand how it works – after having gone through today’s class.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Prepare to share once the time is up.</a:t>
            </a:r>
          </a:p>
        </p:txBody>
      </p:sp>
      <p:sp>
        <p:nvSpPr>
          <p:cNvPr id="362" name="Activity: 14-JS Dissect |  Suggested Time: 3 min"/>
          <p:cNvSpPr/>
          <p:nvPr/>
        </p:nvSpPr>
        <p:spPr>
          <a:xfrm>
            <a:off x="3657600" y="125412"/>
            <a:ext cx="5334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14-JS Dissect </a:t>
            </a:r>
            <a:r>
              <a:t>|  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66" name="Code Creation: Array Logging (If Needed)…"/>
          <p:cNvSpPr/>
          <p:nvPr/>
        </p:nvSpPr>
        <p:spPr>
          <a:xfrm>
            <a:off x="304800" y="762000"/>
            <a:ext cx="8686800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Array Logging (If Needed)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Follow the instructions provided in the file to console.log each of the names in the “coolPeople” variable.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Hint</a:t>
            </a:r>
            <a:r>
              <a:rPr u="none" dirty="0"/>
              <a:t>: You should be repeating the same line 6 times.</a:t>
            </a:r>
            <a:endParaRPr lang="en-US" u="none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Be prepared to share once time is up.</a:t>
            </a:r>
          </a:p>
        </p:txBody>
      </p:sp>
      <p:sp>
        <p:nvSpPr>
          <p:cNvPr id="367" name="Activity: 15-CoolPeopleArray |  Suggested Time: 5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15-CoolPeopleArray </a:t>
            </a:r>
            <a:r>
              <a:t>|  Suggested Time: </a:t>
            </a:r>
            <a:r>
              <a:rPr b="0"/>
              <a:t>5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71" name="Code Creation: Array Setting…"/>
          <p:cNvSpPr/>
          <p:nvPr/>
        </p:nvSpPr>
        <p:spPr>
          <a:xfrm>
            <a:off x="304800" y="7620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Array Setting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Follow the instructions in the file provided to convert each item in the array to lower case.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Make sure to only add in lines of code where instructed.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b="1" dirty="0"/>
              <a:t>Hint: </a:t>
            </a:r>
            <a:r>
              <a:rPr dirty="0"/>
              <a:t>You will need to use the method .toUpperCase(). Research if you don’t remember how to use it.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Be prepared to share once time is up.</a:t>
            </a:r>
          </a:p>
        </p:txBody>
      </p:sp>
      <p:sp>
        <p:nvSpPr>
          <p:cNvPr id="372" name="Activity: 16-ArraySetting |  Suggested Time: 7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16-ArraySetting </a:t>
            </a:r>
            <a:r>
              <a:t>|  Suggested Time: </a:t>
            </a:r>
            <a:r>
              <a:rPr b="0"/>
              <a:t>7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or Loop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For Loops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"/>
          <p:cNvSpPr/>
          <p:nvPr/>
        </p:nvSpPr>
        <p:spPr>
          <a:xfrm>
            <a:off x="279400" y="1524000"/>
            <a:ext cx="8521700" cy="1905000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7" name="Back to The Zoo Pen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Back to The Zoo Pen</a:t>
            </a:r>
          </a:p>
        </p:txBody>
      </p:sp>
      <p:sp>
        <p:nvSpPr>
          <p:cNvPr id="378" name="Rectangle"/>
          <p:cNvSpPr/>
          <p:nvPr/>
        </p:nvSpPr>
        <p:spPr>
          <a:xfrm>
            <a:off x="534987" y="17526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2598737" y="17526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Rectangle"/>
          <p:cNvSpPr/>
          <p:nvPr/>
        </p:nvSpPr>
        <p:spPr>
          <a:xfrm>
            <a:off x="4686300" y="1752600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Rectangle"/>
          <p:cNvSpPr/>
          <p:nvPr/>
        </p:nvSpPr>
        <p:spPr>
          <a:xfrm>
            <a:off x="6775450" y="17272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Index 0"/>
          <p:cNvSpPr/>
          <p:nvPr/>
        </p:nvSpPr>
        <p:spPr>
          <a:xfrm>
            <a:off x="960437" y="3657600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383" name="Index 1"/>
          <p:cNvSpPr/>
          <p:nvPr/>
        </p:nvSpPr>
        <p:spPr>
          <a:xfrm>
            <a:off x="3022600" y="36576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384" name="Index 2"/>
          <p:cNvSpPr/>
          <p:nvPr/>
        </p:nvSpPr>
        <p:spPr>
          <a:xfrm>
            <a:off x="5022850" y="36576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385" name="Index 3"/>
          <p:cNvSpPr/>
          <p:nvPr/>
        </p:nvSpPr>
        <p:spPr>
          <a:xfrm>
            <a:off x="7232650" y="36576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386" name="Array Name:  zooAnimals"/>
          <p:cNvSpPr/>
          <p:nvPr/>
        </p:nvSpPr>
        <p:spPr>
          <a:xfrm>
            <a:off x="293687" y="995362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387" name="Zebra"/>
          <p:cNvSpPr/>
          <p:nvPr/>
        </p:nvSpPr>
        <p:spPr>
          <a:xfrm>
            <a:off x="998537" y="2292350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388" name="Giraffe"/>
          <p:cNvSpPr/>
          <p:nvPr/>
        </p:nvSpPr>
        <p:spPr>
          <a:xfrm>
            <a:off x="5232400" y="2292350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389" name="Rhino"/>
          <p:cNvSpPr/>
          <p:nvPr/>
        </p:nvSpPr>
        <p:spPr>
          <a:xfrm>
            <a:off x="3100387" y="2292350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390" name="Owl"/>
          <p:cNvSpPr/>
          <p:nvPr/>
        </p:nvSpPr>
        <p:spPr>
          <a:xfrm>
            <a:off x="7299325" y="2292350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  <p:pic>
        <p:nvPicPr>
          <p:cNvPr id="39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75" y="4724400"/>
            <a:ext cx="8096250" cy="102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7" y="4267200"/>
            <a:ext cx="6094413" cy="185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Rectangle"/>
          <p:cNvSpPr/>
          <p:nvPr/>
        </p:nvSpPr>
        <p:spPr>
          <a:xfrm>
            <a:off x="279400" y="1366837"/>
            <a:ext cx="8521700" cy="1905001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Back to The Zoo Pen (Logging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Back to The Zoo Pen (Logging)</a:t>
            </a:r>
          </a:p>
        </p:txBody>
      </p:sp>
      <p:sp>
        <p:nvSpPr>
          <p:cNvPr id="396" name="Rectangle"/>
          <p:cNvSpPr/>
          <p:nvPr/>
        </p:nvSpPr>
        <p:spPr>
          <a:xfrm>
            <a:off x="534987" y="1595437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Rectangle"/>
          <p:cNvSpPr/>
          <p:nvPr/>
        </p:nvSpPr>
        <p:spPr>
          <a:xfrm>
            <a:off x="2598737" y="1595437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Rectangle"/>
          <p:cNvSpPr/>
          <p:nvPr/>
        </p:nvSpPr>
        <p:spPr>
          <a:xfrm>
            <a:off x="4686300" y="1595437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Rectangle"/>
          <p:cNvSpPr/>
          <p:nvPr/>
        </p:nvSpPr>
        <p:spPr>
          <a:xfrm>
            <a:off x="6775450" y="1570037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Index 0"/>
          <p:cNvSpPr/>
          <p:nvPr/>
        </p:nvSpPr>
        <p:spPr>
          <a:xfrm>
            <a:off x="960437" y="3500437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401" name="Index 1"/>
          <p:cNvSpPr/>
          <p:nvPr/>
        </p:nvSpPr>
        <p:spPr>
          <a:xfrm>
            <a:off x="3022600" y="3500437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402" name="Index 2"/>
          <p:cNvSpPr/>
          <p:nvPr/>
        </p:nvSpPr>
        <p:spPr>
          <a:xfrm>
            <a:off x="5022850" y="3500437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403" name="Index 3"/>
          <p:cNvSpPr/>
          <p:nvPr/>
        </p:nvSpPr>
        <p:spPr>
          <a:xfrm>
            <a:off x="7232650" y="3500437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404" name="Array Name:  zooAnimals"/>
          <p:cNvSpPr/>
          <p:nvPr/>
        </p:nvSpPr>
        <p:spPr>
          <a:xfrm>
            <a:off x="293687" y="838200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405" name="Zebra"/>
          <p:cNvSpPr/>
          <p:nvPr/>
        </p:nvSpPr>
        <p:spPr>
          <a:xfrm>
            <a:off x="998537" y="2135187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406" name="Giraffe"/>
          <p:cNvSpPr/>
          <p:nvPr/>
        </p:nvSpPr>
        <p:spPr>
          <a:xfrm>
            <a:off x="5232400" y="2135187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407" name="Rhino"/>
          <p:cNvSpPr/>
          <p:nvPr/>
        </p:nvSpPr>
        <p:spPr>
          <a:xfrm>
            <a:off x="3100387" y="2135187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408" name="Owl"/>
          <p:cNvSpPr/>
          <p:nvPr/>
        </p:nvSpPr>
        <p:spPr>
          <a:xfrm>
            <a:off x="7299325" y="2135187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  <p:pic>
        <p:nvPicPr>
          <p:cNvPr id="40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4267200"/>
            <a:ext cx="1912938" cy="197326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Line"/>
          <p:cNvSpPr/>
          <p:nvPr/>
        </p:nvSpPr>
        <p:spPr>
          <a:xfrm>
            <a:off x="5924550" y="5334000"/>
            <a:ext cx="976313" cy="0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312" y="2051050"/>
            <a:ext cx="5805488" cy="1765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Don’t Repeat Yourself (DRY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Don’t Repeat Yourself (DRY)</a:t>
            </a:r>
          </a:p>
        </p:txBody>
      </p:sp>
      <p:sp>
        <p:nvSpPr>
          <p:cNvPr id="417" name="Repeated Code!…"/>
          <p:cNvSpPr/>
          <p:nvPr/>
        </p:nvSpPr>
        <p:spPr>
          <a:xfrm>
            <a:off x="304800" y="4737300"/>
            <a:ext cx="8534400" cy="149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defRPr sz="6000" b="1" i="1"/>
            </a:pPr>
            <a:r>
              <a:t>Repeated Code! </a:t>
            </a:r>
          </a:p>
          <a:p>
            <a:pPr algn="ctr">
              <a:defRPr sz="3800" i="1"/>
            </a:pPr>
            <a:r>
              <a:t>Let’s be more efficient</a:t>
            </a:r>
          </a:p>
        </p:txBody>
      </p:sp>
      <p:pic>
        <p:nvPicPr>
          <p:cNvPr id="41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1946275"/>
            <a:ext cx="1912938" cy="197326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Line"/>
          <p:cNvSpPr/>
          <p:nvPr/>
        </p:nvSpPr>
        <p:spPr>
          <a:xfrm>
            <a:off x="5924550" y="3013075"/>
            <a:ext cx="976313" cy="0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423" name="Code Creation: For Loop Dissection…"/>
          <p:cNvSpPr/>
          <p:nvPr/>
        </p:nvSpPr>
        <p:spPr>
          <a:xfrm>
            <a:off x="304800" y="762000"/>
            <a:ext cx="8686800" cy="45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For Loop Dissection</a:t>
            </a:r>
          </a:p>
          <a:p>
            <a:pPr marL="457200" indent="-457200">
              <a:buFont typeface="+mj-lt"/>
              <a:buAutoNum type="arabicPeriod"/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partner, spend a few moments trying to dissect the code sent to you.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Try to explain to one another what is happening with each line of code.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Feel free to do research if you are stumped. As a hint, look into the phrase: “For-Loop”.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Be prepared to share when time is up.</a:t>
            </a:r>
          </a:p>
        </p:txBody>
      </p:sp>
      <p:sp>
        <p:nvSpPr>
          <p:cNvPr id="424" name="Activity: 17-MyFirstLoop |  Suggested Time: 5 min"/>
          <p:cNvSpPr/>
          <p:nvPr/>
        </p:nvSpPr>
        <p:spPr>
          <a:xfrm>
            <a:off x="3200400" y="125412"/>
            <a:ext cx="57912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17-MyFirstLoop </a:t>
            </a:r>
            <a:r>
              <a:t>|  Suggested Time: </a:t>
            </a:r>
            <a:r>
              <a:rPr b="0"/>
              <a:t>5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Your Brain on JavaScript…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Your Brain on JavaScript…</a:t>
            </a:r>
          </a:p>
        </p:txBody>
      </p:sp>
      <p:pic>
        <p:nvPicPr>
          <p:cNvPr id="1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r="6762" b="27648"/>
          <a:stretch>
            <a:fillRect/>
          </a:stretch>
        </p:blipFill>
        <p:spPr>
          <a:xfrm>
            <a:off x="-20638" y="838199"/>
            <a:ext cx="9164638" cy="5334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For loops are critical in programming.…"/>
          <p:cNvSpPr/>
          <p:nvPr/>
        </p:nvSpPr>
        <p:spPr>
          <a:xfrm>
            <a:off x="76200" y="817562"/>
            <a:ext cx="8840788" cy="241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For loops are </a:t>
            </a:r>
            <a:r>
              <a:rPr u="sng" dirty="0"/>
              <a:t>critical</a:t>
            </a:r>
            <a:r>
              <a:rPr dirty="0"/>
              <a:t> in programming. </a:t>
            </a:r>
          </a:p>
          <a:p>
            <a:pPr marL="455612" indent="-225425">
              <a:defRPr sz="20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We use for loops to run </a:t>
            </a:r>
            <a:r>
              <a:rPr u="sng" dirty="0"/>
              <a:t>repeated blocks of code</a:t>
            </a:r>
            <a:r>
              <a:rPr dirty="0"/>
              <a:t> over a set period.</a:t>
            </a:r>
          </a:p>
          <a:p>
            <a:pPr marL="455612" indent="-225425">
              <a:defRPr sz="20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000"/>
            </a:pPr>
            <a:r>
              <a:rPr dirty="0"/>
              <a:t>Each for loop is composed of a:</a:t>
            </a:r>
          </a:p>
          <a:p>
            <a:pPr marL="984250" lvl="1" indent="-455612">
              <a:buClr>
                <a:srgbClr val="000000"/>
              </a:buClr>
              <a:buSzPct val="100000"/>
              <a:buFont typeface="Arial" charset="0"/>
              <a:buChar char="•"/>
              <a:defRPr sz="1700"/>
            </a:pPr>
            <a:r>
              <a:rPr lang="en-US" dirty="0"/>
              <a:t>Variable declaration or counter (iterator)</a:t>
            </a:r>
          </a:p>
          <a:p>
            <a:pPr marL="984250" lvl="1" indent="-455612">
              <a:buClr>
                <a:srgbClr val="000000"/>
              </a:buClr>
              <a:buSzPct val="100000"/>
              <a:buFont typeface="Arial" charset="0"/>
              <a:buChar char="•"/>
              <a:defRPr sz="1700"/>
            </a:pPr>
            <a:r>
              <a:rPr lang="en-US" dirty="0"/>
              <a:t>A loop condition</a:t>
            </a:r>
            <a:endParaRPr dirty="0"/>
          </a:p>
          <a:p>
            <a:pPr marL="984250" lvl="1" indent="-455612">
              <a:buClr>
                <a:srgbClr val="000000"/>
              </a:buClr>
              <a:buSzPct val="100000"/>
              <a:buFont typeface="Arial" charset="0"/>
              <a:buChar char="•"/>
              <a:defRPr sz="1700"/>
            </a:pPr>
            <a:r>
              <a:rPr dirty="0"/>
              <a:t>An iteration (addition)</a:t>
            </a:r>
          </a:p>
        </p:txBody>
      </p:sp>
      <p:sp>
        <p:nvSpPr>
          <p:cNvPr id="427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pic>
        <p:nvPicPr>
          <p:cNvPr id="42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3810000"/>
            <a:ext cx="8799513" cy="228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069975"/>
            <a:ext cx="8785226" cy="4130675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sp>
        <p:nvSpPr>
          <p:cNvPr id="432" name="Iterator.      Condition.     Increment."/>
          <p:cNvSpPr/>
          <p:nvPr/>
        </p:nvSpPr>
        <p:spPr>
          <a:xfrm>
            <a:off x="304800" y="5267791"/>
            <a:ext cx="85344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2400" b="1" i="1"/>
            </a:lvl1pPr>
          </a:lstStyle>
          <a:p>
            <a:r>
              <a:t>Iterator.      Condition.     Increment.</a:t>
            </a:r>
          </a:p>
        </p:txBody>
      </p:sp>
      <p:sp>
        <p:nvSpPr>
          <p:cNvPr id="433" name="Line"/>
          <p:cNvSpPr/>
          <p:nvPr/>
        </p:nvSpPr>
        <p:spPr>
          <a:xfrm flipH="1" flipV="1">
            <a:off x="1828799" y="2590799"/>
            <a:ext cx="608014" cy="2697164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4" name="Line"/>
          <p:cNvSpPr/>
          <p:nvPr/>
        </p:nvSpPr>
        <p:spPr>
          <a:xfrm flipH="1" flipV="1">
            <a:off x="3122612" y="2665412"/>
            <a:ext cx="1285876" cy="2622551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5" name="Line"/>
          <p:cNvSpPr/>
          <p:nvPr/>
        </p:nvSpPr>
        <p:spPr>
          <a:xfrm flipH="1" flipV="1">
            <a:off x="6019799" y="2665412"/>
            <a:ext cx="457201" cy="2622551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069975"/>
            <a:ext cx="8785226" cy="4130675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sp>
        <p:nvSpPr>
          <p:cNvPr id="439" name="Code between the { } gets repeated each time the iterator is smaller than the condition. (i.e. in this case i &lt; 4)"/>
          <p:cNvSpPr/>
          <p:nvPr/>
        </p:nvSpPr>
        <p:spPr>
          <a:xfrm>
            <a:off x="304800" y="5243185"/>
            <a:ext cx="8534400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defRPr sz="2400" b="1" i="1"/>
            </a:pPr>
            <a:r>
              <a:t>Code between the { } gets repeated each time the iterator is smaller than the condition. </a:t>
            </a:r>
            <a:r>
              <a:rPr b="0"/>
              <a:t>(i.e. in this case i &lt; 4)</a:t>
            </a:r>
          </a:p>
        </p:txBody>
      </p:sp>
      <p:sp>
        <p:nvSpPr>
          <p:cNvPr id="440" name="Rectangle"/>
          <p:cNvSpPr/>
          <p:nvPr/>
        </p:nvSpPr>
        <p:spPr>
          <a:xfrm>
            <a:off x="457200" y="2667000"/>
            <a:ext cx="7086600" cy="304800"/>
          </a:xfrm>
          <a:prstGeom prst="rect">
            <a:avLst/>
          </a:prstGeom>
          <a:ln w="6336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069975"/>
            <a:ext cx="8785226" cy="4130675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sp>
        <p:nvSpPr>
          <p:cNvPr id="444" name="Running the code “loops” through and prints each element in the array."/>
          <p:cNvSpPr/>
          <p:nvPr/>
        </p:nvSpPr>
        <p:spPr>
          <a:xfrm>
            <a:off x="304800" y="5243185"/>
            <a:ext cx="8534400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2400" b="1" i="1"/>
            </a:lvl1pPr>
          </a:lstStyle>
          <a:p>
            <a:r>
              <a:t>Running the code “loops” through and prints each element in the array.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" y="3467100"/>
            <a:ext cx="8229600" cy="1638300"/>
          </a:xfrm>
          <a:prstGeom prst="rect">
            <a:avLst/>
          </a:prstGeom>
          <a:ln w="6336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448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3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454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455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456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457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458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459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460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461" name="When i = 0 … console.log(“I love Carrots”)"/>
          <p:cNvSpPr/>
          <p:nvPr/>
        </p:nvSpPr>
        <p:spPr>
          <a:xfrm>
            <a:off x="304800" y="3389779"/>
            <a:ext cx="64770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0 … console.log(“I love Carrots”)</a:t>
            </a:r>
          </a:p>
        </p:txBody>
      </p:sp>
      <p:sp>
        <p:nvSpPr>
          <p:cNvPr id="462" name="Shape"/>
          <p:cNvSpPr/>
          <p:nvPr/>
        </p:nvSpPr>
        <p:spPr>
          <a:xfrm>
            <a:off x="1849437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6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466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7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8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9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0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472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473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474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475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476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477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478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479" name="When i = 1 … console.log(“I love Peas”)"/>
          <p:cNvSpPr/>
          <p:nvPr/>
        </p:nvSpPr>
        <p:spPr>
          <a:xfrm>
            <a:off x="304800" y="3389779"/>
            <a:ext cx="64770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1 … console.log(“I love Peas”)</a:t>
            </a:r>
          </a:p>
        </p:txBody>
      </p:sp>
      <p:sp>
        <p:nvSpPr>
          <p:cNvPr id="480" name="Shape"/>
          <p:cNvSpPr/>
          <p:nvPr/>
        </p:nvSpPr>
        <p:spPr>
          <a:xfrm>
            <a:off x="3460749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484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8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490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491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492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493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494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495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496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497" name="When i = 2 … console.log(“I love Lettuce”)"/>
          <p:cNvSpPr/>
          <p:nvPr/>
        </p:nvSpPr>
        <p:spPr>
          <a:xfrm>
            <a:off x="304800" y="3389779"/>
            <a:ext cx="64770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2 … console.log(“I love Lettuce”)</a:t>
            </a:r>
          </a:p>
        </p:txBody>
      </p:sp>
      <p:sp>
        <p:nvSpPr>
          <p:cNvPr id="498" name="Shape"/>
          <p:cNvSpPr/>
          <p:nvPr/>
        </p:nvSpPr>
        <p:spPr>
          <a:xfrm>
            <a:off x="5078412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502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7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508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509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510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511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512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513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514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515" name="When i = 3 … console.log(“I love Tomatoes”)"/>
          <p:cNvSpPr/>
          <p:nvPr/>
        </p:nvSpPr>
        <p:spPr>
          <a:xfrm>
            <a:off x="304800" y="3389779"/>
            <a:ext cx="69342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3 … console.log(“I love Tomatoes”)</a:t>
            </a:r>
          </a:p>
        </p:txBody>
      </p:sp>
      <p:sp>
        <p:nvSpPr>
          <p:cNvPr id="516" name="Shape"/>
          <p:cNvSpPr/>
          <p:nvPr/>
        </p:nvSpPr>
        <p:spPr>
          <a:xfrm>
            <a:off x="6646862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1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0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521" name="Code Creation: For-Loop Zoo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For-Loop Zoo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Spend a few moments, re-writing the code below using a for-loop.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you need help, use the code from the previous example as a guide.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Then try to explain to the person next to you how your code works.  </a:t>
            </a:r>
          </a:p>
        </p:txBody>
      </p:sp>
      <p:sp>
        <p:nvSpPr>
          <p:cNvPr id="522" name="Activity: 18-ZooLoop |  Suggested Time: 15 min"/>
          <p:cNvSpPr/>
          <p:nvPr/>
        </p:nvSpPr>
        <p:spPr>
          <a:xfrm>
            <a:off x="3581399" y="125412"/>
            <a:ext cx="540861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18-ZooLoop </a:t>
            </a:r>
            <a:r>
              <a:t>|  Suggested Time: </a:t>
            </a:r>
            <a:r>
              <a:rPr b="0"/>
              <a:t>15 min</a:t>
            </a:r>
          </a:p>
        </p:txBody>
      </p:sp>
      <p:pic>
        <p:nvPicPr>
          <p:cNvPr id="52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4267200"/>
            <a:ext cx="6094413" cy="185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Homework #3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Homework #3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me to Take Notes…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Time to Take Notes…</a:t>
            </a:r>
          </a:p>
        </p:txBody>
      </p:sp>
      <p:pic>
        <p:nvPicPr>
          <p:cNvPr id="138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747712"/>
            <a:ext cx="7423150" cy="5567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Questions?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nd Keep Organized!!!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And Keep Organized!!!</a:t>
            </a:r>
          </a:p>
        </p:txBody>
      </p:sp>
      <p:pic>
        <p:nvPicPr>
          <p:cNvPr id="1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" y="914400"/>
            <a:ext cx="8434388" cy="527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verall Tip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Overall Tips</a:t>
            </a:r>
          </a:p>
        </p:txBody>
      </p:sp>
      <p:sp>
        <p:nvSpPr>
          <p:cNvPr id="144" name="Review Immediately: We’ll be building upon these concepts quickly. The firmer your grasp now, the better off you’ll be.…"/>
          <p:cNvSpPr/>
          <p:nvPr/>
        </p:nvSpPr>
        <p:spPr>
          <a:xfrm>
            <a:off x="228599" y="990600"/>
            <a:ext cx="8805864" cy="45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Review Immediately: </a:t>
            </a:r>
            <a:r>
              <a:rPr b="0" dirty="0"/>
              <a:t>We’ll be building upon these concepts quickly. The firmer your grasp now, the better off you’ll be.</a:t>
            </a:r>
          </a:p>
          <a:p>
            <a:pPr marL="455612" indent="-225425">
              <a:defRPr sz="2400"/>
            </a:pPr>
            <a:endParaRPr b="0"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 b="1" i="1"/>
            </a:pPr>
            <a:r>
              <a:rPr dirty="0"/>
              <a:t>Re-do</a:t>
            </a:r>
            <a:r>
              <a:rPr i="0" dirty="0"/>
              <a:t> the exercises in class: </a:t>
            </a:r>
            <a:r>
              <a:rPr b="0" i="0" dirty="0"/>
              <a:t>Don’t just re-read! Actually spend the time to re-do them from scratch on your own.</a:t>
            </a:r>
          </a:p>
          <a:p>
            <a:pPr marL="455612" indent="-225425">
              <a:defRPr sz="2400"/>
            </a:pPr>
            <a:endParaRPr b="0" i="0"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Get Help: </a:t>
            </a:r>
            <a:r>
              <a:rPr b="0" dirty="0"/>
              <a:t>Come to office hours. Ask conceptual questions. Ask specific questions. Just keep asking questions!</a:t>
            </a:r>
          </a:p>
          <a:p>
            <a:pPr marL="573087" indent="-342900">
              <a:buFont typeface="Arial" charset="0"/>
              <a:buChar char="•"/>
              <a:defRPr sz="2400"/>
            </a:pPr>
            <a:endParaRPr b="0"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 b="1"/>
            </a:pPr>
            <a:r>
              <a:rPr dirty="0"/>
              <a:t>Don’t be Afraid: </a:t>
            </a:r>
            <a:r>
              <a:rPr b="0" dirty="0"/>
              <a:t>You will get this. It will take time, but you </a:t>
            </a:r>
            <a:r>
              <a:rPr b="0" u="sng" dirty="0"/>
              <a:t>will</a:t>
            </a:r>
            <a:r>
              <a:rPr b="0" dirty="0"/>
              <a:t> get this. Just keep at it. Patience will pay off.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armup Activity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Warmup Activity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1952</Words>
  <Application>Microsoft Office PowerPoint</Application>
  <PresentationFormat>On-screen Show (4:3)</PresentationFormat>
  <Paragraphs>345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CLARK</cp:lastModifiedBy>
  <cp:revision>9</cp:revision>
  <dcterms:modified xsi:type="dcterms:W3CDTF">2017-07-17T03:37:54Z</dcterms:modified>
</cp:coreProperties>
</file>