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25"/>
  </p:notesMasterIdLst>
  <p:handoutMasterIdLst>
    <p:handoutMasterId r:id="rId26"/>
  </p:handoutMasterIdLst>
  <p:sldIdLst>
    <p:sldId id="265" r:id="rId5"/>
    <p:sldId id="761" r:id="rId6"/>
    <p:sldId id="753" r:id="rId7"/>
    <p:sldId id="767" r:id="rId8"/>
    <p:sldId id="768" r:id="rId9"/>
    <p:sldId id="760" r:id="rId10"/>
    <p:sldId id="754" r:id="rId11"/>
    <p:sldId id="755" r:id="rId12"/>
    <p:sldId id="756" r:id="rId13"/>
    <p:sldId id="757" r:id="rId14"/>
    <p:sldId id="759" r:id="rId15"/>
    <p:sldId id="758" r:id="rId16"/>
    <p:sldId id="770" r:id="rId17"/>
    <p:sldId id="771" r:id="rId18"/>
    <p:sldId id="772" r:id="rId19"/>
    <p:sldId id="776" r:id="rId20"/>
    <p:sldId id="773" r:id="rId21"/>
    <p:sldId id="775" r:id="rId22"/>
    <p:sldId id="774" r:id="rId23"/>
    <p:sldId id="616"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7" autoAdjust="0"/>
    <p:restoredTop sz="84278" autoAdjust="0"/>
  </p:normalViewPr>
  <p:slideViewPr>
    <p:cSldViewPr>
      <p:cViewPr varScale="1">
        <p:scale>
          <a:sx n="73" d="100"/>
          <a:sy n="73" d="100"/>
        </p:scale>
        <p:origin x="2083" y="58"/>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9/7/2017</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9/7/2017</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2095905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3376259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1737334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1731759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67026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3879433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804929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388366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1279474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3051667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07787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773735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86980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9527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111521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269310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550579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371276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9/7/2017</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9/7/2017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9/7/2017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9/7/2017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mailto:blahston@gmail.com"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hyperlink" Target="mailto:blahby231@gmail.com" TargetMode="External"/><Relationship Id="rId4" Type="http://schemas.openxmlformats.org/officeDocument/2006/relationships/hyperlink" Target="mailto:blahby@gmail.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 of MongoDB</a:t>
            </a:r>
            <a:endParaRPr lang="en-US" i="1" dirty="0"/>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Down</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i="1" u="sng" dirty="0">
                <a:latin typeface="Arial" panose="020B0604020202020204" pitchFamily="34" charset="0"/>
                <a:cs typeface="Arial" panose="020B0604020202020204" pitchFamily="34" charset="0"/>
              </a:rPr>
              <a:t>Then it’s time to double-down and get caught up. </a:t>
            </a:r>
          </a:p>
          <a:p>
            <a:pPr marL="0" indent="0">
              <a:buFont typeface="Arial" panose="020B0604020202020204" pitchFamily="34" charset="0"/>
              <a:buNone/>
            </a:pPr>
            <a:endParaRPr lang="en-US" i="1"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have access to myself and the TAs for another month.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Look through the code base. Identify your weaknesses.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Schedule a help session during office hours.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And put in the hard hours!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is the </a:t>
            </a:r>
            <a:r>
              <a:rPr lang="en-US" b="1" u="sng" dirty="0">
                <a:latin typeface="Arial" panose="020B0604020202020204" pitchFamily="34" charset="0"/>
                <a:cs typeface="Arial" panose="020B0604020202020204" pitchFamily="34" charset="0"/>
              </a:rPr>
              <a:t>absolute best</a:t>
            </a:r>
            <a:r>
              <a:rPr lang="en-US" dirty="0">
                <a:latin typeface="Arial" panose="020B0604020202020204" pitchFamily="34" charset="0"/>
                <a:cs typeface="Arial" panose="020B0604020202020204" pitchFamily="34" charset="0"/>
              </a:rPr>
              <a:t> time to learn this material. </a:t>
            </a:r>
            <a:endParaRPr lang="en-US"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98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Now.</a:t>
            </a:r>
          </a:p>
        </p:txBody>
      </p:sp>
      <p:pic>
        <p:nvPicPr>
          <p:cNvPr id="5122" name="Picture 2" descr="https://cdn.meme.am/instances/500x/5793627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5638800" cy="546258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324600" y="2590800"/>
            <a:ext cx="2667000" cy="1676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Because let’s be real. </a:t>
            </a:r>
          </a:p>
          <a:p>
            <a:pPr marL="0" indent="0">
              <a:buFont typeface="Arial" panose="020B0604020202020204" pitchFamily="34" charset="0"/>
              <a:buNone/>
            </a:pPr>
            <a:endParaRPr lang="en-US" sz="1800" b="1" i="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You aren’t going to start when you graduate. </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1142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Reference…</a:t>
            </a:r>
          </a:p>
        </p:txBody>
      </p:sp>
      <p:sp>
        <p:nvSpPr>
          <p:cNvPr id="4" name="Content Placeholder 2"/>
          <p:cNvSpPr txBox="1">
            <a:spLocks/>
          </p:cNvSpPr>
          <p:nvPr/>
        </p:nvSpPr>
        <p:spPr>
          <a:xfrm>
            <a:off x="304800" y="5029200"/>
            <a:ext cx="8229600" cy="1143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b="1" i="1" dirty="0">
                <a:latin typeface="Arial" panose="020B0604020202020204" pitchFamily="34" charset="0"/>
                <a:cs typeface="Arial" panose="020B0604020202020204" pitchFamily="34" charset="0"/>
              </a:rPr>
              <a:t>Students who tend to be doing well in our classes are putting in an average of </a:t>
            </a:r>
            <a:r>
              <a:rPr lang="en-US" b="1" i="1" u="sng" dirty="0">
                <a:latin typeface="Arial" panose="020B0604020202020204" pitchFamily="34" charset="0"/>
                <a:cs typeface="Arial" panose="020B0604020202020204" pitchFamily="34" charset="0"/>
              </a:rPr>
              <a:t>35 hours per week</a:t>
            </a:r>
            <a:r>
              <a:rPr lang="en-US" b="1" i="1" dirty="0">
                <a:latin typeface="Arial" panose="020B0604020202020204" pitchFamily="34" charset="0"/>
                <a:cs typeface="Arial" panose="020B0604020202020204" pitchFamily="34" charset="0"/>
              </a:rPr>
              <a:t>.</a:t>
            </a:r>
          </a:p>
          <a:p>
            <a:pPr marL="0" indent="0" algn="ctr">
              <a:buFont typeface="Arial" panose="020B0604020202020204" pitchFamily="34" charset="0"/>
              <a:buNone/>
            </a:pPr>
            <a:endParaRPr lang="en-US" b="1" i="1"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US" b="1" i="1"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pic>
        <p:nvPicPr>
          <p:cNvPr id="1026" name="Picture 2" descr="https://media.giphy.com/media/Vccpm1O9gV1g4/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62000"/>
            <a:ext cx="6629400" cy="41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360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a:t>
            </a:r>
          </a:p>
        </p:txBody>
      </p:sp>
    </p:spTree>
    <p:extLst>
      <p:ext uri="{BB962C8B-B14F-4D97-AF65-F5344CB8AC3E}">
        <p14:creationId xmlns:p14="http://schemas.microsoft.com/office/powerpoint/2010/main" val="20239491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MongoDB?</a:t>
            </a:r>
          </a:p>
        </p:txBody>
      </p:sp>
      <p:pic>
        <p:nvPicPr>
          <p:cNvPr id="6" name="Picture 2" descr="http://photos3.meetupstatic.com/photos/event/c/9/7/c/highres_1439158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5105400"/>
            <a:ext cx="3505200" cy="11684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304800" y="838200"/>
            <a:ext cx="8229600" cy="5435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MongoDB is a very popular </a:t>
            </a:r>
            <a:r>
              <a:rPr lang="en-US" b="1" u="sng" dirty="0" err="1">
                <a:latin typeface="Arial" panose="020B0604020202020204" pitchFamily="34" charset="0"/>
                <a:cs typeface="Arial" panose="020B0604020202020204" pitchFamily="34" charset="0"/>
              </a:rPr>
              <a:t>noSQL</a:t>
            </a:r>
            <a:r>
              <a:rPr lang="en-US" b="1" u="sng" dirty="0">
                <a:latin typeface="Arial" panose="020B0604020202020204" pitchFamily="34" charset="0"/>
                <a:cs typeface="Arial" panose="020B0604020202020204" pitchFamily="34" charset="0"/>
              </a:rPr>
              <a:t> Database </a:t>
            </a:r>
          </a:p>
          <a:p>
            <a:endParaRPr lang="en-US" b="1" u="sng"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It uses a </a:t>
            </a:r>
            <a:r>
              <a:rPr lang="en-US" b="1" u="sng" dirty="0">
                <a:latin typeface="Arial" panose="020B0604020202020204" pitchFamily="34" charset="0"/>
                <a:cs typeface="Arial" panose="020B0604020202020204" pitchFamily="34" charset="0"/>
              </a:rPr>
              <a:t>document-oriented model </a:t>
            </a:r>
            <a:r>
              <a:rPr lang="en-US" dirty="0">
                <a:latin typeface="Arial" panose="020B0604020202020204" pitchFamily="34" charset="0"/>
                <a:cs typeface="Arial" panose="020B0604020202020204" pitchFamily="34" charset="0"/>
              </a:rPr>
              <a:t>as opposed to a table-based relational model (SQL)</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MongoDB stores data in </a:t>
            </a:r>
            <a:r>
              <a:rPr lang="en-US" b="1" u="sng" dirty="0">
                <a:latin typeface="Arial" panose="020B0604020202020204" pitchFamily="34" charset="0"/>
                <a:cs typeface="Arial" panose="020B0604020202020204" pitchFamily="34" charset="0"/>
              </a:rPr>
              <a:t>BSON Format</a:t>
            </a:r>
            <a:r>
              <a:rPr lang="en-US" dirty="0">
                <a:latin typeface="Arial" panose="020B0604020202020204" pitchFamily="34" charset="0"/>
                <a:cs typeface="Arial" panose="020B0604020202020204" pitchFamily="34" charset="0"/>
              </a:rPr>
              <a:t> (effectively compressed JSONs)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MongoDB has tons of </a:t>
            </a:r>
            <a:r>
              <a:rPr lang="en-US" b="1" u="sng" dirty="0">
                <a:latin typeface="Arial" panose="020B0604020202020204" pitchFamily="34" charset="0"/>
                <a:cs typeface="Arial" panose="020B0604020202020204" pitchFamily="34" charset="0"/>
              </a:rPr>
              <a:t>drivers and packages</a:t>
            </a:r>
            <a:r>
              <a:rPr lang="en-US" dirty="0">
                <a:latin typeface="Arial" panose="020B0604020202020204" pitchFamily="34" charset="0"/>
                <a:cs typeface="Arial" panose="020B0604020202020204" pitchFamily="34" charset="0"/>
              </a:rPr>
              <a:t> for connecting to Node, C++, Java, etc. </a:t>
            </a:r>
          </a:p>
        </p:txBody>
      </p:sp>
    </p:spTree>
    <p:extLst>
      <p:ext uri="{BB962C8B-B14F-4D97-AF65-F5344CB8AC3E}">
        <p14:creationId xmlns:p14="http://schemas.microsoft.com/office/powerpoint/2010/main" val="3275742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 (SQL)</a:t>
            </a:r>
          </a:p>
        </p:txBody>
      </p:sp>
      <p:graphicFrame>
        <p:nvGraphicFramePr>
          <p:cNvPr id="3" name="Table 2"/>
          <p:cNvGraphicFramePr>
            <a:graphicFrameLocks noGrp="1"/>
          </p:cNvGraphicFramePr>
          <p:nvPr>
            <p:extLst>
              <p:ext uri="{D42A27DB-BD31-4B8C-83A1-F6EECF244321}">
                <p14:modId xmlns:p14="http://schemas.microsoft.com/office/powerpoint/2010/main" val="1061520954"/>
              </p:ext>
            </p:extLst>
          </p:nvPr>
        </p:nvGraphicFramePr>
        <p:xfrm>
          <a:off x="381000" y="990600"/>
          <a:ext cx="6644640" cy="1925320"/>
        </p:xfrm>
        <a:graphic>
          <a:graphicData uri="http://schemas.openxmlformats.org/drawingml/2006/table">
            <a:tbl>
              <a:tblPr firstRow="1" bandRow="1">
                <a:tableStyleId>{5C22544A-7EE6-4342-B048-85BDC9FD1C3A}</a:tableStyleId>
              </a:tblPr>
              <a:tblGrid>
                <a:gridCol w="1661160">
                  <a:extLst>
                    <a:ext uri="{9D8B030D-6E8A-4147-A177-3AD203B41FA5}">
                      <a16:colId xmlns:a16="http://schemas.microsoft.com/office/drawing/2014/main" val="716330608"/>
                    </a:ext>
                  </a:extLst>
                </a:gridCol>
                <a:gridCol w="1661160">
                  <a:extLst>
                    <a:ext uri="{9D8B030D-6E8A-4147-A177-3AD203B41FA5}">
                      <a16:colId xmlns:a16="http://schemas.microsoft.com/office/drawing/2014/main" val="1449686933"/>
                    </a:ext>
                  </a:extLst>
                </a:gridCol>
                <a:gridCol w="1661160">
                  <a:extLst>
                    <a:ext uri="{9D8B030D-6E8A-4147-A177-3AD203B41FA5}">
                      <a16:colId xmlns:a16="http://schemas.microsoft.com/office/drawing/2014/main" val="3587768078"/>
                    </a:ext>
                  </a:extLst>
                </a:gridCol>
                <a:gridCol w="1661160">
                  <a:extLst>
                    <a:ext uri="{9D8B030D-6E8A-4147-A177-3AD203B41FA5}">
                      <a16:colId xmlns:a16="http://schemas.microsoft.com/office/drawing/2014/main" val="785359734"/>
                    </a:ext>
                  </a:extLst>
                </a:gridCol>
              </a:tblGrid>
              <a:tr h="370840">
                <a:tc>
                  <a:txBody>
                    <a:bodyPr/>
                    <a:lstStyle/>
                    <a:p>
                      <a:pPr algn="ctr"/>
                      <a:r>
                        <a:rPr lang="en-US" sz="1400" dirty="0">
                          <a:latin typeface="Arial" panose="020B0604020202020204" pitchFamily="34" charset="0"/>
                          <a:cs typeface="Arial" panose="020B0604020202020204" pitchFamily="34" charset="0"/>
                        </a:rPr>
                        <a:t>ID</a:t>
                      </a:r>
                    </a:p>
                  </a:txBody>
                  <a:tcPr anchor="ctr"/>
                </a:tc>
                <a:tc>
                  <a:txBody>
                    <a:bodyPr/>
                    <a:lstStyle/>
                    <a:p>
                      <a:pPr algn="ctr"/>
                      <a:r>
                        <a:rPr lang="en-US" sz="1400" dirty="0">
                          <a:latin typeface="Arial" panose="020B0604020202020204" pitchFamily="34" charset="0"/>
                          <a:cs typeface="Arial" panose="020B0604020202020204" pitchFamily="34" charset="0"/>
                        </a:rPr>
                        <a:t>Title</a:t>
                      </a:r>
                    </a:p>
                  </a:txBody>
                  <a:tcPr anchor="ctr"/>
                </a:tc>
                <a:tc>
                  <a:txBody>
                    <a:bodyPr/>
                    <a:lstStyle/>
                    <a:p>
                      <a:pPr algn="ctr"/>
                      <a:r>
                        <a:rPr lang="en-US" sz="1400" dirty="0">
                          <a:latin typeface="Arial" panose="020B0604020202020204" pitchFamily="34" charset="0"/>
                          <a:cs typeface="Arial" panose="020B0604020202020204" pitchFamily="34" charset="0"/>
                        </a:rPr>
                        <a:t>Author</a:t>
                      </a:r>
                    </a:p>
                  </a:txBody>
                  <a:tcPr anchor="ctr"/>
                </a:tc>
                <a:tc>
                  <a:txBody>
                    <a:bodyPr/>
                    <a:lstStyle/>
                    <a:p>
                      <a:pPr algn="ctr"/>
                      <a:r>
                        <a:rPr lang="en-US" sz="1400" dirty="0">
                          <a:latin typeface="Arial" panose="020B0604020202020204" pitchFamily="34" charset="0"/>
                          <a:cs typeface="Arial" panose="020B0604020202020204" pitchFamily="34" charset="0"/>
                        </a:rPr>
                        <a:t>Published</a:t>
                      </a:r>
                    </a:p>
                  </a:txBody>
                  <a:tcPr anchor="ctr"/>
                </a:tc>
                <a:extLst>
                  <a:ext uri="{0D108BD9-81ED-4DB2-BD59-A6C34878D82A}">
                    <a16:rowId xmlns:a16="http://schemas.microsoft.com/office/drawing/2014/main" val="2144436540"/>
                  </a:ext>
                </a:extLst>
              </a:tr>
              <a:tr h="370840">
                <a:tc>
                  <a:txBody>
                    <a:bodyPr/>
                    <a:lstStyle/>
                    <a:p>
                      <a:pPr algn="ctr"/>
                      <a:r>
                        <a:rPr lang="en-US" sz="1400" dirty="0">
                          <a:latin typeface="Arial" panose="020B0604020202020204" pitchFamily="34" charset="0"/>
                          <a:cs typeface="Arial" panose="020B0604020202020204" pitchFamily="34" charset="0"/>
                        </a:rPr>
                        <a:t>1</a:t>
                      </a:r>
                    </a:p>
                  </a:txBody>
                  <a:tcPr anchor="ctr"/>
                </a:tc>
                <a:tc>
                  <a:txBody>
                    <a:bodyPr/>
                    <a:lstStyle/>
                    <a:p>
                      <a:pPr algn="ctr"/>
                      <a:r>
                        <a:rPr lang="en-US" sz="1400" dirty="0">
                          <a:latin typeface="Arial" panose="020B0604020202020204" pitchFamily="34" charset="0"/>
                          <a:cs typeface="Arial" panose="020B0604020202020204" pitchFamily="34" charset="0"/>
                        </a:rPr>
                        <a:t>The History</a:t>
                      </a:r>
                      <a:r>
                        <a:rPr lang="en-US" sz="1400" baseline="0" dirty="0">
                          <a:latin typeface="Arial" panose="020B0604020202020204" pitchFamily="34" charset="0"/>
                          <a:cs typeface="Arial" panose="020B0604020202020204" pitchFamily="34" charset="0"/>
                        </a:rPr>
                        <a:t> of Blah</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Blah </a:t>
                      </a:r>
                      <a:r>
                        <a:rPr lang="en-US" sz="1400" dirty="0" err="1">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2010</a:t>
                      </a:r>
                    </a:p>
                  </a:txBody>
                  <a:tcPr anchor="ctr"/>
                </a:tc>
                <a:extLst>
                  <a:ext uri="{0D108BD9-81ED-4DB2-BD59-A6C34878D82A}">
                    <a16:rowId xmlns:a16="http://schemas.microsoft.com/office/drawing/2014/main" val="2422042495"/>
                  </a:ext>
                </a:extLst>
              </a:tr>
              <a:tr h="370840">
                <a:tc>
                  <a:txBody>
                    <a:bodyPr/>
                    <a:lstStyle/>
                    <a:p>
                      <a:pPr algn="ctr"/>
                      <a:r>
                        <a:rPr lang="en-US" sz="1400" dirty="0">
                          <a:latin typeface="Arial" panose="020B0604020202020204" pitchFamily="34" charset="0"/>
                          <a:cs typeface="Arial" panose="020B0604020202020204" pitchFamily="34" charset="0"/>
                        </a:rPr>
                        <a:t>2</a:t>
                      </a:r>
                    </a:p>
                  </a:txBody>
                  <a:tcPr anchor="ctr"/>
                </a:tc>
                <a:tc>
                  <a:txBody>
                    <a:bodyPr/>
                    <a:lstStyle/>
                    <a:p>
                      <a:pPr algn="ctr"/>
                      <a:r>
                        <a:rPr lang="en-US" sz="1400" dirty="0">
                          <a:latin typeface="Arial" panose="020B0604020202020204" pitchFamily="34" charset="0"/>
                          <a:cs typeface="Arial" panose="020B0604020202020204" pitchFamily="34" charset="0"/>
                        </a:rPr>
                        <a:t>The Chronicles</a:t>
                      </a:r>
                      <a:r>
                        <a:rPr lang="en-US" sz="1400" baseline="0" dirty="0">
                          <a:latin typeface="Arial" panose="020B0604020202020204" pitchFamily="34" charset="0"/>
                          <a:cs typeface="Arial" panose="020B0604020202020204" pitchFamily="34" charset="0"/>
                        </a:rPr>
                        <a:t> of </a:t>
                      </a:r>
                      <a:r>
                        <a:rPr lang="en-US" sz="1400" baseline="0" dirty="0" err="1">
                          <a:latin typeface="Arial" panose="020B0604020202020204" pitchFamily="34" charset="0"/>
                          <a:cs typeface="Arial" panose="020B0604020202020204" pitchFamily="34" charset="0"/>
                        </a:rPr>
                        <a:t>Blahrnia</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Sir</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2011</a:t>
                      </a:r>
                    </a:p>
                  </a:txBody>
                  <a:tcPr anchor="ctr"/>
                </a:tc>
                <a:extLst>
                  <a:ext uri="{0D108BD9-81ED-4DB2-BD59-A6C34878D82A}">
                    <a16:rowId xmlns:a16="http://schemas.microsoft.com/office/drawing/2014/main" val="2817286614"/>
                  </a:ext>
                </a:extLst>
              </a:tr>
              <a:tr h="370840">
                <a:tc>
                  <a:txBody>
                    <a:bodyPr/>
                    <a:lstStyle/>
                    <a:p>
                      <a:pPr algn="ctr"/>
                      <a:r>
                        <a:rPr lang="en-US" sz="1400" dirty="0">
                          <a:latin typeface="Arial" panose="020B0604020202020204" pitchFamily="34" charset="0"/>
                          <a:cs typeface="Arial" panose="020B0604020202020204" pitchFamily="34" charset="0"/>
                        </a:rPr>
                        <a:t>3</a:t>
                      </a:r>
                    </a:p>
                  </a:txBody>
                  <a:tcPr anchor="ctr"/>
                </a:tc>
                <a:tc>
                  <a:txBody>
                    <a:bodyPr/>
                    <a:lstStyle/>
                    <a:p>
                      <a:pPr algn="ctr"/>
                      <a:r>
                        <a:rPr lang="en-US" sz="1400" dirty="0">
                          <a:latin typeface="Arial" panose="020B0604020202020204" pitchFamily="34" charset="0"/>
                          <a:cs typeface="Arial" panose="020B0604020202020204" pitchFamily="34" charset="0"/>
                        </a:rPr>
                        <a:t>Love</a:t>
                      </a:r>
                      <a:r>
                        <a:rPr lang="en-US" sz="1400" baseline="0" dirty="0">
                          <a:latin typeface="Arial" panose="020B0604020202020204" pitchFamily="34" charset="0"/>
                          <a:cs typeface="Arial" panose="020B0604020202020204" pitchFamily="34" charset="0"/>
                        </a:rPr>
                        <a:t> in the Time of Blah</a:t>
                      </a:r>
                      <a:r>
                        <a:rPr lang="en-US" sz="1400" dirty="0">
                          <a:latin typeface="Arial" panose="020B0604020202020204" pitchFamily="34" charset="0"/>
                          <a:cs typeface="Arial" panose="020B0604020202020204" pitchFamily="34" charset="0"/>
                        </a:rPr>
                        <a:t> </a:t>
                      </a:r>
                    </a:p>
                  </a:txBody>
                  <a:tcPr anchor="ctr"/>
                </a:tc>
                <a:tc>
                  <a:txBody>
                    <a:bodyPr/>
                    <a:lstStyle/>
                    <a:p>
                      <a:pPr algn="ctr"/>
                      <a:r>
                        <a:rPr lang="en-US" sz="1400" dirty="0">
                          <a:latin typeface="Arial" panose="020B0604020202020204" pitchFamily="34" charset="0"/>
                          <a:cs typeface="Arial" panose="020B0604020202020204" pitchFamily="34" charset="0"/>
                        </a:rPr>
                        <a:t>Gabriel Garcia Blah</a:t>
                      </a:r>
                    </a:p>
                  </a:txBody>
                  <a:tcPr anchor="ctr"/>
                </a:tc>
                <a:tc>
                  <a:txBody>
                    <a:bodyPr/>
                    <a:lstStyle/>
                    <a:p>
                      <a:pPr algn="ctr"/>
                      <a:r>
                        <a:rPr lang="en-US" sz="1400" dirty="0">
                          <a:latin typeface="Arial" panose="020B0604020202020204" pitchFamily="34" charset="0"/>
                          <a:cs typeface="Arial" panose="020B0604020202020204" pitchFamily="34" charset="0"/>
                        </a:rPr>
                        <a:t>2013</a:t>
                      </a:r>
                    </a:p>
                  </a:txBody>
                  <a:tcPr anchor="ctr"/>
                </a:tc>
                <a:extLst>
                  <a:ext uri="{0D108BD9-81ED-4DB2-BD59-A6C34878D82A}">
                    <a16:rowId xmlns:a16="http://schemas.microsoft.com/office/drawing/2014/main" val="371018975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3769500"/>
              </p:ext>
            </p:extLst>
          </p:nvPr>
        </p:nvGraphicFramePr>
        <p:xfrm>
          <a:off x="2727326" y="4038600"/>
          <a:ext cx="6096000" cy="1590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16330608"/>
                    </a:ext>
                  </a:extLst>
                </a:gridCol>
                <a:gridCol w="2032000">
                  <a:extLst>
                    <a:ext uri="{9D8B030D-6E8A-4147-A177-3AD203B41FA5}">
                      <a16:colId xmlns:a16="http://schemas.microsoft.com/office/drawing/2014/main" val="1449686933"/>
                    </a:ext>
                  </a:extLst>
                </a:gridCol>
                <a:gridCol w="2032000">
                  <a:extLst>
                    <a:ext uri="{9D8B030D-6E8A-4147-A177-3AD203B41FA5}">
                      <a16:colId xmlns:a16="http://schemas.microsoft.com/office/drawing/2014/main" val="3587768078"/>
                    </a:ext>
                  </a:extLst>
                </a:gridCol>
              </a:tblGrid>
              <a:tr h="370840">
                <a:tc>
                  <a:txBody>
                    <a:bodyPr/>
                    <a:lstStyle/>
                    <a:p>
                      <a:pPr algn="ctr"/>
                      <a:r>
                        <a:rPr lang="en-US" sz="1400" dirty="0">
                          <a:latin typeface="Arial" panose="020B0604020202020204" pitchFamily="34" charset="0"/>
                          <a:cs typeface="Arial" panose="020B0604020202020204" pitchFamily="34" charset="0"/>
                        </a:rPr>
                        <a:t>Author</a:t>
                      </a:r>
                    </a:p>
                  </a:txBody>
                  <a:tcPr anchor="ctr"/>
                </a:tc>
                <a:tc>
                  <a:txBody>
                    <a:bodyPr/>
                    <a:lstStyle/>
                    <a:p>
                      <a:pPr algn="ctr"/>
                      <a:r>
                        <a:rPr lang="en-US" sz="1400" dirty="0">
                          <a:latin typeface="Arial" panose="020B0604020202020204" pitchFamily="34" charset="0"/>
                          <a:cs typeface="Arial" panose="020B0604020202020204" pitchFamily="34" charset="0"/>
                        </a:rPr>
                        <a:t>Email</a:t>
                      </a:r>
                    </a:p>
                  </a:txBody>
                  <a:tcPr anchor="ctr"/>
                </a:tc>
                <a:tc>
                  <a:txBody>
                    <a:bodyPr/>
                    <a:lstStyle/>
                    <a:p>
                      <a:pPr algn="ctr"/>
                      <a:r>
                        <a:rPr lang="en-US" sz="1400" dirty="0">
                          <a:latin typeface="Arial" panose="020B0604020202020204" pitchFamily="34" charset="0"/>
                          <a:cs typeface="Arial" panose="020B0604020202020204" pitchFamily="34" charset="0"/>
                        </a:rPr>
                        <a:t>Phone Number</a:t>
                      </a:r>
                    </a:p>
                  </a:txBody>
                  <a:tcPr anchor="ctr"/>
                </a:tc>
                <a:extLst>
                  <a:ext uri="{0D108BD9-81ED-4DB2-BD59-A6C34878D82A}">
                    <a16:rowId xmlns:a16="http://schemas.microsoft.com/office/drawing/2014/main" val="2144436540"/>
                  </a:ext>
                </a:extLst>
              </a:tr>
              <a:tr h="370840">
                <a:tc>
                  <a:txBody>
                    <a:bodyPr/>
                    <a:lstStyle/>
                    <a:p>
                      <a:pPr algn="ctr"/>
                      <a:r>
                        <a:rPr lang="en-US" sz="1400" dirty="0">
                          <a:latin typeface="Arial" panose="020B0604020202020204" pitchFamily="34" charset="0"/>
                          <a:cs typeface="Arial" panose="020B0604020202020204" pitchFamily="34" charset="0"/>
                        </a:rPr>
                        <a:t>Blah </a:t>
                      </a:r>
                      <a:r>
                        <a:rPr lang="en-US" sz="1400" dirty="0" err="1">
                          <a:latin typeface="Arial" panose="020B0604020202020204" pitchFamily="34" charset="0"/>
                          <a:cs typeface="Arial" panose="020B0604020202020204" pitchFamily="34" charset="0"/>
                        </a:rPr>
                        <a:t>Matic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hlinkClick r:id="rId3"/>
                        </a:rPr>
                        <a:t>blahston@gmail.com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911-546-5454</a:t>
                      </a:r>
                    </a:p>
                  </a:txBody>
                  <a:tcPr anchor="ctr"/>
                </a:tc>
                <a:extLst>
                  <a:ext uri="{0D108BD9-81ED-4DB2-BD59-A6C34878D82A}">
                    <a16:rowId xmlns:a16="http://schemas.microsoft.com/office/drawing/2014/main" val="2422042495"/>
                  </a:ext>
                </a:extLst>
              </a:tr>
              <a:tr h="477520">
                <a:tc>
                  <a:txBody>
                    <a:bodyPr/>
                    <a:lstStyle/>
                    <a:p>
                      <a:pPr algn="ctr"/>
                      <a:r>
                        <a:rPr lang="en-US" sz="1400" dirty="0">
                          <a:latin typeface="Arial" panose="020B0604020202020204" pitchFamily="34" charset="0"/>
                          <a:cs typeface="Arial" panose="020B0604020202020204" pitchFamily="34" charset="0"/>
                        </a:rPr>
                        <a:t>Sir</a:t>
                      </a:r>
                      <a:r>
                        <a:rPr lang="en-US" sz="1400" baseline="0" dirty="0">
                          <a:latin typeface="Arial" panose="020B0604020202020204" pitchFamily="34" charset="0"/>
                          <a:cs typeface="Arial" panose="020B0604020202020204" pitchFamily="34" charset="0"/>
                        </a:rPr>
                        <a:t> </a:t>
                      </a:r>
                      <a:r>
                        <a:rPr lang="en-US" sz="1400" baseline="0" dirty="0" err="1">
                          <a:latin typeface="Arial" panose="020B0604020202020204" pitchFamily="34" charset="0"/>
                          <a:cs typeface="Arial" panose="020B0604020202020204" pitchFamily="34" charset="0"/>
                        </a:rPr>
                        <a:t>Blahston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hlinkClick r:id="rId4"/>
                        </a:rPr>
                        <a:t>blahby@gmail.com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911-544-5112</a:t>
                      </a:r>
                    </a:p>
                  </a:txBody>
                  <a:tcPr anchor="ctr"/>
                </a:tc>
                <a:extLst>
                  <a:ext uri="{0D108BD9-81ED-4DB2-BD59-A6C34878D82A}">
                    <a16:rowId xmlns:a16="http://schemas.microsoft.com/office/drawing/2014/main" val="2817286614"/>
                  </a:ext>
                </a:extLst>
              </a:tr>
              <a:tr h="370840">
                <a:tc>
                  <a:txBody>
                    <a:bodyPr/>
                    <a:lstStyle/>
                    <a:p>
                      <a:pPr algn="ctr"/>
                      <a:r>
                        <a:rPr lang="en-US" sz="1400" dirty="0">
                          <a:latin typeface="Arial" panose="020B0604020202020204" pitchFamily="34" charset="0"/>
                          <a:cs typeface="Arial" panose="020B0604020202020204" pitchFamily="34" charset="0"/>
                        </a:rPr>
                        <a:t>Gabriel Garcia Blah</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hlinkClick r:id="rId5"/>
                        </a:rPr>
                        <a:t>blahby231@gmail.com</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a:latin typeface="Arial" panose="020B0604020202020204" pitchFamily="34" charset="0"/>
                          <a:cs typeface="Arial" panose="020B0604020202020204" pitchFamily="34" charset="0"/>
                        </a:rPr>
                        <a:t>125-215-5645</a:t>
                      </a:r>
                    </a:p>
                  </a:txBody>
                  <a:tcPr anchor="ctr"/>
                </a:tc>
                <a:extLst>
                  <a:ext uri="{0D108BD9-81ED-4DB2-BD59-A6C34878D82A}">
                    <a16:rowId xmlns:a16="http://schemas.microsoft.com/office/drawing/2014/main" val="3710189752"/>
                  </a:ext>
                </a:extLst>
              </a:tr>
            </a:tbl>
          </a:graphicData>
        </a:graphic>
      </p:graphicFrame>
      <p:cxnSp>
        <p:nvCxnSpPr>
          <p:cNvPr id="8" name="Elbow Connector 7"/>
          <p:cNvCxnSpPr/>
          <p:nvPr/>
        </p:nvCxnSpPr>
        <p:spPr>
          <a:xfrm rot="5400000">
            <a:off x="3629660" y="3096260"/>
            <a:ext cx="1122680" cy="762000"/>
          </a:xfrm>
          <a:prstGeom prst="bentConnector3">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205423" y="3495432"/>
            <a:ext cx="2385377" cy="1152768"/>
          </a:xfrm>
          <a:prstGeom prst="rect">
            <a:avLst/>
          </a:prstGeom>
          <a:ln>
            <a:solidFill>
              <a:schemeClr val="accent1"/>
            </a:solid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latin typeface="Arial" panose="020B0604020202020204" pitchFamily="34" charset="0"/>
                <a:cs typeface="Arial" panose="020B0604020202020204" pitchFamily="34" charset="0"/>
              </a:rPr>
              <a:t>SQL relies on Joins to combine relevant data</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098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Database (</a:t>
            </a:r>
            <a:r>
              <a:rPr lang="en-US" dirty="0" err="1"/>
              <a:t>noSQL</a:t>
            </a:r>
            <a:r>
              <a:rPr lang="en-US" dirty="0"/>
              <a:t>)</a:t>
            </a:r>
          </a:p>
        </p:txBody>
      </p:sp>
      <p:pic>
        <p:nvPicPr>
          <p:cNvPr id="3" name="Picture 2"/>
          <p:cNvPicPr>
            <a:picLocks noChangeAspect="1"/>
          </p:cNvPicPr>
          <p:nvPr/>
        </p:nvPicPr>
        <p:blipFill rotWithShape="1">
          <a:blip r:embed="rId3"/>
          <a:srcRect b="7879"/>
          <a:stretch/>
        </p:blipFill>
        <p:spPr>
          <a:xfrm>
            <a:off x="158751" y="838200"/>
            <a:ext cx="5327650" cy="5354068"/>
          </a:xfrm>
          <a:prstGeom prst="rect">
            <a:avLst/>
          </a:prstGeom>
        </p:spPr>
      </p:pic>
      <p:sp>
        <p:nvSpPr>
          <p:cNvPr id="4" name="Content Placeholder 2"/>
          <p:cNvSpPr txBox="1">
            <a:spLocks/>
          </p:cNvSpPr>
          <p:nvPr/>
        </p:nvSpPr>
        <p:spPr>
          <a:xfrm>
            <a:off x="5775326" y="2057400"/>
            <a:ext cx="3087051" cy="2438134"/>
          </a:xfrm>
          <a:prstGeom prst="rect">
            <a:avLst/>
          </a:prstGeom>
          <a:ln>
            <a:noFill/>
          </a:ln>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000" b="1" i="1" dirty="0" err="1">
                <a:latin typeface="Arial" panose="020B0604020202020204" pitchFamily="34" charset="0"/>
                <a:cs typeface="Arial" panose="020B0604020202020204" pitchFamily="34" charset="0"/>
              </a:rPr>
              <a:t>noSQL</a:t>
            </a:r>
            <a:r>
              <a:rPr lang="en-US" sz="2000" b="1" i="1" dirty="0">
                <a:latin typeface="Arial" panose="020B0604020202020204" pitchFamily="34" charset="0"/>
                <a:cs typeface="Arial" panose="020B0604020202020204" pitchFamily="34" charset="0"/>
              </a:rPr>
              <a:t> Databases on the other hand are effectively JSONs.</a:t>
            </a:r>
          </a:p>
          <a:p>
            <a:endParaRPr lang="en-US" sz="2000" b="1" i="1" dirty="0">
              <a:latin typeface="Arial" panose="020B0604020202020204" pitchFamily="34" charset="0"/>
              <a:cs typeface="Arial" panose="020B0604020202020204" pitchFamily="34" charset="0"/>
            </a:endParaRPr>
          </a:p>
          <a:p>
            <a:r>
              <a:rPr lang="en-US" sz="2000" b="1" i="1" dirty="0">
                <a:latin typeface="Arial" panose="020B0604020202020204" pitchFamily="34" charset="0"/>
                <a:cs typeface="Arial" panose="020B0604020202020204" pitchFamily="34" charset="0"/>
              </a:rPr>
              <a:t>They excel at heterogeneous data formats and are easy to implement.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8142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Storage</a:t>
            </a:r>
          </a:p>
        </p:txBody>
      </p:sp>
      <p:pic>
        <p:nvPicPr>
          <p:cNvPr id="4" name="Picture 3" descr="C:\Users\ahaque89\Downloads\MongoDB Storage  - New Page (1).png"/>
          <p:cNvPicPr/>
          <p:nvPr/>
        </p:nvPicPr>
        <p:blipFill rotWithShape="1">
          <a:blip r:embed="rId3" cstate="print">
            <a:extLst>
              <a:ext uri="{28A0092B-C50C-407E-A947-70E740481C1C}">
                <a14:useLocalDpi xmlns:a14="http://schemas.microsoft.com/office/drawing/2010/main" val="0"/>
              </a:ext>
            </a:extLst>
          </a:blip>
          <a:srcRect l="2857" t="4214" r="3062" b="3652"/>
          <a:stretch/>
        </p:blipFill>
        <p:spPr bwMode="auto">
          <a:xfrm>
            <a:off x="304800" y="810299"/>
            <a:ext cx="6857999" cy="5174990"/>
          </a:xfrm>
          <a:prstGeom prst="rect">
            <a:avLst/>
          </a:prstGeom>
          <a:noFill/>
          <a:ln>
            <a:noFill/>
          </a:ln>
          <a:extLst>
            <a:ext uri="{53640926-AAD7-44D8-BBD7-CCE9431645EC}">
              <a14:shadowObscured xmlns:a14="http://schemas.microsoft.com/office/drawing/2010/main"/>
            </a:ext>
          </a:extLst>
        </p:spPr>
      </p:pic>
      <p:pic>
        <p:nvPicPr>
          <p:cNvPr id="10" name="Picture 2" descr="http://photos3.meetupstatic.com/photos/event/c/9/7/c/highres_14391580.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5638800"/>
            <a:ext cx="19050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215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Storage</a:t>
            </a:r>
          </a:p>
        </p:txBody>
      </p:sp>
      <p:graphicFrame>
        <p:nvGraphicFramePr>
          <p:cNvPr id="3" name="Table 2"/>
          <p:cNvGraphicFramePr>
            <a:graphicFrameLocks noGrp="1"/>
          </p:cNvGraphicFramePr>
          <p:nvPr>
            <p:extLst>
              <p:ext uri="{D42A27DB-BD31-4B8C-83A1-F6EECF244321}">
                <p14:modId xmlns:p14="http://schemas.microsoft.com/office/powerpoint/2010/main" val="2849466295"/>
              </p:ext>
            </p:extLst>
          </p:nvPr>
        </p:nvGraphicFramePr>
        <p:xfrm>
          <a:off x="457200" y="816784"/>
          <a:ext cx="8229600" cy="4419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42023422"/>
                    </a:ext>
                  </a:extLst>
                </a:gridCol>
                <a:gridCol w="4114800">
                  <a:extLst>
                    <a:ext uri="{9D8B030D-6E8A-4147-A177-3AD203B41FA5}">
                      <a16:colId xmlns:a16="http://schemas.microsoft.com/office/drawing/2014/main" val="2875967853"/>
                    </a:ext>
                  </a:extLst>
                </a:gridCol>
              </a:tblGrid>
              <a:tr h="579620">
                <a:tc>
                  <a:txBody>
                    <a:bodyPr/>
                    <a:lstStyle/>
                    <a:p>
                      <a:pPr algn="ctr"/>
                      <a:r>
                        <a:rPr lang="en-US" sz="2000" dirty="0">
                          <a:latin typeface="Arial" panose="020B0604020202020204" pitchFamily="34" charset="0"/>
                          <a:cs typeface="Arial" panose="020B0604020202020204" pitchFamily="34" charset="0"/>
                        </a:rPr>
                        <a:t>SQL Term</a:t>
                      </a:r>
                    </a:p>
                  </a:txBody>
                  <a:tcPr anchor="ctr"/>
                </a:tc>
                <a:tc>
                  <a:txBody>
                    <a:bodyPr/>
                    <a:lstStyle/>
                    <a:p>
                      <a:pPr algn="ctr"/>
                      <a:r>
                        <a:rPr lang="en-US" sz="2000" dirty="0" err="1">
                          <a:latin typeface="Arial" panose="020B0604020202020204" pitchFamily="34" charset="0"/>
                          <a:cs typeface="Arial" panose="020B0604020202020204" pitchFamily="34" charset="0"/>
                        </a:rPr>
                        <a:t>noSQL</a:t>
                      </a:r>
                      <a:r>
                        <a:rPr lang="en-US" sz="2000" baseline="0" dirty="0">
                          <a:latin typeface="Arial" panose="020B0604020202020204" pitchFamily="34" charset="0"/>
                          <a:cs typeface="Arial" panose="020B0604020202020204" pitchFamily="34" charset="0"/>
                        </a:rPr>
                        <a:t> Term</a:t>
                      </a:r>
                      <a:endParaRPr lang="en-US" sz="2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1349000"/>
                  </a:ext>
                </a:extLst>
              </a:tr>
              <a:tr h="959995">
                <a:tc>
                  <a:txBody>
                    <a:bodyPr/>
                    <a:lstStyle/>
                    <a:p>
                      <a:pPr algn="ctr"/>
                      <a:r>
                        <a:rPr lang="en-US" sz="2000" dirty="0">
                          <a:latin typeface="Arial" panose="020B0604020202020204" pitchFamily="34" charset="0"/>
                          <a:cs typeface="Arial" panose="020B0604020202020204" pitchFamily="34" charset="0"/>
                        </a:rPr>
                        <a:t>Database</a:t>
                      </a:r>
                    </a:p>
                  </a:txBody>
                  <a:tcPr anchor="ctr"/>
                </a:tc>
                <a:tc>
                  <a:txBody>
                    <a:bodyPr/>
                    <a:lstStyle/>
                    <a:p>
                      <a:pPr algn="ctr"/>
                      <a:r>
                        <a:rPr lang="en-US" sz="2000" b="1" dirty="0">
                          <a:latin typeface="Arial" panose="020B0604020202020204" pitchFamily="34" charset="0"/>
                          <a:cs typeface="Arial" panose="020B0604020202020204" pitchFamily="34" charset="0"/>
                        </a:rPr>
                        <a:t>Database</a:t>
                      </a:r>
                    </a:p>
                  </a:txBody>
                  <a:tcPr anchor="ctr"/>
                </a:tc>
                <a:extLst>
                  <a:ext uri="{0D108BD9-81ED-4DB2-BD59-A6C34878D82A}">
                    <a16:rowId xmlns:a16="http://schemas.microsoft.com/office/drawing/2014/main" val="2212875561"/>
                  </a:ext>
                </a:extLst>
              </a:tr>
              <a:tr h="959995">
                <a:tc>
                  <a:txBody>
                    <a:bodyPr/>
                    <a:lstStyle/>
                    <a:p>
                      <a:pPr algn="ctr"/>
                      <a:r>
                        <a:rPr lang="en-US" sz="2000" dirty="0">
                          <a:latin typeface="Arial" panose="020B0604020202020204" pitchFamily="34" charset="0"/>
                          <a:cs typeface="Arial" panose="020B0604020202020204" pitchFamily="34" charset="0"/>
                        </a:rPr>
                        <a:t>Table</a:t>
                      </a:r>
                    </a:p>
                  </a:txBody>
                  <a:tcPr anchor="ctr"/>
                </a:tc>
                <a:tc>
                  <a:txBody>
                    <a:bodyPr/>
                    <a:lstStyle/>
                    <a:p>
                      <a:pPr algn="ctr"/>
                      <a:r>
                        <a:rPr lang="en-US" sz="2000" b="1" dirty="0">
                          <a:latin typeface="Arial" panose="020B0604020202020204" pitchFamily="34" charset="0"/>
                          <a:cs typeface="Arial" panose="020B0604020202020204" pitchFamily="34" charset="0"/>
                        </a:rPr>
                        <a:t>Collection</a:t>
                      </a:r>
                    </a:p>
                  </a:txBody>
                  <a:tcPr anchor="ctr"/>
                </a:tc>
                <a:extLst>
                  <a:ext uri="{0D108BD9-81ED-4DB2-BD59-A6C34878D82A}">
                    <a16:rowId xmlns:a16="http://schemas.microsoft.com/office/drawing/2014/main" val="2204670341"/>
                  </a:ext>
                </a:extLst>
              </a:tr>
              <a:tr h="959995">
                <a:tc>
                  <a:txBody>
                    <a:bodyPr/>
                    <a:lstStyle/>
                    <a:p>
                      <a:pPr algn="ctr"/>
                      <a:r>
                        <a:rPr lang="en-US" sz="2000" dirty="0">
                          <a:latin typeface="Arial" panose="020B0604020202020204" pitchFamily="34" charset="0"/>
                          <a:cs typeface="Arial" panose="020B0604020202020204" pitchFamily="34" charset="0"/>
                        </a:rPr>
                        <a:t>Row</a:t>
                      </a:r>
                    </a:p>
                  </a:txBody>
                  <a:tcPr anchor="ctr"/>
                </a:tc>
                <a:tc>
                  <a:txBody>
                    <a:bodyPr/>
                    <a:lstStyle/>
                    <a:p>
                      <a:pPr algn="ctr"/>
                      <a:r>
                        <a:rPr lang="en-US" sz="2000" b="1" dirty="0">
                          <a:latin typeface="Arial" panose="020B0604020202020204" pitchFamily="34" charset="0"/>
                          <a:cs typeface="Arial" panose="020B0604020202020204" pitchFamily="34" charset="0"/>
                        </a:rPr>
                        <a:t>Document</a:t>
                      </a:r>
                    </a:p>
                  </a:txBody>
                  <a:tcPr anchor="ctr"/>
                </a:tc>
                <a:extLst>
                  <a:ext uri="{0D108BD9-81ED-4DB2-BD59-A6C34878D82A}">
                    <a16:rowId xmlns:a16="http://schemas.microsoft.com/office/drawing/2014/main" val="790836931"/>
                  </a:ext>
                </a:extLst>
              </a:tr>
              <a:tr h="959995">
                <a:tc>
                  <a:txBody>
                    <a:bodyPr/>
                    <a:lstStyle/>
                    <a:p>
                      <a:pPr algn="ctr"/>
                      <a:r>
                        <a:rPr lang="en-US" sz="2000">
                          <a:latin typeface="Arial" panose="020B0604020202020204" pitchFamily="34" charset="0"/>
                          <a:cs typeface="Arial" panose="020B0604020202020204" pitchFamily="34" charset="0"/>
                        </a:rPr>
                        <a:t>Column</a:t>
                      </a:r>
                    </a:p>
                  </a:txBody>
                  <a:tcPr anchor="ctr"/>
                </a:tc>
                <a:tc>
                  <a:txBody>
                    <a:bodyPr/>
                    <a:lstStyle/>
                    <a:p>
                      <a:pPr algn="ctr"/>
                      <a:r>
                        <a:rPr lang="en-US" sz="2000" b="1" dirty="0">
                          <a:latin typeface="Arial" panose="020B0604020202020204" pitchFamily="34" charset="0"/>
                          <a:cs typeface="Arial" panose="020B0604020202020204" pitchFamily="34" charset="0"/>
                        </a:rPr>
                        <a:t>Field</a:t>
                      </a:r>
                    </a:p>
                  </a:txBody>
                  <a:tcPr anchor="ctr"/>
                </a:tc>
                <a:extLst>
                  <a:ext uri="{0D108BD9-81ED-4DB2-BD59-A6C34878D82A}">
                    <a16:rowId xmlns:a16="http://schemas.microsoft.com/office/drawing/2014/main" val="526131251"/>
                  </a:ext>
                </a:extLst>
              </a:tr>
            </a:tbl>
          </a:graphicData>
        </a:graphic>
      </p:graphicFrame>
      <p:sp>
        <p:nvSpPr>
          <p:cNvPr id="6" name="Content Placeholder 2"/>
          <p:cNvSpPr txBox="1">
            <a:spLocks/>
          </p:cNvSpPr>
          <p:nvPr/>
        </p:nvSpPr>
        <p:spPr>
          <a:xfrm>
            <a:off x="304800" y="5442857"/>
            <a:ext cx="8229600" cy="9144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b="1" i="1" dirty="0">
                <a:latin typeface="Arial" panose="020B0604020202020204" pitchFamily="34" charset="0"/>
                <a:cs typeface="Arial" panose="020B0604020202020204" pitchFamily="34" charset="0"/>
              </a:rPr>
              <a:t>Terms are slightly different in the </a:t>
            </a:r>
            <a:r>
              <a:rPr lang="en-US" b="1" i="1" dirty="0" err="1">
                <a:latin typeface="Arial" panose="020B0604020202020204" pitchFamily="34" charset="0"/>
                <a:cs typeface="Arial" panose="020B0604020202020204" pitchFamily="34" charset="0"/>
              </a:rPr>
              <a:t>noSQL</a:t>
            </a:r>
            <a:r>
              <a:rPr lang="en-US" b="1" i="1" dirty="0">
                <a:latin typeface="Arial" panose="020B0604020202020204" pitchFamily="34" charset="0"/>
                <a:cs typeface="Arial" panose="020B0604020202020204" pitchFamily="34" charset="0"/>
              </a:rPr>
              <a:t> context. </a:t>
            </a:r>
          </a:p>
          <a:p>
            <a:pPr marL="0" indent="0" algn="ctr">
              <a:buFont typeface="Arial" panose="020B0604020202020204" pitchFamily="34" charset="0"/>
              <a:buNone/>
            </a:pPr>
            <a:r>
              <a:rPr lang="en-US" i="1" dirty="0">
                <a:latin typeface="Arial" panose="020B0604020202020204" pitchFamily="34" charset="0"/>
                <a:cs typeface="Arial" panose="020B0604020202020204" pitchFamily="34" charset="0"/>
              </a:rPr>
              <a:t>Take note!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969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 name="Rectangle 3"/>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5" name="TextBox 4"/>
          <p:cNvSpPr txBox="1"/>
          <p:nvPr/>
        </p:nvSpPr>
        <p:spPr>
          <a:xfrm>
            <a:off x="304800" y="914400"/>
            <a:ext cx="8686800" cy="4893647"/>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Quick Activity:</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Work with your neighbors to research the following</a:t>
            </a:r>
          </a:p>
          <a:p>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a:t>
            </a:r>
            <a:r>
              <a:rPr lang="en-US" sz="2400" b="1" dirty="0">
                <a:latin typeface="Arial" panose="020B0604020202020204" pitchFamily="34" charset="0"/>
                <a:ea typeface="Roboto" pitchFamily="2" charset="0"/>
                <a:cs typeface="Arial" panose="020B0604020202020204" pitchFamily="34" charset="0"/>
              </a:rPr>
              <a:t>MongoDB Website?</a:t>
            </a: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web (places like </a:t>
            </a:r>
            <a:r>
              <a:rPr lang="en-US" sz="2400" dirty="0" err="1">
                <a:latin typeface="Arial" panose="020B0604020202020204" pitchFamily="34" charset="0"/>
                <a:ea typeface="Roboto" pitchFamily="2" charset="0"/>
                <a:cs typeface="Arial" panose="020B0604020202020204" pitchFamily="34" charset="0"/>
              </a:rPr>
              <a:t>Quora</a:t>
            </a:r>
            <a:r>
              <a:rPr lang="en-US" sz="2400" dirty="0">
                <a:latin typeface="Arial" panose="020B0604020202020204" pitchFamily="34" charset="0"/>
                <a:ea typeface="Roboto" pitchFamily="2" charset="0"/>
                <a:cs typeface="Arial" panose="020B0604020202020204" pitchFamily="34" charset="0"/>
              </a:rPr>
              <a:t>)?</a:t>
            </a: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a:p>
            <a:pPr marL="457200" indent="-457200">
              <a:buAutoNum type="arabicPeriod"/>
            </a:pPr>
            <a:r>
              <a:rPr lang="en-US" sz="2400" dirty="0">
                <a:latin typeface="Arial" panose="020B0604020202020204" pitchFamily="34" charset="0"/>
                <a:ea typeface="Roboto" pitchFamily="2" charset="0"/>
                <a:cs typeface="Arial" panose="020B0604020202020204" pitchFamily="34" charset="0"/>
              </a:rPr>
              <a:t>What are the disadvantages of using a </a:t>
            </a:r>
            <a:r>
              <a:rPr lang="en-US" sz="2400" dirty="0" err="1">
                <a:latin typeface="Arial" panose="020B0604020202020204" pitchFamily="34" charset="0"/>
                <a:ea typeface="Roboto" pitchFamily="2" charset="0"/>
                <a:cs typeface="Arial" panose="020B0604020202020204" pitchFamily="34" charset="0"/>
              </a:rPr>
              <a:t>noSQL</a:t>
            </a:r>
            <a:r>
              <a:rPr lang="en-US" sz="2400" dirty="0">
                <a:latin typeface="Arial" panose="020B0604020202020204" pitchFamily="34" charset="0"/>
                <a:ea typeface="Roboto" pitchFamily="2" charset="0"/>
                <a:cs typeface="Arial" panose="020B0604020202020204" pitchFamily="34" charset="0"/>
              </a:rPr>
              <a:t> database like MongoDB according to the web (places like </a:t>
            </a:r>
            <a:r>
              <a:rPr lang="en-US" sz="2400" dirty="0" err="1">
                <a:latin typeface="Arial" panose="020B0604020202020204" pitchFamily="34" charset="0"/>
                <a:ea typeface="Roboto" pitchFamily="2" charset="0"/>
                <a:cs typeface="Arial" panose="020B0604020202020204" pitchFamily="34" charset="0"/>
              </a:rPr>
              <a:t>Quora</a:t>
            </a:r>
            <a:r>
              <a:rPr lang="en-US" sz="2400" dirty="0">
                <a:latin typeface="Arial" panose="020B0604020202020204" pitchFamily="34" charset="0"/>
                <a:ea typeface="Roboto" pitchFamily="2" charset="0"/>
                <a:cs typeface="Arial" panose="020B0604020202020204" pitchFamily="34" charset="0"/>
              </a:rPr>
              <a:t>)?</a:t>
            </a:r>
          </a:p>
          <a:p>
            <a:pPr marL="457200" indent="-457200">
              <a:buAutoNum type="arabicPeriod"/>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4231721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Recap</a:t>
            </a:r>
          </a:p>
        </p:txBody>
      </p:sp>
    </p:spTree>
    <p:extLst>
      <p:ext uri="{BB962C8B-B14F-4D97-AF65-F5344CB8AC3E}">
        <p14:creationId xmlns:p14="http://schemas.microsoft.com/office/powerpoint/2010/main" val="2971976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Time!</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Recap</a:t>
            </a:r>
          </a:p>
        </p:txBody>
      </p:sp>
      <p:sp>
        <p:nvSpPr>
          <p:cNvPr id="64" name="Content Placeholder 2"/>
          <p:cNvSpPr txBox="1">
            <a:spLocks/>
          </p:cNvSpPr>
          <p:nvPr/>
        </p:nvSpPr>
        <p:spPr>
          <a:xfrm>
            <a:off x="304800" y="2438400"/>
            <a:ext cx="8229600" cy="17526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6400" b="1" i="1" u="sng" dirty="0">
                <a:latin typeface="Arial" panose="020B0604020202020204" pitchFamily="34" charset="0"/>
                <a:cs typeface="Arial" panose="020B0604020202020204" pitchFamily="34" charset="0"/>
              </a:rPr>
              <a:t>Awesome Job</a:t>
            </a:r>
          </a:p>
          <a:p>
            <a:pPr marL="0" indent="0" algn="ctr">
              <a:buFont typeface="Arial" panose="020B0604020202020204" pitchFamily="34" charset="0"/>
              <a:buNone/>
            </a:pP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Y’all</a:t>
            </a:r>
            <a:r>
              <a:rPr lang="en-US" sz="2000" dirty="0">
                <a:latin typeface="Arial" panose="020B0604020202020204" pitchFamily="34" charset="0"/>
                <a:cs typeface="Arial" panose="020B0604020202020204" pitchFamily="34" charset="0"/>
              </a:rPr>
              <a:t> don’t need memes anymore. You are professionals now.)</a:t>
            </a:r>
          </a:p>
        </p:txBody>
      </p:sp>
    </p:spTree>
    <p:extLst>
      <p:ext uri="{BB962C8B-B14F-4D97-AF65-F5344CB8AC3E}">
        <p14:creationId xmlns:p14="http://schemas.microsoft.com/office/powerpoint/2010/main" val="4002864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a:pPr>
            <a:r>
              <a:rPr lang="en-US" b="1" dirty="0">
                <a:latin typeface="Arial" panose="020B0604020202020204" pitchFamily="34" charset="0"/>
                <a:cs typeface="Arial" panose="020B0604020202020204" pitchFamily="34" charset="0"/>
              </a:rPr>
              <a:t>Gif your GitHub Readme: </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Back-end projects like the ones you completed are harder to “see” for a recruiter. Throw in a Gif that flips through all the screens of your project. There are plenty of ways to record a video and convert it to Gif. </a:t>
            </a:r>
            <a:r>
              <a:rPr lang="en-US" i="1" dirty="0">
                <a:latin typeface="Arial" panose="020B0604020202020204" pitchFamily="34" charset="0"/>
                <a:cs typeface="Arial" panose="020B0604020202020204" pitchFamily="34" charset="0"/>
              </a:rPr>
              <a:t>This will look really </a:t>
            </a:r>
            <a:r>
              <a:rPr lang="en-US" i="1" u="sng" dirty="0">
                <a:latin typeface="Arial" panose="020B0604020202020204" pitchFamily="34" charset="0"/>
                <a:cs typeface="Arial" panose="020B0604020202020204" pitchFamily="34" charset="0"/>
              </a:rPr>
              <a:t>impressive</a:t>
            </a:r>
            <a:r>
              <a:rPr lang="en-US" dirty="0">
                <a:latin typeface="Arial" panose="020B0604020202020204" pitchFamily="34" charset="0"/>
                <a:cs typeface="Arial" panose="020B0604020202020204" pitchFamily="34" charset="0"/>
              </a:rPr>
              <a:t>.</a:t>
            </a:r>
          </a:p>
          <a:p>
            <a:pPr marL="457200" indent="-457200">
              <a:buFont typeface="+mj-lt"/>
              <a:buAutoNum type="arabicPeriod"/>
            </a:pPr>
            <a:endParaRPr lang="en-US" b="1"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Create a Guest Login: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Have a “dummy</a:t>
            </a:r>
            <a:r>
              <a:rPr lang="en-US">
                <a:latin typeface="Arial" panose="020B0604020202020204" pitchFamily="34" charset="0"/>
                <a:cs typeface="Arial" panose="020B0604020202020204" pitchFamily="34" charset="0"/>
              </a:rPr>
              <a:t>” Guest </a:t>
            </a:r>
            <a:r>
              <a:rPr lang="en-US" dirty="0">
                <a:latin typeface="Arial" panose="020B0604020202020204" pitchFamily="34" charset="0"/>
                <a:cs typeface="Arial" panose="020B0604020202020204" pitchFamily="34" charset="0"/>
              </a:rPr>
              <a:t>login to enter your application. Make it easily apparent on your readme.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Write a Tutorial:</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Pitch a tutorial to scotch.io if you used any unusual libraries. You will get $$$ and you will build credibility.</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8886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4" name="Content Placeholder 2"/>
          <p:cNvSpPr txBox="1">
            <a:spLocks/>
          </p:cNvSpPr>
          <p:nvPr/>
        </p:nvSpPr>
        <p:spPr>
          <a:xfrm>
            <a:off x="304800" y="838200"/>
            <a:ext cx="8229600" cy="5334000"/>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457200" indent="-457200">
              <a:buFont typeface="+mj-lt"/>
              <a:buAutoNum type="arabicPeriod" startAt="4"/>
            </a:pPr>
            <a:r>
              <a:rPr lang="en-US" b="1" dirty="0">
                <a:latin typeface="Arial" panose="020B0604020202020204" pitchFamily="34" charset="0"/>
                <a:cs typeface="Arial" panose="020B0604020202020204" pitchFamily="34" charset="0"/>
              </a:rPr>
              <a:t>List your Niche Skills on LinkedIn: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All of you should be listing out Node, Express, SQL, etc. on your LinkedIn Pages. </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a:p>
            <a:pPr marL="457200" indent="-457200">
              <a:buFont typeface="+mj-lt"/>
              <a:buAutoNum type="arabicPeriod" startAt="4"/>
            </a:pPr>
            <a:r>
              <a:rPr lang="en-US" b="1" dirty="0">
                <a:latin typeface="Arial" panose="020B0604020202020204" pitchFamily="34" charset="0"/>
                <a:cs typeface="Arial" panose="020B0604020202020204" pitchFamily="34" charset="0"/>
              </a:rPr>
              <a:t>List your Project on LinkedIn:</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If you don’t have a lot of tech experience on LinkedIn milk the project you created for all it’s worth – especially if it was really good. </a:t>
            </a:r>
          </a:p>
          <a:p>
            <a:pPr marL="457200" indent="-457200">
              <a:buFont typeface="+mj-lt"/>
              <a:buAutoNum type="arabicPeriod" startAt="4"/>
            </a:pPr>
            <a:endParaRPr lang="en-US" dirty="0">
              <a:latin typeface="Arial" panose="020B0604020202020204" pitchFamily="34" charset="0"/>
              <a:cs typeface="Arial" panose="020B0604020202020204" pitchFamily="34" charset="0"/>
            </a:endParaRPr>
          </a:p>
          <a:p>
            <a:pPr marL="457200" indent="-457200">
              <a:buFont typeface="+mj-lt"/>
              <a:buAutoNum type="arabicPeriod" startAt="4"/>
            </a:pPr>
            <a:r>
              <a:rPr lang="en-US" b="1" dirty="0">
                <a:latin typeface="Arial" panose="020B0604020202020204" pitchFamily="34" charset="0"/>
                <a:cs typeface="Arial" panose="020B0604020202020204" pitchFamily="34" charset="0"/>
              </a:rPr>
              <a:t>Consider Writing each Other Recommendations:</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 will remind you about this later as well… but consider writing recommendations for your group members and peers. Right now, you all are “students”, but you won’t be for long. Spread the credit!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99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Ahead…</a:t>
            </a:r>
          </a:p>
        </p:txBody>
      </p:sp>
    </p:spTree>
    <p:extLst>
      <p:ext uri="{BB962C8B-B14F-4D97-AF65-F5344CB8AC3E}">
        <p14:creationId xmlns:p14="http://schemas.microsoft.com/office/powerpoint/2010/main" val="792131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Road Ahead…</a:t>
            </a:r>
          </a:p>
        </p:txBody>
      </p:sp>
      <p:pic>
        <p:nvPicPr>
          <p:cNvPr id="1028" name="Picture 4" descr="http://www.theodo.fr/uploads/blog/2015/11/mongod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938015"/>
            <a:ext cx="1072861"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earnable-images.s3.amazonaws.com/screencasts/a2a2543d-1502-4fac-9336-8f962751010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2195315"/>
            <a:ext cx="1580621" cy="88909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60952" y="938015"/>
            <a:ext cx="3976255"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Your Castle of Knowledge</a:t>
            </a:r>
            <a:endParaRPr lang="en-US" sz="1800" b="1" i="1" dirty="0">
              <a:latin typeface="Arial" panose="020B0604020202020204" pitchFamily="34" charset="0"/>
              <a:cs typeface="Arial" panose="020B0604020202020204" pitchFamily="34" charset="0"/>
            </a:endParaRPr>
          </a:p>
        </p:txBody>
      </p:sp>
      <p:cxnSp>
        <p:nvCxnSpPr>
          <p:cNvPr id="6" name="Curved Connector 5"/>
          <p:cNvCxnSpPr>
            <a:endCxn id="1032" idx="0"/>
          </p:cNvCxnSpPr>
          <p:nvPr/>
        </p:nvCxnSpPr>
        <p:spPr>
          <a:xfrm>
            <a:off x="5230801" y="1461220"/>
            <a:ext cx="1122110" cy="734095"/>
          </a:xfrm>
          <a:prstGeom prst="curvedConnector2">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a:cxnSpLocks/>
          </p:cNvCxnSpPr>
          <p:nvPr/>
        </p:nvCxnSpPr>
        <p:spPr>
          <a:xfrm rot="16200000" flipH="1">
            <a:off x="7104958" y="2686322"/>
            <a:ext cx="1175322" cy="1089052"/>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http://i.stack.imgur.com/un1U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6777" y="4946549"/>
            <a:ext cx="1468655" cy="132782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a:endCxn id="1034" idx="0"/>
          </p:cNvCxnSpPr>
          <p:nvPr/>
        </p:nvCxnSpPr>
        <p:spPr>
          <a:xfrm rot="5400000">
            <a:off x="7220706" y="3930110"/>
            <a:ext cx="1226838" cy="806040"/>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36" name="Picture 12" descr="http://www.astrolog.org/labyrnth/sample/aldous.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818509"/>
            <a:ext cx="1239366" cy="925850"/>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urved Connector 23"/>
          <p:cNvCxnSpPr>
            <a:stCxn id="1034" idx="1"/>
            <a:endCxn id="1036" idx="3"/>
          </p:cNvCxnSpPr>
          <p:nvPr/>
        </p:nvCxnSpPr>
        <p:spPr>
          <a:xfrm rot="10800000">
            <a:off x="6116167" y="4281434"/>
            <a:ext cx="580611" cy="1329028"/>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6545846" y="1008895"/>
            <a:ext cx="2293543"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sz="1800" b="1" i="1" dirty="0">
                <a:latin typeface="Arial" panose="020B0604020202020204" pitchFamily="34" charset="0"/>
                <a:cs typeface="Arial" panose="020B0604020202020204" pitchFamily="34" charset="0"/>
              </a:rPr>
              <a:t>Your Final Journey</a:t>
            </a:r>
          </a:p>
        </p:txBody>
      </p:sp>
      <p:pic>
        <p:nvPicPr>
          <p:cNvPr id="1038" name="Picture 14" descr="http://team-dignitas.net/uploads/tinymce/images/smite_victory.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833" y="4608116"/>
            <a:ext cx="3488829" cy="148788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Curved Connector 36"/>
          <p:cNvCxnSpPr>
            <a:stCxn id="1036" idx="1"/>
            <a:endCxn id="1038" idx="3"/>
          </p:cNvCxnSpPr>
          <p:nvPr/>
        </p:nvCxnSpPr>
        <p:spPr>
          <a:xfrm rot="10800000" flipV="1">
            <a:off x="3682662" y="4281434"/>
            <a:ext cx="1194138" cy="107062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2" name="Curved Connector 61"/>
          <p:cNvCxnSpPr/>
          <p:nvPr/>
        </p:nvCxnSpPr>
        <p:spPr>
          <a:xfrm flipV="1">
            <a:off x="2935275" y="1478174"/>
            <a:ext cx="1401932" cy="726074"/>
          </a:xfrm>
          <a:prstGeom prst="curvedConnector3">
            <a:avLst>
              <a:gd name="adj1" fmla="val 50000"/>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www.alux.com/wp-content/uploads/2014/08/The-Castle-Hotel-Dalian-Liaoning-China.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2273" r="18259"/>
          <a:stretch/>
        </p:blipFill>
        <p:spPr bwMode="auto">
          <a:xfrm>
            <a:off x="193833" y="1360855"/>
            <a:ext cx="33528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88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 be You</a:t>
            </a:r>
          </a:p>
        </p:txBody>
      </p:sp>
      <p:pic>
        <p:nvPicPr>
          <p:cNvPr id="2050" name="Picture 2" descr="http://www.alux.com/wp-content/uploads/2014/08/The-Castle-Hotel-Dalian-Liaoning-Chin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2000"/>
            <a:ext cx="9144000" cy="5143097"/>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p:cNvSpPr txBox="1">
            <a:spLocks/>
          </p:cNvSpPr>
          <p:nvPr/>
        </p:nvSpPr>
        <p:spPr>
          <a:xfrm>
            <a:off x="2583873" y="5995100"/>
            <a:ext cx="3976255" cy="521092"/>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latin typeface="Arial" panose="020B0604020202020204" pitchFamily="34" charset="0"/>
                <a:cs typeface="Arial" panose="020B0604020202020204" pitchFamily="34" charset="0"/>
              </a:rPr>
              <a:t>A Castle of Knowledge</a:t>
            </a:r>
            <a:endParaRPr lang="en-US" sz="18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008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if this is you…</a:t>
            </a:r>
          </a:p>
        </p:txBody>
      </p:sp>
      <p:pic>
        <p:nvPicPr>
          <p:cNvPr id="4098" name="Picture 2" descr="http://blog.choremonster.com/wp-content/uploads/2013/02/20130207-sandcastl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 y="838200"/>
            <a:ext cx="9151257" cy="432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468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12607</TotalTime>
  <Words>445</Words>
  <Application>Microsoft Office PowerPoint</Application>
  <PresentationFormat>On-screen Show (4:3)</PresentationFormat>
  <Paragraphs>130</Paragraphs>
  <Slides>20</Slides>
  <Notes>20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20</vt:i4>
      </vt:variant>
    </vt:vector>
  </HeadingPairs>
  <TitlesOfParts>
    <vt:vector size="28" baseType="lpstr">
      <vt:lpstr>Arial</vt:lpstr>
      <vt:lpstr>Calibri</vt:lpstr>
      <vt:lpstr>Calibri Light</vt:lpstr>
      <vt:lpstr>Roboto</vt:lpstr>
      <vt:lpstr>UCF - Theme</vt:lpstr>
      <vt:lpstr>Rutgers - Theme</vt:lpstr>
      <vt:lpstr>Unbranded</vt:lpstr>
      <vt:lpstr>UTAustin</vt:lpstr>
      <vt:lpstr>Masters of MongoDB</vt:lpstr>
      <vt:lpstr>Project Recap</vt:lpstr>
      <vt:lpstr>Project Recap</vt:lpstr>
      <vt:lpstr>Next Steps</vt:lpstr>
      <vt:lpstr>Next Steps</vt:lpstr>
      <vt:lpstr>Road Ahead…</vt:lpstr>
      <vt:lpstr>The Road Ahead…</vt:lpstr>
      <vt:lpstr>This Should be You</vt:lpstr>
      <vt:lpstr>But if this is you…</vt:lpstr>
      <vt:lpstr>Double Down</vt:lpstr>
      <vt:lpstr>Start Now.</vt:lpstr>
      <vt:lpstr>For Reference…</vt:lpstr>
      <vt:lpstr>MongoDB</vt:lpstr>
      <vt:lpstr>What’s MongoDB?</vt:lpstr>
      <vt:lpstr>Relational Databases (SQL)</vt:lpstr>
      <vt:lpstr>Document Database (noSQL)</vt:lpstr>
      <vt:lpstr>MongoDB Storage</vt:lpstr>
      <vt:lpstr>MongoDB Storage</vt:lpstr>
      <vt:lpstr>PowerPoint Presentation</vt:lpstr>
      <vt:lpstr>Code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CLARK</cp:lastModifiedBy>
  <cp:revision>1555</cp:revision>
  <cp:lastPrinted>2016-01-30T16:23:56Z</cp:lastPrinted>
  <dcterms:created xsi:type="dcterms:W3CDTF">2015-01-20T17:19:00Z</dcterms:created>
  <dcterms:modified xsi:type="dcterms:W3CDTF">2017-09-08T02:40:31Z</dcterms:modified>
</cp:coreProperties>
</file>