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tags/tag16.xml" ContentType="application/vnd.openxmlformats-officedocument.presentationml.tags+xml"/>
  <Override PartName="/ppt/notesSlides/notesSlide19.xml" ContentType="application/vnd.openxmlformats-officedocument.presentationml.notesSlide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tags/tag19.xml" ContentType="application/vnd.openxmlformats-officedocument.presentationml.tags+xml"/>
  <Override PartName="/ppt/notesSlides/notesSlide22.xml" ContentType="application/vnd.openxmlformats-officedocument.presentationml.notesSlide+xml"/>
  <Override PartName="/ppt/tags/tag20.xml" ContentType="application/vnd.openxmlformats-officedocument.presentationml.tags+xml"/>
  <Override PartName="/ppt/notesSlides/notesSlide23.xml" ContentType="application/vnd.openxmlformats-officedocument.presentationml.notesSlide+xml"/>
  <Override PartName="/ppt/tags/tag21.xml" ContentType="application/vnd.openxmlformats-officedocument.presentationml.tags+xml"/>
  <Override PartName="/ppt/notesSlides/notesSlide24.xml" ContentType="application/vnd.openxmlformats-officedocument.presentationml.notesSlide+xml"/>
  <Override PartName="/ppt/tags/tag22.xml" ContentType="application/vnd.openxmlformats-officedocument.presentationml.tags+xml"/>
  <Override PartName="/ppt/notesSlides/notesSlide25.xml" ContentType="application/vnd.openxmlformats-officedocument.presentationml.notesSlide+xml"/>
  <Override PartName="/ppt/tags/tag23.xml" ContentType="application/vnd.openxmlformats-officedocument.presentationml.tags+xml"/>
  <Override PartName="/ppt/notesSlides/notesSlide26.xml" ContentType="application/vnd.openxmlformats-officedocument.presentationml.notesSlide+xml"/>
  <Override PartName="/ppt/tags/tag24.xml" ContentType="application/vnd.openxmlformats-officedocument.presentationml.tags+xml"/>
  <Override PartName="/ppt/notesSlides/notesSlide27.xml" ContentType="application/vnd.openxmlformats-officedocument.presentationml.notesSlide+xml"/>
  <Override PartName="/ppt/tags/tag25.xml" ContentType="application/vnd.openxmlformats-officedocument.presentationml.tags+xml"/>
  <Override PartName="/ppt/notesSlides/notesSlide28.xml" ContentType="application/vnd.openxmlformats-officedocument.presentationml.notesSlide+xml"/>
  <Override PartName="/ppt/tags/tag26.xml" ContentType="application/vnd.openxmlformats-officedocument.presentationml.tags+xml"/>
  <Override PartName="/ppt/notesSlides/notesSlide29.xml" ContentType="application/vnd.openxmlformats-officedocument.presentationml.notesSlide+xml"/>
  <Override PartName="/ppt/tags/tag27.xml" ContentType="application/vnd.openxmlformats-officedocument.presentationml.tags+xml"/>
  <Override PartName="/ppt/notesSlides/notesSlide30.xml" ContentType="application/vnd.openxmlformats-officedocument.presentationml.notesSlide+xml"/>
  <Override PartName="/ppt/tags/tag28.xml" ContentType="application/vnd.openxmlformats-officedocument.presentationml.tags+xml"/>
  <Override PartName="/ppt/notesSlides/notesSlide31.xml" ContentType="application/vnd.openxmlformats-officedocument.presentationml.notesSlide+xml"/>
  <Override PartName="/ppt/tags/tag29.xml" ContentType="application/vnd.openxmlformats-officedocument.presentationml.tags+xml"/>
  <Override PartName="/ppt/notesSlides/notesSlide32.xml" ContentType="application/vnd.openxmlformats-officedocument.presentationml.notesSlide+xml"/>
  <Override PartName="/ppt/tags/tag30.xml" ContentType="application/vnd.openxmlformats-officedocument.presentationml.tags+xml"/>
  <Override PartName="/ppt/notesSlides/notesSlide33.xml" ContentType="application/vnd.openxmlformats-officedocument.presentationml.notesSlide+xml"/>
  <Override PartName="/ppt/tags/tag31.xml" ContentType="application/vnd.openxmlformats-officedocument.presentationml.tags+xml"/>
  <Override PartName="/ppt/notesSlides/notesSlide34.xml" ContentType="application/vnd.openxmlformats-officedocument.presentationml.notesSlide+xml"/>
  <Override PartName="/ppt/tags/tag32.xml" ContentType="application/vnd.openxmlformats-officedocument.presentationml.tags+xml"/>
  <Override PartName="/ppt/notesSlides/notesSlide35.xml" ContentType="application/vnd.openxmlformats-officedocument.presentationml.notesSlide+xml"/>
  <Override PartName="/ppt/tags/tag33.xml" ContentType="application/vnd.openxmlformats-officedocument.presentationml.tags+xml"/>
  <Override PartName="/ppt/notesSlides/notesSlide36.xml" ContentType="application/vnd.openxmlformats-officedocument.presentationml.notesSlide+xml"/>
  <Override PartName="/ppt/tags/tag34.xml" ContentType="application/vnd.openxmlformats-officedocument.presentationml.tags+xml"/>
  <Override PartName="/ppt/notesSlides/notesSlide37.xml" ContentType="application/vnd.openxmlformats-officedocument.presentationml.notesSlide+xml"/>
  <Override PartName="/ppt/tags/tag35.xml" ContentType="application/vnd.openxmlformats-officedocument.presentationml.tags+xml"/>
  <Override PartName="/ppt/notesSlides/notesSlide38.xml" ContentType="application/vnd.openxmlformats-officedocument.presentationml.notesSlide+xml"/>
  <Override PartName="/ppt/tags/tag36.xml" ContentType="application/vnd.openxmlformats-officedocument.presentationml.tags+xml"/>
  <Override PartName="/ppt/notesSlides/notesSlide39.xml" ContentType="application/vnd.openxmlformats-officedocument.presentationml.notesSlide+xml"/>
  <Override PartName="/ppt/tags/tag37.xml" ContentType="application/vnd.openxmlformats-officedocument.presentationml.tags+xml"/>
  <Override PartName="/ppt/notesSlides/notesSlide40.xml" ContentType="application/vnd.openxmlformats-officedocument.presentationml.notesSlide+xml"/>
  <Override PartName="/ppt/tags/tag38.xml" ContentType="application/vnd.openxmlformats-officedocument.presentationml.tags+xml"/>
  <Override PartName="/ppt/notesSlides/notesSlide41.xml" ContentType="application/vnd.openxmlformats-officedocument.presentationml.notesSlide+xml"/>
  <Override PartName="/ppt/tags/tag39.xml" ContentType="application/vnd.openxmlformats-officedocument.presentationml.tags+xml"/>
  <Override PartName="/ppt/notesSlides/notesSlide42.xml" ContentType="application/vnd.openxmlformats-officedocument.presentationml.notesSlide+xml"/>
  <Override PartName="/ppt/tags/tag40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54"/>
  </p:notesMasterIdLst>
  <p:handoutMasterIdLst>
    <p:handoutMasterId r:id="rId55"/>
  </p:handoutMasterIdLst>
  <p:sldIdLst>
    <p:sldId id="265" r:id="rId5"/>
    <p:sldId id="707" r:id="rId6"/>
    <p:sldId id="702" r:id="rId7"/>
    <p:sldId id="703" r:id="rId8"/>
    <p:sldId id="710" r:id="rId9"/>
    <p:sldId id="718" r:id="rId10"/>
    <p:sldId id="719" r:id="rId11"/>
    <p:sldId id="720" r:id="rId12"/>
    <p:sldId id="721" r:id="rId13"/>
    <p:sldId id="715" r:id="rId14"/>
    <p:sldId id="713" r:id="rId15"/>
    <p:sldId id="730" r:id="rId16"/>
    <p:sldId id="732" r:id="rId17"/>
    <p:sldId id="722" r:id="rId18"/>
    <p:sldId id="733" r:id="rId19"/>
    <p:sldId id="727" r:id="rId20"/>
    <p:sldId id="724" r:id="rId21"/>
    <p:sldId id="725" r:id="rId22"/>
    <p:sldId id="734" r:id="rId23"/>
    <p:sldId id="735" r:id="rId24"/>
    <p:sldId id="736" r:id="rId25"/>
    <p:sldId id="737" r:id="rId26"/>
    <p:sldId id="738" r:id="rId27"/>
    <p:sldId id="739" r:id="rId28"/>
    <p:sldId id="740" r:id="rId29"/>
    <p:sldId id="741" r:id="rId30"/>
    <p:sldId id="742" r:id="rId31"/>
    <p:sldId id="743" r:id="rId32"/>
    <p:sldId id="744" r:id="rId33"/>
    <p:sldId id="745" r:id="rId34"/>
    <p:sldId id="746" r:id="rId35"/>
    <p:sldId id="747" r:id="rId36"/>
    <p:sldId id="748" r:id="rId37"/>
    <p:sldId id="749" r:id="rId38"/>
    <p:sldId id="750" r:id="rId39"/>
    <p:sldId id="751" r:id="rId40"/>
    <p:sldId id="752" r:id="rId41"/>
    <p:sldId id="753" r:id="rId42"/>
    <p:sldId id="756" r:id="rId43"/>
    <p:sldId id="757" r:id="rId44"/>
    <p:sldId id="758" r:id="rId45"/>
    <p:sldId id="759" r:id="rId46"/>
    <p:sldId id="760" r:id="rId47"/>
    <p:sldId id="761" r:id="rId48"/>
    <p:sldId id="762" r:id="rId49"/>
    <p:sldId id="763" r:id="rId50"/>
    <p:sldId id="764" r:id="rId51"/>
    <p:sldId id="765" r:id="rId52"/>
    <p:sldId id="766" r:id="rId5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5" autoAdjust="0"/>
    <p:restoredTop sz="84278" autoAdjust="0"/>
  </p:normalViewPr>
  <p:slideViewPr>
    <p:cSldViewPr>
      <p:cViewPr varScale="1">
        <p:scale>
          <a:sx n="73" d="100"/>
          <a:sy n="73" d="100"/>
        </p:scale>
        <p:origin x="2141" y="58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2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6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8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0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12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05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20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68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20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82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26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65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12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25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690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2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461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51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86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236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453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103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232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733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22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92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684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384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930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745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590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95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17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806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281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89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02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393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647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98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69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39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5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6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89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4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React, Gently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Facebook’s UI Complexities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62000"/>
            <a:ext cx="8257208" cy="4495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" y="5396426"/>
            <a:ext cx="8677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Facebook’s website buzzes with interactive options, live-updating data, and tightly interacting elements.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poses a challenge to simple DOM manipulation strategies. </a:t>
            </a:r>
          </a:p>
        </p:txBody>
      </p:sp>
    </p:spTree>
    <p:extLst>
      <p:ext uri="{BB962C8B-B14F-4D97-AF65-F5344CB8AC3E}">
        <p14:creationId xmlns:p14="http://schemas.microsoft.com/office/powerpoint/2010/main" val="31649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Components</a:t>
            </a:r>
          </a:p>
        </p:txBody>
      </p:sp>
      <p:pic>
        <p:nvPicPr>
          <p:cNvPr id="2050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4" y="762000"/>
            <a:ext cx="7129838" cy="460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5481454"/>
            <a:ext cx="8677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React, UI elements are broken down into re-usable sub-components.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sub-component behaves in a way that it is fully contained</a:t>
            </a:r>
          </a:p>
        </p:txBody>
      </p:sp>
    </p:spTree>
    <p:extLst>
      <p:ext uri="{BB962C8B-B14F-4D97-AF65-F5344CB8AC3E}">
        <p14:creationId xmlns:p14="http://schemas.microsoft.com/office/powerpoint/2010/main" val="291116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Components!</a:t>
            </a:r>
          </a:p>
        </p:txBody>
      </p:sp>
      <p:pic>
        <p:nvPicPr>
          <p:cNvPr id="2050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002" y="914400"/>
            <a:ext cx="353761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045" y="3495670"/>
            <a:ext cx="353761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9722" y="762000"/>
            <a:ext cx="513047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By separating elements out into components... 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Layout and Logic are kept bundled together in a self-contained package.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Components can easily be re-used in various points in the application without needing to be re-coded.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Components can be more easily tested. (i.e. having one re-usable component means only one UI element needs to be tested).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For complex applications each of these can be critical in finding bugs and saving time. </a:t>
            </a:r>
          </a:p>
        </p:txBody>
      </p:sp>
    </p:spTree>
    <p:extLst>
      <p:ext uri="{BB962C8B-B14F-4D97-AF65-F5344CB8AC3E}">
        <p14:creationId xmlns:p14="http://schemas.microsoft.com/office/powerpoint/2010/main" val="302662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Shifting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295351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Can’t I jQuery Everything?</a:t>
            </a:r>
          </a:p>
        </p:txBody>
      </p:sp>
      <p:pic>
        <p:nvPicPr>
          <p:cNvPr id="3" name="Picture 2" descr="http://reactfordesigners.com/images/labs/jquery-style-vs-react-sty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9" y="653854"/>
            <a:ext cx="6019800" cy="559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55489" y="1524000"/>
            <a:ext cx="270751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n-US" sz="1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Without an organization structure, code quickly become a series of erratic DOM Manipulations </a:t>
            </a:r>
          </a:p>
        </p:txBody>
      </p:sp>
      <p:sp>
        <p:nvSpPr>
          <p:cNvPr id="5" name="Rectangle 4"/>
          <p:cNvSpPr/>
          <p:nvPr/>
        </p:nvSpPr>
        <p:spPr>
          <a:xfrm>
            <a:off x="6172200" y="3869494"/>
            <a:ext cx="270751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contrast, React utilizes a state or Virtual DOM that acts as a middle man with pre-defined rules for how each component will behave. </a:t>
            </a:r>
          </a:p>
        </p:txBody>
      </p:sp>
    </p:spTree>
    <p:extLst>
      <p:ext uri="{BB962C8B-B14F-4D97-AF65-F5344CB8AC3E}">
        <p14:creationId xmlns:p14="http://schemas.microsoft.com/office/powerpoint/2010/main" val="293232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001000" cy="653854"/>
          </a:xfrm>
        </p:spPr>
        <p:txBody>
          <a:bodyPr>
            <a:normAutofit/>
          </a:bodyPr>
          <a:lstStyle/>
          <a:p>
            <a:r>
              <a:rPr lang="en-US" dirty="0"/>
              <a:t>Rapid Data Changes: Option #1 –jQuery</a:t>
            </a:r>
          </a:p>
        </p:txBody>
      </p:sp>
      <p:sp>
        <p:nvSpPr>
          <p:cNvPr id="3" name="Rectangle 2"/>
          <p:cNvSpPr/>
          <p:nvPr/>
        </p:nvSpPr>
        <p:spPr>
          <a:xfrm>
            <a:off x="2506884" y="3779581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48400" y="1371600"/>
            <a:ext cx="1676400" cy="3766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600" y="3006489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4600" y="2181494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4604576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4600" y="13716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05600" y="1025723"/>
            <a:ext cx="10311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73484" y="962918"/>
            <a:ext cx="18693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Data-Driven Events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" y="1495261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Article Comments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1588" y="2329644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Users Signed 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1588" y="3100899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Weather Forecast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1588" y="3825987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Newsfeed of articles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4544" y="4717387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Messages Sent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00400" y="1495261"/>
            <a:ext cx="2819400" cy="30777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00400" y="2394452"/>
            <a:ext cx="2819400" cy="5374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200400" y="3215937"/>
            <a:ext cx="28194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220720" y="4037422"/>
            <a:ext cx="2799080" cy="426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00400" y="4836012"/>
            <a:ext cx="28194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04800" y="5642927"/>
            <a:ext cx="838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u="sng" dirty="0">
                <a:latin typeface="Arial" panose="020B0604020202020204" pitchFamily="34" charset="0"/>
                <a:cs typeface="Arial" panose="020B0604020202020204" pitchFamily="34" charset="0"/>
              </a:rPr>
              <a:t>Constantly manipulating DOM is slow.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83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162800" cy="653854"/>
          </a:xfrm>
        </p:spPr>
        <p:txBody>
          <a:bodyPr>
            <a:normAutofit/>
          </a:bodyPr>
          <a:lstStyle/>
          <a:p>
            <a:r>
              <a:rPr lang="en-US" dirty="0"/>
              <a:t>Rapid Data Changes: Option #2 - React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2245489" y="3779581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81800" y="1371600"/>
            <a:ext cx="1676400" cy="3766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3205" y="3006489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53205" y="2181494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53205" y="4604576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53205" y="13716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39000" y="1025723"/>
            <a:ext cx="10311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12089" y="962918"/>
            <a:ext cx="18693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Data-Driven Events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32795" y="1495261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Article Comments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3" y="2329644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Users Signed 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3" y="3100899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Weather Forecast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3" y="3825987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Newsfeed of articles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149" y="4717387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Messages Sent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94804" y="5642927"/>
            <a:ext cx="70509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u="sng" dirty="0">
                <a:latin typeface="Arial" panose="020B0604020202020204" pitchFamily="34" charset="0"/>
                <a:cs typeface="Arial" panose="020B0604020202020204" pitchFamily="34" charset="0"/>
              </a:rPr>
              <a:t>Virtual DOM serves as intermediary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14800" y="2337792"/>
            <a:ext cx="1676400" cy="170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971800" y="2438400"/>
            <a:ext cx="1066800" cy="762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15985" y="3196989"/>
            <a:ext cx="1066800" cy="762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981993" y="3890952"/>
            <a:ext cx="1000792" cy="8892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915985" y="4198728"/>
            <a:ext cx="1275015" cy="64322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915985" y="1726838"/>
            <a:ext cx="1427415" cy="49270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363720" y="2021867"/>
            <a:ext cx="13029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Virtual DOM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814413" y="2823298"/>
            <a:ext cx="814987" cy="4084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58598" y="3581887"/>
            <a:ext cx="102320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16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Digging into Docs</a:t>
            </a:r>
          </a:p>
        </p:txBody>
      </p:sp>
    </p:spTree>
    <p:extLst>
      <p:ext uri="{BB962C8B-B14F-4D97-AF65-F5344CB8AC3E}">
        <p14:creationId xmlns:p14="http://schemas.microsoft.com/office/powerpoint/2010/main" val="4700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Immersion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438400"/>
            <a:ext cx="8583814" cy="16002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With your partner(s)…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Answer each of the questions slacked out to you. </a:t>
            </a:r>
          </a:p>
          <a:p>
            <a:pPr indent="0">
              <a:spcBef>
                <a:spcPts val="0"/>
              </a:spcBef>
              <a:buNone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2400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Really try on this activity!</a:t>
            </a:r>
          </a:p>
        </p:txBody>
      </p:sp>
    </p:spTree>
    <p:extLst>
      <p:ext uri="{BB962C8B-B14F-4D97-AF65-F5344CB8AC3E}">
        <p14:creationId xmlns:p14="http://schemas.microsoft.com/office/powerpoint/2010/main" val="164316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Refresher</a:t>
            </a:r>
          </a:p>
        </p:txBody>
      </p:sp>
    </p:spTree>
    <p:extLst>
      <p:ext uri="{BB962C8B-B14F-4D97-AF65-F5344CB8AC3E}">
        <p14:creationId xmlns:p14="http://schemas.microsoft.com/office/powerpoint/2010/main" val="96876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Throwback!</a:t>
            </a:r>
          </a:p>
        </p:txBody>
      </p:sp>
    </p:spTree>
    <p:extLst>
      <p:ext uri="{BB962C8B-B14F-4D97-AF65-F5344CB8AC3E}">
        <p14:creationId xmlns:p14="http://schemas.microsoft.com/office/powerpoint/2010/main" val="266343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5908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Instead of separating “layout and logic”, </a:t>
            </a:r>
            <a:r>
              <a:rPr lang="en-US" sz="3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 JS uses what </a:t>
            </a:r>
            <a:r>
              <a:rPr lang="en-US" sz="32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alternative paradigm</a:t>
            </a: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7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Instead of separating “layout and logic”, </a:t>
            </a:r>
            <a:r>
              <a:rPr lang="en-US" sz="3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 JS uses what </a:t>
            </a:r>
            <a:r>
              <a:rPr lang="en-US" sz="32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alternative paradigm</a:t>
            </a: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048000"/>
            <a:ext cx="8583814" cy="21488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7200" b="1" u="sng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Components*!</a:t>
            </a:r>
            <a:endParaRPr lang="en-US" sz="7200" b="1" i="1" u="sng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544576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1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If you only learn one thing from our lessons on React it should be this. </a:t>
            </a:r>
            <a:endParaRPr lang="en-US" sz="14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6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5908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</a:t>
            </a:r>
            <a:r>
              <a:rPr lang="en-US" sz="32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exactly</a:t>
            </a: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are components again?</a:t>
            </a: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22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Components!</a:t>
            </a:r>
          </a:p>
        </p:txBody>
      </p:sp>
      <p:pic>
        <p:nvPicPr>
          <p:cNvPr id="3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002" y="914400"/>
            <a:ext cx="353761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045" y="3495670"/>
            <a:ext cx="353761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9722" y="762000"/>
            <a:ext cx="513047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By separating elements out into components... 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Layout and Logic are kept bundled together in a self-contained package.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Components can easily be re-used in various points in the application without needing to be re-coded.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Components can be more easily tested. (i.e. having one re-usable component means only one UI element needs to be tested).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For complex applications each of these can be critical in finding bugs and saving time.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3397672" y="3244334"/>
            <a:ext cx="2348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 of Components!</a:t>
            </a:r>
          </a:p>
        </p:txBody>
      </p:sp>
    </p:spTree>
    <p:extLst>
      <p:ext uri="{BB962C8B-B14F-4D97-AF65-F5344CB8AC3E}">
        <p14:creationId xmlns:p14="http://schemas.microsoft.com/office/powerpoint/2010/main" val="18680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 create a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component</a:t>
            </a:r>
            <a:r>
              <a:rPr lang="en-US" sz="3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12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 create a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component</a:t>
            </a:r>
            <a:r>
              <a:rPr lang="en-US" sz="3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2971800"/>
            <a:ext cx="8583814" cy="13273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ClassName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=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React.createClass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()</a:t>
            </a:r>
          </a:p>
          <a:p>
            <a:pPr indent="0" algn="ctr">
              <a:spcBef>
                <a:spcPts val="0"/>
              </a:spcBef>
              <a:buNone/>
            </a:pPr>
            <a:endParaRPr lang="en-US" i="1" u="sng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r>
              <a:rPr lang="en-US" sz="1400" i="1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Remember that React components must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89714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render our components</a:t>
            </a:r>
            <a:r>
              <a:rPr lang="en-US" sz="3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to the DOM?</a:t>
            </a:r>
            <a:endParaRPr lang="en-US" sz="32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92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render our components</a:t>
            </a:r>
            <a:r>
              <a:rPr lang="en-US" sz="3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to the DOM?</a:t>
            </a:r>
            <a:endParaRPr lang="en-US" sz="32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2971800"/>
            <a:ext cx="8583814" cy="533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ReactDOM.render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()*</a:t>
            </a:r>
          </a:p>
          <a:p>
            <a:pPr indent="0" algn="ctr">
              <a:spcBef>
                <a:spcPts val="0"/>
              </a:spcBef>
              <a:buNone/>
            </a:pPr>
            <a:endParaRPr lang="en-US" sz="1400" i="1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r>
              <a:rPr lang="en-US" sz="1400" i="1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Note that you will only be rendering a single component into the DOM. Every other component will be a child to that component.</a:t>
            </a:r>
          </a:p>
          <a:p>
            <a:pPr indent="0" algn="ctr">
              <a:spcBef>
                <a:spcPts val="0"/>
              </a:spcBef>
              <a:buNone/>
            </a:pPr>
            <a:endParaRPr lang="en-US" sz="1400" i="1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0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 component </a:t>
            </a:r>
            <a:r>
              <a:rPr lang="en-US" sz="24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must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contain which method?</a:t>
            </a:r>
            <a:endParaRPr lang="en-US" sz="24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8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 component </a:t>
            </a:r>
            <a:r>
              <a:rPr lang="en-US" sz="24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must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contain which method?</a:t>
            </a:r>
            <a:endParaRPr lang="en-US" sz="24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352800"/>
            <a:ext cx="8583814" cy="533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render: function() { }*</a:t>
            </a:r>
          </a:p>
          <a:p>
            <a:pPr indent="0" algn="ctr"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Our render function will define what our component will look like. It will be in JSX syntax</a:t>
            </a:r>
          </a:p>
          <a:p>
            <a:pPr indent="0" algn="ctr"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54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#1 – The Great Confusion</a:t>
            </a:r>
          </a:p>
        </p:txBody>
      </p:sp>
      <p:pic>
        <p:nvPicPr>
          <p:cNvPr id="4" name="Picture 2" descr="https://funixx.files.wordpress.com/2014/09/adn5xmm_460s.jpg?w=5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79254"/>
            <a:ext cx="8763000" cy="569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57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do we deploy a component in our JSX?</a:t>
            </a:r>
            <a:endParaRPr lang="en-US" sz="32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51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do we deploy a component in our JSX?</a:t>
            </a:r>
            <a:endParaRPr lang="en-US" sz="32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429000"/>
            <a:ext cx="8583814" cy="13273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&lt;</a:t>
            </a:r>
            <a:r>
              <a:rPr lang="en-US" sz="3600" dirty="0" err="1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ComponentName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/&gt;</a:t>
            </a:r>
            <a:endParaRPr lang="en-US" sz="3600" i="1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54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371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would we deploy a component </a:t>
            </a:r>
            <a:r>
              <a:rPr lang="en-US" sz="3200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inside</a:t>
            </a: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of another component?</a:t>
            </a:r>
            <a:endParaRPr lang="en-US" sz="32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8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371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would we deploy a component </a:t>
            </a:r>
            <a:r>
              <a:rPr lang="en-US" sz="3200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inside</a:t>
            </a: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of another component?</a:t>
            </a:r>
            <a:endParaRPr lang="en-US" sz="32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2971800"/>
            <a:ext cx="7924800" cy="13273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&lt;</a:t>
            </a:r>
            <a:r>
              <a:rPr lang="en-US" sz="3600" dirty="0" err="1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ParentComponent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			&lt;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ComponentName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/&gt;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3600" i="1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&lt;/</a:t>
            </a:r>
            <a:r>
              <a:rPr lang="en-US" sz="3600" dirty="0" err="1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ParentComponent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</a:t>
            </a:r>
            <a:endParaRPr lang="en-US" sz="3600" i="1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59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</a:t>
            </a:r>
            <a:r>
              <a:rPr lang="en-US" dirty="0" err="1"/>
              <a:t>Gotcha’s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Incorporating Classes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990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 turns out…</a:t>
            </a:r>
          </a:p>
          <a:p>
            <a:pPr indent="0">
              <a:spcBef>
                <a:spcPts val="0"/>
              </a:spcBef>
              <a:buNone/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can incorporate classes into JSX</a:t>
            </a:r>
          </a:p>
          <a:p>
            <a:pPr marL="685800" indent="-457200">
              <a:spcBef>
                <a:spcPts val="0"/>
              </a:spcBef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just need to call them “</a:t>
            </a:r>
            <a:r>
              <a:rPr lang="en-US" sz="3200" i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className</a:t>
            </a:r>
            <a:r>
              <a:rPr lang="en-US" sz="32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  <a:p>
            <a:pPr marL="685800" indent="-457200">
              <a:spcBef>
                <a:spcPts val="0"/>
              </a:spcBef>
            </a:pPr>
            <a:endParaRPr lang="en-US" sz="32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because “class” is a reserved keyword in Javascript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314" y="4343400"/>
            <a:ext cx="3619500" cy="188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Incorporating Styles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990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 also turns out…</a:t>
            </a:r>
          </a:p>
          <a:p>
            <a:pPr indent="0">
              <a:spcBef>
                <a:spcPts val="0"/>
              </a:spcBef>
              <a:buNone/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can incorporate CSS styles into JSX</a:t>
            </a:r>
          </a:p>
          <a:p>
            <a:pPr marL="685800" indent="-457200">
              <a:spcBef>
                <a:spcPts val="0"/>
              </a:spcBef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just need to </a:t>
            </a:r>
            <a:r>
              <a:rPr lang="en-US" sz="3200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ditch the hyphen and </a:t>
            </a:r>
            <a:r>
              <a:rPr lang="en-US" sz="3200" i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camelcase</a:t>
            </a:r>
            <a:r>
              <a:rPr lang="en-US" sz="32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the property.</a:t>
            </a:r>
          </a:p>
          <a:p>
            <a:pPr marL="685800" indent="-457200">
              <a:spcBef>
                <a:spcPts val="0"/>
              </a:spcBef>
            </a:pPr>
            <a:endParaRPr lang="en-US" sz="32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Ex: font-size </a:t>
            </a:r>
            <a:r>
              <a:rPr lang="en-US" sz="32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3200" i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Wingdings" panose="05000000000000000000" pitchFamily="2" charset="2"/>
              </a:rPr>
              <a:t>fontSize</a:t>
            </a: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" y="5105400"/>
            <a:ext cx="88677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Architecting</a:t>
            </a:r>
          </a:p>
        </p:txBody>
      </p:sp>
    </p:spTree>
    <p:extLst>
      <p:ext uri="{BB962C8B-B14F-4D97-AF65-F5344CB8AC3E}">
        <p14:creationId xmlns:p14="http://schemas.microsoft.com/office/powerpoint/2010/main" val="183416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Parent-Child Relationships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05520"/>
            <a:ext cx="38100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8732" y="1383924"/>
            <a:ext cx="3330735" cy="5835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8732" y="2165916"/>
            <a:ext cx="3330735" cy="328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2414174"/>
            <a:ext cx="2971800" cy="1295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3911012"/>
            <a:ext cx="2971800" cy="1295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3477847" y="3468024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Search.js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0965" y="1465032"/>
            <a:ext cx="1324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Header.js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50965" y="2861819"/>
            <a:ext cx="118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Query.js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91366" y="4411958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Results.js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9026" y="778856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953001" y="981099"/>
            <a:ext cx="3383448" cy="805649"/>
            <a:chOff x="6553200" y="946951"/>
            <a:chExt cx="1905000" cy="805649"/>
          </a:xfrm>
        </p:grpSpPr>
        <p:sp>
          <p:nvSpPr>
            <p:cNvPr id="13" name="Rectangle 12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86600" y="1178966"/>
              <a:ext cx="968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App.js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79782" y="2179472"/>
            <a:ext cx="1718784" cy="805649"/>
            <a:chOff x="6553200" y="946951"/>
            <a:chExt cx="2062280" cy="805649"/>
          </a:xfrm>
        </p:grpSpPr>
        <p:sp>
          <p:nvSpPr>
            <p:cNvPr id="27" name="Rectangle 2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60797" y="1149721"/>
              <a:ext cx="1954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Search.js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09889" y="2158769"/>
            <a:ext cx="1626162" cy="805649"/>
            <a:chOff x="6553200" y="946951"/>
            <a:chExt cx="2062658" cy="805649"/>
          </a:xfrm>
        </p:grpSpPr>
        <p:sp>
          <p:nvSpPr>
            <p:cNvPr id="30" name="Rectangle 29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60797" y="1149721"/>
              <a:ext cx="1955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Header.js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430657" y="3429018"/>
            <a:ext cx="1587701" cy="805649"/>
            <a:chOff x="6553200" y="946951"/>
            <a:chExt cx="1905000" cy="805649"/>
          </a:xfrm>
        </p:grpSpPr>
        <p:sp>
          <p:nvSpPr>
            <p:cNvPr id="34" name="Rectangle 33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60798" y="1149721"/>
              <a:ext cx="1427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Query.js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091261" y="3426844"/>
            <a:ext cx="1587701" cy="805649"/>
            <a:chOff x="6553200" y="946951"/>
            <a:chExt cx="1905000" cy="805649"/>
          </a:xfrm>
        </p:grpSpPr>
        <p:sp>
          <p:nvSpPr>
            <p:cNvPr id="37" name="Rectangle 3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60798" y="1149721"/>
              <a:ext cx="1673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Results.js</a:t>
              </a:r>
            </a:p>
          </p:txBody>
        </p:sp>
      </p:grpSp>
      <p:sp>
        <p:nvSpPr>
          <p:cNvPr id="41" name="Down Arrow 40"/>
          <p:cNvSpPr/>
          <p:nvPr/>
        </p:nvSpPr>
        <p:spPr>
          <a:xfrm>
            <a:off x="5385062" y="1676891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7339174" y="1705646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7920979" y="2985121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6620800" y="2964418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4446668" y="5103151"/>
            <a:ext cx="4544932" cy="12214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2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First step in building React applications is determining the component hierarchy.</a:t>
            </a:r>
          </a:p>
        </p:txBody>
      </p:sp>
    </p:spTree>
    <p:extLst>
      <p:ext uri="{BB962C8B-B14F-4D97-AF65-F5344CB8AC3E}">
        <p14:creationId xmlns:p14="http://schemas.microsoft.com/office/powerpoint/2010/main" val="74118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 and Props</a:t>
            </a:r>
          </a:p>
        </p:txBody>
      </p:sp>
    </p:spTree>
    <p:extLst>
      <p:ext uri="{BB962C8B-B14F-4D97-AF65-F5344CB8AC3E}">
        <p14:creationId xmlns:p14="http://schemas.microsoft.com/office/powerpoint/2010/main" val="5432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#2 – The Great Doubt</a:t>
            </a:r>
          </a:p>
        </p:txBody>
      </p:sp>
      <p:pic>
        <p:nvPicPr>
          <p:cNvPr id="5" name="Picture 4" descr="https://tctechcrunch2011.files.wordpress.com/2014/05/rage-programming-crop.jpg?w=698&amp;h=400&amp;crop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01" y="1028734"/>
            <a:ext cx="9154101" cy="524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64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State from Parent to Child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66800"/>
            <a:ext cx="8858250" cy="22860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52210" y="3657600"/>
            <a:ext cx="83869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Parents can pass data (states and props) or methods to children.</a:t>
            </a:r>
            <a:br>
              <a:rPr lang="en-US" sz="32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br>
              <a:rPr lang="en-US" sz="32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(It’s a bit trickier to send it to parents).</a:t>
            </a:r>
          </a:p>
        </p:txBody>
      </p:sp>
    </p:spTree>
    <p:extLst>
      <p:ext uri="{BB962C8B-B14F-4D97-AF65-F5344CB8AC3E}">
        <p14:creationId xmlns:p14="http://schemas.microsoft.com/office/powerpoint/2010/main" val="161290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Children Inherit Props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2210" y="2743200"/>
            <a:ext cx="83869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When children inherit the data or method it </a:t>
            </a:r>
            <a:r>
              <a:rPr lang="en-US" sz="24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ALWAYS comes in the form of a </a:t>
            </a:r>
            <a:r>
              <a:rPr lang="en-US" sz="24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</a:t>
            </a:r>
            <a:r>
              <a:rPr lang="en-US" sz="2400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Props can be specifically referenced using </a:t>
            </a:r>
            <a:r>
              <a:rPr lang="en-US" sz="2400" b="1" i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this.props.propName</a:t>
            </a:r>
            <a:r>
              <a:rPr lang="en-US" sz="24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syntax</a:t>
            </a:r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1066800"/>
            <a:ext cx="8407400" cy="140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0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172200" cy="653854"/>
          </a:xfrm>
        </p:spPr>
        <p:txBody>
          <a:bodyPr>
            <a:normAutofit/>
          </a:bodyPr>
          <a:lstStyle/>
          <a:p>
            <a:r>
              <a:rPr lang="en-US" dirty="0"/>
              <a:t>Props vs States: What’s the Difference?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2210" y="2439412"/>
            <a:ext cx="36625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States: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Mutable (i.e. changeable with UI). </a:t>
            </a:r>
            <a:b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States can be changed using </a:t>
            </a:r>
            <a:r>
              <a:rPr lang="en-US" sz="2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this.setState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({})</a:t>
            </a:r>
          </a:p>
          <a:p>
            <a:pPr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6800" y="2439412"/>
            <a:ext cx="36625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Props: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Immutable (i.e. unchangeable). </a:t>
            </a:r>
            <a:b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Props are static elements. They may be static properties or static methods.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216151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799440">
            <a:off x="1712004" y="1397565"/>
            <a:ext cx="838200" cy="685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2728048" y="1266951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48400" y="1255270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5257800" y="1255270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7239000" y="1255270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4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945328"/>
            <a:ext cx="8583814" cy="2819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React.JS has a strong preference for passing </a:t>
            </a:r>
            <a:r>
              <a:rPr lang="en-US" sz="32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state </a:t>
            </a:r>
            <a:r>
              <a:rPr lang="en-US" sz="3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from parents to children…</a:t>
            </a:r>
          </a:p>
          <a:p>
            <a:pPr indent="0">
              <a:spcBef>
                <a:spcPts val="0"/>
              </a:spcBef>
              <a:buNone/>
            </a:pPr>
            <a:endParaRPr lang="en-US" sz="32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32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32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the implication of this?</a:t>
            </a:r>
          </a:p>
        </p:txBody>
      </p:sp>
      <p:pic>
        <p:nvPicPr>
          <p:cNvPr id="1026" name="Picture 2" descr="http://img11.deviantart.net/2200/i/2012/143/8/6/brain_explosion_by_thesmall-d50tz4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739" y="3352800"/>
            <a:ext cx="3851635" cy="289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76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Unidirectional Data Flow</a:t>
            </a:r>
          </a:p>
        </p:txBody>
      </p:sp>
    </p:spTree>
    <p:extLst>
      <p:ext uri="{BB962C8B-B14F-4D97-AF65-F5344CB8AC3E}">
        <p14:creationId xmlns:p14="http://schemas.microsoft.com/office/powerpoint/2010/main" val="100180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47818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Unidirectional Data Flow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7200" y="914400"/>
            <a:ext cx="838698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React.JS has a strong preference for </a:t>
            </a:r>
            <a:r>
              <a:rPr lang="en-US" sz="24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unidirectional data flow. 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means that the variables that get manipulated are controlled by parents.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Parents are then responsible for </a:t>
            </a:r>
            <a:r>
              <a:rPr lang="en-US" sz="24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divvying the data (and state changes) to the children</a:t>
            </a:r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45720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42026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35849" y="39619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 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412713" y="39512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GrandChild</a:t>
            </a:r>
            <a:r>
              <a:rPr lang="en-US" dirty="0"/>
              <a:t> 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54322" y="39365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 </a:t>
            </a:r>
            <a:r>
              <a:rPr lang="en-US" dirty="0" err="1"/>
              <a:t>GrandChild</a:t>
            </a:r>
            <a:r>
              <a:rPr lang="en-US" dirty="0"/>
              <a:t> 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02486" y="58640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B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79350" y="58533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GrandChild</a:t>
            </a:r>
            <a:r>
              <a:rPr lang="en-US" dirty="0"/>
              <a:t> 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20959" y="58386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Great </a:t>
            </a:r>
            <a:r>
              <a:rPr lang="en-US" dirty="0" err="1"/>
              <a:t>GrandChild</a:t>
            </a:r>
            <a:r>
              <a:rPr lang="en-US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101498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15814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Unidirectional Data Flow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13716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1143000"/>
            <a:ext cx="6096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10022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35849" y="7615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 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412713" y="7508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GrandChild</a:t>
            </a:r>
            <a:r>
              <a:rPr lang="en-US" dirty="0"/>
              <a:t> 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54322" y="7361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 </a:t>
            </a:r>
            <a:r>
              <a:rPr lang="en-US" dirty="0" err="1"/>
              <a:t>GrandChild</a:t>
            </a:r>
            <a:r>
              <a:rPr lang="en-US" dirty="0"/>
              <a:t> 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02486" y="26636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B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79350" y="26529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GrandChild</a:t>
            </a:r>
            <a:r>
              <a:rPr lang="en-US" dirty="0"/>
              <a:t> 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20959" y="26382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Great </a:t>
            </a:r>
            <a:r>
              <a:rPr lang="en-US" dirty="0" err="1"/>
              <a:t>GrandChild</a:t>
            </a:r>
            <a:r>
              <a:rPr lang="en-US" dirty="0"/>
              <a:t> B</a:t>
            </a:r>
          </a:p>
        </p:txBody>
      </p:sp>
      <p:sp>
        <p:nvSpPr>
          <p:cNvPr id="3" name="Cloud 2"/>
          <p:cNvSpPr/>
          <p:nvPr/>
        </p:nvSpPr>
        <p:spPr>
          <a:xfrm>
            <a:off x="261555" y="4062060"/>
            <a:ext cx="5948588" cy="17968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32047" y="4669554"/>
            <a:ext cx="463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“Oh Hey! My </a:t>
            </a:r>
            <a:r>
              <a:rPr lang="en-US" dirty="0" err="1"/>
              <a:t>GrandChild</a:t>
            </a:r>
            <a:r>
              <a:rPr lang="en-US" dirty="0"/>
              <a:t> A just changed colors”</a:t>
            </a:r>
          </a:p>
        </p:txBody>
      </p:sp>
      <p:cxnSp>
        <p:nvCxnSpPr>
          <p:cNvPr id="7" name="Curved Connector 6"/>
          <p:cNvCxnSpPr>
            <a:stCxn id="5" idx="2"/>
            <a:endCxn id="3" idx="2"/>
          </p:cNvCxnSpPr>
          <p:nvPr/>
        </p:nvCxnSpPr>
        <p:spPr>
          <a:xfrm rot="5400000">
            <a:off x="-168539" y="2963147"/>
            <a:ext cx="2445887" cy="1548793"/>
          </a:xfrm>
          <a:prstGeom prst="curvedConnector4">
            <a:avLst>
              <a:gd name="adj1" fmla="val 31634"/>
              <a:gd name="adj2" fmla="val 114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6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15814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Unidirectional Data Flow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13716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1143000"/>
            <a:ext cx="6096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10022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35849" y="7615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 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412713" y="7508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GrandChild</a:t>
            </a:r>
            <a:r>
              <a:rPr lang="en-US" dirty="0"/>
              <a:t> 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54322" y="7361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 </a:t>
            </a:r>
            <a:r>
              <a:rPr lang="en-US" dirty="0" err="1"/>
              <a:t>GrandChild</a:t>
            </a:r>
            <a:r>
              <a:rPr lang="en-US" dirty="0"/>
              <a:t> 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02486" y="26636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B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79350" y="26529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GrandChild</a:t>
            </a:r>
            <a:r>
              <a:rPr lang="en-US" dirty="0"/>
              <a:t> 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20959" y="26382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Great </a:t>
            </a:r>
            <a:r>
              <a:rPr lang="en-US" dirty="0" err="1"/>
              <a:t>GrandChild</a:t>
            </a:r>
            <a:r>
              <a:rPr lang="en-US" dirty="0"/>
              <a:t> B</a:t>
            </a:r>
          </a:p>
        </p:txBody>
      </p:sp>
      <p:sp>
        <p:nvSpPr>
          <p:cNvPr id="3" name="Cloud 2"/>
          <p:cNvSpPr/>
          <p:nvPr/>
        </p:nvSpPr>
        <p:spPr>
          <a:xfrm>
            <a:off x="261555" y="4062060"/>
            <a:ext cx="5948588" cy="17968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24584" y="4686235"/>
            <a:ext cx="362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“I’ll let the others know if needed….”</a:t>
            </a:r>
          </a:p>
        </p:txBody>
      </p:sp>
      <p:cxnSp>
        <p:nvCxnSpPr>
          <p:cNvPr id="7" name="Curved Connector 6"/>
          <p:cNvCxnSpPr>
            <a:stCxn id="5" idx="2"/>
            <a:endCxn id="3" idx="2"/>
          </p:cNvCxnSpPr>
          <p:nvPr/>
        </p:nvCxnSpPr>
        <p:spPr>
          <a:xfrm rot="5400000">
            <a:off x="-168539" y="2963147"/>
            <a:ext cx="2445887" cy="1548793"/>
          </a:xfrm>
          <a:prstGeom prst="curvedConnector4">
            <a:avLst>
              <a:gd name="adj1" fmla="val 31634"/>
              <a:gd name="adj2" fmla="val 114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96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47818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Unidirectional Data Flow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7200" y="914400"/>
            <a:ext cx="83869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approach is meant to create a level of </a:t>
            </a:r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manageability</a:t>
            </a:r>
            <a:r>
              <a:rPr lang="en-US" sz="36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when it comes to data flow and UI changes. 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45720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42026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35849" y="39619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 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412713" y="39512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GrandChild</a:t>
            </a:r>
            <a:r>
              <a:rPr lang="en-US" dirty="0"/>
              <a:t> 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54322" y="39365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 </a:t>
            </a:r>
            <a:r>
              <a:rPr lang="en-US" dirty="0" err="1"/>
              <a:t>GrandChild</a:t>
            </a:r>
            <a:r>
              <a:rPr lang="en-US" dirty="0"/>
              <a:t> 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02486" y="58640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B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79350" y="58533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GrandChild</a:t>
            </a:r>
            <a:r>
              <a:rPr lang="en-US" dirty="0"/>
              <a:t> 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20959" y="58386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Great </a:t>
            </a:r>
            <a:r>
              <a:rPr lang="en-US" dirty="0" err="1"/>
              <a:t>GrandChild</a:t>
            </a:r>
            <a:r>
              <a:rPr lang="en-US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4164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Code!</a:t>
            </a:r>
          </a:p>
        </p:txBody>
      </p:sp>
    </p:spTree>
    <p:extLst>
      <p:ext uri="{BB962C8B-B14F-4D97-AF65-F5344CB8AC3E}">
        <p14:creationId xmlns:p14="http://schemas.microsoft.com/office/powerpoint/2010/main" val="147633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</a:t>
            </a:r>
            <a:r>
              <a:rPr lang="en-US" dirty="0" err="1"/>
              <a:t>ReactJS</a:t>
            </a:r>
            <a:r>
              <a:rPr lang="en-US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64827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This will not be you.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04800" y="5995100"/>
            <a:ext cx="8610599" cy="521092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Do not treat this class as a “spoon feeding” session. </a:t>
            </a: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https://static-secure.guim.co.uk/sys-images/Users/Help/screenshots/2012/2/6/1328545965797/baby-eating-from-spoon-0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255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25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This will be you.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04800" y="5995100"/>
            <a:ext cx="8610599" cy="521092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Instead, it’s meant to be an immersion and exposure. </a:t>
            </a: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http://i.telegraph.co.uk/multimedia/archive/02647/baby_2647544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" y="797094"/>
            <a:ext cx="8077200" cy="505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0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What is React?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4752930"/>
            <a:ext cx="3514725" cy="14859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9722" y="990600"/>
            <a:ext cx="84832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React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an open-source Javascript Library developed by Facebook specifically for the task of developing User Interfaces.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was developed for the purpose of building large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apps with data that rapidly changes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over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relies on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component-based architecture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Each element of the UI is treated as sub-components of larger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81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 what is React Not?</a:t>
            </a:r>
          </a:p>
        </p:txBody>
      </p:sp>
      <p:sp>
        <p:nvSpPr>
          <p:cNvPr id="3" name="Rectangle 2"/>
          <p:cNvSpPr/>
          <p:nvPr/>
        </p:nvSpPr>
        <p:spPr>
          <a:xfrm>
            <a:off x="279722" y="990600"/>
            <a:ext cx="848327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React is not a plug-and-play UI beautifier.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React is not a “magic bullet” to building awesome User Interfaces with a touch of a mouse.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not as simple to use as libraries like jQuery or Firebase – which are intended for limited use strict purposes.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http://i1.kym-cdn.com/photos/images/original/000/224/468/blaineparodysequ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4134090"/>
            <a:ext cx="2362200" cy="204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9722" y="4037588"/>
            <a:ext cx="59686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Instead, react serves as a sort of “design-paradigm” and organization strategy for building complex front-end applications.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1" y="3764758"/>
            <a:ext cx="236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No. It’s not magic.</a:t>
            </a:r>
          </a:p>
        </p:txBody>
      </p:sp>
    </p:spTree>
    <p:extLst>
      <p:ext uri="{BB962C8B-B14F-4D97-AF65-F5344CB8AC3E}">
        <p14:creationId xmlns:p14="http://schemas.microsoft.com/office/powerpoint/2010/main" val="306959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11646</TotalTime>
  <Words>1320</Words>
  <Application>Microsoft Office PowerPoint</Application>
  <PresentationFormat>On-screen Show (4:3)</PresentationFormat>
  <Paragraphs>267</Paragraphs>
  <Slides>49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Calibri Light</vt:lpstr>
      <vt:lpstr>Roboto</vt:lpstr>
      <vt:lpstr>Wingdings</vt:lpstr>
      <vt:lpstr>UCF - Theme</vt:lpstr>
      <vt:lpstr>Rutgers - Theme</vt:lpstr>
      <vt:lpstr>Unbranded</vt:lpstr>
      <vt:lpstr>UTAustin</vt:lpstr>
      <vt:lpstr>React, Gently</vt:lpstr>
      <vt:lpstr>A Throwback!</vt:lpstr>
      <vt:lpstr>Obstacle #1 – The Great Confusion</vt:lpstr>
      <vt:lpstr>Obstacle #2 – The Great Doubt</vt:lpstr>
      <vt:lpstr>Welcome to ReactJS!!!</vt:lpstr>
      <vt:lpstr>Note: This will not be you.</vt:lpstr>
      <vt:lpstr>Note: This will be you.</vt:lpstr>
      <vt:lpstr>So… What is React?</vt:lpstr>
      <vt:lpstr>But… what is React Not?</vt:lpstr>
      <vt:lpstr>Facebook’s UI Complexities</vt:lpstr>
      <vt:lpstr>The Concept of Components</vt:lpstr>
      <vt:lpstr>Power of Components!</vt:lpstr>
      <vt:lpstr>Data Shifting Applications</vt:lpstr>
      <vt:lpstr>Why Can’t I jQuery Everything?</vt:lpstr>
      <vt:lpstr>Rapid Data Changes: Option #1 –jQuery</vt:lpstr>
      <vt:lpstr>Rapid Data Changes: Option #2 - React</vt:lpstr>
      <vt:lpstr>Digging into Docs</vt:lpstr>
      <vt:lpstr>Documentation Immersion</vt:lpstr>
      <vt:lpstr>Component Refresher</vt:lpstr>
      <vt:lpstr>A Moment to Ponder…</vt:lpstr>
      <vt:lpstr>A Moment to Ponder…</vt:lpstr>
      <vt:lpstr>A Moment to Ponder…</vt:lpstr>
      <vt:lpstr>Power of Components!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JSX Gotcha’s</vt:lpstr>
      <vt:lpstr>Incorporating Classes</vt:lpstr>
      <vt:lpstr>Incorporating Styles</vt:lpstr>
      <vt:lpstr>Component Architecting</vt:lpstr>
      <vt:lpstr>Parent-Child Relationships</vt:lpstr>
      <vt:lpstr>States and Props</vt:lpstr>
      <vt:lpstr>Passing State from Parent to Child</vt:lpstr>
      <vt:lpstr>Children Inherit Props</vt:lpstr>
      <vt:lpstr>Props vs States: What’s the Difference?</vt:lpstr>
      <vt:lpstr>A Moment to Ponder…</vt:lpstr>
      <vt:lpstr>Unidirectional Data Flow</vt:lpstr>
      <vt:lpstr>Unidirectional Data Flow</vt:lpstr>
      <vt:lpstr>Unidirectional Data Flow</vt:lpstr>
      <vt:lpstr>Unidirectional Data Flow</vt:lpstr>
      <vt:lpstr>Unidirectional Data Flow</vt:lpstr>
      <vt:lpstr>Time to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CLARK</cp:lastModifiedBy>
  <cp:revision>1539</cp:revision>
  <cp:lastPrinted>2016-01-30T16:23:56Z</cp:lastPrinted>
  <dcterms:created xsi:type="dcterms:W3CDTF">2015-01-20T17:19:00Z</dcterms:created>
  <dcterms:modified xsi:type="dcterms:W3CDTF">2017-09-13T04:02:00Z</dcterms:modified>
</cp:coreProperties>
</file>