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8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1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1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8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9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ppt/notesSlides/notesSlide66.xml" ContentType="application/vnd.openxmlformats-officedocument.presentationml.notesSlide+xml"/>
  <Override PartName="/ppt/tags/tag66.xml" ContentType="application/vnd.openxmlformats-officedocument.presentationml.tags+xml"/>
  <Override PartName="/ppt/notesSlides/notesSlide67.xml" ContentType="application/vnd.openxmlformats-officedocument.presentationml.notesSlide+xml"/>
  <Override PartName="/ppt/tags/tag67.xml" ContentType="application/vnd.openxmlformats-officedocument.presentationml.tags+xml"/>
  <Override PartName="/ppt/notesSlides/notesSlide68.xml" ContentType="application/vnd.openxmlformats-officedocument.presentationml.notesSlide+xml"/>
  <Override PartName="/ppt/tags/tag68.xml" ContentType="application/vnd.openxmlformats-officedocument.presentationml.tags+xml"/>
  <Override PartName="/ppt/notesSlides/notesSlide69.xml" ContentType="application/vnd.openxmlformats-officedocument.presentationml.notesSlide+xml"/>
  <Override PartName="/ppt/tags/tag69.xml" ContentType="application/vnd.openxmlformats-officedocument.presentationml.tags+xml"/>
  <Override PartName="/ppt/notesSlides/notesSlide70.xml" ContentType="application/vnd.openxmlformats-officedocument.presentationml.notesSlide+xml"/>
  <Override PartName="/ppt/tags/tag70.xml" ContentType="application/vnd.openxmlformats-officedocument.presentationml.tags+xml"/>
  <Override PartName="/ppt/notesSlides/notesSlide71.xml" ContentType="application/vnd.openxmlformats-officedocument.presentationml.notesSlide+xml"/>
  <Override PartName="/ppt/tags/tag71.xml" ContentType="application/vnd.openxmlformats-officedocument.presentationml.tags+xml"/>
  <Override PartName="/ppt/notesSlides/notesSlide72.xml" ContentType="application/vnd.openxmlformats-officedocument.presentationml.notesSlide+xml"/>
  <Override PartName="/ppt/tags/tag72.xml" ContentType="application/vnd.openxmlformats-officedocument.presentationml.tags+xml"/>
  <Override PartName="/ppt/notesSlides/notesSlide73.xml" ContentType="application/vnd.openxmlformats-officedocument.presentationml.notesSlide+xml"/>
  <Override PartName="/ppt/tags/tag73.xml" ContentType="application/vnd.openxmlformats-officedocument.presentationml.tags+xml"/>
  <Override PartName="/ppt/notesSlides/notesSlide74.xml" ContentType="application/vnd.openxmlformats-officedocument.presentationml.notesSlide+xml"/>
  <Override PartName="/ppt/tags/tag74.xml" ContentType="application/vnd.openxmlformats-officedocument.presentationml.tags+xml"/>
  <Override PartName="/ppt/notesSlides/notesSlide75.xml" ContentType="application/vnd.openxmlformats-officedocument.presentationml.notesSlide+xml"/>
  <Override PartName="/ppt/tags/tag75.xml" ContentType="application/vnd.openxmlformats-officedocument.presentationml.tags+xml"/>
  <Override PartName="/ppt/notesSlides/notesSlide76.xml" ContentType="application/vnd.openxmlformats-officedocument.presentationml.notesSlide+xml"/>
  <Override PartName="/ppt/tags/tag76.xml" ContentType="application/vnd.openxmlformats-officedocument.presentationml.tags+xml"/>
  <Override PartName="/ppt/notesSlides/notesSlide77.xml" ContentType="application/vnd.openxmlformats-officedocument.presentationml.notesSlide+xml"/>
  <Override PartName="/ppt/tags/tag77.xml" ContentType="application/vnd.openxmlformats-officedocument.presentationml.tags+xml"/>
  <Override PartName="/ppt/notesSlides/notesSlide78.xml" ContentType="application/vnd.openxmlformats-officedocument.presentationml.notesSlide+xml"/>
  <Override PartName="/ppt/tags/tag78.xml" ContentType="application/vnd.openxmlformats-officedocument.presentationml.tags+xml"/>
  <Override PartName="/ppt/notesSlides/notesSlide79.xml" ContentType="application/vnd.openxmlformats-officedocument.presentationml.notesSlide+xml"/>
  <Override PartName="/ppt/tags/tag79.xml" ContentType="application/vnd.openxmlformats-officedocument.presentationml.tags+xml"/>
  <Override PartName="/ppt/notesSlides/notesSlide80.xml" ContentType="application/vnd.openxmlformats-officedocument.presentationml.notesSlide+xml"/>
  <Override PartName="/ppt/tags/tag80.xml" ContentType="application/vnd.openxmlformats-officedocument.presentationml.tags+xml"/>
  <Override PartName="/ppt/notesSlides/notesSlide81.xml" ContentType="application/vnd.openxmlformats-officedocument.presentationml.notesSlide+xml"/>
  <Override PartName="/ppt/tags/tag81.xml" ContentType="application/vnd.openxmlformats-officedocument.presentationml.tags+xml"/>
  <Override PartName="/ppt/notesSlides/notesSlide82.xml" ContentType="application/vnd.openxmlformats-officedocument.presentationml.notesSlide+xml"/>
  <Override PartName="/ppt/tags/tag82.xml" ContentType="application/vnd.openxmlformats-officedocument.presentationml.tags+xml"/>
  <Override PartName="/ppt/notesSlides/notesSlide83.xml" ContentType="application/vnd.openxmlformats-officedocument.presentationml.notesSlide+xml"/>
  <Override PartName="/ppt/tags/tag83.xml" ContentType="application/vnd.openxmlformats-officedocument.presentationml.tags+xml"/>
  <Override PartName="/ppt/notesSlides/notesSlide84.xml" ContentType="application/vnd.openxmlformats-officedocument.presentationml.notesSlide+xml"/>
  <Override PartName="/ppt/tags/tag84.xml" ContentType="application/vnd.openxmlformats-officedocument.presentationml.tags+xml"/>
  <Override PartName="/ppt/notesSlides/notesSlide85.xml" ContentType="application/vnd.openxmlformats-officedocument.presentationml.notesSlide+xml"/>
  <Override PartName="/ppt/tags/tag85.xml" ContentType="application/vnd.openxmlformats-officedocument.presentationml.tags+xml"/>
  <Override PartName="/ppt/notesSlides/notesSlide86.xml" ContentType="application/vnd.openxmlformats-officedocument.presentationml.notesSlide+xml"/>
  <Override PartName="/ppt/tags/tag86.xml" ContentType="application/vnd.openxmlformats-officedocument.presentationml.tags+xml"/>
  <Override PartName="/ppt/notesSlides/notesSlide87.xml" ContentType="application/vnd.openxmlformats-officedocument.presentationml.notesSlide+xml"/>
  <Override PartName="/ppt/tags/tag87.xml" ContentType="application/vnd.openxmlformats-officedocument.presentationml.tags+xml"/>
  <Override PartName="/ppt/notesSlides/notesSlide88.xml" ContentType="application/vnd.openxmlformats-officedocument.presentationml.notesSlide+xml"/>
  <Override PartName="/ppt/tags/tag88.xml" ContentType="application/vnd.openxmlformats-officedocument.presentationml.tags+xml"/>
  <Override PartName="/ppt/notesSlides/notesSlide89.xml" ContentType="application/vnd.openxmlformats-officedocument.presentationml.notesSlide+xml"/>
  <Override PartName="/ppt/tags/tag89.xml" ContentType="application/vnd.openxmlformats-officedocument.presentationml.tags+xml"/>
  <Override PartName="/ppt/notesSlides/notesSlide90.xml" ContentType="application/vnd.openxmlformats-officedocument.presentationml.notesSlide+xml"/>
  <Override PartName="/ppt/tags/tag90.xml" ContentType="application/vnd.openxmlformats-officedocument.presentationml.tags+xml"/>
  <Override PartName="/ppt/notesSlides/notesSlide91.xml" ContentType="application/vnd.openxmlformats-officedocument.presentationml.notesSlide+xml"/>
  <Override PartName="/ppt/tags/tag91.xml" ContentType="application/vnd.openxmlformats-officedocument.presentationml.tags+xml"/>
  <Override PartName="/ppt/notesSlides/notesSlide92.xml" ContentType="application/vnd.openxmlformats-officedocument.presentationml.notesSlide+xml"/>
  <Override PartName="/ppt/tags/tag92.xml" ContentType="application/vnd.openxmlformats-officedocument.presentationml.tags+xml"/>
  <Override PartName="/ppt/notesSlides/notesSlide93.xml" ContentType="application/vnd.openxmlformats-officedocument.presentationml.notesSlide+xml"/>
  <Override PartName="/ppt/tags/tag93.xml" ContentType="application/vnd.openxmlformats-officedocument.presentationml.tags+xml"/>
  <Override PartName="/ppt/notesSlides/notesSlide94.xml" ContentType="application/vnd.openxmlformats-officedocument.presentationml.notesSlide+xml"/>
  <Override PartName="/ppt/tags/tag94.xml" ContentType="application/vnd.openxmlformats-officedocument.presentationml.tags+xml"/>
  <Override PartName="/ppt/notesSlides/notesSlide95.xml" ContentType="application/vnd.openxmlformats-officedocument.presentationml.notesSlide+xml"/>
  <Override PartName="/ppt/tags/tag95.xml" ContentType="application/vnd.openxmlformats-officedocument.presentationml.tags+xml"/>
  <Override PartName="/ppt/notesSlides/notesSlide96.xml" ContentType="application/vnd.openxmlformats-officedocument.presentationml.notesSlide+xml"/>
  <Override PartName="/ppt/tags/tag96.xml" ContentType="application/vnd.openxmlformats-officedocument.presentationml.tags+xml"/>
  <Override PartName="/ppt/notesSlides/notesSlide97.xml" ContentType="application/vnd.openxmlformats-officedocument.presentationml.notesSlide+xml"/>
  <Override PartName="/ppt/tags/tag97.xml" ContentType="application/vnd.openxmlformats-officedocument.presentationml.tags+xml"/>
  <Override PartName="/ppt/notesSlides/notesSlide98.xml" ContentType="application/vnd.openxmlformats-officedocument.presentationml.notesSlide+xml"/>
  <Override PartName="/ppt/tags/tag98.xml" ContentType="application/vnd.openxmlformats-officedocument.presentationml.tags+xml"/>
  <Override PartName="/ppt/notesSlides/notesSlide99.xml" ContentType="application/vnd.openxmlformats-officedocument.presentationml.notesSlide+xml"/>
  <Override PartName="/ppt/tags/tag99.xml" ContentType="application/vnd.openxmlformats-officedocument.presentationml.tags+xml"/>
  <Override PartName="/ppt/notesSlides/notesSlide100.xml" ContentType="application/vnd.openxmlformats-officedocument.presentationml.notesSlide+xml"/>
  <Override PartName="/ppt/tags/tag100.xml" ContentType="application/vnd.openxmlformats-officedocument.presentationml.tags+xml"/>
  <Override PartName="/ppt/notesSlides/notesSlide101.xml" ContentType="application/vnd.openxmlformats-officedocument.presentationml.notesSlide+xml"/>
  <Override PartName="/ppt/tags/tag101.xml" ContentType="application/vnd.openxmlformats-officedocument.presentationml.tags+xml"/>
  <Override PartName="/ppt/notesSlides/notesSlide102.xml" ContentType="application/vnd.openxmlformats-officedocument.presentationml.notesSlide+xml"/>
  <Override PartName="/ppt/tags/tag102.xml" ContentType="application/vnd.openxmlformats-officedocument.presentationml.tags+xml"/>
  <Override PartName="/ppt/notesSlides/notesSlide103.xml" ContentType="application/vnd.openxmlformats-officedocument.presentationml.notesSlide+xml"/>
  <Override PartName="/ppt/tags/tag103.xml" ContentType="application/vnd.openxmlformats-officedocument.presentationml.tags+xml"/>
  <Override PartName="/ppt/notesSlides/notesSlide104.xml" ContentType="application/vnd.openxmlformats-officedocument.presentationml.notesSlide+xml"/>
  <Override PartName="/ppt/tags/tag104.xml" ContentType="application/vnd.openxmlformats-officedocument.presentationml.tags+xml"/>
  <Override PartName="/ppt/notesSlides/notesSlide105.xml" ContentType="application/vnd.openxmlformats-officedocument.presentationml.notesSlide+xml"/>
  <Override PartName="/ppt/tags/tag105.xml" ContentType="application/vnd.openxmlformats-officedocument.presentationml.tags+xml"/>
  <Override PartName="/ppt/notesSlides/notesSlide106.xml" ContentType="application/vnd.openxmlformats-officedocument.presentationml.notesSlide+xml"/>
  <Override PartName="/ppt/tags/tag106.xml" ContentType="application/vnd.openxmlformats-officedocument.presentationml.tags+xml"/>
  <Override PartName="/ppt/notesSlides/notesSlide107.xml" ContentType="application/vnd.openxmlformats-officedocument.presentationml.notesSlide+xml"/>
  <Override PartName="/ppt/tags/tag107.xml" ContentType="application/vnd.openxmlformats-officedocument.presentationml.tags+xml"/>
  <Override PartName="/ppt/notesSlides/notesSlide108.xml" ContentType="application/vnd.openxmlformats-officedocument.presentationml.notesSlide+xml"/>
  <Override PartName="/ppt/tags/tag108.xml" ContentType="application/vnd.openxmlformats-officedocument.presentationml.tags+xml"/>
  <Override PartName="/ppt/notesSlides/notesSlide109.xml" ContentType="application/vnd.openxmlformats-officedocument.presentationml.notesSlide+xml"/>
  <Override PartName="/ppt/tags/tag109.xml" ContentType="application/vnd.openxmlformats-officedocument.presentationml.tags+xml"/>
  <Override PartName="/ppt/notesSlides/notesSlide110.xml" ContentType="application/vnd.openxmlformats-officedocument.presentationml.notesSlide+xml"/>
  <Override PartName="/ppt/tags/tag110.xml" ContentType="application/vnd.openxmlformats-officedocument.presentationml.tags+xml"/>
  <Override PartName="/ppt/notesSlides/notesSlide111.xml" ContentType="application/vnd.openxmlformats-officedocument.presentationml.notesSlide+xml"/>
  <Override PartName="/ppt/tags/tag111.xml" ContentType="application/vnd.openxmlformats-officedocument.presentationml.tags+xml"/>
  <Override PartName="/ppt/notesSlides/notesSlide112.xml" ContentType="application/vnd.openxmlformats-officedocument.presentationml.notesSlide+xml"/>
  <Override PartName="/ppt/tags/tag112.xml" ContentType="application/vnd.openxmlformats-officedocument.presentationml.tags+xml"/>
  <Override PartName="/ppt/notesSlides/notesSlide113.xml" ContentType="application/vnd.openxmlformats-officedocument.presentationml.notesSlide+xml"/>
  <Override PartName="/ppt/tags/tag113.xml" ContentType="application/vnd.openxmlformats-officedocument.presentationml.tags+xml"/>
  <Override PartName="/ppt/notesSlides/notesSlide114.xml" ContentType="application/vnd.openxmlformats-officedocument.presentationml.notesSlide+xml"/>
  <Override PartName="/ppt/tags/tag114.xml" ContentType="application/vnd.openxmlformats-officedocument.presentationml.tags+xml"/>
  <Override PartName="/ppt/notesSlides/notesSlide115.xml" ContentType="application/vnd.openxmlformats-officedocument.presentationml.notesSlide+xml"/>
  <Override PartName="/ppt/tags/tag115.xml" ContentType="application/vnd.openxmlformats-officedocument.presentationml.tags+xml"/>
  <Override PartName="/ppt/notesSlides/notesSlide116.xml" ContentType="application/vnd.openxmlformats-officedocument.presentationml.notesSlide+xml"/>
  <Override PartName="/ppt/tags/tag116.xml" ContentType="application/vnd.openxmlformats-officedocument.presentationml.tags+xml"/>
  <Override PartName="/ppt/notesSlides/notesSlide117.xml" ContentType="application/vnd.openxmlformats-officedocument.presentationml.notesSlide+xml"/>
  <Override PartName="/ppt/tags/tag117.xml" ContentType="application/vnd.openxmlformats-officedocument.presentationml.tags+xml"/>
  <Override PartName="/ppt/notesSlides/notesSlide118.xml" ContentType="application/vnd.openxmlformats-officedocument.presentationml.notesSlide+xml"/>
  <Override PartName="/ppt/tags/tag118.xml" ContentType="application/vnd.openxmlformats-officedocument.presentationml.tags+xml"/>
  <Override PartName="/ppt/notesSlides/notesSlide119.xml" ContentType="application/vnd.openxmlformats-officedocument.presentationml.notesSlide+xml"/>
  <Override PartName="/ppt/tags/tag11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  <p:sldMasterId id="2147483670" r:id="rId5"/>
    <p:sldMasterId id="2147483676" r:id="rId6"/>
    <p:sldMasterId id="2147483682" r:id="rId7"/>
    <p:sldMasterId id="2147483688" r:id="rId8"/>
    <p:sldMasterId id="2147483692" r:id="rId9"/>
    <p:sldMasterId id="2147483697" r:id="rId10"/>
    <p:sldMasterId id="2147483701" r:id="rId11"/>
    <p:sldMasterId id="2147483705" r:id="rId12"/>
    <p:sldMasterId id="2147483711" r:id="rId13"/>
    <p:sldMasterId id="2147483716" r:id="rId14"/>
    <p:sldMasterId id="2147483720" r:id="rId15"/>
    <p:sldMasterId id="2147483724" r:id="rId16"/>
    <p:sldMasterId id="2147483730" r:id="rId17"/>
    <p:sldMasterId id="2147483735" r:id="rId18"/>
    <p:sldMasterId id="2147483741" r:id="rId19"/>
    <p:sldMasterId id="2147483747" r:id="rId20"/>
  </p:sldMasterIdLst>
  <p:notesMasterIdLst>
    <p:notesMasterId r:id="rId141"/>
  </p:notesMasterIdLst>
  <p:handoutMasterIdLst>
    <p:handoutMasterId r:id="rId142"/>
  </p:handoutMasterIdLst>
  <p:sldIdLst>
    <p:sldId id="740" r:id="rId21"/>
    <p:sldId id="741" r:id="rId22"/>
    <p:sldId id="743" r:id="rId23"/>
    <p:sldId id="746" r:id="rId24"/>
    <p:sldId id="747" r:id="rId25"/>
    <p:sldId id="749" r:id="rId26"/>
    <p:sldId id="750" r:id="rId27"/>
    <p:sldId id="810" r:id="rId28"/>
    <p:sldId id="809" r:id="rId29"/>
    <p:sldId id="811" r:id="rId30"/>
    <p:sldId id="812" r:id="rId31"/>
    <p:sldId id="813" r:id="rId32"/>
    <p:sldId id="814" r:id="rId33"/>
    <p:sldId id="815" r:id="rId34"/>
    <p:sldId id="816" r:id="rId35"/>
    <p:sldId id="818" r:id="rId36"/>
    <p:sldId id="817" r:id="rId37"/>
    <p:sldId id="819" r:id="rId38"/>
    <p:sldId id="820" r:id="rId39"/>
    <p:sldId id="822" r:id="rId40"/>
    <p:sldId id="806" r:id="rId41"/>
    <p:sldId id="823" r:id="rId42"/>
    <p:sldId id="825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35" r:id="rId51"/>
    <p:sldId id="848" r:id="rId52"/>
    <p:sldId id="837" r:id="rId53"/>
    <p:sldId id="838" r:id="rId54"/>
    <p:sldId id="839" r:id="rId55"/>
    <p:sldId id="840" r:id="rId56"/>
    <p:sldId id="841" r:id="rId57"/>
    <p:sldId id="842" r:id="rId58"/>
    <p:sldId id="843" r:id="rId59"/>
    <p:sldId id="844" r:id="rId60"/>
    <p:sldId id="845" r:id="rId61"/>
    <p:sldId id="821" r:id="rId62"/>
    <p:sldId id="849" r:id="rId63"/>
    <p:sldId id="847" r:id="rId64"/>
    <p:sldId id="850" r:id="rId65"/>
    <p:sldId id="851" r:id="rId66"/>
    <p:sldId id="855" r:id="rId67"/>
    <p:sldId id="852" r:id="rId68"/>
    <p:sldId id="853" r:id="rId69"/>
    <p:sldId id="854" r:id="rId70"/>
    <p:sldId id="856" r:id="rId71"/>
    <p:sldId id="857" r:id="rId72"/>
    <p:sldId id="858" r:id="rId73"/>
    <p:sldId id="859" r:id="rId74"/>
    <p:sldId id="860" r:id="rId75"/>
    <p:sldId id="861" r:id="rId76"/>
    <p:sldId id="862" r:id="rId77"/>
    <p:sldId id="863" r:id="rId78"/>
    <p:sldId id="865" r:id="rId79"/>
    <p:sldId id="866" r:id="rId80"/>
    <p:sldId id="867" r:id="rId81"/>
    <p:sldId id="868" r:id="rId82"/>
    <p:sldId id="869" r:id="rId83"/>
    <p:sldId id="870" r:id="rId84"/>
    <p:sldId id="871" r:id="rId85"/>
    <p:sldId id="872" r:id="rId86"/>
    <p:sldId id="873" r:id="rId87"/>
    <p:sldId id="874" r:id="rId88"/>
    <p:sldId id="876" r:id="rId89"/>
    <p:sldId id="877" r:id="rId90"/>
    <p:sldId id="846" r:id="rId91"/>
    <p:sldId id="807" r:id="rId92"/>
    <p:sldId id="796" r:id="rId93"/>
    <p:sldId id="752" r:id="rId94"/>
    <p:sldId id="753" r:id="rId95"/>
    <p:sldId id="754" r:id="rId96"/>
    <p:sldId id="755" r:id="rId97"/>
    <p:sldId id="756" r:id="rId98"/>
    <p:sldId id="757" r:id="rId99"/>
    <p:sldId id="758" r:id="rId100"/>
    <p:sldId id="759" r:id="rId101"/>
    <p:sldId id="751" r:id="rId102"/>
    <p:sldId id="762" r:id="rId103"/>
    <p:sldId id="761" r:id="rId104"/>
    <p:sldId id="760" r:id="rId105"/>
    <p:sldId id="763" r:id="rId106"/>
    <p:sldId id="764" r:id="rId107"/>
    <p:sldId id="765" r:id="rId108"/>
    <p:sldId id="792" r:id="rId109"/>
    <p:sldId id="791" r:id="rId110"/>
    <p:sldId id="766" r:id="rId111"/>
    <p:sldId id="767" r:id="rId112"/>
    <p:sldId id="769" r:id="rId113"/>
    <p:sldId id="775" r:id="rId114"/>
    <p:sldId id="770" r:id="rId115"/>
    <p:sldId id="771" r:id="rId116"/>
    <p:sldId id="772" r:id="rId117"/>
    <p:sldId id="773" r:id="rId118"/>
    <p:sldId id="785" r:id="rId119"/>
    <p:sldId id="774" r:id="rId120"/>
    <p:sldId id="776" r:id="rId121"/>
    <p:sldId id="778" r:id="rId122"/>
    <p:sldId id="779" r:id="rId123"/>
    <p:sldId id="780" r:id="rId124"/>
    <p:sldId id="781" r:id="rId125"/>
    <p:sldId id="783" r:id="rId126"/>
    <p:sldId id="782" r:id="rId127"/>
    <p:sldId id="786" r:id="rId128"/>
    <p:sldId id="789" r:id="rId129"/>
    <p:sldId id="788" r:id="rId130"/>
    <p:sldId id="790" r:id="rId131"/>
    <p:sldId id="798" r:id="rId132"/>
    <p:sldId id="797" r:id="rId133"/>
    <p:sldId id="799" r:id="rId134"/>
    <p:sldId id="784" r:id="rId135"/>
    <p:sldId id="793" r:id="rId136"/>
    <p:sldId id="800" r:id="rId137"/>
    <p:sldId id="803" r:id="rId138"/>
    <p:sldId id="802" r:id="rId139"/>
    <p:sldId id="795" r:id="rId1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FCE803-36D6-419D-87DB-B2C1A59AD474}">
          <p14:sldIdLst>
            <p14:sldId id="740"/>
            <p14:sldId id="741"/>
            <p14:sldId id="743"/>
            <p14:sldId id="746"/>
            <p14:sldId id="747"/>
            <p14:sldId id="749"/>
            <p14:sldId id="750"/>
            <p14:sldId id="810"/>
            <p14:sldId id="809"/>
            <p14:sldId id="811"/>
            <p14:sldId id="812"/>
            <p14:sldId id="813"/>
            <p14:sldId id="814"/>
            <p14:sldId id="815"/>
            <p14:sldId id="816"/>
            <p14:sldId id="818"/>
            <p14:sldId id="817"/>
            <p14:sldId id="819"/>
            <p14:sldId id="820"/>
            <p14:sldId id="822"/>
            <p14:sldId id="806"/>
            <p14:sldId id="823"/>
            <p14:sldId id="825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48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21"/>
            <p14:sldId id="849"/>
            <p14:sldId id="847"/>
            <p14:sldId id="850"/>
          </p14:sldIdLst>
        </p14:section>
        <p14:section name="Untitled Section" id="{09C40D66-BDA8-4AC5-B7DC-B40C6FC8494E}">
          <p14:sldIdLst>
            <p14:sldId id="851"/>
            <p14:sldId id="855"/>
            <p14:sldId id="852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6"/>
            <p14:sldId id="877"/>
            <p14:sldId id="846"/>
            <p14:sldId id="807"/>
            <p14:sldId id="796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51"/>
            <p14:sldId id="762"/>
            <p14:sldId id="761"/>
            <p14:sldId id="760"/>
            <p14:sldId id="763"/>
            <p14:sldId id="764"/>
            <p14:sldId id="765"/>
            <p14:sldId id="792"/>
            <p14:sldId id="791"/>
            <p14:sldId id="766"/>
            <p14:sldId id="767"/>
            <p14:sldId id="769"/>
            <p14:sldId id="775"/>
            <p14:sldId id="770"/>
            <p14:sldId id="771"/>
            <p14:sldId id="772"/>
            <p14:sldId id="773"/>
            <p14:sldId id="785"/>
            <p14:sldId id="774"/>
            <p14:sldId id="776"/>
            <p14:sldId id="778"/>
            <p14:sldId id="779"/>
            <p14:sldId id="780"/>
            <p14:sldId id="781"/>
            <p14:sldId id="783"/>
            <p14:sldId id="782"/>
            <p14:sldId id="786"/>
            <p14:sldId id="789"/>
            <p14:sldId id="788"/>
            <p14:sldId id="790"/>
            <p14:sldId id="798"/>
            <p14:sldId id="797"/>
            <p14:sldId id="799"/>
            <p14:sldId id="784"/>
            <p14:sldId id="793"/>
            <p14:sldId id="800"/>
            <p14:sldId id="803"/>
            <p14:sldId id="802"/>
            <p14:sldId id="7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070"/>
    <a:srgbClr val="E96565"/>
    <a:srgbClr val="1D1A36"/>
    <a:srgbClr val="3C356F"/>
    <a:srgbClr val="3F1A46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8" autoAdjust="0"/>
    <p:restoredTop sz="84268" autoAdjust="0"/>
  </p:normalViewPr>
  <p:slideViewPr>
    <p:cSldViewPr>
      <p:cViewPr varScale="1">
        <p:scale>
          <a:sx n="73" d="100"/>
          <a:sy n="73" d="100"/>
        </p:scale>
        <p:origin x="1901" y="5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91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117" Type="http://schemas.openxmlformats.org/officeDocument/2006/relationships/slide" Target="slides/slide97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84" Type="http://schemas.openxmlformats.org/officeDocument/2006/relationships/slide" Target="slides/slide64.xml"/><Relationship Id="rId89" Type="http://schemas.openxmlformats.org/officeDocument/2006/relationships/slide" Target="slides/slide69.xml"/><Relationship Id="rId112" Type="http://schemas.openxmlformats.org/officeDocument/2006/relationships/slide" Target="slides/slide92.xml"/><Relationship Id="rId133" Type="http://schemas.openxmlformats.org/officeDocument/2006/relationships/slide" Target="slides/slide113.xml"/><Relationship Id="rId138" Type="http://schemas.openxmlformats.org/officeDocument/2006/relationships/slide" Target="slides/slide118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87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74" Type="http://schemas.openxmlformats.org/officeDocument/2006/relationships/slide" Target="slides/slide54.xml"/><Relationship Id="rId79" Type="http://schemas.openxmlformats.org/officeDocument/2006/relationships/slide" Target="slides/slide59.xml"/><Relationship Id="rId102" Type="http://schemas.openxmlformats.org/officeDocument/2006/relationships/slide" Target="slides/slide82.xml"/><Relationship Id="rId123" Type="http://schemas.openxmlformats.org/officeDocument/2006/relationships/slide" Target="slides/slide103.xml"/><Relationship Id="rId128" Type="http://schemas.openxmlformats.org/officeDocument/2006/relationships/slide" Target="slides/slide108.xml"/><Relationship Id="rId14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0.xml"/><Relationship Id="rId95" Type="http://schemas.openxmlformats.org/officeDocument/2006/relationships/slide" Target="slides/slide75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113" Type="http://schemas.openxmlformats.org/officeDocument/2006/relationships/slide" Target="slides/slide93.xml"/><Relationship Id="rId118" Type="http://schemas.openxmlformats.org/officeDocument/2006/relationships/slide" Target="slides/slide98.xml"/><Relationship Id="rId134" Type="http://schemas.openxmlformats.org/officeDocument/2006/relationships/slide" Target="slides/slide114.xml"/><Relationship Id="rId139" Type="http://schemas.openxmlformats.org/officeDocument/2006/relationships/slide" Target="slides/slide119.xml"/><Relationship Id="rId80" Type="http://schemas.openxmlformats.org/officeDocument/2006/relationships/slide" Target="slides/slide60.xml"/><Relationship Id="rId85" Type="http://schemas.openxmlformats.org/officeDocument/2006/relationships/slide" Target="slides/slide65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103" Type="http://schemas.openxmlformats.org/officeDocument/2006/relationships/slide" Target="slides/slide83.xml"/><Relationship Id="rId108" Type="http://schemas.openxmlformats.org/officeDocument/2006/relationships/slide" Target="slides/slide88.xml"/><Relationship Id="rId116" Type="http://schemas.openxmlformats.org/officeDocument/2006/relationships/slide" Target="slides/slide96.xml"/><Relationship Id="rId124" Type="http://schemas.openxmlformats.org/officeDocument/2006/relationships/slide" Target="slides/slide104.xml"/><Relationship Id="rId129" Type="http://schemas.openxmlformats.org/officeDocument/2006/relationships/slide" Target="slides/slide109.xml"/><Relationship Id="rId137" Type="http://schemas.openxmlformats.org/officeDocument/2006/relationships/slide" Target="slides/slide11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slide" Target="slides/slide55.xml"/><Relationship Id="rId83" Type="http://schemas.openxmlformats.org/officeDocument/2006/relationships/slide" Target="slides/slide63.xml"/><Relationship Id="rId88" Type="http://schemas.openxmlformats.org/officeDocument/2006/relationships/slide" Target="slides/slide68.xml"/><Relationship Id="rId91" Type="http://schemas.openxmlformats.org/officeDocument/2006/relationships/slide" Target="slides/slide71.xml"/><Relationship Id="rId96" Type="http://schemas.openxmlformats.org/officeDocument/2006/relationships/slide" Target="slides/slide76.xml"/><Relationship Id="rId111" Type="http://schemas.openxmlformats.org/officeDocument/2006/relationships/slide" Target="slides/slide91.xml"/><Relationship Id="rId132" Type="http://schemas.openxmlformats.org/officeDocument/2006/relationships/slide" Target="slides/slide112.xml"/><Relationship Id="rId140" Type="http://schemas.openxmlformats.org/officeDocument/2006/relationships/slide" Target="slides/slide120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6" Type="http://schemas.openxmlformats.org/officeDocument/2006/relationships/slide" Target="slides/slide86.xml"/><Relationship Id="rId114" Type="http://schemas.openxmlformats.org/officeDocument/2006/relationships/slide" Target="slides/slide94.xml"/><Relationship Id="rId119" Type="http://schemas.openxmlformats.org/officeDocument/2006/relationships/slide" Target="slides/slide99.xml"/><Relationship Id="rId127" Type="http://schemas.openxmlformats.org/officeDocument/2006/relationships/slide" Target="slides/slide10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slide" Target="slides/slide53.xml"/><Relationship Id="rId78" Type="http://schemas.openxmlformats.org/officeDocument/2006/relationships/slide" Target="slides/slide58.xml"/><Relationship Id="rId81" Type="http://schemas.openxmlformats.org/officeDocument/2006/relationships/slide" Target="slides/slide61.xml"/><Relationship Id="rId86" Type="http://schemas.openxmlformats.org/officeDocument/2006/relationships/slide" Target="slides/slide66.xml"/><Relationship Id="rId94" Type="http://schemas.openxmlformats.org/officeDocument/2006/relationships/slide" Target="slides/slide74.xml"/><Relationship Id="rId99" Type="http://schemas.openxmlformats.org/officeDocument/2006/relationships/slide" Target="slides/slide79.xml"/><Relationship Id="rId101" Type="http://schemas.openxmlformats.org/officeDocument/2006/relationships/slide" Target="slides/slide81.xml"/><Relationship Id="rId122" Type="http://schemas.openxmlformats.org/officeDocument/2006/relationships/slide" Target="slides/slide102.xml"/><Relationship Id="rId130" Type="http://schemas.openxmlformats.org/officeDocument/2006/relationships/slide" Target="slides/slide110.xml"/><Relationship Id="rId135" Type="http://schemas.openxmlformats.org/officeDocument/2006/relationships/slide" Target="slides/slide115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9.xml"/><Relationship Id="rId109" Type="http://schemas.openxmlformats.org/officeDocument/2006/relationships/slide" Target="slides/slide8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76" Type="http://schemas.openxmlformats.org/officeDocument/2006/relationships/slide" Target="slides/slide56.xml"/><Relationship Id="rId97" Type="http://schemas.openxmlformats.org/officeDocument/2006/relationships/slide" Target="slides/slide77.xml"/><Relationship Id="rId104" Type="http://schemas.openxmlformats.org/officeDocument/2006/relationships/slide" Target="slides/slide84.xml"/><Relationship Id="rId120" Type="http://schemas.openxmlformats.org/officeDocument/2006/relationships/slide" Target="slides/slide100.xml"/><Relationship Id="rId125" Type="http://schemas.openxmlformats.org/officeDocument/2006/relationships/slide" Target="slides/slide105.xml"/><Relationship Id="rId141" Type="http://schemas.openxmlformats.org/officeDocument/2006/relationships/notesMaster" Target="notesMasters/notesMaster1.xml"/><Relationship Id="rId146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1.xml"/><Relationship Id="rId92" Type="http://schemas.openxmlformats.org/officeDocument/2006/relationships/slide" Target="slides/slide7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9.xml"/><Relationship Id="rId24" Type="http://schemas.openxmlformats.org/officeDocument/2006/relationships/slide" Target="slides/slide4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66" Type="http://schemas.openxmlformats.org/officeDocument/2006/relationships/slide" Target="slides/slide46.xml"/><Relationship Id="rId87" Type="http://schemas.openxmlformats.org/officeDocument/2006/relationships/slide" Target="slides/slide67.xml"/><Relationship Id="rId110" Type="http://schemas.openxmlformats.org/officeDocument/2006/relationships/slide" Target="slides/slide90.xml"/><Relationship Id="rId115" Type="http://schemas.openxmlformats.org/officeDocument/2006/relationships/slide" Target="slides/slide95.xml"/><Relationship Id="rId131" Type="http://schemas.openxmlformats.org/officeDocument/2006/relationships/slide" Target="slides/slide111.xml"/><Relationship Id="rId136" Type="http://schemas.openxmlformats.org/officeDocument/2006/relationships/slide" Target="slides/slide116.xml"/><Relationship Id="rId61" Type="http://schemas.openxmlformats.org/officeDocument/2006/relationships/slide" Target="slides/slide41.xml"/><Relationship Id="rId82" Type="http://schemas.openxmlformats.org/officeDocument/2006/relationships/slide" Target="slides/slide62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56" Type="http://schemas.openxmlformats.org/officeDocument/2006/relationships/slide" Target="slides/slide36.xml"/><Relationship Id="rId77" Type="http://schemas.openxmlformats.org/officeDocument/2006/relationships/slide" Target="slides/slide57.xml"/><Relationship Id="rId100" Type="http://schemas.openxmlformats.org/officeDocument/2006/relationships/slide" Target="slides/slide80.xml"/><Relationship Id="rId105" Type="http://schemas.openxmlformats.org/officeDocument/2006/relationships/slide" Target="slides/slide85.xml"/><Relationship Id="rId126" Type="http://schemas.openxmlformats.org/officeDocument/2006/relationships/slide" Target="slides/slide106.xml"/><Relationship Id="rId147" Type="http://schemas.microsoft.com/office/2015/10/relationships/revisionInfo" Target="revisionInfo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1.xml"/><Relationship Id="rId72" Type="http://schemas.openxmlformats.org/officeDocument/2006/relationships/slide" Target="slides/slide52.xml"/><Relationship Id="rId93" Type="http://schemas.openxmlformats.org/officeDocument/2006/relationships/slide" Target="slides/slide73.xml"/><Relationship Id="rId98" Type="http://schemas.openxmlformats.org/officeDocument/2006/relationships/slide" Target="slides/slide78.xml"/><Relationship Id="rId121" Type="http://schemas.openxmlformats.org/officeDocument/2006/relationships/slide" Target="slides/slide101.xml"/><Relationship Id="rId14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0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2.xml"/></Relationships>
</file>

<file path=ppt/notesSlides/_rels/notesSlide10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3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4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5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6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7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8.xml"/></Relationships>
</file>

<file path=ppt/notesSlides/_rels/notesSlide10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0.xml"/></Relationships>
</file>

<file path=ppt/notesSlides/_rels/notesSlide1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1.xml"/></Relationships>
</file>

<file path=ppt/notesSlides/_rels/notesSlide1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2.xml"/></Relationships>
</file>

<file path=ppt/notesSlides/_rels/notesSlide1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3.xml"/></Relationships>
</file>

<file path=ppt/notesSlides/_rels/notesSlide1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4.xml"/></Relationships>
</file>

<file path=ppt/notesSlides/_rels/notesSlide1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5.xml"/></Relationships>
</file>

<file path=ppt/notesSlides/_rels/notesSlide1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6.xml"/></Relationships>
</file>

<file path=ppt/notesSlides/_rels/notesSlide1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7.xml"/></Relationships>
</file>

<file path=ppt/notesSlides/_rels/notesSlide1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8.xml"/></Relationships>
</file>

<file path=ppt/notesSlides/_rels/notesSlide1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2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4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7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8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0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3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4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6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7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0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2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3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4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5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6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7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8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0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2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3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4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5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6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7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8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82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388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06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348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52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264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358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8110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929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973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75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4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42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7275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411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36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425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7810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537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398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45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7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82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9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7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3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40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1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6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1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9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82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540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0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041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82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91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50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891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7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7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2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48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10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31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20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799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6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59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08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3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63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01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27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263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45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092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25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55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22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5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46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733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875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742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40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112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08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9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6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05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9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777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97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223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865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848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80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201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83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12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85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508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359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47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467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50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2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000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05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387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15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836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244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09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99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791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59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181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91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70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3359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453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81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61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6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297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22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494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91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6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923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054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1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6200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114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747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434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5447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455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226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24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71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7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639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7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284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72699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52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94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43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3607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6011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437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2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9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28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2999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53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5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34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1328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9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948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1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191000" y="4060435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0606" y="4060403"/>
            <a:ext cx="3800394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Trilogy Education Services | </a:t>
            </a:r>
          </a:p>
        </p:txBody>
      </p:sp>
    </p:spTree>
    <p:extLst>
      <p:ext uri="{BB962C8B-B14F-4D97-AF65-F5344CB8AC3E}">
        <p14:creationId xmlns:p14="http://schemas.microsoft.com/office/powerpoint/2010/main" val="31059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88872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3748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2026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073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8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299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77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5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65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theme" Target="../theme/theme19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theme" Target="../theme/theme20.xml"/><Relationship Id="rId5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7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4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5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://codepen.io/gben/pen/ZGLava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developer.mozilla.org/en-US/docs/Web/JavaScript/Reference/Global_Objects/Map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4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2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5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5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Computer Science Context</a:t>
            </a:r>
          </a:p>
        </p:txBody>
      </p:sp>
    </p:spTree>
    <p:extLst>
      <p:ext uri="{BB962C8B-B14F-4D97-AF65-F5344CB8AC3E}">
        <p14:creationId xmlns:p14="http://schemas.microsoft.com/office/powerpoint/2010/main" val="30048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Number of steps ~ Efficiency</a:t>
            </a:r>
          </a:p>
        </p:txBody>
      </p:sp>
    </p:spTree>
    <p:extLst>
      <p:ext uri="{BB962C8B-B14F-4D97-AF65-F5344CB8AC3E}">
        <p14:creationId xmlns:p14="http://schemas.microsoft.com/office/powerpoint/2010/main" val="142341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17412" name="Picture 4" descr="https://gaijininkansai.files.wordpress.com/2012/07/queue-2-blo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1" y="838200"/>
            <a:ext cx="7629237" cy="468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16560" y="5672212"/>
            <a:ext cx="8498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best remembered as similar to a movie queue. The first one in line is the first one to enter (or exit).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Queue – In Code</a:t>
            </a:r>
          </a:p>
        </p:txBody>
      </p:sp>
      <p:sp>
        <p:nvSpPr>
          <p:cNvPr id="4" name="AutoShape 2" descr="Image result for stack of b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8317"/>
            <a:ext cx="4114800" cy="5570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6044" y="990600"/>
            <a:ext cx="43155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“Queues” aren’t supported natively in Javascript.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Again, this means we need to create our own for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Queues provide two common methods: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27" y="4180955"/>
            <a:ext cx="3644101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231854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838200"/>
            <a:ext cx="850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An inefficiency emerges!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3063"/>
            <a:ext cx="6974840" cy="43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2984999"/>
            <a:ext cx="8509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Linked Lists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data structures in which each element of the list is sequentially joined to the next element.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major difference is that the list elements are not stored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contiguously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memory (i.e. they fall in different memory slots).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linked lists keep track of the position of elements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pointers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explicitly point to the “connected item”.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element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called nodes)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 both the item and the “next item’s” position.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7" y="914400"/>
            <a:ext cx="77057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8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47800"/>
            <a:ext cx="7648575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560" y="3899399"/>
            <a:ext cx="8509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Linked Lists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like trains.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car of the train not only knows its own position – but it also knows the position of the train in front of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3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Linked List – In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5" y="762001"/>
            <a:ext cx="3834245" cy="55210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0" y="990600"/>
            <a:ext cx="480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 does not include Linked Lists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when you need one…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Plenty of implementations are available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http://codepen.io/gben/pen/ZGLava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For the Lazy… </a:t>
            </a:r>
            <a:r>
              <a:rPr lang="en-US" b="0" dirty="0"/>
              <a:t>(Myself included)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03" r="28587"/>
          <a:stretch/>
        </p:blipFill>
        <p:spPr>
          <a:xfrm>
            <a:off x="509954" y="990600"/>
            <a:ext cx="8176846" cy="45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1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Pulse Check…</a:t>
            </a:r>
          </a:p>
        </p:txBody>
      </p:sp>
    </p:spTree>
    <p:extLst>
      <p:ext uri="{BB962C8B-B14F-4D97-AF65-F5344CB8AC3E}">
        <p14:creationId xmlns:p14="http://schemas.microsoft.com/office/powerpoint/2010/main" val="10777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You Be the Teacher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04057"/>
            <a:ext cx="868680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To the person, next to you, explain each of the following concepts:</a:t>
            </a:r>
          </a:p>
          <a:p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data structure?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does FIFO and LIFO stand for and mean?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Stack?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Queue?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a Linked List?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are they each different from arrays?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one disadvantage of an array?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 question: Why are we doing all this again?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1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Fewer Steps = Faster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More steps = Less Efficient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Fewer Steps =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695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Dictionaries (Maps)</a:t>
            </a:r>
          </a:p>
        </p:txBody>
      </p:sp>
    </p:spTree>
    <p:extLst>
      <p:ext uri="{BB962C8B-B14F-4D97-AF65-F5344CB8AC3E}">
        <p14:creationId xmlns:p14="http://schemas.microsoft.com/office/powerpoint/2010/main" val="300015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Dictionaries (Maps) **** (Actually Useful) ****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8727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Dictionaries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are an incredibly important data structure..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fact, they address a common situation you’ve faced in this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1" y="2571319"/>
            <a:ext cx="5059449" cy="308264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867400" y="3429000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How would you print all the pet names?</a:t>
            </a:r>
          </a:p>
        </p:txBody>
      </p:sp>
    </p:spTree>
    <p:extLst>
      <p:ext uri="{BB962C8B-B14F-4D97-AF65-F5344CB8AC3E}">
        <p14:creationId xmlns:p14="http://schemas.microsoft.com/office/powerpoint/2010/main" val="358777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Dictionaries (Maps) **** (Actually Useful) ****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8727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Dictionaries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are an incredibly important data structure..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fact, they address a common situation you’ve faced in this class.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4934707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Arrays don’t solve the problem either….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5334817"/>
            <a:ext cx="8858250" cy="754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64" y="2233490"/>
            <a:ext cx="3840249" cy="23398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9600" y="2840287"/>
            <a:ext cx="289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How would you print all the pet names?</a:t>
            </a:r>
          </a:p>
        </p:txBody>
      </p:sp>
    </p:spTree>
    <p:extLst>
      <p:ext uri="{BB962C8B-B14F-4D97-AF65-F5344CB8AC3E}">
        <p14:creationId xmlns:p14="http://schemas.microsoft.com/office/powerpoint/2010/main" val="297199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Dictionaries (Maps) **** (Actually Useful) ****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8727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solution is to use a </a:t>
            </a:r>
            <a:r>
              <a:rPr lang="en-US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dictionary (map).</a:t>
            </a:r>
          </a:p>
          <a:p>
            <a:endParaRPr lang="en-US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a way, dictionaries serve as a hybrid between objects and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can be iterated over like 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have key, value pairs like objects.</a:t>
            </a:r>
          </a:p>
          <a:p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Aaaand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it’s included in the latest version of Javascript (ES6).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5" y="4114800"/>
            <a:ext cx="4038600" cy="20392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6090" y="4800600"/>
            <a:ext cx="2895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>
                <a:latin typeface="Arial" panose="020B0604020202020204" pitchFamily="34" charset="0"/>
                <a:cs typeface="Arial" panose="020B0604020202020204" pitchFamily="34" charset="0"/>
              </a:rPr>
              <a:t>BIG DEAL!</a:t>
            </a:r>
          </a:p>
        </p:txBody>
      </p:sp>
    </p:spTree>
    <p:extLst>
      <p:ext uri="{BB962C8B-B14F-4D97-AF65-F5344CB8AC3E}">
        <p14:creationId xmlns:p14="http://schemas.microsoft.com/office/powerpoint/2010/main" val="6333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Dictionaries (Maps) **** (Actually Useful) ****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87274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Learn more about Dictionaries (Maps) in JS: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1" y="1577510"/>
            <a:ext cx="8270240" cy="35460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560" y="5562600"/>
            <a:ext cx="827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https://developer.mozilla.org/en-US/docs/Web/JavaScript/Reference/Global_Objects/Map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5781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5398" y="800100"/>
            <a:ext cx="865124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Trees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are a favorite data structure for computer scientists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Trees are a non-sequential data structure made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parent-child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relationships.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top node of a tree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root.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Trees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internal nodes and external nodes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node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ancestors and descendants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93224"/>
            <a:ext cx="5683350" cy="26672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4926834"/>
            <a:ext cx="2895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Kind of like a 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  <a:endParaRPr lang="en-US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2080" y="838200"/>
            <a:ext cx="872744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Binary Trees / Binary Search Trees (BST) are particularly useful</a:t>
            </a:r>
            <a:endParaRPr lang="en-US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nodes have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two children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 most. One on left and on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Binary Search Tree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Left-hand side is lesser number; right-hand side is the larger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Paradigm makes it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 easy to insert, search, and delete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7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Binary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38200"/>
            <a:ext cx="7435378" cy="47636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577228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Binary search trees are extremely efficient for searching.  </a:t>
            </a:r>
          </a:p>
        </p:txBody>
      </p:sp>
    </p:spTree>
    <p:extLst>
      <p:ext uri="{BB962C8B-B14F-4D97-AF65-F5344CB8AC3E}">
        <p14:creationId xmlns:p14="http://schemas.microsoft.com/office/powerpoint/2010/main" val="10110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Binary Search Trees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838200"/>
            <a:ext cx="8839200" cy="447708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5448709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https://www.npmjs.com/package/binary-search-tree</a:t>
            </a:r>
          </a:p>
        </p:txBody>
      </p:sp>
    </p:spTree>
    <p:extLst>
      <p:ext uri="{BB962C8B-B14F-4D97-AF65-F5344CB8AC3E}">
        <p14:creationId xmlns:p14="http://schemas.microsoft.com/office/powerpoint/2010/main" val="34041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step is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the computer.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computations boil down to a handful of “basic steps”.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Arithmetic (+, *,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Assignment (</a:t>
            </a: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var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x = 42;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Boolean tests (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x === 42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Reading from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from memory</a:t>
            </a:r>
          </a:p>
        </p:txBody>
      </p:sp>
    </p:spTree>
    <p:extLst>
      <p:ext uri="{BB962C8B-B14F-4D97-AF65-F5344CB8AC3E}">
        <p14:creationId xmlns:p14="http://schemas.microsoft.com/office/powerpoint/2010/main" val="109182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Back to Projects!</a:t>
            </a:r>
          </a:p>
        </p:txBody>
      </p:sp>
    </p:spTree>
    <p:extLst>
      <p:ext uri="{BB962C8B-B14F-4D97-AF65-F5344CB8AC3E}">
        <p14:creationId xmlns:p14="http://schemas.microsoft.com/office/powerpoint/2010/main" val="132723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Each of these counts as a step. </a:t>
            </a:r>
          </a:p>
        </p:txBody>
      </p:sp>
    </p:spTree>
    <p:extLst>
      <p:ext uri="{BB962C8B-B14F-4D97-AF65-F5344CB8AC3E}">
        <p14:creationId xmlns:p14="http://schemas.microsoft.com/office/powerpoint/2010/main" val="34842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What’s a “step”?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Fewer Steps = Faster Code</a:t>
            </a:r>
          </a:p>
        </p:txBody>
      </p:sp>
    </p:spTree>
    <p:extLst>
      <p:ext uri="{BB962C8B-B14F-4D97-AF65-F5344CB8AC3E}">
        <p14:creationId xmlns:p14="http://schemas.microsoft.com/office/powerpoint/2010/main" val="243704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Pop Quiz (!)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Which function is more efficient?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049" y="2228746"/>
            <a:ext cx="5675900" cy="2400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5134303"/>
            <a:ext cx="868680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(Which has fewer instructions?)</a:t>
            </a:r>
          </a:p>
        </p:txBody>
      </p:sp>
    </p:spTree>
    <p:extLst>
      <p:ext uri="{BB962C8B-B14F-4D97-AF65-F5344CB8AC3E}">
        <p14:creationId xmlns:p14="http://schemas.microsoft.com/office/powerpoint/2010/main" val="408786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Count the instructions!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=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1 instruction</a:t>
            </a:r>
          </a:p>
        </p:txBody>
      </p:sp>
    </p:spTree>
    <p:extLst>
      <p:ext uri="{BB962C8B-B14F-4D97-AF65-F5344CB8AC3E}">
        <p14:creationId xmlns:p14="http://schemas.microsoft.com/office/powerpoint/2010/main" val="8841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Count Instructions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 = 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</a:p>
          <a:p>
            <a:pPr algn="ctr"/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(n =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list.length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)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16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582" y="1295400"/>
            <a:ext cx="83888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“Computer Science Fundamentals”</a:t>
            </a:r>
          </a:p>
        </p:txBody>
      </p:sp>
      <p:pic>
        <p:nvPicPr>
          <p:cNvPr id="1026" name="Picture 2" descr="http://static6.businessinsider.com/image/52fbae78eab8eaa74e5439ee-480/dr-evil-air-quotes-la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2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>
            <a:normAutofit/>
          </a:bodyPr>
          <a:lstStyle/>
          <a:p>
            <a:r>
              <a:rPr lang="en-US" dirty="0"/>
              <a:t>The Verdict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list_names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isn’t bad…</a:t>
            </a:r>
          </a:p>
        </p:txBody>
      </p:sp>
    </p:spTree>
    <p:extLst>
      <p:ext uri="{BB962C8B-B14F-4D97-AF65-F5344CB8AC3E}">
        <p14:creationId xmlns:p14="http://schemas.microsoft.com/office/powerpoint/2010/main" val="8710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27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 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executes one instruction…</a:t>
            </a:r>
          </a:p>
        </p:txBody>
      </p:sp>
    </p:spTree>
    <p:extLst>
      <p:ext uri="{BB962C8B-B14F-4D97-AF65-F5344CB8AC3E}">
        <p14:creationId xmlns:p14="http://schemas.microsoft.com/office/powerpoint/2010/main" val="353247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…No matter how long our array is</a:t>
            </a:r>
          </a:p>
        </p:txBody>
      </p:sp>
    </p:spTree>
    <p:extLst>
      <p:ext uri="{BB962C8B-B14F-4D97-AF65-F5344CB8AC3E}">
        <p14:creationId xmlns:p14="http://schemas.microsoft.com/office/powerpoint/2010/main" val="40367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752600"/>
            <a:ext cx="8837632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181600"/>
            <a:ext cx="8686800" cy="186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takes same amount of time on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needs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605087"/>
            <a:ext cx="7334250" cy="16478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4958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 item</a:t>
            </a:r>
            <a:endParaRPr lang="en-US" sz="3200" b="1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console.log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fast…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43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…but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free.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Longer arrays = more time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Computer Science “Fundamentals”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Isn’t about “easy” computer science stuff.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Rather, it’s about the “fundamental” concepts that underlie all of the work we’ve been doing to date.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biggest takeaway is to understand that there are different tools to increase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060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 = Double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Triple array length = Triple time</a:t>
            </a:r>
          </a:p>
        </p:txBody>
      </p:sp>
    </p:spTree>
    <p:extLst>
      <p:ext uri="{BB962C8B-B14F-4D97-AF65-F5344CB8AC3E}">
        <p14:creationId xmlns:p14="http://schemas.microsoft.com/office/powerpoint/2010/main" val="10131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9097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running time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scale differently.</a:t>
            </a:r>
          </a:p>
        </p:txBody>
      </p:sp>
    </p:spTree>
    <p:extLst>
      <p:ext uri="{BB962C8B-B14F-4D97-AF65-F5344CB8AC3E}">
        <p14:creationId xmlns:p14="http://schemas.microsoft.com/office/powerpoint/2010/main" val="28673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Time complexity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= Rate at which algorithm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slows 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as input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</a:p>
        </p:txBody>
      </p:sp>
    </p:spTree>
    <p:extLst>
      <p:ext uri="{BB962C8B-B14F-4D97-AF65-F5344CB8AC3E}">
        <p14:creationId xmlns:p14="http://schemas.microsoft.com/office/powerpoint/2010/main" val="407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one instruction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does not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slow for larger inputs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In other words…</a:t>
            </a:r>
          </a:p>
        </p:txBody>
      </p:sp>
    </p:spTree>
    <p:extLst>
      <p:ext uri="{BB962C8B-B14F-4D97-AF65-F5344CB8AC3E}">
        <p14:creationId xmlns:p14="http://schemas.microsoft.com/office/powerpoint/2010/main" val="32021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 running time of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head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constant.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takes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instructions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5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depends on array</a:t>
            </a:r>
          </a:p>
        </p:txBody>
      </p:sp>
    </p:spTree>
    <p:extLst>
      <p:ext uri="{BB962C8B-B14F-4D97-AF65-F5344CB8AC3E}">
        <p14:creationId xmlns:p14="http://schemas.microsoft.com/office/powerpoint/2010/main" val="247902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Why Cover This?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004" y="1066800"/>
            <a:ext cx="85671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These concepts sometimes appear in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coding interviews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When inheriting large code-bases you may be tasked to “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optimize” code efficiency.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computational challenges here forces you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deepen your understanding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675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Double array length, double time</a:t>
            </a:r>
          </a:p>
          <a:p>
            <a:pPr algn="ctr"/>
            <a:r>
              <a:rPr lang="en-US" sz="4200" i="1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855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Quantifying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increases linearly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with array length.</a:t>
            </a:r>
          </a:p>
        </p:txBody>
      </p:sp>
    </p:spTree>
    <p:extLst>
      <p:ext uri="{BB962C8B-B14F-4D97-AF65-F5344CB8AC3E}">
        <p14:creationId xmlns:p14="http://schemas.microsoft.com/office/powerpoint/2010/main" val="22993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Big O Notation</a:t>
            </a:r>
          </a:p>
        </p:txBody>
      </p:sp>
    </p:spTree>
    <p:extLst>
      <p:ext uri="{BB962C8B-B14F-4D97-AF65-F5344CB8AC3E}">
        <p14:creationId xmlns:p14="http://schemas.microsoft.com/office/powerpoint/2010/main" val="31551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O notation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lets us describe how running time scales when we increase the input size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Denoted with a big O, and the “growth factor” in parentheses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running time never grows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gets bigger as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gets bigger</a:t>
            </a:r>
          </a:p>
        </p:txBody>
      </p:sp>
    </p:spTree>
    <p:extLst>
      <p:ext uri="{BB962C8B-B14F-4D97-AF65-F5344CB8AC3E}">
        <p14:creationId xmlns:p14="http://schemas.microsoft.com/office/powerpoint/2010/main" val="184004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There are other Big O “classes”</a:t>
            </a:r>
          </a:p>
        </p:txBody>
      </p:sp>
    </p:spTree>
    <p:extLst>
      <p:ext uri="{BB962C8B-B14F-4D97-AF65-F5344CB8AC3E}">
        <p14:creationId xmlns:p14="http://schemas.microsoft.com/office/powerpoint/2010/main" val="33437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1" y="1634338"/>
            <a:ext cx="8977138" cy="3589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54102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steps for each of the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items in </a:t>
            </a:r>
            <a:r>
              <a:rPr lang="en-US" sz="3200" dirty="0">
                <a:latin typeface="Courier Final Draft" panose="02000409000000000000" pitchFamily="49" charset="0"/>
                <a:cs typeface="Arial" panose="020B0604020202020204" pitchFamily="34" charset="0"/>
              </a:rPr>
              <a:t>list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(!)</a:t>
            </a:r>
            <a:endParaRPr lang="en-US" sz="3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2x length = 4x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3x length = 9x time</a:t>
            </a:r>
          </a:p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nx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length = 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2291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Running time grows as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of input </a:t>
            </a:r>
          </a:p>
        </p:txBody>
      </p:sp>
    </p:spTree>
    <p:extLst>
      <p:ext uri="{BB962C8B-B14F-4D97-AF65-F5344CB8AC3E}">
        <p14:creationId xmlns:p14="http://schemas.microsoft.com/office/powerpoint/2010/main" val="80672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time complexity”</a:t>
            </a:r>
            <a:endParaRPr lang="en-US" sz="42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6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MAJOR INSIGHT</a:t>
            </a:r>
          </a:p>
        </p:txBody>
      </p:sp>
    </p:spTree>
    <p:extLst>
      <p:ext uri="{BB962C8B-B14F-4D97-AF65-F5344CB8AC3E}">
        <p14:creationId xmlns:p14="http://schemas.microsoft.com/office/powerpoint/2010/main" val="2468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582" y="1143000"/>
            <a:ext cx="8080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My goal is to give you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terminology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concepts.</a:t>
            </a:r>
          </a:p>
          <a:p>
            <a:endParaRPr lang="en-U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Enough insight that you can understand the context of interview questions that come your way.</a:t>
            </a:r>
          </a:p>
          <a:p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And… to encourage those of you into math to take a second look.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NOT COINCIDENCE!</a:t>
            </a:r>
          </a:p>
        </p:txBody>
      </p:sp>
    </p:spTree>
    <p:extLst>
      <p:ext uri="{BB962C8B-B14F-4D97-AF65-F5344CB8AC3E}">
        <p14:creationId xmlns:p14="http://schemas.microsoft.com/office/powerpoint/2010/main" val="40178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nested </a:t>
            </a:r>
            <a:r>
              <a:rPr lang="en-US" sz="4200" dirty="0">
                <a:latin typeface="Courier Final Draft" panose="02000409000000000000" pitchFamily="49" charset="0"/>
                <a:cs typeface="Arial" panose="020B0604020202020204" pitchFamily="34" charset="0"/>
              </a:rPr>
              <a:t>for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loops ~ 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539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One more…</a:t>
            </a:r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183939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How fast is binary search?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990600"/>
            <a:ext cx="4705350" cy="39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686800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Is it…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O(n</a:t>
            </a:r>
            <a:r>
              <a:rPr lang="en-US" sz="4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Something else?...</a:t>
            </a:r>
          </a:p>
        </p:txBody>
      </p:sp>
    </p:spTree>
    <p:extLst>
      <p:ext uri="{BB962C8B-B14F-4D97-AF65-F5344CB8AC3E}">
        <p14:creationId xmlns:p14="http://schemas.microsoft.com/office/powerpoint/2010/main" val="379177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Something else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endParaRPr lang="en-US" sz="4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1907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3160922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Binary search this array by hand, for 3, then 9.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Count the steps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2" y="2301193"/>
            <a:ext cx="8127585" cy="7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3 steps.</a:t>
            </a:r>
          </a:p>
        </p:txBody>
      </p:sp>
    </p:spTree>
    <p:extLst>
      <p:ext uri="{BB962C8B-B14F-4D97-AF65-F5344CB8AC3E}">
        <p14:creationId xmlns:p14="http://schemas.microsoft.com/office/powerpoint/2010/main" val="6335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Add the digits 11-20. Repeat.</a:t>
            </a:r>
          </a:p>
        </p:txBody>
      </p:sp>
    </p:spTree>
    <p:extLst>
      <p:ext uri="{BB962C8B-B14F-4D97-AF65-F5344CB8AC3E}">
        <p14:creationId xmlns:p14="http://schemas.microsoft.com/office/powerpoint/2010/main" val="15024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6882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steps (!)</a:t>
            </a:r>
          </a:p>
        </p:txBody>
      </p:sp>
    </p:spTree>
    <p:extLst>
      <p:ext uri="{BB962C8B-B14F-4D97-AF65-F5344CB8AC3E}">
        <p14:creationId xmlns:p14="http://schemas.microsoft.com/office/powerpoint/2010/main" val="28532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faster than linear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2x running time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(input size)</a:t>
            </a:r>
            <a:r>
              <a:rPr lang="en-US" sz="4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~ 3x running time</a:t>
            </a:r>
          </a:p>
          <a:p>
            <a:pPr algn="ctr"/>
            <a:endParaRPr lang="en-US" sz="4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5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This is called O(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n).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05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n = how many times do I divide n by two to get to 1?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42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 8?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9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8 / 2 = 4 (1)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4 / 2 = 2 (2)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2 / 2 = 1 (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0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 8 = 3</a:t>
            </a:r>
          </a:p>
          <a:p>
            <a:pPr algn="ctr"/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2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But if this is confusing…</a:t>
            </a:r>
          </a:p>
        </p:txBody>
      </p:sp>
    </p:spTree>
    <p:extLst>
      <p:ext uri="{BB962C8B-B14F-4D97-AF65-F5344CB8AC3E}">
        <p14:creationId xmlns:p14="http://schemas.microsoft.com/office/powerpoint/2010/main" val="379697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Logarithm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Don’t worry about it.</a:t>
            </a:r>
            <a:endParaRPr lang="en-US" sz="4200" b="1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1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Big O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head ~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O(1)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“1”—i.e., 2x input size -&gt; 1x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list_items</a:t>
            </a:r>
            <a:r>
              <a:rPr lang="en-US" sz="2400" dirty="0">
                <a:latin typeface="Courier Final Draft" panose="02000409000000000000" pitchFamily="49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~ O(n)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“n”—i.e., 2x input size -&gt; 2x running time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find_duplicates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—i.e., 2x input size -&gt; 4x running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Final Draft" panose="02000409000000000000" pitchFamily="49" charset="0"/>
                <a:cs typeface="Arial" panose="020B0604020202020204" pitchFamily="34" charset="0"/>
              </a:rPr>
              <a:t>binary_search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~ O(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Grows like “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n”—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(input size)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2x running time</a:t>
            </a:r>
            <a:endParaRPr lang="en-US" sz="2400" baseline="30000" dirty="0">
              <a:latin typeface="Courier Final Draft" panose="020004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We talk a lot about “efficiency”.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Comparisons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1143000"/>
            <a:ext cx="59721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5577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 (Tricky Question)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a data structure?</a:t>
            </a:r>
          </a:p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(And what is an example?)</a:t>
            </a:r>
          </a:p>
        </p:txBody>
      </p:sp>
    </p:spTree>
    <p:extLst>
      <p:ext uri="{BB962C8B-B14F-4D97-AF65-F5344CB8AC3E}">
        <p14:creationId xmlns:p14="http://schemas.microsoft.com/office/powerpoint/2010/main" val="4640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 (Tricky Question)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Before we answer that…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Code = Data. Data is Saved.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57" y="2112862"/>
            <a:ext cx="31242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325841"/>
            <a:ext cx="405765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7" y="2921832"/>
            <a:ext cx="4495800" cy="781050"/>
          </a:xfrm>
          <a:prstGeom prst="rect">
            <a:avLst/>
          </a:prstGeom>
        </p:spPr>
      </p:pic>
      <p:pic>
        <p:nvPicPr>
          <p:cNvPr id="5122" name="Picture 2" descr="http://global.qlik.com/~/media/Images/Products/chips_bigdata.ashx?h=195&amp;w=3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557" y="3657600"/>
            <a:ext cx="4238625" cy="274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nt Arrow 7"/>
          <p:cNvSpPr/>
          <p:nvPr/>
        </p:nvSpPr>
        <p:spPr>
          <a:xfrm rot="5400000">
            <a:off x="5176510" y="1622652"/>
            <a:ext cx="2362200" cy="235202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837021"/>
            <a:ext cx="2066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we write…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51727" y="6009771"/>
            <a:ext cx="3002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Gets saved in memory…</a:t>
            </a:r>
          </a:p>
        </p:txBody>
      </p:sp>
    </p:spTree>
    <p:extLst>
      <p:ext uri="{BB962C8B-B14F-4D97-AF65-F5344CB8AC3E}">
        <p14:creationId xmlns:p14="http://schemas.microsoft.com/office/powerpoint/2010/main" val="41543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Different Ways to Save…</a:t>
            </a:r>
          </a:p>
        </p:txBody>
      </p:sp>
      <p:pic>
        <p:nvPicPr>
          <p:cNvPr id="9218" name="Picture 2" descr="http://geeksforgeeks.org/wp-content/uploads/MemoryAlignment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2824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32212" y="5727836"/>
            <a:ext cx="827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Memory can be visualized as slots. Data is then allotted into these slots.</a:t>
            </a:r>
          </a:p>
        </p:txBody>
      </p:sp>
    </p:spTree>
    <p:extLst>
      <p:ext uri="{BB962C8B-B14F-4D97-AF65-F5344CB8AC3E}">
        <p14:creationId xmlns:p14="http://schemas.microsoft.com/office/powerpoint/2010/main" val="22851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Memory on My Mind</a:t>
            </a:r>
          </a:p>
        </p:txBody>
      </p:sp>
      <p:pic>
        <p:nvPicPr>
          <p:cNvPr id="10242" name="Picture 2" descr="http://www.qnx.com/developers/docs/6.5.0_sp1/topic/com.qnx.doc.ide.userguide/images/pic2Fmemory_AboutVirtualMem_.xml_d103146e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6" y="838200"/>
            <a:ext cx="8548972" cy="4191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1337" y="5182372"/>
            <a:ext cx="8548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code as a whole takes some of these slots of memory.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variable data itself also takes slots of memory.</a:t>
            </a:r>
          </a:p>
        </p:txBody>
      </p:sp>
    </p:spTree>
    <p:extLst>
      <p:ext uri="{BB962C8B-B14F-4D97-AF65-F5344CB8AC3E}">
        <p14:creationId xmlns:p14="http://schemas.microsoft.com/office/powerpoint/2010/main" val="138026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Saving to Memory…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76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45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45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537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537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06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06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029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29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821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21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90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90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29145"/>
            <a:ext cx="3514725" cy="118110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3733800" y="1371600"/>
            <a:ext cx="2590800" cy="76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62363" y="1974272"/>
            <a:ext cx="2590800" cy="762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90874" y="6946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1519" y="6914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9248" y="1225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49728" y="1846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9240" y="3089618"/>
            <a:ext cx="552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time we declare or instantiate a variable, we 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saving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data to memory.</a:t>
            </a:r>
          </a:p>
        </p:txBody>
      </p:sp>
    </p:spTree>
    <p:extLst>
      <p:ext uri="{BB962C8B-B14F-4D97-AF65-F5344CB8AC3E}">
        <p14:creationId xmlns:p14="http://schemas.microsoft.com/office/powerpoint/2010/main" val="324252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Retrieving from Memory…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76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45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45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537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537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06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06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029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29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821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21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90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90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29145"/>
            <a:ext cx="3514725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5103481"/>
            <a:ext cx="5410200" cy="6404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890874" y="6946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1519" y="6914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9248" y="12250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49728" y="18460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029200" y="2173432"/>
            <a:ext cx="1524001" cy="289040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509963" y="1594366"/>
            <a:ext cx="2592964" cy="342945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240" y="3089618"/>
            <a:ext cx="3693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we reference these variables in our code, we are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retrieving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from memory. </a:t>
            </a:r>
          </a:p>
        </p:txBody>
      </p:sp>
    </p:spTree>
    <p:extLst>
      <p:ext uri="{BB962C8B-B14F-4D97-AF65-F5344CB8AC3E}">
        <p14:creationId xmlns:p14="http://schemas.microsoft.com/office/powerpoint/2010/main" val="40379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Growing Data = Growing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686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applications grow and we begin to incorporate larger quantities of information with inter-relationships…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simple operations of saving, retrieving,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Become a lot more intensive (both time-wise and CPU processing wise).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Don’t let the simplicity fool you!</a:t>
            </a:r>
          </a:p>
        </p:txBody>
      </p:sp>
    </p:spTree>
    <p:extLst>
      <p:ext uri="{BB962C8B-B14F-4D97-AF65-F5344CB8AC3E}">
        <p14:creationId xmlns:p14="http://schemas.microsoft.com/office/powerpoint/2010/main" val="12811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i="1" dirty="0">
                <a:latin typeface="Arial" panose="020B0604020202020204" pitchFamily="34" charset="0"/>
                <a:cs typeface="Arial" panose="020B0604020202020204" pitchFamily="34" charset="0"/>
              </a:rPr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40364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Building Devices</a:t>
            </a:r>
          </a:p>
        </p:txBody>
      </p:sp>
      <p:pic>
        <p:nvPicPr>
          <p:cNvPr id="11268" name="Picture 4" descr="Fitbit Surge, 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895350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Main PCB 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28750"/>
            <a:ext cx="4419600" cy="29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2571750"/>
            <a:ext cx="990600" cy="838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4392243"/>
            <a:ext cx="4366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You have 1 MB. Use it wisely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1307753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Fitbit Surge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876462" y="3562350"/>
            <a:ext cx="181438" cy="88069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5346371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Devices inherently have limited memory because of space requirements – making efficiency decisions critical</a:t>
            </a:r>
          </a:p>
        </p:txBody>
      </p:sp>
    </p:spTree>
    <p:extLst>
      <p:ext uri="{BB962C8B-B14F-4D97-AF65-F5344CB8AC3E}">
        <p14:creationId xmlns:p14="http://schemas.microsoft.com/office/powerpoint/2010/main" val="31178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Retrieving from Memory…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74676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45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745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537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537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06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06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11291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0" y="17387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02927" y="2348345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02927" y="2961409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82146" y="35779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82146" y="41875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89073" y="4797136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9073" y="54102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90874" y="694692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1519" y="691444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11250" y="1225034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Mammal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51955" y="184609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86" y="1181099"/>
            <a:ext cx="3981999" cy="340129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55479" y="245650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Sammy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09663" y="30473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66305" y="1272995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16039" y="1854238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69019" y="247189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43862" y="310778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97348" y="1394311"/>
            <a:ext cx="358131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197348" y="1611549"/>
            <a:ext cx="358131" cy="4119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197348" y="2190633"/>
            <a:ext cx="358131" cy="4119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206324" y="2707896"/>
            <a:ext cx="358131" cy="4119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359132" y="368033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185454" y="3354311"/>
            <a:ext cx="358131" cy="4119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6148664" y="1475818"/>
            <a:ext cx="18614" cy="4657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6465" y="1566756"/>
            <a:ext cx="9376" cy="85350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081468" y="1554424"/>
            <a:ext cx="44179" cy="221185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409511" y="1607107"/>
            <a:ext cx="14499" cy="150325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69240" y="4927937"/>
            <a:ext cx="4455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 simple objects, require memory to keep track of numerous relationships in memory.</a:t>
            </a:r>
          </a:p>
        </p:txBody>
      </p:sp>
    </p:spTree>
    <p:extLst>
      <p:ext uri="{BB962C8B-B14F-4D97-AF65-F5344CB8AC3E}">
        <p14:creationId xmlns:p14="http://schemas.microsoft.com/office/powerpoint/2010/main" val="24513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a data structure?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 way of storing data so that it can be used efficiently by the computer or browser.</a:t>
            </a:r>
          </a:p>
        </p:txBody>
      </p:sp>
    </p:spTree>
    <p:extLst>
      <p:ext uri="{BB962C8B-B14F-4D97-AF65-F5344CB8AC3E}">
        <p14:creationId xmlns:p14="http://schemas.microsoft.com/office/powerpoint/2010/main" val="280439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a data structure?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They are built upon simpler primitive data types (like variables)</a:t>
            </a:r>
          </a:p>
        </p:txBody>
      </p:sp>
    </p:spTree>
    <p:extLst>
      <p:ext uri="{BB962C8B-B14F-4D97-AF65-F5344CB8AC3E}">
        <p14:creationId xmlns:p14="http://schemas.microsoft.com/office/powerpoint/2010/main" val="410997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a data structure?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86868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They are non-opinionated, in the sense, that they are </a:t>
            </a:r>
            <a:r>
              <a:rPr lang="en-US" sz="3200" i="1" u="sng" dirty="0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responsible for holding the data.  </a:t>
            </a:r>
          </a:p>
        </p:txBody>
      </p:sp>
    </p:spTree>
    <p:extLst>
      <p:ext uri="{BB962C8B-B14F-4D97-AF65-F5344CB8AC3E}">
        <p14:creationId xmlns:p14="http://schemas.microsoft.com/office/powerpoint/2010/main" val="29962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905000"/>
            <a:ext cx="868680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Data Structure: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819400"/>
            <a:ext cx="86868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3962400"/>
            <a:ext cx="8382000" cy="62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17606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26136"/>
            <a:ext cx="8715375" cy="232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240" y="3190875"/>
            <a:ext cx="358140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57200" y="2991682"/>
            <a:ext cx="450596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Arrays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are the simplest data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includes it natively.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most languages, arrays do not allow mixing of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most languages, arrays are not extendable. (They are fixed sizes)</a:t>
            </a:r>
          </a:p>
        </p:txBody>
      </p:sp>
    </p:spTree>
    <p:extLst>
      <p:ext uri="{BB962C8B-B14F-4D97-AF65-F5344CB8AC3E}">
        <p14:creationId xmlns:p14="http://schemas.microsoft.com/office/powerpoint/2010/main" val="20358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8229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most languages (non-Javascript), arrays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meaning that upon declaration, the length of the array is fixed.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Javascript, we can easily add elements using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.push method().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3729230"/>
            <a:ext cx="850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 for You</a:t>
            </a: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.push adds elements to which side of the array?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727" t="16394" r="16065" b="19958"/>
          <a:stretch/>
        </p:blipFill>
        <p:spPr>
          <a:xfrm>
            <a:off x="2308860" y="4538950"/>
            <a:ext cx="4724400" cy="14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838200"/>
            <a:ext cx="82296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most languages (non-Javascript), arrays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immutable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meaning that upon declaration, the length of the array is fixed.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Javascript, we can easily add elements using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.push method().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3729230"/>
            <a:ext cx="850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Question for You</a:t>
            </a: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.push adds elements to which side of the array?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727" t="16394" r="16065" b="19958"/>
          <a:stretch/>
        </p:blipFill>
        <p:spPr>
          <a:xfrm>
            <a:off x="2308860" y="4538950"/>
            <a:ext cx="4724400" cy="147924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>
            <a:off x="7141210" y="4856480"/>
            <a:ext cx="838200" cy="422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What does “efficient”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686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What, </a:t>
            </a:r>
            <a:r>
              <a:rPr lang="en-US" sz="4200" i="1" dirty="0">
                <a:latin typeface="Arial" panose="020B0604020202020204" pitchFamily="34" charset="0"/>
                <a:cs typeface="Arial" panose="020B0604020202020204" pitchFamily="34" charset="0"/>
              </a:rPr>
              <a:t>exactly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, does “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z="4200" dirty="0">
                <a:latin typeface="Arial" panose="020B0604020202020204" pitchFamily="34" charset="0"/>
                <a:cs typeface="Arial" panose="020B0604020202020204" pitchFamily="34" charset="0"/>
              </a:rPr>
              <a:t>” mean?</a:t>
            </a:r>
            <a:endParaRPr lang="en-US" sz="4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9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1019080"/>
            <a:ext cx="850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Question for You</a:t>
            </a:r>
            <a:b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we add an element to the beginning of the array?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9727" t="16394" r="16065" b="19958"/>
          <a:stretch/>
        </p:blipFill>
        <p:spPr>
          <a:xfrm>
            <a:off x="2308860" y="1981200"/>
            <a:ext cx="4724400" cy="147924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 rot="10800000">
            <a:off x="1371600" y="2377695"/>
            <a:ext cx="838200" cy="4220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2170" y="914400"/>
            <a:ext cx="850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Unshift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446332"/>
            <a:ext cx="4572000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" y="3344321"/>
            <a:ext cx="8934450" cy="21621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3843" y="2851790"/>
            <a:ext cx="850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What’s really happening…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560" y="838200"/>
            <a:ext cx="850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>
                <a:latin typeface="Arial" panose="020B0604020202020204" pitchFamily="34" charset="0"/>
                <a:cs typeface="Arial" panose="020B0604020202020204" pitchFamily="34" charset="0"/>
              </a:rPr>
              <a:t>An inefficiency emerges!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23063"/>
            <a:ext cx="6974840" cy="43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Stacks / Queues</a:t>
            </a:r>
          </a:p>
        </p:txBody>
      </p:sp>
    </p:spTree>
    <p:extLst>
      <p:ext uri="{BB962C8B-B14F-4D97-AF65-F5344CB8AC3E}">
        <p14:creationId xmlns:p14="http://schemas.microsoft.com/office/powerpoint/2010/main" val="21098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Data Structures = Abstractions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143000"/>
            <a:ext cx="8686800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Going forward, treat each of the following data structures as </a:t>
            </a:r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concepts.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These are paradigmatic ways of organizing data that are commonly seen in code.</a:t>
            </a:r>
          </a:p>
        </p:txBody>
      </p:sp>
    </p:spTree>
    <p:extLst>
      <p:ext uri="{BB962C8B-B14F-4D97-AF65-F5344CB8AC3E}">
        <p14:creationId xmlns:p14="http://schemas.microsoft.com/office/powerpoint/2010/main" val="36160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4855155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3106" y="3635955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3106" y="2438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3106" y="1295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3585" y="51269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3397" y="390774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517" y="269712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2368" y="160464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4" name="Up Arrow 13"/>
          <p:cNvSpPr/>
          <p:nvPr/>
        </p:nvSpPr>
        <p:spPr>
          <a:xfrm>
            <a:off x="8534400" y="1604648"/>
            <a:ext cx="457200" cy="43173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6200000">
            <a:off x="8329927" y="473449"/>
            <a:ext cx="457200" cy="9394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5374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Stacks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another common data structure.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similar to arrays in that they are a sequenced order of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difference is they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only allow access to the top element.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data structures obey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“LIFO” (Last-in-first-out)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that new elements are placed at the top and removed from the 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Stacks are an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abstraction 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how data can be arranged.</a:t>
            </a:r>
          </a:p>
        </p:txBody>
      </p:sp>
    </p:spTree>
    <p:extLst>
      <p:ext uri="{BB962C8B-B14F-4D97-AF65-F5344CB8AC3E}">
        <p14:creationId xmlns:p14="http://schemas.microsoft.com/office/powerpoint/2010/main" val="30218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5374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Stacks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another common data structure.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similar to arrays in that they are a sequenced order of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difference is they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only allow access to the top element.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data structures obey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“LIFO” (Last-in-first-out)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that new elements are placed at the top and removed from the 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Stacks are an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abstraction 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how data can be arranged.</a:t>
            </a:r>
          </a:p>
        </p:txBody>
      </p:sp>
      <p:sp>
        <p:nvSpPr>
          <p:cNvPr id="4" name="AutoShape 2" descr="Image result for stack of b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90" name="Picture 6" descr="http://images.clipartpanda.com/stack-of-books-images-book-stack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057400"/>
            <a:ext cx="3125487" cy="36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1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4" name="AutoShape 2" descr="Image result for stack of b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8317"/>
            <a:ext cx="8714041" cy="3849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6560" y="4648200"/>
            <a:ext cx="8498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Last in First Out: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Items added to the top. Removed from the top</a:t>
            </a: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Stacks – In Code</a:t>
            </a:r>
          </a:p>
        </p:txBody>
      </p:sp>
      <p:sp>
        <p:nvSpPr>
          <p:cNvPr id="4" name="AutoShape 2" descr="Image result for stack of boo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98317"/>
            <a:ext cx="4114800" cy="55703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76044" y="832355"/>
            <a:ext cx="43155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“Stacks” aren’t supported natively in Javascript.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utilize this structure, one needs to create the class themselves.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you’ve created a class you can create and utilize these structures in your code.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727" y="4180955"/>
            <a:ext cx="3644101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653854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4855155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3106" y="3635955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3106" y="2438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3106" y="12954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43585" y="512694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43397" y="390774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5517" y="269712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2368" y="160464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4" name="Up Arrow 13"/>
          <p:cNvSpPr/>
          <p:nvPr/>
        </p:nvSpPr>
        <p:spPr>
          <a:xfrm rot="10800000">
            <a:off x="8534400" y="1604648"/>
            <a:ext cx="457200" cy="43173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16200000">
            <a:off x="8305800" y="565128"/>
            <a:ext cx="457200" cy="9394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6560" y="838200"/>
            <a:ext cx="53746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Queues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another common data structure.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They are similar to arrays in that they are a sequenced order of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difference is they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only allow access to the first element.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data structures obey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“FIFO” (First-in-first-out)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means that new elements are placed at the “back” but that the “first” element is removed from the front.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Queue are an 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abstraction </a:t>
            </a:r>
            <a:r>
              <a:rPr lang="en-US" sz="2000" i="1" u="sng" dirty="0">
                <a:latin typeface="Arial" panose="020B0604020202020204" pitchFamily="34" charset="0"/>
                <a:cs typeface="Arial" panose="020B0604020202020204" pitchFamily="34" charset="0"/>
              </a:rPr>
              <a:t>for how data can be arranged.</a:t>
            </a:r>
          </a:p>
        </p:txBody>
      </p:sp>
    </p:spTree>
    <p:extLst>
      <p:ext uri="{BB962C8B-B14F-4D97-AF65-F5344CB8AC3E}">
        <p14:creationId xmlns:p14="http://schemas.microsoft.com/office/powerpoint/2010/main" val="187610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U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heme" id="{3E61B1EA-1310-46A0-B6DA-7DD1D9358867}" vid="{58FA67FA-40E8-458F-BB6E-1B9C39E99343}"/>
    </a:ext>
  </a:extLst>
</a:theme>
</file>

<file path=ppt/theme/theme18.xml><?xml version="1.0" encoding="utf-8"?>
<a:theme xmlns:a="http://schemas.openxmlformats.org/drawingml/2006/main" name="5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_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CF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F_Theme" id="{C83D9D28-1503-46AE-95A4-A6562110F3ED}" vid="{FD728935-2AB7-4AA8-96A9-760B0AD71397}"/>
    </a:ext>
  </a:extLst>
</a:theme>
</file>

<file path=ppt/theme/theme5.xml><?xml version="1.0" encoding="utf-8"?>
<a:theme xmlns:a="http://schemas.openxmlformats.org/drawingml/2006/main" name="2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UCLA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A_Theme" id="{A2431CA4-1044-4929-B4FB-86CA7663FF6A}" vid="{CE460097-7887-443E-823B-A8F2C5D701C7}"/>
    </a:ext>
  </a:extLst>
</a:theme>
</file>

<file path=ppt/theme/theme9.xml><?xml version="1.0" encoding="utf-8"?>
<a:theme xmlns:a="http://schemas.openxmlformats.org/drawingml/2006/main" name="3_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12377</TotalTime>
  <Words>2597</Words>
  <Application>Microsoft Office PowerPoint</Application>
  <PresentationFormat>On-screen Show (4:3)</PresentationFormat>
  <Paragraphs>561</Paragraphs>
  <Slides>120</Slides>
  <Notes>119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120</vt:i4>
      </vt:variant>
    </vt:vector>
  </HeadingPairs>
  <TitlesOfParts>
    <vt:vector size="145" baseType="lpstr">
      <vt:lpstr>Arial</vt:lpstr>
      <vt:lpstr>Calibri</vt:lpstr>
      <vt:lpstr>Calibri Light</vt:lpstr>
      <vt:lpstr>Courier Final Draft</vt:lpstr>
      <vt:lpstr>Roboto</vt:lpstr>
      <vt:lpstr>UCF - Theme</vt:lpstr>
      <vt:lpstr>Rutgers - Theme</vt:lpstr>
      <vt:lpstr>1_Rutgers - Theme</vt:lpstr>
      <vt:lpstr>UCF_Theme</vt:lpstr>
      <vt:lpstr>2_Rutgers - Theme</vt:lpstr>
      <vt:lpstr>Unbranded</vt:lpstr>
      <vt:lpstr>UTAustin</vt:lpstr>
      <vt:lpstr>UCLA_Theme</vt:lpstr>
      <vt:lpstr>3_Rutgers - Theme</vt:lpstr>
      <vt:lpstr>1_Unbranded</vt:lpstr>
      <vt:lpstr>1_UTAustin</vt:lpstr>
      <vt:lpstr>UCLA</vt:lpstr>
      <vt:lpstr>4_Rutgers - Theme</vt:lpstr>
      <vt:lpstr>2_Unbranded</vt:lpstr>
      <vt:lpstr>2_UTAustin</vt:lpstr>
      <vt:lpstr>1_UCLA</vt:lpstr>
      <vt:lpstr>UT_Theme</vt:lpstr>
      <vt:lpstr>5_Rutgers - Theme</vt:lpstr>
      <vt:lpstr>3_Unbranded</vt:lpstr>
      <vt:lpstr>3_UTAustin</vt:lpstr>
      <vt:lpstr>Computer Science Context</vt:lpstr>
      <vt:lpstr>Welcome To…</vt:lpstr>
      <vt:lpstr>Remember…</vt:lpstr>
      <vt:lpstr>Why Cover This?</vt:lpstr>
      <vt:lpstr>Bottom Line</vt:lpstr>
      <vt:lpstr>Efficiency</vt:lpstr>
      <vt:lpstr>What does “efficient” mean?</vt:lpstr>
      <vt:lpstr>What does “efficient” mean?</vt:lpstr>
      <vt:lpstr>What does “efficient” mean?</vt:lpstr>
      <vt:lpstr>Fewer Steps = Faster Code</vt:lpstr>
      <vt:lpstr>Fewer Steps = Faster Code</vt:lpstr>
      <vt:lpstr>What’s a “step”?</vt:lpstr>
      <vt:lpstr>What’s a “step”?</vt:lpstr>
      <vt:lpstr>What’s a “step”?</vt:lpstr>
      <vt:lpstr>Pop Quiz (!)</vt:lpstr>
      <vt:lpstr>Count Instructions</vt:lpstr>
      <vt:lpstr>Count Instructions</vt:lpstr>
      <vt:lpstr>Count Instructions</vt:lpstr>
      <vt:lpstr>The Verdict</vt:lpstr>
      <vt:lpstr>The Verdict</vt:lpstr>
      <vt:lpstr>Time Complexity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Quantifying Efficiency</vt:lpstr>
      <vt:lpstr>Big O Notation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Big O</vt:lpstr>
      <vt:lpstr>Exercise</vt:lpstr>
      <vt:lpstr>Big O</vt:lpstr>
      <vt:lpstr>Big O</vt:lpstr>
      <vt:lpstr>Big O</vt:lpstr>
      <vt:lpstr>Big O</vt:lpstr>
      <vt:lpstr>Big O</vt:lpstr>
      <vt:lpstr>Big O</vt:lpstr>
      <vt:lpstr>Big O</vt:lpstr>
      <vt:lpstr>Logarithm Example</vt:lpstr>
      <vt:lpstr>Logarithm Example</vt:lpstr>
      <vt:lpstr>Logarithm Example</vt:lpstr>
      <vt:lpstr>Logarithm Example</vt:lpstr>
      <vt:lpstr>Big O Review</vt:lpstr>
      <vt:lpstr>Big O Comparisons</vt:lpstr>
      <vt:lpstr>Data Structures</vt:lpstr>
      <vt:lpstr>Data Structures? (Tricky Question)</vt:lpstr>
      <vt:lpstr>Data Structures? (Tricky Question)</vt:lpstr>
      <vt:lpstr>Code = Data. Data is Saved.</vt:lpstr>
      <vt:lpstr>Different Ways to Save…</vt:lpstr>
      <vt:lpstr>Memory on My Mind</vt:lpstr>
      <vt:lpstr>Saving to Memory…</vt:lpstr>
      <vt:lpstr>Retrieving from Memory…</vt:lpstr>
      <vt:lpstr>Growing Data = Growing Problem</vt:lpstr>
      <vt:lpstr>Building Devices</vt:lpstr>
      <vt:lpstr>Retrieving from Memory…</vt:lpstr>
      <vt:lpstr>Data Structures?</vt:lpstr>
      <vt:lpstr>Data Structures?</vt:lpstr>
      <vt:lpstr>Data Structures?</vt:lpstr>
      <vt:lpstr>Data Structures?</vt:lpstr>
      <vt:lpstr>Arrays</vt:lpstr>
      <vt:lpstr>Arrays!</vt:lpstr>
      <vt:lpstr>Arrays in Javascript</vt:lpstr>
      <vt:lpstr>Arrays in Javascript</vt:lpstr>
      <vt:lpstr>Arrays in Javascript</vt:lpstr>
      <vt:lpstr>Arrays in Javascript</vt:lpstr>
      <vt:lpstr>Arrays in Javascript</vt:lpstr>
      <vt:lpstr>Stacks / Queues</vt:lpstr>
      <vt:lpstr>Data Structures = Abstractions</vt:lpstr>
      <vt:lpstr>Stacks</vt:lpstr>
      <vt:lpstr>Stacks</vt:lpstr>
      <vt:lpstr>Stacks</vt:lpstr>
      <vt:lpstr>Stacks – In Code</vt:lpstr>
      <vt:lpstr>Queue</vt:lpstr>
      <vt:lpstr>Queue</vt:lpstr>
      <vt:lpstr>Queue – In Code</vt:lpstr>
      <vt:lpstr>Linked Lists</vt:lpstr>
      <vt:lpstr>Arrays in Javascript</vt:lpstr>
      <vt:lpstr>Linked List</vt:lpstr>
      <vt:lpstr>Linked List</vt:lpstr>
      <vt:lpstr>Linked List – In Code</vt:lpstr>
      <vt:lpstr>For the Lazy… (Myself included)</vt:lpstr>
      <vt:lpstr>Pulse Check…</vt:lpstr>
      <vt:lpstr>You Be the Teacher</vt:lpstr>
      <vt:lpstr>Dictionaries (Maps)</vt:lpstr>
      <vt:lpstr>Dictionaries (Maps) **** (Actually Useful) ****</vt:lpstr>
      <vt:lpstr>Dictionaries (Maps) **** (Actually Useful) ****</vt:lpstr>
      <vt:lpstr>Dictionaries (Maps) **** (Actually Useful) ****</vt:lpstr>
      <vt:lpstr>Dictionaries (Maps) **** (Actually Useful) ****</vt:lpstr>
      <vt:lpstr>Trees</vt:lpstr>
      <vt:lpstr>Trees</vt:lpstr>
      <vt:lpstr>Binary Trees</vt:lpstr>
      <vt:lpstr>Binary Trees</vt:lpstr>
      <vt:lpstr>Binary Search Trees</vt:lpstr>
      <vt:lpstr>Back to Projects!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CLARK</cp:lastModifiedBy>
  <cp:revision>1652</cp:revision>
  <cp:lastPrinted>2016-01-30T16:23:56Z</cp:lastPrinted>
  <dcterms:created xsi:type="dcterms:W3CDTF">2015-01-20T17:19:00Z</dcterms:created>
  <dcterms:modified xsi:type="dcterms:W3CDTF">2017-09-22T02:23:21Z</dcterms:modified>
</cp:coreProperties>
</file>