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8" r:id="rId10"/>
    <p:sldId id="279" r:id="rId11"/>
    <p:sldId id="266" r:id="rId12"/>
    <p:sldId id="270" r:id="rId13"/>
    <p:sldId id="271" r:id="rId14"/>
    <p:sldId id="272" r:id="rId15"/>
    <p:sldId id="267" r:id="rId16"/>
    <p:sldId id="269" r:id="rId17"/>
    <p:sldId id="268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477CD-F65C-4B42-91E5-4A021117B72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2020F-2F29-478D-AD0D-FF42DD1F6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5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2020F-2F29-478D-AD0D-FF42DD1F678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34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8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32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1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0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03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25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0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0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8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67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5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12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Courier" pitchFamily="49" charset="0"/>
              </a:rPr>
              <a:t>Análise de tempo em ferramentas de Bioinformática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3501008"/>
            <a:ext cx="7416824" cy="175260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latin typeface="Courier" pitchFamily="49" charset="0"/>
              </a:rPr>
              <a:t>Anderson Ferreira </a:t>
            </a:r>
            <a:r>
              <a:rPr lang="pt-BR" dirty="0" err="1" smtClean="0">
                <a:latin typeface="Courier" pitchFamily="49" charset="0"/>
              </a:rPr>
              <a:t>Sepulveda</a:t>
            </a:r>
            <a:endParaRPr lang="pt-BR" dirty="0" smtClean="0">
              <a:latin typeface="Courier" pitchFamily="49" charset="0"/>
            </a:endParaRPr>
          </a:p>
          <a:p>
            <a:endParaRPr lang="pt-BR" dirty="0">
              <a:latin typeface="Courier" pitchFamily="49" charset="0"/>
            </a:endParaRPr>
          </a:p>
          <a:p>
            <a:r>
              <a:rPr lang="pt-BR" sz="2200" dirty="0" smtClean="0">
                <a:latin typeface="Courier" pitchFamily="49" charset="0"/>
              </a:rPr>
              <a:t>Universidade de São Paulo</a:t>
            </a:r>
          </a:p>
          <a:p>
            <a:r>
              <a:rPr lang="pt-BR" sz="2200" dirty="0" smtClean="0">
                <a:latin typeface="Courier" pitchFamily="49" charset="0"/>
              </a:rPr>
              <a:t>Instituto de Física</a:t>
            </a:r>
            <a:endParaRPr lang="pt-BR" sz="22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5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/>
              </a:rPr>
              <a:t>Metodologia</a:t>
            </a:r>
            <a:endParaRPr lang="pt-BR" dirty="0">
              <a:latin typeface="Courier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08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O que espero?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692896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>
                <a:latin typeface="Courier" pitchFamily="49" charset="0"/>
              </a:rPr>
              <a:t>O pico de uso é no meio do dia;</a:t>
            </a:r>
          </a:p>
          <a:p>
            <a:r>
              <a:rPr lang="pt-BR" dirty="0" smtClean="0">
                <a:latin typeface="Courier" pitchFamily="49" charset="0"/>
              </a:rPr>
              <a:t>Finais de semana o tempo de resposta é menor;</a:t>
            </a:r>
          </a:p>
          <a:p>
            <a:r>
              <a:rPr lang="pt-BR" dirty="0" smtClean="0">
                <a:latin typeface="Courier" pitchFamily="49" charset="0"/>
              </a:rPr>
              <a:t>Sequências maiores demoram mais para responder;</a:t>
            </a:r>
          </a:p>
          <a:p>
            <a:r>
              <a:rPr lang="pt-BR" dirty="0" smtClean="0">
                <a:latin typeface="Courier" pitchFamily="49" charset="0"/>
              </a:rPr>
              <a:t>NCBI é mais eficiente que </a:t>
            </a:r>
            <a:r>
              <a:rPr lang="pt-BR" dirty="0" err="1" smtClean="0">
                <a:latin typeface="Courier" pitchFamily="49" charset="0"/>
              </a:rPr>
              <a:t>UniProt</a:t>
            </a:r>
            <a:r>
              <a:rPr lang="pt-BR" dirty="0">
                <a:latin typeface="Courier" pitchFamily="49" charset="0"/>
              </a:rPr>
              <a:t>.</a:t>
            </a:r>
            <a:endParaRPr lang="pt-BR" dirty="0" smtClean="0">
              <a:latin typeface="Courier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52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0242" name="Picture 2" descr="C:\Users\a8945134.PROALUNO.003\Downloads\Cur_Na_NCB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06956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8945134.PROALUNO.003\Downloads\Cur_Na_Unipr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396783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8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1266" name="Picture 2" descr="C:\Users\a8945134.PROALUNO.003\Downloads\Cur_Dopamina_NCB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9" y="1943411"/>
            <a:ext cx="4235495" cy="299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8945134.PROALUNO.003\Downloads\Cur_Dopamina_Unipr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43411"/>
            <a:ext cx="4104456" cy="290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98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2290" name="Picture 2" descr="C:\Users\a8945134.PROALUNO.003\Downloads\Cur_Insulina_NCB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7495"/>
            <a:ext cx="4608512" cy="326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8945134.PROALUNO.003\Downloads\Cur_Insulina_Unipr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652" y="1772816"/>
            <a:ext cx="488348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00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7170" name="Picture 2" descr="C:\Users\a8945134.PROALUNO.003\Downloads\M_NCBI_N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7" y="2015324"/>
            <a:ext cx="4214057" cy="29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8945134.PROALUNO.003\Downloads\M_Uniprot_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66190"/>
            <a:ext cx="4355976" cy="30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9552" y="558924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Courier" pitchFamily="49" charset="0"/>
              </a:rPr>
              <a:t>BLASTp</a:t>
            </a:r>
            <a:r>
              <a:rPr lang="pt-BR" dirty="0" smtClean="0">
                <a:latin typeface="Courier" pitchFamily="49" charset="0"/>
              </a:rPr>
              <a:t> do NCBI gasta menos tempo que </a:t>
            </a:r>
            <a:r>
              <a:rPr lang="pt-BR" dirty="0" err="1" smtClean="0">
                <a:latin typeface="Courier" pitchFamily="49" charset="0"/>
              </a:rPr>
              <a:t>UniProt</a:t>
            </a:r>
            <a:r>
              <a:rPr lang="pt-BR" dirty="0" smtClean="0">
                <a:latin typeface="Courier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Courier" pitchFamily="49" charset="0"/>
              </a:rPr>
              <a:t>Picos no meio da manhã;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Courier" pitchFamily="49" charset="0"/>
              </a:rPr>
              <a:t>Realmente parece que finais de semana há menor trabalho.</a:t>
            </a:r>
            <a:endParaRPr lang="pt-BR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7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53732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Courier" pitchFamily="49" charset="0"/>
              </a:rPr>
              <a:t>Durante a semana há maior variação do tempo;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Courier" pitchFamily="49" charset="0"/>
              </a:rPr>
              <a:t>Madrugadas varia pouco.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9220" name="Picture 4" descr="C:\Users\a8945134.PROALUNO.003\Downloads\V_NCBI_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176464" cy="289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a8945134.PROALUNO.003\Downloads\V_Uniprot_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20" y="1844824"/>
            <a:ext cx="4206704" cy="291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22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8195" name="Picture 3" descr="C:\Users\a8945134.PROALUNO.003\Downloads\M_Uniprot_Dopam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57563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8945134.PROALUNO.003\Downloads\M_NCBI_Dopam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9071"/>
            <a:ext cx="4427984" cy="306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2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3314" name="Picture 2" descr="C:\Users\a8945134.PROALUNO.003\Downloads\V_NCBI_Dopam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436765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a8945134.PROALUNO.003\Downloads\V_Uniprot_Dopam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71" y="1915953"/>
            <a:ext cx="4044305" cy="291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11560" y="530120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Courier" pitchFamily="49" charset="0"/>
              </a:rPr>
              <a:t>UniProt</a:t>
            </a:r>
            <a:r>
              <a:rPr lang="pt-BR" dirty="0" smtClean="0">
                <a:latin typeface="Courier" pitchFamily="49" charset="0"/>
              </a:rPr>
              <a:t> se mostra mais “estável”.</a:t>
            </a:r>
            <a:endParaRPr lang="pt-BR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4338" name="Picture 2" descr="C:\Users\a8945134.PROALUNO.003\Downloads\M_NCBI_Insul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176464" cy="300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a8945134.PROALUNO.003\Downloads\M_Uniprot_Insuli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46022"/>
            <a:ext cx="4397085" cy="32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55576" y="522920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Courier" pitchFamily="49" charset="0"/>
              </a:rPr>
              <a:t>Apesar que NCBI gaste menos tempo que </a:t>
            </a:r>
            <a:r>
              <a:rPr lang="pt-BR" dirty="0" err="1" smtClean="0">
                <a:latin typeface="Courier" pitchFamily="49" charset="0"/>
              </a:rPr>
              <a:t>UniProt</a:t>
            </a:r>
            <a:r>
              <a:rPr lang="pt-BR" dirty="0" smtClean="0">
                <a:latin typeface="Courier" pitchFamily="49" charset="0"/>
              </a:rPr>
              <a:t>, parece que este seja mais “estável”.</a:t>
            </a:r>
            <a:endParaRPr lang="pt-BR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6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Objetivos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>
                <a:latin typeface="Courier" pitchFamily="49" charset="0"/>
              </a:rPr>
              <a:t>Comparar a eficiência do algoritmo BLAST;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Usarei as ferramentas </a:t>
            </a:r>
            <a:r>
              <a:rPr lang="pt-BR" dirty="0" err="1" smtClean="0">
                <a:latin typeface="Courier" pitchFamily="49" charset="0"/>
              </a:rPr>
              <a:t>BLASTp</a:t>
            </a:r>
            <a:r>
              <a:rPr lang="pt-BR" dirty="0" smtClean="0">
                <a:latin typeface="Courier" pitchFamily="49" charset="0"/>
              </a:rPr>
              <a:t> do NCBI  e BLAST do </a:t>
            </a:r>
            <a:r>
              <a:rPr lang="pt-BR" dirty="0" err="1" smtClean="0">
                <a:latin typeface="Courier" pitchFamily="49" charset="0"/>
              </a:rPr>
              <a:t>UniProt</a:t>
            </a:r>
            <a:r>
              <a:rPr lang="pt-BR" dirty="0" smtClean="0">
                <a:latin typeface="Courier" pitchFamily="49" charset="0"/>
              </a:rPr>
              <a:t>.</a:t>
            </a:r>
          </a:p>
          <a:p>
            <a:r>
              <a:rPr lang="pt-BR" dirty="0" smtClean="0">
                <a:latin typeface="Courier" pitchFamily="49" charset="0"/>
              </a:rPr>
              <a:t>Há horas mais “tranquilas”?</a:t>
            </a:r>
          </a:p>
          <a:p>
            <a:r>
              <a:rPr lang="pt-BR" dirty="0" smtClean="0">
                <a:latin typeface="Courier" pitchFamily="49" charset="0"/>
              </a:rPr>
              <a:t>Há dias mais “tranquilos”?</a:t>
            </a:r>
          </a:p>
          <a:p>
            <a:r>
              <a:rPr lang="pt-BR" dirty="0" smtClean="0">
                <a:latin typeface="Courier" pitchFamily="49" charset="0"/>
              </a:rPr>
              <a:t>Quem ganha? NCBI ou </a:t>
            </a:r>
            <a:r>
              <a:rPr lang="pt-BR" dirty="0" err="1" smtClean="0">
                <a:latin typeface="Courier" pitchFamily="49" charset="0"/>
              </a:rPr>
              <a:t>Uniprot</a:t>
            </a:r>
            <a:r>
              <a:rPr lang="pt-BR" dirty="0" smtClean="0">
                <a:latin typeface="Courier" pitchFamily="49" charset="0"/>
              </a:rPr>
              <a:t>?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568280" y="1984782"/>
            <a:ext cx="3048000" cy="3410933"/>
            <a:chOff x="5568280" y="1984782"/>
            <a:chExt cx="3048000" cy="3410933"/>
          </a:xfrm>
        </p:grpSpPr>
        <p:pic>
          <p:nvPicPr>
            <p:cNvPr id="2050" name="Picture 2" descr="Resultado de imagem para ncb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9780" y="1984782"/>
              <a:ext cx="19050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6925631" y="3257394"/>
              <a:ext cx="3764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 smtClean="0"/>
                <a:t>X</a:t>
              </a:r>
              <a:endParaRPr lang="pt-BR" sz="4400" dirty="0"/>
            </a:p>
          </p:txBody>
        </p:sp>
        <p:pic>
          <p:nvPicPr>
            <p:cNvPr id="2052" name="Picture 4" descr="Resultado de imagem para uniprot blas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280" y="4005064"/>
              <a:ext cx="3048000" cy="1390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473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5362" name="Picture 2" descr="C:\Users\a8945134.PROALUNO.003\Downloads\V_NCBI_Insul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6" y="1916831"/>
            <a:ext cx="4257148" cy="315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a8945134.PROALUNO.003\Downloads\V_Uniprot_Insul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64861"/>
            <a:ext cx="455642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0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6386" name="Picture 2" descr="C:\Users\a8945134.PROALUNO.003\Downloads\Di_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7" y="1121277"/>
            <a:ext cx="3672408" cy="259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a8945134.PROALUNO.003\Downloads\Di_Dopam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35611"/>
            <a:ext cx="3358974" cy="237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Users\a8945134.PROALUNO.003\Downloads\Di_Insuli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61048"/>
            <a:ext cx="3755504" cy="265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04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Conclusões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>
                <a:latin typeface="Courier" pitchFamily="49" charset="0"/>
              </a:rPr>
              <a:t>BLASTp</a:t>
            </a:r>
            <a:r>
              <a:rPr lang="pt-BR" sz="2400" dirty="0" smtClean="0">
                <a:latin typeface="Courier" pitchFamily="49" charset="0"/>
              </a:rPr>
              <a:t> </a:t>
            </a:r>
            <a:r>
              <a:rPr lang="pt-BR" sz="2400" dirty="0" err="1" smtClean="0">
                <a:latin typeface="Courier" pitchFamily="49" charset="0"/>
              </a:rPr>
              <a:t>dp</a:t>
            </a:r>
            <a:r>
              <a:rPr lang="pt-BR" sz="2400" dirty="0" smtClean="0">
                <a:latin typeface="Courier" pitchFamily="49" charset="0"/>
              </a:rPr>
              <a:t> NCBI tem média dos tempos quase sempre menor que BLAST do </a:t>
            </a:r>
            <a:r>
              <a:rPr lang="pt-BR" sz="2400" dirty="0" err="1" smtClean="0">
                <a:latin typeface="Courier" pitchFamily="49" charset="0"/>
              </a:rPr>
              <a:t>UniProt</a:t>
            </a:r>
            <a:r>
              <a:rPr lang="pt-BR" sz="2400" dirty="0" smtClean="0">
                <a:latin typeface="Courier" pitchFamily="49" charset="0"/>
              </a:rPr>
              <a:t>;</a:t>
            </a:r>
          </a:p>
          <a:p>
            <a:r>
              <a:rPr lang="pt-BR" sz="2400" dirty="0" smtClean="0">
                <a:latin typeface="Courier" pitchFamily="49" charset="0"/>
              </a:rPr>
              <a:t>Durante a semana o tempo médio é maior que durante o fim de semana;</a:t>
            </a:r>
          </a:p>
          <a:p>
            <a:r>
              <a:rPr lang="pt-BR" sz="2400" dirty="0" smtClean="0">
                <a:latin typeface="Courier" pitchFamily="49" charset="0"/>
              </a:rPr>
              <a:t>Do meio da manhã até começo da tarde a média do tempo é maior e varia mais.</a:t>
            </a:r>
          </a:p>
          <a:p>
            <a:r>
              <a:rPr lang="pt-BR" sz="2400" dirty="0" smtClean="0">
                <a:latin typeface="Courier" pitchFamily="49" charset="0"/>
              </a:rPr>
              <a:t>Deveria ter coletado mais dados... </a:t>
            </a:r>
          </a:p>
          <a:p>
            <a:r>
              <a:rPr lang="pt-BR" sz="2400" dirty="0" smtClean="0">
                <a:latin typeface="Courier" pitchFamily="49" charset="0"/>
              </a:rPr>
              <a:t>E não se pode concluir muita coisa... </a:t>
            </a:r>
          </a:p>
          <a:p>
            <a:pPr marL="0" indent="0">
              <a:buNone/>
            </a:pPr>
            <a:r>
              <a:rPr lang="pt-BR" sz="2400" dirty="0" smtClean="0">
                <a:latin typeface="Courier" pitchFamily="49" charset="0"/>
              </a:rPr>
              <a:t>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3592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Metodologia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Três sequências de proteínas: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Canal de sódio (com 1682 aa);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Dopamina (com 578 aa);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Insulina (com 110 aa);</a:t>
            </a:r>
            <a:endParaRPr lang="pt-BR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3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Metodologia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10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Metodologia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36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Metodologia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Parâmetros: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Bancos de dados:</a:t>
            </a:r>
          </a:p>
          <a:p>
            <a:pPr lvl="2"/>
            <a:r>
              <a:rPr lang="pt-BR" dirty="0" err="1" smtClean="0">
                <a:latin typeface="Courier" pitchFamily="49" charset="0"/>
              </a:rPr>
              <a:t>nr</a:t>
            </a:r>
            <a:r>
              <a:rPr lang="pt-BR" dirty="0" smtClean="0">
                <a:latin typeface="Courier" pitchFamily="49" charset="0"/>
              </a:rPr>
              <a:t> (BLAST);</a:t>
            </a:r>
          </a:p>
          <a:p>
            <a:pPr lvl="2"/>
            <a:r>
              <a:rPr lang="pt-BR" dirty="0" err="1" smtClean="0">
                <a:latin typeface="Courier" pitchFamily="49" charset="0"/>
              </a:rPr>
              <a:t>UniProtKb</a:t>
            </a:r>
            <a:endParaRPr lang="pt-BR" dirty="0" smtClean="0">
              <a:latin typeface="Courier" pitchFamily="49" charset="0"/>
            </a:endParaRPr>
          </a:p>
          <a:p>
            <a:pPr lvl="1"/>
            <a:r>
              <a:rPr lang="pt-BR" dirty="0" smtClean="0">
                <a:latin typeface="Courier" pitchFamily="49" charset="0"/>
              </a:rPr>
              <a:t>Valor esperado: E = 10;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Tabela BLOSUM-62;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Retorno de sequências: 100.</a:t>
            </a:r>
          </a:p>
        </p:txBody>
      </p:sp>
    </p:spTree>
    <p:extLst>
      <p:ext uri="{BB962C8B-B14F-4D97-AF65-F5344CB8AC3E}">
        <p14:creationId xmlns:p14="http://schemas.microsoft.com/office/powerpoint/2010/main" val="8489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Metodologia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645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ipse 4"/>
          <p:cNvSpPr/>
          <p:nvPr/>
        </p:nvSpPr>
        <p:spPr>
          <a:xfrm>
            <a:off x="4283968" y="3429000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835696" y="3581400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4788024" y="3649216"/>
            <a:ext cx="432048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2339752" y="3801616"/>
            <a:ext cx="432048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3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/>
              </a:rPr>
              <a:t>Metodologia</a:t>
            </a:r>
            <a:endParaRPr lang="pt-BR" dirty="0">
              <a:latin typeface="Courier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6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ipse 4"/>
          <p:cNvSpPr/>
          <p:nvPr/>
        </p:nvSpPr>
        <p:spPr>
          <a:xfrm>
            <a:off x="2267744" y="4293096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2771800" y="4504928"/>
            <a:ext cx="432048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74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291</Words>
  <Application>Microsoft Office PowerPoint</Application>
  <PresentationFormat>Apresentação na tela (4:3)</PresentationFormat>
  <Paragraphs>61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Análise de tempo em ferramentas de Bioinformática</vt:lpstr>
      <vt:lpstr>Objetivos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O que espero?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Conclusões</vt:lpstr>
    </vt:vector>
  </TitlesOfParts>
  <Company>Universidade de São Paulo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tempo em ferramentas de Bioinformática</dc:title>
  <dc:creator>Anderson Ferreira Sepulveda</dc:creator>
  <cp:lastModifiedBy>Anderson</cp:lastModifiedBy>
  <cp:revision>10</cp:revision>
  <dcterms:created xsi:type="dcterms:W3CDTF">2016-11-17T16:16:47Z</dcterms:created>
  <dcterms:modified xsi:type="dcterms:W3CDTF">2016-11-18T00:12:36Z</dcterms:modified>
</cp:coreProperties>
</file>