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70" r:id="rId11"/>
    <p:sldId id="271" r:id="rId12"/>
    <p:sldId id="272" r:id="rId13"/>
    <p:sldId id="267" r:id="rId14"/>
    <p:sldId id="269" r:id="rId15"/>
    <p:sldId id="268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477CD-F65C-4B42-91E5-4A021117B725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2020F-2F29-478D-AD0D-FF42DD1F67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52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2020F-2F29-478D-AD0D-FF42DD1F678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349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9F9E-8C4E-4555-8389-FD64B262E619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E6F6-A423-420A-9DE1-DBFE26A6D0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48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9F9E-8C4E-4555-8389-FD64B262E619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E6F6-A423-420A-9DE1-DBFE26A6D0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32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9F9E-8C4E-4555-8389-FD64B262E619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E6F6-A423-420A-9DE1-DBFE26A6D0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16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9F9E-8C4E-4555-8389-FD64B262E619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E6F6-A423-420A-9DE1-DBFE26A6D0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60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9F9E-8C4E-4555-8389-FD64B262E619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E6F6-A423-420A-9DE1-DBFE26A6D0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03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9F9E-8C4E-4555-8389-FD64B262E619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E6F6-A423-420A-9DE1-DBFE26A6D0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25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9F9E-8C4E-4555-8389-FD64B262E619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E6F6-A423-420A-9DE1-DBFE26A6D0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03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9F9E-8C4E-4555-8389-FD64B262E619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E6F6-A423-420A-9DE1-DBFE26A6D0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04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9F9E-8C4E-4555-8389-FD64B262E619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E6F6-A423-420A-9DE1-DBFE26A6D0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58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9F9E-8C4E-4555-8389-FD64B262E619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E6F6-A423-420A-9DE1-DBFE26A6D0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67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9F9E-8C4E-4555-8389-FD64B262E619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E6F6-A423-420A-9DE1-DBFE26A6D0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59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99F9E-8C4E-4555-8389-FD64B262E619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5E6F6-A423-420A-9DE1-DBFE26A6D0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12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latin typeface="Courier" pitchFamily="49" charset="0"/>
              </a:rPr>
              <a:t>Análise de tempo em ferramentas de Bioinformática</a:t>
            </a:r>
            <a:endParaRPr lang="pt-BR" dirty="0">
              <a:latin typeface="Courier" pitchFamily="49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600" y="3501008"/>
            <a:ext cx="7416824" cy="1752600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>
                <a:latin typeface="Courier" pitchFamily="49" charset="0"/>
              </a:rPr>
              <a:t>Anderson Ferreira </a:t>
            </a:r>
            <a:r>
              <a:rPr lang="pt-BR" dirty="0" err="1" smtClean="0">
                <a:latin typeface="Courier" pitchFamily="49" charset="0"/>
              </a:rPr>
              <a:t>Sepulveda</a:t>
            </a:r>
            <a:endParaRPr lang="pt-BR" dirty="0" smtClean="0">
              <a:latin typeface="Courier" pitchFamily="49" charset="0"/>
            </a:endParaRPr>
          </a:p>
          <a:p>
            <a:endParaRPr lang="pt-BR" dirty="0">
              <a:latin typeface="Courier" pitchFamily="49" charset="0"/>
            </a:endParaRPr>
          </a:p>
          <a:p>
            <a:r>
              <a:rPr lang="pt-BR" sz="2200" dirty="0" smtClean="0">
                <a:latin typeface="Courier" pitchFamily="49" charset="0"/>
              </a:rPr>
              <a:t>Universidade de São Paulo</a:t>
            </a:r>
          </a:p>
          <a:p>
            <a:r>
              <a:rPr lang="pt-BR" sz="2200" dirty="0" smtClean="0">
                <a:latin typeface="Courier" pitchFamily="49" charset="0"/>
              </a:rPr>
              <a:t>Instituto de Física</a:t>
            </a:r>
            <a:endParaRPr lang="pt-BR" sz="2200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45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ourier" pitchFamily="49" charset="0"/>
              </a:rPr>
              <a:t>Resultados</a:t>
            </a:r>
            <a:endParaRPr lang="pt-BR" dirty="0">
              <a:latin typeface="Courier" pitchFamily="49" charset="0"/>
            </a:endParaRPr>
          </a:p>
        </p:txBody>
      </p:sp>
      <p:pic>
        <p:nvPicPr>
          <p:cNvPr id="10242" name="Picture 2" descr="C:\Users\a8945134.PROALUNO.003\Downloads\Cur_Na_NCBI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4069569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a8945134.PROALUNO.003\Downloads\Cur_Na_Unipr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988840"/>
            <a:ext cx="3967830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083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ourier" pitchFamily="49" charset="0"/>
              </a:rPr>
              <a:t>Resultados</a:t>
            </a:r>
            <a:endParaRPr lang="pt-BR" dirty="0">
              <a:latin typeface="Courier" pitchFamily="49" charset="0"/>
            </a:endParaRPr>
          </a:p>
        </p:txBody>
      </p:sp>
      <p:pic>
        <p:nvPicPr>
          <p:cNvPr id="11266" name="Picture 2" descr="C:\Users\a8945134.PROALUNO.003\Downloads\Cur_Dopamina_NCBI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79" y="1943411"/>
            <a:ext cx="4235495" cy="299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a8945134.PROALUNO.003\Downloads\Cur_Dopamina_Unipr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943411"/>
            <a:ext cx="4104456" cy="290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983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ourier" pitchFamily="49" charset="0"/>
              </a:rPr>
              <a:t>Resultados</a:t>
            </a:r>
            <a:endParaRPr lang="pt-BR" dirty="0">
              <a:latin typeface="Courier" pitchFamily="49" charset="0"/>
            </a:endParaRPr>
          </a:p>
        </p:txBody>
      </p:sp>
      <p:pic>
        <p:nvPicPr>
          <p:cNvPr id="12290" name="Picture 2" descr="C:\Users\a8945134.PROALUNO.003\Downloads\Cur_Insulina_NCBI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7495"/>
            <a:ext cx="4608512" cy="326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a8945134.PROALUNO.003\Downloads\Cur_Insulina_Unipr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652" y="1772816"/>
            <a:ext cx="4883483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00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ourier" pitchFamily="49" charset="0"/>
              </a:rPr>
              <a:t>Resultados</a:t>
            </a:r>
            <a:endParaRPr lang="pt-BR" dirty="0">
              <a:latin typeface="Courier" pitchFamily="49" charset="0"/>
            </a:endParaRPr>
          </a:p>
        </p:txBody>
      </p:sp>
      <p:pic>
        <p:nvPicPr>
          <p:cNvPr id="7170" name="Picture 2" descr="C:\Users\a8945134.PROALUNO.003\Downloads\M_NCBI_N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27" y="2015324"/>
            <a:ext cx="4214057" cy="291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a8945134.PROALUNO.003\Downloads\M_Uniprot_N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966190"/>
            <a:ext cx="4355976" cy="301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39552" y="5589240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>
                <a:latin typeface="Courier" pitchFamily="49" charset="0"/>
              </a:rPr>
              <a:t>BLASTp</a:t>
            </a:r>
            <a:r>
              <a:rPr lang="pt-BR" dirty="0" smtClean="0">
                <a:latin typeface="Courier" pitchFamily="49" charset="0"/>
              </a:rPr>
              <a:t> do NCBI gasta menos tempo que </a:t>
            </a:r>
            <a:r>
              <a:rPr lang="pt-BR" dirty="0" err="1" smtClean="0">
                <a:latin typeface="Courier" pitchFamily="49" charset="0"/>
              </a:rPr>
              <a:t>UniProt</a:t>
            </a:r>
            <a:r>
              <a:rPr lang="pt-BR" dirty="0" smtClean="0">
                <a:latin typeface="Courier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Courier" pitchFamily="49" charset="0"/>
              </a:rPr>
              <a:t>Picos no meio da manhã;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Courier" pitchFamily="49" charset="0"/>
              </a:rPr>
              <a:t>Realmente parece que finais de semana há menor trabalho.</a:t>
            </a:r>
            <a:endParaRPr lang="pt-BR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174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ourier" pitchFamily="49" charset="0"/>
              </a:rPr>
              <a:t>Resultados</a:t>
            </a:r>
            <a:endParaRPr lang="pt-BR" dirty="0">
              <a:latin typeface="Courier" pitchFamily="49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3568" y="5373216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Courier" pitchFamily="49" charset="0"/>
              </a:rPr>
              <a:t>Durante a semana há maior variação do tempo;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Courier" pitchFamily="49" charset="0"/>
              </a:rPr>
              <a:t>Madrugadas varia pouco.</a:t>
            </a:r>
            <a:endParaRPr lang="pt-BR" dirty="0">
              <a:latin typeface="Courier" pitchFamily="49" charset="0"/>
            </a:endParaRPr>
          </a:p>
        </p:txBody>
      </p:sp>
      <p:pic>
        <p:nvPicPr>
          <p:cNvPr id="9220" name="Picture 4" descr="C:\Users\a8945134.PROALUNO.003\Downloads\V_NCBI_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4176464" cy="289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Users\a8945134.PROALUNO.003\Downloads\V_Uniprot_N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820" y="1844824"/>
            <a:ext cx="4206704" cy="291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229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ourier" pitchFamily="49" charset="0"/>
              </a:rPr>
              <a:t>Resultados</a:t>
            </a:r>
            <a:endParaRPr lang="pt-BR" dirty="0">
              <a:latin typeface="Courier" pitchFamily="49" charset="0"/>
            </a:endParaRPr>
          </a:p>
        </p:txBody>
      </p:sp>
      <p:pic>
        <p:nvPicPr>
          <p:cNvPr id="8195" name="Picture 3" descr="C:\Users\a8945134.PROALUNO.003\Downloads\M_Uniprot_Dopami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916832"/>
            <a:ext cx="4575635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a8945134.PROALUNO.003\Downloads\M_NCBI_Dopamin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19071"/>
            <a:ext cx="4427984" cy="306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728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ourier" pitchFamily="49" charset="0"/>
              </a:rPr>
              <a:t>Resultados</a:t>
            </a:r>
            <a:endParaRPr lang="pt-BR" dirty="0">
              <a:latin typeface="Courier" pitchFamily="49" charset="0"/>
            </a:endParaRPr>
          </a:p>
        </p:txBody>
      </p:sp>
      <p:pic>
        <p:nvPicPr>
          <p:cNvPr id="13314" name="Picture 2" descr="C:\Users\a8945134.PROALUNO.003\Downloads\V_NCBI_Dopami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4367651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a8945134.PROALUNO.003\Downloads\V_Uniprot_Dopamin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171" y="1915953"/>
            <a:ext cx="4044305" cy="291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611560" y="5301208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>
                <a:latin typeface="Courier" pitchFamily="49" charset="0"/>
              </a:rPr>
              <a:t>UniProt</a:t>
            </a:r>
            <a:r>
              <a:rPr lang="pt-BR" dirty="0" smtClean="0">
                <a:latin typeface="Courier" pitchFamily="49" charset="0"/>
              </a:rPr>
              <a:t> se mostra mais “estável”.</a:t>
            </a:r>
            <a:endParaRPr lang="pt-BR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50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ourier" pitchFamily="49" charset="0"/>
              </a:rPr>
              <a:t>Resultados</a:t>
            </a:r>
            <a:endParaRPr lang="pt-BR" dirty="0">
              <a:latin typeface="Courier" pitchFamily="49" charset="0"/>
            </a:endParaRPr>
          </a:p>
        </p:txBody>
      </p:sp>
      <p:pic>
        <p:nvPicPr>
          <p:cNvPr id="14338" name="Picture 2" descr="C:\Users\a8945134.PROALUNO.003\Downloads\M_NCBI_Insulin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4176464" cy="300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C:\Users\a8945134.PROALUNO.003\Downloads\M_Uniprot_Insulin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846022"/>
            <a:ext cx="4397085" cy="329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755576" y="5229200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Courier" pitchFamily="49" charset="0"/>
              </a:rPr>
              <a:t>Apesar que NCBI gaste menos tempo que </a:t>
            </a:r>
            <a:r>
              <a:rPr lang="pt-BR" dirty="0" err="1" smtClean="0">
                <a:latin typeface="Courier" pitchFamily="49" charset="0"/>
              </a:rPr>
              <a:t>UniProt</a:t>
            </a:r>
            <a:r>
              <a:rPr lang="pt-BR" dirty="0" smtClean="0">
                <a:latin typeface="Courier" pitchFamily="49" charset="0"/>
              </a:rPr>
              <a:t>, parece que este seja mais “estável”.</a:t>
            </a:r>
            <a:endParaRPr lang="pt-BR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963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ourier" pitchFamily="49" charset="0"/>
              </a:rPr>
              <a:t>Resultados</a:t>
            </a:r>
            <a:endParaRPr lang="pt-BR" dirty="0">
              <a:latin typeface="Courier" pitchFamily="49" charset="0"/>
            </a:endParaRPr>
          </a:p>
        </p:txBody>
      </p:sp>
      <p:pic>
        <p:nvPicPr>
          <p:cNvPr id="15362" name="Picture 2" descr="C:\Users\a8945134.PROALUNO.003\Downloads\V_NCBI_Insuli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36" y="1916831"/>
            <a:ext cx="4257148" cy="315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C:\Users\a8945134.PROALUNO.003\Downloads\V_Uniprot_Insulin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64861"/>
            <a:ext cx="4556427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907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ourier" pitchFamily="49" charset="0"/>
              </a:rPr>
              <a:t>Resultados</a:t>
            </a:r>
            <a:endParaRPr lang="pt-BR" dirty="0">
              <a:latin typeface="Courier" pitchFamily="49" charset="0"/>
            </a:endParaRPr>
          </a:p>
        </p:txBody>
      </p:sp>
      <p:pic>
        <p:nvPicPr>
          <p:cNvPr id="16386" name="Picture 2" descr="C:\Users\a8945134.PROALUNO.003\Downloads\Di_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7" y="1121277"/>
            <a:ext cx="3672408" cy="259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C:\Users\a8945134.PROALUNO.003\Downloads\Di_Dopamin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35611"/>
            <a:ext cx="3358974" cy="237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C:\Users\a8945134.PROALUNO.003\Downloads\Di_Insulin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861048"/>
            <a:ext cx="3755504" cy="265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04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ourier" pitchFamily="49" charset="0"/>
              </a:rPr>
              <a:t>Objetivos</a:t>
            </a:r>
            <a:endParaRPr lang="pt-BR" dirty="0">
              <a:latin typeface="Courier" pitchFamily="49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5122912" cy="4525963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>
                <a:latin typeface="Courier" pitchFamily="49" charset="0"/>
              </a:rPr>
              <a:t>Comparar a eficiência do algoritmo BLAST;</a:t>
            </a:r>
          </a:p>
          <a:p>
            <a:pPr lvl="1"/>
            <a:r>
              <a:rPr lang="pt-BR" dirty="0" smtClean="0">
                <a:latin typeface="Courier" pitchFamily="49" charset="0"/>
              </a:rPr>
              <a:t>Usarei as ferramentas </a:t>
            </a:r>
            <a:r>
              <a:rPr lang="pt-BR" dirty="0" err="1" smtClean="0">
                <a:latin typeface="Courier" pitchFamily="49" charset="0"/>
              </a:rPr>
              <a:t>BLASTp</a:t>
            </a:r>
            <a:r>
              <a:rPr lang="pt-BR" dirty="0" smtClean="0">
                <a:latin typeface="Courier" pitchFamily="49" charset="0"/>
              </a:rPr>
              <a:t> do NCBI  e BLAST do </a:t>
            </a:r>
            <a:r>
              <a:rPr lang="pt-BR" dirty="0" err="1" smtClean="0">
                <a:latin typeface="Courier" pitchFamily="49" charset="0"/>
              </a:rPr>
              <a:t>UniProt</a:t>
            </a:r>
            <a:r>
              <a:rPr lang="pt-BR" dirty="0" smtClean="0">
                <a:latin typeface="Courier" pitchFamily="49" charset="0"/>
              </a:rPr>
              <a:t>.</a:t>
            </a:r>
            <a:endParaRPr lang="pt-BR" dirty="0" smtClean="0">
              <a:latin typeface="Courier" pitchFamily="49" charset="0"/>
            </a:endParaRPr>
          </a:p>
          <a:p>
            <a:r>
              <a:rPr lang="pt-BR" dirty="0" smtClean="0">
                <a:latin typeface="Courier" pitchFamily="49" charset="0"/>
              </a:rPr>
              <a:t>Há horas mais “tranquilas”?</a:t>
            </a:r>
          </a:p>
          <a:p>
            <a:r>
              <a:rPr lang="pt-BR" dirty="0" smtClean="0">
                <a:latin typeface="Courier" pitchFamily="49" charset="0"/>
              </a:rPr>
              <a:t>Há dias mais “tranquilos”?</a:t>
            </a:r>
          </a:p>
          <a:p>
            <a:r>
              <a:rPr lang="pt-BR" dirty="0" smtClean="0">
                <a:latin typeface="Courier" pitchFamily="49" charset="0"/>
              </a:rPr>
              <a:t>Quem ganha? NCBI ou </a:t>
            </a:r>
            <a:r>
              <a:rPr lang="pt-BR" dirty="0" err="1" smtClean="0">
                <a:latin typeface="Courier" pitchFamily="49" charset="0"/>
              </a:rPr>
              <a:t>Uniprot</a:t>
            </a:r>
            <a:r>
              <a:rPr lang="pt-BR" dirty="0" smtClean="0">
                <a:latin typeface="Courier" pitchFamily="49" charset="0"/>
              </a:rPr>
              <a:t>?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5568280" y="1984782"/>
            <a:ext cx="3048000" cy="3410933"/>
            <a:chOff x="5568280" y="1984782"/>
            <a:chExt cx="3048000" cy="3410933"/>
          </a:xfrm>
        </p:grpSpPr>
        <p:pic>
          <p:nvPicPr>
            <p:cNvPr id="2050" name="Picture 2" descr="Resultado de imagem para ncbi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9780" y="1984782"/>
              <a:ext cx="19050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aixaDeTexto 3"/>
            <p:cNvSpPr txBox="1"/>
            <p:nvPr/>
          </p:nvSpPr>
          <p:spPr>
            <a:xfrm>
              <a:off x="6925631" y="3257394"/>
              <a:ext cx="37643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400" dirty="0" smtClean="0"/>
                <a:t>X</a:t>
              </a:r>
              <a:endParaRPr lang="pt-BR" sz="4400" dirty="0"/>
            </a:p>
          </p:txBody>
        </p:sp>
        <p:pic>
          <p:nvPicPr>
            <p:cNvPr id="2052" name="Picture 4" descr="Resultado de imagem para uniprot blas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280" y="4005064"/>
              <a:ext cx="3048000" cy="1390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64739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ourier" pitchFamily="49" charset="0"/>
              </a:rPr>
              <a:t>Conclusões</a:t>
            </a:r>
            <a:endParaRPr lang="pt-BR" dirty="0">
              <a:latin typeface="Courier" pitchFamily="49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err="1" smtClean="0">
                <a:latin typeface="Courier" pitchFamily="49" charset="0"/>
              </a:rPr>
              <a:t>BLASTp</a:t>
            </a:r>
            <a:r>
              <a:rPr lang="pt-BR" sz="2400" dirty="0" smtClean="0">
                <a:latin typeface="Courier" pitchFamily="49" charset="0"/>
              </a:rPr>
              <a:t> </a:t>
            </a:r>
            <a:r>
              <a:rPr lang="pt-BR" sz="2400" dirty="0" err="1" smtClean="0">
                <a:latin typeface="Courier" pitchFamily="49" charset="0"/>
              </a:rPr>
              <a:t>dp</a:t>
            </a:r>
            <a:r>
              <a:rPr lang="pt-BR" sz="2400" dirty="0" smtClean="0">
                <a:latin typeface="Courier" pitchFamily="49" charset="0"/>
              </a:rPr>
              <a:t> NCBI tem média dos tempos quase sempre menor que BLAST do </a:t>
            </a:r>
            <a:r>
              <a:rPr lang="pt-BR" sz="2400" dirty="0" err="1" smtClean="0">
                <a:latin typeface="Courier" pitchFamily="49" charset="0"/>
              </a:rPr>
              <a:t>UniProt</a:t>
            </a:r>
            <a:r>
              <a:rPr lang="pt-BR" sz="2400" dirty="0" smtClean="0">
                <a:latin typeface="Courier" pitchFamily="49" charset="0"/>
              </a:rPr>
              <a:t>;</a:t>
            </a:r>
          </a:p>
          <a:p>
            <a:r>
              <a:rPr lang="pt-BR" sz="2400" dirty="0" smtClean="0">
                <a:latin typeface="Courier" pitchFamily="49" charset="0"/>
              </a:rPr>
              <a:t>Durante a semana o tempo médio é maior que durante o fim de semana;</a:t>
            </a:r>
          </a:p>
          <a:p>
            <a:r>
              <a:rPr lang="pt-BR" sz="2400" dirty="0" smtClean="0">
                <a:latin typeface="Courier" pitchFamily="49" charset="0"/>
              </a:rPr>
              <a:t>Do meio da manhã até começo da tarde a média do tempo é maior e varia mais.</a:t>
            </a:r>
          </a:p>
          <a:p>
            <a:r>
              <a:rPr lang="pt-BR" sz="2400" dirty="0" smtClean="0">
                <a:latin typeface="Courier" pitchFamily="49" charset="0"/>
              </a:rPr>
              <a:t>Deveria ter coletado mais dados... </a:t>
            </a:r>
          </a:p>
          <a:p>
            <a:r>
              <a:rPr lang="pt-BR" sz="2400" dirty="0" smtClean="0">
                <a:latin typeface="Courier" pitchFamily="49" charset="0"/>
              </a:rPr>
              <a:t>E não se pode concluir muita coisa... </a:t>
            </a:r>
          </a:p>
          <a:p>
            <a:pPr marL="0" indent="0">
              <a:buNone/>
            </a:pPr>
            <a:r>
              <a:rPr lang="pt-BR" sz="2400" dirty="0" smtClean="0">
                <a:latin typeface="Courier" pitchFamily="49" charset="0"/>
              </a:rPr>
              <a:t> 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3592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ourier" pitchFamily="49" charset="0"/>
              </a:rPr>
              <a:t>Metodologia</a:t>
            </a:r>
            <a:endParaRPr lang="pt-BR" dirty="0">
              <a:latin typeface="Courier" pitchFamily="49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Courier" pitchFamily="49" charset="0"/>
              </a:rPr>
              <a:t>Três sequências de proteínas:</a:t>
            </a:r>
          </a:p>
          <a:p>
            <a:pPr lvl="1"/>
            <a:r>
              <a:rPr lang="pt-BR" dirty="0" smtClean="0">
                <a:latin typeface="Courier" pitchFamily="49" charset="0"/>
              </a:rPr>
              <a:t>Canal de sódio (com 1682 aa);</a:t>
            </a:r>
          </a:p>
          <a:p>
            <a:pPr lvl="1"/>
            <a:r>
              <a:rPr lang="pt-BR" dirty="0" smtClean="0">
                <a:latin typeface="Courier" pitchFamily="49" charset="0"/>
              </a:rPr>
              <a:t>Dopamina (com 578 aa);</a:t>
            </a:r>
          </a:p>
          <a:p>
            <a:pPr lvl="1"/>
            <a:r>
              <a:rPr lang="pt-BR" dirty="0" smtClean="0">
                <a:latin typeface="Courier" pitchFamily="49" charset="0"/>
              </a:rPr>
              <a:t>Insulina (com 110 aa);</a:t>
            </a:r>
            <a:endParaRPr lang="pt-BR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73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ourier" pitchFamily="49" charset="0"/>
              </a:rPr>
              <a:t>Metodologia</a:t>
            </a:r>
            <a:endParaRPr lang="pt-BR" dirty="0">
              <a:latin typeface="Courier" pitchFamily="49" charset="0"/>
            </a:endParaRPr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10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ourier" pitchFamily="49" charset="0"/>
              </a:rPr>
              <a:t>Metodologia</a:t>
            </a:r>
            <a:endParaRPr lang="pt-BR" dirty="0">
              <a:latin typeface="Courier" pitchFamily="49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36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ourier" pitchFamily="49" charset="0"/>
              </a:rPr>
              <a:t>Metodologia</a:t>
            </a:r>
            <a:endParaRPr lang="pt-BR" dirty="0">
              <a:latin typeface="Courier" pitchFamily="49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Courier" pitchFamily="49" charset="0"/>
              </a:rPr>
              <a:t>Parâmetros:</a:t>
            </a:r>
          </a:p>
          <a:p>
            <a:pPr lvl="1"/>
            <a:r>
              <a:rPr lang="pt-BR" dirty="0" smtClean="0">
                <a:latin typeface="Courier" pitchFamily="49" charset="0"/>
              </a:rPr>
              <a:t>Bancos de dados:</a:t>
            </a:r>
          </a:p>
          <a:p>
            <a:pPr lvl="2"/>
            <a:r>
              <a:rPr lang="pt-BR" dirty="0" err="1" smtClean="0">
                <a:latin typeface="Courier" pitchFamily="49" charset="0"/>
              </a:rPr>
              <a:t>nr</a:t>
            </a:r>
            <a:r>
              <a:rPr lang="pt-BR" dirty="0" smtClean="0">
                <a:latin typeface="Courier" pitchFamily="49" charset="0"/>
              </a:rPr>
              <a:t> (BLAST);</a:t>
            </a:r>
          </a:p>
          <a:p>
            <a:pPr lvl="2"/>
            <a:r>
              <a:rPr lang="pt-BR" dirty="0" err="1" smtClean="0">
                <a:latin typeface="Courier" pitchFamily="49" charset="0"/>
              </a:rPr>
              <a:t>UniProtKb</a:t>
            </a:r>
            <a:endParaRPr lang="pt-BR" dirty="0" smtClean="0">
              <a:latin typeface="Courier" pitchFamily="49" charset="0"/>
            </a:endParaRPr>
          </a:p>
          <a:p>
            <a:pPr lvl="1"/>
            <a:r>
              <a:rPr lang="pt-BR" dirty="0" smtClean="0">
                <a:latin typeface="Courier" pitchFamily="49" charset="0"/>
              </a:rPr>
              <a:t>Valor esperado: E = 10;</a:t>
            </a:r>
          </a:p>
          <a:p>
            <a:pPr lvl="1"/>
            <a:r>
              <a:rPr lang="pt-BR" dirty="0" smtClean="0">
                <a:latin typeface="Courier" pitchFamily="49" charset="0"/>
              </a:rPr>
              <a:t>Tabela BLOSUM-62;</a:t>
            </a:r>
          </a:p>
          <a:p>
            <a:pPr lvl="1"/>
            <a:r>
              <a:rPr lang="pt-BR" dirty="0" smtClean="0">
                <a:latin typeface="Courier" pitchFamily="49" charset="0"/>
              </a:rPr>
              <a:t>Retorno de sequências: 100.</a:t>
            </a:r>
          </a:p>
        </p:txBody>
      </p:sp>
    </p:spTree>
    <p:extLst>
      <p:ext uri="{BB962C8B-B14F-4D97-AF65-F5344CB8AC3E}">
        <p14:creationId xmlns:p14="http://schemas.microsoft.com/office/powerpoint/2010/main" val="8489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ourier" pitchFamily="49" charset="0"/>
              </a:rPr>
              <a:t>Metodologia</a:t>
            </a:r>
            <a:endParaRPr lang="pt-BR" dirty="0">
              <a:latin typeface="Courier" pitchFamily="49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0645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ipse 4"/>
          <p:cNvSpPr/>
          <p:nvPr/>
        </p:nvSpPr>
        <p:spPr>
          <a:xfrm>
            <a:off x="4283968" y="3429000"/>
            <a:ext cx="50405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1835696" y="3581400"/>
            <a:ext cx="50405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/>
          <p:cNvCxnSpPr/>
          <p:nvPr/>
        </p:nvCxnSpPr>
        <p:spPr>
          <a:xfrm flipH="1" flipV="1">
            <a:off x="4788024" y="3649216"/>
            <a:ext cx="432048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 flipV="1">
            <a:off x="2339752" y="3801616"/>
            <a:ext cx="432048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532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869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ourier" pitchFamily="49" charset="0"/>
              </a:rPr>
              <a:t>O que espero?</a:t>
            </a:r>
            <a:endParaRPr lang="pt-BR" dirty="0">
              <a:latin typeface="Courier" pitchFamily="49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2692896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>
                <a:latin typeface="Courier" pitchFamily="49" charset="0"/>
              </a:rPr>
              <a:t>O pico de uso é no meio do dia;</a:t>
            </a:r>
          </a:p>
          <a:p>
            <a:r>
              <a:rPr lang="pt-BR" dirty="0" smtClean="0">
                <a:latin typeface="Courier" pitchFamily="49" charset="0"/>
              </a:rPr>
              <a:t>Finais de semana o tempo de resposta é menor;</a:t>
            </a:r>
          </a:p>
          <a:p>
            <a:r>
              <a:rPr lang="pt-BR" dirty="0" smtClean="0">
                <a:latin typeface="Courier" pitchFamily="49" charset="0"/>
              </a:rPr>
              <a:t>Sequências maiores demoram mais para responder;</a:t>
            </a:r>
          </a:p>
          <a:p>
            <a:r>
              <a:rPr lang="pt-BR" dirty="0" smtClean="0">
                <a:latin typeface="Courier" pitchFamily="49" charset="0"/>
              </a:rPr>
              <a:t>NCBI é mais eficiente que </a:t>
            </a:r>
            <a:r>
              <a:rPr lang="pt-BR" dirty="0" err="1" smtClean="0">
                <a:latin typeface="Courier" pitchFamily="49" charset="0"/>
              </a:rPr>
              <a:t>UniProt</a:t>
            </a:r>
            <a:r>
              <a:rPr lang="pt-BR" dirty="0">
                <a:latin typeface="Courier" pitchFamily="49" charset="0"/>
              </a:rPr>
              <a:t>.</a:t>
            </a:r>
            <a:endParaRPr lang="pt-BR" dirty="0" smtClean="0">
              <a:latin typeface="Courier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75208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289</Words>
  <Application>Microsoft Office PowerPoint</Application>
  <PresentationFormat>Apresentação na tela (4:3)</PresentationFormat>
  <Paragraphs>59</Paragraphs>
  <Slides>20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Análise de tempo em ferramentas de Bioinformática</vt:lpstr>
      <vt:lpstr>Objetivos</vt:lpstr>
      <vt:lpstr>Metodologia</vt:lpstr>
      <vt:lpstr>Metodologia</vt:lpstr>
      <vt:lpstr>Metodologia</vt:lpstr>
      <vt:lpstr>Metodologia</vt:lpstr>
      <vt:lpstr>Metodologia</vt:lpstr>
      <vt:lpstr>Metodologia</vt:lpstr>
      <vt:lpstr>O que espero?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Conclusões</vt:lpstr>
    </vt:vector>
  </TitlesOfParts>
  <Company>Universidade de São Paulo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tempo em ferramentas de Bioinformática</dc:title>
  <dc:creator>Anderson Ferreira Sepulveda</dc:creator>
  <cp:lastModifiedBy>Anderson Ferreira Sepulveda</cp:lastModifiedBy>
  <cp:revision>9</cp:revision>
  <dcterms:created xsi:type="dcterms:W3CDTF">2016-11-17T16:16:47Z</dcterms:created>
  <dcterms:modified xsi:type="dcterms:W3CDTF">2016-11-17T17:48:08Z</dcterms:modified>
</cp:coreProperties>
</file>