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95412"/>
            <a:ext cx="7772400" cy="1470025"/>
          </a:xfrm>
        </p:spPr>
        <p:txBody>
          <a:bodyPr/>
          <a:lstStyle/>
          <a:p>
            <a:r>
              <a:rPr lang="es-CO" sz="2000" noProof="0" dirty="0">
                <a:solidFill>
                  <a:srgbClr val="323232"/>
                </a:solidFill>
                <a:latin typeface="Calibri"/>
              </a:rPr>
              <a:t>Implementación de un Sistema de Gestión Documental</a:t>
            </a:r>
          </a:p>
          <a:p>
            <a:r>
              <a:rPr lang="es-CO" sz="2000" noProof="0" dirty="0">
                <a:solidFill>
                  <a:srgbClr val="323232"/>
                </a:solidFill>
                <a:latin typeface="Calibri"/>
              </a:rPr>
              <a:t> de Procedimientos en el Área de TI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97086"/>
            <a:ext cx="6400800" cy="1752600"/>
          </a:xfrm>
        </p:spPr>
        <p:txBody>
          <a:bodyPr>
            <a:normAutofit lnSpcReduction="10000"/>
          </a:bodyPr>
          <a:lstStyle/>
          <a:p>
            <a:r>
              <a:rPr lang="es-CO" sz="2000" noProof="0" dirty="0">
                <a:solidFill>
                  <a:srgbClr val="323232"/>
                </a:solidFill>
                <a:latin typeface="Calibri"/>
              </a:rPr>
              <a:t>Propuesta de Plan de Mejora</a:t>
            </a:r>
          </a:p>
          <a:p>
            <a:r>
              <a:rPr lang="es-CO" sz="2000" noProof="0" dirty="0">
                <a:solidFill>
                  <a:srgbClr val="323232"/>
                </a:solidFill>
                <a:latin typeface="Calibri"/>
              </a:rPr>
              <a:t>Técnica Profesional en Programación</a:t>
            </a:r>
          </a:p>
          <a:p>
            <a:r>
              <a:rPr lang="es-CO" sz="2000" noProof="0" dirty="0">
                <a:solidFill>
                  <a:srgbClr val="323232"/>
                </a:solidFill>
                <a:latin typeface="Calibri"/>
              </a:rPr>
              <a:t>de Aplicaciones de Software :Carlos Andrés Quintero Quintero</a:t>
            </a:r>
          </a:p>
          <a:p>
            <a:r>
              <a:rPr lang="es-CO" sz="2000" noProof="0" dirty="0">
                <a:solidFill>
                  <a:srgbClr val="323232"/>
                </a:solidFill>
                <a:latin typeface="Calibri"/>
              </a:rPr>
              <a:t>Fecha: Septiembre 2025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468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 dirty="0"/>
          </a:p>
        </p:txBody>
      </p:sp>
      <p:sp>
        <p:nvSpPr>
          <p:cNvPr id="5" name="Oval 4"/>
          <p:cNvSpPr/>
          <p:nvPr/>
        </p:nvSpPr>
        <p:spPr>
          <a:xfrm>
            <a:off x="8229600" y="91440"/>
            <a:ext cx="457200" cy="457200"/>
          </a:xfrm>
          <a:prstGeom prst="ellipse">
            <a:avLst/>
          </a:prstGeom>
          <a:solidFill>
            <a:srgbClr val="6464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CO" sz="2000" b="1" noProof="0" dirty="0">
                <a:solidFill>
                  <a:srgbClr val="323232"/>
                </a:solidFill>
                <a:latin typeface="Calibri"/>
              </a:rPr>
              <a:t>Introducción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000" dirty="0"/>
              <a:t>Hoy en día los procedimientos de soporte y mantenimiento se ejecutan, pero no se encuentran documentados ni estandarizados en un único sistema.</a:t>
            </a:r>
            <a:endParaRPr lang="es-CO" sz="2000" noProof="0" dirty="0">
              <a:solidFill>
                <a:srgbClr val="323232"/>
              </a:solidFill>
              <a:latin typeface="Calibri"/>
            </a:endParaRPr>
          </a:p>
          <a:p>
            <a:r>
              <a:rPr lang="es-CO" sz="2000" noProof="0" dirty="0">
                <a:solidFill>
                  <a:srgbClr val="323232"/>
                </a:solidFill>
                <a:latin typeface="Calibri"/>
              </a:rPr>
              <a:t>La empresa requiere formalizar y centralizar la documentación para optimizar tiempos, reducir errores y garantizar la trazabilidad.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468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 dirty="0"/>
          </a:p>
        </p:txBody>
      </p:sp>
      <p:sp>
        <p:nvSpPr>
          <p:cNvPr id="5" name="Oval 4"/>
          <p:cNvSpPr/>
          <p:nvPr/>
        </p:nvSpPr>
        <p:spPr>
          <a:xfrm>
            <a:off x="8229600" y="91440"/>
            <a:ext cx="457200" cy="457200"/>
          </a:xfrm>
          <a:prstGeom prst="ellipse">
            <a:avLst/>
          </a:prstGeom>
          <a:solidFill>
            <a:srgbClr val="6464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CO" sz="2000" b="1" noProof="0" dirty="0">
                <a:solidFill>
                  <a:srgbClr val="323232"/>
                </a:solidFill>
                <a:latin typeface="Calibri"/>
              </a:rPr>
              <a:t>Objetivos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s-CO" sz="2000" b="1" noProof="0" dirty="0">
                <a:solidFill>
                  <a:srgbClr val="323232"/>
                </a:solidFill>
                <a:latin typeface="Calibri"/>
              </a:rPr>
              <a:t>General:</a:t>
            </a:r>
          </a:p>
          <a:p>
            <a:r>
              <a:rPr lang="es-CO" sz="2000" noProof="0" dirty="0">
                <a:solidFill>
                  <a:srgbClr val="323232"/>
                </a:solidFill>
                <a:latin typeface="Calibri"/>
              </a:rPr>
              <a:t>Diseñar e implementar un sistema de gestión documental.</a:t>
            </a:r>
          </a:p>
          <a:p>
            <a:r>
              <a:rPr lang="es-CO" sz="2000" noProof="0" dirty="0">
                <a:solidFill>
                  <a:srgbClr val="323232"/>
                </a:solidFill>
                <a:latin typeface="Calibri"/>
              </a:rPr>
              <a:t>Identificar y documentar los procesos actuales.</a:t>
            </a:r>
          </a:p>
          <a:p>
            <a:r>
              <a:rPr lang="es-CO" sz="2000" noProof="0" dirty="0">
                <a:solidFill>
                  <a:srgbClr val="323232"/>
                </a:solidFill>
                <a:latin typeface="Calibri"/>
              </a:rPr>
              <a:t>Desarrollar un prototipo en Visual Studio con base de datos.</a:t>
            </a:r>
          </a:p>
          <a:p>
            <a:r>
              <a:rPr lang="es-CO" sz="2000" noProof="0" dirty="0">
                <a:solidFill>
                  <a:srgbClr val="323232"/>
                </a:solidFill>
                <a:latin typeface="Calibri"/>
              </a:rPr>
              <a:t>Capacitar al personal en el uso del sistema.</a:t>
            </a:r>
          </a:p>
          <a:p>
            <a:r>
              <a:rPr lang="es-CO" sz="2000" noProof="0" dirty="0">
                <a:solidFill>
                  <a:srgbClr val="323232"/>
                </a:solidFill>
                <a:latin typeface="Calibri"/>
              </a:rPr>
              <a:t>Validar mejoras en tiempos de atención y calidad del servicio.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468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 dirty="0"/>
          </a:p>
        </p:txBody>
      </p:sp>
      <p:sp>
        <p:nvSpPr>
          <p:cNvPr id="5" name="Oval 4"/>
          <p:cNvSpPr/>
          <p:nvPr/>
        </p:nvSpPr>
        <p:spPr>
          <a:xfrm>
            <a:off x="8229600" y="91440"/>
            <a:ext cx="457200" cy="457200"/>
          </a:xfrm>
          <a:prstGeom prst="ellipse">
            <a:avLst/>
          </a:prstGeom>
          <a:solidFill>
            <a:srgbClr val="6464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6410"/>
            <a:ext cx="8229600" cy="1143000"/>
          </a:xfrm>
        </p:spPr>
        <p:txBody>
          <a:bodyPr/>
          <a:lstStyle/>
          <a:p>
            <a:pPr algn="l"/>
            <a:r>
              <a:rPr lang="es-CO" sz="2000" b="1" noProof="0" dirty="0">
                <a:solidFill>
                  <a:srgbClr val="323232"/>
                </a:solidFill>
                <a:latin typeface="Calibri"/>
              </a:rPr>
              <a:t>Descripción del Problema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s-CO" noProof="0" dirty="0"/>
          </a:p>
          <a:p>
            <a:r>
              <a:rPr lang="es-CO" sz="2000" noProof="0" dirty="0">
                <a:solidFill>
                  <a:srgbClr val="323232"/>
                </a:solidFill>
                <a:latin typeface="Calibri"/>
              </a:rPr>
              <a:t>No existe repositorio centralizado de procedimientos.</a:t>
            </a:r>
          </a:p>
          <a:p>
            <a:r>
              <a:rPr lang="es-CO" sz="2000" noProof="0" dirty="0">
                <a:solidFill>
                  <a:srgbClr val="323232"/>
                </a:solidFill>
                <a:latin typeface="Calibri"/>
              </a:rPr>
              <a:t>Los técnicos resuelven casos de forma empírica → riesgo de errores y pérdida de conocimiento.</a:t>
            </a:r>
          </a:p>
          <a:p>
            <a:r>
              <a:rPr lang="es-CO" sz="2000" noProof="0" dirty="0">
                <a:solidFill>
                  <a:srgbClr val="323232"/>
                </a:solidFill>
                <a:latin typeface="Calibri"/>
              </a:rPr>
              <a:t>No hay método formal de consulta ni registro histórico.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468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 dirty="0"/>
          </a:p>
        </p:txBody>
      </p:sp>
      <p:sp>
        <p:nvSpPr>
          <p:cNvPr id="5" name="Oval 4"/>
          <p:cNvSpPr/>
          <p:nvPr/>
        </p:nvSpPr>
        <p:spPr>
          <a:xfrm>
            <a:off x="8229600" y="91440"/>
            <a:ext cx="457200" cy="457200"/>
          </a:xfrm>
          <a:prstGeom prst="ellipse">
            <a:avLst/>
          </a:prstGeom>
          <a:solidFill>
            <a:srgbClr val="6464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CO" sz="2000" b="1" noProof="0" dirty="0">
                <a:solidFill>
                  <a:srgbClr val="323232"/>
                </a:solidFill>
                <a:latin typeface="Calibri"/>
              </a:rPr>
              <a:t>Justificación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s-CO" noProof="0" dirty="0"/>
          </a:p>
          <a:p>
            <a:r>
              <a:rPr lang="es-CO" sz="2000" noProof="0" dirty="0">
                <a:solidFill>
                  <a:srgbClr val="323232"/>
                </a:solidFill>
                <a:latin typeface="Calibri"/>
              </a:rPr>
              <a:t>Mejorar la eficiencia operativa del área de TI.</a:t>
            </a:r>
          </a:p>
          <a:p>
            <a:r>
              <a:rPr lang="es-CO" sz="2000" noProof="0" dirty="0">
                <a:solidFill>
                  <a:srgbClr val="323232"/>
                </a:solidFill>
                <a:latin typeface="Calibri"/>
              </a:rPr>
              <a:t>Garantizar continuidad del negocio con procesos estandarizados.</a:t>
            </a:r>
          </a:p>
          <a:p>
            <a:r>
              <a:rPr lang="es-CO" sz="2000" noProof="0" dirty="0">
                <a:solidFill>
                  <a:srgbClr val="323232"/>
                </a:solidFill>
                <a:latin typeface="Calibri"/>
              </a:rPr>
              <a:t>Facilitar la capacitación de nuevos empleados.</a:t>
            </a:r>
          </a:p>
          <a:p>
            <a:r>
              <a:rPr lang="es-CO" sz="2000" noProof="0" dirty="0">
                <a:solidFill>
                  <a:srgbClr val="323232"/>
                </a:solidFill>
                <a:latin typeface="Calibri"/>
              </a:rPr>
              <a:t>Aportar valor tecnológico con un prototipo adaptable a futuro.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468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 dirty="0"/>
          </a:p>
        </p:txBody>
      </p:sp>
      <p:sp>
        <p:nvSpPr>
          <p:cNvPr id="5" name="Oval 4"/>
          <p:cNvSpPr/>
          <p:nvPr/>
        </p:nvSpPr>
        <p:spPr>
          <a:xfrm>
            <a:off x="8229600" y="91440"/>
            <a:ext cx="457200" cy="457200"/>
          </a:xfrm>
          <a:prstGeom prst="ellipse">
            <a:avLst/>
          </a:prstGeom>
          <a:solidFill>
            <a:srgbClr val="6464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CO" sz="2000" b="1" noProof="0" dirty="0">
                <a:solidFill>
                  <a:srgbClr val="323232"/>
                </a:solidFill>
                <a:latin typeface="Calibri"/>
              </a:rPr>
              <a:t>Análisis de Viabilidad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s-CO" noProof="0" dirty="0"/>
          </a:p>
          <a:p>
            <a:r>
              <a:rPr lang="es-CO" sz="2000" noProof="0" dirty="0">
                <a:solidFill>
                  <a:srgbClr val="323232"/>
                </a:solidFill>
                <a:latin typeface="Calibri"/>
              </a:rPr>
              <a:t>Técnica: Visual Studio + BD ligera (SQLite/MySQL).</a:t>
            </a:r>
          </a:p>
          <a:p>
            <a:r>
              <a:rPr lang="es-CO" sz="2000" noProof="0" dirty="0">
                <a:solidFill>
                  <a:srgbClr val="323232"/>
                </a:solidFill>
                <a:latin typeface="Calibri"/>
              </a:rPr>
              <a:t>Económica: No requiere licencias adicionales.</a:t>
            </a:r>
          </a:p>
          <a:p>
            <a:r>
              <a:rPr lang="es-CO" sz="2000" noProof="0" dirty="0">
                <a:solidFill>
                  <a:srgbClr val="323232"/>
                </a:solidFill>
                <a:latin typeface="Calibri"/>
              </a:rPr>
              <a:t>Operativa: Personal puede adoptarlo con capacitación básica.</a:t>
            </a:r>
          </a:p>
          <a:p>
            <a:r>
              <a:rPr lang="es-CO" sz="2000" noProof="0" dirty="0">
                <a:solidFill>
                  <a:srgbClr val="323232"/>
                </a:solidFill>
                <a:latin typeface="Calibri"/>
              </a:rPr>
              <a:t>Tiempo: Prototipo funcional en 4–6 semanas.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468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 dirty="0"/>
          </a:p>
        </p:txBody>
      </p:sp>
      <p:sp>
        <p:nvSpPr>
          <p:cNvPr id="5" name="Oval 4"/>
          <p:cNvSpPr/>
          <p:nvPr/>
        </p:nvSpPr>
        <p:spPr>
          <a:xfrm>
            <a:off x="8229600" y="91440"/>
            <a:ext cx="457200" cy="457200"/>
          </a:xfrm>
          <a:prstGeom prst="ellipse">
            <a:avLst/>
          </a:prstGeom>
          <a:solidFill>
            <a:srgbClr val="6464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CO" sz="2000" b="1" noProof="0" dirty="0">
                <a:solidFill>
                  <a:srgbClr val="323232"/>
                </a:solidFill>
                <a:latin typeface="Calibri"/>
              </a:rPr>
              <a:t>Diagnóstico del Área de TI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s-CO" noProof="0" dirty="0"/>
          </a:p>
          <a:p>
            <a:r>
              <a:rPr lang="es-CO" sz="2000" noProof="0" dirty="0">
                <a:solidFill>
                  <a:srgbClr val="323232"/>
                </a:solidFill>
                <a:latin typeface="Calibri"/>
              </a:rPr>
              <a:t>Fortalezas: Conocimiento empírico, disposición a mejorar.</a:t>
            </a:r>
          </a:p>
          <a:p>
            <a:r>
              <a:rPr lang="es-CO" sz="2000" noProof="0" dirty="0">
                <a:solidFill>
                  <a:srgbClr val="323232"/>
                </a:solidFill>
                <a:latin typeface="Calibri"/>
              </a:rPr>
              <a:t>Debilidades: Falta de documentación, ausencia de herramientas.</a:t>
            </a:r>
          </a:p>
          <a:p>
            <a:r>
              <a:rPr lang="es-CO" sz="2000" noProof="0" dirty="0">
                <a:solidFill>
                  <a:srgbClr val="323232"/>
                </a:solidFill>
                <a:latin typeface="Calibri"/>
              </a:rPr>
              <a:t>Oportunidades: Digitalización, mejora continua.</a:t>
            </a:r>
          </a:p>
          <a:p>
            <a:r>
              <a:rPr lang="es-CO" sz="2000" noProof="0" dirty="0">
                <a:solidFill>
                  <a:srgbClr val="323232"/>
                </a:solidFill>
                <a:latin typeface="Calibri"/>
              </a:rPr>
              <a:t>Amenazas: Pérdida de conocimiento si se retira personal clave.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468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 dirty="0"/>
          </a:p>
        </p:txBody>
      </p:sp>
      <p:sp>
        <p:nvSpPr>
          <p:cNvPr id="5" name="Oval 4"/>
          <p:cNvSpPr/>
          <p:nvPr/>
        </p:nvSpPr>
        <p:spPr>
          <a:xfrm>
            <a:off x="8229600" y="91440"/>
            <a:ext cx="457200" cy="457200"/>
          </a:xfrm>
          <a:prstGeom prst="ellipse">
            <a:avLst/>
          </a:prstGeom>
          <a:solidFill>
            <a:srgbClr val="6464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CO" sz="2000" b="1" noProof="0" dirty="0">
                <a:solidFill>
                  <a:srgbClr val="323232"/>
                </a:solidFill>
                <a:latin typeface="Calibri"/>
              </a:rPr>
              <a:t>Cronograma de Actividades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s-CO" noProof="0" dirty="0"/>
          </a:p>
          <a:p>
            <a:r>
              <a:rPr lang="es-CO" sz="2000" noProof="0" dirty="0">
                <a:solidFill>
                  <a:srgbClr val="323232"/>
                </a:solidFill>
                <a:latin typeface="Calibri"/>
              </a:rPr>
              <a:t>Levantamiento de información: 30 </a:t>
            </a:r>
            <a:r>
              <a:rPr lang="es-CO" sz="2000" noProof="0" dirty="0" err="1">
                <a:solidFill>
                  <a:srgbClr val="323232"/>
                </a:solidFill>
                <a:latin typeface="Calibri"/>
              </a:rPr>
              <a:t>sep</a:t>
            </a:r>
            <a:r>
              <a:rPr lang="es-CO" sz="2000" noProof="0" dirty="0">
                <a:solidFill>
                  <a:srgbClr val="323232"/>
                </a:solidFill>
                <a:latin typeface="Calibri"/>
              </a:rPr>
              <a:t> - 04 oct.</a:t>
            </a:r>
          </a:p>
          <a:p>
            <a:r>
              <a:rPr lang="es-CO" sz="2000" noProof="0" dirty="0">
                <a:solidFill>
                  <a:srgbClr val="323232"/>
                </a:solidFill>
                <a:latin typeface="Calibri"/>
              </a:rPr>
              <a:t>Documentar procedimientos iniciales: 05 oct - 09 oct.</a:t>
            </a:r>
          </a:p>
          <a:p>
            <a:r>
              <a:rPr lang="es-CO" sz="2000" noProof="0" dirty="0">
                <a:solidFill>
                  <a:srgbClr val="323232"/>
                </a:solidFill>
                <a:latin typeface="Calibri"/>
              </a:rPr>
              <a:t>Diseño del sistema y BD: 10 oct - 14 oct.</a:t>
            </a:r>
          </a:p>
          <a:p>
            <a:r>
              <a:rPr lang="es-CO" sz="2000" noProof="0" dirty="0">
                <a:solidFill>
                  <a:srgbClr val="323232"/>
                </a:solidFill>
                <a:latin typeface="Calibri"/>
              </a:rPr>
              <a:t>Desarrollo prototipo: 15 oct - 24 oct.</a:t>
            </a:r>
          </a:p>
          <a:p>
            <a:r>
              <a:rPr lang="es-CO" sz="2000" noProof="0" dirty="0">
                <a:solidFill>
                  <a:srgbClr val="323232"/>
                </a:solidFill>
                <a:latin typeface="Calibri"/>
              </a:rPr>
              <a:t>Prueba piloto: 25 oct - 29 oct.</a:t>
            </a:r>
          </a:p>
          <a:p>
            <a:r>
              <a:rPr lang="es-CO" sz="2000" noProof="0" dirty="0">
                <a:solidFill>
                  <a:srgbClr val="323232"/>
                </a:solidFill>
                <a:latin typeface="Calibri"/>
              </a:rPr>
              <a:t>Ajustes finales: 30 oct - 02 nov.</a:t>
            </a:r>
          </a:p>
          <a:p>
            <a:r>
              <a:rPr lang="es-CO" sz="2000" noProof="0" dirty="0">
                <a:solidFill>
                  <a:srgbClr val="323232"/>
                </a:solidFill>
                <a:latin typeface="Calibri"/>
              </a:rPr>
              <a:t>Presentación de resultados: 03 nov - 04 nov.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468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 dirty="0"/>
          </a:p>
        </p:txBody>
      </p:sp>
      <p:sp>
        <p:nvSpPr>
          <p:cNvPr id="5" name="Oval 4"/>
          <p:cNvSpPr/>
          <p:nvPr/>
        </p:nvSpPr>
        <p:spPr>
          <a:xfrm>
            <a:off x="8229600" y="91440"/>
            <a:ext cx="457200" cy="457200"/>
          </a:xfrm>
          <a:prstGeom prst="ellipse">
            <a:avLst/>
          </a:prstGeom>
          <a:solidFill>
            <a:srgbClr val="6464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CO" sz="2000" b="1" noProof="0" dirty="0">
                <a:solidFill>
                  <a:srgbClr val="323232"/>
                </a:solidFill>
                <a:latin typeface="Calibri"/>
              </a:rPr>
              <a:t>Próximos Pasos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 lang="es-CO" noProof="0" dirty="0"/>
          </a:p>
          <a:p>
            <a:r>
              <a:rPr lang="es-CO" sz="2000" noProof="0" dirty="0">
                <a:solidFill>
                  <a:srgbClr val="323232"/>
                </a:solidFill>
                <a:latin typeface="Calibri"/>
              </a:rPr>
              <a:t>Agendar reunión de inicio con responsables del área.</a:t>
            </a:r>
          </a:p>
          <a:p>
            <a:r>
              <a:rPr lang="es-CO" sz="2000" noProof="0" dirty="0">
                <a:solidFill>
                  <a:srgbClr val="323232"/>
                </a:solidFill>
                <a:latin typeface="Calibri"/>
              </a:rPr>
              <a:t>Compartir certificación laboral.</a:t>
            </a:r>
          </a:p>
          <a:p>
            <a:r>
              <a:rPr lang="es-CO" sz="2000" noProof="0" dirty="0">
                <a:solidFill>
                  <a:srgbClr val="323232"/>
                </a:solidFill>
                <a:latin typeface="Calibri"/>
              </a:rPr>
              <a:t>Iniciar la fase de levantamiento de información.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468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 dirty="0"/>
          </a:p>
        </p:txBody>
      </p:sp>
      <p:sp>
        <p:nvSpPr>
          <p:cNvPr id="5" name="Oval 4"/>
          <p:cNvSpPr/>
          <p:nvPr/>
        </p:nvSpPr>
        <p:spPr>
          <a:xfrm>
            <a:off x="8229600" y="91440"/>
            <a:ext cx="457200" cy="457200"/>
          </a:xfrm>
          <a:prstGeom prst="ellipse">
            <a:avLst/>
          </a:prstGeom>
          <a:solidFill>
            <a:srgbClr val="6464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noProof="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378</Words>
  <Application>Microsoft Office PowerPoint</Application>
  <PresentationFormat>Presentación en pantalla (4:3)</PresentationFormat>
  <Paragraphs>53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Implementación de un Sistema de Gestión Documental  de Procedimientos en el Área de TI</vt:lpstr>
      <vt:lpstr>Introducción </vt:lpstr>
      <vt:lpstr>Objetivos</vt:lpstr>
      <vt:lpstr>Descripción del Problema</vt:lpstr>
      <vt:lpstr>Justificación</vt:lpstr>
      <vt:lpstr>Análisis de Viabilidad</vt:lpstr>
      <vt:lpstr>Diagnóstico del Área de TI </vt:lpstr>
      <vt:lpstr>Cronograma de Actividades</vt:lpstr>
      <vt:lpstr>Próximos Pasos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SISTEMAS</dc:creator>
  <cp:keywords/>
  <dc:description>generated using python-pptx</dc:description>
  <cp:lastModifiedBy>Carlos Andres Quintero Quintero</cp:lastModifiedBy>
  <cp:revision>5</cp:revision>
  <dcterms:created xsi:type="dcterms:W3CDTF">2013-01-27T09:14:16Z</dcterms:created>
  <dcterms:modified xsi:type="dcterms:W3CDTF">2025-09-24T22:02:42Z</dcterms:modified>
  <cp:category/>
</cp:coreProperties>
</file>