
<file path=[Content_Types].xml><?xml version="1.0" encoding="utf-8"?>
<Types xmlns="http://schemas.openxmlformats.org/package/2006/content-types">
  <Default Extension="fntdata" ContentType="application/x-fontdata"/>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865" r:id="rId1"/>
  </p:sldMasterIdLst>
  <p:notesMasterIdLst>
    <p:notesMasterId r:id="rId19"/>
  </p:notesMasterIdLst>
  <p:handoutMasterIdLst>
    <p:handoutMasterId r:id="rId20"/>
  </p:handoutMasterIdLst>
  <p:sldIdLst>
    <p:sldId id="256" r:id="rId2"/>
    <p:sldId id="264" r:id="rId3"/>
    <p:sldId id="300" r:id="rId4"/>
    <p:sldId id="293" r:id="rId5"/>
    <p:sldId id="301" r:id="rId6"/>
    <p:sldId id="302" r:id="rId7"/>
    <p:sldId id="290" r:id="rId8"/>
    <p:sldId id="296" r:id="rId9"/>
    <p:sldId id="295" r:id="rId10"/>
    <p:sldId id="294" r:id="rId11"/>
    <p:sldId id="297" r:id="rId12"/>
    <p:sldId id="298" r:id="rId13"/>
    <p:sldId id="299" r:id="rId14"/>
    <p:sldId id="303" r:id="rId15"/>
    <p:sldId id="291" r:id="rId16"/>
    <p:sldId id="292" r:id="rId17"/>
    <p:sldId id="304" r:id="rId18"/>
  </p:sldIdLst>
  <p:sldSz cx="9144000" cy="6858000" type="screen4x3"/>
  <p:notesSz cx="6858000" cy="9144000"/>
  <p:embeddedFontLst>
    <p:embeddedFont>
      <p:font typeface="Calibri" panose="020F0502020204030204" pitchFamily="34" charset="0"/>
      <p:regular r:id="rId21"/>
      <p:bold r:id="rId22"/>
      <p:italic r:id="rId23"/>
      <p:boldItalic r:id="rId24"/>
    </p:embeddedFont>
    <p:embeddedFont>
      <p:font typeface="Open Sans" panose="020B0604020202020204" charset="0"/>
      <p:regular r:id="rId25"/>
      <p:bold r:id="rId26"/>
      <p:italic r:id="rId27"/>
      <p:boldItalic r:id="rId28"/>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0B43D2CB-6D07-4AF6-8385-F02019C31457}">
          <p14:sldIdLst>
            <p14:sldId id="256"/>
            <p14:sldId id="264"/>
          </p14:sldIdLst>
        </p14:section>
        <p14:section name="1. Vorstellung der Gruppe und der Arbeitsweise" id="{60A2C5C4-FF54-4ACC-A17E-78E04B267541}">
          <p14:sldIdLst>
            <p14:sldId id="300"/>
            <p14:sldId id="293"/>
            <p14:sldId id="301"/>
            <p14:sldId id="302"/>
          </p14:sldIdLst>
        </p14:section>
        <p14:section name="2. Anwendungsarchitektur" id="{AEBC5EF8-8830-4BD1-BC6A-5A08C5F265C4}">
          <p14:sldIdLst>
            <p14:sldId id="290"/>
            <p14:sldId id="296"/>
            <p14:sldId id="295"/>
            <p14:sldId id="294"/>
            <p14:sldId id="297"/>
            <p14:sldId id="298"/>
            <p14:sldId id="299"/>
            <p14:sldId id="303"/>
          </p14:sldIdLst>
        </p14:section>
        <p14:section name="3. Demonstration der wichtigsten Features des Prototypen" id="{56D9347E-C790-4216-A93D-C117F720C0C3}">
          <p14:sldIdLst>
            <p14:sldId id="291"/>
          </p14:sldIdLst>
        </p14:section>
        <p14:section name="4. Diskussion" id="{F401D419-3B80-46A7-8A4E-CCD6650CAB48}">
          <p14:sldIdLst>
            <p14:sldId id="292"/>
            <p14:sldId id="30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nöfel,Anja" initials="K" lastIdx="10" clrIdx="0">
    <p:extLst>
      <p:ext uri="{19B8F6BF-5375-455C-9EA6-DF929625EA0E}">
        <p15:presenceInfo xmlns:p15="http://schemas.microsoft.com/office/powerpoint/2012/main" userId="S-1-5-21-1982228756-150042506-1537001085-18851" providerId="AD"/>
      </p:ext>
    </p:extLst>
  </p:cmAuthor>
  <p:cmAuthor id="2" name="Marie Gotthardt" initials="MG" lastIdx="10" clrIdx="1">
    <p:extLst>
      <p:ext uri="{19B8F6BF-5375-455C-9EA6-DF929625EA0E}">
        <p15:presenceInfo xmlns:p15="http://schemas.microsoft.com/office/powerpoint/2012/main" userId="Marie Gotthard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618C"/>
    <a:srgbClr val="13A983"/>
    <a:srgbClr val="009BA4"/>
    <a:srgbClr val="93C356"/>
    <a:srgbClr val="BCCF02"/>
    <a:srgbClr val="539DC5"/>
    <a:srgbClr val="02ACA8"/>
    <a:srgbClr val="F07D00"/>
    <a:srgbClr val="E02D8A"/>
    <a:srgbClr val="00A1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18" autoAdjust="0"/>
    <p:restoredTop sz="70933" autoAdjust="0"/>
  </p:normalViewPr>
  <p:slideViewPr>
    <p:cSldViewPr snapToGrid="0" snapToObjects="1">
      <p:cViewPr>
        <p:scale>
          <a:sx n="82" d="100"/>
          <a:sy n="82" d="100"/>
        </p:scale>
        <p:origin x="134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71B8D1-7B4F-42CB-8B52-2826928BB58D}" type="doc">
      <dgm:prSet loTypeId="urn:microsoft.com/office/officeart/2005/8/layout/cycle1" loCatId="cycle" qsTypeId="urn:microsoft.com/office/officeart/2005/8/quickstyle/simple5" qsCatId="simple" csTypeId="urn:microsoft.com/office/officeart/2005/8/colors/accent1_2" csCatId="accent1" phldr="1"/>
      <dgm:spPr/>
      <dgm:t>
        <a:bodyPr/>
        <a:lstStyle/>
        <a:p>
          <a:endParaRPr lang="de-DE"/>
        </a:p>
      </dgm:t>
    </dgm:pt>
    <dgm:pt modelId="{B775D9B1-358D-4B2E-A0F5-EAFD701881E9}">
      <dgm:prSet phldrT="[Text]"/>
      <dgm:spPr/>
      <dgm:t>
        <a:bodyPr/>
        <a:lstStyle/>
        <a:p>
          <a:r>
            <a:rPr lang="de-DE" dirty="0"/>
            <a:t>REVIEW und PLANNING</a:t>
          </a:r>
        </a:p>
      </dgm:t>
    </dgm:pt>
    <dgm:pt modelId="{CE998801-4ED7-4E7D-BD5F-D504410DFFC1}" type="parTrans" cxnId="{2489CFE4-DF2E-48EB-A75A-7D12116C1F4B}">
      <dgm:prSet/>
      <dgm:spPr/>
      <dgm:t>
        <a:bodyPr/>
        <a:lstStyle/>
        <a:p>
          <a:endParaRPr lang="de-DE"/>
        </a:p>
      </dgm:t>
    </dgm:pt>
    <dgm:pt modelId="{8BF33467-F10F-4944-93D4-C36D4FD2DB4D}" type="sibTrans" cxnId="{2489CFE4-DF2E-48EB-A75A-7D12116C1F4B}">
      <dgm:prSet/>
      <dgm:spPr/>
      <dgm:t>
        <a:bodyPr/>
        <a:lstStyle/>
        <a:p>
          <a:endParaRPr lang="de-DE"/>
        </a:p>
      </dgm:t>
    </dgm:pt>
    <dgm:pt modelId="{11ACF78D-41D0-4FF7-A237-9B20EA7369F0}">
      <dgm:prSet phldrT="[Text]"/>
      <dgm:spPr/>
      <dgm:t>
        <a:bodyPr/>
        <a:lstStyle/>
        <a:p>
          <a:r>
            <a:rPr lang="de-DE" dirty="0"/>
            <a:t>BUG SCRUB und BLOCKER</a:t>
          </a:r>
        </a:p>
      </dgm:t>
    </dgm:pt>
    <dgm:pt modelId="{A05837B5-45BC-47C5-89FC-5648318158EF}" type="parTrans" cxnId="{8893B741-C9A9-4AB2-8560-0B8FA367A3BA}">
      <dgm:prSet/>
      <dgm:spPr/>
      <dgm:t>
        <a:bodyPr/>
        <a:lstStyle/>
        <a:p>
          <a:endParaRPr lang="de-DE"/>
        </a:p>
      </dgm:t>
    </dgm:pt>
    <dgm:pt modelId="{C7392FCD-B85E-4D67-8414-248A10F87CD6}" type="sibTrans" cxnId="{8893B741-C9A9-4AB2-8560-0B8FA367A3BA}">
      <dgm:prSet/>
      <dgm:spPr/>
      <dgm:t>
        <a:bodyPr/>
        <a:lstStyle/>
        <a:p>
          <a:endParaRPr lang="de-DE"/>
        </a:p>
      </dgm:t>
    </dgm:pt>
    <dgm:pt modelId="{1EFF24AA-5592-4DCF-9E20-E10A29F01042}">
      <dgm:prSet phldrT="[Text]"/>
      <dgm:spPr/>
      <dgm:t>
        <a:bodyPr/>
        <a:lstStyle/>
        <a:p>
          <a:r>
            <a:rPr lang="de-DE" dirty="0"/>
            <a:t>KONSULATTION und „KUNDENMEETING“</a:t>
          </a:r>
        </a:p>
      </dgm:t>
    </dgm:pt>
    <dgm:pt modelId="{B97ADDDA-09F9-4E36-AAB2-222BBDC6F2A7}" type="parTrans" cxnId="{534C3D24-C3B0-4590-BB3C-32E7F6939BEF}">
      <dgm:prSet/>
      <dgm:spPr/>
      <dgm:t>
        <a:bodyPr/>
        <a:lstStyle/>
        <a:p>
          <a:endParaRPr lang="de-DE"/>
        </a:p>
      </dgm:t>
    </dgm:pt>
    <dgm:pt modelId="{DC7E0E0B-8D46-4D73-B94F-1221FAEB178C}" type="sibTrans" cxnId="{534C3D24-C3B0-4590-BB3C-32E7F6939BEF}">
      <dgm:prSet/>
      <dgm:spPr/>
      <dgm:t>
        <a:bodyPr/>
        <a:lstStyle/>
        <a:p>
          <a:endParaRPr lang="de-DE"/>
        </a:p>
      </dgm:t>
    </dgm:pt>
    <dgm:pt modelId="{58B731AE-56FA-40F3-9467-B377C3BCD79D}">
      <dgm:prSet phldrT="[Text]"/>
      <dgm:spPr/>
      <dgm:t>
        <a:bodyPr/>
        <a:lstStyle/>
        <a:p>
          <a:r>
            <a:rPr lang="de-DE" dirty="0"/>
            <a:t>REVIEW Vorbereitung und BLOCKER / BUG SCRUB</a:t>
          </a:r>
        </a:p>
      </dgm:t>
    </dgm:pt>
    <dgm:pt modelId="{8092D84C-0084-4E63-B126-B9FD7F57DEC1}" type="parTrans" cxnId="{70BAD98F-7DC9-4F9A-8D66-6D55F430528E}">
      <dgm:prSet/>
      <dgm:spPr/>
      <dgm:t>
        <a:bodyPr/>
        <a:lstStyle/>
        <a:p>
          <a:endParaRPr lang="de-DE"/>
        </a:p>
      </dgm:t>
    </dgm:pt>
    <dgm:pt modelId="{4BC00F96-CB80-4518-A6EA-37D00E1E7790}" type="sibTrans" cxnId="{70BAD98F-7DC9-4F9A-8D66-6D55F430528E}">
      <dgm:prSet/>
      <dgm:spPr/>
      <dgm:t>
        <a:bodyPr/>
        <a:lstStyle/>
        <a:p>
          <a:endParaRPr lang="de-DE"/>
        </a:p>
      </dgm:t>
    </dgm:pt>
    <dgm:pt modelId="{E5C3652D-31AF-490F-883D-D3D13B3AE4A8}" type="pres">
      <dgm:prSet presAssocID="{1571B8D1-7B4F-42CB-8B52-2826928BB58D}" presName="cycle" presStyleCnt="0">
        <dgm:presLayoutVars>
          <dgm:dir/>
          <dgm:resizeHandles val="exact"/>
        </dgm:presLayoutVars>
      </dgm:prSet>
      <dgm:spPr/>
    </dgm:pt>
    <dgm:pt modelId="{8C777BB3-9364-4BFC-852D-A39BF61AB9C9}" type="pres">
      <dgm:prSet presAssocID="{B775D9B1-358D-4B2E-A0F5-EAFD701881E9}" presName="dummy" presStyleCnt="0"/>
      <dgm:spPr/>
    </dgm:pt>
    <dgm:pt modelId="{E2B25523-3D7D-4E8F-86BD-4B4B4E8CDABE}" type="pres">
      <dgm:prSet presAssocID="{B775D9B1-358D-4B2E-A0F5-EAFD701881E9}" presName="node" presStyleLbl="revTx" presStyleIdx="0" presStyleCnt="4">
        <dgm:presLayoutVars>
          <dgm:bulletEnabled val="1"/>
        </dgm:presLayoutVars>
      </dgm:prSet>
      <dgm:spPr/>
    </dgm:pt>
    <dgm:pt modelId="{1F916622-06DF-47B9-9500-A370D0697C88}" type="pres">
      <dgm:prSet presAssocID="{8BF33467-F10F-4944-93D4-C36D4FD2DB4D}" presName="sibTrans" presStyleLbl="node1" presStyleIdx="0" presStyleCnt="4"/>
      <dgm:spPr/>
    </dgm:pt>
    <dgm:pt modelId="{D12F667F-961B-4040-9D11-E4BA5842DD52}" type="pres">
      <dgm:prSet presAssocID="{11ACF78D-41D0-4FF7-A237-9B20EA7369F0}" presName="dummy" presStyleCnt="0"/>
      <dgm:spPr/>
    </dgm:pt>
    <dgm:pt modelId="{B1EAD946-42D2-4C20-8E5D-6325CF6E8903}" type="pres">
      <dgm:prSet presAssocID="{11ACF78D-41D0-4FF7-A237-9B20EA7369F0}" presName="node" presStyleLbl="revTx" presStyleIdx="1" presStyleCnt="4">
        <dgm:presLayoutVars>
          <dgm:bulletEnabled val="1"/>
        </dgm:presLayoutVars>
      </dgm:prSet>
      <dgm:spPr/>
    </dgm:pt>
    <dgm:pt modelId="{C3C01A07-B222-4C49-9CC4-B45E7DFE6C18}" type="pres">
      <dgm:prSet presAssocID="{C7392FCD-B85E-4D67-8414-248A10F87CD6}" presName="sibTrans" presStyleLbl="node1" presStyleIdx="1" presStyleCnt="4"/>
      <dgm:spPr/>
    </dgm:pt>
    <dgm:pt modelId="{F44863DA-F7C7-4FA0-8DD2-00B47A79EA02}" type="pres">
      <dgm:prSet presAssocID="{1EFF24AA-5592-4DCF-9E20-E10A29F01042}" presName="dummy" presStyleCnt="0"/>
      <dgm:spPr/>
    </dgm:pt>
    <dgm:pt modelId="{F69AE748-219F-4C13-A9A5-A38B55A92FB5}" type="pres">
      <dgm:prSet presAssocID="{1EFF24AA-5592-4DCF-9E20-E10A29F01042}" presName="node" presStyleLbl="revTx" presStyleIdx="2" presStyleCnt="4">
        <dgm:presLayoutVars>
          <dgm:bulletEnabled val="1"/>
        </dgm:presLayoutVars>
      </dgm:prSet>
      <dgm:spPr/>
    </dgm:pt>
    <dgm:pt modelId="{840A7EB2-2004-4455-AC54-E0C40B01084E}" type="pres">
      <dgm:prSet presAssocID="{DC7E0E0B-8D46-4D73-B94F-1221FAEB178C}" presName="sibTrans" presStyleLbl="node1" presStyleIdx="2" presStyleCnt="4"/>
      <dgm:spPr/>
    </dgm:pt>
    <dgm:pt modelId="{B47E14F4-5FF8-422D-A163-D131BA682E77}" type="pres">
      <dgm:prSet presAssocID="{58B731AE-56FA-40F3-9467-B377C3BCD79D}" presName="dummy" presStyleCnt="0"/>
      <dgm:spPr/>
    </dgm:pt>
    <dgm:pt modelId="{EBB6CC73-4C5B-4CED-843D-9FAF36723DCF}" type="pres">
      <dgm:prSet presAssocID="{58B731AE-56FA-40F3-9467-B377C3BCD79D}" presName="node" presStyleLbl="revTx" presStyleIdx="3" presStyleCnt="4">
        <dgm:presLayoutVars>
          <dgm:bulletEnabled val="1"/>
        </dgm:presLayoutVars>
      </dgm:prSet>
      <dgm:spPr/>
    </dgm:pt>
    <dgm:pt modelId="{4E0C0CF7-E245-44AC-AE23-F780B24B8AA6}" type="pres">
      <dgm:prSet presAssocID="{4BC00F96-CB80-4518-A6EA-37D00E1E7790}" presName="sibTrans" presStyleLbl="node1" presStyleIdx="3" presStyleCnt="4"/>
      <dgm:spPr/>
    </dgm:pt>
  </dgm:ptLst>
  <dgm:cxnLst>
    <dgm:cxn modelId="{327A7C17-FFDE-492E-8507-6D989782CF02}" type="presOf" srcId="{C7392FCD-B85E-4D67-8414-248A10F87CD6}" destId="{C3C01A07-B222-4C49-9CC4-B45E7DFE6C18}" srcOrd="0" destOrd="0" presId="urn:microsoft.com/office/officeart/2005/8/layout/cycle1"/>
    <dgm:cxn modelId="{534C3D24-C3B0-4590-BB3C-32E7F6939BEF}" srcId="{1571B8D1-7B4F-42CB-8B52-2826928BB58D}" destId="{1EFF24AA-5592-4DCF-9E20-E10A29F01042}" srcOrd="2" destOrd="0" parTransId="{B97ADDDA-09F9-4E36-AAB2-222BBDC6F2A7}" sibTransId="{DC7E0E0B-8D46-4D73-B94F-1221FAEB178C}"/>
    <dgm:cxn modelId="{F48E7735-0822-44D0-9F41-51A4DB222476}" type="presOf" srcId="{11ACF78D-41D0-4FF7-A237-9B20EA7369F0}" destId="{B1EAD946-42D2-4C20-8E5D-6325CF6E8903}" srcOrd="0" destOrd="0" presId="urn:microsoft.com/office/officeart/2005/8/layout/cycle1"/>
    <dgm:cxn modelId="{8893B741-C9A9-4AB2-8560-0B8FA367A3BA}" srcId="{1571B8D1-7B4F-42CB-8B52-2826928BB58D}" destId="{11ACF78D-41D0-4FF7-A237-9B20EA7369F0}" srcOrd="1" destOrd="0" parTransId="{A05837B5-45BC-47C5-89FC-5648318158EF}" sibTransId="{C7392FCD-B85E-4D67-8414-248A10F87CD6}"/>
    <dgm:cxn modelId="{00199C6F-8D24-4886-AB64-7DDF1D13AC3B}" type="presOf" srcId="{4BC00F96-CB80-4518-A6EA-37D00E1E7790}" destId="{4E0C0CF7-E245-44AC-AE23-F780B24B8AA6}" srcOrd="0" destOrd="0" presId="urn:microsoft.com/office/officeart/2005/8/layout/cycle1"/>
    <dgm:cxn modelId="{293A297E-2542-45E2-8D48-FE5CC43C0894}" type="presOf" srcId="{B775D9B1-358D-4B2E-A0F5-EAFD701881E9}" destId="{E2B25523-3D7D-4E8F-86BD-4B4B4E8CDABE}" srcOrd="0" destOrd="0" presId="urn:microsoft.com/office/officeart/2005/8/layout/cycle1"/>
    <dgm:cxn modelId="{CD0D5C87-FB86-4F56-ABB6-1C0F0D698321}" type="presOf" srcId="{8BF33467-F10F-4944-93D4-C36D4FD2DB4D}" destId="{1F916622-06DF-47B9-9500-A370D0697C88}" srcOrd="0" destOrd="0" presId="urn:microsoft.com/office/officeart/2005/8/layout/cycle1"/>
    <dgm:cxn modelId="{70BAD98F-7DC9-4F9A-8D66-6D55F430528E}" srcId="{1571B8D1-7B4F-42CB-8B52-2826928BB58D}" destId="{58B731AE-56FA-40F3-9467-B377C3BCD79D}" srcOrd="3" destOrd="0" parTransId="{8092D84C-0084-4E63-B126-B9FD7F57DEC1}" sibTransId="{4BC00F96-CB80-4518-A6EA-37D00E1E7790}"/>
    <dgm:cxn modelId="{C5BB959F-55F1-4F36-BE3E-68812745E465}" type="presOf" srcId="{58B731AE-56FA-40F3-9467-B377C3BCD79D}" destId="{EBB6CC73-4C5B-4CED-843D-9FAF36723DCF}" srcOrd="0" destOrd="0" presId="urn:microsoft.com/office/officeart/2005/8/layout/cycle1"/>
    <dgm:cxn modelId="{EE75C3B4-3129-450C-A531-A38304FF6050}" type="presOf" srcId="{DC7E0E0B-8D46-4D73-B94F-1221FAEB178C}" destId="{840A7EB2-2004-4455-AC54-E0C40B01084E}" srcOrd="0" destOrd="0" presId="urn:microsoft.com/office/officeart/2005/8/layout/cycle1"/>
    <dgm:cxn modelId="{F0D739CF-042A-4570-BE8D-ADF2D71F9413}" type="presOf" srcId="{1571B8D1-7B4F-42CB-8B52-2826928BB58D}" destId="{E5C3652D-31AF-490F-883D-D3D13B3AE4A8}" srcOrd="0" destOrd="0" presId="urn:microsoft.com/office/officeart/2005/8/layout/cycle1"/>
    <dgm:cxn modelId="{2489CFE4-DF2E-48EB-A75A-7D12116C1F4B}" srcId="{1571B8D1-7B4F-42CB-8B52-2826928BB58D}" destId="{B775D9B1-358D-4B2E-A0F5-EAFD701881E9}" srcOrd="0" destOrd="0" parTransId="{CE998801-4ED7-4E7D-BD5F-D504410DFFC1}" sibTransId="{8BF33467-F10F-4944-93D4-C36D4FD2DB4D}"/>
    <dgm:cxn modelId="{BD25B1F4-B856-4FF0-AF48-66E39912E2E3}" type="presOf" srcId="{1EFF24AA-5592-4DCF-9E20-E10A29F01042}" destId="{F69AE748-219F-4C13-A9A5-A38B55A92FB5}" srcOrd="0" destOrd="0" presId="urn:microsoft.com/office/officeart/2005/8/layout/cycle1"/>
    <dgm:cxn modelId="{A2E40CE2-42E3-4CCA-A73E-947645E99690}" type="presParOf" srcId="{E5C3652D-31AF-490F-883D-D3D13B3AE4A8}" destId="{8C777BB3-9364-4BFC-852D-A39BF61AB9C9}" srcOrd="0" destOrd="0" presId="urn:microsoft.com/office/officeart/2005/8/layout/cycle1"/>
    <dgm:cxn modelId="{2610AFEA-7FE0-4100-B84E-2378D28DB5F8}" type="presParOf" srcId="{E5C3652D-31AF-490F-883D-D3D13B3AE4A8}" destId="{E2B25523-3D7D-4E8F-86BD-4B4B4E8CDABE}" srcOrd="1" destOrd="0" presId="urn:microsoft.com/office/officeart/2005/8/layout/cycle1"/>
    <dgm:cxn modelId="{B988B9A6-CF74-4BE8-BAB6-1E857A5F164D}" type="presParOf" srcId="{E5C3652D-31AF-490F-883D-D3D13B3AE4A8}" destId="{1F916622-06DF-47B9-9500-A370D0697C88}" srcOrd="2" destOrd="0" presId="urn:microsoft.com/office/officeart/2005/8/layout/cycle1"/>
    <dgm:cxn modelId="{9CBC4899-9D1B-4B93-A11B-39F87D6586D8}" type="presParOf" srcId="{E5C3652D-31AF-490F-883D-D3D13B3AE4A8}" destId="{D12F667F-961B-4040-9D11-E4BA5842DD52}" srcOrd="3" destOrd="0" presId="urn:microsoft.com/office/officeart/2005/8/layout/cycle1"/>
    <dgm:cxn modelId="{D17BA14B-D3AE-4448-997D-1CF8D3CE3C5A}" type="presParOf" srcId="{E5C3652D-31AF-490F-883D-D3D13B3AE4A8}" destId="{B1EAD946-42D2-4C20-8E5D-6325CF6E8903}" srcOrd="4" destOrd="0" presId="urn:microsoft.com/office/officeart/2005/8/layout/cycle1"/>
    <dgm:cxn modelId="{6816E0CE-1DF0-4740-AE1C-E81BE0C90140}" type="presParOf" srcId="{E5C3652D-31AF-490F-883D-D3D13B3AE4A8}" destId="{C3C01A07-B222-4C49-9CC4-B45E7DFE6C18}" srcOrd="5" destOrd="0" presId="urn:microsoft.com/office/officeart/2005/8/layout/cycle1"/>
    <dgm:cxn modelId="{DBE1C23F-66C2-4B73-81AF-A7DA33D00AF3}" type="presParOf" srcId="{E5C3652D-31AF-490F-883D-D3D13B3AE4A8}" destId="{F44863DA-F7C7-4FA0-8DD2-00B47A79EA02}" srcOrd="6" destOrd="0" presId="urn:microsoft.com/office/officeart/2005/8/layout/cycle1"/>
    <dgm:cxn modelId="{D1706E55-79BA-45F8-B939-F36A0C1476E5}" type="presParOf" srcId="{E5C3652D-31AF-490F-883D-D3D13B3AE4A8}" destId="{F69AE748-219F-4C13-A9A5-A38B55A92FB5}" srcOrd="7" destOrd="0" presId="urn:microsoft.com/office/officeart/2005/8/layout/cycle1"/>
    <dgm:cxn modelId="{1960F128-3984-41D2-B567-19583CBCDF6C}" type="presParOf" srcId="{E5C3652D-31AF-490F-883D-D3D13B3AE4A8}" destId="{840A7EB2-2004-4455-AC54-E0C40B01084E}" srcOrd="8" destOrd="0" presId="urn:microsoft.com/office/officeart/2005/8/layout/cycle1"/>
    <dgm:cxn modelId="{4C271BAC-6AE0-42E4-BB9E-E9A4BE202736}" type="presParOf" srcId="{E5C3652D-31AF-490F-883D-D3D13B3AE4A8}" destId="{B47E14F4-5FF8-422D-A163-D131BA682E77}" srcOrd="9" destOrd="0" presId="urn:microsoft.com/office/officeart/2005/8/layout/cycle1"/>
    <dgm:cxn modelId="{1C4238F7-265B-44DC-BC7C-6B16DE544780}" type="presParOf" srcId="{E5C3652D-31AF-490F-883D-D3D13B3AE4A8}" destId="{EBB6CC73-4C5B-4CED-843D-9FAF36723DCF}" srcOrd="10" destOrd="0" presId="urn:microsoft.com/office/officeart/2005/8/layout/cycle1"/>
    <dgm:cxn modelId="{1AA5FAA4-B85C-46A8-8B78-57DBB6B39835}" type="presParOf" srcId="{E5C3652D-31AF-490F-883D-D3D13B3AE4A8}" destId="{4E0C0CF7-E245-44AC-AE23-F780B24B8AA6}" srcOrd="11"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B25523-3D7D-4E8F-86BD-4B4B4E8CDABE}">
      <dsp:nvSpPr>
        <dsp:cNvPr id="0" name=""/>
        <dsp:cNvSpPr/>
      </dsp:nvSpPr>
      <dsp:spPr>
        <a:xfrm>
          <a:off x="4712318" y="94358"/>
          <a:ext cx="1504429" cy="1504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de-DE" sz="1200" kern="1200" dirty="0"/>
            <a:t>REVIEW und PLANNING</a:t>
          </a:r>
        </a:p>
      </dsp:txBody>
      <dsp:txXfrm>
        <a:off x="4712318" y="94358"/>
        <a:ext cx="1504429" cy="1504429"/>
      </dsp:txXfrm>
    </dsp:sp>
    <dsp:sp modelId="{1F916622-06DF-47B9-9500-A370D0697C88}">
      <dsp:nvSpPr>
        <dsp:cNvPr id="0" name=""/>
        <dsp:cNvSpPr/>
      </dsp:nvSpPr>
      <dsp:spPr>
        <a:xfrm>
          <a:off x="2060644" y="-724"/>
          <a:ext cx="4251186" cy="4251186"/>
        </a:xfrm>
        <a:prstGeom prst="circularArrow">
          <a:avLst>
            <a:gd name="adj1" fmla="val 6901"/>
            <a:gd name="adj2" fmla="val 465248"/>
            <a:gd name="adj3" fmla="val 549854"/>
            <a:gd name="adj4" fmla="val 20584898"/>
            <a:gd name="adj5" fmla="val 8051"/>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1EAD946-42D2-4C20-8E5D-6325CF6E8903}">
      <dsp:nvSpPr>
        <dsp:cNvPr id="0" name=""/>
        <dsp:cNvSpPr/>
      </dsp:nvSpPr>
      <dsp:spPr>
        <a:xfrm>
          <a:off x="4712318" y="2650949"/>
          <a:ext cx="1504429" cy="1504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de-DE" sz="1200" kern="1200" dirty="0"/>
            <a:t>BUG SCRUB und BLOCKER</a:t>
          </a:r>
        </a:p>
      </dsp:txBody>
      <dsp:txXfrm>
        <a:off x="4712318" y="2650949"/>
        <a:ext cx="1504429" cy="1504429"/>
      </dsp:txXfrm>
    </dsp:sp>
    <dsp:sp modelId="{C3C01A07-B222-4C49-9CC4-B45E7DFE6C18}">
      <dsp:nvSpPr>
        <dsp:cNvPr id="0" name=""/>
        <dsp:cNvSpPr/>
      </dsp:nvSpPr>
      <dsp:spPr>
        <a:xfrm>
          <a:off x="2060644" y="-724"/>
          <a:ext cx="4251186" cy="4251186"/>
        </a:xfrm>
        <a:prstGeom prst="circularArrow">
          <a:avLst>
            <a:gd name="adj1" fmla="val 6901"/>
            <a:gd name="adj2" fmla="val 465248"/>
            <a:gd name="adj3" fmla="val 5949854"/>
            <a:gd name="adj4" fmla="val 4384898"/>
            <a:gd name="adj5" fmla="val 8051"/>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69AE748-219F-4C13-A9A5-A38B55A92FB5}">
      <dsp:nvSpPr>
        <dsp:cNvPr id="0" name=""/>
        <dsp:cNvSpPr/>
      </dsp:nvSpPr>
      <dsp:spPr>
        <a:xfrm>
          <a:off x="2155727" y="2650949"/>
          <a:ext cx="1504429" cy="1504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de-DE" sz="1200" kern="1200" dirty="0"/>
            <a:t>KONSULATTION und „KUNDENMEETING“</a:t>
          </a:r>
        </a:p>
      </dsp:txBody>
      <dsp:txXfrm>
        <a:off x="2155727" y="2650949"/>
        <a:ext cx="1504429" cy="1504429"/>
      </dsp:txXfrm>
    </dsp:sp>
    <dsp:sp modelId="{840A7EB2-2004-4455-AC54-E0C40B01084E}">
      <dsp:nvSpPr>
        <dsp:cNvPr id="0" name=""/>
        <dsp:cNvSpPr/>
      </dsp:nvSpPr>
      <dsp:spPr>
        <a:xfrm>
          <a:off x="2060644" y="-724"/>
          <a:ext cx="4251186" cy="4251186"/>
        </a:xfrm>
        <a:prstGeom prst="circularArrow">
          <a:avLst>
            <a:gd name="adj1" fmla="val 6901"/>
            <a:gd name="adj2" fmla="val 465248"/>
            <a:gd name="adj3" fmla="val 11349854"/>
            <a:gd name="adj4" fmla="val 9784898"/>
            <a:gd name="adj5" fmla="val 8051"/>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BB6CC73-4C5B-4CED-843D-9FAF36723DCF}">
      <dsp:nvSpPr>
        <dsp:cNvPr id="0" name=""/>
        <dsp:cNvSpPr/>
      </dsp:nvSpPr>
      <dsp:spPr>
        <a:xfrm>
          <a:off x="2155727" y="94358"/>
          <a:ext cx="1504429" cy="1504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de-DE" sz="1200" kern="1200" dirty="0"/>
            <a:t>REVIEW Vorbereitung und BLOCKER / BUG SCRUB</a:t>
          </a:r>
        </a:p>
      </dsp:txBody>
      <dsp:txXfrm>
        <a:off x="2155727" y="94358"/>
        <a:ext cx="1504429" cy="1504429"/>
      </dsp:txXfrm>
    </dsp:sp>
    <dsp:sp modelId="{4E0C0CF7-E245-44AC-AE23-F780B24B8AA6}">
      <dsp:nvSpPr>
        <dsp:cNvPr id="0" name=""/>
        <dsp:cNvSpPr/>
      </dsp:nvSpPr>
      <dsp:spPr>
        <a:xfrm>
          <a:off x="2060644" y="-724"/>
          <a:ext cx="4251186" cy="4251186"/>
        </a:xfrm>
        <a:prstGeom prst="circularArrow">
          <a:avLst>
            <a:gd name="adj1" fmla="val 6901"/>
            <a:gd name="adj2" fmla="val 465248"/>
            <a:gd name="adj3" fmla="val 16749854"/>
            <a:gd name="adj4" fmla="val 15184898"/>
            <a:gd name="adj5" fmla="val 8051"/>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AC6211-610F-44E5-BF19-D3CDF6EDD281}" type="datetimeFigureOut">
              <a:rPr lang="de-DE" smtClean="0"/>
              <a:t>27.11.2019</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D61AA8-FB04-42D1-9939-D1A1356F8086}" type="slidenum">
              <a:rPr lang="de-DE" smtClean="0"/>
              <a:t>‹Nr.›</a:t>
            </a:fld>
            <a:endParaRPr lang="de-DE"/>
          </a:p>
        </p:txBody>
      </p:sp>
    </p:spTree>
    <p:extLst>
      <p:ext uri="{BB962C8B-B14F-4D97-AF65-F5344CB8AC3E}">
        <p14:creationId xmlns:p14="http://schemas.microsoft.com/office/powerpoint/2010/main" val="11431560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7435D3-23A6-45D3-8DFA-7317DC1E7A64}" type="datetimeFigureOut">
              <a:rPr lang="de-DE" smtClean="0"/>
              <a:t>27.11.2019</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69AC09-DF60-43F4-96BF-67D4D9A74094}" type="slidenum">
              <a:rPr lang="de-DE" smtClean="0"/>
              <a:t>‹Nr.›</a:t>
            </a:fld>
            <a:endParaRPr lang="de-DE"/>
          </a:p>
        </p:txBody>
      </p:sp>
    </p:spTree>
    <p:extLst>
      <p:ext uri="{BB962C8B-B14F-4D97-AF65-F5344CB8AC3E}">
        <p14:creationId xmlns:p14="http://schemas.microsoft.com/office/powerpoint/2010/main" val="38331825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Font typeface="Arial" panose="020B0604020202020204" pitchFamily="34" charset="0"/>
              <a:buChar char="•"/>
            </a:pPr>
            <a:r>
              <a:rPr lang="de-DE" dirty="0"/>
              <a:t>Umsetzung dieser in unserem Prototypen beispielhaft an Usability demonstrieren:</a:t>
            </a:r>
          </a:p>
          <a:p>
            <a:pPr lvl="1">
              <a:buFont typeface="Arial" panose="020B0604020202020204" pitchFamily="34" charset="0"/>
              <a:buChar char="•"/>
            </a:pPr>
            <a:r>
              <a:rPr lang="de-DE" b="1" dirty="0"/>
              <a:t>Usability</a:t>
            </a:r>
            <a:r>
              <a:rPr lang="de-DE" dirty="0"/>
              <a:t>: wird noch ausgearbeitet durchs Design, </a:t>
            </a:r>
            <a:r>
              <a:rPr lang="de-DE" dirty="0" err="1"/>
              <a:t>Errorhandling</a:t>
            </a:r>
            <a:r>
              <a:rPr lang="de-DE" dirty="0"/>
              <a:t>, teilweise schon umgesetzt (Buttonbeschriftung)</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Sicherheit (Security)</a:t>
            </a:r>
            <a:r>
              <a:rPr lang="de-DE" dirty="0">
                <a:effectLst/>
              </a:rPr>
              <a:t>Grad des Schutzes von Informationen und Daten durch ein Produkt oder System, damit Personen oder andere Produkte oder Systeme über den Datenzugriff verfügen, der für ihre Art und ihre Berechtigungsstufe angemessen ist.</a:t>
            </a:r>
          </a:p>
          <a:p>
            <a:endParaRPr lang="de-DE" dirty="0"/>
          </a:p>
        </p:txBody>
      </p:sp>
      <p:sp>
        <p:nvSpPr>
          <p:cNvPr id="4" name="Foliennummernplatzhalter 3"/>
          <p:cNvSpPr>
            <a:spLocks noGrp="1"/>
          </p:cNvSpPr>
          <p:nvPr>
            <p:ph type="sldNum" sz="quarter" idx="5"/>
          </p:nvPr>
        </p:nvSpPr>
        <p:spPr/>
        <p:txBody>
          <a:bodyPr/>
          <a:lstStyle/>
          <a:p>
            <a:fld id="{2969AC09-DF60-43F4-96BF-67D4D9A74094}" type="slidenum">
              <a:rPr lang="de-DE" smtClean="0"/>
              <a:t>7</a:t>
            </a:fld>
            <a:endParaRPr lang="de-DE"/>
          </a:p>
        </p:txBody>
      </p:sp>
    </p:spTree>
    <p:extLst>
      <p:ext uri="{BB962C8B-B14F-4D97-AF65-F5344CB8AC3E}">
        <p14:creationId xmlns:p14="http://schemas.microsoft.com/office/powerpoint/2010/main" val="723567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Font typeface="Arial" panose="020B0604020202020204" pitchFamily="34" charset="0"/>
              <a:buChar char="•"/>
            </a:pPr>
            <a:r>
              <a:rPr lang="de-DE" dirty="0"/>
              <a:t>Umsetzung dieser in unserem Prototypen beispielhaft an Usability demonstrieren:</a:t>
            </a:r>
          </a:p>
          <a:p>
            <a:pPr lvl="1">
              <a:buFont typeface="Arial" panose="020B0604020202020204" pitchFamily="34" charset="0"/>
              <a:buChar char="•"/>
            </a:pPr>
            <a:r>
              <a:rPr lang="de-DE" b="1" dirty="0"/>
              <a:t>Usability</a:t>
            </a:r>
            <a:r>
              <a:rPr lang="de-DE" dirty="0"/>
              <a:t>: wird noch ausgearbeitet durchs Design, </a:t>
            </a:r>
            <a:r>
              <a:rPr lang="de-DE" dirty="0" err="1"/>
              <a:t>Errorhandling</a:t>
            </a:r>
            <a:r>
              <a:rPr lang="de-DE" dirty="0"/>
              <a:t>, teilweise schon umgesetzt (Buttonbeschriftung)</a:t>
            </a:r>
          </a:p>
          <a:p>
            <a:endParaRPr lang="de-DE" dirty="0"/>
          </a:p>
        </p:txBody>
      </p:sp>
      <p:sp>
        <p:nvSpPr>
          <p:cNvPr id="4" name="Foliennummernplatzhalter 3"/>
          <p:cNvSpPr>
            <a:spLocks noGrp="1"/>
          </p:cNvSpPr>
          <p:nvPr>
            <p:ph type="sldNum" sz="quarter" idx="5"/>
          </p:nvPr>
        </p:nvSpPr>
        <p:spPr/>
        <p:txBody>
          <a:bodyPr/>
          <a:lstStyle/>
          <a:p>
            <a:fld id="{2969AC09-DF60-43F4-96BF-67D4D9A74094}" type="slidenum">
              <a:rPr lang="de-DE" smtClean="0"/>
              <a:t>8</a:t>
            </a:fld>
            <a:endParaRPr lang="de-DE"/>
          </a:p>
        </p:txBody>
      </p:sp>
    </p:spTree>
    <p:extLst>
      <p:ext uri="{BB962C8B-B14F-4D97-AF65-F5344CB8AC3E}">
        <p14:creationId xmlns:p14="http://schemas.microsoft.com/office/powerpoint/2010/main" val="2675413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Font typeface="Arial" panose="020B0604020202020204" pitchFamily="34" charset="0"/>
              <a:buChar char="•"/>
            </a:pPr>
            <a:r>
              <a:rPr lang="de-DE" dirty="0"/>
              <a:t>Usability umfasst </a:t>
            </a:r>
          </a:p>
          <a:p>
            <a:pPr>
              <a:buFont typeface="Arial" panose="020B0604020202020204" pitchFamily="34" charset="0"/>
              <a:buChar char="•"/>
            </a:pPr>
            <a:r>
              <a:rPr lang="de-DE" dirty="0" err="1"/>
              <a:t>Appropriateness</a:t>
            </a:r>
            <a:r>
              <a:rPr lang="de-DE" dirty="0"/>
              <a:t>, </a:t>
            </a:r>
            <a:r>
              <a:rPr lang="de-DE" dirty="0" err="1"/>
              <a:t>Recognizability</a:t>
            </a:r>
            <a:endParaRPr lang="de-DE" dirty="0"/>
          </a:p>
          <a:p>
            <a:pPr>
              <a:buFont typeface="Arial" panose="020B0604020202020204" pitchFamily="34" charset="0"/>
              <a:buChar char="•"/>
            </a:pPr>
            <a:r>
              <a:rPr lang="de-DE" dirty="0" err="1"/>
              <a:t>Learnability</a:t>
            </a:r>
            <a:endParaRPr lang="de-DE" dirty="0"/>
          </a:p>
          <a:p>
            <a:pPr>
              <a:buFont typeface="Arial" panose="020B0604020202020204" pitchFamily="34" charset="0"/>
              <a:buChar char="•"/>
            </a:pPr>
            <a:r>
              <a:rPr lang="de-DE" dirty="0" err="1"/>
              <a:t>Operability</a:t>
            </a:r>
            <a:endParaRPr lang="de-DE" dirty="0"/>
          </a:p>
          <a:p>
            <a:pPr>
              <a:buFont typeface="Arial" panose="020B0604020202020204" pitchFamily="34" charset="0"/>
              <a:buChar char="•"/>
            </a:pPr>
            <a:r>
              <a:rPr lang="de-DE" dirty="0"/>
              <a:t>User Error </a:t>
            </a:r>
            <a:r>
              <a:rPr lang="de-DE" dirty="0" err="1"/>
              <a:t>Protection</a:t>
            </a:r>
            <a:endParaRPr lang="de-DE" dirty="0"/>
          </a:p>
          <a:p>
            <a:pPr>
              <a:buFont typeface="Arial" panose="020B0604020202020204" pitchFamily="34" charset="0"/>
              <a:buChar char="•"/>
            </a:pPr>
            <a:r>
              <a:rPr lang="de-DE" dirty="0"/>
              <a:t>User Interface </a:t>
            </a:r>
            <a:r>
              <a:rPr lang="de-DE" dirty="0" err="1"/>
              <a:t>Aesthetics</a:t>
            </a:r>
            <a:endParaRPr lang="de-DE" dirty="0"/>
          </a:p>
          <a:p>
            <a:pPr>
              <a:buFont typeface="Arial" panose="020B0604020202020204" pitchFamily="34" charset="0"/>
              <a:buChar char="•"/>
            </a:pPr>
            <a:r>
              <a:rPr lang="de-DE" dirty="0" err="1"/>
              <a:t>Accessibility</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Bisher noch nicht richtig im Prototypen implementiert, soll in der Implementierungsphase, im Design erfolgen</a:t>
            </a:r>
          </a:p>
          <a:p>
            <a:pPr marL="285750" indent="-285750">
              <a:buAutoNum type="romanUcPeriod"/>
            </a:pPr>
            <a:r>
              <a:rPr lang="de-DE" dirty="0"/>
              <a:t>z.B. eindeutige Button-Beschriftung, Aufbau auf vorhandenem Wissen der Kunden z.B. in dem das </a:t>
            </a:r>
            <a:r>
              <a:rPr lang="de-DE" dirty="0" err="1"/>
              <a:t>ShoppingCart</a:t>
            </a:r>
            <a:r>
              <a:rPr lang="de-DE" dirty="0"/>
              <a:t>-Logo verwendet wird oder das Exit-Zeichen</a:t>
            </a:r>
          </a:p>
          <a:p>
            <a:pPr marL="285750" marR="0" lvl="0" indent="-285750" algn="l" defTabSz="914400" rtl="0" eaLnBrk="1" fontAlgn="auto" latinLnBrk="0" hangingPunct="1">
              <a:lnSpc>
                <a:spcPct val="100000"/>
              </a:lnSpc>
              <a:spcBef>
                <a:spcPts val="0"/>
              </a:spcBef>
              <a:spcAft>
                <a:spcPts val="0"/>
              </a:spcAft>
              <a:buClrTx/>
              <a:buSzTx/>
              <a:buFontTx/>
              <a:buAutoNum type="romanUcPeriod"/>
              <a:tabLst/>
              <a:defRPr/>
            </a:pPr>
            <a:r>
              <a:rPr lang="de-DE" dirty="0">
                <a:sym typeface="Wingdings" panose="05000000000000000000" pitchFamily="2" charset="2"/>
              </a:rPr>
              <a:t>Dem Kunden sollte schnell klar werden, was passiert ist &amp; wie das Problem gelöst werden kann</a:t>
            </a:r>
          </a:p>
          <a:p>
            <a:pPr marL="285750" marR="0" lvl="0" indent="-285750" algn="l" defTabSz="914400" rtl="0" eaLnBrk="1" fontAlgn="auto" latinLnBrk="0" hangingPunct="1">
              <a:lnSpc>
                <a:spcPct val="100000"/>
              </a:lnSpc>
              <a:spcBef>
                <a:spcPts val="0"/>
              </a:spcBef>
              <a:spcAft>
                <a:spcPts val="0"/>
              </a:spcAft>
              <a:buClrTx/>
              <a:buSzTx/>
              <a:buFontTx/>
              <a:buAutoNum type="romanUcPeriod"/>
              <a:tabLst/>
              <a:defRPr/>
            </a:pPr>
            <a:r>
              <a:rPr lang="de-DE" dirty="0">
                <a:sym typeface="Wingdings" panose="05000000000000000000" pitchFamily="2" charset="2"/>
              </a:rPr>
              <a:t>Z.B. Nutzung von Gestalt-Gesetzen: Prinzip der </a:t>
            </a:r>
          </a:p>
          <a:p>
            <a:pPr marL="285750" indent="-285750">
              <a:buAutoNum type="romanUcPeriod"/>
            </a:pPr>
            <a:endParaRPr lang="de-DE" dirty="0"/>
          </a:p>
          <a:p>
            <a:pPr marL="285750" indent="-285750">
              <a:buAutoNum type="romanUcPeriod"/>
            </a:pPr>
            <a:endParaRPr lang="de-DE" dirty="0"/>
          </a:p>
          <a:p>
            <a:pPr marL="285750" indent="-285750">
              <a:buAutoNum type="romanUcPeriod"/>
            </a:pPr>
            <a:endParaRPr lang="de-DE" dirty="0"/>
          </a:p>
        </p:txBody>
      </p:sp>
      <p:sp>
        <p:nvSpPr>
          <p:cNvPr id="4" name="Foliennummernplatzhalter 3"/>
          <p:cNvSpPr>
            <a:spLocks noGrp="1"/>
          </p:cNvSpPr>
          <p:nvPr>
            <p:ph type="sldNum" sz="quarter" idx="5"/>
          </p:nvPr>
        </p:nvSpPr>
        <p:spPr/>
        <p:txBody>
          <a:bodyPr/>
          <a:lstStyle/>
          <a:p>
            <a:fld id="{2969AC09-DF60-43F4-96BF-67D4D9A74094}" type="slidenum">
              <a:rPr lang="de-DE" smtClean="0"/>
              <a:t>9</a:t>
            </a:fld>
            <a:endParaRPr lang="de-DE"/>
          </a:p>
        </p:txBody>
      </p:sp>
    </p:spTree>
    <p:extLst>
      <p:ext uri="{BB962C8B-B14F-4D97-AF65-F5344CB8AC3E}">
        <p14:creationId xmlns:p14="http://schemas.microsoft.com/office/powerpoint/2010/main" val="15422050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elfolie_TUD">
    <p:spTree>
      <p:nvGrpSpPr>
        <p:cNvPr id="1" name=""/>
        <p:cNvGrpSpPr/>
        <p:nvPr/>
      </p:nvGrpSpPr>
      <p:grpSpPr>
        <a:xfrm>
          <a:off x="0" y="0"/>
          <a:ext cx="0" cy="0"/>
          <a:chOff x="0" y="0"/>
          <a:chExt cx="0" cy="0"/>
        </a:xfrm>
      </p:grpSpPr>
      <p:sp>
        <p:nvSpPr>
          <p:cNvPr id="13" name="Rechteck 12"/>
          <p:cNvSpPr/>
          <p:nvPr/>
        </p:nvSpPr>
        <p:spPr>
          <a:xfrm>
            <a:off x="0" y="980790"/>
            <a:ext cx="9144000" cy="5877210"/>
          </a:xfrm>
          <a:prstGeom prst="rect">
            <a:avLst/>
          </a:prstGeom>
          <a:gradFill>
            <a:gsLst>
              <a:gs pos="14000">
                <a:schemeClr val="tx2"/>
              </a:gs>
              <a:gs pos="100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Untertitel 2"/>
          <p:cNvSpPr>
            <a:spLocks noGrp="1"/>
          </p:cNvSpPr>
          <p:nvPr>
            <p:ph type="subTitle" idx="1" hasCustomPrompt="1"/>
          </p:nvPr>
        </p:nvSpPr>
        <p:spPr>
          <a:xfrm>
            <a:off x="766763" y="4494770"/>
            <a:ext cx="7981949" cy="1239280"/>
          </a:xfrm>
        </p:spPr>
        <p:txBody>
          <a:bodyPr/>
          <a:lstStyle>
            <a:lvl1pPr marL="0" indent="0" algn="l">
              <a:buNone/>
              <a:defRPr>
                <a:solidFill>
                  <a:schemeClr val="bg1">
                    <a:alpha val="8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br>
              <a:rPr lang="de-DE" dirty="0"/>
            </a:br>
            <a:r>
              <a:rPr lang="de-DE" dirty="0"/>
              <a:t>Ort oder Anlass des Vortrags // Samstag, 13. Januar 2018</a:t>
            </a:r>
          </a:p>
        </p:txBody>
      </p:sp>
      <p:sp>
        <p:nvSpPr>
          <p:cNvPr id="26" name="Textplatzhalter 25"/>
          <p:cNvSpPr>
            <a:spLocks noGrp="1"/>
          </p:cNvSpPr>
          <p:nvPr>
            <p:ph type="body" sz="quarter" idx="10" hasCustomPrompt="1"/>
          </p:nvPr>
        </p:nvSpPr>
        <p:spPr>
          <a:xfrm>
            <a:off x="766763" y="2420838"/>
            <a:ext cx="7981949" cy="828675"/>
          </a:xfrm>
          <a:ln>
            <a:noFill/>
          </a:ln>
        </p:spPr>
        <p:txBody>
          <a:bodyPr/>
          <a:lstStyle>
            <a:lvl1pPr>
              <a:spcBef>
                <a:spcPts val="0"/>
              </a:spcBef>
              <a:defRPr sz="1600">
                <a:solidFill>
                  <a:schemeClr val="bg1">
                    <a:alpha val="80000"/>
                  </a:schemeClr>
                </a:solidFill>
              </a:defRPr>
            </a:lvl1pPr>
          </a:lstStyle>
          <a:p>
            <a:pPr lvl="0"/>
            <a:r>
              <a:rPr lang="de-DE" dirty="0"/>
              <a:t>Vorname Name</a:t>
            </a:r>
            <a:br>
              <a:rPr lang="de-DE" dirty="0"/>
            </a:br>
            <a:r>
              <a:rPr lang="de-DE" dirty="0"/>
              <a:t>Struktureinheit  der TU Dresden</a:t>
            </a:r>
          </a:p>
        </p:txBody>
      </p:sp>
      <p:sp>
        <p:nvSpPr>
          <p:cNvPr id="4" name="Rechteck 3"/>
          <p:cNvSpPr/>
          <p:nvPr/>
        </p:nvSpPr>
        <p:spPr>
          <a:xfrm>
            <a:off x="0" y="982794"/>
            <a:ext cx="9144000" cy="17145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itel 1"/>
          <p:cNvSpPr>
            <a:spLocks noGrp="1"/>
          </p:cNvSpPr>
          <p:nvPr>
            <p:ph type="title" hasCustomPrompt="1"/>
          </p:nvPr>
        </p:nvSpPr>
        <p:spPr>
          <a:xfrm>
            <a:off x="766763" y="3392202"/>
            <a:ext cx="7981949" cy="972108"/>
          </a:xfrm>
          <a:ln>
            <a:noFill/>
          </a:ln>
        </p:spPr>
        <p:txBody>
          <a:bodyPr/>
          <a:lstStyle>
            <a:lvl1pPr>
              <a:defRPr sz="3200" b="1">
                <a:solidFill>
                  <a:schemeClr val="bg1"/>
                </a:solidFill>
              </a:defRPr>
            </a:lvl1pPr>
          </a:lstStyle>
          <a:p>
            <a:r>
              <a:rPr lang="de-DE" dirty="0"/>
              <a:t>Titelmasterformat</a:t>
            </a:r>
            <a:br>
              <a:rPr lang="de-DE" dirty="0"/>
            </a:br>
            <a:r>
              <a:rPr lang="de-DE" dirty="0"/>
              <a:t>durch Klicken bearbeiten</a:t>
            </a:r>
          </a:p>
        </p:txBody>
      </p:sp>
      <p:pic>
        <p:nvPicPr>
          <p:cNvPr id="2" name="Grafik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3420" y="328250"/>
            <a:ext cx="1028282" cy="468000"/>
          </a:xfrm>
          <a:prstGeom prst="rect">
            <a:avLst/>
          </a:prstGeom>
        </p:spPr>
      </p:pic>
      <p:pic>
        <p:nvPicPr>
          <p:cNvPr id="15" name="Grafik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2257" y="349731"/>
            <a:ext cx="1489206" cy="433063"/>
          </a:xfrm>
          <a:prstGeom prst="rect">
            <a:avLst/>
          </a:prstGeom>
        </p:spPr>
      </p:pic>
    </p:spTree>
    <p:extLst>
      <p:ext uri="{BB962C8B-B14F-4D97-AF65-F5344CB8AC3E}">
        <p14:creationId xmlns:p14="http://schemas.microsoft.com/office/powerpoint/2010/main" val="3604059490"/>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7" name="Bildplatzhalter 6"/>
          <p:cNvSpPr>
            <a:spLocks noGrp="1"/>
          </p:cNvSpPr>
          <p:nvPr>
            <p:ph type="pic" sz="quarter" idx="10"/>
          </p:nvPr>
        </p:nvSpPr>
        <p:spPr>
          <a:xfrm>
            <a:off x="0" y="1016000"/>
            <a:ext cx="9144000" cy="5076825"/>
          </a:xfrm>
        </p:spPr>
        <p:txBody>
          <a:bodyPr/>
          <a:lstStyle/>
          <a:p>
            <a:r>
              <a:rPr lang="de-DE"/>
              <a:t>Bild durch Klicken auf Symbol hinzufügen</a:t>
            </a:r>
          </a:p>
        </p:txBody>
      </p:sp>
    </p:spTree>
    <p:extLst>
      <p:ext uri="{BB962C8B-B14F-4D97-AF65-F5344CB8AC3E}">
        <p14:creationId xmlns:p14="http://schemas.microsoft.com/office/powerpoint/2010/main" val="43329274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a:xfrm>
            <a:off x="0" y="1"/>
            <a:ext cx="9144000" cy="6092824"/>
          </a:xfrm>
        </p:spPr>
        <p:txBody>
          <a:bodyPr/>
          <a:lstStyle/>
          <a:p>
            <a:r>
              <a:rPr lang="de-DE"/>
              <a:t>Bild durch Klicken auf Symbol hinzufügen</a:t>
            </a:r>
          </a:p>
        </p:txBody>
      </p:sp>
    </p:spTree>
    <p:extLst>
      <p:ext uri="{BB962C8B-B14F-4D97-AF65-F5344CB8AC3E}">
        <p14:creationId xmlns:p14="http://schemas.microsoft.com/office/powerpoint/2010/main" val="218062967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folie_TUD">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766763" y="4494770"/>
            <a:ext cx="7981949" cy="1239280"/>
          </a:xfrm>
        </p:spPr>
        <p:txBody>
          <a:bodyPr/>
          <a:lstStyle>
            <a:lvl1pPr marL="0" indent="0" algn="l">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Formatvorlage des Untertitelmasters durch Klicken bearbeiten</a:t>
            </a:r>
            <a:br>
              <a:rPr lang="de-DE" dirty="0"/>
            </a:br>
            <a:r>
              <a:rPr lang="de-DE" dirty="0"/>
              <a:t>Ort oder Anlass des Vortrags // Samstag, 13. Januar 2018</a:t>
            </a:r>
          </a:p>
        </p:txBody>
      </p:sp>
      <p:sp>
        <p:nvSpPr>
          <p:cNvPr id="26" name="Textplatzhalter 25"/>
          <p:cNvSpPr>
            <a:spLocks noGrp="1"/>
          </p:cNvSpPr>
          <p:nvPr>
            <p:ph type="body" sz="quarter" idx="10" hasCustomPrompt="1"/>
          </p:nvPr>
        </p:nvSpPr>
        <p:spPr>
          <a:xfrm>
            <a:off x="766763" y="2420838"/>
            <a:ext cx="7981949" cy="828675"/>
          </a:xfrm>
          <a:ln>
            <a:noFill/>
          </a:ln>
        </p:spPr>
        <p:txBody>
          <a:bodyPr/>
          <a:lstStyle>
            <a:lvl1pPr>
              <a:spcBef>
                <a:spcPts val="0"/>
              </a:spcBef>
              <a:defRPr sz="1600">
                <a:solidFill>
                  <a:schemeClr val="bg2"/>
                </a:solidFill>
              </a:defRPr>
            </a:lvl1pPr>
          </a:lstStyle>
          <a:p>
            <a:pPr lvl="0"/>
            <a:r>
              <a:rPr lang="de-DE" dirty="0"/>
              <a:t>Vorname Name</a:t>
            </a:r>
            <a:br>
              <a:rPr lang="de-DE" dirty="0"/>
            </a:br>
            <a:r>
              <a:rPr lang="de-DE" dirty="0"/>
              <a:t>Struktureinheit  der TU Dresden</a:t>
            </a:r>
          </a:p>
        </p:txBody>
      </p:sp>
      <p:sp>
        <p:nvSpPr>
          <p:cNvPr id="2" name="Titel 1"/>
          <p:cNvSpPr>
            <a:spLocks noGrp="1"/>
          </p:cNvSpPr>
          <p:nvPr>
            <p:ph type="title" hasCustomPrompt="1"/>
          </p:nvPr>
        </p:nvSpPr>
        <p:spPr>
          <a:xfrm>
            <a:off x="766763" y="3392202"/>
            <a:ext cx="7981949" cy="972108"/>
          </a:xfrm>
          <a:ln>
            <a:noFill/>
          </a:ln>
        </p:spPr>
        <p:txBody>
          <a:bodyPr/>
          <a:lstStyle>
            <a:lvl1pPr>
              <a:defRPr sz="3200" b="1">
                <a:solidFill>
                  <a:schemeClr val="tx2"/>
                </a:solidFill>
              </a:defRPr>
            </a:lvl1pPr>
          </a:lstStyle>
          <a:p>
            <a:r>
              <a:rPr lang="de-DE" dirty="0"/>
              <a:t>Titelmasterformat</a:t>
            </a:r>
            <a:br>
              <a:rPr lang="de-DE" dirty="0"/>
            </a:br>
            <a:r>
              <a:rPr lang="de-DE" dirty="0"/>
              <a:t>durch Klicken bearbeiten</a:t>
            </a:r>
          </a:p>
        </p:txBody>
      </p:sp>
      <p:cxnSp>
        <p:nvCxnSpPr>
          <p:cNvPr id="8" name="Gerade Verbindung 14"/>
          <p:cNvCxnSpPr/>
          <p:nvPr/>
        </p:nvCxnSpPr>
        <p:spPr>
          <a:xfrm>
            <a:off x="0" y="983270"/>
            <a:ext cx="9144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Gerade Verbindung 14"/>
          <p:cNvCxnSpPr/>
          <p:nvPr/>
        </p:nvCxnSpPr>
        <p:spPr>
          <a:xfrm>
            <a:off x="0" y="1154724"/>
            <a:ext cx="9144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23420" y="328250"/>
            <a:ext cx="1028282" cy="468000"/>
          </a:xfrm>
          <a:prstGeom prst="rect">
            <a:avLst/>
          </a:prstGeom>
        </p:spPr>
      </p:pic>
      <p:pic>
        <p:nvPicPr>
          <p:cNvPr id="4" name="Grafik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2257" y="349731"/>
            <a:ext cx="1489206" cy="433063"/>
          </a:xfrm>
          <a:prstGeom prst="rect">
            <a:avLst/>
          </a:prstGeom>
        </p:spPr>
      </p:pic>
    </p:spTree>
    <p:extLst>
      <p:ext uri="{BB962C8B-B14F-4D97-AF65-F5344CB8AC3E}">
        <p14:creationId xmlns:p14="http://schemas.microsoft.com/office/powerpoint/2010/main" val="92196761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 und Inhalt">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lvl1pPr>
              <a:defRPr/>
            </a:lvl1pPr>
          </a:lstStyle>
          <a:p>
            <a:r>
              <a:rPr lang="de-DE"/>
              <a:t>Mastertitelformat bearbeiten</a:t>
            </a:r>
            <a:endParaRPr lang="de-DE" dirty="0"/>
          </a:p>
        </p:txBody>
      </p:sp>
      <p:sp>
        <p:nvSpPr>
          <p:cNvPr id="6" name="Inhaltsplatzhalter 5"/>
          <p:cNvSpPr>
            <a:spLocks noGrp="1"/>
          </p:cNvSpPr>
          <p:nvPr>
            <p:ph sz="quarter" idx="10"/>
          </p:nvPr>
        </p:nvSpPr>
        <p:spPr>
          <a:xfrm>
            <a:off x="385763" y="1484313"/>
            <a:ext cx="8373201" cy="4249738"/>
          </a:xfrm>
        </p:spPr>
        <p:txBody>
          <a:bodyPr/>
          <a:lstStyle>
            <a:lvl1pPr>
              <a:spcBef>
                <a:spcPts val="1200"/>
              </a:spcBef>
              <a:defRPr/>
            </a:lvl1pPr>
            <a:lvl3pPr>
              <a:spcBef>
                <a:spcPts val="1200"/>
              </a:spcBef>
              <a:defRPr/>
            </a:lvl3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4065854071"/>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4241800" y="1484313"/>
            <a:ext cx="4506913" cy="42497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Bildplatzhalter 7"/>
          <p:cNvSpPr>
            <a:spLocks noGrp="1"/>
          </p:cNvSpPr>
          <p:nvPr>
            <p:ph type="pic" sz="quarter" idx="13"/>
          </p:nvPr>
        </p:nvSpPr>
        <p:spPr>
          <a:xfrm>
            <a:off x="395286" y="1484313"/>
            <a:ext cx="3739175" cy="1332000"/>
          </a:xfrm>
        </p:spPr>
        <p:txBody>
          <a:bodyPr/>
          <a:lstStyle/>
          <a:p>
            <a:r>
              <a:rPr lang="de-DE"/>
              <a:t>Bild durch Klicken auf Symbol hinzufügen</a:t>
            </a:r>
            <a:endParaRPr lang="de-DE" dirty="0"/>
          </a:p>
        </p:txBody>
      </p:sp>
      <p:sp>
        <p:nvSpPr>
          <p:cNvPr id="10" name="Bildplatzhalter 7"/>
          <p:cNvSpPr>
            <a:spLocks noGrp="1"/>
          </p:cNvSpPr>
          <p:nvPr>
            <p:ph type="pic" sz="quarter" idx="14"/>
          </p:nvPr>
        </p:nvSpPr>
        <p:spPr>
          <a:xfrm>
            <a:off x="400526" y="2943181"/>
            <a:ext cx="3733324" cy="1332000"/>
          </a:xfrm>
        </p:spPr>
        <p:txBody>
          <a:bodyPr/>
          <a:lstStyle/>
          <a:p>
            <a:r>
              <a:rPr lang="de-DE"/>
              <a:t>Bild durch Klicken auf Symbol hinzufügen</a:t>
            </a:r>
            <a:endParaRPr lang="de-DE" dirty="0"/>
          </a:p>
        </p:txBody>
      </p:sp>
      <p:sp>
        <p:nvSpPr>
          <p:cNvPr id="11" name="Bildplatzhalter 7"/>
          <p:cNvSpPr>
            <a:spLocks noGrp="1"/>
          </p:cNvSpPr>
          <p:nvPr>
            <p:ph type="pic" sz="quarter" idx="15"/>
          </p:nvPr>
        </p:nvSpPr>
        <p:spPr>
          <a:xfrm>
            <a:off x="400526" y="4402050"/>
            <a:ext cx="3733325" cy="1332000"/>
          </a:xfrm>
        </p:spPr>
        <p:txBody>
          <a:bodyPr/>
          <a:lstStyle/>
          <a:p>
            <a:r>
              <a:rPr lang="de-DE"/>
              <a:t>Bild durch Klicken auf Symbol hinzufügen</a:t>
            </a:r>
            <a:endParaRPr lang="de-DE" dirty="0"/>
          </a:p>
        </p:txBody>
      </p:sp>
      <p:sp>
        <p:nvSpPr>
          <p:cNvPr id="4" name="Titel 3"/>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1726433105"/>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9" name="Bildplatzhalter 7"/>
          <p:cNvSpPr>
            <a:spLocks noGrp="1"/>
          </p:cNvSpPr>
          <p:nvPr>
            <p:ph type="pic" sz="quarter" idx="13"/>
          </p:nvPr>
        </p:nvSpPr>
        <p:spPr>
          <a:xfrm>
            <a:off x="4624388" y="1484313"/>
            <a:ext cx="4134577" cy="4249738"/>
          </a:xfrm>
          <a:ln w="6350">
            <a:solidFill>
              <a:schemeClr val="bg2"/>
            </a:solidFill>
          </a:ln>
        </p:spPr>
        <p:txBody>
          <a:bodyPr/>
          <a:lstStyle/>
          <a:p>
            <a:r>
              <a:rPr lang="de-DE"/>
              <a:t>Bild durch Klicken auf Symbol hinzufügen</a:t>
            </a:r>
            <a:endParaRPr lang="de-DE" dirty="0"/>
          </a:p>
        </p:txBody>
      </p:sp>
      <p:sp>
        <p:nvSpPr>
          <p:cNvPr id="7" name="Textplatzhalter 6"/>
          <p:cNvSpPr>
            <a:spLocks noGrp="1"/>
          </p:cNvSpPr>
          <p:nvPr>
            <p:ph type="body" sz="quarter" idx="14"/>
          </p:nvPr>
        </p:nvSpPr>
        <p:spPr>
          <a:xfrm>
            <a:off x="385764" y="1484314"/>
            <a:ext cx="4133850" cy="424973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405770121"/>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Mastertitelformat bearbeiten</a:t>
            </a:r>
          </a:p>
        </p:txBody>
      </p:sp>
      <p:sp>
        <p:nvSpPr>
          <p:cNvPr id="6" name="Textplatzhalter 5"/>
          <p:cNvSpPr>
            <a:spLocks noGrp="1"/>
          </p:cNvSpPr>
          <p:nvPr>
            <p:ph type="body" sz="quarter" idx="10"/>
          </p:nvPr>
        </p:nvSpPr>
        <p:spPr>
          <a:xfrm>
            <a:off x="385763" y="1484314"/>
            <a:ext cx="4133850" cy="424973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8" name="Textplatzhalter 7"/>
          <p:cNvSpPr>
            <a:spLocks noGrp="1"/>
          </p:cNvSpPr>
          <p:nvPr>
            <p:ph type="body" sz="quarter" idx="11"/>
          </p:nvPr>
        </p:nvSpPr>
        <p:spPr>
          <a:xfrm>
            <a:off x="4624388" y="1484314"/>
            <a:ext cx="4133850" cy="424973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884893349"/>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
        <p:nvSpPr>
          <p:cNvPr id="6" name="Textplatzhalter 5"/>
          <p:cNvSpPr>
            <a:spLocks noGrp="1"/>
          </p:cNvSpPr>
          <p:nvPr>
            <p:ph type="body" sz="quarter" idx="10"/>
          </p:nvPr>
        </p:nvSpPr>
        <p:spPr>
          <a:xfrm>
            <a:off x="385763" y="1484314"/>
            <a:ext cx="2590800" cy="424973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7" name="Textplatzhalter 7"/>
          <p:cNvSpPr>
            <a:spLocks noGrp="1"/>
          </p:cNvSpPr>
          <p:nvPr>
            <p:ph type="body" sz="quarter" idx="11"/>
          </p:nvPr>
        </p:nvSpPr>
        <p:spPr>
          <a:xfrm>
            <a:off x="5793945" y="1484314"/>
            <a:ext cx="2587625" cy="424973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Textplatzhalter 5"/>
          <p:cNvSpPr>
            <a:spLocks noGrp="1"/>
          </p:cNvSpPr>
          <p:nvPr>
            <p:ph type="body" sz="quarter" idx="12"/>
          </p:nvPr>
        </p:nvSpPr>
        <p:spPr>
          <a:xfrm>
            <a:off x="3084513" y="1484314"/>
            <a:ext cx="2590800" cy="424973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374197585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7" name="Titel 1"/>
          <p:cNvSpPr txBox="1">
            <a:spLocks/>
          </p:cNvSpPr>
          <p:nvPr/>
        </p:nvSpPr>
        <p:spPr>
          <a:xfrm>
            <a:off x="4624388" y="368299"/>
            <a:ext cx="4124326" cy="828675"/>
          </a:xfrm>
          <a:prstGeom prst="rect">
            <a:avLst/>
          </a:prstGeom>
          <a:ln>
            <a:noFill/>
          </a:ln>
        </p:spPr>
        <p:txBody>
          <a:bodyPr vert="horz" lIns="0" tIns="0" rIns="0" bIns="0" rtlCol="0" anchor="t" anchorCtr="0">
            <a:noAutofit/>
          </a:bodyPr>
          <a:lstStyle>
            <a:lvl1pPr algn="l" defTabSz="914400" rtl="0" eaLnBrk="1" latinLnBrk="0" hangingPunct="1">
              <a:spcBef>
                <a:spcPct val="0"/>
              </a:spcBef>
              <a:buNone/>
              <a:defRPr sz="2400" b="1" kern="1200" baseline="0">
                <a:solidFill>
                  <a:schemeClr val="tx2"/>
                </a:solidFill>
                <a:latin typeface="Open Sans" panose="020B0606030504020204" pitchFamily="34" charset="0"/>
                <a:ea typeface="+mj-ea"/>
                <a:cs typeface="+mj-cs"/>
              </a:defRPr>
            </a:lvl1pPr>
          </a:lstStyle>
          <a:p>
            <a:r>
              <a:rPr lang="de-DE"/>
              <a:t>Titelmasterformat durch Klicken bearbeiten</a:t>
            </a:r>
          </a:p>
        </p:txBody>
      </p:sp>
      <p:sp>
        <p:nvSpPr>
          <p:cNvPr id="8" name="Textplatzhalter 5"/>
          <p:cNvSpPr>
            <a:spLocks noGrp="1"/>
          </p:cNvSpPr>
          <p:nvPr>
            <p:ph type="body" sz="quarter" idx="10"/>
          </p:nvPr>
        </p:nvSpPr>
        <p:spPr>
          <a:xfrm>
            <a:off x="385763" y="1484314"/>
            <a:ext cx="4133850" cy="424973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Textplatzhalter 7"/>
          <p:cNvSpPr>
            <a:spLocks noGrp="1"/>
          </p:cNvSpPr>
          <p:nvPr>
            <p:ph type="body" sz="quarter" idx="11"/>
          </p:nvPr>
        </p:nvSpPr>
        <p:spPr>
          <a:xfrm>
            <a:off x="4624388" y="1484314"/>
            <a:ext cx="4133850" cy="424973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3" name="Titel 2"/>
          <p:cNvSpPr>
            <a:spLocks noGrp="1"/>
          </p:cNvSpPr>
          <p:nvPr>
            <p:ph type="title"/>
          </p:nvPr>
        </p:nvSpPr>
        <p:spPr>
          <a:xfrm>
            <a:off x="395288" y="367505"/>
            <a:ext cx="4124326" cy="829469"/>
          </a:xfrm>
        </p:spPr>
        <p:txBody>
          <a:bodyPr/>
          <a:lstStyle/>
          <a:p>
            <a:r>
              <a:rPr lang="de-DE"/>
              <a:t>Mastertitelformat bearbeiten</a:t>
            </a:r>
            <a:endParaRPr lang="de-DE" dirty="0"/>
          </a:p>
        </p:txBody>
      </p:sp>
    </p:spTree>
    <p:extLst>
      <p:ext uri="{BB962C8B-B14F-4D97-AF65-F5344CB8AC3E}">
        <p14:creationId xmlns:p14="http://schemas.microsoft.com/office/powerpoint/2010/main" val="82917631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endParaRPr lang="de-DE" dirty="0"/>
          </a:p>
        </p:txBody>
      </p:sp>
    </p:spTree>
    <p:extLst>
      <p:ext uri="{BB962C8B-B14F-4D97-AF65-F5344CB8AC3E}">
        <p14:creationId xmlns:p14="http://schemas.microsoft.com/office/powerpoint/2010/main" val="2670481721"/>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95287" y="341833"/>
            <a:ext cx="8363677" cy="812280"/>
          </a:xfrm>
          <a:prstGeom prst="rect">
            <a:avLst/>
          </a:prstGeom>
          <a:ln>
            <a:noFill/>
          </a:ln>
        </p:spPr>
        <p:txBody>
          <a:bodyPr vert="horz" lIns="0" tIns="0" rIns="0" bIns="0" rtlCol="0" anchor="t" anchorCtr="0">
            <a:noAutofit/>
          </a:bodyPr>
          <a:lstStyle/>
          <a:p>
            <a:r>
              <a:rPr lang="de-DE" dirty="0"/>
              <a:t>Das ist eine Überschrift</a:t>
            </a:r>
            <a:br>
              <a:rPr lang="de-DE" dirty="0"/>
            </a:br>
            <a:r>
              <a:rPr lang="de-DE" dirty="0"/>
              <a:t>in zwei Zeilen</a:t>
            </a:r>
          </a:p>
        </p:txBody>
      </p:sp>
      <p:sp>
        <p:nvSpPr>
          <p:cNvPr id="3" name="Textplatzhalter 2"/>
          <p:cNvSpPr>
            <a:spLocks noGrp="1"/>
          </p:cNvSpPr>
          <p:nvPr>
            <p:ph type="body" idx="1"/>
          </p:nvPr>
        </p:nvSpPr>
        <p:spPr>
          <a:xfrm>
            <a:off x="385763" y="1484313"/>
            <a:ext cx="8373201" cy="4249738"/>
          </a:xfrm>
          <a:prstGeom prst="rect">
            <a:avLst/>
          </a:prstGeom>
          <a:ln>
            <a:noFill/>
          </a:ln>
        </p:spPr>
        <p:txBody>
          <a:bodyPr vert="horz" lIns="0" tIns="0" rIns="0" bIns="0" rtlCol="0">
            <a:noAutofit/>
          </a:bodyPr>
          <a:lstStyle/>
          <a:p>
            <a:pPr lvl="0"/>
            <a:r>
              <a:rPr lang="de-DE" dirty="0"/>
              <a:t>Erste Textebene (16pt)</a:t>
            </a:r>
          </a:p>
          <a:p>
            <a:pPr lvl="1"/>
            <a:r>
              <a:rPr lang="de-DE" dirty="0"/>
              <a:t>Zweite Textebene für Aufzählungen</a:t>
            </a:r>
          </a:p>
          <a:p>
            <a:pPr lvl="2"/>
            <a:r>
              <a:rPr lang="de-DE" dirty="0"/>
              <a:t>Dritte Textebene bei viel Text (14pt)</a:t>
            </a:r>
          </a:p>
          <a:p>
            <a:pPr lvl="3"/>
            <a:r>
              <a:rPr lang="de-DE" dirty="0"/>
              <a:t>Vierte Textebene für Aufzählungen bei viel Text</a:t>
            </a:r>
          </a:p>
          <a:p>
            <a:pPr lvl="4"/>
            <a:r>
              <a:rPr lang="de-DE" dirty="0"/>
              <a:t>Fünfte Ebene</a:t>
            </a:r>
          </a:p>
          <a:p>
            <a:pPr lvl="5"/>
            <a:r>
              <a:rPr lang="de-DE" dirty="0"/>
              <a:t>Zwischenseite</a:t>
            </a:r>
          </a:p>
          <a:p>
            <a:pPr lvl="6"/>
            <a:r>
              <a:rPr lang="de-DE" dirty="0"/>
              <a:t>Für den nächsten Präsentationsabschnitt</a:t>
            </a:r>
          </a:p>
        </p:txBody>
      </p:sp>
      <p:sp>
        <p:nvSpPr>
          <p:cNvPr id="4" name="Textfeld 3"/>
          <p:cNvSpPr txBox="1"/>
          <p:nvPr userDrawn="1"/>
        </p:nvSpPr>
        <p:spPr>
          <a:xfrm>
            <a:off x="2312987" y="6275708"/>
            <a:ext cx="4133851"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800" dirty="0">
                <a:solidFill>
                  <a:schemeClr val="bg2"/>
                </a:solidFill>
              </a:rPr>
              <a:t>Titel der Präsentation</a:t>
            </a:r>
          </a:p>
          <a:p>
            <a:pPr algn="l"/>
            <a:r>
              <a:rPr lang="de-DE" sz="800" dirty="0">
                <a:solidFill>
                  <a:schemeClr val="bg2"/>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Struktureinheit der TU Dresden / </a:t>
            </a:r>
            <a:r>
              <a:rPr lang="de-DE" sz="800" dirty="0">
                <a:solidFill>
                  <a:schemeClr val="bg2"/>
                </a:solidFill>
                <a:latin typeface="Open Sans" panose="020B0606030504020204" pitchFamily="34" charset="0"/>
                <a:ea typeface="Open Sans" panose="020B0606030504020204" pitchFamily="34" charset="0"/>
                <a:cs typeface="Open Sans" panose="020B0606030504020204" pitchFamily="34" charset="0"/>
              </a:rPr>
              <a:t>Name Vorname des Vortragenden</a:t>
            </a:r>
            <a:endParaRPr lang="de-DE" sz="800" baseline="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algn="l"/>
            <a:r>
              <a:rPr lang="de-DE" sz="800" baseline="0" dirty="0">
                <a:solidFill>
                  <a:schemeClr val="bg2"/>
                </a:solidFill>
                <a:latin typeface="Open Sans" panose="020B0606030504020204" pitchFamily="34" charset="0"/>
                <a:ea typeface="Open Sans" panose="020B0606030504020204" pitchFamily="34" charset="0"/>
                <a:cs typeface="Open Sans" panose="020B0606030504020204" pitchFamily="34" charset="0"/>
              </a:rPr>
              <a:t>Ort oder Anlass des Vortrags // 13.01.2018</a:t>
            </a:r>
            <a:endParaRPr lang="de-DE" sz="8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8" name="Gerade Verbindung 14"/>
          <p:cNvCxnSpPr/>
          <p:nvPr/>
        </p:nvCxnSpPr>
        <p:spPr>
          <a:xfrm>
            <a:off x="0" y="6093296"/>
            <a:ext cx="9144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6556376" y="6275708"/>
            <a:ext cx="691903" cy="369332"/>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br>
              <a:rPr lang="de-DE" sz="800" dirty="0">
                <a:solidFill>
                  <a:schemeClr val="bg2"/>
                </a:solidFill>
                <a:latin typeface="Open Sans" panose="020B0606030504020204" pitchFamily="34" charset="0"/>
                <a:ea typeface="Open Sans" panose="020B0606030504020204" pitchFamily="34" charset="0"/>
                <a:cs typeface="Open Sans" panose="020B0606030504020204" pitchFamily="34" charset="0"/>
              </a:rPr>
            </a:br>
            <a:r>
              <a:rPr lang="de-DE" sz="800" dirty="0">
                <a:solidFill>
                  <a:schemeClr val="bg2"/>
                </a:solidFill>
                <a:latin typeface="Open Sans" panose="020B0606030504020204" pitchFamily="34" charset="0"/>
                <a:ea typeface="Open Sans" panose="020B0606030504020204" pitchFamily="34" charset="0"/>
                <a:cs typeface="Open Sans" panose="020B0606030504020204" pitchFamily="34" charset="0"/>
              </a:rPr>
              <a:t>Folie</a:t>
            </a:r>
            <a:r>
              <a:rPr lang="de-DE" sz="800" baseline="0"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fld id="{38F97D41-8991-4148-BA02-56FEE4AAF2CC}" type="slidenum">
              <a:rPr lang="de-DE" sz="800" baseline="0" smtClean="0">
                <a:solidFill>
                  <a:schemeClr val="bg2"/>
                </a:solidFill>
                <a:latin typeface="Open Sans" panose="020B0606030504020204" pitchFamily="34" charset="0"/>
                <a:ea typeface="Open Sans" panose="020B0606030504020204" pitchFamily="34" charset="0"/>
                <a:cs typeface="Open Sans" panose="020B06060305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‹Nr.›</a:t>
            </a:fld>
            <a:endParaRPr lang="de-DE" sz="800" baseline="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de-DE" sz="8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2" name="Grafik 1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070286" y="6273051"/>
            <a:ext cx="870085" cy="396000"/>
          </a:xfrm>
          <a:prstGeom prst="rect">
            <a:avLst/>
          </a:prstGeom>
        </p:spPr>
      </p:pic>
      <p:pic>
        <p:nvPicPr>
          <p:cNvPr id="13" name="Grafik 1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388144" y="6288296"/>
            <a:ext cx="1135856" cy="330309"/>
          </a:xfrm>
          <a:prstGeom prst="rect">
            <a:avLst/>
          </a:prstGeom>
        </p:spPr>
      </p:pic>
    </p:spTree>
    <p:extLst>
      <p:ext uri="{BB962C8B-B14F-4D97-AF65-F5344CB8AC3E}">
        <p14:creationId xmlns:p14="http://schemas.microsoft.com/office/powerpoint/2010/main" val="3716104474"/>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hf hdr="0"/>
  <p:txStyles>
    <p:titleStyle>
      <a:lvl1pPr algn="l" defTabSz="914400" rtl="0" eaLnBrk="1" latinLnBrk="0" hangingPunct="1">
        <a:spcBef>
          <a:spcPct val="0"/>
        </a:spcBef>
        <a:buNone/>
        <a:defRPr sz="2400" b="1" kern="1200" baseline="0">
          <a:solidFill>
            <a:schemeClr val="tx2"/>
          </a:solidFill>
          <a:latin typeface="Open Sans" panose="020B0606030504020204" pitchFamily="34" charset="0"/>
          <a:ea typeface="+mj-ea"/>
          <a:cs typeface="+mj-cs"/>
        </a:defRPr>
      </a:lvl1pPr>
    </p:titleStyle>
    <p:bodyStyle>
      <a:lvl1pPr marL="0" indent="0" algn="l" defTabSz="914400" rtl="0" eaLnBrk="1" latinLnBrk="0" hangingPunct="1">
        <a:spcBef>
          <a:spcPts val="600"/>
        </a:spcBef>
        <a:buFont typeface="Arial" panose="020B0604020202020204" pitchFamily="34" charset="0"/>
        <a:buNone/>
        <a:defRPr sz="1600" kern="1200">
          <a:solidFill>
            <a:schemeClr val="tx2"/>
          </a:solidFill>
          <a:latin typeface="Open Sans" panose="020B0606030504020204" pitchFamily="34" charset="0"/>
          <a:ea typeface="+mn-ea"/>
          <a:cs typeface="+mn-cs"/>
        </a:defRPr>
      </a:lvl1pPr>
      <a:lvl2pPr marL="396000" indent="-324000" algn="l" defTabSz="914400" rtl="0" eaLnBrk="1" latinLnBrk="0" hangingPunct="1">
        <a:spcBef>
          <a:spcPts val="300"/>
        </a:spcBef>
        <a:buFont typeface="Open Sans" panose="020B0606030504020204" pitchFamily="34" charset="0"/>
        <a:buChar char="—"/>
        <a:defRPr sz="1600" kern="1200">
          <a:solidFill>
            <a:schemeClr val="tx2"/>
          </a:solidFill>
          <a:latin typeface="Open Sans" panose="020B0606030504020204" pitchFamily="34" charset="0"/>
          <a:ea typeface="+mn-ea"/>
          <a:cs typeface="+mn-cs"/>
        </a:defRPr>
      </a:lvl2pPr>
      <a:lvl3pPr marL="0" indent="0" algn="l" defTabSz="914400" rtl="0" eaLnBrk="1" latinLnBrk="0" hangingPunct="1">
        <a:spcBef>
          <a:spcPts val="600"/>
        </a:spcBef>
        <a:buFont typeface="Arial" panose="020B0604020202020204" pitchFamily="34" charset="0"/>
        <a:buNone/>
        <a:defRPr sz="1400" kern="1200">
          <a:solidFill>
            <a:schemeClr val="tx2"/>
          </a:solidFill>
          <a:latin typeface="Open Sans" panose="020B0606030504020204" pitchFamily="34" charset="0"/>
          <a:ea typeface="+mn-ea"/>
          <a:cs typeface="+mn-cs"/>
        </a:defRPr>
      </a:lvl3pPr>
      <a:lvl4pPr marL="396000" indent="-216000" algn="l" defTabSz="914400" rtl="0" eaLnBrk="1" latinLnBrk="0" hangingPunct="1">
        <a:spcBef>
          <a:spcPts val="300"/>
        </a:spcBef>
        <a:buFont typeface="Symbol" panose="05050102010706020507" pitchFamily="18" charset="2"/>
        <a:buChar char="-"/>
        <a:defRPr sz="1400" kern="1200">
          <a:solidFill>
            <a:schemeClr val="tx2"/>
          </a:solidFill>
          <a:latin typeface="Open Sans" panose="020B0606030504020204" pitchFamily="34" charset="0"/>
          <a:ea typeface="+mn-ea"/>
          <a:cs typeface="+mn-cs"/>
        </a:defRPr>
      </a:lvl4pPr>
      <a:lvl5pPr marL="576000" indent="-179388" algn="l" defTabSz="914400" rtl="0" eaLnBrk="1" latinLnBrk="0" hangingPunct="1">
        <a:spcBef>
          <a:spcPts val="300"/>
        </a:spcBef>
        <a:buFont typeface="Symbol" panose="05050102010706020507" pitchFamily="18" charset="2"/>
        <a:buChar char="-"/>
        <a:defRPr sz="1400" kern="1200" baseline="0">
          <a:solidFill>
            <a:schemeClr val="tx2"/>
          </a:solidFill>
          <a:latin typeface="Open Sans" panose="020B0606030504020204" pitchFamily="34" charset="0"/>
          <a:ea typeface="+mn-ea"/>
          <a:cs typeface="+mn-cs"/>
        </a:defRPr>
      </a:lvl5pPr>
      <a:lvl6pPr marL="358775" indent="0" algn="l" defTabSz="914400" rtl="0" eaLnBrk="1" latinLnBrk="0" hangingPunct="1">
        <a:spcBef>
          <a:spcPts val="0"/>
        </a:spcBef>
        <a:buFont typeface="Arial" panose="020B0604020202020204" pitchFamily="34" charset="0"/>
        <a:buNone/>
        <a:defRPr sz="3200" b="1" kern="1200">
          <a:solidFill>
            <a:schemeClr val="bg1"/>
          </a:solidFill>
          <a:latin typeface="+mn-lt"/>
          <a:ea typeface="+mn-ea"/>
          <a:cs typeface="+mn-cs"/>
        </a:defRPr>
      </a:lvl6pPr>
      <a:lvl7pPr marL="358775" indent="0" algn="l" defTabSz="914400" rtl="0" eaLnBrk="1" latinLnBrk="0" hangingPunct="1">
        <a:spcBef>
          <a:spcPts val="0"/>
        </a:spcBef>
        <a:buFont typeface="Arial" panose="020B0604020202020204" pitchFamily="34" charset="0"/>
        <a:buNone/>
        <a:defRPr sz="3200" kern="1200">
          <a:solidFill>
            <a:schemeClr val="bg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173">
          <p15:clr>
            <a:srgbClr val="F26B43"/>
          </p15:clr>
        </p15:guide>
        <p15:guide id="3" pos="243">
          <p15:clr>
            <a:srgbClr val="F26B43"/>
          </p15:clr>
        </p15:guide>
        <p15:guide id="4" pos="660">
          <p15:clr>
            <a:srgbClr val="F26B43"/>
          </p15:clr>
        </p15:guide>
        <p15:guide id="5" pos="726">
          <p15:clr>
            <a:srgbClr val="F26B43"/>
          </p15:clr>
        </p15:guide>
        <p15:guide id="6" pos="1146">
          <p15:clr>
            <a:srgbClr val="F26B43"/>
          </p15:clr>
        </p15:guide>
        <p15:guide id="7" pos="1212">
          <p15:clr>
            <a:srgbClr val="F26B43"/>
          </p15:clr>
        </p15:guide>
        <p15:guide id="8" pos="1701">
          <p15:clr>
            <a:srgbClr val="F26B43"/>
          </p15:clr>
        </p15:guide>
        <p15:guide id="9" pos="1632">
          <p15:clr>
            <a:srgbClr val="F26B43"/>
          </p15:clr>
        </p15:guide>
        <p15:guide id="10" pos="2184">
          <p15:clr>
            <a:srgbClr val="F26B43"/>
          </p15:clr>
        </p15:guide>
        <p15:guide id="11" pos="2117">
          <p15:clr>
            <a:srgbClr val="F26B43"/>
          </p15:clr>
        </p15:guide>
        <p15:guide id="12" pos="2604">
          <p15:clr>
            <a:srgbClr val="F26B43"/>
          </p15:clr>
        </p15:guide>
        <p15:guide id="13" pos="2672">
          <p15:clr>
            <a:srgbClr val="F26B43"/>
          </p15:clr>
        </p15:guide>
        <p15:guide id="14" pos="3089">
          <p15:clr>
            <a:srgbClr val="F26B43"/>
          </p15:clr>
        </p15:guide>
        <p15:guide id="15" pos="3158">
          <p15:clr>
            <a:srgbClr val="F26B43"/>
          </p15:clr>
        </p15:guide>
        <p15:guide id="16" pos="3575">
          <p15:clr>
            <a:srgbClr val="F26B43"/>
          </p15:clr>
        </p15:guide>
        <p15:guide id="17" pos="3642">
          <p15:clr>
            <a:srgbClr val="F26B43"/>
          </p15:clr>
        </p15:guide>
        <p15:guide id="18" pos="3887">
          <p15:clr>
            <a:srgbClr val="F26B43"/>
          </p15:clr>
        </p15:guide>
        <p15:guide id="19" pos="3818">
          <p15:clr>
            <a:srgbClr val="F26B43"/>
          </p15:clr>
        </p15:guide>
        <p15:guide id="20" pos="4061">
          <p15:clr>
            <a:srgbClr val="F26B43"/>
          </p15:clr>
        </p15:guide>
        <p15:guide id="21" pos="4130">
          <p15:clr>
            <a:srgbClr val="F26B43"/>
          </p15:clr>
        </p15:guide>
        <p15:guide id="22" pos="4545">
          <p15:clr>
            <a:srgbClr val="F26B43"/>
          </p15:clr>
        </p15:guide>
        <p15:guide id="23" pos="4614">
          <p15:clr>
            <a:srgbClr val="F26B43"/>
          </p15:clr>
        </p15:guide>
        <p15:guide id="24" pos="5031">
          <p15:clr>
            <a:srgbClr val="F26B43"/>
          </p15:clr>
        </p15:guide>
        <p15:guide id="25" pos="5100">
          <p15:clr>
            <a:srgbClr val="F26B43"/>
          </p15:clr>
        </p15:guide>
        <p15:guide id="26" pos="5586">
          <p15:clr>
            <a:srgbClr val="F26B43"/>
          </p15:clr>
        </p15:guide>
        <p15:guide id="27" pos="5517">
          <p15:clr>
            <a:srgbClr val="F26B43"/>
          </p15:clr>
        </p15:guide>
        <p15:guide id="30" orient="horz" pos="727" userDrawn="1">
          <p15:clr>
            <a:srgbClr val="F26B43"/>
          </p15:clr>
        </p15:guide>
        <p15:guide id="31" pos="416">
          <p15:clr>
            <a:srgbClr val="F26B43"/>
          </p15:clr>
        </p15:guide>
        <p15:guide id="32" pos="483">
          <p15:clr>
            <a:srgbClr val="F26B43"/>
          </p15:clr>
        </p15:guide>
        <p15:guide id="33" pos="903">
          <p15:clr>
            <a:srgbClr val="F26B43"/>
          </p15:clr>
        </p15:guide>
        <p15:guide id="34" pos="971">
          <p15:clr>
            <a:srgbClr val="F26B43"/>
          </p15:clr>
        </p15:guide>
        <p15:guide id="35" pos="1389">
          <p15:clr>
            <a:srgbClr val="F26B43"/>
          </p15:clr>
        </p15:guide>
        <p15:guide id="36" pos="1457">
          <p15:clr>
            <a:srgbClr val="F26B43"/>
          </p15:clr>
        </p15:guide>
        <p15:guide id="37" pos="1875">
          <p15:clr>
            <a:srgbClr val="F26B43"/>
          </p15:clr>
        </p15:guide>
        <p15:guide id="38" pos="1941">
          <p15:clr>
            <a:srgbClr val="F26B43"/>
          </p15:clr>
        </p15:guide>
        <p15:guide id="39" pos="2358">
          <p15:clr>
            <a:srgbClr val="F26B43"/>
          </p15:clr>
        </p15:guide>
        <p15:guide id="40" pos="2429">
          <p15:clr>
            <a:srgbClr val="F26B43"/>
          </p15:clr>
        </p15:guide>
        <p15:guide id="41" pos="2847">
          <p15:clr>
            <a:srgbClr val="F26B43"/>
          </p15:clr>
        </p15:guide>
        <p15:guide id="42" pos="2913">
          <p15:clr>
            <a:srgbClr val="F26B43"/>
          </p15:clr>
        </p15:guide>
        <p15:guide id="43" pos="3330">
          <p15:clr>
            <a:srgbClr val="F26B43"/>
          </p15:clr>
        </p15:guide>
        <p15:guide id="44" pos="3398">
          <p15:clr>
            <a:srgbClr val="F26B43"/>
          </p15:clr>
        </p15:guide>
        <p15:guide id="45" pos="4302">
          <p15:clr>
            <a:srgbClr val="F26B43"/>
          </p15:clr>
        </p15:guide>
        <p15:guide id="46" pos="4373">
          <p15:clr>
            <a:srgbClr val="F26B43"/>
          </p15:clr>
        </p15:guide>
        <p15:guide id="47" pos="4787">
          <p15:clr>
            <a:srgbClr val="F26B43"/>
          </p15:clr>
        </p15:guide>
        <p15:guide id="48" pos="4859">
          <p15:clr>
            <a:srgbClr val="F26B43"/>
          </p15:clr>
        </p15:guide>
        <p15:guide id="49" pos="5274">
          <p15:clr>
            <a:srgbClr val="F26B43"/>
          </p15:clr>
        </p15:guide>
        <p15:guide id="50" pos="5345">
          <p15:clr>
            <a:srgbClr val="F26B43"/>
          </p15:clr>
        </p15:guide>
        <p15:guide id="51" orient="horz" pos="3612">
          <p15:clr>
            <a:srgbClr val="F26B43"/>
          </p15:clr>
        </p15:guide>
        <p15:guide id="52" orient="horz" pos="3838">
          <p15:clr>
            <a:srgbClr val="F26B43"/>
          </p15:clr>
        </p15:guide>
        <p15:guide id="53" orient="horz" pos="935">
          <p15:clr>
            <a:srgbClr val="F26B43"/>
          </p15:clr>
        </p15:guide>
        <p15:guide id="58" orient="horz" pos="221" userDrawn="1">
          <p15:clr>
            <a:srgbClr val="F26B43"/>
          </p15:clr>
        </p15:guide>
        <p15:guide id="59" orient="horz" pos="3962" userDrawn="1">
          <p15:clr>
            <a:srgbClr val="F26B43"/>
          </p15:clr>
        </p15:guide>
        <p15:guide id="60" orient="horz" pos="4167" userDrawn="1">
          <p15:clr>
            <a:srgbClr val="F26B43"/>
          </p15:clr>
        </p15:guide>
        <p15:guide id="61" orient="horz" pos="619" userDrawn="1">
          <p15:clr>
            <a:srgbClr val="F26B43"/>
          </p15:clr>
        </p15:guide>
        <p15:guide id="62" orient="horz" pos="490" userDrawn="1">
          <p15:clr>
            <a:srgbClr val="F26B43"/>
          </p15:clr>
        </p15:guide>
        <p15:guide id="63" orient="horz" pos="40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iso25000.com/index.php/en/iso-25000-standards/iso-25010"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iso25000.com/index.php/en/iso-25000-standards/iso-25010"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de.freepik.com/freie-ikonen/warenkorb-1_694504.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Untertitel 8"/>
          <p:cNvSpPr>
            <a:spLocks noGrp="1"/>
          </p:cNvSpPr>
          <p:nvPr>
            <p:ph type="subTitle" idx="1"/>
          </p:nvPr>
        </p:nvSpPr>
        <p:spPr>
          <a:xfrm>
            <a:off x="766763" y="4569418"/>
            <a:ext cx="7981949" cy="1239280"/>
          </a:xfrm>
        </p:spPr>
        <p:txBody>
          <a:bodyPr/>
          <a:lstStyle/>
          <a:p>
            <a:endParaRPr lang="de-DE" altLang="de-DE" dirty="0"/>
          </a:p>
          <a:p>
            <a:endParaRPr lang="de-DE" altLang="de-DE" dirty="0"/>
          </a:p>
          <a:p>
            <a:r>
              <a:rPr lang="de-DE" altLang="de-DE" dirty="0"/>
              <a:t>Gruppe: swt19w47</a:t>
            </a:r>
          </a:p>
          <a:p>
            <a:r>
              <a:rPr lang="de-DE" altLang="de-DE" dirty="0"/>
              <a:t>Tutor: Daniel </a:t>
            </a:r>
            <a:r>
              <a:rPr lang="de-DE" altLang="de-DE" dirty="0" err="1"/>
              <a:t>Schoenicke</a:t>
            </a:r>
            <a:endParaRPr lang="de-DE" altLang="de-DE" dirty="0"/>
          </a:p>
        </p:txBody>
      </p:sp>
      <p:sp>
        <p:nvSpPr>
          <p:cNvPr id="3" name="Textplatzhalter 2"/>
          <p:cNvSpPr>
            <a:spLocks noGrp="1"/>
          </p:cNvSpPr>
          <p:nvPr>
            <p:ph type="body" sz="quarter" idx="10"/>
          </p:nvPr>
        </p:nvSpPr>
        <p:spPr>
          <a:xfrm>
            <a:off x="766763" y="1531604"/>
            <a:ext cx="7981949" cy="828675"/>
          </a:xfrm>
        </p:spPr>
        <p:txBody>
          <a:bodyPr/>
          <a:lstStyle/>
          <a:p>
            <a:r>
              <a:rPr lang="de-DE" dirty="0"/>
              <a:t>Institut für Software- und Multimediatechnik</a:t>
            </a:r>
          </a:p>
          <a:p>
            <a:r>
              <a:rPr lang="de-DE" dirty="0"/>
              <a:t>Professur für Softwaretechnologie</a:t>
            </a:r>
          </a:p>
        </p:txBody>
      </p:sp>
      <p:sp>
        <p:nvSpPr>
          <p:cNvPr id="5" name="Titel 4"/>
          <p:cNvSpPr>
            <a:spLocks noGrp="1"/>
          </p:cNvSpPr>
          <p:nvPr>
            <p:ph type="title"/>
          </p:nvPr>
        </p:nvSpPr>
        <p:spPr>
          <a:xfrm>
            <a:off x="766763" y="2620923"/>
            <a:ext cx="7981949" cy="972108"/>
          </a:xfrm>
        </p:spPr>
        <p:txBody>
          <a:bodyPr/>
          <a:lstStyle/>
          <a:p>
            <a:r>
              <a:rPr lang="de-DE" altLang="de-DE" dirty="0"/>
              <a:t>Zwischenpräsentation Softwaretechnologie-Praktikum</a:t>
            </a:r>
            <a:br>
              <a:rPr lang="de-DE" altLang="de-DE" dirty="0"/>
            </a:br>
            <a:r>
              <a:rPr lang="de-DE" altLang="de-DE" dirty="0"/>
              <a:t>Projekt „Fotoatelier“</a:t>
            </a:r>
            <a:endParaRPr lang="de-DE" b="0" dirty="0"/>
          </a:p>
        </p:txBody>
      </p:sp>
    </p:spTree>
    <p:extLst>
      <p:ext uri="{BB962C8B-B14F-4D97-AF65-F5344CB8AC3E}">
        <p14:creationId xmlns:p14="http://schemas.microsoft.com/office/powerpoint/2010/main" val="86802272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27A4D6-DE08-4B99-A1B4-46684485D47D}"/>
              </a:ext>
            </a:extLst>
          </p:cNvPr>
          <p:cNvSpPr>
            <a:spLocks noGrp="1"/>
          </p:cNvSpPr>
          <p:nvPr>
            <p:ph type="title"/>
          </p:nvPr>
        </p:nvSpPr>
        <p:spPr/>
        <p:txBody>
          <a:bodyPr/>
          <a:lstStyle/>
          <a:p>
            <a:r>
              <a:rPr lang="de-DE" dirty="0"/>
              <a:t>2. Anwendungsarchitektur</a:t>
            </a:r>
            <a:br>
              <a:rPr lang="de-DE" dirty="0"/>
            </a:br>
            <a:r>
              <a:rPr lang="de-DE" dirty="0"/>
              <a:t> Verwendung von </a:t>
            </a:r>
            <a:r>
              <a:rPr lang="de-DE" dirty="0" err="1"/>
              <a:t>Salespoint</a:t>
            </a:r>
            <a:endParaRPr lang="de-DE" dirty="0"/>
          </a:p>
        </p:txBody>
      </p:sp>
      <p:sp>
        <p:nvSpPr>
          <p:cNvPr id="3" name="Inhaltsplatzhalter 2">
            <a:extLst>
              <a:ext uri="{FF2B5EF4-FFF2-40B4-BE49-F238E27FC236}">
                <a16:creationId xmlns:a16="http://schemas.microsoft.com/office/drawing/2014/main" id="{50FF1C8A-7A5D-4C3F-AB17-4196EF9EA1C5}"/>
              </a:ext>
            </a:extLst>
          </p:cNvPr>
          <p:cNvSpPr>
            <a:spLocks noGrp="1"/>
          </p:cNvSpPr>
          <p:nvPr>
            <p:ph sz="quarter" idx="10"/>
          </p:nvPr>
        </p:nvSpPr>
        <p:spPr>
          <a:xfrm>
            <a:off x="385763" y="1484313"/>
            <a:ext cx="4186237" cy="4249738"/>
          </a:xfrm>
        </p:spPr>
        <p:txBody>
          <a:bodyPr/>
          <a:lstStyle/>
          <a:p>
            <a:r>
              <a:rPr lang="de-DE" dirty="0" err="1"/>
              <a:t>org.salespointframework.useraccount</a:t>
            </a:r>
            <a:endParaRPr lang="de-DE" dirty="0"/>
          </a:p>
          <a:p>
            <a:r>
              <a:rPr lang="de-DE" dirty="0"/>
              <a:t>	User</a:t>
            </a:r>
          </a:p>
          <a:p>
            <a:r>
              <a:rPr lang="de-DE" dirty="0"/>
              <a:t>	.</a:t>
            </a:r>
            <a:r>
              <a:rPr lang="de-DE" dirty="0" err="1"/>
              <a:t>Role</a:t>
            </a:r>
            <a:endParaRPr lang="de-DE" dirty="0"/>
          </a:p>
          <a:p>
            <a:r>
              <a:rPr lang="de-DE" dirty="0"/>
              <a:t>		Admin	</a:t>
            </a:r>
          </a:p>
          <a:p>
            <a:r>
              <a:rPr lang="de-DE" dirty="0"/>
              <a:t>		Customer</a:t>
            </a:r>
          </a:p>
          <a:p>
            <a:r>
              <a:rPr lang="de-DE" dirty="0"/>
              <a:t>		</a:t>
            </a:r>
            <a:r>
              <a:rPr lang="de-DE" dirty="0" err="1"/>
              <a:t>Employee</a:t>
            </a:r>
            <a:endParaRPr lang="de-DE" dirty="0"/>
          </a:p>
          <a:p>
            <a:r>
              <a:rPr lang="de-DE" dirty="0"/>
              <a:t>	.</a:t>
            </a:r>
            <a:r>
              <a:rPr lang="de-DE" dirty="0" err="1"/>
              <a:t>UserAccountManager</a:t>
            </a:r>
            <a:endParaRPr lang="de-DE" dirty="0"/>
          </a:p>
          <a:p>
            <a:r>
              <a:rPr lang="de-DE" dirty="0"/>
              <a:t>		</a:t>
            </a:r>
            <a:r>
              <a:rPr lang="de-DE" dirty="0" err="1"/>
              <a:t>CustomerManager</a:t>
            </a:r>
            <a:endParaRPr lang="de-DE" dirty="0"/>
          </a:p>
          <a:p>
            <a:r>
              <a:rPr lang="de-DE" dirty="0"/>
              <a:t>		</a:t>
            </a:r>
            <a:r>
              <a:rPr lang="de-DE" dirty="0" err="1"/>
              <a:t>EmployeeManagement</a:t>
            </a:r>
            <a:endParaRPr lang="de-DE" dirty="0"/>
          </a:p>
          <a:p>
            <a:endParaRPr lang="de-DE" dirty="0"/>
          </a:p>
          <a:p>
            <a:r>
              <a:rPr lang="de-DE" dirty="0"/>
              <a:t> </a:t>
            </a:r>
          </a:p>
        </p:txBody>
      </p:sp>
      <p:sp>
        <p:nvSpPr>
          <p:cNvPr id="4" name="Inhaltsplatzhalter 2">
            <a:extLst>
              <a:ext uri="{FF2B5EF4-FFF2-40B4-BE49-F238E27FC236}">
                <a16:creationId xmlns:a16="http://schemas.microsoft.com/office/drawing/2014/main" id="{85723510-42D3-4CA5-85B2-2B8D855BBAD0}"/>
              </a:ext>
            </a:extLst>
          </p:cNvPr>
          <p:cNvSpPr txBox="1">
            <a:spLocks/>
          </p:cNvSpPr>
          <p:nvPr/>
        </p:nvSpPr>
        <p:spPr>
          <a:xfrm>
            <a:off x="4572727" y="1484313"/>
            <a:ext cx="4186237" cy="4249738"/>
          </a:xfrm>
          <a:prstGeom prst="rect">
            <a:avLst/>
          </a:prstGeom>
          <a:ln>
            <a:noFill/>
          </a:ln>
        </p:spPr>
        <p:txBody>
          <a:bodyPr vert="horz" lIns="0" tIns="0" rIns="0" bIns="0" rtlCol="0">
            <a:noAutofit/>
          </a:bodyPr>
          <a:lstStyle>
            <a:lvl1pPr marL="0" indent="0" algn="l" defTabSz="914400" rtl="0" eaLnBrk="1" latinLnBrk="0" hangingPunct="1">
              <a:spcBef>
                <a:spcPts val="1200"/>
              </a:spcBef>
              <a:buFont typeface="Arial" panose="020B0604020202020204" pitchFamily="34" charset="0"/>
              <a:buNone/>
              <a:defRPr sz="1600" kern="1200">
                <a:solidFill>
                  <a:schemeClr val="tx2"/>
                </a:solidFill>
                <a:latin typeface="Open Sans" panose="020B0606030504020204" pitchFamily="34" charset="0"/>
                <a:ea typeface="+mn-ea"/>
                <a:cs typeface="+mn-cs"/>
              </a:defRPr>
            </a:lvl1pPr>
            <a:lvl2pPr marL="396000" indent="-324000" algn="l" defTabSz="914400" rtl="0" eaLnBrk="1" latinLnBrk="0" hangingPunct="1">
              <a:spcBef>
                <a:spcPts val="300"/>
              </a:spcBef>
              <a:buFont typeface="Open Sans" panose="020B0606030504020204" pitchFamily="34" charset="0"/>
              <a:buChar char="—"/>
              <a:defRPr sz="1600" kern="1200">
                <a:solidFill>
                  <a:schemeClr val="tx2"/>
                </a:solidFill>
                <a:latin typeface="Open Sans" panose="020B0606030504020204" pitchFamily="34" charset="0"/>
                <a:ea typeface="+mn-ea"/>
                <a:cs typeface="+mn-cs"/>
              </a:defRPr>
            </a:lvl2pPr>
            <a:lvl3pPr marL="0" indent="0" algn="l" defTabSz="914400" rtl="0" eaLnBrk="1" latinLnBrk="0" hangingPunct="1">
              <a:spcBef>
                <a:spcPts val="1200"/>
              </a:spcBef>
              <a:buFont typeface="Arial" panose="020B0604020202020204" pitchFamily="34" charset="0"/>
              <a:buNone/>
              <a:defRPr sz="1400" kern="1200">
                <a:solidFill>
                  <a:schemeClr val="tx2"/>
                </a:solidFill>
                <a:latin typeface="Open Sans" panose="020B0606030504020204" pitchFamily="34" charset="0"/>
                <a:ea typeface="+mn-ea"/>
                <a:cs typeface="+mn-cs"/>
              </a:defRPr>
            </a:lvl3pPr>
            <a:lvl4pPr marL="396000" indent="-216000" algn="l" defTabSz="914400" rtl="0" eaLnBrk="1" latinLnBrk="0" hangingPunct="1">
              <a:spcBef>
                <a:spcPts val="300"/>
              </a:spcBef>
              <a:buFont typeface="Symbol" panose="05050102010706020507" pitchFamily="18" charset="2"/>
              <a:buChar char="-"/>
              <a:defRPr sz="1400" kern="1200">
                <a:solidFill>
                  <a:schemeClr val="tx2"/>
                </a:solidFill>
                <a:latin typeface="Open Sans" panose="020B0606030504020204" pitchFamily="34" charset="0"/>
                <a:ea typeface="+mn-ea"/>
                <a:cs typeface="+mn-cs"/>
              </a:defRPr>
            </a:lvl4pPr>
            <a:lvl5pPr marL="576000" indent="-179388" algn="l" defTabSz="914400" rtl="0" eaLnBrk="1" latinLnBrk="0" hangingPunct="1">
              <a:spcBef>
                <a:spcPts val="300"/>
              </a:spcBef>
              <a:buFont typeface="Symbol" panose="05050102010706020507" pitchFamily="18" charset="2"/>
              <a:buChar char="-"/>
              <a:defRPr sz="1400" kern="1200" baseline="0">
                <a:solidFill>
                  <a:schemeClr val="tx2"/>
                </a:solidFill>
                <a:latin typeface="Open Sans" panose="020B0606030504020204" pitchFamily="34" charset="0"/>
                <a:ea typeface="+mn-ea"/>
                <a:cs typeface="+mn-cs"/>
              </a:defRPr>
            </a:lvl5pPr>
            <a:lvl6pPr marL="358775" indent="0" algn="l" defTabSz="914400" rtl="0" eaLnBrk="1" latinLnBrk="0" hangingPunct="1">
              <a:spcBef>
                <a:spcPts val="0"/>
              </a:spcBef>
              <a:buFont typeface="Arial" panose="020B0604020202020204" pitchFamily="34" charset="0"/>
              <a:buNone/>
              <a:defRPr sz="3200" b="1" kern="1200">
                <a:solidFill>
                  <a:schemeClr val="bg1"/>
                </a:solidFill>
                <a:latin typeface="+mn-lt"/>
                <a:ea typeface="+mn-ea"/>
                <a:cs typeface="+mn-cs"/>
              </a:defRPr>
            </a:lvl6pPr>
            <a:lvl7pPr marL="358775" indent="0" algn="l" defTabSz="914400" rtl="0" eaLnBrk="1" latinLnBrk="0" hangingPunct="1">
              <a:spcBef>
                <a:spcPts val="0"/>
              </a:spcBef>
              <a:buFont typeface="Arial" panose="020B0604020202020204" pitchFamily="34" charset="0"/>
              <a:buNone/>
              <a:defRPr sz="3200" kern="1200">
                <a:solidFill>
                  <a:schemeClr val="bg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de-DE" dirty="0" err="1"/>
              <a:t>org.salespointframework.catalog</a:t>
            </a:r>
            <a:endParaRPr lang="de-DE" dirty="0"/>
          </a:p>
          <a:p>
            <a:r>
              <a:rPr lang="de-DE" dirty="0"/>
              <a:t> 	Catalog</a:t>
            </a:r>
          </a:p>
          <a:p>
            <a:r>
              <a:rPr lang="de-DE" dirty="0"/>
              <a:t> 	.</a:t>
            </a:r>
            <a:r>
              <a:rPr lang="de-DE" dirty="0" err="1"/>
              <a:t>Product</a:t>
            </a:r>
            <a:endParaRPr lang="de-DE" dirty="0"/>
          </a:p>
          <a:p>
            <a:r>
              <a:rPr lang="de-DE" dirty="0"/>
              <a:t> 		</a:t>
            </a:r>
            <a:r>
              <a:rPr lang="de-DE" dirty="0" err="1"/>
              <a:t>Product</a:t>
            </a:r>
            <a:endParaRPr lang="de-DE" dirty="0"/>
          </a:p>
          <a:p>
            <a:r>
              <a:rPr lang="de-DE" dirty="0"/>
              <a:t> 		External Service</a:t>
            </a:r>
          </a:p>
          <a:p>
            <a:r>
              <a:rPr lang="de-DE" dirty="0"/>
              <a:t> 		</a:t>
            </a:r>
            <a:r>
              <a:rPr lang="de-DE" dirty="0" err="1"/>
              <a:t>ShoppingCartObjects</a:t>
            </a:r>
            <a:endParaRPr lang="de-DE" dirty="0"/>
          </a:p>
          <a:p>
            <a:r>
              <a:rPr lang="de-DE" dirty="0"/>
              <a:t> 	.</a:t>
            </a:r>
            <a:r>
              <a:rPr lang="de-DE" dirty="0" err="1"/>
              <a:t>ProductIdentifier</a:t>
            </a:r>
            <a:endParaRPr lang="de-DE" dirty="0"/>
          </a:p>
          <a:p>
            <a:r>
              <a:rPr lang="de-DE" dirty="0"/>
              <a:t> 		Voucher</a:t>
            </a:r>
          </a:p>
        </p:txBody>
      </p:sp>
    </p:spTree>
    <p:extLst>
      <p:ext uri="{BB962C8B-B14F-4D97-AF65-F5344CB8AC3E}">
        <p14:creationId xmlns:p14="http://schemas.microsoft.com/office/powerpoint/2010/main" val="378312505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27A4D6-DE08-4B99-A1B4-46684485D47D}"/>
              </a:ext>
            </a:extLst>
          </p:cNvPr>
          <p:cNvSpPr>
            <a:spLocks noGrp="1"/>
          </p:cNvSpPr>
          <p:nvPr>
            <p:ph type="title"/>
          </p:nvPr>
        </p:nvSpPr>
        <p:spPr/>
        <p:txBody>
          <a:bodyPr/>
          <a:lstStyle/>
          <a:p>
            <a:r>
              <a:rPr lang="de-DE"/>
              <a:t>2. Anwendungsarchitektur</a:t>
            </a:r>
            <a:br>
              <a:rPr lang="de-DE"/>
            </a:br>
            <a:r>
              <a:rPr lang="de-DE"/>
              <a:t> Verwendung von Salespoint</a:t>
            </a:r>
            <a:endParaRPr lang="de-DE" dirty="0"/>
          </a:p>
        </p:txBody>
      </p:sp>
      <p:sp>
        <p:nvSpPr>
          <p:cNvPr id="3" name="Inhaltsplatzhalter 2">
            <a:extLst>
              <a:ext uri="{FF2B5EF4-FFF2-40B4-BE49-F238E27FC236}">
                <a16:creationId xmlns:a16="http://schemas.microsoft.com/office/drawing/2014/main" id="{50FF1C8A-7A5D-4C3F-AB17-4196EF9EA1C5}"/>
              </a:ext>
            </a:extLst>
          </p:cNvPr>
          <p:cNvSpPr>
            <a:spLocks noGrp="1"/>
          </p:cNvSpPr>
          <p:nvPr>
            <p:ph sz="quarter" idx="10"/>
          </p:nvPr>
        </p:nvSpPr>
        <p:spPr>
          <a:xfrm>
            <a:off x="385763" y="1484313"/>
            <a:ext cx="4186237" cy="4249738"/>
          </a:xfrm>
        </p:spPr>
        <p:txBody>
          <a:bodyPr/>
          <a:lstStyle/>
          <a:p>
            <a:r>
              <a:rPr lang="de-DE" dirty="0" err="1"/>
              <a:t>org.salespointframework.accountancy</a:t>
            </a:r>
            <a:endParaRPr lang="de-DE" dirty="0"/>
          </a:p>
          <a:p>
            <a:r>
              <a:rPr lang="de-DE" dirty="0"/>
              <a:t> 	</a:t>
            </a:r>
            <a:r>
              <a:rPr lang="de-DE" dirty="0" err="1"/>
              <a:t>FinanceManager</a:t>
            </a:r>
            <a:endParaRPr lang="de-DE" dirty="0"/>
          </a:p>
          <a:p>
            <a:endParaRPr lang="de-DE" dirty="0"/>
          </a:p>
          <a:p>
            <a:r>
              <a:rPr lang="de-DE" dirty="0"/>
              <a:t> </a:t>
            </a:r>
            <a:r>
              <a:rPr lang="de-DE" dirty="0" err="1"/>
              <a:t>org.salespointframework.order</a:t>
            </a:r>
            <a:endParaRPr lang="de-DE" dirty="0"/>
          </a:p>
          <a:p>
            <a:r>
              <a:rPr lang="de-DE" dirty="0"/>
              <a:t> 	</a:t>
            </a:r>
            <a:r>
              <a:rPr lang="de-DE" dirty="0" err="1"/>
              <a:t>ShoppingCart</a:t>
            </a:r>
            <a:endParaRPr lang="de-DE" dirty="0"/>
          </a:p>
          <a:p>
            <a:endParaRPr lang="de-DE" dirty="0"/>
          </a:p>
          <a:p>
            <a:r>
              <a:rPr lang="de-DE" dirty="0"/>
              <a:t> </a:t>
            </a:r>
            <a:r>
              <a:rPr lang="de-DE" dirty="0" err="1"/>
              <a:t>org.salespointframework.payment</a:t>
            </a:r>
            <a:endParaRPr lang="de-DE" dirty="0"/>
          </a:p>
          <a:p>
            <a:r>
              <a:rPr lang="de-DE" dirty="0"/>
              <a:t> 	Transaction</a:t>
            </a:r>
          </a:p>
        </p:txBody>
      </p:sp>
    </p:spTree>
    <p:extLst>
      <p:ext uri="{BB962C8B-B14F-4D97-AF65-F5344CB8AC3E}">
        <p14:creationId xmlns:p14="http://schemas.microsoft.com/office/powerpoint/2010/main" val="220629158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27A4D6-DE08-4B99-A1B4-46684485D47D}"/>
              </a:ext>
            </a:extLst>
          </p:cNvPr>
          <p:cNvSpPr>
            <a:spLocks noGrp="1"/>
          </p:cNvSpPr>
          <p:nvPr>
            <p:ph type="title"/>
          </p:nvPr>
        </p:nvSpPr>
        <p:spPr/>
        <p:txBody>
          <a:bodyPr/>
          <a:lstStyle/>
          <a:p>
            <a:r>
              <a:rPr lang="de-DE"/>
              <a:t>2. Anwendungsarchitektur</a:t>
            </a:r>
            <a:br>
              <a:rPr lang="de-DE"/>
            </a:br>
            <a:r>
              <a:rPr lang="de-DE"/>
              <a:t> Verwendung von Salespoint</a:t>
            </a:r>
            <a:endParaRPr lang="de-DE" dirty="0"/>
          </a:p>
        </p:txBody>
      </p:sp>
      <p:sp>
        <p:nvSpPr>
          <p:cNvPr id="3" name="Inhaltsplatzhalter 2">
            <a:extLst>
              <a:ext uri="{FF2B5EF4-FFF2-40B4-BE49-F238E27FC236}">
                <a16:creationId xmlns:a16="http://schemas.microsoft.com/office/drawing/2014/main" id="{50FF1C8A-7A5D-4C3F-AB17-4196EF9EA1C5}"/>
              </a:ext>
            </a:extLst>
          </p:cNvPr>
          <p:cNvSpPr>
            <a:spLocks noGrp="1"/>
          </p:cNvSpPr>
          <p:nvPr>
            <p:ph sz="quarter" idx="10"/>
          </p:nvPr>
        </p:nvSpPr>
        <p:spPr>
          <a:xfrm>
            <a:off x="385763" y="1484313"/>
            <a:ext cx="8373201" cy="4249738"/>
          </a:xfrm>
        </p:spPr>
        <p:txBody>
          <a:bodyPr/>
          <a:lstStyle/>
          <a:p>
            <a:r>
              <a:rPr lang="de-DE" dirty="0" err="1"/>
              <a:t>public</a:t>
            </a:r>
            <a:r>
              <a:rPr lang="de-DE" dirty="0"/>
              <a:t> </a:t>
            </a:r>
            <a:r>
              <a:rPr lang="de-DE" dirty="0" err="1"/>
              <a:t>CartItem</a:t>
            </a:r>
            <a:r>
              <a:rPr lang="de-DE" dirty="0"/>
              <a:t> </a:t>
            </a:r>
            <a:r>
              <a:rPr lang="de-DE" dirty="0" err="1"/>
              <a:t>addOrUpdateItem</a:t>
            </a:r>
            <a:r>
              <a:rPr lang="de-DE" dirty="0"/>
              <a:t>(</a:t>
            </a:r>
            <a:r>
              <a:rPr lang="de-DE" dirty="0" err="1"/>
              <a:t>Product</a:t>
            </a:r>
            <a:r>
              <a:rPr lang="de-DE" dirty="0"/>
              <a:t> </a:t>
            </a:r>
            <a:r>
              <a:rPr lang="de-DE" dirty="0" err="1"/>
              <a:t>product</a:t>
            </a:r>
            <a:r>
              <a:rPr lang="de-DE" dirty="0"/>
              <a:t>, </a:t>
            </a:r>
            <a:r>
              <a:rPr lang="de-DE" dirty="0" err="1"/>
              <a:t>Quantity</a:t>
            </a:r>
            <a:r>
              <a:rPr lang="de-DE" dirty="0"/>
              <a:t> </a:t>
            </a:r>
            <a:r>
              <a:rPr lang="de-DE" dirty="0" err="1"/>
              <a:t>quantity</a:t>
            </a:r>
            <a:r>
              <a:rPr lang="de-DE" dirty="0"/>
              <a:t>) {</a:t>
            </a:r>
          </a:p>
          <a:p>
            <a:endParaRPr lang="de-DE" dirty="0"/>
          </a:p>
          <a:p>
            <a:r>
              <a:rPr lang="de-DE" dirty="0"/>
              <a:t>	</a:t>
            </a:r>
            <a:r>
              <a:rPr lang="de-DE" dirty="0" err="1"/>
              <a:t>Assert.notNull</a:t>
            </a:r>
            <a:r>
              <a:rPr lang="de-DE" dirty="0"/>
              <a:t>(</a:t>
            </a:r>
            <a:r>
              <a:rPr lang="de-DE" dirty="0" err="1"/>
              <a:t>product</a:t>
            </a:r>
            <a:r>
              <a:rPr lang="de-DE" dirty="0"/>
              <a:t>, "</a:t>
            </a:r>
            <a:r>
              <a:rPr lang="de-DE" dirty="0" err="1"/>
              <a:t>Product</a:t>
            </a:r>
            <a:r>
              <a:rPr lang="de-DE" dirty="0"/>
              <a:t> must not </a:t>
            </a:r>
            <a:r>
              <a:rPr lang="de-DE" dirty="0" err="1"/>
              <a:t>be</a:t>
            </a:r>
            <a:r>
              <a:rPr lang="de-DE" dirty="0"/>
              <a:t> null!");</a:t>
            </a:r>
          </a:p>
          <a:p>
            <a:r>
              <a:rPr lang="de-DE" dirty="0"/>
              <a:t>	</a:t>
            </a:r>
            <a:r>
              <a:rPr lang="de-DE" dirty="0" err="1"/>
              <a:t>Assert.notNull</a:t>
            </a:r>
            <a:r>
              <a:rPr lang="de-DE" dirty="0"/>
              <a:t>(</a:t>
            </a:r>
            <a:r>
              <a:rPr lang="de-DE" dirty="0" err="1"/>
              <a:t>quantity</a:t>
            </a:r>
            <a:r>
              <a:rPr lang="de-DE" dirty="0"/>
              <a:t>, "</a:t>
            </a:r>
            <a:r>
              <a:rPr lang="de-DE" dirty="0" err="1"/>
              <a:t>Quantity</a:t>
            </a:r>
            <a:r>
              <a:rPr lang="de-DE" dirty="0"/>
              <a:t> must not </a:t>
            </a:r>
            <a:r>
              <a:rPr lang="de-DE" dirty="0" err="1"/>
              <a:t>be</a:t>
            </a:r>
            <a:r>
              <a:rPr lang="de-DE" dirty="0"/>
              <a:t> null!");</a:t>
            </a:r>
          </a:p>
          <a:p>
            <a:endParaRPr lang="de-DE" dirty="0"/>
          </a:p>
          <a:p>
            <a:r>
              <a:rPr lang="de-DE" dirty="0"/>
              <a:t>	</a:t>
            </a:r>
            <a:r>
              <a:rPr lang="de-DE" dirty="0" err="1"/>
              <a:t>return</a:t>
            </a:r>
            <a:r>
              <a:rPr lang="de-DE" dirty="0"/>
              <a:t> </a:t>
            </a:r>
            <a:r>
              <a:rPr lang="de-DE" dirty="0" err="1"/>
              <a:t>this.items.compute</a:t>
            </a:r>
            <a:r>
              <a:rPr lang="de-DE" dirty="0"/>
              <a:t>(</a:t>
            </a:r>
            <a:r>
              <a:rPr lang="de-DE" dirty="0" err="1"/>
              <a:t>product</a:t>
            </a:r>
            <a:r>
              <a:rPr lang="de-DE" dirty="0"/>
              <a:t>, //</a:t>
            </a:r>
          </a:p>
          <a:p>
            <a:r>
              <a:rPr lang="de-DE" dirty="0"/>
              <a:t>			(</a:t>
            </a:r>
            <a:r>
              <a:rPr lang="de-DE" dirty="0" err="1"/>
              <a:t>it</a:t>
            </a:r>
            <a:r>
              <a:rPr lang="de-DE" dirty="0"/>
              <a:t>, item) -&gt; item == null //</a:t>
            </a:r>
          </a:p>
          <a:p>
            <a:r>
              <a:rPr lang="de-DE" dirty="0"/>
              <a:t>					? </a:t>
            </a:r>
            <a:r>
              <a:rPr lang="de-DE" dirty="0" err="1"/>
              <a:t>new</a:t>
            </a:r>
            <a:r>
              <a:rPr lang="de-DE" dirty="0"/>
              <a:t> </a:t>
            </a:r>
            <a:r>
              <a:rPr lang="de-DE" dirty="0" err="1"/>
              <a:t>CartItem</a:t>
            </a:r>
            <a:r>
              <a:rPr lang="de-DE" dirty="0"/>
              <a:t>(</a:t>
            </a:r>
            <a:r>
              <a:rPr lang="de-DE" dirty="0" err="1"/>
              <a:t>it</a:t>
            </a:r>
            <a:r>
              <a:rPr lang="de-DE" dirty="0"/>
              <a:t>, </a:t>
            </a:r>
            <a:r>
              <a:rPr lang="de-DE" dirty="0" err="1"/>
              <a:t>quantity</a:t>
            </a:r>
            <a:r>
              <a:rPr lang="de-DE" dirty="0"/>
              <a:t>) //</a:t>
            </a:r>
          </a:p>
          <a:p>
            <a:r>
              <a:rPr lang="de-DE" dirty="0"/>
              <a:t>					: </a:t>
            </a:r>
            <a:r>
              <a:rPr lang="de-DE" dirty="0" err="1"/>
              <a:t>item.add</a:t>
            </a:r>
            <a:r>
              <a:rPr lang="de-DE" dirty="0"/>
              <a:t>(</a:t>
            </a:r>
            <a:r>
              <a:rPr lang="de-DE" dirty="0" err="1"/>
              <a:t>quantity</a:t>
            </a:r>
            <a:r>
              <a:rPr lang="de-DE" dirty="0"/>
              <a:t>));</a:t>
            </a:r>
          </a:p>
          <a:p>
            <a:r>
              <a:rPr lang="de-DE" dirty="0"/>
              <a:t>}</a:t>
            </a:r>
          </a:p>
          <a:p>
            <a:r>
              <a:rPr lang="de-DE" dirty="0"/>
              <a:t>	</a:t>
            </a:r>
          </a:p>
        </p:txBody>
      </p:sp>
    </p:spTree>
    <p:extLst>
      <p:ext uri="{BB962C8B-B14F-4D97-AF65-F5344CB8AC3E}">
        <p14:creationId xmlns:p14="http://schemas.microsoft.com/office/powerpoint/2010/main" val="158297800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27A4D6-DE08-4B99-A1B4-46684485D47D}"/>
              </a:ext>
            </a:extLst>
          </p:cNvPr>
          <p:cNvSpPr>
            <a:spLocks noGrp="1"/>
          </p:cNvSpPr>
          <p:nvPr>
            <p:ph type="title"/>
          </p:nvPr>
        </p:nvSpPr>
        <p:spPr/>
        <p:txBody>
          <a:bodyPr/>
          <a:lstStyle/>
          <a:p>
            <a:r>
              <a:rPr lang="de-DE"/>
              <a:t>2. Anwendungsarchitektur</a:t>
            </a:r>
            <a:br>
              <a:rPr lang="de-DE"/>
            </a:br>
            <a:r>
              <a:rPr lang="de-DE"/>
              <a:t> Verwendung von Salespoint</a:t>
            </a:r>
            <a:endParaRPr lang="de-DE" dirty="0"/>
          </a:p>
        </p:txBody>
      </p:sp>
      <p:pic>
        <p:nvPicPr>
          <p:cNvPr id="7" name="Inhaltsplatzhalter 6" descr="Ein Bild, das Screenshot, Computer, Monitor, Laptop enthält.&#10;&#10;Automatisch generierte Beschreibung">
            <a:extLst>
              <a:ext uri="{FF2B5EF4-FFF2-40B4-BE49-F238E27FC236}">
                <a16:creationId xmlns:a16="http://schemas.microsoft.com/office/drawing/2014/main" id="{05753BDA-F0E7-4929-A967-BE0B5EAA0AB8}"/>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951205" y="1484313"/>
            <a:ext cx="7241591" cy="4249737"/>
          </a:xfrm>
        </p:spPr>
      </p:pic>
    </p:spTree>
    <p:extLst>
      <p:ext uri="{BB962C8B-B14F-4D97-AF65-F5344CB8AC3E}">
        <p14:creationId xmlns:p14="http://schemas.microsoft.com/office/powerpoint/2010/main" val="339880900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5204DB-5AB1-461E-9EB5-22B8AD338AD7}"/>
              </a:ext>
            </a:extLst>
          </p:cNvPr>
          <p:cNvSpPr>
            <a:spLocks noGrp="1"/>
          </p:cNvSpPr>
          <p:nvPr>
            <p:ph type="title"/>
          </p:nvPr>
        </p:nvSpPr>
        <p:spPr/>
        <p:txBody>
          <a:bodyPr/>
          <a:lstStyle/>
          <a:p>
            <a:r>
              <a:rPr lang="de-DE" dirty="0"/>
              <a:t>2. Anwendungsarchitektur</a:t>
            </a:r>
            <a:br>
              <a:rPr lang="de-DE" dirty="0"/>
            </a:br>
            <a:r>
              <a:rPr lang="de-DE" dirty="0"/>
              <a:t>Sequenzdiagram</a:t>
            </a:r>
          </a:p>
        </p:txBody>
      </p:sp>
      <p:pic>
        <p:nvPicPr>
          <p:cNvPr id="5" name="Inhaltsplatzhalter 4" descr="Ein Bild, das Screenshot enthält.&#10;&#10;Automatisch generierte Beschreibung">
            <a:extLst>
              <a:ext uri="{FF2B5EF4-FFF2-40B4-BE49-F238E27FC236}">
                <a16:creationId xmlns:a16="http://schemas.microsoft.com/office/drawing/2014/main" id="{D5DAC188-BEE2-41D8-A45E-86EBC71F4451}"/>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939327" y="1278661"/>
            <a:ext cx="5265345" cy="4642052"/>
          </a:xfrm>
        </p:spPr>
      </p:pic>
    </p:spTree>
    <p:extLst>
      <p:ext uri="{BB962C8B-B14F-4D97-AF65-F5344CB8AC3E}">
        <p14:creationId xmlns:p14="http://schemas.microsoft.com/office/powerpoint/2010/main" val="342425687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AB882F-75AF-4826-88C7-67D75C276E5A}"/>
              </a:ext>
            </a:extLst>
          </p:cNvPr>
          <p:cNvSpPr>
            <a:spLocks noGrp="1"/>
          </p:cNvSpPr>
          <p:nvPr>
            <p:ph type="title"/>
          </p:nvPr>
        </p:nvSpPr>
        <p:spPr/>
        <p:txBody>
          <a:bodyPr/>
          <a:lstStyle/>
          <a:p>
            <a:r>
              <a:rPr lang="de-DE" dirty="0"/>
              <a:t>3. Demonstration der wichtigsten Features des Prototypen </a:t>
            </a:r>
          </a:p>
        </p:txBody>
      </p:sp>
      <p:sp>
        <p:nvSpPr>
          <p:cNvPr id="3" name="Inhaltsplatzhalter 2">
            <a:extLst>
              <a:ext uri="{FF2B5EF4-FFF2-40B4-BE49-F238E27FC236}">
                <a16:creationId xmlns:a16="http://schemas.microsoft.com/office/drawing/2014/main" id="{EE270344-BF5D-4C80-ABE3-6897DA626FE0}"/>
              </a:ext>
            </a:extLst>
          </p:cNvPr>
          <p:cNvSpPr>
            <a:spLocks noGrp="1"/>
          </p:cNvSpPr>
          <p:nvPr>
            <p:ph sz="quarter" idx="10"/>
          </p:nvPr>
        </p:nvSpPr>
        <p:spPr/>
        <p:txBody>
          <a:bodyPr/>
          <a:lstStyle/>
          <a:p>
            <a:pPr marL="285750" indent="-285750">
              <a:buFont typeface="Arial" panose="020B0604020202020204" pitchFamily="34" charset="0"/>
              <a:buChar char="•"/>
            </a:pPr>
            <a:r>
              <a:rPr lang="de-DE" b="1" dirty="0"/>
              <a:t>Personalverwaltung</a:t>
            </a:r>
          </a:p>
          <a:p>
            <a:pPr marL="285750" indent="-285750">
              <a:buFont typeface="Arial" panose="020B0604020202020204" pitchFamily="34" charset="0"/>
              <a:buChar char="•"/>
            </a:pPr>
            <a:r>
              <a:rPr lang="de-DE" dirty="0"/>
              <a:t>Produktverwaltung</a:t>
            </a:r>
          </a:p>
          <a:p>
            <a:pPr marL="285750" indent="-285750">
              <a:buFont typeface="Arial" panose="020B0604020202020204" pitchFamily="34" charset="0"/>
              <a:buChar char="•"/>
            </a:pPr>
            <a:r>
              <a:rPr lang="de-DE" dirty="0"/>
              <a:t>Fotoatelier</a:t>
            </a:r>
          </a:p>
          <a:p>
            <a:pPr marL="285750" indent="-285750">
              <a:buFont typeface="Arial" panose="020B0604020202020204" pitchFamily="34" charset="0"/>
              <a:buChar char="•"/>
            </a:pPr>
            <a:r>
              <a:rPr lang="de-DE" dirty="0"/>
              <a:t>Finanzmanager</a:t>
            </a:r>
          </a:p>
          <a:p>
            <a:pPr marL="285750" indent="-285750">
              <a:buFont typeface="Arial" panose="020B0604020202020204" pitchFamily="34" charset="0"/>
              <a:buChar char="•"/>
            </a:pPr>
            <a:r>
              <a:rPr lang="de-DE" dirty="0"/>
              <a:t>Warenkorb</a:t>
            </a:r>
          </a:p>
          <a:p>
            <a:pPr marL="285750" indent="-285750">
              <a:buFont typeface="Arial" panose="020B0604020202020204" pitchFamily="34" charset="0"/>
              <a:buChar char="•"/>
            </a:pPr>
            <a:r>
              <a:rPr lang="de-DE" dirty="0"/>
              <a:t>Reservierungen</a:t>
            </a:r>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254323139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514A00-E4DD-4C1F-B40E-EBCB23F69D51}"/>
              </a:ext>
            </a:extLst>
          </p:cNvPr>
          <p:cNvSpPr>
            <a:spLocks noGrp="1"/>
          </p:cNvSpPr>
          <p:nvPr>
            <p:ph type="title"/>
          </p:nvPr>
        </p:nvSpPr>
        <p:spPr/>
        <p:txBody>
          <a:bodyPr/>
          <a:lstStyle/>
          <a:p>
            <a:r>
              <a:rPr lang="de-DE" dirty="0"/>
              <a:t>4. Diskussion</a:t>
            </a:r>
          </a:p>
        </p:txBody>
      </p:sp>
      <p:sp>
        <p:nvSpPr>
          <p:cNvPr id="5" name="Textplatzhalter 4">
            <a:extLst>
              <a:ext uri="{FF2B5EF4-FFF2-40B4-BE49-F238E27FC236}">
                <a16:creationId xmlns:a16="http://schemas.microsoft.com/office/drawing/2014/main" id="{2DC56EFB-D354-401F-BA74-7018CBFB1199}"/>
              </a:ext>
            </a:extLst>
          </p:cNvPr>
          <p:cNvSpPr>
            <a:spLocks noGrp="1"/>
          </p:cNvSpPr>
          <p:nvPr>
            <p:ph type="body" sz="quarter" idx="10"/>
          </p:nvPr>
        </p:nvSpPr>
        <p:spPr>
          <a:xfrm>
            <a:off x="395287" y="1484314"/>
            <a:ext cx="4124326" cy="4249736"/>
          </a:xfrm>
        </p:spPr>
        <p:txBody>
          <a:bodyPr/>
          <a:lstStyle/>
          <a:p>
            <a:r>
              <a:rPr lang="de-DE" dirty="0"/>
              <a:t>Was bei uns gut funktioniert:	</a:t>
            </a:r>
          </a:p>
          <a:p>
            <a:pPr marL="285750" indent="-285750">
              <a:buFont typeface="Arial" panose="020B0604020202020204" pitchFamily="34" charset="0"/>
              <a:buChar char="•"/>
            </a:pPr>
            <a:r>
              <a:rPr lang="de-DE" dirty="0"/>
              <a:t>Teamwork, anderen bei ihren Aufgaben helfen; niemand ist nur auf sich </a:t>
            </a:r>
            <a:r>
              <a:rPr lang="de-DE" dirty="0" err="1"/>
              <a:t>fokusiert</a:t>
            </a:r>
            <a:endParaRPr lang="de-DE" dirty="0"/>
          </a:p>
          <a:p>
            <a:pPr marL="285750" indent="-285750">
              <a:buFont typeface="Arial" panose="020B0604020202020204" pitchFamily="34" charset="0"/>
              <a:buChar char="•"/>
            </a:pPr>
            <a:r>
              <a:rPr lang="de-DE" dirty="0"/>
              <a:t>Zusätzliche Termine organisieren wenn mehr Arbeit ansteht als erwartet</a:t>
            </a:r>
          </a:p>
          <a:p>
            <a:pPr marL="285750" indent="-285750">
              <a:buFont typeface="Arial" panose="020B0604020202020204" pitchFamily="34" charset="0"/>
              <a:buChar char="•"/>
            </a:pPr>
            <a:r>
              <a:rPr lang="de-DE" dirty="0"/>
              <a:t>Engagement</a:t>
            </a:r>
          </a:p>
          <a:p>
            <a:pPr marL="285750" indent="-285750">
              <a:buFont typeface="Arial" panose="020B0604020202020204" pitchFamily="34" charset="0"/>
              <a:buChar char="•"/>
            </a:pPr>
            <a:r>
              <a:rPr lang="de-DE" dirty="0"/>
              <a:t>Schnelles erledigen der Hauptaufgaben</a:t>
            </a:r>
          </a:p>
        </p:txBody>
      </p:sp>
      <p:sp>
        <p:nvSpPr>
          <p:cNvPr id="6" name="Textplatzhalter 5">
            <a:extLst>
              <a:ext uri="{FF2B5EF4-FFF2-40B4-BE49-F238E27FC236}">
                <a16:creationId xmlns:a16="http://schemas.microsoft.com/office/drawing/2014/main" id="{B9F5FC66-FFB3-47BA-A5C7-DEB055EB98AD}"/>
              </a:ext>
            </a:extLst>
          </p:cNvPr>
          <p:cNvSpPr>
            <a:spLocks noGrp="1"/>
          </p:cNvSpPr>
          <p:nvPr>
            <p:ph type="body" sz="quarter" idx="11"/>
          </p:nvPr>
        </p:nvSpPr>
        <p:spPr/>
        <p:txBody>
          <a:bodyPr/>
          <a:lstStyle/>
          <a:p>
            <a:r>
              <a:rPr lang="de-DE" dirty="0"/>
              <a:t>Womit wir Probleme haben:</a:t>
            </a:r>
          </a:p>
          <a:p>
            <a:pPr marL="285750" indent="-285750">
              <a:buFont typeface="Arial" panose="020B0604020202020204" pitchFamily="34" charset="0"/>
              <a:buChar char="•"/>
            </a:pPr>
            <a:r>
              <a:rPr lang="de-DE" dirty="0"/>
              <a:t>Arbeiten mit Frameworks</a:t>
            </a:r>
          </a:p>
          <a:p>
            <a:pPr marL="285750" indent="-285750">
              <a:buFont typeface="Arial" panose="020B0604020202020204" pitchFamily="34" charset="0"/>
              <a:buChar char="•"/>
            </a:pPr>
            <a:r>
              <a:rPr lang="de-DE" dirty="0" err="1"/>
              <a:t>Thymeleaf</a:t>
            </a:r>
            <a:endParaRPr lang="de-DE" dirty="0"/>
          </a:p>
          <a:p>
            <a:pPr marL="285750" indent="-285750">
              <a:buFont typeface="Arial" panose="020B0604020202020204" pitchFamily="34" charset="0"/>
              <a:buChar char="•"/>
            </a:pPr>
            <a:r>
              <a:rPr lang="de-DE" dirty="0"/>
              <a:t>Magicdraw (sehr unbeliebt)</a:t>
            </a:r>
          </a:p>
          <a:p>
            <a:pPr marL="285750" indent="-285750">
              <a:buFont typeface="Arial" panose="020B0604020202020204" pitchFamily="34" charset="0"/>
              <a:buChar char="•"/>
            </a:pPr>
            <a:r>
              <a:rPr lang="de-DE" dirty="0"/>
              <a:t>Arbeitsübersicht (</a:t>
            </a:r>
            <a:r>
              <a:rPr lang="de-DE" dirty="0" err="1"/>
              <a:t>Issues</a:t>
            </a:r>
            <a:r>
              <a:rPr lang="de-DE" dirty="0"/>
              <a:t> bleiben lange offen)</a:t>
            </a:r>
          </a:p>
          <a:p>
            <a:pPr marL="285750" indent="-285750">
              <a:buFont typeface="Arial" panose="020B0604020202020204" pitchFamily="34" charset="0"/>
              <a:buChar char="•"/>
            </a:pPr>
            <a:r>
              <a:rPr lang="de-DE" dirty="0"/>
              <a:t>Gemischte Verwendung unserer </a:t>
            </a:r>
            <a:r>
              <a:rPr lang="de-DE" dirty="0" err="1"/>
              <a:t>Kommunukationstools</a:t>
            </a:r>
            <a:endParaRPr lang="de-DE" dirty="0"/>
          </a:p>
          <a:p>
            <a:pPr marL="285750" indent="-285750">
              <a:buFont typeface="Arial" panose="020B0604020202020204" pitchFamily="34" charset="0"/>
              <a:buChar char="•"/>
            </a:pPr>
            <a:r>
              <a:rPr lang="de-DE" dirty="0"/>
              <a:t>Kleinigkeiten fallen gerne unter den Tisch</a:t>
            </a:r>
          </a:p>
        </p:txBody>
      </p:sp>
    </p:spTree>
    <p:extLst>
      <p:ext uri="{BB962C8B-B14F-4D97-AF65-F5344CB8AC3E}">
        <p14:creationId xmlns:p14="http://schemas.microsoft.com/office/powerpoint/2010/main" val="175124181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a:extLst>
              <a:ext uri="{FF2B5EF4-FFF2-40B4-BE49-F238E27FC236}">
                <a16:creationId xmlns:a16="http://schemas.microsoft.com/office/drawing/2014/main" id="{60445DA4-0C93-49C3-96BF-55C7F1A3616E}"/>
              </a:ext>
            </a:extLst>
          </p:cNvPr>
          <p:cNvSpPr txBox="1"/>
          <p:nvPr/>
        </p:nvSpPr>
        <p:spPr>
          <a:xfrm>
            <a:off x="2995126" y="1772816"/>
            <a:ext cx="5019870" cy="646331"/>
          </a:xfrm>
          <a:prstGeom prst="rect">
            <a:avLst/>
          </a:prstGeom>
          <a:noFill/>
        </p:spPr>
        <p:txBody>
          <a:bodyPr wrap="square" rtlCol="0">
            <a:spAutoFit/>
          </a:bodyPr>
          <a:lstStyle/>
          <a:p>
            <a:r>
              <a:rPr lang="de-DE" sz="3600" dirty="0"/>
              <a:t>Noch Fragen?</a:t>
            </a:r>
          </a:p>
        </p:txBody>
      </p:sp>
    </p:spTree>
    <p:extLst>
      <p:ext uri="{BB962C8B-B14F-4D97-AF65-F5344CB8AC3E}">
        <p14:creationId xmlns:p14="http://schemas.microsoft.com/office/powerpoint/2010/main" val="94805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b="0" dirty="0"/>
              <a:t>Gliederung/ Übersicht</a:t>
            </a:r>
          </a:p>
        </p:txBody>
      </p:sp>
      <p:sp>
        <p:nvSpPr>
          <p:cNvPr id="2" name="Inhaltsplatzhalter 1"/>
          <p:cNvSpPr>
            <a:spLocks noGrp="1"/>
          </p:cNvSpPr>
          <p:nvPr>
            <p:ph sz="quarter" idx="10"/>
          </p:nvPr>
        </p:nvSpPr>
        <p:spPr/>
        <p:txBody>
          <a:bodyPr/>
          <a:lstStyle/>
          <a:p>
            <a:pPr marL="342900" indent="-342900">
              <a:buAutoNum type="arabicPeriod"/>
            </a:pPr>
            <a:r>
              <a:rPr lang="de-DE" b="1" dirty="0"/>
              <a:t>Vorstellung der Gruppe und der Arbeitsweise </a:t>
            </a:r>
          </a:p>
          <a:p>
            <a:pPr marL="342900" indent="-342900">
              <a:buAutoNum type="arabicPeriod"/>
            </a:pPr>
            <a:r>
              <a:rPr lang="de-DE" b="1" dirty="0"/>
              <a:t>Anwendungsarchitektur</a:t>
            </a:r>
          </a:p>
          <a:p>
            <a:pPr marL="342900" indent="-342900">
              <a:buAutoNum type="arabicPeriod"/>
            </a:pPr>
            <a:r>
              <a:rPr lang="de-DE" b="1" dirty="0"/>
              <a:t>Demonstration der wichtigsten Features des Prototypen</a:t>
            </a:r>
          </a:p>
          <a:p>
            <a:pPr marL="342900" indent="-342900">
              <a:buAutoNum type="arabicPeriod"/>
            </a:pPr>
            <a:r>
              <a:rPr lang="de-DE" b="1" dirty="0"/>
              <a:t>Diskussion</a:t>
            </a:r>
            <a:endParaRPr lang="de-DE" dirty="0"/>
          </a:p>
        </p:txBody>
      </p:sp>
    </p:spTree>
    <p:custDataLst>
      <p:tags r:id="rId1"/>
    </p:custDataLst>
    <p:extLst>
      <p:ext uri="{BB962C8B-B14F-4D97-AF65-F5344CB8AC3E}">
        <p14:creationId xmlns:p14="http://schemas.microsoft.com/office/powerpoint/2010/main" val="29680916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8B9805FD-6361-42B7-A314-A704AC0C8748}"/>
              </a:ext>
            </a:extLst>
          </p:cNvPr>
          <p:cNvSpPr>
            <a:spLocks noGrp="1"/>
          </p:cNvSpPr>
          <p:nvPr>
            <p:ph type="title"/>
          </p:nvPr>
        </p:nvSpPr>
        <p:spPr>
          <a:xfrm>
            <a:off x="395287" y="341833"/>
            <a:ext cx="8363677" cy="407810"/>
          </a:xfrm>
        </p:spPr>
        <p:txBody>
          <a:bodyPr/>
          <a:lstStyle/>
          <a:p>
            <a:r>
              <a:rPr lang="de-DE" dirty="0"/>
              <a:t>1. Vorstellung der Gruppe und der Arbeitsweise</a:t>
            </a:r>
            <a:br>
              <a:rPr lang="de-DE" dirty="0"/>
            </a:br>
            <a:r>
              <a:rPr lang="de-DE" dirty="0"/>
              <a:t>Übersicht </a:t>
            </a:r>
            <a:br>
              <a:rPr lang="de-DE" dirty="0"/>
            </a:br>
            <a:endParaRPr lang="de-DE" dirty="0"/>
          </a:p>
        </p:txBody>
      </p:sp>
      <p:graphicFrame>
        <p:nvGraphicFramePr>
          <p:cNvPr id="8" name="Tabelle 8">
            <a:extLst>
              <a:ext uri="{FF2B5EF4-FFF2-40B4-BE49-F238E27FC236}">
                <a16:creationId xmlns:a16="http://schemas.microsoft.com/office/drawing/2014/main" id="{E1921750-AA47-4B8D-A42D-E43D3A388514}"/>
              </a:ext>
            </a:extLst>
          </p:cNvPr>
          <p:cNvGraphicFramePr>
            <a:graphicFrameLocks noGrp="1"/>
          </p:cNvGraphicFramePr>
          <p:nvPr>
            <p:ph sz="quarter" idx="10"/>
          </p:nvPr>
        </p:nvGraphicFramePr>
        <p:xfrm>
          <a:off x="385762" y="2257172"/>
          <a:ext cx="8372475" cy="3084309"/>
        </p:xfrm>
        <a:graphic>
          <a:graphicData uri="http://schemas.openxmlformats.org/drawingml/2006/table">
            <a:tbl>
              <a:tblPr firstRow="1" bandRow="1">
                <a:tableStyleId>{2D5ABB26-0587-4C30-8999-92F81FD0307C}</a:tableStyleId>
              </a:tblPr>
              <a:tblGrid>
                <a:gridCol w="2790825">
                  <a:extLst>
                    <a:ext uri="{9D8B030D-6E8A-4147-A177-3AD203B41FA5}">
                      <a16:colId xmlns:a16="http://schemas.microsoft.com/office/drawing/2014/main" val="4163697759"/>
                    </a:ext>
                  </a:extLst>
                </a:gridCol>
                <a:gridCol w="2790825">
                  <a:extLst>
                    <a:ext uri="{9D8B030D-6E8A-4147-A177-3AD203B41FA5}">
                      <a16:colId xmlns:a16="http://schemas.microsoft.com/office/drawing/2014/main" val="3151081235"/>
                    </a:ext>
                  </a:extLst>
                </a:gridCol>
                <a:gridCol w="2790825">
                  <a:extLst>
                    <a:ext uri="{9D8B030D-6E8A-4147-A177-3AD203B41FA5}">
                      <a16:colId xmlns:a16="http://schemas.microsoft.com/office/drawing/2014/main" val="2861243596"/>
                    </a:ext>
                  </a:extLst>
                </a:gridCol>
              </a:tblGrid>
              <a:tr h="263550">
                <a:tc>
                  <a:txBody>
                    <a:bodyPr/>
                    <a:lstStyle/>
                    <a:p>
                      <a:pPr algn="ctr"/>
                      <a:r>
                        <a:rPr lang="de-DE" dirty="0"/>
                        <a:t>Treffen</a:t>
                      </a:r>
                    </a:p>
                  </a:txBody>
                  <a:tcPr/>
                </a:tc>
                <a:tc>
                  <a:txBody>
                    <a:bodyPr/>
                    <a:lstStyle/>
                    <a:p>
                      <a:pPr algn="ctr"/>
                      <a:r>
                        <a:rPr lang="de-DE" dirty="0"/>
                        <a:t>Kommunikation</a:t>
                      </a:r>
                    </a:p>
                  </a:txBody>
                  <a:tcPr/>
                </a:tc>
                <a:tc>
                  <a:txBody>
                    <a:bodyPr/>
                    <a:lstStyle/>
                    <a:p>
                      <a:pPr algn="ctr"/>
                      <a:r>
                        <a:rPr lang="de-DE" dirty="0"/>
                        <a:t>Projekt Organisation</a:t>
                      </a:r>
                    </a:p>
                  </a:txBody>
                  <a:tcPr/>
                </a:tc>
                <a:extLst>
                  <a:ext uri="{0D108BD9-81ED-4DB2-BD59-A6C34878D82A}">
                    <a16:rowId xmlns:a16="http://schemas.microsoft.com/office/drawing/2014/main" val="342465618"/>
                  </a:ext>
                </a:extLst>
              </a:tr>
              <a:tr h="2718549">
                <a:tc>
                  <a:txBody>
                    <a:bodyPr/>
                    <a:lstStyle/>
                    <a:p>
                      <a:r>
                        <a:rPr lang="de-DE" sz="1200" dirty="0"/>
                        <a:t>Fixtermine (wöchentlich):</a:t>
                      </a:r>
                    </a:p>
                    <a:p>
                      <a:endParaRPr lang="de-DE" sz="1200" dirty="0"/>
                    </a:p>
                    <a:p>
                      <a:pPr marL="285750" indent="-285750">
                        <a:buFont typeface="Symbol" panose="05050102010706020507" pitchFamily="18" charset="2"/>
                        <a:buChar char="-"/>
                      </a:pPr>
                      <a:r>
                        <a:rPr lang="de-DE" sz="1200" dirty="0"/>
                        <a:t>Mittwochs [6. DS]:</a:t>
                      </a:r>
                      <a:br>
                        <a:rPr lang="de-DE" sz="1200" dirty="0"/>
                      </a:br>
                      <a:r>
                        <a:rPr lang="de-DE" sz="1200" dirty="0"/>
                        <a:t>Konsultation (Tutor)</a:t>
                      </a:r>
                    </a:p>
                    <a:p>
                      <a:pPr marL="285750" indent="-285750">
                        <a:buFont typeface="Symbol" panose="05050102010706020507" pitchFamily="18" charset="2"/>
                        <a:buChar char="-"/>
                      </a:pPr>
                      <a:endParaRPr lang="de-DE" sz="1200" dirty="0"/>
                    </a:p>
                    <a:p>
                      <a:pPr marL="285750" indent="-285750">
                        <a:buFont typeface="Symbol" panose="05050102010706020507" pitchFamily="18" charset="2"/>
                        <a:buChar char="-"/>
                      </a:pPr>
                      <a:r>
                        <a:rPr lang="de-DE" sz="1200" dirty="0"/>
                        <a:t>Montags [5. DS]:</a:t>
                      </a:r>
                      <a:br>
                        <a:rPr lang="de-DE" sz="1200" dirty="0"/>
                      </a:br>
                      <a:r>
                        <a:rPr lang="de-DE" sz="1200" dirty="0"/>
                        <a:t>Eigenständiges Meeting</a:t>
                      </a:r>
                    </a:p>
                    <a:p>
                      <a:pPr marL="285750" indent="-285750">
                        <a:buFont typeface="Symbol" panose="05050102010706020507" pitchFamily="18" charset="2"/>
                        <a:buChar char="-"/>
                      </a:pPr>
                      <a:endParaRPr lang="de-DE" sz="1200" dirty="0"/>
                    </a:p>
                    <a:p>
                      <a:pPr marL="0" indent="0">
                        <a:buFont typeface="Symbol" panose="05050102010706020507" pitchFamily="18" charset="2"/>
                        <a:buNone/>
                      </a:pPr>
                      <a:r>
                        <a:rPr lang="de-DE" sz="1200" dirty="0"/>
                        <a:t>Optionale Termine:</a:t>
                      </a:r>
                    </a:p>
                    <a:p>
                      <a:pPr marL="0" indent="0">
                        <a:buFont typeface="Symbol" panose="05050102010706020507" pitchFamily="18" charset="2"/>
                        <a:buNone/>
                      </a:pPr>
                      <a:endParaRPr lang="de-DE" sz="1200" dirty="0"/>
                    </a:p>
                    <a:p>
                      <a:pPr marL="171450" indent="-171450">
                        <a:buFont typeface="Symbol" panose="05050102010706020507" pitchFamily="18" charset="2"/>
                        <a:buChar char="-"/>
                      </a:pPr>
                      <a:r>
                        <a:rPr lang="de-DE" sz="1200" dirty="0"/>
                        <a:t>Nach Vereinbarung:</a:t>
                      </a:r>
                      <a:br>
                        <a:rPr lang="de-DE" sz="1200" dirty="0"/>
                      </a:br>
                      <a:r>
                        <a:rPr lang="de-DE" sz="1200" dirty="0"/>
                        <a:t>Bsp.: Beseitigung von Blockern, Hilfestellung zu Aufgabe, etc.</a:t>
                      </a:r>
                    </a:p>
                  </a:txBody>
                  <a:tcPr/>
                </a:tc>
                <a:tc>
                  <a:txBody>
                    <a:bodyPr/>
                    <a:lstStyle/>
                    <a:p>
                      <a:r>
                        <a:rPr lang="de-DE" sz="1200" dirty="0"/>
                        <a:t>Schnelle Absprachen:</a:t>
                      </a:r>
                    </a:p>
                    <a:p>
                      <a:r>
                        <a:rPr kumimoji="0" lang="de-DE" sz="900" b="0" i="0" u="none" strike="noStrike" kern="1200" cap="none" spc="0" normalizeH="0" baseline="0" noProof="0" dirty="0">
                          <a:ln>
                            <a:noFill/>
                          </a:ln>
                          <a:solidFill>
                            <a:srgbClr val="727879">
                              <a:lumMod val="75000"/>
                            </a:srgbClr>
                          </a:solidFill>
                          <a:effectLst/>
                          <a:uLnTx/>
                          <a:uFillTx/>
                          <a:latin typeface="+mn-lt"/>
                          <a:ea typeface="+mn-ea"/>
                          <a:cs typeface="+mn-cs"/>
                        </a:rPr>
                        <a:t>(Termine, etc.)</a:t>
                      </a:r>
                      <a:endParaRPr lang="de-DE" sz="1200" dirty="0"/>
                    </a:p>
                    <a:p>
                      <a:endParaRPr lang="de-DE" sz="1200" dirty="0"/>
                    </a:p>
                    <a:p>
                      <a:pPr marL="171450" indent="-171450">
                        <a:buFont typeface="Symbol" panose="05050102010706020507" pitchFamily="18" charset="2"/>
                        <a:buChar char="-"/>
                      </a:pPr>
                      <a:r>
                        <a:rPr lang="de-DE" sz="1200" dirty="0"/>
                        <a:t>WhatsApp</a:t>
                      </a:r>
                    </a:p>
                    <a:p>
                      <a:pPr marL="171450" indent="-171450">
                        <a:buFont typeface="Symbol" panose="05050102010706020507" pitchFamily="18" charset="2"/>
                        <a:buChar char="-"/>
                      </a:pPr>
                      <a:endParaRPr lang="de-DE" sz="1200" dirty="0"/>
                    </a:p>
                    <a:p>
                      <a:pPr marL="0" indent="0">
                        <a:buFont typeface="Symbol" panose="05050102010706020507" pitchFamily="18" charset="2"/>
                        <a:buNone/>
                      </a:pPr>
                      <a:r>
                        <a:rPr lang="de-DE" sz="1200" dirty="0"/>
                        <a:t>Projekt Absprachen:</a:t>
                      </a:r>
                      <a:br>
                        <a:rPr lang="de-DE" sz="1200" dirty="0"/>
                      </a:br>
                      <a:r>
                        <a:rPr kumimoji="0" lang="de-DE" sz="900" b="0" i="0" u="none" strike="noStrike" kern="1200" cap="none" spc="0" normalizeH="0" baseline="0" noProof="0" dirty="0">
                          <a:ln>
                            <a:noFill/>
                          </a:ln>
                          <a:solidFill>
                            <a:srgbClr val="727879">
                              <a:lumMod val="75000"/>
                            </a:srgbClr>
                          </a:solidFill>
                          <a:effectLst/>
                          <a:uLnTx/>
                          <a:uFillTx/>
                          <a:latin typeface="+mn-lt"/>
                          <a:ea typeface="+mn-ea"/>
                          <a:cs typeface="+mn-cs"/>
                        </a:rPr>
                        <a:t>(Hilfestellungen, etc.)</a:t>
                      </a:r>
                      <a:endParaRPr lang="de-DE" sz="1200" dirty="0"/>
                    </a:p>
                    <a:p>
                      <a:pPr marL="0" indent="0">
                        <a:buFont typeface="Symbol" panose="05050102010706020507" pitchFamily="18" charset="2"/>
                        <a:buNone/>
                      </a:pPr>
                      <a:endParaRPr lang="de-DE" sz="1200" dirty="0"/>
                    </a:p>
                    <a:p>
                      <a:pPr marL="171450" indent="-171450">
                        <a:buFont typeface="Symbol" panose="05050102010706020507" pitchFamily="18" charset="2"/>
                        <a:buChar char="-"/>
                      </a:pPr>
                      <a:r>
                        <a:rPr lang="de-DE" sz="1200" dirty="0" err="1"/>
                        <a:t>Slack</a:t>
                      </a:r>
                      <a:endParaRPr lang="de-DE" sz="1200" dirty="0"/>
                    </a:p>
                    <a:p>
                      <a:pPr marL="171450" indent="-171450">
                        <a:buFont typeface="Symbol" panose="05050102010706020507" pitchFamily="18" charset="2"/>
                        <a:buChar char="-"/>
                      </a:pPr>
                      <a:endParaRPr lang="de-DE" sz="1200" dirty="0"/>
                    </a:p>
                    <a:p>
                      <a:pPr marL="0" indent="0">
                        <a:buFont typeface="Symbol" panose="05050102010706020507" pitchFamily="18" charset="2"/>
                        <a:buNone/>
                      </a:pPr>
                      <a:r>
                        <a:rPr lang="de-DE" sz="1200" dirty="0"/>
                        <a:t>Code Absprachen:</a:t>
                      </a:r>
                      <a:br>
                        <a:rPr lang="de-DE" sz="1200" dirty="0"/>
                      </a:br>
                      <a:r>
                        <a:rPr lang="de-DE" sz="900" dirty="0">
                          <a:solidFill>
                            <a:schemeClr val="bg2">
                              <a:lumMod val="75000"/>
                            </a:schemeClr>
                          </a:solidFill>
                        </a:rPr>
                        <a:t>(Best Practice, etc.)</a:t>
                      </a:r>
                      <a:endParaRPr lang="de-DE" sz="900" dirty="0"/>
                    </a:p>
                    <a:p>
                      <a:pPr marL="0" indent="0">
                        <a:buFont typeface="Symbol" panose="05050102010706020507" pitchFamily="18" charset="2"/>
                        <a:buNone/>
                      </a:pPr>
                      <a:endParaRPr lang="de-DE" sz="1200" dirty="0"/>
                    </a:p>
                    <a:p>
                      <a:pPr marL="0" indent="0">
                        <a:buFont typeface="Symbol" panose="05050102010706020507" pitchFamily="18" charset="2"/>
                        <a:buNone/>
                      </a:pPr>
                      <a:r>
                        <a:rPr lang="de-DE" sz="1200" dirty="0"/>
                        <a:t>- Kommentieren am GitHub-</a:t>
                      </a:r>
                      <a:r>
                        <a:rPr lang="de-DE" sz="1200" dirty="0" err="1"/>
                        <a:t>Issues</a:t>
                      </a:r>
                      <a:endParaRPr lang="de-DE" sz="1200" dirty="0"/>
                    </a:p>
                  </a:txBody>
                  <a:tcPr/>
                </a:tc>
                <a:tc>
                  <a:txBody>
                    <a:bodyPr/>
                    <a:lstStyle/>
                    <a:p>
                      <a:r>
                        <a:rPr lang="de-DE" sz="1200" dirty="0"/>
                        <a:t>GitHub-Projekt:</a:t>
                      </a:r>
                    </a:p>
                    <a:p>
                      <a:r>
                        <a:rPr lang="de-DE" sz="900" dirty="0">
                          <a:solidFill>
                            <a:schemeClr val="bg2">
                              <a:lumMod val="75000"/>
                            </a:schemeClr>
                          </a:solidFill>
                        </a:rPr>
                        <a:t>(Von GitHub bereitgestellte Funktionalitäten.)</a:t>
                      </a:r>
                    </a:p>
                    <a:p>
                      <a:endParaRPr lang="de-DE" sz="1200" dirty="0"/>
                    </a:p>
                    <a:p>
                      <a:pPr marL="171450" indent="-171450">
                        <a:buFont typeface="Symbol" panose="05050102010706020507" pitchFamily="18" charset="2"/>
                        <a:buChar char="-"/>
                      </a:pPr>
                      <a:r>
                        <a:rPr lang="de-DE" sz="1200" dirty="0"/>
                        <a:t>Backlog</a:t>
                      </a:r>
                    </a:p>
                    <a:p>
                      <a:pPr marL="171450" indent="-171450">
                        <a:buFont typeface="Symbol" panose="05050102010706020507" pitchFamily="18" charset="2"/>
                        <a:buChar char="-"/>
                      </a:pPr>
                      <a:r>
                        <a:rPr lang="de-DE" sz="1200" dirty="0"/>
                        <a:t>Fortschritts Übersicht</a:t>
                      </a:r>
                    </a:p>
                    <a:p>
                      <a:pPr marL="171450" indent="-171450">
                        <a:buFont typeface="Symbol" panose="05050102010706020507" pitchFamily="18" charset="2"/>
                        <a:buChar char="-"/>
                      </a:pPr>
                      <a:r>
                        <a:rPr lang="de-DE" sz="1200" dirty="0"/>
                        <a:t>Meilensteine</a:t>
                      </a:r>
                    </a:p>
                    <a:p>
                      <a:pPr marL="171450" indent="-171450">
                        <a:buFont typeface="Symbol" panose="05050102010706020507" pitchFamily="18" charset="2"/>
                        <a:buChar char="-"/>
                      </a:pPr>
                      <a:r>
                        <a:rPr lang="de-DE" sz="1200" dirty="0" err="1"/>
                        <a:t>Issues</a:t>
                      </a:r>
                      <a:endParaRPr lang="de-DE" sz="1200" dirty="0"/>
                    </a:p>
                  </a:txBody>
                  <a:tcPr/>
                </a:tc>
                <a:extLst>
                  <a:ext uri="{0D108BD9-81ED-4DB2-BD59-A6C34878D82A}">
                    <a16:rowId xmlns:a16="http://schemas.microsoft.com/office/drawing/2014/main" val="1411459911"/>
                  </a:ext>
                </a:extLst>
              </a:tr>
            </a:tbl>
          </a:graphicData>
        </a:graphic>
      </p:graphicFrame>
      <p:graphicFrame>
        <p:nvGraphicFramePr>
          <p:cNvPr id="12" name="Tabelle 12">
            <a:extLst>
              <a:ext uri="{FF2B5EF4-FFF2-40B4-BE49-F238E27FC236}">
                <a16:creationId xmlns:a16="http://schemas.microsoft.com/office/drawing/2014/main" id="{3D646CFF-8528-4DBB-B196-F29389B81CFF}"/>
              </a:ext>
            </a:extLst>
          </p:cNvPr>
          <p:cNvGraphicFramePr>
            <a:graphicFrameLocks noGrp="1"/>
          </p:cNvGraphicFramePr>
          <p:nvPr/>
        </p:nvGraphicFramePr>
        <p:xfrm>
          <a:off x="395287" y="1397000"/>
          <a:ext cx="8363676" cy="370840"/>
        </p:xfrm>
        <a:graphic>
          <a:graphicData uri="http://schemas.openxmlformats.org/drawingml/2006/table">
            <a:tbl>
              <a:tblPr firstRow="1" bandRow="1">
                <a:tableStyleId>{2D5ABB26-0587-4C30-8999-92F81FD0307C}</a:tableStyleId>
              </a:tblPr>
              <a:tblGrid>
                <a:gridCol w="1393946">
                  <a:extLst>
                    <a:ext uri="{9D8B030D-6E8A-4147-A177-3AD203B41FA5}">
                      <a16:colId xmlns:a16="http://schemas.microsoft.com/office/drawing/2014/main" val="1815909213"/>
                    </a:ext>
                  </a:extLst>
                </a:gridCol>
                <a:gridCol w="1393946">
                  <a:extLst>
                    <a:ext uri="{9D8B030D-6E8A-4147-A177-3AD203B41FA5}">
                      <a16:colId xmlns:a16="http://schemas.microsoft.com/office/drawing/2014/main" val="3726845965"/>
                    </a:ext>
                  </a:extLst>
                </a:gridCol>
                <a:gridCol w="1393946">
                  <a:extLst>
                    <a:ext uri="{9D8B030D-6E8A-4147-A177-3AD203B41FA5}">
                      <a16:colId xmlns:a16="http://schemas.microsoft.com/office/drawing/2014/main" val="1222316134"/>
                    </a:ext>
                  </a:extLst>
                </a:gridCol>
                <a:gridCol w="1393946">
                  <a:extLst>
                    <a:ext uri="{9D8B030D-6E8A-4147-A177-3AD203B41FA5}">
                      <a16:colId xmlns:a16="http://schemas.microsoft.com/office/drawing/2014/main" val="2601661875"/>
                    </a:ext>
                  </a:extLst>
                </a:gridCol>
                <a:gridCol w="1393946">
                  <a:extLst>
                    <a:ext uri="{9D8B030D-6E8A-4147-A177-3AD203B41FA5}">
                      <a16:colId xmlns:a16="http://schemas.microsoft.com/office/drawing/2014/main" val="826094756"/>
                    </a:ext>
                  </a:extLst>
                </a:gridCol>
                <a:gridCol w="1393946">
                  <a:extLst>
                    <a:ext uri="{9D8B030D-6E8A-4147-A177-3AD203B41FA5}">
                      <a16:colId xmlns:a16="http://schemas.microsoft.com/office/drawing/2014/main" val="404236375"/>
                    </a:ext>
                  </a:extLst>
                </a:gridCol>
              </a:tblGrid>
              <a:tr h="370840">
                <a:tc>
                  <a:txBody>
                    <a:bodyPr/>
                    <a:lstStyle/>
                    <a:p>
                      <a:pPr algn="ctr"/>
                      <a:r>
                        <a:rPr lang="de-DE" dirty="0"/>
                        <a:t>Ada</a:t>
                      </a:r>
                    </a:p>
                  </a:txBody>
                  <a:tcPr/>
                </a:tc>
                <a:tc>
                  <a:txBody>
                    <a:bodyPr/>
                    <a:lstStyle/>
                    <a:p>
                      <a:pPr algn="ctr"/>
                      <a:r>
                        <a:rPr lang="de-DE" dirty="0"/>
                        <a:t>Marie</a:t>
                      </a:r>
                    </a:p>
                  </a:txBody>
                  <a:tcPr/>
                </a:tc>
                <a:tc>
                  <a:txBody>
                    <a:bodyPr/>
                    <a:lstStyle/>
                    <a:p>
                      <a:pPr algn="ctr"/>
                      <a:r>
                        <a:rPr lang="de-DE" dirty="0"/>
                        <a:t>Andreas</a:t>
                      </a:r>
                    </a:p>
                  </a:txBody>
                  <a:tcPr/>
                </a:tc>
                <a:tc>
                  <a:txBody>
                    <a:bodyPr/>
                    <a:lstStyle/>
                    <a:p>
                      <a:pPr algn="ctr"/>
                      <a:r>
                        <a:rPr lang="de-DE" dirty="0"/>
                        <a:t>David</a:t>
                      </a:r>
                    </a:p>
                  </a:txBody>
                  <a:tcPr/>
                </a:tc>
                <a:tc>
                  <a:txBody>
                    <a:bodyPr/>
                    <a:lstStyle/>
                    <a:p>
                      <a:pPr algn="ctr"/>
                      <a:r>
                        <a:rPr lang="de-DE" dirty="0"/>
                        <a:t>Lanea</a:t>
                      </a:r>
                    </a:p>
                  </a:txBody>
                  <a:tcPr/>
                </a:tc>
                <a:tc>
                  <a:txBody>
                    <a:bodyPr/>
                    <a:lstStyle/>
                    <a:p>
                      <a:pPr algn="ctr"/>
                      <a:r>
                        <a:rPr lang="de-DE" dirty="0"/>
                        <a:t>Janosch</a:t>
                      </a:r>
                    </a:p>
                  </a:txBody>
                  <a:tcPr/>
                </a:tc>
                <a:extLst>
                  <a:ext uri="{0D108BD9-81ED-4DB2-BD59-A6C34878D82A}">
                    <a16:rowId xmlns:a16="http://schemas.microsoft.com/office/drawing/2014/main" val="1975400104"/>
                  </a:ext>
                </a:extLst>
              </a:tr>
            </a:tbl>
          </a:graphicData>
        </a:graphic>
      </p:graphicFrame>
    </p:spTree>
    <p:extLst>
      <p:ext uri="{BB962C8B-B14F-4D97-AF65-F5344CB8AC3E}">
        <p14:creationId xmlns:p14="http://schemas.microsoft.com/office/powerpoint/2010/main" val="228221545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8B9805FD-6361-42B7-A314-A704AC0C8748}"/>
              </a:ext>
            </a:extLst>
          </p:cNvPr>
          <p:cNvSpPr>
            <a:spLocks noGrp="1"/>
          </p:cNvSpPr>
          <p:nvPr>
            <p:ph type="title"/>
          </p:nvPr>
        </p:nvSpPr>
        <p:spPr>
          <a:xfrm>
            <a:off x="395287" y="341833"/>
            <a:ext cx="8363677" cy="432524"/>
          </a:xfrm>
        </p:spPr>
        <p:txBody>
          <a:bodyPr/>
          <a:lstStyle/>
          <a:p>
            <a:r>
              <a:rPr lang="de-DE" dirty="0"/>
              <a:t>1. Vorstellung der Gruppe und der Arbeitsweise </a:t>
            </a:r>
            <a:br>
              <a:rPr lang="de-DE" dirty="0"/>
            </a:br>
            <a:r>
              <a:rPr lang="de-DE" dirty="0"/>
              <a:t>Organisation des Sprints (Treffen)</a:t>
            </a:r>
          </a:p>
        </p:txBody>
      </p:sp>
      <p:graphicFrame>
        <p:nvGraphicFramePr>
          <p:cNvPr id="6" name="Inhaltsplatzhalter 5">
            <a:extLst>
              <a:ext uri="{FF2B5EF4-FFF2-40B4-BE49-F238E27FC236}">
                <a16:creationId xmlns:a16="http://schemas.microsoft.com/office/drawing/2014/main" id="{5F0622DF-88EF-41F2-8AED-66A1A3E9DE5F}"/>
              </a:ext>
            </a:extLst>
          </p:cNvPr>
          <p:cNvGraphicFramePr>
            <a:graphicFrameLocks noGrp="1"/>
          </p:cNvGraphicFramePr>
          <p:nvPr>
            <p:ph sz="quarter" idx="10"/>
          </p:nvPr>
        </p:nvGraphicFramePr>
        <p:xfrm>
          <a:off x="385762" y="1304131"/>
          <a:ext cx="8372475" cy="42497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828147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3A2913-3431-4F70-BEE5-D643DDDBA852}"/>
              </a:ext>
            </a:extLst>
          </p:cNvPr>
          <p:cNvSpPr>
            <a:spLocks noGrp="1"/>
          </p:cNvSpPr>
          <p:nvPr>
            <p:ph type="title"/>
          </p:nvPr>
        </p:nvSpPr>
        <p:spPr/>
        <p:txBody>
          <a:bodyPr/>
          <a:lstStyle/>
          <a:p>
            <a:r>
              <a:rPr lang="de-DE" dirty="0"/>
              <a:t>1. Vorstellung der Gruppe und der Arbeitsweise </a:t>
            </a:r>
            <a:br>
              <a:rPr lang="de-DE" dirty="0"/>
            </a:br>
            <a:r>
              <a:rPr lang="de-DE" dirty="0"/>
              <a:t>Organisation des Sprints (Treffen)</a:t>
            </a:r>
          </a:p>
        </p:txBody>
      </p:sp>
      <p:sp>
        <p:nvSpPr>
          <p:cNvPr id="5" name="Rechteck: diagonal liegende Ecken abgerundet 4">
            <a:extLst>
              <a:ext uri="{FF2B5EF4-FFF2-40B4-BE49-F238E27FC236}">
                <a16:creationId xmlns:a16="http://schemas.microsoft.com/office/drawing/2014/main" id="{AD5295E9-68BB-4A28-A82C-7E7E640C9339}"/>
              </a:ext>
            </a:extLst>
          </p:cNvPr>
          <p:cNvSpPr/>
          <p:nvPr/>
        </p:nvSpPr>
        <p:spPr>
          <a:xfrm>
            <a:off x="560175" y="1495167"/>
            <a:ext cx="1614616" cy="1161535"/>
          </a:xfrm>
          <a:prstGeom prst="round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de-DE" sz="1050" dirty="0"/>
              <a:t>Mittwoch [6. DS]:</a:t>
            </a:r>
          </a:p>
          <a:p>
            <a:pPr marL="171450" indent="-171450">
              <a:buFont typeface="Symbol" panose="05050102010706020507" pitchFamily="18" charset="2"/>
              <a:buChar char="-"/>
            </a:pPr>
            <a:r>
              <a:rPr lang="de-DE" sz="800" dirty="0"/>
              <a:t>Ergebnisse Vorstellen</a:t>
            </a:r>
          </a:p>
          <a:p>
            <a:pPr marL="171450" indent="-171450">
              <a:buFont typeface="Symbol" panose="05050102010706020507" pitchFamily="18" charset="2"/>
              <a:buChar char="-"/>
            </a:pPr>
            <a:r>
              <a:rPr lang="de-DE" sz="800" dirty="0"/>
              <a:t>Neuen Meilenstein festlegen</a:t>
            </a:r>
          </a:p>
          <a:p>
            <a:pPr marL="171450" indent="-171450">
              <a:buFont typeface="Symbol" panose="05050102010706020507" pitchFamily="18" charset="2"/>
              <a:buChar char="-"/>
            </a:pPr>
            <a:r>
              <a:rPr lang="de-DE" sz="800" dirty="0"/>
              <a:t>Aufgaben verteilen</a:t>
            </a:r>
          </a:p>
          <a:p>
            <a:pPr marL="171450" indent="-171450">
              <a:buFont typeface="Symbol" panose="05050102010706020507" pitchFamily="18" charset="2"/>
              <a:buChar char="-"/>
            </a:pPr>
            <a:r>
              <a:rPr lang="de-DE" sz="800" dirty="0"/>
              <a:t>Sprint planen (Verfügbarkeiten, etc.)</a:t>
            </a:r>
          </a:p>
        </p:txBody>
      </p:sp>
      <p:sp>
        <p:nvSpPr>
          <p:cNvPr id="6" name="Rechteck: diagonal liegende Ecken abgerundet 5">
            <a:extLst>
              <a:ext uri="{FF2B5EF4-FFF2-40B4-BE49-F238E27FC236}">
                <a16:creationId xmlns:a16="http://schemas.microsoft.com/office/drawing/2014/main" id="{F7296812-DC90-4851-89F2-0BF23AE2CB9E}"/>
              </a:ext>
            </a:extLst>
          </p:cNvPr>
          <p:cNvSpPr/>
          <p:nvPr/>
        </p:nvSpPr>
        <p:spPr>
          <a:xfrm>
            <a:off x="4596713" y="1495168"/>
            <a:ext cx="1614616" cy="1161535"/>
          </a:xfrm>
          <a:prstGeom prst="round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de-DE" sz="1050" dirty="0"/>
              <a:t>Mittwoch [6. DS]:</a:t>
            </a:r>
          </a:p>
          <a:p>
            <a:pPr marL="171450" indent="-171450">
              <a:buFont typeface="Symbol" panose="05050102010706020507" pitchFamily="18" charset="2"/>
              <a:buChar char="-"/>
            </a:pPr>
            <a:r>
              <a:rPr lang="de-DE" sz="800" dirty="0"/>
              <a:t>Zwischenstände Vorstellen</a:t>
            </a:r>
          </a:p>
          <a:p>
            <a:pPr marL="171450" indent="-171450">
              <a:buFont typeface="Symbol" panose="05050102010706020507" pitchFamily="18" charset="2"/>
              <a:buChar char="-"/>
            </a:pPr>
            <a:r>
              <a:rPr lang="de-DE" sz="800" dirty="0"/>
              <a:t>Erreichbarkeit des Meilenstein</a:t>
            </a:r>
          </a:p>
          <a:p>
            <a:pPr marL="171450" indent="-171450">
              <a:buFont typeface="Symbol" panose="05050102010706020507" pitchFamily="18" charset="2"/>
              <a:buChar char="-"/>
            </a:pPr>
            <a:r>
              <a:rPr lang="de-DE" sz="800" dirty="0"/>
              <a:t>Weitere Aufgaben verteilen</a:t>
            </a:r>
          </a:p>
        </p:txBody>
      </p:sp>
      <p:cxnSp>
        <p:nvCxnSpPr>
          <p:cNvPr id="8" name="Gerader Verbinder 7">
            <a:extLst>
              <a:ext uri="{FF2B5EF4-FFF2-40B4-BE49-F238E27FC236}">
                <a16:creationId xmlns:a16="http://schemas.microsoft.com/office/drawing/2014/main" id="{638AABD4-20E4-4208-88F9-6F9E30C3DD0E}"/>
              </a:ext>
            </a:extLst>
          </p:cNvPr>
          <p:cNvCxnSpPr>
            <a:cxnSpLocks/>
            <a:stCxn id="4" idx="1"/>
            <a:endCxn id="5" idx="2"/>
          </p:cNvCxnSpPr>
          <p:nvPr/>
        </p:nvCxnSpPr>
        <p:spPr>
          <a:xfrm flipV="1">
            <a:off x="560173" y="2075935"/>
            <a:ext cx="2" cy="1408671"/>
          </a:xfrm>
          <a:prstGeom prst="line">
            <a:avLst/>
          </a:prstGeom>
        </p:spPr>
        <p:style>
          <a:lnRef idx="2">
            <a:schemeClr val="accent2"/>
          </a:lnRef>
          <a:fillRef idx="0">
            <a:schemeClr val="accent2"/>
          </a:fillRef>
          <a:effectRef idx="1">
            <a:schemeClr val="accent2"/>
          </a:effectRef>
          <a:fontRef idx="minor">
            <a:schemeClr val="tx1"/>
          </a:fontRef>
        </p:style>
      </p:cxnSp>
      <p:cxnSp>
        <p:nvCxnSpPr>
          <p:cNvPr id="11" name="Gerader Verbinder 10">
            <a:extLst>
              <a:ext uri="{FF2B5EF4-FFF2-40B4-BE49-F238E27FC236}">
                <a16:creationId xmlns:a16="http://schemas.microsoft.com/office/drawing/2014/main" id="{3408D994-DEBF-4D97-8034-69766C5CDD05}"/>
              </a:ext>
            </a:extLst>
          </p:cNvPr>
          <p:cNvCxnSpPr>
            <a:cxnSpLocks/>
            <a:stCxn id="6" idx="2"/>
          </p:cNvCxnSpPr>
          <p:nvPr/>
        </p:nvCxnSpPr>
        <p:spPr>
          <a:xfrm>
            <a:off x="4596713" y="2075936"/>
            <a:ext cx="0" cy="1560255"/>
          </a:xfrm>
          <a:prstGeom prst="line">
            <a:avLst/>
          </a:prstGeom>
        </p:spPr>
        <p:style>
          <a:lnRef idx="2">
            <a:schemeClr val="accent2"/>
          </a:lnRef>
          <a:fillRef idx="0">
            <a:schemeClr val="accent2"/>
          </a:fillRef>
          <a:effectRef idx="1">
            <a:schemeClr val="accent2"/>
          </a:effectRef>
          <a:fontRef idx="minor">
            <a:schemeClr val="tx1"/>
          </a:fontRef>
        </p:style>
      </p:cxnSp>
      <p:sp>
        <p:nvSpPr>
          <p:cNvPr id="14" name="Rechteck: diagonal liegende Ecken abgerundet 13">
            <a:extLst>
              <a:ext uri="{FF2B5EF4-FFF2-40B4-BE49-F238E27FC236}">
                <a16:creationId xmlns:a16="http://schemas.microsoft.com/office/drawing/2014/main" id="{04E6193F-C5C6-47B3-B0E1-97489A19A753}"/>
              </a:ext>
            </a:extLst>
          </p:cNvPr>
          <p:cNvSpPr/>
          <p:nvPr/>
        </p:nvSpPr>
        <p:spPr>
          <a:xfrm>
            <a:off x="2174789" y="4201297"/>
            <a:ext cx="1614616" cy="1161535"/>
          </a:xfrm>
          <a:prstGeom prst="round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sz="1050" dirty="0"/>
              <a:t>Montag [5. DS]:</a:t>
            </a:r>
          </a:p>
          <a:p>
            <a:pPr marL="171450" indent="-171450">
              <a:buFont typeface="Symbol" panose="05050102010706020507" pitchFamily="18" charset="2"/>
              <a:buChar char="-"/>
            </a:pPr>
            <a:r>
              <a:rPr lang="de-DE" sz="800" dirty="0"/>
              <a:t>Gibt es Blocker?</a:t>
            </a:r>
          </a:p>
          <a:p>
            <a:pPr marL="171450" indent="-171450">
              <a:buFont typeface="Symbol" panose="05050102010706020507" pitchFamily="18" charset="2"/>
              <a:buChar char="-"/>
            </a:pPr>
            <a:r>
              <a:rPr lang="de-DE" sz="800" dirty="0"/>
              <a:t>Gibt es Fragen?</a:t>
            </a:r>
          </a:p>
          <a:p>
            <a:pPr marL="171450" indent="-171450">
              <a:buFont typeface="Symbol" panose="05050102010706020507" pitchFamily="18" charset="2"/>
              <a:buChar char="-"/>
            </a:pPr>
            <a:r>
              <a:rPr lang="de-DE" sz="800" dirty="0"/>
              <a:t>Erreichbarkeit des Meilensteins</a:t>
            </a:r>
          </a:p>
        </p:txBody>
      </p:sp>
      <p:sp>
        <p:nvSpPr>
          <p:cNvPr id="15" name="Rechteck: diagonal liegende Ecken abgerundet 14">
            <a:extLst>
              <a:ext uri="{FF2B5EF4-FFF2-40B4-BE49-F238E27FC236}">
                <a16:creationId xmlns:a16="http://schemas.microsoft.com/office/drawing/2014/main" id="{CAEFFE39-9BF6-4BA4-9D55-5BCF0DA9C131}"/>
              </a:ext>
            </a:extLst>
          </p:cNvPr>
          <p:cNvSpPr/>
          <p:nvPr/>
        </p:nvSpPr>
        <p:spPr>
          <a:xfrm>
            <a:off x="6211328" y="4201297"/>
            <a:ext cx="1614616" cy="1161535"/>
          </a:xfrm>
          <a:prstGeom prst="round2Diag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de-DE" sz="1050" dirty="0"/>
              <a:t>Montag [5. DS]:</a:t>
            </a:r>
          </a:p>
          <a:p>
            <a:pPr marL="171450" indent="-171450">
              <a:buFont typeface="Symbol" panose="05050102010706020507" pitchFamily="18" charset="2"/>
              <a:buChar char="-"/>
            </a:pPr>
            <a:r>
              <a:rPr lang="de-DE" sz="800" dirty="0"/>
              <a:t>Braucht jemand Unterstützung?</a:t>
            </a:r>
          </a:p>
          <a:p>
            <a:pPr marL="171450" indent="-171450">
              <a:buFont typeface="Symbol" panose="05050102010706020507" pitchFamily="18" charset="2"/>
              <a:buChar char="-"/>
            </a:pPr>
            <a:r>
              <a:rPr lang="de-DE" sz="800" dirty="0"/>
              <a:t>Vorbereitung auf REVIEW</a:t>
            </a:r>
          </a:p>
          <a:p>
            <a:pPr marL="171450" indent="-171450">
              <a:buFont typeface="Symbol" panose="05050102010706020507" pitchFamily="18" charset="2"/>
              <a:buChar char="-"/>
            </a:pPr>
            <a:r>
              <a:rPr lang="de-DE" sz="800" dirty="0"/>
              <a:t>Erreichbarkeit des Meilensteins</a:t>
            </a:r>
          </a:p>
        </p:txBody>
      </p:sp>
      <p:cxnSp>
        <p:nvCxnSpPr>
          <p:cNvPr id="17" name="Gerader Verbinder 16">
            <a:extLst>
              <a:ext uri="{FF2B5EF4-FFF2-40B4-BE49-F238E27FC236}">
                <a16:creationId xmlns:a16="http://schemas.microsoft.com/office/drawing/2014/main" id="{CD39EF2A-DAEF-4DC6-8026-FD2394742F35}"/>
              </a:ext>
            </a:extLst>
          </p:cNvPr>
          <p:cNvCxnSpPr>
            <a:cxnSpLocks/>
            <a:stCxn id="14" idx="0"/>
          </p:cNvCxnSpPr>
          <p:nvPr/>
        </p:nvCxnSpPr>
        <p:spPr>
          <a:xfrm flipV="1">
            <a:off x="3789405" y="3484606"/>
            <a:ext cx="0" cy="1297459"/>
          </a:xfrm>
          <a:prstGeom prst="line">
            <a:avLst/>
          </a:prstGeom>
        </p:spPr>
        <p:style>
          <a:lnRef idx="2">
            <a:schemeClr val="accent2"/>
          </a:lnRef>
          <a:fillRef idx="0">
            <a:schemeClr val="accent2"/>
          </a:fillRef>
          <a:effectRef idx="1">
            <a:schemeClr val="accent2"/>
          </a:effectRef>
          <a:fontRef idx="minor">
            <a:schemeClr val="tx1"/>
          </a:fontRef>
        </p:style>
      </p:cxnSp>
      <p:cxnSp>
        <p:nvCxnSpPr>
          <p:cNvPr id="20" name="Gerader Verbinder 19">
            <a:extLst>
              <a:ext uri="{FF2B5EF4-FFF2-40B4-BE49-F238E27FC236}">
                <a16:creationId xmlns:a16="http://schemas.microsoft.com/office/drawing/2014/main" id="{521F50BD-4A49-4925-826F-29DAE33FD76E}"/>
              </a:ext>
            </a:extLst>
          </p:cNvPr>
          <p:cNvCxnSpPr>
            <a:cxnSpLocks/>
            <a:stCxn id="15" idx="0"/>
          </p:cNvCxnSpPr>
          <p:nvPr/>
        </p:nvCxnSpPr>
        <p:spPr>
          <a:xfrm flipV="1">
            <a:off x="7825944" y="3484606"/>
            <a:ext cx="0" cy="1297459"/>
          </a:xfrm>
          <a:prstGeom prst="line">
            <a:avLst/>
          </a:prstGeom>
        </p:spPr>
        <p:style>
          <a:lnRef idx="2">
            <a:schemeClr val="accent2"/>
          </a:lnRef>
          <a:fillRef idx="0">
            <a:schemeClr val="accent2"/>
          </a:fillRef>
          <a:effectRef idx="1">
            <a:schemeClr val="accent2"/>
          </a:effectRef>
          <a:fontRef idx="minor">
            <a:schemeClr val="tx1"/>
          </a:fontRef>
        </p:style>
      </p:cxnSp>
      <p:sp>
        <p:nvSpPr>
          <p:cNvPr id="4" name="Pfeil: nach rechts 3">
            <a:extLst>
              <a:ext uri="{FF2B5EF4-FFF2-40B4-BE49-F238E27FC236}">
                <a16:creationId xmlns:a16="http://schemas.microsoft.com/office/drawing/2014/main" id="{E5C10FB5-D37D-4F9F-A56D-554087E836E4}"/>
              </a:ext>
            </a:extLst>
          </p:cNvPr>
          <p:cNvSpPr/>
          <p:nvPr/>
        </p:nvSpPr>
        <p:spPr>
          <a:xfrm>
            <a:off x="560173" y="3122141"/>
            <a:ext cx="8073081" cy="7249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a:t>2 Wochen Sprint</a:t>
            </a:r>
            <a:endParaRPr lang="de-DE" dirty="0"/>
          </a:p>
        </p:txBody>
      </p:sp>
    </p:spTree>
    <p:extLst>
      <p:ext uri="{BB962C8B-B14F-4D97-AF65-F5344CB8AC3E}">
        <p14:creationId xmlns:p14="http://schemas.microsoft.com/office/powerpoint/2010/main" val="140530980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8B9805FD-6361-42B7-A314-A704AC0C8748}"/>
              </a:ext>
            </a:extLst>
          </p:cNvPr>
          <p:cNvSpPr>
            <a:spLocks noGrp="1"/>
          </p:cNvSpPr>
          <p:nvPr>
            <p:ph type="title"/>
          </p:nvPr>
        </p:nvSpPr>
        <p:spPr>
          <a:xfrm>
            <a:off x="395287" y="341833"/>
            <a:ext cx="8363677" cy="407810"/>
          </a:xfrm>
        </p:spPr>
        <p:txBody>
          <a:bodyPr/>
          <a:lstStyle/>
          <a:p>
            <a:r>
              <a:rPr lang="de-DE" dirty="0"/>
              <a:t>1. Vorstellung der Gruppe und der Arbeitsweise</a:t>
            </a:r>
            <a:br>
              <a:rPr lang="de-DE" dirty="0"/>
            </a:br>
            <a:r>
              <a:rPr lang="de-DE" dirty="0"/>
              <a:t>Übersicht </a:t>
            </a:r>
            <a:br>
              <a:rPr lang="de-DE" dirty="0"/>
            </a:br>
            <a:endParaRPr lang="de-DE" dirty="0"/>
          </a:p>
        </p:txBody>
      </p:sp>
      <p:graphicFrame>
        <p:nvGraphicFramePr>
          <p:cNvPr id="8" name="Tabelle 8">
            <a:extLst>
              <a:ext uri="{FF2B5EF4-FFF2-40B4-BE49-F238E27FC236}">
                <a16:creationId xmlns:a16="http://schemas.microsoft.com/office/drawing/2014/main" id="{E1921750-AA47-4B8D-A42D-E43D3A388514}"/>
              </a:ext>
            </a:extLst>
          </p:cNvPr>
          <p:cNvGraphicFramePr>
            <a:graphicFrameLocks noGrp="1"/>
          </p:cNvGraphicFramePr>
          <p:nvPr>
            <p:ph sz="quarter" idx="10"/>
          </p:nvPr>
        </p:nvGraphicFramePr>
        <p:xfrm>
          <a:off x="385762" y="2257172"/>
          <a:ext cx="8372475" cy="3084309"/>
        </p:xfrm>
        <a:graphic>
          <a:graphicData uri="http://schemas.openxmlformats.org/drawingml/2006/table">
            <a:tbl>
              <a:tblPr firstRow="1" bandRow="1">
                <a:tableStyleId>{2D5ABB26-0587-4C30-8999-92F81FD0307C}</a:tableStyleId>
              </a:tblPr>
              <a:tblGrid>
                <a:gridCol w="2790825">
                  <a:extLst>
                    <a:ext uri="{9D8B030D-6E8A-4147-A177-3AD203B41FA5}">
                      <a16:colId xmlns:a16="http://schemas.microsoft.com/office/drawing/2014/main" val="4163697759"/>
                    </a:ext>
                  </a:extLst>
                </a:gridCol>
                <a:gridCol w="2790825">
                  <a:extLst>
                    <a:ext uri="{9D8B030D-6E8A-4147-A177-3AD203B41FA5}">
                      <a16:colId xmlns:a16="http://schemas.microsoft.com/office/drawing/2014/main" val="3151081235"/>
                    </a:ext>
                  </a:extLst>
                </a:gridCol>
                <a:gridCol w="2790825">
                  <a:extLst>
                    <a:ext uri="{9D8B030D-6E8A-4147-A177-3AD203B41FA5}">
                      <a16:colId xmlns:a16="http://schemas.microsoft.com/office/drawing/2014/main" val="2861243596"/>
                    </a:ext>
                  </a:extLst>
                </a:gridCol>
              </a:tblGrid>
              <a:tr h="263550">
                <a:tc>
                  <a:txBody>
                    <a:bodyPr/>
                    <a:lstStyle/>
                    <a:p>
                      <a:pPr algn="ctr"/>
                      <a:r>
                        <a:rPr lang="de-DE" dirty="0"/>
                        <a:t>Treffen</a:t>
                      </a:r>
                    </a:p>
                  </a:txBody>
                  <a:tcPr/>
                </a:tc>
                <a:tc>
                  <a:txBody>
                    <a:bodyPr/>
                    <a:lstStyle/>
                    <a:p>
                      <a:pPr algn="ctr"/>
                      <a:r>
                        <a:rPr lang="de-DE" dirty="0"/>
                        <a:t>Kommunikation</a:t>
                      </a:r>
                    </a:p>
                  </a:txBody>
                  <a:tcPr/>
                </a:tc>
                <a:tc>
                  <a:txBody>
                    <a:bodyPr/>
                    <a:lstStyle/>
                    <a:p>
                      <a:pPr algn="ctr"/>
                      <a:r>
                        <a:rPr lang="de-DE" dirty="0"/>
                        <a:t>Projekt Organisation</a:t>
                      </a:r>
                    </a:p>
                  </a:txBody>
                  <a:tcPr/>
                </a:tc>
                <a:extLst>
                  <a:ext uri="{0D108BD9-81ED-4DB2-BD59-A6C34878D82A}">
                    <a16:rowId xmlns:a16="http://schemas.microsoft.com/office/drawing/2014/main" val="342465618"/>
                  </a:ext>
                </a:extLst>
              </a:tr>
              <a:tr h="2718549">
                <a:tc>
                  <a:txBody>
                    <a:bodyPr/>
                    <a:lstStyle/>
                    <a:p>
                      <a:r>
                        <a:rPr lang="de-DE" sz="1200" dirty="0"/>
                        <a:t>Fixtermine (wöchentlich):</a:t>
                      </a:r>
                    </a:p>
                    <a:p>
                      <a:endParaRPr lang="de-DE" sz="1200" dirty="0"/>
                    </a:p>
                    <a:p>
                      <a:pPr marL="285750" indent="-285750">
                        <a:buFont typeface="Symbol" panose="05050102010706020507" pitchFamily="18" charset="2"/>
                        <a:buChar char="-"/>
                      </a:pPr>
                      <a:r>
                        <a:rPr lang="de-DE" sz="1200" dirty="0"/>
                        <a:t>Mittwochs [6. DS]:</a:t>
                      </a:r>
                      <a:br>
                        <a:rPr lang="de-DE" sz="1200" dirty="0"/>
                      </a:br>
                      <a:r>
                        <a:rPr lang="de-DE" sz="1200" dirty="0"/>
                        <a:t>Konsultation (Tutor)</a:t>
                      </a:r>
                    </a:p>
                    <a:p>
                      <a:pPr marL="285750" indent="-285750">
                        <a:buFont typeface="Symbol" panose="05050102010706020507" pitchFamily="18" charset="2"/>
                        <a:buChar char="-"/>
                      </a:pPr>
                      <a:endParaRPr lang="de-DE" sz="1200" dirty="0"/>
                    </a:p>
                    <a:p>
                      <a:pPr marL="285750" indent="-285750">
                        <a:buFont typeface="Symbol" panose="05050102010706020507" pitchFamily="18" charset="2"/>
                        <a:buChar char="-"/>
                      </a:pPr>
                      <a:r>
                        <a:rPr lang="de-DE" sz="1200" dirty="0"/>
                        <a:t>Montags [5. DS]:</a:t>
                      </a:r>
                      <a:br>
                        <a:rPr lang="de-DE" sz="1200" dirty="0"/>
                      </a:br>
                      <a:r>
                        <a:rPr lang="de-DE" sz="1200" dirty="0"/>
                        <a:t>Eigenständiges Meeting</a:t>
                      </a:r>
                    </a:p>
                    <a:p>
                      <a:pPr marL="285750" indent="-285750">
                        <a:buFont typeface="Symbol" panose="05050102010706020507" pitchFamily="18" charset="2"/>
                        <a:buChar char="-"/>
                      </a:pPr>
                      <a:endParaRPr lang="de-DE" sz="1200" dirty="0"/>
                    </a:p>
                    <a:p>
                      <a:pPr marL="0" indent="0">
                        <a:buFont typeface="Symbol" panose="05050102010706020507" pitchFamily="18" charset="2"/>
                        <a:buNone/>
                      </a:pPr>
                      <a:r>
                        <a:rPr lang="de-DE" sz="1200" dirty="0"/>
                        <a:t>Optionale Termine:</a:t>
                      </a:r>
                    </a:p>
                    <a:p>
                      <a:pPr marL="0" indent="0">
                        <a:buFont typeface="Symbol" panose="05050102010706020507" pitchFamily="18" charset="2"/>
                        <a:buNone/>
                      </a:pPr>
                      <a:endParaRPr lang="de-DE" sz="1200" dirty="0"/>
                    </a:p>
                    <a:p>
                      <a:pPr marL="171450" indent="-171450">
                        <a:buFont typeface="Symbol" panose="05050102010706020507" pitchFamily="18" charset="2"/>
                        <a:buChar char="-"/>
                      </a:pPr>
                      <a:r>
                        <a:rPr lang="de-DE" sz="1200" dirty="0"/>
                        <a:t>Nach Vereinbarung:</a:t>
                      </a:r>
                      <a:br>
                        <a:rPr lang="de-DE" sz="1200" dirty="0"/>
                      </a:br>
                      <a:r>
                        <a:rPr lang="de-DE" sz="1200" dirty="0"/>
                        <a:t>Bsp.: Beseitigung von Blockern, Hilfestellung zu Aufgabe, etc.</a:t>
                      </a:r>
                    </a:p>
                  </a:txBody>
                  <a:tcPr/>
                </a:tc>
                <a:tc>
                  <a:txBody>
                    <a:bodyPr/>
                    <a:lstStyle/>
                    <a:p>
                      <a:r>
                        <a:rPr lang="de-DE" sz="1200" dirty="0"/>
                        <a:t>Schnelle Absprachen:</a:t>
                      </a:r>
                    </a:p>
                    <a:p>
                      <a:r>
                        <a:rPr kumimoji="0" lang="de-DE" sz="900" b="0" i="0" u="none" strike="noStrike" kern="1200" cap="none" spc="0" normalizeH="0" baseline="0" noProof="0" dirty="0">
                          <a:ln>
                            <a:noFill/>
                          </a:ln>
                          <a:solidFill>
                            <a:srgbClr val="727879">
                              <a:lumMod val="75000"/>
                            </a:srgbClr>
                          </a:solidFill>
                          <a:effectLst/>
                          <a:uLnTx/>
                          <a:uFillTx/>
                          <a:latin typeface="+mn-lt"/>
                          <a:ea typeface="+mn-ea"/>
                          <a:cs typeface="+mn-cs"/>
                        </a:rPr>
                        <a:t>(Termine, etc.)</a:t>
                      </a:r>
                      <a:endParaRPr lang="de-DE" sz="1200" dirty="0"/>
                    </a:p>
                    <a:p>
                      <a:endParaRPr lang="de-DE" sz="1200" dirty="0"/>
                    </a:p>
                    <a:p>
                      <a:pPr marL="171450" indent="-171450">
                        <a:buFont typeface="Symbol" panose="05050102010706020507" pitchFamily="18" charset="2"/>
                        <a:buChar char="-"/>
                      </a:pPr>
                      <a:r>
                        <a:rPr lang="de-DE" sz="1200" dirty="0"/>
                        <a:t>WhatsApp</a:t>
                      </a:r>
                    </a:p>
                    <a:p>
                      <a:pPr marL="171450" indent="-171450">
                        <a:buFont typeface="Symbol" panose="05050102010706020507" pitchFamily="18" charset="2"/>
                        <a:buChar char="-"/>
                      </a:pPr>
                      <a:endParaRPr lang="de-DE" sz="1200" dirty="0"/>
                    </a:p>
                    <a:p>
                      <a:pPr marL="0" indent="0">
                        <a:buFont typeface="Symbol" panose="05050102010706020507" pitchFamily="18" charset="2"/>
                        <a:buNone/>
                      </a:pPr>
                      <a:r>
                        <a:rPr lang="de-DE" sz="1200" dirty="0"/>
                        <a:t>Projekt Absprachen:</a:t>
                      </a:r>
                      <a:br>
                        <a:rPr lang="de-DE" sz="1200" dirty="0"/>
                      </a:br>
                      <a:r>
                        <a:rPr kumimoji="0" lang="de-DE" sz="900" b="0" i="0" u="none" strike="noStrike" kern="1200" cap="none" spc="0" normalizeH="0" baseline="0" noProof="0" dirty="0">
                          <a:ln>
                            <a:noFill/>
                          </a:ln>
                          <a:solidFill>
                            <a:srgbClr val="727879">
                              <a:lumMod val="75000"/>
                            </a:srgbClr>
                          </a:solidFill>
                          <a:effectLst/>
                          <a:uLnTx/>
                          <a:uFillTx/>
                          <a:latin typeface="+mn-lt"/>
                          <a:ea typeface="+mn-ea"/>
                          <a:cs typeface="+mn-cs"/>
                        </a:rPr>
                        <a:t>(Hilfestellungen, etc.)</a:t>
                      </a:r>
                      <a:endParaRPr lang="de-DE" sz="1200" dirty="0"/>
                    </a:p>
                    <a:p>
                      <a:pPr marL="0" indent="0">
                        <a:buFont typeface="Symbol" panose="05050102010706020507" pitchFamily="18" charset="2"/>
                        <a:buNone/>
                      </a:pPr>
                      <a:endParaRPr lang="de-DE" sz="1200" dirty="0"/>
                    </a:p>
                    <a:p>
                      <a:pPr marL="171450" indent="-171450">
                        <a:buFont typeface="Symbol" panose="05050102010706020507" pitchFamily="18" charset="2"/>
                        <a:buChar char="-"/>
                      </a:pPr>
                      <a:r>
                        <a:rPr lang="de-DE" sz="1200" dirty="0" err="1"/>
                        <a:t>Slack</a:t>
                      </a:r>
                      <a:endParaRPr lang="de-DE" sz="1200" dirty="0"/>
                    </a:p>
                    <a:p>
                      <a:pPr marL="171450" indent="-171450">
                        <a:buFont typeface="Symbol" panose="05050102010706020507" pitchFamily="18" charset="2"/>
                        <a:buChar char="-"/>
                      </a:pPr>
                      <a:endParaRPr lang="de-DE" sz="1200" dirty="0"/>
                    </a:p>
                    <a:p>
                      <a:pPr marL="0" indent="0">
                        <a:buFont typeface="Symbol" panose="05050102010706020507" pitchFamily="18" charset="2"/>
                        <a:buNone/>
                      </a:pPr>
                      <a:r>
                        <a:rPr lang="de-DE" sz="1200" dirty="0"/>
                        <a:t>Code Absprachen:</a:t>
                      </a:r>
                      <a:br>
                        <a:rPr lang="de-DE" sz="1200" dirty="0"/>
                      </a:br>
                      <a:r>
                        <a:rPr lang="de-DE" sz="900" dirty="0">
                          <a:solidFill>
                            <a:schemeClr val="bg2">
                              <a:lumMod val="75000"/>
                            </a:schemeClr>
                          </a:solidFill>
                        </a:rPr>
                        <a:t>(Best Practice, etc.)</a:t>
                      </a:r>
                      <a:endParaRPr lang="de-DE" sz="900" dirty="0"/>
                    </a:p>
                    <a:p>
                      <a:pPr marL="0" indent="0">
                        <a:buFont typeface="Symbol" panose="05050102010706020507" pitchFamily="18" charset="2"/>
                        <a:buNone/>
                      </a:pPr>
                      <a:endParaRPr lang="de-DE" sz="1200" dirty="0"/>
                    </a:p>
                    <a:p>
                      <a:pPr marL="0" indent="0">
                        <a:buFont typeface="Symbol" panose="05050102010706020507" pitchFamily="18" charset="2"/>
                        <a:buNone/>
                      </a:pPr>
                      <a:r>
                        <a:rPr lang="de-DE" sz="1200" dirty="0"/>
                        <a:t>- Kommentieren am GitHub-</a:t>
                      </a:r>
                      <a:r>
                        <a:rPr lang="de-DE" sz="1200" dirty="0" err="1"/>
                        <a:t>Issues</a:t>
                      </a:r>
                      <a:endParaRPr lang="de-DE" sz="1200" dirty="0"/>
                    </a:p>
                  </a:txBody>
                  <a:tcPr/>
                </a:tc>
                <a:tc>
                  <a:txBody>
                    <a:bodyPr/>
                    <a:lstStyle/>
                    <a:p>
                      <a:r>
                        <a:rPr lang="de-DE" sz="1200" dirty="0"/>
                        <a:t>GitHub-Projekt:</a:t>
                      </a:r>
                    </a:p>
                    <a:p>
                      <a:r>
                        <a:rPr lang="de-DE" sz="900" dirty="0">
                          <a:solidFill>
                            <a:schemeClr val="bg2">
                              <a:lumMod val="75000"/>
                            </a:schemeClr>
                          </a:solidFill>
                        </a:rPr>
                        <a:t>(Von GitHub bereitgestellte Funktionalitäten.)</a:t>
                      </a:r>
                    </a:p>
                    <a:p>
                      <a:endParaRPr lang="de-DE" sz="1200" dirty="0"/>
                    </a:p>
                    <a:p>
                      <a:pPr marL="171450" indent="-171450">
                        <a:buFont typeface="Symbol" panose="05050102010706020507" pitchFamily="18" charset="2"/>
                        <a:buChar char="-"/>
                      </a:pPr>
                      <a:r>
                        <a:rPr lang="de-DE" sz="1200" dirty="0"/>
                        <a:t>Backlog</a:t>
                      </a:r>
                    </a:p>
                    <a:p>
                      <a:pPr marL="171450" indent="-171450">
                        <a:buFont typeface="Symbol" panose="05050102010706020507" pitchFamily="18" charset="2"/>
                        <a:buChar char="-"/>
                      </a:pPr>
                      <a:r>
                        <a:rPr lang="de-DE" sz="1200" dirty="0"/>
                        <a:t>Fortschritts Übersicht</a:t>
                      </a:r>
                    </a:p>
                    <a:p>
                      <a:pPr marL="171450" indent="-171450">
                        <a:buFont typeface="Symbol" panose="05050102010706020507" pitchFamily="18" charset="2"/>
                        <a:buChar char="-"/>
                      </a:pPr>
                      <a:r>
                        <a:rPr lang="de-DE" sz="1200" dirty="0"/>
                        <a:t>Meilensteine</a:t>
                      </a:r>
                    </a:p>
                    <a:p>
                      <a:pPr marL="171450" indent="-171450">
                        <a:buFont typeface="Symbol" panose="05050102010706020507" pitchFamily="18" charset="2"/>
                        <a:buChar char="-"/>
                      </a:pPr>
                      <a:r>
                        <a:rPr lang="de-DE" sz="1200" dirty="0" err="1"/>
                        <a:t>Issues</a:t>
                      </a:r>
                      <a:endParaRPr lang="de-DE" sz="1200" dirty="0"/>
                    </a:p>
                  </a:txBody>
                  <a:tcPr/>
                </a:tc>
                <a:extLst>
                  <a:ext uri="{0D108BD9-81ED-4DB2-BD59-A6C34878D82A}">
                    <a16:rowId xmlns:a16="http://schemas.microsoft.com/office/drawing/2014/main" val="1411459911"/>
                  </a:ext>
                </a:extLst>
              </a:tr>
            </a:tbl>
          </a:graphicData>
        </a:graphic>
      </p:graphicFrame>
      <p:graphicFrame>
        <p:nvGraphicFramePr>
          <p:cNvPr id="12" name="Tabelle 12">
            <a:extLst>
              <a:ext uri="{FF2B5EF4-FFF2-40B4-BE49-F238E27FC236}">
                <a16:creationId xmlns:a16="http://schemas.microsoft.com/office/drawing/2014/main" id="{3D646CFF-8528-4DBB-B196-F29389B81CFF}"/>
              </a:ext>
            </a:extLst>
          </p:cNvPr>
          <p:cNvGraphicFramePr>
            <a:graphicFrameLocks noGrp="1"/>
          </p:cNvGraphicFramePr>
          <p:nvPr/>
        </p:nvGraphicFramePr>
        <p:xfrm>
          <a:off x="395287" y="1397000"/>
          <a:ext cx="8363676" cy="370840"/>
        </p:xfrm>
        <a:graphic>
          <a:graphicData uri="http://schemas.openxmlformats.org/drawingml/2006/table">
            <a:tbl>
              <a:tblPr firstRow="1" bandRow="1">
                <a:tableStyleId>{2D5ABB26-0587-4C30-8999-92F81FD0307C}</a:tableStyleId>
              </a:tblPr>
              <a:tblGrid>
                <a:gridCol w="1393946">
                  <a:extLst>
                    <a:ext uri="{9D8B030D-6E8A-4147-A177-3AD203B41FA5}">
                      <a16:colId xmlns:a16="http://schemas.microsoft.com/office/drawing/2014/main" val="1815909213"/>
                    </a:ext>
                  </a:extLst>
                </a:gridCol>
                <a:gridCol w="1393946">
                  <a:extLst>
                    <a:ext uri="{9D8B030D-6E8A-4147-A177-3AD203B41FA5}">
                      <a16:colId xmlns:a16="http://schemas.microsoft.com/office/drawing/2014/main" val="3726845965"/>
                    </a:ext>
                  </a:extLst>
                </a:gridCol>
                <a:gridCol w="1393946">
                  <a:extLst>
                    <a:ext uri="{9D8B030D-6E8A-4147-A177-3AD203B41FA5}">
                      <a16:colId xmlns:a16="http://schemas.microsoft.com/office/drawing/2014/main" val="1222316134"/>
                    </a:ext>
                  </a:extLst>
                </a:gridCol>
                <a:gridCol w="1393946">
                  <a:extLst>
                    <a:ext uri="{9D8B030D-6E8A-4147-A177-3AD203B41FA5}">
                      <a16:colId xmlns:a16="http://schemas.microsoft.com/office/drawing/2014/main" val="2601661875"/>
                    </a:ext>
                  </a:extLst>
                </a:gridCol>
                <a:gridCol w="1393946">
                  <a:extLst>
                    <a:ext uri="{9D8B030D-6E8A-4147-A177-3AD203B41FA5}">
                      <a16:colId xmlns:a16="http://schemas.microsoft.com/office/drawing/2014/main" val="826094756"/>
                    </a:ext>
                  </a:extLst>
                </a:gridCol>
                <a:gridCol w="1393946">
                  <a:extLst>
                    <a:ext uri="{9D8B030D-6E8A-4147-A177-3AD203B41FA5}">
                      <a16:colId xmlns:a16="http://schemas.microsoft.com/office/drawing/2014/main" val="404236375"/>
                    </a:ext>
                  </a:extLst>
                </a:gridCol>
              </a:tblGrid>
              <a:tr h="370840">
                <a:tc>
                  <a:txBody>
                    <a:bodyPr/>
                    <a:lstStyle/>
                    <a:p>
                      <a:pPr algn="ctr"/>
                      <a:r>
                        <a:rPr lang="de-DE" dirty="0"/>
                        <a:t>Ada</a:t>
                      </a:r>
                    </a:p>
                  </a:txBody>
                  <a:tcPr/>
                </a:tc>
                <a:tc>
                  <a:txBody>
                    <a:bodyPr/>
                    <a:lstStyle/>
                    <a:p>
                      <a:pPr algn="ctr"/>
                      <a:r>
                        <a:rPr lang="de-DE" dirty="0"/>
                        <a:t>Marie</a:t>
                      </a:r>
                    </a:p>
                  </a:txBody>
                  <a:tcPr/>
                </a:tc>
                <a:tc>
                  <a:txBody>
                    <a:bodyPr/>
                    <a:lstStyle/>
                    <a:p>
                      <a:pPr algn="ctr"/>
                      <a:r>
                        <a:rPr lang="de-DE" dirty="0"/>
                        <a:t>Andreas</a:t>
                      </a:r>
                    </a:p>
                  </a:txBody>
                  <a:tcPr/>
                </a:tc>
                <a:tc>
                  <a:txBody>
                    <a:bodyPr/>
                    <a:lstStyle/>
                    <a:p>
                      <a:pPr algn="ctr"/>
                      <a:r>
                        <a:rPr lang="de-DE" dirty="0"/>
                        <a:t>David</a:t>
                      </a:r>
                    </a:p>
                  </a:txBody>
                  <a:tcPr/>
                </a:tc>
                <a:tc>
                  <a:txBody>
                    <a:bodyPr/>
                    <a:lstStyle/>
                    <a:p>
                      <a:pPr algn="ctr"/>
                      <a:r>
                        <a:rPr lang="de-DE" dirty="0"/>
                        <a:t>Lanea</a:t>
                      </a:r>
                    </a:p>
                  </a:txBody>
                  <a:tcPr/>
                </a:tc>
                <a:tc>
                  <a:txBody>
                    <a:bodyPr/>
                    <a:lstStyle/>
                    <a:p>
                      <a:pPr algn="ctr"/>
                      <a:r>
                        <a:rPr lang="de-DE" dirty="0"/>
                        <a:t>Janosch</a:t>
                      </a:r>
                    </a:p>
                  </a:txBody>
                  <a:tcPr/>
                </a:tc>
                <a:extLst>
                  <a:ext uri="{0D108BD9-81ED-4DB2-BD59-A6C34878D82A}">
                    <a16:rowId xmlns:a16="http://schemas.microsoft.com/office/drawing/2014/main" val="1975400104"/>
                  </a:ext>
                </a:extLst>
              </a:tr>
            </a:tbl>
          </a:graphicData>
        </a:graphic>
      </p:graphicFrame>
    </p:spTree>
    <p:extLst>
      <p:ext uri="{BB962C8B-B14F-4D97-AF65-F5344CB8AC3E}">
        <p14:creationId xmlns:p14="http://schemas.microsoft.com/office/powerpoint/2010/main" val="30360271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5338B8-C448-4004-B9F5-BD0F44CC5B2C}"/>
              </a:ext>
            </a:extLst>
          </p:cNvPr>
          <p:cNvSpPr>
            <a:spLocks noGrp="1"/>
          </p:cNvSpPr>
          <p:nvPr>
            <p:ph type="title"/>
          </p:nvPr>
        </p:nvSpPr>
        <p:spPr/>
        <p:txBody>
          <a:bodyPr/>
          <a:lstStyle/>
          <a:p>
            <a:r>
              <a:rPr lang="de-DE" dirty="0"/>
              <a:t>2. Anwendungsarchitektur</a:t>
            </a:r>
            <a:br>
              <a:rPr lang="de-DE" dirty="0"/>
            </a:br>
            <a:r>
              <a:rPr lang="de-DE" dirty="0"/>
              <a:t>Qualitätsziele</a:t>
            </a:r>
          </a:p>
        </p:txBody>
      </p:sp>
      <p:sp>
        <p:nvSpPr>
          <p:cNvPr id="3" name="Inhaltsplatzhalter 2">
            <a:extLst>
              <a:ext uri="{FF2B5EF4-FFF2-40B4-BE49-F238E27FC236}">
                <a16:creationId xmlns:a16="http://schemas.microsoft.com/office/drawing/2014/main" id="{FE653C47-EE63-4BDA-9054-653B7B831F91}"/>
              </a:ext>
            </a:extLst>
          </p:cNvPr>
          <p:cNvSpPr>
            <a:spLocks noGrp="1"/>
          </p:cNvSpPr>
          <p:nvPr>
            <p:ph sz="quarter" idx="10"/>
          </p:nvPr>
        </p:nvSpPr>
        <p:spPr/>
        <p:txBody>
          <a:bodyPr/>
          <a:lstStyle/>
          <a:p>
            <a:pPr marL="72000" lvl="1" indent="0">
              <a:buNone/>
            </a:pPr>
            <a:r>
              <a:rPr lang="de-DE" dirty="0"/>
              <a:t>Unsere Schwerpunkte (nach dem </a:t>
            </a:r>
            <a:r>
              <a:rPr lang="it-IT" dirty="0"/>
              <a:t> </a:t>
            </a:r>
            <a:r>
              <a:rPr lang="it-IT" dirty="0">
                <a:hlinkClick r:id="rId3"/>
              </a:rPr>
              <a:t>ISO/IEC 25010 Software Quality Model</a:t>
            </a:r>
            <a:r>
              <a:rPr lang="it-IT" dirty="0"/>
              <a:t>)</a:t>
            </a:r>
            <a:r>
              <a:rPr lang="de-DE" dirty="0"/>
              <a:t> </a:t>
            </a:r>
          </a:p>
          <a:p>
            <a:pPr marL="72000" lvl="1" indent="0">
              <a:buNone/>
            </a:pPr>
            <a:endParaRPr lang="de-DE" dirty="0"/>
          </a:p>
          <a:p>
            <a:pPr lvl="1">
              <a:buFont typeface="Arial" panose="020B0604020202020204" pitchFamily="34" charset="0"/>
              <a:buChar char="•"/>
            </a:pPr>
            <a:r>
              <a:rPr lang="de-DE" dirty="0"/>
              <a:t>Usability (Benutzbarkeit): </a:t>
            </a:r>
          </a:p>
          <a:p>
            <a:pPr lvl="4">
              <a:buFont typeface="Arial" panose="020B0604020202020204" pitchFamily="34" charset="0"/>
              <a:buChar char="•"/>
            </a:pPr>
            <a:r>
              <a:rPr lang="de-DE" dirty="0"/>
              <a:t>gibt an, inwieweit ein Produkt oder System verwendet werden kann, um </a:t>
            </a:r>
            <a:r>
              <a:rPr lang="de-DE" b="1" dirty="0"/>
              <a:t>bestimmte Ziele </a:t>
            </a:r>
            <a:r>
              <a:rPr lang="de-DE" dirty="0"/>
              <a:t>in einem bestimmten Kontext mit </a:t>
            </a:r>
            <a:r>
              <a:rPr lang="de-DE" b="1" dirty="0"/>
              <a:t>Effektivität</a:t>
            </a:r>
            <a:r>
              <a:rPr lang="de-DE" dirty="0"/>
              <a:t>, </a:t>
            </a:r>
            <a:r>
              <a:rPr lang="de-DE" b="1" dirty="0"/>
              <a:t>Effizienz</a:t>
            </a:r>
            <a:r>
              <a:rPr lang="de-DE" dirty="0"/>
              <a:t> und </a:t>
            </a:r>
            <a:r>
              <a:rPr lang="de-DE" b="1" dirty="0"/>
              <a:t>Zufriedenheit</a:t>
            </a:r>
            <a:r>
              <a:rPr lang="de-DE" dirty="0"/>
              <a:t> zu erreichen.</a:t>
            </a:r>
          </a:p>
          <a:p>
            <a:pPr lvl="1">
              <a:buFont typeface="Arial" panose="020B0604020202020204" pitchFamily="34" charset="0"/>
              <a:buChar char="•"/>
            </a:pPr>
            <a:endParaRPr lang="de-DE" dirty="0"/>
          </a:p>
          <a:p>
            <a:pPr lvl="1">
              <a:buFont typeface="Arial" panose="020B0604020202020204" pitchFamily="34" charset="0"/>
              <a:buChar char="•"/>
            </a:pPr>
            <a:r>
              <a:rPr lang="de-DE" dirty="0" err="1">
                <a:solidFill>
                  <a:srgbClr val="002060"/>
                </a:solidFill>
              </a:rPr>
              <a:t>Maintainability</a:t>
            </a:r>
            <a:r>
              <a:rPr lang="de-DE" dirty="0">
                <a:solidFill>
                  <a:srgbClr val="002060"/>
                </a:solidFill>
              </a:rPr>
              <a:t> (Wartbarkeit): </a:t>
            </a:r>
          </a:p>
          <a:p>
            <a:pPr lvl="4">
              <a:buFont typeface="Arial" panose="020B0604020202020204" pitchFamily="34" charset="0"/>
              <a:buChar char="•"/>
            </a:pPr>
            <a:r>
              <a:rPr lang="de-DE" dirty="0">
                <a:solidFill>
                  <a:srgbClr val="002060"/>
                </a:solidFill>
              </a:rPr>
              <a:t>gibt den Grad an </a:t>
            </a:r>
            <a:r>
              <a:rPr lang="de-DE" b="1" dirty="0">
                <a:solidFill>
                  <a:srgbClr val="002060"/>
                </a:solidFill>
              </a:rPr>
              <a:t>Effektivität und Effizienz </a:t>
            </a:r>
            <a:r>
              <a:rPr lang="de-DE" dirty="0">
                <a:solidFill>
                  <a:srgbClr val="002060"/>
                </a:solidFill>
              </a:rPr>
              <a:t>an, womit ein </a:t>
            </a:r>
            <a:r>
              <a:rPr lang="de-DE" b="1" dirty="0">
                <a:solidFill>
                  <a:srgbClr val="002060"/>
                </a:solidFill>
              </a:rPr>
              <a:t>Produkt oder System modifiziert </a:t>
            </a:r>
            <a:r>
              <a:rPr lang="de-DE" dirty="0">
                <a:solidFill>
                  <a:srgbClr val="002060"/>
                </a:solidFill>
              </a:rPr>
              <a:t>werden kann, um es zu verbessern, zu korrigieren oder an Änderungen in der Umgebung und in den Anforderungen anzupassen</a:t>
            </a:r>
          </a:p>
          <a:p>
            <a:pPr lvl="4">
              <a:buFont typeface="Arial" panose="020B0604020202020204" pitchFamily="34" charset="0"/>
              <a:buChar char="•"/>
            </a:pPr>
            <a:endParaRPr lang="de-DE" dirty="0">
              <a:solidFill>
                <a:srgbClr val="002060"/>
              </a:solidFill>
            </a:endParaRPr>
          </a:p>
          <a:p>
            <a:pPr lvl="1">
              <a:buFont typeface="Arial" panose="020B0604020202020204" pitchFamily="34" charset="0"/>
              <a:buChar char="•"/>
            </a:pPr>
            <a:r>
              <a:rPr lang="de-DE" dirty="0">
                <a:solidFill>
                  <a:srgbClr val="002060"/>
                </a:solidFill>
              </a:rPr>
              <a:t>Sicherheit (Security)</a:t>
            </a:r>
          </a:p>
          <a:p>
            <a:pPr lvl="4">
              <a:buFont typeface="Arial" panose="020B0604020202020204" pitchFamily="34" charset="0"/>
              <a:buChar char="•"/>
            </a:pPr>
            <a:r>
              <a:rPr lang="de-DE" dirty="0"/>
              <a:t>Grad des </a:t>
            </a:r>
            <a:r>
              <a:rPr lang="de-DE" b="1" dirty="0"/>
              <a:t>Schutzes von Informationen und Daten </a:t>
            </a:r>
            <a:r>
              <a:rPr lang="de-DE" dirty="0"/>
              <a:t>durch ein Produkt oder System, damit Personen oder andere Produkte oder Systeme über den </a:t>
            </a:r>
            <a:r>
              <a:rPr lang="de-DE" b="1" dirty="0"/>
              <a:t>Datenzugriff</a:t>
            </a:r>
            <a:r>
              <a:rPr lang="de-DE" dirty="0"/>
              <a:t> verfügen, der für ihre </a:t>
            </a:r>
            <a:r>
              <a:rPr lang="de-DE" b="1" dirty="0"/>
              <a:t>Art und ihre Berechtigungsstufe angemessen </a:t>
            </a:r>
            <a:r>
              <a:rPr lang="de-DE" dirty="0"/>
              <a:t>ist.</a:t>
            </a:r>
          </a:p>
          <a:p>
            <a:pPr lvl="4">
              <a:buFont typeface="Arial" panose="020B0604020202020204" pitchFamily="34" charset="0"/>
              <a:buChar char="•"/>
            </a:pPr>
            <a:endParaRPr lang="de-DE" dirty="0">
              <a:solidFill>
                <a:srgbClr val="002060"/>
              </a:solidFill>
            </a:endParaRPr>
          </a:p>
          <a:p>
            <a:pPr lvl="3">
              <a:buFont typeface="Arial" panose="020B0604020202020204" pitchFamily="34" charset="0"/>
              <a:buChar char="•"/>
            </a:pPr>
            <a:endParaRPr lang="de-DE" dirty="0">
              <a:solidFill>
                <a:srgbClr val="002060"/>
              </a:solidFill>
            </a:endParaRPr>
          </a:p>
          <a:p>
            <a:pPr lvl="4">
              <a:buFont typeface="Arial" panose="020B0604020202020204" pitchFamily="34" charset="0"/>
              <a:buChar char="•"/>
            </a:pPr>
            <a:endParaRPr lang="de-DE" sz="1600" dirty="0">
              <a:solidFill>
                <a:srgbClr val="002060"/>
              </a:solidFill>
            </a:endParaRPr>
          </a:p>
          <a:p>
            <a:pPr lvl="2"/>
            <a:endParaRPr lang="de-DE" sz="1600" dirty="0"/>
          </a:p>
          <a:p>
            <a:pPr lvl="2">
              <a:buFont typeface="Arial" panose="020B0604020202020204" pitchFamily="34" charset="0"/>
              <a:buChar char="•"/>
            </a:pPr>
            <a:endParaRPr lang="de-DE" sz="1600" dirty="0"/>
          </a:p>
          <a:p>
            <a:pPr lvl="1">
              <a:buFont typeface="Arial" panose="020B0604020202020204" pitchFamily="34" charset="0"/>
              <a:buChar char="•"/>
            </a:pPr>
            <a:endParaRPr lang="de-DE" dirty="0">
              <a:solidFill>
                <a:schemeClr val="bg2">
                  <a:lumMod val="60000"/>
                  <a:lumOff val="40000"/>
                </a:schemeClr>
              </a:solidFill>
            </a:endParaRPr>
          </a:p>
          <a:p>
            <a:pPr lvl="1">
              <a:buFont typeface="Arial" panose="020B0604020202020204" pitchFamily="34" charset="0"/>
              <a:buChar char="•"/>
            </a:pPr>
            <a:endParaRPr lang="de-DE" dirty="0">
              <a:solidFill>
                <a:schemeClr val="bg2">
                  <a:lumMod val="60000"/>
                  <a:lumOff val="40000"/>
                </a:schemeClr>
              </a:solidFill>
            </a:endParaRPr>
          </a:p>
          <a:p>
            <a:pPr lvl="2"/>
            <a:endParaRPr lang="de-DE" dirty="0"/>
          </a:p>
          <a:p>
            <a:pPr lvl="1">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6561118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5338B8-C448-4004-B9F5-BD0F44CC5B2C}"/>
              </a:ext>
            </a:extLst>
          </p:cNvPr>
          <p:cNvSpPr>
            <a:spLocks noGrp="1"/>
          </p:cNvSpPr>
          <p:nvPr>
            <p:ph type="title"/>
          </p:nvPr>
        </p:nvSpPr>
        <p:spPr/>
        <p:txBody>
          <a:bodyPr/>
          <a:lstStyle/>
          <a:p>
            <a:r>
              <a:rPr lang="de-DE" dirty="0"/>
              <a:t>2. Anwendungsarchitektur</a:t>
            </a:r>
            <a:br>
              <a:rPr lang="de-DE" dirty="0"/>
            </a:br>
            <a:r>
              <a:rPr lang="de-DE" dirty="0"/>
              <a:t>Qualitätsziele</a:t>
            </a:r>
          </a:p>
        </p:txBody>
      </p:sp>
      <p:sp>
        <p:nvSpPr>
          <p:cNvPr id="3" name="Inhaltsplatzhalter 2">
            <a:extLst>
              <a:ext uri="{FF2B5EF4-FFF2-40B4-BE49-F238E27FC236}">
                <a16:creationId xmlns:a16="http://schemas.microsoft.com/office/drawing/2014/main" id="{FE653C47-EE63-4BDA-9054-653B7B831F91}"/>
              </a:ext>
            </a:extLst>
          </p:cNvPr>
          <p:cNvSpPr>
            <a:spLocks noGrp="1"/>
          </p:cNvSpPr>
          <p:nvPr>
            <p:ph sz="quarter" idx="10"/>
          </p:nvPr>
        </p:nvSpPr>
        <p:spPr/>
        <p:txBody>
          <a:bodyPr/>
          <a:lstStyle/>
          <a:p>
            <a:pPr marL="72000" lvl="1" indent="0">
              <a:buNone/>
            </a:pPr>
            <a:r>
              <a:rPr lang="de-DE" dirty="0"/>
              <a:t>Unsere Schwerpunkte (nach dem </a:t>
            </a:r>
            <a:r>
              <a:rPr lang="it-IT" dirty="0"/>
              <a:t> </a:t>
            </a:r>
            <a:r>
              <a:rPr lang="it-IT" dirty="0">
                <a:hlinkClick r:id="rId3"/>
              </a:rPr>
              <a:t>ISO/IEC 25010 Software Quality Model</a:t>
            </a:r>
            <a:r>
              <a:rPr lang="it-IT" dirty="0"/>
              <a:t>)</a:t>
            </a:r>
            <a:r>
              <a:rPr lang="de-DE" dirty="0"/>
              <a:t> </a:t>
            </a:r>
          </a:p>
          <a:p>
            <a:pPr marL="72000" lvl="1" indent="0">
              <a:buNone/>
            </a:pPr>
            <a:endParaRPr lang="de-DE" dirty="0"/>
          </a:p>
          <a:p>
            <a:pPr lvl="1">
              <a:buFont typeface="Arial" panose="020B0604020202020204" pitchFamily="34" charset="0"/>
              <a:buChar char="•"/>
            </a:pPr>
            <a:r>
              <a:rPr lang="de-DE" dirty="0"/>
              <a:t>Usability (Benutzbarkeit): </a:t>
            </a:r>
          </a:p>
          <a:p>
            <a:pPr lvl="4">
              <a:buFont typeface="Arial" panose="020B0604020202020204" pitchFamily="34" charset="0"/>
              <a:buChar char="•"/>
            </a:pPr>
            <a:r>
              <a:rPr lang="de-DE" dirty="0"/>
              <a:t>gibt an, inwieweit ein Produkt oder System verwendet werden kann, um </a:t>
            </a:r>
            <a:r>
              <a:rPr lang="de-DE" b="1" dirty="0"/>
              <a:t>bestimmte Ziele </a:t>
            </a:r>
            <a:r>
              <a:rPr lang="de-DE" dirty="0"/>
              <a:t>in einem bestimmten Kontext mit </a:t>
            </a:r>
            <a:r>
              <a:rPr lang="de-DE" b="1" dirty="0"/>
              <a:t>Effektivität</a:t>
            </a:r>
            <a:r>
              <a:rPr lang="de-DE" dirty="0"/>
              <a:t>, </a:t>
            </a:r>
            <a:r>
              <a:rPr lang="de-DE" b="1" dirty="0"/>
              <a:t>Effizienz</a:t>
            </a:r>
            <a:r>
              <a:rPr lang="de-DE" dirty="0"/>
              <a:t> und </a:t>
            </a:r>
            <a:r>
              <a:rPr lang="de-DE" b="1" dirty="0"/>
              <a:t>Zufriedenheit</a:t>
            </a:r>
            <a:r>
              <a:rPr lang="de-DE" dirty="0"/>
              <a:t> zu erreichen.</a:t>
            </a:r>
          </a:p>
          <a:p>
            <a:pPr lvl="1">
              <a:buFont typeface="Arial" panose="020B0604020202020204" pitchFamily="34" charset="0"/>
              <a:buChar char="•"/>
            </a:pPr>
            <a:endParaRPr lang="de-DE" dirty="0"/>
          </a:p>
          <a:p>
            <a:pPr lvl="1">
              <a:buFont typeface="Arial" panose="020B0604020202020204" pitchFamily="34" charset="0"/>
              <a:buChar char="•"/>
            </a:pPr>
            <a:r>
              <a:rPr lang="de-DE" dirty="0" err="1">
                <a:solidFill>
                  <a:schemeClr val="bg2">
                    <a:lumMod val="40000"/>
                    <a:lumOff val="60000"/>
                  </a:schemeClr>
                </a:solidFill>
              </a:rPr>
              <a:t>Maintainability</a:t>
            </a:r>
            <a:r>
              <a:rPr lang="de-DE" dirty="0">
                <a:solidFill>
                  <a:schemeClr val="bg2">
                    <a:lumMod val="40000"/>
                    <a:lumOff val="60000"/>
                  </a:schemeClr>
                </a:solidFill>
              </a:rPr>
              <a:t> (Wartbarkeit): </a:t>
            </a:r>
          </a:p>
          <a:p>
            <a:pPr lvl="4">
              <a:buFont typeface="Arial" panose="020B0604020202020204" pitchFamily="34" charset="0"/>
              <a:buChar char="•"/>
            </a:pPr>
            <a:r>
              <a:rPr lang="de-DE" dirty="0">
                <a:solidFill>
                  <a:schemeClr val="bg2">
                    <a:lumMod val="40000"/>
                    <a:lumOff val="60000"/>
                  </a:schemeClr>
                </a:solidFill>
              </a:rPr>
              <a:t>gibt den Grad an </a:t>
            </a:r>
            <a:r>
              <a:rPr lang="de-DE" b="1" dirty="0">
                <a:solidFill>
                  <a:schemeClr val="bg2">
                    <a:lumMod val="40000"/>
                    <a:lumOff val="60000"/>
                  </a:schemeClr>
                </a:solidFill>
              </a:rPr>
              <a:t>Effektivität und Effizienz </a:t>
            </a:r>
            <a:r>
              <a:rPr lang="de-DE" dirty="0">
                <a:solidFill>
                  <a:schemeClr val="bg2">
                    <a:lumMod val="40000"/>
                    <a:lumOff val="60000"/>
                  </a:schemeClr>
                </a:solidFill>
              </a:rPr>
              <a:t>an, womit ein </a:t>
            </a:r>
            <a:r>
              <a:rPr lang="de-DE" b="1" dirty="0">
                <a:solidFill>
                  <a:schemeClr val="bg2">
                    <a:lumMod val="40000"/>
                    <a:lumOff val="60000"/>
                  </a:schemeClr>
                </a:solidFill>
              </a:rPr>
              <a:t>Produkt oder System modifiziert </a:t>
            </a:r>
            <a:r>
              <a:rPr lang="de-DE" dirty="0">
                <a:solidFill>
                  <a:schemeClr val="bg2">
                    <a:lumMod val="40000"/>
                    <a:lumOff val="60000"/>
                  </a:schemeClr>
                </a:solidFill>
              </a:rPr>
              <a:t>werden kann, um es zu verbessern, zu korrigieren oder an Änderungen in der Umgebung und in den Anforderungen anzupassen</a:t>
            </a:r>
          </a:p>
          <a:p>
            <a:pPr lvl="4">
              <a:buFont typeface="Arial" panose="020B0604020202020204" pitchFamily="34" charset="0"/>
              <a:buChar char="•"/>
            </a:pPr>
            <a:endParaRPr lang="de-DE" dirty="0">
              <a:solidFill>
                <a:schemeClr val="bg2">
                  <a:lumMod val="40000"/>
                  <a:lumOff val="60000"/>
                </a:schemeClr>
              </a:solidFill>
            </a:endParaRPr>
          </a:p>
          <a:p>
            <a:pPr lvl="1">
              <a:buFont typeface="Arial" panose="020B0604020202020204" pitchFamily="34" charset="0"/>
              <a:buChar char="•"/>
            </a:pPr>
            <a:r>
              <a:rPr lang="de-DE" dirty="0">
                <a:solidFill>
                  <a:schemeClr val="bg2">
                    <a:lumMod val="40000"/>
                    <a:lumOff val="60000"/>
                  </a:schemeClr>
                </a:solidFill>
              </a:rPr>
              <a:t>Sicherheit (Security)</a:t>
            </a:r>
          </a:p>
          <a:p>
            <a:pPr lvl="4">
              <a:buFont typeface="Arial" panose="020B0604020202020204" pitchFamily="34" charset="0"/>
              <a:buChar char="•"/>
            </a:pPr>
            <a:r>
              <a:rPr lang="de-DE" dirty="0">
                <a:solidFill>
                  <a:schemeClr val="bg2">
                    <a:lumMod val="40000"/>
                    <a:lumOff val="60000"/>
                  </a:schemeClr>
                </a:solidFill>
              </a:rPr>
              <a:t>Grad des </a:t>
            </a:r>
            <a:r>
              <a:rPr lang="de-DE" b="1" dirty="0">
                <a:solidFill>
                  <a:schemeClr val="bg2">
                    <a:lumMod val="40000"/>
                    <a:lumOff val="60000"/>
                  </a:schemeClr>
                </a:solidFill>
              </a:rPr>
              <a:t>Schutzes von Informationen und Daten</a:t>
            </a:r>
            <a:r>
              <a:rPr lang="de-DE" dirty="0">
                <a:solidFill>
                  <a:schemeClr val="bg2">
                    <a:lumMod val="40000"/>
                    <a:lumOff val="60000"/>
                  </a:schemeClr>
                </a:solidFill>
              </a:rPr>
              <a:t> durch ein Produkt oder System, damit Personen oder andere Produkte oder Systeme über den </a:t>
            </a:r>
            <a:r>
              <a:rPr lang="de-DE" b="1" dirty="0">
                <a:solidFill>
                  <a:schemeClr val="bg2">
                    <a:lumMod val="40000"/>
                    <a:lumOff val="60000"/>
                  </a:schemeClr>
                </a:solidFill>
              </a:rPr>
              <a:t>Datenzugriff</a:t>
            </a:r>
            <a:r>
              <a:rPr lang="de-DE" dirty="0">
                <a:solidFill>
                  <a:schemeClr val="bg2">
                    <a:lumMod val="40000"/>
                    <a:lumOff val="60000"/>
                  </a:schemeClr>
                </a:solidFill>
              </a:rPr>
              <a:t> verfügen, der für ihre </a:t>
            </a:r>
            <a:r>
              <a:rPr lang="de-DE" b="1" dirty="0">
                <a:solidFill>
                  <a:schemeClr val="bg2">
                    <a:lumMod val="40000"/>
                    <a:lumOff val="60000"/>
                  </a:schemeClr>
                </a:solidFill>
              </a:rPr>
              <a:t>Art und ihre Berechtigungsstufe angemessen</a:t>
            </a:r>
            <a:r>
              <a:rPr lang="de-DE" dirty="0">
                <a:solidFill>
                  <a:schemeClr val="bg2">
                    <a:lumMod val="40000"/>
                    <a:lumOff val="60000"/>
                  </a:schemeClr>
                </a:solidFill>
              </a:rPr>
              <a:t> ist.</a:t>
            </a:r>
          </a:p>
          <a:p>
            <a:pPr lvl="1">
              <a:buFont typeface="Arial" panose="020B0604020202020204" pitchFamily="34" charset="0"/>
              <a:buChar char="•"/>
            </a:pPr>
            <a:endParaRPr lang="de-DE" dirty="0">
              <a:solidFill>
                <a:schemeClr val="bg2">
                  <a:lumMod val="60000"/>
                  <a:lumOff val="40000"/>
                </a:schemeClr>
              </a:solidFill>
            </a:endParaRPr>
          </a:p>
          <a:p>
            <a:pPr lvl="1">
              <a:buFont typeface="Arial" panose="020B0604020202020204" pitchFamily="34" charset="0"/>
              <a:buChar char="•"/>
            </a:pPr>
            <a:endParaRPr lang="de-DE" dirty="0">
              <a:solidFill>
                <a:schemeClr val="bg2">
                  <a:lumMod val="60000"/>
                  <a:lumOff val="40000"/>
                </a:schemeClr>
              </a:solidFill>
            </a:endParaRPr>
          </a:p>
          <a:p>
            <a:pPr lvl="2"/>
            <a:endParaRPr lang="de-DE" dirty="0"/>
          </a:p>
          <a:p>
            <a:pPr lvl="1">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p:spTree>
    <p:extLst>
      <p:ext uri="{BB962C8B-B14F-4D97-AF65-F5344CB8AC3E}">
        <p14:creationId xmlns:p14="http://schemas.microsoft.com/office/powerpoint/2010/main" val="391892521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65338B8-C448-4004-B9F5-BD0F44CC5B2C}"/>
              </a:ext>
            </a:extLst>
          </p:cNvPr>
          <p:cNvSpPr>
            <a:spLocks noGrp="1"/>
          </p:cNvSpPr>
          <p:nvPr>
            <p:ph type="title"/>
          </p:nvPr>
        </p:nvSpPr>
        <p:spPr/>
        <p:txBody>
          <a:bodyPr/>
          <a:lstStyle/>
          <a:p>
            <a:r>
              <a:rPr lang="de-DE" dirty="0"/>
              <a:t>2. Anwendungsarchitektur</a:t>
            </a:r>
            <a:br>
              <a:rPr lang="de-DE" dirty="0"/>
            </a:br>
            <a:r>
              <a:rPr lang="de-DE" dirty="0"/>
              <a:t>Qualitätsziele – Umsetzung am Beispiel Usability</a:t>
            </a:r>
          </a:p>
        </p:txBody>
      </p:sp>
      <p:sp>
        <p:nvSpPr>
          <p:cNvPr id="3" name="Inhaltsplatzhalter 2">
            <a:extLst>
              <a:ext uri="{FF2B5EF4-FFF2-40B4-BE49-F238E27FC236}">
                <a16:creationId xmlns:a16="http://schemas.microsoft.com/office/drawing/2014/main" id="{FE653C47-EE63-4BDA-9054-653B7B831F91}"/>
              </a:ext>
            </a:extLst>
          </p:cNvPr>
          <p:cNvSpPr>
            <a:spLocks noGrp="1"/>
          </p:cNvSpPr>
          <p:nvPr>
            <p:ph sz="quarter" idx="10"/>
          </p:nvPr>
        </p:nvSpPr>
        <p:spPr/>
        <p:txBody>
          <a:bodyPr/>
          <a:lstStyle/>
          <a:p>
            <a:pPr marL="72000" lvl="1" indent="0">
              <a:buNone/>
            </a:pPr>
            <a:endParaRPr lang="de-DE" dirty="0"/>
          </a:p>
          <a:p>
            <a:pPr marL="72000" lvl="1" indent="0">
              <a:buNone/>
            </a:pPr>
            <a:endParaRPr lang="de-DE" dirty="0"/>
          </a:p>
          <a:p>
            <a:pPr lvl="1">
              <a:buFont typeface="Wingdings" panose="05000000000000000000" pitchFamily="2" charset="2"/>
              <a:buChar char="à"/>
            </a:pPr>
            <a:r>
              <a:rPr lang="de-DE" dirty="0">
                <a:sym typeface="Wingdings" panose="05000000000000000000" pitchFamily="2" charset="2"/>
              </a:rPr>
              <a:t>Verwendung eindeutiger Begriffe und vertrauter Symbole</a:t>
            </a:r>
          </a:p>
          <a:p>
            <a:pPr lvl="1">
              <a:buFont typeface="Wingdings" panose="05000000000000000000" pitchFamily="2" charset="2"/>
              <a:buChar char="à"/>
            </a:pPr>
            <a:endParaRPr lang="de-DE" dirty="0">
              <a:sym typeface="Wingdings" panose="05000000000000000000" pitchFamily="2" charset="2"/>
            </a:endParaRPr>
          </a:p>
          <a:p>
            <a:pPr lvl="1">
              <a:buFont typeface="Wingdings" panose="05000000000000000000" pitchFamily="2" charset="2"/>
              <a:buChar char="à"/>
            </a:pPr>
            <a:r>
              <a:rPr lang="de-DE" dirty="0">
                <a:sym typeface="Wingdings" panose="05000000000000000000" pitchFamily="2" charset="2"/>
              </a:rPr>
              <a:t>Umfassendes </a:t>
            </a:r>
            <a:r>
              <a:rPr lang="de-DE" dirty="0" err="1">
                <a:sym typeface="Wingdings" panose="05000000000000000000" pitchFamily="2" charset="2"/>
              </a:rPr>
              <a:t>Errorhandling</a:t>
            </a:r>
            <a:r>
              <a:rPr lang="de-DE" dirty="0">
                <a:sym typeface="Wingdings" panose="05000000000000000000" pitchFamily="2" charset="2"/>
              </a:rPr>
              <a:t> und aussagekräftige Fehlermeldungen</a:t>
            </a:r>
          </a:p>
          <a:p>
            <a:pPr lvl="1">
              <a:buFont typeface="Wingdings" panose="05000000000000000000" pitchFamily="2" charset="2"/>
              <a:buChar char="à"/>
            </a:pPr>
            <a:endParaRPr lang="de-DE" dirty="0">
              <a:sym typeface="Wingdings" panose="05000000000000000000" pitchFamily="2" charset="2"/>
            </a:endParaRPr>
          </a:p>
          <a:p>
            <a:pPr lvl="1">
              <a:buFont typeface="Wingdings" panose="05000000000000000000" pitchFamily="2" charset="2"/>
              <a:buChar char="à"/>
            </a:pPr>
            <a:r>
              <a:rPr lang="de-DE" dirty="0">
                <a:sym typeface="Wingdings" panose="05000000000000000000" pitchFamily="2" charset="2"/>
              </a:rPr>
              <a:t>Übersichtliche und intuitive Gestaltung</a:t>
            </a:r>
          </a:p>
          <a:p>
            <a:pPr lvl="3">
              <a:buFont typeface="Wingdings" panose="05000000000000000000" pitchFamily="2" charset="2"/>
              <a:buChar char="à"/>
            </a:pPr>
            <a:endParaRPr lang="de-DE" dirty="0">
              <a:sym typeface="Wingdings" panose="05000000000000000000" pitchFamily="2" charset="2"/>
            </a:endParaRPr>
          </a:p>
          <a:p>
            <a:pPr lvl="2"/>
            <a:endParaRPr lang="de-DE" dirty="0"/>
          </a:p>
          <a:p>
            <a:pPr lvl="1">
              <a:buFont typeface="Arial" panose="020B0604020202020204" pitchFamily="34" charset="0"/>
              <a:buChar char="•"/>
            </a:pPr>
            <a:endParaRPr lang="de-DE" dirty="0">
              <a:solidFill>
                <a:schemeClr val="bg2">
                  <a:lumMod val="60000"/>
                  <a:lumOff val="40000"/>
                </a:schemeClr>
              </a:solidFill>
            </a:endParaRPr>
          </a:p>
          <a:p>
            <a:pPr lvl="1">
              <a:buFont typeface="Arial" panose="020B0604020202020204" pitchFamily="34" charset="0"/>
              <a:buChar char="•"/>
            </a:pPr>
            <a:endParaRPr lang="de-DE" dirty="0">
              <a:solidFill>
                <a:schemeClr val="bg2">
                  <a:lumMod val="60000"/>
                  <a:lumOff val="40000"/>
                </a:schemeClr>
              </a:solidFill>
            </a:endParaRPr>
          </a:p>
          <a:p>
            <a:pPr lvl="2"/>
            <a:endParaRPr lang="de-DE" dirty="0"/>
          </a:p>
          <a:p>
            <a:pPr lvl="1">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p:pic>
        <p:nvPicPr>
          <p:cNvPr id="5" name="Grafik 4" descr="Ein Bild, das Zeichnung enthält.&#10;&#10;Automatisch generierte Beschreibung">
            <a:extLst>
              <a:ext uri="{FF2B5EF4-FFF2-40B4-BE49-F238E27FC236}">
                <a16:creationId xmlns:a16="http://schemas.microsoft.com/office/drawing/2014/main" id="{ABB12C06-B621-433E-BF92-8ABA25301C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9164" y="3831429"/>
            <a:ext cx="1326533" cy="1326533"/>
          </a:xfrm>
          <a:prstGeom prst="rect">
            <a:avLst/>
          </a:prstGeom>
        </p:spPr>
      </p:pic>
      <p:sp>
        <p:nvSpPr>
          <p:cNvPr id="7" name="Textfeld 6">
            <a:extLst>
              <a:ext uri="{FF2B5EF4-FFF2-40B4-BE49-F238E27FC236}">
                <a16:creationId xmlns:a16="http://schemas.microsoft.com/office/drawing/2014/main" id="{995A0165-D810-49F0-A05B-EDAC96256208}"/>
              </a:ext>
            </a:extLst>
          </p:cNvPr>
          <p:cNvSpPr txBox="1"/>
          <p:nvPr/>
        </p:nvSpPr>
        <p:spPr>
          <a:xfrm>
            <a:off x="5462953" y="5157962"/>
            <a:ext cx="6756435" cy="230832"/>
          </a:xfrm>
          <a:prstGeom prst="rect">
            <a:avLst/>
          </a:prstGeom>
          <a:noFill/>
        </p:spPr>
        <p:txBody>
          <a:bodyPr wrap="square" rtlCol="0">
            <a:spAutoFit/>
          </a:bodyPr>
          <a:lstStyle/>
          <a:p>
            <a:r>
              <a:rPr lang="de-DE" sz="900" dirty="0">
                <a:solidFill>
                  <a:srgbClr val="002060"/>
                </a:solidFill>
                <a:hlinkClick r:id="rId4">
                  <a:extLst>
                    <a:ext uri="{A12FA001-AC4F-418D-AE19-62706E023703}">
                      <ahyp:hlinkClr xmlns:ahyp="http://schemas.microsoft.com/office/drawing/2018/hyperlinkcolor" val="tx"/>
                    </a:ext>
                  </a:extLst>
                </a:hlinkClick>
              </a:rPr>
              <a:t>https://de.freepik.com/freie-ikonen/warenkorb-1_694504.htm</a:t>
            </a:r>
            <a:endParaRPr lang="de-DE" sz="900" dirty="0">
              <a:solidFill>
                <a:srgbClr val="002060"/>
              </a:solidFill>
            </a:endParaRPr>
          </a:p>
        </p:txBody>
      </p:sp>
    </p:spTree>
    <p:extLst>
      <p:ext uri="{BB962C8B-B14F-4D97-AF65-F5344CB8AC3E}">
        <p14:creationId xmlns:p14="http://schemas.microsoft.com/office/powerpoint/2010/main" val="3983912323"/>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TIMING" val="|33.2|17"/>
</p:tagLst>
</file>

<file path=ppt/theme/theme1.xml><?xml version="1.0" encoding="utf-8"?>
<a:theme xmlns:a="http://schemas.openxmlformats.org/drawingml/2006/main" name="TUD_2018">
  <a:themeElements>
    <a:clrScheme name="TUD_Farben">
      <a:dk1>
        <a:srgbClr val="00305E"/>
      </a:dk1>
      <a:lt1>
        <a:srgbClr val="FFFFFF"/>
      </a:lt1>
      <a:dk2>
        <a:srgbClr val="00305E"/>
      </a:dk2>
      <a:lt2>
        <a:srgbClr val="727879"/>
      </a:lt2>
      <a:accent1>
        <a:srgbClr val="009EE0"/>
      </a:accent1>
      <a:accent2>
        <a:srgbClr val="006AB3"/>
      </a:accent2>
      <a:accent3>
        <a:srgbClr val="6AB023"/>
      </a:accent3>
      <a:accent4>
        <a:srgbClr val="007D40"/>
      </a:accent4>
      <a:accent5>
        <a:srgbClr val="93107E"/>
      </a:accent5>
      <a:accent6>
        <a:srgbClr val="54378A"/>
      </a:accent6>
      <a:hlink>
        <a:srgbClr val="009EE0"/>
      </a:hlink>
      <a:folHlink>
        <a:srgbClr val="006AB3"/>
      </a:folHlink>
    </a:clrScheme>
    <a:fontScheme name="TUD_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018_Präsentationsvorlage_TUD_4zu3.potx" id="{1C544723-7F2E-418A-9E3B-CED191FDBF2D}" vid="{87D4FD80-0831-4EA3-9991-881292BE93D6}"/>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2018_Praesentationsvorlage_TUD_4zu3</Template>
  <TotalTime>0</TotalTime>
  <Words>569</Words>
  <Application>Microsoft Office PowerPoint</Application>
  <PresentationFormat>Bildschirmpräsentation (4:3)</PresentationFormat>
  <Paragraphs>245</Paragraphs>
  <Slides>17</Slides>
  <Notes>3</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17</vt:i4>
      </vt:variant>
    </vt:vector>
  </HeadingPairs>
  <TitlesOfParts>
    <vt:vector size="23" baseType="lpstr">
      <vt:lpstr>Open Sans</vt:lpstr>
      <vt:lpstr>Wingdings</vt:lpstr>
      <vt:lpstr>Arial</vt:lpstr>
      <vt:lpstr>Calibri</vt:lpstr>
      <vt:lpstr>Symbol</vt:lpstr>
      <vt:lpstr>TUD_2018</vt:lpstr>
      <vt:lpstr>Zwischenpräsentation Softwaretechnologie-Praktikum Projekt „Fotoatelier“</vt:lpstr>
      <vt:lpstr>Gliederung/ Übersicht</vt:lpstr>
      <vt:lpstr>1. Vorstellung der Gruppe und der Arbeitsweise Übersicht  </vt:lpstr>
      <vt:lpstr>1. Vorstellung der Gruppe und der Arbeitsweise  Organisation des Sprints (Treffen)</vt:lpstr>
      <vt:lpstr>1. Vorstellung der Gruppe und der Arbeitsweise  Organisation des Sprints (Treffen)</vt:lpstr>
      <vt:lpstr>1. Vorstellung der Gruppe und der Arbeitsweise Übersicht  </vt:lpstr>
      <vt:lpstr>2. Anwendungsarchitektur Qualitätsziele</vt:lpstr>
      <vt:lpstr>2. Anwendungsarchitektur Qualitätsziele</vt:lpstr>
      <vt:lpstr>2. Anwendungsarchitektur Qualitätsziele – Umsetzung am Beispiel Usability</vt:lpstr>
      <vt:lpstr>2. Anwendungsarchitektur  Verwendung von Salespoint</vt:lpstr>
      <vt:lpstr>2. Anwendungsarchitektur  Verwendung von Salespoint</vt:lpstr>
      <vt:lpstr>2. Anwendungsarchitektur  Verwendung von Salespoint</vt:lpstr>
      <vt:lpstr>2. Anwendungsarchitektur  Verwendung von Salespoint</vt:lpstr>
      <vt:lpstr>2. Anwendungsarchitektur Sequenzdiagram</vt:lpstr>
      <vt:lpstr>3. Demonstration der wichtigsten Features des Prototypen </vt:lpstr>
      <vt:lpstr>4. Diskussion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Zwischenpräsentation Softwaretechnologie-Praktikum Projekt „Fotoatelier“</dc:title>
  <dc:creator>Marie Gotthardt</dc:creator>
  <cp:lastModifiedBy>Marie Gotthardt</cp:lastModifiedBy>
  <cp:revision>29</cp:revision>
  <dcterms:created xsi:type="dcterms:W3CDTF">2019-11-13T16:53:29Z</dcterms:created>
  <dcterms:modified xsi:type="dcterms:W3CDTF">2019-11-27T20:05:50Z</dcterms:modified>
</cp:coreProperties>
</file>