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1" r:id="rId1"/>
  </p:sldMasterIdLst>
  <p:notesMasterIdLst>
    <p:notesMasterId r:id="rId48"/>
  </p:notesMasterIdLst>
  <p:handoutMasterIdLst>
    <p:handoutMasterId r:id="rId49"/>
  </p:handoutMasterIdLst>
  <p:sldIdLst>
    <p:sldId id="260" r:id="rId2"/>
    <p:sldId id="270" r:id="rId3"/>
    <p:sldId id="274" r:id="rId4"/>
    <p:sldId id="275" r:id="rId5"/>
    <p:sldId id="276" r:id="rId6"/>
    <p:sldId id="279" r:id="rId7"/>
    <p:sldId id="280" r:id="rId8"/>
    <p:sldId id="277" r:id="rId9"/>
    <p:sldId id="281" r:id="rId10"/>
    <p:sldId id="308" r:id="rId11"/>
    <p:sldId id="309" r:id="rId12"/>
    <p:sldId id="313" r:id="rId13"/>
    <p:sldId id="282" r:id="rId14"/>
    <p:sldId id="285" r:id="rId15"/>
    <p:sldId id="286" r:id="rId16"/>
    <p:sldId id="291" r:id="rId17"/>
    <p:sldId id="284" r:id="rId18"/>
    <p:sldId id="296" r:id="rId19"/>
    <p:sldId id="297" r:id="rId20"/>
    <p:sldId id="298" r:id="rId21"/>
    <p:sldId id="299" r:id="rId22"/>
    <p:sldId id="300" r:id="rId23"/>
    <p:sldId id="287" r:id="rId24"/>
    <p:sldId id="292" r:id="rId25"/>
    <p:sldId id="288" r:id="rId26"/>
    <p:sldId id="301" r:id="rId27"/>
    <p:sldId id="289" r:id="rId28"/>
    <p:sldId id="303" r:id="rId29"/>
    <p:sldId id="304" r:id="rId30"/>
    <p:sldId id="311" r:id="rId31"/>
    <p:sldId id="310" r:id="rId32"/>
    <p:sldId id="312" r:id="rId33"/>
    <p:sldId id="302" r:id="rId34"/>
    <p:sldId id="305" r:id="rId35"/>
    <p:sldId id="293" r:id="rId36"/>
    <p:sldId id="306" r:id="rId37"/>
    <p:sldId id="307" r:id="rId38"/>
    <p:sldId id="294" r:id="rId39"/>
    <p:sldId id="317" r:id="rId40"/>
    <p:sldId id="318" r:id="rId41"/>
    <p:sldId id="295" r:id="rId42"/>
    <p:sldId id="319" r:id="rId43"/>
    <p:sldId id="315" r:id="rId44"/>
    <p:sldId id="316" r:id="rId45"/>
    <p:sldId id="314" r:id="rId46"/>
    <p:sldId id="262" r:id="rId4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C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Stile con tema 1 - Color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53" autoAdjust="0"/>
    <p:restoredTop sz="86199" autoAdjust="0"/>
  </p:normalViewPr>
  <p:slideViewPr>
    <p:cSldViewPr snapToGrid="0" snapToObjects="1">
      <p:cViewPr varScale="1">
        <p:scale>
          <a:sx n="96" d="100"/>
          <a:sy n="96" d="100"/>
        </p:scale>
        <p:origin x="1074" y="90"/>
      </p:cViewPr>
      <p:guideLst/>
    </p:cSldViewPr>
  </p:slideViewPr>
  <p:outlineViewPr>
    <p:cViewPr>
      <p:scale>
        <a:sx n="33" d="100"/>
        <a:sy n="33" d="100"/>
      </p:scale>
      <p:origin x="0" y="-117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>
      <p:cViewPr varScale="1">
        <p:scale>
          <a:sx n="138" d="100"/>
          <a:sy n="138" d="100"/>
        </p:scale>
        <p:origin x="5360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2BE8E263-63B2-8F46-AB13-25ACC3A6156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15DA6859-990C-7C4C-BE71-DABC78436F9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C02513-12D4-7C45-A4B1-0A7A90C954B8}" type="datetimeFigureOut">
              <a:rPr lang="it-IT" smtClean="0"/>
              <a:t>09/01/2025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1D1BC25-3502-BF49-B8D6-A38595555E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4D873EA4-7348-0245-AA8D-B2CBA2DCABF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38D0A8-37A5-BE4D-90A6-FB32B9A6CB0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09569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0D7045-9255-E947-B6AE-7BFBA280817C}" type="datetimeFigureOut">
              <a:rPr lang="it-IT" smtClean="0"/>
              <a:t>09/01/2025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E7D7B2-511C-5746-97D1-507EEDB3885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12156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latinLnBrk="0"/>
            <a:endParaRPr lang="it-IT" sz="12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E7D7B2-511C-5746-97D1-507EEDB38854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731108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B55BF8-083B-524E-1C89-752B272345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F6EC22F7-4A8F-7B1D-3392-1F8A1F98F84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31348C23-6933-7107-B9C7-98C2CE84EF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5933D01-B0C5-6071-8176-2D03BB8752A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E7D7B2-511C-5746-97D1-507EEDB38854}" type="slidenum">
              <a:rPr lang="it-IT" smtClean="0"/>
              <a:t>21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346456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15BD8A-C6DB-99F9-6119-3C61C1F474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4F9E6890-884A-23DB-1383-5C7E6CF91A1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B4F2FAB7-100A-868A-D322-9D441631C3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5A6C7D5-74B6-8EFA-E4CA-27CDA0D3DB7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E7D7B2-511C-5746-97D1-507EEDB38854}" type="slidenum">
              <a:rPr lang="it-IT" smtClean="0"/>
              <a:t>22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54774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E7D7B2-511C-5746-97D1-507EEDB38854}" type="slidenum">
              <a:rPr lang="it-IT" smtClean="0"/>
              <a:t>25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303073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9D4BC0-A772-3F8E-6D12-ECFC34C84F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085448A9-CC7A-8889-642B-50CB29E6A0C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FDAE543D-3B33-7D15-2C63-D51CA244A4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01D26C9-6987-9365-5D3E-5D009CA7DDC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E7D7B2-511C-5746-97D1-507EEDB38854}" type="slidenum">
              <a:rPr lang="it-IT" smtClean="0"/>
              <a:t>26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251108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E7D7B2-511C-5746-97D1-507EEDB38854}" type="slidenum">
              <a:rPr lang="it-IT" smtClean="0"/>
              <a:t>44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716465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E7D7B2-511C-5746-97D1-507EEDB38854}" type="slidenum">
              <a:rPr lang="it-IT" smtClean="0"/>
              <a:t>46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566201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E7D7B2-511C-5746-97D1-507EEDB38854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490376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990C57-7FAF-7576-2215-E99872B6E1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40153C4C-480F-B2DA-10AB-EF3CF734788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FECBA490-0EA5-32A6-9093-743F9147D1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CA8B96A-AFF3-9771-5108-C191F202660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E7D7B2-511C-5746-97D1-507EEDB38854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881073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EF8E56-542A-FDBF-2E5B-1B8773029A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9E8B7B0B-4494-BC44-0C04-F5B0A68C80D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082EE23A-EC1E-95B4-9423-D84F5AEB37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E8BFBF4-52E8-0DCE-4B37-F5FF69FF948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E7D7B2-511C-5746-97D1-507EEDB38854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485045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ABE0BF-AB69-C114-0DD6-6DE7D188CF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D3F6D812-C288-6AE5-7F51-29638814F21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A2249702-0C7A-DBAC-D80F-8C832C9C03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CC97CD8-0D91-AEC1-0507-93F1777F76E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E7D7B2-511C-5746-97D1-507EEDB38854}" type="slidenum">
              <a:rPr lang="it-IT" smtClean="0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217548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E7D7B2-511C-5746-97D1-507EEDB38854}" type="slidenum">
              <a:rPr lang="it-IT" smtClean="0"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251290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E7D7B2-511C-5746-97D1-507EEDB38854}" type="slidenum">
              <a:rPr lang="it-IT" smtClean="0"/>
              <a:t>18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992997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60C3BA-2425-A566-3553-FF214DEFEA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9116A2D2-6ACB-96C1-0029-FC0DEAF7F66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C1A283A3-EA49-6E38-5270-383241B18F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3C3FD91-C42D-E099-322A-331D0BD0961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E7D7B2-511C-5746-97D1-507EEDB38854}" type="slidenum">
              <a:rPr lang="it-IT" smtClean="0"/>
              <a:t>19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472044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E5A218-C1C0-57FC-1052-0959407F41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59DC1A70-FA96-3271-1312-536EB0D5721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C4215779-C723-4384-C0D5-6206F721FB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A977DA2-BF72-D3D8-19E8-82DCC74145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E7D7B2-511C-5746-97D1-507EEDB38854}" type="slidenum">
              <a:rPr lang="it-IT" smtClean="0"/>
              <a:t>20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753525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pertin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fondo diapositiva" descr="Università degli Studi di Firenze. &#10;&#10;Sfondo blu istituzionale con Salomone e logo di ateneo.">
            <a:extLst>
              <a:ext uri="{FF2B5EF4-FFF2-40B4-BE49-F238E27FC236}">
                <a16:creationId xmlns:a16="http://schemas.microsoft.com/office/drawing/2014/main" id="{F200A84E-7986-C941-8FF7-A4CA8D08C69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olo relazione">
            <a:extLst>
              <a:ext uri="{FF2B5EF4-FFF2-40B4-BE49-F238E27FC236}">
                <a16:creationId xmlns:a16="http://schemas.microsoft.com/office/drawing/2014/main" id="{05BBF5B6-31C4-4BDC-A474-09BF69D00B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89068" y="2330164"/>
            <a:ext cx="10515600" cy="795080"/>
          </a:xfrm>
          <a:prstGeom prst="rect">
            <a:avLst/>
          </a:prstGeom>
        </p:spPr>
        <p:txBody>
          <a:bodyPr/>
          <a:lstStyle>
            <a:lvl1pPr>
              <a:defRPr sz="5000" b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it-IT" sz="5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Titolo_Verdana</a:t>
            </a:r>
            <a:r>
              <a:rPr lang="it-IT" sz="5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5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Bold</a:t>
            </a:r>
            <a:r>
              <a:rPr lang="it-IT" sz="5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50pt</a:t>
            </a:r>
          </a:p>
        </p:txBody>
      </p:sp>
      <p:sp>
        <p:nvSpPr>
          <p:cNvPr id="9" name="Sottotitolo relazione">
            <a:extLst>
              <a:ext uri="{FF2B5EF4-FFF2-40B4-BE49-F238E27FC236}">
                <a16:creationId xmlns:a16="http://schemas.microsoft.com/office/drawing/2014/main" id="{475FD1B4-BD36-4041-A9C9-DAF49CEB83E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89068" y="3247578"/>
            <a:ext cx="10515600" cy="795079"/>
          </a:xfrm>
          <a:prstGeom prst="rect">
            <a:avLst/>
          </a:prstGeom>
        </p:spPr>
        <p:txBody>
          <a:bodyPr/>
          <a:lstStyle>
            <a:lvl1pPr marL="7938" indent="0">
              <a:buNone/>
              <a:tabLst/>
              <a:defRPr sz="40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it-IT" dirty="0" err="1"/>
              <a:t>Sottotitolo_Verdana</a:t>
            </a:r>
            <a:r>
              <a:rPr lang="it-IT" dirty="0"/>
              <a:t> 40pt</a:t>
            </a:r>
          </a:p>
        </p:txBody>
      </p:sp>
      <p:sp>
        <p:nvSpPr>
          <p:cNvPr id="11" name="Nome e cognome relatore">
            <a:extLst>
              <a:ext uri="{FF2B5EF4-FFF2-40B4-BE49-F238E27FC236}">
                <a16:creationId xmlns:a16="http://schemas.microsoft.com/office/drawing/2014/main" id="{FDB9FF1D-DAE9-4957-B599-C6B8B209B80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589619" y="4433563"/>
            <a:ext cx="6994887" cy="376437"/>
          </a:xfrm>
          <a:prstGeom prst="rect">
            <a:avLst/>
          </a:prstGeom>
        </p:spPr>
        <p:txBody>
          <a:bodyPr>
            <a:noAutofit/>
          </a:bodyPr>
          <a:lstStyle>
            <a:lvl1pPr marL="7938" indent="0">
              <a:buNone/>
              <a:tabLst/>
              <a:defRPr sz="25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it-IT" dirty="0" err="1"/>
              <a:t>Relatore_Verdana</a:t>
            </a:r>
            <a:r>
              <a:rPr lang="it-IT" dirty="0"/>
              <a:t> 25pt</a:t>
            </a:r>
          </a:p>
        </p:txBody>
      </p:sp>
      <p:sp>
        <p:nvSpPr>
          <p:cNvPr id="13" name="Ruolo relatore">
            <a:extLst>
              <a:ext uri="{FF2B5EF4-FFF2-40B4-BE49-F238E27FC236}">
                <a16:creationId xmlns:a16="http://schemas.microsoft.com/office/drawing/2014/main" id="{1BDCF4A3-46D7-4603-8D04-616F017FCBC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589617" y="4915518"/>
            <a:ext cx="7295512" cy="304988"/>
          </a:xfrm>
          <a:prstGeom prst="rect">
            <a:avLst/>
          </a:prstGeom>
        </p:spPr>
        <p:txBody>
          <a:bodyPr>
            <a:noAutofit/>
          </a:bodyPr>
          <a:lstStyle>
            <a:lvl1pPr marL="7938" indent="0">
              <a:buNone/>
              <a:tabLst/>
              <a:defRPr sz="1800" i="0" u="none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it-IT" dirty="0"/>
              <a:t>Ruolo </a:t>
            </a:r>
            <a:r>
              <a:rPr lang="it-IT" dirty="0" err="1"/>
              <a:t>relatore_Verdana</a:t>
            </a:r>
            <a:r>
              <a:rPr lang="it-IT" dirty="0"/>
              <a:t> 18pt</a:t>
            </a:r>
          </a:p>
        </p:txBody>
      </p:sp>
    </p:spTree>
    <p:extLst>
      <p:ext uri="{BB962C8B-B14F-4D97-AF65-F5344CB8AC3E}">
        <p14:creationId xmlns:p14="http://schemas.microsoft.com/office/powerpoint/2010/main" val="2343726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pertina_H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fondo diapositiva" descr="Università degli Studi di Firenze. &#10;&#10;Sfondo blu istituzionale con Salomone e logo di ateneo.">
            <a:extLst>
              <a:ext uri="{FF2B5EF4-FFF2-40B4-BE49-F238E27FC236}">
                <a16:creationId xmlns:a16="http://schemas.microsoft.com/office/drawing/2014/main" id="{F200A84E-7986-C941-8FF7-A4CA8D08C69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olo relazione">
            <a:extLst>
              <a:ext uri="{FF2B5EF4-FFF2-40B4-BE49-F238E27FC236}">
                <a16:creationId xmlns:a16="http://schemas.microsoft.com/office/drawing/2014/main" id="{05BBF5B6-31C4-4BDC-A474-09BF69D00B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89068" y="2330164"/>
            <a:ext cx="10515600" cy="795080"/>
          </a:xfrm>
          <a:prstGeom prst="rect">
            <a:avLst/>
          </a:prstGeom>
        </p:spPr>
        <p:txBody>
          <a:bodyPr/>
          <a:lstStyle>
            <a:lvl1pPr>
              <a:defRPr sz="5000" b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it-IT" sz="5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Titolo_Verdana</a:t>
            </a:r>
            <a:r>
              <a:rPr lang="it-IT" sz="5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5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Bold</a:t>
            </a:r>
            <a:r>
              <a:rPr lang="it-IT" sz="5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50pt</a:t>
            </a:r>
          </a:p>
        </p:txBody>
      </p:sp>
      <p:sp>
        <p:nvSpPr>
          <p:cNvPr id="9" name="Sottotitolo relazione">
            <a:extLst>
              <a:ext uri="{FF2B5EF4-FFF2-40B4-BE49-F238E27FC236}">
                <a16:creationId xmlns:a16="http://schemas.microsoft.com/office/drawing/2014/main" id="{475FD1B4-BD36-4041-A9C9-DAF49CEB83E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89068" y="3247578"/>
            <a:ext cx="10515600" cy="795079"/>
          </a:xfrm>
          <a:prstGeom prst="rect">
            <a:avLst/>
          </a:prstGeom>
        </p:spPr>
        <p:txBody>
          <a:bodyPr/>
          <a:lstStyle>
            <a:lvl1pPr marL="7938" indent="0">
              <a:buNone/>
              <a:tabLst/>
              <a:defRPr sz="40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it-IT" dirty="0" err="1"/>
              <a:t>Sottotitolo_Verdana</a:t>
            </a:r>
            <a:r>
              <a:rPr lang="it-IT" dirty="0"/>
              <a:t> 40pt</a:t>
            </a:r>
          </a:p>
        </p:txBody>
      </p:sp>
      <p:sp>
        <p:nvSpPr>
          <p:cNvPr id="11" name="Nome e cognome relatore">
            <a:extLst>
              <a:ext uri="{FF2B5EF4-FFF2-40B4-BE49-F238E27FC236}">
                <a16:creationId xmlns:a16="http://schemas.microsoft.com/office/drawing/2014/main" id="{FDB9FF1D-DAE9-4957-B599-C6B8B209B80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589619" y="4433563"/>
            <a:ext cx="6994887" cy="376437"/>
          </a:xfrm>
          <a:prstGeom prst="rect">
            <a:avLst/>
          </a:prstGeom>
        </p:spPr>
        <p:txBody>
          <a:bodyPr>
            <a:noAutofit/>
          </a:bodyPr>
          <a:lstStyle>
            <a:lvl1pPr marL="7938" indent="0">
              <a:buNone/>
              <a:tabLst/>
              <a:defRPr sz="25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it-IT" dirty="0" err="1"/>
              <a:t>Relatore_Verdana</a:t>
            </a:r>
            <a:r>
              <a:rPr lang="it-IT" dirty="0"/>
              <a:t> 25pt</a:t>
            </a:r>
          </a:p>
        </p:txBody>
      </p:sp>
      <p:sp>
        <p:nvSpPr>
          <p:cNvPr id="13" name="Ruolo relatore">
            <a:extLst>
              <a:ext uri="{FF2B5EF4-FFF2-40B4-BE49-F238E27FC236}">
                <a16:creationId xmlns:a16="http://schemas.microsoft.com/office/drawing/2014/main" id="{1BDCF4A3-46D7-4603-8D04-616F017FCBC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589617" y="4915518"/>
            <a:ext cx="7295512" cy="304988"/>
          </a:xfrm>
          <a:prstGeom prst="rect">
            <a:avLst/>
          </a:prstGeom>
        </p:spPr>
        <p:txBody>
          <a:bodyPr>
            <a:noAutofit/>
          </a:bodyPr>
          <a:lstStyle>
            <a:lvl1pPr marL="7938" indent="0">
              <a:buNone/>
              <a:tabLst/>
              <a:defRPr sz="1800" i="0" u="none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it-IT" dirty="0"/>
              <a:t>Ruolo </a:t>
            </a:r>
            <a:r>
              <a:rPr lang="it-IT" dirty="0" err="1"/>
              <a:t>relatore_Verdana</a:t>
            </a:r>
            <a:r>
              <a:rPr lang="it-IT" dirty="0"/>
              <a:t> 18pt</a:t>
            </a:r>
          </a:p>
        </p:txBody>
      </p:sp>
      <p:pic>
        <p:nvPicPr>
          <p:cNvPr id="4" name="Immagine 3" descr="HR Excellence in Research">
            <a:extLst>
              <a:ext uri="{FF2B5EF4-FFF2-40B4-BE49-F238E27FC236}">
                <a16:creationId xmlns:a16="http://schemas.microsoft.com/office/drawing/2014/main" id="{3047145D-38E8-494A-986B-B36CADFD110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604501" y="0"/>
            <a:ext cx="15875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913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terna_solo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fondo diapositiva" descr="Sfondo bianco con logo dell'Università degli Studi di Firenze e Salomone.">
            <a:extLst>
              <a:ext uri="{FF2B5EF4-FFF2-40B4-BE49-F238E27FC236}">
                <a16:creationId xmlns:a16="http://schemas.microsoft.com/office/drawing/2014/main" id="{AAF2BE35-58D0-BA41-B3DA-597B679ADF8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Dati generali relazione">
            <a:extLst>
              <a:ext uri="{FF2B5EF4-FFF2-40B4-BE49-F238E27FC236}">
                <a16:creationId xmlns:a16="http://schemas.microsoft.com/office/drawing/2014/main" id="{37D8B424-C818-4FA2-9F43-383AC97ADC6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28777" y="6607580"/>
            <a:ext cx="10120335" cy="250425"/>
          </a:xfrm>
          <a:prstGeom prst="rect">
            <a:avLst/>
          </a:prstGeom>
        </p:spPr>
        <p:txBody>
          <a:bodyPr/>
          <a:lstStyle>
            <a:lvl1pPr>
              <a:buNone/>
              <a:defRPr sz="1100" b="0" i="0">
                <a:solidFill>
                  <a:schemeClr val="bg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it-IT" dirty="0"/>
              <a:t>Titolo Sottotitolo _ Relatore | Carica relatore (</a:t>
            </a:r>
            <a:r>
              <a:rPr lang="it-IT" dirty="0" err="1"/>
              <a:t>Verdana</a:t>
            </a:r>
            <a:r>
              <a:rPr lang="it-IT" dirty="0"/>
              <a:t> 11pt)</a:t>
            </a:r>
          </a:p>
        </p:txBody>
      </p:sp>
      <p:sp>
        <p:nvSpPr>
          <p:cNvPr id="7" name="Numero slide">
            <a:extLst>
              <a:ext uri="{FF2B5EF4-FFF2-40B4-BE49-F238E27FC236}">
                <a16:creationId xmlns:a16="http://schemas.microsoft.com/office/drawing/2014/main" id="{FA9D60FB-E0F4-46D2-B15D-4CAD34B259A1}"/>
              </a:ext>
            </a:extLst>
          </p:cNvPr>
          <p:cNvSpPr txBox="1"/>
          <p:nvPr userDrawn="1"/>
        </p:nvSpPr>
        <p:spPr>
          <a:xfrm>
            <a:off x="10399004" y="6598099"/>
            <a:ext cx="1358760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fld id="{5ED436A0-D5FC-479D-9D1C-A714A6CDB9F8}" type="slidenum">
              <a:rPr lang="it-IT" sz="1100" b="1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pPr algn="r"/>
              <a:t>‹N›</a:t>
            </a:fld>
            <a:endParaRPr lang="it-IT" sz="1100" b="1" dirty="0" err="1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Testo diapositiva">
            <a:extLst>
              <a:ext uri="{FF2B5EF4-FFF2-40B4-BE49-F238E27FC236}">
                <a16:creationId xmlns:a16="http://schemas.microsoft.com/office/drawing/2014/main" id="{344E0AE5-EDEF-46FF-879E-9278F8E8B08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75868" y="1822125"/>
            <a:ext cx="10981895" cy="4470050"/>
          </a:xfrm>
          <a:prstGeom prst="rect">
            <a:avLst/>
          </a:prstGeom>
        </p:spPr>
        <p:txBody>
          <a:bodyPr/>
          <a:lstStyle>
            <a:lvl1pPr marL="7938" indent="0">
              <a:lnSpc>
                <a:spcPct val="150000"/>
              </a:lnSpc>
              <a:buFont typeface="Courier New" panose="02070309020205020404" pitchFamily="49" charset="0"/>
              <a:buNone/>
              <a:tabLst/>
              <a:defRPr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buFont typeface="Courier New" panose="02070309020205020404" pitchFamily="49" charset="0"/>
              <a:buChar char="o"/>
              <a:defRPr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buFont typeface="Courier New" panose="02070309020205020404" pitchFamily="49" charset="0"/>
              <a:buChar char="o"/>
              <a:defRPr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buFont typeface="Courier New" panose="02070309020205020404" pitchFamily="49" charset="0"/>
              <a:buChar char="o"/>
              <a:defRPr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buFont typeface="Courier New" panose="02070309020205020404" pitchFamily="49" charset="0"/>
              <a:buChar char="o"/>
              <a:defRPr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9" name="Titolo diapositiva">
            <a:extLst>
              <a:ext uri="{FF2B5EF4-FFF2-40B4-BE49-F238E27FC236}">
                <a16:creationId xmlns:a16="http://schemas.microsoft.com/office/drawing/2014/main" id="{B1A728D7-4BF7-BE41-A0AF-2F9CA93A2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5869" y="958052"/>
            <a:ext cx="8794143" cy="854592"/>
          </a:xfrm>
          <a:prstGeom prst="rect">
            <a:avLst/>
          </a:prstGeom>
        </p:spPr>
        <p:txBody>
          <a:bodyPr/>
          <a:lstStyle>
            <a:lvl1pPr>
              <a:defRPr sz="2200" b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673169678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na_solo testo_H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fondo diapositiva" descr="Sfondo bianco con logo dell'Università degli Studi di Firenze e Salomone.">
            <a:extLst>
              <a:ext uri="{FF2B5EF4-FFF2-40B4-BE49-F238E27FC236}">
                <a16:creationId xmlns:a16="http://schemas.microsoft.com/office/drawing/2014/main" id="{AAF2BE35-58D0-BA41-B3DA-597B679ADF8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Dati generali relazione">
            <a:extLst>
              <a:ext uri="{FF2B5EF4-FFF2-40B4-BE49-F238E27FC236}">
                <a16:creationId xmlns:a16="http://schemas.microsoft.com/office/drawing/2014/main" id="{37D8B424-C818-4FA2-9F43-383AC97ADC6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28777" y="6607580"/>
            <a:ext cx="10120335" cy="250425"/>
          </a:xfrm>
          <a:prstGeom prst="rect">
            <a:avLst/>
          </a:prstGeom>
        </p:spPr>
        <p:txBody>
          <a:bodyPr/>
          <a:lstStyle>
            <a:lvl1pPr>
              <a:buNone/>
              <a:defRPr sz="1100" b="0" i="0">
                <a:solidFill>
                  <a:schemeClr val="bg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it-IT" dirty="0"/>
              <a:t>Titolo Sottotitolo _ Relatore | Carica relatore (</a:t>
            </a:r>
            <a:r>
              <a:rPr lang="it-IT" dirty="0" err="1"/>
              <a:t>Verdana</a:t>
            </a:r>
            <a:r>
              <a:rPr lang="it-IT" dirty="0"/>
              <a:t> 11pt)</a:t>
            </a:r>
          </a:p>
        </p:txBody>
      </p:sp>
      <p:sp>
        <p:nvSpPr>
          <p:cNvPr id="7" name="Numero slide">
            <a:extLst>
              <a:ext uri="{FF2B5EF4-FFF2-40B4-BE49-F238E27FC236}">
                <a16:creationId xmlns:a16="http://schemas.microsoft.com/office/drawing/2014/main" id="{FA9D60FB-E0F4-46D2-B15D-4CAD34B259A1}"/>
              </a:ext>
            </a:extLst>
          </p:cNvPr>
          <p:cNvSpPr txBox="1"/>
          <p:nvPr userDrawn="1"/>
        </p:nvSpPr>
        <p:spPr>
          <a:xfrm>
            <a:off x="10399004" y="6598099"/>
            <a:ext cx="1358760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fld id="{5ED436A0-D5FC-479D-9D1C-A714A6CDB9F8}" type="slidenum">
              <a:rPr lang="it-IT" sz="1100" b="1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pPr algn="r"/>
              <a:t>‹N›</a:t>
            </a:fld>
            <a:endParaRPr lang="it-IT" sz="1100" b="1" dirty="0" err="1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B8007630-7629-9047-853B-CD963E8CB0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23542"/>
          <a:stretch/>
        </p:blipFill>
        <p:spPr>
          <a:xfrm>
            <a:off x="11123875" y="0"/>
            <a:ext cx="1068125" cy="1079500"/>
          </a:xfrm>
          <a:prstGeom prst="rect">
            <a:avLst/>
          </a:prstGeom>
        </p:spPr>
      </p:pic>
      <p:sp>
        <p:nvSpPr>
          <p:cNvPr id="9" name="Testo diapositiva">
            <a:extLst>
              <a:ext uri="{FF2B5EF4-FFF2-40B4-BE49-F238E27FC236}">
                <a16:creationId xmlns:a16="http://schemas.microsoft.com/office/drawing/2014/main" id="{D03F9C6F-EBD4-D545-BD95-6B62AB777F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75868" y="1822125"/>
            <a:ext cx="10981895" cy="4470050"/>
          </a:xfrm>
          <a:prstGeom prst="rect">
            <a:avLst/>
          </a:prstGeom>
        </p:spPr>
        <p:txBody>
          <a:bodyPr/>
          <a:lstStyle>
            <a:lvl1pPr marL="7938" indent="0">
              <a:lnSpc>
                <a:spcPct val="150000"/>
              </a:lnSpc>
              <a:buFont typeface="Courier New" panose="02070309020205020404" pitchFamily="49" charset="0"/>
              <a:buNone/>
              <a:tabLst/>
              <a:defRPr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buFont typeface="Courier New" panose="02070309020205020404" pitchFamily="49" charset="0"/>
              <a:buChar char="o"/>
              <a:defRPr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buFont typeface="Courier New" panose="02070309020205020404" pitchFamily="49" charset="0"/>
              <a:buChar char="o"/>
              <a:defRPr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buFont typeface="Courier New" panose="02070309020205020404" pitchFamily="49" charset="0"/>
              <a:buChar char="o"/>
              <a:defRPr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buFont typeface="Courier New" panose="02070309020205020404" pitchFamily="49" charset="0"/>
              <a:buChar char="o"/>
              <a:defRPr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10" name="Titolo diapositiva">
            <a:extLst>
              <a:ext uri="{FF2B5EF4-FFF2-40B4-BE49-F238E27FC236}">
                <a16:creationId xmlns:a16="http://schemas.microsoft.com/office/drawing/2014/main" id="{82286EA1-BE15-9C40-A94D-DDA71DBC1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5869" y="958052"/>
            <a:ext cx="8794143" cy="854592"/>
          </a:xfrm>
          <a:prstGeom prst="rect">
            <a:avLst/>
          </a:prstGeom>
        </p:spPr>
        <p:txBody>
          <a:bodyPr/>
          <a:lstStyle>
            <a:lvl1pPr>
              <a:defRPr sz="2200" b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711109404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na_immagine+testo_H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fondo diapositiva" descr="Sfondo bianco con logo dell'Università degli Studi di Firenze e Salomone.">
            <a:extLst>
              <a:ext uri="{FF2B5EF4-FFF2-40B4-BE49-F238E27FC236}">
                <a16:creationId xmlns:a16="http://schemas.microsoft.com/office/drawing/2014/main" id="{D6FE7FE1-FEE6-4E49-AC36-446850C5711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0" name="Dati generali relazione">
            <a:extLst>
              <a:ext uri="{FF2B5EF4-FFF2-40B4-BE49-F238E27FC236}">
                <a16:creationId xmlns:a16="http://schemas.microsoft.com/office/drawing/2014/main" id="{7829909F-CCCA-4D7E-B2AF-2AD172D4147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28777" y="6607580"/>
            <a:ext cx="10120335" cy="250425"/>
          </a:xfrm>
          <a:prstGeom prst="rect">
            <a:avLst/>
          </a:prstGeom>
        </p:spPr>
        <p:txBody>
          <a:bodyPr/>
          <a:lstStyle>
            <a:lvl1pPr>
              <a:buNone/>
              <a:defRPr sz="1100" b="0" i="0">
                <a:solidFill>
                  <a:schemeClr val="bg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it-IT" dirty="0"/>
              <a:t>Titolo Sottotitolo _ Relatore | Carica relatore (</a:t>
            </a:r>
            <a:r>
              <a:rPr lang="it-IT" dirty="0" err="1"/>
              <a:t>Verdana</a:t>
            </a:r>
            <a:r>
              <a:rPr lang="it-IT" dirty="0"/>
              <a:t> 11pt)</a:t>
            </a:r>
          </a:p>
        </p:txBody>
      </p:sp>
      <p:sp>
        <p:nvSpPr>
          <p:cNvPr id="10" name="Numero diapositiva">
            <a:extLst>
              <a:ext uri="{FF2B5EF4-FFF2-40B4-BE49-F238E27FC236}">
                <a16:creationId xmlns:a16="http://schemas.microsoft.com/office/drawing/2014/main" id="{08BFC23B-6029-4CF6-BDFB-87CED34763FF}"/>
              </a:ext>
            </a:extLst>
          </p:cNvPr>
          <p:cNvSpPr txBox="1"/>
          <p:nvPr userDrawn="1"/>
        </p:nvSpPr>
        <p:spPr>
          <a:xfrm>
            <a:off x="10399004" y="6598099"/>
            <a:ext cx="1358760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fld id="{5ED436A0-D5FC-479D-9D1C-A714A6CDB9F8}" type="slidenum">
              <a:rPr lang="it-IT" sz="1100" b="1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pPr algn="r"/>
              <a:t>‹N›</a:t>
            </a:fld>
            <a:endParaRPr lang="it-IT" sz="1100" b="1" dirty="0" err="1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" name="Didascalia immagine">
            <a:extLst>
              <a:ext uri="{FF2B5EF4-FFF2-40B4-BE49-F238E27FC236}">
                <a16:creationId xmlns:a16="http://schemas.microsoft.com/office/drawing/2014/main" id="{E4D8622F-9F00-41E1-A968-CE27A3D0DF1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28776" y="5406480"/>
            <a:ext cx="7199997" cy="1067483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50000"/>
              </a:lnSpc>
              <a:buNone/>
              <a:defRPr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it-IT" dirty="0"/>
              <a:t>Didascalia immagine</a:t>
            </a:r>
          </a:p>
        </p:txBody>
      </p:sp>
      <p:pic>
        <p:nvPicPr>
          <p:cNvPr id="15" name="Immagine 14">
            <a:extLst>
              <a:ext uri="{FF2B5EF4-FFF2-40B4-BE49-F238E27FC236}">
                <a16:creationId xmlns:a16="http://schemas.microsoft.com/office/drawing/2014/main" id="{AF96A3C7-A5CA-DD4F-A160-095CF2E24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23542"/>
          <a:stretch/>
        </p:blipFill>
        <p:spPr>
          <a:xfrm>
            <a:off x="11123875" y="0"/>
            <a:ext cx="1068125" cy="1079500"/>
          </a:xfrm>
          <a:prstGeom prst="rect">
            <a:avLst/>
          </a:prstGeom>
        </p:spPr>
      </p:pic>
      <p:sp>
        <p:nvSpPr>
          <p:cNvPr id="12" name="Testo diapositiva">
            <a:extLst>
              <a:ext uri="{FF2B5EF4-FFF2-40B4-BE49-F238E27FC236}">
                <a16:creationId xmlns:a16="http://schemas.microsoft.com/office/drawing/2014/main" id="{06560E4B-8499-284E-A286-D054BA30652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720562" y="1919804"/>
            <a:ext cx="4156367" cy="3597911"/>
          </a:xfrm>
          <a:prstGeom prst="rect">
            <a:avLst/>
          </a:prstGeom>
          <a:noFill/>
        </p:spPr>
        <p:txBody>
          <a:bodyPr/>
          <a:lstStyle>
            <a:lvl1pPr marL="0" indent="0">
              <a:lnSpc>
                <a:spcPct val="150000"/>
              </a:lnSpc>
              <a:buNone/>
              <a:defRPr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endParaRPr lang="it-IT" dirty="0"/>
          </a:p>
        </p:txBody>
      </p:sp>
      <p:sp>
        <p:nvSpPr>
          <p:cNvPr id="16" name="Immagine">
            <a:extLst>
              <a:ext uri="{FF2B5EF4-FFF2-40B4-BE49-F238E27FC236}">
                <a16:creationId xmlns:a16="http://schemas.microsoft.com/office/drawing/2014/main" id="{7135EFF6-F50F-2A40-B081-5697016AB78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28776" y="1919804"/>
            <a:ext cx="7199999" cy="3464294"/>
          </a:xfrm>
          <a:prstGeom prst="rect">
            <a:avLst/>
          </a:prstGeom>
        </p:spPr>
        <p:txBody>
          <a:bodyPr/>
          <a:lstStyle>
            <a:lvl1pPr>
              <a:buNone/>
              <a:defRPr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endParaRPr lang="it-IT" dirty="0"/>
          </a:p>
        </p:txBody>
      </p:sp>
      <p:sp>
        <p:nvSpPr>
          <p:cNvPr id="17" name="Titolo diapositiva">
            <a:extLst>
              <a:ext uri="{FF2B5EF4-FFF2-40B4-BE49-F238E27FC236}">
                <a16:creationId xmlns:a16="http://schemas.microsoft.com/office/drawing/2014/main" id="{36677B8A-F69A-FD4A-B94C-3658828A1267}"/>
              </a:ext>
            </a:extLst>
          </p:cNvPr>
          <p:cNvSpPr txBox="1">
            <a:spLocks/>
          </p:cNvSpPr>
          <p:nvPr userDrawn="1"/>
        </p:nvSpPr>
        <p:spPr>
          <a:xfrm>
            <a:off x="775869" y="958052"/>
            <a:ext cx="8794143" cy="854592"/>
          </a:xfrm>
          <a:prstGeom prst="rect">
            <a:avLst/>
          </a:prstGeom>
        </p:spPr>
        <p:txBody>
          <a:bodyPr/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200" b="1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173274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rocopertin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fondo diapositiva" descr="Università degli Studi di Firenze. &#10;&#10;Sfondo blu istituzionale con Salomone e logo di ateneo.">
            <a:extLst>
              <a:ext uri="{FF2B5EF4-FFF2-40B4-BE49-F238E27FC236}">
                <a16:creationId xmlns:a16="http://schemas.microsoft.com/office/drawing/2014/main" id="{C21DE938-9907-D441-A2A2-6628A3D98A1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7" name="Titolo conclusione">
            <a:extLst>
              <a:ext uri="{FF2B5EF4-FFF2-40B4-BE49-F238E27FC236}">
                <a16:creationId xmlns:a16="http://schemas.microsoft.com/office/drawing/2014/main" id="{C061A7DF-BBC8-4D30-A08B-77CC4948345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31464" y="3155637"/>
            <a:ext cx="11015133" cy="477707"/>
          </a:xfrm>
          <a:prstGeom prst="rect">
            <a:avLst/>
          </a:prstGeom>
        </p:spPr>
        <p:txBody>
          <a:bodyPr/>
          <a:lstStyle>
            <a:lvl1pPr marL="7938" indent="0">
              <a:buNone/>
              <a:tabLst/>
              <a:defRPr sz="30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it-IT" dirty="0" err="1"/>
              <a:t>Titolo_Verdana</a:t>
            </a:r>
            <a:r>
              <a:rPr lang="it-IT" dirty="0"/>
              <a:t> </a:t>
            </a:r>
            <a:r>
              <a:rPr lang="it-IT" dirty="0" err="1"/>
              <a:t>Bold</a:t>
            </a:r>
            <a:r>
              <a:rPr lang="it-IT" dirty="0"/>
              <a:t> 30pt</a:t>
            </a:r>
          </a:p>
        </p:txBody>
      </p:sp>
      <p:sp>
        <p:nvSpPr>
          <p:cNvPr id="19" name="Sottotitolo conclusione">
            <a:extLst>
              <a:ext uri="{FF2B5EF4-FFF2-40B4-BE49-F238E27FC236}">
                <a16:creationId xmlns:a16="http://schemas.microsoft.com/office/drawing/2014/main" id="{4F0ABCB7-31A6-496B-AD17-F77B84CB91E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31521" y="3734081"/>
            <a:ext cx="11015075" cy="486349"/>
          </a:xfrm>
          <a:prstGeom prst="rect">
            <a:avLst/>
          </a:prstGeom>
        </p:spPr>
        <p:txBody>
          <a:bodyPr/>
          <a:lstStyle>
            <a:lvl1pPr marL="7938" indent="0">
              <a:buNone/>
              <a:tabLst/>
              <a:defRPr sz="25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it-IT" dirty="0" err="1"/>
              <a:t>Sottotitolo_Verdana</a:t>
            </a:r>
            <a:r>
              <a:rPr lang="it-IT" dirty="0"/>
              <a:t> 25pt</a:t>
            </a:r>
          </a:p>
        </p:txBody>
      </p:sp>
      <p:sp>
        <p:nvSpPr>
          <p:cNvPr id="22" name="Nome e cognome relatore">
            <a:extLst>
              <a:ext uri="{FF2B5EF4-FFF2-40B4-BE49-F238E27FC236}">
                <a16:creationId xmlns:a16="http://schemas.microsoft.com/office/drawing/2014/main" id="{044A7CD4-EF29-4642-ACF5-AC1EB317841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31464" y="4624373"/>
            <a:ext cx="8333317" cy="318653"/>
          </a:xfrm>
          <a:prstGeom prst="rect">
            <a:avLst/>
          </a:prstGeom>
        </p:spPr>
        <p:txBody>
          <a:bodyPr/>
          <a:lstStyle>
            <a:lvl1pPr marL="7938" indent="0">
              <a:buNone/>
              <a:tabLst/>
              <a:defRPr sz="20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it-IT" dirty="0" err="1"/>
              <a:t>Relatore_Arial</a:t>
            </a:r>
            <a:r>
              <a:rPr lang="it-IT" dirty="0"/>
              <a:t> 20pt</a:t>
            </a:r>
          </a:p>
        </p:txBody>
      </p:sp>
      <p:sp>
        <p:nvSpPr>
          <p:cNvPr id="24" name="Ruolo relatore">
            <a:extLst>
              <a:ext uri="{FF2B5EF4-FFF2-40B4-BE49-F238E27FC236}">
                <a16:creationId xmlns:a16="http://schemas.microsoft.com/office/drawing/2014/main" id="{D07DE807-7EFE-48B4-81E7-589431F10E1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31524" y="5026153"/>
            <a:ext cx="8333317" cy="280089"/>
          </a:xfrm>
          <a:prstGeom prst="rect">
            <a:avLst/>
          </a:prstGeom>
        </p:spPr>
        <p:txBody>
          <a:bodyPr>
            <a:noAutofit/>
          </a:bodyPr>
          <a:lstStyle>
            <a:lvl1pPr marL="7938" indent="0">
              <a:buNone/>
              <a:tabLst/>
              <a:defRPr sz="1800" i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it-IT" dirty="0"/>
              <a:t>Ruolo </a:t>
            </a:r>
            <a:r>
              <a:rPr lang="it-IT" dirty="0" err="1"/>
              <a:t>relatore_Arial</a:t>
            </a:r>
            <a:r>
              <a:rPr lang="it-IT" dirty="0"/>
              <a:t> 18pt</a:t>
            </a:r>
          </a:p>
        </p:txBody>
      </p:sp>
      <p:sp>
        <p:nvSpPr>
          <p:cNvPr id="26" name="Contatto relatore">
            <a:extLst>
              <a:ext uri="{FF2B5EF4-FFF2-40B4-BE49-F238E27FC236}">
                <a16:creationId xmlns:a16="http://schemas.microsoft.com/office/drawing/2014/main" id="{9517D058-2E7E-44D5-A849-24ED5F4E9DF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31524" y="5389365"/>
            <a:ext cx="8333317" cy="323164"/>
          </a:xfrm>
          <a:prstGeom prst="rect">
            <a:avLst/>
          </a:prstGeom>
        </p:spPr>
        <p:txBody>
          <a:bodyPr>
            <a:noAutofit/>
          </a:bodyPr>
          <a:lstStyle>
            <a:lvl1pPr marL="7938" indent="0">
              <a:buNone/>
              <a:tabLst/>
              <a:defRPr sz="1800" i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it-IT" dirty="0" err="1"/>
              <a:t>email_Arial</a:t>
            </a:r>
            <a:r>
              <a:rPr lang="it-IT" dirty="0"/>
              <a:t> 18pt</a:t>
            </a:r>
          </a:p>
        </p:txBody>
      </p:sp>
      <p:sp>
        <p:nvSpPr>
          <p:cNvPr id="28" name="Dati generali intervento">
            <a:extLst>
              <a:ext uri="{FF2B5EF4-FFF2-40B4-BE49-F238E27FC236}">
                <a16:creationId xmlns:a16="http://schemas.microsoft.com/office/drawing/2014/main" id="{B65FE21C-997A-4B8A-9D0E-D086916D475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31200" y="6609232"/>
            <a:ext cx="10098805" cy="248773"/>
          </a:xfrm>
          <a:prstGeom prst="rect">
            <a:avLst/>
          </a:prstGeom>
        </p:spPr>
        <p:txBody>
          <a:bodyPr/>
          <a:lstStyle>
            <a:lvl1pPr>
              <a:buNone/>
              <a:defRPr sz="1000">
                <a:solidFill>
                  <a:srgbClr val="004C7E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it-IT" dirty="0"/>
              <a:t>Titolo Sottotitolo _ Relatore | Carica relatore (</a:t>
            </a:r>
            <a:r>
              <a:rPr lang="it-IT" dirty="0" err="1"/>
              <a:t>Verdana</a:t>
            </a:r>
            <a:r>
              <a:rPr lang="it-IT" dirty="0"/>
              <a:t> 10pt)</a:t>
            </a:r>
          </a:p>
        </p:txBody>
      </p:sp>
      <p:sp>
        <p:nvSpPr>
          <p:cNvPr id="5" name="Titolo 4">
            <a:extLst>
              <a:ext uri="{FF2B5EF4-FFF2-40B4-BE49-F238E27FC236}">
                <a16:creationId xmlns:a16="http://schemas.microsoft.com/office/drawing/2014/main" id="{D0964DA0-8367-4940-9492-6502D51FDF8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31464" y="1609248"/>
            <a:ext cx="11015075" cy="94122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45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it-IT" dirty="0" err="1"/>
              <a:t>Conclusione_Verana</a:t>
            </a:r>
            <a:r>
              <a:rPr lang="it-IT" dirty="0"/>
              <a:t> </a:t>
            </a:r>
            <a:r>
              <a:rPr lang="it-IT" dirty="0" err="1"/>
              <a:t>Bold</a:t>
            </a:r>
            <a:r>
              <a:rPr lang="it-IT" dirty="0"/>
              <a:t> 45pt</a:t>
            </a:r>
          </a:p>
        </p:txBody>
      </p:sp>
    </p:spTree>
    <p:extLst>
      <p:ext uri="{BB962C8B-B14F-4D97-AF65-F5344CB8AC3E}">
        <p14:creationId xmlns:p14="http://schemas.microsoft.com/office/powerpoint/2010/main" val="3672180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ocopertina_H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fondo diapositiva" descr="Università degli Studi di Firenze. &#10;&#10;Sfondo blu istituzionale con Salomone e logo di ateneo.">
            <a:extLst>
              <a:ext uri="{FF2B5EF4-FFF2-40B4-BE49-F238E27FC236}">
                <a16:creationId xmlns:a16="http://schemas.microsoft.com/office/drawing/2014/main" id="{C21DE938-9907-D441-A2A2-6628A3D98A1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7" name="Titolo conclusione">
            <a:extLst>
              <a:ext uri="{FF2B5EF4-FFF2-40B4-BE49-F238E27FC236}">
                <a16:creationId xmlns:a16="http://schemas.microsoft.com/office/drawing/2014/main" id="{C061A7DF-BBC8-4D30-A08B-77CC4948345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31464" y="3155637"/>
            <a:ext cx="11015133" cy="477707"/>
          </a:xfrm>
          <a:prstGeom prst="rect">
            <a:avLst/>
          </a:prstGeom>
        </p:spPr>
        <p:txBody>
          <a:bodyPr/>
          <a:lstStyle>
            <a:lvl1pPr marL="7938" indent="0">
              <a:buNone/>
              <a:tabLst/>
              <a:defRPr sz="30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it-IT" dirty="0" err="1"/>
              <a:t>Titolo_Verdana</a:t>
            </a:r>
            <a:r>
              <a:rPr lang="it-IT" dirty="0"/>
              <a:t> </a:t>
            </a:r>
            <a:r>
              <a:rPr lang="it-IT" dirty="0" err="1"/>
              <a:t>Bold</a:t>
            </a:r>
            <a:r>
              <a:rPr lang="it-IT" dirty="0"/>
              <a:t> 30pt</a:t>
            </a:r>
          </a:p>
        </p:txBody>
      </p:sp>
      <p:sp>
        <p:nvSpPr>
          <p:cNvPr id="19" name="Sottotitolo conclusione">
            <a:extLst>
              <a:ext uri="{FF2B5EF4-FFF2-40B4-BE49-F238E27FC236}">
                <a16:creationId xmlns:a16="http://schemas.microsoft.com/office/drawing/2014/main" id="{4F0ABCB7-31A6-496B-AD17-F77B84CB91E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31521" y="3734081"/>
            <a:ext cx="11015075" cy="486349"/>
          </a:xfrm>
          <a:prstGeom prst="rect">
            <a:avLst/>
          </a:prstGeom>
        </p:spPr>
        <p:txBody>
          <a:bodyPr/>
          <a:lstStyle>
            <a:lvl1pPr marL="7938" indent="0">
              <a:buNone/>
              <a:tabLst/>
              <a:defRPr sz="25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it-IT" dirty="0" err="1"/>
              <a:t>Sottotitolo_Verdana</a:t>
            </a:r>
            <a:r>
              <a:rPr lang="it-IT" dirty="0"/>
              <a:t> 25pt</a:t>
            </a:r>
          </a:p>
        </p:txBody>
      </p:sp>
      <p:sp>
        <p:nvSpPr>
          <p:cNvPr id="22" name="Nome e cognome relatore">
            <a:extLst>
              <a:ext uri="{FF2B5EF4-FFF2-40B4-BE49-F238E27FC236}">
                <a16:creationId xmlns:a16="http://schemas.microsoft.com/office/drawing/2014/main" id="{044A7CD4-EF29-4642-ACF5-AC1EB317841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31464" y="4624373"/>
            <a:ext cx="8333317" cy="318653"/>
          </a:xfrm>
          <a:prstGeom prst="rect">
            <a:avLst/>
          </a:prstGeom>
        </p:spPr>
        <p:txBody>
          <a:bodyPr/>
          <a:lstStyle>
            <a:lvl1pPr marL="7938" indent="0">
              <a:buNone/>
              <a:tabLst/>
              <a:defRPr sz="20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it-IT" dirty="0" err="1"/>
              <a:t>Relatore_Arial</a:t>
            </a:r>
            <a:r>
              <a:rPr lang="it-IT" dirty="0"/>
              <a:t> 20pt</a:t>
            </a:r>
          </a:p>
        </p:txBody>
      </p:sp>
      <p:sp>
        <p:nvSpPr>
          <p:cNvPr id="24" name="Ruolo relatore">
            <a:extLst>
              <a:ext uri="{FF2B5EF4-FFF2-40B4-BE49-F238E27FC236}">
                <a16:creationId xmlns:a16="http://schemas.microsoft.com/office/drawing/2014/main" id="{D07DE807-7EFE-48B4-81E7-589431F10E1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31524" y="5026153"/>
            <a:ext cx="8333317" cy="280089"/>
          </a:xfrm>
          <a:prstGeom prst="rect">
            <a:avLst/>
          </a:prstGeom>
        </p:spPr>
        <p:txBody>
          <a:bodyPr>
            <a:noAutofit/>
          </a:bodyPr>
          <a:lstStyle>
            <a:lvl1pPr marL="7938" indent="0">
              <a:buNone/>
              <a:tabLst/>
              <a:defRPr sz="1800" i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it-IT" dirty="0"/>
              <a:t>Ruolo </a:t>
            </a:r>
            <a:r>
              <a:rPr lang="it-IT" dirty="0" err="1"/>
              <a:t>relatore_Arial</a:t>
            </a:r>
            <a:r>
              <a:rPr lang="it-IT" dirty="0"/>
              <a:t> 18pt</a:t>
            </a:r>
          </a:p>
        </p:txBody>
      </p:sp>
      <p:sp>
        <p:nvSpPr>
          <p:cNvPr id="26" name="Contatto relatore">
            <a:extLst>
              <a:ext uri="{FF2B5EF4-FFF2-40B4-BE49-F238E27FC236}">
                <a16:creationId xmlns:a16="http://schemas.microsoft.com/office/drawing/2014/main" id="{9517D058-2E7E-44D5-A849-24ED5F4E9DF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31524" y="5389365"/>
            <a:ext cx="8333317" cy="323164"/>
          </a:xfrm>
          <a:prstGeom prst="rect">
            <a:avLst/>
          </a:prstGeom>
        </p:spPr>
        <p:txBody>
          <a:bodyPr>
            <a:noAutofit/>
          </a:bodyPr>
          <a:lstStyle>
            <a:lvl1pPr marL="7938" indent="0">
              <a:buNone/>
              <a:tabLst/>
              <a:defRPr sz="1800" i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it-IT" dirty="0" err="1"/>
              <a:t>email_Arial</a:t>
            </a:r>
            <a:r>
              <a:rPr lang="it-IT" dirty="0"/>
              <a:t> 18pt</a:t>
            </a:r>
          </a:p>
        </p:txBody>
      </p:sp>
      <p:sp>
        <p:nvSpPr>
          <p:cNvPr id="28" name="Dati generali intervento">
            <a:extLst>
              <a:ext uri="{FF2B5EF4-FFF2-40B4-BE49-F238E27FC236}">
                <a16:creationId xmlns:a16="http://schemas.microsoft.com/office/drawing/2014/main" id="{B65FE21C-997A-4B8A-9D0E-D086916D475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31200" y="6609232"/>
            <a:ext cx="10098805" cy="248773"/>
          </a:xfrm>
          <a:prstGeom prst="rect">
            <a:avLst/>
          </a:prstGeom>
        </p:spPr>
        <p:txBody>
          <a:bodyPr/>
          <a:lstStyle>
            <a:lvl1pPr>
              <a:buNone/>
              <a:defRPr sz="1000">
                <a:solidFill>
                  <a:srgbClr val="004C7E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it-IT" dirty="0"/>
              <a:t>Titolo Sottotitolo _ Relatore | Carica relatore (</a:t>
            </a:r>
            <a:r>
              <a:rPr lang="it-IT" dirty="0" err="1"/>
              <a:t>Verdana</a:t>
            </a:r>
            <a:r>
              <a:rPr lang="it-IT" dirty="0"/>
              <a:t> 10pt)</a:t>
            </a:r>
          </a:p>
        </p:txBody>
      </p:sp>
      <p:sp>
        <p:nvSpPr>
          <p:cNvPr id="5" name="Titolo 4">
            <a:extLst>
              <a:ext uri="{FF2B5EF4-FFF2-40B4-BE49-F238E27FC236}">
                <a16:creationId xmlns:a16="http://schemas.microsoft.com/office/drawing/2014/main" id="{D0964DA0-8367-4940-9492-6502D51FDF8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31464" y="1609248"/>
            <a:ext cx="11015075" cy="94122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45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it-IT" dirty="0" err="1"/>
              <a:t>Conclusione_Verana</a:t>
            </a:r>
            <a:r>
              <a:rPr lang="it-IT" dirty="0"/>
              <a:t> </a:t>
            </a:r>
            <a:r>
              <a:rPr lang="it-IT" dirty="0" err="1"/>
              <a:t>Bold</a:t>
            </a:r>
            <a:r>
              <a:rPr lang="it-IT" dirty="0"/>
              <a:t> 45pt</a:t>
            </a:r>
          </a:p>
        </p:txBody>
      </p:sp>
      <p:pic>
        <p:nvPicPr>
          <p:cNvPr id="10" name="Immagine 9" descr="HR Excellence in Research">
            <a:extLst>
              <a:ext uri="{FF2B5EF4-FFF2-40B4-BE49-F238E27FC236}">
                <a16:creationId xmlns:a16="http://schemas.microsoft.com/office/drawing/2014/main" id="{21A9701A-6E89-D841-A24E-7DA74880DF9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604501" y="0"/>
            <a:ext cx="15875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89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6668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7" r:id="rId2"/>
    <p:sldLayoutId id="2147483684" r:id="rId3"/>
    <p:sldLayoutId id="2147483688" r:id="rId4"/>
    <p:sldLayoutId id="2147483689" r:id="rId5"/>
    <p:sldLayoutId id="2147483686" r:id="rId6"/>
    <p:sldLayoutId id="2147483690" r:id="rId7"/>
  </p:sldLayoutIdLst>
  <p:hf hdr="0" ft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egnaposto testo 10">
            <a:extLst>
              <a:ext uri="{FF2B5EF4-FFF2-40B4-BE49-F238E27FC236}">
                <a16:creationId xmlns:a16="http://schemas.microsoft.com/office/drawing/2014/main" id="{461051BD-ACF5-BA46-97DB-2BA4B9EAC53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89068" y="3247579"/>
            <a:ext cx="10515600" cy="795080"/>
          </a:xfrm>
        </p:spPr>
        <p:txBody>
          <a:bodyPr>
            <a:normAutofit fontScale="77500" lnSpcReduction="20000"/>
          </a:bodyPr>
          <a:lstStyle/>
          <a:p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Implementazione di una piattaforma Backend + Frontend con architettura API RESTful</a:t>
            </a:r>
          </a:p>
        </p:txBody>
      </p:sp>
      <p:sp>
        <p:nvSpPr>
          <p:cNvPr id="12" name="Segnaposto testo 11">
            <a:extLst>
              <a:ext uri="{FF2B5EF4-FFF2-40B4-BE49-F238E27FC236}">
                <a16:creationId xmlns:a16="http://schemas.microsoft.com/office/drawing/2014/main" id="{9273BC1B-BF4F-7C42-B9D4-909929471AF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it-IT" dirty="0"/>
              <a:t>Andrea Neri – 7060638</a:t>
            </a:r>
          </a:p>
        </p:txBody>
      </p:sp>
      <p:sp>
        <p:nvSpPr>
          <p:cNvPr id="13" name="Segnaposto testo 12">
            <a:extLst>
              <a:ext uri="{FF2B5EF4-FFF2-40B4-BE49-F238E27FC236}">
                <a16:creationId xmlns:a16="http://schemas.microsoft.com/office/drawing/2014/main" id="{30206578-F058-E543-A4C5-3423575E271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it-IT" dirty="0"/>
              <a:t>Docenti:</a:t>
            </a:r>
          </a:p>
          <a:p>
            <a:r>
              <a:rPr lang="it-IT" dirty="0"/>
              <a:t>Enrico Vicario</a:t>
            </a:r>
          </a:p>
          <a:p>
            <a:r>
              <a:rPr lang="it-IT" dirty="0"/>
              <a:t>Jacopo Parri</a:t>
            </a:r>
          </a:p>
          <a:p>
            <a:r>
              <a:rPr lang="it-IT" dirty="0"/>
              <a:t>Samuele Sampietro</a:t>
            </a:r>
          </a:p>
          <a:p>
            <a:endParaRPr lang="it-IT" dirty="0"/>
          </a:p>
        </p:txBody>
      </p:sp>
      <p:sp>
        <p:nvSpPr>
          <p:cNvPr id="10" name="Titolo 9">
            <a:extLst>
              <a:ext uri="{FF2B5EF4-FFF2-40B4-BE49-F238E27FC236}">
                <a16:creationId xmlns:a16="http://schemas.microsoft.com/office/drawing/2014/main" id="{55688C8B-20B5-944F-B9EB-AAB0D3AE4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b="1" dirty="0"/>
              <a:t>MyPortfolio</a:t>
            </a:r>
          </a:p>
        </p:txBody>
      </p:sp>
    </p:spTree>
    <p:extLst>
      <p:ext uri="{BB962C8B-B14F-4D97-AF65-F5344CB8AC3E}">
        <p14:creationId xmlns:p14="http://schemas.microsoft.com/office/powerpoint/2010/main" val="32567173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0E1EDF-55CD-DA26-B19B-F8FFBC2D7C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F8214B44-AB1E-5172-363F-F5EB2ECDD2B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it-IT" b="1" dirty="0"/>
              <a:t>MyPortfolio - </a:t>
            </a: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Implementazione di una piattaforma Backend + Frontend con architettura API RESTful – Andrea Neri</a:t>
            </a:r>
          </a:p>
          <a:p>
            <a:endParaRPr lang="it-IT" dirty="0"/>
          </a:p>
          <a:p>
            <a:endParaRPr lang="it-IT" dirty="0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DC62FC43-D5DE-C39B-305D-DC2DDB00A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294" y="1044092"/>
            <a:ext cx="3651753" cy="578690"/>
          </a:xfrm>
        </p:spPr>
        <p:txBody>
          <a:bodyPr/>
          <a:lstStyle/>
          <a:p>
            <a:r>
              <a:rPr lang="it-IT" dirty="0"/>
              <a:t>Deployment </a:t>
            </a:r>
            <a:r>
              <a:rPr lang="it-IT" dirty="0" err="1"/>
              <a:t>Diagram</a:t>
            </a:r>
            <a:endParaRPr lang="it-IT" dirty="0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A4FB6DDD-FC5C-3F40-C468-6DA2E9393C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7794" y="94457"/>
            <a:ext cx="8411911" cy="6463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8790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2A922F-D4AE-B4E9-F3ED-A1271E2DF2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0E7CCC0B-20BD-D055-43CB-20D1403E8A1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it-IT" b="1" dirty="0"/>
              <a:t>MyPortfolio - </a:t>
            </a: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Implementazione di una piattaforma Backend + Frontend con architettura API RESTful – Andrea Neri</a:t>
            </a:r>
          </a:p>
          <a:p>
            <a:endParaRPr lang="it-IT" dirty="0"/>
          </a:p>
          <a:p>
            <a:endParaRPr lang="it-IT" dirty="0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69AF486F-23D4-F223-5E07-7267F5857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5868" y="958052"/>
            <a:ext cx="3998263" cy="578690"/>
          </a:xfrm>
        </p:spPr>
        <p:txBody>
          <a:bodyPr/>
          <a:lstStyle/>
          <a:p>
            <a:r>
              <a:rPr lang="it-IT" dirty="0"/>
              <a:t>Use Cases </a:t>
            </a:r>
            <a:r>
              <a:rPr lang="it-IT" dirty="0" err="1"/>
              <a:t>Diagram</a:t>
            </a:r>
            <a:r>
              <a:rPr lang="it-IT" dirty="0"/>
              <a:t> - 1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480C3173-96ED-2626-4997-75FEB0AF07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9428" y="575473"/>
            <a:ext cx="7093987" cy="5507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8149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A32AEE-CD64-09D3-8989-2CAE89E22E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7A833309-A088-2637-AA86-D09A22F9764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it-IT" b="1" dirty="0"/>
              <a:t>MyPortfolio - </a:t>
            </a: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Implementazione di una piattaforma Backend + Frontend con architettura API RESTful – Andrea Neri</a:t>
            </a:r>
          </a:p>
          <a:p>
            <a:endParaRPr lang="it-IT" dirty="0"/>
          </a:p>
          <a:p>
            <a:endParaRPr lang="it-IT" dirty="0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A91F4542-4310-634C-7F37-ACB47785A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5868" y="958052"/>
            <a:ext cx="3998263" cy="578690"/>
          </a:xfrm>
        </p:spPr>
        <p:txBody>
          <a:bodyPr/>
          <a:lstStyle/>
          <a:p>
            <a:r>
              <a:rPr lang="it-IT" dirty="0"/>
              <a:t>Use Cases </a:t>
            </a:r>
            <a:r>
              <a:rPr lang="it-IT" dirty="0" err="1"/>
              <a:t>Diagram</a:t>
            </a:r>
            <a:r>
              <a:rPr lang="it-IT" dirty="0"/>
              <a:t> - 2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622614FB-D12C-7902-313E-53EFDEE63C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9325" y="1536742"/>
            <a:ext cx="7753350" cy="477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6063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179349-19A4-B25F-87D5-C7C96A47CF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8A19B70D-89CD-DCA8-C1BF-5AF3F22E277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it-IT" b="1" dirty="0"/>
              <a:t>MyPortfolio - </a:t>
            </a: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Implementazione di una piattaforma Backend + Frontend con architettura API RESTful – Andrea Neri</a:t>
            </a:r>
          </a:p>
          <a:p>
            <a:endParaRPr lang="it-IT" dirty="0"/>
          </a:p>
          <a:p>
            <a:endParaRPr lang="it-IT" dirty="0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130E5BE4-12BA-2EEE-48AD-6CD126CC0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5868" y="958052"/>
            <a:ext cx="5320131" cy="578690"/>
          </a:xfrm>
        </p:spPr>
        <p:txBody>
          <a:bodyPr/>
          <a:lstStyle/>
          <a:p>
            <a:r>
              <a:rPr lang="it-IT" dirty="0"/>
              <a:t>Struttura package back-end</a:t>
            </a:r>
          </a:p>
        </p:txBody>
      </p:sp>
      <p:pic>
        <p:nvPicPr>
          <p:cNvPr id="8" name="image16.png" descr="Immagine che contiene testo, schermata, Carattere, design&#10;&#10;Descrizione generata automaticamente">
            <a:extLst>
              <a:ext uri="{FF2B5EF4-FFF2-40B4-BE49-F238E27FC236}">
                <a16:creationId xmlns:a16="http://schemas.microsoft.com/office/drawing/2014/main" id="{5D00DEBF-74F2-EC63-2D41-2D667079B369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735408" y="1536742"/>
            <a:ext cx="6721182" cy="473687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0928123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ABE326-9A51-5B7C-1F6E-CE6B9EFA48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E483622-D5BD-B639-C9BE-35E7D9B73D5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it-IT" b="1" dirty="0"/>
              <a:t>MyPortfolio - </a:t>
            </a: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Implementazione di una piattaforma Backend + Frontend con architettura API RESTful – Andrea Neri</a:t>
            </a:r>
          </a:p>
          <a:p>
            <a:endParaRPr lang="it-IT" dirty="0"/>
          </a:p>
          <a:p>
            <a:endParaRPr lang="it-IT" dirty="0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6293401E-4A71-CDFD-DAA2-59AD975E1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5868" y="958052"/>
            <a:ext cx="5981067" cy="578690"/>
          </a:xfrm>
        </p:spPr>
        <p:txBody>
          <a:bodyPr/>
          <a:lstStyle/>
          <a:p>
            <a:r>
              <a:rPr lang="it-IT" dirty="0"/>
              <a:t>Implementazione back-end</a:t>
            </a:r>
          </a:p>
        </p:txBody>
      </p:sp>
      <p:sp>
        <p:nvSpPr>
          <p:cNvPr id="5" name="Segnaposto testo 2">
            <a:extLst>
              <a:ext uri="{FF2B5EF4-FFF2-40B4-BE49-F238E27FC236}">
                <a16:creationId xmlns:a16="http://schemas.microsoft.com/office/drawing/2014/main" id="{8998C08C-CC39-6C2B-FC93-EC4BC27FDB8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7539" y="1420901"/>
            <a:ext cx="5467151" cy="5008775"/>
          </a:xfrm>
        </p:spPr>
        <p:txBody>
          <a:bodyPr/>
          <a:lstStyle/>
          <a:p>
            <a:pPr marL="293688" indent="-285750">
              <a:buFont typeface="Arial" panose="020B0604020202020204" pitchFamily="34" charset="0"/>
              <a:buChar char="•"/>
            </a:pPr>
            <a:r>
              <a:rPr lang="it-IT" sz="1600" dirty="0"/>
              <a:t>Spring Boot 3.3.2.</a:t>
            </a:r>
          </a:p>
          <a:p>
            <a:pPr marL="293688" indent="-285750">
              <a:buFont typeface="Arial" panose="020B0604020202020204" pitchFamily="34" charset="0"/>
              <a:buChar char="•"/>
            </a:pPr>
            <a:r>
              <a:rPr lang="it-IT" sz="1600" dirty="0"/>
              <a:t>IDE Spring Tool Suite 4.21.0.</a:t>
            </a:r>
          </a:p>
          <a:p>
            <a:pPr marL="293688" indent="-285750">
              <a:buFont typeface="Arial" panose="020B0604020202020204" pitchFamily="34" charset="0"/>
              <a:buChar char="•"/>
            </a:pPr>
            <a:r>
              <a:rPr lang="it-IT" sz="1600" dirty="0"/>
              <a:t>Java </a:t>
            </a:r>
            <a:r>
              <a:rPr lang="it-IT" sz="1600" dirty="0" err="1"/>
              <a:t>OpenJDK</a:t>
            </a:r>
            <a:r>
              <a:rPr lang="it-IT" sz="1600" dirty="0"/>
              <a:t> 17.0.9</a:t>
            </a:r>
          </a:p>
          <a:p>
            <a:pPr marL="293688" indent="-285750">
              <a:buFont typeface="Arial" panose="020B0604020202020204" pitchFamily="34" charset="0"/>
              <a:buChar char="•"/>
            </a:pPr>
            <a:r>
              <a:rPr lang="it-IT" sz="1600" dirty="0" err="1"/>
              <a:t>Maven</a:t>
            </a:r>
            <a:r>
              <a:rPr lang="it-IT" sz="1600" dirty="0"/>
              <a:t> 3.9.6</a:t>
            </a:r>
          </a:p>
          <a:p>
            <a:pPr marL="293688" indent="-285750">
              <a:buFont typeface="Arial" panose="020B0604020202020204" pitchFamily="34" charset="0"/>
              <a:buChar char="•"/>
            </a:pPr>
            <a:r>
              <a:rPr lang="it-IT" sz="1600" dirty="0"/>
              <a:t>spring-boot-starter-</a:t>
            </a:r>
            <a:r>
              <a:rPr lang="it-IT" sz="1600" dirty="0" err="1"/>
              <a:t>parent</a:t>
            </a:r>
            <a:r>
              <a:rPr lang="it-IT" sz="1600" dirty="0"/>
              <a:t> 3.24</a:t>
            </a:r>
          </a:p>
          <a:p>
            <a:pPr marL="293688" indent="-285750">
              <a:buFont typeface="Arial" panose="020B0604020202020204" pitchFamily="34" charset="0"/>
              <a:buChar char="•"/>
            </a:pPr>
            <a:r>
              <a:rPr lang="it-IT" sz="1600" dirty="0"/>
              <a:t>spring-boot-starter-data-</a:t>
            </a:r>
            <a:r>
              <a:rPr lang="it-IT" sz="1600" dirty="0" err="1"/>
              <a:t>jdbc</a:t>
            </a:r>
            <a:endParaRPr lang="it-IT" sz="1600" dirty="0"/>
          </a:p>
          <a:p>
            <a:pPr marL="293688" indent="-285750">
              <a:buFont typeface="Arial" panose="020B0604020202020204" pitchFamily="34" charset="0"/>
              <a:buChar char="•"/>
            </a:pPr>
            <a:r>
              <a:rPr lang="it-IT" sz="1600" dirty="0"/>
              <a:t>spring-boot-starter-</a:t>
            </a:r>
            <a:r>
              <a:rPr lang="it-IT" sz="1600" dirty="0" err="1"/>
              <a:t>jpa</a:t>
            </a:r>
            <a:endParaRPr lang="it-IT" sz="1600" dirty="0"/>
          </a:p>
          <a:p>
            <a:pPr marL="293688" indent="-285750">
              <a:buFont typeface="Arial" panose="020B0604020202020204" pitchFamily="34" charset="0"/>
              <a:buChar char="•"/>
            </a:pPr>
            <a:r>
              <a:rPr lang="it-IT" sz="1600" dirty="0"/>
              <a:t>spring-boot-starter-web</a:t>
            </a:r>
          </a:p>
          <a:p>
            <a:pPr marL="293688" indent="-285750">
              <a:buFont typeface="Arial" panose="020B0604020202020204" pitchFamily="34" charset="0"/>
              <a:buChar char="•"/>
            </a:pPr>
            <a:r>
              <a:rPr lang="it-IT" sz="1600" dirty="0"/>
              <a:t>spring-boot-starter-</a:t>
            </a:r>
            <a:r>
              <a:rPr lang="it-IT" sz="1600" dirty="0" err="1"/>
              <a:t>jaxb</a:t>
            </a:r>
            <a:r>
              <a:rPr lang="it-IT" sz="1600" dirty="0"/>
              <a:t>-</a:t>
            </a:r>
            <a:r>
              <a:rPr lang="it-IT" sz="1600" dirty="0" err="1"/>
              <a:t>runtime</a:t>
            </a:r>
            <a:r>
              <a:rPr lang="it-IT" sz="1600" dirty="0"/>
              <a:t> (</a:t>
            </a:r>
            <a:r>
              <a:rPr lang="it-IT" sz="1600" dirty="0" err="1"/>
              <a:t>glassfish</a:t>
            </a:r>
            <a:r>
              <a:rPr lang="it-IT" sz="1600" dirty="0"/>
              <a:t> web server)</a:t>
            </a:r>
          </a:p>
          <a:p>
            <a:pPr marL="293688" indent="-285750">
              <a:buFont typeface="Arial" panose="020B0604020202020204" pitchFamily="34" charset="0"/>
              <a:buChar char="•"/>
            </a:pPr>
            <a:endParaRPr lang="it-IT" sz="1600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2FB9F354-8167-D83C-31C0-DAF92AAEC4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8937" y="-13700"/>
            <a:ext cx="2233063" cy="1935321"/>
          </a:xfrm>
          <a:prstGeom prst="rect">
            <a:avLst/>
          </a:prstGeom>
        </p:spPr>
      </p:pic>
      <p:sp>
        <p:nvSpPr>
          <p:cNvPr id="10" name="Segnaposto testo 2">
            <a:extLst>
              <a:ext uri="{FF2B5EF4-FFF2-40B4-BE49-F238E27FC236}">
                <a16:creationId xmlns:a16="http://schemas.microsoft.com/office/drawing/2014/main" id="{6A40978A-26CD-E33B-72CD-744668CEFEE7}"/>
              </a:ext>
            </a:extLst>
          </p:cNvPr>
          <p:cNvSpPr txBox="1">
            <a:spLocks/>
          </p:cNvSpPr>
          <p:nvPr/>
        </p:nvSpPr>
        <p:spPr>
          <a:xfrm>
            <a:off x="5904232" y="1921621"/>
            <a:ext cx="5553778" cy="4327017"/>
          </a:xfrm>
          <a:prstGeom prst="rect">
            <a:avLst/>
          </a:prstGeom>
        </p:spPr>
        <p:txBody>
          <a:bodyPr/>
          <a:lstStyle>
            <a:lvl1pPr marL="7938" indent="0" algn="l" defTabSz="914354" rtl="0" eaLnBrk="1" latinLnBrk="0" hangingPunct="1">
              <a:lnSpc>
                <a:spcPct val="150000"/>
              </a:lnSpc>
              <a:spcBef>
                <a:spcPts val="1000"/>
              </a:spcBef>
              <a:buFont typeface="Courier New" panose="02070309020205020404" pitchFamily="49" charset="0"/>
              <a:buNone/>
              <a:tabLst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93688" indent="-285750">
              <a:buFont typeface="Arial" panose="020B0604020202020204" pitchFamily="34" charset="0"/>
              <a:buChar char="•"/>
            </a:pPr>
            <a:r>
              <a:rPr lang="it-IT" sz="1600" dirty="0"/>
              <a:t>spring-boot-starter-</a:t>
            </a:r>
            <a:r>
              <a:rPr lang="it-IT" sz="1600" dirty="0" err="1"/>
              <a:t>mariadb</a:t>
            </a:r>
            <a:r>
              <a:rPr lang="it-IT" sz="1600" dirty="0"/>
              <a:t>-java-client</a:t>
            </a:r>
          </a:p>
          <a:p>
            <a:pPr marL="293688" indent="-285750">
              <a:buFont typeface="Arial" panose="020B0604020202020204" pitchFamily="34" charset="0"/>
              <a:buChar char="•"/>
            </a:pPr>
            <a:r>
              <a:rPr lang="it-IT" sz="1600" dirty="0"/>
              <a:t>spring-boot-starter-security</a:t>
            </a:r>
          </a:p>
          <a:p>
            <a:pPr marL="293688" indent="-285750">
              <a:buFont typeface="Arial" panose="020B0604020202020204" pitchFamily="34" charset="0"/>
              <a:buChar char="•"/>
            </a:pPr>
            <a:r>
              <a:rPr lang="it-IT" sz="1600" dirty="0" err="1"/>
              <a:t>jjwt</a:t>
            </a:r>
            <a:r>
              <a:rPr lang="it-IT" sz="1600" dirty="0"/>
              <a:t>-api 0.11.5</a:t>
            </a:r>
          </a:p>
          <a:p>
            <a:pPr marL="293688" indent="-285750">
              <a:buFont typeface="Arial" panose="020B0604020202020204" pitchFamily="34" charset="0"/>
              <a:buChar char="•"/>
            </a:pPr>
            <a:r>
              <a:rPr lang="it-IT" sz="1600" dirty="0" err="1"/>
              <a:t>jjwt-impl</a:t>
            </a:r>
            <a:r>
              <a:rPr lang="it-IT" sz="1600" dirty="0"/>
              <a:t> 0.11.5</a:t>
            </a:r>
          </a:p>
          <a:p>
            <a:pPr marL="293688" indent="-285750">
              <a:buFont typeface="Arial" panose="020B0604020202020204" pitchFamily="34" charset="0"/>
              <a:buChar char="•"/>
            </a:pPr>
            <a:r>
              <a:rPr lang="it-IT" sz="1600" dirty="0" err="1"/>
              <a:t>jjwt-jackson</a:t>
            </a:r>
            <a:r>
              <a:rPr lang="it-IT" sz="1600" dirty="0"/>
              <a:t> 0.11.5</a:t>
            </a:r>
          </a:p>
          <a:p>
            <a:pPr marL="293688" indent="-285750">
              <a:buFont typeface="Arial" panose="020B0604020202020204" pitchFamily="34" charset="0"/>
              <a:buChar char="•"/>
            </a:pPr>
            <a:r>
              <a:rPr lang="it-IT" sz="1600" dirty="0" err="1"/>
              <a:t>javax.servlet</a:t>
            </a:r>
            <a:r>
              <a:rPr lang="it-IT" sz="1600" dirty="0"/>
              <a:t>-api 4.0.1</a:t>
            </a:r>
          </a:p>
          <a:p>
            <a:pPr marL="293688" indent="-285750">
              <a:buFont typeface="Arial" panose="020B0604020202020204" pitchFamily="34" charset="0"/>
              <a:buChar char="•"/>
            </a:pPr>
            <a:r>
              <a:rPr lang="it-IT" sz="1600" dirty="0"/>
              <a:t>Apache Tomcat 10.1.19</a:t>
            </a:r>
          </a:p>
          <a:p>
            <a:pPr marL="293688" indent="-285750">
              <a:buFont typeface="Arial" panose="020B0604020202020204" pitchFamily="34" charset="0"/>
              <a:buChar char="•"/>
            </a:pPr>
            <a:r>
              <a:rPr lang="it-IT" sz="1600" dirty="0"/>
              <a:t>Per i test delle API è stato utilizzato </a:t>
            </a:r>
            <a:r>
              <a:rPr lang="it-IT" sz="1600" dirty="0" err="1"/>
              <a:t>PostMan</a:t>
            </a:r>
            <a:r>
              <a:rPr lang="it-IT" sz="1600" dirty="0"/>
              <a:t> 11.3.2 e </a:t>
            </a:r>
            <a:r>
              <a:rPr lang="it-IT" sz="1600" dirty="0" err="1"/>
              <a:t>Insomnia</a:t>
            </a:r>
            <a:r>
              <a:rPr lang="it-IT" sz="1600" dirty="0"/>
              <a:t> 10.0.0</a:t>
            </a:r>
          </a:p>
          <a:p>
            <a:pPr marL="293688" indent="-285750">
              <a:buFont typeface="Arial" panose="020B0604020202020204" pitchFamily="34" charset="0"/>
              <a:buChar char="•"/>
            </a:pPr>
            <a:endParaRPr lang="it-IT" sz="1600" dirty="0"/>
          </a:p>
        </p:txBody>
      </p:sp>
    </p:spTree>
    <p:extLst>
      <p:ext uri="{BB962C8B-B14F-4D97-AF65-F5344CB8AC3E}">
        <p14:creationId xmlns:p14="http://schemas.microsoft.com/office/powerpoint/2010/main" val="4419317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66927C-4405-8A23-3708-AD3065C4AA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816A2CC0-AA7A-4BD5-86FB-3AE3F96A628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it-IT" b="1" dirty="0"/>
              <a:t>MyPortfolio - </a:t>
            </a: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Implementazione di una piattaforma Backend + Frontend con architettura API RESTful – Andrea Neri</a:t>
            </a:r>
          </a:p>
          <a:p>
            <a:endParaRPr lang="it-IT" dirty="0"/>
          </a:p>
          <a:p>
            <a:endParaRPr lang="it-IT" dirty="0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178990FB-10C2-A5BE-19B0-6C71ADC46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5868" y="958052"/>
            <a:ext cx="6548957" cy="578690"/>
          </a:xfrm>
        </p:spPr>
        <p:txBody>
          <a:bodyPr/>
          <a:lstStyle/>
          <a:p>
            <a:r>
              <a:rPr lang="it-IT" dirty="0"/>
              <a:t>Implementazione back-end (Model 1)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33794E2E-7C0B-6140-D7B3-84B79C1688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1087" y="1536742"/>
            <a:ext cx="5149825" cy="4735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6668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F5F756-C2BA-CEAC-5B54-D1E5FF0DCB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3A9A3517-2E7B-F365-6F05-81967D2F366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it-IT" b="1" dirty="0"/>
              <a:t>MyPortfolio - </a:t>
            </a: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Implementazione di una piattaforma Backend + Frontend con architettura API RESTful – Andrea Neri</a:t>
            </a:r>
          </a:p>
          <a:p>
            <a:endParaRPr lang="it-IT" dirty="0"/>
          </a:p>
          <a:p>
            <a:endParaRPr lang="it-IT" dirty="0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A3171A83-2484-6102-457C-410B74396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5868" y="958052"/>
            <a:ext cx="6731837" cy="578690"/>
          </a:xfrm>
        </p:spPr>
        <p:txBody>
          <a:bodyPr/>
          <a:lstStyle/>
          <a:p>
            <a:r>
              <a:rPr lang="it-IT" dirty="0"/>
              <a:t>Implementazione back-end (Model 2)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C36327F5-F8A2-FDF0-DAA4-1B449ED45B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777" y="2103743"/>
            <a:ext cx="4512730" cy="2650514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EC69D003-F2B3-1A08-8AFA-AD4D291C55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3911" y="2171968"/>
            <a:ext cx="6148256" cy="2514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0069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507EA8-BDF4-8EEF-03CE-FB5C942614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DFB4DBA0-A20B-CDC6-8BC6-86FEF76A6F4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it-IT" b="1" dirty="0"/>
              <a:t>MyPortfolio - </a:t>
            </a: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Implementazione di una piattaforma Backend + Frontend con architettura API RESTful – Andrea Neri</a:t>
            </a:r>
          </a:p>
          <a:p>
            <a:endParaRPr lang="it-IT" dirty="0"/>
          </a:p>
          <a:p>
            <a:endParaRPr lang="it-IT" dirty="0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2365114D-A7D3-A49D-AE15-6E4451BE7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5868" y="958052"/>
            <a:ext cx="9195905" cy="578690"/>
          </a:xfrm>
        </p:spPr>
        <p:txBody>
          <a:bodyPr/>
          <a:lstStyle/>
          <a:p>
            <a:r>
              <a:rPr lang="it-IT" dirty="0"/>
              <a:t>Implementazione back-end (Repository/DAO - 1)</a:t>
            </a:r>
          </a:p>
        </p:txBody>
      </p:sp>
      <p:sp>
        <p:nvSpPr>
          <p:cNvPr id="5" name="Segnaposto testo 2">
            <a:extLst>
              <a:ext uri="{FF2B5EF4-FFF2-40B4-BE49-F238E27FC236}">
                <a16:creationId xmlns:a16="http://schemas.microsoft.com/office/drawing/2014/main" id="{5839A35E-1BEE-5A5A-0C32-D74C7CD4E6F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5052" y="1536742"/>
            <a:ext cx="10981895" cy="3098320"/>
          </a:xfrm>
        </p:spPr>
        <p:txBody>
          <a:bodyPr/>
          <a:lstStyle/>
          <a:p>
            <a:pPr marL="293688" indent="-285750">
              <a:buFont typeface="Arial" panose="020B0604020202020204" pitchFamily="34" charset="0"/>
              <a:buChar char="•"/>
            </a:pPr>
            <a:r>
              <a:rPr lang="it-IT" sz="1600" b="1" dirty="0">
                <a:effectLst/>
                <a:cs typeface="Book Antiqua" panose="02040602050305030304" pitchFamily="18" charset="0"/>
              </a:rPr>
              <a:t>DAO (Data Access Object)</a:t>
            </a:r>
            <a:r>
              <a:rPr lang="it-IT" sz="1600" dirty="0">
                <a:effectLst/>
                <a:cs typeface="Book Antiqua" panose="02040602050305030304" pitchFamily="18" charset="0"/>
              </a:rPr>
              <a:t>, che fornisce un'interfaccia per la persistenza dei dati e per le operazioni di accesso ai dati (come CRUD: Create, Read)</a:t>
            </a:r>
          </a:p>
          <a:p>
            <a:pPr marL="293688" indent="-285750">
              <a:buFont typeface="Arial" panose="020B0604020202020204" pitchFamily="34" charset="0"/>
              <a:buChar char="•"/>
            </a:pPr>
            <a:r>
              <a:rPr lang="it-IT" sz="1600" dirty="0">
                <a:effectLst/>
                <a:cs typeface="Book Antiqua" panose="02040602050305030304" pitchFamily="18" charset="0"/>
              </a:rPr>
              <a:t>L’ambiente Spring mette a disposizione il modulo Spring </a:t>
            </a:r>
            <a:r>
              <a:rPr lang="it-IT" sz="1600" dirty="0"/>
              <a:t>Data</a:t>
            </a:r>
            <a:r>
              <a:rPr lang="it-IT" sz="1600" dirty="0">
                <a:effectLst/>
                <a:cs typeface="Book Antiqua" panose="02040602050305030304" pitchFamily="18" charset="0"/>
              </a:rPr>
              <a:t> che permette di semplificare lo stato di persistenza rimuovendo completamente l’implementazione dei DAO dall’applicazione.</a:t>
            </a:r>
          </a:p>
          <a:p>
            <a:pPr marL="293688" indent="-285750">
              <a:buFont typeface="Arial" panose="020B0604020202020204" pitchFamily="34" charset="0"/>
              <a:buChar char="•"/>
            </a:pPr>
            <a:r>
              <a:rPr lang="it-IT" sz="1600" dirty="0"/>
              <a:t>l’interfaccia DAO deve estendere </a:t>
            </a:r>
            <a:r>
              <a:rPr lang="it-IT" sz="1600" dirty="0" err="1"/>
              <a:t>JpaRepository</a:t>
            </a:r>
            <a:r>
              <a:rPr lang="it-IT" sz="1600" dirty="0"/>
              <a:t> in modo tale che Spring Data creerà automaticamente un’implementazione dotata dei metodi CRUD più rilevanti per l’accesso ai dati.</a:t>
            </a:r>
          </a:p>
          <a:p>
            <a:pPr marL="293688" indent="-285750">
              <a:buFont typeface="Arial" panose="020B0604020202020204" pitchFamily="34" charset="0"/>
              <a:buChar char="•"/>
            </a:pPr>
            <a:r>
              <a:rPr lang="it-IT" sz="1600" dirty="0"/>
              <a:t>Per l’utilizzo basta includere nel pom.xml </a:t>
            </a:r>
            <a:r>
              <a:rPr lang="it-IT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spring-boot-starter-data-</a:t>
            </a:r>
            <a:r>
              <a:rPr lang="it-IT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jpa</a:t>
            </a:r>
            <a:endParaRPr lang="it-IT" sz="1600" dirty="0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90B8E6D4-DA07-D8F9-B571-E54C193620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1850" y="4632107"/>
            <a:ext cx="7688297" cy="1773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989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99D0E0-EEDA-8767-9281-3C3ADF4992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65AF724A-E64F-7038-0936-D5A01DDFFFF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it-IT" b="1" dirty="0"/>
              <a:t>MyPortfolio - </a:t>
            </a: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Implementazione di una piattaforma Backend + Frontend con architettura API RESTful – Andrea Neri</a:t>
            </a:r>
          </a:p>
          <a:p>
            <a:endParaRPr lang="it-IT" dirty="0"/>
          </a:p>
          <a:p>
            <a:endParaRPr lang="it-IT" dirty="0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409DB361-47A3-8078-3672-CEDC190C2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5868" y="958052"/>
            <a:ext cx="9195905" cy="578690"/>
          </a:xfrm>
        </p:spPr>
        <p:txBody>
          <a:bodyPr/>
          <a:lstStyle/>
          <a:p>
            <a:r>
              <a:rPr lang="it-IT" dirty="0"/>
              <a:t>Implementazione back-end (Repository/DAO – 2)</a:t>
            </a:r>
          </a:p>
        </p:txBody>
      </p:sp>
      <p:sp>
        <p:nvSpPr>
          <p:cNvPr id="5" name="Segnaposto testo 2">
            <a:extLst>
              <a:ext uri="{FF2B5EF4-FFF2-40B4-BE49-F238E27FC236}">
                <a16:creationId xmlns:a16="http://schemas.microsoft.com/office/drawing/2014/main" id="{872DA022-811F-3D98-5277-B5200B291FF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5052" y="1536742"/>
            <a:ext cx="10981895" cy="2120858"/>
          </a:xfrm>
        </p:spPr>
        <p:txBody>
          <a:bodyPr/>
          <a:lstStyle/>
          <a:p>
            <a:r>
              <a:rPr lang="it-IT" sz="1600" dirty="0"/>
              <a:t>La classe </a:t>
            </a:r>
            <a:r>
              <a:rPr lang="it-IT" sz="1600" dirty="0" err="1"/>
              <a:t>org.springframework.data.jpa.repository.JpaRepository</a:t>
            </a:r>
            <a:r>
              <a:rPr lang="it-IT" sz="1600" dirty="0"/>
              <a:t> è una delle interfacce di Spring Data JPA che fornisce un'implementazione generica del pattern Repository. Questa interfaccia estende altre interfacce più semplici come </a:t>
            </a:r>
            <a:r>
              <a:rPr lang="it-IT" sz="1600" dirty="0" err="1"/>
              <a:t>CrudRepository</a:t>
            </a:r>
            <a:r>
              <a:rPr lang="it-IT" sz="1600" dirty="0"/>
              <a:t> e </a:t>
            </a:r>
            <a:r>
              <a:rPr lang="it-IT" sz="1600" dirty="0" err="1"/>
              <a:t>PagingAndSortingRepository</a:t>
            </a:r>
            <a:r>
              <a:rPr lang="it-IT" sz="1600" dirty="0"/>
              <a:t>. Grazie ad essa è possibile effettuare operazioni di persistenza senza scrivere codice SQL o implementare manualmente le query.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EF7CA7A0-A8CD-E7F2-0843-ACCC30BB240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6001" t="9223"/>
          <a:stretch/>
        </p:blipFill>
        <p:spPr>
          <a:xfrm>
            <a:off x="1418896" y="3657599"/>
            <a:ext cx="9992053" cy="951115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DC976776-1216-98A1-C449-9674B16389EB}"/>
              </a:ext>
            </a:extLst>
          </p:cNvPr>
          <p:cNvSpPr txBox="1"/>
          <p:nvPr/>
        </p:nvSpPr>
        <p:spPr>
          <a:xfrm>
            <a:off x="631441" y="5018629"/>
            <a:ext cx="951500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/>
              <a:t>Dove: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/>
              <a:t>T</a:t>
            </a:r>
            <a:r>
              <a:rPr lang="it-IT" dirty="0"/>
              <a:t>: rappresenta il tipo dell'entità (model) che vogliamo gestire.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/>
              <a:t>ID</a:t>
            </a:r>
            <a:r>
              <a:rPr lang="it-IT" dirty="0"/>
              <a:t>: rappresenta il tipo dell'identificatore primario dell'entità (ad esempio, Long).</a:t>
            </a:r>
          </a:p>
        </p:txBody>
      </p:sp>
    </p:spTree>
    <p:extLst>
      <p:ext uri="{BB962C8B-B14F-4D97-AF65-F5344CB8AC3E}">
        <p14:creationId xmlns:p14="http://schemas.microsoft.com/office/powerpoint/2010/main" val="33668021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8FA708-A392-72C7-DC08-4A87E1B328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1F524FDC-853E-D788-A8D4-7397DB9E731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it-IT" b="1" dirty="0"/>
              <a:t>MyPortfolio - </a:t>
            </a: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Implementazione di una piattaforma Backend + Frontend con architettura API RESTful – Andrea Neri</a:t>
            </a:r>
          </a:p>
          <a:p>
            <a:endParaRPr lang="it-IT" dirty="0"/>
          </a:p>
          <a:p>
            <a:endParaRPr lang="it-IT" dirty="0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5772C95A-DF64-B4AD-3CDA-07FE062F1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5868" y="958052"/>
            <a:ext cx="9195905" cy="578690"/>
          </a:xfrm>
        </p:spPr>
        <p:txBody>
          <a:bodyPr/>
          <a:lstStyle/>
          <a:p>
            <a:r>
              <a:rPr lang="it-IT" dirty="0"/>
              <a:t>Implementazione back-end (Repository/DAO – 3)</a:t>
            </a:r>
          </a:p>
        </p:txBody>
      </p:sp>
      <p:sp>
        <p:nvSpPr>
          <p:cNvPr id="5" name="Segnaposto testo 2">
            <a:extLst>
              <a:ext uri="{FF2B5EF4-FFF2-40B4-BE49-F238E27FC236}">
                <a16:creationId xmlns:a16="http://schemas.microsoft.com/office/drawing/2014/main" id="{FAA8DC40-FCAC-84AA-9543-6EA76C17E86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5052" y="1778887"/>
            <a:ext cx="10981895" cy="3981189"/>
          </a:xfrm>
        </p:spPr>
        <p:txBody>
          <a:bodyPr/>
          <a:lstStyle/>
          <a:p>
            <a:pPr marL="293688" indent="-285750">
              <a:buFont typeface="Arial" panose="020B0604020202020204" pitchFamily="34" charset="0"/>
              <a:buChar char="•"/>
            </a:pPr>
            <a:r>
              <a:rPr lang="it-IT" i="1" dirty="0" err="1"/>
              <a:t>JpaRepository</a:t>
            </a:r>
            <a:r>
              <a:rPr lang="it-IT" dirty="0"/>
              <a:t> dispone di alcuni metodi CRUD, ma offre anche la possibilità di scrivere query in linguaggio JPQL e l’uso del modulo Query Method: consente di definire metodi di query nel repository semplicemente dichiarando il nome del metodo secondo una convenzione specifica, senza dover scrivere implementazione.</a:t>
            </a:r>
          </a:p>
          <a:p>
            <a:pPr marL="293688" indent="-285750">
              <a:buFont typeface="Arial" panose="020B0604020202020204" pitchFamily="34" charset="0"/>
              <a:buChar char="•"/>
            </a:pPr>
            <a:r>
              <a:rPr lang="it-IT" dirty="0"/>
              <a:t>Per impostazione predefinita, i metodi ereditati da </a:t>
            </a:r>
            <a:r>
              <a:rPr lang="it-IT" i="1" dirty="0" err="1"/>
              <a:t>crudrepository</a:t>
            </a:r>
            <a:r>
              <a:rPr lang="it-IT" dirty="0"/>
              <a:t> hanno la seguente configurazione:</a:t>
            </a:r>
          </a:p>
          <a:p>
            <a:pPr marL="971516" lvl="1" indent="-285750">
              <a:buFont typeface="Arial" panose="020B0604020202020204" pitchFamily="34" charset="0"/>
              <a:buChar char="•"/>
            </a:pPr>
            <a:r>
              <a:rPr lang="it-IT" dirty="0"/>
              <a:t>i metodi di lettura (come </a:t>
            </a:r>
            <a:r>
              <a:rPr lang="it-IT" i="1" dirty="0" err="1"/>
              <a:t>findbyid</a:t>
            </a:r>
            <a:r>
              <a:rPr lang="it-IT" dirty="0"/>
              <a:t>, </a:t>
            </a:r>
            <a:r>
              <a:rPr lang="it-IT" i="1" dirty="0" err="1"/>
              <a:t>findall</a:t>
            </a:r>
            <a:r>
              <a:rPr lang="it-IT" dirty="0"/>
              <a:t>, etc.) sono considerati Read-</a:t>
            </a:r>
            <a:r>
              <a:rPr lang="it-IT" dirty="0" err="1"/>
              <a:t>Only</a:t>
            </a:r>
            <a:endParaRPr lang="it-IT" dirty="0"/>
          </a:p>
          <a:p>
            <a:pPr marL="971516" lvl="1" indent="-285750">
              <a:buFont typeface="Arial" panose="020B0604020202020204" pitchFamily="34" charset="0"/>
              <a:buChar char="•"/>
            </a:pPr>
            <a:r>
              <a:rPr lang="it-IT" dirty="0"/>
              <a:t>i metodi di scrittura (come </a:t>
            </a:r>
            <a:r>
              <a:rPr lang="it-IT" i="1" dirty="0" err="1"/>
              <a:t>save</a:t>
            </a:r>
            <a:r>
              <a:rPr lang="it-IT" dirty="0"/>
              <a:t>, </a:t>
            </a:r>
            <a:r>
              <a:rPr lang="it-IT" i="1" dirty="0"/>
              <a:t>delete</a:t>
            </a:r>
            <a:r>
              <a:rPr lang="it-IT" dirty="0"/>
              <a:t>, </a:t>
            </a:r>
            <a:r>
              <a:rPr lang="it-IT" i="1" dirty="0" err="1"/>
              <a:t>deletebyid</a:t>
            </a:r>
            <a:r>
              <a:rPr lang="it-IT" dirty="0"/>
              <a:t>, etc.) sono transazionali: le operazioni di scrittura vengono eseguite all'interno di una transazione</a:t>
            </a:r>
          </a:p>
        </p:txBody>
      </p:sp>
    </p:spTree>
    <p:extLst>
      <p:ext uri="{BB962C8B-B14F-4D97-AF65-F5344CB8AC3E}">
        <p14:creationId xmlns:p14="http://schemas.microsoft.com/office/powerpoint/2010/main" val="2986717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B418667C-E371-C146-8675-36A22A3BDD5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it-IT" b="1" dirty="0"/>
              <a:t>MyPortfolio - </a:t>
            </a: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Implementazione di una piattaforma Backend + Frontend con architettura API RESTful – Andrea Neri</a:t>
            </a:r>
          </a:p>
          <a:p>
            <a:endParaRPr lang="it-IT" dirty="0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898D2A38-2F27-3044-8ABF-A7E3F2A84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Indice</a:t>
            </a:r>
          </a:p>
        </p:txBody>
      </p:sp>
      <p:sp>
        <p:nvSpPr>
          <p:cNvPr id="8" name="Segnaposto testo 2">
            <a:extLst>
              <a:ext uri="{FF2B5EF4-FFF2-40B4-BE49-F238E27FC236}">
                <a16:creationId xmlns:a16="http://schemas.microsoft.com/office/drawing/2014/main" id="{4B1FCDE7-EB5F-85FC-C0AB-53A8F215D7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75869" y="1569873"/>
            <a:ext cx="4694766" cy="4470050"/>
          </a:xfrm>
        </p:spPr>
        <p:txBody>
          <a:bodyPr/>
          <a:lstStyle/>
          <a:p>
            <a:pPr marL="293688" indent="-285750">
              <a:buFont typeface="Arial" panose="020B0604020202020204" pitchFamily="34" charset="0"/>
              <a:buChar char="•"/>
            </a:pPr>
            <a:r>
              <a:rPr lang="it-IT" dirty="0"/>
              <a:t>Introduzione</a:t>
            </a:r>
          </a:p>
          <a:p>
            <a:pPr marL="293688" indent="-285750">
              <a:buFont typeface="Arial" panose="020B0604020202020204" pitchFamily="34" charset="0"/>
              <a:buChar char="•"/>
            </a:pPr>
            <a:r>
              <a:rPr lang="it-IT" dirty="0"/>
              <a:t>Obiettivi</a:t>
            </a:r>
          </a:p>
          <a:p>
            <a:pPr marL="293688" indent="-285750">
              <a:buFont typeface="Arial" panose="020B0604020202020204" pitchFamily="34" charset="0"/>
              <a:buChar char="•"/>
            </a:pPr>
            <a:r>
              <a:rPr lang="it-IT" dirty="0"/>
              <a:t>Requisiti</a:t>
            </a:r>
          </a:p>
          <a:p>
            <a:pPr marL="293688" indent="-285750">
              <a:buFont typeface="Arial" panose="020B0604020202020204" pitchFamily="34" charset="0"/>
              <a:buChar char="•"/>
            </a:pPr>
            <a:r>
              <a:rPr lang="it-IT" dirty="0"/>
              <a:t>Analisi del Domain Model</a:t>
            </a:r>
          </a:p>
          <a:p>
            <a:pPr marL="293688" indent="-285750">
              <a:buFont typeface="Arial" panose="020B0604020202020204" pitchFamily="34" charset="0"/>
              <a:buChar char="•"/>
            </a:pPr>
            <a:r>
              <a:rPr lang="it-IT" dirty="0"/>
              <a:t>Implementazione Back-End</a:t>
            </a:r>
          </a:p>
          <a:p>
            <a:pPr marL="971516" lvl="1" indent="-285750">
              <a:buFont typeface="Arial" panose="020B0604020202020204" pitchFamily="34" charset="0"/>
              <a:buChar char="•"/>
            </a:pPr>
            <a:r>
              <a:rPr lang="it-IT" dirty="0"/>
              <a:t>Deployment </a:t>
            </a:r>
            <a:r>
              <a:rPr lang="it-IT" dirty="0" err="1"/>
              <a:t>Diagram</a:t>
            </a:r>
            <a:endParaRPr lang="it-IT" dirty="0"/>
          </a:p>
          <a:p>
            <a:pPr marL="971516" lvl="1" indent="-285750">
              <a:buFont typeface="Arial" panose="020B0604020202020204" pitchFamily="34" charset="0"/>
              <a:buChar char="•"/>
            </a:pPr>
            <a:r>
              <a:rPr lang="it-IT" dirty="0"/>
              <a:t>Model – DAO</a:t>
            </a:r>
          </a:p>
          <a:p>
            <a:pPr marL="971516" lvl="1" indent="-285750">
              <a:buFont typeface="Arial" panose="020B0604020202020204" pitchFamily="34" charset="0"/>
              <a:buChar char="•"/>
            </a:pPr>
            <a:r>
              <a:rPr lang="it-IT" dirty="0"/>
              <a:t>DTO</a:t>
            </a:r>
          </a:p>
          <a:p>
            <a:pPr marL="971516" lvl="1" indent="-285750">
              <a:buFont typeface="Arial" panose="020B0604020202020204" pitchFamily="34" charset="0"/>
              <a:buChar char="•"/>
            </a:pPr>
            <a:r>
              <a:rPr lang="it-IT" dirty="0"/>
              <a:t>Repository</a:t>
            </a:r>
          </a:p>
          <a:p>
            <a:pPr marL="971516" lvl="1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93688" indent="-285750">
              <a:buFont typeface="Arial" panose="020B0604020202020204" pitchFamily="34" charset="0"/>
              <a:buChar char="•"/>
            </a:pPr>
            <a:endParaRPr lang="it-IT" dirty="0"/>
          </a:p>
        </p:txBody>
      </p:sp>
      <p:sp>
        <p:nvSpPr>
          <p:cNvPr id="9" name="Segnaposto testo 2">
            <a:extLst>
              <a:ext uri="{FF2B5EF4-FFF2-40B4-BE49-F238E27FC236}">
                <a16:creationId xmlns:a16="http://schemas.microsoft.com/office/drawing/2014/main" id="{0B97FFFC-8CCC-AB40-8370-1C80205DE97C}"/>
              </a:ext>
            </a:extLst>
          </p:cNvPr>
          <p:cNvSpPr txBox="1">
            <a:spLocks/>
          </p:cNvSpPr>
          <p:nvPr/>
        </p:nvSpPr>
        <p:spPr>
          <a:xfrm>
            <a:off x="6096000" y="1449499"/>
            <a:ext cx="5486401" cy="4470050"/>
          </a:xfrm>
          <a:prstGeom prst="rect">
            <a:avLst/>
          </a:prstGeom>
        </p:spPr>
        <p:txBody>
          <a:bodyPr/>
          <a:lstStyle>
            <a:lvl1pPr marL="7938" indent="0" algn="l" defTabSz="914354" rtl="0" eaLnBrk="1" latinLnBrk="0" hangingPunct="1">
              <a:lnSpc>
                <a:spcPct val="150000"/>
              </a:lnSpc>
              <a:spcBef>
                <a:spcPts val="1000"/>
              </a:spcBef>
              <a:buFont typeface="Courier New" panose="02070309020205020404" pitchFamily="49" charset="0"/>
              <a:buNone/>
              <a:tabLst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0838" indent="-342900">
              <a:buFont typeface="Arial" panose="020B0604020202020204" pitchFamily="34" charset="0"/>
              <a:buChar char="•"/>
            </a:pPr>
            <a:r>
              <a:rPr lang="it-IT" dirty="0"/>
              <a:t>Gestione copyright delle immagini</a:t>
            </a:r>
          </a:p>
          <a:p>
            <a:pPr marL="293688" indent="-285750">
              <a:buFont typeface="Arial" panose="020B0604020202020204" pitchFamily="34" charset="0"/>
              <a:buChar char="•"/>
            </a:pPr>
            <a:r>
              <a:rPr lang="it-IT" dirty="0"/>
              <a:t>API Security</a:t>
            </a:r>
          </a:p>
          <a:p>
            <a:pPr marL="293688" indent="-285750">
              <a:buFont typeface="Arial" panose="020B0604020202020204" pitchFamily="34" charset="0"/>
              <a:buChar char="•"/>
            </a:pPr>
            <a:r>
              <a:rPr lang="it-IT" dirty="0"/>
              <a:t>Implementazione front-end</a:t>
            </a:r>
          </a:p>
          <a:p>
            <a:pPr marL="293688" indent="-285750">
              <a:buFont typeface="Arial" panose="020B0604020202020204" pitchFamily="34" charset="0"/>
              <a:buChar char="•"/>
            </a:pPr>
            <a:r>
              <a:rPr lang="it-IT" dirty="0"/>
              <a:t>Sezione Shop</a:t>
            </a:r>
          </a:p>
          <a:p>
            <a:pPr marL="971516" lvl="1" indent="-285750">
              <a:buFont typeface="Arial" panose="020B0604020202020204" pitchFamily="34" charset="0"/>
              <a:buChar char="•"/>
            </a:pPr>
            <a:r>
              <a:rPr lang="it-IT" dirty="0"/>
              <a:t>Blockchain</a:t>
            </a:r>
          </a:p>
        </p:txBody>
      </p:sp>
    </p:spTree>
    <p:extLst>
      <p:ext uri="{BB962C8B-B14F-4D97-AF65-F5344CB8AC3E}">
        <p14:creationId xmlns:p14="http://schemas.microsoft.com/office/powerpoint/2010/main" val="8982224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84AE39-14BA-786D-BB69-A11471077D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033BBE7F-925D-BAB0-A958-6CB8BDA40AC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it-IT" b="1" dirty="0"/>
              <a:t>MyPortfolio - </a:t>
            </a: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Implementazione di una piattaforma Backend + Frontend con architettura API RESTful – Andrea Neri</a:t>
            </a:r>
          </a:p>
          <a:p>
            <a:endParaRPr lang="it-IT" dirty="0"/>
          </a:p>
          <a:p>
            <a:endParaRPr lang="it-IT" dirty="0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367635E0-BDDC-6B01-E34A-43FBCBA98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5868" y="958052"/>
            <a:ext cx="10291525" cy="578690"/>
          </a:xfrm>
        </p:spPr>
        <p:txBody>
          <a:bodyPr/>
          <a:lstStyle/>
          <a:p>
            <a:r>
              <a:rPr lang="it-IT" dirty="0"/>
              <a:t>Implementazione back-end (Metodi CRUD inclusi)</a:t>
            </a:r>
          </a:p>
        </p:txBody>
      </p:sp>
      <p:sp>
        <p:nvSpPr>
          <p:cNvPr id="5" name="Segnaposto testo 2">
            <a:extLst>
              <a:ext uri="{FF2B5EF4-FFF2-40B4-BE49-F238E27FC236}">
                <a16:creationId xmlns:a16="http://schemas.microsoft.com/office/drawing/2014/main" id="{5B5CEE9A-B767-D75D-9BBA-472062D9DED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5052" y="1778887"/>
            <a:ext cx="10981895" cy="4121061"/>
          </a:xfrm>
        </p:spPr>
        <p:txBody>
          <a:bodyPr/>
          <a:lstStyle/>
          <a:p>
            <a:pPr marL="293688" indent="-285750">
              <a:buFont typeface="Arial" panose="020B0604020202020204" pitchFamily="34" charset="0"/>
              <a:buChar char="•"/>
            </a:pPr>
            <a:r>
              <a:rPr lang="it-IT" dirty="0"/>
              <a:t>CRUD Repository: Spring Data JPA fornisce metodi già pronti per le operazioni CRUD (Create, Read, Update, Delete) attraverso interfacce come </a:t>
            </a:r>
            <a:r>
              <a:rPr lang="it-IT" i="1" dirty="0" err="1"/>
              <a:t>CrudRepository</a:t>
            </a:r>
            <a:r>
              <a:rPr lang="it-IT" dirty="0"/>
              <a:t>, </a:t>
            </a:r>
            <a:r>
              <a:rPr lang="it-IT" i="1" dirty="0" err="1"/>
              <a:t>PagingAndSortingRepository</a:t>
            </a:r>
            <a:r>
              <a:rPr lang="it-IT" dirty="0"/>
              <a:t>, e </a:t>
            </a:r>
            <a:r>
              <a:rPr lang="it-IT" i="1" dirty="0" err="1"/>
              <a:t>JpaRepository</a:t>
            </a:r>
            <a:r>
              <a:rPr lang="it-IT" dirty="0"/>
              <a:t>.</a:t>
            </a:r>
          </a:p>
          <a:p>
            <a:pPr marL="293688" indent="-285750">
              <a:buFont typeface="Arial" panose="020B0604020202020204" pitchFamily="34" charset="0"/>
              <a:buChar char="•"/>
            </a:pPr>
            <a:r>
              <a:rPr lang="it-IT" dirty="0"/>
              <a:t>Metodi CRUD comuni:</a:t>
            </a:r>
          </a:p>
          <a:p>
            <a:pPr marL="971516" lvl="1" indent="-285750">
              <a:buFont typeface="Arial" panose="020B0604020202020204" pitchFamily="34" charset="0"/>
              <a:buChar char="•"/>
            </a:pPr>
            <a:r>
              <a:rPr lang="it-IT" i="1" dirty="0" err="1"/>
              <a:t>deleteById</a:t>
            </a:r>
            <a:r>
              <a:rPr lang="it-IT" dirty="0"/>
              <a:t>: Elimina un'entità dal database tramite il suo ID</a:t>
            </a:r>
          </a:p>
          <a:p>
            <a:pPr marL="971516" lvl="1" indent="-285750">
              <a:buFont typeface="Arial" panose="020B0604020202020204" pitchFamily="34" charset="0"/>
              <a:buChar char="•"/>
            </a:pPr>
            <a:r>
              <a:rPr lang="it-IT" i="1" dirty="0" err="1"/>
              <a:t>existsById</a:t>
            </a:r>
            <a:r>
              <a:rPr lang="it-IT" dirty="0"/>
              <a:t>: Verifica l'esistenza di un'entità tramite </a:t>
            </a:r>
          </a:p>
          <a:p>
            <a:pPr marL="971516" lvl="1" indent="-285750">
              <a:buFont typeface="Arial" panose="020B0604020202020204" pitchFamily="34" charset="0"/>
              <a:buChar char="•"/>
            </a:pPr>
            <a:r>
              <a:rPr lang="it-IT" i="1" dirty="0" err="1"/>
              <a:t>findById</a:t>
            </a:r>
            <a:r>
              <a:rPr lang="it-IT" dirty="0"/>
              <a:t>: Cerca un'entità per ID</a:t>
            </a:r>
          </a:p>
          <a:p>
            <a:pPr marL="971516" lvl="1" indent="-285750">
              <a:buFont typeface="Arial" panose="020B0604020202020204" pitchFamily="34" charset="0"/>
              <a:buChar char="•"/>
            </a:pPr>
            <a:r>
              <a:rPr lang="it-IT" i="1" dirty="0" err="1"/>
              <a:t>save</a:t>
            </a:r>
            <a:r>
              <a:rPr lang="it-IT" dirty="0"/>
              <a:t>: Salva o aggiorna un'entità</a:t>
            </a:r>
          </a:p>
          <a:p>
            <a:pPr marL="971516" lvl="1" indent="-285750">
              <a:buFont typeface="Arial" panose="020B0604020202020204" pitchFamily="34" charset="0"/>
              <a:buChar char="•"/>
            </a:pPr>
            <a:r>
              <a:rPr lang="it-IT" i="1" dirty="0" err="1"/>
              <a:t>findAll</a:t>
            </a:r>
            <a:r>
              <a:rPr lang="it-IT" dirty="0"/>
              <a:t>: Restituisce tutte le entità</a:t>
            </a:r>
          </a:p>
          <a:p>
            <a:pPr marL="971516" lvl="1" indent="-285750">
              <a:buFont typeface="Arial" panose="020B0604020202020204" pitchFamily="34" charset="0"/>
              <a:buChar char="•"/>
            </a:pPr>
            <a:r>
              <a:rPr lang="it-IT" i="1" dirty="0" err="1"/>
              <a:t>count</a:t>
            </a:r>
            <a:r>
              <a:rPr lang="it-IT" dirty="0"/>
              <a:t>: Conta il numero totale di entità</a:t>
            </a:r>
          </a:p>
          <a:p>
            <a:pPr marL="971516" lvl="1" indent="-285750">
              <a:buFont typeface="Arial" panose="020B0604020202020204" pitchFamily="34" charset="0"/>
              <a:buChar char="•"/>
            </a:pPr>
            <a:r>
              <a:rPr lang="it-IT" i="1" dirty="0" err="1"/>
              <a:t>exists</a:t>
            </a:r>
            <a:r>
              <a:rPr lang="it-IT" dirty="0"/>
              <a:t>: Controlla l'esistenza di un'entità.</a:t>
            </a:r>
          </a:p>
        </p:txBody>
      </p:sp>
    </p:spTree>
    <p:extLst>
      <p:ext uri="{BB962C8B-B14F-4D97-AF65-F5344CB8AC3E}">
        <p14:creationId xmlns:p14="http://schemas.microsoft.com/office/powerpoint/2010/main" val="39556702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FAEEB3-238C-D0E0-B9A4-0ECF0F0242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42EE3122-B26C-D464-BD58-8EB9A81EE4B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it-IT" b="1" dirty="0"/>
              <a:t>MyPortfolio - </a:t>
            </a: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Implementazione di una piattaforma Backend + Frontend con architettura API RESTful – Andrea Neri</a:t>
            </a:r>
          </a:p>
          <a:p>
            <a:endParaRPr lang="it-IT" dirty="0"/>
          </a:p>
          <a:p>
            <a:endParaRPr lang="it-IT" dirty="0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24A37BD6-CFD3-8902-D20B-4DB156EEC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5868" y="958052"/>
            <a:ext cx="10291525" cy="578690"/>
          </a:xfrm>
        </p:spPr>
        <p:txBody>
          <a:bodyPr/>
          <a:lstStyle/>
          <a:p>
            <a:r>
              <a:rPr lang="it-IT" dirty="0"/>
              <a:t>Implementazione back-end (Query Methods)</a:t>
            </a:r>
          </a:p>
        </p:txBody>
      </p:sp>
      <p:sp>
        <p:nvSpPr>
          <p:cNvPr id="5" name="Segnaposto testo 2">
            <a:extLst>
              <a:ext uri="{FF2B5EF4-FFF2-40B4-BE49-F238E27FC236}">
                <a16:creationId xmlns:a16="http://schemas.microsoft.com/office/drawing/2014/main" id="{B23146F0-3C8F-7C6B-6386-43C5B3EE1A1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5052" y="1778887"/>
            <a:ext cx="10981895" cy="4121061"/>
          </a:xfrm>
        </p:spPr>
        <p:txBody>
          <a:bodyPr/>
          <a:lstStyle/>
          <a:p>
            <a:pPr marL="293688" indent="-285750">
              <a:buFont typeface="Arial" panose="020B0604020202020204" pitchFamily="34" charset="0"/>
              <a:buChar char="•"/>
            </a:pPr>
            <a:r>
              <a:rPr lang="it-IT" dirty="0"/>
              <a:t>Query Methods: Metodi che eseguono query SQL automaticamente basati su convenzioni nei nomi. Non è necessario scrivere manualmente query SQL o JPQL</a:t>
            </a:r>
          </a:p>
          <a:p>
            <a:pPr marL="293688" indent="-285750">
              <a:buFont typeface="Arial" panose="020B0604020202020204" pitchFamily="34" charset="0"/>
              <a:buChar char="•"/>
            </a:pPr>
            <a:r>
              <a:rPr lang="it-IT" dirty="0"/>
              <a:t>Keyword supportate: </a:t>
            </a:r>
          </a:p>
          <a:p>
            <a:pPr marL="971516" lvl="1" indent="-285750">
              <a:buFont typeface="Arial" panose="020B0604020202020204" pitchFamily="34" charset="0"/>
              <a:buChar char="•"/>
            </a:pPr>
            <a:r>
              <a:rPr lang="it-IT" dirty="0"/>
              <a:t>Per la selezione/conteggio: </a:t>
            </a:r>
            <a:r>
              <a:rPr lang="it-IT" i="1" dirty="0" err="1"/>
              <a:t>findBy</a:t>
            </a:r>
            <a:r>
              <a:rPr lang="it-IT" dirty="0"/>
              <a:t>, </a:t>
            </a:r>
            <a:r>
              <a:rPr lang="it-IT" i="1" dirty="0" err="1"/>
              <a:t>countBy</a:t>
            </a:r>
            <a:r>
              <a:rPr lang="it-IT" dirty="0"/>
              <a:t>, </a:t>
            </a:r>
            <a:r>
              <a:rPr lang="it-IT" i="1" dirty="0" err="1"/>
              <a:t>deleteBy</a:t>
            </a:r>
            <a:r>
              <a:rPr lang="it-IT" dirty="0"/>
              <a:t>, </a:t>
            </a:r>
            <a:r>
              <a:rPr lang="it-IT" i="1" dirty="0" err="1"/>
              <a:t>existsBy</a:t>
            </a:r>
            <a:endParaRPr lang="it-IT" i="1" dirty="0"/>
          </a:p>
          <a:p>
            <a:pPr marL="971516" lvl="1" indent="-285750">
              <a:buFont typeface="Arial" panose="020B0604020202020204" pitchFamily="34" charset="0"/>
              <a:buChar char="•"/>
            </a:pPr>
            <a:r>
              <a:rPr lang="it-IT" dirty="0"/>
              <a:t>Per concatenare combinazioni logiche e confronti: </a:t>
            </a:r>
            <a:r>
              <a:rPr lang="it-IT" i="1" dirty="0"/>
              <a:t>And</a:t>
            </a:r>
            <a:r>
              <a:rPr lang="it-IT" dirty="0"/>
              <a:t>, </a:t>
            </a:r>
            <a:r>
              <a:rPr lang="it-IT" i="1" dirty="0"/>
              <a:t>Or</a:t>
            </a:r>
            <a:endParaRPr lang="it-IT" dirty="0"/>
          </a:p>
          <a:p>
            <a:pPr marL="971516" lvl="1" indent="-285750">
              <a:buFont typeface="Arial" panose="020B0604020202020204" pitchFamily="34" charset="0"/>
              <a:buChar char="•"/>
            </a:pPr>
            <a:r>
              <a:rPr lang="it-IT" dirty="0"/>
              <a:t>Per confronti numerici e pattern: </a:t>
            </a:r>
            <a:r>
              <a:rPr lang="it-IT" i="1" dirty="0" err="1"/>
              <a:t>GreaterThan</a:t>
            </a:r>
            <a:r>
              <a:rPr lang="it-IT" dirty="0"/>
              <a:t>, </a:t>
            </a:r>
            <a:r>
              <a:rPr lang="it-IT" i="1" dirty="0" err="1"/>
              <a:t>LessThan</a:t>
            </a:r>
            <a:r>
              <a:rPr lang="it-IT" dirty="0"/>
              <a:t>, </a:t>
            </a:r>
            <a:r>
              <a:rPr lang="it-IT" i="1" dirty="0" err="1"/>
              <a:t>Between</a:t>
            </a:r>
            <a:r>
              <a:rPr lang="it-IT" dirty="0"/>
              <a:t>, </a:t>
            </a:r>
            <a:r>
              <a:rPr lang="it-IT" i="1" dirty="0"/>
              <a:t>Like</a:t>
            </a:r>
            <a:r>
              <a:rPr lang="it-IT" dirty="0"/>
              <a:t>, </a:t>
            </a:r>
            <a:r>
              <a:rPr lang="it-IT" i="1" dirty="0"/>
              <a:t>In</a:t>
            </a:r>
          </a:p>
          <a:p>
            <a:pPr marL="971516" lvl="1" indent="-285750">
              <a:buFont typeface="Arial" panose="020B0604020202020204" pitchFamily="34" charset="0"/>
              <a:buChar char="•"/>
            </a:pPr>
            <a:r>
              <a:rPr lang="it-IT" dirty="0"/>
              <a:t>Per ordinare i risultati: </a:t>
            </a:r>
            <a:r>
              <a:rPr lang="it-IT" i="1" dirty="0" err="1"/>
              <a:t>OrderBy</a:t>
            </a:r>
            <a:endParaRPr lang="it-IT" i="1" dirty="0"/>
          </a:p>
          <a:p>
            <a:pPr marL="293688" indent="-285750">
              <a:buFont typeface="Arial" panose="020B0604020202020204" pitchFamily="34" charset="0"/>
              <a:buChar char="•"/>
            </a:pPr>
            <a:r>
              <a:rPr lang="it-IT" dirty="0"/>
              <a:t> I Query Methods sono ideali per query semplici e comuni, in alternativa è possibile utilizzare l'annotazione @Query per scrivere query JPQL o SQL personalizzate</a:t>
            </a:r>
          </a:p>
        </p:txBody>
      </p:sp>
    </p:spTree>
    <p:extLst>
      <p:ext uri="{BB962C8B-B14F-4D97-AF65-F5344CB8AC3E}">
        <p14:creationId xmlns:p14="http://schemas.microsoft.com/office/powerpoint/2010/main" val="40861508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2B8750-4E1A-20BE-3B35-E7E4BF8113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F6D16B00-4611-F7A3-354F-78C9283ABC0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it-IT" b="1" dirty="0"/>
              <a:t>MyPortfolio - </a:t>
            </a: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Implementazione di una piattaforma Backend + Frontend con architettura API RESTful – Andrea Neri</a:t>
            </a:r>
          </a:p>
          <a:p>
            <a:endParaRPr lang="it-IT" dirty="0"/>
          </a:p>
          <a:p>
            <a:endParaRPr lang="it-IT" dirty="0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1CC9914A-7C8F-8687-5109-7CEF60B80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5868" y="958052"/>
            <a:ext cx="10291525" cy="578690"/>
          </a:xfrm>
        </p:spPr>
        <p:txBody>
          <a:bodyPr/>
          <a:lstStyle/>
          <a:p>
            <a:r>
              <a:rPr lang="it-IT" dirty="0"/>
              <a:t>Implementazione back-end (</a:t>
            </a:r>
            <a:r>
              <a:rPr lang="it-IT" dirty="0" err="1"/>
              <a:t>UserRepository</a:t>
            </a:r>
            <a:r>
              <a:rPr lang="it-IT" dirty="0"/>
              <a:t>)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A298A4E2-B1E9-5B6E-1B36-2E6884AF37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2606" y="1914525"/>
            <a:ext cx="9226788" cy="3658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1768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B9F804-D7F0-977E-AEFD-1D01FF78A7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15810D3-7CCB-4AF9-7C11-D3012A0774E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it-IT" b="1" dirty="0"/>
              <a:t>MyPortfolio - </a:t>
            </a: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Implementazione di una piattaforma Backend + Frontend con architettura API RESTful – Andrea Neri</a:t>
            </a:r>
          </a:p>
          <a:p>
            <a:endParaRPr lang="it-IT" dirty="0"/>
          </a:p>
          <a:p>
            <a:endParaRPr lang="it-IT" dirty="0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9EFDE598-FFD1-A3CD-4DB3-0B5B05E06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5868" y="958052"/>
            <a:ext cx="5981067" cy="578690"/>
          </a:xfrm>
        </p:spPr>
        <p:txBody>
          <a:bodyPr/>
          <a:lstStyle/>
          <a:p>
            <a:r>
              <a:rPr lang="it-IT" dirty="0"/>
              <a:t>Implementazione back-end (DTO 1)</a:t>
            </a:r>
          </a:p>
        </p:txBody>
      </p:sp>
      <p:sp>
        <p:nvSpPr>
          <p:cNvPr id="5" name="Segnaposto testo 2">
            <a:extLst>
              <a:ext uri="{FF2B5EF4-FFF2-40B4-BE49-F238E27FC236}">
                <a16:creationId xmlns:a16="http://schemas.microsoft.com/office/drawing/2014/main" id="{F647B7CA-F959-8EB1-66A2-58356ADCC93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5052" y="1979504"/>
            <a:ext cx="10981895" cy="3988159"/>
          </a:xfrm>
        </p:spPr>
        <p:txBody>
          <a:bodyPr/>
          <a:lstStyle/>
          <a:p>
            <a:r>
              <a:rPr lang="it-IT" sz="1400" dirty="0"/>
              <a:t>Un DTO (Data Transfer Object) è un oggetto usato per trasportare dati tra il livello di servizio (in questo caso le API esposte al pubblico) e il livello di persistenza (un database). </a:t>
            </a:r>
          </a:p>
          <a:p>
            <a:r>
              <a:rPr lang="it-IT" sz="1400" dirty="0"/>
              <a:t>I DTO sono usati principalmente per:</a:t>
            </a:r>
          </a:p>
          <a:p>
            <a:pPr marL="350838" indent="-342900">
              <a:buFont typeface="+mj-lt"/>
              <a:buAutoNum type="arabicPeriod"/>
            </a:pPr>
            <a:r>
              <a:rPr lang="it-IT" sz="1400" dirty="0"/>
              <a:t>Evitare di esporre oggetti di dominio direttamente</a:t>
            </a:r>
          </a:p>
          <a:p>
            <a:pPr marL="350838" indent="-342900">
              <a:buFont typeface="+mj-lt"/>
              <a:buAutoNum type="arabicPeriod"/>
            </a:pPr>
            <a:r>
              <a:rPr lang="it-IT" sz="1400" dirty="0"/>
              <a:t>Sicurezza dei dati</a:t>
            </a:r>
          </a:p>
          <a:p>
            <a:pPr marL="350838" indent="-342900">
              <a:buFont typeface="+mj-lt"/>
              <a:buAutoNum type="arabicPeriod"/>
            </a:pPr>
            <a:r>
              <a:rPr lang="it-IT" sz="1400" dirty="0"/>
              <a:t>Ridurre il sovraccarico delle comunicazioni: i DTO consentono di inviare solo i dati necessari, riducendo la quantità di informazioni che viaggiano sulla rete.</a:t>
            </a:r>
          </a:p>
          <a:p>
            <a:pPr marL="350838" indent="-342900">
              <a:buFont typeface="+mj-lt"/>
              <a:buAutoNum type="arabicPeriod"/>
            </a:pPr>
            <a:r>
              <a:rPr lang="it-IT" sz="1400" dirty="0"/>
              <a:t>Separazione dei concetti</a:t>
            </a:r>
          </a:p>
          <a:p>
            <a:pPr marL="350838" indent="-342900">
              <a:buFont typeface="+mj-lt"/>
              <a:buAutoNum type="arabicPeriod"/>
            </a:pPr>
            <a:r>
              <a:rPr lang="it-IT" sz="1400" dirty="0"/>
              <a:t>Aggiornamenti/funzionalità future</a:t>
            </a:r>
          </a:p>
        </p:txBody>
      </p:sp>
    </p:spTree>
    <p:extLst>
      <p:ext uri="{BB962C8B-B14F-4D97-AF65-F5344CB8AC3E}">
        <p14:creationId xmlns:p14="http://schemas.microsoft.com/office/powerpoint/2010/main" val="33343989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26B32A-46AA-1C36-DC3B-DEB485DFE7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1A6A859E-179E-310B-1D6A-E9659FFC4D4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it-IT" b="1" dirty="0"/>
              <a:t>MyPortfolio - </a:t>
            </a: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Implementazione di una piattaforma Backend + Frontend con architettura API RESTful – Andrea Neri</a:t>
            </a:r>
          </a:p>
          <a:p>
            <a:endParaRPr lang="it-IT" dirty="0"/>
          </a:p>
          <a:p>
            <a:endParaRPr lang="it-IT" dirty="0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1115AAE6-C544-48F0-6670-2AE23A004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5868" y="958052"/>
            <a:ext cx="5981067" cy="578690"/>
          </a:xfrm>
        </p:spPr>
        <p:txBody>
          <a:bodyPr/>
          <a:lstStyle/>
          <a:p>
            <a:r>
              <a:rPr lang="it-IT" dirty="0"/>
              <a:t>Implementazione back-end (DTO 2)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8C0DDF9C-F00B-E706-D008-FA3CB504C28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66013" y="1536742"/>
            <a:ext cx="5657785" cy="258989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FAD393F4-9B82-37A8-8C45-7592E32C7C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8573" y="3979975"/>
            <a:ext cx="4600575" cy="24098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950348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28638F-B3FA-9D8C-C04A-1DFBF8B745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A15C8283-FC88-25D7-0860-B9B388DD0D6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it-IT" b="1" dirty="0"/>
              <a:t>MyPortfolio - </a:t>
            </a: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Implementazione di una piattaforma Backend + Frontend con architettura API RESTful – Andrea Neri</a:t>
            </a:r>
          </a:p>
          <a:p>
            <a:endParaRPr lang="it-IT" dirty="0"/>
          </a:p>
          <a:p>
            <a:endParaRPr lang="it-IT" dirty="0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FDB11882-D129-27A3-0273-D01CE522D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5868" y="958052"/>
            <a:ext cx="7087972" cy="578690"/>
          </a:xfrm>
        </p:spPr>
        <p:txBody>
          <a:bodyPr/>
          <a:lstStyle/>
          <a:p>
            <a:r>
              <a:rPr lang="it-IT" dirty="0"/>
              <a:t>Implementazione back-end (Controller) 1</a:t>
            </a:r>
          </a:p>
        </p:txBody>
      </p:sp>
      <p:sp>
        <p:nvSpPr>
          <p:cNvPr id="5" name="Segnaposto testo 2">
            <a:extLst>
              <a:ext uri="{FF2B5EF4-FFF2-40B4-BE49-F238E27FC236}">
                <a16:creationId xmlns:a16="http://schemas.microsoft.com/office/drawing/2014/main" id="{CDDEA4A7-8DA1-C124-A151-B7B9AA69BF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75868" y="1536742"/>
            <a:ext cx="10981895" cy="2058096"/>
          </a:xfrm>
        </p:spPr>
        <p:txBody>
          <a:bodyPr/>
          <a:lstStyle/>
          <a:p>
            <a:pPr marL="293688" indent="-285750">
              <a:buFont typeface="Arial" panose="020B0604020202020204" pitchFamily="34" charset="0"/>
              <a:buChar char="•"/>
            </a:pPr>
            <a:r>
              <a:rPr lang="it-IT" sz="1600" dirty="0"/>
              <a:t>Gestisce le richieste HTTP (GET, POST, PUT, DELETE, PATCH), elabora le operazioni e restituisce risposte appropriate</a:t>
            </a:r>
          </a:p>
          <a:p>
            <a:pPr marL="293688" indent="-285750">
              <a:buFont typeface="Arial" panose="020B0604020202020204" pitchFamily="34" charset="0"/>
              <a:buChar char="•"/>
            </a:pPr>
            <a:r>
              <a:rPr lang="it-IT" sz="1600" dirty="0"/>
              <a:t>@RestController: Trasforma una classe Java in un controller RESTful in Spring Boot. È una versione specializzata di @Controller che include l'annotazione @ResponseBody, consentendo di restituire direttamente i dati nel corpo della risposta (es. JSON o XML), senza passare da una vista.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4ABA9DA7-3C6B-9C74-F601-4E4C53F3BD19}"/>
              </a:ext>
            </a:extLst>
          </p:cNvPr>
          <p:cNvSpPr txBox="1"/>
          <p:nvPr/>
        </p:nvSpPr>
        <p:spPr>
          <a:xfrm>
            <a:off x="775868" y="3687165"/>
            <a:ext cx="609760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93688" indent="-285750">
              <a:buFont typeface="Arial" panose="020B0604020202020204" pitchFamily="34" charset="0"/>
              <a:buChar char="•"/>
            </a:pPr>
            <a:r>
              <a:rPr lang="it-IT" sz="1600" dirty="0">
                <a:latin typeface="Verdana" panose="020B0604030504040204" pitchFamily="34" charset="0"/>
                <a:ea typeface="Verdana" panose="020B0604030504040204" pitchFamily="34" charset="0"/>
              </a:rPr>
              <a:t>Sono stati realizzati i seguenti controller:</a:t>
            </a:r>
          </a:p>
          <a:p>
            <a:pPr marL="293688" indent="-285750">
              <a:buFont typeface="Arial" panose="020B0604020202020204" pitchFamily="34" charset="0"/>
              <a:buChar char="•"/>
            </a:pPr>
            <a:r>
              <a:rPr lang="it-IT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AuthController</a:t>
            </a:r>
            <a:endParaRPr lang="it-IT" sz="16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93688" indent="-285750">
              <a:buFont typeface="Arial" panose="020B0604020202020204" pitchFamily="34" charset="0"/>
              <a:buChar char="•"/>
            </a:pPr>
            <a:r>
              <a:rPr lang="it-IT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CartController</a:t>
            </a:r>
            <a:endParaRPr lang="it-IT" sz="16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93688" indent="-285750">
              <a:buFont typeface="Arial" panose="020B0604020202020204" pitchFamily="34" charset="0"/>
              <a:buChar char="•"/>
            </a:pPr>
            <a:r>
              <a:rPr lang="it-IT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ImageController</a:t>
            </a:r>
            <a:endParaRPr lang="it-IT" sz="16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93688" indent="-285750">
              <a:buFont typeface="Arial" panose="020B0604020202020204" pitchFamily="34" charset="0"/>
              <a:buChar char="•"/>
            </a:pPr>
            <a:r>
              <a:rPr lang="it-IT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ShopableImageController</a:t>
            </a:r>
            <a:endParaRPr lang="it-IT" sz="16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93688" indent="-285750">
              <a:buFont typeface="Arial" panose="020B0604020202020204" pitchFamily="34" charset="0"/>
              <a:buChar char="•"/>
            </a:pPr>
            <a:r>
              <a:rPr lang="it-IT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ShopController</a:t>
            </a:r>
            <a:endParaRPr lang="it-IT" sz="16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93688" indent="-285750">
              <a:buFont typeface="Arial" panose="020B0604020202020204" pitchFamily="34" charset="0"/>
              <a:buChar char="•"/>
            </a:pPr>
            <a:r>
              <a:rPr lang="it-IT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ThumbnailController</a:t>
            </a:r>
            <a:endParaRPr lang="it-IT" sz="16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93688" indent="-285750">
              <a:buFont typeface="Arial" panose="020B0604020202020204" pitchFamily="34" charset="0"/>
              <a:buChar char="•"/>
            </a:pPr>
            <a:r>
              <a:rPr lang="it-IT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UserController</a:t>
            </a:r>
            <a:endParaRPr lang="it-IT" sz="16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93688" indent="-285750">
              <a:buFont typeface="Arial" panose="020B0604020202020204" pitchFamily="34" charset="0"/>
              <a:buChar char="•"/>
            </a:pPr>
            <a:r>
              <a:rPr lang="it-IT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WorkController</a:t>
            </a:r>
            <a:endParaRPr lang="it-IT" sz="16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30144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F214DA-A9D1-970B-718A-C1AFD614A6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0DAD9D3F-7C6A-A5EE-581C-93EA6F61FCA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it-IT" b="1" dirty="0"/>
              <a:t>MyPortfolio - </a:t>
            </a: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Implementazione di una piattaforma Backend + Frontend con architettura API RESTful – Andrea Neri</a:t>
            </a:r>
          </a:p>
          <a:p>
            <a:endParaRPr lang="it-IT" dirty="0"/>
          </a:p>
          <a:p>
            <a:endParaRPr lang="it-IT" dirty="0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172E085A-9C17-6ADB-5747-B9B1A90CB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7527" y="249669"/>
            <a:ext cx="7087972" cy="578690"/>
          </a:xfrm>
        </p:spPr>
        <p:txBody>
          <a:bodyPr/>
          <a:lstStyle/>
          <a:p>
            <a:r>
              <a:rPr lang="it-IT" dirty="0"/>
              <a:t>Implementazione back-end (Controller) 2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C538E3B2-34EA-0136-ADD7-643F8ED3CB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5273" y="998631"/>
            <a:ext cx="6341453" cy="5438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6854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62F800-1F44-F12E-573F-978E222D20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085EE9FD-F92B-BA92-ABAE-760603947C4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it-IT" b="1" dirty="0"/>
              <a:t>MyPortfolio - </a:t>
            </a: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Implementazione di una piattaforma Backend + Frontend con architettura API RESTful – Andrea Neri</a:t>
            </a:r>
          </a:p>
          <a:p>
            <a:endParaRPr lang="it-IT" dirty="0"/>
          </a:p>
          <a:p>
            <a:endParaRPr lang="it-IT" dirty="0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DA31F24F-133E-5A38-D3C9-7B6715BCA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5867" y="958052"/>
            <a:ext cx="7386355" cy="578690"/>
          </a:xfrm>
        </p:spPr>
        <p:txBody>
          <a:bodyPr/>
          <a:lstStyle/>
          <a:p>
            <a:r>
              <a:rPr lang="it-IT" dirty="0"/>
              <a:t>Implementazione back-end (API Security) 1</a:t>
            </a:r>
          </a:p>
        </p:txBody>
      </p:sp>
      <p:pic>
        <p:nvPicPr>
          <p:cNvPr id="3" name="Immagine 2" descr="spring-boot-login-example-jwt-mysql-flow">
            <a:extLst>
              <a:ext uri="{FF2B5EF4-FFF2-40B4-BE49-F238E27FC236}">
                <a16:creationId xmlns:a16="http://schemas.microsoft.com/office/drawing/2014/main" id="{B0F83292-DD71-B85B-A952-C8F00AF599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2013" y="1397741"/>
            <a:ext cx="7087973" cy="500305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961814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0C730B-B3E3-AB6C-6CFC-F21642A58F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FF1A1A71-A9F8-B991-6A51-A9160C5FBD8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it-IT" b="1" dirty="0"/>
              <a:t>MyPortfolio - </a:t>
            </a: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Implementazione di una piattaforma Backend + Frontend con architettura API RESTful – Andrea Neri</a:t>
            </a:r>
          </a:p>
          <a:p>
            <a:endParaRPr lang="it-IT" dirty="0"/>
          </a:p>
          <a:p>
            <a:endParaRPr lang="it-IT" dirty="0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3CBB6CB2-106C-1F3C-E246-3264A2CAE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5867" y="958052"/>
            <a:ext cx="7463357" cy="578690"/>
          </a:xfrm>
        </p:spPr>
        <p:txBody>
          <a:bodyPr/>
          <a:lstStyle/>
          <a:p>
            <a:r>
              <a:rPr lang="it-IT" dirty="0"/>
              <a:t>Implementazione back-end (API Security) 2</a:t>
            </a:r>
          </a:p>
        </p:txBody>
      </p:sp>
      <p:pic>
        <p:nvPicPr>
          <p:cNvPr id="5" name="Immagine 4" descr="spring-boot-login-example-jwt-spring-security-architecture">
            <a:extLst>
              <a:ext uri="{FF2B5EF4-FFF2-40B4-BE49-F238E27FC236}">
                <a16:creationId xmlns:a16="http://schemas.microsoft.com/office/drawing/2014/main" id="{B7DB7E16-A0C4-000B-AD09-93E05CDE1D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6346" y="1536742"/>
            <a:ext cx="7139308" cy="489558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969029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9F0D46-ED19-A22A-D997-8726444D1D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6CFEA7AB-2E75-D1DF-83A8-8716B02D42C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it-IT" b="1" dirty="0"/>
              <a:t>MyPortfolio - </a:t>
            </a: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Implementazione di una piattaforma Backend + Frontend con architettura API RESTful – Andrea Neri</a:t>
            </a:r>
          </a:p>
          <a:p>
            <a:endParaRPr lang="it-IT" dirty="0"/>
          </a:p>
          <a:p>
            <a:endParaRPr lang="it-IT" dirty="0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FD545E07-BCFD-7FCA-3E4B-8EFDE20D8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5867" y="958052"/>
            <a:ext cx="9994801" cy="578690"/>
          </a:xfrm>
        </p:spPr>
        <p:txBody>
          <a:bodyPr/>
          <a:lstStyle/>
          <a:p>
            <a:r>
              <a:rPr lang="it-IT" dirty="0"/>
              <a:t>Implementazione back-end (Gestione copyright immagini - 1)</a:t>
            </a:r>
          </a:p>
        </p:txBody>
      </p:sp>
      <p:sp>
        <p:nvSpPr>
          <p:cNvPr id="5" name="Segnaposto testo 2">
            <a:extLst>
              <a:ext uri="{FF2B5EF4-FFF2-40B4-BE49-F238E27FC236}">
                <a16:creationId xmlns:a16="http://schemas.microsoft.com/office/drawing/2014/main" id="{0DA8E940-2F55-AD09-0745-D3A8F1753E8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75868" y="1808400"/>
            <a:ext cx="10981895" cy="4091548"/>
          </a:xfrm>
        </p:spPr>
        <p:txBody>
          <a:bodyPr/>
          <a:lstStyle/>
          <a:p>
            <a:pPr marL="293688" indent="-285750">
              <a:buFont typeface="Arial" panose="020B0604020202020204" pitchFamily="34" charset="0"/>
              <a:buChar char="•"/>
            </a:pPr>
            <a:r>
              <a:rPr lang="it-IT" sz="1600" dirty="0"/>
              <a:t>Requisiti fondamentali:</a:t>
            </a:r>
          </a:p>
          <a:p>
            <a:pPr marL="971516" lvl="1" indent="-285750">
              <a:buFont typeface="Arial" panose="020B0604020202020204" pitchFamily="34" charset="0"/>
              <a:buChar char="•"/>
            </a:pPr>
            <a:r>
              <a:rPr lang="it-IT" sz="1600" dirty="0"/>
              <a:t>Visualizzazione di immagini protette per utenti autorizzati</a:t>
            </a:r>
          </a:p>
          <a:p>
            <a:pPr marL="971516" lvl="1" indent="-285750">
              <a:buFont typeface="Arial" panose="020B0604020202020204" pitchFamily="34" charset="0"/>
              <a:buChar char="•"/>
            </a:pPr>
            <a:r>
              <a:rPr lang="it-IT" sz="1600" dirty="0"/>
              <a:t>Prevenzione dell'uso non autorizzato attraverso watermark</a:t>
            </a:r>
          </a:p>
          <a:p>
            <a:pPr marL="971516" lvl="1" indent="-285750">
              <a:buFont typeface="Arial" panose="020B0604020202020204" pitchFamily="34" charset="0"/>
              <a:buChar char="•"/>
            </a:pPr>
            <a:r>
              <a:rPr lang="it-IT" sz="1600" dirty="0"/>
              <a:t>Creazione di Thumbnail: versioni ridotte (30%) delle immagini, generate per ridurre consumo di banda e spazio, con l’applicazione di watermark visibile per disincentivare usi illeciti.</a:t>
            </a:r>
          </a:p>
          <a:p>
            <a:pPr marL="971516" lvl="1" indent="-285750">
              <a:buFont typeface="Arial" panose="020B0604020202020204" pitchFamily="34" charset="0"/>
              <a:buChar char="•"/>
            </a:pPr>
            <a:r>
              <a:rPr lang="it-IT" sz="1600" dirty="0"/>
              <a:t>Applicazione del watermark lato back-end per immagini a risoluzione standard applicato </a:t>
            </a:r>
            <a:r>
              <a:rPr lang="it-IT" sz="1600" b="1" dirty="0"/>
              <a:t>dinamicamente a Runtime</a:t>
            </a:r>
            <a:r>
              <a:rPr lang="it-IT" sz="1600" dirty="0"/>
              <a:t> senza modificare l’originale, mantenendo la qualità e l’integrità.</a:t>
            </a:r>
          </a:p>
          <a:p>
            <a:pPr marL="971516" lvl="1" indent="-285750">
              <a:buFont typeface="Arial" panose="020B0604020202020204" pitchFamily="34" charset="0"/>
              <a:buChar char="•"/>
            </a:pPr>
            <a:endParaRPr lang="it-IT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it-IT" sz="1600" dirty="0"/>
              <a:t>Vantaggi del sistema: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sz="1600" b="1" dirty="0"/>
              <a:t>Protezione del copyright:</a:t>
            </a:r>
            <a:r>
              <a:rPr lang="it-IT" sz="1600" dirty="0"/>
              <a:t> Watermark applicato su tutte le immagini visualizzate.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sz="1600" b="1" dirty="0"/>
              <a:t>Conservazione dell'originale:</a:t>
            </a:r>
            <a:r>
              <a:rPr lang="it-IT" sz="1600" dirty="0"/>
              <a:t> L'immagine senza watermark rimane disponibile per usi legittimi.</a:t>
            </a:r>
          </a:p>
          <a:p>
            <a:pPr marL="1428692" lvl="2" indent="-285750">
              <a:buFont typeface="Arial" panose="020B0604020202020204" pitchFamily="34" charset="0"/>
              <a:buChar char="•"/>
            </a:pPr>
            <a:endParaRPr lang="it-IT" sz="1600" dirty="0"/>
          </a:p>
          <a:p>
            <a:pPr marL="1428692" lvl="2" indent="-285750">
              <a:buFont typeface="Arial" panose="020B0604020202020204" pitchFamily="34" charset="0"/>
              <a:buChar char="•"/>
            </a:pPr>
            <a:endParaRPr lang="it-IT" sz="1600" dirty="0"/>
          </a:p>
        </p:txBody>
      </p:sp>
    </p:spTree>
    <p:extLst>
      <p:ext uri="{BB962C8B-B14F-4D97-AF65-F5344CB8AC3E}">
        <p14:creationId xmlns:p14="http://schemas.microsoft.com/office/powerpoint/2010/main" val="224267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166143-064C-1BBB-C97F-61B0C8A4C8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57B8D3D5-45F2-DD04-DF87-BF03E10030A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it-IT" b="1" dirty="0"/>
              <a:t>MyPortfolio - </a:t>
            </a: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Implementazione di una piattaforma Backend + Frontend con architettura API RESTful – Andrea Neri</a:t>
            </a:r>
          </a:p>
          <a:p>
            <a:endParaRPr lang="it-IT" dirty="0"/>
          </a:p>
          <a:p>
            <a:endParaRPr lang="it-IT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EDDF28B-9352-AD41-CA64-B79EEEAF784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75868" y="1536742"/>
            <a:ext cx="10981895" cy="4470050"/>
          </a:xfrm>
        </p:spPr>
        <p:txBody>
          <a:bodyPr/>
          <a:lstStyle/>
          <a:p>
            <a:pPr marL="293688" indent="-285750">
              <a:buFont typeface="Arial" panose="020B0604020202020204" pitchFamily="34" charset="0"/>
              <a:buChar char="•"/>
            </a:pPr>
            <a:r>
              <a:rPr lang="it-IT" dirty="0"/>
              <a:t>Il progetto nasce da una richiesta di un fotografo per condividere cartelle del NAS in modo selettivo e sicuro.</a:t>
            </a:r>
          </a:p>
          <a:p>
            <a:pPr marL="293688" indent="-285750">
              <a:buFont typeface="Arial" panose="020B0604020202020204" pitchFamily="34" charset="0"/>
              <a:buChar char="•"/>
            </a:pPr>
            <a:r>
              <a:rPr lang="it-IT" dirty="0"/>
              <a:t>Prime soluzioni valutate:</a:t>
            </a:r>
          </a:p>
          <a:p>
            <a:pPr marL="971516" lvl="1" indent="-285750">
              <a:buFont typeface="Arial" panose="020B0604020202020204" pitchFamily="34" charset="0"/>
              <a:buChar char="•"/>
            </a:pPr>
            <a:r>
              <a:rPr lang="it-IT" dirty="0"/>
              <a:t>Utilizzo dell'app del produttore del NAS che consente l'accesso ai file e la gestione dei permessi. Scartata per la necessità di condividere l'intera libreria del NAS sulla rete pubblica.</a:t>
            </a:r>
          </a:p>
          <a:p>
            <a:pPr marL="971516" lvl="1" indent="-285750">
              <a:buFont typeface="Arial" panose="020B0604020202020204" pitchFamily="34" charset="0"/>
              <a:buChar char="•"/>
            </a:pPr>
            <a:r>
              <a:rPr lang="it-IT" dirty="0"/>
              <a:t>Utilizzo di piattaforme come </a:t>
            </a:r>
            <a:r>
              <a:rPr lang="it-IT" dirty="0" err="1"/>
              <a:t>WeTransfer</a:t>
            </a:r>
            <a:r>
              <a:rPr lang="it-IT" dirty="0"/>
              <a:t>, soluzione scomoda e temporanea per la condivisione dei file.</a:t>
            </a:r>
          </a:p>
          <a:p>
            <a:pPr marL="293688" indent="-285750">
              <a:buFont typeface="Arial" panose="020B0604020202020204" pitchFamily="34" charset="0"/>
              <a:buChar char="•"/>
            </a:pPr>
            <a:r>
              <a:rPr lang="it-IT" dirty="0"/>
              <a:t>Esigenze principali:</a:t>
            </a:r>
          </a:p>
          <a:p>
            <a:pPr marL="971516" lvl="1" indent="-285750">
              <a:buFont typeface="Arial" panose="020B0604020202020204" pitchFamily="34" charset="0"/>
              <a:buChar char="•"/>
            </a:pPr>
            <a:r>
              <a:rPr lang="it-IT" dirty="0"/>
              <a:t>Visualizzazione di immagini con watermark per utenti registrati con permessi specifici.</a:t>
            </a:r>
          </a:p>
          <a:p>
            <a:pPr marL="971516" lvl="1" indent="-285750">
              <a:buFont typeface="Arial" panose="020B0604020202020204" pitchFamily="34" charset="0"/>
              <a:buChar char="•"/>
            </a:pPr>
            <a:r>
              <a:rPr lang="it-IT" dirty="0"/>
              <a:t>Gestione delle foto tramite raccolte (Work) che rappresentano progetti fotografici o temi comuni, per una gestione accurata degli accessi.</a:t>
            </a:r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8052DA5E-DFE5-E540-52EB-5B8730B5D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5869" y="958052"/>
            <a:ext cx="2550655" cy="578690"/>
          </a:xfrm>
        </p:spPr>
        <p:txBody>
          <a:bodyPr/>
          <a:lstStyle/>
          <a:p>
            <a:r>
              <a:rPr lang="it-IT" dirty="0"/>
              <a:t>Introduzione</a:t>
            </a:r>
          </a:p>
        </p:txBody>
      </p:sp>
    </p:spTree>
    <p:extLst>
      <p:ext uri="{BB962C8B-B14F-4D97-AF65-F5344CB8AC3E}">
        <p14:creationId xmlns:p14="http://schemas.microsoft.com/office/powerpoint/2010/main" val="13730412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8FD5B5-B0D7-8717-321B-FEAB7BD864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898E0049-2DE2-18B4-68A1-A8D94DCB9EF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it-IT" b="1" dirty="0"/>
              <a:t>MyPortfolio - </a:t>
            </a: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Implementazione di una piattaforma Backend + Frontend con architettura API RESTful – Andrea Neri</a:t>
            </a:r>
          </a:p>
          <a:p>
            <a:endParaRPr lang="it-IT" dirty="0"/>
          </a:p>
          <a:p>
            <a:endParaRPr lang="it-IT" dirty="0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704CED56-8731-F6BC-7CE1-1F4D4C188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5867" y="958052"/>
            <a:ext cx="10120335" cy="578690"/>
          </a:xfrm>
        </p:spPr>
        <p:txBody>
          <a:bodyPr/>
          <a:lstStyle/>
          <a:p>
            <a:r>
              <a:rPr lang="it-IT" dirty="0"/>
              <a:t>Implementazione back-end (Gestione copyright immagini - 2)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A6D8929D-083F-CC0C-74E8-D2F21B1F09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0589" y="1381575"/>
            <a:ext cx="8124825" cy="509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5927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330642-6243-C3ED-AFD2-3275EE8A80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F8D62E9-A408-C604-14B6-6E3462E3F23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it-IT" b="1" dirty="0"/>
              <a:t>MyPortfolio - </a:t>
            </a: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Implementazione di una piattaforma Backend + Frontend con architettura API RESTful – Andrea Neri</a:t>
            </a:r>
          </a:p>
          <a:p>
            <a:endParaRPr lang="it-IT" dirty="0"/>
          </a:p>
          <a:p>
            <a:endParaRPr lang="it-IT" dirty="0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70B3F940-5104-B98E-21A5-A330B6071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5867" y="958052"/>
            <a:ext cx="10120335" cy="578690"/>
          </a:xfrm>
        </p:spPr>
        <p:txBody>
          <a:bodyPr/>
          <a:lstStyle/>
          <a:p>
            <a:r>
              <a:rPr lang="it-IT" dirty="0"/>
              <a:t>Implementazione back-end (Gestione copyright immagini - 3)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EEAA9C41-4419-6D86-AE11-5E4D10669B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4848" y="1688030"/>
            <a:ext cx="7562303" cy="4414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9046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7F2B72-9B17-4852-10A7-7C87C6891E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4F62D740-FB62-F827-5751-7034793BDB2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it-IT" b="1" dirty="0"/>
              <a:t>MyPortfolio - </a:t>
            </a: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Implementazione di una piattaforma Backend + Frontend con architettura API RESTful – Andrea Neri</a:t>
            </a:r>
          </a:p>
          <a:p>
            <a:endParaRPr lang="it-IT" dirty="0"/>
          </a:p>
          <a:p>
            <a:endParaRPr lang="it-IT" dirty="0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294DC899-C468-460F-2C2A-4F909C47F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5867" y="958052"/>
            <a:ext cx="10120335" cy="578690"/>
          </a:xfrm>
        </p:spPr>
        <p:txBody>
          <a:bodyPr/>
          <a:lstStyle/>
          <a:p>
            <a:r>
              <a:rPr lang="it-IT" dirty="0"/>
              <a:t>Implementazione back-end (Gestione copyright immagini - 4)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E8287DCD-4E71-0E1F-2B82-C062F58BC0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867" y="1771935"/>
            <a:ext cx="4768285" cy="4128013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5F73EFA3-EC28-93A0-353E-3EB3ED624E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8912" y="2293477"/>
            <a:ext cx="3061688" cy="3084927"/>
          </a:xfrm>
          <a:prstGeom prst="rect">
            <a:avLst/>
          </a:prstGeom>
        </p:spPr>
      </p:pic>
      <p:sp>
        <p:nvSpPr>
          <p:cNvPr id="11" name="Segnaposto testo 2">
            <a:extLst>
              <a:ext uri="{FF2B5EF4-FFF2-40B4-BE49-F238E27FC236}">
                <a16:creationId xmlns:a16="http://schemas.microsoft.com/office/drawing/2014/main" id="{C87593D2-C08D-4238-24E9-4A43F31FD7A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75867" y="6022757"/>
            <a:ext cx="10981895" cy="462013"/>
          </a:xfrm>
        </p:spPr>
        <p:txBody>
          <a:bodyPr/>
          <a:lstStyle/>
          <a:p>
            <a:r>
              <a:rPr lang="it-IT" sz="1600" dirty="0"/>
              <a:t>	2048x1773							527x531</a:t>
            </a:r>
          </a:p>
        </p:txBody>
      </p:sp>
      <p:sp>
        <p:nvSpPr>
          <p:cNvPr id="13" name="Freccia a destra 12">
            <a:extLst>
              <a:ext uri="{FF2B5EF4-FFF2-40B4-BE49-F238E27FC236}">
                <a16:creationId xmlns:a16="http://schemas.microsoft.com/office/drawing/2014/main" id="{30BC7507-E2B0-4455-0F42-D3D0E2D5111F}"/>
              </a:ext>
            </a:extLst>
          </p:cNvPr>
          <p:cNvSpPr/>
          <p:nvPr/>
        </p:nvSpPr>
        <p:spPr>
          <a:xfrm>
            <a:off x="5736657" y="3429000"/>
            <a:ext cx="2079057" cy="578690"/>
          </a:xfrm>
          <a:prstGeom prst="rightArrow">
            <a:avLst/>
          </a:prstGeom>
          <a:solidFill>
            <a:srgbClr val="004C7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386815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37F701-BF51-8302-1921-852ED330A0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4194D359-09CE-B123-4BB8-8C5D4CC8E1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it-IT" b="1" dirty="0"/>
              <a:t>MyPortfolio - </a:t>
            </a: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Implementazione di una piattaforma Backend + Frontend con architettura API RESTful – Andrea Neri</a:t>
            </a:r>
          </a:p>
          <a:p>
            <a:endParaRPr lang="it-IT" dirty="0"/>
          </a:p>
          <a:p>
            <a:endParaRPr lang="it-IT" dirty="0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A60976C8-0B3E-578F-577F-C936E8897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5868" y="958052"/>
            <a:ext cx="10323056" cy="578690"/>
          </a:xfrm>
        </p:spPr>
        <p:txBody>
          <a:bodyPr/>
          <a:lstStyle/>
          <a:p>
            <a:r>
              <a:rPr lang="it-IT" dirty="0"/>
              <a:t>Implementazione back-end (Gestione autorizzazioni immagini)</a:t>
            </a:r>
          </a:p>
        </p:txBody>
      </p:sp>
      <p:sp>
        <p:nvSpPr>
          <p:cNvPr id="5" name="Segnaposto testo 2">
            <a:extLst>
              <a:ext uri="{FF2B5EF4-FFF2-40B4-BE49-F238E27FC236}">
                <a16:creationId xmlns:a16="http://schemas.microsoft.com/office/drawing/2014/main" id="{2CFE00BD-83C3-A629-AE6C-7562C25654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75868" y="2022659"/>
            <a:ext cx="10981895" cy="3252331"/>
          </a:xfrm>
        </p:spPr>
        <p:txBody>
          <a:bodyPr/>
          <a:lstStyle/>
          <a:p>
            <a:pPr marL="293688" indent="-285750">
              <a:buFont typeface="Arial" panose="020B0604020202020204" pitchFamily="34" charset="0"/>
              <a:buChar char="•"/>
            </a:pPr>
            <a:r>
              <a:rPr lang="it-IT" sz="1600" dirty="0"/>
              <a:t>La visualizzazione dei Work è protetta dalla visualizzazione non autorizzata a livello di query. Le singole immagini sono protette dal watermark, ma un utente potrebbe tentare l’accesso alle immagini a dimensione intera facendo richiesta provando una serie di id.</a:t>
            </a:r>
          </a:p>
          <a:p>
            <a:pPr marL="293688" indent="-285750">
              <a:buFont typeface="Arial" panose="020B0604020202020204" pitchFamily="34" charset="0"/>
              <a:buChar char="•"/>
            </a:pPr>
            <a:r>
              <a:rPr lang="it-IT" sz="1600" dirty="0"/>
              <a:t>Per evitare che un utente visualizzi immagini appartenenti a Work per i quali non ha accesso, viene recuperato dal DB il Work a cui appartiene l’immagine e viene verificato che l’utente ne abbia effettivamente diritto di visualizzazione. In caso positivo viene restituita l’immagine protetta dal watermark, in caso contrario viene restituito uno status code FORBIDDEN. </a:t>
            </a:r>
          </a:p>
          <a:p>
            <a:pPr marL="293688" indent="-285750">
              <a:buFont typeface="Arial" panose="020B0604020202020204" pitchFamily="34" charset="0"/>
              <a:buChar char="•"/>
            </a:pPr>
            <a:endParaRPr lang="it-IT" sz="1600" dirty="0"/>
          </a:p>
        </p:txBody>
      </p:sp>
    </p:spTree>
    <p:extLst>
      <p:ext uri="{BB962C8B-B14F-4D97-AF65-F5344CB8AC3E}">
        <p14:creationId xmlns:p14="http://schemas.microsoft.com/office/powerpoint/2010/main" val="183229379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7C31B4-5728-26DF-CBCB-853A6E4BE5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F87366D-44EF-9D9F-D373-0066A61BB14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it-IT" b="1" dirty="0"/>
              <a:t>MyPortfolio - </a:t>
            </a: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Implementazione di una piattaforma Backend + Frontend con architettura API RESTful – Andrea Neri</a:t>
            </a:r>
          </a:p>
          <a:p>
            <a:endParaRPr lang="it-IT" dirty="0"/>
          </a:p>
          <a:p>
            <a:endParaRPr lang="it-IT" dirty="0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42E7E2FE-1DFD-A90D-42D1-1A223C864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5868" y="958052"/>
            <a:ext cx="10958932" cy="578690"/>
          </a:xfrm>
        </p:spPr>
        <p:txBody>
          <a:bodyPr/>
          <a:lstStyle/>
          <a:p>
            <a:r>
              <a:rPr lang="it-IT" dirty="0"/>
              <a:t>Implementazione back-end (visione d’insieme gestione immagini)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0BA5ABC8-3A8D-7320-266C-856448734B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5958" y="1396890"/>
            <a:ext cx="7762875" cy="501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85538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E43018-7DA7-DDF2-3DB1-24504F2627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25965758-93F0-31C6-AC9C-16B4611E46D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it-IT" b="1" dirty="0"/>
              <a:t>MyPortfolio - </a:t>
            </a: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Implementazione di una piattaforma Backend + Frontend con architettura API RESTful – Andrea Neri</a:t>
            </a:r>
          </a:p>
          <a:p>
            <a:endParaRPr lang="it-IT" dirty="0"/>
          </a:p>
          <a:p>
            <a:endParaRPr lang="it-IT" dirty="0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8D961700-5CF6-8CA6-F3ED-CE7CEC580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5868" y="958052"/>
            <a:ext cx="9542414" cy="578690"/>
          </a:xfrm>
        </p:spPr>
        <p:txBody>
          <a:bodyPr/>
          <a:lstStyle/>
          <a:p>
            <a:r>
              <a:rPr lang="it-IT" dirty="0"/>
              <a:t>Sezione Shop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252CA79-891B-4B95-603B-A7ECF9FC02B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75868" y="2022659"/>
            <a:ext cx="10981895" cy="3252331"/>
          </a:xfrm>
        </p:spPr>
        <p:txBody>
          <a:bodyPr/>
          <a:lstStyle/>
          <a:p>
            <a:pPr marL="293688" indent="-285750">
              <a:buFont typeface="Arial" panose="020B0604020202020204" pitchFamily="34" charset="0"/>
              <a:buChar char="•"/>
            </a:pPr>
            <a:r>
              <a:rPr lang="it-IT" sz="1600" dirty="0"/>
              <a:t>L'amministratore può caricare immagini in vendita, denominate ShopableImage, disponibili in edizione unica (opere fotografiche a tiratura unica). </a:t>
            </a:r>
          </a:p>
          <a:p>
            <a:pPr marL="293688" indent="-285750">
              <a:buFont typeface="Arial" panose="020B0604020202020204" pitchFamily="34" charset="0"/>
              <a:buChar char="•"/>
            </a:pPr>
            <a:r>
              <a:rPr lang="it-IT" sz="1600" dirty="0"/>
              <a:t>Gli utenti registrati possono acquistare queste immagini.  </a:t>
            </a:r>
          </a:p>
          <a:p>
            <a:pPr marL="293688" indent="-285750">
              <a:buFont typeface="Arial" panose="020B0604020202020204" pitchFamily="34" charset="0"/>
              <a:buChar char="•"/>
            </a:pPr>
            <a:r>
              <a:rPr lang="it-IT" sz="1600" dirty="0"/>
              <a:t>Ogni transazione (acquisto) viene registrata come un blocco su una blockchain </a:t>
            </a:r>
            <a:r>
              <a:rPr lang="it-IT" sz="1600" dirty="0" err="1"/>
              <a:t>Etherum</a:t>
            </a:r>
            <a:r>
              <a:rPr lang="it-IT" sz="1600" dirty="0"/>
              <a:t> tramite l'integrazione della piattaforma </a:t>
            </a:r>
            <a:r>
              <a:rPr lang="it-IT" sz="1600" dirty="0" err="1"/>
              <a:t>Infura</a:t>
            </a:r>
            <a:r>
              <a:rPr lang="it-IT" sz="1600" dirty="0"/>
              <a:t>. </a:t>
            </a:r>
          </a:p>
          <a:p>
            <a:pPr marL="293688" indent="-285750">
              <a:buFont typeface="Arial" panose="020B0604020202020204" pitchFamily="34" charset="0"/>
              <a:buChar char="•"/>
            </a:pPr>
            <a:r>
              <a:rPr lang="it-IT" sz="1600" dirty="0"/>
              <a:t>Questa soluzione garantisce la sicurezza e la tracciabilità di ogni transazione, conferendo unicità agli acquisti effettuati all'interno dell'applicazione.</a:t>
            </a:r>
          </a:p>
        </p:txBody>
      </p:sp>
    </p:spTree>
    <p:extLst>
      <p:ext uri="{BB962C8B-B14F-4D97-AF65-F5344CB8AC3E}">
        <p14:creationId xmlns:p14="http://schemas.microsoft.com/office/powerpoint/2010/main" val="341615639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055DF5-5392-F004-C1BC-FBDAFBCF6F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20996442-37BB-52C7-C692-E00C7737958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it-IT" b="1" dirty="0"/>
              <a:t>MyPortfolio - </a:t>
            </a: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Implementazione di una piattaforma Backend + Frontend con architettura API RESTful – Andrea Neri</a:t>
            </a:r>
          </a:p>
          <a:p>
            <a:endParaRPr lang="it-IT" dirty="0"/>
          </a:p>
          <a:p>
            <a:endParaRPr lang="it-IT" dirty="0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230EAC99-54D5-2B2A-BFE7-5EBD51826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5868" y="958052"/>
            <a:ext cx="9542414" cy="578690"/>
          </a:xfrm>
        </p:spPr>
        <p:txBody>
          <a:bodyPr/>
          <a:lstStyle/>
          <a:p>
            <a:r>
              <a:rPr lang="it-IT" dirty="0"/>
              <a:t>Sezione Shop – Piattaforma </a:t>
            </a:r>
            <a:r>
              <a:rPr lang="it-IT" dirty="0" err="1"/>
              <a:t>Infura</a:t>
            </a:r>
            <a:endParaRPr lang="it-IT" dirty="0"/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078FC119-8BBE-76C1-B440-83C5E80A46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75868" y="1661704"/>
            <a:ext cx="10981895" cy="4470050"/>
          </a:xfrm>
        </p:spPr>
        <p:txBody>
          <a:bodyPr/>
          <a:lstStyle/>
          <a:p>
            <a:pPr marL="293688" indent="-285750">
              <a:buFont typeface="Arial" panose="020B0604020202020204" pitchFamily="34" charset="0"/>
              <a:buChar char="•"/>
            </a:pPr>
            <a:r>
              <a:rPr lang="it-IT" sz="1600" dirty="0" err="1"/>
              <a:t>Infura</a:t>
            </a:r>
            <a:r>
              <a:rPr lang="it-IT" sz="1600" dirty="0"/>
              <a:t> è una piattaforma che fornisce accesso a diverse blockchain, permettendo agli sviluppatori di interagire con queste reti senza dover configurare un nodo completo</a:t>
            </a:r>
          </a:p>
          <a:p>
            <a:pPr marL="293688" indent="-285750">
              <a:buFont typeface="Arial" panose="020B0604020202020204" pitchFamily="34" charset="0"/>
              <a:buChar char="•"/>
            </a:pPr>
            <a:r>
              <a:rPr lang="it-IT" sz="1600" dirty="0"/>
              <a:t>Accesso semplificato alle principali blockchain (</a:t>
            </a:r>
            <a:r>
              <a:rPr lang="it-IT" sz="1600" dirty="0" err="1"/>
              <a:t>Ethereum</a:t>
            </a:r>
            <a:r>
              <a:rPr lang="it-IT" sz="1600" dirty="0"/>
              <a:t>, Polygon, </a:t>
            </a:r>
            <a:r>
              <a:rPr lang="it-IT" sz="1600" dirty="0" err="1"/>
              <a:t>Optimism</a:t>
            </a:r>
            <a:r>
              <a:rPr lang="it-IT" sz="1600" dirty="0"/>
              <a:t>, </a:t>
            </a:r>
            <a:r>
              <a:rPr lang="it-IT" sz="1600" dirty="0" err="1"/>
              <a:t>Arbitrum</a:t>
            </a:r>
            <a:r>
              <a:rPr lang="it-IT" sz="1600" dirty="0"/>
              <a:t>, IPFS) tramite API HTTP e </a:t>
            </a:r>
            <a:r>
              <a:rPr lang="it-IT" sz="1600" dirty="0" err="1"/>
              <a:t>WebSocket</a:t>
            </a:r>
            <a:r>
              <a:rPr lang="it-IT" sz="1600" dirty="0"/>
              <a:t> senza necessità di gestire nodi locali.</a:t>
            </a:r>
          </a:p>
          <a:p>
            <a:pPr marL="293688" indent="-285750">
              <a:buFont typeface="Arial" panose="020B0604020202020204" pitchFamily="34" charset="0"/>
              <a:buChar char="•"/>
            </a:pPr>
            <a:r>
              <a:rPr lang="it-IT" sz="1600" dirty="0"/>
              <a:t>Può essere utilizzata per effettuare/registrare transazioni senza essere controllato da un'autorità centrale, utilizzando il meccanismo di consenso </a:t>
            </a:r>
            <a:r>
              <a:rPr lang="it-IT" sz="1600" dirty="0" err="1"/>
              <a:t>Proof</a:t>
            </a:r>
            <a:r>
              <a:rPr lang="it-IT" sz="1600" dirty="0"/>
              <a:t> of </a:t>
            </a:r>
            <a:r>
              <a:rPr lang="it-IT" sz="1600" dirty="0" err="1"/>
              <a:t>Stake</a:t>
            </a:r>
            <a:r>
              <a:rPr lang="it-IT" sz="1600" dirty="0"/>
              <a:t> (</a:t>
            </a:r>
            <a:r>
              <a:rPr lang="it-IT" sz="1600" dirty="0" err="1"/>
              <a:t>PoS</a:t>
            </a:r>
            <a:r>
              <a:rPr lang="it-IT" sz="1600" dirty="0"/>
              <a:t>).</a:t>
            </a:r>
          </a:p>
          <a:p>
            <a:pPr marL="293688" indent="-285750">
              <a:buFont typeface="Arial" panose="020B0604020202020204" pitchFamily="34" charset="0"/>
              <a:buChar char="•"/>
            </a:pPr>
            <a:r>
              <a:rPr lang="it-IT" sz="1600" dirty="0" err="1"/>
              <a:t>Testnet</a:t>
            </a:r>
            <a:r>
              <a:rPr lang="it-IT" sz="1600" dirty="0"/>
              <a:t> utilizzate:</a:t>
            </a:r>
          </a:p>
          <a:p>
            <a:pPr marL="971516" lvl="1" indent="-285750">
              <a:buFont typeface="Arial" panose="020B0604020202020204" pitchFamily="34" charset="0"/>
              <a:buChar char="•"/>
            </a:pPr>
            <a:r>
              <a:rPr lang="it-IT" sz="1600" dirty="0" err="1"/>
              <a:t>Holesky</a:t>
            </a:r>
            <a:r>
              <a:rPr lang="it-IT" sz="1600" dirty="0"/>
              <a:t>: Progettata per test su larga scala, simula la </a:t>
            </a:r>
            <a:r>
              <a:rPr lang="it-IT" sz="1600" dirty="0" err="1"/>
              <a:t>mainnet</a:t>
            </a:r>
            <a:r>
              <a:rPr lang="it-IT" sz="1600" dirty="0"/>
              <a:t> con oltre 1,4 milioni di validatori. Ideale per simulazioni realistiche e test intensivi.</a:t>
            </a:r>
          </a:p>
          <a:p>
            <a:pPr marL="971516" lvl="1" indent="-285750">
              <a:buFont typeface="Arial" panose="020B0604020202020204" pitchFamily="34" charset="0"/>
              <a:buChar char="•"/>
            </a:pPr>
            <a:r>
              <a:rPr lang="it-IT" sz="1600" dirty="0" err="1"/>
              <a:t>Sepolia</a:t>
            </a:r>
            <a:r>
              <a:rPr lang="it-IT" sz="1600" dirty="0"/>
              <a:t>: Ambiente di test leggero e stabile, ideale per test mirati e veloci con meno overhead</a:t>
            </a:r>
          </a:p>
        </p:txBody>
      </p:sp>
    </p:spTree>
    <p:extLst>
      <p:ext uri="{BB962C8B-B14F-4D97-AF65-F5344CB8AC3E}">
        <p14:creationId xmlns:p14="http://schemas.microsoft.com/office/powerpoint/2010/main" val="7827650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C42829-BB09-273E-5759-D0FAF58A66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C9D876C9-5233-D298-7FE9-D7A6182049B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it-IT" b="1" dirty="0"/>
              <a:t>MyPortfolio - </a:t>
            </a: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Implementazione di una piattaforma Backend + Frontend con architettura API RESTful – Andrea Neri</a:t>
            </a:r>
          </a:p>
          <a:p>
            <a:endParaRPr lang="it-IT" dirty="0"/>
          </a:p>
          <a:p>
            <a:endParaRPr lang="it-IT" dirty="0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EE2CC4D7-FFA5-98F6-A41B-05103ADC8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5868" y="958052"/>
            <a:ext cx="9542414" cy="578690"/>
          </a:xfrm>
        </p:spPr>
        <p:txBody>
          <a:bodyPr/>
          <a:lstStyle/>
          <a:p>
            <a:r>
              <a:rPr lang="it-IT" dirty="0"/>
              <a:t>Sezione Shop – Transazioni (1)</a:t>
            </a:r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C4E5167C-7BB4-DBF3-EC32-919D812BC44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6018" y="1442527"/>
            <a:ext cx="5163118" cy="2379980"/>
          </a:xfrm>
        </p:spPr>
        <p:txBody>
          <a:bodyPr/>
          <a:lstStyle/>
          <a:p>
            <a:pPr marL="293688" indent="-285750">
              <a:buFont typeface="Arial" panose="020B0604020202020204" pitchFamily="34" charset="0"/>
              <a:buChar char="•"/>
            </a:pPr>
            <a:r>
              <a:rPr lang="it-IT" sz="1600" dirty="0">
                <a:effectLst/>
                <a:cs typeface="Book Antiqua" panose="02040602050305030304" pitchFamily="18" charset="0"/>
              </a:rPr>
              <a:t>Protocollo </a:t>
            </a:r>
            <a:r>
              <a:rPr lang="it-IT" sz="1600" b="1" dirty="0">
                <a:effectLst/>
                <a:cs typeface="Book Antiqua" panose="02040602050305030304" pitchFamily="18" charset="0"/>
              </a:rPr>
              <a:t>JSON-RPC </a:t>
            </a:r>
            <a:r>
              <a:rPr lang="it-IT" sz="1600" dirty="0">
                <a:effectLst/>
                <a:cs typeface="Book Antiqua" panose="02040602050305030304" pitchFamily="18" charset="0"/>
              </a:rPr>
              <a:t>(metodo che permette a un client di invocare funzioni in esecuzione su un server remoto.</a:t>
            </a:r>
          </a:p>
          <a:p>
            <a:pPr marL="293688" indent="-285750">
              <a:buFont typeface="Arial" panose="020B0604020202020204" pitchFamily="34" charset="0"/>
              <a:buChar char="•"/>
            </a:pPr>
            <a:r>
              <a:rPr lang="it-IT" sz="1600" dirty="0">
                <a:effectLst/>
                <a:cs typeface="Book Antiqua" panose="02040602050305030304" pitchFamily="18" charset="0"/>
              </a:rPr>
              <a:t>libreria </a:t>
            </a:r>
            <a:r>
              <a:rPr lang="it-IT" sz="1600" b="1" dirty="0">
                <a:effectLst/>
                <a:cs typeface="Book Antiqua" panose="02040602050305030304" pitchFamily="18" charset="0"/>
              </a:rPr>
              <a:t>web3.py</a:t>
            </a:r>
            <a:r>
              <a:rPr lang="it-IT" sz="1600" dirty="0">
                <a:effectLst/>
                <a:cs typeface="Book Antiqua" panose="02040602050305030304" pitchFamily="18" charset="0"/>
              </a:rPr>
              <a:t> per interagire con </a:t>
            </a:r>
            <a:r>
              <a:rPr lang="it-IT" sz="1600" dirty="0" err="1">
                <a:effectLst/>
                <a:cs typeface="Book Antiqua" panose="02040602050305030304" pitchFamily="18" charset="0"/>
              </a:rPr>
              <a:t>Ethereum</a:t>
            </a:r>
            <a:r>
              <a:rPr lang="it-IT" sz="1600" dirty="0">
                <a:cs typeface="Book Antiqua" panose="02040602050305030304" pitchFamily="18" charset="0"/>
              </a:rPr>
              <a:t> </a:t>
            </a:r>
            <a:r>
              <a:rPr lang="it-IT" sz="1600" dirty="0">
                <a:effectLst/>
                <a:cs typeface="Book Antiqua" panose="02040602050305030304" pitchFamily="18" charset="0"/>
              </a:rPr>
              <a:t>[https://web3py.readthedocs.io/en/</a:t>
            </a:r>
            <a:r>
              <a:rPr lang="it-IT" sz="1600" dirty="0" err="1">
                <a:effectLst/>
                <a:cs typeface="Book Antiqua" panose="02040602050305030304" pitchFamily="18" charset="0"/>
              </a:rPr>
              <a:t>stable</a:t>
            </a:r>
            <a:r>
              <a:rPr lang="it-IT" sz="1600" dirty="0">
                <a:effectLst/>
                <a:cs typeface="Book Antiqua" panose="02040602050305030304" pitchFamily="18" charset="0"/>
              </a:rPr>
              <a:t>/]</a:t>
            </a:r>
          </a:p>
          <a:p>
            <a:pPr marL="293688" indent="-285750">
              <a:buFont typeface="Arial" panose="020B0604020202020204" pitchFamily="34" charset="0"/>
              <a:buChar char="•"/>
            </a:pPr>
            <a:endParaRPr lang="it-IT" sz="1600" dirty="0">
              <a:effectLst/>
              <a:cs typeface="Book Antiqua" panose="02040602050305030304" pitchFamily="18" charset="0"/>
            </a:endParaRPr>
          </a:p>
          <a:p>
            <a:pPr marL="293688" indent="-285750">
              <a:buFont typeface="Arial" panose="020B0604020202020204" pitchFamily="34" charset="0"/>
              <a:buChar char="•"/>
            </a:pPr>
            <a:endParaRPr lang="it-IT" sz="1600" dirty="0">
              <a:effectLst/>
              <a:cs typeface="Book Antiqua" panose="02040602050305030304" pitchFamily="18" charset="0"/>
            </a:endParaRPr>
          </a:p>
          <a:p>
            <a:pPr marL="293688" indent="-285750">
              <a:buFont typeface="Arial" panose="020B0604020202020204" pitchFamily="34" charset="0"/>
              <a:buChar char="•"/>
            </a:pPr>
            <a:endParaRPr lang="it-IT" sz="1400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635F8EDD-1CF0-DAD9-AB08-B90C1BB66DD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9135" y="1536742"/>
            <a:ext cx="6120130" cy="237998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egnaposto testo 5">
            <a:extLst>
              <a:ext uri="{FF2B5EF4-FFF2-40B4-BE49-F238E27FC236}">
                <a16:creationId xmlns:a16="http://schemas.microsoft.com/office/drawing/2014/main" id="{10DB58CE-EBBC-F9F4-BBA9-1A17BAE02F27}"/>
              </a:ext>
            </a:extLst>
          </p:cNvPr>
          <p:cNvSpPr txBox="1">
            <a:spLocks/>
          </p:cNvSpPr>
          <p:nvPr/>
        </p:nvSpPr>
        <p:spPr>
          <a:xfrm>
            <a:off x="616016" y="3822507"/>
            <a:ext cx="11194181" cy="2785073"/>
          </a:xfrm>
          <a:prstGeom prst="rect">
            <a:avLst/>
          </a:prstGeom>
        </p:spPr>
        <p:txBody>
          <a:bodyPr/>
          <a:lstStyle>
            <a:lvl1pPr marL="7938" indent="0" algn="l" defTabSz="914354" rtl="0" eaLnBrk="1" latinLnBrk="0" hangingPunct="1">
              <a:lnSpc>
                <a:spcPct val="150000"/>
              </a:lnSpc>
              <a:spcBef>
                <a:spcPts val="1000"/>
              </a:spcBef>
              <a:buFont typeface="Courier New" panose="02070309020205020404" pitchFamily="49" charset="0"/>
              <a:buNone/>
              <a:tabLst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93688" indent="-285750">
              <a:buFont typeface="Arial" panose="020B0604020202020204" pitchFamily="34" charset="0"/>
              <a:buChar char="•"/>
            </a:pPr>
            <a:r>
              <a:rPr lang="it-IT" sz="1600" dirty="0">
                <a:effectLst/>
                <a:cs typeface="Book Antiqua" panose="02040602050305030304" pitchFamily="18" charset="0"/>
              </a:rPr>
              <a:t>La transizione utilizzata è </a:t>
            </a:r>
            <a:r>
              <a:rPr lang="it-IT" sz="1600" i="1" dirty="0" err="1">
                <a:effectLst/>
                <a:cs typeface="Book Antiqua" panose="02040602050305030304" pitchFamily="18" charset="0"/>
              </a:rPr>
              <a:t>eth.estimate_gas</a:t>
            </a:r>
            <a:r>
              <a:rPr lang="it-IT" sz="1600" i="1" dirty="0">
                <a:effectLst/>
                <a:cs typeface="Book Antiqua" panose="02040602050305030304" pitchFamily="18" charset="0"/>
              </a:rPr>
              <a:t> </a:t>
            </a:r>
            <a:r>
              <a:rPr lang="it-IT" sz="1600" dirty="0">
                <a:effectLst/>
                <a:cs typeface="Book Antiqua" panose="02040602050305030304" pitchFamily="18" charset="0"/>
              </a:rPr>
              <a:t>che genera e restituisce una stima di quanto gas è necessario per consentire il completamento della transazione. La transazione non verrà aggiunta alla blockchain, ma restituisce comunque un </a:t>
            </a:r>
            <a:r>
              <a:rPr lang="it-IT" sz="1600" dirty="0" err="1">
                <a:effectLst/>
                <a:cs typeface="Book Antiqua" panose="02040602050305030304" pitchFamily="18" charset="0"/>
              </a:rPr>
              <a:t>hash</a:t>
            </a:r>
            <a:r>
              <a:rPr lang="it-IT" sz="1600" dirty="0">
                <a:effectLst/>
                <a:cs typeface="Book Antiqua" panose="02040602050305030304" pitchFamily="18" charset="0"/>
              </a:rPr>
              <a:t>.</a:t>
            </a:r>
            <a:endParaRPr lang="it-IT" sz="1600" dirty="0">
              <a:cs typeface="Book Antiqua" panose="02040602050305030304" pitchFamily="18" charset="0"/>
            </a:endParaRPr>
          </a:p>
          <a:p>
            <a:pPr marL="293688" indent="-285750">
              <a:buFont typeface="Arial" panose="020B0604020202020204" pitchFamily="34" charset="0"/>
              <a:buChar char="•"/>
            </a:pPr>
            <a:r>
              <a:rPr lang="it-IT" sz="1600" dirty="0">
                <a:effectLst/>
                <a:cs typeface="Book Antiqua" panose="02040602050305030304" pitchFamily="18" charset="0"/>
              </a:rPr>
              <a:t>Il gas è la quantità di </a:t>
            </a:r>
            <a:r>
              <a:rPr lang="it-IT" sz="1600" b="1" dirty="0">
                <a:effectLst/>
                <a:cs typeface="Book Antiqua" panose="02040602050305030304" pitchFamily="18" charset="0"/>
              </a:rPr>
              <a:t>calcolo</a:t>
            </a:r>
            <a:r>
              <a:rPr lang="it-IT" sz="1600" dirty="0">
                <a:effectLst/>
                <a:cs typeface="Book Antiqua" panose="02040602050305030304" pitchFamily="18" charset="0"/>
              </a:rPr>
              <a:t> necessaria per eseguire operazioni sulla rete </a:t>
            </a:r>
            <a:r>
              <a:rPr lang="it-IT" sz="1600" dirty="0" err="1">
                <a:effectLst/>
                <a:cs typeface="Book Antiqua" panose="02040602050305030304" pitchFamily="18" charset="0"/>
              </a:rPr>
              <a:t>Ethereum</a:t>
            </a:r>
            <a:r>
              <a:rPr lang="it-IT" sz="1600" dirty="0">
                <a:effectLst/>
                <a:cs typeface="Book Antiqua" panose="02040602050305030304" pitchFamily="18" charset="0"/>
              </a:rPr>
              <a:t>. Ogni operazione richiede una certa quantità di calcolo da parte dei nodi della rete. Il gas viene utilizzato per compensare i </a:t>
            </a:r>
            <a:r>
              <a:rPr lang="it-IT" sz="1600" dirty="0" err="1">
                <a:effectLst/>
                <a:cs typeface="Book Antiqua" panose="02040602050305030304" pitchFamily="18" charset="0"/>
              </a:rPr>
              <a:t>miner</a:t>
            </a:r>
            <a:r>
              <a:rPr lang="it-IT" sz="1600" dirty="0">
                <a:effectLst/>
                <a:cs typeface="Book Antiqua" panose="02040602050305030304" pitchFamily="18" charset="0"/>
              </a:rPr>
              <a:t> (o i validatori, in caso di </a:t>
            </a:r>
            <a:r>
              <a:rPr lang="it-IT" sz="1600" dirty="0" err="1">
                <a:effectLst/>
                <a:cs typeface="Book Antiqua" panose="02040602050305030304" pitchFamily="18" charset="0"/>
              </a:rPr>
              <a:t>Ethereum</a:t>
            </a:r>
            <a:r>
              <a:rPr lang="it-IT" sz="1600" dirty="0">
                <a:effectLst/>
                <a:cs typeface="Book Antiqua" panose="02040602050305030304" pitchFamily="18" charset="0"/>
              </a:rPr>
              <a:t> 2.0) che forniscono la potenza computazionale per eseguire queste operazioni.</a:t>
            </a:r>
          </a:p>
          <a:p>
            <a:pPr marL="293688" indent="-285750">
              <a:buFont typeface="Arial" panose="020B0604020202020204" pitchFamily="34" charset="0"/>
              <a:buChar char="•"/>
            </a:pPr>
            <a:endParaRPr lang="it-IT" sz="1600" dirty="0">
              <a:cs typeface="Book Antiqua" panose="02040602050305030304" pitchFamily="18" charset="0"/>
            </a:endParaRPr>
          </a:p>
          <a:p>
            <a:pPr marL="293688" indent="-285750">
              <a:buFont typeface="Arial" panose="020B0604020202020204" pitchFamily="34" charset="0"/>
              <a:buChar char="•"/>
            </a:pPr>
            <a:endParaRPr lang="it-IT" sz="1400" dirty="0"/>
          </a:p>
        </p:txBody>
      </p:sp>
    </p:spTree>
    <p:extLst>
      <p:ext uri="{BB962C8B-B14F-4D97-AF65-F5344CB8AC3E}">
        <p14:creationId xmlns:p14="http://schemas.microsoft.com/office/powerpoint/2010/main" val="161809067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B5EA57-99DD-5FD6-50AD-D0C9E6EC76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3446644B-EF40-E16E-7C6B-4843A403643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it-IT" b="1" dirty="0"/>
              <a:t>MyPortfolio - </a:t>
            </a: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Implementazione di una piattaforma Backend + Frontend con architettura API RESTful – Andrea Neri</a:t>
            </a:r>
          </a:p>
          <a:p>
            <a:endParaRPr lang="it-IT" dirty="0"/>
          </a:p>
          <a:p>
            <a:endParaRPr lang="it-IT" dirty="0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A3F339EC-3454-F139-78C3-AD689F4AF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5868" y="958052"/>
            <a:ext cx="9542414" cy="578690"/>
          </a:xfrm>
        </p:spPr>
        <p:txBody>
          <a:bodyPr/>
          <a:lstStyle/>
          <a:p>
            <a:r>
              <a:rPr lang="it-IT" dirty="0"/>
              <a:t>Blockchain – Transazioni (2)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FC77083B-554F-FE94-1E06-A28DBB3071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015" y="1419057"/>
            <a:ext cx="5385936" cy="5051175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970F416F-C5DE-D309-363A-3C94FD0CCA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460339"/>
            <a:ext cx="5859693" cy="968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73579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5F5231-1F94-323F-A8F7-1517BB2166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12FED1D1-C865-DA2D-6636-735A3AF85E5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it-IT" b="1" dirty="0"/>
              <a:t>MyPortfolio - </a:t>
            </a: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Implementazione di una piattaforma Backend + Frontend con architettura API RESTful – Andrea Neri</a:t>
            </a:r>
          </a:p>
          <a:p>
            <a:endParaRPr lang="it-IT" dirty="0"/>
          </a:p>
          <a:p>
            <a:endParaRPr lang="it-IT" dirty="0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1A8B2C48-0E33-22B1-0348-5A6C50958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5868" y="958052"/>
            <a:ext cx="9542414" cy="578690"/>
          </a:xfrm>
        </p:spPr>
        <p:txBody>
          <a:bodyPr/>
          <a:lstStyle/>
          <a:p>
            <a:r>
              <a:rPr lang="it-IT" dirty="0"/>
              <a:t>Blockchain – Transazioni (3)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57D35BFF-0224-CCDF-4450-E531B20F19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028" y="1536742"/>
            <a:ext cx="10573943" cy="4363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642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4E53BE-5EA5-0F11-569B-009C7E39DC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C53AF950-F4D5-61B5-434D-7C64D91B1CE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it-IT" b="1" dirty="0"/>
              <a:t>MyPortfolio - </a:t>
            </a: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Implementazione di una piattaforma Backend + Frontend con architettura API RESTful – Andrea Neri</a:t>
            </a:r>
          </a:p>
          <a:p>
            <a:endParaRPr lang="it-IT" dirty="0"/>
          </a:p>
          <a:p>
            <a:endParaRPr lang="it-IT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E4A0E69-9554-3D74-FF04-4B7D0D71BD7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75868" y="1536742"/>
            <a:ext cx="10981895" cy="4627575"/>
          </a:xfrm>
        </p:spPr>
        <p:txBody>
          <a:bodyPr/>
          <a:lstStyle/>
          <a:p>
            <a:r>
              <a:rPr lang="it-IT" dirty="0"/>
              <a:t>● Fornire un sito web fruibile sia da PC che smartphone, che oltre ad avere una homepage, una sezione di presentazione e una di contatto, avesse un’area dedicata a cui accedere solo tramite login (username e password)</a:t>
            </a:r>
          </a:p>
          <a:p>
            <a:r>
              <a:rPr lang="it-IT" dirty="0"/>
              <a:t>● Fornire una piattaforma per la condivisione selettiva e autenticata di shooting fotografici raggruppati in Work (questo concetto verrà esposto nelle prossime sezioni). </a:t>
            </a:r>
          </a:p>
          <a:p>
            <a:r>
              <a:rPr lang="it-IT" dirty="0"/>
              <a:t>● L’utenza standard, una volta registrata e loggata, potrà accedere in visualizzazione alla/e cartella/e in base alle autorizzazioni fornite dall’amministratore.</a:t>
            </a:r>
          </a:p>
          <a:p>
            <a:r>
              <a:rPr lang="it-IT" dirty="0"/>
              <a:t>● La visualizzazione della foto avviene tramite una galleria fotografica (una per ogni cartella o area di lavoro alla quale l’utente ha accesso) sfruttando le thumbnail in modo da rendere più veloce il caricamento della pagina, che al click verranno mostrate a tutto schermo.</a:t>
            </a:r>
          </a:p>
          <a:p>
            <a:pPr marL="293688" indent="-285750">
              <a:buFont typeface="Arial" panose="020B0604020202020204" pitchFamily="34" charset="0"/>
              <a:buChar char="•"/>
            </a:pPr>
            <a:endParaRPr lang="it-IT" dirty="0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15A44091-3E9D-EA6E-E55A-41A8315DB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5869" y="958052"/>
            <a:ext cx="2550655" cy="578690"/>
          </a:xfrm>
        </p:spPr>
        <p:txBody>
          <a:bodyPr/>
          <a:lstStyle/>
          <a:p>
            <a:r>
              <a:rPr lang="it-IT" dirty="0"/>
              <a:t>Obiettivi</a:t>
            </a:r>
          </a:p>
        </p:txBody>
      </p:sp>
    </p:spTree>
    <p:extLst>
      <p:ext uri="{BB962C8B-B14F-4D97-AF65-F5344CB8AC3E}">
        <p14:creationId xmlns:p14="http://schemas.microsoft.com/office/powerpoint/2010/main" val="159028667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5A6803-CBF7-D6B7-60AA-CD8FB4C768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1901EFEA-817E-7A7D-74BC-1873ECD1C37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it-IT" b="1" dirty="0"/>
              <a:t>MyPortfolio - </a:t>
            </a: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Implementazione di una piattaforma Backend + Frontend con architettura API RESTful – Andrea Neri</a:t>
            </a:r>
          </a:p>
          <a:p>
            <a:endParaRPr lang="it-IT" dirty="0"/>
          </a:p>
          <a:p>
            <a:endParaRPr lang="it-IT" dirty="0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8D933231-0676-1E03-A6C7-822E4ED99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5868" y="958052"/>
            <a:ext cx="9542414" cy="578690"/>
          </a:xfrm>
        </p:spPr>
        <p:txBody>
          <a:bodyPr/>
          <a:lstStyle/>
          <a:p>
            <a:r>
              <a:rPr lang="it-IT" dirty="0"/>
              <a:t>Blockchain – Transazioni (4)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E80E6A51-CF2F-7D99-3850-E00A0E0C01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777" y="1370088"/>
            <a:ext cx="7763611" cy="4117823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666B056C-F466-B6E9-0C78-6848EDADA0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4120" y="5625082"/>
            <a:ext cx="8229547" cy="845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8064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717DA7-CDE1-62C0-C41E-6FA339CD8E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5357F08E-37AB-1B36-E25F-39D4DB152B4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it-IT" b="1" dirty="0"/>
              <a:t>MyPortfolio - </a:t>
            </a: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Implementazione di una piattaforma Backend + Frontend con architettura API RESTful – Andrea Neri</a:t>
            </a:r>
          </a:p>
          <a:p>
            <a:endParaRPr lang="it-IT" dirty="0"/>
          </a:p>
          <a:p>
            <a:endParaRPr lang="it-IT" dirty="0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4258C54D-DE58-F173-9B4A-36811DE71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5868" y="958052"/>
            <a:ext cx="9542414" cy="578690"/>
          </a:xfrm>
        </p:spPr>
        <p:txBody>
          <a:bodyPr/>
          <a:lstStyle/>
          <a:p>
            <a:r>
              <a:rPr lang="it-IT" dirty="0"/>
              <a:t>Front-end – </a:t>
            </a:r>
            <a:r>
              <a:rPr lang="it-IT" dirty="0" err="1"/>
              <a:t>Vue</a:t>
            </a:r>
            <a:r>
              <a:rPr lang="it-IT" dirty="0"/>
              <a:t> JS - 1</a:t>
            </a:r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CAD10AA0-2F39-5822-6D26-5C457C19442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75868" y="1342380"/>
            <a:ext cx="10981895" cy="5515625"/>
          </a:xfrm>
        </p:spPr>
        <p:txBody>
          <a:bodyPr/>
          <a:lstStyle/>
          <a:p>
            <a:pPr marL="293688" indent="-285750">
              <a:buFont typeface="Arial" panose="020B0604020202020204" pitchFamily="34" charset="0"/>
              <a:buChar char="•"/>
            </a:pPr>
            <a:r>
              <a:rPr lang="it-IT" sz="1600" dirty="0"/>
              <a:t>Cos'è Vue.js?</a:t>
            </a:r>
          </a:p>
          <a:p>
            <a:pPr marL="971516" lvl="1" indent="-285750">
              <a:buFont typeface="Arial" panose="020B0604020202020204" pitchFamily="34" charset="0"/>
              <a:buChar char="•"/>
            </a:pPr>
            <a:r>
              <a:rPr lang="it-IT" sz="1600" dirty="0"/>
              <a:t>Framework JavaScript per la costruzione di interfacce utente.</a:t>
            </a:r>
          </a:p>
          <a:p>
            <a:pPr marL="971516" lvl="1" indent="-285750">
              <a:buFont typeface="Arial" panose="020B0604020202020204" pitchFamily="34" charset="0"/>
              <a:buChar char="•"/>
            </a:pPr>
            <a:r>
              <a:rPr lang="it-IT" sz="1600" dirty="0"/>
              <a:t>Si basa su standard HTML, CSS e JavaScript e fornisce un modello di programmazione dichiarativo e basato su componenti che ti aiuta a sviluppare in modo efficiente interfacce utente, siano esse semplici o complesse.</a:t>
            </a:r>
          </a:p>
          <a:p>
            <a:pPr marL="971516" lvl="1" indent="-285750">
              <a:buFont typeface="Arial" panose="020B0604020202020204" pitchFamily="34" charset="0"/>
              <a:buChar char="•"/>
            </a:pPr>
            <a:r>
              <a:rPr lang="it-IT" sz="1600" dirty="0"/>
              <a:t>Basato su un'architettura modulare e componenti riutilizzabili.</a:t>
            </a:r>
          </a:p>
          <a:p>
            <a:pPr marL="293688" indent="-285750">
              <a:buFont typeface="Arial" panose="020B0604020202020204" pitchFamily="34" charset="0"/>
              <a:buChar char="•"/>
            </a:pPr>
            <a:r>
              <a:rPr lang="it-IT" sz="1600" dirty="0"/>
              <a:t>Principali vantaggi di Vue.js:</a:t>
            </a:r>
          </a:p>
          <a:p>
            <a:pPr marL="971516" lvl="1" indent="-285750">
              <a:buFont typeface="Arial" panose="020B0604020202020204" pitchFamily="34" charset="0"/>
              <a:buChar char="•"/>
            </a:pPr>
            <a:r>
              <a:rPr lang="it-IT" sz="1600" dirty="0"/>
              <a:t>Facilità d'uso: sintassi semplice e intuitiva.</a:t>
            </a:r>
          </a:p>
          <a:p>
            <a:pPr marL="971516" lvl="1" indent="-285750">
              <a:buFont typeface="Arial" panose="020B0604020202020204" pitchFamily="34" charset="0"/>
              <a:buChar char="•"/>
            </a:pPr>
            <a:r>
              <a:rPr lang="it-IT" sz="1600" dirty="0"/>
              <a:t>Reattività: aggiornamento dinamico dell'interfaccia in risposta ai cambiamenti dei dati.</a:t>
            </a:r>
          </a:p>
          <a:p>
            <a:pPr marL="971516" lvl="1" indent="-285750">
              <a:buFont typeface="Arial" panose="020B0604020202020204" pitchFamily="34" charset="0"/>
              <a:buChar char="•"/>
            </a:pPr>
            <a:r>
              <a:rPr lang="it-IT" sz="1600" dirty="0"/>
              <a:t>Modularità: architettura basata su componenti per organizzare il codice in modo chiaro.</a:t>
            </a:r>
          </a:p>
          <a:p>
            <a:pPr marL="293688" indent="-285750">
              <a:buFont typeface="Arial" panose="020B0604020202020204" pitchFamily="34" charset="0"/>
              <a:buChar char="•"/>
            </a:pPr>
            <a:r>
              <a:rPr lang="it-IT" sz="1600" dirty="0"/>
              <a:t>Perché è stato scelto per questo progetto?</a:t>
            </a:r>
          </a:p>
          <a:p>
            <a:pPr marL="971516" lvl="1" indent="-285750">
              <a:buFont typeface="Arial" panose="020B0604020202020204" pitchFamily="34" charset="0"/>
              <a:buChar char="•"/>
            </a:pPr>
            <a:r>
              <a:rPr lang="it-IT" sz="1600" dirty="0"/>
              <a:t>Permette di creare un'interfaccia moderna e interattiva.</a:t>
            </a:r>
          </a:p>
          <a:p>
            <a:pPr marL="971516" lvl="1" indent="-285750">
              <a:buFont typeface="Arial" panose="020B0604020202020204" pitchFamily="34" charset="0"/>
              <a:buChar char="•"/>
            </a:pPr>
            <a:r>
              <a:rPr lang="it-IT" sz="1600" dirty="0"/>
              <a:t>Semplifica l'implementazione di funzionalità complesse come il caricamento di immagini e la gestione dello stato.</a:t>
            </a:r>
          </a:p>
          <a:p>
            <a:pPr marL="971516" lvl="1" indent="-285750">
              <a:buFont typeface="Arial" panose="020B0604020202020204" pitchFamily="34" charset="0"/>
              <a:buChar char="•"/>
            </a:pPr>
            <a:r>
              <a:rPr lang="it-IT" sz="1600" dirty="0"/>
              <a:t>Innovativo rispetto ad </a:t>
            </a:r>
            <a:r>
              <a:rPr lang="it-IT" sz="1600" dirty="0" err="1"/>
              <a:t>Angular</a:t>
            </a:r>
            <a:r>
              <a:rPr lang="it-IT" sz="1600" dirty="0"/>
              <a:t>, introdotto al corso come alternativa leggera.</a:t>
            </a:r>
          </a:p>
          <a:p>
            <a:endParaRPr lang="it-IT" sz="1600" dirty="0"/>
          </a:p>
        </p:txBody>
      </p:sp>
    </p:spTree>
    <p:extLst>
      <p:ext uri="{BB962C8B-B14F-4D97-AF65-F5344CB8AC3E}">
        <p14:creationId xmlns:p14="http://schemas.microsoft.com/office/powerpoint/2010/main" val="365386043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2EA13A-CDA6-EAD2-4471-EC4EB68DAA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6112B542-A8C5-800C-5B14-4B902B460AB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it-IT" b="1" dirty="0"/>
              <a:t>MyPortfolio - </a:t>
            </a: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Implementazione di una piattaforma Backend + Frontend con architettura API RESTful – Andrea Neri</a:t>
            </a:r>
          </a:p>
          <a:p>
            <a:endParaRPr lang="it-IT" dirty="0"/>
          </a:p>
          <a:p>
            <a:endParaRPr lang="it-IT" dirty="0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BF0E83A2-2410-A78E-E426-5E7DAA9A2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5868" y="958052"/>
            <a:ext cx="9542414" cy="578690"/>
          </a:xfrm>
        </p:spPr>
        <p:txBody>
          <a:bodyPr/>
          <a:lstStyle/>
          <a:p>
            <a:r>
              <a:rPr lang="it-IT" dirty="0"/>
              <a:t>Front-end – </a:t>
            </a:r>
            <a:r>
              <a:rPr lang="it-IT" dirty="0" err="1"/>
              <a:t>Vue</a:t>
            </a:r>
            <a:r>
              <a:rPr lang="it-IT" dirty="0"/>
              <a:t> JS - 2</a:t>
            </a:r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6712C8FC-E9C2-7634-B121-47C28633CEC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75868" y="1342381"/>
            <a:ext cx="3243473" cy="4375132"/>
          </a:xfrm>
        </p:spPr>
        <p:txBody>
          <a:bodyPr/>
          <a:lstStyle/>
          <a:p>
            <a:pPr marL="293688" indent="-285750">
              <a:buFont typeface="Arial" panose="020B0604020202020204" pitchFamily="34" charset="0"/>
              <a:buChar char="•"/>
            </a:pPr>
            <a:r>
              <a:rPr lang="it-IT" sz="1600" b="1" dirty="0"/>
              <a:t>Rendering Dichiarativo</a:t>
            </a:r>
            <a:r>
              <a:rPr lang="it-IT" sz="1600" dirty="0"/>
              <a:t>: </a:t>
            </a:r>
            <a:r>
              <a:rPr lang="it-IT" sz="1600" dirty="0" err="1"/>
              <a:t>Vue</a:t>
            </a:r>
            <a:r>
              <a:rPr lang="it-IT" sz="1600" dirty="0"/>
              <a:t> estende l'HTML standard con una sintassi di template </a:t>
            </a:r>
          </a:p>
          <a:p>
            <a:pPr marL="293688" indent="-285750">
              <a:buFont typeface="Arial" panose="020B0604020202020204" pitchFamily="34" charset="0"/>
              <a:buChar char="•"/>
            </a:pPr>
            <a:r>
              <a:rPr lang="it-IT" sz="1600" b="1" dirty="0"/>
              <a:t>Reattività</a:t>
            </a:r>
            <a:r>
              <a:rPr lang="it-IT" sz="1600" dirty="0"/>
              <a:t>: </a:t>
            </a:r>
            <a:r>
              <a:rPr lang="it-IT" sz="1600" dirty="0" err="1"/>
              <a:t>Vue</a:t>
            </a:r>
            <a:r>
              <a:rPr lang="it-IT" sz="1600" dirty="0"/>
              <a:t> traccia automaticamente i cambiamenti dello stato JavaScript e aggiorna in modo efficiente il DOM quando avvengono modifiche.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ABCFEDCC-ECF6-21D3-9F96-5AFB17DA6A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1698" y="1748875"/>
            <a:ext cx="6251832" cy="3360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46278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DE2019-F781-F16F-47C9-F89A8C4C78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D7AEF046-4BF0-03DF-06D7-E16FF1A51FA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it-IT" b="1" dirty="0"/>
              <a:t>MyPortfolio - </a:t>
            </a: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Implementazione di una piattaforma Backend + Frontend con architettura API RESTful – Andrea Neri</a:t>
            </a:r>
          </a:p>
          <a:p>
            <a:endParaRPr lang="it-IT" dirty="0"/>
          </a:p>
          <a:p>
            <a:endParaRPr lang="it-IT" dirty="0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D3A3BC1A-5134-308C-5CB6-264DD1C0E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5868" y="958052"/>
            <a:ext cx="9542414" cy="578690"/>
          </a:xfrm>
        </p:spPr>
        <p:txBody>
          <a:bodyPr/>
          <a:lstStyle/>
          <a:p>
            <a:r>
              <a:rPr lang="it-IT" dirty="0"/>
              <a:t>Front-end – </a:t>
            </a:r>
            <a:r>
              <a:rPr lang="it-IT" dirty="0" err="1"/>
              <a:t>Vue</a:t>
            </a:r>
            <a:r>
              <a:rPr lang="it-IT" dirty="0"/>
              <a:t> JS - 3</a:t>
            </a:r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B780EEFC-2685-D659-6460-008F22F4AD2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75868" y="1342381"/>
            <a:ext cx="10981895" cy="5116172"/>
          </a:xfrm>
        </p:spPr>
        <p:txBody>
          <a:bodyPr numCol="2"/>
          <a:lstStyle/>
          <a:p>
            <a:pPr marL="742950" lvl="1" indent="-285750">
              <a:lnSpc>
                <a:spcPct val="115000"/>
              </a:lnSpc>
              <a:spcBef>
                <a:spcPts val="800"/>
              </a:spcBef>
              <a:spcAft>
                <a:spcPts val="400"/>
              </a:spcAft>
              <a:buSzPts val="1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it-IT" sz="1600" dirty="0" err="1"/>
              <a:t>components</a:t>
            </a:r>
            <a:r>
              <a:rPr lang="it-IT" sz="1600" dirty="0"/>
              <a:t>:</a:t>
            </a:r>
          </a:p>
          <a:p>
            <a:pPr marL="1200126" lvl="2" indent="-285750">
              <a:lnSpc>
                <a:spcPct val="115000"/>
              </a:lnSpc>
              <a:spcBef>
                <a:spcPts val="800"/>
              </a:spcBef>
              <a:spcAft>
                <a:spcPts val="400"/>
              </a:spcAft>
              <a:buSzPts val="1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it-IT" sz="1600" dirty="0"/>
              <a:t>Contiene componenti riutilizzabili come </a:t>
            </a:r>
            <a:r>
              <a:rPr lang="it-IT" sz="1600" dirty="0" err="1"/>
              <a:t>ManageShopableImages.vue</a:t>
            </a:r>
            <a:r>
              <a:rPr lang="it-IT" sz="1600" dirty="0"/>
              <a:t> e </a:t>
            </a:r>
            <a:r>
              <a:rPr lang="it-IT" sz="1600" dirty="0" err="1"/>
              <a:t>UploadImages.vue</a:t>
            </a:r>
            <a:r>
              <a:rPr lang="it-IT" sz="1600" dirty="0"/>
              <a:t>.</a:t>
            </a:r>
          </a:p>
          <a:p>
            <a:pPr marL="1200126" lvl="2" indent="-285750">
              <a:lnSpc>
                <a:spcPct val="115000"/>
              </a:lnSpc>
              <a:spcBef>
                <a:spcPts val="800"/>
              </a:spcBef>
              <a:spcAft>
                <a:spcPts val="400"/>
              </a:spcAft>
              <a:buSzPts val="1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it-IT" sz="1600" dirty="0" err="1"/>
              <a:t>LayoutHeader.vue</a:t>
            </a:r>
            <a:r>
              <a:rPr lang="it-IT" sz="1600" dirty="0"/>
              <a:t> e </a:t>
            </a:r>
            <a:r>
              <a:rPr lang="it-IT" sz="1600" dirty="0" err="1"/>
              <a:t>LayoutFooter.vue</a:t>
            </a:r>
            <a:r>
              <a:rPr lang="it-IT" sz="1600" dirty="0"/>
              <a:t> per struttura e design generale.</a:t>
            </a:r>
          </a:p>
          <a:p>
            <a:pPr marL="742950" lvl="1" indent="-285750">
              <a:lnSpc>
                <a:spcPct val="115000"/>
              </a:lnSpc>
              <a:spcBef>
                <a:spcPts val="800"/>
              </a:spcBef>
              <a:spcAft>
                <a:spcPts val="400"/>
              </a:spcAft>
              <a:buSzPts val="1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it-IT" sz="1600" dirty="0"/>
              <a:t>services:</a:t>
            </a:r>
          </a:p>
          <a:p>
            <a:pPr marL="1200126" lvl="2" indent="-285750">
              <a:lnSpc>
                <a:spcPct val="115000"/>
              </a:lnSpc>
              <a:spcBef>
                <a:spcPts val="800"/>
              </a:spcBef>
              <a:spcAft>
                <a:spcPts val="400"/>
              </a:spcAft>
              <a:buSzPts val="1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it-IT" sz="1600" dirty="0"/>
              <a:t>File </a:t>
            </a:r>
            <a:r>
              <a:rPr lang="it-IT" sz="1600" dirty="0" err="1"/>
              <a:t>TypeScript</a:t>
            </a:r>
            <a:r>
              <a:rPr lang="it-IT" sz="1600" dirty="0"/>
              <a:t> per interfacciarsi con le API (es. </a:t>
            </a:r>
            <a:r>
              <a:rPr lang="it-IT" sz="1600" dirty="0" err="1"/>
              <a:t>auth.service.ts</a:t>
            </a:r>
            <a:r>
              <a:rPr lang="it-IT" sz="1600" dirty="0"/>
              <a:t>, </a:t>
            </a:r>
            <a:r>
              <a:rPr lang="it-IT" sz="1600" dirty="0" err="1"/>
              <a:t>image.service.ts</a:t>
            </a:r>
            <a:r>
              <a:rPr lang="it-IT" sz="1600" dirty="0"/>
              <a:t>).</a:t>
            </a:r>
          </a:p>
          <a:p>
            <a:pPr marL="742950" lvl="1" indent="-285750">
              <a:lnSpc>
                <a:spcPct val="115000"/>
              </a:lnSpc>
              <a:spcBef>
                <a:spcPts val="800"/>
              </a:spcBef>
              <a:spcAft>
                <a:spcPts val="400"/>
              </a:spcAft>
              <a:buSzPts val="1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it-IT" sz="1600" dirty="0" err="1"/>
              <a:t>types</a:t>
            </a:r>
            <a:r>
              <a:rPr lang="it-IT" sz="1600" dirty="0"/>
              <a:t>:</a:t>
            </a:r>
          </a:p>
          <a:p>
            <a:pPr marL="1200126" lvl="2" indent="-285750">
              <a:lnSpc>
                <a:spcPct val="115000"/>
              </a:lnSpc>
              <a:spcBef>
                <a:spcPts val="800"/>
              </a:spcBef>
              <a:spcAft>
                <a:spcPts val="400"/>
              </a:spcAft>
              <a:buSzPts val="1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it-IT" sz="1600" dirty="0"/>
              <a:t>Definizione di tipi e interfacce (es. </a:t>
            </a:r>
            <a:r>
              <a:rPr lang="it-IT" sz="1600" dirty="0" err="1"/>
              <a:t>image.type.ts</a:t>
            </a:r>
            <a:r>
              <a:rPr lang="it-IT" sz="1600" dirty="0"/>
              <a:t>, </a:t>
            </a:r>
            <a:r>
              <a:rPr lang="it-IT" sz="1600" dirty="0" err="1"/>
              <a:t>user.type.ts</a:t>
            </a:r>
            <a:r>
              <a:rPr lang="it-IT" sz="1600" dirty="0"/>
              <a:t>).</a:t>
            </a:r>
          </a:p>
          <a:p>
            <a:pPr marL="742950" lvl="1" indent="-285750">
              <a:lnSpc>
                <a:spcPct val="115000"/>
              </a:lnSpc>
              <a:spcBef>
                <a:spcPts val="800"/>
              </a:spcBef>
              <a:spcAft>
                <a:spcPts val="400"/>
              </a:spcAft>
              <a:buSzPts val="1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endParaRPr lang="it-IT" sz="1600" dirty="0"/>
          </a:p>
          <a:p>
            <a:pPr marL="742950" lvl="1" indent="-285750">
              <a:lnSpc>
                <a:spcPct val="115000"/>
              </a:lnSpc>
              <a:spcBef>
                <a:spcPts val="800"/>
              </a:spcBef>
              <a:spcAft>
                <a:spcPts val="400"/>
              </a:spcAft>
              <a:buSzPts val="1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endParaRPr lang="it-IT" sz="1600" dirty="0"/>
          </a:p>
          <a:p>
            <a:pPr marL="742950" lvl="1" indent="-285750">
              <a:lnSpc>
                <a:spcPct val="115000"/>
              </a:lnSpc>
              <a:spcBef>
                <a:spcPts val="800"/>
              </a:spcBef>
              <a:spcAft>
                <a:spcPts val="400"/>
              </a:spcAft>
              <a:buSzPts val="1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endParaRPr lang="it-IT" sz="1600" dirty="0"/>
          </a:p>
          <a:p>
            <a:pPr marL="742950" lvl="1" indent="-285750">
              <a:lnSpc>
                <a:spcPct val="115000"/>
              </a:lnSpc>
              <a:spcBef>
                <a:spcPts val="800"/>
              </a:spcBef>
              <a:spcAft>
                <a:spcPts val="400"/>
              </a:spcAft>
              <a:buSzPts val="1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it-IT" sz="1600" dirty="0" err="1"/>
              <a:t>views</a:t>
            </a:r>
            <a:r>
              <a:rPr lang="it-IT" sz="1600" dirty="0"/>
              <a:t>:</a:t>
            </a:r>
          </a:p>
          <a:p>
            <a:pPr marL="1200126" lvl="2" indent="-285750">
              <a:lnSpc>
                <a:spcPct val="115000"/>
              </a:lnSpc>
              <a:spcBef>
                <a:spcPts val="800"/>
              </a:spcBef>
              <a:spcAft>
                <a:spcPts val="400"/>
              </a:spcAft>
              <a:buSzPts val="1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it-IT" sz="1600" dirty="0"/>
              <a:t>Contiene le pagine principali (es. </a:t>
            </a:r>
            <a:r>
              <a:rPr lang="it-IT" sz="1600" dirty="0" err="1"/>
              <a:t>HomeView.vue</a:t>
            </a:r>
            <a:r>
              <a:rPr lang="it-IT" sz="1600" dirty="0"/>
              <a:t>, </a:t>
            </a:r>
            <a:r>
              <a:rPr lang="it-IT" sz="1600" dirty="0" err="1"/>
              <a:t>LoginView.vue</a:t>
            </a:r>
            <a:r>
              <a:rPr lang="it-IT" sz="1600" dirty="0"/>
              <a:t>).</a:t>
            </a:r>
          </a:p>
          <a:p>
            <a:pPr marL="1200150" lvl="2" indent="-285750">
              <a:lnSpc>
                <a:spcPct val="115000"/>
              </a:lnSpc>
              <a:spcBef>
                <a:spcPts val="800"/>
              </a:spcBef>
              <a:spcAft>
                <a:spcPts val="400"/>
              </a:spcAft>
              <a:buSzPts val="1000"/>
              <a:buFont typeface="Arial" panose="020B0604020202020204" pitchFamily="34" charset="0"/>
              <a:buChar char="•"/>
              <a:tabLst>
                <a:tab pos="1371600" algn="l"/>
              </a:tabLst>
            </a:pPr>
            <a:r>
              <a:rPr lang="it-IT" sz="1600" dirty="0"/>
              <a:t>	Organizzate per ruolo (es. sottocartella admin).</a:t>
            </a:r>
          </a:p>
          <a:p>
            <a:pPr marL="742950" lvl="1" indent="-285750">
              <a:lnSpc>
                <a:spcPct val="115000"/>
              </a:lnSpc>
              <a:spcBef>
                <a:spcPts val="800"/>
              </a:spcBef>
              <a:spcAft>
                <a:spcPts val="400"/>
              </a:spcAft>
              <a:buSzPts val="1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it-IT" sz="1600" dirty="0"/>
              <a:t>stores:</a:t>
            </a:r>
          </a:p>
          <a:p>
            <a:pPr marL="1200126" lvl="2" indent="-285750">
              <a:lnSpc>
                <a:spcPct val="115000"/>
              </a:lnSpc>
              <a:spcBef>
                <a:spcPts val="800"/>
              </a:spcBef>
              <a:spcAft>
                <a:spcPts val="400"/>
              </a:spcAft>
              <a:buSzPts val="1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it-IT" sz="1600" dirty="0"/>
              <a:t>Gestione dello stato centralizzata con </a:t>
            </a:r>
            <a:r>
              <a:rPr lang="it-IT" sz="1600" dirty="0" err="1"/>
              <a:t>Vuex</a:t>
            </a:r>
            <a:r>
              <a:rPr lang="it-IT" sz="1600" dirty="0"/>
              <a:t> o </a:t>
            </a:r>
            <a:r>
              <a:rPr lang="it-IT" sz="1600" dirty="0" err="1"/>
              <a:t>Pinia</a:t>
            </a:r>
            <a:r>
              <a:rPr lang="it-IT" sz="1600" dirty="0"/>
              <a:t> (es. </a:t>
            </a:r>
            <a:r>
              <a:rPr lang="it-IT" sz="1600" dirty="0" err="1"/>
              <a:t>auth.ts</a:t>
            </a:r>
            <a:r>
              <a:rPr lang="it-IT" sz="1600" dirty="0"/>
              <a:t>, </a:t>
            </a:r>
            <a:r>
              <a:rPr lang="it-IT" sz="1600" dirty="0" err="1"/>
              <a:t>cart.ts</a:t>
            </a:r>
            <a:r>
              <a:rPr lang="it-IT" sz="1600" dirty="0"/>
              <a:t>).</a:t>
            </a:r>
          </a:p>
          <a:p>
            <a:pPr marL="742950" lvl="1" indent="-285750">
              <a:lnSpc>
                <a:spcPct val="115000"/>
              </a:lnSpc>
              <a:spcBef>
                <a:spcPts val="800"/>
              </a:spcBef>
              <a:spcAft>
                <a:spcPts val="400"/>
              </a:spcAft>
              <a:buSzPts val="1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it-IT" sz="1600" dirty="0"/>
              <a:t>router:</a:t>
            </a:r>
          </a:p>
          <a:p>
            <a:pPr marL="1200126" lvl="2" indent="-285750">
              <a:lnSpc>
                <a:spcPct val="115000"/>
              </a:lnSpc>
              <a:spcBef>
                <a:spcPts val="800"/>
              </a:spcBef>
              <a:spcAft>
                <a:spcPts val="400"/>
              </a:spcAft>
              <a:buSzPts val="1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it-IT" sz="1600" dirty="0"/>
              <a:t>Gestione della navigazione tra pagine e controllo degli accessi.</a:t>
            </a:r>
          </a:p>
          <a:p>
            <a:pPr marL="742950" lvl="1" indent="-285750">
              <a:lnSpc>
                <a:spcPct val="115000"/>
              </a:lnSpc>
              <a:spcBef>
                <a:spcPts val="800"/>
              </a:spcBef>
              <a:spcAft>
                <a:spcPts val="400"/>
              </a:spcAft>
              <a:buSzPts val="1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it-IT" sz="1600" dirty="0" err="1"/>
              <a:t>App.vue</a:t>
            </a:r>
            <a:r>
              <a:rPr lang="it-IT" sz="1600" dirty="0"/>
              <a:t>: punto di ingresso dell'applicazione.</a:t>
            </a:r>
          </a:p>
          <a:p>
            <a:pPr marL="742950" lvl="1" indent="-285750">
              <a:lnSpc>
                <a:spcPct val="115000"/>
              </a:lnSpc>
              <a:spcBef>
                <a:spcPts val="800"/>
              </a:spcBef>
              <a:spcAft>
                <a:spcPts val="400"/>
              </a:spcAft>
              <a:buSzPts val="1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it-IT" sz="1600" dirty="0" err="1"/>
              <a:t>main.ts</a:t>
            </a:r>
            <a:r>
              <a:rPr lang="it-IT" sz="1600" dirty="0"/>
              <a:t>: configurazione iniziale del progetto.</a:t>
            </a:r>
          </a:p>
          <a:p>
            <a:pPr marL="293688" indent="-285750">
              <a:buFont typeface="Arial" panose="020B0604020202020204" pitchFamily="34" charset="0"/>
              <a:buChar char="•"/>
            </a:pPr>
            <a:endParaRPr lang="it-IT" sz="1600" dirty="0"/>
          </a:p>
        </p:txBody>
      </p:sp>
    </p:spTree>
    <p:extLst>
      <p:ext uri="{BB962C8B-B14F-4D97-AF65-F5344CB8AC3E}">
        <p14:creationId xmlns:p14="http://schemas.microsoft.com/office/powerpoint/2010/main" val="352187340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5FBA0A-E556-B7AC-E361-8196928FC1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36C64AB9-4C66-D1A3-86B6-12350F95A10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it-IT" b="1" dirty="0"/>
              <a:t>MyPortfolio - </a:t>
            </a: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Implementazione di una piattaforma Backend + Frontend con architettura API RESTful – Andrea Neri</a:t>
            </a:r>
          </a:p>
          <a:p>
            <a:endParaRPr lang="it-IT" dirty="0"/>
          </a:p>
          <a:p>
            <a:endParaRPr lang="it-IT" dirty="0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C46DBBCF-D793-EE4F-11A9-9E3A38BFA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5868" y="958052"/>
            <a:ext cx="9542414" cy="578690"/>
          </a:xfrm>
        </p:spPr>
        <p:txBody>
          <a:bodyPr/>
          <a:lstStyle/>
          <a:p>
            <a:r>
              <a:rPr lang="it-IT" dirty="0"/>
              <a:t>Front-end – </a:t>
            </a:r>
            <a:r>
              <a:rPr lang="it-IT" dirty="0" err="1"/>
              <a:t>Vue</a:t>
            </a:r>
            <a:r>
              <a:rPr lang="it-IT" dirty="0"/>
              <a:t> JS - 3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17426E93-E30E-20B1-47BB-4CF8E34188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974" y="1481397"/>
            <a:ext cx="5037793" cy="4805636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D019E3DA-553C-4BCB-7FA5-C6118C5155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7075" y="209550"/>
            <a:ext cx="6409368" cy="1502306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62678546-AAD6-8CE5-79FB-12BA260604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09069" y="2133135"/>
            <a:ext cx="6574957" cy="4153898"/>
          </a:xfrm>
          <a:prstGeom prst="rect">
            <a:avLst/>
          </a:prstGeom>
        </p:spPr>
      </p:pic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B9201A58-364A-76B2-B052-0ACEB8950AA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07974" y="6174335"/>
            <a:ext cx="10049468" cy="442869"/>
          </a:xfrm>
        </p:spPr>
        <p:txBody>
          <a:bodyPr/>
          <a:lstStyle/>
          <a:p>
            <a:r>
              <a:rPr lang="it-IT" sz="1600" dirty="0" err="1"/>
              <a:t>OrderView</a:t>
            </a:r>
            <a:r>
              <a:rPr lang="it-IT" sz="1600" dirty="0"/>
              <a:t> 				         </a:t>
            </a:r>
            <a:r>
              <a:rPr lang="it-IT" sz="1600" dirty="0" err="1"/>
              <a:t>OrderList</a:t>
            </a:r>
            <a:endParaRPr lang="it-IT" sz="1600" dirty="0"/>
          </a:p>
        </p:txBody>
      </p:sp>
      <p:sp>
        <p:nvSpPr>
          <p:cNvPr id="9" name="Segnaposto testo 5">
            <a:extLst>
              <a:ext uri="{FF2B5EF4-FFF2-40B4-BE49-F238E27FC236}">
                <a16:creationId xmlns:a16="http://schemas.microsoft.com/office/drawing/2014/main" id="{CF51E251-E1CF-B923-E8C0-F97F688383AA}"/>
              </a:ext>
            </a:extLst>
          </p:cNvPr>
          <p:cNvSpPr txBox="1">
            <a:spLocks/>
          </p:cNvSpPr>
          <p:nvPr/>
        </p:nvSpPr>
        <p:spPr>
          <a:xfrm>
            <a:off x="5547075" y="1635854"/>
            <a:ext cx="1638916" cy="442869"/>
          </a:xfrm>
          <a:prstGeom prst="rect">
            <a:avLst/>
          </a:prstGeom>
        </p:spPr>
        <p:txBody>
          <a:bodyPr/>
          <a:lstStyle>
            <a:lvl1pPr marL="7938" indent="0" algn="l" defTabSz="914354" rtl="0" eaLnBrk="1" latinLnBrk="0" hangingPunct="1">
              <a:lnSpc>
                <a:spcPct val="150000"/>
              </a:lnSpc>
              <a:spcBef>
                <a:spcPts val="1000"/>
              </a:spcBef>
              <a:buFont typeface="Courier New" panose="02070309020205020404" pitchFamily="49" charset="0"/>
              <a:buNone/>
              <a:tabLst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600" dirty="0" err="1"/>
              <a:t>Shop.service</a:t>
            </a:r>
            <a:endParaRPr lang="it-IT" sz="1600" dirty="0"/>
          </a:p>
        </p:txBody>
      </p:sp>
    </p:spTree>
    <p:extLst>
      <p:ext uri="{BB962C8B-B14F-4D97-AF65-F5344CB8AC3E}">
        <p14:creationId xmlns:p14="http://schemas.microsoft.com/office/powerpoint/2010/main" val="357945329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5E8EC1-FD07-E2A3-998C-BFA87D5604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1D1C41B7-6834-DE98-6A23-378466CDC32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it-IT" b="1" dirty="0"/>
              <a:t>MyPortfolio - </a:t>
            </a: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Implementazione di una piattaforma Backend + Frontend con architettura API RESTful – Andrea Neri</a:t>
            </a:r>
          </a:p>
          <a:p>
            <a:endParaRPr lang="it-IT" dirty="0"/>
          </a:p>
          <a:p>
            <a:endParaRPr lang="it-IT" dirty="0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A258EF72-1996-803D-290E-F1F8CEA0F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5868" y="958052"/>
            <a:ext cx="9542414" cy="578690"/>
          </a:xfrm>
        </p:spPr>
        <p:txBody>
          <a:bodyPr/>
          <a:lstStyle/>
          <a:p>
            <a:r>
              <a:rPr lang="it-IT" dirty="0"/>
              <a:t>Front-end</a:t>
            </a:r>
          </a:p>
        </p:txBody>
      </p:sp>
      <p:sp>
        <p:nvSpPr>
          <p:cNvPr id="5" name="Segnaposto testo 2">
            <a:extLst>
              <a:ext uri="{FF2B5EF4-FFF2-40B4-BE49-F238E27FC236}">
                <a16:creationId xmlns:a16="http://schemas.microsoft.com/office/drawing/2014/main" id="{B55B40D8-98AB-F7B4-BF7B-8C0476394C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420836" y="2948577"/>
            <a:ext cx="5350327" cy="960845"/>
          </a:xfrm>
        </p:spPr>
        <p:txBody>
          <a:bodyPr/>
          <a:lstStyle/>
          <a:p>
            <a:r>
              <a:rPr lang="it-IT" sz="3600" dirty="0"/>
              <a:t>Vediamolo in azione!</a:t>
            </a:r>
            <a:endParaRPr lang="it-IT" sz="3200" dirty="0"/>
          </a:p>
        </p:txBody>
      </p:sp>
    </p:spTree>
    <p:extLst>
      <p:ext uri="{BB962C8B-B14F-4D97-AF65-F5344CB8AC3E}">
        <p14:creationId xmlns:p14="http://schemas.microsoft.com/office/powerpoint/2010/main" val="743559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testo 6">
            <a:extLst>
              <a:ext uri="{FF2B5EF4-FFF2-40B4-BE49-F238E27FC236}">
                <a16:creationId xmlns:a16="http://schemas.microsoft.com/office/drawing/2014/main" id="{55D5C45F-1F83-9949-83E6-E9AFC976013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it-IT" b="1" dirty="0"/>
              <a:t>MyPortfolio - </a:t>
            </a: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Implementazione di una piattaforma Backend + Frontend con architettura API RESTful – Andrea Neri</a:t>
            </a:r>
          </a:p>
          <a:p>
            <a:endParaRPr lang="it-IT" dirty="0"/>
          </a:p>
          <a:p>
            <a:endParaRPr lang="it-IT" dirty="0"/>
          </a:p>
        </p:txBody>
      </p:sp>
      <p:sp>
        <p:nvSpPr>
          <p:cNvPr id="8" name="Titolo 7">
            <a:extLst>
              <a:ext uri="{FF2B5EF4-FFF2-40B4-BE49-F238E27FC236}">
                <a16:creationId xmlns:a16="http://schemas.microsoft.com/office/drawing/2014/main" id="{D4EA38DD-12F7-FB4B-8A7D-28D03E1D2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Conclusione</a:t>
            </a:r>
          </a:p>
        </p:txBody>
      </p:sp>
    </p:spTree>
    <p:extLst>
      <p:ext uri="{BB962C8B-B14F-4D97-AF65-F5344CB8AC3E}">
        <p14:creationId xmlns:p14="http://schemas.microsoft.com/office/powerpoint/2010/main" val="23322811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6C377C-0BF4-1C2B-CFE0-A4FF3DED55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C004AB57-C4AF-8CCC-D646-D6F2BD8B425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it-IT" b="1" dirty="0"/>
              <a:t>MyPortfolio - </a:t>
            </a: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Implementazione di una piattaforma Backend + Frontend con architettura API RESTful – Andrea Neri</a:t>
            </a:r>
          </a:p>
          <a:p>
            <a:endParaRPr lang="it-IT" dirty="0"/>
          </a:p>
          <a:p>
            <a:endParaRPr lang="it-IT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59DC8FF-82B4-7E81-11FA-67176BE11E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75869" y="2076909"/>
            <a:ext cx="10981895" cy="2704182"/>
          </a:xfrm>
        </p:spPr>
        <p:txBody>
          <a:bodyPr/>
          <a:lstStyle/>
          <a:p>
            <a:r>
              <a:rPr lang="it-IT" b="1" dirty="0"/>
              <a:t>Vincoli:</a:t>
            </a:r>
            <a:endParaRPr lang="it-IT" dirty="0"/>
          </a:p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 Le foto vengono memorizzate su un NAS, e nel database sono salvati solo gli URL delle immagini.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 Sono accettati solo formati fotografici standard (PNG, JPEG, JPG, BMP); non sono supportati i formati non </a:t>
            </a:r>
            <a:r>
              <a:rPr lang="it-IT" dirty="0" err="1"/>
              <a:t>renderizzati</a:t>
            </a:r>
            <a:r>
              <a:rPr lang="it-IT" dirty="0"/>
              <a:t> (NEF, CR2, ecc.).</a:t>
            </a:r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1508CFA5-C4DB-7E9E-345B-03D699984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5869" y="958052"/>
            <a:ext cx="2550655" cy="578690"/>
          </a:xfrm>
        </p:spPr>
        <p:txBody>
          <a:bodyPr/>
          <a:lstStyle/>
          <a:p>
            <a:r>
              <a:rPr lang="it-IT" dirty="0"/>
              <a:t>Requisiti (1)</a:t>
            </a:r>
          </a:p>
        </p:txBody>
      </p:sp>
    </p:spTree>
    <p:extLst>
      <p:ext uri="{BB962C8B-B14F-4D97-AF65-F5344CB8AC3E}">
        <p14:creationId xmlns:p14="http://schemas.microsoft.com/office/powerpoint/2010/main" val="256842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142F99-5D60-BE99-511B-AF95D86D87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06B5EA88-FE92-D478-F3C9-19FD8BCB3A4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it-IT" b="1" dirty="0"/>
              <a:t>MyPortfolio - </a:t>
            </a: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Implementazione di una piattaforma Backend + Frontend con architettura API RESTful – Andrea Neri</a:t>
            </a:r>
          </a:p>
          <a:p>
            <a:endParaRPr lang="it-IT" dirty="0"/>
          </a:p>
          <a:p>
            <a:endParaRPr lang="it-IT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5A664CB-D765-AC15-F7AD-24CD71C8E8E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5052" y="1949495"/>
            <a:ext cx="10981895" cy="3255975"/>
          </a:xfrm>
        </p:spPr>
        <p:txBody>
          <a:bodyPr/>
          <a:lstStyle/>
          <a:p>
            <a:r>
              <a:rPr lang="it-IT" b="1" dirty="0"/>
              <a:t>Requisiti</a:t>
            </a:r>
            <a:r>
              <a:rPr lang="it-IT" dirty="0"/>
              <a:t> </a:t>
            </a:r>
            <a:r>
              <a:rPr lang="it-IT" b="1" dirty="0"/>
              <a:t>non</a:t>
            </a:r>
            <a:r>
              <a:rPr lang="it-IT" dirty="0"/>
              <a:t> </a:t>
            </a:r>
            <a:r>
              <a:rPr lang="it-IT" b="1" dirty="0"/>
              <a:t>funzionali</a:t>
            </a:r>
          </a:p>
          <a:p>
            <a:pPr marL="293688" indent="-285750">
              <a:buFont typeface="Arial" panose="020B0604020202020204" pitchFamily="34" charset="0"/>
              <a:buChar char="•"/>
            </a:pPr>
            <a:r>
              <a:rPr lang="it-IT" dirty="0"/>
              <a:t>L'architettura del sistema deve essere basata sul modello MVC.</a:t>
            </a:r>
          </a:p>
          <a:p>
            <a:pPr marL="293688" indent="-285750">
              <a:buFont typeface="Arial" panose="020B0604020202020204" pitchFamily="34" charset="0"/>
              <a:buChar char="•"/>
            </a:pPr>
            <a:r>
              <a:rPr lang="it-IT" dirty="0"/>
              <a:t>Il back-end deve essere sviluppato utilizzando </a:t>
            </a:r>
            <a:r>
              <a:rPr lang="it-IT" dirty="0" err="1"/>
              <a:t>JakartaEE</a:t>
            </a:r>
            <a:r>
              <a:rPr lang="it-IT" dirty="0"/>
              <a:t> con il framework Spring.</a:t>
            </a:r>
          </a:p>
          <a:p>
            <a:pPr marL="293688" indent="-285750">
              <a:buFont typeface="Arial" panose="020B0604020202020204" pitchFamily="34" charset="0"/>
              <a:buChar char="•"/>
            </a:pPr>
            <a:r>
              <a:rPr lang="it-IT" dirty="0"/>
              <a:t>Il front-end deve essere sviluppato utilizzando </a:t>
            </a:r>
            <a:r>
              <a:rPr lang="it-IT" dirty="0" err="1"/>
              <a:t>Vue</a:t>
            </a:r>
            <a:r>
              <a:rPr lang="it-IT" dirty="0"/>
              <a:t> JS e Bootstrap.</a:t>
            </a:r>
          </a:p>
          <a:p>
            <a:pPr marL="293688" indent="-285750">
              <a:buFont typeface="Arial" panose="020B0604020202020204" pitchFamily="34" charset="0"/>
              <a:buChar char="•"/>
            </a:pPr>
            <a:r>
              <a:rPr lang="it-IT" dirty="0"/>
              <a:t>L'architettura deve garantire la portabilità del sistema.</a:t>
            </a:r>
          </a:p>
          <a:p>
            <a:pPr marL="293688" indent="-285750">
              <a:buFont typeface="Arial" panose="020B0604020202020204" pitchFamily="34" charset="0"/>
              <a:buChar char="•"/>
            </a:pPr>
            <a:r>
              <a:rPr lang="it-IT" dirty="0"/>
              <a:t>Gestione del Copyright: il sistema deve garantire il rispetto del copyright delle immagini</a:t>
            </a:r>
          </a:p>
          <a:p>
            <a:pPr marL="293688" indent="-285750">
              <a:buFont typeface="Arial" panose="020B0604020202020204" pitchFamily="34" charset="0"/>
              <a:buChar char="•"/>
            </a:pPr>
            <a:endParaRPr lang="it-IT" dirty="0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BD0826C8-4648-4D45-7641-DFFB2143B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5869" y="958052"/>
            <a:ext cx="2550655" cy="578690"/>
          </a:xfrm>
        </p:spPr>
        <p:txBody>
          <a:bodyPr/>
          <a:lstStyle/>
          <a:p>
            <a:r>
              <a:rPr lang="it-IT" dirty="0"/>
              <a:t>Requisiti (2)</a:t>
            </a:r>
          </a:p>
        </p:txBody>
      </p:sp>
    </p:spTree>
    <p:extLst>
      <p:ext uri="{BB962C8B-B14F-4D97-AF65-F5344CB8AC3E}">
        <p14:creationId xmlns:p14="http://schemas.microsoft.com/office/powerpoint/2010/main" val="7032463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AA4A32-F0A4-922E-6EB9-64DACFB772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F05D1BB0-AB79-F825-CE02-A560FB0BB59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it-IT" b="1" dirty="0"/>
              <a:t>MyPortfolio - </a:t>
            </a: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Implementazione di una piattaforma Backend + Frontend con architettura API RESTful – Andrea Neri</a:t>
            </a:r>
          </a:p>
          <a:p>
            <a:endParaRPr lang="it-IT" dirty="0"/>
          </a:p>
          <a:p>
            <a:endParaRPr lang="it-IT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37ACAF7-92A3-A627-4499-C6D7CB5EC3E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5052" y="1578609"/>
            <a:ext cx="10981895" cy="4530133"/>
          </a:xfrm>
        </p:spPr>
        <p:txBody>
          <a:bodyPr/>
          <a:lstStyle/>
          <a:p>
            <a:r>
              <a:rPr lang="it-IT" b="1" dirty="0"/>
              <a:t>Requisiti</a:t>
            </a:r>
            <a:r>
              <a:rPr lang="it-IT" dirty="0"/>
              <a:t> </a:t>
            </a:r>
            <a:r>
              <a:rPr lang="it-IT" b="1" dirty="0"/>
              <a:t>funzionali</a:t>
            </a:r>
          </a:p>
          <a:p>
            <a:pPr marL="293688" indent="-285750">
              <a:buFont typeface="Arial" panose="020B0604020202020204" pitchFamily="34" charset="0"/>
              <a:buChar char="•"/>
            </a:pPr>
            <a:r>
              <a:rPr lang="it-IT" dirty="0"/>
              <a:t>Due tipologie di utenti: Admin e User, con permessi differenziati.</a:t>
            </a:r>
          </a:p>
          <a:p>
            <a:pPr marL="293688" indent="-285750">
              <a:buFont typeface="Arial" panose="020B0604020202020204" pitchFamily="34" charset="0"/>
              <a:buChar char="•"/>
            </a:pPr>
            <a:r>
              <a:rPr lang="it-IT" dirty="0"/>
              <a:t>Pannello di controllo per l’amministratore per gestire work, immagini, autorizzazioni e la sezione Shop.</a:t>
            </a:r>
          </a:p>
          <a:p>
            <a:pPr marL="293688" indent="-285750">
              <a:buFont typeface="Arial" panose="020B0604020202020204" pitchFamily="34" charset="0"/>
              <a:buChar char="•"/>
            </a:pPr>
            <a:r>
              <a:rPr lang="it-IT" dirty="0"/>
              <a:t>Le immagini saranno catalogate in "work" e supportate in formati standard, con generazione automatica di miniature e watermark.</a:t>
            </a:r>
          </a:p>
          <a:p>
            <a:pPr marL="293688" indent="-285750">
              <a:buFont typeface="Arial" panose="020B0604020202020204" pitchFamily="34" charset="0"/>
              <a:buChar char="•"/>
            </a:pPr>
            <a:r>
              <a:rPr lang="it-IT" dirty="0"/>
              <a:t>Gestione fine dei permessi di autorizzazione e accesso</a:t>
            </a:r>
          </a:p>
          <a:p>
            <a:pPr marL="293688" indent="-285750">
              <a:buFont typeface="Arial" panose="020B0604020202020204" pitchFamily="34" charset="0"/>
              <a:buChar char="•"/>
            </a:pPr>
            <a:r>
              <a:rPr lang="it-IT" dirty="0"/>
              <a:t>La sezione Shop permette agli utenti di acquistare immagini, con registrazione degli acquisti sulla blockchain.</a:t>
            </a:r>
          </a:p>
          <a:p>
            <a:pPr marL="293688" indent="-285750">
              <a:buFont typeface="Arial" panose="020B0604020202020204" pitchFamily="34" charset="0"/>
              <a:buChar char="•"/>
            </a:pPr>
            <a:endParaRPr lang="it-IT" dirty="0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A86FDD79-23A7-A7EC-BFEE-91136C864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5869" y="958052"/>
            <a:ext cx="2550655" cy="578690"/>
          </a:xfrm>
        </p:spPr>
        <p:txBody>
          <a:bodyPr/>
          <a:lstStyle/>
          <a:p>
            <a:r>
              <a:rPr lang="it-IT" dirty="0"/>
              <a:t>Requisiti (3)</a:t>
            </a:r>
          </a:p>
        </p:txBody>
      </p:sp>
    </p:spTree>
    <p:extLst>
      <p:ext uri="{BB962C8B-B14F-4D97-AF65-F5344CB8AC3E}">
        <p14:creationId xmlns:p14="http://schemas.microsoft.com/office/powerpoint/2010/main" val="21905936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717B40-DFF5-F035-1E31-5D25F72F53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42E268DF-08E0-E840-8E4E-609BE1212BB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it-IT" b="1" dirty="0"/>
              <a:t>MyPortfolio - </a:t>
            </a: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Implementazione di una piattaforma Backend + Frontend con architettura API RESTful – Andrea Neri</a:t>
            </a:r>
          </a:p>
          <a:p>
            <a:endParaRPr lang="it-IT" dirty="0"/>
          </a:p>
          <a:p>
            <a:endParaRPr lang="it-IT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392D50F-BC80-60F4-AAB5-BF61D8751A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75868" y="1536742"/>
            <a:ext cx="10981895" cy="4879824"/>
          </a:xfrm>
        </p:spPr>
        <p:txBody>
          <a:bodyPr/>
          <a:lstStyle/>
          <a:p>
            <a:r>
              <a:rPr lang="it-IT" sz="1600" dirty="0"/>
              <a:t>A partire quindi da vincoli, requisiti non funzionali e requisiti funzionali sono state estrapolate le seguenti entità:</a:t>
            </a:r>
          </a:p>
          <a:p>
            <a:pPr marL="293688" indent="-285750">
              <a:buFont typeface="Arial" panose="020B0604020202020204" pitchFamily="34" charset="0"/>
              <a:buChar char="•"/>
            </a:pPr>
            <a:r>
              <a:rPr lang="it-IT" sz="1600" b="1" dirty="0" err="1"/>
              <a:t>UserWork</a:t>
            </a:r>
            <a:r>
              <a:rPr lang="it-IT" sz="1600" dirty="0"/>
              <a:t>: rappresenta un lavoro fotografico o meglio un contenitore logico per raggruppare più immagini legate a uno stesso progetto fotografico. </a:t>
            </a:r>
          </a:p>
          <a:p>
            <a:pPr marL="293688" indent="-285750">
              <a:buFont typeface="Arial" panose="020B0604020202020204" pitchFamily="34" charset="0"/>
              <a:buChar char="•"/>
            </a:pPr>
            <a:r>
              <a:rPr lang="it-IT" sz="1600" b="1" dirty="0"/>
              <a:t>ImageProject</a:t>
            </a:r>
            <a:r>
              <a:rPr lang="it-IT" sz="1600" dirty="0"/>
              <a:t>: rappresenta ogni scatto fotografico all'interno di un progetto specifico (Work). Non può esistere senza un Work di riferimento.</a:t>
            </a:r>
          </a:p>
          <a:p>
            <a:pPr marL="293688" indent="-285750">
              <a:buFont typeface="Arial" panose="020B0604020202020204" pitchFamily="34" charset="0"/>
              <a:buChar char="•"/>
            </a:pPr>
            <a:r>
              <a:rPr lang="it-IT" sz="1600" b="1" dirty="0"/>
              <a:t>ShopableImage</a:t>
            </a:r>
            <a:r>
              <a:rPr lang="it-IT" sz="1600" dirty="0"/>
              <a:t>: rappresenta una specializzazione di un ImageProject arricchita da informazioni aggiuntive per essere venduta nello shop online.</a:t>
            </a:r>
          </a:p>
          <a:p>
            <a:pPr marL="293688" indent="-285750">
              <a:buFont typeface="Arial" panose="020B0604020202020204" pitchFamily="34" charset="0"/>
              <a:buChar char="•"/>
            </a:pPr>
            <a:r>
              <a:rPr lang="it-IT" sz="1600" b="1" dirty="0"/>
              <a:t>Cart</a:t>
            </a:r>
            <a:r>
              <a:rPr lang="it-IT" sz="1600" dirty="0"/>
              <a:t>: rappresenta il carrello dell’utente.</a:t>
            </a:r>
          </a:p>
          <a:p>
            <a:pPr marL="293688" indent="-285750">
              <a:buFont typeface="Arial" panose="020B0604020202020204" pitchFamily="34" charset="0"/>
              <a:buChar char="•"/>
            </a:pPr>
            <a:r>
              <a:rPr lang="it-IT" sz="1600" b="1" dirty="0" err="1"/>
              <a:t>SalesOrder</a:t>
            </a:r>
            <a:r>
              <a:rPr lang="it-IT" sz="1600" dirty="0"/>
              <a:t>: rappresenta un ordine di acquisto.</a:t>
            </a:r>
          </a:p>
          <a:p>
            <a:pPr marL="293688" indent="-285750">
              <a:buFont typeface="Arial" panose="020B0604020202020204" pitchFamily="34" charset="0"/>
              <a:buChar char="•"/>
            </a:pPr>
            <a:r>
              <a:rPr lang="it-IT" sz="1600" b="1" dirty="0" err="1"/>
              <a:t>Role</a:t>
            </a:r>
            <a:r>
              <a:rPr lang="it-IT" sz="1600" dirty="0"/>
              <a:t>: rappresenta il ruolo di un utente (attualmente i ruoli presenti sono Admin e User).</a:t>
            </a:r>
          </a:p>
          <a:p>
            <a:endParaRPr lang="it-IT" sz="1400" dirty="0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AC515271-DDE8-CA08-2F8E-0CBBB98CA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5868" y="958052"/>
            <a:ext cx="5320131" cy="578690"/>
          </a:xfrm>
        </p:spPr>
        <p:txBody>
          <a:bodyPr/>
          <a:lstStyle/>
          <a:p>
            <a:r>
              <a:rPr lang="it-IT" dirty="0"/>
              <a:t>Analisi del Domain Model (1)</a:t>
            </a:r>
          </a:p>
        </p:txBody>
      </p:sp>
    </p:spTree>
    <p:extLst>
      <p:ext uri="{BB962C8B-B14F-4D97-AF65-F5344CB8AC3E}">
        <p14:creationId xmlns:p14="http://schemas.microsoft.com/office/powerpoint/2010/main" val="21304081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406709-D3C1-3552-1CC2-B802066F29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7FD41C71-10A7-4BF1-ABB8-540EF6BF2F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it-IT" b="1" dirty="0"/>
              <a:t>MyPortfolio - </a:t>
            </a: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Implementazione di una piattaforma Backend + Frontend con architettura API RESTful – Andrea Neri</a:t>
            </a:r>
          </a:p>
          <a:p>
            <a:endParaRPr lang="it-IT" dirty="0"/>
          </a:p>
          <a:p>
            <a:endParaRPr lang="it-IT" dirty="0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646275F9-8568-F830-6E6F-7F611AEFF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5868" y="958052"/>
            <a:ext cx="5320131" cy="578690"/>
          </a:xfrm>
        </p:spPr>
        <p:txBody>
          <a:bodyPr/>
          <a:lstStyle/>
          <a:p>
            <a:r>
              <a:rPr lang="it-IT" dirty="0"/>
              <a:t>Analisi del Domain Model (2)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8520F211-1015-52AC-9316-08B966410C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1785" y="120015"/>
            <a:ext cx="5822515" cy="6296146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Segnaposto testo 2">
            <a:extLst>
              <a:ext uri="{FF2B5EF4-FFF2-40B4-BE49-F238E27FC236}">
                <a16:creationId xmlns:a16="http://schemas.microsoft.com/office/drawing/2014/main" id="{C9618EEA-2DA0-8E2B-0274-BAEA0D87C90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5052" y="1400312"/>
            <a:ext cx="4765846" cy="4913862"/>
          </a:xfrm>
        </p:spPr>
        <p:txBody>
          <a:bodyPr/>
          <a:lstStyle/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it-IT" sz="1600" dirty="0"/>
              <a:t>Ad un User possono essere associati uno o più </a:t>
            </a:r>
            <a:r>
              <a:rPr lang="it-IT" sz="1600" dirty="0" err="1"/>
              <a:t>Role</a:t>
            </a:r>
            <a:r>
              <a:rPr lang="it-IT" sz="1600" dirty="0"/>
              <a:t>.</a:t>
            </a: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it-IT" sz="1600" dirty="0"/>
              <a:t>Un User ha una relazione di visibilità con Work (associazione 0..N).</a:t>
            </a: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it-IT" sz="1600" dirty="0"/>
              <a:t>Ogni Work contiene ImageProject (aggregazione 1..N).</a:t>
            </a: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it-IT" sz="1600" dirty="0"/>
              <a:t>Ogni User ha un Cart (associazione 1..1).</a:t>
            </a: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it-IT" sz="1600" dirty="0"/>
              <a:t>Cart contiene ShopableImage (associazione 1..N).</a:t>
            </a: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it-IT" sz="1600" dirty="0" err="1"/>
              <a:t>SalesOrder</a:t>
            </a:r>
            <a:r>
              <a:rPr lang="it-IT" sz="1600" dirty="0"/>
              <a:t> contiene ShopableImage (associazione 1..N).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it-IT" sz="1600" dirty="0"/>
              <a:t>Un User può aver associato zero o più </a:t>
            </a:r>
            <a:r>
              <a:rPr lang="it-IT" sz="1600" dirty="0" err="1"/>
              <a:t>SalesOrder</a:t>
            </a:r>
            <a:r>
              <a:rPr lang="it-IT" sz="1600" dirty="0"/>
              <a:t> (associazione 0..N).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00619951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 UniFI">
  <a:themeElements>
    <a:clrScheme name="UNIFI">
      <a:dk1>
        <a:srgbClr val="000000"/>
      </a:dk1>
      <a:lt1>
        <a:srgbClr val="FFFFFF"/>
      </a:lt1>
      <a:dk2>
        <a:srgbClr val="004C7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4C7F"/>
      </a:hlink>
      <a:folHlink>
        <a:srgbClr val="004C7F"/>
      </a:folHlink>
    </a:clrScheme>
    <a:fontScheme name="Tema di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10308</TotalTime>
  <Words>3257</Words>
  <Application>Microsoft Office PowerPoint</Application>
  <PresentationFormat>Widescreen</PresentationFormat>
  <Paragraphs>292</Paragraphs>
  <Slides>46</Slides>
  <Notes>15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46</vt:i4>
      </vt:variant>
    </vt:vector>
  </HeadingPairs>
  <TitlesOfParts>
    <vt:vector size="54" baseType="lpstr">
      <vt:lpstr>Arial</vt:lpstr>
      <vt:lpstr>Book Antiqua</vt:lpstr>
      <vt:lpstr>Calibri</vt:lpstr>
      <vt:lpstr>Consolas</vt:lpstr>
      <vt:lpstr>Courier New</vt:lpstr>
      <vt:lpstr>Symbol</vt:lpstr>
      <vt:lpstr>Verdana</vt:lpstr>
      <vt:lpstr>Template UniFI</vt:lpstr>
      <vt:lpstr>MyPortfolio</vt:lpstr>
      <vt:lpstr>Indice</vt:lpstr>
      <vt:lpstr>Introduzione</vt:lpstr>
      <vt:lpstr>Obiettivi</vt:lpstr>
      <vt:lpstr>Requisiti (1)</vt:lpstr>
      <vt:lpstr>Requisiti (2)</vt:lpstr>
      <vt:lpstr>Requisiti (3)</vt:lpstr>
      <vt:lpstr>Analisi del Domain Model (1)</vt:lpstr>
      <vt:lpstr>Analisi del Domain Model (2)</vt:lpstr>
      <vt:lpstr>Deployment Diagram</vt:lpstr>
      <vt:lpstr>Use Cases Diagram - 1</vt:lpstr>
      <vt:lpstr>Use Cases Diagram - 2</vt:lpstr>
      <vt:lpstr>Struttura package back-end</vt:lpstr>
      <vt:lpstr>Implementazione back-end</vt:lpstr>
      <vt:lpstr>Implementazione back-end (Model 1)</vt:lpstr>
      <vt:lpstr>Implementazione back-end (Model 2)</vt:lpstr>
      <vt:lpstr>Implementazione back-end (Repository/DAO - 1)</vt:lpstr>
      <vt:lpstr>Implementazione back-end (Repository/DAO – 2)</vt:lpstr>
      <vt:lpstr>Implementazione back-end (Repository/DAO – 3)</vt:lpstr>
      <vt:lpstr>Implementazione back-end (Metodi CRUD inclusi)</vt:lpstr>
      <vt:lpstr>Implementazione back-end (Query Methods)</vt:lpstr>
      <vt:lpstr>Implementazione back-end (UserRepository)</vt:lpstr>
      <vt:lpstr>Implementazione back-end (DTO 1)</vt:lpstr>
      <vt:lpstr>Implementazione back-end (DTO 2)</vt:lpstr>
      <vt:lpstr>Implementazione back-end (Controller) 1</vt:lpstr>
      <vt:lpstr>Implementazione back-end (Controller) 2</vt:lpstr>
      <vt:lpstr>Implementazione back-end (API Security) 1</vt:lpstr>
      <vt:lpstr>Implementazione back-end (API Security) 2</vt:lpstr>
      <vt:lpstr>Implementazione back-end (Gestione copyright immagini - 1)</vt:lpstr>
      <vt:lpstr>Implementazione back-end (Gestione copyright immagini - 2)</vt:lpstr>
      <vt:lpstr>Implementazione back-end (Gestione copyright immagini - 3)</vt:lpstr>
      <vt:lpstr>Implementazione back-end (Gestione copyright immagini - 4)</vt:lpstr>
      <vt:lpstr>Implementazione back-end (Gestione autorizzazioni immagini)</vt:lpstr>
      <vt:lpstr>Implementazione back-end (visione d’insieme gestione immagini)</vt:lpstr>
      <vt:lpstr>Sezione Shop</vt:lpstr>
      <vt:lpstr>Sezione Shop – Piattaforma Infura</vt:lpstr>
      <vt:lpstr>Sezione Shop – Transazioni (1)</vt:lpstr>
      <vt:lpstr>Blockchain – Transazioni (2)</vt:lpstr>
      <vt:lpstr>Blockchain – Transazioni (3)</vt:lpstr>
      <vt:lpstr>Blockchain – Transazioni (4)</vt:lpstr>
      <vt:lpstr>Front-end – Vue JS - 1</vt:lpstr>
      <vt:lpstr>Front-end – Vue JS - 2</vt:lpstr>
      <vt:lpstr>Front-end – Vue JS - 3</vt:lpstr>
      <vt:lpstr>Front-end – Vue JS - 3</vt:lpstr>
      <vt:lpstr>Front-end</vt:lpstr>
      <vt:lpstr>Conclusione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 PPT istituzionale Università di Firenze</dc:title>
  <dc:subject/>
  <dc:creator>Unità funzionale Prodotti e strumenti per la comunicazione istituzionale</dc:creator>
  <cp:keywords/>
  <dc:description/>
  <cp:lastModifiedBy>Andrea Neri</cp:lastModifiedBy>
  <cp:revision>61</cp:revision>
  <dcterms:created xsi:type="dcterms:W3CDTF">2020-11-12T10:34:42Z</dcterms:created>
  <dcterms:modified xsi:type="dcterms:W3CDTF">2025-01-09T15:04:40Z</dcterms:modified>
  <cp:category/>
</cp:coreProperties>
</file>