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Lst>
  <p:notesMasterIdLst>
    <p:notesMasterId r:id="rId49"/>
  </p:notesMasterIdLst>
  <p:handoutMasterIdLst>
    <p:handoutMasterId r:id="rId50"/>
  </p:handoutMasterIdLst>
  <p:sldIdLst>
    <p:sldId id="260" r:id="rId2"/>
    <p:sldId id="270" r:id="rId3"/>
    <p:sldId id="274" r:id="rId4"/>
    <p:sldId id="275" r:id="rId5"/>
    <p:sldId id="276" r:id="rId6"/>
    <p:sldId id="279" r:id="rId7"/>
    <p:sldId id="280" r:id="rId8"/>
    <p:sldId id="277" r:id="rId9"/>
    <p:sldId id="281" r:id="rId10"/>
    <p:sldId id="308" r:id="rId11"/>
    <p:sldId id="309" r:id="rId12"/>
    <p:sldId id="313" r:id="rId13"/>
    <p:sldId id="282" r:id="rId14"/>
    <p:sldId id="285" r:id="rId15"/>
    <p:sldId id="286" r:id="rId16"/>
    <p:sldId id="291" r:id="rId17"/>
    <p:sldId id="284" r:id="rId18"/>
    <p:sldId id="296" r:id="rId19"/>
    <p:sldId id="297" r:id="rId20"/>
    <p:sldId id="298" r:id="rId21"/>
    <p:sldId id="299" r:id="rId22"/>
    <p:sldId id="300" r:id="rId23"/>
    <p:sldId id="287" r:id="rId24"/>
    <p:sldId id="292" r:id="rId25"/>
    <p:sldId id="288" r:id="rId26"/>
    <p:sldId id="301" r:id="rId27"/>
    <p:sldId id="289" r:id="rId28"/>
    <p:sldId id="303" r:id="rId29"/>
    <p:sldId id="320" r:id="rId30"/>
    <p:sldId id="304" r:id="rId31"/>
    <p:sldId id="311" r:id="rId32"/>
    <p:sldId id="310" r:id="rId33"/>
    <p:sldId id="312" r:id="rId34"/>
    <p:sldId id="302" r:id="rId35"/>
    <p:sldId id="305" r:id="rId36"/>
    <p:sldId id="293" r:id="rId37"/>
    <p:sldId id="306" r:id="rId38"/>
    <p:sldId id="307" r:id="rId39"/>
    <p:sldId id="294" r:id="rId40"/>
    <p:sldId id="317" r:id="rId41"/>
    <p:sldId id="318" r:id="rId42"/>
    <p:sldId id="295" r:id="rId43"/>
    <p:sldId id="319" r:id="rId44"/>
    <p:sldId id="315" r:id="rId45"/>
    <p:sldId id="316" r:id="rId46"/>
    <p:sldId id="314" r:id="rId47"/>
    <p:sldId id="26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199" autoAdjust="0"/>
  </p:normalViewPr>
  <p:slideViewPr>
    <p:cSldViewPr snapToGrid="0" snapToObjects="1">
      <p:cViewPr varScale="1">
        <p:scale>
          <a:sx n="99" d="100"/>
          <a:sy n="99" d="100"/>
        </p:scale>
        <p:origin x="972" y="72"/>
      </p:cViewPr>
      <p:guideLst/>
    </p:cSldViewPr>
  </p:slideViewPr>
  <p:outlineViewPr>
    <p:cViewPr>
      <p:scale>
        <a:sx n="33" d="100"/>
        <a:sy n="33" d="100"/>
      </p:scale>
      <p:origin x="0" y="-1176"/>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8" d="100"/>
          <a:sy n="138" d="100"/>
        </p:scale>
        <p:origin x="536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2BE8E263-63B2-8F46-AB13-25ACC3A615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15DA6859-990C-7C4C-BE71-DABC78436F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C02513-12D4-7C45-A4B1-0A7A90C954B8}" type="datetimeFigureOut">
              <a:rPr lang="it-IT" smtClean="0"/>
              <a:t>21/01/2025</a:t>
            </a:fld>
            <a:endParaRPr lang="it-IT"/>
          </a:p>
        </p:txBody>
      </p:sp>
      <p:sp>
        <p:nvSpPr>
          <p:cNvPr id="4" name="Segnaposto piè di pagina 3">
            <a:extLst>
              <a:ext uri="{FF2B5EF4-FFF2-40B4-BE49-F238E27FC236}">
                <a16:creationId xmlns:a16="http://schemas.microsoft.com/office/drawing/2014/main" id="{41D1BC25-3502-BF49-B8D6-A38595555E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4D873EA4-7348-0245-AA8D-B2CBA2DCAB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38D0A8-37A5-BE4D-90A6-FB32B9A6CB0E}" type="slidenum">
              <a:rPr lang="it-IT" smtClean="0"/>
              <a:t>‹N›</a:t>
            </a:fld>
            <a:endParaRPr lang="it-IT"/>
          </a:p>
        </p:txBody>
      </p:sp>
    </p:spTree>
    <p:extLst>
      <p:ext uri="{BB962C8B-B14F-4D97-AF65-F5344CB8AC3E}">
        <p14:creationId xmlns:p14="http://schemas.microsoft.com/office/powerpoint/2010/main" val="3009569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D7045-9255-E947-B6AE-7BFBA280817C}" type="datetimeFigureOut">
              <a:rPr lang="it-IT" smtClean="0"/>
              <a:t>21/01/2025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it-IT"/>
              <a:t>Modifica gli stili del testo dello schema
Secondo livello
Terzo livello
Quarto livello
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7D7B2-511C-5746-97D1-507EEDB38854}" type="slidenum">
              <a:rPr lang="it-IT" smtClean="0"/>
              <a:t>‹N›</a:t>
            </a:fld>
            <a:endParaRPr lang="it-IT"/>
          </a:p>
        </p:txBody>
      </p:sp>
    </p:spTree>
    <p:extLst>
      <p:ext uri="{BB962C8B-B14F-4D97-AF65-F5344CB8AC3E}">
        <p14:creationId xmlns:p14="http://schemas.microsoft.com/office/powerpoint/2010/main" val="341215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pPr rtl="0" latinLnBrk="0"/>
            <a:endParaRPr lang="it-IT" sz="1200" dirty="0">
              <a:effectLst/>
              <a:latin typeface="Arial" panose="020B0604020202020204" pitchFamily="34" charset="0"/>
              <a:cs typeface="Arial" panose="020B0604020202020204" pitchFamily="34" charset="0"/>
            </a:endParaRPr>
          </a:p>
        </p:txBody>
      </p:sp>
      <p:sp>
        <p:nvSpPr>
          <p:cNvPr id="4" name="Segnaposto numero diapositiva 3"/>
          <p:cNvSpPr>
            <a:spLocks noGrp="1"/>
          </p:cNvSpPr>
          <p:nvPr>
            <p:ph type="sldNum" sz="quarter" idx="5"/>
          </p:nvPr>
        </p:nvSpPr>
        <p:spPr/>
        <p:txBody>
          <a:bodyPr/>
          <a:lstStyle/>
          <a:p>
            <a:fld id="{79E7D7B2-511C-5746-97D1-507EEDB38854}" type="slidenum">
              <a:rPr lang="it-IT" smtClean="0"/>
              <a:t>1</a:t>
            </a:fld>
            <a:endParaRPr lang="it-IT"/>
          </a:p>
        </p:txBody>
      </p:sp>
    </p:spTree>
    <p:extLst>
      <p:ext uri="{BB962C8B-B14F-4D97-AF65-F5344CB8AC3E}">
        <p14:creationId xmlns:p14="http://schemas.microsoft.com/office/powerpoint/2010/main" val="773110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5A218-C1C0-57FC-1052-0959407F418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9DC1A70-FA96-3271-1312-536EB0D5721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4215779-C723-4384-C0D5-6206F721FB4C}"/>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A977DA2-BF72-D3D8-19E8-82DCC74145F9}"/>
              </a:ext>
            </a:extLst>
          </p:cNvPr>
          <p:cNvSpPr>
            <a:spLocks noGrp="1"/>
          </p:cNvSpPr>
          <p:nvPr>
            <p:ph type="sldNum" sz="quarter" idx="5"/>
          </p:nvPr>
        </p:nvSpPr>
        <p:spPr/>
        <p:txBody>
          <a:bodyPr/>
          <a:lstStyle/>
          <a:p>
            <a:fld id="{79E7D7B2-511C-5746-97D1-507EEDB38854}" type="slidenum">
              <a:rPr lang="it-IT" smtClean="0"/>
              <a:t>20</a:t>
            </a:fld>
            <a:endParaRPr lang="it-IT"/>
          </a:p>
        </p:txBody>
      </p:sp>
    </p:spTree>
    <p:extLst>
      <p:ext uri="{BB962C8B-B14F-4D97-AF65-F5344CB8AC3E}">
        <p14:creationId xmlns:p14="http://schemas.microsoft.com/office/powerpoint/2010/main" val="2875352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55BF8-083B-524E-1C89-752B272345D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6EC22F7-4A8F-7B1D-3392-1F8A1F98F84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348C23-6933-7107-B9C7-98C2CE84EF2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5933D01-B0C5-6071-8176-2D03BB8752A1}"/>
              </a:ext>
            </a:extLst>
          </p:cNvPr>
          <p:cNvSpPr>
            <a:spLocks noGrp="1"/>
          </p:cNvSpPr>
          <p:nvPr>
            <p:ph type="sldNum" sz="quarter" idx="5"/>
          </p:nvPr>
        </p:nvSpPr>
        <p:spPr/>
        <p:txBody>
          <a:bodyPr/>
          <a:lstStyle/>
          <a:p>
            <a:fld id="{79E7D7B2-511C-5746-97D1-507EEDB38854}" type="slidenum">
              <a:rPr lang="it-IT" smtClean="0"/>
              <a:t>21</a:t>
            </a:fld>
            <a:endParaRPr lang="it-IT"/>
          </a:p>
        </p:txBody>
      </p:sp>
    </p:spTree>
    <p:extLst>
      <p:ext uri="{BB962C8B-B14F-4D97-AF65-F5344CB8AC3E}">
        <p14:creationId xmlns:p14="http://schemas.microsoft.com/office/powerpoint/2010/main" val="3634645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5BD8A-C6DB-99F9-6119-3C61C1F4748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F9E6890-884A-23DB-1383-5C7E6CF91A1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4F2FAB7-100A-868A-D322-9D441631C33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5A6C7D5-74B6-8EFA-E4CA-27CDA0D3DB72}"/>
              </a:ext>
            </a:extLst>
          </p:cNvPr>
          <p:cNvSpPr>
            <a:spLocks noGrp="1"/>
          </p:cNvSpPr>
          <p:nvPr>
            <p:ph type="sldNum" sz="quarter" idx="5"/>
          </p:nvPr>
        </p:nvSpPr>
        <p:spPr/>
        <p:txBody>
          <a:bodyPr/>
          <a:lstStyle/>
          <a:p>
            <a:fld id="{79E7D7B2-511C-5746-97D1-507EEDB38854}" type="slidenum">
              <a:rPr lang="it-IT" smtClean="0"/>
              <a:t>22</a:t>
            </a:fld>
            <a:endParaRPr lang="it-IT"/>
          </a:p>
        </p:txBody>
      </p:sp>
    </p:spTree>
    <p:extLst>
      <p:ext uri="{BB962C8B-B14F-4D97-AF65-F5344CB8AC3E}">
        <p14:creationId xmlns:p14="http://schemas.microsoft.com/office/powerpoint/2010/main" val="295477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9E7D7B2-511C-5746-97D1-507EEDB38854}" type="slidenum">
              <a:rPr lang="it-IT" smtClean="0"/>
              <a:t>25</a:t>
            </a:fld>
            <a:endParaRPr lang="it-IT"/>
          </a:p>
        </p:txBody>
      </p:sp>
    </p:spTree>
    <p:extLst>
      <p:ext uri="{BB962C8B-B14F-4D97-AF65-F5344CB8AC3E}">
        <p14:creationId xmlns:p14="http://schemas.microsoft.com/office/powerpoint/2010/main" val="930307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D4BC0-A772-3F8E-6D12-ECFC34C84F3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85448A9-CC7A-8889-642B-50CB29E6A0C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DAE543D-3B33-7D15-2C63-D51CA244A4C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01D26C9-6987-9365-5D3E-5D009CA7DDC3}"/>
              </a:ext>
            </a:extLst>
          </p:cNvPr>
          <p:cNvSpPr>
            <a:spLocks noGrp="1"/>
          </p:cNvSpPr>
          <p:nvPr>
            <p:ph type="sldNum" sz="quarter" idx="5"/>
          </p:nvPr>
        </p:nvSpPr>
        <p:spPr/>
        <p:txBody>
          <a:bodyPr/>
          <a:lstStyle/>
          <a:p>
            <a:fld id="{79E7D7B2-511C-5746-97D1-507EEDB38854}" type="slidenum">
              <a:rPr lang="it-IT" smtClean="0"/>
              <a:t>26</a:t>
            </a:fld>
            <a:endParaRPr lang="it-IT"/>
          </a:p>
        </p:txBody>
      </p:sp>
    </p:spTree>
    <p:extLst>
      <p:ext uri="{BB962C8B-B14F-4D97-AF65-F5344CB8AC3E}">
        <p14:creationId xmlns:p14="http://schemas.microsoft.com/office/powerpoint/2010/main" val="2325110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9E7D7B2-511C-5746-97D1-507EEDB38854}" type="slidenum">
              <a:rPr lang="it-IT" smtClean="0"/>
              <a:t>45</a:t>
            </a:fld>
            <a:endParaRPr lang="it-IT"/>
          </a:p>
        </p:txBody>
      </p:sp>
    </p:spTree>
    <p:extLst>
      <p:ext uri="{BB962C8B-B14F-4D97-AF65-F5344CB8AC3E}">
        <p14:creationId xmlns:p14="http://schemas.microsoft.com/office/powerpoint/2010/main" val="2471646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9E7D7B2-511C-5746-97D1-507EEDB38854}" type="slidenum">
              <a:rPr lang="it-IT" smtClean="0"/>
              <a:t>47</a:t>
            </a:fld>
            <a:endParaRPr lang="it-IT"/>
          </a:p>
        </p:txBody>
      </p:sp>
    </p:spTree>
    <p:extLst>
      <p:ext uri="{BB962C8B-B14F-4D97-AF65-F5344CB8AC3E}">
        <p14:creationId xmlns:p14="http://schemas.microsoft.com/office/powerpoint/2010/main" val="1156620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9E7D7B2-511C-5746-97D1-507EEDB38854}" type="slidenum">
              <a:rPr lang="it-IT" smtClean="0"/>
              <a:t>4</a:t>
            </a:fld>
            <a:endParaRPr lang="it-IT"/>
          </a:p>
        </p:txBody>
      </p:sp>
    </p:spTree>
    <p:extLst>
      <p:ext uri="{BB962C8B-B14F-4D97-AF65-F5344CB8AC3E}">
        <p14:creationId xmlns:p14="http://schemas.microsoft.com/office/powerpoint/2010/main" val="3295782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9E7D7B2-511C-5746-97D1-507EEDB38854}" type="slidenum">
              <a:rPr lang="it-IT" smtClean="0"/>
              <a:t>9</a:t>
            </a:fld>
            <a:endParaRPr lang="it-IT"/>
          </a:p>
        </p:txBody>
      </p:sp>
    </p:spTree>
    <p:extLst>
      <p:ext uri="{BB962C8B-B14F-4D97-AF65-F5344CB8AC3E}">
        <p14:creationId xmlns:p14="http://schemas.microsoft.com/office/powerpoint/2010/main" val="449037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90C57-7FAF-7576-2215-E99872B6E18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0153C4C-480F-B2DA-10AB-EF3CF734788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ECBA490-0EA5-32A6-9093-743F9147D1A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CA8B96A-AFF3-9771-5108-C191F202660B}"/>
              </a:ext>
            </a:extLst>
          </p:cNvPr>
          <p:cNvSpPr>
            <a:spLocks noGrp="1"/>
          </p:cNvSpPr>
          <p:nvPr>
            <p:ph type="sldNum" sz="quarter" idx="5"/>
          </p:nvPr>
        </p:nvSpPr>
        <p:spPr/>
        <p:txBody>
          <a:bodyPr/>
          <a:lstStyle/>
          <a:p>
            <a:fld id="{79E7D7B2-511C-5746-97D1-507EEDB38854}" type="slidenum">
              <a:rPr lang="it-IT" smtClean="0"/>
              <a:t>10</a:t>
            </a:fld>
            <a:endParaRPr lang="it-IT"/>
          </a:p>
        </p:txBody>
      </p:sp>
    </p:spTree>
    <p:extLst>
      <p:ext uri="{BB962C8B-B14F-4D97-AF65-F5344CB8AC3E}">
        <p14:creationId xmlns:p14="http://schemas.microsoft.com/office/powerpoint/2010/main" val="1888107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F8E56-542A-FDBF-2E5B-1B8773029A2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E8B7B0B-4494-BC44-0C04-F5B0A68C80D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82EE23A-EC1E-95B4-9423-D84F5AEB379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E8BFBF4-52E8-0DCE-4B37-F5FF69FF948F}"/>
              </a:ext>
            </a:extLst>
          </p:cNvPr>
          <p:cNvSpPr>
            <a:spLocks noGrp="1"/>
          </p:cNvSpPr>
          <p:nvPr>
            <p:ph type="sldNum" sz="quarter" idx="5"/>
          </p:nvPr>
        </p:nvSpPr>
        <p:spPr/>
        <p:txBody>
          <a:bodyPr/>
          <a:lstStyle/>
          <a:p>
            <a:fld id="{79E7D7B2-511C-5746-97D1-507EEDB38854}" type="slidenum">
              <a:rPr lang="it-IT" smtClean="0"/>
              <a:t>11</a:t>
            </a:fld>
            <a:endParaRPr lang="it-IT"/>
          </a:p>
        </p:txBody>
      </p:sp>
    </p:spTree>
    <p:extLst>
      <p:ext uri="{BB962C8B-B14F-4D97-AF65-F5344CB8AC3E}">
        <p14:creationId xmlns:p14="http://schemas.microsoft.com/office/powerpoint/2010/main" val="4048504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BE0BF-AB69-C114-0DD6-6DE7D188CFF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3F6D812-C288-6AE5-7F51-29638814F21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2249702-0C7A-DBAC-D80F-8C832C9C03C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CC97CD8-0D91-AEC1-0507-93F1777F76E8}"/>
              </a:ext>
            </a:extLst>
          </p:cNvPr>
          <p:cNvSpPr>
            <a:spLocks noGrp="1"/>
          </p:cNvSpPr>
          <p:nvPr>
            <p:ph type="sldNum" sz="quarter" idx="5"/>
          </p:nvPr>
        </p:nvSpPr>
        <p:spPr/>
        <p:txBody>
          <a:bodyPr/>
          <a:lstStyle/>
          <a:p>
            <a:fld id="{79E7D7B2-511C-5746-97D1-507EEDB38854}" type="slidenum">
              <a:rPr lang="it-IT" smtClean="0"/>
              <a:t>12</a:t>
            </a:fld>
            <a:endParaRPr lang="it-IT"/>
          </a:p>
        </p:txBody>
      </p:sp>
    </p:spTree>
    <p:extLst>
      <p:ext uri="{BB962C8B-B14F-4D97-AF65-F5344CB8AC3E}">
        <p14:creationId xmlns:p14="http://schemas.microsoft.com/office/powerpoint/2010/main" val="521754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9E7D7B2-511C-5746-97D1-507EEDB38854}" type="slidenum">
              <a:rPr lang="it-IT" smtClean="0"/>
              <a:t>14</a:t>
            </a:fld>
            <a:endParaRPr lang="it-IT"/>
          </a:p>
        </p:txBody>
      </p:sp>
    </p:spTree>
    <p:extLst>
      <p:ext uri="{BB962C8B-B14F-4D97-AF65-F5344CB8AC3E}">
        <p14:creationId xmlns:p14="http://schemas.microsoft.com/office/powerpoint/2010/main" val="2025129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79E7D7B2-511C-5746-97D1-507EEDB38854}" type="slidenum">
              <a:rPr lang="it-IT" smtClean="0"/>
              <a:t>18</a:t>
            </a:fld>
            <a:endParaRPr lang="it-IT"/>
          </a:p>
        </p:txBody>
      </p:sp>
    </p:spTree>
    <p:extLst>
      <p:ext uri="{BB962C8B-B14F-4D97-AF65-F5344CB8AC3E}">
        <p14:creationId xmlns:p14="http://schemas.microsoft.com/office/powerpoint/2010/main" val="2099299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0C3BA-2425-A566-3553-FF214DEFEAD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116A2D2-6ACB-96C1-0029-FC0DEAF7F66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1A283A3-EA49-6E38-5270-383241B18F4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3C3FD91-C42D-E099-322A-331D0BD0961C}"/>
              </a:ext>
            </a:extLst>
          </p:cNvPr>
          <p:cNvSpPr>
            <a:spLocks noGrp="1"/>
          </p:cNvSpPr>
          <p:nvPr>
            <p:ph type="sldNum" sz="quarter" idx="5"/>
          </p:nvPr>
        </p:nvSpPr>
        <p:spPr/>
        <p:txBody>
          <a:bodyPr/>
          <a:lstStyle/>
          <a:p>
            <a:fld id="{79E7D7B2-511C-5746-97D1-507EEDB38854}" type="slidenum">
              <a:rPr lang="it-IT" smtClean="0"/>
              <a:t>19</a:t>
            </a:fld>
            <a:endParaRPr lang="it-IT"/>
          </a:p>
        </p:txBody>
      </p:sp>
    </p:spTree>
    <p:extLst>
      <p:ext uri="{BB962C8B-B14F-4D97-AF65-F5344CB8AC3E}">
        <p14:creationId xmlns:p14="http://schemas.microsoft.com/office/powerpoint/2010/main" val="2947204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pertina">
    <p:bg>
      <p:bgPr>
        <a:solidFill>
          <a:schemeClr val="bg1"/>
        </a:solidFill>
        <a:effectLst/>
      </p:bgPr>
    </p:bg>
    <p:spTree>
      <p:nvGrpSpPr>
        <p:cNvPr id="1" name=""/>
        <p:cNvGrpSpPr/>
        <p:nvPr/>
      </p:nvGrpSpPr>
      <p:grpSpPr>
        <a:xfrm>
          <a:off x="0" y="0"/>
          <a:ext cx="0" cy="0"/>
          <a:chOff x="0" y="0"/>
          <a:chExt cx="0" cy="0"/>
        </a:xfrm>
      </p:grpSpPr>
      <p:pic>
        <p:nvPicPr>
          <p:cNvPr id="3" name="Sfondo diapositiva" descr="Università degli Studi di Firenze. &#10;&#10;Sfondo blu istituzionale con Salomone e logo di ateneo.">
            <a:extLst>
              <a:ext uri="{FF2B5EF4-FFF2-40B4-BE49-F238E27FC236}">
                <a16:creationId xmlns:a16="http://schemas.microsoft.com/office/drawing/2014/main" id="{F200A84E-7986-C941-8FF7-A4CA8D08C69C}"/>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7" name="Titolo relazione">
            <a:extLst>
              <a:ext uri="{FF2B5EF4-FFF2-40B4-BE49-F238E27FC236}">
                <a16:creationId xmlns:a16="http://schemas.microsoft.com/office/drawing/2014/main" id="{05BBF5B6-31C4-4BDC-A474-09BF69D00B5F}"/>
              </a:ext>
            </a:extLst>
          </p:cNvPr>
          <p:cNvSpPr>
            <a:spLocks noGrp="1"/>
          </p:cNvSpPr>
          <p:nvPr>
            <p:ph type="title" hasCustomPrompt="1"/>
          </p:nvPr>
        </p:nvSpPr>
        <p:spPr>
          <a:xfrm>
            <a:off x="1589068" y="2330164"/>
            <a:ext cx="10515600" cy="795080"/>
          </a:xfrm>
          <a:prstGeom prst="rect">
            <a:avLst/>
          </a:prstGeom>
        </p:spPr>
        <p:txBody>
          <a:bodyPr/>
          <a:lstStyle>
            <a:lvl1pPr>
              <a:defRPr sz="5000" b="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it-IT" sz="5000" b="1" dirty="0" err="1">
                <a:solidFill>
                  <a:schemeClr val="bg1"/>
                </a:solidFill>
                <a:latin typeface="Arial" panose="020B0604020202020204" pitchFamily="34" charset="0"/>
                <a:cs typeface="Arial" panose="020B0604020202020204" pitchFamily="34" charset="0"/>
              </a:rPr>
              <a:t>Titolo_Verdana</a:t>
            </a:r>
            <a:r>
              <a:rPr lang="it-IT" sz="5000" b="1" dirty="0">
                <a:solidFill>
                  <a:schemeClr val="bg1"/>
                </a:solidFill>
                <a:latin typeface="Arial" panose="020B0604020202020204" pitchFamily="34" charset="0"/>
                <a:cs typeface="Arial" panose="020B0604020202020204" pitchFamily="34" charset="0"/>
              </a:rPr>
              <a:t> </a:t>
            </a:r>
            <a:r>
              <a:rPr lang="it-IT" sz="5000" b="1" dirty="0" err="1">
                <a:solidFill>
                  <a:schemeClr val="bg1"/>
                </a:solidFill>
                <a:latin typeface="Arial" panose="020B0604020202020204" pitchFamily="34" charset="0"/>
                <a:cs typeface="Arial" panose="020B0604020202020204" pitchFamily="34" charset="0"/>
              </a:rPr>
              <a:t>Bold</a:t>
            </a:r>
            <a:r>
              <a:rPr lang="it-IT" sz="5000" b="1" dirty="0">
                <a:solidFill>
                  <a:schemeClr val="bg1"/>
                </a:solidFill>
                <a:latin typeface="Arial" panose="020B0604020202020204" pitchFamily="34" charset="0"/>
                <a:cs typeface="Arial" panose="020B0604020202020204" pitchFamily="34" charset="0"/>
              </a:rPr>
              <a:t> 50pt</a:t>
            </a:r>
          </a:p>
        </p:txBody>
      </p:sp>
      <p:sp>
        <p:nvSpPr>
          <p:cNvPr id="9" name="Sottotitolo relazione">
            <a:extLst>
              <a:ext uri="{FF2B5EF4-FFF2-40B4-BE49-F238E27FC236}">
                <a16:creationId xmlns:a16="http://schemas.microsoft.com/office/drawing/2014/main" id="{475FD1B4-BD36-4041-A9C9-DAF49CEB83E9}"/>
              </a:ext>
            </a:extLst>
          </p:cNvPr>
          <p:cNvSpPr>
            <a:spLocks noGrp="1"/>
          </p:cNvSpPr>
          <p:nvPr>
            <p:ph type="body" sz="quarter" idx="10" hasCustomPrompt="1"/>
          </p:nvPr>
        </p:nvSpPr>
        <p:spPr>
          <a:xfrm>
            <a:off x="1589068" y="3247578"/>
            <a:ext cx="10515600" cy="795079"/>
          </a:xfrm>
          <a:prstGeom prst="rect">
            <a:avLst/>
          </a:prstGeom>
        </p:spPr>
        <p:txBody>
          <a:bodyPr/>
          <a:lstStyle>
            <a:lvl1pPr marL="7938" indent="0">
              <a:buNone/>
              <a:tabLst/>
              <a:defRPr sz="4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Sottotitolo_Verdana</a:t>
            </a:r>
            <a:r>
              <a:rPr lang="it-IT" dirty="0"/>
              <a:t> 40pt</a:t>
            </a:r>
          </a:p>
        </p:txBody>
      </p:sp>
      <p:sp>
        <p:nvSpPr>
          <p:cNvPr id="11" name="Nome e cognome relatore">
            <a:extLst>
              <a:ext uri="{FF2B5EF4-FFF2-40B4-BE49-F238E27FC236}">
                <a16:creationId xmlns:a16="http://schemas.microsoft.com/office/drawing/2014/main" id="{FDB9FF1D-DAE9-4957-B599-C6B8B209B80C}"/>
              </a:ext>
            </a:extLst>
          </p:cNvPr>
          <p:cNvSpPr>
            <a:spLocks noGrp="1"/>
          </p:cNvSpPr>
          <p:nvPr>
            <p:ph type="body" sz="quarter" idx="11" hasCustomPrompt="1"/>
          </p:nvPr>
        </p:nvSpPr>
        <p:spPr>
          <a:xfrm>
            <a:off x="1589619" y="4433563"/>
            <a:ext cx="6994887" cy="376437"/>
          </a:xfrm>
          <a:prstGeom prst="rect">
            <a:avLst/>
          </a:prstGeom>
        </p:spPr>
        <p:txBody>
          <a:bodyPr>
            <a:noAutofit/>
          </a:bodyPr>
          <a:lstStyle>
            <a:lvl1pPr marL="7938" indent="0">
              <a:buNone/>
              <a:tabLst/>
              <a:defRPr sz="25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Relatore_Verdana</a:t>
            </a:r>
            <a:r>
              <a:rPr lang="it-IT" dirty="0"/>
              <a:t> 25pt</a:t>
            </a:r>
          </a:p>
        </p:txBody>
      </p:sp>
      <p:sp>
        <p:nvSpPr>
          <p:cNvPr id="13" name="Ruolo relatore">
            <a:extLst>
              <a:ext uri="{FF2B5EF4-FFF2-40B4-BE49-F238E27FC236}">
                <a16:creationId xmlns:a16="http://schemas.microsoft.com/office/drawing/2014/main" id="{1BDCF4A3-46D7-4603-8D04-616F017FCBC9}"/>
              </a:ext>
            </a:extLst>
          </p:cNvPr>
          <p:cNvSpPr>
            <a:spLocks noGrp="1"/>
          </p:cNvSpPr>
          <p:nvPr>
            <p:ph type="body" sz="quarter" idx="12" hasCustomPrompt="1"/>
          </p:nvPr>
        </p:nvSpPr>
        <p:spPr>
          <a:xfrm>
            <a:off x="1589617" y="4915518"/>
            <a:ext cx="7295512" cy="304988"/>
          </a:xfrm>
          <a:prstGeom prst="rect">
            <a:avLst/>
          </a:prstGeom>
        </p:spPr>
        <p:txBody>
          <a:bodyPr>
            <a:noAutofit/>
          </a:bodyPr>
          <a:lstStyle>
            <a:lvl1pPr marL="7938" indent="0">
              <a:buNone/>
              <a:tabLst/>
              <a:defRPr sz="1800" i="0" u="none">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a:t>Ruolo </a:t>
            </a:r>
            <a:r>
              <a:rPr lang="it-IT" dirty="0" err="1"/>
              <a:t>relatore_Verdana</a:t>
            </a:r>
            <a:r>
              <a:rPr lang="it-IT" dirty="0"/>
              <a:t> 18pt</a:t>
            </a:r>
          </a:p>
        </p:txBody>
      </p:sp>
    </p:spTree>
    <p:extLst>
      <p:ext uri="{BB962C8B-B14F-4D97-AF65-F5344CB8AC3E}">
        <p14:creationId xmlns:p14="http://schemas.microsoft.com/office/powerpoint/2010/main" val="2343726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ertina_HR">
    <p:bg>
      <p:bgPr>
        <a:solidFill>
          <a:schemeClr val="bg1"/>
        </a:solidFill>
        <a:effectLst/>
      </p:bgPr>
    </p:bg>
    <p:spTree>
      <p:nvGrpSpPr>
        <p:cNvPr id="1" name=""/>
        <p:cNvGrpSpPr/>
        <p:nvPr/>
      </p:nvGrpSpPr>
      <p:grpSpPr>
        <a:xfrm>
          <a:off x="0" y="0"/>
          <a:ext cx="0" cy="0"/>
          <a:chOff x="0" y="0"/>
          <a:chExt cx="0" cy="0"/>
        </a:xfrm>
      </p:grpSpPr>
      <p:pic>
        <p:nvPicPr>
          <p:cNvPr id="3" name="Sfondo diapositiva" descr="Università degli Studi di Firenze. &#10;&#10;Sfondo blu istituzionale con Salomone e logo di ateneo.">
            <a:extLst>
              <a:ext uri="{FF2B5EF4-FFF2-40B4-BE49-F238E27FC236}">
                <a16:creationId xmlns:a16="http://schemas.microsoft.com/office/drawing/2014/main" id="{F200A84E-7986-C941-8FF7-A4CA8D08C69C}"/>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7" name="Titolo relazione">
            <a:extLst>
              <a:ext uri="{FF2B5EF4-FFF2-40B4-BE49-F238E27FC236}">
                <a16:creationId xmlns:a16="http://schemas.microsoft.com/office/drawing/2014/main" id="{05BBF5B6-31C4-4BDC-A474-09BF69D00B5F}"/>
              </a:ext>
            </a:extLst>
          </p:cNvPr>
          <p:cNvSpPr>
            <a:spLocks noGrp="1"/>
          </p:cNvSpPr>
          <p:nvPr>
            <p:ph type="title" hasCustomPrompt="1"/>
          </p:nvPr>
        </p:nvSpPr>
        <p:spPr>
          <a:xfrm>
            <a:off x="1589068" y="2330164"/>
            <a:ext cx="10515600" cy="795080"/>
          </a:xfrm>
          <a:prstGeom prst="rect">
            <a:avLst/>
          </a:prstGeom>
        </p:spPr>
        <p:txBody>
          <a:bodyPr/>
          <a:lstStyle>
            <a:lvl1pPr>
              <a:defRPr sz="5000" b="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it-IT" sz="5000" b="1" dirty="0" err="1">
                <a:solidFill>
                  <a:schemeClr val="bg1"/>
                </a:solidFill>
                <a:latin typeface="Arial" panose="020B0604020202020204" pitchFamily="34" charset="0"/>
                <a:cs typeface="Arial" panose="020B0604020202020204" pitchFamily="34" charset="0"/>
              </a:rPr>
              <a:t>Titolo_Verdana</a:t>
            </a:r>
            <a:r>
              <a:rPr lang="it-IT" sz="5000" b="1" dirty="0">
                <a:solidFill>
                  <a:schemeClr val="bg1"/>
                </a:solidFill>
                <a:latin typeface="Arial" panose="020B0604020202020204" pitchFamily="34" charset="0"/>
                <a:cs typeface="Arial" panose="020B0604020202020204" pitchFamily="34" charset="0"/>
              </a:rPr>
              <a:t> </a:t>
            </a:r>
            <a:r>
              <a:rPr lang="it-IT" sz="5000" b="1" dirty="0" err="1">
                <a:solidFill>
                  <a:schemeClr val="bg1"/>
                </a:solidFill>
                <a:latin typeface="Arial" panose="020B0604020202020204" pitchFamily="34" charset="0"/>
                <a:cs typeface="Arial" panose="020B0604020202020204" pitchFamily="34" charset="0"/>
              </a:rPr>
              <a:t>Bold</a:t>
            </a:r>
            <a:r>
              <a:rPr lang="it-IT" sz="5000" b="1" dirty="0">
                <a:solidFill>
                  <a:schemeClr val="bg1"/>
                </a:solidFill>
                <a:latin typeface="Arial" panose="020B0604020202020204" pitchFamily="34" charset="0"/>
                <a:cs typeface="Arial" panose="020B0604020202020204" pitchFamily="34" charset="0"/>
              </a:rPr>
              <a:t> 50pt</a:t>
            </a:r>
          </a:p>
        </p:txBody>
      </p:sp>
      <p:sp>
        <p:nvSpPr>
          <p:cNvPr id="9" name="Sottotitolo relazione">
            <a:extLst>
              <a:ext uri="{FF2B5EF4-FFF2-40B4-BE49-F238E27FC236}">
                <a16:creationId xmlns:a16="http://schemas.microsoft.com/office/drawing/2014/main" id="{475FD1B4-BD36-4041-A9C9-DAF49CEB83E9}"/>
              </a:ext>
            </a:extLst>
          </p:cNvPr>
          <p:cNvSpPr>
            <a:spLocks noGrp="1"/>
          </p:cNvSpPr>
          <p:nvPr>
            <p:ph type="body" sz="quarter" idx="10" hasCustomPrompt="1"/>
          </p:nvPr>
        </p:nvSpPr>
        <p:spPr>
          <a:xfrm>
            <a:off x="1589068" y="3247578"/>
            <a:ext cx="10515600" cy="795079"/>
          </a:xfrm>
          <a:prstGeom prst="rect">
            <a:avLst/>
          </a:prstGeom>
        </p:spPr>
        <p:txBody>
          <a:bodyPr/>
          <a:lstStyle>
            <a:lvl1pPr marL="7938" indent="0">
              <a:buNone/>
              <a:tabLst/>
              <a:defRPr sz="4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Sottotitolo_Verdana</a:t>
            </a:r>
            <a:r>
              <a:rPr lang="it-IT" dirty="0"/>
              <a:t> 40pt</a:t>
            </a:r>
          </a:p>
        </p:txBody>
      </p:sp>
      <p:sp>
        <p:nvSpPr>
          <p:cNvPr id="11" name="Nome e cognome relatore">
            <a:extLst>
              <a:ext uri="{FF2B5EF4-FFF2-40B4-BE49-F238E27FC236}">
                <a16:creationId xmlns:a16="http://schemas.microsoft.com/office/drawing/2014/main" id="{FDB9FF1D-DAE9-4957-B599-C6B8B209B80C}"/>
              </a:ext>
            </a:extLst>
          </p:cNvPr>
          <p:cNvSpPr>
            <a:spLocks noGrp="1"/>
          </p:cNvSpPr>
          <p:nvPr>
            <p:ph type="body" sz="quarter" idx="11" hasCustomPrompt="1"/>
          </p:nvPr>
        </p:nvSpPr>
        <p:spPr>
          <a:xfrm>
            <a:off x="1589619" y="4433563"/>
            <a:ext cx="6994887" cy="376437"/>
          </a:xfrm>
          <a:prstGeom prst="rect">
            <a:avLst/>
          </a:prstGeom>
        </p:spPr>
        <p:txBody>
          <a:bodyPr>
            <a:noAutofit/>
          </a:bodyPr>
          <a:lstStyle>
            <a:lvl1pPr marL="7938" indent="0">
              <a:buNone/>
              <a:tabLst/>
              <a:defRPr sz="25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Relatore_Verdana</a:t>
            </a:r>
            <a:r>
              <a:rPr lang="it-IT" dirty="0"/>
              <a:t> 25pt</a:t>
            </a:r>
          </a:p>
        </p:txBody>
      </p:sp>
      <p:sp>
        <p:nvSpPr>
          <p:cNvPr id="13" name="Ruolo relatore">
            <a:extLst>
              <a:ext uri="{FF2B5EF4-FFF2-40B4-BE49-F238E27FC236}">
                <a16:creationId xmlns:a16="http://schemas.microsoft.com/office/drawing/2014/main" id="{1BDCF4A3-46D7-4603-8D04-616F017FCBC9}"/>
              </a:ext>
            </a:extLst>
          </p:cNvPr>
          <p:cNvSpPr>
            <a:spLocks noGrp="1"/>
          </p:cNvSpPr>
          <p:nvPr>
            <p:ph type="body" sz="quarter" idx="12" hasCustomPrompt="1"/>
          </p:nvPr>
        </p:nvSpPr>
        <p:spPr>
          <a:xfrm>
            <a:off x="1589617" y="4915518"/>
            <a:ext cx="7295512" cy="304988"/>
          </a:xfrm>
          <a:prstGeom prst="rect">
            <a:avLst/>
          </a:prstGeom>
        </p:spPr>
        <p:txBody>
          <a:bodyPr>
            <a:noAutofit/>
          </a:bodyPr>
          <a:lstStyle>
            <a:lvl1pPr marL="7938" indent="0">
              <a:buNone/>
              <a:tabLst/>
              <a:defRPr sz="1800" i="0" u="none">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a:t>Ruolo </a:t>
            </a:r>
            <a:r>
              <a:rPr lang="it-IT" dirty="0" err="1"/>
              <a:t>relatore_Verdana</a:t>
            </a:r>
            <a:r>
              <a:rPr lang="it-IT" dirty="0"/>
              <a:t> 18pt</a:t>
            </a:r>
          </a:p>
        </p:txBody>
      </p:sp>
      <p:pic>
        <p:nvPicPr>
          <p:cNvPr id="4" name="Immagine 3" descr="HR Excellence in Research">
            <a:extLst>
              <a:ext uri="{FF2B5EF4-FFF2-40B4-BE49-F238E27FC236}">
                <a16:creationId xmlns:a16="http://schemas.microsoft.com/office/drawing/2014/main" id="{3047145D-38E8-494A-986B-B36CADFD1108}"/>
              </a:ext>
            </a:extLst>
          </p:cNvPr>
          <p:cNvPicPr>
            <a:picLocks noChangeAspect="1"/>
          </p:cNvPicPr>
          <p:nvPr userDrawn="1"/>
        </p:nvPicPr>
        <p:blipFill>
          <a:blip r:embed="rId3"/>
          <a:stretch>
            <a:fillRect/>
          </a:stretch>
        </p:blipFill>
        <p:spPr>
          <a:xfrm>
            <a:off x="10604501" y="0"/>
            <a:ext cx="1587500" cy="1371600"/>
          </a:xfrm>
          <a:prstGeom prst="rect">
            <a:avLst/>
          </a:prstGeom>
        </p:spPr>
      </p:pic>
    </p:spTree>
    <p:extLst>
      <p:ext uri="{BB962C8B-B14F-4D97-AF65-F5344CB8AC3E}">
        <p14:creationId xmlns:p14="http://schemas.microsoft.com/office/powerpoint/2010/main" val="1336913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Interna_solo testo">
    <p:spTree>
      <p:nvGrpSpPr>
        <p:cNvPr id="1" name=""/>
        <p:cNvGrpSpPr/>
        <p:nvPr/>
      </p:nvGrpSpPr>
      <p:grpSpPr>
        <a:xfrm>
          <a:off x="0" y="0"/>
          <a:ext cx="0" cy="0"/>
          <a:chOff x="0" y="0"/>
          <a:chExt cx="0" cy="0"/>
        </a:xfrm>
      </p:grpSpPr>
      <p:pic>
        <p:nvPicPr>
          <p:cNvPr id="3" name="Sfondo diapositiva" descr="Sfondo bianco con logo dell'Università degli Studi di Firenze e Salomone.">
            <a:extLst>
              <a:ext uri="{FF2B5EF4-FFF2-40B4-BE49-F238E27FC236}">
                <a16:creationId xmlns:a16="http://schemas.microsoft.com/office/drawing/2014/main" id="{AAF2BE35-58D0-BA41-B3DA-597B679ADF8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2" name="Dati generali relazione">
            <a:extLst>
              <a:ext uri="{FF2B5EF4-FFF2-40B4-BE49-F238E27FC236}">
                <a16:creationId xmlns:a16="http://schemas.microsoft.com/office/drawing/2014/main" id="{37D8B424-C818-4FA2-9F43-383AC97ADC6B}"/>
              </a:ext>
            </a:extLst>
          </p:cNvPr>
          <p:cNvSpPr>
            <a:spLocks noGrp="1"/>
          </p:cNvSpPr>
          <p:nvPr>
            <p:ph type="body" sz="quarter" idx="14" hasCustomPrompt="1"/>
          </p:nvPr>
        </p:nvSpPr>
        <p:spPr>
          <a:xfrm>
            <a:off x="328777" y="6607580"/>
            <a:ext cx="10120335" cy="250425"/>
          </a:xfrm>
          <a:prstGeom prst="rect">
            <a:avLst/>
          </a:prstGeom>
        </p:spPr>
        <p:txBody>
          <a:bodyPr/>
          <a:lstStyle>
            <a:lvl1pPr>
              <a:buNone/>
              <a:defRPr sz="11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a:defRPr sz="1000"/>
            </a:lvl2pPr>
            <a:lvl3pPr>
              <a:defRPr sz="1000"/>
            </a:lvl3pPr>
            <a:lvl4pPr>
              <a:defRPr sz="1000"/>
            </a:lvl4pPr>
            <a:lvl5pPr>
              <a:defRPr sz="1000"/>
            </a:lvl5pPr>
          </a:lstStyle>
          <a:p>
            <a:pPr lvl="0"/>
            <a:r>
              <a:rPr lang="it-IT" dirty="0"/>
              <a:t>Titolo Sottotitolo _ Relatore | Carica relatore (</a:t>
            </a:r>
            <a:r>
              <a:rPr lang="it-IT" dirty="0" err="1"/>
              <a:t>Verdana</a:t>
            </a:r>
            <a:r>
              <a:rPr lang="it-IT" dirty="0"/>
              <a:t> 11pt)</a:t>
            </a:r>
          </a:p>
        </p:txBody>
      </p:sp>
      <p:sp>
        <p:nvSpPr>
          <p:cNvPr id="7" name="Numero slide">
            <a:extLst>
              <a:ext uri="{FF2B5EF4-FFF2-40B4-BE49-F238E27FC236}">
                <a16:creationId xmlns:a16="http://schemas.microsoft.com/office/drawing/2014/main" id="{FA9D60FB-E0F4-46D2-B15D-4CAD34B259A1}"/>
              </a:ext>
            </a:extLst>
          </p:cNvPr>
          <p:cNvSpPr txBox="1"/>
          <p:nvPr userDrawn="1"/>
        </p:nvSpPr>
        <p:spPr>
          <a:xfrm>
            <a:off x="10399004" y="6598099"/>
            <a:ext cx="1358760" cy="261610"/>
          </a:xfrm>
          <a:prstGeom prst="rect">
            <a:avLst/>
          </a:prstGeom>
          <a:noFill/>
          <a:ln>
            <a:noFill/>
          </a:ln>
        </p:spPr>
        <p:txBody>
          <a:bodyPr wrap="square" rtlCol="0">
            <a:spAutoFit/>
          </a:bodyPr>
          <a:lstStyle/>
          <a:p>
            <a:pPr algn="r"/>
            <a:fld id="{5ED436A0-D5FC-479D-9D1C-A714A6CDB9F8}" type="slidenum">
              <a:rPr lang="it-IT" sz="1100" b="1" smtClean="0">
                <a:solidFill>
                  <a:schemeClr val="bg1"/>
                </a:solidFill>
                <a:latin typeface="Verdana" panose="020B0604030504040204" pitchFamily="34" charset="0"/>
                <a:ea typeface="Verdana" panose="020B0604030504040204" pitchFamily="34" charset="0"/>
                <a:cs typeface="Verdana" panose="020B0604030504040204" pitchFamily="34" charset="0"/>
              </a:rPr>
              <a:pPr algn="r"/>
              <a:t>‹N›</a:t>
            </a:fld>
            <a:endParaRPr lang="it-IT" sz="1100" b="1" dirty="0" err="1">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sto diapositiva">
            <a:extLst>
              <a:ext uri="{FF2B5EF4-FFF2-40B4-BE49-F238E27FC236}">
                <a16:creationId xmlns:a16="http://schemas.microsoft.com/office/drawing/2014/main" id="{344E0AE5-EDEF-46FF-879E-9278F8E8B08C}"/>
              </a:ext>
            </a:extLst>
          </p:cNvPr>
          <p:cNvSpPr>
            <a:spLocks noGrp="1"/>
          </p:cNvSpPr>
          <p:nvPr>
            <p:ph type="body" sz="quarter" idx="13"/>
          </p:nvPr>
        </p:nvSpPr>
        <p:spPr>
          <a:xfrm>
            <a:off x="775868" y="1822125"/>
            <a:ext cx="10981895" cy="4470050"/>
          </a:xfrm>
          <a:prstGeom prst="rect">
            <a:avLst/>
          </a:prstGeom>
        </p:spPr>
        <p:txBody>
          <a:bodyPr/>
          <a:lstStyle>
            <a:lvl1pPr marL="7938" indent="0">
              <a:lnSpc>
                <a:spcPct val="150000"/>
              </a:lnSpc>
              <a:buFont typeface="Courier New" panose="02070309020205020404" pitchFamily="49" charset="0"/>
              <a:buNone/>
              <a:tabLst/>
              <a:defRPr sz="1800">
                <a:latin typeface="Verdana" panose="020B0604030504040204" pitchFamily="34" charset="0"/>
                <a:ea typeface="Verdana" panose="020B0604030504040204" pitchFamily="34" charset="0"/>
                <a:cs typeface="Verdana" panose="020B0604030504040204" pitchFamily="34" charset="0"/>
              </a:defRPr>
            </a:lvl1pPr>
            <a:lvl2pPr>
              <a:buFont typeface="Courier New" panose="02070309020205020404" pitchFamily="49" charset="0"/>
              <a:buChar char="o"/>
              <a:defRPr sz="1800">
                <a:latin typeface="Verdana" panose="020B0604030504040204" pitchFamily="34" charset="0"/>
                <a:ea typeface="Verdana" panose="020B0604030504040204" pitchFamily="34" charset="0"/>
                <a:cs typeface="Verdana" panose="020B0604030504040204" pitchFamily="34" charset="0"/>
              </a:defRPr>
            </a:lvl2pPr>
            <a:lvl3pPr>
              <a:buFont typeface="Courier New" panose="02070309020205020404" pitchFamily="49" charset="0"/>
              <a:buChar char="o"/>
              <a:defRPr sz="1800">
                <a:latin typeface="Verdana" panose="020B0604030504040204" pitchFamily="34" charset="0"/>
                <a:ea typeface="Verdana" panose="020B0604030504040204" pitchFamily="34" charset="0"/>
                <a:cs typeface="Verdana" panose="020B0604030504040204" pitchFamily="34" charset="0"/>
              </a:defRPr>
            </a:lvl3pPr>
            <a:lvl4pPr>
              <a:buFont typeface="Courier New" panose="02070309020205020404" pitchFamily="49" charset="0"/>
              <a:buChar char="o"/>
              <a:defRPr sz="1800">
                <a:latin typeface="Verdana" panose="020B0604030504040204" pitchFamily="34" charset="0"/>
                <a:ea typeface="Verdana" panose="020B0604030504040204" pitchFamily="34" charset="0"/>
                <a:cs typeface="Verdana" panose="020B0604030504040204" pitchFamily="34" charset="0"/>
              </a:defRPr>
            </a:lvl4pPr>
            <a:lvl5pPr>
              <a:buFont typeface="Courier New" panose="02070309020205020404" pitchFamily="49" charset="0"/>
              <a:buChar char="o"/>
              <a:defRPr sz="1800">
                <a:latin typeface="Verdana" panose="020B0604030504040204" pitchFamily="34" charset="0"/>
                <a:ea typeface="Verdana" panose="020B0604030504040204" pitchFamily="34" charset="0"/>
                <a:cs typeface="Verdana" panose="020B0604030504040204" pitchFamily="34" charset="0"/>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9" name="Titolo diapositiva">
            <a:extLst>
              <a:ext uri="{FF2B5EF4-FFF2-40B4-BE49-F238E27FC236}">
                <a16:creationId xmlns:a16="http://schemas.microsoft.com/office/drawing/2014/main" id="{B1A728D7-4BF7-BE41-A0AF-2F9CA93A2CBA}"/>
              </a:ext>
            </a:extLst>
          </p:cNvPr>
          <p:cNvSpPr>
            <a:spLocks noGrp="1"/>
          </p:cNvSpPr>
          <p:nvPr>
            <p:ph type="title"/>
          </p:nvPr>
        </p:nvSpPr>
        <p:spPr>
          <a:xfrm>
            <a:off x="775869" y="958052"/>
            <a:ext cx="8794143" cy="854592"/>
          </a:xfrm>
          <a:prstGeom prst="rect">
            <a:avLst/>
          </a:prstGeom>
        </p:spPr>
        <p:txBody>
          <a:bodyPr/>
          <a:lstStyle>
            <a:lvl1pPr>
              <a:defRPr sz="2200" b="1">
                <a:latin typeface="Verdana" panose="020B0604030504040204" pitchFamily="34" charset="0"/>
                <a:ea typeface="Verdana" panose="020B0604030504040204" pitchFamily="34" charset="0"/>
                <a:cs typeface="Verdana" panose="020B0604030504040204" pitchFamily="34" charset="0"/>
              </a:defRPr>
            </a:lvl1pPr>
          </a:lstStyle>
          <a:p>
            <a:r>
              <a:rPr lang="it-IT" dirty="0"/>
              <a:t>Fare clic per modificare lo stile del titolo dello schema</a:t>
            </a:r>
          </a:p>
        </p:txBody>
      </p:sp>
    </p:spTree>
    <p:extLst>
      <p:ext uri="{BB962C8B-B14F-4D97-AF65-F5344CB8AC3E}">
        <p14:creationId xmlns:p14="http://schemas.microsoft.com/office/powerpoint/2010/main" val="67316967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rna_solo testo_HR">
    <p:spTree>
      <p:nvGrpSpPr>
        <p:cNvPr id="1" name=""/>
        <p:cNvGrpSpPr/>
        <p:nvPr/>
      </p:nvGrpSpPr>
      <p:grpSpPr>
        <a:xfrm>
          <a:off x="0" y="0"/>
          <a:ext cx="0" cy="0"/>
          <a:chOff x="0" y="0"/>
          <a:chExt cx="0" cy="0"/>
        </a:xfrm>
      </p:grpSpPr>
      <p:pic>
        <p:nvPicPr>
          <p:cNvPr id="3" name="Sfondo diapositiva" descr="Sfondo bianco con logo dell'Università degli Studi di Firenze e Salomone.">
            <a:extLst>
              <a:ext uri="{FF2B5EF4-FFF2-40B4-BE49-F238E27FC236}">
                <a16:creationId xmlns:a16="http://schemas.microsoft.com/office/drawing/2014/main" id="{AAF2BE35-58D0-BA41-B3DA-597B679ADF8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2" name="Dati generali relazione">
            <a:extLst>
              <a:ext uri="{FF2B5EF4-FFF2-40B4-BE49-F238E27FC236}">
                <a16:creationId xmlns:a16="http://schemas.microsoft.com/office/drawing/2014/main" id="{37D8B424-C818-4FA2-9F43-383AC97ADC6B}"/>
              </a:ext>
            </a:extLst>
          </p:cNvPr>
          <p:cNvSpPr>
            <a:spLocks noGrp="1"/>
          </p:cNvSpPr>
          <p:nvPr>
            <p:ph type="body" sz="quarter" idx="14" hasCustomPrompt="1"/>
          </p:nvPr>
        </p:nvSpPr>
        <p:spPr>
          <a:xfrm>
            <a:off x="328777" y="6607580"/>
            <a:ext cx="10120335" cy="250425"/>
          </a:xfrm>
          <a:prstGeom prst="rect">
            <a:avLst/>
          </a:prstGeom>
        </p:spPr>
        <p:txBody>
          <a:bodyPr/>
          <a:lstStyle>
            <a:lvl1pPr>
              <a:buNone/>
              <a:defRPr sz="11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a:defRPr sz="1000"/>
            </a:lvl2pPr>
            <a:lvl3pPr>
              <a:defRPr sz="1000"/>
            </a:lvl3pPr>
            <a:lvl4pPr>
              <a:defRPr sz="1000"/>
            </a:lvl4pPr>
            <a:lvl5pPr>
              <a:defRPr sz="1000"/>
            </a:lvl5pPr>
          </a:lstStyle>
          <a:p>
            <a:pPr lvl="0"/>
            <a:r>
              <a:rPr lang="it-IT" dirty="0"/>
              <a:t>Titolo Sottotitolo _ Relatore | Carica relatore (</a:t>
            </a:r>
            <a:r>
              <a:rPr lang="it-IT" dirty="0" err="1"/>
              <a:t>Verdana</a:t>
            </a:r>
            <a:r>
              <a:rPr lang="it-IT" dirty="0"/>
              <a:t> 11pt)</a:t>
            </a:r>
          </a:p>
        </p:txBody>
      </p:sp>
      <p:sp>
        <p:nvSpPr>
          <p:cNvPr id="7" name="Numero slide">
            <a:extLst>
              <a:ext uri="{FF2B5EF4-FFF2-40B4-BE49-F238E27FC236}">
                <a16:creationId xmlns:a16="http://schemas.microsoft.com/office/drawing/2014/main" id="{FA9D60FB-E0F4-46D2-B15D-4CAD34B259A1}"/>
              </a:ext>
            </a:extLst>
          </p:cNvPr>
          <p:cNvSpPr txBox="1"/>
          <p:nvPr userDrawn="1"/>
        </p:nvSpPr>
        <p:spPr>
          <a:xfrm>
            <a:off x="10399004" y="6598099"/>
            <a:ext cx="1358760" cy="261610"/>
          </a:xfrm>
          <a:prstGeom prst="rect">
            <a:avLst/>
          </a:prstGeom>
          <a:noFill/>
          <a:ln>
            <a:noFill/>
          </a:ln>
        </p:spPr>
        <p:txBody>
          <a:bodyPr wrap="square" rtlCol="0">
            <a:spAutoFit/>
          </a:bodyPr>
          <a:lstStyle/>
          <a:p>
            <a:pPr algn="r"/>
            <a:fld id="{5ED436A0-D5FC-479D-9D1C-A714A6CDB9F8}" type="slidenum">
              <a:rPr lang="it-IT" sz="1100" b="1" smtClean="0">
                <a:solidFill>
                  <a:schemeClr val="bg1"/>
                </a:solidFill>
                <a:latin typeface="Verdana" panose="020B0604030504040204" pitchFamily="34" charset="0"/>
                <a:ea typeface="Verdana" panose="020B0604030504040204" pitchFamily="34" charset="0"/>
                <a:cs typeface="Verdana" panose="020B0604030504040204" pitchFamily="34" charset="0"/>
              </a:rPr>
              <a:pPr algn="r"/>
              <a:t>‹N›</a:t>
            </a:fld>
            <a:endParaRPr lang="it-IT" sz="1100" b="1" dirty="0" err="1">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4" name="Immagine 3">
            <a:extLst>
              <a:ext uri="{FF2B5EF4-FFF2-40B4-BE49-F238E27FC236}">
                <a16:creationId xmlns:a16="http://schemas.microsoft.com/office/drawing/2014/main" id="{B8007630-7629-9047-853B-CD963E8CB066}"/>
              </a:ext>
              <a:ext uri="{C183D7F6-B498-43B3-948B-1728B52AA6E4}">
                <adec:decorative xmlns:adec="http://schemas.microsoft.com/office/drawing/2017/decorative" val="1"/>
              </a:ext>
            </a:extLst>
          </p:cNvPr>
          <p:cNvPicPr>
            <a:picLocks noChangeAspect="1"/>
          </p:cNvPicPr>
          <p:nvPr userDrawn="1"/>
        </p:nvPicPr>
        <p:blipFill rotWithShape="1">
          <a:blip r:embed="rId3"/>
          <a:srcRect l="23542"/>
          <a:stretch/>
        </p:blipFill>
        <p:spPr>
          <a:xfrm>
            <a:off x="11123875" y="0"/>
            <a:ext cx="1068125" cy="1079500"/>
          </a:xfrm>
          <a:prstGeom prst="rect">
            <a:avLst/>
          </a:prstGeom>
        </p:spPr>
      </p:pic>
      <p:sp>
        <p:nvSpPr>
          <p:cNvPr id="9" name="Testo diapositiva">
            <a:extLst>
              <a:ext uri="{FF2B5EF4-FFF2-40B4-BE49-F238E27FC236}">
                <a16:creationId xmlns:a16="http://schemas.microsoft.com/office/drawing/2014/main" id="{D03F9C6F-EBD4-D545-BD95-6B62AB777F06}"/>
              </a:ext>
            </a:extLst>
          </p:cNvPr>
          <p:cNvSpPr>
            <a:spLocks noGrp="1"/>
          </p:cNvSpPr>
          <p:nvPr>
            <p:ph type="body" sz="quarter" idx="13"/>
          </p:nvPr>
        </p:nvSpPr>
        <p:spPr>
          <a:xfrm>
            <a:off x="775868" y="1822125"/>
            <a:ext cx="10981895" cy="4470050"/>
          </a:xfrm>
          <a:prstGeom prst="rect">
            <a:avLst/>
          </a:prstGeom>
        </p:spPr>
        <p:txBody>
          <a:bodyPr/>
          <a:lstStyle>
            <a:lvl1pPr marL="7938" indent="0">
              <a:lnSpc>
                <a:spcPct val="150000"/>
              </a:lnSpc>
              <a:buFont typeface="Courier New" panose="02070309020205020404" pitchFamily="49" charset="0"/>
              <a:buNone/>
              <a:tabLst/>
              <a:defRPr sz="1800">
                <a:latin typeface="Verdana" panose="020B0604030504040204" pitchFamily="34" charset="0"/>
                <a:ea typeface="Verdana" panose="020B0604030504040204" pitchFamily="34" charset="0"/>
                <a:cs typeface="Verdana" panose="020B0604030504040204" pitchFamily="34" charset="0"/>
              </a:defRPr>
            </a:lvl1pPr>
            <a:lvl2pPr>
              <a:buFont typeface="Courier New" panose="02070309020205020404" pitchFamily="49" charset="0"/>
              <a:buChar char="o"/>
              <a:defRPr sz="1800">
                <a:latin typeface="Verdana" panose="020B0604030504040204" pitchFamily="34" charset="0"/>
                <a:ea typeface="Verdana" panose="020B0604030504040204" pitchFamily="34" charset="0"/>
                <a:cs typeface="Verdana" panose="020B0604030504040204" pitchFamily="34" charset="0"/>
              </a:defRPr>
            </a:lvl2pPr>
            <a:lvl3pPr>
              <a:buFont typeface="Courier New" panose="02070309020205020404" pitchFamily="49" charset="0"/>
              <a:buChar char="o"/>
              <a:defRPr sz="1800">
                <a:latin typeface="Verdana" panose="020B0604030504040204" pitchFamily="34" charset="0"/>
                <a:ea typeface="Verdana" panose="020B0604030504040204" pitchFamily="34" charset="0"/>
                <a:cs typeface="Verdana" panose="020B0604030504040204" pitchFamily="34" charset="0"/>
              </a:defRPr>
            </a:lvl3pPr>
            <a:lvl4pPr>
              <a:buFont typeface="Courier New" panose="02070309020205020404" pitchFamily="49" charset="0"/>
              <a:buChar char="o"/>
              <a:defRPr sz="1800">
                <a:latin typeface="Verdana" panose="020B0604030504040204" pitchFamily="34" charset="0"/>
                <a:ea typeface="Verdana" panose="020B0604030504040204" pitchFamily="34" charset="0"/>
                <a:cs typeface="Verdana" panose="020B0604030504040204" pitchFamily="34" charset="0"/>
              </a:defRPr>
            </a:lvl4pPr>
            <a:lvl5pPr>
              <a:buFont typeface="Courier New" panose="02070309020205020404" pitchFamily="49" charset="0"/>
              <a:buChar char="o"/>
              <a:defRPr sz="1800">
                <a:latin typeface="Verdana" panose="020B0604030504040204" pitchFamily="34" charset="0"/>
                <a:ea typeface="Verdana" panose="020B0604030504040204" pitchFamily="34" charset="0"/>
                <a:cs typeface="Verdana" panose="020B0604030504040204" pitchFamily="34" charset="0"/>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10" name="Titolo diapositiva">
            <a:extLst>
              <a:ext uri="{FF2B5EF4-FFF2-40B4-BE49-F238E27FC236}">
                <a16:creationId xmlns:a16="http://schemas.microsoft.com/office/drawing/2014/main" id="{82286EA1-BE15-9C40-A94D-DDA71DBC1E3F}"/>
              </a:ext>
            </a:extLst>
          </p:cNvPr>
          <p:cNvSpPr>
            <a:spLocks noGrp="1"/>
          </p:cNvSpPr>
          <p:nvPr>
            <p:ph type="title"/>
          </p:nvPr>
        </p:nvSpPr>
        <p:spPr>
          <a:xfrm>
            <a:off x="775869" y="958052"/>
            <a:ext cx="8794143" cy="854592"/>
          </a:xfrm>
          <a:prstGeom prst="rect">
            <a:avLst/>
          </a:prstGeom>
        </p:spPr>
        <p:txBody>
          <a:bodyPr/>
          <a:lstStyle>
            <a:lvl1pPr>
              <a:defRPr sz="2200" b="1">
                <a:latin typeface="Verdana" panose="020B0604030504040204" pitchFamily="34" charset="0"/>
                <a:ea typeface="Verdana" panose="020B0604030504040204" pitchFamily="34" charset="0"/>
                <a:cs typeface="Verdana" panose="020B0604030504040204" pitchFamily="34" charset="0"/>
              </a:defRPr>
            </a:lvl1pPr>
          </a:lstStyle>
          <a:p>
            <a:r>
              <a:rPr lang="it-IT" dirty="0"/>
              <a:t>Fare clic per modificare lo stile del titolo dello schema</a:t>
            </a:r>
          </a:p>
        </p:txBody>
      </p:sp>
    </p:spTree>
    <p:extLst>
      <p:ext uri="{BB962C8B-B14F-4D97-AF65-F5344CB8AC3E}">
        <p14:creationId xmlns:p14="http://schemas.microsoft.com/office/powerpoint/2010/main" val="271110940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erna_immagine+testo_HR">
    <p:spTree>
      <p:nvGrpSpPr>
        <p:cNvPr id="1" name=""/>
        <p:cNvGrpSpPr/>
        <p:nvPr/>
      </p:nvGrpSpPr>
      <p:grpSpPr>
        <a:xfrm>
          <a:off x="0" y="0"/>
          <a:ext cx="0" cy="0"/>
          <a:chOff x="0" y="0"/>
          <a:chExt cx="0" cy="0"/>
        </a:xfrm>
      </p:grpSpPr>
      <p:pic>
        <p:nvPicPr>
          <p:cNvPr id="3" name="Sfondo diapositiva" descr="Sfondo bianco con logo dell'Università degli Studi di Firenze e Salomone.">
            <a:extLst>
              <a:ext uri="{FF2B5EF4-FFF2-40B4-BE49-F238E27FC236}">
                <a16:creationId xmlns:a16="http://schemas.microsoft.com/office/drawing/2014/main" id="{D6FE7FE1-FEE6-4E49-AC36-446850C5711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0" name="Dati generali relazione">
            <a:extLst>
              <a:ext uri="{FF2B5EF4-FFF2-40B4-BE49-F238E27FC236}">
                <a16:creationId xmlns:a16="http://schemas.microsoft.com/office/drawing/2014/main" id="{7829909F-CCCA-4D7E-B2AF-2AD172D4147A}"/>
              </a:ext>
            </a:extLst>
          </p:cNvPr>
          <p:cNvSpPr>
            <a:spLocks noGrp="1"/>
          </p:cNvSpPr>
          <p:nvPr>
            <p:ph type="body" sz="quarter" idx="13" hasCustomPrompt="1"/>
          </p:nvPr>
        </p:nvSpPr>
        <p:spPr>
          <a:xfrm>
            <a:off x="328777" y="6607580"/>
            <a:ext cx="10120335" cy="250425"/>
          </a:xfrm>
          <a:prstGeom prst="rect">
            <a:avLst/>
          </a:prstGeom>
        </p:spPr>
        <p:txBody>
          <a:bodyPr/>
          <a:lstStyle>
            <a:lvl1pPr>
              <a:buNone/>
              <a:defRPr sz="1100" b="0" i="0">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a:defRPr sz="1000"/>
            </a:lvl2pPr>
            <a:lvl3pPr>
              <a:defRPr sz="1000"/>
            </a:lvl3pPr>
            <a:lvl4pPr>
              <a:defRPr sz="1000"/>
            </a:lvl4pPr>
            <a:lvl5pPr>
              <a:defRPr sz="1000"/>
            </a:lvl5pPr>
          </a:lstStyle>
          <a:p>
            <a:pPr lvl="0"/>
            <a:r>
              <a:rPr lang="it-IT" dirty="0"/>
              <a:t>Titolo Sottotitolo _ Relatore | Carica relatore (</a:t>
            </a:r>
            <a:r>
              <a:rPr lang="it-IT" dirty="0" err="1"/>
              <a:t>Verdana</a:t>
            </a:r>
            <a:r>
              <a:rPr lang="it-IT" dirty="0"/>
              <a:t> 11pt)</a:t>
            </a:r>
          </a:p>
        </p:txBody>
      </p:sp>
      <p:sp>
        <p:nvSpPr>
          <p:cNvPr id="10" name="Numero diapositiva">
            <a:extLst>
              <a:ext uri="{FF2B5EF4-FFF2-40B4-BE49-F238E27FC236}">
                <a16:creationId xmlns:a16="http://schemas.microsoft.com/office/drawing/2014/main" id="{08BFC23B-6029-4CF6-BDFB-87CED34763FF}"/>
              </a:ext>
            </a:extLst>
          </p:cNvPr>
          <p:cNvSpPr txBox="1"/>
          <p:nvPr userDrawn="1"/>
        </p:nvSpPr>
        <p:spPr>
          <a:xfrm>
            <a:off x="10399004" y="6598099"/>
            <a:ext cx="1358760" cy="261610"/>
          </a:xfrm>
          <a:prstGeom prst="rect">
            <a:avLst/>
          </a:prstGeom>
          <a:noFill/>
          <a:ln>
            <a:noFill/>
          </a:ln>
        </p:spPr>
        <p:txBody>
          <a:bodyPr wrap="square" rtlCol="0">
            <a:spAutoFit/>
          </a:bodyPr>
          <a:lstStyle/>
          <a:p>
            <a:pPr algn="r"/>
            <a:fld id="{5ED436A0-D5FC-479D-9D1C-A714A6CDB9F8}" type="slidenum">
              <a:rPr lang="it-IT" sz="1100" b="1" smtClean="0">
                <a:solidFill>
                  <a:schemeClr val="bg1"/>
                </a:solidFill>
                <a:latin typeface="Verdana" panose="020B0604030504040204" pitchFamily="34" charset="0"/>
                <a:ea typeface="Verdana" panose="020B0604030504040204" pitchFamily="34" charset="0"/>
                <a:cs typeface="Verdana" panose="020B0604030504040204" pitchFamily="34" charset="0"/>
              </a:rPr>
              <a:pPr algn="r"/>
              <a:t>‹N›</a:t>
            </a:fld>
            <a:endParaRPr lang="it-IT" sz="1100" b="1" dirty="0" err="1">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Didascalia immagine">
            <a:extLst>
              <a:ext uri="{FF2B5EF4-FFF2-40B4-BE49-F238E27FC236}">
                <a16:creationId xmlns:a16="http://schemas.microsoft.com/office/drawing/2014/main" id="{E4D8622F-9F00-41E1-A968-CE27A3D0DF15}"/>
              </a:ext>
            </a:extLst>
          </p:cNvPr>
          <p:cNvSpPr>
            <a:spLocks noGrp="1"/>
          </p:cNvSpPr>
          <p:nvPr>
            <p:ph type="body" sz="quarter" idx="11" hasCustomPrompt="1"/>
          </p:nvPr>
        </p:nvSpPr>
        <p:spPr>
          <a:xfrm>
            <a:off x="328776" y="5406480"/>
            <a:ext cx="7199997" cy="1067483"/>
          </a:xfrm>
          <a:prstGeom prst="rect">
            <a:avLst/>
          </a:prstGeom>
        </p:spPr>
        <p:txBody>
          <a:bodyPr>
            <a:noAutofit/>
          </a:bodyPr>
          <a:lstStyle>
            <a:lvl1pPr>
              <a:lnSpc>
                <a:spcPct val="150000"/>
              </a:lnSpc>
              <a:buNone/>
              <a:defRPr sz="1800">
                <a:latin typeface="Verdana" panose="020B0604030504040204" pitchFamily="34" charset="0"/>
                <a:ea typeface="Verdana" panose="020B0604030504040204" pitchFamily="34" charset="0"/>
                <a:cs typeface="Verdana" panose="020B0604030504040204" pitchFamily="34" charset="0"/>
              </a:defRPr>
            </a:lvl1pPr>
          </a:lstStyle>
          <a:p>
            <a:pPr lvl="0"/>
            <a:r>
              <a:rPr lang="it-IT" dirty="0"/>
              <a:t>Didascalia immagine</a:t>
            </a:r>
          </a:p>
        </p:txBody>
      </p:sp>
      <p:pic>
        <p:nvPicPr>
          <p:cNvPr id="15" name="Immagine 14">
            <a:extLst>
              <a:ext uri="{FF2B5EF4-FFF2-40B4-BE49-F238E27FC236}">
                <a16:creationId xmlns:a16="http://schemas.microsoft.com/office/drawing/2014/main" id="{AF96A3C7-A5CA-DD4F-A160-095CF2E24116}"/>
              </a:ext>
              <a:ext uri="{C183D7F6-B498-43B3-948B-1728B52AA6E4}">
                <adec:decorative xmlns:adec="http://schemas.microsoft.com/office/drawing/2017/decorative" val="1"/>
              </a:ext>
            </a:extLst>
          </p:cNvPr>
          <p:cNvPicPr>
            <a:picLocks noChangeAspect="1"/>
          </p:cNvPicPr>
          <p:nvPr userDrawn="1"/>
        </p:nvPicPr>
        <p:blipFill rotWithShape="1">
          <a:blip r:embed="rId3"/>
          <a:srcRect l="23542"/>
          <a:stretch/>
        </p:blipFill>
        <p:spPr>
          <a:xfrm>
            <a:off x="11123875" y="0"/>
            <a:ext cx="1068125" cy="1079500"/>
          </a:xfrm>
          <a:prstGeom prst="rect">
            <a:avLst/>
          </a:prstGeom>
        </p:spPr>
      </p:pic>
      <p:sp>
        <p:nvSpPr>
          <p:cNvPr id="12" name="Testo diapositiva">
            <a:extLst>
              <a:ext uri="{FF2B5EF4-FFF2-40B4-BE49-F238E27FC236}">
                <a16:creationId xmlns:a16="http://schemas.microsoft.com/office/drawing/2014/main" id="{06560E4B-8499-284E-A286-D054BA30652A}"/>
              </a:ext>
            </a:extLst>
          </p:cNvPr>
          <p:cNvSpPr>
            <a:spLocks noGrp="1"/>
          </p:cNvSpPr>
          <p:nvPr>
            <p:ph type="body" sz="quarter" idx="12"/>
          </p:nvPr>
        </p:nvSpPr>
        <p:spPr>
          <a:xfrm>
            <a:off x="7720562" y="1919804"/>
            <a:ext cx="4156367" cy="3597911"/>
          </a:xfrm>
          <a:prstGeom prst="rect">
            <a:avLst/>
          </a:prstGeom>
          <a:noFill/>
        </p:spPr>
        <p:txBody>
          <a:bodyPr/>
          <a:lstStyle>
            <a:lvl1pPr marL="0" indent="0">
              <a:lnSpc>
                <a:spcPct val="150000"/>
              </a:lnSpc>
              <a:buNone/>
              <a:defRPr sz="1800">
                <a:latin typeface="Verdana" panose="020B0604030504040204" pitchFamily="34" charset="0"/>
                <a:ea typeface="Verdana" panose="020B0604030504040204" pitchFamily="34" charset="0"/>
                <a:cs typeface="Verdana" panose="020B0604030504040204" pitchFamily="34" charset="0"/>
              </a:defRPr>
            </a:lvl1pPr>
            <a:lvl2pPr>
              <a:defRPr sz="18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a:endParaRPr lang="it-IT" dirty="0"/>
          </a:p>
        </p:txBody>
      </p:sp>
      <p:sp>
        <p:nvSpPr>
          <p:cNvPr id="16" name="Immagine">
            <a:extLst>
              <a:ext uri="{FF2B5EF4-FFF2-40B4-BE49-F238E27FC236}">
                <a16:creationId xmlns:a16="http://schemas.microsoft.com/office/drawing/2014/main" id="{7135EFF6-F50F-2A40-B081-5697016AB788}"/>
              </a:ext>
            </a:extLst>
          </p:cNvPr>
          <p:cNvSpPr>
            <a:spLocks noGrp="1"/>
          </p:cNvSpPr>
          <p:nvPr>
            <p:ph type="pic" sz="quarter" idx="10"/>
          </p:nvPr>
        </p:nvSpPr>
        <p:spPr>
          <a:xfrm>
            <a:off x="328776" y="1919804"/>
            <a:ext cx="7199999" cy="3464294"/>
          </a:xfrm>
          <a:prstGeom prst="rect">
            <a:avLst/>
          </a:prstGeom>
        </p:spPr>
        <p:txBody>
          <a:bodyPr/>
          <a:lstStyle>
            <a:lvl1pPr>
              <a:buNone/>
              <a:defRPr sz="1800">
                <a:latin typeface="Verdana" panose="020B0604030504040204" pitchFamily="34" charset="0"/>
                <a:ea typeface="Verdana" panose="020B0604030504040204" pitchFamily="34" charset="0"/>
                <a:cs typeface="Verdana" panose="020B0604030504040204" pitchFamily="34" charset="0"/>
              </a:defRPr>
            </a:lvl1pPr>
          </a:lstStyle>
          <a:p>
            <a:endParaRPr lang="it-IT" dirty="0"/>
          </a:p>
        </p:txBody>
      </p:sp>
      <p:sp>
        <p:nvSpPr>
          <p:cNvPr id="17" name="Titolo diapositiva">
            <a:extLst>
              <a:ext uri="{FF2B5EF4-FFF2-40B4-BE49-F238E27FC236}">
                <a16:creationId xmlns:a16="http://schemas.microsoft.com/office/drawing/2014/main" id="{36677B8A-F69A-FD4A-B94C-3658828A1267}"/>
              </a:ext>
            </a:extLst>
          </p:cNvPr>
          <p:cNvSpPr txBox="1">
            <a:spLocks/>
          </p:cNvSpPr>
          <p:nvPr userDrawn="1"/>
        </p:nvSpPr>
        <p:spPr>
          <a:xfrm>
            <a:off x="775869" y="958052"/>
            <a:ext cx="8794143" cy="854592"/>
          </a:xfrm>
          <a:prstGeom prst="rect">
            <a:avLst/>
          </a:prstGeom>
        </p:spPr>
        <p:txBody>
          <a:bodyPr/>
          <a:lstStyle>
            <a:lvl1pPr algn="l" defTabSz="914354" rtl="0" eaLnBrk="1" latinLnBrk="0" hangingPunct="1">
              <a:lnSpc>
                <a:spcPct val="90000"/>
              </a:lnSpc>
              <a:spcBef>
                <a:spcPct val="0"/>
              </a:spcBef>
              <a:buNone/>
              <a:defRPr sz="2200" b="1"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it-IT" dirty="0"/>
              <a:t>Fare clic per modificare lo stile del titolo dello schema</a:t>
            </a:r>
          </a:p>
        </p:txBody>
      </p:sp>
    </p:spTree>
    <p:extLst>
      <p:ext uri="{BB962C8B-B14F-4D97-AF65-F5344CB8AC3E}">
        <p14:creationId xmlns:p14="http://schemas.microsoft.com/office/powerpoint/2010/main" val="2173274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rocopertina">
    <p:bg>
      <p:bgPr>
        <a:solidFill>
          <a:schemeClr val="bg1"/>
        </a:solidFill>
        <a:effectLst/>
      </p:bgPr>
    </p:bg>
    <p:spTree>
      <p:nvGrpSpPr>
        <p:cNvPr id="1" name=""/>
        <p:cNvGrpSpPr/>
        <p:nvPr/>
      </p:nvGrpSpPr>
      <p:grpSpPr>
        <a:xfrm>
          <a:off x="0" y="0"/>
          <a:ext cx="0" cy="0"/>
          <a:chOff x="0" y="0"/>
          <a:chExt cx="0" cy="0"/>
        </a:xfrm>
      </p:grpSpPr>
      <p:pic>
        <p:nvPicPr>
          <p:cNvPr id="3" name="Sfondo diapositiva" descr="Università degli Studi di Firenze. &#10;&#10;Sfondo blu istituzionale con Salomone e logo di ateneo.">
            <a:extLst>
              <a:ext uri="{FF2B5EF4-FFF2-40B4-BE49-F238E27FC236}">
                <a16:creationId xmlns:a16="http://schemas.microsoft.com/office/drawing/2014/main" id="{C21DE938-9907-D441-A2A2-6628A3D98A1C}"/>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7" name="Titolo conclusione">
            <a:extLst>
              <a:ext uri="{FF2B5EF4-FFF2-40B4-BE49-F238E27FC236}">
                <a16:creationId xmlns:a16="http://schemas.microsoft.com/office/drawing/2014/main" id="{C061A7DF-BBC8-4D30-A08B-77CC4948345D}"/>
              </a:ext>
            </a:extLst>
          </p:cNvPr>
          <p:cNvSpPr>
            <a:spLocks noGrp="1"/>
          </p:cNvSpPr>
          <p:nvPr>
            <p:ph type="body" sz="quarter" idx="11" hasCustomPrompt="1"/>
          </p:nvPr>
        </p:nvSpPr>
        <p:spPr>
          <a:xfrm>
            <a:off x="931464" y="3155637"/>
            <a:ext cx="11015133" cy="477707"/>
          </a:xfrm>
          <a:prstGeom prst="rect">
            <a:avLst/>
          </a:prstGeom>
        </p:spPr>
        <p:txBody>
          <a:bodyPr/>
          <a:lstStyle>
            <a:lvl1pPr marL="7938" indent="0">
              <a:buNone/>
              <a:tabLst/>
              <a:defRPr sz="3000" b="1">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Titolo_Verdana</a:t>
            </a:r>
            <a:r>
              <a:rPr lang="it-IT" dirty="0"/>
              <a:t> </a:t>
            </a:r>
            <a:r>
              <a:rPr lang="it-IT" dirty="0" err="1"/>
              <a:t>Bold</a:t>
            </a:r>
            <a:r>
              <a:rPr lang="it-IT" dirty="0"/>
              <a:t> 30pt</a:t>
            </a:r>
          </a:p>
        </p:txBody>
      </p:sp>
      <p:sp>
        <p:nvSpPr>
          <p:cNvPr id="19" name="Sottotitolo conclusione">
            <a:extLst>
              <a:ext uri="{FF2B5EF4-FFF2-40B4-BE49-F238E27FC236}">
                <a16:creationId xmlns:a16="http://schemas.microsoft.com/office/drawing/2014/main" id="{4F0ABCB7-31A6-496B-AD17-F77B84CB91E1}"/>
              </a:ext>
            </a:extLst>
          </p:cNvPr>
          <p:cNvSpPr>
            <a:spLocks noGrp="1"/>
          </p:cNvSpPr>
          <p:nvPr>
            <p:ph type="body" sz="quarter" idx="12" hasCustomPrompt="1"/>
          </p:nvPr>
        </p:nvSpPr>
        <p:spPr>
          <a:xfrm>
            <a:off x="931521" y="3734081"/>
            <a:ext cx="11015075" cy="486349"/>
          </a:xfrm>
          <a:prstGeom prst="rect">
            <a:avLst/>
          </a:prstGeom>
        </p:spPr>
        <p:txBody>
          <a:bodyPr/>
          <a:lstStyle>
            <a:lvl1pPr marL="7938" indent="0">
              <a:buNone/>
              <a:tabLst/>
              <a:defRPr sz="25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Sottotitolo_Verdana</a:t>
            </a:r>
            <a:r>
              <a:rPr lang="it-IT" dirty="0"/>
              <a:t> 25pt</a:t>
            </a:r>
          </a:p>
        </p:txBody>
      </p:sp>
      <p:sp>
        <p:nvSpPr>
          <p:cNvPr id="22" name="Nome e cognome relatore">
            <a:extLst>
              <a:ext uri="{FF2B5EF4-FFF2-40B4-BE49-F238E27FC236}">
                <a16:creationId xmlns:a16="http://schemas.microsoft.com/office/drawing/2014/main" id="{044A7CD4-EF29-4642-ACF5-AC1EB3178413}"/>
              </a:ext>
            </a:extLst>
          </p:cNvPr>
          <p:cNvSpPr>
            <a:spLocks noGrp="1"/>
          </p:cNvSpPr>
          <p:nvPr>
            <p:ph type="body" sz="quarter" idx="13" hasCustomPrompt="1"/>
          </p:nvPr>
        </p:nvSpPr>
        <p:spPr>
          <a:xfrm>
            <a:off x="931464" y="4624373"/>
            <a:ext cx="8333317" cy="318653"/>
          </a:xfrm>
          <a:prstGeom prst="rect">
            <a:avLst/>
          </a:prstGeom>
        </p:spPr>
        <p:txBody>
          <a:bodyPr/>
          <a:lstStyle>
            <a:lvl1pPr marL="7938" indent="0">
              <a:buNone/>
              <a:tabLst/>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Relatore_Arial</a:t>
            </a:r>
            <a:r>
              <a:rPr lang="it-IT" dirty="0"/>
              <a:t> 20pt</a:t>
            </a:r>
          </a:p>
        </p:txBody>
      </p:sp>
      <p:sp>
        <p:nvSpPr>
          <p:cNvPr id="24" name="Ruolo relatore">
            <a:extLst>
              <a:ext uri="{FF2B5EF4-FFF2-40B4-BE49-F238E27FC236}">
                <a16:creationId xmlns:a16="http://schemas.microsoft.com/office/drawing/2014/main" id="{D07DE807-7EFE-48B4-81E7-589431F10E1C}"/>
              </a:ext>
            </a:extLst>
          </p:cNvPr>
          <p:cNvSpPr>
            <a:spLocks noGrp="1"/>
          </p:cNvSpPr>
          <p:nvPr>
            <p:ph type="body" sz="quarter" idx="14" hasCustomPrompt="1"/>
          </p:nvPr>
        </p:nvSpPr>
        <p:spPr>
          <a:xfrm>
            <a:off x="931524" y="5026153"/>
            <a:ext cx="8333317" cy="280089"/>
          </a:xfrm>
          <a:prstGeom prst="rect">
            <a:avLst/>
          </a:prstGeom>
        </p:spPr>
        <p:txBody>
          <a:bodyPr>
            <a:noAutofit/>
          </a:bodyPr>
          <a:lstStyle>
            <a:lvl1pPr marL="7938" indent="0">
              <a:buNone/>
              <a:tabLst/>
              <a:defRPr sz="1800" i="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a:t>Ruolo </a:t>
            </a:r>
            <a:r>
              <a:rPr lang="it-IT" dirty="0" err="1"/>
              <a:t>relatore_Arial</a:t>
            </a:r>
            <a:r>
              <a:rPr lang="it-IT" dirty="0"/>
              <a:t> 18pt</a:t>
            </a:r>
          </a:p>
        </p:txBody>
      </p:sp>
      <p:sp>
        <p:nvSpPr>
          <p:cNvPr id="26" name="Contatto relatore">
            <a:extLst>
              <a:ext uri="{FF2B5EF4-FFF2-40B4-BE49-F238E27FC236}">
                <a16:creationId xmlns:a16="http://schemas.microsoft.com/office/drawing/2014/main" id="{9517D058-2E7E-44D5-A849-24ED5F4E9DF5}"/>
              </a:ext>
            </a:extLst>
          </p:cNvPr>
          <p:cNvSpPr>
            <a:spLocks noGrp="1"/>
          </p:cNvSpPr>
          <p:nvPr>
            <p:ph type="body" sz="quarter" idx="15" hasCustomPrompt="1"/>
          </p:nvPr>
        </p:nvSpPr>
        <p:spPr>
          <a:xfrm>
            <a:off x="931524" y="5389365"/>
            <a:ext cx="8333317" cy="323164"/>
          </a:xfrm>
          <a:prstGeom prst="rect">
            <a:avLst/>
          </a:prstGeom>
        </p:spPr>
        <p:txBody>
          <a:bodyPr>
            <a:noAutofit/>
          </a:bodyPr>
          <a:lstStyle>
            <a:lvl1pPr marL="7938" indent="0">
              <a:buNone/>
              <a:tabLst/>
              <a:defRPr sz="1800" i="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email_Arial</a:t>
            </a:r>
            <a:r>
              <a:rPr lang="it-IT" dirty="0"/>
              <a:t> 18pt</a:t>
            </a:r>
          </a:p>
        </p:txBody>
      </p:sp>
      <p:sp>
        <p:nvSpPr>
          <p:cNvPr id="28" name="Dati generali intervento">
            <a:extLst>
              <a:ext uri="{FF2B5EF4-FFF2-40B4-BE49-F238E27FC236}">
                <a16:creationId xmlns:a16="http://schemas.microsoft.com/office/drawing/2014/main" id="{B65FE21C-997A-4B8A-9D0E-D086916D4751}"/>
              </a:ext>
            </a:extLst>
          </p:cNvPr>
          <p:cNvSpPr>
            <a:spLocks noGrp="1"/>
          </p:cNvSpPr>
          <p:nvPr>
            <p:ph type="body" sz="quarter" idx="16" hasCustomPrompt="1"/>
          </p:nvPr>
        </p:nvSpPr>
        <p:spPr>
          <a:xfrm>
            <a:off x="331200" y="6609232"/>
            <a:ext cx="10098805" cy="248773"/>
          </a:xfrm>
          <a:prstGeom prst="rect">
            <a:avLst/>
          </a:prstGeom>
        </p:spPr>
        <p:txBody>
          <a:bodyPr/>
          <a:lstStyle>
            <a:lvl1pPr>
              <a:buNone/>
              <a:defRPr sz="1000">
                <a:solidFill>
                  <a:srgbClr val="004C7E"/>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a:t>Titolo Sottotitolo _ Relatore | Carica relatore (</a:t>
            </a:r>
            <a:r>
              <a:rPr lang="it-IT" dirty="0" err="1"/>
              <a:t>Verdana</a:t>
            </a:r>
            <a:r>
              <a:rPr lang="it-IT" dirty="0"/>
              <a:t> 10pt)</a:t>
            </a:r>
          </a:p>
        </p:txBody>
      </p:sp>
      <p:sp>
        <p:nvSpPr>
          <p:cNvPr id="5" name="Titolo 4">
            <a:extLst>
              <a:ext uri="{FF2B5EF4-FFF2-40B4-BE49-F238E27FC236}">
                <a16:creationId xmlns:a16="http://schemas.microsoft.com/office/drawing/2014/main" id="{D0964DA0-8367-4940-9492-6502D51FDF8A}"/>
              </a:ext>
            </a:extLst>
          </p:cNvPr>
          <p:cNvSpPr>
            <a:spLocks noGrp="1"/>
          </p:cNvSpPr>
          <p:nvPr>
            <p:ph type="title" hasCustomPrompt="1"/>
          </p:nvPr>
        </p:nvSpPr>
        <p:spPr>
          <a:xfrm>
            <a:off x="931464" y="1609248"/>
            <a:ext cx="11015075" cy="941220"/>
          </a:xfrm>
          <a:prstGeom prst="rect">
            <a:avLst/>
          </a:prstGeom>
        </p:spPr>
        <p:txBody>
          <a:bodyPr>
            <a:noAutofit/>
          </a:bodyPr>
          <a:lstStyle>
            <a:lvl1pPr>
              <a:defRPr sz="4500" b="1">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Conclusione_Verana</a:t>
            </a:r>
            <a:r>
              <a:rPr lang="it-IT" dirty="0"/>
              <a:t> </a:t>
            </a:r>
            <a:r>
              <a:rPr lang="it-IT" dirty="0" err="1"/>
              <a:t>Bold</a:t>
            </a:r>
            <a:r>
              <a:rPr lang="it-IT" dirty="0"/>
              <a:t> 45pt</a:t>
            </a:r>
          </a:p>
        </p:txBody>
      </p:sp>
    </p:spTree>
    <p:extLst>
      <p:ext uri="{BB962C8B-B14F-4D97-AF65-F5344CB8AC3E}">
        <p14:creationId xmlns:p14="http://schemas.microsoft.com/office/powerpoint/2010/main" val="367218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rocopertina_HR">
    <p:bg>
      <p:bgPr>
        <a:solidFill>
          <a:schemeClr val="bg1"/>
        </a:solidFill>
        <a:effectLst/>
      </p:bgPr>
    </p:bg>
    <p:spTree>
      <p:nvGrpSpPr>
        <p:cNvPr id="1" name=""/>
        <p:cNvGrpSpPr/>
        <p:nvPr/>
      </p:nvGrpSpPr>
      <p:grpSpPr>
        <a:xfrm>
          <a:off x="0" y="0"/>
          <a:ext cx="0" cy="0"/>
          <a:chOff x="0" y="0"/>
          <a:chExt cx="0" cy="0"/>
        </a:xfrm>
      </p:grpSpPr>
      <p:pic>
        <p:nvPicPr>
          <p:cNvPr id="3" name="Sfondo diapositiva" descr="Università degli Studi di Firenze. &#10;&#10;Sfondo blu istituzionale con Salomone e logo di ateneo.">
            <a:extLst>
              <a:ext uri="{FF2B5EF4-FFF2-40B4-BE49-F238E27FC236}">
                <a16:creationId xmlns:a16="http://schemas.microsoft.com/office/drawing/2014/main" id="{C21DE938-9907-D441-A2A2-6628A3D98A1C}"/>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7" name="Titolo conclusione">
            <a:extLst>
              <a:ext uri="{FF2B5EF4-FFF2-40B4-BE49-F238E27FC236}">
                <a16:creationId xmlns:a16="http://schemas.microsoft.com/office/drawing/2014/main" id="{C061A7DF-BBC8-4D30-A08B-77CC4948345D}"/>
              </a:ext>
            </a:extLst>
          </p:cNvPr>
          <p:cNvSpPr>
            <a:spLocks noGrp="1"/>
          </p:cNvSpPr>
          <p:nvPr>
            <p:ph type="body" sz="quarter" idx="11" hasCustomPrompt="1"/>
          </p:nvPr>
        </p:nvSpPr>
        <p:spPr>
          <a:xfrm>
            <a:off x="931464" y="3155637"/>
            <a:ext cx="11015133" cy="477707"/>
          </a:xfrm>
          <a:prstGeom prst="rect">
            <a:avLst/>
          </a:prstGeom>
        </p:spPr>
        <p:txBody>
          <a:bodyPr/>
          <a:lstStyle>
            <a:lvl1pPr marL="7938" indent="0">
              <a:buNone/>
              <a:tabLst/>
              <a:defRPr sz="3000" b="1">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Titolo_Verdana</a:t>
            </a:r>
            <a:r>
              <a:rPr lang="it-IT" dirty="0"/>
              <a:t> </a:t>
            </a:r>
            <a:r>
              <a:rPr lang="it-IT" dirty="0" err="1"/>
              <a:t>Bold</a:t>
            </a:r>
            <a:r>
              <a:rPr lang="it-IT" dirty="0"/>
              <a:t> 30pt</a:t>
            </a:r>
          </a:p>
        </p:txBody>
      </p:sp>
      <p:sp>
        <p:nvSpPr>
          <p:cNvPr id="19" name="Sottotitolo conclusione">
            <a:extLst>
              <a:ext uri="{FF2B5EF4-FFF2-40B4-BE49-F238E27FC236}">
                <a16:creationId xmlns:a16="http://schemas.microsoft.com/office/drawing/2014/main" id="{4F0ABCB7-31A6-496B-AD17-F77B84CB91E1}"/>
              </a:ext>
            </a:extLst>
          </p:cNvPr>
          <p:cNvSpPr>
            <a:spLocks noGrp="1"/>
          </p:cNvSpPr>
          <p:nvPr>
            <p:ph type="body" sz="quarter" idx="12" hasCustomPrompt="1"/>
          </p:nvPr>
        </p:nvSpPr>
        <p:spPr>
          <a:xfrm>
            <a:off x="931521" y="3734081"/>
            <a:ext cx="11015075" cy="486349"/>
          </a:xfrm>
          <a:prstGeom prst="rect">
            <a:avLst/>
          </a:prstGeom>
        </p:spPr>
        <p:txBody>
          <a:bodyPr/>
          <a:lstStyle>
            <a:lvl1pPr marL="7938" indent="0">
              <a:buNone/>
              <a:tabLst/>
              <a:defRPr sz="25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Sottotitolo_Verdana</a:t>
            </a:r>
            <a:r>
              <a:rPr lang="it-IT" dirty="0"/>
              <a:t> 25pt</a:t>
            </a:r>
          </a:p>
        </p:txBody>
      </p:sp>
      <p:sp>
        <p:nvSpPr>
          <p:cNvPr id="22" name="Nome e cognome relatore">
            <a:extLst>
              <a:ext uri="{FF2B5EF4-FFF2-40B4-BE49-F238E27FC236}">
                <a16:creationId xmlns:a16="http://schemas.microsoft.com/office/drawing/2014/main" id="{044A7CD4-EF29-4642-ACF5-AC1EB3178413}"/>
              </a:ext>
            </a:extLst>
          </p:cNvPr>
          <p:cNvSpPr>
            <a:spLocks noGrp="1"/>
          </p:cNvSpPr>
          <p:nvPr>
            <p:ph type="body" sz="quarter" idx="13" hasCustomPrompt="1"/>
          </p:nvPr>
        </p:nvSpPr>
        <p:spPr>
          <a:xfrm>
            <a:off x="931464" y="4624373"/>
            <a:ext cx="8333317" cy="318653"/>
          </a:xfrm>
          <a:prstGeom prst="rect">
            <a:avLst/>
          </a:prstGeom>
        </p:spPr>
        <p:txBody>
          <a:bodyPr/>
          <a:lstStyle>
            <a:lvl1pPr marL="7938" indent="0">
              <a:buNone/>
              <a:tabLst/>
              <a:defRPr sz="20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Relatore_Arial</a:t>
            </a:r>
            <a:r>
              <a:rPr lang="it-IT" dirty="0"/>
              <a:t> 20pt</a:t>
            </a:r>
          </a:p>
        </p:txBody>
      </p:sp>
      <p:sp>
        <p:nvSpPr>
          <p:cNvPr id="24" name="Ruolo relatore">
            <a:extLst>
              <a:ext uri="{FF2B5EF4-FFF2-40B4-BE49-F238E27FC236}">
                <a16:creationId xmlns:a16="http://schemas.microsoft.com/office/drawing/2014/main" id="{D07DE807-7EFE-48B4-81E7-589431F10E1C}"/>
              </a:ext>
            </a:extLst>
          </p:cNvPr>
          <p:cNvSpPr>
            <a:spLocks noGrp="1"/>
          </p:cNvSpPr>
          <p:nvPr>
            <p:ph type="body" sz="quarter" idx="14" hasCustomPrompt="1"/>
          </p:nvPr>
        </p:nvSpPr>
        <p:spPr>
          <a:xfrm>
            <a:off x="931524" y="5026153"/>
            <a:ext cx="8333317" cy="280089"/>
          </a:xfrm>
          <a:prstGeom prst="rect">
            <a:avLst/>
          </a:prstGeom>
        </p:spPr>
        <p:txBody>
          <a:bodyPr>
            <a:noAutofit/>
          </a:bodyPr>
          <a:lstStyle>
            <a:lvl1pPr marL="7938" indent="0">
              <a:buNone/>
              <a:tabLst/>
              <a:defRPr sz="1800" i="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a:t>Ruolo </a:t>
            </a:r>
            <a:r>
              <a:rPr lang="it-IT" dirty="0" err="1"/>
              <a:t>relatore_Arial</a:t>
            </a:r>
            <a:r>
              <a:rPr lang="it-IT" dirty="0"/>
              <a:t> 18pt</a:t>
            </a:r>
          </a:p>
        </p:txBody>
      </p:sp>
      <p:sp>
        <p:nvSpPr>
          <p:cNvPr id="26" name="Contatto relatore">
            <a:extLst>
              <a:ext uri="{FF2B5EF4-FFF2-40B4-BE49-F238E27FC236}">
                <a16:creationId xmlns:a16="http://schemas.microsoft.com/office/drawing/2014/main" id="{9517D058-2E7E-44D5-A849-24ED5F4E9DF5}"/>
              </a:ext>
            </a:extLst>
          </p:cNvPr>
          <p:cNvSpPr>
            <a:spLocks noGrp="1"/>
          </p:cNvSpPr>
          <p:nvPr>
            <p:ph type="body" sz="quarter" idx="15" hasCustomPrompt="1"/>
          </p:nvPr>
        </p:nvSpPr>
        <p:spPr>
          <a:xfrm>
            <a:off x="931524" y="5389365"/>
            <a:ext cx="8333317" cy="323164"/>
          </a:xfrm>
          <a:prstGeom prst="rect">
            <a:avLst/>
          </a:prstGeom>
        </p:spPr>
        <p:txBody>
          <a:bodyPr>
            <a:noAutofit/>
          </a:bodyPr>
          <a:lstStyle>
            <a:lvl1pPr marL="7938" indent="0">
              <a:buNone/>
              <a:tabLst/>
              <a:defRPr sz="1800" i="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email_Arial</a:t>
            </a:r>
            <a:r>
              <a:rPr lang="it-IT" dirty="0"/>
              <a:t> 18pt</a:t>
            </a:r>
          </a:p>
        </p:txBody>
      </p:sp>
      <p:sp>
        <p:nvSpPr>
          <p:cNvPr id="28" name="Dati generali intervento">
            <a:extLst>
              <a:ext uri="{FF2B5EF4-FFF2-40B4-BE49-F238E27FC236}">
                <a16:creationId xmlns:a16="http://schemas.microsoft.com/office/drawing/2014/main" id="{B65FE21C-997A-4B8A-9D0E-D086916D4751}"/>
              </a:ext>
            </a:extLst>
          </p:cNvPr>
          <p:cNvSpPr>
            <a:spLocks noGrp="1"/>
          </p:cNvSpPr>
          <p:nvPr>
            <p:ph type="body" sz="quarter" idx="16" hasCustomPrompt="1"/>
          </p:nvPr>
        </p:nvSpPr>
        <p:spPr>
          <a:xfrm>
            <a:off x="331200" y="6609232"/>
            <a:ext cx="10098805" cy="248773"/>
          </a:xfrm>
          <a:prstGeom prst="rect">
            <a:avLst/>
          </a:prstGeom>
        </p:spPr>
        <p:txBody>
          <a:bodyPr/>
          <a:lstStyle>
            <a:lvl1pPr>
              <a:buNone/>
              <a:defRPr sz="1000">
                <a:solidFill>
                  <a:srgbClr val="004C7E"/>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a:t>Titolo Sottotitolo _ Relatore | Carica relatore (</a:t>
            </a:r>
            <a:r>
              <a:rPr lang="it-IT" dirty="0" err="1"/>
              <a:t>Verdana</a:t>
            </a:r>
            <a:r>
              <a:rPr lang="it-IT" dirty="0"/>
              <a:t> 10pt)</a:t>
            </a:r>
          </a:p>
        </p:txBody>
      </p:sp>
      <p:sp>
        <p:nvSpPr>
          <p:cNvPr id="5" name="Titolo 4">
            <a:extLst>
              <a:ext uri="{FF2B5EF4-FFF2-40B4-BE49-F238E27FC236}">
                <a16:creationId xmlns:a16="http://schemas.microsoft.com/office/drawing/2014/main" id="{D0964DA0-8367-4940-9492-6502D51FDF8A}"/>
              </a:ext>
            </a:extLst>
          </p:cNvPr>
          <p:cNvSpPr>
            <a:spLocks noGrp="1"/>
          </p:cNvSpPr>
          <p:nvPr>
            <p:ph type="title" hasCustomPrompt="1"/>
          </p:nvPr>
        </p:nvSpPr>
        <p:spPr>
          <a:xfrm>
            <a:off x="931464" y="1609248"/>
            <a:ext cx="11015075" cy="941220"/>
          </a:xfrm>
          <a:prstGeom prst="rect">
            <a:avLst/>
          </a:prstGeom>
        </p:spPr>
        <p:txBody>
          <a:bodyPr>
            <a:noAutofit/>
          </a:bodyPr>
          <a:lstStyle>
            <a:lvl1pPr>
              <a:defRPr sz="4500" b="1">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it-IT" dirty="0" err="1"/>
              <a:t>Conclusione_Verana</a:t>
            </a:r>
            <a:r>
              <a:rPr lang="it-IT" dirty="0"/>
              <a:t> </a:t>
            </a:r>
            <a:r>
              <a:rPr lang="it-IT" dirty="0" err="1"/>
              <a:t>Bold</a:t>
            </a:r>
            <a:r>
              <a:rPr lang="it-IT" dirty="0"/>
              <a:t> 45pt</a:t>
            </a:r>
          </a:p>
        </p:txBody>
      </p:sp>
      <p:pic>
        <p:nvPicPr>
          <p:cNvPr id="10" name="Immagine 9" descr="HR Excellence in Research">
            <a:extLst>
              <a:ext uri="{FF2B5EF4-FFF2-40B4-BE49-F238E27FC236}">
                <a16:creationId xmlns:a16="http://schemas.microsoft.com/office/drawing/2014/main" id="{21A9701A-6E89-D841-A24E-7DA74880DF94}"/>
              </a:ext>
            </a:extLst>
          </p:cNvPr>
          <p:cNvPicPr>
            <a:picLocks noChangeAspect="1"/>
          </p:cNvPicPr>
          <p:nvPr userDrawn="1"/>
        </p:nvPicPr>
        <p:blipFill>
          <a:blip r:embed="rId3"/>
          <a:stretch>
            <a:fillRect/>
          </a:stretch>
        </p:blipFill>
        <p:spPr>
          <a:xfrm>
            <a:off x="10604501" y="0"/>
            <a:ext cx="1587500" cy="1371600"/>
          </a:xfrm>
          <a:prstGeom prst="rect">
            <a:avLst/>
          </a:prstGeom>
        </p:spPr>
      </p:pic>
    </p:spTree>
    <p:extLst>
      <p:ext uri="{BB962C8B-B14F-4D97-AF65-F5344CB8AC3E}">
        <p14:creationId xmlns:p14="http://schemas.microsoft.com/office/powerpoint/2010/main" val="235289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668387"/>
      </p:ext>
    </p:extLst>
  </p:cSld>
  <p:clrMap bg1="lt1" tx1="dk1" bg2="lt2" tx2="dk2" accent1="accent1" accent2="accent2" accent3="accent3" accent4="accent4" accent5="accent5" accent6="accent6" hlink="hlink" folHlink="folHlink"/>
  <p:sldLayoutIdLst>
    <p:sldLayoutId id="2147483683" r:id="rId1"/>
    <p:sldLayoutId id="2147483687" r:id="rId2"/>
    <p:sldLayoutId id="2147483684" r:id="rId3"/>
    <p:sldLayoutId id="2147483688" r:id="rId4"/>
    <p:sldLayoutId id="2147483689" r:id="rId5"/>
    <p:sldLayoutId id="2147483686" r:id="rId6"/>
    <p:sldLayoutId id="2147483690" r:id="rId7"/>
  </p:sldLayoutIdLst>
  <p:hf hdr="0" ft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egnaposto testo 10">
            <a:extLst>
              <a:ext uri="{FF2B5EF4-FFF2-40B4-BE49-F238E27FC236}">
                <a16:creationId xmlns:a16="http://schemas.microsoft.com/office/drawing/2014/main" id="{461051BD-ACF5-BA46-97DB-2BA4B9EAC530}"/>
              </a:ext>
            </a:extLst>
          </p:cNvPr>
          <p:cNvSpPr>
            <a:spLocks noGrp="1"/>
          </p:cNvSpPr>
          <p:nvPr>
            <p:ph type="body" sz="quarter" idx="10"/>
          </p:nvPr>
        </p:nvSpPr>
        <p:spPr>
          <a:xfrm>
            <a:off x="1589068" y="3247579"/>
            <a:ext cx="10515600" cy="795080"/>
          </a:xfrm>
        </p:spPr>
        <p:txBody>
          <a:bodyPr>
            <a:normAutofit fontScale="77500" lnSpcReduction="20000"/>
          </a:bodyPr>
          <a:lstStyle/>
          <a:p>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a:t>
            </a:r>
          </a:p>
        </p:txBody>
      </p:sp>
      <p:sp>
        <p:nvSpPr>
          <p:cNvPr id="12" name="Segnaposto testo 11">
            <a:extLst>
              <a:ext uri="{FF2B5EF4-FFF2-40B4-BE49-F238E27FC236}">
                <a16:creationId xmlns:a16="http://schemas.microsoft.com/office/drawing/2014/main" id="{9273BC1B-BF4F-7C42-B9D4-909929471AFF}"/>
              </a:ext>
            </a:extLst>
          </p:cNvPr>
          <p:cNvSpPr>
            <a:spLocks noGrp="1"/>
          </p:cNvSpPr>
          <p:nvPr>
            <p:ph type="body" sz="quarter" idx="11"/>
          </p:nvPr>
        </p:nvSpPr>
        <p:spPr/>
        <p:txBody>
          <a:bodyPr/>
          <a:lstStyle/>
          <a:p>
            <a:r>
              <a:rPr lang="it-IT" dirty="0"/>
              <a:t>Andrea Neri – 7060638</a:t>
            </a:r>
          </a:p>
        </p:txBody>
      </p:sp>
      <p:sp>
        <p:nvSpPr>
          <p:cNvPr id="13" name="Segnaposto testo 12">
            <a:extLst>
              <a:ext uri="{FF2B5EF4-FFF2-40B4-BE49-F238E27FC236}">
                <a16:creationId xmlns:a16="http://schemas.microsoft.com/office/drawing/2014/main" id="{30206578-F058-E543-A4C5-3423575E2717}"/>
              </a:ext>
            </a:extLst>
          </p:cNvPr>
          <p:cNvSpPr>
            <a:spLocks noGrp="1"/>
          </p:cNvSpPr>
          <p:nvPr>
            <p:ph type="body" sz="quarter" idx="12"/>
          </p:nvPr>
        </p:nvSpPr>
        <p:spPr/>
        <p:txBody>
          <a:bodyPr/>
          <a:lstStyle/>
          <a:p>
            <a:r>
              <a:rPr lang="it-IT" dirty="0"/>
              <a:t>Docenti:</a:t>
            </a:r>
          </a:p>
          <a:p>
            <a:r>
              <a:rPr lang="it-IT" dirty="0"/>
              <a:t>Enrico Vicario</a:t>
            </a:r>
          </a:p>
          <a:p>
            <a:r>
              <a:rPr lang="it-IT" dirty="0"/>
              <a:t>Jacopo Parri</a:t>
            </a:r>
          </a:p>
          <a:p>
            <a:r>
              <a:rPr lang="it-IT" dirty="0"/>
              <a:t>Samuele Sampietro</a:t>
            </a:r>
          </a:p>
          <a:p>
            <a:endParaRPr lang="it-IT" dirty="0"/>
          </a:p>
        </p:txBody>
      </p:sp>
      <p:sp>
        <p:nvSpPr>
          <p:cNvPr id="10" name="Titolo 9">
            <a:extLst>
              <a:ext uri="{FF2B5EF4-FFF2-40B4-BE49-F238E27FC236}">
                <a16:creationId xmlns:a16="http://schemas.microsoft.com/office/drawing/2014/main" id="{55688C8B-20B5-944F-B9EB-AAB0D3AE430D}"/>
              </a:ext>
            </a:extLst>
          </p:cNvPr>
          <p:cNvSpPr>
            <a:spLocks noGrp="1"/>
          </p:cNvSpPr>
          <p:nvPr>
            <p:ph type="title"/>
          </p:nvPr>
        </p:nvSpPr>
        <p:spPr/>
        <p:txBody>
          <a:bodyPr>
            <a:normAutofit/>
          </a:bodyPr>
          <a:lstStyle/>
          <a:p>
            <a:r>
              <a:rPr lang="it-IT" b="1" dirty="0"/>
              <a:t>MyPortfolio</a:t>
            </a:r>
          </a:p>
        </p:txBody>
      </p:sp>
    </p:spTree>
    <p:extLst>
      <p:ext uri="{BB962C8B-B14F-4D97-AF65-F5344CB8AC3E}">
        <p14:creationId xmlns:p14="http://schemas.microsoft.com/office/powerpoint/2010/main" val="3256717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E1EDF-55CD-DA26-B19B-F8FFBC2D7CCA}"/>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F8214B44-AB1E-5172-363F-F5EB2ECDD2B6}"/>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DC62FC43-D5DE-C39B-305D-DC2DDB00A64D}"/>
              </a:ext>
            </a:extLst>
          </p:cNvPr>
          <p:cNvSpPr>
            <a:spLocks noGrp="1"/>
          </p:cNvSpPr>
          <p:nvPr>
            <p:ph type="title"/>
          </p:nvPr>
        </p:nvSpPr>
        <p:spPr>
          <a:xfrm>
            <a:off x="112294" y="1044092"/>
            <a:ext cx="3651753" cy="578690"/>
          </a:xfrm>
        </p:spPr>
        <p:txBody>
          <a:bodyPr/>
          <a:lstStyle/>
          <a:p>
            <a:r>
              <a:rPr lang="it-IT" dirty="0"/>
              <a:t>Deployment </a:t>
            </a:r>
            <a:r>
              <a:rPr lang="it-IT" dirty="0" err="1"/>
              <a:t>Diagram</a:t>
            </a:r>
            <a:endParaRPr lang="it-IT" dirty="0"/>
          </a:p>
        </p:txBody>
      </p:sp>
      <p:pic>
        <p:nvPicPr>
          <p:cNvPr id="11" name="Immagine 10">
            <a:extLst>
              <a:ext uri="{FF2B5EF4-FFF2-40B4-BE49-F238E27FC236}">
                <a16:creationId xmlns:a16="http://schemas.microsoft.com/office/drawing/2014/main" id="{A4FB6DDD-FC5C-3F40-C468-6DA2E9393CED}"/>
              </a:ext>
            </a:extLst>
          </p:cNvPr>
          <p:cNvPicPr>
            <a:picLocks noChangeAspect="1"/>
          </p:cNvPicPr>
          <p:nvPr/>
        </p:nvPicPr>
        <p:blipFill>
          <a:blip r:embed="rId3"/>
          <a:stretch>
            <a:fillRect/>
          </a:stretch>
        </p:blipFill>
        <p:spPr>
          <a:xfrm>
            <a:off x="3667794" y="94457"/>
            <a:ext cx="8411911" cy="6463052"/>
          </a:xfrm>
          <a:prstGeom prst="rect">
            <a:avLst/>
          </a:prstGeom>
        </p:spPr>
      </p:pic>
    </p:spTree>
    <p:extLst>
      <p:ext uri="{BB962C8B-B14F-4D97-AF65-F5344CB8AC3E}">
        <p14:creationId xmlns:p14="http://schemas.microsoft.com/office/powerpoint/2010/main" val="453879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A922F-D4AE-B4E9-F3ED-A1271E2DF229}"/>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0E7CCC0B-20BD-D055-43CB-20D1403E8A1D}"/>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69AF486F-23D4-F223-5E07-7267F5857797}"/>
              </a:ext>
            </a:extLst>
          </p:cNvPr>
          <p:cNvSpPr>
            <a:spLocks noGrp="1"/>
          </p:cNvSpPr>
          <p:nvPr>
            <p:ph type="title"/>
          </p:nvPr>
        </p:nvSpPr>
        <p:spPr>
          <a:xfrm>
            <a:off x="775868" y="958052"/>
            <a:ext cx="3998263" cy="578690"/>
          </a:xfrm>
        </p:spPr>
        <p:txBody>
          <a:bodyPr/>
          <a:lstStyle/>
          <a:p>
            <a:r>
              <a:rPr lang="it-IT" dirty="0"/>
              <a:t>Use Cases </a:t>
            </a:r>
            <a:r>
              <a:rPr lang="it-IT" dirty="0" err="1"/>
              <a:t>Diagram</a:t>
            </a:r>
            <a:r>
              <a:rPr lang="it-IT" dirty="0"/>
              <a:t> - 1</a:t>
            </a:r>
          </a:p>
        </p:txBody>
      </p:sp>
      <p:pic>
        <p:nvPicPr>
          <p:cNvPr id="7" name="Immagine 6">
            <a:extLst>
              <a:ext uri="{FF2B5EF4-FFF2-40B4-BE49-F238E27FC236}">
                <a16:creationId xmlns:a16="http://schemas.microsoft.com/office/drawing/2014/main" id="{480C3173-96ED-2626-4997-75FEB0AF0743}"/>
              </a:ext>
            </a:extLst>
          </p:cNvPr>
          <p:cNvPicPr>
            <a:picLocks noChangeAspect="1"/>
          </p:cNvPicPr>
          <p:nvPr/>
        </p:nvPicPr>
        <p:blipFill>
          <a:blip r:embed="rId3"/>
          <a:stretch>
            <a:fillRect/>
          </a:stretch>
        </p:blipFill>
        <p:spPr>
          <a:xfrm>
            <a:off x="4659428" y="575473"/>
            <a:ext cx="7093987" cy="5507693"/>
          </a:xfrm>
          <a:prstGeom prst="rect">
            <a:avLst/>
          </a:prstGeom>
        </p:spPr>
      </p:pic>
    </p:spTree>
    <p:extLst>
      <p:ext uri="{BB962C8B-B14F-4D97-AF65-F5344CB8AC3E}">
        <p14:creationId xmlns:p14="http://schemas.microsoft.com/office/powerpoint/2010/main" val="3249814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32AEE-CD64-09D3-8989-2CAE89E22E97}"/>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7A833309-A088-2637-AA86-D09A22F97640}"/>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A91F4542-4310-634C-7F37-ACB47785A54E}"/>
              </a:ext>
            </a:extLst>
          </p:cNvPr>
          <p:cNvSpPr>
            <a:spLocks noGrp="1"/>
          </p:cNvSpPr>
          <p:nvPr>
            <p:ph type="title"/>
          </p:nvPr>
        </p:nvSpPr>
        <p:spPr>
          <a:xfrm>
            <a:off x="775868" y="958052"/>
            <a:ext cx="3998263" cy="578690"/>
          </a:xfrm>
        </p:spPr>
        <p:txBody>
          <a:bodyPr/>
          <a:lstStyle/>
          <a:p>
            <a:r>
              <a:rPr lang="it-IT" dirty="0"/>
              <a:t>Use Cases </a:t>
            </a:r>
            <a:r>
              <a:rPr lang="it-IT" dirty="0" err="1"/>
              <a:t>Diagram</a:t>
            </a:r>
            <a:r>
              <a:rPr lang="it-IT" dirty="0"/>
              <a:t> - 2</a:t>
            </a:r>
          </a:p>
        </p:txBody>
      </p:sp>
      <p:pic>
        <p:nvPicPr>
          <p:cNvPr id="5" name="Immagine 4">
            <a:extLst>
              <a:ext uri="{FF2B5EF4-FFF2-40B4-BE49-F238E27FC236}">
                <a16:creationId xmlns:a16="http://schemas.microsoft.com/office/drawing/2014/main" id="{622614FB-D12C-7902-313E-53EFDEE63C7F}"/>
              </a:ext>
            </a:extLst>
          </p:cNvPr>
          <p:cNvPicPr>
            <a:picLocks noChangeAspect="1"/>
          </p:cNvPicPr>
          <p:nvPr/>
        </p:nvPicPr>
        <p:blipFill>
          <a:blip r:embed="rId3"/>
          <a:stretch>
            <a:fillRect/>
          </a:stretch>
        </p:blipFill>
        <p:spPr>
          <a:xfrm>
            <a:off x="2219325" y="1536742"/>
            <a:ext cx="7753350" cy="4772025"/>
          </a:xfrm>
          <a:prstGeom prst="rect">
            <a:avLst/>
          </a:prstGeom>
        </p:spPr>
      </p:pic>
    </p:spTree>
    <p:extLst>
      <p:ext uri="{BB962C8B-B14F-4D97-AF65-F5344CB8AC3E}">
        <p14:creationId xmlns:p14="http://schemas.microsoft.com/office/powerpoint/2010/main" val="123660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79349-19A4-B25F-87D5-C7C96A47CF08}"/>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8A19B70D-89CD-DCA8-C1BF-5AF3F22E277F}"/>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130E5BE4-12BA-2EEE-48AD-6CD126CC0BEC}"/>
              </a:ext>
            </a:extLst>
          </p:cNvPr>
          <p:cNvSpPr>
            <a:spLocks noGrp="1"/>
          </p:cNvSpPr>
          <p:nvPr>
            <p:ph type="title"/>
          </p:nvPr>
        </p:nvSpPr>
        <p:spPr>
          <a:xfrm>
            <a:off x="775868" y="958052"/>
            <a:ext cx="5320131" cy="578690"/>
          </a:xfrm>
        </p:spPr>
        <p:txBody>
          <a:bodyPr/>
          <a:lstStyle/>
          <a:p>
            <a:r>
              <a:rPr lang="it-IT" dirty="0"/>
              <a:t>Struttura package back-end</a:t>
            </a:r>
          </a:p>
        </p:txBody>
      </p:sp>
      <p:pic>
        <p:nvPicPr>
          <p:cNvPr id="8" name="image16.png" descr="Immagine che contiene testo, schermata, Carattere, design&#10;&#10;Descrizione generata automaticamente">
            <a:extLst>
              <a:ext uri="{FF2B5EF4-FFF2-40B4-BE49-F238E27FC236}">
                <a16:creationId xmlns:a16="http://schemas.microsoft.com/office/drawing/2014/main" id="{5D00DEBF-74F2-EC63-2D41-2D667079B369}"/>
              </a:ext>
            </a:extLst>
          </p:cNvPr>
          <p:cNvPicPr/>
          <p:nvPr/>
        </p:nvPicPr>
        <p:blipFill>
          <a:blip r:embed="rId2"/>
          <a:srcRect/>
          <a:stretch>
            <a:fillRect/>
          </a:stretch>
        </p:blipFill>
        <p:spPr>
          <a:xfrm>
            <a:off x="2735408" y="1536742"/>
            <a:ext cx="6721182" cy="4736870"/>
          </a:xfrm>
          <a:prstGeom prst="rect">
            <a:avLst/>
          </a:prstGeom>
          <a:ln/>
        </p:spPr>
      </p:pic>
    </p:spTree>
    <p:extLst>
      <p:ext uri="{BB962C8B-B14F-4D97-AF65-F5344CB8AC3E}">
        <p14:creationId xmlns:p14="http://schemas.microsoft.com/office/powerpoint/2010/main" val="1092812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BE326-9A51-5B7C-1F6E-CE6B9EFA488F}"/>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EE483622-D5BD-B639-C9BE-35E7D9B73D5C}"/>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6293401E-4A71-CDFD-DAA2-59AD975E1AFE}"/>
              </a:ext>
            </a:extLst>
          </p:cNvPr>
          <p:cNvSpPr>
            <a:spLocks noGrp="1"/>
          </p:cNvSpPr>
          <p:nvPr>
            <p:ph type="title"/>
          </p:nvPr>
        </p:nvSpPr>
        <p:spPr>
          <a:xfrm>
            <a:off x="775868" y="958052"/>
            <a:ext cx="5981067" cy="578690"/>
          </a:xfrm>
        </p:spPr>
        <p:txBody>
          <a:bodyPr/>
          <a:lstStyle/>
          <a:p>
            <a:r>
              <a:rPr lang="it-IT" dirty="0"/>
              <a:t>Implementazione back-end</a:t>
            </a:r>
          </a:p>
        </p:txBody>
      </p:sp>
      <p:sp>
        <p:nvSpPr>
          <p:cNvPr id="5" name="Segnaposto testo 2">
            <a:extLst>
              <a:ext uri="{FF2B5EF4-FFF2-40B4-BE49-F238E27FC236}">
                <a16:creationId xmlns:a16="http://schemas.microsoft.com/office/drawing/2014/main" id="{8998C08C-CC39-6C2B-FC93-EC4BC27FDB8C}"/>
              </a:ext>
            </a:extLst>
          </p:cNvPr>
          <p:cNvSpPr>
            <a:spLocks noGrp="1"/>
          </p:cNvSpPr>
          <p:nvPr>
            <p:ph type="body" sz="quarter" idx="13"/>
          </p:nvPr>
        </p:nvSpPr>
        <p:spPr>
          <a:xfrm>
            <a:off x="237539" y="1420901"/>
            <a:ext cx="5467151" cy="5008775"/>
          </a:xfrm>
        </p:spPr>
        <p:txBody>
          <a:bodyPr/>
          <a:lstStyle/>
          <a:p>
            <a:pPr marL="293688" indent="-285750">
              <a:buFont typeface="Arial" panose="020B0604020202020204" pitchFamily="34" charset="0"/>
              <a:buChar char="•"/>
            </a:pPr>
            <a:r>
              <a:rPr lang="it-IT" sz="1600" dirty="0"/>
              <a:t>Spring Boot 3.3.2.</a:t>
            </a:r>
          </a:p>
          <a:p>
            <a:pPr marL="293688" indent="-285750">
              <a:buFont typeface="Arial" panose="020B0604020202020204" pitchFamily="34" charset="0"/>
              <a:buChar char="•"/>
            </a:pPr>
            <a:r>
              <a:rPr lang="it-IT" sz="1600" dirty="0"/>
              <a:t>IDE Spring Tool Suite 4.21.0.</a:t>
            </a:r>
          </a:p>
          <a:p>
            <a:pPr marL="293688" indent="-285750">
              <a:buFont typeface="Arial" panose="020B0604020202020204" pitchFamily="34" charset="0"/>
              <a:buChar char="•"/>
            </a:pPr>
            <a:r>
              <a:rPr lang="it-IT" sz="1600" dirty="0"/>
              <a:t>Java </a:t>
            </a:r>
            <a:r>
              <a:rPr lang="it-IT" sz="1600" dirty="0" err="1"/>
              <a:t>OpenJDK</a:t>
            </a:r>
            <a:r>
              <a:rPr lang="it-IT" sz="1600" dirty="0"/>
              <a:t> 17.0.9</a:t>
            </a:r>
          </a:p>
          <a:p>
            <a:pPr marL="293688" indent="-285750">
              <a:buFont typeface="Arial" panose="020B0604020202020204" pitchFamily="34" charset="0"/>
              <a:buChar char="•"/>
            </a:pPr>
            <a:r>
              <a:rPr lang="it-IT" sz="1600" dirty="0" err="1"/>
              <a:t>Maven</a:t>
            </a:r>
            <a:r>
              <a:rPr lang="it-IT" sz="1600" dirty="0"/>
              <a:t> 3.9.6</a:t>
            </a:r>
          </a:p>
          <a:p>
            <a:pPr marL="293688" indent="-285750">
              <a:buFont typeface="Arial" panose="020B0604020202020204" pitchFamily="34" charset="0"/>
              <a:buChar char="•"/>
            </a:pPr>
            <a:r>
              <a:rPr lang="it-IT" sz="1600" dirty="0"/>
              <a:t>spring-boot-starter-</a:t>
            </a:r>
            <a:r>
              <a:rPr lang="it-IT" sz="1600" dirty="0" err="1"/>
              <a:t>parent</a:t>
            </a:r>
            <a:r>
              <a:rPr lang="it-IT" sz="1600" dirty="0"/>
              <a:t> 3.24</a:t>
            </a:r>
          </a:p>
          <a:p>
            <a:pPr marL="293688" indent="-285750">
              <a:buFont typeface="Arial" panose="020B0604020202020204" pitchFamily="34" charset="0"/>
              <a:buChar char="•"/>
            </a:pPr>
            <a:r>
              <a:rPr lang="it-IT" sz="1600" dirty="0"/>
              <a:t>spring-boot-starter-data-</a:t>
            </a:r>
            <a:r>
              <a:rPr lang="it-IT" sz="1600" dirty="0" err="1"/>
              <a:t>jdbc</a:t>
            </a:r>
            <a:endParaRPr lang="it-IT" sz="1600" dirty="0"/>
          </a:p>
          <a:p>
            <a:pPr marL="293688" indent="-285750">
              <a:buFont typeface="Arial" panose="020B0604020202020204" pitchFamily="34" charset="0"/>
              <a:buChar char="•"/>
            </a:pPr>
            <a:r>
              <a:rPr lang="it-IT" sz="1600" dirty="0"/>
              <a:t>spring-boot-starter-</a:t>
            </a:r>
            <a:r>
              <a:rPr lang="it-IT" sz="1600" dirty="0" err="1"/>
              <a:t>jpa</a:t>
            </a:r>
            <a:endParaRPr lang="it-IT" sz="1600" dirty="0"/>
          </a:p>
          <a:p>
            <a:pPr marL="293688" indent="-285750">
              <a:buFont typeface="Arial" panose="020B0604020202020204" pitchFamily="34" charset="0"/>
              <a:buChar char="•"/>
            </a:pPr>
            <a:r>
              <a:rPr lang="it-IT" sz="1600" dirty="0"/>
              <a:t>spring-boot-starter-web</a:t>
            </a:r>
          </a:p>
          <a:p>
            <a:pPr marL="293688" indent="-285750">
              <a:buFont typeface="Arial" panose="020B0604020202020204" pitchFamily="34" charset="0"/>
              <a:buChar char="•"/>
            </a:pPr>
            <a:r>
              <a:rPr lang="it-IT" sz="1600" dirty="0"/>
              <a:t>spring-boot-starter-</a:t>
            </a:r>
            <a:r>
              <a:rPr lang="it-IT" sz="1600" dirty="0" err="1"/>
              <a:t>jaxb</a:t>
            </a:r>
            <a:r>
              <a:rPr lang="it-IT" sz="1600" dirty="0"/>
              <a:t>-</a:t>
            </a:r>
            <a:r>
              <a:rPr lang="it-IT" sz="1600" dirty="0" err="1"/>
              <a:t>runtime</a:t>
            </a:r>
            <a:r>
              <a:rPr lang="it-IT" sz="1600" dirty="0"/>
              <a:t> (Apache Tomcat 10.1.19)</a:t>
            </a:r>
          </a:p>
          <a:p>
            <a:pPr marL="293688" indent="-285750">
              <a:buFont typeface="Arial" panose="020B0604020202020204" pitchFamily="34" charset="0"/>
              <a:buChar char="•"/>
            </a:pPr>
            <a:endParaRPr lang="it-IT" sz="1600" dirty="0"/>
          </a:p>
        </p:txBody>
      </p:sp>
      <p:pic>
        <p:nvPicPr>
          <p:cNvPr id="6" name="Immagine 5">
            <a:extLst>
              <a:ext uri="{FF2B5EF4-FFF2-40B4-BE49-F238E27FC236}">
                <a16:creationId xmlns:a16="http://schemas.microsoft.com/office/drawing/2014/main" id="{2FB9F354-8167-D83C-31C0-DAF92AAEC49B}"/>
              </a:ext>
            </a:extLst>
          </p:cNvPr>
          <p:cNvPicPr>
            <a:picLocks noChangeAspect="1"/>
          </p:cNvPicPr>
          <p:nvPr/>
        </p:nvPicPr>
        <p:blipFill>
          <a:blip r:embed="rId3"/>
          <a:stretch>
            <a:fillRect/>
          </a:stretch>
        </p:blipFill>
        <p:spPr>
          <a:xfrm>
            <a:off x="9958937" y="-13700"/>
            <a:ext cx="2233063" cy="1935321"/>
          </a:xfrm>
          <a:prstGeom prst="rect">
            <a:avLst/>
          </a:prstGeom>
        </p:spPr>
      </p:pic>
      <p:sp>
        <p:nvSpPr>
          <p:cNvPr id="10" name="Segnaposto testo 2">
            <a:extLst>
              <a:ext uri="{FF2B5EF4-FFF2-40B4-BE49-F238E27FC236}">
                <a16:creationId xmlns:a16="http://schemas.microsoft.com/office/drawing/2014/main" id="{6A40978A-26CD-E33B-72CD-744668CEFEE7}"/>
              </a:ext>
            </a:extLst>
          </p:cNvPr>
          <p:cNvSpPr txBox="1">
            <a:spLocks/>
          </p:cNvSpPr>
          <p:nvPr/>
        </p:nvSpPr>
        <p:spPr>
          <a:xfrm>
            <a:off x="5904232" y="1921621"/>
            <a:ext cx="5553778" cy="4327017"/>
          </a:xfrm>
          <a:prstGeom prst="rect">
            <a:avLst/>
          </a:prstGeom>
        </p:spPr>
        <p:txBody>
          <a:bodyPr/>
          <a:lstStyle>
            <a:lvl1pPr marL="7938" indent="0" algn="l" defTabSz="914354" rtl="0" eaLnBrk="1" latinLnBrk="0" hangingPunct="1">
              <a:lnSpc>
                <a:spcPct val="150000"/>
              </a:lnSpc>
              <a:spcBef>
                <a:spcPts val="1000"/>
              </a:spcBef>
              <a:buFont typeface="Courier New" panose="02070309020205020404" pitchFamily="49" charset="0"/>
              <a:buNone/>
              <a:tabLst/>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766"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942"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120"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298"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93688" indent="-285750">
              <a:buFont typeface="Arial" panose="020B0604020202020204" pitchFamily="34" charset="0"/>
              <a:buChar char="•"/>
            </a:pPr>
            <a:r>
              <a:rPr lang="it-IT" sz="1600" dirty="0"/>
              <a:t>spring-boot-starter-</a:t>
            </a:r>
            <a:r>
              <a:rPr lang="it-IT" sz="1600" dirty="0" err="1"/>
              <a:t>mariadb</a:t>
            </a:r>
            <a:r>
              <a:rPr lang="it-IT" sz="1600" dirty="0"/>
              <a:t>-java-client</a:t>
            </a:r>
          </a:p>
          <a:p>
            <a:pPr marL="293688" indent="-285750">
              <a:buFont typeface="Arial" panose="020B0604020202020204" pitchFamily="34" charset="0"/>
              <a:buChar char="•"/>
            </a:pPr>
            <a:r>
              <a:rPr lang="it-IT" sz="1600" dirty="0"/>
              <a:t>spring-boot-starter-security</a:t>
            </a:r>
          </a:p>
          <a:p>
            <a:pPr marL="293688" indent="-285750">
              <a:buFont typeface="Arial" panose="020B0604020202020204" pitchFamily="34" charset="0"/>
              <a:buChar char="•"/>
            </a:pPr>
            <a:r>
              <a:rPr lang="it-IT" sz="1600" dirty="0" err="1"/>
              <a:t>jjwt</a:t>
            </a:r>
            <a:r>
              <a:rPr lang="it-IT" sz="1600" dirty="0"/>
              <a:t>-api 0.11.5</a:t>
            </a:r>
          </a:p>
          <a:p>
            <a:pPr marL="293688" indent="-285750">
              <a:buFont typeface="Arial" panose="020B0604020202020204" pitchFamily="34" charset="0"/>
              <a:buChar char="•"/>
            </a:pPr>
            <a:r>
              <a:rPr lang="it-IT" sz="1600" dirty="0" err="1"/>
              <a:t>jjwt-impl</a:t>
            </a:r>
            <a:r>
              <a:rPr lang="it-IT" sz="1600" dirty="0"/>
              <a:t> 0.11.5</a:t>
            </a:r>
          </a:p>
          <a:p>
            <a:pPr marL="293688" indent="-285750">
              <a:buFont typeface="Arial" panose="020B0604020202020204" pitchFamily="34" charset="0"/>
              <a:buChar char="•"/>
            </a:pPr>
            <a:r>
              <a:rPr lang="it-IT" sz="1600" dirty="0" err="1"/>
              <a:t>jjwt-jackson</a:t>
            </a:r>
            <a:r>
              <a:rPr lang="it-IT" sz="1600" dirty="0"/>
              <a:t> 0.11.5</a:t>
            </a:r>
          </a:p>
          <a:p>
            <a:pPr marL="293688" indent="-285750">
              <a:buFont typeface="Arial" panose="020B0604020202020204" pitchFamily="34" charset="0"/>
              <a:buChar char="•"/>
            </a:pPr>
            <a:r>
              <a:rPr lang="it-IT" sz="1600" dirty="0" err="1"/>
              <a:t>javax.servlet</a:t>
            </a:r>
            <a:r>
              <a:rPr lang="it-IT" sz="1600" dirty="0"/>
              <a:t>-api 4.0.1</a:t>
            </a:r>
          </a:p>
          <a:p>
            <a:pPr marL="293688" indent="-285750">
              <a:buFont typeface="Arial" panose="020B0604020202020204" pitchFamily="34" charset="0"/>
              <a:buChar char="•"/>
            </a:pPr>
            <a:r>
              <a:rPr lang="it-IT" sz="1600" dirty="0"/>
              <a:t>Per i test delle API è stato utilizzato </a:t>
            </a:r>
            <a:r>
              <a:rPr lang="it-IT" sz="1600" dirty="0" err="1"/>
              <a:t>PostMan</a:t>
            </a:r>
            <a:r>
              <a:rPr lang="it-IT" sz="1600" dirty="0"/>
              <a:t> 11.3.2 e </a:t>
            </a:r>
            <a:r>
              <a:rPr lang="it-IT" sz="1600" dirty="0" err="1"/>
              <a:t>Insomnia</a:t>
            </a:r>
            <a:r>
              <a:rPr lang="it-IT" sz="1600" dirty="0"/>
              <a:t> 10.0.0</a:t>
            </a:r>
          </a:p>
          <a:p>
            <a:pPr marL="293688" indent="-285750">
              <a:buFont typeface="Arial" panose="020B0604020202020204" pitchFamily="34" charset="0"/>
              <a:buChar char="•"/>
            </a:pPr>
            <a:endParaRPr lang="it-IT" sz="1600" dirty="0"/>
          </a:p>
        </p:txBody>
      </p:sp>
    </p:spTree>
    <p:extLst>
      <p:ext uri="{BB962C8B-B14F-4D97-AF65-F5344CB8AC3E}">
        <p14:creationId xmlns:p14="http://schemas.microsoft.com/office/powerpoint/2010/main" val="441931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6927C-4405-8A23-3708-AD3065C4AAD0}"/>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816A2CC0-AA7A-4BD5-86FB-3AE3F96A6281}"/>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178990FB-10C2-A5BE-19B0-6C71ADC4621E}"/>
              </a:ext>
            </a:extLst>
          </p:cNvPr>
          <p:cNvSpPr>
            <a:spLocks noGrp="1"/>
          </p:cNvSpPr>
          <p:nvPr>
            <p:ph type="title"/>
          </p:nvPr>
        </p:nvSpPr>
        <p:spPr>
          <a:xfrm>
            <a:off x="775868" y="958052"/>
            <a:ext cx="6548957" cy="578690"/>
          </a:xfrm>
        </p:spPr>
        <p:txBody>
          <a:bodyPr/>
          <a:lstStyle/>
          <a:p>
            <a:r>
              <a:rPr lang="it-IT" dirty="0"/>
              <a:t>Implementazione back-end (Model 1)</a:t>
            </a:r>
          </a:p>
        </p:txBody>
      </p:sp>
      <p:pic>
        <p:nvPicPr>
          <p:cNvPr id="9" name="Immagine 8">
            <a:extLst>
              <a:ext uri="{FF2B5EF4-FFF2-40B4-BE49-F238E27FC236}">
                <a16:creationId xmlns:a16="http://schemas.microsoft.com/office/drawing/2014/main" id="{33794E2E-7C0B-6140-D7B3-84B79C1688BF}"/>
              </a:ext>
            </a:extLst>
          </p:cNvPr>
          <p:cNvPicPr>
            <a:picLocks noChangeAspect="1"/>
          </p:cNvPicPr>
          <p:nvPr/>
        </p:nvPicPr>
        <p:blipFill>
          <a:blip r:embed="rId2"/>
          <a:stretch>
            <a:fillRect/>
          </a:stretch>
        </p:blipFill>
        <p:spPr>
          <a:xfrm>
            <a:off x="3521087" y="1536742"/>
            <a:ext cx="5149825" cy="4735768"/>
          </a:xfrm>
          <a:prstGeom prst="rect">
            <a:avLst/>
          </a:prstGeom>
        </p:spPr>
      </p:pic>
    </p:spTree>
    <p:extLst>
      <p:ext uri="{BB962C8B-B14F-4D97-AF65-F5344CB8AC3E}">
        <p14:creationId xmlns:p14="http://schemas.microsoft.com/office/powerpoint/2010/main" val="734666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5F756-C2BA-CEAC-5B54-D1E5FF0DCB2B}"/>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3A9A3517-2E7B-F365-6F05-81967D2F3661}"/>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A3171A83-2484-6102-457C-410B7439610F}"/>
              </a:ext>
            </a:extLst>
          </p:cNvPr>
          <p:cNvSpPr>
            <a:spLocks noGrp="1"/>
          </p:cNvSpPr>
          <p:nvPr>
            <p:ph type="title"/>
          </p:nvPr>
        </p:nvSpPr>
        <p:spPr>
          <a:xfrm>
            <a:off x="775868" y="958052"/>
            <a:ext cx="6731837" cy="578690"/>
          </a:xfrm>
        </p:spPr>
        <p:txBody>
          <a:bodyPr/>
          <a:lstStyle/>
          <a:p>
            <a:r>
              <a:rPr lang="it-IT" dirty="0"/>
              <a:t>Implementazione back-end (Model 2)</a:t>
            </a:r>
          </a:p>
        </p:txBody>
      </p:sp>
      <p:pic>
        <p:nvPicPr>
          <p:cNvPr id="8" name="Immagine 7">
            <a:extLst>
              <a:ext uri="{FF2B5EF4-FFF2-40B4-BE49-F238E27FC236}">
                <a16:creationId xmlns:a16="http://schemas.microsoft.com/office/drawing/2014/main" id="{C36327F5-F8A2-FDF0-DAA4-1B449ED45B6E}"/>
              </a:ext>
            </a:extLst>
          </p:cNvPr>
          <p:cNvPicPr>
            <a:picLocks noChangeAspect="1"/>
          </p:cNvPicPr>
          <p:nvPr/>
        </p:nvPicPr>
        <p:blipFill>
          <a:blip r:embed="rId2"/>
          <a:stretch>
            <a:fillRect/>
          </a:stretch>
        </p:blipFill>
        <p:spPr>
          <a:xfrm>
            <a:off x="328777" y="2103743"/>
            <a:ext cx="4512730" cy="2650514"/>
          </a:xfrm>
          <a:prstGeom prst="rect">
            <a:avLst/>
          </a:prstGeom>
        </p:spPr>
      </p:pic>
      <p:pic>
        <p:nvPicPr>
          <p:cNvPr id="10" name="Immagine 9">
            <a:extLst>
              <a:ext uri="{FF2B5EF4-FFF2-40B4-BE49-F238E27FC236}">
                <a16:creationId xmlns:a16="http://schemas.microsoft.com/office/drawing/2014/main" id="{EC69D003-F2B3-1A08-8AFA-AD4D291C5537}"/>
              </a:ext>
            </a:extLst>
          </p:cNvPr>
          <p:cNvPicPr>
            <a:picLocks noChangeAspect="1"/>
          </p:cNvPicPr>
          <p:nvPr/>
        </p:nvPicPr>
        <p:blipFill>
          <a:blip r:embed="rId3"/>
          <a:stretch>
            <a:fillRect/>
          </a:stretch>
        </p:blipFill>
        <p:spPr>
          <a:xfrm>
            <a:off x="5573911" y="2171968"/>
            <a:ext cx="6148256" cy="2514064"/>
          </a:xfrm>
          <a:prstGeom prst="rect">
            <a:avLst/>
          </a:prstGeom>
        </p:spPr>
      </p:pic>
    </p:spTree>
    <p:extLst>
      <p:ext uri="{BB962C8B-B14F-4D97-AF65-F5344CB8AC3E}">
        <p14:creationId xmlns:p14="http://schemas.microsoft.com/office/powerpoint/2010/main" val="1131006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07EA8-BDF4-8EEF-03CE-FB5C9426142A}"/>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DFB4DBA0-A20B-CDC6-8BC6-86FEF76A6F46}"/>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2365114D-A7D3-A49D-AE15-6E4451BE7B0A}"/>
              </a:ext>
            </a:extLst>
          </p:cNvPr>
          <p:cNvSpPr>
            <a:spLocks noGrp="1"/>
          </p:cNvSpPr>
          <p:nvPr>
            <p:ph type="title"/>
          </p:nvPr>
        </p:nvSpPr>
        <p:spPr>
          <a:xfrm>
            <a:off x="775868" y="958052"/>
            <a:ext cx="9195905" cy="578690"/>
          </a:xfrm>
        </p:spPr>
        <p:txBody>
          <a:bodyPr/>
          <a:lstStyle/>
          <a:p>
            <a:r>
              <a:rPr lang="it-IT" dirty="0"/>
              <a:t>Implementazione back-end (Repository/DAO - 1)</a:t>
            </a:r>
          </a:p>
        </p:txBody>
      </p:sp>
      <p:sp>
        <p:nvSpPr>
          <p:cNvPr id="5" name="Segnaposto testo 2">
            <a:extLst>
              <a:ext uri="{FF2B5EF4-FFF2-40B4-BE49-F238E27FC236}">
                <a16:creationId xmlns:a16="http://schemas.microsoft.com/office/drawing/2014/main" id="{5839A35E-1BEE-5A5A-0C32-D74C7CD4E6FF}"/>
              </a:ext>
            </a:extLst>
          </p:cNvPr>
          <p:cNvSpPr>
            <a:spLocks noGrp="1"/>
          </p:cNvSpPr>
          <p:nvPr>
            <p:ph type="body" sz="quarter" idx="13"/>
          </p:nvPr>
        </p:nvSpPr>
        <p:spPr>
          <a:xfrm>
            <a:off x="605052" y="1536742"/>
            <a:ext cx="10981895" cy="3098320"/>
          </a:xfrm>
        </p:spPr>
        <p:txBody>
          <a:bodyPr/>
          <a:lstStyle/>
          <a:p>
            <a:pPr marL="293688" indent="-285750">
              <a:buFont typeface="Arial" panose="020B0604020202020204" pitchFamily="34" charset="0"/>
              <a:buChar char="•"/>
            </a:pPr>
            <a:r>
              <a:rPr lang="it-IT" sz="1600" dirty="0">
                <a:effectLst/>
                <a:cs typeface="Book Antiqua" panose="02040602050305030304" pitchFamily="18" charset="0"/>
              </a:rPr>
              <a:t>I </a:t>
            </a:r>
            <a:r>
              <a:rPr lang="it-IT" sz="1600" b="1" dirty="0">
                <a:effectLst/>
                <a:cs typeface="Book Antiqua" panose="02040602050305030304" pitchFamily="18" charset="0"/>
              </a:rPr>
              <a:t>DAO (Data Access Object)</a:t>
            </a:r>
            <a:r>
              <a:rPr lang="it-IT" sz="1600" dirty="0">
                <a:effectLst/>
                <a:cs typeface="Book Antiqua" panose="02040602050305030304" pitchFamily="18" charset="0"/>
              </a:rPr>
              <a:t> forniscono un'interfaccia per la persistenza dei dati e per le operazioni di accesso ai dati (come CRUD: Create, Read, Update, Delete)</a:t>
            </a:r>
          </a:p>
          <a:p>
            <a:pPr marL="293688" indent="-285750">
              <a:buFont typeface="Arial" panose="020B0604020202020204" pitchFamily="34" charset="0"/>
              <a:buChar char="•"/>
            </a:pPr>
            <a:r>
              <a:rPr lang="it-IT" sz="1600" dirty="0">
                <a:effectLst/>
                <a:cs typeface="Book Antiqua" panose="02040602050305030304" pitchFamily="18" charset="0"/>
              </a:rPr>
              <a:t>L’ambiente Spring mette a disposizione il modulo Spring </a:t>
            </a:r>
            <a:r>
              <a:rPr lang="it-IT" sz="1600" dirty="0"/>
              <a:t>Data</a:t>
            </a:r>
            <a:r>
              <a:rPr lang="it-IT" sz="1600" dirty="0">
                <a:effectLst/>
                <a:cs typeface="Book Antiqua" panose="02040602050305030304" pitchFamily="18" charset="0"/>
              </a:rPr>
              <a:t> che permette di semplificare lo stato di persistenza rimuovendo completamente l’implementazione dei DAO dall’applicazione.</a:t>
            </a:r>
          </a:p>
          <a:p>
            <a:pPr marL="293688" indent="-285750">
              <a:buFont typeface="Arial" panose="020B0604020202020204" pitchFamily="34" charset="0"/>
              <a:buChar char="•"/>
            </a:pPr>
            <a:r>
              <a:rPr lang="it-IT" sz="1600" dirty="0"/>
              <a:t>l’interfaccia DAO deve estendere </a:t>
            </a:r>
            <a:r>
              <a:rPr lang="it-IT" sz="1600" dirty="0" err="1"/>
              <a:t>JpaRepository</a:t>
            </a:r>
            <a:r>
              <a:rPr lang="it-IT" sz="1600" dirty="0"/>
              <a:t> in modo tale che Spring Data creerà automaticamente un’implementazione dotata dei metodi CRUD più rilevanti per l’accesso ai dati.</a:t>
            </a:r>
          </a:p>
          <a:p>
            <a:pPr marL="293688" indent="-285750">
              <a:buFont typeface="Arial" panose="020B0604020202020204" pitchFamily="34" charset="0"/>
              <a:buChar char="•"/>
            </a:pPr>
            <a:r>
              <a:rPr lang="it-IT" sz="1600" dirty="0"/>
              <a:t>Per l’utilizzo basta includere nel pom.xml </a:t>
            </a:r>
            <a:r>
              <a:rPr lang="it-IT" sz="1800" dirty="0">
                <a:solidFill>
                  <a:srgbClr val="000000"/>
                </a:solidFill>
                <a:effectLst/>
                <a:latin typeface="Consolas" panose="020B0609020204030204" pitchFamily="49" charset="0"/>
              </a:rPr>
              <a:t>spring-boot-starter-data-</a:t>
            </a:r>
            <a:r>
              <a:rPr lang="it-IT" sz="1800" dirty="0" err="1">
                <a:solidFill>
                  <a:srgbClr val="000000"/>
                </a:solidFill>
                <a:effectLst/>
                <a:latin typeface="Consolas" panose="020B0609020204030204" pitchFamily="49" charset="0"/>
              </a:rPr>
              <a:t>jpa</a:t>
            </a:r>
            <a:endParaRPr lang="it-IT" sz="1600" dirty="0"/>
          </a:p>
        </p:txBody>
      </p:sp>
      <p:pic>
        <p:nvPicPr>
          <p:cNvPr id="9" name="Immagine 8">
            <a:extLst>
              <a:ext uri="{FF2B5EF4-FFF2-40B4-BE49-F238E27FC236}">
                <a16:creationId xmlns:a16="http://schemas.microsoft.com/office/drawing/2014/main" id="{90B8E6D4-DA07-D8F9-B571-E54C193620BD}"/>
              </a:ext>
            </a:extLst>
          </p:cNvPr>
          <p:cNvPicPr>
            <a:picLocks noChangeAspect="1"/>
          </p:cNvPicPr>
          <p:nvPr/>
        </p:nvPicPr>
        <p:blipFill>
          <a:blip r:embed="rId2"/>
          <a:stretch>
            <a:fillRect/>
          </a:stretch>
        </p:blipFill>
        <p:spPr>
          <a:xfrm>
            <a:off x="2251850" y="4632107"/>
            <a:ext cx="7688297" cy="1773342"/>
          </a:xfrm>
          <a:prstGeom prst="rect">
            <a:avLst/>
          </a:prstGeom>
        </p:spPr>
      </p:pic>
    </p:spTree>
    <p:extLst>
      <p:ext uri="{BB962C8B-B14F-4D97-AF65-F5344CB8AC3E}">
        <p14:creationId xmlns:p14="http://schemas.microsoft.com/office/powerpoint/2010/main" val="86498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9D0E0-EEDA-8767-9281-3C3ADF4992E9}"/>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65AF724A-E64F-7038-0936-D5A01DDFFFF3}"/>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409DB361-47A3-8078-3672-CEDC190C27AD}"/>
              </a:ext>
            </a:extLst>
          </p:cNvPr>
          <p:cNvSpPr>
            <a:spLocks noGrp="1"/>
          </p:cNvSpPr>
          <p:nvPr>
            <p:ph type="title"/>
          </p:nvPr>
        </p:nvSpPr>
        <p:spPr>
          <a:xfrm>
            <a:off x="775868" y="958052"/>
            <a:ext cx="9195905" cy="578690"/>
          </a:xfrm>
        </p:spPr>
        <p:txBody>
          <a:bodyPr/>
          <a:lstStyle/>
          <a:p>
            <a:r>
              <a:rPr lang="it-IT" dirty="0"/>
              <a:t>Implementazione back-end (Repository/DAO – 2)</a:t>
            </a:r>
          </a:p>
        </p:txBody>
      </p:sp>
      <p:sp>
        <p:nvSpPr>
          <p:cNvPr id="5" name="Segnaposto testo 2">
            <a:extLst>
              <a:ext uri="{FF2B5EF4-FFF2-40B4-BE49-F238E27FC236}">
                <a16:creationId xmlns:a16="http://schemas.microsoft.com/office/drawing/2014/main" id="{872DA022-811F-3D98-5277-B5200B291FFF}"/>
              </a:ext>
            </a:extLst>
          </p:cNvPr>
          <p:cNvSpPr>
            <a:spLocks noGrp="1"/>
          </p:cNvSpPr>
          <p:nvPr>
            <p:ph type="body" sz="quarter" idx="13"/>
          </p:nvPr>
        </p:nvSpPr>
        <p:spPr>
          <a:xfrm>
            <a:off x="605052" y="1536742"/>
            <a:ext cx="10981895" cy="2120858"/>
          </a:xfrm>
        </p:spPr>
        <p:txBody>
          <a:bodyPr/>
          <a:lstStyle/>
          <a:p>
            <a:r>
              <a:rPr lang="it-IT" sz="1600" dirty="0"/>
              <a:t>La classe </a:t>
            </a:r>
            <a:r>
              <a:rPr lang="it-IT" sz="1600" dirty="0" err="1"/>
              <a:t>org.springframework.data.jpa.repository.JpaRepository</a:t>
            </a:r>
            <a:r>
              <a:rPr lang="it-IT" sz="1600" dirty="0"/>
              <a:t> è una delle interfacce di Spring Data JPA che fornisce un'implementazione generica del pattern Repository. Questa interfaccia estende altre interfacce più semplici come </a:t>
            </a:r>
            <a:r>
              <a:rPr lang="it-IT" sz="1600" dirty="0" err="1"/>
              <a:t>CrudRepository</a:t>
            </a:r>
            <a:r>
              <a:rPr lang="it-IT" sz="1600" dirty="0"/>
              <a:t> e </a:t>
            </a:r>
            <a:r>
              <a:rPr lang="it-IT" sz="1600" dirty="0" err="1"/>
              <a:t>PagingAndSortingRepository</a:t>
            </a:r>
            <a:r>
              <a:rPr lang="it-IT" sz="1600" dirty="0"/>
              <a:t>. Grazie ad essa è possibile effettuare operazioni di persistenza senza scrivere codice SQL o implementare manualmente le query.</a:t>
            </a:r>
          </a:p>
        </p:txBody>
      </p:sp>
      <p:pic>
        <p:nvPicPr>
          <p:cNvPr id="7" name="Immagine 6">
            <a:extLst>
              <a:ext uri="{FF2B5EF4-FFF2-40B4-BE49-F238E27FC236}">
                <a16:creationId xmlns:a16="http://schemas.microsoft.com/office/drawing/2014/main" id="{EF7CA7A0-A8CD-E7F2-0843-ACCC30BB2406}"/>
              </a:ext>
            </a:extLst>
          </p:cNvPr>
          <p:cNvPicPr>
            <a:picLocks noChangeAspect="1"/>
          </p:cNvPicPr>
          <p:nvPr/>
        </p:nvPicPr>
        <p:blipFill>
          <a:blip r:embed="rId3"/>
          <a:srcRect l="6001" t="9223"/>
          <a:stretch/>
        </p:blipFill>
        <p:spPr>
          <a:xfrm>
            <a:off x="1418896" y="3089708"/>
            <a:ext cx="9992053" cy="951115"/>
          </a:xfrm>
          <a:prstGeom prst="rect">
            <a:avLst/>
          </a:prstGeom>
        </p:spPr>
      </p:pic>
      <p:sp>
        <p:nvSpPr>
          <p:cNvPr id="11" name="CasellaDiTesto 10">
            <a:extLst>
              <a:ext uri="{FF2B5EF4-FFF2-40B4-BE49-F238E27FC236}">
                <a16:creationId xmlns:a16="http://schemas.microsoft.com/office/drawing/2014/main" id="{DC976776-1216-98A1-C449-9674B16389EB}"/>
              </a:ext>
            </a:extLst>
          </p:cNvPr>
          <p:cNvSpPr txBox="1"/>
          <p:nvPr/>
        </p:nvSpPr>
        <p:spPr>
          <a:xfrm>
            <a:off x="681085" y="4359474"/>
            <a:ext cx="9515005" cy="923330"/>
          </a:xfrm>
          <a:prstGeom prst="rect">
            <a:avLst/>
          </a:prstGeom>
          <a:noFill/>
        </p:spPr>
        <p:txBody>
          <a:bodyPr wrap="square">
            <a:spAutoFit/>
          </a:bodyPr>
          <a:lstStyle/>
          <a:p>
            <a:r>
              <a:rPr lang="it-IT" dirty="0"/>
              <a:t>Dove:</a:t>
            </a:r>
          </a:p>
          <a:p>
            <a:pPr marL="285750" indent="-285750">
              <a:buFont typeface="Arial" panose="020B0604020202020204" pitchFamily="34" charset="0"/>
              <a:buChar char="•"/>
            </a:pPr>
            <a:r>
              <a:rPr lang="it-IT" b="1" dirty="0"/>
              <a:t>T</a:t>
            </a:r>
            <a:r>
              <a:rPr lang="it-IT" dirty="0"/>
              <a:t>: rappresenta il tipo dell'entità (model) che vogliamo gestire.</a:t>
            </a:r>
          </a:p>
          <a:p>
            <a:pPr marL="285750" indent="-285750">
              <a:buFont typeface="Arial" panose="020B0604020202020204" pitchFamily="34" charset="0"/>
              <a:buChar char="•"/>
            </a:pPr>
            <a:r>
              <a:rPr lang="it-IT" b="1" dirty="0"/>
              <a:t>ID</a:t>
            </a:r>
            <a:r>
              <a:rPr lang="it-IT" dirty="0"/>
              <a:t>: rappresenta il tipo dell'identificatore primario dell'entità (ad esempio, Long).</a:t>
            </a:r>
          </a:p>
        </p:txBody>
      </p:sp>
      <p:pic>
        <p:nvPicPr>
          <p:cNvPr id="6" name="Immagine 5">
            <a:extLst>
              <a:ext uri="{FF2B5EF4-FFF2-40B4-BE49-F238E27FC236}">
                <a16:creationId xmlns:a16="http://schemas.microsoft.com/office/drawing/2014/main" id="{9338231D-F6BC-FE68-9C30-D1A84251E6DE}"/>
              </a:ext>
            </a:extLst>
          </p:cNvPr>
          <p:cNvPicPr>
            <a:picLocks noChangeAspect="1"/>
          </p:cNvPicPr>
          <p:nvPr/>
        </p:nvPicPr>
        <p:blipFill>
          <a:blip r:embed="rId4"/>
          <a:stretch>
            <a:fillRect/>
          </a:stretch>
        </p:blipFill>
        <p:spPr>
          <a:xfrm>
            <a:off x="1742888" y="5475090"/>
            <a:ext cx="7391400" cy="1019175"/>
          </a:xfrm>
          <a:prstGeom prst="rect">
            <a:avLst/>
          </a:prstGeom>
        </p:spPr>
      </p:pic>
    </p:spTree>
    <p:extLst>
      <p:ext uri="{BB962C8B-B14F-4D97-AF65-F5344CB8AC3E}">
        <p14:creationId xmlns:p14="http://schemas.microsoft.com/office/powerpoint/2010/main" val="3366802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FA708-A392-72C7-DC08-4A87E1B328DA}"/>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1F524FDC-853E-D788-A8D4-7397DB9E7314}"/>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5772C95A-DF64-B4AD-3CDA-07FE062F1210}"/>
              </a:ext>
            </a:extLst>
          </p:cNvPr>
          <p:cNvSpPr>
            <a:spLocks noGrp="1"/>
          </p:cNvSpPr>
          <p:nvPr>
            <p:ph type="title"/>
          </p:nvPr>
        </p:nvSpPr>
        <p:spPr>
          <a:xfrm>
            <a:off x="775868" y="958052"/>
            <a:ext cx="9195905" cy="578690"/>
          </a:xfrm>
        </p:spPr>
        <p:txBody>
          <a:bodyPr/>
          <a:lstStyle/>
          <a:p>
            <a:r>
              <a:rPr lang="it-IT" dirty="0"/>
              <a:t>Implementazione back-end (Repository/DAO – 3)</a:t>
            </a:r>
          </a:p>
        </p:txBody>
      </p:sp>
      <p:sp>
        <p:nvSpPr>
          <p:cNvPr id="5" name="Segnaposto testo 2">
            <a:extLst>
              <a:ext uri="{FF2B5EF4-FFF2-40B4-BE49-F238E27FC236}">
                <a16:creationId xmlns:a16="http://schemas.microsoft.com/office/drawing/2014/main" id="{FAA8DC40-FCAC-84AA-9543-6EA76C17E865}"/>
              </a:ext>
            </a:extLst>
          </p:cNvPr>
          <p:cNvSpPr>
            <a:spLocks noGrp="1"/>
          </p:cNvSpPr>
          <p:nvPr>
            <p:ph type="body" sz="quarter" idx="13"/>
          </p:nvPr>
        </p:nvSpPr>
        <p:spPr>
          <a:xfrm>
            <a:off x="605052" y="1778887"/>
            <a:ext cx="10981895" cy="4285029"/>
          </a:xfrm>
        </p:spPr>
        <p:txBody>
          <a:bodyPr/>
          <a:lstStyle/>
          <a:p>
            <a:pPr marL="293688" indent="-285750">
              <a:buFont typeface="Arial" panose="020B0604020202020204" pitchFamily="34" charset="0"/>
              <a:buChar char="•"/>
            </a:pPr>
            <a:r>
              <a:rPr lang="it-IT" i="1" dirty="0" err="1"/>
              <a:t>JpaRepository</a:t>
            </a:r>
            <a:r>
              <a:rPr lang="it-IT" dirty="0"/>
              <a:t> dispone di alcuni metodi CRUD, ma offre anche la possibilità di scrivere query in linguaggio JPQL e l’uso del modulo Query Method</a:t>
            </a:r>
          </a:p>
          <a:p>
            <a:pPr marL="293688" indent="-285750">
              <a:buFont typeface="Arial" panose="020B0604020202020204" pitchFamily="34" charset="0"/>
              <a:buChar char="•"/>
            </a:pPr>
            <a:r>
              <a:rPr lang="it-IT" dirty="0"/>
              <a:t> Query Method: consente di definire metodi di query nel repository semplicemente dichiarando il nome del metodo secondo una convenzione specifica, senza dover scrivere implementazione.</a:t>
            </a:r>
          </a:p>
          <a:p>
            <a:pPr marL="293688" indent="-285750">
              <a:buFont typeface="Arial" panose="020B0604020202020204" pitchFamily="34" charset="0"/>
              <a:buChar char="•"/>
            </a:pPr>
            <a:r>
              <a:rPr lang="it-IT" dirty="0"/>
              <a:t>Per impostazione predefinita, i metodi ereditati da </a:t>
            </a:r>
            <a:r>
              <a:rPr lang="it-IT" i="1" dirty="0" err="1"/>
              <a:t>crudrepository</a:t>
            </a:r>
            <a:r>
              <a:rPr lang="it-IT" dirty="0"/>
              <a:t> hanno la seguente configurazione:</a:t>
            </a:r>
          </a:p>
          <a:p>
            <a:pPr marL="971516" lvl="1" indent="-285750">
              <a:buFont typeface="Arial" panose="020B0604020202020204" pitchFamily="34" charset="0"/>
              <a:buChar char="•"/>
            </a:pPr>
            <a:r>
              <a:rPr lang="it-IT" dirty="0"/>
              <a:t>i metodi di lettura (come </a:t>
            </a:r>
            <a:r>
              <a:rPr lang="it-IT" i="1" dirty="0" err="1"/>
              <a:t>findbyid</a:t>
            </a:r>
            <a:r>
              <a:rPr lang="it-IT" dirty="0"/>
              <a:t>, </a:t>
            </a:r>
            <a:r>
              <a:rPr lang="it-IT" i="1" dirty="0" err="1"/>
              <a:t>findall</a:t>
            </a:r>
            <a:r>
              <a:rPr lang="it-IT" dirty="0"/>
              <a:t>, etc.) sono considerati Read-</a:t>
            </a:r>
            <a:r>
              <a:rPr lang="it-IT" dirty="0" err="1"/>
              <a:t>Only</a:t>
            </a:r>
            <a:endParaRPr lang="it-IT" dirty="0"/>
          </a:p>
          <a:p>
            <a:pPr marL="971516" lvl="1" indent="-285750">
              <a:buFont typeface="Arial" panose="020B0604020202020204" pitchFamily="34" charset="0"/>
              <a:buChar char="•"/>
            </a:pPr>
            <a:r>
              <a:rPr lang="it-IT" dirty="0"/>
              <a:t>i metodi di scrittura (come </a:t>
            </a:r>
            <a:r>
              <a:rPr lang="it-IT" i="1" dirty="0" err="1"/>
              <a:t>save</a:t>
            </a:r>
            <a:r>
              <a:rPr lang="it-IT" dirty="0"/>
              <a:t>, </a:t>
            </a:r>
            <a:r>
              <a:rPr lang="it-IT" i="1" dirty="0"/>
              <a:t>delete</a:t>
            </a:r>
            <a:r>
              <a:rPr lang="it-IT" dirty="0"/>
              <a:t>, </a:t>
            </a:r>
            <a:r>
              <a:rPr lang="it-IT" i="1" dirty="0" err="1"/>
              <a:t>deletebyid</a:t>
            </a:r>
            <a:r>
              <a:rPr lang="it-IT" dirty="0"/>
              <a:t>, etc.) sono transazionali: le operazioni di scrittura vengono eseguite all'interno di una transazione</a:t>
            </a:r>
          </a:p>
        </p:txBody>
      </p:sp>
    </p:spTree>
    <p:extLst>
      <p:ext uri="{BB962C8B-B14F-4D97-AF65-F5344CB8AC3E}">
        <p14:creationId xmlns:p14="http://schemas.microsoft.com/office/powerpoint/2010/main" val="298671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B418667C-E371-C146-8675-36A22A3BDD5E}"/>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p:txBody>
      </p:sp>
      <p:sp>
        <p:nvSpPr>
          <p:cNvPr id="4" name="Titolo 3">
            <a:extLst>
              <a:ext uri="{FF2B5EF4-FFF2-40B4-BE49-F238E27FC236}">
                <a16:creationId xmlns:a16="http://schemas.microsoft.com/office/drawing/2014/main" id="{898D2A38-2F27-3044-8ABF-A7E3F2A84560}"/>
              </a:ext>
            </a:extLst>
          </p:cNvPr>
          <p:cNvSpPr>
            <a:spLocks noGrp="1"/>
          </p:cNvSpPr>
          <p:nvPr>
            <p:ph type="title"/>
          </p:nvPr>
        </p:nvSpPr>
        <p:spPr/>
        <p:txBody>
          <a:bodyPr/>
          <a:lstStyle/>
          <a:p>
            <a:r>
              <a:rPr lang="it-IT" dirty="0"/>
              <a:t>Indice</a:t>
            </a:r>
          </a:p>
        </p:txBody>
      </p:sp>
      <p:sp>
        <p:nvSpPr>
          <p:cNvPr id="8" name="Segnaposto testo 2">
            <a:extLst>
              <a:ext uri="{FF2B5EF4-FFF2-40B4-BE49-F238E27FC236}">
                <a16:creationId xmlns:a16="http://schemas.microsoft.com/office/drawing/2014/main" id="{4B1FCDE7-EB5F-85FC-C0AB-53A8F215D7E6}"/>
              </a:ext>
            </a:extLst>
          </p:cNvPr>
          <p:cNvSpPr>
            <a:spLocks noGrp="1"/>
          </p:cNvSpPr>
          <p:nvPr>
            <p:ph type="body" sz="quarter" idx="13"/>
          </p:nvPr>
        </p:nvSpPr>
        <p:spPr>
          <a:xfrm>
            <a:off x="775869" y="1569873"/>
            <a:ext cx="4694766" cy="4470050"/>
          </a:xfrm>
        </p:spPr>
        <p:txBody>
          <a:bodyPr/>
          <a:lstStyle/>
          <a:p>
            <a:pPr marL="293688" indent="-285750">
              <a:buFont typeface="Arial" panose="020B0604020202020204" pitchFamily="34" charset="0"/>
              <a:buChar char="•"/>
            </a:pPr>
            <a:r>
              <a:rPr lang="it-IT" dirty="0"/>
              <a:t>Introduzione</a:t>
            </a:r>
          </a:p>
          <a:p>
            <a:pPr marL="293688" indent="-285750">
              <a:buFont typeface="Arial" panose="020B0604020202020204" pitchFamily="34" charset="0"/>
              <a:buChar char="•"/>
            </a:pPr>
            <a:r>
              <a:rPr lang="it-IT" dirty="0"/>
              <a:t>Obiettivi</a:t>
            </a:r>
          </a:p>
          <a:p>
            <a:pPr marL="293688" indent="-285750">
              <a:buFont typeface="Arial" panose="020B0604020202020204" pitchFamily="34" charset="0"/>
              <a:buChar char="•"/>
            </a:pPr>
            <a:r>
              <a:rPr lang="it-IT" dirty="0"/>
              <a:t>Requisiti</a:t>
            </a:r>
          </a:p>
          <a:p>
            <a:pPr marL="293688" indent="-285750">
              <a:buFont typeface="Arial" panose="020B0604020202020204" pitchFamily="34" charset="0"/>
              <a:buChar char="•"/>
            </a:pPr>
            <a:r>
              <a:rPr lang="it-IT" dirty="0"/>
              <a:t>Analisi del Domain Model</a:t>
            </a:r>
          </a:p>
          <a:p>
            <a:pPr marL="293688" indent="-285750">
              <a:buFont typeface="Arial" panose="020B0604020202020204" pitchFamily="34" charset="0"/>
              <a:buChar char="•"/>
            </a:pPr>
            <a:r>
              <a:rPr lang="it-IT" dirty="0"/>
              <a:t>Implementazione Back-End</a:t>
            </a:r>
          </a:p>
          <a:p>
            <a:pPr marL="971516" lvl="1" indent="-285750">
              <a:buFont typeface="Arial" panose="020B0604020202020204" pitchFamily="34" charset="0"/>
              <a:buChar char="•"/>
            </a:pPr>
            <a:r>
              <a:rPr lang="it-IT" dirty="0"/>
              <a:t>Deployment </a:t>
            </a:r>
            <a:r>
              <a:rPr lang="it-IT" dirty="0" err="1"/>
              <a:t>Diagram</a:t>
            </a:r>
            <a:endParaRPr lang="it-IT" dirty="0"/>
          </a:p>
          <a:p>
            <a:pPr marL="971516" lvl="1" indent="-285750">
              <a:buFont typeface="Arial" panose="020B0604020202020204" pitchFamily="34" charset="0"/>
              <a:buChar char="•"/>
            </a:pPr>
            <a:r>
              <a:rPr lang="it-IT" dirty="0"/>
              <a:t>Model</a:t>
            </a:r>
          </a:p>
          <a:p>
            <a:pPr marL="971516" lvl="1" indent="-285750">
              <a:buFont typeface="Arial" panose="020B0604020202020204" pitchFamily="34" charset="0"/>
              <a:buChar char="•"/>
            </a:pPr>
            <a:r>
              <a:rPr lang="it-IT" dirty="0"/>
              <a:t>DAO/Repository</a:t>
            </a:r>
          </a:p>
          <a:p>
            <a:pPr marL="971516" lvl="1" indent="-285750">
              <a:buFont typeface="Arial" panose="020B0604020202020204" pitchFamily="34" charset="0"/>
              <a:buChar char="•"/>
            </a:pPr>
            <a:r>
              <a:rPr lang="it-IT" dirty="0"/>
              <a:t>DTO</a:t>
            </a:r>
          </a:p>
          <a:p>
            <a:pPr marL="971516" lvl="1" indent="-285750">
              <a:buFont typeface="Arial" panose="020B0604020202020204" pitchFamily="34" charset="0"/>
              <a:buChar char="•"/>
            </a:pPr>
            <a:r>
              <a:rPr lang="it-IT" dirty="0"/>
              <a:t>Controller/API</a:t>
            </a:r>
          </a:p>
          <a:p>
            <a:pPr marL="971516" lvl="1" indent="-285750">
              <a:buFont typeface="Arial" panose="020B0604020202020204" pitchFamily="34" charset="0"/>
              <a:buChar char="•"/>
            </a:pPr>
            <a:endParaRPr lang="it-IT" dirty="0"/>
          </a:p>
          <a:p>
            <a:pPr marL="293688" indent="-285750">
              <a:buFont typeface="Arial" panose="020B0604020202020204" pitchFamily="34" charset="0"/>
              <a:buChar char="•"/>
            </a:pPr>
            <a:endParaRPr lang="it-IT" dirty="0"/>
          </a:p>
        </p:txBody>
      </p:sp>
      <p:sp>
        <p:nvSpPr>
          <p:cNvPr id="9" name="Segnaposto testo 2">
            <a:extLst>
              <a:ext uri="{FF2B5EF4-FFF2-40B4-BE49-F238E27FC236}">
                <a16:creationId xmlns:a16="http://schemas.microsoft.com/office/drawing/2014/main" id="{0B97FFFC-8CCC-AB40-8370-1C80205DE97C}"/>
              </a:ext>
            </a:extLst>
          </p:cNvPr>
          <p:cNvSpPr txBox="1">
            <a:spLocks/>
          </p:cNvSpPr>
          <p:nvPr/>
        </p:nvSpPr>
        <p:spPr>
          <a:xfrm>
            <a:off x="6096000" y="1449499"/>
            <a:ext cx="5486401" cy="4470050"/>
          </a:xfrm>
          <a:prstGeom prst="rect">
            <a:avLst/>
          </a:prstGeom>
        </p:spPr>
        <p:txBody>
          <a:bodyPr/>
          <a:lstStyle>
            <a:lvl1pPr marL="7938" indent="0" algn="l" defTabSz="914354" rtl="0" eaLnBrk="1" latinLnBrk="0" hangingPunct="1">
              <a:lnSpc>
                <a:spcPct val="150000"/>
              </a:lnSpc>
              <a:spcBef>
                <a:spcPts val="1000"/>
              </a:spcBef>
              <a:buFont typeface="Courier New" panose="02070309020205020404" pitchFamily="49" charset="0"/>
              <a:buNone/>
              <a:tabLst/>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766"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942"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120"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298"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0838" indent="-342900">
              <a:buFont typeface="Arial" panose="020B0604020202020204" pitchFamily="34" charset="0"/>
              <a:buChar char="•"/>
            </a:pPr>
            <a:r>
              <a:rPr lang="it-IT" dirty="0"/>
              <a:t>API Security</a:t>
            </a:r>
          </a:p>
          <a:p>
            <a:pPr marL="350838" indent="-342900">
              <a:buFont typeface="Arial" panose="020B0604020202020204" pitchFamily="34" charset="0"/>
              <a:buChar char="•"/>
            </a:pPr>
            <a:r>
              <a:rPr lang="it-IT" dirty="0"/>
              <a:t>Gestione copyright delle immagini</a:t>
            </a:r>
          </a:p>
          <a:p>
            <a:pPr marL="293688" indent="-285750">
              <a:buFont typeface="Arial" panose="020B0604020202020204" pitchFamily="34" charset="0"/>
              <a:buChar char="•"/>
            </a:pPr>
            <a:r>
              <a:rPr lang="it-IT" dirty="0"/>
              <a:t>Sezione Shop</a:t>
            </a:r>
          </a:p>
          <a:p>
            <a:pPr marL="971516" lvl="1" indent="-285750">
              <a:buFont typeface="Arial" panose="020B0604020202020204" pitchFamily="34" charset="0"/>
              <a:buChar char="•"/>
            </a:pPr>
            <a:r>
              <a:rPr lang="it-IT" dirty="0"/>
              <a:t>Blockchain</a:t>
            </a:r>
          </a:p>
          <a:p>
            <a:pPr marL="293688" indent="-285750">
              <a:buFont typeface="Arial" panose="020B0604020202020204" pitchFamily="34" charset="0"/>
              <a:buChar char="•"/>
            </a:pPr>
            <a:r>
              <a:rPr lang="it-IT" dirty="0"/>
              <a:t>Implementazione front-end</a:t>
            </a:r>
          </a:p>
        </p:txBody>
      </p:sp>
    </p:spTree>
    <p:extLst>
      <p:ext uri="{BB962C8B-B14F-4D97-AF65-F5344CB8AC3E}">
        <p14:creationId xmlns:p14="http://schemas.microsoft.com/office/powerpoint/2010/main" val="898222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4AE39-14BA-786D-BB69-A11471077DE9}"/>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033BBE7F-925D-BAB0-A958-6CB8BDA40AC8}"/>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367635E0-BDDC-6B01-E34A-43FBCBA98025}"/>
              </a:ext>
            </a:extLst>
          </p:cNvPr>
          <p:cNvSpPr>
            <a:spLocks noGrp="1"/>
          </p:cNvSpPr>
          <p:nvPr>
            <p:ph type="title"/>
          </p:nvPr>
        </p:nvSpPr>
        <p:spPr>
          <a:xfrm>
            <a:off x="775868" y="958052"/>
            <a:ext cx="10291525" cy="578690"/>
          </a:xfrm>
        </p:spPr>
        <p:txBody>
          <a:bodyPr/>
          <a:lstStyle/>
          <a:p>
            <a:r>
              <a:rPr lang="it-IT" dirty="0"/>
              <a:t>Implementazione back-end (Metodi CRUD inclusi)</a:t>
            </a:r>
          </a:p>
        </p:txBody>
      </p:sp>
      <p:sp>
        <p:nvSpPr>
          <p:cNvPr id="5" name="Segnaposto testo 2">
            <a:extLst>
              <a:ext uri="{FF2B5EF4-FFF2-40B4-BE49-F238E27FC236}">
                <a16:creationId xmlns:a16="http://schemas.microsoft.com/office/drawing/2014/main" id="{5B5CEE9A-B767-D75D-9BBA-472062D9DED4}"/>
              </a:ext>
            </a:extLst>
          </p:cNvPr>
          <p:cNvSpPr>
            <a:spLocks noGrp="1"/>
          </p:cNvSpPr>
          <p:nvPr>
            <p:ph type="body" sz="quarter" idx="13"/>
          </p:nvPr>
        </p:nvSpPr>
        <p:spPr>
          <a:xfrm>
            <a:off x="605052" y="1778887"/>
            <a:ext cx="10981895" cy="4121061"/>
          </a:xfrm>
        </p:spPr>
        <p:txBody>
          <a:bodyPr/>
          <a:lstStyle/>
          <a:p>
            <a:pPr marL="293688" indent="-285750">
              <a:buFont typeface="Arial" panose="020B0604020202020204" pitchFamily="34" charset="0"/>
              <a:buChar char="•"/>
            </a:pPr>
            <a:r>
              <a:rPr lang="it-IT" dirty="0"/>
              <a:t>Spring Data JPA fornisce metodi già pronti per le operazioni CRUD (Create, Read, Update, Delete) attraverso interfacce come </a:t>
            </a:r>
            <a:r>
              <a:rPr lang="it-IT" i="1" dirty="0" err="1"/>
              <a:t>CrudRepository</a:t>
            </a:r>
            <a:r>
              <a:rPr lang="it-IT" dirty="0"/>
              <a:t>, </a:t>
            </a:r>
            <a:r>
              <a:rPr lang="it-IT" i="1" dirty="0" err="1"/>
              <a:t>PagingAndSortingRepository</a:t>
            </a:r>
            <a:r>
              <a:rPr lang="it-IT" dirty="0"/>
              <a:t>, e </a:t>
            </a:r>
            <a:r>
              <a:rPr lang="it-IT" i="1" dirty="0" err="1"/>
              <a:t>JpaRepository</a:t>
            </a:r>
            <a:r>
              <a:rPr lang="it-IT" dirty="0"/>
              <a:t>.</a:t>
            </a:r>
          </a:p>
          <a:p>
            <a:pPr marL="293688" indent="-285750">
              <a:buFont typeface="Arial" panose="020B0604020202020204" pitchFamily="34" charset="0"/>
              <a:buChar char="•"/>
            </a:pPr>
            <a:r>
              <a:rPr lang="it-IT" dirty="0"/>
              <a:t>Metodi CRUD comuni:</a:t>
            </a:r>
          </a:p>
          <a:p>
            <a:pPr marL="971516" lvl="1" indent="-285750">
              <a:buFont typeface="Arial" panose="020B0604020202020204" pitchFamily="34" charset="0"/>
              <a:buChar char="•"/>
            </a:pPr>
            <a:r>
              <a:rPr lang="it-IT" i="1" dirty="0" err="1"/>
              <a:t>deleteById</a:t>
            </a:r>
            <a:r>
              <a:rPr lang="it-IT" dirty="0"/>
              <a:t>: Elimina un'entità dal database tramite il suo ID</a:t>
            </a:r>
          </a:p>
          <a:p>
            <a:pPr marL="971516" lvl="1" indent="-285750">
              <a:buFont typeface="Arial" panose="020B0604020202020204" pitchFamily="34" charset="0"/>
              <a:buChar char="•"/>
            </a:pPr>
            <a:r>
              <a:rPr lang="it-IT" i="1" dirty="0" err="1"/>
              <a:t>existsById</a:t>
            </a:r>
            <a:r>
              <a:rPr lang="it-IT" dirty="0"/>
              <a:t>: Verifica l'esistenza di un'entità tramite </a:t>
            </a:r>
          </a:p>
          <a:p>
            <a:pPr marL="971516" lvl="1" indent="-285750">
              <a:buFont typeface="Arial" panose="020B0604020202020204" pitchFamily="34" charset="0"/>
              <a:buChar char="•"/>
            </a:pPr>
            <a:r>
              <a:rPr lang="it-IT" i="1" dirty="0" err="1"/>
              <a:t>findById</a:t>
            </a:r>
            <a:r>
              <a:rPr lang="it-IT" dirty="0"/>
              <a:t>: Cerca un'entità per ID</a:t>
            </a:r>
          </a:p>
          <a:p>
            <a:pPr marL="971516" lvl="1" indent="-285750">
              <a:buFont typeface="Arial" panose="020B0604020202020204" pitchFamily="34" charset="0"/>
              <a:buChar char="•"/>
            </a:pPr>
            <a:r>
              <a:rPr lang="it-IT" i="1" dirty="0" err="1"/>
              <a:t>save</a:t>
            </a:r>
            <a:r>
              <a:rPr lang="it-IT" dirty="0"/>
              <a:t>: Salva o aggiorna un'entità</a:t>
            </a:r>
          </a:p>
          <a:p>
            <a:pPr marL="971516" lvl="1" indent="-285750">
              <a:buFont typeface="Arial" panose="020B0604020202020204" pitchFamily="34" charset="0"/>
              <a:buChar char="•"/>
            </a:pPr>
            <a:r>
              <a:rPr lang="it-IT" i="1" dirty="0" err="1"/>
              <a:t>findAll</a:t>
            </a:r>
            <a:r>
              <a:rPr lang="it-IT" dirty="0"/>
              <a:t>: Restituisce tutte le entità</a:t>
            </a:r>
          </a:p>
          <a:p>
            <a:pPr marL="971516" lvl="1" indent="-285750">
              <a:buFont typeface="Arial" panose="020B0604020202020204" pitchFamily="34" charset="0"/>
              <a:buChar char="•"/>
            </a:pPr>
            <a:r>
              <a:rPr lang="it-IT" i="1" dirty="0" err="1"/>
              <a:t>count</a:t>
            </a:r>
            <a:r>
              <a:rPr lang="it-IT" dirty="0"/>
              <a:t>: Conta il numero totale di entità</a:t>
            </a:r>
          </a:p>
          <a:p>
            <a:pPr marL="971516" lvl="1" indent="-285750">
              <a:buFont typeface="Arial" panose="020B0604020202020204" pitchFamily="34" charset="0"/>
              <a:buChar char="•"/>
            </a:pPr>
            <a:r>
              <a:rPr lang="it-IT" i="1" dirty="0" err="1"/>
              <a:t>exists</a:t>
            </a:r>
            <a:r>
              <a:rPr lang="it-IT" dirty="0"/>
              <a:t>: Controlla l'esistenza di un'entità.</a:t>
            </a:r>
          </a:p>
        </p:txBody>
      </p:sp>
    </p:spTree>
    <p:extLst>
      <p:ext uri="{BB962C8B-B14F-4D97-AF65-F5344CB8AC3E}">
        <p14:creationId xmlns:p14="http://schemas.microsoft.com/office/powerpoint/2010/main" val="3955670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AEEB3-238C-D0E0-B9A4-0ECF0F024269}"/>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42EE3122-B26C-D464-BD58-8EB9A81EE4B9}"/>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24A37BD6-CFD3-8902-D20B-4DB156EECC85}"/>
              </a:ext>
            </a:extLst>
          </p:cNvPr>
          <p:cNvSpPr>
            <a:spLocks noGrp="1"/>
          </p:cNvSpPr>
          <p:nvPr>
            <p:ph type="title"/>
          </p:nvPr>
        </p:nvSpPr>
        <p:spPr>
          <a:xfrm>
            <a:off x="775868" y="958052"/>
            <a:ext cx="10291525" cy="578690"/>
          </a:xfrm>
        </p:spPr>
        <p:txBody>
          <a:bodyPr/>
          <a:lstStyle/>
          <a:p>
            <a:r>
              <a:rPr lang="it-IT" dirty="0"/>
              <a:t>Implementazione back-end (Query Methods)</a:t>
            </a:r>
          </a:p>
        </p:txBody>
      </p:sp>
      <p:sp>
        <p:nvSpPr>
          <p:cNvPr id="5" name="Segnaposto testo 2">
            <a:extLst>
              <a:ext uri="{FF2B5EF4-FFF2-40B4-BE49-F238E27FC236}">
                <a16:creationId xmlns:a16="http://schemas.microsoft.com/office/drawing/2014/main" id="{B23146F0-3C8F-7C6B-6386-43C5B3EE1A13}"/>
              </a:ext>
            </a:extLst>
          </p:cNvPr>
          <p:cNvSpPr>
            <a:spLocks noGrp="1"/>
          </p:cNvSpPr>
          <p:nvPr>
            <p:ph type="body" sz="quarter" idx="13"/>
          </p:nvPr>
        </p:nvSpPr>
        <p:spPr>
          <a:xfrm>
            <a:off x="605052" y="1778887"/>
            <a:ext cx="10981895" cy="4121061"/>
          </a:xfrm>
        </p:spPr>
        <p:txBody>
          <a:bodyPr/>
          <a:lstStyle/>
          <a:p>
            <a:pPr marL="293688" indent="-285750">
              <a:buFont typeface="Arial" panose="020B0604020202020204" pitchFamily="34" charset="0"/>
              <a:buChar char="•"/>
            </a:pPr>
            <a:r>
              <a:rPr lang="it-IT" dirty="0"/>
              <a:t>Query Methods: Metodi che eseguono query SQL automaticamente basati su convenzioni nei nomi. Non è necessario scrivere manualmente query SQL o JPQL</a:t>
            </a:r>
          </a:p>
          <a:p>
            <a:pPr marL="293688" indent="-285750">
              <a:buFont typeface="Arial" panose="020B0604020202020204" pitchFamily="34" charset="0"/>
              <a:buChar char="•"/>
            </a:pPr>
            <a:r>
              <a:rPr lang="it-IT" dirty="0"/>
              <a:t>Keyword supportate: </a:t>
            </a:r>
          </a:p>
          <a:p>
            <a:pPr marL="971516" lvl="1" indent="-285750">
              <a:buFont typeface="Arial" panose="020B0604020202020204" pitchFamily="34" charset="0"/>
              <a:buChar char="•"/>
            </a:pPr>
            <a:r>
              <a:rPr lang="it-IT" dirty="0"/>
              <a:t>Per la selezione/conteggio: </a:t>
            </a:r>
            <a:r>
              <a:rPr lang="it-IT" i="1" dirty="0" err="1"/>
              <a:t>findBy</a:t>
            </a:r>
            <a:r>
              <a:rPr lang="it-IT" dirty="0"/>
              <a:t>, </a:t>
            </a:r>
            <a:r>
              <a:rPr lang="it-IT" i="1" dirty="0" err="1"/>
              <a:t>countBy</a:t>
            </a:r>
            <a:r>
              <a:rPr lang="it-IT" dirty="0"/>
              <a:t>, </a:t>
            </a:r>
            <a:r>
              <a:rPr lang="it-IT" i="1" dirty="0" err="1"/>
              <a:t>deleteBy</a:t>
            </a:r>
            <a:r>
              <a:rPr lang="it-IT" dirty="0"/>
              <a:t>, </a:t>
            </a:r>
            <a:r>
              <a:rPr lang="it-IT" i="1" dirty="0" err="1"/>
              <a:t>existsBy</a:t>
            </a:r>
            <a:endParaRPr lang="it-IT" i="1" dirty="0"/>
          </a:p>
          <a:p>
            <a:pPr marL="971516" lvl="1" indent="-285750">
              <a:buFont typeface="Arial" panose="020B0604020202020204" pitchFamily="34" charset="0"/>
              <a:buChar char="•"/>
            </a:pPr>
            <a:r>
              <a:rPr lang="it-IT" dirty="0"/>
              <a:t>Per concatenare combinazioni logiche e confronti: </a:t>
            </a:r>
            <a:r>
              <a:rPr lang="it-IT" i="1" dirty="0"/>
              <a:t>And</a:t>
            </a:r>
            <a:r>
              <a:rPr lang="it-IT" dirty="0"/>
              <a:t>, </a:t>
            </a:r>
            <a:r>
              <a:rPr lang="it-IT" i="1" dirty="0"/>
              <a:t>Or</a:t>
            </a:r>
            <a:endParaRPr lang="it-IT" dirty="0"/>
          </a:p>
          <a:p>
            <a:pPr marL="971516" lvl="1" indent="-285750">
              <a:buFont typeface="Arial" panose="020B0604020202020204" pitchFamily="34" charset="0"/>
              <a:buChar char="•"/>
            </a:pPr>
            <a:r>
              <a:rPr lang="it-IT" dirty="0"/>
              <a:t>Per confronti numerici e pattern: </a:t>
            </a:r>
            <a:r>
              <a:rPr lang="it-IT" i="1" dirty="0" err="1"/>
              <a:t>GreaterThan</a:t>
            </a:r>
            <a:r>
              <a:rPr lang="it-IT" dirty="0"/>
              <a:t>, </a:t>
            </a:r>
            <a:r>
              <a:rPr lang="it-IT" i="1" dirty="0" err="1"/>
              <a:t>LessThan</a:t>
            </a:r>
            <a:r>
              <a:rPr lang="it-IT" dirty="0"/>
              <a:t>, </a:t>
            </a:r>
            <a:r>
              <a:rPr lang="it-IT" i="1" dirty="0" err="1"/>
              <a:t>Between</a:t>
            </a:r>
            <a:r>
              <a:rPr lang="it-IT" dirty="0"/>
              <a:t>, </a:t>
            </a:r>
            <a:r>
              <a:rPr lang="it-IT" i="1" dirty="0"/>
              <a:t>Like</a:t>
            </a:r>
            <a:r>
              <a:rPr lang="it-IT" dirty="0"/>
              <a:t>, </a:t>
            </a:r>
            <a:r>
              <a:rPr lang="it-IT" i="1" dirty="0"/>
              <a:t>In</a:t>
            </a:r>
          </a:p>
          <a:p>
            <a:pPr marL="971516" lvl="1" indent="-285750">
              <a:buFont typeface="Arial" panose="020B0604020202020204" pitchFamily="34" charset="0"/>
              <a:buChar char="•"/>
            </a:pPr>
            <a:r>
              <a:rPr lang="it-IT" dirty="0"/>
              <a:t>Per ordinare i risultati: </a:t>
            </a:r>
            <a:r>
              <a:rPr lang="it-IT" i="1" dirty="0" err="1"/>
              <a:t>OrderBy</a:t>
            </a:r>
            <a:endParaRPr lang="it-IT" i="1" dirty="0"/>
          </a:p>
          <a:p>
            <a:pPr marL="293688" indent="-285750">
              <a:buFont typeface="Arial" panose="020B0604020202020204" pitchFamily="34" charset="0"/>
              <a:buChar char="•"/>
            </a:pPr>
            <a:r>
              <a:rPr lang="it-IT" dirty="0"/>
              <a:t> I Query Methods sono ideali per query semplici e comuni, in alternativa è possibile utilizzare l'annotazione @Query per scrivere query JPQL o SQL personalizzate</a:t>
            </a:r>
          </a:p>
        </p:txBody>
      </p:sp>
    </p:spTree>
    <p:extLst>
      <p:ext uri="{BB962C8B-B14F-4D97-AF65-F5344CB8AC3E}">
        <p14:creationId xmlns:p14="http://schemas.microsoft.com/office/powerpoint/2010/main" val="4086150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B8750-4E1A-20BE-3B35-E7E4BF811317}"/>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F6D16B00-4611-F7A3-354F-78C9283ABC08}"/>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1CC9914A-7C8F-8687-5109-7CEF60B80D68}"/>
              </a:ext>
            </a:extLst>
          </p:cNvPr>
          <p:cNvSpPr>
            <a:spLocks noGrp="1"/>
          </p:cNvSpPr>
          <p:nvPr>
            <p:ph type="title"/>
          </p:nvPr>
        </p:nvSpPr>
        <p:spPr>
          <a:xfrm>
            <a:off x="775868" y="958052"/>
            <a:ext cx="10291525" cy="578690"/>
          </a:xfrm>
        </p:spPr>
        <p:txBody>
          <a:bodyPr/>
          <a:lstStyle/>
          <a:p>
            <a:r>
              <a:rPr lang="it-IT" dirty="0"/>
              <a:t>Implementazione back-end (</a:t>
            </a:r>
            <a:r>
              <a:rPr lang="it-IT" dirty="0" err="1"/>
              <a:t>UserRepository</a:t>
            </a:r>
            <a:r>
              <a:rPr lang="it-IT" dirty="0"/>
              <a:t>)</a:t>
            </a:r>
          </a:p>
        </p:txBody>
      </p:sp>
      <p:pic>
        <p:nvPicPr>
          <p:cNvPr id="5" name="Immagine 4">
            <a:extLst>
              <a:ext uri="{FF2B5EF4-FFF2-40B4-BE49-F238E27FC236}">
                <a16:creationId xmlns:a16="http://schemas.microsoft.com/office/drawing/2014/main" id="{A298A4E2-B1E9-5B6E-1B36-2E6884AF3707}"/>
              </a:ext>
            </a:extLst>
          </p:cNvPr>
          <p:cNvPicPr>
            <a:picLocks noChangeAspect="1"/>
          </p:cNvPicPr>
          <p:nvPr/>
        </p:nvPicPr>
        <p:blipFill>
          <a:blip r:embed="rId3"/>
          <a:stretch>
            <a:fillRect/>
          </a:stretch>
        </p:blipFill>
        <p:spPr>
          <a:xfrm>
            <a:off x="1482606" y="1914525"/>
            <a:ext cx="9226788" cy="3658502"/>
          </a:xfrm>
          <a:prstGeom prst="rect">
            <a:avLst/>
          </a:prstGeom>
        </p:spPr>
      </p:pic>
    </p:spTree>
    <p:extLst>
      <p:ext uri="{BB962C8B-B14F-4D97-AF65-F5344CB8AC3E}">
        <p14:creationId xmlns:p14="http://schemas.microsoft.com/office/powerpoint/2010/main" val="1213176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9F804-D7F0-977E-AEFD-1D01FF78A78B}"/>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E15810D3-7CCB-4AF9-7C11-D3012A0774EE}"/>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9EFDE598-FFD1-A3CD-4DB3-0B5B05E061CB}"/>
              </a:ext>
            </a:extLst>
          </p:cNvPr>
          <p:cNvSpPr>
            <a:spLocks noGrp="1"/>
          </p:cNvSpPr>
          <p:nvPr>
            <p:ph type="title"/>
          </p:nvPr>
        </p:nvSpPr>
        <p:spPr>
          <a:xfrm>
            <a:off x="775868" y="958052"/>
            <a:ext cx="5981067" cy="578690"/>
          </a:xfrm>
        </p:spPr>
        <p:txBody>
          <a:bodyPr/>
          <a:lstStyle/>
          <a:p>
            <a:r>
              <a:rPr lang="it-IT" dirty="0"/>
              <a:t>Implementazione back-end (DTO 1)</a:t>
            </a:r>
          </a:p>
        </p:txBody>
      </p:sp>
      <p:sp>
        <p:nvSpPr>
          <p:cNvPr id="5" name="Segnaposto testo 2">
            <a:extLst>
              <a:ext uri="{FF2B5EF4-FFF2-40B4-BE49-F238E27FC236}">
                <a16:creationId xmlns:a16="http://schemas.microsoft.com/office/drawing/2014/main" id="{F647B7CA-F959-8EB1-66A2-58356ADCC939}"/>
              </a:ext>
            </a:extLst>
          </p:cNvPr>
          <p:cNvSpPr>
            <a:spLocks noGrp="1"/>
          </p:cNvSpPr>
          <p:nvPr>
            <p:ph type="body" sz="quarter" idx="13"/>
          </p:nvPr>
        </p:nvSpPr>
        <p:spPr>
          <a:xfrm>
            <a:off x="605052" y="1979504"/>
            <a:ext cx="10981895" cy="3988159"/>
          </a:xfrm>
        </p:spPr>
        <p:txBody>
          <a:bodyPr/>
          <a:lstStyle/>
          <a:p>
            <a:r>
              <a:rPr lang="it-IT" sz="1400" dirty="0"/>
              <a:t>Un DTO (Data Transfer Object) è un oggetto usato per trasportare dati tra il livello di servizio (in questo caso le API esposte al pubblico) e il livello di persistenza (un database). </a:t>
            </a:r>
          </a:p>
          <a:p>
            <a:r>
              <a:rPr lang="it-IT" sz="1400" dirty="0"/>
              <a:t>I DTO sono usati principalmente per:</a:t>
            </a:r>
          </a:p>
          <a:p>
            <a:pPr marL="350838" indent="-342900">
              <a:buFont typeface="+mj-lt"/>
              <a:buAutoNum type="arabicPeriod"/>
            </a:pPr>
            <a:r>
              <a:rPr lang="it-IT" sz="1400" dirty="0"/>
              <a:t>Evitare di esporre oggetti di dominio direttamente</a:t>
            </a:r>
          </a:p>
          <a:p>
            <a:pPr marL="350838" indent="-342900">
              <a:buFont typeface="+mj-lt"/>
              <a:buAutoNum type="arabicPeriod"/>
            </a:pPr>
            <a:r>
              <a:rPr lang="it-IT" sz="1400" dirty="0"/>
              <a:t>Sicurezza dei dati</a:t>
            </a:r>
          </a:p>
          <a:p>
            <a:pPr marL="350838" indent="-342900">
              <a:buFont typeface="+mj-lt"/>
              <a:buAutoNum type="arabicPeriod"/>
            </a:pPr>
            <a:r>
              <a:rPr lang="it-IT" sz="1400" dirty="0"/>
              <a:t>Ridurre il sovraccarico delle comunicazioni: i DTO consentono di inviare solo i dati necessari, riducendo la quantità di informazioni che viaggiano sulla rete.</a:t>
            </a:r>
          </a:p>
          <a:p>
            <a:pPr marL="350838" indent="-342900">
              <a:buFont typeface="+mj-lt"/>
              <a:buAutoNum type="arabicPeriod"/>
            </a:pPr>
            <a:r>
              <a:rPr lang="it-IT" sz="1400" dirty="0"/>
              <a:t>Separazione dei concetti</a:t>
            </a:r>
          </a:p>
          <a:p>
            <a:pPr marL="350838" indent="-342900">
              <a:buFont typeface="+mj-lt"/>
              <a:buAutoNum type="arabicPeriod"/>
            </a:pPr>
            <a:r>
              <a:rPr lang="it-IT" sz="1400" dirty="0"/>
              <a:t>Aggiornamenti/funzionalità future</a:t>
            </a:r>
          </a:p>
        </p:txBody>
      </p:sp>
    </p:spTree>
    <p:extLst>
      <p:ext uri="{BB962C8B-B14F-4D97-AF65-F5344CB8AC3E}">
        <p14:creationId xmlns:p14="http://schemas.microsoft.com/office/powerpoint/2010/main" val="3334398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6B32A-46AA-1C36-DC3B-DEB485DFE7C0}"/>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1A6A859E-179E-310B-1D6A-E9659FFC4D40}"/>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1115AAE6-C544-48F0-6670-2AE23A0041D0}"/>
              </a:ext>
            </a:extLst>
          </p:cNvPr>
          <p:cNvSpPr>
            <a:spLocks noGrp="1"/>
          </p:cNvSpPr>
          <p:nvPr>
            <p:ph type="title"/>
          </p:nvPr>
        </p:nvSpPr>
        <p:spPr>
          <a:xfrm>
            <a:off x="775868" y="958052"/>
            <a:ext cx="5981067" cy="578690"/>
          </a:xfrm>
        </p:spPr>
        <p:txBody>
          <a:bodyPr/>
          <a:lstStyle/>
          <a:p>
            <a:r>
              <a:rPr lang="it-IT" dirty="0"/>
              <a:t>Implementazione back-end (DTO 2)</a:t>
            </a:r>
          </a:p>
        </p:txBody>
      </p:sp>
      <p:pic>
        <p:nvPicPr>
          <p:cNvPr id="8" name="Immagine 7">
            <a:extLst>
              <a:ext uri="{FF2B5EF4-FFF2-40B4-BE49-F238E27FC236}">
                <a16:creationId xmlns:a16="http://schemas.microsoft.com/office/drawing/2014/main" id="{8C0DDF9C-F00B-E706-D008-FA3CB504C288}"/>
              </a:ext>
            </a:extLst>
          </p:cNvPr>
          <p:cNvPicPr>
            <a:picLocks noChangeAspect="1"/>
          </p:cNvPicPr>
          <p:nvPr/>
        </p:nvPicPr>
        <p:blipFill>
          <a:blip r:embed="rId2"/>
          <a:srcRect/>
          <a:stretch/>
        </p:blipFill>
        <p:spPr>
          <a:xfrm>
            <a:off x="666013" y="1536742"/>
            <a:ext cx="5657785" cy="2589892"/>
          </a:xfrm>
          <a:prstGeom prst="rect">
            <a:avLst/>
          </a:prstGeom>
          <a:ln>
            <a:solidFill>
              <a:schemeClr val="tx1"/>
            </a:solidFill>
          </a:ln>
        </p:spPr>
      </p:pic>
      <p:pic>
        <p:nvPicPr>
          <p:cNvPr id="10" name="Immagine 9">
            <a:extLst>
              <a:ext uri="{FF2B5EF4-FFF2-40B4-BE49-F238E27FC236}">
                <a16:creationId xmlns:a16="http://schemas.microsoft.com/office/drawing/2014/main" id="{FAD393F4-9B82-37A8-8C45-7592E32C7CB9}"/>
              </a:ext>
            </a:extLst>
          </p:cNvPr>
          <p:cNvPicPr>
            <a:picLocks noChangeAspect="1"/>
          </p:cNvPicPr>
          <p:nvPr/>
        </p:nvPicPr>
        <p:blipFill>
          <a:blip r:embed="rId3"/>
          <a:stretch>
            <a:fillRect/>
          </a:stretch>
        </p:blipFill>
        <p:spPr>
          <a:xfrm>
            <a:off x="7228573" y="3979975"/>
            <a:ext cx="4600575" cy="2409825"/>
          </a:xfrm>
          <a:prstGeom prst="rect">
            <a:avLst/>
          </a:prstGeom>
          <a:ln>
            <a:solidFill>
              <a:schemeClr val="tx1"/>
            </a:solidFill>
          </a:ln>
        </p:spPr>
      </p:pic>
    </p:spTree>
    <p:extLst>
      <p:ext uri="{BB962C8B-B14F-4D97-AF65-F5344CB8AC3E}">
        <p14:creationId xmlns:p14="http://schemas.microsoft.com/office/powerpoint/2010/main" val="4095034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8638F-B3FA-9D8C-C04A-1DFBF8B74593}"/>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A15C8283-FC88-25D7-0860-B9B388DD0D6C}"/>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FDB11882-D129-27A3-0273-D01CE522DB49}"/>
              </a:ext>
            </a:extLst>
          </p:cNvPr>
          <p:cNvSpPr>
            <a:spLocks noGrp="1"/>
          </p:cNvSpPr>
          <p:nvPr>
            <p:ph type="title"/>
          </p:nvPr>
        </p:nvSpPr>
        <p:spPr>
          <a:xfrm>
            <a:off x="775868" y="958052"/>
            <a:ext cx="7087972" cy="578690"/>
          </a:xfrm>
        </p:spPr>
        <p:txBody>
          <a:bodyPr/>
          <a:lstStyle/>
          <a:p>
            <a:r>
              <a:rPr lang="it-IT" dirty="0"/>
              <a:t>Implementazione back-end (Controller) 1</a:t>
            </a:r>
          </a:p>
        </p:txBody>
      </p:sp>
      <p:sp>
        <p:nvSpPr>
          <p:cNvPr id="5" name="Segnaposto testo 2">
            <a:extLst>
              <a:ext uri="{FF2B5EF4-FFF2-40B4-BE49-F238E27FC236}">
                <a16:creationId xmlns:a16="http://schemas.microsoft.com/office/drawing/2014/main" id="{CDDEA4A7-8DA1-C124-A151-B7B9AA69BF91}"/>
              </a:ext>
            </a:extLst>
          </p:cNvPr>
          <p:cNvSpPr>
            <a:spLocks noGrp="1"/>
          </p:cNvSpPr>
          <p:nvPr>
            <p:ph type="body" sz="quarter" idx="13"/>
          </p:nvPr>
        </p:nvSpPr>
        <p:spPr>
          <a:xfrm>
            <a:off x="775868" y="1536742"/>
            <a:ext cx="10981895" cy="2058096"/>
          </a:xfrm>
        </p:spPr>
        <p:txBody>
          <a:bodyPr/>
          <a:lstStyle/>
          <a:p>
            <a:pPr marL="293688" indent="-285750">
              <a:buFont typeface="Arial" panose="020B0604020202020204" pitchFamily="34" charset="0"/>
              <a:buChar char="•"/>
            </a:pPr>
            <a:r>
              <a:rPr lang="it-IT" sz="1600" dirty="0"/>
              <a:t>Gestisce le richieste HTTP (GET, POST, PUT, DELETE, PATCH), elabora le operazioni e restituisce risposte appropriate</a:t>
            </a:r>
          </a:p>
          <a:p>
            <a:pPr marL="293688" indent="-285750">
              <a:buFont typeface="Arial" panose="020B0604020202020204" pitchFamily="34" charset="0"/>
              <a:buChar char="•"/>
            </a:pPr>
            <a:r>
              <a:rPr lang="it-IT" sz="1600" dirty="0"/>
              <a:t>@RestController: Trasforma una classe Java in un controller RESTful in Spring Boot. È una versione specializzata di @Controller che include l'annotazione @ResponseBody, consentendo di restituire direttamente i dati nel corpo della risposta (es. JSON o XML), senza passare da una vista.</a:t>
            </a:r>
          </a:p>
        </p:txBody>
      </p:sp>
      <p:sp>
        <p:nvSpPr>
          <p:cNvPr id="6" name="CasellaDiTesto 5">
            <a:extLst>
              <a:ext uri="{FF2B5EF4-FFF2-40B4-BE49-F238E27FC236}">
                <a16:creationId xmlns:a16="http://schemas.microsoft.com/office/drawing/2014/main" id="{4ABA9DA7-3C6B-9C74-F601-4E4C53F3BD19}"/>
              </a:ext>
            </a:extLst>
          </p:cNvPr>
          <p:cNvSpPr txBox="1"/>
          <p:nvPr/>
        </p:nvSpPr>
        <p:spPr>
          <a:xfrm>
            <a:off x="775868" y="3687165"/>
            <a:ext cx="6097604" cy="2308324"/>
          </a:xfrm>
          <a:prstGeom prst="rect">
            <a:avLst/>
          </a:prstGeom>
          <a:noFill/>
        </p:spPr>
        <p:txBody>
          <a:bodyPr wrap="square">
            <a:spAutoFit/>
          </a:bodyPr>
          <a:lstStyle/>
          <a:p>
            <a:pPr marL="293688" indent="-285750">
              <a:buFont typeface="Arial" panose="020B0604020202020204" pitchFamily="34" charset="0"/>
              <a:buChar char="•"/>
            </a:pPr>
            <a:r>
              <a:rPr lang="it-IT" sz="1600" dirty="0">
                <a:latin typeface="Verdana" panose="020B0604030504040204" pitchFamily="34" charset="0"/>
                <a:ea typeface="Verdana" panose="020B0604030504040204" pitchFamily="34" charset="0"/>
              </a:rPr>
              <a:t>Sono stati realizzati i seguenti controller:</a:t>
            </a:r>
          </a:p>
          <a:p>
            <a:pPr marL="293688" indent="-285750">
              <a:buFont typeface="Arial" panose="020B0604020202020204" pitchFamily="34" charset="0"/>
              <a:buChar char="•"/>
            </a:pPr>
            <a:r>
              <a:rPr lang="it-IT" sz="1600" dirty="0" err="1">
                <a:latin typeface="Verdana" panose="020B0604030504040204" pitchFamily="34" charset="0"/>
                <a:ea typeface="Verdana" panose="020B0604030504040204" pitchFamily="34" charset="0"/>
              </a:rPr>
              <a:t>AuthController</a:t>
            </a:r>
            <a:endParaRPr lang="it-IT" sz="1600" dirty="0">
              <a:latin typeface="Verdana" panose="020B0604030504040204" pitchFamily="34" charset="0"/>
              <a:ea typeface="Verdana" panose="020B0604030504040204" pitchFamily="34" charset="0"/>
            </a:endParaRPr>
          </a:p>
          <a:p>
            <a:pPr marL="293688" indent="-285750">
              <a:buFont typeface="Arial" panose="020B0604020202020204" pitchFamily="34" charset="0"/>
              <a:buChar char="•"/>
            </a:pPr>
            <a:r>
              <a:rPr lang="it-IT" sz="1600" dirty="0" err="1">
                <a:latin typeface="Verdana" panose="020B0604030504040204" pitchFamily="34" charset="0"/>
                <a:ea typeface="Verdana" panose="020B0604030504040204" pitchFamily="34" charset="0"/>
              </a:rPr>
              <a:t>CartController</a:t>
            </a:r>
            <a:endParaRPr lang="it-IT" sz="1600" dirty="0">
              <a:latin typeface="Verdana" panose="020B0604030504040204" pitchFamily="34" charset="0"/>
              <a:ea typeface="Verdana" panose="020B0604030504040204" pitchFamily="34" charset="0"/>
            </a:endParaRPr>
          </a:p>
          <a:p>
            <a:pPr marL="293688" indent="-285750">
              <a:buFont typeface="Arial" panose="020B0604020202020204" pitchFamily="34" charset="0"/>
              <a:buChar char="•"/>
            </a:pPr>
            <a:r>
              <a:rPr lang="it-IT" sz="1600" dirty="0" err="1">
                <a:latin typeface="Verdana" panose="020B0604030504040204" pitchFamily="34" charset="0"/>
                <a:ea typeface="Verdana" panose="020B0604030504040204" pitchFamily="34" charset="0"/>
              </a:rPr>
              <a:t>ImageController</a:t>
            </a:r>
            <a:endParaRPr lang="it-IT" sz="1600" dirty="0">
              <a:latin typeface="Verdana" panose="020B0604030504040204" pitchFamily="34" charset="0"/>
              <a:ea typeface="Verdana" panose="020B0604030504040204" pitchFamily="34" charset="0"/>
            </a:endParaRPr>
          </a:p>
          <a:p>
            <a:pPr marL="293688" indent="-285750">
              <a:buFont typeface="Arial" panose="020B0604020202020204" pitchFamily="34" charset="0"/>
              <a:buChar char="•"/>
            </a:pPr>
            <a:r>
              <a:rPr lang="it-IT" sz="1600" dirty="0" err="1">
                <a:latin typeface="Verdana" panose="020B0604030504040204" pitchFamily="34" charset="0"/>
                <a:ea typeface="Verdana" panose="020B0604030504040204" pitchFamily="34" charset="0"/>
              </a:rPr>
              <a:t>ShopableImageController</a:t>
            </a:r>
            <a:endParaRPr lang="it-IT" sz="1600" dirty="0">
              <a:latin typeface="Verdana" panose="020B0604030504040204" pitchFamily="34" charset="0"/>
              <a:ea typeface="Verdana" panose="020B0604030504040204" pitchFamily="34" charset="0"/>
            </a:endParaRPr>
          </a:p>
          <a:p>
            <a:pPr marL="293688" indent="-285750">
              <a:buFont typeface="Arial" panose="020B0604020202020204" pitchFamily="34" charset="0"/>
              <a:buChar char="•"/>
            </a:pPr>
            <a:r>
              <a:rPr lang="it-IT" sz="1600" dirty="0" err="1">
                <a:latin typeface="Verdana" panose="020B0604030504040204" pitchFamily="34" charset="0"/>
                <a:ea typeface="Verdana" panose="020B0604030504040204" pitchFamily="34" charset="0"/>
              </a:rPr>
              <a:t>ShopController</a:t>
            </a:r>
            <a:endParaRPr lang="it-IT" sz="1600" dirty="0">
              <a:latin typeface="Verdana" panose="020B0604030504040204" pitchFamily="34" charset="0"/>
              <a:ea typeface="Verdana" panose="020B0604030504040204" pitchFamily="34" charset="0"/>
            </a:endParaRPr>
          </a:p>
          <a:p>
            <a:pPr marL="293688" indent="-285750">
              <a:buFont typeface="Arial" panose="020B0604020202020204" pitchFamily="34" charset="0"/>
              <a:buChar char="•"/>
            </a:pPr>
            <a:r>
              <a:rPr lang="it-IT" sz="1600" dirty="0" err="1">
                <a:latin typeface="Verdana" panose="020B0604030504040204" pitchFamily="34" charset="0"/>
                <a:ea typeface="Verdana" panose="020B0604030504040204" pitchFamily="34" charset="0"/>
              </a:rPr>
              <a:t>ThumbnailController</a:t>
            </a:r>
            <a:endParaRPr lang="it-IT" sz="1600" dirty="0">
              <a:latin typeface="Verdana" panose="020B0604030504040204" pitchFamily="34" charset="0"/>
              <a:ea typeface="Verdana" panose="020B0604030504040204" pitchFamily="34" charset="0"/>
            </a:endParaRPr>
          </a:p>
          <a:p>
            <a:pPr marL="293688" indent="-285750">
              <a:buFont typeface="Arial" panose="020B0604020202020204" pitchFamily="34" charset="0"/>
              <a:buChar char="•"/>
            </a:pPr>
            <a:r>
              <a:rPr lang="it-IT" sz="1600" dirty="0" err="1">
                <a:latin typeface="Verdana" panose="020B0604030504040204" pitchFamily="34" charset="0"/>
                <a:ea typeface="Verdana" panose="020B0604030504040204" pitchFamily="34" charset="0"/>
              </a:rPr>
              <a:t>UserController</a:t>
            </a:r>
            <a:endParaRPr lang="it-IT" sz="1600" dirty="0">
              <a:latin typeface="Verdana" panose="020B0604030504040204" pitchFamily="34" charset="0"/>
              <a:ea typeface="Verdana" panose="020B0604030504040204" pitchFamily="34" charset="0"/>
            </a:endParaRPr>
          </a:p>
          <a:p>
            <a:pPr marL="293688" indent="-285750">
              <a:buFont typeface="Arial" panose="020B0604020202020204" pitchFamily="34" charset="0"/>
              <a:buChar char="•"/>
            </a:pPr>
            <a:r>
              <a:rPr lang="it-IT" sz="1600" dirty="0" err="1">
                <a:latin typeface="Verdana" panose="020B0604030504040204" pitchFamily="34" charset="0"/>
                <a:ea typeface="Verdana" panose="020B0604030504040204" pitchFamily="34" charset="0"/>
              </a:rPr>
              <a:t>WorkController</a:t>
            </a:r>
            <a:endParaRPr lang="it-IT"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33014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214DA-A9D1-970B-718A-C1AFD614A6F8}"/>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0DAD9D3F-7C6A-A5EE-581C-93EA6F61FCA1}"/>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172E085A-9C17-6ADB-5747-B9B1A90CBF37}"/>
              </a:ext>
            </a:extLst>
          </p:cNvPr>
          <p:cNvSpPr>
            <a:spLocks noGrp="1"/>
          </p:cNvSpPr>
          <p:nvPr>
            <p:ph type="title"/>
          </p:nvPr>
        </p:nvSpPr>
        <p:spPr>
          <a:xfrm>
            <a:off x="2017527" y="249669"/>
            <a:ext cx="7087972" cy="578690"/>
          </a:xfrm>
        </p:spPr>
        <p:txBody>
          <a:bodyPr/>
          <a:lstStyle/>
          <a:p>
            <a:r>
              <a:rPr lang="it-IT" dirty="0"/>
              <a:t>Implementazione back-end (Controller) 2</a:t>
            </a:r>
          </a:p>
        </p:txBody>
      </p:sp>
      <p:pic>
        <p:nvPicPr>
          <p:cNvPr id="9" name="Immagine 8">
            <a:extLst>
              <a:ext uri="{FF2B5EF4-FFF2-40B4-BE49-F238E27FC236}">
                <a16:creationId xmlns:a16="http://schemas.microsoft.com/office/drawing/2014/main" id="{C538E3B2-34EA-0136-ADD7-643F8ED3CBB0}"/>
              </a:ext>
            </a:extLst>
          </p:cNvPr>
          <p:cNvPicPr>
            <a:picLocks noChangeAspect="1"/>
          </p:cNvPicPr>
          <p:nvPr/>
        </p:nvPicPr>
        <p:blipFill>
          <a:blip r:embed="rId3"/>
          <a:stretch>
            <a:fillRect/>
          </a:stretch>
        </p:blipFill>
        <p:spPr>
          <a:xfrm>
            <a:off x="2925273" y="998631"/>
            <a:ext cx="6341453" cy="5438676"/>
          </a:xfrm>
          <a:prstGeom prst="rect">
            <a:avLst/>
          </a:prstGeom>
        </p:spPr>
      </p:pic>
    </p:spTree>
    <p:extLst>
      <p:ext uri="{BB962C8B-B14F-4D97-AF65-F5344CB8AC3E}">
        <p14:creationId xmlns:p14="http://schemas.microsoft.com/office/powerpoint/2010/main" val="3577685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2F800-1F44-F12E-573F-978E222D20BB}"/>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085EE9FD-F92B-BA92-ABAE-760603947C4D}"/>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DA31F24F-133E-5A38-D3C9-7B6715BCA8A2}"/>
              </a:ext>
            </a:extLst>
          </p:cNvPr>
          <p:cNvSpPr>
            <a:spLocks noGrp="1"/>
          </p:cNvSpPr>
          <p:nvPr>
            <p:ph type="title"/>
          </p:nvPr>
        </p:nvSpPr>
        <p:spPr>
          <a:xfrm>
            <a:off x="775867" y="958052"/>
            <a:ext cx="7386355" cy="578690"/>
          </a:xfrm>
        </p:spPr>
        <p:txBody>
          <a:bodyPr/>
          <a:lstStyle/>
          <a:p>
            <a:r>
              <a:rPr lang="it-IT" dirty="0"/>
              <a:t>Implementazione back-end (API Security) 1</a:t>
            </a:r>
          </a:p>
        </p:txBody>
      </p:sp>
      <p:pic>
        <p:nvPicPr>
          <p:cNvPr id="3" name="Immagine 2" descr="spring-boot-login-example-jwt-mysql-flow">
            <a:extLst>
              <a:ext uri="{FF2B5EF4-FFF2-40B4-BE49-F238E27FC236}">
                <a16:creationId xmlns:a16="http://schemas.microsoft.com/office/drawing/2014/main" id="{B0F83292-DD71-B85B-A952-C8F00AF599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2013" y="1397741"/>
            <a:ext cx="7087973" cy="5003059"/>
          </a:xfrm>
          <a:prstGeom prst="rect">
            <a:avLst/>
          </a:prstGeom>
          <a:noFill/>
          <a:ln>
            <a:noFill/>
          </a:ln>
        </p:spPr>
      </p:pic>
    </p:spTree>
    <p:extLst>
      <p:ext uri="{BB962C8B-B14F-4D97-AF65-F5344CB8AC3E}">
        <p14:creationId xmlns:p14="http://schemas.microsoft.com/office/powerpoint/2010/main" val="3096181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C730B-B3E3-AB6C-6CFC-F21642A58F7F}"/>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FF1A1A71-A9F8-B991-6A51-A9160C5FBD8E}"/>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3CBB6CB2-106C-1F3C-E246-3264A2CAEEDC}"/>
              </a:ext>
            </a:extLst>
          </p:cNvPr>
          <p:cNvSpPr>
            <a:spLocks noGrp="1"/>
          </p:cNvSpPr>
          <p:nvPr>
            <p:ph type="title"/>
          </p:nvPr>
        </p:nvSpPr>
        <p:spPr>
          <a:xfrm>
            <a:off x="775867" y="958052"/>
            <a:ext cx="7463357" cy="578690"/>
          </a:xfrm>
        </p:spPr>
        <p:txBody>
          <a:bodyPr/>
          <a:lstStyle/>
          <a:p>
            <a:r>
              <a:rPr lang="it-IT" dirty="0"/>
              <a:t>Implementazione back-end (API Security) 2</a:t>
            </a:r>
          </a:p>
        </p:txBody>
      </p:sp>
      <p:pic>
        <p:nvPicPr>
          <p:cNvPr id="5" name="Immagine 4" descr="spring-boot-login-example-jwt-spring-security-architecture">
            <a:extLst>
              <a:ext uri="{FF2B5EF4-FFF2-40B4-BE49-F238E27FC236}">
                <a16:creationId xmlns:a16="http://schemas.microsoft.com/office/drawing/2014/main" id="{B7DB7E16-A0C4-000B-AD09-93E05CDE1D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6346" y="1536742"/>
            <a:ext cx="7139308" cy="4895589"/>
          </a:xfrm>
          <a:prstGeom prst="rect">
            <a:avLst/>
          </a:prstGeom>
          <a:noFill/>
          <a:ln>
            <a:noFill/>
          </a:ln>
        </p:spPr>
      </p:pic>
    </p:spTree>
    <p:extLst>
      <p:ext uri="{BB962C8B-B14F-4D97-AF65-F5344CB8AC3E}">
        <p14:creationId xmlns:p14="http://schemas.microsoft.com/office/powerpoint/2010/main" val="2296902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8A37C-443B-22D2-E573-BF233B6880CE}"/>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DA0265CB-D7A4-29D6-C1B3-2CFF4968F8CF}"/>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F48237DF-5E5D-7394-B4CF-79FF4398A2FD}"/>
              </a:ext>
            </a:extLst>
          </p:cNvPr>
          <p:cNvSpPr>
            <a:spLocks noGrp="1"/>
          </p:cNvSpPr>
          <p:nvPr>
            <p:ph type="title"/>
          </p:nvPr>
        </p:nvSpPr>
        <p:spPr>
          <a:xfrm>
            <a:off x="775867" y="958052"/>
            <a:ext cx="7463357" cy="578690"/>
          </a:xfrm>
        </p:spPr>
        <p:txBody>
          <a:bodyPr/>
          <a:lstStyle/>
          <a:p>
            <a:r>
              <a:rPr lang="it-IT" dirty="0"/>
              <a:t>Implementazione back-end (API Security) 3</a:t>
            </a:r>
          </a:p>
        </p:txBody>
      </p:sp>
      <p:pic>
        <p:nvPicPr>
          <p:cNvPr id="6" name="Immagine 5">
            <a:extLst>
              <a:ext uri="{FF2B5EF4-FFF2-40B4-BE49-F238E27FC236}">
                <a16:creationId xmlns:a16="http://schemas.microsoft.com/office/drawing/2014/main" id="{98950C98-B2C7-75A2-757C-BC42B7ADF703}"/>
              </a:ext>
            </a:extLst>
          </p:cNvPr>
          <p:cNvPicPr>
            <a:picLocks noChangeAspect="1"/>
          </p:cNvPicPr>
          <p:nvPr/>
        </p:nvPicPr>
        <p:blipFill>
          <a:blip r:embed="rId2"/>
          <a:stretch>
            <a:fillRect/>
          </a:stretch>
        </p:blipFill>
        <p:spPr>
          <a:xfrm>
            <a:off x="1546007" y="1390800"/>
            <a:ext cx="8753475" cy="5019675"/>
          </a:xfrm>
          <a:prstGeom prst="rect">
            <a:avLst/>
          </a:prstGeom>
        </p:spPr>
      </p:pic>
    </p:spTree>
    <p:extLst>
      <p:ext uri="{BB962C8B-B14F-4D97-AF65-F5344CB8AC3E}">
        <p14:creationId xmlns:p14="http://schemas.microsoft.com/office/powerpoint/2010/main" val="203063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66143-064C-1BBB-C97F-61B0C8A4C8A2}"/>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57B8D3D5-45F2-DD04-DF87-BF03E10030AD}"/>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3" name="Segnaposto testo 2">
            <a:extLst>
              <a:ext uri="{FF2B5EF4-FFF2-40B4-BE49-F238E27FC236}">
                <a16:creationId xmlns:a16="http://schemas.microsoft.com/office/drawing/2014/main" id="{9EDDF28B-9352-AD41-CA64-B79EEEAF7843}"/>
              </a:ext>
            </a:extLst>
          </p:cNvPr>
          <p:cNvSpPr>
            <a:spLocks noGrp="1"/>
          </p:cNvSpPr>
          <p:nvPr>
            <p:ph type="body" sz="quarter" idx="13"/>
          </p:nvPr>
        </p:nvSpPr>
        <p:spPr>
          <a:xfrm>
            <a:off x="775868" y="2335639"/>
            <a:ext cx="10981895" cy="2727250"/>
          </a:xfrm>
        </p:spPr>
        <p:txBody>
          <a:bodyPr/>
          <a:lstStyle/>
          <a:p>
            <a:pPr marL="293688" indent="-285750">
              <a:buFont typeface="Arial" panose="020B0604020202020204" pitchFamily="34" charset="0"/>
              <a:buChar char="•"/>
            </a:pPr>
            <a:r>
              <a:rPr lang="it-IT" dirty="0"/>
              <a:t>Il progetto nasce da una richiesta di un fotografo per condividere cartelle del NAS in modo selettivo e sicuro.</a:t>
            </a:r>
          </a:p>
          <a:p>
            <a:pPr marL="293688" indent="-285750">
              <a:buFont typeface="Arial" panose="020B0604020202020204" pitchFamily="34" charset="0"/>
              <a:buChar char="•"/>
            </a:pPr>
            <a:r>
              <a:rPr lang="it-IT" dirty="0"/>
              <a:t>Prime soluzioni valutate:</a:t>
            </a:r>
          </a:p>
          <a:p>
            <a:pPr marL="971516" lvl="1" indent="-285750">
              <a:buFont typeface="Arial" panose="020B0604020202020204" pitchFamily="34" charset="0"/>
              <a:buChar char="•"/>
            </a:pPr>
            <a:r>
              <a:rPr lang="it-IT" dirty="0"/>
              <a:t>Utilizzo dell'app del produttore del NAS che consente l'accesso ai file e la gestione dei permessi. Scartata per la necessità di condividere la libreria del NAS tramite app e la difficoltà di uso da parte dei clienti</a:t>
            </a:r>
          </a:p>
          <a:p>
            <a:pPr marL="971516" lvl="1" indent="-285750">
              <a:buFont typeface="Arial" panose="020B0604020202020204" pitchFamily="34" charset="0"/>
              <a:buChar char="•"/>
            </a:pPr>
            <a:r>
              <a:rPr lang="it-IT" dirty="0"/>
              <a:t>Utilizzo di piattaforme come </a:t>
            </a:r>
            <a:r>
              <a:rPr lang="it-IT" dirty="0" err="1"/>
              <a:t>WeTransfer</a:t>
            </a:r>
            <a:r>
              <a:rPr lang="it-IT" dirty="0"/>
              <a:t>, soluzione scomoda e temporanea per la condivisione dei file.</a:t>
            </a:r>
          </a:p>
        </p:txBody>
      </p:sp>
      <p:sp>
        <p:nvSpPr>
          <p:cNvPr id="4" name="Titolo 3">
            <a:extLst>
              <a:ext uri="{FF2B5EF4-FFF2-40B4-BE49-F238E27FC236}">
                <a16:creationId xmlns:a16="http://schemas.microsoft.com/office/drawing/2014/main" id="{8052DA5E-DFE5-E540-52EB-5B8730B5DF42}"/>
              </a:ext>
            </a:extLst>
          </p:cNvPr>
          <p:cNvSpPr>
            <a:spLocks noGrp="1"/>
          </p:cNvSpPr>
          <p:nvPr>
            <p:ph type="title"/>
          </p:nvPr>
        </p:nvSpPr>
        <p:spPr>
          <a:xfrm>
            <a:off x="775869" y="958052"/>
            <a:ext cx="2550655" cy="578690"/>
          </a:xfrm>
        </p:spPr>
        <p:txBody>
          <a:bodyPr/>
          <a:lstStyle/>
          <a:p>
            <a:r>
              <a:rPr lang="it-IT" dirty="0"/>
              <a:t>Introduzione</a:t>
            </a:r>
          </a:p>
        </p:txBody>
      </p:sp>
    </p:spTree>
    <p:extLst>
      <p:ext uri="{BB962C8B-B14F-4D97-AF65-F5344CB8AC3E}">
        <p14:creationId xmlns:p14="http://schemas.microsoft.com/office/powerpoint/2010/main" val="1373041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F0D46-ED19-A22A-D997-8726444D1D92}"/>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6CFEA7AB-2E75-D1DF-83A8-8716B02D42C9}"/>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FD545E07-BCFD-7FCA-3E4B-8EFDE20D8F1F}"/>
              </a:ext>
            </a:extLst>
          </p:cNvPr>
          <p:cNvSpPr>
            <a:spLocks noGrp="1"/>
          </p:cNvSpPr>
          <p:nvPr>
            <p:ph type="title"/>
          </p:nvPr>
        </p:nvSpPr>
        <p:spPr>
          <a:xfrm>
            <a:off x="775867" y="958052"/>
            <a:ext cx="9994801" cy="578690"/>
          </a:xfrm>
        </p:spPr>
        <p:txBody>
          <a:bodyPr/>
          <a:lstStyle/>
          <a:p>
            <a:r>
              <a:rPr lang="it-IT" dirty="0"/>
              <a:t>Implementazione back-end (Gestione copyright immagini - 1)</a:t>
            </a:r>
          </a:p>
        </p:txBody>
      </p:sp>
      <p:sp>
        <p:nvSpPr>
          <p:cNvPr id="5" name="Segnaposto testo 2">
            <a:extLst>
              <a:ext uri="{FF2B5EF4-FFF2-40B4-BE49-F238E27FC236}">
                <a16:creationId xmlns:a16="http://schemas.microsoft.com/office/drawing/2014/main" id="{0DA8E940-2F55-AD09-0745-D3A8F1753E80}"/>
              </a:ext>
            </a:extLst>
          </p:cNvPr>
          <p:cNvSpPr>
            <a:spLocks noGrp="1"/>
          </p:cNvSpPr>
          <p:nvPr>
            <p:ph type="body" sz="quarter" idx="13"/>
          </p:nvPr>
        </p:nvSpPr>
        <p:spPr>
          <a:xfrm>
            <a:off x="775868" y="1808400"/>
            <a:ext cx="10981895" cy="4091548"/>
          </a:xfrm>
        </p:spPr>
        <p:txBody>
          <a:bodyPr/>
          <a:lstStyle/>
          <a:p>
            <a:pPr marL="293688" indent="-285750">
              <a:buFont typeface="Arial" panose="020B0604020202020204" pitchFamily="34" charset="0"/>
              <a:buChar char="•"/>
            </a:pPr>
            <a:r>
              <a:rPr lang="it-IT" sz="1600" dirty="0"/>
              <a:t>Requisiti fondamentali:</a:t>
            </a:r>
          </a:p>
          <a:p>
            <a:pPr marL="971516" lvl="1" indent="-285750">
              <a:buFont typeface="Arial" panose="020B0604020202020204" pitchFamily="34" charset="0"/>
              <a:buChar char="•"/>
            </a:pPr>
            <a:r>
              <a:rPr lang="it-IT" sz="1600" dirty="0"/>
              <a:t>Visualizzazione di immagini protette per utenti autorizzati</a:t>
            </a:r>
          </a:p>
          <a:p>
            <a:pPr marL="971516" lvl="1" indent="-285750">
              <a:buFont typeface="Arial" panose="020B0604020202020204" pitchFamily="34" charset="0"/>
              <a:buChar char="•"/>
            </a:pPr>
            <a:r>
              <a:rPr lang="it-IT" sz="1600" dirty="0"/>
              <a:t>Prevenzione dell'uso non autorizzato attraverso watermark</a:t>
            </a:r>
          </a:p>
          <a:p>
            <a:pPr marL="971516" lvl="1" indent="-285750">
              <a:buFont typeface="Arial" panose="020B0604020202020204" pitchFamily="34" charset="0"/>
              <a:buChar char="•"/>
            </a:pPr>
            <a:r>
              <a:rPr lang="it-IT" sz="1600" dirty="0"/>
              <a:t>Creazione di Thumbnail: versioni ridotte (30%) delle immagini, generate per ridurre consumo di banda e spazio, con l’applicazione di watermark visibile per disincentivare usi illeciti.</a:t>
            </a:r>
          </a:p>
          <a:p>
            <a:pPr marL="971516" lvl="1" indent="-285750">
              <a:buFont typeface="Arial" panose="020B0604020202020204" pitchFamily="34" charset="0"/>
              <a:buChar char="•"/>
            </a:pPr>
            <a:r>
              <a:rPr lang="it-IT" sz="1600" dirty="0"/>
              <a:t>Applicazione del watermark lato back-end per immagini a risoluzione standard applicato </a:t>
            </a:r>
            <a:r>
              <a:rPr lang="it-IT" sz="1600" b="1" dirty="0"/>
              <a:t>dinamicamente a Runtime</a:t>
            </a:r>
            <a:r>
              <a:rPr lang="it-IT" sz="1600" dirty="0"/>
              <a:t> senza modificare l’originale, mantenendo la qualità e l’integrità.</a:t>
            </a:r>
          </a:p>
          <a:p>
            <a:pPr marL="971516" lvl="1" indent="-285750">
              <a:buFont typeface="Arial" panose="020B0604020202020204" pitchFamily="34" charset="0"/>
              <a:buChar char="•"/>
            </a:pPr>
            <a:endParaRPr lang="it-IT" sz="1600" dirty="0"/>
          </a:p>
          <a:p>
            <a:pPr>
              <a:buFont typeface="Arial" panose="020B0604020202020204" pitchFamily="34" charset="0"/>
              <a:buChar char="•"/>
            </a:pPr>
            <a:r>
              <a:rPr lang="it-IT" sz="1600" dirty="0"/>
              <a:t>Vantaggi del sistema:</a:t>
            </a:r>
          </a:p>
          <a:p>
            <a:pPr lvl="1">
              <a:buFont typeface="Arial" panose="020B0604020202020204" pitchFamily="34" charset="0"/>
              <a:buChar char="•"/>
            </a:pPr>
            <a:r>
              <a:rPr lang="it-IT" sz="1600" b="1" dirty="0"/>
              <a:t>Protezione del copyright:</a:t>
            </a:r>
            <a:r>
              <a:rPr lang="it-IT" sz="1600" dirty="0"/>
              <a:t> Watermark applicato su tutte le immagini visualizzate.</a:t>
            </a:r>
          </a:p>
          <a:p>
            <a:pPr lvl="1">
              <a:buFont typeface="Arial" panose="020B0604020202020204" pitchFamily="34" charset="0"/>
              <a:buChar char="•"/>
            </a:pPr>
            <a:r>
              <a:rPr lang="it-IT" sz="1600" b="1" dirty="0"/>
              <a:t>Conservazione dell'originale:</a:t>
            </a:r>
            <a:r>
              <a:rPr lang="it-IT" sz="1600" dirty="0"/>
              <a:t> L'immagine senza watermark rimane disponibile per usi legittimi.</a:t>
            </a:r>
          </a:p>
          <a:p>
            <a:pPr marL="1428692" lvl="2" indent="-285750">
              <a:buFont typeface="Arial" panose="020B0604020202020204" pitchFamily="34" charset="0"/>
              <a:buChar char="•"/>
            </a:pPr>
            <a:endParaRPr lang="it-IT" sz="1600" dirty="0"/>
          </a:p>
          <a:p>
            <a:pPr marL="1428692" lvl="2" indent="-285750">
              <a:buFont typeface="Arial" panose="020B0604020202020204" pitchFamily="34" charset="0"/>
              <a:buChar char="•"/>
            </a:pPr>
            <a:endParaRPr lang="it-IT" sz="1600" dirty="0"/>
          </a:p>
        </p:txBody>
      </p:sp>
    </p:spTree>
    <p:extLst>
      <p:ext uri="{BB962C8B-B14F-4D97-AF65-F5344CB8AC3E}">
        <p14:creationId xmlns:p14="http://schemas.microsoft.com/office/powerpoint/2010/main" val="224267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FD5B5-B0D7-8717-321B-FEAB7BD8648F}"/>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898E0049-2DE2-18B4-68A1-A8D94DCB9EF0}"/>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704CED56-8731-F6BC-7CE1-1F4D4C18832E}"/>
              </a:ext>
            </a:extLst>
          </p:cNvPr>
          <p:cNvSpPr>
            <a:spLocks noGrp="1"/>
          </p:cNvSpPr>
          <p:nvPr>
            <p:ph type="title"/>
          </p:nvPr>
        </p:nvSpPr>
        <p:spPr>
          <a:xfrm>
            <a:off x="775867" y="958052"/>
            <a:ext cx="10120335" cy="578690"/>
          </a:xfrm>
        </p:spPr>
        <p:txBody>
          <a:bodyPr/>
          <a:lstStyle/>
          <a:p>
            <a:r>
              <a:rPr lang="it-IT" dirty="0"/>
              <a:t>Implementazione back-end (Gestione copyright immagini - 2)</a:t>
            </a:r>
          </a:p>
        </p:txBody>
      </p:sp>
      <p:pic>
        <p:nvPicPr>
          <p:cNvPr id="5" name="Immagine 4">
            <a:extLst>
              <a:ext uri="{FF2B5EF4-FFF2-40B4-BE49-F238E27FC236}">
                <a16:creationId xmlns:a16="http://schemas.microsoft.com/office/drawing/2014/main" id="{A6D8929D-083F-CC0C-74E8-D2F21B1F095E}"/>
              </a:ext>
            </a:extLst>
          </p:cNvPr>
          <p:cNvPicPr>
            <a:picLocks noChangeAspect="1"/>
          </p:cNvPicPr>
          <p:nvPr/>
        </p:nvPicPr>
        <p:blipFill>
          <a:blip r:embed="rId2"/>
          <a:stretch>
            <a:fillRect/>
          </a:stretch>
        </p:blipFill>
        <p:spPr>
          <a:xfrm>
            <a:off x="2110589" y="1381575"/>
            <a:ext cx="8124825" cy="5095875"/>
          </a:xfrm>
          <a:prstGeom prst="rect">
            <a:avLst/>
          </a:prstGeom>
        </p:spPr>
      </p:pic>
    </p:spTree>
    <p:extLst>
      <p:ext uri="{BB962C8B-B14F-4D97-AF65-F5344CB8AC3E}">
        <p14:creationId xmlns:p14="http://schemas.microsoft.com/office/powerpoint/2010/main" val="3543592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30642-6243-C3ED-AFD2-3275EE8A8055}"/>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EF8D62E9-A408-C604-14B6-6E3462E3F238}"/>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70B3F940-5104-B98E-21A5-A330B6071BC7}"/>
              </a:ext>
            </a:extLst>
          </p:cNvPr>
          <p:cNvSpPr>
            <a:spLocks noGrp="1"/>
          </p:cNvSpPr>
          <p:nvPr>
            <p:ph type="title"/>
          </p:nvPr>
        </p:nvSpPr>
        <p:spPr>
          <a:xfrm>
            <a:off x="775867" y="958052"/>
            <a:ext cx="10120335" cy="578690"/>
          </a:xfrm>
        </p:spPr>
        <p:txBody>
          <a:bodyPr/>
          <a:lstStyle/>
          <a:p>
            <a:r>
              <a:rPr lang="it-IT" dirty="0"/>
              <a:t>Implementazione back-end (Gestione copyright immagini - 3)</a:t>
            </a:r>
          </a:p>
        </p:txBody>
      </p:sp>
      <p:pic>
        <p:nvPicPr>
          <p:cNvPr id="8" name="Immagine 7">
            <a:extLst>
              <a:ext uri="{FF2B5EF4-FFF2-40B4-BE49-F238E27FC236}">
                <a16:creationId xmlns:a16="http://schemas.microsoft.com/office/drawing/2014/main" id="{EEAA9C41-4419-6D86-AE11-5E4D10669B56}"/>
              </a:ext>
            </a:extLst>
          </p:cNvPr>
          <p:cNvPicPr>
            <a:picLocks noChangeAspect="1"/>
          </p:cNvPicPr>
          <p:nvPr/>
        </p:nvPicPr>
        <p:blipFill>
          <a:blip r:embed="rId2"/>
          <a:stretch>
            <a:fillRect/>
          </a:stretch>
        </p:blipFill>
        <p:spPr>
          <a:xfrm>
            <a:off x="2314848" y="1688030"/>
            <a:ext cx="7562303" cy="4414048"/>
          </a:xfrm>
          <a:prstGeom prst="rect">
            <a:avLst/>
          </a:prstGeom>
        </p:spPr>
      </p:pic>
    </p:spTree>
    <p:extLst>
      <p:ext uri="{BB962C8B-B14F-4D97-AF65-F5344CB8AC3E}">
        <p14:creationId xmlns:p14="http://schemas.microsoft.com/office/powerpoint/2010/main" val="1086904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F2B72-9B17-4852-10A7-7C87C6891E03}"/>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4F62D740-FB62-F827-5751-7034793BDB24}"/>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294DC899-C468-460F-2C2A-4F909C47FA23}"/>
              </a:ext>
            </a:extLst>
          </p:cNvPr>
          <p:cNvSpPr>
            <a:spLocks noGrp="1"/>
          </p:cNvSpPr>
          <p:nvPr>
            <p:ph type="title"/>
          </p:nvPr>
        </p:nvSpPr>
        <p:spPr>
          <a:xfrm>
            <a:off x="775867" y="958052"/>
            <a:ext cx="10120335" cy="578690"/>
          </a:xfrm>
        </p:spPr>
        <p:txBody>
          <a:bodyPr/>
          <a:lstStyle/>
          <a:p>
            <a:r>
              <a:rPr lang="it-IT" dirty="0"/>
              <a:t>Implementazione back-end (Gestione copyright immagini - 4)</a:t>
            </a:r>
          </a:p>
        </p:txBody>
      </p:sp>
      <p:pic>
        <p:nvPicPr>
          <p:cNvPr id="5" name="Immagine 4">
            <a:extLst>
              <a:ext uri="{FF2B5EF4-FFF2-40B4-BE49-F238E27FC236}">
                <a16:creationId xmlns:a16="http://schemas.microsoft.com/office/drawing/2014/main" id="{E8287DCD-4E71-0E1F-2B82-C062F58BC0DB}"/>
              </a:ext>
            </a:extLst>
          </p:cNvPr>
          <p:cNvPicPr>
            <a:picLocks noChangeAspect="1"/>
          </p:cNvPicPr>
          <p:nvPr/>
        </p:nvPicPr>
        <p:blipFill>
          <a:blip r:embed="rId2"/>
          <a:stretch>
            <a:fillRect/>
          </a:stretch>
        </p:blipFill>
        <p:spPr>
          <a:xfrm>
            <a:off x="775867" y="1771935"/>
            <a:ext cx="4768285" cy="4128013"/>
          </a:xfrm>
          <a:prstGeom prst="rect">
            <a:avLst/>
          </a:prstGeom>
        </p:spPr>
      </p:pic>
      <p:pic>
        <p:nvPicPr>
          <p:cNvPr id="7" name="Immagine 6">
            <a:extLst>
              <a:ext uri="{FF2B5EF4-FFF2-40B4-BE49-F238E27FC236}">
                <a16:creationId xmlns:a16="http://schemas.microsoft.com/office/drawing/2014/main" id="{5F73EFA3-EC28-93A0-353E-3EB3ED624EEE}"/>
              </a:ext>
            </a:extLst>
          </p:cNvPr>
          <p:cNvPicPr>
            <a:picLocks noChangeAspect="1"/>
          </p:cNvPicPr>
          <p:nvPr/>
        </p:nvPicPr>
        <p:blipFill>
          <a:blip r:embed="rId3"/>
          <a:stretch>
            <a:fillRect/>
          </a:stretch>
        </p:blipFill>
        <p:spPr>
          <a:xfrm>
            <a:off x="8138912" y="2293477"/>
            <a:ext cx="3061688" cy="3084927"/>
          </a:xfrm>
          <a:prstGeom prst="rect">
            <a:avLst/>
          </a:prstGeom>
        </p:spPr>
      </p:pic>
      <p:sp>
        <p:nvSpPr>
          <p:cNvPr id="11" name="Segnaposto testo 2">
            <a:extLst>
              <a:ext uri="{FF2B5EF4-FFF2-40B4-BE49-F238E27FC236}">
                <a16:creationId xmlns:a16="http://schemas.microsoft.com/office/drawing/2014/main" id="{C87593D2-C08D-4238-24E9-4A43F31FD7AE}"/>
              </a:ext>
            </a:extLst>
          </p:cNvPr>
          <p:cNvSpPr>
            <a:spLocks noGrp="1"/>
          </p:cNvSpPr>
          <p:nvPr>
            <p:ph type="body" sz="quarter" idx="13"/>
          </p:nvPr>
        </p:nvSpPr>
        <p:spPr>
          <a:xfrm>
            <a:off x="775867" y="6022757"/>
            <a:ext cx="10981895" cy="462013"/>
          </a:xfrm>
        </p:spPr>
        <p:txBody>
          <a:bodyPr/>
          <a:lstStyle/>
          <a:p>
            <a:r>
              <a:rPr lang="it-IT" sz="1600" dirty="0"/>
              <a:t>	2048x1773							527x531</a:t>
            </a:r>
          </a:p>
        </p:txBody>
      </p:sp>
      <p:sp>
        <p:nvSpPr>
          <p:cNvPr id="13" name="Freccia a destra 12">
            <a:extLst>
              <a:ext uri="{FF2B5EF4-FFF2-40B4-BE49-F238E27FC236}">
                <a16:creationId xmlns:a16="http://schemas.microsoft.com/office/drawing/2014/main" id="{30BC7507-E2B0-4455-0F42-D3D0E2D5111F}"/>
              </a:ext>
            </a:extLst>
          </p:cNvPr>
          <p:cNvSpPr/>
          <p:nvPr/>
        </p:nvSpPr>
        <p:spPr>
          <a:xfrm>
            <a:off x="5736657" y="3429000"/>
            <a:ext cx="2079057" cy="578690"/>
          </a:xfrm>
          <a:prstGeom prst="rightArrow">
            <a:avLst/>
          </a:prstGeom>
          <a:solidFill>
            <a:srgbClr val="004C7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638681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7F701-BF51-8302-1921-852ED330A03E}"/>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4194D359-09CE-B123-4BB8-8C5D4CC8E1A2}"/>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A60976C8-0B3E-578F-577F-C936E889798F}"/>
              </a:ext>
            </a:extLst>
          </p:cNvPr>
          <p:cNvSpPr>
            <a:spLocks noGrp="1"/>
          </p:cNvSpPr>
          <p:nvPr>
            <p:ph type="title"/>
          </p:nvPr>
        </p:nvSpPr>
        <p:spPr>
          <a:xfrm>
            <a:off x="775868" y="958052"/>
            <a:ext cx="10323056" cy="578690"/>
          </a:xfrm>
        </p:spPr>
        <p:txBody>
          <a:bodyPr/>
          <a:lstStyle/>
          <a:p>
            <a:r>
              <a:rPr lang="it-IT" dirty="0"/>
              <a:t>Implementazione back-end (Gestione autorizzazioni immagini)</a:t>
            </a:r>
          </a:p>
        </p:txBody>
      </p:sp>
      <p:sp>
        <p:nvSpPr>
          <p:cNvPr id="5" name="Segnaposto testo 2">
            <a:extLst>
              <a:ext uri="{FF2B5EF4-FFF2-40B4-BE49-F238E27FC236}">
                <a16:creationId xmlns:a16="http://schemas.microsoft.com/office/drawing/2014/main" id="{2CFE00BD-83C3-A629-AE6C-7562C2565404}"/>
              </a:ext>
            </a:extLst>
          </p:cNvPr>
          <p:cNvSpPr>
            <a:spLocks noGrp="1"/>
          </p:cNvSpPr>
          <p:nvPr>
            <p:ph type="body" sz="quarter" idx="13"/>
          </p:nvPr>
        </p:nvSpPr>
        <p:spPr>
          <a:xfrm>
            <a:off x="775868" y="2022659"/>
            <a:ext cx="10981895" cy="3252331"/>
          </a:xfrm>
        </p:spPr>
        <p:txBody>
          <a:bodyPr/>
          <a:lstStyle/>
          <a:p>
            <a:pPr marL="293688" indent="-285750">
              <a:buFont typeface="Arial" panose="020B0604020202020204" pitchFamily="34" charset="0"/>
              <a:buChar char="•"/>
            </a:pPr>
            <a:r>
              <a:rPr lang="it-IT" sz="1600" dirty="0"/>
              <a:t>La visualizzazione dei Work è protetta dalla visualizzazione non autorizzata a livello di query. Le singole immagini sono protette dal watermark, ma un utente potrebbe tentare l’accesso alle immagini a dimensione intera facendo richiesta provando una serie di id.</a:t>
            </a:r>
          </a:p>
          <a:p>
            <a:pPr marL="293688" indent="-285750">
              <a:buFont typeface="Arial" panose="020B0604020202020204" pitchFamily="34" charset="0"/>
              <a:buChar char="•"/>
            </a:pPr>
            <a:r>
              <a:rPr lang="it-IT" sz="1600" dirty="0"/>
              <a:t>Per evitare che un utente visualizzi immagini appartenenti a Work per i quali non ha accesso, viene recuperato dal DB il Work a cui appartiene l’immagine e viene verificato che l’utente ne abbia effettivamente diritto di visualizzazione. In caso positivo viene restituita l’immagine protetta dal watermark, in caso contrario viene restituito uno status code FORBIDDEN. </a:t>
            </a:r>
          </a:p>
          <a:p>
            <a:pPr marL="293688" indent="-285750">
              <a:buFont typeface="Arial" panose="020B0604020202020204" pitchFamily="34" charset="0"/>
              <a:buChar char="•"/>
            </a:pPr>
            <a:endParaRPr lang="it-IT" sz="1600" dirty="0"/>
          </a:p>
        </p:txBody>
      </p:sp>
    </p:spTree>
    <p:extLst>
      <p:ext uri="{BB962C8B-B14F-4D97-AF65-F5344CB8AC3E}">
        <p14:creationId xmlns:p14="http://schemas.microsoft.com/office/powerpoint/2010/main" val="1832293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C31B4-5728-26DF-CBCB-853A6E4BE546}"/>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EF87366D-44EF-9D9F-D373-0066A61BB147}"/>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42E7E2FE-1DFD-A90D-42D1-1A223C864AC3}"/>
              </a:ext>
            </a:extLst>
          </p:cNvPr>
          <p:cNvSpPr>
            <a:spLocks noGrp="1"/>
          </p:cNvSpPr>
          <p:nvPr>
            <p:ph type="title"/>
          </p:nvPr>
        </p:nvSpPr>
        <p:spPr>
          <a:xfrm>
            <a:off x="775868" y="958052"/>
            <a:ext cx="10958932" cy="578690"/>
          </a:xfrm>
        </p:spPr>
        <p:txBody>
          <a:bodyPr/>
          <a:lstStyle/>
          <a:p>
            <a:r>
              <a:rPr lang="it-IT" dirty="0"/>
              <a:t>Implementazione back-end (visione d’insieme gestione immagini)</a:t>
            </a:r>
          </a:p>
        </p:txBody>
      </p:sp>
      <p:pic>
        <p:nvPicPr>
          <p:cNvPr id="8" name="Immagine 7">
            <a:extLst>
              <a:ext uri="{FF2B5EF4-FFF2-40B4-BE49-F238E27FC236}">
                <a16:creationId xmlns:a16="http://schemas.microsoft.com/office/drawing/2014/main" id="{0BA5ABC8-3A8D-7320-266C-856448734B7D}"/>
              </a:ext>
            </a:extLst>
          </p:cNvPr>
          <p:cNvPicPr>
            <a:picLocks noChangeAspect="1"/>
          </p:cNvPicPr>
          <p:nvPr/>
        </p:nvPicPr>
        <p:blipFill>
          <a:blip r:embed="rId2"/>
          <a:stretch>
            <a:fillRect/>
          </a:stretch>
        </p:blipFill>
        <p:spPr>
          <a:xfrm>
            <a:off x="2055958" y="1396890"/>
            <a:ext cx="7762875" cy="5010150"/>
          </a:xfrm>
          <a:prstGeom prst="rect">
            <a:avLst/>
          </a:prstGeom>
        </p:spPr>
      </p:pic>
    </p:spTree>
    <p:extLst>
      <p:ext uri="{BB962C8B-B14F-4D97-AF65-F5344CB8AC3E}">
        <p14:creationId xmlns:p14="http://schemas.microsoft.com/office/powerpoint/2010/main" val="2408855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43018-7DA7-DDF2-3DB1-24504F26274E}"/>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25965758-93F0-31C6-AC9C-16B4611E46D9}"/>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8D961700-5CF6-8CA6-F3ED-CE7CEC580434}"/>
              </a:ext>
            </a:extLst>
          </p:cNvPr>
          <p:cNvSpPr>
            <a:spLocks noGrp="1"/>
          </p:cNvSpPr>
          <p:nvPr>
            <p:ph type="title"/>
          </p:nvPr>
        </p:nvSpPr>
        <p:spPr>
          <a:xfrm>
            <a:off x="775868" y="958052"/>
            <a:ext cx="9542414" cy="578690"/>
          </a:xfrm>
        </p:spPr>
        <p:txBody>
          <a:bodyPr/>
          <a:lstStyle/>
          <a:p>
            <a:r>
              <a:rPr lang="it-IT" dirty="0"/>
              <a:t>Sezione Shop</a:t>
            </a:r>
          </a:p>
        </p:txBody>
      </p:sp>
      <p:sp>
        <p:nvSpPr>
          <p:cNvPr id="3" name="Segnaposto testo 2">
            <a:extLst>
              <a:ext uri="{FF2B5EF4-FFF2-40B4-BE49-F238E27FC236}">
                <a16:creationId xmlns:a16="http://schemas.microsoft.com/office/drawing/2014/main" id="{4252CA79-891B-4B95-603B-A7ECF9FC02B9}"/>
              </a:ext>
            </a:extLst>
          </p:cNvPr>
          <p:cNvSpPr>
            <a:spLocks noGrp="1"/>
          </p:cNvSpPr>
          <p:nvPr>
            <p:ph type="body" sz="quarter" idx="13"/>
          </p:nvPr>
        </p:nvSpPr>
        <p:spPr>
          <a:xfrm>
            <a:off x="775868" y="2022659"/>
            <a:ext cx="10981895" cy="3252331"/>
          </a:xfrm>
        </p:spPr>
        <p:txBody>
          <a:bodyPr/>
          <a:lstStyle/>
          <a:p>
            <a:pPr marL="293688" indent="-285750">
              <a:buFont typeface="Arial" panose="020B0604020202020204" pitchFamily="34" charset="0"/>
              <a:buChar char="•"/>
            </a:pPr>
            <a:r>
              <a:rPr lang="it-IT" sz="1600" dirty="0"/>
              <a:t>L'amministratore può caricare immagini in vendita, denominate ShopableImage, disponibili in edizione unica (opere fotografiche a tiratura unica). </a:t>
            </a:r>
          </a:p>
          <a:p>
            <a:pPr marL="293688" indent="-285750">
              <a:buFont typeface="Arial" panose="020B0604020202020204" pitchFamily="34" charset="0"/>
              <a:buChar char="•"/>
            </a:pPr>
            <a:r>
              <a:rPr lang="it-IT" sz="1600" dirty="0"/>
              <a:t>Gli utenti registrati possono acquistare queste immagini.  </a:t>
            </a:r>
          </a:p>
          <a:p>
            <a:pPr marL="293688" indent="-285750">
              <a:buFont typeface="Arial" panose="020B0604020202020204" pitchFamily="34" charset="0"/>
              <a:buChar char="•"/>
            </a:pPr>
            <a:r>
              <a:rPr lang="it-IT" sz="1600" dirty="0"/>
              <a:t>Ogni transazione (acquisto) viene registrata come un blocco su una blockchain </a:t>
            </a:r>
            <a:r>
              <a:rPr lang="it-IT" sz="1600" dirty="0" err="1"/>
              <a:t>Etherum</a:t>
            </a:r>
            <a:r>
              <a:rPr lang="it-IT" sz="1600" dirty="0"/>
              <a:t> tramite l'integrazione della piattaforma </a:t>
            </a:r>
            <a:r>
              <a:rPr lang="it-IT" sz="1600" dirty="0" err="1"/>
              <a:t>Infura</a:t>
            </a:r>
            <a:r>
              <a:rPr lang="it-IT" sz="1600" dirty="0"/>
              <a:t>. </a:t>
            </a:r>
          </a:p>
          <a:p>
            <a:pPr marL="293688" indent="-285750">
              <a:buFont typeface="Arial" panose="020B0604020202020204" pitchFamily="34" charset="0"/>
              <a:buChar char="•"/>
            </a:pPr>
            <a:r>
              <a:rPr lang="it-IT" sz="1600" dirty="0"/>
              <a:t>Questa soluzione garantisce la sicurezza e la tracciabilità di ogni transazione, conferendo unicità agli acquisti effettuati all'interno dell'applicazione.</a:t>
            </a:r>
          </a:p>
        </p:txBody>
      </p:sp>
    </p:spTree>
    <p:extLst>
      <p:ext uri="{BB962C8B-B14F-4D97-AF65-F5344CB8AC3E}">
        <p14:creationId xmlns:p14="http://schemas.microsoft.com/office/powerpoint/2010/main" val="3416156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55DF5-5392-F004-C1BC-FBDAFBCF6FD6}"/>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20996442-37BB-52C7-C692-E00C7737958A}"/>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230EAC99-54D5-2B2A-BFE7-5EBD51826150}"/>
              </a:ext>
            </a:extLst>
          </p:cNvPr>
          <p:cNvSpPr>
            <a:spLocks noGrp="1"/>
          </p:cNvSpPr>
          <p:nvPr>
            <p:ph type="title"/>
          </p:nvPr>
        </p:nvSpPr>
        <p:spPr>
          <a:xfrm>
            <a:off x="775868" y="958052"/>
            <a:ext cx="9542414" cy="578690"/>
          </a:xfrm>
        </p:spPr>
        <p:txBody>
          <a:bodyPr/>
          <a:lstStyle/>
          <a:p>
            <a:r>
              <a:rPr lang="it-IT" dirty="0"/>
              <a:t>Sezione Shop – Piattaforma </a:t>
            </a:r>
            <a:r>
              <a:rPr lang="it-IT" dirty="0" err="1"/>
              <a:t>Infura</a:t>
            </a:r>
            <a:endParaRPr lang="it-IT" dirty="0"/>
          </a:p>
        </p:txBody>
      </p:sp>
      <p:sp>
        <p:nvSpPr>
          <p:cNvPr id="6" name="Segnaposto testo 5">
            <a:extLst>
              <a:ext uri="{FF2B5EF4-FFF2-40B4-BE49-F238E27FC236}">
                <a16:creationId xmlns:a16="http://schemas.microsoft.com/office/drawing/2014/main" id="{078FC119-8BBE-76C1-B440-83C5E80A46EC}"/>
              </a:ext>
            </a:extLst>
          </p:cNvPr>
          <p:cNvSpPr>
            <a:spLocks noGrp="1"/>
          </p:cNvSpPr>
          <p:nvPr>
            <p:ph type="body" sz="quarter" idx="13"/>
          </p:nvPr>
        </p:nvSpPr>
        <p:spPr>
          <a:xfrm>
            <a:off x="775868" y="1661704"/>
            <a:ext cx="10981895" cy="4470050"/>
          </a:xfrm>
        </p:spPr>
        <p:txBody>
          <a:bodyPr/>
          <a:lstStyle/>
          <a:p>
            <a:pPr marL="293688" indent="-285750">
              <a:buFont typeface="Arial" panose="020B0604020202020204" pitchFamily="34" charset="0"/>
              <a:buChar char="•"/>
            </a:pPr>
            <a:r>
              <a:rPr lang="it-IT" sz="1600" dirty="0" err="1"/>
              <a:t>Infura</a:t>
            </a:r>
            <a:r>
              <a:rPr lang="it-IT" sz="1600" dirty="0"/>
              <a:t> è una piattaforma che fornisce accesso a diverse blockchain, permettendo agli sviluppatori di interagire con queste reti senza dover configurare un nodo completo</a:t>
            </a:r>
          </a:p>
          <a:p>
            <a:pPr marL="293688" indent="-285750">
              <a:buFont typeface="Arial" panose="020B0604020202020204" pitchFamily="34" charset="0"/>
              <a:buChar char="•"/>
            </a:pPr>
            <a:r>
              <a:rPr lang="it-IT" sz="1600" dirty="0"/>
              <a:t>Accesso semplificato alle principali blockchain (</a:t>
            </a:r>
            <a:r>
              <a:rPr lang="it-IT" sz="1600" dirty="0" err="1"/>
              <a:t>Ethereum</a:t>
            </a:r>
            <a:r>
              <a:rPr lang="it-IT" sz="1600" dirty="0"/>
              <a:t>, Polygon, </a:t>
            </a:r>
            <a:r>
              <a:rPr lang="it-IT" sz="1600" dirty="0" err="1"/>
              <a:t>Optimism</a:t>
            </a:r>
            <a:r>
              <a:rPr lang="it-IT" sz="1600" dirty="0"/>
              <a:t>, </a:t>
            </a:r>
            <a:r>
              <a:rPr lang="it-IT" sz="1600" dirty="0" err="1"/>
              <a:t>Arbitrum</a:t>
            </a:r>
            <a:r>
              <a:rPr lang="it-IT" sz="1600" dirty="0"/>
              <a:t>, IPFS) tramite API HTTP e </a:t>
            </a:r>
            <a:r>
              <a:rPr lang="it-IT" sz="1600" dirty="0" err="1"/>
              <a:t>WebSocket</a:t>
            </a:r>
            <a:r>
              <a:rPr lang="it-IT" sz="1600" dirty="0"/>
              <a:t> senza necessità di gestire nodi locali.</a:t>
            </a:r>
          </a:p>
          <a:p>
            <a:pPr marL="293688" indent="-285750">
              <a:buFont typeface="Arial" panose="020B0604020202020204" pitchFamily="34" charset="0"/>
              <a:buChar char="•"/>
            </a:pPr>
            <a:r>
              <a:rPr lang="it-IT" sz="1600" dirty="0"/>
              <a:t>Può essere utilizzata per effettuare/registrare transazioni senza essere controllato da un'autorità centrale, utilizzando il meccanismo di consenso </a:t>
            </a:r>
            <a:r>
              <a:rPr lang="it-IT" sz="1600" dirty="0" err="1"/>
              <a:t>Proof</a:t>
            </a:r>
            <a:r>
              <a:rPr lang="it-IT" sz="1600" dirty="0"/>
              <a:t> of </a:t>
            </a:r>
            <a:r>
              <a:rPr lang="it-IT" sz="1600" dirty="0" err="1"/>
              <a:t>Stake</a:t>
            </a:r>
            <a:r>
              <a:rPr lang="it-IT" sz="1600" dirty="0"/>
              <a:t> (</a:t>
            </a:r>
            <a:r>
              <a:rPr lang="it-IT" sz="1600" dirty="0" err="1"/>
              <a:t>PoS</a:t>
            </a:r>
            <a:r>
              <a:rPr lang="it-IT" sz="1600" dirty="0"/>
              <a:t>).</a:t>
            </a:r>
          </a:p>
          <a:p>
            <a:pPr marL="293688" indent="-285750">
              <a:buFont typeface="Arial" panose="020B0604020202020204" pitchFamily="34" charset="0"/>
              <a:buChar char="•"/>
            </a:pPr>
            <a:r>
              <a:rPr lang="it-IT" sz="1600" dirty="0" err="1"/>
              <a:t>Testnet</a:t>
            </a:r>
            <a:r>
              <a:rPr lang="it-IT" sz="1600" dirty="0"/>
              <a:t> utilizzate:</a:t>
            </a:r>
          </a:p>
          <a:p>
            <a:pPr marL="971516" lvl="1" indent="-285750">
              <a:buFont typeface="Arial" panose="020B0604020202020204" pitchFamily="34" charset="0"/>
              <a:buChar char="•"/>
            </a:pPr>
            <a:r>
              <a:rPr lang="it-IT" sz="1600" dirty="0" err="1"/>
              <a:t>Holesky</a:t>
            </a:r>
            <a:r>
              <a:rPr lang="it-IT" sz="1600" dirty="0"/>
              <a:t>: Progettata per test su larga scala, simula la </a:t>
            </a:r>
            <a:r>
              <a:rPr lang="it-IT" sz="1600" dirty="0" err="1"/>
              <a:t>mainnet</a:t>
            </a:r>
            <a:r>
              <a:rPr lang="it-IT" sz="1600" dirty="0"/>
              <a:t> con oltre 1,4 milioni di validatori. Ideale per simulazioni realistiche e test intensivi.</a:t>
            </a:r>
          </a:p>
          <a:p>
            <a:pPr marL="971516" lvl="1" indent="-285750">
              <a:buFont typeface="Arial" panose="020B0604020202020204" pitchFamily="34" charset="0"/>
              <a:buChar char="•"/>
            </a:pPr>
            <a:r>
              <a:rPr lang="it-IT" sz="1600" dirty="0" err="1"/>
              <a:t>Sepolia</a:t>
            </a:r>
            <a:r>
              <a:rPr lang="it-IT" sz="1600" dirty="0"/>
              <a:t>: Ambiente di test leggero e stabile, ideale per test mirati e veloci con meno overhead</a:t>
            </a:r>
          </a:p>
        </p:txBody>
      </p:sp>
    </p:spTree>
    <p:extLst>
      <p:ext uri="{BB962C8B-B14F-4D97-AF65-F5344CB8AC3E}">
        <p14:creationId xmlns:p14="http://schemas.microsoft.com/office/powerpoint/2010/main" val="78276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42829-BB09-273E-5759-D0FAF58A66AF}"/>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C9D876C9-5233-D298-7FE9-D7A6182049BC}"/>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EE2CC4D7-FFA5-98F6-A41B-05103ADC832B}"/>
              </a:ext>
            </a:extLst>
          </p:cNvPr>
          <p:cNvSpPr>
            <a:spLocks noGrp="1"/>
          </p:cNvSpPr>
          <p:nvPr>
            <p:ph type="title"/>
          </p:nvPr>
        </p:nvSpPr>
        <p:spPr>
          <a:xfrm>
            <a:off x="775868" y="958052"/>
            <a:ext cx="9542414" cy="578690"/>
          </a:xfrm>
        </p:spPr>
        <p:txBody>
          <a:bodyPr/>
          <a:lstStyle/>
          <a:p>
            <a:r>
              <a:rPr lang="it-IT" dirty="0"/>
              <a:t>Sezione Shop – Transazioni (1)</a:t>
            </a:r>
          </a:p>
        </p:txBody>
      </p:sp>
      <p:sp>
        <p:nvSpPr>
          <p:cNvPr id="6" name="Segnaposto testo 5">
            <a:extLst>
              <a:ext uri="{FF2B5EF4-FFF2-40B4-BE49-F238E27FC236}">
                <a16:creationId xmlns:a16="http://schemas.microsoft.com/office/drawing/2014/main" id="{C4E5167C-7BB4-DBF3-EC32-919D812BC445}"/>
              </a:ext>
            </a:extLst>
          </p:cNvPr>
          <p:cNvSpPr>
            <a:spLocks noGrp="1"/>
          </p:cNvSpPr>
          <p:nvPr>
            <p:ph type="body" sz="quarter" idx="13"/>
          </p:nvPr>
        </p:nvSpPr>
        <p:spPr>
          <a:xfrm>
            <a:off x="616018" y="1442527"/>
            <a:ext cx="5163118" cy="2379980"/>
          </a:xfrm>
        </p:spPr>
        <p:txBody>
          <a:bodyPr/>
          <a:lstStyle/>
          <a:p>
            <a:pPr marL="293688" indent="-285750">
              <a:buFont typeface="Arial" panose="020B0604020202020204" pitchFamily="34" charset="0"/>
              <a:buChar char="•"/>
            </a:pPr>
            <a:r>
              <a:rPr lang="it-IT" sz="1600" dirty="0">
                <a:effectLst/>
                <a:cs typeface="Book Antiqua" panose="02040602050305030304" pitchFamily="18" charset="0"/>
              </a:rPr>
              <a:t>Protocollo </a:t>
            </a:r>
            <a:r>
              <a:rPr lang="it-IT" sz="1600" b="1" dirty="0">
                <a:effectLst/>
                <a:cs typeface="Book Antiqua" panose="02040602050305030304" pitchFamily="18" charset="0"/>
              </a:rPr>
              <a:t>JSON-RPC </a:t>
            </a:r>
            <a:r>
              <a:rPr lang="it-IT" sz="1600" dirty="0">
                <a:effectLst/>
                <a:cs typeface="Book Antiqua" panose="02040602050305030304" pitchFamily="18" charset="0"/>
              </a:rPr>
              <a:t>(metodo che permette a un client di invocare funzioni in esecuzione su un server remoto.</a:t>
            </a:r>
          </a:p>
          <a:p>
            <a:pPr marL="293688" indent="-285750">
              <a:buFont typeface="Arial" panose="020B0604020202020204" pitchFamily="34" charset="0"/>
              <a:buChar char="•"/>
            </a:pPr>
            <a:r>
              <a:rPr lang="it-IT" sz="1600" dirty="0">
                <a:effectLst/>
                <a:cs typeface="Book Antiqua" panose="02040602050305030304" pitchFamily="18" charset="0"/>
              </a:rPr>
              <a:t>libreria </a:t>
            </a:r>
            <a:r>
              <a:rPr lang="it-IT" sz="1600" b="1" dirty="0">
                <a:effectLst/>
                <a:cs typeface="Book Antiqua" panose="02040602050305030304" pitchFamily="18" charset="0"/>
              </a:rPr>
              <a:t>web3.py</a:t>
            </a:r>
            <a:r>
              <a:rPr lang="it-IT" sz="1600" dirty="0">
                <a:effectLst/>
                <a:cs typeface="Book Antiqua" panose="02040602050305030304" pitchFamily="18" charset="0"/>
              </a:rPr>
              <a:t> per interagire con </a:t>
            </a:r>
            <a:r>
              <a:rPr lang="it-IT" sz="1600" dirty="0" err="1">
                <a:effectLst/>
                <a:cs typeface="Book Antiqua" panose="02040602050305030304" pitchFamily="18" charset="0"/>
              </a:rPr>
              <a:t>Ethereum</a:t>
            </a:r>
            <a:r>
              <a:rPr lang="it-IT" sz="1600" dirty="0">
                <a:cs typeface="Book Antiqua" panose="02040602050305030304" pitchFamily="18" charset="0"/>
              </a:rPr>
              <a:t> </a:t>
            </a:r>
            <a:r>
              <a:rPr lang="it-IT" sz="1600" dirty="0">
                <a:effectLst/>
                <a:cs typeface="Book Antiqua" panose="02040602050305030304" pitchFamily="18" charset="0"/>
              </a:rPr>
              <a:t>[https://web3py.readthedocs.io/en/</a:t>
            </a:r>
            <a:r>
              <a:rPr lang="it-IT" sz="1600" dirty="0" err="1">
                <a:effectLst/>
                <a:cs typeface="Book Antiqua" panose="02040602050305030304" pitchFamily="18" charset="0"/>
              </a:rPr>
              <a:t>stable</a:t>
            </a:r>
            <a:r>
              <a:rPr lang="it-IT" sz="1600" dirty="0">
                <a:effectLst/>
                <a:cs typeface="Book Antiqua" panose="02040602050305030304" pitchFamily="18" charset="0"/>
              </a:rPr>
              <a:t>/]</a:t>
            </a:r>
          </a:p>
          <a:p>
            <a:pPr marL="293688" indent="-285750">
              <a:buFont typeface="Arial" panose="020B0604020202020204" pitchFamily="34" charset="0"/>
              <a:buChar char="•"/>
            </a:pPr>
            <a:endParaRPr lang="it-IT" sz="1600" dirty="0">
              <a:effectLst/>
              <a:cs typeface="Book Antiqua" panose="02040602050305030304" pitchFamily="18" charset="0"/>
            </a:endParaRPr>
          </a:p>
          <a:p>
            <a:pPr marL="293688" indent="-285750">
              <a:buFont typeface="Arial" panose="020B0604020202020204" pitchFamily="34" charset="0"/>
              <a:buChar char="•"/>
            </a:pPr>
            <a:endParaRPr lang="it-IT" sz="1600" dirty="0">
              <a:effectLst/>
              <a:cs typeface="Book Antiqua" panose="02040602050305030304" pitchFamily="18" charset="0"/>
            </a:endParaRPr>
          </a:p>
          <a:p>
            <a:pPr marL="293688" indent="-285750">
              <a:buFont typeface="Arial" panose="020B0604020202020204" pitchFamily="34" charset="0"/>
              <a:buChar char="•"/>
            </a:pPr>
            <a:endParaRPr lang="it-IT" sz="1400" dirty="0"/>
          </a:p>
        </p:txBody>
      </p:sp>
      <p:pic>
        <p:nvPicPr>
          <p:cNvPr id="3" name="Immagine 2">
            <a:extLst>
              <a:ext uri="{FF2B5EF4-FFF2-40B4-BE49-F238E27FC236}">
                <a16:creationId xmlns:a16="http://schemas.microsoft.com/office/drawing/2014/main" id="{635F8EDD-1CF0-DAD9-AB08-B90C1BB66D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9135" y="1536742"/>
            <a:ext cx="6120130" cy="2379980"/>
          </a:xfrm>
          <a:prstGeom prst="rect">
            <a:avLst/>
          </a:prstGeom>
          <a:noFill/>
          <a:ln>
            <a:noFill/>
          </a:ln>
        </p:spPr>
      </p:pic>
      <p:sp>
        <p:nvSpPr>
          <p:cNvPr id="5" name="Segnaposto testo 5">
            <a:extLst>
              <a:ext uri="{FF2B5EF4-FFF2-40B4-BE49-F238E27FC236}">
                <a16:creationId xmlns:a16="http://schemas.microsoft.com/office/drawing/2014/main" id="{10DB58CE-EBBC-F9F4-BBA9-1A17BAE02F27}"/>
              </a:ext>
            </a:extLst>
          </p:cNvPr>
          <p:cNvSpPr txBox="1">
            <a:spLocks/>
          </p:cNvSpPr>
          <p:nvPr/>
        </p:nvSpPr>
        <p:spPr>
          <a:xfrm>
            <a:off x="616016" y="3822507"/>
            <a:ext cx="11194181" cy="2785073"/>
          </a:xfrm>
          <a:prstGeom prst="rect">
            <a:avLst/>
          </a:prstGeom>
        </p:spPr>
        <p:txBody>
          <a:bodyPr/>
          <a:lstStyle>
            <a:lvl1pPr marL="7938" indent="0" algn="l" defTabSz="914354" rtl="0" eaLnBrk="1" latinLnBrk="0" hangingPunct="1">
              <a:lnSpc>
                <a:spcPct val="150000"/>
              </a:lnSpc>
              <a:spcBef>
                <a:spcPts val="1000"/>
              </a:spcBef>
              <a:buFont typeface="Courier New" panose="02070309020205020404" pitchFamily="49" charset="0"/>
              <a:buNone/>
              <a:tabLst/>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766"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942"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120"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298"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93688" indent="-285750">
              <a:buFont typeface="Arial" panose="020B0604020202020204" pitchFamily="34" charset="0"/>
              <a:buChar char="•"/>
            </a:pPr>
            <a:r>
              <a:rPr lang="it-IT" sz="1600" dirty="0">
                <a:effectLst/>
                <a:cs typeface="Book Antiqua" panose="02040602050305030304" pitchFamily="18" charset="0"/>
              </a:rPr>
              <a:t>La transizione utilizzata è </a:t>
            </a:r>
            <a:r>
              <a:rPr lang="it-IT" sz="1600" i="1" dirty="0" err="1">
                <a:effectLst/>
                <a:cs typeface="Book Antiqua" panose="02040602050305030304" pitchFamily="18" charset="0"/>
              </a:rPr>
              <a:t>eth.estimate_gas</a:t>
            </a:r>
            <a:r>
              <a:rPr lang="it-IT" sz="1600" i="1" dirty="0">
                <a:effectLst/>
                <a:cs typeface="Book Antiqua" panose="02040602050305030304" pitchFamily="18" charset="0"/>
              </a:rPr>
              <a:t> </a:t>
            </a:r>
            <a:r>
              <a:rPr lang="it-IT" sz="1600" dirty="0">
                <a:effectLst/>
                <a:cs typeface="Book Antiqua" panose="02040602050305030304" pitchFamily="18" charset="0"/>
              </a:rPr>
              <a:t>che genera e restituisce una stima di quanto gas è necessario per consentire il completamento della transazione. La transazione non verrà aggiunta alla blockchain, ma restituisce comunque un </a:t>
            </a:r>
            <a:r>
              <a:rPr lang="it-IT" sz="1600" dirty="0" err="1">
                <a:effectLst/>
                <a:cs typeface="Book Antiqua" panose="02040602050305030304" pitchFamily="18" charset="0"/>
              </a:rPr>
              <a:t>hash</a:t>
            </a:r>
            <a:r>
              <a:rPr lang="it-IT" sz="1600" dirty="0">
                <a:effectLst/>
                <a:cs typeface="Book Antiqua" panose="02040602050305030304" pitchFamily="18" charset="0"/>
              </a:rPr>
              <a:t>.</a:t>
            </a:r>
            <a:endParaRPr lang="it-IT" sz="1600" dirty="0">
              <a:cs typeface="Book Antiqua" panose="02040602050305030304" pitchFamily="18" charset="0"/>
            </a:endParaRPr>
          </a:p>
          <a:p>
            <a:pPr marL="293688" indent="-285750">
              <a:buFont typeface="Arial" panose="020B0604020202020204" pitchFamily="34" charset="0"/>
              <a:buChar char="•"/>
            </a:pPr>
            <a:r>
              <a:rPr lang="it-IT" sz="1600" dirty="0">
                <a:effectLst/>
                <a:cs typeface="Book Antiqua" panose="02040602050305030304" pitchFamily="18" charset="0"/>
              </a:rPr>
              <a:t>Il gas è la quantità di </a:t>
            </a:r>
            <a:r>
              <a:rPr lang="it-IT" sz="1600" b="1" dirty="0">
                <a:effectLst/>
                <a:cs typeface="Book Antiqua" panose="02040602050305030304" pitchFamily="18" charset="0"/>
              </a:rPr>
              <a:t>calcolo</a:t>
            </a:r>
            <a:r>
              <a:rPr lang="it-IT" sz="1600" dirty="0">
                <a:effectLst/>
                <a:cs typeface="Book Antiqua" panose="02040602050305030304" pitchFamily="18" charset="0"/>
              </a:rPr>
              <a:t> necessaria per eseguire operazioni sulla rete </a:t>
            </a:r>
            <a:r>
              <a:rPr lang="it-IT" sz="1600" dirty="0" err="1">
                <a:effectLst/>
                <a:cs typeface="Book Antiqua" panose="02040602050305030304" pitchFamily="18" charset="0"/>
              </a:rPr>
              <a:t>Ethereum</a:t>
            </a:r>
            <a:r>
              <a:rPr lang="it-IT" sz="1600" dirty="0">
                <a:effectLst/>
                <a:cs typeface="Book Antiqua" panose="02040602050305030304" pitchFamily="18" charset="0"/>
              </a:rPr>
              <a:t>. Ogni operazione richiede una certa quantità di calcolo da parte dei nodi della rete. Il gas viene utilizzato per compensare i </a:t>
            </a:r>
            <a:r>
              <a:rPr lang="it-IT" sz="1600" dirty="0" err="1">
                <a:effectLst/>
                <a:cs typeface="Book Antiqua" panose="02040602050305030304" pitchFamily="18" charset="0"/>
              </a:rPr>
              <a:t>miner</a:t>
            </a:r>
            <a:r>
              <a:rPr lang="it-IT" sz="1600" dirty="0">
                <a:effectLst/>
                <a:cs typeface="Book Antiqua" panose="02040602050305030304" pitchFamily="18" charset="0"/>
              </a:rPr>
              <a:t> (o i validatori, in caso di </a:t>
            </a:r>
            <a:r>
              <a:rPr lang="it-IT" sz="1600" dirty="0" err="1">
                <a:effectLst/>
                <a:cs typeface="Book Antiqua" panose="02040602050305030304" pitchFamily="18" charset="0"/>
              </a:rPr>
              <a:t>Ethereum</a:t>
            </a:r>
            <a:r>
              <a:rPr lang="it-IT" sz="1600" dirty="0">
                <a:effectLst/>
                <a:cs typeface="Book Antiqua" panose="02040602050305030304" pitchFamily="18" charset="0"/>
              </a:rPr>
              <a:t> 2.0) che forniscono la potenza computazionale per eseguire queste operazioni.</a:t>
            </a:r>
          </a:p>
          <a:p>
            <a:pPr marL="293688" indent="-285750">
              <a:buFont typeface="Arial" panose="020B0604020202020204" pitchFamily="34" charset="0"/>
              <a:buChar char="•"/>
            </a:pPr>
            <a:endParaRPr lang="it-IT" sz="1600" dirty="0">
              <a:cs typeface="Book Antiqua" panose="02040602050305030304" pitchFamily="18" charset="0"/>
            </a:endParaRPr>
          </a:p>
          <a:p>
            <a:pPr marL="293688" indent="-285750">
              <a:buFont typeface="Arial" panose="020B0604020202020204" pitchFamily="34" charset="0"/>
              <a:buChar char="•"/>
            </a:pPr>
            <a:endParaRPr lang="it-IT" sz="1400" dirty="0"/>
          </a:p>
        </p:txBody>
      </p:sp>
    </p:spTree>
    <p:extLst>
      <p:ext uri="{BB962C8B-B14F-4D97-AF65-F5344CB8AC3E}">
        <p14:creationId xmlns:p14="http://schemas.microsoft.com/office/powerpoint/2010/main" val="1618090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5EA57-99DD-5FD6-50AD-D0C9E6EC76EE}"/>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3446644B-EF40-E16E-7C6B-4843A403643E}"/>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A3F339EC-3454-F139-78C3-AD689F4AFE41}"/>
              </a:ext>
            </a:extLst>
          </p:cNvPr>
          <p:cNvSpPr>
            <a:spLocks noGrp="1"/>
          </p:cNvSpPr>
          <p:nvPr>
            <p:ph type="title"/>
          </p:nvPr>
        </p:nvSpPr>
        <p:spPr>
          <a:xfrm>
            <a:off x="775868" y="958052"/>
            <a:ext cx="9542414" cy="578690"/>
          </a:xfrm>
        </p:spPr>
        <p:txBody>
          <a:bodyPr/>
          <a:lstStyle/>
          <a:p>
            <a:r>
              <a:rPr lang="it-IT" dirty="0"/>
              <a:t>Blockchain – Transazioni (2)</a:t>
            </a:r>
          </a:p>
        </p:txBody>
      </p:sp>
      <p:pic>
        <p:nvPicPr>
          <p:cNvPr id="8" name="Immagine 7">
            <a:extLst>
              <a:ext uri="{FF2B5EF4-FFF2-40B4-BE49-F238E27FC236}">
                <a16:creationId xmlns:a16="http://schemas.microsoft.com/office/drawing/2014/main" id="{970F416F-C5DE-D309-363A-3C94FD0CCACE}"/>
              </a:ext>
            </a:extLst>
          </p:cNvPr>
          <p:cNvPicPr>
            <a:picLocks noChangeAspect="1"/>
          </p:cNvPicPr>
          <p:nvPr/>
        </p:nvPicPr>
        <p:blipFill>
          <a:blip r:embed="rId2"/>
          <a:stretch>
            <a:fillRect/>
          </a:stretch>
        </p:blipFill>
        <p:spPr>
          <a:xfrm>
            <a:off x="6096000" y="3460339"/>
            <a:ext cx="5859693" cy="968610"/>
          </a:xfrm>
          <a:prstGeom prst="rect">
            <a:avLst/>
          </a:prstGeom>
        </p:spPr>
      </p:pic>
      <p:pic>
        <p:nvPicPr>
          <p:cNvPr id="9" name="Immagine 8">
            <a:extLst>
              <a:ext uri="{FF2B5EF4-FFF2-40B4-BE49-F238E27FC236}">
                <a16:creationId xmlns:a16="http://schemas.microsoft.com/office/drawing/2014/main" id="{23AD92BD-665C-7F8C-9940-4B3D6FDF820C}"/>
              </a:ext>
            </a:extLst>
          </p:cNvPr>
          <p:cNvPicPr>
            <a:picLocks noChangeAspect="1"/>
          </p:cNvPicPr>
          <p:nvPr/>
        </p:nvPicPr>
        <p:blipFill>
          <a:blip r:embed="rId3"/>
          <a:stretch>
            <a:fillRect/>
          </a:stretch>
        </p:blipFill>
        <p:spPr>
          <a:xfrm>
            <a:off x="529043" y="1321549"/>
            <a:ext cx="4716725" cy="5203463"/>
          </a:xfrm>
          <a:prstGeom prst="rect">
            <a:avLst/>
          </a:prstGeom>
        </p:spPr>
      </p:pic>
    </p:spTree>
    <p:extLst>
      <p:ext uri="{BB962C8B-B14F-4D97-AF65-F5344CB8AC3E}">
        <p14:creationId xmlns:p14="http://schemas.microsoft.com/office/powerpoint/2010/main" val="218773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E53BE-5EA5-0F11-569B-009C7E39DC04}"/>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C53AF950-F4D5-61B5-434D-7C64D91B1CEB}"/>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3" name="Segnaposto testo 2">
            <a:extLst>
              <a:ext uri="{FF2B5EF4-FFF2-40B4-BE49-F238E27FC236}">
                <a16:creationId xmlns:a16="http://schemas.microsoft.com/office/drawing/2014/main" id="{5E4A0E69-9554-3D74-FF04-4B7D0D71BD72}"/>
              </a:ext>
            </a:extLst>
          </p:cNvPr>
          <p:cNvSpPr>
            <a:spLocks noGrp="1"/>
          </p:cNvSpPr>
          <p:nvPr>
            <p:ph type="body" sz="quarter" idx="13"/>
          </p:nvPr>
        </p:nvSpPr>
        <p:spPr>
          <a:xfrm>
            <a:off x="775868" y="1426056"/>
            <a:ext cx="10981895" cy="5431949"/>
          </a:xfrm>
        </p:spPr>
        <p:txBody>
          <a:bodyPr/>
          <a:lstStyle/>
          <a:p>
            <a:pPr marL="293688" indent="-285750">
              <a:buFont typeface="Arial" panose="020B0604020202020204" pitchFamily="34" charset="0"/>
              <a:buChar char="•"/>
            </a:pPr>
            <a:r>
              <a:rPr lang="it-IT" dirty="0"/>
              <a:t>Fornire un sito web fruibile sia da PC che smartphone, che oltre ad avere una homepage, una sezione di presentazione e una di contatto, avesse un’area dedicata a cui accedere solo tramite login (username e password)</a:t>
            </a:r>
          </a:p>
          <a:p>
            <a:pPr marL="293688" indent="-285750">
              <a:buFont typeface="Arial" panose="020B0604020202020204" pitchFamily="34" charset="0"/>
              <a:buChar char="•"/>
            </a:pPr>
            <a:r>
              <a:rPr lang="it-IT" dirty="0"/>
              <a:t>Piattaforma per la condivisione selettiva e autenticata di shooting fotografici raggruppati in Work. </a:t>
            </a:r>
          </a:p>
          <a:p>
            <a:pPr marL="293688" indent="-285750">
              <a:buFont typeface="Arial" panose="020B0604020202020204" pitchFamily="34" charset="0"/>
              <a:buChar char="•"/>
            </a:pPr>
            <a:r>
              <a:rPr lang="it-IT" dirty="0"/>
              <a:t>L’utenza standard, una volta registrata e loggata, possa accedere in visualizzazione alla/e cartella/e in base alle autorizzazioni fornite dall’amministratore.</a:t>
            </a:r>
          </a:p>
          <a:p>
            <a:pPr marL="293688" indent="-285750">
              <a:buFont typeface="Arial" panose="020B0604020202020204" pitchFamily="34" charset="0"/>
              <a:buChar char="•"/>
            </a:pPr>
            <a:r>
              <a:rPr lang="it-IT" dirty="0"/>
              <a:t>La visualizzazione della foto avviene tramite una galleria fotografica (una per Work alla quale l’utente ha accesso) sfruttando le thumbnail in modo da rendere più veloce il caricamento della pagina, che al click verranno mostrate a tutto schermo.</a:t>
            </a:r>
          </a:p>
          <a:p>
            <a:pPr marL="293688" indent="-285750">
              <a:buFont typeface="Arial" panose="020B0604020202020204" pitchFamily="34" charset="0"/>
              <a:buChar char="•"/>
            </a:pPr>
            <a:r>
              <a:rPr lang="it-IT" dirty="0"/>
              <a:t>Visualizzazione di immagini con watermark per utenti registrati</a:t>
            </a:r>
          </a:p>
          <a:p>
            <a:pPr marL="293688" indent="-285750">
              <a:buFont typeface="Arial" panose="020B0604020202020204" pitchFamily="34" charset="0"/>
              <a:buChar char="•"/>
            </a:pPr>
            <a:endParaRPr lang="it-IT" dirty="0"/>
          </a:p>
          <a:p>
            <a:pPr marL="293688" indent="-285750">
              <a:buFont typeface="Arial" panose="020B0604020202020204" pitchFamily="34" charset="0"/>
              <a:buChar char="•"/>
            </a:pPr>
            <a:endParaRPr lang="it-IT" dirty="0"/>
          </a:p>
        </p:txBody>
      </p:sp>
      <p:sp>
        <p:nvSpPr>
          <p:cNvPr id="4" name="Titolo 3">
            <a:extLst>
              <a:ext uri="{FF2B5EF4-FFF2-40B4-BE49-F238E27FC236}">
                <a16:creationId xmlns:a16="http://schemas.microsoft.com/office/drawing/2014/main" id="{15A44091-3E9D-EA6E-E55A-41A8315DB23A}"/>
              </a:ext>
            </a:extLst>
          </p:cNvPr>
          <p:cNvSpPr>
            <a:spLocks noGrp="1"/>
          </p:cNvSpPr>
          <p:nvPr>
            <p:ph type="title"/>
          </p:nvPr>
        </p:nvSpPr>
        <p:spPr>
          <a:xfrm>
            <a:off x="775869" y="958052"/>
            <a:ext cx="2550655" cy="578690"/>
          </a:xfrm>
        </p:spPr>
        <p:txBody>
          <a:bodyPr/>
          <a:lstStyle/>
          <a:p>
            <a:r>
              <a:rPr lang="it-IT" dirty="0"/>
              <a:t>Obiettivi</a:t>
            </a:r>
          </a:p>
        </p:txBody>
      </p:sp>
    </p:spTree>
    <p:extLst>
      <p:ext uri="{BB962C8B-B14F-4D97-AF65-F5344CB8AC3E}">
        <p14:creationId xmlns:p14="http://schemas.microsoft.com/office/powerpoint/2010/main" val="1590286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F5231-1F94-323F-A8F7-1517BB216618}"/>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12FED1D1-C865-DA2D-6636-735A3AF85E53}"/>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1A8B2C48-0E33-22B1-0348-5A6C509585BD}"/>
              </a:ext>
            </a:extLst>
          </p:cNvPr>
          <p:cNvSpPr>
            <a:spLocks noGrp="1"/>
          </p:cNvSpPr>
          <p:nvPr>
            <p:ph type="title"/>
          </p:nvPr>
        </p:nvSpPr>
        <p:spPr>
          <a:xfrm>
            <a:off x="775868" y="958052"/>
            <a:ext cx="9542414" cy="578690"/>
          </a:xfrm>
        </p:spPr>
        <p:txBody>
          <a:bodyPr/>
          <a:lstStyle/>
          <a:p>
            <a:r>
              <a:rPr lang="it-IT" dirty="0"/>
              <a:t>Blockchain – Transazioni (3)</a:t>
            </a:r>
          </a:p>
        </p:txBody>
      </p:sp>
      <p:pic>
        <p:nvPicPr>
          <p:cNvPr id="3" name="Immagine 2">
            <a:extLst>
              <a:ext uri="{FF2B5EF4-FFF2-40B4-BE49-F238E27FC236}">
                <a16:creationId xmlns:a16="http://schemas.microsoft.com/office/drawing/2014/main" id="{57D35BFF-0224-CCDF-4450-E531B20F19E0}"/>
              </a:ext>
            </a:extLst>
          </p:cNvPr>
          <p:cNvPicPr>
            <a:picLocks noChangeAspect="1"/>
          </p:cNvPicPr>
          <p:nvPr/>
        </p:nvPicPr>
        <p:blipFill>
          <a:blip r:embed="rId2"/>
          <a:stretch>
            <a:fillRect/>
          </a:stretch>
        </p:blipFill>
        <p:spPr>
          <a:xfrm>
            <a:off x="809028" y="1536742"/>
            <a:ext cx="10573943" cy="4363206"/>
          </a:xfrm>
          <a:prstGeom prst="rect">
            <a:avLst/>
          </a:prstGeom>
        </p:spPr>
      </p:pic>
    </p:spTree>
    <p:extLst>
      <p:ext uri="{BB962C8B-B14F-4D97-AF65-F5344CB8AC3E}">
        <p14:creationId xmlns:p14="http://schemas.microsoft.com/office/powerpoint/2010/main" val="1181642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A6803-CBF7-D6B7-60AA-CD8FB4C76843}"/>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1901EFEA-817E-7A7D-74BC-1873ECD1C379}"/>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8D933231-0676-1E03-A6C7-822E4ED9966D}"/>
              </a:ext>
            </a:extLst>
          </p:cNvPr>
          <p:cNvSpPr>
            <a:spLocks noGrp="1"/>
          </p:cNvSpPr>
          <p:nvPr>
            <p:ph type="title"/>
          </p:nvPr>
        </p:nvSpPr>
        <p:spPr>
          <a:xfrm>
            <a:off x="775868" y="958052"/>
            <a:ext cx="9542414" cy="578690"/>
          </a:xfrm>
        </p:spPr>
        <p:txBody>
          <a:bodyPr/>
          <a:lstStyle/>
          <a:p>
            <a:r>
              <a:rPr lang="it-IT" dirty="0"/>
              <a:t>Blockchain – Transazioni (4)</a:t>
            </a:r>
          </a:p>
        </p:txBody>
      </p:sp>
      <p:pic>
        <p:nvPicPr>
          <p:cNvPr id="5" name="Immagine 4">
            <a:extLst>
              <a:ext uri="{FF2B5EF4-FFF2-40B4-BE49-F238E27FC236}">
                <a16:creationId xmlns:a16="http://schemas.microsoft.com/office/drawing/2014/main" id="{E80E6A51-CF2F-7D99-3850-E00A0E0C017F}"/>
              </a:ext>
            </a:extLst>
          </p:cNvPr>
          <p:cNvPicPr>
            <a:picLocks noChangeAspect="1"/>
          </p:cNvPicPr>
          <p:nvPr/>
        </p:nvPicPr>
        <p:blipFill>
          <a:blip r:embed="rId2"/>
          <a:stretch>
            <a:fillRect/>
          </a:stretch>
        </p:blipFill>
        <p:spPr>
          <a:xfrm>
            <a:off x="328777" y="1370088"/>
            <a:ext cx="7763611" cy="4117823"/>
          </a:xfrm>
          <a:prstGeom prst="rect">
            <a:avLst/>
          </a:prstGeom>
        </p:spPr>
      </p:pic>
      <p:pic>
        <p:nvPicPr>
          <p:cNvPr id="6" name="Immagine 5">
            <a:extLst>
              <a:ext uri="{FF2B5EF4-FFF2-40B4-BE49-F238E27FC236}">
                <a16:creationId xmlns:a16="http://schemas.microsoft.com/office/drawing/2014/main" id="{666B056C-F466-B6E9-0C78-6848EDADA0F7}"/>
              </a:ext>
            </a:extLst>
          </p:cNvPr>
          <p:cNvPicPr>
            <a:picLocks noChangeAspect="1"/>
          </p:cNvPicPr>
          <p:nvPr/>
        </p:nvPicPr>
        <p:blipFill>
          <a:blip r:embed="rId3"/>
          <a:stretch>
            <a:fillRect/>
          </a:stretch>
        </p:blipFill>
        <p:spPr>
          <a:xfrm>
            <a:off x="2464120" y="5625082"/>
            <a:ext cx="8229547" cy="845326"/>
          </a:xfrm>
          <a:prstGeom prst="rect">
            <a:avLst/>
          </a:prstGeom>
        </p:spPr>
      </p:pic>
    </p:spTree>
    <p:extLst>
      <p:ext uri="{BB962C8B-B14F-4D97-AF65-F5344CB8AC3E}">
        <p14:creationId xmlns:p14="http://schemas.microsoft.com/office/powerpoint/2010/main" val="3146806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17DA7-CDE1-62C0-C41E-6FA339CD8EB4}"/>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5357F08E-37AB-1B36-E25F-39D4DB152B4D}"/>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4258C54D-DE58-F173-9B4A-36811DE71479}"/>
              </a:ext>
            </a:extLst>
          </p:cNvPr>
          <p:cNvSpPr>
            <a:spLocks noGrp="1"/>
          </p:cNvSpPr>
          <p:nvPr>
            <p:ph type="title"/>
          </p:nvPr>
        </p:nvSpPr>
        <p:spPr>
          <a:xfrm>
            <a:off x="775868" y="958052"/>
            <a:ext cx="9542414" cy="578690"/>
          </a:xfrm>
        </p:spPr>
        <p:txBody>
          <a:bodyPr/>
          <a:lstStyle/>
          <a:p>
            <a:r>
              <a:rPr lang="it-IT" dirty="0"/>
              <a:t>Front-end – </a:t>
            </a:r>
            <a:r>
              <a:rPr lang="it-IT" dirty="0" err="1"/>
              <a:t>Vue</a:t>
            </a:r>
            <a:r>
              <a:rPr lang="it-IT" dirty="0"/>
              <a:t> JS - 1</a:t>
            </a:r>
          </a:p>
        </p:txBody>
      </p:sp>
      <p:sp>
        <p:nvSpPr>
          <p:cNvPr id="6" name="Segnaposto testo 5">
            <a:extLst>
              <a:ext uri="{FF2B5EF4-FFF2-40B4-BE49-F238E27FC236}">
                <a16:creationId xmlns:a16="http://schemas.microsoft.com/office/drawing/2014/main" id="{CAD10AA0-2F39-5822-6D26-5C457C194425}"/>
              </a:ext>
            </a:extLst>
          </p:cNvPr>
          <p:cNvSpPr>
            <a:spLocks noGrp="1"/>
          </p:cNvSpPr>
          <p:nvPr>
            <p:ph type="body" sz="quarter" idx="13"/>
          </p:nvPr>
        </p:nvSpPr>
        <p:spPr>
          <a:xfrm>
            <a:off x="775868" y="1342380"/>
            <a:ext cx="10981895" cy="5515625"/>
          </a:xfrm>
        </p:spPr>
        <p:txBody>
          <a:bodyPr/>
          <a:lstStyle/>
          <a:p>
            <a:pPr marL="293688" indent="-285750">
              <a:buFont typeface="Arial" panose="020B0604020202020204" pitchFamily="34" charset="0"/>
              <a:buChar char="•"/>
            </a:pPr>
            <a:r>
              <a:rPr lang="it-IT" sz="1600" dirty="0"/>
              <a:t>Cos'è Vue.js?</a:t>
            </a:r>
          </a:p>
          <a:p>
            <a:pPr marL="971516" lvl="1" indent="-285750">
              <a:buFont typeface="Arial" panose="020B0604020202020204" pitchFamily="34" charset="0"/>
              <a:buChar char="•"/>
            </a:pPr>
            <a:r>
              <a:rPr lang="it-IT" sz="1600" dirty="0"/>
              <a:t>Framework JavaScript per la costruzione di interfacce utente.</a:t>
            </a:r>
          </a:p>
          <a:p>
            <a:pPr marL="971516" lvl="1" indent="-285750">
              <a:buFont typeface="Arial" panose="020B0604020202020204" pitchFamily="34" charset="0"/>
              <a:buChar char="•"/>
            </a:pPr>
            <a:r>
              <a:rPr lang="it-IT" sz="1600" dirty="0"/>
              <a:t>Si basa su standard HTML, CSS e JavaScript e fornisce un modello di programmazione dichiarativo e basato su componenti che ti aiuta a sviluppare in modo efficiente interfacce utente, siano esse semplici o complesse.</a:t>
            </a:r>
          </a:p>
          <a:p>
            <a:pPr marL="971516" lvl="1" indent="-285750">
              <a:buFont typeface="Arial" panose="020B0604020202020204" pitchFamily="34" charset="0"/>
              <a:buChar char="•"/>
            </a:pPr>
            <a:r>
              <a:rPr lang="it-IT" sz="1600" dirty="0"/>
              <a:t>Basato su un'architettura modulare e componenti riutilizzabili.</a:t>
            </a:r>
          </a:p>
          <a:p>
            <a:pPr marL="293688" indent="-285750">
              <a:buFont typeface="Arial" panose="020B0604020202020204" pitchFamily="34" charset="0"/>
              <a:buChar char="•"/>
            </a:pPr>
            <a:r>
              <a:rPr lang="it-IT" sz="1600" dirty="0"/>
              <a:t>Principali vantaggi di Vue.js:</a:t>
            </a:r>
          </a:p>
          <a:p>
            <a:pPr marL="971516" lvl="1" indent="-285750">
              <a:buFont typeface="Arial" panose="020B0604020202020204" pitchFamily="34" charset="0"/>
              <a:buChar char="•"/>
            </a:pPr>
            <a:r>
              <a:rPr lang="it-IT" sz="1600" dirty="0"/>
              <a:t>Facilità d'uso: sintassi semplice e intuitiva.</a:t>
            </a:r>
          </a:p>
          <a:p>
            <a:pPr marL="971516" lvl="1" indent="-285750">
              <a:buFont typeface="Arial" panose="020B0604020202020204" pitchFamily="34" charset="0"/>
              <a:buChar char="•"/>
            </a:pPr>
            <a:r>
              <a:rPr lang="it-IT" sz="1600" dirty="0"/>
              <a:t>Reattività: aggiornamento dinamico dell'interfaccia in risposta ai cambiamenti dei dati.</a:t>
            </a:r>
          </a:p>
          <a:p>
            <a:pPr marL="971516" lvl="1" indent="-285750">
              <a:buFont typeface="Arial" panose="020B0604020202020204" pitchFamily="34" charset="0"/>
              <a:buChar char="•"/>
            </a:pPr>
            <a:r>
              <a:rPr lang="it-IT" sz="1600" dirty="0"/>
              <a:t>Modularità: architettura basata su componenti per organizzare il codice in modo chiaro.</a:t>
            </a:r>
          </a:p>
          <a:p>
            <a:pPr marL="293688" indent="-285750">
              <a:buFont typeface="Arial" panose="020B0604020202020204" pitchFamily="34" charset="0"/>
              <a:buChar char="•"/>
            </a:pPr>
            <a:r>
              <a:rPr lang="it-IT" sz="1600" dirty="0"/>
              <a:t>Perché è stato scelto per questo progetto?</a:t>
            </a:r>
          </a:p>
          <a:p>
            <a:pPr marL="971516" lvl="1" indent="-285750">
              <a:buFont typeface="Arial" panose="020B0604020202020204" pitchFamily="34" charset="0"/>
              <a:buChar char="•"/>
            </a:pPr>
            <a:r>
              <a:rPr lang="it-IT" sz="1600" dirty="0"/>
              <a:t>Permette di creare un'interfaccia moderna e interattiva.</a:t>
            </a:r>
          </a:p>
          <a:p>
            <a:pPr marL="971516" lvl="1" indent="-285750">
              <a:buFont typeface="Arial" panose="020B0604020202020204" pitchFamily="34" charset="0"/>
              <a:buChar char="•"/>
            </a:pPr>
            <a:r>
              <a:rPr lang="it-IT" sz="1600" dirty="0"/>
              <a:t>Semplifica l'implementazione di funzionalità complesse come il caricamento di immagini e la gestione dello stato.</a:t>
            </a:r>
          </a:p>
          <a:p>
            <a:pPr marL="971516" lvl="1" indent="-285750">
              <a:buFont typeface="Arial" panose="020B0604020202020204" pitchFamily="34" charset="0"/>
              <a:buChar char="•"/>
            </a:pPr>
            <a:r>
              <a:rPr lang="it-IT" sz="1600" dirty="0"/>
              <a:t>Innovativo rispetto ad </a:t>
            </a:r>
            <a:r>
              <a:rPr lang="it-IT" sz="1600" dirty="0" err="1"/>
              <a:t>Angular</a:t>
            </a:r>
            <a:r>
              <a:rPr lang="it-IT" sz="1600" dirty="0"/>
              <a:t>, introdotto al corso come alternativa leggera.</a:t>
            </a:r>
          </a:p>
          <a:p>
            <a:endParaRPr lang="it-IT" sz="1600" dirty="0"/>
          </a:p>
        </p:txBody>
      </p:sp>
    </p:spTree>
    <p:extLst>
      <p:ext uri="{BB962C8B-B14F-4D97-AF65-F5344CB8AC3E}">
        <p14:creationId xmlns:p14="http://schemas.microsoft.com/office/powerpoint/2010/main" val="3653860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EA13A-CDA6-EAD2-4471-EC4EB68DAAC1}"/>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6112B542-A8C5-800C-5B14-4B902B460AB6}"/>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BF0E83A2-2410-A78E-E426-5E7DAA9A22BF}"/>
              </a:ext>
            </a:extLst>
          </p:cNvPr>
          <p:cNvSpPr>
            <a:spLocks noGrp="1"/>
          </p:cNvSpPr>
          <p:nvPr>
            <p:ph type="title"/>
          </p:nvPr>
        </p:nvSpPr>
        <p:spPr>
          <a:xfrm>
            <a:off x="775868" y="958052"/>
            <a:ext cx="9542414" cy="578690"/>
          </a:xfrm>
        </p:spPr>
        <p:txBody>
          <a:bodyPr/>
          <a:lstStyle/>
          <a:p>
            <a:r>
              <a:rPr lang="it-IT" dirty="0"/>
              <a:t>Front-end – </a:t>
            </a:r>
            <a:r>
              <a:rPr lang="it-IT" dirty="0" err="1"/>
              <a:t>Vue</a:t>
            </a:r>
            <a:r>
              <a:rPr lang="it-IT" dirty="0"/>
              <a:t> JS - 2</a:t>
            </a:r>
          </a:p>
        </p:txBody>
      </p:sp>
      <p:sp>
        <p:nvSpPr>
          <p:cNvPr id="6" name="Segnaposto testo 5">
            <a:extLst>
              <a:ext uri="{FF2B5EF4-FFF2-40B4-BE49-F238E27FC236}">
                <a16:creationId xmlns:a16="http://schemas.microsoft.com/office/drawing/2014/main" id="{6712C8FC-E9C2-7634-B121-47C28633CECD}"/>
              </a:ext>
            </a:extLst>
          </p:cNvPr>
          <p:cNvSpPr>
            <a:spLocks noGrp="1"/>
          </p:cNvSpPr>
          <p:nvPr>
            <p:ph type="body" sz="quarter" idx="13"/>
          </p:nvPr>
        </p:nvSpPr>
        <p:spPr>
          <a:xfrm>
            <a:off x="775868" y="1342381"/>
            <a:ext cx="3243473" cy="4375132"/>
          </a:xfrm>
        </p:spPr>
        <p:txBody>
          <a:bodyPr/>
          <a:lstStyle/>
          <a:p>
            <a:pPr marL="293688" indent="-285750">
              <a:buFont typeface="Arial" panose="020B0604020202020204" pitchFamily="34" charset="0"/>
              <a:buChar char="•"/>
            </a:pPr>
            <a:r>
              <a:rPr lang="it-IT" sz="1600" b="1" dirty="0"/>
              <a:t>Rendering Dichiarativo</a:t>
            </a:r>
            <a:r>
              <a:rPr lang="it-IT" sz="1600" dirty="0"/>
              <a:t>: </a:t>
            </a:r>
            <a:r>
              <a:rPr lang="it-IT" sz="1600" dirty="0" err="1"/>
              <a:t>Vue</a:t>
            </a:r>
            <a:r>
              <a:rPr lang="it-IT" sz="1600" dirty="0"/>
              <a:t> estende l'HTML standard con una sintassi di template </a:t>
            </a:r>
          </a:p>
          <a:p>
            <a:pPr marL="293688" indent="-285750">
              <a:buFont typeface="Arial" panose="020B0604020202020204" pitchFamily="34" charset="0"/>
              <a:buChar char="•"/>
            </a:pPr>
            <a:r>
              <a:rPr lang="it-IT" sz="1600" b="1" dirty="0"/>
              <a:t>Reattività</a:t>
            </a:r>
            <a:r>
              <a:rPr lang="it-IT" sz="1600" dirty="0"/>
              <a:t>: </a:t>
            </a:r>
            <a:r>
              <a:rPr lang="it-IT" sz="1600" dirty="0" err="1"/>
              <a:t>Vue</a:t>
            </a:r>
            <a:r>
              <a:rPr lang="it-IT" sz="1600" dirty="0"/>
              <a:t> traccia automaticamente i cambiamenti dello stato JavaScript e aggiorna in modo efficiente il DOM quando avvengono modifiche.</a:t>
            </a:r>
          </a:p>
        </p:txBody>
      </p:sp>
      <p:pic>
        <p:nvPicPr>
          <p:cNvPr id="5" name="Immagine 4">
            <a:extLst>
              <a:ext uri="{FF2B5EF4-FFF2-40B4-BE49-F238E27FC236}">
                <a16:creationId xmlns:a16="http://schemas.microsoft.com/office/drawing/2014/main" id="{ABCFEDCC-ECF6-21D3-9F96-5AFB17DA6A62}"/>
              </a:ext>
            </a:extLst>
          </p:cNvPr>
          <p:cNvPicPr>
            <a:picLocks noChangeAspect="1"/>
          </p:cNvPicPr>
          <p:nvPr/>
        </p:nvPicPr>
        <p:blipFill>
          <a:blip r:embed="rId2"/>
          <a:stretch>
            <a:fillRect/>
          </a:stretch>
        </p:blipFill>
        <p:spPr>
          <a:xfrm>
            <a:off x="5201698" y="1748875"/>
            <a:ext cx="6251832" cy="3360249"/>
          </a:xfrm>
          <a:prstGeom prst="rect">
            <a:avLst/>
          </a:prstGeom>
        </p:spPr>
      </p:pic>
    </p:spTree>
    <p:extLst>
      <p:ext uri="{BB962C8B-B14F-4D97-AF65-F5344CB8AC3E}">
        <p14:creationId xmlns:p14="http://schemas.microsoft.com/office/powerpoint/2010/main" val="19864627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E2019-F781-F16F-47C9-F89A8C4C784F}"/>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D7AEF046-4BF0-03DF-06D7-E16FF1A51FA0}"/>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D3A3BC1A-5134-308C-5CB6-264DD1C0E7F8}"/>
              </a:ext>
            </a:extLst>
          </p:cNvPr>
          <p:cNvSpPr>
            <a:spLocks noGrp="1"/>
          </p:cNvSpPr>
          <p:nvPr>
            <p:ph type="title"/>
          </p:nvPr>
        </p:nvSpPr>
        <p:spPr>
          <a:xfrm>
            <a:off x="775868" y="958052"/>
            <a:ext cx="9542414" cy="578690"/>
          </a:xfrm>
        </p:spPr>
        <p:txBody>
          <a:bodyPr/>
          <a:lstStyle/>
          <a:p>
            <a:r>
              <a:rPr lang="it-IT" dirty="0"/>
              <a:t>Front-end – </a:t>
            </a:r>
            <a:r>
              <a:rPr lang="it-IT" dirty="0" err="1"/>
              <a:t>Vue</a:t>
            </a:r>
            <a:r>
              <a:rPr lang="it-IT" dirty="0"/>
              <a:t> JS - 3</a:t>
            </a:r>
          </a:p>
        </p:txBody>
      </p:sp>
      <p:sp>
        <p:nvSpPr>
          <p:cNvPr id="6" name="Segnaposto testo 5">
            <a:extLst>
              <a:ext uri="{FF2B5EF4-FFF2-40B4-BE49-F238E27FC236}">
                <a16:creationId xmlns:a16="http://schemas.microsoft.com/office/drawing/2014/main" id="{B780EEFC-2685-D659-6460-008F22F4AD29}"/>
              </a:ext>
            </a:extLst>
          </p:cNvPr>
          <p:cNvSpPr>
            <a:spLocks noGrp="1"/>
          </p:cNvSpPr>
          <p:nvPr>
            <p:ph type="body" sz="quarter" idx="13"/>
          </p:nvPr>
        </p:nvSpPr>
        <p:spPr>
          <a:xfrm>
            <a:off x="775868" y="1342381"/>
            <a:ext cx="10981895" cy="5116172"/>
          </a:xfrm>
        </p:spPr>
        <p:txBody>
          <a:bodyPr numCol="2"/>
          <a:lstStyle/>
          <a:p>
            <a:pPr marL="742950" lvl="1"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err="1"/>
              <a:t>components</a:t>
            </a:r>
            <a:r>
              <a:rPr lang="it-IT" sz="1600" dirty="0"/>
              <a:t>:</a:t>
            </a:r>
          </a:p>
          <a:p>
            <a:pPr marL="1200126" lvl="2"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a:t>Contiene componenti riutilizzabili come </a:t>
            </a:r>
            <a:r>
              <a:rPr lang="it-IT" sz="1600" dirty="0" err="1"/>
              <a:t>ManageShopableImages.vue</a:t>
            </a:r>
            <a:r>
              <a:rPr lang="it-IT" sz="1600" dirty="0"/>
              <a:t> e </a:t>
            </a:r>
            <a:r>
              <a:rPr lang="it-IT" sz="1600" dirty="0" err="1"/>
              <a:t>UploadImages.vue</a:t>
            </a:r>
            <a:r>
              <a:rPr lang="it-IT" sz="1600" dirty="0"/>
              <a:t>.</a:t>
            </a:r>
          </a:p>
          <a:p>
            <a:pPr marL="1200126" lvl="2"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err="1"/>
              <a:t>LayoutHeader.vue</a:t>
            </a:r>
            <a:r>
              <a:rPr lang="it-IT" sz="1600" dirty="0"/>
              <a:t> e </a:t>
            </a:r>
            <a:r>
              <a:rPr lang="it-IT" sz="1600" dirty="0" err="1"/>
              <a:t>LayoutFooter.vue</a:t>
            </a:r>
            <a:r>
              <a:rPr lang="it-IT" sz="1600" dirty="0"/>
              <a:t> per struttura e design generale.</a:t>
            </a:r>
          </a:p>
          <a:p>
            <a:pPr marL="742950" lvl="1"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a:t>services:</a:t>
            </a:r>
          </a:p>
          <a:p>
            <a:pPr marL="1200126" lvl="2"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a:t>File </a:t>
            </a:r>
            <a:r>
              <a:rPr lang="it-IT" sz="1600" dirty="0" err="1"/>
              <a:t>TypeScript</a:t>
            </a:r>
            <a:r>
              <a:rPr lang="it-IT" sz="1600" dirty="0"/>
              <a:t> per interfacciarsi con le API (es. </a:t>
            </a:r>
            <a:r>
              <a:rPr lang="it-IT" sz="1600" dirty="0" err="1"/>
              <a:t>auth.service.ts</a:t>
            </a:r>
            <a:r>
              <a:rPr lang="it-IT" sz="1600" dirty="0"/>
              <a:t>, </a:t>
            </a:r>
            <a:r>
              <a:rPr lang="it-IT" sz="1600" dirty="0" err="1"/>
              <a:t>image.service.ts</a:t>
            </a:r>
            <a:r>
              <a:rPr lang="it-IT" sz="1600" dirty="0"/>
              <a:t>).</a:t>
            </a:r>
          </a:p>
          <a:p>
            <a:pPr marL="742950" lvl="1"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err="1"/>
              <a:t>types</a:t>
            </a:r>
            <a:r>
              <a:rPr lang="it-IT" sz="1600" dirty="0"/>
              <a:t>:</a:t>
            </a:r>
          </a:p>
          <a:p>
            <a:pPr marL="1200126" lvl="2"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a:t>Definizione di tipi e interfacce (es. </a:t>
            </a:r>
            <a:r>
              <a:rPr lang="it-IT" sz="1600" dirty="0" err="1"/>
              <a:t>image.type.ts</a:t>
            </a:r>
            <a:r>
              <a:rPr lang="it-IT" sz="1600" dirty="0"/>
              <a:t>, </a:t>
            </a:r>
            <a:r>
              <a:rPr lang="it-IT" sz="1600" dirty="0" err="1"/>
              <a:t>user.type.ts</a:t>
            </a:r>
            <a:r>
              <a:rPr lang="it-IT" sz="1600" dirty="0"/>
              <a:t>).</a:t>
            </a:r>
          </a:p>
          <a:p>
            <a:pPr marL="742950" lvl="1" indent="-285750">
              <a:lnSpc>
                <a:spcPct val="115000"/>
              </a:lnSpc>
              <a:spcBef>
                <a:spcPts val="800"/>
              </a:spcBef>
              <a:spcAft>
                <a:spcPts val="400"/>
              </a:spcAft>
              <a:buSzPts val="1000"/>
              <a:buFont typeface="Arial" panose="020B0604020202020204" pitchFamily="34" charset="0"/>
              <a:buChar char="•"/>
              <a:tabLst>
                <a:tab pos="914400" algn="l"/>
              </a:tabLst>
            </a:pPr>
            <a:endParaRPr lang="it-IT" sz="1600" dirty="0"/>
          </a:p>
          <a:p>
            <a:pPr marL="742950" lvl="1" indent="-285750">
              <a:lnSpc>
                <a:spcPct val="115000"/>
              </a:lnSpc>
              <a:spcBef>
                <a:spcPts val="800"/>
              </a:spcBef>
              <a:spcAft>
                <a:spcPts val="400"/>
              </a:spcAft>
              <a:buSzPts val="1000"/>
              <a:buFont typeface="Arial" panose="020B0604020202020204" pitchFamily="34" charset="0"/>
              <a:buChar char="•"/>
              <a:tabLst>
                <a:tab pos="914400" algn="l"/>
              </a:tabLst>
            </a:pPr>
            <a:endParaRPr lang="it-IT" sz="1600" dirty="0"/>
          </a:p>
          <a:p>
            <a:pPr marL="742950" lvl="1" indent="-285750">
              <a:lnSpc>
                <a:spcPct val="115000"/>
              </a:lnSpc>
              <a:spcBef>
                <a:spcPts val="800"/>
              </a:spcBef>
              <a:spcAft>
                <a:spcPts val="400"/>
              </a:spcAft>
              <a:buSzPts val="1000"/>
              <a:buFont typeface="Arial" panose="020B0604020202020204" pitchFamily="34" charset="0"/>
              <a:buChar char="•"/>
              <a:tabLst>
                <a:tab pos="914400" algn="l"/>
              </a:tabLst>
            </a:pPr>
            <a:endParaRPr lang="it-IT" sz="1600" dirty="0"/>
          </a:p>
          <a:p>
            <a:pPr marL="742950" lvl="1"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err="1"/>
              <a:t>views</a:t>
            </a:r>
            <a:r>
              <a:rPr lang="it-IT" sz="1600" dirty="0"/>
              <a:t>:</a:t>
            </a:r>
          </a:p>
          <a:p>
            <a:pPr marL="1200126" lvl="2"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a:t>Contiene le pagine principali (es. </a:t>
            </a:r>
            <a:r>
              <a:rPr lang="it-IT" sz="1600" dirty="0" err="1"/>
              <a:t>HomeView.vue</a:t>
            </a:r>
            <a:r>
              <a:rPr lang="it-IT" sz="1600" dirty="0"/>
              <a:t>, </a:t>
            </a:r>
            <a:r>
              <a:rPr lang="it-IT" sz="1600" dirty="0" err="1"/>
              <a:t>LoginView.vue</a:t>
            </a:r>
            <a:r>
              <a:rPr lang="it-IT" sz="1600" dirty="0"/>
              <a:t>).</a:t>
            </a:r>
          </a:p>
          <a:p>
            <a:pPr marL="1200150" lvl="2" indent="-285750">
              <a:lnSpc>
                <a:spcPct val="115000"/>
              </a:lnSpc>
              <a:spcBef>
                <a:spcPts val="800"/>
              </a:spcBef>
              <a:spcAft>
                <a:spcPts val="400"/>
              </a:spcAft>
              <a:buSzPts val="1000"/>
              <a:buFont typeface="Arial" panose="020B0604020202020204" pitchFamily="34" charset="0"/>
              <a:buChar char="•"/>
              <a:tabLst>
                <a:tab pos="1371600" algn="l"/>
              </a:tabLst>
            </a:pPr>
            <a:r>
              <a:rPr lang="it-IT" sz="1600" dirty="0"/>
              <a:t>	Organizzate per ruolo (es. sottocartella admin).</a:t>
            </a:r>
          </a:p>
          <a:p>
            <a:pPr marL="742950" lvl="1"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a:t>stores:</a:t>
            </a:r>
          </a:p>
          <a:p>
            <a:pPr marL="1200126" lvl="2"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a:t>Gestione dello stato centralizzata con </a:t>
            </a:r>
            <a:r>
              <a:rPr lang="it-IT" sz="1600" dirty="0" err="1"/>
              <a:t>Vuex</a:t>
            </a:r>
            <a:r>
              <a:rPr lang="it-IT" sz="1600" dirty="0"/>
              <a:t> o </a:t>
            </a:r>
            <a:r>
              <a:rPr lang="it-IT" sz="1600" dirty="0" err="1"/>
              <a:t>Pinia</a:t>
            </a:r>
            <a:r>
              <a:rPr lang="it-IT" sz="1600" dirty="0"/>
              <a:t> (es. </a:t>
            </a:r>
            <a:r>
              <a:rPr lang="it-IT" sz="1600" dirty="0" err="1"/>
              <a:t>auth.ts</a:t>
            </a:r>
            <a:r>
              <a:rPr lang="it-IT" sz="1600" dirty="0"/>
              <a:t>, </a:t>
            </a:r>
            <a:r>
              <a:rPr lang="it-IT" sz="1600" dirty="0" err="1"/>
              <a:t>cart.ts</a:t>
            </a:r>
            <a:r>
              <a:rPr lang="it-IT" sz="1600" dirty="0"/>
              <a:t>).</a:t>
            </a:r>
          </a:p>
          <a:p>
            <a:pPr marL="742950" lvl="1"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a:t>router:</a:t>
            </a:r>
          </a:p>
          <a:p>
            <a:pPr marL="1200126" lvl="2"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a:t>Gestione della navigazione tra pagine e controllo degli accessi.</a:t>
            </a:r>
          </a:p>
          <a:p>
            <a:pPr marL="742950" lvl="1"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err="1"/>
              <a:t>App.vue</a:t>
            </a:r>
            <a:r>
              <a:rPr lang="it-IT" sz="1600" dirty="0"/>
              <a:t>: punto di ingresso dell'applicazione.</a:t>
            </a:r>
          </a:p>
          <a:p>
            <a:pPr marL="742950" lvl="1" indent="-285750">
              <a:lnSpc>
                <a:spcPct val="115000"/>
              </a:lnSpc>
              <a:spcBef>
                <a:spcPts val="800"/>
              </a:spcBef>
              <a:spcAft>
                <a:spcPts val="400"/>
              </a:spcAft>
              <a:buSzPts val="1000"/>
              <a:buFont typeface="Arial" panose="020B0604020202020204" pitchFamily="34" charset="0"/>
              <a:buChar char="•"/>
              <a:tabLst>
                <a:tab pos="914400" algn="l"/>
              </a:tabLst>
            </a:pPr>
            <a:r>
              <a:rPr lang="it-IT" sz="1600" dirty="0" err="1"/>
              <a:t>main.ts</a:t>
            </a:r>
            <a:r>
              <a:rPr lang="it-IT" sz="1600" dirty="0"/>
              <a:t>: configurazione iniziale del progetto.</a:t>
            </a:r>
          </a:p>
          <a:p>
            <a:pPr marL="293688" indent="-285750">
              <a:buFont typeface="Arial" panose="020B0604020202020204" pitchFamily="34" charset="0"/>
              <a:buChar char="•"/>
            </a:pPr>
            <a:endParaRPr lang="it-IT" sz="1600" dirty="0"/>
          </a:p>
        </p:txBody>
      </p:sp>
    </p:spTree>
    <p:extLst>
      <p:ext uri="{BB962C8B-B14F-4D97-AF65-F5344CB8AC3E}">
        <p14:creationId xmlns:p14="http://schemas.microsoft.com/office/powerpoint/2010/main" val="35218734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FBA0A-E556-B7AC-E361-8196928FC120}"/>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36C64AB9-4C66-D1A3-86B6-12350F95A10C}"/>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C46DBBCF-D793-EE4F-11A9-9E3A38BFA22E}"/>
              </a:ext>
            </a:extLst>
          </p:cNvPr>
          <p:cNvSpPr>
            <a:spLocks noGrp="1"/>
          </p:cNvSpPr>
          <p:nvPr>
            <p:ph type="title"/>
          </p:nvPr>
        </p:nvSpPr>
        <p:spPr>
          <a:xfrm>
            <a:off x="775868" y="958052"/>
            <a:ext cx="9542414" cy="578690"/>
          </a:xfrm>
        </p:spPr>
        <p:txBody>
          <a:bodyPr/>
          <a:lstStyle/>
          <a:p>
            <a:r>
              <a:rPr lang="it-IT" dirty="0"/>
              <a:t>Front-end – </a:t>
            </a:r>
            <a:r>
              <a:rPr lang="it-IT" dirty="0" err="1"/>
              <a:t>Vue</a:t>
            </a:r>
            <a:r>
              <a:rPr lang="it-IT" dirty="0"/>
              <a:t> JS - 3</a:t>
            </a:r>
          </a:p>
        </p:txBody>
      </p:sp>
      <p:pic>
        <p:nvPicPr>
          <p:cNvPr id="8" name="Immagine 7">
            <a:extLst>
              <a:ext uri="{FF2B5EF4-FFF2-40B4-BE49-F238E27FC236}">
                <a16:creationId xmlns:a16="http://schemas.microsoft.com/office/drawing/2014/main" id="{17426E93-E30E-20B1-47BB-4CF8E341886C}"/>
              </a:ext>
            </a:extLst>
          </p:cNvPr>
          <p:cNvPicPr>
            <a:picLocks noChangeAspect="1"/>
          </p:cNvPicPr>
          <p:nvPr/>
        </p:nvPicPr>
        <p:blipFill>
          <a:blip r:embed="rId3"/>
          <a:stretch>
            <a:fillRect/>
          </a:stretch>
        </p:blipFill>
        <p:spPr>
          <a:xfrm>
            <a:off x="207974" y="1481397"/>
            <a:ext cx="5037793" cy="4805636"/>
          </a:xfrm>
          <a:prstGeom prst="rect">
            <a:avLst/>
          </a:prstGeom>
        </p:spPr>
      </p:pic>
      <p:pic>
        <p:nvPicPr>
          <p:cNvPr id="10" name="Immagine 9">
            <a:extLst>
              <a:ext uri="{FF2B5EF4-FFF2-40B4-BE49-F238E27FC236}">
                <a16:creationId xmlns:a16="http://schemas.microsoft.com/office/drawing/2014/main" id="{D019E3DA-553C-4BCB-7FA5-C6118C515593}"/>
              </a:ext>
            </a:extLst>
          </p:cNvPr>
          <p:cNvPicPr>
            <a:picLocks noChangeAspect="1"/>
          </p:cNvPicPr>
          <p:nvPr/>
        </p:nvPicPr>
        <p:blipFill>
          <a:blip r:embed="rId4"/>
          <a:stretch>
            <a:fillRect/>
          </a:stretch>
        </p:blipFill>
        <p:spPr>
          <a:xfrm>
            <a:off x="5547075" y="209550"/>
            <a:ext cx="6409368" cy="1502306"/>
          </a:xfrm>
          <a:prstGeom prst="rect">
            <a:avLst/>
          </a:prstGeom>
        </p:spPr>
      </p:pic>
      <p:sp>
        <p:nvSpPr>
          <p:cNvPr id="6" name="Segnaposto testo 5">
            <a:extLst>
              <a:ext uri="{FF2B5EF4-FFF2-40B4-BE49-F238E27FC236}">
                <a16:creationId xmlns:a16="http://schemas.microsoft.com/office/drawing/2014/main" id="{B9201A58-364A-76B2-B052-0ACEB8950AAA}"/>
              </a:ext>
            </a:extLst>
          </p:cNvPr>
          <p:cNvSpPr>
            <a:spLocks noGrp="1"/>
          </p:cNvSpPr>
          <p:nvPr>
            <p:ph type="body" sz="quarter" idx="13"/>
          </p:nvPr>
        </p:nvSpPr>
        <p:spPr>
          <a:xfrm>
            <a:off x="207974" y="6174335"/>
            <a:ext cx="10049468" cy="442869"/>
          </a:xfrm>
        </p:spPr>
        <p:txBody>
          <a:bodyPr/>
          <a:lstStyle/>
          <a:p>
            <a:r>
              <a:rPr lang="it-IT" sz="1600" dirty="0" err="1"/>
              <a:t>OrderView</a:t>
            </a:r>
            <a:r>
              <a:rPr lang="it-IT" sz="1600" dirty="0"/>
              <a:t> 				         </a:t>
            </a:r>
            <a:r>
              <a:rPr lang="it-IT" sz="1600" dirty="0" err="1"/>
              <a:t>OrderList</a:t>
            </a:r>
            <a:endParaRPr lang="it-IT" sz="1600" dirty="0"/>
          </a:p>
        </p:txBody>
      </p:sp>
      <p:sp>
        <p:nvSpPr>
          <p:cNvPr id="9" name="Segnaposto testo 5">
            <a:extLst>
              <a:ext uri="{FF2B5EF4-FFF2-40B4-BE49-F238E27FC236}">
                <a16:creationId xmlns:a16="http://schemas.microsoft.com/office/drawing/2014/main" id="{CF51E251-E1CF-B923-E8C0-F97F688383AA}"/>
              </a:ext>
            </a:extLst>
          </p:cNvPr>
          <p:cNvSpPr txBox="1">
            <a:spLocks/>
          </p:cNvSpPr>
          <p:nvPr/>
        </p:nvSpPr>
        <p:spPr>
          <a:xfrm>
            <a:off x="5547075" y="1635854"/>
            <a:ext cx="1638916" cy="442869"/>
          </a:xfrm>
          <a:prstGeom prst="rect">
            <a:avLst/>
          </a:prstGeom>
        </p:spPr>
        <p:txBody>
          <a:bodyPr/>
          <a:lstStyle>
            <a:lvl1pPr marL="7938" indent="0" algn="l" defTabSz="914354" rtl="0" eaLnBrk="1" latinLnBrk="0" hangingPunct="1">
              <a:lnSpc>
                <a:spcPct val="150000"/>
              </a:lnSpc>
              <a:spcBef>
                <a:spcPts val="1000"/>
              </a:spcBef>
              <a:buFont typeface="Courier New" panose="02070309020205020404" pitchFamily="49" charset="0"/>
              <a:buNone/>
              <a:tabLst/>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766"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942"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120"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298" indent="-228589" algn="l" defTabSz="914354" rtl="0" eaLnBrk="1" latinLnBrk="0" hangingPunct="1">
              <a:lnSpc>
                <a:spcPct val="90000"/>
              </a:lnSpc>
              <a:spcBef>
                <a:spcPts val="500"/>
              </a:spcBef>
              <a:buFont typeface="Courier New" panose="02070309020205020404" pitchFamily="49" charset="0"/>
              <a:buChar char="o"/>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err="1"/>
              <a:t>Shop.service</a:t>
            </a:r>
            <a:endParaRPr lang="it-IT" sz="1600" dirty="0"/>
          </a:p>
        </p:txBody>
      </p:sp>
      <p:pic>
        <p:nvPicPr>
          <p:cNvPr id="3" name="Immagine 2">
            <a:extLst>
              <a:ext uri="{FF2B5EF4-FFF2-40B4-BE49-F238E27FC236}">
                <a16:creationId xmlns:a16="http://schemas.microsoft.com/office/drawing/2014/main" id="{8995C0C6-B448-EA0A-7B4B-E9CF8A0E092E}"/>
              </a:ext>
            </a:extLst>
          </p:cNvPr>
          <p:cNvPicPr>
            <a:picLocks noChangeAspect="1"/>
          </p:cNvPicPr>
          <p:nvPr/>
        </p:nvPicPr>
        <p:blipFill>
          <a:blip r:embed="rId5"/>
          <a:stretch>
            <a:fillRect/>
          </a:stretch>
        </p:blipFill>
        <p:spPr>
          <a:xfrm>
            <a:off x="5442899" y="2102802"/>
            <a:ext cx="6617720" cy="4144493"/>
          </a:xfrm>
          <a:prstGeom prst="rect">
            <a:avLst/>
          </a:prstGeom>
        </p:spPr>
      </p:pic>
    </p:spTree>
    <p:extLst>
      <p:ext uri="{BB962C8B-B14F-4D97-AF65-F5344CB8AC3E}">
        <p14:creationId xmlns:p14="http://schemas.microsoft.com/office/powerpoint/2010/main" val="3579453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E8EC1-FD07-E2A3-998C-BFA87D5604B6}"/>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1D1C41B7-6834-DE98-6A23-378466CDC322}"/>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A258EF72-1996-803D-290E-F1F8CEA0FD50}"/>
              </a:ext>
            </a:extLst>
          </p:cNvPr>
          <p:cNvSpPr>
            <a:spLocks noGrp="1"/>
          </p:cNvSpPr>
          <p:nvPr>
            <p:ph type="title"/>
          </p:nvPr>
        </p:nvSpPr>
        <p:spPr>
          <a:xfrm>
            <a:off x="775868" y="958052"/>
            <a:ext cx="9542414" cy="578690"/>
          </a:xfrm>
        </p:spPr>
        <p:txBody>
          <a:bodyPr/>
          <a:lstStyle/>
          <a:p>
            <a:r>
              <a:rPr lang="it-IT" dirty="0"/>
              <a:t>Front-end</a:t>
            </a:r>
          </a:p>
        </p:txBody>
      </p:sp>
      <p:sp>
        <p:nvSpPr>
          <p:cNvPr id="5" name="Segnaposto testo 2">
            <a:extLst>
              <a:ext uri="{FF2B5EF4-FFF2-40B4-BE49-F238E27FC236}">
                <a16:creationId xmlns:a16="http://schemas.microsoft.com/office/drawing/2014/main" id="{B55B40D8-98AB-F7B4-BF7B-8C0476394C06}"/>
              </a:ext>
            </a:extLst>
          </p:cNvPr>
          <p:cNvSpPr>
            <a:spLocks noGrp="1"/>
          </p:cNvSpPr>
          <p:nvPr>
            <p:ph type="body" sz="quarter" idx="13"/>
          </p:nvPr>
        </p:nvSpPr>
        <p:spPr>
          <a:xfrm>
            <a:off x="3420836" y="2948577"/>
            <a:ext cx="5350327" cy="960845"/>
          </a:xfrm>
        </p:spPr>
        <p:txBody>
          <a:bodyPr/>
          <a:lstStyle/>
          <a:p>
            <a:r>
              <a:rPr lang="it-IT" sz="3600" dirty="0"/>
              <a:t>Vediamolo in azione!</a:t>
            </a:r>
            <a:endParaRPr lang="it-IT" sz="3200" dirty="0"/>
          </a:p>
        </p:txBody>
      </p:sp>
    </p:spTree>
    <p:extLst>
      <p:ext uri="{BB962C8B-B14F-4D97-AF65-F5344CB8AC3E}">
        <p14:creationId xmlns:p14="http://schemas.microsoft.com/office/powerpoint/2010/main" val="74355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testo 6">
            <a:extLst>
              <a:ext uri="{FF2B5EF4-FFF2-40B4-BE49-F238E27FC236}">
                <a16:creationId xmlns:a16="http://schemas.microsoft.com/office/drawing/2014/main" id="{55D5C45F-1F83-9949-83E6-E9AFC9760135}"/>
              </a:ext>
            </a:extLst>
          </p:cNvPr>
          <p:cNvSpPr>
            <a:spLocks noGrp="1"/>
          </p:cNvSpPr>
          <p:nvPr>
            <p:ph type="body" sz="quarter" idx="16"/>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8" name="Titolo 7">
            <a:extLst>
              <a:ext uri="{FF2B5EF4-FFF2-40B4-BE49-F238E27FC236}">
                <a16:creationId xmlns:a16="http://schemas.microsoft.com/office/drawing/2014/main" id="{D4EA38DD-12F7-FB4B-8A7D-28D03E1D2AD0}"/>
              </a:ext>
            </a:extLst>
          </p:cNvPr>
          <p:cNvSpPr>
            <a:spLocks noGrp="1"/>
          </p:cNvSpPr>
          <p:nvPr>
            <p:ph type="title"/>
          </p:nvPr>
        </p:nvSpPr>
        <p:spPr/>
        <p:txBody>
          <a:bodyPr/>
          <a:lstStyle/>
          <a:p>
            <a:r>
              <a:rPr lang="it-IT" dirty="0"/>
              <a:t>Conclusione</a:t>
            </a:r>
          </a:p>
        </p:txBody>
      </p:sp>
    </p:spTree>
    <p:extLst>
      <p:ext uri="{BB962C8B-B14F-4D97-AF65-F5344CB8AC3E}">
        <p14:creationId xmlns:p14="http://schemas.microsoft.com/office/powerpoint/2010/main" val="233228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C377C-0BF4-1C2B-CFE0-A4FF3DED5592}"/>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C004AB57-C4AF-8CCC-D646-D6F2BD8B425C}"/>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3" name="Segnaposto testo 2">
            <a:extLst>
              <a:ext uri="{FF2B5EF4-FFF2-40B4-BE49-F238E27FC236}">
                <a16:creationId xmlns:a16="http://schemas.microsoft.com/office/drawing/2014/main" id="{959DC8FF-82B4-7E81-11FA-67176BE11E36}"/>
              </a:ext>
            </a:extLst>
          </p:cNvPr>
          <p:cNvSpPr>
            <a:spLocks noGrp="1"/>
          </p:cNvSpPr>
          <p:nvPr>
            <p:ph type="body" sz="quarter" idx="13"/>
          </p:nvPr>
        </p:nvSpPr>
        <p:spPr>
          <a:xfrm>
            <a:off x="775869" y="2076909"/>
            <a:ext cx="10981895" cy="2704182"/>
          </a:xfrm>
        </p:spPr>
        <p:txBody>
          <a:bodyPr/>
          <a:lstStyle/>
          <a:p>
            <a:r>
              <a:rPr lang="it-IT" b="1" dirty="0"/>
              <a:t>Vincoli:</a:t>
            </a:r>
            <a:endParaRPr lang="it-IT" dirty="0"/>
          </a:p>
          <a:p>
            <a:pPr>
              <a:buFont typeface="Arial" panose="020B0604020202020204" pitchFamily="34" charset="0"/>
              <a:buChar char="•"/>
            </a:pPr>
            <a:r>
              <a:rPr lang="it-IT" dirty="0"/>
              <a:t> Le foto vengono memorizzate su un NAS, e nel database sono salvati solo gli URL delle immagini.</a:t>
            </a:r>
          </a:p>
          <a:p>
            <a:pPr>
              <a:buFont typeface="Arial" panose="020B0604020202020204" pitchFamily="34" charset="0"/>
              <a:buChar char="•"/>
            </a:pPr>
            <a:r>
              <a:rPr lang="it-IT" dirty="0"/>
              <a:t> Sono accettati solo formati fotografici standard (PNG, JPEG, JPG, BMP); non sono supportati i formati non </a:t>
            </a:r>
            <a:r>
              <a:rPr lang="it-IT" dirty="0" err="1"/>
              <a:t>renderizzati</a:t>
            </a:r>
            <a:r>
              <a:rPr lang="it-IT" dirty="0"/>
              <a:t> (NEF, CR2, ecc.).</a:t>
            </a:r>
          </a:p>
        </p:txBody>
      </p:sp>
      <p:sp>
        <p:nvSpPr>
          <p:cNvPr id="4" name="Titolo 3">
            <a:extLst>
              <a:ext uri="{FF2B5EF4-FFF2-40B4-BE49-F238E27FC236}">
                <a16:creationId xmlns:a16="http://schemas.microsoft.com/office/drawing/2014/main" id="{1508CFA5-C4DB-7E9E-345B-03D699984F93}"/>
              </a:ext>
            </a:extLst>
          </p:cNvPr>
          <p:cNvSpPr>
            <a:spLocks noGrp="1"/>
          </p:cNvSpPr>
          <p:nvPr>
            <p:ph type="title"/>
          </p:nvPr>
        </p:nvSpPr>
        <p:spPr>
          <a:xfrm>
            <a:off x="775869" y="958052"/>
            <a:ext cx="2550655" cy="578690"/>
          </a:xfrm>
        </p:spPr>
        <p:txBody>
          <a:bodyPr/>
          <a:lstStyle/>
          <a:p>
            <a:r>
              <a:rPr lang="it-IT" dirty="0"/>
              <a:t>Requisiti (1)</a:t>
            </a:r>
          </a:p>
        </p:txBody>
      </p:sp>
    </p:spTree>
    <p:extLst>
      <p:ext uri="{BB962C8B-B14F-4D97-AF65-F5344CB8AC3E}">
        <p14:creationId xmlns:p14="http://schemas.microsoft.com/office/powerpoint/2010/main" val="256842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42F99-5D60-BE99-511B-AF95D86D874E}"/>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06B5EA88-FE92-D478-F3C9-19FD8BCB3A41}"/>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3" name="Segnaposto testo 2">
            <a:extLst>
              <a:ext uri="{FF2B5EF4-FFF2-40B4-BE49-F238E27FC236}">
                <a16:creationId xmlns:a16="http://schemas.microsoft.com/office/drawing/2014/main" id="{B5A664CB-D765-AC15-F7AD-24CD71C8E8EE}"/>
              </a:ext>
            </a:extLst>
          </p:cNvPr>
          <p:cNvSpPr>
            <a:spLocks noGrp="1"/>
          </p:cNvSpPr>
          <p:nvPr>
            <p:ph type="body" sz="quarter" idx="13"/>
          </p:nvPr>
        </p:nvSpPr>
        <p:spPr>
          <a:xfrm>
            <a:off x="605052" y="1949495"/>
            <a:ext cx="10981895" cy="3255975"/>
          </a:xfrm>
        </p:spPr>
        <p:txBody>
          <a:bodyPr/>
          <a:lstStyle/>
          <a:p>
            <a:r>
              <a:rPr lang="it-IT" b="1" dirty="0"/>
              <a:t>Requisiti</a:t>
            </a:r>
            <a:r>
              <a:rPr lang="it-IT" dirty="0"/>
              <a:t> </a:t>
            </a:r>
            <a:r>
              <a:rPr lang="it-IT" b="1" dirty="0"/>
              <a:t>non</a:t>
            </a:r>
            <a:r>
              <a:rPr lang="it-IT" dirty="0"/>
              <a:t> </a:t>
            </a:r>
            <a:r>
              <a:rPr lang="it-IT" b="1" dirty="0"/>
              <a:t>funzionali</a:t>
            </a:r>
          </a:p>
          <a:p>
            <a:pPr marL="293688" indent="-285750">
              <a:buFont typeface="Arial" panose="020B0604020202020204" pitchFamily="34" charset="0"/>
              <a:buChar char="•"/>
            </a:pPr>
            <a:r>
              <a:rPr lang="it-IT" dirty="0"/>
              <a:t>L'architettura del sistema deve essere basata sul modello MVC.</a:t>
            </a:r>
          </a:p>
          <a:p>
            <a:pPr marL="293688" indent="-285750">
              <a:buFont typeface="Arial" panose="020B0604020202020204" pitchFamily="34" charset="0"/>
              <a:buChar char="•"/>
            </a:pPr>
            <a:r>
              <a:rPr lang="it-IT" dirty="0"/>
              <a:t>Il back-end deve essere sviluppato utilizzando </a:t>
            </a:r>
            <a:r>
              <a:rPr lang="it-IT" dirty="0" err="1"/>
              <a:t>JakartaEE</a:t>
            </a:r>
            <a:r>
              <a:rPr lang="it-IT" dirty="0"/>
              <a:t> con il framework Spring.</a:t>
            </a:r>
          </a:p>
          <a:p>
            <a:pPr marL="293688" indent="-285750">
              <a:buFont typeface="Arial" panose="020B0604020202020204" pitchFamily="34" charset="0"/>
              <a:buChar char="•"/>
            </a:pPr>
            <a:r>
              <a:rPr lang="it-IT" dirty="0"/>
              <a:t>Il front-end deve essere sviluppato utilizzando </a:t>
            </a:r>
            <a:r>
              <a:rPr lang="it-IT" dirty="0" err="1"/>
              <a:t>Vue</a:t>
            </a:r>
            <a:r>
              <a:rPr lang="it-IT" dirty="0"/>
              <a:t> JS e Bootstrap.</a:t>
            </a:r>
          </a:p>
          <a:p>
            <a:pPr marL="293688" indent="-285750">
              <a:buFont typeface="Arial" panose="020B0604020202020204" pitchFamily="34" charset="0"/>
              <a:buChar char="•"/>
            </a:pPr>
            <a:r>
              <a:rPr lang="it-IT" dirty="0"/>
              <a:t>Gestione del Copyright: il sistema deve garantire il rispetto del copyright delle immagini</a:t>
            </a:r>
          </a:p>
          <a:p>
            <a:pPr marL="293688" indent="-285750">
              <a:buFont typeface="Arial" panose="020B0604020202020204" pitchFamily="34" charset="0"/>
              <a:buChar char="•"/>
            </a:pPr>
            <a:endParaRPr lang="it-IT" dirty="0"/>
          </a:p>
        </p:txBody>
      </p:sp>
      <p:sp>
        <p:nvSpPr>
          <p:cNvPr id="4" name="Titolo 3">
            <a:extLst>
              <a:ext uri="{FF2B5EF4-FFF2-40B4-BE49-F238E27FC236}">
                <a16:creationId xmlns:a16="http://schemas.microsoft.com/office/drawing/2014/main" id="{BD0826C8-4648-4D45-7641-DFFB2143B629}"/>
              </a:ext>
            </a:extLst>
          </p:cNvPr>
          <p:cNvSpPr>
            <a:spLocks noGrp="1"/>
          </p:cNvSpPr>
          <p:nvPr>
            <p:ph type="title"/>
          </p:nvPr>
        </p:nvSpPr>
        <p:spPr>
          <a:xfrm>
            <a:off x="775869" y="958052"/>
            <a:ext cx="2550655" cy="578690"/>
          </a:xfrm>
        </p:spPr>
        <p:txBody>
          <a:bodyPr/>
          <a:lstStyle/>
          <a:p>
            <a:r>
              <a:rPr lang="it-IT" dirty="0"/>
              <a:t>Requisiti (2)</a:t>
            </a:r>
          </a:p>
        </p:txBody>
      </p:sp>
    </p:spTree>
    <p:extLst>
      <p:ext uri="{BB962C8B-B14F-4D97-AF65-F5344CB8AC3E}">
        <p14:creationId xmlns:p14="http://schemas.microsoft.com/office/powerpoint/2010/main" val="70324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A4A32-F0A4-922E-6EB9-64DACFB772C2}"/>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F05D1BB0-AB79-F825-CE02-A560FB0BB591}"/>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3" name="Segnaposto testo 2">
            <a:extLst>
              <a:ext uri="{FF2B5EF4-FFF2-40B4-BE49-F238E27FC236}">
                <a16:creationId xmlns:a16="http://schemas.microsoft.com/office/drawing/2014/main" id="{337ACAF7-92A3-A627-4499-C6D7CB5EC3E2}"/>
              </a:ext>
            </a:extLst>
          </p:cNvPr>
          <p:cNvSpPr>
            <a:spLocks noGrp="1"/>
          </p:cNvSpPr>
          <p:nvPr>
            <p:ph type="body" sz="quarter" idx="13"/>
          </p:nvPr>
        </p:nvSpPr>
        <p:spPr>
          <a:xfrm>
            <a:off x="605052" y="1578609"/>
            <a:ext cx="10981895" cy="4530133"/>
          </a:xfrm>
        </p:spPr>
        <p:txBody>
          <a:bodyPr/>
          <a:lstStyle/>
          <a:p>
            <a:r>
              <a:rPr lang="it-IT" b="1" dirty="0"/>
              <a:t>Requisiti</a:t>
            </a:r>
            <a:r>
              <a:rPr lang="it-IT" dirty="0"/>
              <a:t> </a:t>
            </a:r>
            <a:r>
              <a:rPr lang="it-IT" b="1" dirty="0"/>
              <a:t>funzionali</a:t>
            </a:r>
          </a:p>
          <a:p>
            <a:pPr marL="293688" indent="-285750">
              <a:buFont typeface="Arial" panose="020B0604020202020204" pitchFamily="34" charset="0"/>
              <a:buChar char="•"/>
            </a:pPr>
            <a:r>
              <a:rPr lang="it-IT" dirty="0"/>
              <a:t>Due tipologie di utenti: Admin e User, con permessi differenziati.</a:t>
            </a:r>
          </a:p>
          <a:p>
            <a:pPr marL="293688" indent="-285750">
              <a:buFont typeface="Arial" panose="020B0604020202020204" pitchFamily="34" charset="0"/>
              <a:buChar char="•"/>
            </a:pPr>
            <a:r>
              <a:rPr lang="it-IT" dirty="0"/>
              <a:t>Le immagini saranno catalogate in "work", con generazione automatica di miniature e applicazione di watermark.</a:t>
            </a:r>
          </a:p>
          <a:p>
            <a:pPr marL="293688" indent="-285750">
              <a:buFont typeface="Arial" panose="020B0604020202020204" pitchFamily="34" charset="0"/>
              <a:buChar char="•"/>
            </a:pPr>
            <a:r>
              <a:rPr lang="it-IT" dirty="0"/>
              <a:t>Pannello di controllo per l’amministratore per gestire work, immagini, autorizzazioni e la sezione Shop.</a:t>
            </a:r>
          </a:p>
          <a:p>
            <a:pPr marL="293688" indent="-285750">
              <a:buFont typeface="Arial" panose="020B0604020202020204" pitchFamily="34" charset="0"/>
              <a:buChar char="•"/>
            </a:pPr>
            <a:r>
              <a:rPr lang="it-IT" dirty="0"/>
              <a:t>Gestione fine dei permessi di autorizzazione e accesso</a:t>
            </a:r>
          </a:p>
          <a:p>
            <a:pPr marL="293688" indent="-285750">
              <a:buFont typeface="Arial" panose="020B0604020202020204" pitchFamily="34" charset="0"/>
              <a:buChar char="•"/>
            </a:pPr>
            <a:r>
              <a:rPr lang="it-IT" dirty="0"/>
              <a:t>La sezione Shop permette agli utenti di acquistare immagini, con registrazione degli acquisti sulla blockchain.</a:t>
            </a:r>
          </a:p>
          <a:p>
            <a:pPr marL="293688" indent="-285750">
              <a:buFont typeface="Arial" panose="020B0604020202020204" pitchFamily="34" charset="0"/>
              <a:buChar char="•"/>
            </a:pPr>
            <a:endParaRPr lang="it-IT" dirty="0"/>
          </a:p>
        </p:txBody>
      </p:sp>
      <p:sp>
        <p:nvSpPr>
          <p:cNvPr id="4" name="Titolo 3">
            <a:extLst>
              <a:ext uri="{FF2B5EF4-FFF2-40B4-BE49-F238E27FC236}">
                <a16:creationId xmlns:a16="http://schemas.microsoft.com/office/drawing/2014/main" id="{A86FDD79-23A7-A7EC-BFEE-91136C864295}"/>
              </a:ext>
            </a:extLst>
          </p:cNvPr>
          <p:cNvSpPr>
            <a:spLocks noGrp="1"/>
          </p:cNvSpPr>
          <p:nvPr>
            <p:ph type="title"/>
          </p:nvPr>
        </p:nvSpPr>
        <p:spPr>
          <a:xfrm>
            <a:off x="775869" y="958052"/>
            <a:ext cx="2550655" cy="578690"/>
          </a:xfrm>
        </p:spPr>
        <p:txBody>
          <a:bodyPr/>
          <a:lstStyle/>
          <a:p>
            <a:r>
              <a:rPr lang="it-IT" dirty="0"/>
              <a:t>Requisiti (3)</a:t>
            </a:r>
          </a:p>
        </p:txBody>
      </p:sp>
    </p:spTree>
    <p:extLst>
      <p:ext uri="{BB962C8B-B14F-4D97-AF65-F5344CB8AC3E}">
        <p14:creationId xmlns:p14="http://schemas.microsoft.com/office/powerpoint/2010/main" val="2190593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17B40-DFF5-F035-1E31-5D25F72F53FD}"/>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42E268DF-08E0-E840-8E4E-609BE1212BB2}"/>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3" name="Segnaposto testo 2">
            <a:extLst>
              <a:ext uri="{FF2B5EF4-FFF2-40B4-BE49-F238E27FC236}">
                <a16:creationId xmlns:a16="http://schemas.microsoft.com/office/drawing/2014/main" id="{9392D50F-BC80-60F4-AAB5-BF61D8751A99}"/>
              </a:ext>
            </a:extLst>
          </p:cNvPr>
          <p:cNvSpPr>
            <a:spLocks noGrp="1"/>
          </p:cNvSpPr>
          <p:nvPr>
            <p:ph type="body" sz="quarter" idx="13"/>
          </p:nvPr>
        </p:nvSpPr>
        <p:spPr>
          <a:xfrm>
            <a:off x="775868" y="1536742"/>
            <a:ext cx="10981895" cy="4879824"/>
          </a:xfrm>
        </p:spPr>
        <p:txBody>
          <a:bodyPr/>
          <a:lstStyle/>
          <a:p>
            <a:r>
              <a:rPr lang="it-IT" sz="1400" dirty="0"/>
              <a:t>A partire quindi da vincoli, requisiti non funzionali e requisiti funzionali sono state estrapolate le seguenti entità:</a:t>
            </a:r>
          </a:p>
          <a:p>
            <a:pPr marL="293688" indent="-285750">
              <a:buFont typeface="Arial" panose="020B0604020202020204" pitchFamily="34" charset="0"/>
              <a:buChar char="•"/>
            </a:pPr>
            <a:r>
              <a:rPr lang="it-IT" sz="1400" b="1" dirty="0"/>
              <a:t>User:</a:t>
            </a:r>
            <a:r>
              <a:rPr lang="it-IT" sz="1400" dirty="0"/>
              <a:t> rappresenta l’utente registrato all’interno della piattaforma</a:t>
            </a:r>
            <a:endParaRPr lang="it-IT" sz="1400" b="1" dirty="0"/>
          </a:p>
          <a:p>
            <a:pPr marL="293688" indent="-285750">
              <a:buFont typeface="Arial" panose="020B0604020202020204" pitchFamily="34" charset="0"/>
              <a:buChar char="•"/>
            </a:pPr>
            <a:r>
              <a:rPr lang="it-IT" sz="1400" b="1" dirty="0"/>
              <a:t>Work</a:t>
            </a:r>
            <a:r>
              <a:rPr lang="it-IT" sz="1400" dirty="0"/>
              <a:t>: rappresenta un lavoro fotografico o meglio un contenitore logico per raggruppare più immagini legate a uno stesso progetto fotografico. </a:t>
            </a:r>
          </a:p>
          <a:p>
            <a:pPr marL="293688" indent="-285750">
              <a:buFont typeface="Arial" panose="020B0604020202020204" pitchFamily="34" charset="0"/>
              <a:buChar char="•"/>
            </a:pPr>
            <a:r>
              <a:rPr lang="it-IT" sz="1400" b="1" dirty="0"/>
              <a:t>ImageProject</a:t>
            </a:r>
            <a:r>
              <a:rPr lang="it-IT" sz="1400" dirty="0"/>
              <a:t>: rappresenta ogni scatto fotografico all'interno di un progetto specifico (Work). Non può esistere senza un Work di riferimento.</a:t>
            </a:r>
          </a:p>
          <a:p>
            <a:pPr marL="293688" indent="-285750">
              <a:buFont typeface="Arial" panose="020B0604020202020204" pitchFamily="34" charset="0"/>
              <a:buChar char="•"/>
            </a:pPr>
            <a:r>
              <a:rPr lang="it-IT" sz="1400" b="1" dirty="0"/>
              <a:t>ShopableImage</a:t>
            </a:r>
            <a:r>
              <a:rPr lang="it-IT" sz="1400" dirty="0"/>
              <a:t>: rappresenta una specializzazione di un ImageProject arricchita da informazioni aggiuntive per essere venduta nello shop online.</a:t>
            </a:r>
          </a:p>
          <a:p>
            <a:pPr marL="293688" indent="-285750">
              <a:buFont typeface="Arial" panose="020B0604020202020204" pitchFamily="34" charset="0"/>
              <a:buChar char="•"/>
            </a:pPr>
            <a:r>
              <a:rPr lang="it-IT" sz="1400" b="1" dirty="0"/>
              <a:t>Cart</a:t>
            </a:r>
            <a:r>
              <a:rPr lang="it-IT" sz="1400" dirty="0"/>
              <a:t>: rappresenta il carrello dell’utente.</a:t>
            </a:r>
          </a:p>
          <a:p>
            <a:pPr marL="293688" indent="-285750">
              <a:buFont typeface="Arial" panose="020B0604020202020204" pitchFamily="34" charset="0"/>
              <a:buChar char="•"/>
            </a:pPr>
            <a:r>
              <a:rPr lang="it-IT" sz="1400" b="1" dirty="0" err="1"/>
              <a:t>SalesOrder</a:t>
            </a:r>
            <a:r>
              <a:rPr lang="it-IT" sz="1400" dirty="0"/>
              <a:t>: rappresenta un ordine di acquisto.</a:t>
            </a:r>
          </a:p>
          <a:p>
            <a:pPr marL="293688" indent="-285750">
              <a:buFont typeface="Arial" panose="020B0604020202020204" pitchFamily="34" charset="0"/>
              <a:buChar char="•"/>
            </a:pPr>
            <a:r>
              <a:rPr lang="it-IT" sz="1400" b="1" dirty="0" err="1"/>
              <a:t>Role</a:t>
            </a:r>
            <a:r>
              <a:rPr lang="it-IT" sz="1400" dirty="0"/>
              <a:t>: rappresenta il ruolo di un utente (attualmente i ruoli presenti sono Admin e User)</a:t>
            </a:r>
          </a:p>
        </p:txBody>
      </p:sp>
      <p:sp>
        <p:nvSpPr>
          <p:cNvPr id="4" name="Titolo 3">
            <a:extLst>
              <a:ext uri="{FF2B5EF4-FFF2-40B4-BE49-F238E27FC236}">
                <a16:creationId xmlns:a16="http://schemas.microsoft.com/office/drawing/2014/main" id="{AC515271-DDE8-CA08-2F8E-0CBBB98CA04D}"/>
              </a:ext>
            </a:extLst>
          </p:cNvPr>
          <p:cNvSpPr>
            <a:spLocks noGrp="1"/>
          </p:cNvSpPr>
          <p:nvPr>
            <p:ph type="title"/>
          </p:nvPr>
        </p:nvSpPr>
        <p:spPr>
          <a:xfrm>
            <a:off x="775868" y="958052"/>
            <a:ext cx="5320131" cy="578690"/>
          </a:xfrm>
        </p:spPr>
        <p:txBody>
          <a:bodyPr/>
          <a:lstStyle/>
          <a:p>
            <a:r>
              <a:rPr lang="it-IT" dirty="0"/>
              <a:t>Analisi del Domain Model (1)</a:t>
            </a:r>
          </a:p>
        </p:txBody>
      </p:sp>
    </p:spTree>
    <p:extLst>
      <p:ext uri="{BB962C8B-B14F-4D97-AF65-F5344CB8AC3E}">
        <p14:creationId xmlns:p14="http://schemas.microsoft.com/office/powerpoint/2010/main" val="213040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06709-D3C1-3552-1CC2-B802066F290F}"/>
            </a:ext>
          </a:extLst>
        </p:cNvPr>
        <p:cNvGrpSpPr/>
        <p:nvPr/>
      </p:nvGrpSpPr>
      <p:grpSpPr>
        <a:xfrm>
          <a:off x="0" y="0"/>
          <a:ext cx="0" cy="0"/>
          <a:chOff x="0" y="0"/>
          <a:chExt cx="0" cy="0"/>
        </a:xfrm>
      </p:grpSpPr>
      <p:sp>
        <p:nvSpPr>
          <p:cNvPr id="2" name="Segnaposto testo 1">
            <a:extLst>
              <a:ext uri="{FF2B5EF4-FFF2-40B4-BE49-F238E27FC236}">
                <a16:creationId xmlns:a16="http://schemas.microsoft.com/office/drawing/2014/main" id="{7FD41C71-10A7-4BF1-ABB8-540EF6BF2F62}"/>
              </a:ext>
            </a:extLst>
          </p:cNvPr>
          <p:cNvSpPr>
            <a:spLocks noGrp="1"/>
          </p:cNvSpPr>
          <p:nvPr>
            <p:ph type="body" sz="quarter" idx="14"/>
          </p:nvPr>
        </p:nvSpPr>
        <p:spPr/>
        <p:txBody>
          <a:bodyPr/>
          <a:lstStyle/>
          <a:p>
            <a:r>
              <a:rPr lang="it-IT" b="1" dirty="0"/>
              <a:t>MyPortfolio - </a:t>
            </a:r>
            <a:r>
              <a:rPr lang="it-IT" dirty="0">
                <a:latin typeface="Verdana" panose="020B0604030504040204" pitchFamily="34" charset="0"/>
                <a:ea typeface="Verdana" panose="020B0604030504040204" pitchFamily="34" charset="0"/>
                <a:cs typeface="Verdana" panose="020B0604030504040204" pitchFamily="34" charset="0"/>
              </a:rPr>
              <a:t>Implementazione di una piattaforma Backend + Frontend con architettura API RESTful – Andrea Neri</a:t>
            </a:r>
          </a:p>
          <a:p>
            <a:endParaRPr lang="it-IT" dirty="0"/>
          </a:p>
          <a:p>
            <a:endParaRPr lang="it-IT" dirty="0"/>
          </a:p>
        </p:txBody>
      </p:sp>
      <p:sp>
        <p:nvSpPr>
          <p:cNvPr id="4" name="Titolo 3">
            <a:extLst>
              <a:ext uri="{FF2B5EF4-FFF2-40B4-BE49-F238E27FC236}">
                <a16:creationId xmlns:a16="http://schemas.microsoft.com/office/drawing/2014/main" id="{646275F9-8568-F830-6E6F-7F611AEFF430}"/>
              </a:ext>
            </a:extLst>
          </p:cNvPr>
          <p:cNvSpPr>
            <a:spLocks noGrp="1"/>
          </p:cNvSpPr>
          <p:nvPr>
            <p:ph type="title"/>
          </p:nvPr>
        </p:nvSpPr>
        <p:spPr>
          <a:xfrm>
            <a:off x="775868" y="958052"/>
            <a:ext cx="5320131" cy="578690"/>
          </a:xfrm>
        </p:spPr>
        <p:txBody>
          <a:bodyPr/>
          <a:lstStyle/>
          <a:p>
            <a:r>
              <a:rPr lang="it-IT" dirty="0"/>
              <a:t>Analisi del Domain Model (2)</a:t>
            </a:r>
          </a:p>
        </p:txBody>
      </p:sp>
      <p:sp>
        <p:nvSpPr>
          <p:cNvPr id="8" name="Segnaposto testo 2">
            <a:extLst>
              <a:ext uri="{FF2B5EF4-FFF2-40B4-BE49-F238E27FC236}">
                <a16:creationId xmlns:a16="http://schemas.microsoft.com/office/drawing/2014/main" id="{C9618EEA-2DA0-8E2B-0274-BAEA0D87C90D}"/>
              </a:ext>
            </a:extLst>
          </p:cNvPr>
          <p:cNvSpPr>
            <a:spLocks noGrp="1"/>
          </p:cNvSpPr>
          <p:nvPr>
            <p:ph type="body" sz="quarter" idx="13"/>
          </p:nvPr>
        </p:nvSpPr>
        <p:spPr>
          <a:xfrm>
            <a:off x="605052" y="1400312"/>
            <a:ext cx="4765846" cy="4913862"/>
          </a:xfrm>
        </p:spPr>
        <p:txBody>
          <a:bodyPr/>
          <a:lstStyle/>
          <a:p>
            <a:pPr marL="342900" lvl="0" indent="-342900">
              <a:lnSpc>
                <a:spcPct val="115000"/>
              </a:lnSpc>
              <a:buFont typeface="Symbol" panose="05050102010706020507" pitchFamily="18" charset="2"/>
              <a:buChar char=""/>
            </a:pPr>
            <a:r>
              <a:rPr lang="it-IT" sz="1600" dirty="0"/>
              <a:t>Ad un User possono essere associati uno o più </a:t>
            </a:r>
            <a:r>
              <a:rPr lang="it-IT" sz="1600" dirty="0" err="1"/>
              <a:t>Role</a:t>
            </a:r>
            <a:r>
              <a:rPr lang="it-IT" sz="1600" dirty="0"/>
              <a:t>.</a:t>
            </a:r>
          </a:p>
          <a:p>
            <a:pPr marL="342900" lvl="0" indent="-342900">
              <a:lnSpc>
                <a:spcPct val="115000"/>
              </a:lnSpc>
              <a:buFont typeface="Symbol" panose="05050102010706020507" pitchFamily="18" charset="2"/>
              <a:buChar char=""/>
            </a:pPr>
            <a:r>
              <a:rPr lang="it-IT" sz="1600" dirty="0"/>
              <a:t>Un User ha una relazione di visibilità con Work (associazione 0..N).</a:t>
            </a:r>
          </a:p>
          <a:p>
            <a:pPr marL="342900" lvl="0" indent="-342900">
              <a:lnSpc>
                <a:spcPct val="115000"/>
              </a:lnSpc>
              <a:buFont typeface="Symbol" panose="05050102010706020507" pitchFamily="18" charset="2"/>
              <a:buChar char=""/>
            </a:pPr>
            <a:r>
              <a:rPr lang="it-IT" sz="1600" dirty="0"/>
              <a:t>Ogni Work contiene ImageProject (aggregazione 0..N).</a:t>
            </a:r>
          </a:p>
          <a:p>
            <a:pPr marL="342900" lvl="0" indent="-342900">
              <a:lnSpc>
                <a:spcPct val="115000"/>
              </a:lnSpc>
              <a:buFont typeface="Symbol" panose="05050102010706020507" pitchFamily="18" charset="2"/>
              <a:buChar char=""/>
            </a:pPr>
            <a:r>
              <a:rPr lang="it-IT" sz="1600" dirty="0"/>
              <a:t>Ogni User ha un Cart (associazione 1..1).</a:t>
            </a:r>
          </a:p>
          <a:p>
            <a:pPr marL="342900" lvl="0" indent="-342900">
              <a:lnSpc>
                <a:spcPct val="115000"/>
              </a:lnSpc>
              <a:buFont typeface="Symbol" panose="05050102010706020507" pitchFamily="18" charset="2"/>
              <a:buChar char=""/>
            </a:pPr>
            <a:r>
              <a:rPr lang="it-IT" sz="1600" dirty="0"/>
              <a:t>Cart contiene ShopableImage (associazione 0..N).</a:t>
            </a:r>
          </a:p>
          <a:p>
            <a:pPr marL="342900" lvl="0" indent="-342900">
              <a:lnSpc>
                <a:spcPct val="115000"/>
              </a:lnSpc>
              <a:buFont typeface="Symbol" panose="05050102010706020507" pitchFamily="18" charset="2"/>
              <a:buChar char=""/>
            </a:pPr>
            <a:r>
              <a:rPr lang="it-IT" sz="1600" dirty="0" err="1"/>
              <a:t>SalesOrder</a:t>
            </a:r>
            <a:r>
              <a:rPr lang="it-IT" sz="1600" dirty="0"/>
              <a:t> contiene ShopableImage (associazione 1..N).</a:t>
            </a:r>
          </a:p>
          <a:p>
            <a:pPr marL="342900" lvl="0" indent="-342900">
              <a:lnSpc>
                <a:spcPct val="115000"/>
              </a:lnSpc>
              <a:spcAft>
                <a:spcPts val="800"/>
              </a:spcAft>
              <a:buFont typeface="Symbol" panose="05050102010706020507" pitchFamily="18" charset="2"/>
              <a:buChar char=""/>
            </a:pPr>
            <a:r>
              <a:rPr lang="it-IT" sz="1600" dirty="0"/>
              <a:t>Un User può aver associato zero o più </a:t>
            </a:r>
            <a:r>
              <a:rPr lang="it-IT" sz="1600" dirty="0" err="1"/>
              <a:t>SalesOrder</a:t>
            </a:r>
            <a:r>
              <a:rPr lang="it-IT" sz="1600" dirty="0"/>
              <a:t> (associazione 0..N).</a:t>
            </a:r>
          </a:p>
          <a:p>
            <a:endParaRPr lang="it-IT" dirty="0"/>
          </a:p>
        </p:txBody>
      </p:sp>
      <p:pic>
        <p:nvPicPr>
          <p:cNvPr id="5" name="Immagine 4">
            <a:extLst>
              <a:ext uri="{FF2B5EF4-FFF2-40B4-BE49-F238E27FC236}">
                <a16:creationId xmlns:a16="http://schemas.microsoft.com/office/drawing/2014/main" id="{6D962D9F-469C-D910-4CC6-F9E934EFB54E}"/>
              </a:ext>
            </a:extLst>
          </p:cNvPr>
          <p:cNvPicPr>
            <a:picLocks noChangeAspect="1"/>
          </p:cNvPicPr>
          <p:nvPr/>
        </p:nvPicPr>
        <p:blipFill>
          <a:blip r:embed="rId3"/>
          <a:stretch>
            <a:fillRect/>
          </a:stretch>
        </p:blipFill>
        <p:spPr>
          <a:xfrm>
            <a:off x="5909253" y="181449"/>
            <a:ext cx="5862443" cy="6339132"/>
          </a:xfrm>
          <a:prstGeom prst="rect">
            <a:avLst/>
          </a:prstGeom>
        </p:spPr>
      </p:pic>
    </p:spTree>
    <p:extLst>
      <p:ext uri="{BB962C8B-B14F-4D97-AF65-F5344CB8AC3E}">
        <p14:creationId xmlns:p14="http://schemas.microsoft.com/office/powerpoint/2010/main" val="3800619951"/>
      </p:ext>
    </p:extLst>
  </p:cSld>
  <p:clrMapOvr>
    <a:masterClrMapping/>
  </p:clrMapOvr>
</p:sld>
</file>

<file path=ppt/theme/theme1.xml><?xml version="1.0" encoding="utf-8"?>
<a:theme xmlns:a="http://schemas.openxmlformats.org/drawingml/2006/main" name="Template UniFI">
  <a:themeElements>
    <a:clrScheme name="UNIFI">
      <a:dk1>
        <a:srgbClr val="000000"/>
      </a:dk1>
      <a:lt1>
        <a:srgbClr val="FFFFFF"/>
      </a:lt1>
      <a:dk2>
        <a:srgbClr val="004C7F"/>
      </a:dk2>
      <a:lt2>
        <a:srgbClr val="FFFFFF"/>
      </a:lt2>
      <a:accent1>
        <a:srgbClr val="FFFFFF"/>
      </a:accent1>
      <a:accent2>
        <a:srgbClr val="FFFFFF"/>
      </a:accent2>
      <a:accent3>
        <a:srgbClr val="FFFFFF"/>
      </a:accent3>
      <a:accent4>
        <a:srgbClr val="FFFFFF"/>
      </a:accent4>
      <a:accent5>
        <a:srgbClr val="FFFFFF"/>
      </a:accent5>
      <a:accent6>
        <a:srgbClr val="FFFFFF"/>
      </a:accent6>
      <a:hlink>
        <a:srgbClr val="004C7F"/>
      </a:hlink>
      <a:folHlink>
        <a:srgbClr val="004C7F"/>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11757</TotalTime>
  <Words>3239</Words>
  <Application>Microsoft Office PowerPoint</Application>
  <PresentationFormat>Widescreen</PresentationFormat>
  <Paragraphs>294</Paragraphs>
  <Slides>47</Slides>
  <Notes>16</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47</vt:i4>
      </vt:variant>
    </vt:vector>
  </HeadingPairs>
  <TitlesOfParts>
    <vt:vector size="55" baseType="lpstr">
      <vt:lpstr>Arial</vt:lpstr>
      <vt:lpstr>Book Antiqua</vt:lpstr>
      <vt:lpstr>Calibri</vt:lpstr>
      <vt:lpstr>Consolas</vt:lpstr>
      <vt:lpstr>Courier New</vt:lpstr>
      <vt:lpstr>Symbol</vt:lpstr>
      <vt:lpstr>Verdana</vt:lpstr>
      <vt:lpstr>Template UniFI</vt:lpstr>
      <vt:lpstr>MyPortfolio</vt:lpstr>
      <vt:lpstr>Indice</vt:lpstr>
      <vt:lpstr>Introduzione</vt:lpstr>
      <vt:lpstr>Obiettivi</vt:lpstr>
      <vt:lpstr>Requisiti (1)</vt:lpstr>
      <vt:lpstr>Requisiti (2)</vt:lpstr>
      <vt:lpstr>Requisiti (3)</vt:lpstr>
      <vt:lpstr>Analisi del Domain Model (1)</vt:lpstr>
      <vt:lpstr>Analisi del Domain Model (2)</vt:lpstr>
      <vt:lpstr>Deployment Diagram</vt:lpstr>
      <vt:lpstr>Use Cases Diagram - 1</vt:lpstr>
      <vt:lpstr>Use Cases Diagram - 2</vt:lpstr>
      <vt:lpstr>Struttura package back-end</vt:lpstr>
      <vt:lpstr>Implementazione back-end</vt:lpstr>
      <vt:lpstr>Implementazione back-end (Model 1)</vt:lpstr>
      <vt:lpstr>Implementazione back-end (Model 2)</vt:lpstr>
      <vt:lpstr>Implementazione back-end (Repository/DAO - 1)</vt:lpstr>
      <vt:lpstr>Implementazione back-end (Repository/DAO – 2)</vt:lpstr>
      <vt:lpstr>Implementazione back-end (Repository/DAO – 3)</vt:lpstr>
      <vt:lpstr>Implementazione back-end (Metodi CRUD inclusi)</vt:lpstr>
      <vt:lpstr>Implementazione back-end (Query Methods)</vt:lpstr>
      <vt:lpstr>Implementazione back-end (UserRepository)</vt:lpstr>
      <vt:lpstr>Implementazione back-end (DTO 1)</vt:lpstr>
      <vt:lpstr>Implementazione back-end (DTO 2)</vt:lpstr>
      <vt:lpstr>Implementazione back-end (Controller) 1</vt:lpstr>
      <vt:lpstr>Implementazione back-end (Controller) 2</vt:lpstr>
      <vt:lpstr>Implementazione back-end (API Security) 1</vt:lpstr>
      <vt:lpstr>Implementazione back-end (API Security) 2</vt:lpstr>
      <vt:lpstr>Implementazione back-end (API Security) 3</vt:lpstr>
      <vt:lpstr>Implementazione back-end (Gestione copyright immagini - 1)</vt:lpstr>
      <vt:lpstr>Implementazione back-end (Gestione copyright immagini - 2)</vt:lpstr>
      <vt:lpstr>Implementazione back-end (Gestione copyright immagini - 3)</vt:lpstr>
      <vt:lpstr>Implementazione back-end (Gestione copyright immagini - 4)</vt:lpstr>
      <vt:lpstr>Implementazione back-end (Gestione autorizzazioni immagini)</vt:lpstr>
      <vt:lpstr>Implementazione back-end (visione d’insieme gestione immagini)</vt:lpstr>
      <vt:lpstr>Sezione Shop</vt:lpstr>
      <vt:lpstr>Sezione Shop – Piattaforma Infura</vt:lpstr>
      <vt:lpstr>Sezione Shop – Transazioni (1)</vt:lpstr>
      <vt:lpstr>Blockchain – Transazioni (2)</vt:lpstr>
      <vt:lpstr>Blockchain – Transazioni (3)</vt:lpstr>
      <vt:lpstr>Blockchain – Transazioni (4)</vt:lpstr>
      <vt:lpstr>Front-end – Vue JS - 1</vt:lpstr>
      <vt:lpstr>Front-end – Vue JS - 2</vt:lpstr>
      <vt:lpstr>Front-end – Vue JS - 3</vt:lpstr>
      <vt:lpstr>Front-end – Vue JS - 3</vt:lpstr>
      <vt:lpstr>Front-end</vt:lpstr>
      <vt:lpstr>Conclusione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PPT istituzionale Università di Firenze</dc:title>
  <dc:subject/>
  <dc:creator>Unità funzionale Prodotti e strumenti per la comunicazione istituzionale</dc:creator>
  <cp:keywords/>
  <dc:description/>
  <cp:lastModifiedBy>Andrea Neri</cp:lastModifiedBy>
  <cp:revision>66</cp:revision>
  <dcterms:created xsi:type="dcterms:W3CDTF">2020-11-12T10:34:42Z</dcterms:created>
  <dcterms:modified xsi:type="dcterms:W3CDTF">2025-01-21T16:59:11Z</dcterms:modified>
  <cp:category/>
</cp:coreProperties>
</file>