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47"/>
  </p:notesMasterIdLst>
  <p:handoutMasterIdLst>
    <p:handoutMasterId r:id="rId48"/>
  </p:handoutMasterIdLst>
  <p:sldIdLst>
    <p:sldId id="260" r:id="rId2"/>
    <p:sldId id="270" r:id="rId3"/>
    <p:sldId id="274" r:id="rId4"/>
    <p:sldId id="275" r:id="rId5"/>
    <p:sldId id="276" r:id="rId6"/>
    <p:sldId id="279" r:id="rId7"/>
    <p:sldId id="280" r:id="rId8"/>
    <p:sldId id="277" r:id="rId9"/>
    <p:sldId id="281" r:id="rId10"/>
    <p:sldId id="308" r:id="rId11"/>
    <p:sldId id="309" r:id="rId12"/>
    <p:sldId id="313" r:id="rId13"/>
    <p:sldId id="282" r:id="rId14"/>
    <p:sldId id="285" r:id="rId15"/>
    <p:sldId id="286" r:id="rId16"/>
    <p:sldId id="291" r:id="rId17"/>
    <p:sldId id="284" r:id="rId18"/>
    <p:sldId id="296" r:id="rId19"/>
    <p:sldId id="297" r:id="rId20"/>
    <p:sldId id="298" r:id="rId21"/>
    <p:sldId id="299" r:id="rId22"/>
    <p:sldId id="300" r:id="rId23"/>
    <p:sldId id="287" r:id="rId24"/>
    <p:sldId id="292" r:id="rId25"/>
    <p:sldId id="288" r:id="rId26"/>
    <p:sldId id="301" r:id="rId27"/>
    <p:sldId id="289" r:id="rId28"/>
    <p:sldId id="303" r:id="rId29"/>
    <p:sldId id="304" r:id="rId30"/>
    <p:sldId id="311" r:id="rId31"/>
    <p:sldId id="310" r:id="rId32"/>
    <p:sldId id="312" r:id="rId33"/>
    <p:sldId id="302" r:id="rId34"/>
    <p:sldId id="305" r:id="rId35"/>
    <p:sldId id="293" r:id="rId36"/>
    <p:sldId id="306" r:id="rId37"/>
    <p:sldId id="307" r:id="rId38"/>
    <p:sldId id="294" r:id="rId39"/>
    <p:sldId id="317" r:id="rId40"/>
    <p:sldId id="318" r:id="rId41"/>
    <p:sldId id="295" r:id="rId42"/>
    <p:sldId id="315" r:id="rId43"/>
    <p:sldId id="316" r:id="rId44"/>
    <p:sldId id="314" r:id="rId45"/>
    <p:sldId id="26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6199" autoAdjust="0"/>
  </p:normalViewPr>
  <p:slideViewPr>
    <p:cSldViewPr snapToGrid="0" snapToObjects="1">
      <p:cViewPr varScale="1">
        <p:scale>
          <a:sx n="99" d="100"/>
          <a:sy n="99" d="100"/>
        </p:scale>
        <p:origin x="954" y="54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29/12/2024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29/12/2024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it-IT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11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5BF8-083B-524E-1C89-752B2723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EC22F7-4A8F-7B1D-3392-1F8A1F98F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48C23-6933-7107-B9C7-98C2CE8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33D01-B0C5-6071-8176-2D03BB875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645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BD8A-C6DB-99F9-6119-3C61C1F4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9E6890-884A-23DB-1383-5C7E6CF91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F2FAB7-100A-868A-D322-9D441631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6C7D5-74B6-8EFA-E4CA-27CDA0D3D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77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307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4BC0-A772-3F8E-6D12-ECFC34C8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5448A9-CC7A-8889-642B-50CB29E6A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E543D-3B33-7D15-2C63-D51CA244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1D26C9-6987-9365-5D3E-5D009CA7D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0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03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90C57-7FAF-7576-2215-E99872B6E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153C4C-480F-B2DA-10AB-EF3CF734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ECBA490-0EA5-32A6-9093-743F9147D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8B96A-AFF3-9771-5108-C191F2026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10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F8E56-542A-FDBF-2E5B-1B877302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8B7B0B-4494-BC44-0C04-F5B0A68C8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2EE23A-EC1E-95B4-9423-D84F5AEB3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8BFBF4-52E8-0DCE-4B37-F5FF69FF9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504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E0BF-AB69-C114-0DD6-6DE7D188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F6D812-C288-6AE5-7F51-29638814F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249702-0C7A-DBAC-D80F-8C832C9C0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C97CD8-0D91-AEC1-0507-93F1777F7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75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1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9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0C3BA-2425-A566-3553-FF214DEF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16A2D2-6ACB-96C1-0029-FC0DEAF7F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283A3-EA49-6E38-5270-383241B1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C3FD91-C42D-E099-322A-331D0BD09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20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A218-C1C0-57FC-1052-0959407F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DC1A70-FA96-3271-1312-536EB0D5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15779-C723-4384-C0D5-6206F721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77DA2-BF72-D3D8-19E8-82DCC7414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35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</p:spTree>
    <p:extLst>
      <p:ext uri="{BB962C8B-B14F-4D97-AF65-F5344CB8AC3E}">
        <p14:creationId xmlns:p14="http://schemas.microsoft.com/office/powerpoint/2010/main" val="2343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3047145D-38E8-494A-986B-B36CADFD1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3169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07630-7629-9047-853B-CD963E8CB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9" name="Testo diapositiva">
            <a:extLst>
              <a:ext uri="{FF2B5EF4-FFF2-40B4-BE49-F238E27FC236}">
                <a16:creationId xmlns:a16="http://schemas.microsoft.com/office/drawing/2014/main" id="{D03F9C6F-EBD4-D545-BD95-6B62AB777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Titolo diapositiva">
            <a:extLst>
              <a:ext uri="{FF2B5EF4-FFF2-40B4-BE49-F238E27FC236}">
                <a16:creationId xmlns:a16="http://schemas.microsoft.com/office/drawing/2014/main" id="{82286EA1-BE15-9C40-A94D-DDA71DBC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1109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D6FE7FE1-FEE6-4E49-AC36-446850C57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Dati generali relazione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10" name="Numero diapositiva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6" y="5406480"/>
            <a:ext cx="7199997" cy="1067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96A3C7-A5CA-DD4F-A160-095CF2E24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562" y="1919804"/>
            <a:ext cx="4156367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6" y="1919804"/>
            <a:ext cx="7199999" cy="346429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7" name="Titolo diapositiva">
            <a:extLst>
              <a:ext uri="{FF2B5EF4-FFF2-40B4-BE49-F238E27FC236}">
                <a16:creationId xmlns:a16="http://schemas.microsoft.com/office/drawing/2014/main" id="{36677B8A-F69A-FD4A-B94C-3658828A1267}"/>
              </a:ext>
            </a:extLst>
          </p:cNvPr>
          <p:cNvSpPr txBox="1">
            <a:spLocks/>
          </p:cNvSpPr>
          <p:nvPr userDrawn="1"/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36721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10" name="Immagine 9" descr="HR Excellence in Research">
            <a:extLst>
              <a:ext uri="{FF2B5EF4-FFF2-40B4-BE49-F238E27FC236}">
                <a16:creationId xmlns:a16="http://schemas.microsoft.com/office/drawing/2014/main" id="{21A9701A-6E89-D841-A24E-7DA74880D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86" r:id="rId6"/>
    <p:sldLayoutId id="2147483690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61051BD-ACF5-BA46-97DB-2BA4B9EAC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9068" y="3247579"/>
            <a:ext cx="10515600" cy="795080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273BC1B-BF4F-7C42-B9D4-909929471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Andrea Neri – 7060638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30206578-F058-E543-A4C5-3423575E27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Docenti:</a:t>
            </a:r>
          </a:p>
          <a:p>
            <a:r>
              <a:rPr lang="it-IT" dirty="0"/>
              <a:t>Enrico Vicario</a:t>
            </a:r>
          </a:p>
          <a:p>
            <a:r>
              <a:rPr lang="it-IT" dirty="0"/>
              <a:t>Jacopo Parri</a:t>
            </a:r>
          </a:p>
          <a:p>
            <a:r>
              <a:rPr lang="it-IT" dirty="0"/>
              <a:t>Samuele Sampietro</a:t>
            </a:r>
          </a:p>
          <a:p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55688C8B-20B5-944F-B9EB-AAB0D3AE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MyPortfolio</a:t>
            </a:r>
          </a:p>
        </p:txBody>
      </p:sp>
    </p:spTree>
    <p:extLst>
      <p:ext uri="{BB962C8B-B14F-4D97-AF65-F5344CB8AC3E}">
        <p14:creationId xmlns:p14="http://schemas.microsoft.com/office/powerpoint/2010/main" val="32567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1EDF-55CD-DA26-B19B-F8FFBC2D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8214B44-AB1E-5172-363F-F5EB2ECDD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C62FC43-D5DE-C39B-305D-DC2DDB0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" y="1044092"/>
            <a:ext cx="3651753" cy="578690"/>
          </a:xfrm>
        </p:spPr>
        <p:txBody>
          <a:bodyPr/>
          <a:lstStyle/>
          <a:p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4FB6DDD-FC5C-3F40-C468-6DA2E939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794" y="94457"/>
            <a:ext cx="8411911" cy="64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A922F-D4AE-B4E9-F3ED-A1271E2D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E7CCC0B-20BD-D055-43CB-20D1403E8A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9AF486F-23D4-F223-5E07-7267F585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3998263" cy="578690"/>
          </a:xfrm>
        </p:spPr>
        <p:txBody>
          <a:bodyPr/>
          <a:lstStyle/>
          <a:p>
            <a:r>
              <a:rPr lang="it-IT" dirty="0"/>
              <a:t>Use Cases </a:t>
            </a:r>
            <a:r>
              <a:rPr lang="it-IT" dirty="0" err="1"/>
              <a:t>Diagram</a:t>
            </a:r>
            <a:r>
              <a:rPr lang="it-IT" dirty="0"/>
              <a:t> - 1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0C3173-96ED-2626-4997-75FEB0AF0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28" y="575473"/>
            <a:ext cx="7093987" cy="55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1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32AEE-CD64-09D3-8989-2CAE89E2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A833309-A088-2637-AA86-D09A22F976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91F4542-4310-634C-7F37-ACB47785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3998263" cy="578690"/>
          </a:xfrm>
        </p:spPr>
        <p:txBody>
          <a:bodyPr/>
          <a:lstStyle/>
          <a:p>
            <a:r>
              <a:rPr lang="it-IT" dirty="0"/>
              <a:t>Use Cases </a:t>
            </a:r>
            <a:r>
              <a:rPr lang="it-IT" dirty="0" err="1"/>
              <a:t>Diagram</a:t>
            </a:r>
            <a:r>
              <a:rPr lang="it-IT" dirty="0"/>
              <a:t> - 2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2614FB-D12C-7902-313E-53EFDEE63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536742"/>
            <a:ext cx="7753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0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9349-19A4-B25F-87D5-C7C96A47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A19B70D-89CD-DCA8-C1BF-5AF3F22E2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0E5BE4-12BA-2EEE-48AD-6CD126C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Struttura package back-end</a:t>
            </a:r>
          </a:p>
        </p:txBody>
      </p:sp>
      <p:pic>
        <p:nvPicPr>
          <p:cNvPr id="8" name="image16.png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D00DEBF-74F2-EC63-2D41-2D667079B3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5408" y="1536742"/>
            <a:ext cx="6721182" cy="47368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2812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E326-9A51-5B7C-1F6E-CE6B9EFA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E483622-D5BD-B639-C9BE-35E7D9B73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93401E-4A71-CDFD-DAA2-59AD975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998C08C-CC39-6C2B-FC93-EC4BC27FD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39" y="1420901"/>
            <a:ext cx="5467151" cy="500877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 Boot 3.3.2.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IDE Spring Tool Suite 4.21.0.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Java </a:t>
            </a:r>
            <a:r>
              <a:rPr lang="it-IT" sz="1600" dirty="0" err="1"/>
              <a:t>OpenJDK</a:t>
            </a:r>
            <a:r>
              <a:rPr lang="it-IT" sz="1600" dirty="0"/>
              <a:t> 17.0.9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Maven</a:t>
            </a:r>
            <a:r>
              <a:rPr lang="it-IT" sz="1600" dirty="0"/>
              <a:t> 3.9.6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parent</a:t>
            </a:r>
            <a:r>
              <a:rPr lang="it-IT" sz="1600" dirty="0"/>
              <a:t> 3.24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spring-boot-starter-data-</a:t>
            </a:r>
            <a:r>
              <a:rPr lang="it-IT" sz="1600" dirty="0" err="1"/>
              <a:t>jdbc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jpa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spring-boot-starter-web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jaxb</a:t>
            </a:r>
            <a:r>
              <a:rPr lang="it-IT" sz="1600" dirty="0"/>
              <a:t>-</a:t>
            </a:r>
            <a:r>
              <a:rPr lang="it-IT" sz="1600" dirty="0" err="1"/>
              <a:t>runtime</a:t>
            </a:r>
            <a:r>
              <a:rPr lang="it-IT" sz="1600" dirty="0"/>
              <a:t> (</a:t>
            </a:r>
            <a:r>
              <a:rPr lang="it-IT" sz="1600" dirty="0" err="1"/>
              <a:t>glassfish</a:t>
            </a:r>
            <a:r>
              <a:rPr lang="it-IT" sz="1600" dirty="0"/>
              <a:t> web server)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B9F354-8167-D83C-31C0-DAF92AAE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37" y="-13700"/>
            <a:ext cx="2233063" cy="193532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A40978A-26CD-E33B-72CD-744668CEFEE7}"/>
              </a:ext>
            </a:extLst>
          </p:cNvPr>
          <p:cNvSpPr txBox="1">
            <a:spLocks/>
          </p:cNvSpPr>
          <p:nvPr/>
        </p:nvSpPr>
        <p:spPr>
          <a:xfrm>
            <a:off x="5904232" y="1921621"/>
            <a:ext cx="5553778" cy="4327017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mariadb</a:t>
            </a:r>
            <a:r>
              <a:rPr lang="it-IT" sz="1600" dirty="0"/>
              <a:t>-java-client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</a:t>
            </a:r>
            <a:r>
              <a:rPr lang="it-IT" sz="1600" dirty="0"/>
              <a:t>-api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jjwt-impl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jjwt-jackson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javax.servlet</a:t>
            </a:r>
            <a:r>
              <a:rPr lang="it-IT" sz="1600" dirty="0"/>
              <a:t>-api 4.0.1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Apache Tomcat 10.1.19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i test delle API è stato utilizzato </a:t>
            </a:r>
            <a:r>
              <a:rPr lang="it-IT" sz="1600" dirty="0" err="1"/>
              <a:t>PostMan</a:t>
            </a:r>
            <a:r>
              <a:rPr lang="it-IT" sz="1600" dirty="0"/>
              <a:t> 11.3.2 e </a:t>
            </a:r>
            <a:r>
              <a:rPr lang="it-IT" sz="1600" dirty="0" err="1"/>
              <a:t>Insomnia</a:t>
            </a:r>
            <a:r>
              <a:rPr lang="it-IT" sz="1600" dirty="0"/>
              <a:t> 10.0.0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4193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27C-4405-8A23-3708-AD3065C4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6A2CC0-AA7A-4BD5-86FB-3AE3F96A6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8990FB-10C2-A5BE-19B0-6C71ADC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548957" cy="578690"/>
          </a:xfrm>
        </p:spPr>
        <p:txBody>
          <a:bodyPr/>
          <a:lstStyle/>
          <a:p>
            <a:r>
              <a:rPr lang="it-IT" dirty="0"/>
              <a:t>Implementazione back-end (Model 1)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794E2E-7C0B-6140-D7B3-84B79C16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7" y="1536742"/>
            <a:ext cx="5149825" cy="47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6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756-C2BA-CEAC-5B54-D1E5FF0D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9A3517-2E7B-F365-6F05-81967D2F3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171A83-2484-6102-457C-410B743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731837" cy="578690"/>
          </a:xfrm>
        </p:spPr>
        <p:txBody>
          <a:bodyPr/>
          <a:lstStyle/>
          <a:p>
            <a:r>
              <a:rPr lang="it-IT" dirty="0"/>
              <a:t>Implementazione back-end (Model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36327F5-F8A2-FDF0-DAA4-1B449ED4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2103743"/>
            <a:ext cx="4512730" cy="26505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69D003-F2B3-1A08-8AFA-AD4D291C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1" y="2171968"/>
            <a:ext cx="6148256" cy="25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07EA8-BDF4-8EEF-03CE-FB5C942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FB4DBA0-A20B-CDC6-8BC6-86FEF76A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65114D-A7D3-A49D-AE15-6E4451B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839A35E-1BEE-5A5A-0C32-D74C7CD4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309832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  <a:cs typeface="Book Antiqua" panose="02040602050305030304" pitchFamily="18" charset="0"/>
              </a:rPr>
              <a:t>DAO (Data Access Object)</a:t>
            </a:r>
            <a:r>
              <a:rPr lang="it-IT" sz="1600" dirty="0">
                <a:effectLst/>
                <a:cs typeface="Book Antiqua" panose="02040602050305030304" pitchFamily="18" charset="0"/>
              </a:rPr>
              <a:t>, che fornisce un'interfaccia per la persistenza dei dati e per le operazioni di accesso ai dati (come CRUD: Create, Read)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L’ambiente Spring mette a disposizione il modulo Spring </a:t>
            </a:r>
            <a:r>
              <a:rPr lang="it-IT" sz="1600" dirty="0"/>
              <a:t>Data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che permette di semplificare lo stato di persistenza rimuovendo completamente l’implementazione dei DAO dall’applicazione.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l’interfaccia DAO deve estendere </a:t>
            </a:r>
            <a:r>
              <a:rPr lang="it-IT" sz="1600" dirty="0" err="1"/>
              <a:t>JpaRepository</a:t>
            </a:r>
            <a:r>
              <a:rPr lang="it-IT" sz="1600" dirty="0"/>
              <a:t> in modo tale che Spring Data creerà automaticamente un’implementazione dotata dei metodi CRUD più rilevanti per l’accesso ai dati.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l’utilizzo basta includere nel pom.xml </a:t>
            </a:r>
            <a:r>
              <a:rPr lang="it-I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spring-boot-starter-data-</a:t>
            </a:r>
            <a:r>
              <a:rPr lang="it-I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</a:t>
            </a:r>
            <a:endParaRPr lang="it-IT" sz="16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0B8E6D4-DA07-D8F9-B571-E54C1936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50" y="4632107"/>
            <a:ext cx="7688297" cy="177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D0E0-EEDA-8767-9281-3C3ADF49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AF724A-E64F-7038-0936-D5A01DDFF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09DB361-47A3-8078-3672-CEDC190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2)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72DA022-811F-3D98-5277-B5200B29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2120858"/>
          </a:xfrm>
        </p:spPr>
        <p:txBody>
          <a:bodyPr/>
          <a:lstStyle/>
          <a:p>
            <a:r>
              <a:rPr lang="it-IT" sz="1600" dirty="0"/>
              <a:t>La classe </a:t>
            </a:r>
            <a:r>
              <a:rPr lang="it-IT" sz="1600" dirty="0" err="1"/>
              <a:t>org.springframework.data.jpa.repository.JpaRepository</a:t>
            </a:r>
            <a:r>
              <a:rPr lang="it-IT" sz="1600" dirty="0"/>
              <a:t> è una delle interfacce di Spring Data JPA che fornisce un'implementazione generica del pattern Repository. Questa interfaccia estende altre interfacce più semplici come </a:t>
            </a:r>
            <a:r>
              <a:rPr lang="it-IT" sz="1600" dirty="0" err="1"/>
              <a:t>CrudRepository</a:t>
            </a:r>
            <a:r>
              <a:rPr lang="it-IT" sz="1600" dirty="0"/>
              <a:t> e </a:t>
            </a:r>
            <a:r>
              <a:rPr lang="it-IT" sz="1600" dirty="0" err="1"/>
              <a:t>PagingAndSortingRepository</a:t>
            </a:r>
            <a:r>
              <a:rPr lang="it-IT" sz="1600" dirty="0"/>
              <a:t>. Grazie ad essa è possibile effettuare operazioni di persistenza senza scrivere codice SQL o implementare manualmente le query.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7CA7A0-A8CD-E7F2-0843-ACCC30B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1" t="9223"/>
          <a:stretch/>
        </p:blipFill>
        <p:spPr>
          <a:xfrm>
            <a:off x="1418896" y="3657599"/>
            <a:ext cx="9992053" cy="9511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976776-1216-98A1-C449-9674B16389EB}"/>
              </a:ext>
            </a:extLst>
          </p:cNvPr>
          <p:cNvSpPr txBox="1"/>
          <p:nvPr/>
        </p:nvSpPr>
        <p:spPr>
          <a:xfrm>
            <a:off x="631441" y="5018629"/>
            <a:ext cx="9515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</a:t>
            </a:r>
            <a:r>
              <a:rPr lang="it-IT" dirty="0"/>
              <a:t>: rappresenta il tipo dell'entità (model) che vogliamo gestire.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ID</a:t>
            </a:r>
            <a:r>
              <a:rPr lang="it-IT" dirty="0"/>
              <a:t>: rappresenta il tipo dell'identificatore primario dell'entità (ad esempio, Long).</a:t>
            </a:r>
          </a:p>
        </p:txBody>
      </p:sp>
    </p:spTree>
    <p:extLst>
      <p:ext uri="{BB962C8B-B14F-4D97-AF65-F5344CB8AC3E}">
        <p14:creationId xmlns:p14="http://schemas.microsoft.com/office/powerpoint/2010/main" val="336680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A708-A392-72C7-DC08-4A87E1B3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F524FDC-853E-D788-A8D4-7397DB9E7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772C95A-DF64-B4AD-3CDA-07FE062F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3)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AA8DC40-FCAC-84AA-9543-6EA76C17E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3981189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i="1" dirty="0" err="1"/>
              <a:t>JpaRepository</a:t>
            </a:r>
            <a:r>
              <a:rPr lang="it-IT" dirty="0"/>
              <a:t> dispone di alcuni metodi CRUD, ma offre anche la possibilità di scrivere query in linguaggio JPQL e l’uso del modulo Query Method: consente di definire metodi di query nel repository semplicemente dichiarando il nome del metodo secondo una convenzione specifica, senza dover scrivere implementazione.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Per impostazione predefinita, i metodi ereditati da </a:t>
            </a:r>
            <a:r>
              <a:rPr lang="it-IT" i="1" dirty="0" err="1"/>
              <a:t>crudrepository</a:t>
            </a:r>
            <a:r>
              <a:rPr lang="it-IT" dirty="0"/>
              <a:t> hanno la seguente configurazione: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lettura (come </a:t>
            </a:r>
            <a:r>
              <a:rPr lang="it-IT" i="1" dirty="0" err="1"/>
              <a:t>findbyid</a:t>
            </a:r>
            <a:r>
              <a:rPr lang="it-IT" dirty="0"/>
              <a:t>, </a:t>
            </a:r>
            <a:r>
              <a:rPr lang="it-IT" i="1" dirty="0" err="1"/>
              <a:t>findall</a:t>
            </a:r>
            <a:r>
              <a:rPr lang="it-IT" dirty="0"/>
              <a:t>, etc.) sono considerati Read-</a:t>
            </a:r>
            <a:r>
              <a:rPr lang="it-IT" dirty="0" err="1"/>
              <a:t>Only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scrittura (come </a:t>
            </a:r>
            <a:r>
              <a:rPr lang="it-IT" i="1" dirty="0" err="1"/>
              <a:t>save</a:t>
            </a:r>
            <a:r>
              <a:rPr lang="it-IT" dirty="0"/>
              <a:t>, </a:t>
            </a:r>
            <a:r>
              <a:rPr lang="it-IT" i="1" dirty="0"/>
              <a:t>delete</a:t>
            </a:r>
            <a:r>
              <a:rPr lang="it-IT" dirty="0"/>
              <a:t>, </a:t>
            </a:r>
            <a:r>
              <a:rPr lang="it-IT" i="1" dirty="0" err="1"/>
              <a:t>deletebyid</a:t>
            </a:r>
            <a:r>
              <a:rPr lang="it-IT" dirty="0"/>
              <a:t>, etc.) sono transazionali: le operazioni di scrittura vengono eseguite all'interno di una transazione</a:t>
            </a:r>
          </a:p>
        </p:txBody>
      </p:sp>
    </p:spTree>
    <p:extLst>
      <p:ext uri="{BB962C8B-B14F-4D97-AF65-F5344CB8AC3E}">
        <p14:creationId xmlns:p14="http://schemas.microsoft.com/office/powerpoint/2010/main" val="298671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18667C-E371-C146-8675-36A22A3BD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8D2A38-2F27-3044-8ABF-A7E3F2A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4B1FCDE7-EB5F-85FC-C0AB-53A8F215D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569873"/>
            <a:ext cx="4694766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Obiettivi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Requisiti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Analisi del Domain Model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Back-End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Model – DAO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DTO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Repository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B97FFFC-8CCC-AB40-8370-1C80205DE97C}"/>
              </a:ext>
            </a:extLst>
          </p:cNvPr>
          <p:cNvSpPr txBox="1">
            <a:spLocks/>
          </p:cNvSpPr>
          <p:nvPr/>
        </p:nvSpPr>
        <p:spPr>
          <a:xfrm>
            <a:off x="6096000" y="1449499"/>
            <a:ext cx="5486401" cy="4470050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42900">
              <a:buFont typeface="Arial" panose="020B0604020202020204" pitchFamily="34" charset="0"/>
              <a:buChar char="•"/>
            </a:pPr>
            <a:r>
              <a:rPr lang="it-IT" dirty="0"/>
              <a:t>Gestione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API 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front-end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Sezione Shop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89822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AE39-14BA-786D-BB69-A1147107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33BBE7F-925D-BAB0-A958-6CB8BDA40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67635E0-BDDC-6B01-E34A-43FBCBA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(Metodi CRUD inclusi)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B5CEE9A-B767-D75D-9BBA-472062D9D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CRUD Repository: Spring Data JPA fornisce metodi già pronti per le operazioni CRUD (Create, Read, Update, Delete) attraverso interfacce come </a:t>
            </a:r>
            <a:r>
              <a:rPr lang="it-IT" i="1" dirty="0" err="1"/>
              <a:t>CrudRepository</a:t>
            </a:r>
            <a:r>
              <a:rPr lang="it-IT" dirty="0"/>
              <a:t>, </a:t>
            </a:r>
            <a:r>
              <a:rPr lang="it-IT" i="1" dirty="0" err="1"/>
              <a:t>PagingAndSortingRepository</a:t>
            </a:r>
            <a:r>
              <a:rPr lang="it-IT" dirty="0"/>
              <a:t>, e </a:t>
            </a:r>
            <a:r>
              <a:rPr lang="it-IT" i="1" dirty="0" err="1"/>
              <a:t>JpaRepository</a:t>
            </a:r>
            <a:r>
              <a:rPr lang="it-IT" dirty="0"/>
              <a:t>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Metodi CRUD comuni: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deleteById</a:t>
            </a:r>
            <a:r>
              <a:rPr lang="it-IT" dirty="0"/>
              <a:t>: Elimina un'entità dal database tramite il suo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existsById</a:t>
            </a:r>
            <a:r>
              <a:rPr lang="it-IT" dirty="0"/>
              <a:t>: Verifica l'esistenza di un'entità tramite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findById</a:t>
            </a:r>
            <a:r>
              <a:rPr lang="it-IT" dirty="0"/>
              <a:t>: Cerca un'entità per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save</a:t>
            </a:r>
            <a:r>
              <a:rPr lang="it-IT" dirty="0"/>
              <a:t>: Salva o aggiorna un'entità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findAll</a:t>
            </a:r>
            <a:r>
              <a:rPr lang="it-IT" dirty="0"/>
              <a:t>: Restituisce tutte le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count</a:t>
            </a:r>
            <a:r>
              <a:rPr lang="it-IT" dirty="0"/>
              <a:t>: Conta il numero totale di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</a:t>
            </a:r>
            <a:r>
              <a:rPr lang="it-IT" dirty="0"/>
              <a:t>: Controlla l'esistenza di un'entità.</a:t>
            </a:r>
          </a:p>
        </p:txBody>
      </p:sp>
    </p:spTree>
    <p:extLst>
      <p:ext uri="{BB962C8B-B14F-4D97-AF65-F5344CB8AC3E}">
        <p14:creationId xmlns:p14="http://schemas.microsoft.com/office/powerpoint/2010/main" val="395567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EEB3-238C-D0E0-B9A4-0ECF0F02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E3122-B26C-D464-BD58-8EB9A81EE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4A37BD6-CFD3-8902-D20B-4DB156EE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(Query Methods)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23146F0-3C8F-7C6B-6386-43C5B3EE1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Query Methods: Metodi che eseguono query SQL automaticamente basati su convenzioni nei nomi. Non è necessario scrivere manualmente query SQL o JPQL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Keyword supportate: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la selezione/conteggio: </a:t>
            </a:r>
            <a:r>
              <a:rPr lang="it-IT" i="1" dirty="0" err="1"/>
              <a:t>findBy</a:t>
            </a:r>
            <a:r>
              <a:rPr lang="it-IT" dirty="0"/>
              <a:t>, </a:t>
            </a:r>
            <a:r>
              <a:rPr lang="it-IT" i="1" dirty="0" err="1"/>
              <a:t>countBy</a:t>
            </a:r>
            <a:r>
              <a:rPr lang="it-IT" dirty="0"/>
              <a:t>, </a:t>
            </a:r>
            <a:r>
              <a:rPr lang="it-IT" i="1" dirty="0" err="1"/>
              <a:t>deleteBy</a:t>
            </a:r>
            <a:r>
              <a:rPr lang="it-IT" dirty="0"/>
              <a:t>, </a:t>
            </a:r>
            <a:r>
              <a:rPr lang="it-IT" i="1" dirty="0" err="1"/>
              <a:t>existsBy</a:t>
            </a:r>
            <a:endParaRPr lang="it-IT" i="1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concatenare combinazioni logiche e confronti: </a:t>
            </a:r>
            <a:r>
              <a:rPr lang="it-IT" i="1" dirty="0"/>
              <a:t>And</a:t>
            </a:r>
            <a:r>
              <a:rPr lang="it-IT" dirty="0"/>
              <a:t>, </a:t>
            </a:r>
            <a:r>
              <a:rPr lang="it-IT" i="1" dirty="0"/>
              <a:t>Or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confronti numerici e pattern: </a:t>
            </a:r>
            <a:r>
              <a:rPr lang="it-IT" i="1" dirty="0" err="1"/>
              <a:t>GreaterThan</a:t>
            </a:r>
            <a:r>
              <a:rPr lang="it-IT" dirty="0"/>
              <a:t>, </a:t>
            </a:r>
            <a:r>
              <a:rPr lang="it-IT" i="1" dirty="0" err="1"/>
              <a:t>LessThan</a:t>
            </a:r>
            <a:r>
              <a:rPr lang="it-IT" dirty="0"/>
              <a:t>, </a:t>
            </a:r>
            <a:r>
              <a:rPr lang="it-IT" i="1" dirty="0" err="1"/>
              <a:t>Between</a:t>
            </a:r>
            <a:r>
              <a:rPr lang="it-IT" dirty="0"/>
              <a:t>, </a:t>
            </a:r>
            <a:r>
              <a:rPr lang="it-IT" i="1" dirty="0"/>
              <a:t>Like</a:t>
            </a:r>
            <a:r>
              <a:rPr lang="it-IT" dirty="0"/>
              <a:t>, </a:t>
            </a:r>
            <a:r>
              <a:rPr lang="it-IT" i="1" dirty="0"/>
              <a:t>In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ordinare i risultati: </a:t>
            </a:r>
            <a:r>
              <a:rPr lang="it-IT" i="1" dirty="0" err="1"/>
              <a:t>OrderBy</a:t>
            </a:r>
            <a:endParaRPr lang="it-IT" i="1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 I Query Methods sono ideali per query semplici e comuni, in alternativa è possibile utilizzare l'annotazione @Query per scrivere query JPQL o SQL personalizzate</a:t>
            </a:r>
          </a:p>
        </p:txBody>
      </p:sp>
    </p:spTree>
    <p:extLst>
      <p:ext uri="{BB962C8B-B14F-4D97-AF65-F5344CB8AC3E}">
        <p14:creationId xmlns:p14="http://schemas.microsoft.com/office/powerpoint/2010/main" val="408615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8750-4E1A-20BE-3B35-E7E4BF81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6D16B00-4611-F7A3-354F-78C9283AB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CC9914A-7C8F-8687-5109-7CEF60B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</a:t>
            </a:r>
            <a:r>
              <a:rPr lang="it-IT" dirty="0" err="1"/>
              <a:t>UserRepository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98A4E2-B1E9-5B6E-1B36-2E6884AF3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06" y="1914525"/>
            <a:ext cx="9226788" cy="36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6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F804-D7F0-977E-AEFD-1D01FF78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15810D3-7CCB-4AF9-7C11-D3012A077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FDE598-FFD1-A3CD-4DB3-0B5B05E0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647B7CA-F959-8EB1-66A2-58356ADCC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79504"/>
            <a:ext cx="10981895" cy="3988159"/>
          </a:xfrm>
        </p:spPr>
        <p:txBody>
          <a:bodyPr/>
          <a:lstStyle/>
          <a:p>
            <a:r>
              <a:rPr lang="it-IT" sz="1400" dirty="0"/>
              <a:t>Un DTO (Data Transfer Object) è un oggetto usato per trasportare dati tra il livello di servizio (in questo caso le API esposte al pubblico) e il livello di persistenza (un database). </a:t>
            </a:r>
          </a:p>
          <a:p>
            <a:r>
              <a:rPr lang="it-IT" sz="1400" dirty="0"/>
              <a:t>I DTO sono usati principalmente per: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Evitare di esporre oggetti di dominio direttamente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Sicurezza dei dati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Ridurre il sovraccarico delle comunicazioni: i DTO consentono di inviare solo i dati necessari, riducendo la quantità di informazioni che viaggiano sulla rete.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Separazione dei concetti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Aggiornamenti/funzionalità future</a:t>
            </a:r>
          </a:p>
        </p:txBody>
      </p:sp>
    </p:spTree>
    <p:extLst>
      <p:ext uri="{BB962C8B-B14F-4D97-AF65-F5344CB8AC3E}">
        <p14:creationId xmlns:p14="http://schemas.microsoft.com/office/powerpoint/2010/main" val="3334398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6B32A-46AA-1C36-DC3B-DEB485DF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6A859E-179E-310B-1D6A-E9659FFC4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15AAE6-C544-48F0-6670-2AE23A00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DDF9C-F00B-E706-D008-FA3CB50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6013" y="1536742"/>
            <a:ext cx="5657785" cy="2589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AD393F4-9B82-37A8-8C45-7592E32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3979975"/>
            <a:ext cx="46005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03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638F-B3FA-9D8C-C04A-1DFBF8B7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5C8283-FC88-25D7-0860-B9B388DD0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B11882-D129-27A3-0273-D01CE52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1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DDEA4A7-8DA1-C124-A151-B7B9AA69B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2058096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Gestisce le richieste HTTP (GET, POST, PUT, DELETE, PATCH), elabora le operazioni e restituisce risposte appropriate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@RestController: Trasforma una classe Java in un controller RESTful in Spring Boot. È una versione specializzata di @Controller che include l'annotazione @ResponseBody, consentendo di restituire direttamente i dati nel corpo della risposta (es. JSON o XML), senza passare da una vista.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9DA7-3C6B-9C74-F601-4E4C53F3BD19}"/>
              </a:ext>
            </a:extLst>
          </p:cNvPr>
          <p:cNvSpPr txBox="1"/>
          <p:nvPr/>
        </p:nvSpPr>
        <p:spPr>
          <a:xfrm>
            <a:off x="775868" y="3687165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Sono stati realizzati i seguenti controller: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AuthController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CartController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ShopableImageController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ThumbnailController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WorkController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1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14DA-A9D1-970B-718A-C1AFD61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DAD9D3F-7C6A-A5EE-581C-93EA6F61FC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2E085A-9C17-6ADB-5747-B9B1A90C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27" y="249669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38E3B2-34EA-0136-ADD7-643F8ED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73" y="998631"/>
            <a:ext cx="6341453" cy="54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5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F800-1F44-F12E-573F-978E222D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5EE9FD-F92B-BA92-ABAE-760603947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A31F24F-133E-5A38-D3C9-7B6715B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386355" cy="578690"/>
          </a:xfrm>
        </p:spPr>
        <p:txBody>
          <a:bodyPr/>
          <a:lstStyle/>
          <a:p>
            <a:r>
              <a:rPr lang="it-IT" dirty="0"/>
              <a:t>Implementazione back-end (API Security) 1</a:t>
            </a:r>
          </a:p>
        </p:txBody>
      </p:sp>
      <p:pic>
        <p:nvPicPr>
          <p:cNvPr id="3" name="Immagine 2" descr="spring-boot-login-example-jwt-mysql-flow">
            <a:extLst>
              <a:ext uri="{FF2B5EF4-FFF2-40B4-BE49-F238E27FC236}">
                <a16:creationId xmlns:a16="http://schemas.microsoft.com/office/drawing/2014/main" id="{B0F83292-DD71-B85B-A952-C8F00AF5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3" y="1397741"/>
            <a:ext cx="7087973" cy="500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181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730B-B3E3-AB6C-6CFC-F21642A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F1A1A71-A9F8-B991-6A51-A9160C5FB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BB6CB2-106C-1F3C-E246-3264A2CA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463357" cy="578690"/>
          </a:xfrm>
        </p:spPr>
        <p:txBody>
          <a:bodyPr/>
          <a:lstStyle/>
          <a:p>
            <a:r>
              <a:rPr lang="it-IT" dirty="0"/>
              <a:t>Implementazione back-end (API Security) 2</a:t>
            </a:r>
          </a:p>
        </p:txBody>
      </p:sp>
      <p:pic>
        <p:nvPicPr>
          <p:cNvPr id="5" name="Immagine 4" descr="spring-boot-login-example-jwt-spring-security-architecture">
            <a:extLst>
              <a:ext uri="{FF2B5EF4-FFF2-40B4-BE49-F238E27FC236}">
                <a16:creationId xmlns:a16="http://schemas.microsoft.com/office/drawing/2014/main" id="{B7DB7E16-A0C4-000B-AD09-93E05CDE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46" y="1536742"/>
            <a:ext cx="7139308" cy="4895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90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0D46-ED19-A22A-D997-8726444D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CFEA7AB-2E75-D1DF-83A8-8716B02D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545E07-BCFD-7FCA-3E4B-8EFDE20D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9994801" cy="578690"/>
          </a:xfrm>
        </p:spPr>
        <p:txBody>
          <a:bodyPr/>
          <a:lstStyle/>
          <a:p>
            <a:r>
              <a:rPr lang="it-IT" dirty="0"/>
              <a:t>Implementazione back-end (Gestione copyright immagini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0DA8E940-2F55-AD09-0745-D3A8F1753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08400"/>
            <a:ext cx="10981895" cy="4091548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Requisiti fondamentali: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Visualizzazione di immagini protette per utenti autorizzati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Prevenzione dell'uso non autorizzato attraverso watermark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Creazione di Thumbnail: versioni ridotte (30%) delle immagini, generate per ridurre consumo di banda e spazio, con l’applicazione di watermark visibile per disincentivare usi illeciti.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Applicazione del watermark lato back-end per immagini a risoluzione standard applicato </a:t>
            </a:r>
            <a:r>
              <a:rPr lang="it-IT" sz="1600" b="1" dirty="0"/>
              <a:t>dinamicamente a Runtime</a:t>
            </a:r>
            <a:r>
              <a:rPr lang="it-IT" sz="1600" dirty="0"/>
              <a:t> senza modificare l’originale, mantenendo la qualità e l’integrità.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Vantaggi del 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Protezione del copyright:</a:t>
            </a:r>
            <a:r>
              <a:rPr lang="it-IT" sz="1600" dirty="0"/>
              <a:t> Watermark applicato su tutte le immagini visualizzate.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Conservazione dell'originale:</a:t>
            </a:r>
            <a:r>
              <a:rPr lang="it-IT" sz="1600" dirty="0"/>
              <a:t> L'immagine senza watermark rimane disponibile per usi legittimi.</a:t>
            </a:r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42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6143-064C-1BBB-C97F-61B0C8A4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7B8D3D5-45F2-DD04-DF87-BF03E1003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DDF28B-9352-AD41-CA64-B79EEEAF78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progetto nasce da una richiesta di un fotografo per condividere cartelle del NAS in modo selettivo e sicuro.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Prime soluzioni valutate: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dell'app del produttore del NAS che consente l'accesso ai file e la gestione dei permessi. Scartata per la necessità di condividere l'intera libreria del NAS sulla rete pubblica.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piattaforme come </a:t>
            </a:r>
            <a:r>
              <a:rPr lang="it-IT" dirty="0" err="1"/>
              <a:t>WeTransfer</a:t>
            </a:r>
            <a:r>
              <a:rPr lang="it-IT" dirty="0"/>
              <a:t>, soluzione scomoda e temporanea per la condivisione dei file.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Esigenze principali: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di immagini con watermark per utenti registrati con permessi specifici.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foto tramite raccolte (Work) che rappresentano progetti fotografici o temi comuni, per una gestione accurata degli accessi.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52DA5E-DFE5-E540-52EB-5B8730B5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37304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FD5B5-B0D7-8717-321B-FEAB7BD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98E0049-2DE2-18B4-68A1-A8D94DCB9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4CED56-8731-F6BC-7CE1-1F4D4C1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- 2)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6D8929D-083F-CC0C-74E8-D2F21B1F0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89" y="1381575"/>
            <a:ext cx="8124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30642-6243-C3ED-AFD2-3275EE8A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D62E9-A408-C604-14B6-6E3462E3F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0B3F940-5104-B98E-21A5-A330B607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- 3)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AA9C41-4419-6D86-AE11-5E4D1066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8" y="1688030"/>
            <a:ext cx="7562303" cy="44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0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2B72-9B17-4852-10A7-7C87C689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F62D740-FB62-F827-5751-7034793BDB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94DC899-C468-460F-2C2A-4F909C47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10120335" cy="578690"/>
          </a:xfrm>
        </p:spPr>
        <p:txBody>
          <a:bodyPr/>
          <a:lstStyle/>
          <a:p>
            <a:r>
              <a:rPr lang="it-IT" dirty="0"/>
              <a:t>Implementazione back-end (Gestione copyright immagini - 4)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287DCD-4E71-0E1F-2B82-C062F58B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67" y="1771935"/>
            <a:ext cx="4768285" cy="4128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F73EFA3-EC28-93A0-353E-3EB3ED624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12" y="2293477"/>
            <a:ext cx="3061688" cy="3084927"/>
          </a:xfrm>
          <a:prstGeom prst="rect">
            <a:avLst/>
          </a:prstGeom>
        </p:spPr>
      </p:pic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C87593D2-C08D-4238-24E9-4A43F31FD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7" y="6022757"/>
            <a:ext cx="10981895" cy="462013"/>
          </a:xfrm>
        </p:spPr>
        <p:txBody>
          <a:bodyPr/>
          <a:lstStyle/>
          <a:p>
            <a:r>
              <a:rPr lang="it-IT" sz="1600" dirty="0"/>
              <a:t>	2048x1773							527x531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30BC7507-E2B0-4455-0F42-D3D0E2D5111F}"/>
              </a:ext>
            </a:extLst>
          </p:cNvPr>
          <p:cNvSpPr/>
          <p:nvPr/>
        </p:nvSpPr>
        <p:spPr>
          <a:xfrm>
            <a:off x="5736657" y="3429000"/>
            <a:ext cx="2079057" cy="578690"/>
          </a:xfrm>
          <a:prstGeom prst="rightArrow">
            <a:avLst/>
          </a:prstGeom>
          <a:solidFill>
            <a:srgbClr val="004C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681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F701-BF51-8302-1921-852ED330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194D359-09CE-B123-4BB8-8C5D4CC8E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60976C8-0B3E-578F-577F-C936E88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323056" cy="578690"/>
          </a:xfrm>
        </p:spPr>
        <p:txBody>
          <a:bodyPr/>
          <a:lstStyle/>
          <a:p>
            <a:r>
              <a:rPr lang="it-IT" dirty="0"/>
              <a:t>Implementazione back-end (Gestione autorizzazioni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CFE00BD-83C3-A629-AE6C-7562C2565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Work è protetta dalla visualizzazione non autorizzata a livello di query. Le singole immagini sono protette dal watermark, ma un utente potrebbe tentare l’accesso alle immagini a dimensione intera facendo richiesta provando una serie di id.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evitare che un utente visualizzi immagini appartenenti a Work per i quali non ha accesso, viene recuperato dal DB il Work a cui appartiene l’immagine e viene verificato che l’utente ne abbia effettivamente diritto di visualizzazione. In caso positivo viene restituita l’immagine protetta dal watermark, in caso contrario viene restituito uno status code FORBIDDEN.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32293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31B4-5728-26DF-CBCB-853A6E4B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7366D-44EF-9D9F-D373-0066A61BB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E7E2FE-1DFD-A90D-42D1-1A223C86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958932" cy="578690"/>
          </a:xfrm>
        </p:spPr>
        <p:txBody>
          <a:bodyPr/>
          <a:lstStyle/>
          <a:p>
            <a:r>
              <a:rPr lang="it-IT" dirty="0"/>
              <a:t>Implementazione back-end (visione d’insieme gestione immagini)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A5ABC8-3A8D-7320-266C-8564487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8" y="1396890"/>
            <a:ext cx="7762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5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3018-7DA7-DDF2-3DB1-24504F26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5965758-93F0-31C6-AC9C-16B4611E4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61700-5CF6-8CA6-F3ED-CE7CEC5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52CA79-891B-4B95-603B-A7ECF9FC0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L'amministratore può caricare immagini in vendita, denominate ShopableImage, disponibili in edizione unica (opere fotografiche a tiratura unica).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Gli utenti registrati possono acquistare queste immagini. 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Ogni transazione (acquisto) viene registrata come un blocco su una blockchain </a:t>
            </a:r>
            <a:r>
              <a:rPr lang="it-IT" sz="1600" dirty="0" err="1"/>
              <a:t>Etherum</a:t>
            </a:r>
            <a:r>
              <a:rPr lang="it-IT" sz="1600" dirty="0"/>
              <a:t> tramite l'integrazione della piattaforma </a:t>
            </a:r>
            <a:r>
              <a:rPr lang="it-IT" sz="1600" dirty="0" err="1"/>
              <a:t>Infura</a:t>
            </a:r>
            <a:r>
              <a:rPr lang="it-IT" sz="1600" dirty="0"/>
              <a:t>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Questa soluzione garantisce la sicurezza e la tracciabilità di ogni transazione, conferendo unicità agli acquisti effettuati all'interno dell'applicazione.</a:t>
            </a:r>
          </a:p>
        </p:txBody>
      </p:sp>
    </p:spTree>
    <p:extLst>
      <p:ext uri="{BB962C8B-B14F-4D97-AF65-F5344CB8AC3E}">
        <p14:creationId xmlns:p14="http://schemas.microsoft.com/office/powerpoint/2010/main" val="3416156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5DF5-5392-F004-C1BC-FBDAFBCF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0996442-37BB-52C7-C692-E00C7737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0EAC99-54D5-2B2A-BFE7-5EBD518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Piattaforma </a:t>
            </a:r>
            <a:r>
              <a:rPr lang="it-IT" dirty="0" err="1"/>
              <a:t>Infura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78FC119-8BBE-76C1-B440-83C5E80A4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661704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Infura</a:t>
            </a:r>
            <a:r>
              <a:rPr lang="it-IT" sz="1600" dirty="0"/>
              <a:t> è una piattaforma che fornisce accesso a diverse blockchain, permettendo agli sviluppatori di interagire con queste reti senza dover configurare un nodo completo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Accesso semplificato alle principali blockchain (</a:t>
            </a:r>
            <a:r>
              <a:rPr lang="it-IT" sz="1600" dirty="0" err="1"/>
              <a:t>Ethereum</a:t>
            </a:r>
            <a:r>
              <a:rPr lang="it-IT" sz="1600" dirty="0"/>
              <a:t>, Polygon, </a:t>
            </a:r>
            <a:r>
              <a:rPr lang="it-IT" sz="1600" dirty="0" err="1"/>
              <a:t>Optimism</a:t>
            </a:r>
            <a:r>
              <a:rPr lang="it-IT" sz="1600" dirty="0"/>
              <a:t>, </a:t>
            </a:r>
            <a:r>
              <a:rPr lang="it-IT" sz="1600" dirty="0" err="1"/>
              <a:t>Arbitrum</a:t>
            </a:r>
            <a:r>
              <a:rPr lang="it-IT" sz="1600" dirty="0"/>
              <a:t>, IPFS) tramite API HTTP e </a:t>
            </a:r>
            <a:r>
              <a:rPr lang="it-IT" sz="1600" dirty="0" err="1"/>
              <a:t>WebSocket</a:t>
            </a:r>
            <a:r>
              <a:rPr lang="it-IT" sz="1600" dirty="0"/>
              <a:t> senza necessità di gestire nodi locali.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Può essere utilizzata per effettuare/registrare transazioni senza essere controllato da un'autorità centrale, utilizzando il meccanismo di consenso </a:t>
            </a:r>
            <a:r>
              <a:rPr lang="it-IT" sz="1600" dirty="0" err="1"/>
              <a:t>Proof</a:t>
            </a:r>
            <a:r>
              <a:rPr lang="it-IT" sz="1600" dirty="0"/>
              <a:t> of </a:t>
            </a:r>
            <a:r>
              <a:rPr lang="it-IT" sz="1600" dirty="0" err="1"/>
              <a:t>Stake</a:t>
            </a:r>
            <a:r>
              <a:rPr lang="it-IT" sz="1600" dirty="0"/>
              <a:t> (</a:t>
            </a:r>
            <a:r>
              <a:rPr lang="it-IT" sz="1600" dirty="0" err="1"/>
              <a:t>PoS</a:t>
            </a:r>
            <a:r>
              <a:rPr lang="it-IT" sz="1600" dirty="0"/>
              <a:t>).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Testnet</a:t>
            </a:r>
            <a:r>
              <a:rPr lang="it-IT" sz="1600" dirty="0"/>
              <a:t> utilizzate: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Holesky</a:t>
            </a:r>
            <a:r>
              <a:rPr lang="it-IT" sz="1600" dirty="0"/>
              <a:t>: Progettata per test su larga scala, simula la </a:t>
            </a:r>
            <a:r>
              <a:rPr lang="it-IT" sz="1600" dirty="0" err="1"/>
              <a:t>mainnet</a:t>
            </a:r>
            <a:r>
              <a:rPr lang="it-IT" sz="1600" dirty="0"/>
              <a:t> con oltre 1,4 milioni di validatori. Ideale per simulazioni realistiche e test intensivi.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Sepolia</a:t>
            </a:r>
            <a:r>
              <a:rPr lang="it-IT" sz="1600" dirty="0"/>
              <a:t>: Ambiente di test leggero e stabile, ideale per test mirati e veloci con meno overhead</a:t>
            </a:r>
          </a:p>
        </p:txBody>
      </p:sp>
    </p:spTree>
    <p:extLst>
      <p:ext uri="{BB962C8B-B14F-4D97-AF65-F5344CB8AC3E}">
        <p14:creationId xmlns:p14="http://schemas.microsoft.com/office/powerpoint/2010/main" val="78276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2829-BB09-273E-5759-D0FAF58A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9D876C9-5233-D298-7FE9-D7A618204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E2CC4D7-FFA5-98F6-A41B-05103AD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Transazioni (1)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4E5167C-7BB4-DBF3-EC32-919D812BC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18" y="1442527"/>
            <a:ext cx="5163118" cy="237998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Protocollo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JSON-RPC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(metodo che permette a un client di invocare funzioni in esecuzione su un server remoto.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libreria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web3.py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per interagire con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[https://web3py.readthedocs.io/en/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stable</a:t>
            </a:r>
            <a:r>
              <a:rPr lang="it-IT" sz="1600" dirty="0">
                <a:effectLst/>
                <a:cs typeface="Book Antiqua" panose="02040602050305030304" pitchFamily="18" charset="0"/>
              </a:rPr>
              <a:t>/]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5F8EDD-1CF0-DAD9-AB08-B90C1BB66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1536742"/>
            <a:ext cx="6120130" cy="2379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10DB58CE-EBBC-F9F4-BBA9-1A17BAE02F27}"/>
              </a:ext>
            </a:extLst>
          </p:cNvPr>
          <p:cNvSpPr txBox="1">
            <a:spLocks/>
          </p:cNvSpPr>
          <p:nvPr/>
        </p:nvSpPr>
        <p:spPr>
          <a:xfrm>
            <a:off x="616016" y="3822507"/>
            <a:ext cx="11194181" cy="2785073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La transizione utilizzata è </a:t>
            </a:r>
            <a:r>
              <a:rPr lang="it-IT" sz="1600" i="1" dirty="0" err="1">
                <a:effectLst/>
                <a:cs typeface="Book Antiqua" panose="02040602050305030304" pitchFamily="18" charset="0"/>
              </a:rPr>
              <a:t>eth.estimate_gas</a:t>
            </a:r>
            <a:r>
              <a:rPr lang="it-IT" sz="1600" i="1" dirty="0">
                <a:effectLst/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che genera e restituisce una stima di quanto gas è necessario per consentire il completamento della transazione. La transazione non verrà aggiunta alla blockchain, ma restituisce comunque un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hash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</a:t>
            </a: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Il gas è la quantità di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calcolo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necessaria per eseguire operazioni sulla rete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 Ogni operazione richiede una certa quantità di calcolo da parte dei nodi della rete. Il gas viene utilizzato per compensare 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miner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(o i validatori, in caso di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2.0) che forniscono la potenza computazionale per eseguire queste operazioni.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18090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EA57-99DD-5FD6-50AD-D0C9E6EC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46644B-EF40-E16E-7C6B-4843A4036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F339EC-3454-F139-78C3-AD689F4A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77083B-554F-FE94-1E06-A28DBB30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1419057"/>
            <a:ext cx="5385936" cy="50511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0F416F-C5DE-D309-363A-3C94FD0C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0339"/>
            <a:ext cx="5859693" cy="9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F5231-1F94-323F-A8F7-1517BB21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2FED1D1-C865-DA2D-6636-735A3AF85E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8B2C48-0E33-22B1-0348-5A6C5095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D35BFF-0224-CCDF-4450-E531B20F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28" y="1536742"/>
            <a:ext cx="10573943" cy="43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4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53BE-5EA5-0F11-569B-009C7E39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53AF950-F4D5-61B5-434D-7C64D91B1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4A0E69-9554-3D74-FF04-4B7D0D71B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627575"/>
          </a:xfrm>
        </p:spPr>
        <p:txBody>
          <a:bodyPr/>
          <a:lstStyle/>
          <a:p>
            <a:r>
              <a:rPr lang="it-IT" dirty="0"/>
              <a:t>● Fornire un sito web fruibile sia da PC che smartphone, che oltre ad avere una homepage, una sezione di presentazione e una di contatto, avesse un’area dedicata a cui accedere solo tramite login (username e password)</a:t>
            </a:r>
          </a:p>
          <a:p>
            <a:r>
              <a:rPr lang="it-IT" dirty="0"/>
              <a:t>● Fornire una piattaforma per la condivisione selettiva e autenticata di shooting fotografici raggruppati in Work (questo concetto verrà esposto nelle prossime sezioni). </a:t>
            </a:r>
          </a:p>
          <a:p>
            <a:r>
              <a:rPr lang="it-IT" dirty="0"/>
              <a:t>● L’utenza standard, una volta registrata e loggata, potrà accedere in visualizzazione alla/e cartella/e in base alle autorizzazioni fornite dall’amministratore.</a:t>
            </a:r>
          </a:p>
          <a:p>
            <a:r>
              <a:rPr lang="it-IT" dirty="0"/>
              <a:t>● La visualizzazione della foto avviene tramite una galleria fotografica (una per ogni cartella o area di lavoro alla quale l’utente ha accesso) sfruttando le thumbnail in modo da rendere più veloce il caricamento della pagina, che al click verranno mostrate a tutto schermo.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A44091-3E9D-EA6E-E55A-41A8315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590286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6803-CBF7-D6B7-60AA-CD8FB4C7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901EFEA-817E-7A7D-74BC-1873ECD1C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33231-0676-1E03-A6C7-822E4ED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(4)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0E6A51-CF2F-7D99-3850-E00A0E0C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1370088"/>
            <a:ext cx="7763611" cy="41178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6B056C-F466-B6E9-0C78-6848EDADA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20" y="5625082"/>
            <a:ext cx="8229547" cy="8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0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DA7-CDE1-62C0-C41E-6FA339CD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57F08E-37AB-1B36-E25F-39D4DB152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58C54D-DE58-F173-9B4A-36811DE7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- 1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AD10AA0-2F39-5822-6D26-5C457C194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342380"/>
            <a:ext cx="10981895" cy="551562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Cos'è Vue.js?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Framework JavaScript progressivo.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Ideale per costruire interfacce utente interattive.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Basato su un'architettura modulare e componenti riutilizzabili.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Principali vantaggi di Vue.js: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d'uso: sintassi semplice e intuitiva.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Reattività: aggiornamento dinamico dell'interfaccia in risposta ai cambiamenti dei dati.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Modularità: architettura basata su componenti per organizzare il codice in modo chiaro.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Perché è stato scelto per questo progetto?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Permette di creare un'interfaccia moderna e interattiva.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Semplifica l'implementazione di funzionalità complesse come il caricamento di immagini e la gestione dello stato.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Innovativo rispetto ad </a:t>
            </a:r>
            <a:r>
              <a:rPr lang="it-IT" sz="1600" dirty="0" err="1"/>
              <a:t>Angular</a:t>
            </a:r>
            <a:r>
              <a:rPr lang="it-IT" sz="1600" dirty="0"/>
              <a:t>, introdotto al corso come alternativa leggera.</a:t>
            </a:r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653860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2019-F781-F16F-47C9-F89A8C4C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7AEF046-4BF0-03DF-06D7-E16FF1A51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3A3BC1A-5134-308C-5CB6-264DD1C0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- 2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780EEFC-2685-D659-6460-008F22F4A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342381"/>
            <a:ext cx="10981895" cy="5116172"/>
          </a:xfrm>
        </p:spPr>
        <p:txBody>
          <a:bodyPr numCol="2"/>
          <a:lstStyle/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components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Contiene componenti riutilizzabili come </a:t>
            </a:r>
            <a:r>
              <a:rPr lang="it-IT" sz="1600" dirty="0" err="1"/>
              <a:t>ManageShopableImages.vue</a:t>
            </a:r>
            <a:r>
              <a:rPr lang="it-IT" sz="1600" dirty="0"/>
              <a:t> e </a:t>
            </a:r>
            <a:r>
              <a:rPr lang="it-IT" sz="1600" dirty="0" err="1"/>
              <a:t>UploadImages.vue</a:t>
            </a:r>
            <a:r>
              <a:rPr lang="it-IT" sz="1600" dirty="0"/>
              <a:t>.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LayoutHeader.vue</a:t>
            </a:r>
            <a:r>
              <a:rPr lang="it-IT" sz="1600" dirty="0"/>
              <a:t> e </a:t>
            </a:r>
            <a:r>
              <a:rPr lang="it-IT" sz="1600" dirty="0" err="1"/>
              <a:t>LayoutFooter.vue</a:t>
            </a:r>
            <a:r>
              <a:rPr lang="it-IT" sz="1600" dirty="0"/>
              <a:t> per struttura e design generale.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services: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File </a:t>
            </a:r>
            <a:r>
              <a:rPr lang="it-IT" sz="1600" dirty="0" err="1"/>
              <a:t>TypeScript</a:t>
            </a:r>
            <a:r>
              <a:rPr lang="it-IT" sz="1600" dirty="0"/>
              <a:t> per interfacciarsi con le API (es. </a:t>
            </a:r>
            <a:r>
              <a:rPr lang="it-IT" sz="1600" dirty="0" err="1"/>
              <a:t>auth.service.ts</a:t>
            </a:r>
            <a:r>
              <a:rPr lang="it-IT" sz="1600" dirty="0"/>
              <a:t>, </a:t>
            </a:r>
            <a:r>
              <a:rPr lang="it-IT" sz="1600" dirty="0" err="1"/>
              <a:t>image.service.ts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types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Definizione di tipi e interfacce (es. </a:t>
            </a:r>
            <a:r>
              <a:rPr lang="it-IT" sz="1600" dirty="0" err="1"/>
              <a:t>image.type.ts</a:t>
            </a:r>
            <a:r>
              <a:rPr lang="it-IT" sz="1600" dirty="0"/>
              <a:t>, </a:t>
            </a:r>
            <a:r>
              <a:rPr lang="it-IT" sz="1600" dirty="0" err="1"/>
              <a:t>user.type.ts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endParaRPr lang="it-IT" sz="1600" dirty="0"/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views</a:t>
            </a:r>
            <a:r>
              <a:rPr lang="it-IT" sz="1600" dirty="0"/>
              <a:t>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Contiene le pagine principali (es. </a:t>
            </a:r>
            <a:r>
              <a:rPr lang="it-IT" sz="1600" dirty="0" err="1"/>
              <a:t>HomeView.vue</a:t>
            </a:r>
            <a:r>
              <a:rPr lang="it-IT" sz="1600" dirty="0"/>
              <a:t>, </a:t>
            </a:r>
            <a:r>
              <a:rPr lang="it-IT" sz="1600" dirty="0" err="1"/>
              <a:t>LoginView.vue</a:t>
            </a:r>
            <a:r>
              <a:rPr lang="it-IT" sz="1600" dirty="0"/>
              <a:t>).</a:t>
            </a:r>
          </a:p>
          <a:p>
            <a:pPr marL="1200150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it-IT" sz="1600" dirty="0"/>
              <a:t>	Organizzate per ruolo (es. sottocartella admin).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stores: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Gestione dello stato centralizzata con </a:t>
            </a:r>
            <a:r>
              <a:rPr lang="it-IT" sz="1600" dirty="0" err="1"/>
              <a:t>Vuex</a:t>
            </a:r>
            <a:r>
              <a:rPr lang="it-IT" sz="1600" dirty="0"/>
              <a:t> o </a:t>
            </a:r>
            <a:r>
              <a:rPr lang="it-IT" sz="1600" dirty="0" err="1"/>
              <a:t>Pinia</a:t>
            </a:r>
            <a:r>
              <a:rPr lang="it-IT" sz="1600" dirty="0"/>
              <a:t> (es. </a:t>
            </a:r>
            <a:r>
              <a:rPr lang="it-IT" sz="1600" dirty="0" err="1"/>
              <a:t>auth.ts</a:t>
            </a:r>
            <a:r>
              <a:rPr lang="it-IT" sz="1600" dirty="0"/>
              <a:t>, </a:t>
            </a:r>
            <a:r>
              <a:rPr lang="it-IT" sz="1600" dirty="0" err="1"/>
              <a:t>cart.ts</a:t>
            </a:r>
            <a:r>
              <a:rPr lang="it-IT" sz="1600" dirty="0"/>
              <a:t>).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router:</a:t>
            </a:r>
          </a:p>
          <a:p>
            <a:pPr marL="1200126" lvl="2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/>
              <a:t>Gestione della navigazione tra pagine e controllo degli accessi.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App.vue</a:t>
            </a:r>
            <a:r>
              <a:rPr lang="it-IT" sz="1600" dirty="0"/>
              <a:t>: punto di ingresso dell'applicazione.</a:t>
            </a:r>
          </a:p>
          <a:p>
            <a:pPr marL="742950" lvl="1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it-IT" sz="1600" dirty="0" err="1"/>
              <a:t>main.ts</a:t>
            </a:r>
            <a:r>
              <a:rPr lang="it-IT" sz="1600" dirty="0"/>
              <a:t>: configurazione iniziale del progetto.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21873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BA0A-E556-B7AC-E361-8196928F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6C64AB9-4C66-D1A3-86B6-12350F95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46DBBCF-D793-EE4F-11A9-9E3A38BF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 – </a:t>
            </a:r>
            <a:r>
              <a:rPr lang="it-IT" dirty="0" err="1"/>
              <a:t>Vue</a:t>
            </a:r>
            <a:r>
              <a:rPr lang="it-IT" dirty="0"/>
              <a:t> JS - 3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426E93-E30E-20B1-47BB-4CF8E341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4" y="1481397"/>
            <a:ext cx="5037793" cy="48056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019E3DA-553C-4BCB-7FA5-C6118C51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0" y="2588431"/>
            <a:ext cx="6409368" cy="15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53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E8EC1-FD07-E2A3-998C-BFA87D56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D1C41B7-6834-DE98-6A23-378466CDC3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58EF72-1996-803D-290E-F1F8CEA0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55B40D8-98AB-F7B4-BF7B-8C0476394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0836" y="2948577"/>
            <a:ext cx="5350327" cy="960845"/>
          </a:xfrm>
        </p:spPr>
        <p:txBody>
          <a:bodyPr/>
          <a:lstStyle/>
          <a:p>
            <a:r>
              <a:rPr lang="it-IT" sz="3600" dirty="0"/>
              <a:t>Vediamolo in azione!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7435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377C-0BF4-1C2B-CFE0-A4FF3DED5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004AB57-C4AF-8CCC-D646-D6F2BD8B4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DC8FF-82B4-7E81-11FA-67176BE11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2076909"/>
            <a:ext cx="10981895" cy="2704182"/>
          </a:xfrm>
        </p:spPr>
        <p:txBody>
          <a:bodyPr/>
          <a:lstStyle/>
          <a:p>
            <a:r>
              <a:rPr lang="it-IT" b="1" dirty="0"/>
              <a:t>Vincoli: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foto vengono memorizzate su un NAS, e nel database sono salvati solo gli URL delle immagini.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Sono accettati solo formati fotografici standard (PNG, JPEG, JPG, BMP); non sono supportati i formati non </a:t>
            </a:r>
            <a:r>
              <a:rPr lang="it-IT" dirty="0" err="1"/>
              <a:t>renderizzati</a:t>
            </a:r>
            <a:r>
              <a:rPr lang="it-IT" dirty="0"/>
              <a:t> (NEF, CR2, ecc.).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08CFA5-C4DB-7E9E-345B-03D69998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(1)</a:t>
            </a:r>
          </a:p>
        </p:txBody>
      </p:sp>
    </p:spTree>
    <p:extLst>
      <p:ext uri="{BB962C8B-B14F-4D97-AF65-F5344CB8AC3E}">
        <p14:creationId xmlns:p14="http://schemas.microsoft.com/office/powerpoint/2010/main" val="2568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42F99-5D60-BE99-511B-AF95D86D8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6B5EA88-FE92-D478-F3C9-19FD8BCB3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A664CB-D765-AC15-F7AD-24CD71C8E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49495"/>
            <a:ext cx="10981895" cy="3255975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del sistema deve essere basata sul modello MVC.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back-end deve essere sviluppato utilizzando </a:t>
            </a:r>
            <a:r>
              <a:rPr lang="it-IT" dirty="0" err="1"/>
              <a:t>JakartaEE</a:t>
            </a:r>
            <a:r>
              <a:rPr lang="it-IT" dirty="0"/>
              <a:t> con il framework Spring.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front-end deve essere sviluppato utilizzando </a:t>
            </a:r>
            <a:r>
              <a:rPr lang="it-IT" dirty="0" err="1"/>
              <a:t>Vue</a:t>
            </a:r>
            <a:r>
              <a:rPr lang="it-IT" dirty="0"/>
              <a:t> JS e Bootstrap.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deve garantire la portabilità del sistema.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del Copyright: il sistema deve garantire il rispetto del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D0826C8-4648-4D45-7641-DFFB2143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(2)</a:t>
            </a:r>
          </a:p>
        </p:txBody>
      </p:sp>
    </p:spTree>
    <p:extLst>
      <p:ext uri="{BB962C8B-B14F-4D97-AF65-F5344CB8AC3E}">
        <p14:creationId xmlns:p14="http://schemas.microsoft.com/office/powerpoint/2010/main" val="7032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4A32-F0A4-922E-6EB9-64DACFB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05D1BB0-AB79-F825-CE02-A560FB0BB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ACAF7-92A3-A627-4499-C6D7CB5EC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78609"/>
            <a:ext cx="10981895" cy="4530133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Due tipologie di utenti: Admin e User, con permessi differenziati.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Pannello di controllo per l’amministratore per gestire work, immagini, autorizzazioni e la sezione Shop.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Le immagini saranno catalogate in "work" e supportate in formati standard, con generazione automatica di miniature e watermark.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fine dei permessi di autorizzazione e accesso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La sezione Shop permette agli utenti di acquistare immagini, con registrazione degli acquisti sulla blockchain.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86FDD79-23A7-A7EC-BFEE-91136C8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(3)</a:t>
            </a:r>
          </a:p>
        </p:txBody>
      </p:sp>
    </p:spTree>
    <p:extLst>
      <p:ext uri="{BB962C8B-B14F-4D97-AF65-F5344CB8AC3E}">
        <p14:creationId xmlns:p14="http://schemas.microsoft.com/office/powerpoint/2010/main" val="21905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7B40-DFF5-F035-1E31-5D25F72F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268DF-08E0-E840-8E4E-609BE1212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2D50F-BC80-60F4-AAB5-BF61D875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879824"/>
          </a:xfrm>
        </p:spPr>
        <p:txBody>
          <a:bodyPr/>
          <a:lstStyle/>
          <a:p>
            <a:r>
              <a:rPr lang="it-IT" sz="1600" dirty="0"/>
              <a:t>A partire quindi da vincoli, requisiti non funzionali e requisiti funzionali sono state estrapolate le seguenti entità: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UserWork</a:t>
            </a:r>
            <a:r>
              <a:rPr lang="it-IT" sz="1600" dirty="0"/>
              <a:t>: rappresenta un lavoro fotografico o meglio un contenitore logico per raggruppare più immagini legate a uno stesso progetto fotografico.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ImageProject</a:t>
            </a:r>
            <a:r>
              <a:rPr lang="it-IT" sz="1600" dirty="0"/>
              <a:t>: rappresenta ogni scatto fotografico all'interno di un progetto specifico (Work). Non può esistere senza un Work di riferimento.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ShopableImage</a:t>
            </a:r>
            <a:r>
              <a:rPr lang="it-IT" sz="1600" dirty="0"/>
              <a:t>: rappresenta una specializzazione di un ImageProject arricchita da informazioni aggiuntive per essere venduta nello shop online.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Cart</a:t>
            </a:r>
            <a:r>
              <a:rPr lang="it-IT" sz="1600" dirty="0"/>
              <a:t>: rappresenta il carrello dell’utente.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SalesOrder</a:t>
            </a:r>
            <a:r>
              <a:rPr lang="it-IT" sz="1600" dirty="0"/>
              <a:t>: rappresenta un ordine di acquisto.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Role</a:t>
            </a:r>
            <a:r>
              <a:rPr lang="it-IT" sz="1600" dirty="0"/>
              <a:t>: rappresenta il ruolo di un utente (attualmente i ruoli presenti sono Admin e User).</a:t>
            </a:r>
          </a:p>
          <a:p>
            <a:endParaRPr lang="it-IT" sz="140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515271-DDE8-CA08-2F8E-0CBBB98C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(1)</a:t>
            </a:r>
          </a:p>
        </p:txBody>
      </p:sp>
    </p:spTree>
    <p:extLst>
      <p:ext uri="{BB962C8B-B14F-4D97-AF65-F5344CB8AC3E}">
        <p14:creationId xmlns:p14="http://schemas.microsoft.com/office/powerpoint/2010/main" val="21304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6709-D3C1-3552-1CC2-B802066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FD41C71-10A7-4BF1-ABB8-540EF6BF2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6275F9-8568-F830-6E6F-7F611AEF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20F211-1015-52AC-9316-08B96641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20015"/>
            <a:ext cx="5822515" cy="629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9618EEA-2DA0-8E2B-0274-BAEA0D87C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400312"/>
            <a:ext cx="4765846" cy="4913862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Ad un User possono essere associati uno o più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Un User ha una relazione di visibilità con Work (associazione 0..N).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Work contiene ImageProject (aggregazione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User ha un Cart (associazione 1..1).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Cart contiene ShopableImage (associazione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 err="1"/>
              <a:t>SalesOrder</a:t>
            </a:r>
            <a:r>
              <a:rPr lang="it-IT" sz="1600" dirty="0"/>
              <a:t> contiene ShopableImage (associazione 1..N).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600" dirty="0"/>
              <a:t>Un User può aver associato zero o più </a:t>
            </a:r>
            <a:r>
              <a:rPr lang="it-IT" sz="1600" dirty="0" err="1"/>
              <a:t>SalesOrder</a:t>
            </a:r>
            <a:r>
              <a:rPr lang="it-IT" sz="1600" dirty="0"/>
              <a:t> (associazione 0..N).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61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10015</TotalTime>
  <Words>3156</Words>
  <Application>Microsoft Office PowerPoint</Application>
  <PresentationFormat>Widescreen</PresentationFormat>
  <Paragraphs>285</Paragraphs>
  <Slides>45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3" baseType="lpstr">
      <vt:lpstr>Arial</vt:lpstr>
      <vt:lpstr>Book Antiqua</vt:lpstr>
      <vt:lpstr>Calibri</vt:lpstr>
      <vt:lpstr>Consolas</vt:lpstr>
      <vt:lpstr>Courier New</vt:lpstr>
      <vt:lpstr>Symbol</vt:lpstr>
      <vt:lpstr>Verdana</vt:lpstr>
      <vt:lpstr>Template UniFI</vt:lpstr>
      <vt:lpstr>MyPortfolio</vt:lpstr>
      <vt:lpstr>Indice</vt:lpstr>
      <vt:lpstr>Introduzione</vt:lpstr>
      <vt:lpstr>Obiettivi</vt:lpstr>
      <vt:lpstr>Requisiti (1)</vt:lpstr>
      <vt:lpstr>Requisiti (2)</vt:lpstr>
      <vt:lpstr>Requisiti (3)</vt:lpstr>
      <vt:lpstr>Analisi del Domain Model (1)</vt:lpstr>
      <vt:lpstr>Analisi del Domain Model (2)</vt:lpstr>
      <vt:lpstr>Deployment Diagram</vt:lpstr>
      <vt:lpstr>Use Cases Diagram - 1</vt:lpstr>
      <vt:lpstr>Use Cases Diagram - 2</vt:lpstr>
      <vt:lpstr>Struttura package back-end</vt:lpstr>
      <vt:lpstr>Implementazione back-end</vt:lpstr>
      <vt:lpstr>Implementazione back-end (Model 1)</vt:lpstr>
      <vt:lpstr>Implementazione back-end (Model 2)</vt:lpstr>
      <vt:lpstr>Implementazione back-end (Repository/DAO - 1)</vt:lpstr>
      <vt:lpstr>Implementazione back-end (Repository/DAO – 2)</vt:lpstr>
      <vt:lpstr>Implementazione back-end (Repository/DAO – 3)</vt:lpstr>
      <vt:lpstr>Implementazione back-end (Metodi CRUD inclusi)</vt:lpstr>
      <vt:lpstr>Implementazione back-end (Query Methods)</vt:lpstr>
      <vt:lpstr>Implementazione back-end (UserRepository)</vt:lpstr>
      <vt:lpstr>Implementazione back-end (DTO 1)</vt:lpstr>
      <vt:lpstr>Implementazione back-end (DTO 2)</vt:lpstr>
      <vt:lpstr>Implementazione back-end (Controller) 1</vt:lpstr>
      <vt:lpstr>Implementazione back-end (Controller) 2</vt:lpstr>
      <vt:lpstr>Implementazione back-end (API Security) 1</vt:lpstr>
      <vt:lpstr>Implementazione back-end (API Security) 2</vt:lpstr>
      <vt:lpstr>Implementazione back-end (Gestione copyright immagini - 1)</vt:lpstr>
      <vt:lpstr>Implementazione back-end (Gestione copyright immagini - 2)</vt:lpstr>
      <vt:lpstr>Implementazione back-end (Gestione copyright immagini - 3)</vt:lpstr>
      <vt:lpstr>Implementazione back-end (Gestione copyright immagini - 4)</vt:lpstr>
      <vt:lpstr>Implementazione back-end (Gestione autorizzazioni immagini)</vt:lpstr>
      <vt:lpstr>Implementazione back-end (visione d’insieme gestione immagini)</vt:lpstr>
      <vt:lpstr>Sezione Shop</vt:lpstr>
      <vt:lpstr>Sezione Shop – Piattaforma Infura</vt:lpstr>
      <vt:lpstr>Sezione Shop – Transazioni (1)</vt:lpstr>
      <vt:lpstr>Blockchain – Transazioni (2)</vt:lpstr>
      <vt:lpstr>Blockchain – Transazioni (3)</vt:lpstr>
      <vt:lpstr>Blockchain – Transazioni (4)</vt:lpstr>
      <vt:lpstr>Front-end – Vue JS - 1</vt:lpstr>
      <vt:lpstr>Front-end – Vue JS - 2</vt:lpstr>
      <vt:lpstr>Front-end – Vue JS - 3</vt:lpstr>
      <vt:lpstr>Front-end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cp:keywords/>
  <dc:description/>
  <cp:lastModifiedBy>Andrea Neri</cp:lastModifiedBy>
  <cp:revision>59</cp:revision>
  <dcterms:created xsi:type="dcterms:W3CDTF">2020-11-12T10:34:42Z</dcterms:created>
  <dcterms:modified xsi:type="dcterms:W3CDTF">2024-12-29T17:49:53Z</dcterms:modified>
  <cp:category/>
</cp:coreProperties>
</file>