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notesMasterIdLst>
    <p:notesMasterId r:id="rId36"/>
  </p:notesMasterIdLst>
  <p:handoutMasterIdLst>
    <p:handoutMasterId r:id="rId37"/>
  </p:handoutMasterIdLst>
  <p:sldIdLst>
    <p:sldId id="260" r:id="rId2"/>
    <p:sldId id="270" r:id="rId3"/>
    <p:sldId id="274" r:id="rId4"/>
    <p:sldId id="275" r:id="rId5"/>
    <p:sldId id="276" r:id="rId6"/>
    <p:sldId id="279" r:id="rId7"/>
    <p:sldId id="280" r:id="rId8"/>
    <p:sldId id="277" r:id="rId9"/>
    <p:sldId id="281" r:id="rId10"/>
    <p:sldId id="282" r:id="rId11"/>
    <p:sldId id="285" r:id="rId12"/>
    <p:sldId id="286" r:id="rId13"/>
    <p:sldId id="291" r:id="rId14"/>
    <p:sldId id="284" r:id="rId15"/>
    <p:sldId id="296" r:id="rId16"/>
    <p:sldId id="297" r:id="rId17"/>
    <p:sldId id="298" r:id="rId18"/>
    <p:sldId id="299" r:id="rId19"/>
    <p:sldId id="300" r:id="rId20"/>
    <p:sldId id="287" r:id="rId21"/>
    <p:sldId id="292" r:id="rId22"/>
    <p:sldId id="288" r:id="rId23"/>
    <p:sldId id="301" r:id="rId24"/>
    <p:sldId id="289" r:id="rId25"/>
    <p:sldId id="303" r:id="rId26"/>
    <p:sldId id="304" r:id="rId27"/>
    <p:sldId id="302" r:id="rId28"/>
    <p:sldId id="305" r:id="rId29"/>
    <p:sldId id="293" r:id="rId30"/>
    <p:sldId id="306" r:id="rId31"/>
    <p:sldId id="307" r:id="rId32"/>
    <p:sldId id="294" r:id="rId33"/>
    <p:sldId id="295" r:id="rId34"/>
    <p:sldId id="26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199" autoAdjust="0"/>
  </p:normalViewPr>
  <p:slideViewPr>
    <p:cSldViewPr snapToGrid="0" snapToObjects="1">
      <p:cViewPr varScale="1">
        <p:scale>
          <a:sx n="99" d="100"/>
          <a:sy n="99" d="100"/>
        </p:scale>
        <p:origin x="972" y="72"/>
      </p:cViewPr>
      <p:guideLst/>
    </p:cSldViewPr>
  </p:slideViewPr>
  <p:outlineViewPr>
    <p:cViewPr>
      <p:scale>
        <a:sx n="33" d="100"/>
        <a:sy n="33" d="100"/>
      </p:scale>
      <p:origin x="0" y="-1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8" d="100"/>
          <a:sy n="138" d="100"/>
        </p:scale>
        <p:origin x="536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BE8E263-63B2-8F46-AB13-25ACC3A615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5DA6859-990C-7C4C-BE71-DABC78436F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02513-12D4-7C45-A4B1-0A7A90C954B8}" type="datetimeFigureOut">
              <a:rPr lang="it-IT" smtClean="0"/>
              <a:t>09/12/2024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D1BC25-3502-BF49-B8D6-A38595555E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D873EA4-7348-0245-AA8D-B2CBA2DCAB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8D0A8-37A5-BE4D-90A6-FB32B9A6CB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9569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D7045-9255-E947-B6AE-7BFBA280817C}" type="datetimeFigureOut">
              <a:rPr lang="it-IT" smtClean="0"/>
              <a:t>09/12/2024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7D7B2-511C-5746-97D1-507EEDB388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215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latinLnBrk="0"/>
            <a:endParaRPr lang="it-IT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3110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D4BC0-A772-3F8E-6D12-ECFC34C84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85448A9-CC7A-8889-642B-50CB29E6A0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DAE543D-3B33-7D15-2C63-D51CA244A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01D26C9-6987-9365-5D3E-5D009CA7DD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5110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6620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9037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5129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299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0C3BA-2425-A566-3553-FF214DEFE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116A2D2-6ACB-96C1-0029-FC0DEAF7F6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1A283A3-EA49-6E38-5270-383241B18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C3FD91-C42D-E099-322A-331D0BD096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7204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5A218-C1C0-57FC-1052-0959407F4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9DC1A70-FA96-3271-1312-536EB0D572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4215779-C723-4384-C0D5-6206F721F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A977DA2-BF72-D3D8-19E8-82DCC7414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5352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55BF8-083B-524E-1C89-752B27234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6EC22F7-4A8F-7B1D-3392-1F8A1F98F8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348C23-6933-7107-B9C7-98C2CE84E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5933D01-B0C5-6071-8176-2D03BB8752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4645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5BD8A-C6DB-99F9-6119-3C61C1F47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F9E6890-884A-23DB-1383-5C7E6CF91A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4F2FAB7-100A-868A-D322-9D441631C3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A6C7D5-74B6-8EFA-E4CA-27CDA0D3DB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77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7D7B2-511C-5746-97D1-507EEDB38854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0307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ert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fondo diapositiva" descr="Università degli Studi di Firenze. &#10;&#10;Sfondo blu istituzionale con Salomone e logo di ateneo.">
            <a:extLst>
              <a:ext uri="{FF2B5EF4-FFF2-40B4-BE49-F238E27FC236}">
                <a16:creationId xmlns:a16="http://schemas.microsoft.com/office/drawing/2014/main" id="{F200A84E-7986-C941-8FF7-A4CA8D08C6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olo relazione">
            <a:extLst>
              <a:ext uri="{FF2B5EF4-FFF2-40B4-BE49-F238E27FC236}">
                <a16:creationId xmlns:a16="http://schemas.microsoft.com/office/drawing/2014/main" id="{05BBF5B6-31C4-4BDC-A474-09BF69D00B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9068" y="2330164"/>
            <a:ext cx="10515600" cy="795080"/>
          </a:xfrm>
          <a:prstGeom prst="rect">
            <a:avLst/>
          </a:prstGeom>
        </p:spPr>
        <p:txBody>
          <a:bodyPr/>
          <a:lstStyle>
            <a:lvl1pPr>
              <a:defRPr sz="50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sz="5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Titolo_Verdana</a:t>
            </a:r>
            <a:r>
              <a:rPr lang="it-IT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5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Bold</a:t>
            </a:r>
            <a:r>
              <a:rPr lang="it-IT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50pt</a:t>
            </a:r>
          </a:p>
        </p:txBody>
      </p:sp>
      <p:sp>
        <p:nvSpPr>
          <p:cNvPr id="9" name="Sottotitolo relazione">
            <a:extLst>
              <a:ext uri="{FF2B5EF4-FFF2-40B4-BE49-F238E27FC236}">
                <a16:creationId xmlns:a16="http://schemas.microsoft.com/office/drawing/2014/main" id="{475FD1B4-BD36-4041-A9C9-DAF49CEB8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9068" y="3247578"/>
            <a:ext cx="10515600" cy="795079"/>
          </a:xfrm>
          <a:prstGeom prst="rect">
            <a:avLst/>
          </a:prstGeom>
        </p:spPr>
        <p:txBody>
          <a:bodyPr/>
          <a:lstStyle>
            <a:lvl1pPr marL="7938" indent="0">
              <a:buNone/>
              <a:tabLst/>
              <a:defRPr sz="4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Sottotitolo_Verdana</a:t>
            </a:r>
            <a:r>
              <a:rPr lang="it-IT" dirty="0"/>
              <a:t> 40pt</a:t>
            </a:r>
          </a:p>
        </p:txBody>
      </p:sp>
      <p:sp>
        <p:nvSpPr>
          <p:cNvPr id="11" name="Nome e cognome relatore">
            <a:extLst>
              <a:ext uri="{FF2B5EF4-FFF2-40B4-BE49-F238E27FC236}">
                <a16:creationId xmlns:a16="http://schemas.microsoft.com/office/drawing/2014/main" id="{FDB9FF1D-DAE9-4957-B599-C6B8B209B8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89619" y="4433563"/>
            <a:ext cx="6994887" cy="376437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buNone/>
              <a:tabLst/>
              <a:defRPr sz="25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Relatore_Verdana</a:t>
            </a:r>
            <a:r>
              <a:rPr lang="it-IT" dirty="0"/>
              <a:t> 25pt</a:t>
            </a:r>
          </a:p>
        </p:txBody>
      </p:sp>
      <p:sp>
        <p:nvSpPr>
          <p:cNvPr id="13" name="Ruolo relatore">
            <a:extLst>
              <a:ext uri="{FF2B5EF4-FFF2-40B4-BE49-F238E27FC236}">
                <a16:creationId xmlns:a16="http://schemas.microsoft.com/office/drawing/2014/main" id="{1BDCF4A3-46D7-4603-8D04-616F017FCB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89617" y="4915518"/>
            <a:ext cx="7295512" cy="304988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buNone/>
              <a:tabLst/>
              <a:defRPr sz="1800" i="0" u="none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Ruolo </a:t>
            </a:r>
            <a:r>
              <a:rPr lang="it-IT" dirty="0" err="1"/>
              <a:t>relatore_Verdana</a:t>
            </a:r>
            <a:r>
              <a:rPr lang="it-IT" dirty="0"/>
              <a:t> 18pt</a:t>
            </a:r>
          </a:p>
        </p:txBody>
      </p:sp>
    </p:spTree>
    <p:extLst>
      <p:ext uri="{BB962C8B-B14F-4D97-AF65-F5344CB8AC3E}">
        <p14:creationId xmlns:p14="http://schemas.microsoft.com/office/powerpoint/2010/main" val="234372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_H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fondo diapositiva" descr="Università degli Studi di Firenze. &#10;&#10;Sfondo blu istituzionale con Salomone e logo di ateneo.">
            <a:extLst>
              <a:ext uri="{FF2B5EF4-FFF2-40B4-BE49-F238E27FC236}">
                <a16:creationId xmlns:a16="http://schemas.microsoft.com/office/drawing/2014/main" id="{F200A84E-7986-C941-8FF7-A4CA8D08C6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olo relazione">
            <a:extLst>
              <a:ext uri="{FF2B5EF4-FFF2-40B4-BE49-F238E27FC236}">
                <a16:creationId xmlns:a16="http://schemas.microsoft.com/office/drawing/2014/main" id="{05BBF5B6-31C4-4BDC-A474-09BF69D00B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9068" y="2330164"/>
            <a:ext cx="10515600" cy="795080"/>
          </a:xfrm>
          <a:prstGeom prst="rect">
            <a:avLst/>
          </a:prstGeom>
        </p:spPr>
        <p:txBody>
          <a:bodyPr/>
          <a:lstStyle>
            <a:lvl1pPr>
              <a:defRPr sz="50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sz="5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Titolo_Verdana</a:t>
            </a:r>
            <a:r>
              <a:rPr lang="it-IT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5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Bold</a:t>
            </a:r>
            <a:r>
              <a:rPr lang="it-IT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50pt</a:t>
            </a:r>
          </a:p>
        </p:txBody>
      </p:sp>
      <p:sp>
        <p:nvSpPr>
          <p:cNvPr id="9" name="Sottotitolo relazione">
            <a:extLst>
              <a:ext uri="{FF2B5EF4-FFF2-40B4-BE49-F238E27FC236}">
                <a16:creationId xmlns:a16="http://schemas.microsoft.com/office/drawing/2014/main" id="{475FD1B4-BD36-4041-A9C9-DAF49CEB8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9068" y="3247578"/>
            <a:ext cx="10515600" cy="795079"/>
          </a:xfrm>
          <a:prstGeom prst="rect">
            <a:avLst/>
          </a:prstGeom>
        </p:spPr>
        <p:txBody>
          <a:bodyPr/>
          <a:lstStyle>
            <a:lvl1pPr marL="7938" indent="0">
              <a:buNone/>
              <a:tabLst/>
              <a:defRPr sz="4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Sottotitolo_Verdana</a:t>
            </a:r>
            <a:r>
              <a:rPr lang="it-IT" dirty="0"/>
              <a:t> 40pt</a:t>
            </a:r>
          </a:p>
        </p:txBody>
      </p:sp>
      <p:sp>
        <p:nvSpPr>
          <p:cNvPr id="11" name="Nome e cognome relatore">
            <a:extLst>
              <a:ext uri="{FF2B5EF4-FFF2-40B4-BE49-F238E27FC236}">
                <a16:creationId xmlns:a16="http://schemas.microsoft.com/office/drawing/2014/main" id="{FDB9FF1D-DAE9-4957-B599-C6B8B209B8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89619" y="4433563"/>
            <a:ext cx="6994887" cy="376437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buNone/>
              <a:tabLst/>
              <a:defRPr sz="25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Relatore_Verdana</a:t>
            </a:r>
            <a:r>
              <a:rPr lang="it-IT" dirty="0"/>
              <a:t> 25pt</a:t>
            </a:r>
          </a:p>
        </p:txBody>
      </p:sp>
      <p:sp>
        <p:nvSpPr>
          <p:cNvPr id="13" name="Ruolo relatore">
            <a:extLst>
              <a:ext uri="{FF2B5EF4-FFF2-40B4-BE49-F238E27FC236}">
                <a16:creationId xmlns:a16="http://schemas.microsoft.com/office/drawing/2014/main" id="{1BDCF4A3-46D7-4603-8D04-616F017FCB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89617" y="4915518"/>
            <a:ext cx="7295512" cy="304988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buNone/>
              <a:tabLst/>
              <a:defRPr sz="1800" i="0" u="none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Ruolo </a:t>
            </a:r>
            <a:r>
              <a:rPr lang="it-IT" dirty="0" err="1"/>
              <a:t>relatore_Verdana</a:t>
            </a:r>
            <a:r>
              <a:rPr lang="it-IT" dirty="0"/>
              <a:t> 18pt</a:t>
            </a:r>
          </a:p>
        </p:txBody>
      </p:sp>
      <p:pic>
        <p:nvPicPr>
          <p:cNvPr id="4" name="Immagine 3" descr="HR Excellence in Research">
            <a:extLst>
              <a:ext uri="{FF2B5EF4-FFF2-40B4-BE49-F238E27FC236}">
                <a16:creationId xmlns:a16="http://schemas.microsoft.com/office/drawing/2014/main" id="{3047145D-38E8-494A-986B-B36CADFD11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04501" y="0"/>
            <a:ext cx="1587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1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na_solo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fondo diapositiva" descr="Sfondo bianco con logo dell'Università degli Studi di Firenze e Salomone.">
            <a:extLst>
              <a:ext uri="{FF2B5EF4-FFF2-40B4-BE49-F238E27FC236}">
                <a16:creationId xmlns:a16="http://schemas.microsoft.com/office/drawing/2014/main" id="{AAF2BE35-58D0-BA41-B3DA-597B679ADF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Dati generali relazione">
            <a:extLst>
              <a:ext uri="{FF2B5EF4-FFF2-40B4-BE49-F238E27FC236}">
                <a16:creationId xmlns:a16="http://schemas.microsoft.com/office/drawing/2014/main" id="{37D8B424-C818-4FA2-9F43-383AC97ADC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8777" y="6607580"/>
            <a:ext cx="10120335" cy="250425"/>
          </a:xfrm>
          <a:prstGeom prst="rect">
            <a:avLst/>
          </a:prstGeom>
        </p:spPr>
        <p:txBody>
          <a:bodyPr/>
          <a:lstStyle>
            <a:lvl1pPr>
              <a:buNone/>
              <a:defRPr sz="1100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it-IT" dirty="0"/>
              <a:t>Titolo Sottotitolo _ Relatore | Carica relatore (</a:t>
            </a:r>
            <a:r>
              <a:rPr lang="it-IT" dirty="0" err="1"/>
              <a:t>Verdana</a:t>
            </a:r>
            <a:r>
              <a:rPr lang="it-IT" dirty="0"/>
              <a:t> 11pt)</a:t>
            </a:r>
          </a:p>
        </p:txBody>
      </p:sp>
      <p:sp>
        <p:nvSpPr>
          <p:cNvPr id="7" name="Numero slide">
            <a:extLst>
              <a:ext uri="{FF2B5EF4-FFF2-40B4-BE49-F238E27FC236}">
                <a16:creationId xmlns:a16="http://schemas.microsoft.com/office/drawing/2014/main" id="{FA9D60FB-E0F4-46D2-B15D-4CAD34B259A1}"/>
              </a:ext>
            </a:extLst>
          </p:cNvPr>
          <p:cNvSpPr txBox="1"/>
          <p:nvPr userDrawn="1"/>
        </p:nvSpPr>
        <p:spPr>
          <a:xfrm>
            <a:off x="10399004" y="6598099"/>
            <a:ext cx="13587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11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1100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Testo diapositiva">
            <a:extLst>
              <a:ext uri="{FF2B5EF4-FFF2-40B4-BE49-F238E27FC236}">
                <a16:creationId xmlns:a16="http://schemas.microsoft.com/office/drawing/2014/main" id="{344E0AE5-EDEF-46FF-879E-9278F8E8B0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8" y="1822125"/>
            <a:ext cx="10981895" cy="4470050"/>
          </a:xfrm>
          <a:prstGeom prst="rect">
            <a:avLst/>
          </a:prstGeom>
        </p:spPr>
        <p:txBody>
          <a:bodyPr/>
          <a:lstStyle>
            <a:lvl1pPr marL="7938" indent="0">
              <a:lnSpc>
                <a:spcPct val="150000"/>
              </a:lnSpc>
              <a:buFont typeface="Courier New" panose="02070309020205020404" pitchFamily="49" charset="0"/>
              <a:buNone/>
              <a:tabLst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9" name="Titolo diapositiva">
            <a:extLst>
              <a:ext uri="{FF2B5EF4-FFF2-40B4-BE49-F238E27FC236}">
                <a16:creationId xmlns:a16="http://schemas.microsoft.com/office/drawing/2014/main" id="{B1A728D7-4BF7-BE41-A0AF-2F9CA93A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9" y="958052"/>
            <a:ext cx="8794143" cy="854592"/>
          </a:xfrm>
          <a:prstGeom prst="rect">
            <a:avLst/>
          </a:prstGeom>
        </p:spPr>
        <p:txBody>
          <a:bodyPr/>
          <a:lstStyle>
            <a:lvl1pPr>
              <a:defRPr sz="2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7316967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_solo testo_H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fondo diapositiva" descr="Sfondo bianco con logo dell'Università degli Studi di Firenze e Salomone.">
            <a:extLst>
              <a:ext uri="{FF2B5EF4-FFF2-40B4-BE49-F238E27FC236}">
                <a16:creationId xmlns:a16="http://schemas.microsoft.com/office/drawing/2014/main" id="{AAF2BE35-58D0-BA41-B3DA-597B679ADF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Dati generali relazione">
            <a:extLst>
              <a:ext uri="{FF2B5EF4-FFF2-40B4-BE49-F238E27FC236}">
                <a16:creationId xmlns:a16="http://schemas.microsoft.com/office/drawing/2014/main" id="{37D8B424-C818-4FA2-9F43-383AC97ADC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8777" y="6607580"/>
            <a:ext cx="10120335" cy="250425"/>
          </a:xfrm>
          <a:prstGeom prst="rect">
            <a:avLst/>
          </a:prstGeom>
        </p:spPr>
        <p:txBody>
          <a:bodyPr/>
          <a:lstStyle>
            <a:lvl1pPr>
              <a:buNone/>
              <a:defRPr sz="1100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it-IT" dirty="0"/>
              <a:t>Titolo Sottotitolo _ Relatore | Carica relatore (</a:t>
            </a:r>
            <a:r>
              <a:rPr lang="it-IT" dirty="0" err="1"/>
              <a:t>Verdana</a:t>
            </a:r>
            <a:r>
              <a:rPr lang="it-IT" dirty="0"/>
              <a:t> 11pt)</a:t>
            </a:r>
          </a:p>
        </p:txBody>
      </p:sp>
      <p:sp>
        <p:nvSpPr>
          <p:cNvPr id="7" name="Numero slide">
            <a:extLst>
              <a:ext uri="{FF2B5EF4-FFF2-40B4-BE49-F238E27FC236}">
                <a16:creationId xmlns:a16="http://schemas.microsoft.com/office/drawing/2014/main" id="{FA9D60FB-E0F4-46D2-B15D-4CAD34B259A1}"/>
              </a:ext>
            </a:extLst>
          </p:cNvPr>
          <p:cNvSpPr txBox="1"/>
          <p:nvPr userDrawn="1"/>
        </p:nvSpPr>
        <p:spPr>
          <a:xfrm>
            <a:off x="10399004" y="6598099"/>
            <a:ext cx="13587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11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1100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8007630-7629-9047-853B-CD963E8CB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3542"/>
          <a:stretch/>
        </p:blipFill>
        <p:spPr>
          <a:xfrm>
            <a:off x="11123875" y="0"/>
            <a:ext cx="1068125" cy="1079500"/>
          </a:xfrm>
          <a:prstGeom prst="rect">
            <a:avLst/>
          </a:prstGeom>
        </p:spPr>
      </p:pic>
      <p:sp>
        <p:nvSpPr>
          <p:cNvPr id="9" name="Testo diapositiva">
            <a:extLst>
              <a:ext uri="{FF2B5EF4-FFF2-40B4-BE49-F238E27FC236}">
                <a16:creationId xmlns:a16="http://schemas.microsoft.com/office/drawing/2014/main" id="{D03F9C6F-EBD4-D545-BD95-6B62AB777F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8" y="1822125"/>
            <a:ext cx="10981895" cy="4470050"/>
          </a:xfrm>
          <a:prstGeom prst="rect">
            <a:avLst/>
          </a:prstGeom>
        </p:spPr>
        <p:txBody>
          <a:bodyPr/>
          <a:lstStyle>
            <a:lvl1pPr marL="7938" indent="0">
              <a:lnSpc>
                <a:spcPct val="150000"/>
              </a:lnSpc>
              <a:buFont typeface="Courier New" panose="02070309020205020404" pitchFamily="49" charset="0"/>
              <a:buNone/>
              <a:tabLst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Font typeface="Courier New" panose="02070309020205020404" pitchFamily="49" charset="0"/>
              <a:buChar char="o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0" name="Titolo diapositiva">
            <a:extLst>
              <a:ext uri="{FF2B5EF4-FFF2-40B4-BE49-F238E27FC236}">
                <a16:creationId xmlns:a16="http://schemas.microsoft.com/office/drawing/2014/main" id="{82286EA1-BE15-9C40-A94D-DDA71DBC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9" y="958052"/>
            <a:ext cx="8794143" cy="854592"/>
          </a:xfrm>
          <a:prstGeom prst="rect">
            <a:avLst/>
          </a:prstGeom>
        </p:spPr>
        <p:txBody>
          <a:bodyPr/>
          <a:lstStyle>
            <a:lvl1pPr>
              <a:defRPr sz="22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71110940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_immagine+testo_H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fondo diapositiva" descr="Sfondo bianco con logo dell'Università degli Studi di Firenze e Salomone.">
            <a:extLst>
              <a:ext uri="{FF2B5EF4-FFF2-40B4-BE49-F238E27FC236}">
                <a16:creationId xmlns:a16="http://schemas.microsoft.com/office/drawing/2014/main" id="{D6FE7FE1-FEE6-4E49-AC36-446850C571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Dati generali relazione">
            <a:extLst>
              <a:ext uri="{FF2B5EF4-FFF2-40B4-BE49-F238E27FC236}">
                <a16:creationId xmlns:a16="http://schemas.microsoft.com/office/drawing/2014/main" id="{7829909F-CCCA-4D7E-B2AF-2AD172D414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777" y="6607580"/>
            <a:ext cx="10120335" cy="250425"/>
          </a:xfrm>
          <a:prstGeom prst="rect">
            <a:avLst/>
          </a:prstGeom>
        </p:spPr>
        <p:txBody>
          <a:bodyPr/>
          <a:lstStyle>
            <a:lvl1pPr>
              <a:buNone/>
              <a:defRPr sz="1100" b="0" i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it-IT" dirty="0"/>
              <a:t>Titolo Sottotitolo _ Relatore | Carica relatore (</a:t>
            </a:r>
            <a:r>
              <a:rPr lang="it-IT" dirty="0" err="1"/>
              <a:t>Verdana</a:t>
            </a:r>
            <a:r>
              <a:rPr lang="it-IT" dirty="0"/>
              <a:t> 11pt)</a:t>
            </a:r>
          </a:p>
        </p:txBody>
      </p:sp>
      <p:sp>
        <p:nvSpPr>
          <p:cNvPr id="10" name="Numero diapositiva">
            <a:extLst>
              <a:ext uri="{FF2B5EF4-FFF2-40B4-BE49-F238E27FC236}">
                <a16:creationId xmlns:a16="http://schemas.microsoft.com/office/drawing/2014/main" id="{08BFC23B-6029-4CF6-BDFB-87CED34763FF}"/>
              </a:ext>
            </a:extLst>
          </p:cNvPr>
          <p:cNvSpPr txBox="1"/>
          <p:nvPr userDrawn="1"/>
        </p:nvSpPr>
        <p:spPr>
          <a:xfrm>
            <a:off x="10399004" y="6598099"/>
            <a:ext cx="13587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5ED436A0-D5FC-479D-9D1C-A714A6CDB9F8}" type="slidenum">
              <a:rPr lang="it-IT" sz="11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‹N›</a:t>
            </a:fld>
            <a:endParaRPr lang="it-IT" sz="1100" b="1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Didascalia immagine">
            <a:extLst>
              <a:ext uri="{FF2B5EF4-FFF2-40B4-BE49-F238E27FC236}">
                <a16:creationId xmlns:a16="http://schemas.microsoft.com/office/drawing/2014/main" id="{E4D8622F-9F00-41E1-A968-CE27A3D0DF1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776" y="5406480"/>
            <a:ext cx="7199997" cy="106748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50000"/>
              </a:lnSpc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Didascalia immagine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AF96A3C7-A5CA-DD4F-A160-095CF2E24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3542"/>
          <a:stretch/>
        </p:blipFill>
        <p:spPr>
          <a:xfrm>
            <a:off x="11123875" y="0"/>
            <a:ext cx="1068125" cy="1079500"/>
          </a:xfrm>
          <a:prstGeom prst="rect">
            <a:avLst/>
          </a:prstGeom>
        </p:spPr>
      </p:pic>
      <p:sp>
        <p:nvSpPr>
          <p:cNvPr id="12" name="Testo diapositiva">
            <a:extLst>
              <a:ext uri="{FF2B5EF4-FFF2-40B4-BE49-F238E27FC236}">
                <a16:creationId xmlns:a16="http://schemas.microsoft.com/office/drawing/2014/main" id="{06560E4B-8499-284E-A286-D054BA3065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720562" y="1919804"/>
            <a:ext cx="4156367" cy="3597911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50000"/>
              </a:lnSpc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it-IT" dirty="0"/>
          </a:p>
        </p:txBody>
      </p:sp>
      <p:sp>
        <p:nvSpPr>
          <p:cNvPr id="16" name="Immagine">
            <a:extLst>
              <a:ext uri="{FF2B5EF4-FFF2-40B4-BE49-F238E27FC236}">
                <a16:creationId xmlns:a16="http://schemas.microsoft.com/office/drawing/2014/main" id="{7135EFF6-F50F-2A40-B081-5697016AB7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8776" y="1919804"/>
            <a:ext cx="7199999" cy="3464294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7" name="Titolo diapositiva">
            <a:extLst>
              <a:ext uri="{FF2B5EF4-FFF2-40B4-BE49-F238E27FC236}">
                <a16:creationId xmlns:a16="http://schemas.microsoft.com/office/drawing/2014/main" id="{36677B8A-F69A-FD4A-B94C-3658828A1267}"/>
              </a:ext>
            </a:extLst>
          </p:cNvPr>
          <p:cNvSpPr txBox="1">
            <a:spLocks/>
          </p:cNvSpPr>
          <p:nvPr userDrawn="1"/>
        </p:nvSpPr>
        <p:spPr>
          <a:xfrm>
            <a:off x="775869" y="958052"/>
            <a:ext cx="8794143" cy="854592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17327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rocoperti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fondo diapositiva" descr="Università degli Studi di Firenze. &#10;&#10;Sfondo blu istituzionale con Salomone e logo di ateneo.">
            <a:extLst>
              <a:ext uri="{FF2B5EF4-FFF2-40B4-BE49-F238E27FC236}">
                <a16:creationId xmlns:a16="http://schemas.microsoft.com/office/drawing/2014/main" id="{C21DE938-9907-D441-A2A2-6628A3D98A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itolo conclusione">
            <a:extLst>
              <a:ext uri="{FF2B5EF4-FFF2-40B4-BE49-F238E27FC236}">
                <a16:creationId xmlns:a16="http://schemas.microsoft.com/office/drawing/2014/main" id="{C061A7DF-BBC8-4D30-A08B-77CC494834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1464" y="3155637"/>
            <a:ext cx="11015133" cy="477707"/>
          </a:xfrm>
          <a:prstGeom prst="rect">
            <a:avLst/>
          </a:prstGeom>
        </p:spPr>
        <p:txBody>
          <a:bodyPr/>
          <a:lstStyle>
            <a:lvl1pPr marL="7938" indent="0">
              <a:buNone/>
              <a:tabLst/>
              <a:defRPr sz="3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Titolo_Verdana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30pt</a:t>
            </a:r>
          </a:p>
        </p:txBody>
      </p:sp>
      <p:sp>
        <p:nvSpPr>
          <p:cNvPr id="19" name="Sottotitolo conclusione">
            <a:extLst>
              <a:ext uri="{FF2B5EF4-FFF2-40B4-BE49-F238E27FC236}">
                <a16:creationId xmlns:a16="http://schemas.microsoft.com/office/drawing/2014/main" id="{4F0ABCB7-31A6-496B-AD17-F77B84CB91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1521" y="3734081"/>
            <a:ext cx="11015075" cy="486349"/>
          </a:xfrm>
          <a:prstGeom prst="rect">
            <a:avLst/>
          </a:prstGeom>
        </p:spPr>
        <p:txBody>
          <a:bodyPr/>
          <a:lstStyle>
            <a:lvl1pPr marL="7938" indent="0">
              <a:buNone/>
              <a:tabLst/>
              <a:defRPr sz="25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Sottotitolo_Verdana</a:t>
            </a:r>
            <a:r>
              <a:rPr lang="it-IT" dirty="0"/>
              <a:t> 25pt</a:t>
            </a:r>
          </a:p>
        </p:txBody>
      </p:sp>
      <p:sp>
        <p:nvSpPr>
          <p:cNvPr id="22" name="Nome e cognome relatore">
            <a:extLst>
              <a:ext uri="{FF2B5EF4-FFF2-40B4-BE49-F238E27FC236}">
                <a16:creationId xmlns:a16="http://schemas.microsoft.com/office/drawing/2014/main" id="{044A7CD4-EF29-4642-ACF5-AC1EB31784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1464" y="4624373"/>
            <a:ext cx="8333317" cy="318653"/>
          </a:xfrm>
          <a:prstGeom prst="rect">
            <a:avLst/>
          </a:prstGeom>
        </p:spPr>
        <p:txBody>
          <a:bodyPr/>
          <a:lstStyle>
            <a:lvl1pPr marL="7938" indent="0">
              <a:buNone/>
              <a:tabLst/>
              <a:defRPr sz="2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Relatore_Arial</a:t>
            </a:r>
            <a:r>
              <a:rPr lang="it-IT" dirty="0"/>
              <a:t> 20pt</a:t>
            </a:r>
          </a:p>
        </p:txBody>
      </p:sp>
      <p:sp>
        <p:nvSpPr>
          <p:cNvPr id="24" name="Ruolo relatore">
            <a:extLst>
              <a:ext uri="{FF2B5EF4-FFF2-40B4-BE49-F238E27FC236}">
                <a16:creationId xmlns:a16="http://schemas.microsoft.com/office/drawing/2014/main" id="{D07DE807-7EFE-48B4-81E7-589431F10E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1524" y="5026153"/>
            <a:ext cx="8333317" cy="280089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buNone/>
              <a:tabLst/>
              <a:defRPr sz="180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Ruolo </a:t>
            </a:r>
            <a:r>
              <a:rPr lang="it-IT" dirty="0" err="1"/>
              <a:t>relatore_Arial</a:t>
            </a:r>
            <a:r>
              <a:rPr lang="it-IT" dirty="0"/>
              <a:t> 18pt</a:t>
            </a:r>
          </a:p>
        </p:txBody>
      </p:sp>
      <p:sp>
        <p:nvSpPr>
          <p:cNvPr id="26" name="Contatto relatore">
            <a:extLst>
              <a:ext uri="{FF2B5EF4-FFF2-40B4-BE49-F238E27FC236}">
                <a16:creationId xmlns:a16="http://schemas.microsoft.com/office/drawing/2014/main" id="{9517D058-2E7E-44D5-A849-24ED5F4E9D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1524" y="5389365"/>
            <a:ext cx="8333317" cy="323164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buNone/>
              <a:tabLst/>
              <a:defRPr sz="180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email_Arial</a:t>
            </a:r>
            <a:r>
              <a:rPr lang="it-IT" dirty="0"/>
              <a:t> 18pt</a:t>
            </a:r>
          </a:p>
        </p:txBody>
      </p:sp>
      <p:sp>
        <p:nvSpPr>
          <p:cNvPr id="28" name="Dati generali intervento">
            <a:extLst>
              <a:ext uri="{FF2B5EF4-FFF2-40B4-BE49-F238E27FC236}">
                <a16:creationId xmlns:a16="http://schemas.microsoft.com/office/drawing/2014/main" id="{B65FE21C-997A-4B8A-9D0E-D086916D47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1200" y="6609232"/>
            <a:ext cx="10098805" cy="248773"/>
          </a:xfrm>
          <a:prstGeom prst="rect">
            <a:avLst/>
          </a:prstGeom>
        </p:spPr>
        <p:txBody>
          <a:bodyPr/>
          <a:lstStyle>
            <a:lvl1pPr>
              <a:buNone/>
              <a:defRPr sz="1000">
                <a:solidFill>
                  <a:srgbClr val="004C7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Titolo Sottotitolo _ Relatore | Carica relatore (</a:t>
            </a:r>
            <a:r>
              <a:rPr lang="it-IT" dirty="0" err="1"/>
              <a:t>Verdana</a:t>
            </a:r>
            <a:r>
              <a:rPr lang="it-IT" dirty="0"/>
              <a:t> 10pt)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D0964DA0-8367-4940-9492-6502D51FDF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1464" y="1609248"/>
            <a:ext cx="11015075" cy="94122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5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Conclusione_Verana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45pt</a:t>
            </a:r>
          </a:p>
        </p:txBody>
      </p:sp>
    </p:spTree>
    <p:extLst>
      <p:ext uri="{BB962C8B-B14F-4D97-AF65-F5344CB8AC3E}">
        <p14:creationId xmlns:p14="http://schemas.microsoft.com/office/powerpoint/2010/main" val="367218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ocopertina_H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fondo diapositiva" descr="Università degli Studi di Firenze. &#10;&#10;Sfondo blu istituzionale con Salomone e logo di ateneo.">
            <a:extLst>
              <a:ext uri="{FF2B5EF4-FFF2-40B4-BE49-F238E27FC236}">
                <a16:creationId xmlns:a16="http://schemas.microsoft.com/office/drawing/2014/main" id="{C21DE938-9907-D441-A2A2-6628A3D98A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itolo conclusione">
            <a:extLst>
              <a:ext uri="{FF2B5EF4-FFF2-40B4-BE49-F238E27FC236}">
                <a16:creationId xmlns:a16="http://schemas.microsoft.com/office/drawing/2014/main" id="{C061A7DF-BBC8-4D30-A08B-77CC494834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1464" y="3155637"/>
            <a:ext cx="11015133" cy="477707"/>
          </a:xfrm>
          <a:prstGeom prst="rect">
            <a:avLst/>
          </a:prstGeom>
        </p:spPr>
        <p:txBody>
          <a:bodyPr/>
          <a:lstStyle>
            <a:lvl1pPr marL="7938" indent="0">
              <a:buNone/>
              <a:tabLst/>
              <a:defRPr sz="30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Titolo_Verdana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30pt</a:t>
            </a:r>
          </a:p>
        </p:txBody>
      </p:sp>
      <p:sp>
        <p:nvSpPr>
          <p:cNvPr id="19" name="Sottotitolo conclusione">
            <a:extLst>
              <a:ext uri="{FF2B5EF4-FFF2-40B4-BE49-F238E27FC236}">
                <a16:creationId xmlns:a16="http://schemas.microsoft.com/office/drawing/2014/main" id="{4F0ABCB7-31A6-496B-AD17-F77B84CB91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1521" y="3734081"/>
            <a:ext cx="11015075" cy="486349"/>
          </a:xfrm>
          <a:prstGeom prst="rect">
            <a:avLst/>
          </a:prstGeom>
        </p:spPr>
        <p:txBody>
          <a:bodyPr/>
          <a:lstStyle>
            <a:lvl1pPr marL="7938" indent="0">
              <a:buNone/>
              <a:tabLst/>
              <a:defRPr sz="25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Sottotitolo_Verdana</a:t>
            </a:r>
            <a:r>
              <a:rPr lang="it-IT" dirty="0"/>
              <a:t> 25pt</a:t>
            </a:r>
          </a:p>
        </p:txBody>
      </p:sp>
      <p:sp>
        <p:nvSpPr>
          <p:cNvPr id="22" name="Nome e cognome relatore">
            <a:extLst>
              <a:ext uri="{FF2B5EF4-FFF2-40B4-BE49-F238E27FC236}">
                <a16:creationId xmlns:a16="http://schemas.microsoft.com/office/drawing/2014/main" id="{044A7CD4-EF29-4642-ACF5-AC1EB31784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1464" y="4624373"/>
            <a:ext cx="8333317" cy="318653"/>
          </a:xfrm>
          <a:prstGeom prst="rect">
            <a:avLst/>
          </a:prstGeom>
        </p:spPr>
        <p:txBody>
          <a:bodyPr/>
          <a:lstStyle>
            <a:lvl1pPr marL="7938" indent="0">
              <a:buNone/>
              <a:tabLst/>
              <a:defRPr sz="2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Relatore_Arial</a:t>
            </a:r>
            <a:r>
              <a:rPr lang="it-IT" dirty="0"/>
              <a:t> 20pt</a:t>
            </a:r>
          </a:p>
        </p:txBody>
      </p:sp>
      <p:sp>
        <p:nvSpPr>
          <p:cNvPr id="24" name="Ruolo relatore">
            <a:extLst>
              <a:ext uri="{FF2B5EF4-FFF2-40B4-BE49-F238E27FC236}">
                <a16:creationId xmlns:a16="http://schemas.microsoft.com/office/drawing/2014/main" id="{D07DE807-7EFE-48B4-81E7-589431F10E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1524" y="5026153"/>
            <a:ext cx="8333317" cy="280089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buNone/>
              <a:tabLst/>
              <a:defRPr sz="180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Ruolo </a:t>
            </a:r>
            <a:r>
              <a:rPr lang="it-IT" dirty="0" err="1"/>
              <a:t>relatore_Arial</a:t>
            </a:r>
            <a:r>
              <a:rPr lang="it-IT" dirty="0"/>
              <a:t> 18pt</a:t>
            </a:r>
          </a:p>
        </p:txBody>
      </p:sp>
      <p:sp>
        <p:nvSpPr>
          <p:cNvPr id="26" name="Contatto relatore">
            <a:extLst>
              <a:ext uri="{FF2B5EF4-FFF2-40B4-BE49-F238E27FC236}">
                <a16:creationId xmlns:a16="http://schemas.microsoft.com/office/drawing/2014/main" id="{9517D058-2E7E-44D5-A849-24ED5F4E9D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1524" y="5389365"/>
            <a:ext cx="8333317" cy="323164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buNone/>
              <a:tabLst/>
              <a:defRPr sz="180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email_Arial</a:t>
            </a:r>
            <a:r>
              <a:rPr lang="it-IT" dirty="0"/>
              <a:t> 18pt</a:t>
            </a:r>
          </a:p>
        </p:txBody>
      </p:sp>
      <p:sp>
        <p:nvSpPr>
          <p:cNvPr id="28" name="Dati generali intervento">
            <a:extLst>
              <a:ext uri="{FF2B5EF4-FFF2-40B4-BE49-F238E27FC236}">
                <a16:creationId xmlns:a16="http://schemas.microsoft.com/office/drawing/2014/main" id="{B65FE21C-997A-4B8A-9D0E-D086916D47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1200" y="6609232"/>
            <a:ext cx="10098805" cy="248773"/>
          </a:xfrm>
          <a:prstGeom prst="rect">
            <a:avLst/>
          </a:prstGeom>
        </p:spPr>
        <p:txBody>
          <a:bodyPr/>
          <a:lstStyle>
            <a:lvl1pPr>
              <a:buNone/>
              <a:defRPr sz="1000">
                <a:solidFill>
                  <a:srgbClr val="004C7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/>
              <a:t>Titolo Sottotitolo _ Relatore | Carica relatore (</a:t>
            </a:r>
            <a:r>
              <a:rPr lang="it-IT" dirty="0" err="1"/>
              <a:t>Verdana</a:t>
            </a:r>
            <a:r>
              <a:rPr lang="it-IT" dirty="0"/>
              <a:t> 10pt)</a:t>
            </a:r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D0964DA0-8367-4940-9492-6502D51FDF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1464" y="1609248"/>
            <a:ext cx="11015075" cy="94122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5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it-IT" dirty="0" err="1"/>
              <a:t>Conclusione_Verana</a:t>
            </a:r>
            <a:r>
              <a:rPr lang="it-IT" dirty="0"/>
              <a:t> </a:t>
            </a:r>
            <a:r>
              <a:rPr lang="it-IT" dirty="0" err="1"/>
              <a:t>Bold</a:t>
            </a:r>
            <a:r>
              <a:rPr lang="it-IT" dirty="0"/>
              <a:t> 45pt</a:t>
            </a:r>
          </a:p>
        </p:txBody>
      </p:sp>
      <p:pic>
        <p:nvPicPr>
          <p:cNvPr id="10" name="Immagine 9" descr="HR Excellence in Research">
            <a:extLst>
              <a:ext uri="{FF2B5EF4-FFF2-40B4-BE49-F238E27FC236}">
                <a16:creationId xmlns:a16="http://schemas.microsoft.com/office/drawing/2014/main" id="{21A9701A-6E89-D841-A24E-7DA74880DF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04501" y="0"/>
            <a:ext cx="1587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666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7" r:id="rId2"/>
    <p:sldLayoutId id="2147483684" r:id="rId3"/>
    <p:sldLayoutId id="2147483688" r:id="rId4"/>
    <p:sldLayoutId id="2147483689" r:id="rId5"/>
    <p:sldLayoutId id="2147483686" r:id="rId6"/>
    <p:sldLayoutId id="2147483690" r:id="rId7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461051BD-ACF5-BA46-97DB-2BA4B9EAC5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9068" y="3247579"/>
            <a:ext cx="10515600" cy="795080"/>
          </a:xfrm>
        </p:spPr>
        <p:txBody>
          <a:bodyPr>
            <a:normAutofit fontScale="77500" lnSpcReduction="20000"/>
          </a:bodyPr>
          <a:lstStyle/>
          <a:p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9273BC1B-BF4F-7C42-B9D4-909929471A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Andrea Neri – 7060638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30206578-F058-E543-A4C5-3423575E27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dirty="0"/>
              <a:t>Docenti:</a:t>
            </a:r>
          </a:p>
          <a:p>
            <a:r>
              <a:rPr lang="it-IT" dirty="0"/>
              <a:t>Enrico Vicario</a:t>
            </a:r>
          </a:p>
          <a:p>
            <a:r>
              <a:rPr lang="it-IT" dirty="0"/>
              <a:t>Jacopo Parri</a:t>
            </a:r>
          </a:p>
          <a:p>
            <a:r>
              <a:rPr lang="it-IT" dirty="0"/>
              <a:t>Samuele Sampietro</a:t>
            </a:r>
          </a:p>
          <a:p>
            <a:endParaRPr lang="it-IT" dirty="0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55688C8B-20B5-944F-B9EB-AAB0D3AE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1" dirty="0"/>
              <a:t>MyPortfolio</a:t>
            </a:r>
          </a:p>
        </p:txBody>
      </p:sp>
    </p:spTree>
    <p:extLst>
      <p:ext uri="{BB962C8B-B14F-4D97-AF65-F5344CB8AC3E}">
        <p14:creationId xmlns:p14="http://schemas.microsoft.com/office/powerpoint/2010/main" val="3256717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79349-19A4-B25F-87D5-C7C96A47C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8A19B70D-89CD-DCA8-C1BF-5AF3F22E27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30E5BE4-12BA-2EEE-48AD-6CD126CC0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5320131" cy="578690"/>
          </a:xfrm>
        </p:spPr>
        <p:txBody>
          <a:bodyPr/>
          <a:lstStyle/>
          <a:p>
            <a:r>
              <a:rPr lang="it-IT" dirty="0"/>
              <a:t>Struttura package back-end</a:t>
            </a:r>
          </a:p>
        </p:txBody>
      </p:sp>
      <p:pic>
        <p:nvPicPr>
          <p:cNvPr id="8" name="image16.png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5D00DEBF-74F2-EC63-2D41-2D667079B36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735408" y="1536742"/>
            <a:ext cx="6721182" cy="473687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92812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BE326-9A51-5B7C-1F6E-CE6B9EFA4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E483622-D5BD-B639-C9BE-35E7D9B73D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293401E-4A71-CDFD-DAA2-59AD975E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5981067" cy="578690"/>
          </a:xfrm>
        </p:spPr>
        <p:txBody>
          <a:bodyPr/>
          <a:lstStyle/>
          <a:p>
            <a:r>
              <a:rPr lang="it-IT" dirty="0"/>
              <a:t>Implementazione back-end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8998C08C-CC39-6C2B-FC93-EC4BC27FDB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7539" y="1420901"/>
            <a:ext cx="5467151" cy="5008775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Spring Boot 3.3.2.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IDE Spring Tool Suite 4.21.0.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Java </a:t>
            </a:r>
            <a:r>
              <a:rPr lang="it-IT" sz="1600" dirty="0" err="1"/>
              <a:t>OpenJDK</a:t>
            </a:r>
            <a:r>
              <a:rPr lang="it-IT" sz="1600" dirty="0"/>
              <a:t> 17.0.9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Maven</a:t>
            </a:r>
            <a:r>
              <a:rPr lang="it-IT" sz="1600" dirty="0"/>
              <a:t> 3.9.6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spring-boot-starter-</a:t>
            </a:r>
            <a:r>
              <a:rPr lang="it-IT" sz="1600" dirty="0" err="1"/>
              <a:t>parent</a:t>
            </a:r>
            <a:r>
              <a:rPr lang="it-IT" sz="1600" dirty="0"/>
              <a:t> 3.24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spring-boot-starter-data-</a:t>
            </a:r>
            <a:r>
              <a:rPr lang="it-IT" sz="1600" dirty="0" err="1"/>
              <a:t>jdbc</a:t>
            </a:r>
            <a:endParaRPr lang="it-IT" sz="1600" dirty="0"/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spring-boot-starter-</a:t>
            </a:r>
            <a:r>
              <a:rPr lang="it-IT" sz="1600" dirty="0" err="1"/>
              <a:t>jpa</a:t>
            </a:r>
            <a:endParaRPr lang="it-IT" sz="1600" dirty="0"/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spring-boot-starter-web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spring-boot-starter-</a:t>
            </a:r>
            <a:r>
              <a:rPr lang="it-IT" sz="1600" dirty="0" err="1"/>
              <a:t>jaxb</a:t>
            </a:r>
            <a:r>
              <a:rPr lang="it-IT" sz="1600" dirty="0"/>
              <a:t>-</a:t>
            </a:r>
            <a:r>
              <a:rPr lang="it-IT" sz="1600" dirty="0" err="1"/>
              <a:t>runtime</a:t>
            </a:r>
            <a:r>
              <a:rPr lang="it-IT" sz="1600" dirty="0"/>
              <a:t> (</a:t>
            </a:r>
            <a:r>
              <a:rPr lang="it-IT" sz="1600" dirty="0" err="1"/>
              <a:t>glassfish</a:t>
            </a:r>
            <a:r>
              <a:rPr lang="it-IT" sz="1600" dirty="0"/>
              <a:t> web server)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endParaRPr lang="it-IT" sz="16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FB9F354-8167-D83C-31C0-DAF92AAEC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8937" y="-13700"/>
            <a:ext cx="2233063" cy="1935321"/>
          </a:xfrm>
          <a:prstGeom prst="rect">
            <a:avLst/>
          </a:prstGeom>
        </p:spPr>
      </p:pic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6A40978A-26CD-E33B-72CD-744668CEFEE7}"/>
              </a:ext>
            </a:extLst>
          </p:cNvPr>
          <p:cNvSpPr txBox="1">
            <a:spLocks/>
          </p:cNvSpPr>
          <p:nvPr/>
        </p:nvSpPr>
        <p:spPr>
          <a:xfrm>
            <a:off x="5904232" y="1921621"/>
            <a:ext cx="5553778" cy="4327017"/>
          </a:xfrm>
          <a:prstGeom prst="rect">
            <a:avLst/>
          </a:prstGeom>
        </p:spPr>
        <p:txBody>
          <a:bodyPr/>
          <a:lstStyle>
            <a:lvl1pPr marL="7938" indent="0" algn="l" defTabSz="914354" rtl="0" eaLnBrk="1" latinLnBrk="0" hangingPunct="1">
              <a:lnSpc>
                <a:spcPct val="15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spring-boot-starter-</a:t>
            </a:r>
            <a:r>
              <a:rPr lang="it-IT" sz="1600" dirty="0" err="1"/>
              <a:t>mariadb</a:t>
            </a:r>
            <a:r>
              <a:rPr lang="it-IT" sz="1600" dirty="0"/>
              <a:t>-java-client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spring-boot-starter-security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jjwt</a:t>
            </a:r>
            <a:r>
              <a:rPr lang="it-IT" sz="1600" dirty="0"/>
              <a:t>-api 0.11.5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jjwt-impl</a:t>
            </a:r>
            <a:r>
              <a:rPr lang="it-IT" sz="1600" dirty="0"/>
              <a:t> 0.11.5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jjwt-jackson</a:t>
            </a:r>
            <a:r>
              <a:rPr lang="it-IT" sz="1600" dirty="0"/>
              <a:t> 0.11.5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javax.servlet</a:t>
            </a:r>
            <a:r>
              <a:rPr lang="it-IT" sz="1600" dirty="0"/>
              <a:t>-api 4.0.1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Apache Tomcat 10.1.19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Per i test delle API è stato utilizzato </a:t>
            </a:r>
            <a:r>
              <a:rPr lang="it-IT" sz="1600" dirty="0" err="1"/>
              <a:t>PostMan</a:t>
            </a:r>
            <a:r>
              <a:rPr lang="it-IT" sz="1600" dirty="0"/>
              <a:t> 11.3.2 e </a:t>
            </a:r>
            <a:r>
              <a:rPr lang="it-IT" sz="1600" dirty="0" err="1"/>
              <a:t>Insomnia</a:t>
            </a:r>
            <a:r>
              <a:rPr lang="it-IT" sz="1600" dirty="0"/>
              <a:t> 10.0.0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41931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6927C-4405-8A23-3708-AD3065C4A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816A2CC0-AA7A-4BD5-86FB-3AE3F96A62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78990FB-10C2-A5BE-19B0-6C71ADC46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6548957" cy="578690"/>
          </a:xfrm>
        </p:spPr>
        <p:txBody>
          <a:bodyPr/>
          <a:lstStyle/>
          <a:p>
            <a:r>
              <a:rPr lang="it-IT" dirty="0"/>
              <a:t>Implementazione back-end (Model 1)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3794E2E-7C0B-6140-D7B3-84B79C168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087" y="1536742"/>
            <a:ext cx="5149825" cy="473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66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5F756-C2BA-CEAC-5B54-D1E5FF0DC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A9A3517-2E7B-F365-6F05-81967D2F36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3171A83-2484-6102-457C-410B7439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6731837" cy="578690"/>
          </a:xfrm>
        </p:spPr>
        <p:txBody>
          <a:bodyPr/>
          <a:lstStyle/>
          <a:p>
            <a:r>
              <a:rPr lang="it-IT" dirty="0"/>
              <a:t>Implementazione back-end (Model 2)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36327F5-F8A2-FDF0-DAA4-1B449ED45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77" y="2103743"/>
            <a:ext cx="4512730" cy="265051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C69D003-F2B3-1A08-8AFA-AD4D291C5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911" y="2171968"/>
            <a:ext cx="6148256" cy="251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06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07EA8-BDF4-8EEF-03CE-FB5C94261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DFB4DBA0-A20B-CDC6-8BC6-86FEF76A6F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365114D-A7D3-A49D-AE15-6E4451BE7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9195905" cy="578690"/>
          </a:xfrm>
        </p:spPr>
        <p:txBody>
          <a:bodyPr/>
          <a:lstStyle/>
          <a:p>
            <a:r>
              <a:rPr lang="it-IT" dirty="0"/>
              <a:t>Implementazione back-end (Repository/DAO - 1)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839A35E-1BEE-5A5A-0C32-D74C7CD4E6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5052" y="1536742"/>
            <a:ext cx="10981895" cy="3098320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b="1" dirty="0">
                <a:effectLst/>
                <a:cs typeface="Book Antiqua" panose="02040602050305030304" pitchFamily="18" charset="0"/>
              </a:rPr>
              <a:t>DAO (Data Access Object)</a:t>
            </a:r>
            <a:r>
              <a:rPr lang="it-IT" sz="1600" dirty="0">
                <a:effectLst/>
                <a:cs typeface="Book Antiqua" panose="02040602050305030304" pitchFamily="18" charset="0"/>
              </a:rPr>
              <a:t>, che fornisce un'interfaccia per la persistenza dei dati e per le operazioni di accesso ai dati (come CRUD: Create, Read)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cs typeface="Book Antiqua" panose="02040602050305030304" pitchFamily="18" charset="0"/>
              </a:rPr>
              <a:t>L’ambiente Spring mette a disposizione il modulo Spring </a:t>
            </a:r>
            <a:r>
              <a:rPr lang="it-IT" sz="1600" dirty="0"/>
              <a:t>Data</a:t>
            </a:r>
            <a:r>
              <a:rPr lang="it-IT" sz="1600" dirty="0">
                <a:effectLst/>
                <a:cs typeface="Book Antiqua" panose="02040602050305030304" pitchFamily="18" charset="0"/>
              </a:rPr>
              <a:t> che permette di semplificare lo stato di persistenza rimuovendo completamente l’implementazione dei DAO dall’applicazione.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l’interfaccia DAO deve estendere </a:t>
            </a:r>
            <a:r>
              <a:rPr lang="it-IT" sz="1600" dirty="0" err="1"/>
              <a:t>JpaRepository</a:t>
            </a:r>
            <a:r>
              <a:rPr lang="it-IT" sz="1600" dirty="0"/>
              <a:t> in modo tale che Spring Data creerà automaticamente un’implementazione dotata dei metodi CRUD più rilevanti per l’accesso ai dati.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Per l’utilizzo basta includere nel pom.xml </a:t>
            </a:r>
            <a:r>
              <a:rPr lang="it-I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spring-boot-starter-data-</a:t>
            </a:r>
            <a:r>
              <a:rPr lang="it-I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jpa</a:t>
            </a:r>
            <a:endParaRPr lang="it-IT" sz="16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3D165BA-15AA-12A2-98DF-CD59EF4FA7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451" b="8065"/>
          <a:stretch/>
        </p:blipFill>
        <p:spPr>
          <a:xfrm>
            <a:off x="1379508" y="4635062"/>
            <a:ext cx="9432983" cy="167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8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9D0E0-EEDA-8767-9281-3C3ADF499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65AF724A-E64F-7038-0936-D5A01DDFFF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09DB361-47A3-8078-3672-CEDC190C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9195905" cy="578690"/>
          </a:xfrm>
        </p:spPr>
        <p:txBody>
          <a:bodyPr/>
          <a:lstStyle/>
          <a:p>
            <a:r>
              <a:rPr lang="it-IT" dirty="0"/>
              <a:t>Implementazione back-end (Repository/DAO – 2)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872DA022-811F-3D98-5277-B5200B291F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5052" y="1536742"/>
            <a:ext cx="10981895" cy="2120858"/>
          </a:xfrm>
        </p:spPr>
        <p:txBody>
          <a:bodyPr/>
          <a:lstStyle/>
          <a:p>
            <a:r>
              <a:rPr lang="it-IT" sz="1600" dirty="0"/>
              <a:t>La classe </a:t>
            </a:r>
            <a:r>
              <a:rPr lang="it-IT" sz="1600" dirty="0" err="1"/>
              <a:t>org.springframework.data.jpa.repository.JpaRepository</a:t>
            </a:r>
            <a:r>
              <a:rPr lang="it-IT" sz="1600" dirty="0"/>
              <a:t> è una delle interfacce di Spring Data JPA che fornisce un'implementazione generica del pattern Repository. Questa interfaccia estende altre interfacce più semplici come </a:t>
            </a:r>
            <a:r>
              <a:rPr lang="it-IT" sz="1600" dirty="0" err="1"/>
              <a:t>CrudRepository</a:t>
            </a:r>
            <a:r>
              <a:rPr lang="it-IT" sz="1600" dirty="0"/>
              <a:t> e </a:t>
            </a:r>
            <a:r>
              <a:rPr lang="it-IT" sz="1600" dirty="0" err="1"/>
              <a:t>PagingAndSortingRepository</a:t>
            </a:r>
            <a:r>
              <a:rPr lang="it-IT" sz="1600" dirty="0"/>
              <a:t>. Grazie ad essa è possibile effettuare operazioni di persistenza senza scrivere codice SQL o implementare manualmente le query.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F7CA7A0-A8CD-E7F2-0843-ACCC30BB24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001" t="9223"/>
          <a:stretch/>
        </p:blipFill>
        <p:spPr>
          <a:xfrm>
            <a:off x="1418896" y="3657599"/>
            <a:ext cx="9992053" cy="95111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C976776-1216-98A1-C449-9674B16389EB}"/>
              </a:ext>
            </a:extLst>
          </p:cNvPr>
          <p:cNvSpPr txBox="1"/>
          <p:nvPr/>
        </p:nvSpPr>
        <p:spPr>
          <a:xfrm>
            <a:off x="631441" y="5018629"/>
            <a:ext cx="95150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Dove: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T</a:t>
            </a:r>
            <a:r>
              <a:rPr lang="it-IT" dirty="0"/>
              <a:t>: rappresenta il tipo dell'entità (model) che vogliamo gestire.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ID</a:t>
            </a:r>
            <a:r>
              <a:rPr lang="it-IT" dirty="0"/>
              <a:t>: rappresenta il tipo dell'identificatore primario dell'entità (ad esempio, Long).</a:t>
            </a:r>
          </a:p>
        </p:txBody>
      </p:sp>
    </p:spTree>
    <p:extLst>
      <p:ext uri="{BB962C8B-B14F-4D97-AF65-F5344CB8AC3E}">
        <p14:creationId xmlns:p14="http://schemas.microsoft.com/office/powerpoint/2010/main" val="3366802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FA708-A392-72C7-DC08-4A87E1B32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1F524FDC-853E-D788-A8D4-7397DB9E73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5772C95A-DF64-B4AD-3CDA-07FE062F1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9195905" cy="578690"/>
          </a:xfrm>
        </p:spPr>
        <p:txBody>
          <a:bodyPr/>
          <a:lstStyle/>
          <a:p>
            <a:r>
              <a:rPr lang="it-IT" dirty="0"/>
              <a:t>Implementazione back-end (Repository/DAO – 3)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FAA8DC40-FCAC-84AA-9543-6EA76C17E8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5052" y="1778887"/>
            <a:ext cx="10981895" cy="3981189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i="1" dirty="0" err="1"/>
              <a:t>JpaRepository</a:t>
            </a:r>
            <a:r>
              <a:rPr lang="it-IT" dirty="0"/>
              <a:t> dispone di alcuni metodi CRUD, ma offre anche la possibilità di scrivere query in linguaggio JPQL e l’uso del modulo Query Method: consente di definire metodi di query nel repository semplicemente dichiarando il nome del metodo secondo una convenzione specifica, senza dover scrivere implementazione.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Per impostazione predefinita, i metodi ereditati da </a:t>
            </a:r>
            <a:r>
              <a:rPr lang="it-IT" i="1" dirty="0" err="1"/>
              <a:t>crudrepository</a:t>
            </a:r>
            <a:r>
              <a:rPr lang="it-IT" dirty="0"/>
              <a:t> hanno la seguente configurazione: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i metodi di lettura (come </a:t>
            </a:r>
            <a:r>
              <a:rPr lang="it-IT" i="1" dirty="0" err="1"/>
              <a:t>findbyid</a:t>
            </a:r>
            <a:r>
              <a:rPr lang="it-IT" dirty="0"/>
              <a:t>, </a:t>
            </a:r>
            <a:r>
              <a:rPr lang="it-IT" i="1" dirty="0" err="1"/>
              <a:t>findall</a:t>
            </a:r>
            <a:r>
              <a:rPr lang="it-IT" dirty="0"/>
              <a:t>, etc.) sono considerati Read-</a:t>
            </a:r>
            <a:r>
              <a:rPr lang="it-IT" dirty="0" err="1"/>
              <a:t>Only</a:t>
            </a:r>
            <a:endParaRPr lang="it-IT" dirty="0"/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i metodi di scrittura (come </a:t>
            </a:r>
            <a:r>
              <a:rPr lang="it-IT" i="1" dirty="0" err="1"/>
              <a:t>save</a:t>
            </a:r>
            <a:r>
              <a:rPr lang="it-IT" dirty="0"/>
              <a:t>, </a:t>
            </a:r>
            <a:r>
              <a:rPr lang="it-IT" i="1" dirty="0"/>
              <a:t>delete</a:t>
            </a:r>
            <a:r>
              <a:rPr lang="it-IT" dirty="0"/>
              <a:t>, </a:t>
            </a:r>
            <a:r>
              <a:rPr lang="it-IT" i="1" dirty="0" err="1"/>
              <a:t>deletebyid</a:t>
            </a:r>
            <a:r>
              <a:rPr lang="it-IT" dirty="0"/>
              <a:t>, etc.) sono transazionali: le operazioni di scrittura vengono eseguite all'interno di una transazione</a:t>
            </a:r>
          </a:p>
        </p:txBody>
      </p:sp>
    </p:spTree>
    <p:extLst>
      <p:ext uri="{BB962C8B-B14F-4D97-AF65-F5344CB8AC3E}">
        <p14:creationId xmlns:p14="http://schemas.microsoft.com/office/powerpoint/2010/main" val="2986717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4AE39-14BA-786D-BB69-A11471077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033BBE7F-925D-BAB0-A958-6CB8BDA40A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67635E0-BDDC-6B01-E34A-43FBCBA98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10291525" cy="578690"/>
          </a:xfrm>
        </p:spPr>
        <p:txBody>
          <a:bodyPr/>
          <a:lstStyle/>
          <a:p>
            <a:r>
              <a:rPr lang="it-IT" dirty="0"/>
              <a:t>Implementazione back-end (Metodi CRUD inclusi)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5B5CEE9A-B767-D75D-9BBA-472062D9DE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5052" y="1778887"/>
            <a:ext cx="10981895" cy="4121061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CRUD Repository: Spring Data JPA fornisce metodi già pronti per le operazioni CRUD (Create, Read, Update, Delete) attraverso interfacce come </a:t>
            </a:r>
            <a:r>
              <a:rPr lang="it-IT" i="1" dirty="0" err="1"/>
              <a:t>CrudRepository</a:t>
            </a:r>
            <a:r>
              <a:rPr lang="it-IT" dirty="0"/>
              <a:t>, </a:t>
            </a:r>
            <a:r>
              <a:rPr lang="it-IT" i="1" dirty="0" err="1"/>
              <a:t>PagingAndSortingRepository</a:t>
            </a:r>
            <a:r>
              <a:rPr lang="it-IT" dirty="0"/>
              <a:t>, e </a:t>
            </a:r>
            <a:r>
              <a:rPr lang="it-IT" i="1" dirty="0" err="1"/>
              <a:t>JpaRepository</a:t>
            </a:r>
            <a:r>
              <a:rPr lang="it-IT" dirty="0"/>
              <a:t>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Metodi CRUD comuni: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i="1" dirty="0" err="1"/>
              <a:t>deleteById</a:t>
            </a:r>
            <a:r>
              <a:rPr lang="it-IT" dirty="0"/>
              <a:t>: Elimina un'entità dal database tramite il suo ID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i="1" dirty="0" err="1"/>
              <a:t>existsById</a:t>
            </a:r>
            <a:r>
              <a:rPr lang="it-IT" dirty="0"/>
              <a:t>: Verifica l'esistenza di un'entità tramite 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i="1" dirty="0" err="1"/>
              <a:t>findById</a:t>
            </a:r>
            <a:r>
              <a:rPr lang="it-IT" dirty="0"/>
              <a:t>: Cerca un'entità per ID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i="1" dirty="0" err="1"/>
              <a:t>save</a:t>
            </a:r>
            <a:r>
              <a:rPr lang="it-IT" dirty="0"/>
              <a:t>: Salva o aggiorna un'entità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i="1" dirty="0" err="1"/>
              <a:t>findAll</a:t>
            </a:r>
            <a:r>
              <a:rPr lang="it-IT" dirty="0"/>
              <a:t>: Restituisce tutte le entità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i="1" dirty="0" err="1"/>
              <a:t>count</a:t>
            </a:r>
            <a:r>
              <a:rPr lang="it-IT" dirty="0"/>
              <a:t>: Conta il numero totale di entità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i="1" dirty="0" err="1"/>
              <a:t>exists</a:t>
            </a:r>
            <a:r>
              <a:rPr lang="it-IT" dirty="0"/>
              <a:t>: Controlla l'esistenza di un'entità.</a:t>
            </a:r>
          </a:p>
        </p:txBody>
      </p:sp>
    </p:spTree>
    <p:extLst>
      <p:ext uri="{BB962C8B-B14F-4D97-AF65-F5344CB8AC3E}">
        <p14:creationId xmlns:p14="http://schemas.microsoft.com/office/powerpoint/2010/main" val="3955670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AEEB3-238C-D0E0-B9A4-0ECF0F024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2EE3122-B26C-D464-BD58-8EB9A81EE4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4A37BD6-CFD3-8902-D20B-4DB156EE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10291525" cy="578690"/>
          </a:xfrm>
        </p:spPr>
        <p:txBody>
          <a:bodyPr/>
          <a:lstStyle/>
          <a:p>
            <a:r>
              <a:rPr lang="it-IT" dirty="0"/>
              <a:t>Implementazione back-end (Query Methods)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B23146F0-3C8F-7C6B-6386-43C5B3EE1A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5052" y="1778887"/>
            <a:ext cx="10981895" cy="4121061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Query Methods: Metodi che eseguono query SQL automaticamente basati su convenzioni nei nomi. Non è necessario scrivere manualmente query SQL o JPQL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Keyword supportate: 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Per la selezione/conteggio: </a:t>
            </a:r>
            <a:r>
              <a:rPr lang="it-IT" i="1" dirty="0" err="1"/>
              <a:t>findBy</a:t>
            </a:r>
            <a:r>
              <a:rPr lang="it-IT" dirty="0"/>
              <a:t>, </a:t>
            </a:r>
            <a:r>
              <a:rPr lang="it-IT" i="1" dirty="0" err="1"/>
              <a:t>countBy</a:t>
            </a:r>
            <a:r>
              <a:rPr lang="it-IT" dirty="0"/>
              <a:t>, </a:t>
            </a:r>
            <a:r>
              <a:rPr lang="it-IT" i="1" dirty="0" err="1"/>
              <a:t>deleteBy</a:t>
            </a:r>
            <a:r>
              <a:rPr lang="it-IT" dirty="0"/>
              <a:t>, </a:t>
            </a:r>
            <a:r>
              <a:rPr lang="it-IT" i="1" dirty="0" err="1"/>
              <a:t>existsBy</a:t>
            </a:r>
            <a:endParaRPr lang="it-IT" i="1" dirty="0"/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Per concatenare combinazioni logiche e confronti: </a:t>
            </a:r>
            <a:r>
              <a:rPr lang="it-IT" i="1" dirty="0"/>
              <a:t>And</a:t>
            </a:r>
            <a:r>
              <a:rPr lang="it-IT" dirty="0"/>
              <a:t>, </a:t>
            </a:r>
            <a:r>
              <a:rPr lang="it-IT" i="1" dirty="0"/>
              <a:t>Or</a:t>
            </a:r>
            <a:endParaRPr lang="it-IT" dirty="0"/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Per confronti numerici e pattern: </a:t>
            </a:r>
            <a:r>
              <a:rPr lang="it-IT" i="1" dirty="0" err="1"/>
              <a:t>GreaterThan</a:t>
            </a:r>
            <a:r>
              <a:rPr lang="it-IT" dirty="0"/>
              <a:t>, </a:t>
            </a:r>
            <a:r>
              <a:rPr lang="it-IT" i="1" dirty="0" err="1"/>
              <a:t>LessThan</a:t>
            </a:r>
            <a:r>
              <a:rPr lang="it-IT" dirty="0"/>
              <a:t>, </a:t>
            </a:r>
            <a:r>
              <a:rPr lang="it-IT" i="1" dirty="0" err="1"/>
              <a:t>Between</a:t>
            </a:r>
            <a:r>
              <a:rPr lang="it-IT" dirty="0"/>
              <a:t>, </a:t>
            </a:r>
            <a:r>
              <a:rPr lang="it-IT" i="1" dirty="0"/>
              <a:t>Like</a:t>
            </a:r>
            <a:r>
              <a:rPr lang="it-IT" dirty="0"/>
              <a:t>, </a:t>
            </a:r>
            <a:r>
              <a:rPr lang="it-IT" i="1" dirty="0"/>
              <a:t>In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Per ordinare i risultati: </a:t>
            </a:r>
            <a:r>
              <a:rPr lang="it-IT" i="1" dirty="0" err="1"/>
              <a:t>OrderBy</a:t>
            </a:r>
            <a:endParaRPr lang="it-IT" i="1" dirty="0"/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 I Query Methods sono ideali per query semplici e comuni, in alternativa è possibile utilizzare l'annotazione @Query per scrivere query JPQL o SQL personalizzate</a:t>
            </a:r>
          </a:p>
        </p:txBody>
      </p:sp>
    </p:spTree>
    <p:extLst>
      <p:ext uri="{BB962C8B-B14F-4D97-AF65-F5344CB8AC3E}">
        <p14:creationId xmlns:p14="http://schemas.microsoft.com/office/powerpoint/2010/main" val="4086150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B8750-4E1A-20BE-3B35-E7E4BF811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F6D16B00-4611-F7A3-354F-78C9283ABC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CC9914A-7C8F-8687-5109-7CEF60B8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10291525" cy="578690"/>
          </a:xfrm>
        </p:spPr>
        <p:txBody>
          <a:bodyPr/>
          <a:lstStyle/>
          <a:p>
            <a:r>
              <a:rPr lang="it-IT" dirty="0"/>
              <a:t>Implementazione back-end (</a:t>
            </a:r>
            <a:r>
              <a:rPr lang="it-IT" dirty="0" err="1"/>
              <a:t>UserRepository</a:t>
            </a:r>
            <a:r>
              <a:rPr lang="it-IT" dirty="0"/>
              <a:t>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73AF86D-8E3A-90B1-A001-13B7FF76E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795" y="1887010"/>
            <a:ext cx="9914409" cy="378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7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B418667C-E371-C146-8675-36A22A3BDD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98D2A38-2F27-3044-8ABF-A7E3F2A8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Indice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4B1FCDE7-EB5F-85FC-C0AB-53A8F215D7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9" y="1569873"/>
            <a:ext cx="4694766" cy="4470050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Introduzione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Obiettivi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Requisiti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Analisi del Domain Model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Implementazione Back-End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Deployment </a:t>
            </a:r>
            <a:r>
              <a:rPr lang="it-IT" dirty="0" err="1"/>
              <a:t>Diagram</a:t>
            </a:r>
            <a:endParaRPr lang="it-IT" dirty="0"/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Model – DAO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DTO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Repository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93688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0B97FFFC-8CCC-AB40-8370-1C80205DE97C}"/>
              </a:ext>
            </a:extLst>
          </p:cNvPr>
          <p:cNvSpPr txBox="1">
            <a:spLocks/>
          </p:cNvSpPr>
          <p:nvPr/>
        </p:nvSpPr>
        <p:spPr>
          <a:xfrm>
            <a:off x="6096000" y="1449499"/>
            <a:ext cx="5486401" cy="4470050"/>
          </a:xfrm>
          <a:prstGeom prst="rect">
            <a:avLst/>
          </a:prstGeom>
        </p:spPr>
        <p:txBody>
          <a:bodyPr/>
          <a:lstStyle>
            <a:lvl1pPr marL="7938" indent="0" algn="l" defTabSz="914354" rtl="0" eaLnBrk="1" latinLnBrk="0" hangingPunct="1">
              <a:lnSpc>
                <a:spcPct val="15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0838" indent="-342900">
              <a:buFont typeface="Arial" panose="020B0604020202020204" pitchFamily="34" charset="0"/>
              <a:buChar char="•"/>
            </a:pPr>
            <a:r>
              <a:rPr lang="it-IT" dirty="0"/>
              <a:t>Gestione copyright delle immagini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API Security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Implementazione front-end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Sezione Shop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Blockchain</a:t>
            </a:r>
          </a:p>
        </p:txBody>
      </p:sp>
    </p:spTree>
    <p:extLst>
      <p:ext uri="{BB962C8B-B14F-4D97-AF65-F5344CB8AC3E}">
        <p14:creationId xmlns:p14="http://schemas.microsoft.com/office/powerpoint/2010/main" val="898222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9F804-D7F0-977E-AEFD-1D01FF78A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15810D3-7CCB-4AF9-7C11-D3012A0774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EFDE598-FFD1-A3CD-4DB3-0B5B05E06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5981067" cy="578690"/>
          </a:xfrm>
        </p:spPr>
        <p:txBody>
          <a:bodyPr/>
          <a:lstStyle/>
          <a:p>
            <a:r>
              <a:rPr lang="it-IT" dirty="0"/>
              <a:t>Implementazione back-end (DTO 1)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F647B7CA-F959-8EB1-66A2-58356ADCC9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5052" y="1979504"/>
            <a:ext cx="10981895" cy="3988159"/>
          </a:xfrm>
        </p:spPr>
        <p:txBody>
          <a:bodyPr/>
          <a:lstStyle/>
          <a:p>
            <a:r>
              <a:rPr lang="it-IT" sz="1400" dirty="0"/>
              <a:t>Un DTO (Data Transfer Object) è un oggetto usato per trasportare dati tra il livello di servizio (in questo caso le API esposte al pubblico) e il livello di persistenza (un database). </a:t>
            </a:r>
          </a:p>
          <a:p>
            <a:r>
              <a:rPr lang="it-IT" sz="1400" dirty="0"/>
              <a:t>I DTO sono usati principalmente per:</a:t>
            </a:r>
          </a:p>
          <a:p>
            <a:pPr marL="350838" indent="-342900">
              <a:buFont typeface="+mj-lt"/>
              <a:buAutoNum type="arabicPeriod"/>
            </a:pPr>
            <a:r>
              <a:rPr lang="it-IT" sz="1400" dirty="0"/>
              <a:t>Evitare di esporre oggetti di dominio direttamente</a:t>
            </a:r>
          </a:p>
          <a:p>
            <a:pPr marL="350838" indent="-342900">
              <a:buFont typeface="+mj-lt"/>
              <a:buAutoNum type="arabicPeriod"/>
            </a:pPr>
            <a:r>
              <a:rPr lang="it-IT" sz="1400" dirty="0"/>
              <a:t>Sicurezza dei dati</a:t>
            </a:r>
          </a:p>
          <a:p>
            <a:pPr marL="350838" indent="-342900">
              <a:buFont typeface="+mj-lt"/>
              <a:buAutoNum type="arabicPeriod"/>
            </a:pPr>
            <a:r>
              <a:rPr lang="it-IT" sz="1400" dirty="0"/>
              <a:t>Ridurre il sovraccarico delle comunicazioni: i DTO consentono di inviare solo i dati necessari, riducendo la quantità di informazioni che viaggiano sulla rete.</a:t>
            </a:r>
          </a:p>
          <a:p>
            <a:pPr marL="350838" indent="-342900">
              <a:buFont typeface="+mj-lt"/>
              <a:buAutoNum type="arabicPeriod"/>
            </a:pPr>
            <a:r>
              <a:rPr lang="it-IT" sz="1400" dirty="0"/>
              <a:t>Separazione dei concetti</a:t>
            </a:r>
          </a:p>
          <a:p>
            <a:pPr marL="350838" indent="-342900">
              <a:buFont typeface="+mj-lt"/>
              <a:buAutoNum type="arabicPeriod"/>
            </a:pPr>
            <a:r>
              <a:rPr lang="it-IT" sz="1400" dirty="0"/>
              <a:t>Aggiornamenti/funzionalità future</a:t>
            </a:r>
          </a:p>
        </p:txBody>
      </p:sp>
    </p:spTree>
    <p:extLst>
      <p:ext uri="{BB962C8B-B14F-4D97-AF65-F5344CB8AC3E}">
        <p14:creationId xmlns:p14="http://schemas.microsoft.com/office/powerpoint/2010/main" val="3334398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6B32A-46AA-1C36-DC3B-DEB485DFE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1A6A859E-179E-310B-1D6A-E9659FFC4D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115AAE6-C544-48F0-6670-2AE23A004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5981067" cy="578690"/>
          </a:xfrm>
        </p:spPr>
        <p:txBody>
          <a:bodyPr/>
          <a:lstStyle/>
          <a:p>
            <a:r>
              <a:rPr lang="it-IT" dirty="0"/>
              <a:t>Implementazione back-end (DTO 2)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C0DDF9C-F00B-E706-D008-FA3CB504C2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6013" y="1536742"/>
            <a:ext cx="5657785" cy="25898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AD393F4-9B82-37A8-8C45-7592E32C7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573" y="3979975"/>
            <a:ext cx="4600575" cy="2409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5034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8638F-B3FA-9D8C-C04A-1DFBF8B74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A15C8283-FC88-25D7-0860-B9B388DD0D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FDB11882-D129-27A3-0273-D01CE522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7087972" cy="578690"/>
          </a:xfrm>
        </p:spPr>
        <p:txBody>
          <a:bodyPr/>
          <a:lstStyle/>
          <a:p>
            <a:r>
              <a:rPr lang="it-IT" dirty="0"/>
              <a:t>Implementazione back-end (Controller) 1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CDDEA4A7-8DA1-C124-A151-B7B9AA69B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8" y="1536742"/>
            <a:ext cx="10981895" cy="2058096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Gestisce le richieste HTTP (GET, POST, PUT, DELETE, PATCH), elabora le operazioni e restituisce risposte appropriate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@RestController: Trasforma una classe Java in un controller RESTful in Spring Boot. È una versione specializzata di @Controller che include l'annotazione @ResponseBody, consentendo di restituire direttamente i dati nel corpo della risposta (es. JSON o XML), senza passare da una vista.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ABA9DA7-3C6B-9C74-F601-4E4C53F3BD19}"/>
              </a:ext>
            </a:extLst>
          </p:cNvPr>
          <p:cNvSpPr txBox="1"/>
          <p:nvPr/>
        </p:nvSpPr>
        <p:spPr>
          <a:xfrm>
            <a:off x="775868" y="3687165"/>
            <a:ext cx="60976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Verdana" panose="020B0604030504040204" pitchFamily="34" charset="0"/>
                <a:ea typeface="Verdana" panose="020B0604030504040204" pitchFamily="34" charset="0"/>
              </a:rPr>
              <a:t>Sono stati realizzati i seguenti controller: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AuthController</a:t>
            </a:r>
            <a:endParaRPr lang="it-IT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CartController</a:t>
            </a:r>
            <a:endParaRPr lang="it-IT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ImageController</a:t>
            </a:r>
            <a:endParaRPr lang="it-IT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ShopableImageController</a:t>
            </a:r>
            <a:endParaRPr lang="it-IT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ShopController</a:t>
            </a:r>
            <a:endParaRPr lang="it-IT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ThumbnailController</a:t>
            </a:r>
            <a:endParaRPr lang="it-IT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UserController</a:t>
            </a:r>
            <a:endParaRPr lang="it-IT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WorkController</a:t>
            </a:r>
            <a:endParaRPr lang="it-IT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014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214DA-A9D1-970B-718A-C1AFD614A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0DAD9D3F-7C6A-A5EE-581C-93EA6F61FC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72E085A-9C17-6ADB-5747-B9B1A90CB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527" y="249669"/>
            <a:ext cx="7087972" cy="578690"/>
          </a:xfrm>
        </p:spPr>
        <p:txBody>
          <a:bodyPr/>
          <a:lstStyle/>
          <a:p>
            <a:r>
              <a:rPr lang="it-IT" dirty="0"/>
              <a:t>Implementazione back-end (Controller) 2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538E3B2-34EA-0136-ADD7-643F8ED3C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273" y="998631"/>
            <a:ext cx="6341453" cy="543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85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2F800-1F44-F12E-573F-978E222D2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085EE9FD-F92B-BA92-ABAE-760603947C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DA31F24F-133E-5A38-D3C9-7B6715BC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7" y="958052"/>
            <a:ext cx="7386355" cy="578690"/>
          </a:xfrm>
        </p:spPr>
        <p:txBody>
          <a:bodyPr/>
          <a:lstStyle/>
          <a:p>
            <a:r>
              <a:rPr lang="it-IT" dirty="0"/>
              <a:t>Implementazione back-end (API Security) 1</a:t>
            </a:r>
          </a:p>
        </p:txBody>
      </p:sp>
      <p:pic>
        <p:nvPicPr>
          <p:cNvPr id="3" name="Immagine 2" descr="spring-boot-login-example-jwt-mysql-flow">
            <a:extLst>
              <a:ext uri="{FF2B5EF4-FFF2-40B4-BE49-F238E27FC236}">
                <a16:creationId xmlns:a16="http://schemas.microsoft.com/office/drawing/2014/main" id="{B0F83292-DD71-B85B-A952-C8F00AF59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013" y="1397741"/>
            <a:ext cx="7087973" cy="50030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6181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C730B-B3E3-AB6C-6CFC-F21642A58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FF1A1A71-A9F8-B991-6A51-A9160C5FBD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CBB6CB2-106C-1F3C-E246-3264A2CAE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7" y="958052"/>
            <a:ext cx="7463357" cy="578690"/>
          </a:xfrm>
        </p:spPr>
        <p:txBody>
          <a:bodyPr/>
          <a:lstStyle/>
          <a:p>
            <a:r>
              <a:rPr lang="it-IT" dirty="0"/>
              <a:t>Implementazione back-end (API Security) 2</a:t>
            </a:r>
          </a:p>
        </p:txBody>
      </p:sp>
      <p:pic>
        <p:nvPicPr>
          <p:cNvPr id="5" name="Immagine 4" descr="spring-boot-login-example-jwt-spring-security-architecture">
            <a:extLst>
              <a:ext uri="{FF2B5EF4-FFF2-40B4-BE49-F238E27FC236}">
                <a16:creationId xmlns:a16="http://schemas.microsoft.com/office/drawing/2014/main" id="{B7DB7E16-A0C4-000B-AD09-93E05CDE1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346" y="1536742"/>
            <a:ext cx="7139308" cy="48955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6902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F0D46-ED19-A22A-D997-8726444D1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6CFEA7AB-2E75-D1DF-83A8-8716B02D42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FD545E07-BCFD-7FCA-3E4B-8EFDE20D8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9542414" cy="578690"/>
          </a:xfrm>
        </p:spPr>
        <p:txBody>
          <a:bodyPr/>
          <a:lstStyle/>
          <a:p>
            <a:r>
              <a:rPr lang="it-IT" dirty="0"/>
              <a:t>Implementazione back-end (Gestione copyright immagini)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0DA8E940-2F55-AD09-0745-D3A8F1753E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8" y="1808400"/>
            <a:ext cx="10981895" cy="4091548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Requisiti fondamentali: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Visualizzazione di immagini protette per utenti autorizzati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Prevenzione dell'uso non autorizzato attraverso watermark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Creazione di Thumbnail: versioni ridotte (30%) delle immagini, generate per ridurre consumo di banda e spazio, con l’applicazione di watermark visibile per disincentivare usi illeciti.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Applicazione del watermark lato back-end per immagini a risoluzione standard applicato </a:t>
            </a:r>
            <a:r>
              <a:rPr lang="it-IT" sz="1600" b="1" dirty="0"/>
              <a:t>dinamicamente a Runtime</a:t>
            </a:r>
            <a:r>
              <a:rPr lang="it-IT" sz="1600" dirty="0"/>
              <a:t> senza modificare l’originale, mantenendo la qualità e l’integrità.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1600" dirty="0"/>
              <a:t>Vantaggi del sistema: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600" b="1" dirty="0"/>
              <a:t>Protezione del copyright:</a:t>
            </a:r>
            <a:r>
              <a:rPr lang="it-IT" sz="1600" dirty="0"/>
              <a:t> Watermark applicato su tutte le immagini visualizzate.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sz="1600" b="1" dirty="0"/>
              <a:t>Conservazione dell'originale:</a:t>
            </a:r>
            <a:r>
              <a:rPr lang="it-IT" sz="1600" dirty="0"/>
              <a:t> L'immagine senza watermark rimane disponibile per usi legittimi.</a:t>
            </a:r>
          </a:p>
          <a:p>
            <a:pPr marL="1428692" lvl="2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1428692" lvl="2" indent="-285750">
              <a:buFont typeface="Arial" panose="020B0604020202020204" pitchFamily="34" charset="0"/>
              <a:buChar char="•"/>
            </a:pP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24267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7F701-BF51-8302-1921-852ED330A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194D359-09CE-B123-4BB8-8C5D4CC8E1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60976C8-0B3E-578F-577F-C936E8897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10323056" cy="578690"/>
          </a:xfrm>
        </p:spPr>
        <p:txBody>
          <a:bodyPr/>
          <a:lstStyle/>
          <a:p>
            <a:r>
              <a:rPr lang="it-IT" dirty="0"/>
              <a:t>Implementazione back-end (Gestione autorizzazioni immagini)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2CFE00BD-83C3-A629-AE6C-7562C25654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8" y="2022659"/>
            <a:ext cx="10981895" cy="3252331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La visualizzazione dei Work è protetta dalla visualizzazione non autorizzata a livello di query. Le singole immagini sono protette dal watermark, ma un utente potrebbe tentare l’accesso alle immagini a dimensione intera facendo richiesta provando una serie di id.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Per evitare che un utente visualizzi immagini appartenenti a Work per i quali non ha accesso, viene recuperato dal DB il Work a cui appartiene l’immagine e viene verificato che l’utente ne abbia effettivamente diritto di visualizzazione. In caso positivo viene restituita l’immagine protetta dal watermark, in caso contrario viene restituito uno status code FORBIDDEN. 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832293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C31B4-5728-26DF-CBCB-853A6E4BE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F87366D-44EF-9D9F-D373-0066A61BB1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2E7E2FE-1DFD-A90D-42D1-1A223C86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10958932" cy="578690"/>
          </a:xfrm>
        </p:spPr>
        <p:txBody>
          <a:bodyPr/>
          <a:lstStyle/>
          <a:p>
            <a:r>
              <a:rPr lang="it-IT" dirty="0"/>
              <a:t>Implementazione back-end (visione d’insieme gestione immagini)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BA5ABC8-3A8D-7320-266C-856448734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958" y="1396890"/>
            <a:ext cx="77628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55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43018-7DA7-DDF2-3DB1-24504F262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25965758-93F0-31C6-AC9C-16B4611E46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D961700-5CF6-8CA6-F3ED-CE7CEC580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9542414" cy="578690"/>
          </a:xfrm>
        </p:spPr>
        <p:txBody>
          <a:bodyPr/>
          <a:lstStyle/>
          <a:p>
            <a:r>
              <a:rPr lang="it-IT" dirty="0"/>
              <a:t>Sezione Shop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52CA79-891B-4B95-603B-A7ECF9FC02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8" y="2022659"/>
            <a:ext cx="10981895" cy="3252331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L'amministratore può caricare immagini in vendita, denominate ShopableImage, disponibili in edizione unica (opere fotografiche a tiratura unica). 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Gli utenti registrati possono acquistare queste immagini.  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Ogni transazione (acquisto) viene registrata come un blocco su una blockchain </a:t>
            </a:r>
            <a:r>
              <a:rPr lang="it-IT" sz="1600" dirty="0" err="1"/>
              <a:t>Etherum</a:t>
            </a:r>
            <a:r>
              <a:rPr lang="it-IT" sz="1600" dirty="0"/>
              <a:t> tramite l'integrazione della piattaforma </a:t>
            </a:r>
            <a:r>
              <a:rPr lang="it-IT" sz="1600" dirty="0" err="1"/>
              <a:t>Infura</a:t>
            </a:r>
            <a:r>
              <a:rPr lang="it-IT" sz="1600" dirty="0"/>
              <a:t>. 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Questa soluzione garantisce la sicurezza e la tracciabilità di ogni transazione, conferendo unicità agli acquisti effettuati all'interno dell'applicazione.</a:t>
            </a:r>
          </a:p>
        </p:txBody>
      </p:sp>
    </p:spTree>
    <p:extLst>
      <p:ext uri="{BB962C8B-B14F-4D97-AF65-F5344CB8AC3E}">
        <p14:creationId xmlns:p14="http://schemas.microsoft.com/office/powerpoint/2010/main" val="341615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66143-064C-1BBB-C97F-61B0C8A4C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7B8D3D5-45F2-DD04-DF87-BF03E1003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DDF28B-9352-AD41-CA64-B79EEEAF78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8" y="1536742"/>
            <a:ext cx="10981895" cy="4470050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Il progetto nasce da una richiesta di un fotografo per condividere cartelle del NAS in modo selettivo e sicuro.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Prime soluzioni valutate: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Utilizzo dell'app del produttore del NAS che consente l'accesso ai file e la gestione dei permessi. Scartata per la necessità di condividere l'intera libreria del NAS sulla rete pubblica.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Utilizzo di piattaforme come </a:t>
            </a:r>
            <a:r>
              <a:rPr lang="it-IT" dirty="0" err="1"/>
              <a:t>WeTransfer</a:t>
            </a:r>
            <a:r>
              <a:rPr lang="it-IT" dirty="0"/>
              <a:t>, soluzione scomoda e temporanea per la condivisione dei file.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Esigenze principali: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Visualizzazione di immagini con watermark per utenti registrati con permessi specifici.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dirty="0"/>
              <a:t>Gestione delle foto tramite raccolte (Work) che rappresentano progetti fotografici o temi comuni, per una gestione accurata degli accessi.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052DA5E-DFE5-E540-52EB-5B8730B5D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9" y="958052"/>
            <a:ext cx="2550655" cy="578690"/>
          </a:xfrm>
        </p:spPr>
        <p:txBody>
          <a:bodyPr/>
          <a:lstStyle/>
          <a:p>
            <a:r>
              <a:rPr lang="it-IT" dirty="0"/>
              <a:t>Introduzione</a:t>
            </a:r>
          </a:p>
        </p:txBody>
      </p:sp>
    </p:spTree>
    <p:extLst>
      <p:ext uri="{BB962C8B-B14F-4D97-AF65-F5344CB8AC3E}">
        <p14:creationId xmlns:p14="http://schemas.microsoft.com/office/powerpoint/2010/main" val="1373041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55DF5-5392-F004-C1BC-FBDAFBCF6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20996442-37BB-52C7-C692-E00C773795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30EAC99-54D5-2B2A-BFE7-5EBD5182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9542414" cy="578690"/>
          </a:xfrm>
        </p:spPr>
        <p:txBody>
          <a:bodyPr/>
          <a:lstStyle/>
          <a:p>
            <a:r>
              <a:rPr lang="it-IT" dirty="0"/>
              <a:t>Sezione Shop – Piattaforma </a:t>
            </a:r>
            <a:r>
              <a:rPr lang="it-IT" dirty="0" err="1"/>
              <a:t>Infura</a:t>
            </a:r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078FC119-8BBE-76C1-B440-83C5E80A4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8" y="1661704"/>
            <a:ext cx="10981895" cy="4470050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Infura</a:t>
            </a:r>
            <a:r>
              <a:rPr lang="it-IT" sz="1600" dirty="0"/>
              <a:t> è una piattaforma che fornisce accesso a diverse blockchain, permettendo agli sviluppatori di interagire con queste reti senza dover configurare un nodo completo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Accesso semplificato alle principali blockchain (</a:t>
            </a:r>
            <a:r>
              <a:rPr lang="it-IT" sz="1600" dirty="0" err="1"/>
              <a:t>Ethereum</a:t>
            </a:r>
            <a:r>
              <a:rPr lang="it-IT" sz="1600" dirty="0"/>
              <a:t>, Polygon, </a:t>
            </a:r>
            <a:r>
              <a:rPr lang="it-IT" sz="1600" dirty="0" err="1"/>
              <a:t>Optimism</a:t>
            </a:r>
            <a:r>
              <a:rPr lang="it-IT" sz="1600" dirty="0"/>
              <a:t>, </a:t>
            </a:r>
            <a:r>
              <a:rPr lang="it-IT" sz="1600" dirty="0" err="1"/>
              <a:t>Arbitrum</a:t>
            </a:r>
            <a:r>
              <a:rPr lang="it-IT" sz="1600" dirty="0"/>
              <a:t>, IPFS) tramite API HTTP e </a:t>
            </a:r>
            <a:r>
              <a:rPr lang="it-IT" sz="1600" dirty="0" err="1"/>
              <a:t>WebSocket</a:t>
            </a:r>
            <a:r>
              <a:rPr lang="it-IT" sz="1600" dirty="0"/>
              <a:t> senza necessità di gestire nodi locali.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/>
              <a:t>Può essere utilizzata per effettuare/registrare transazioni senza essere controllato da un'autorità centrale, utilizzando il meccanismo di consenso </a:t>
            </a:r>
            <a:r>
              <a:rPr lang="it-IT" sz="1600" dirty="0" err="1"/>
              <a:t>Proof</a:t>
            </a:r>
            <a:r>
              <a:rPr lang="it-IT" sz="1600" dirty="0"/>
              <a:t> of </a:t>
            </a:r>
            <a:r>
              <a:rPr lang="it-IT" sz="1600" dirty="0" err="1"/>
              <a:t>Stake</a:t>
            </a:r>
            <a:r>
              <a:rPr lang="it-IT" sz="1600" dirty="0"/>
              <a:t> (</a:t>
            </a:r>
            <a:r>
              <a:rPr lang="it-IT" sz="1600" dirty="0" err="1"/>
              <a:t>PoS</a:t>
            </a:r>
            <a:r>
              <a:rPr lang="it-IT" sz="1600" dirty="0"/>
              <a:t>).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Testnet</a:t>
            </a:r>
            <a:r>
              <a:rPr lang="it-IT" sz="1600" dirty="0"/>
              <a:t> utilizzate: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Holesky</a:t>
            </a:r>
            <a:r>
              <a:rPr lang="it-IT" sz="1600" dirty="0"/>
              <a:t>: Progettata per test su larga scala, simula la </a:t>
            </a:r>
            <a:r>
              <a:rPr lang="it-IT" sz="1600" dirty="0" err="1"/>
              <a:t>mainnet</a:t>
            </a:r>
            <a:r>
              <a:rPr lang="it-IT" sz="1600" dirty="0"/>
              <a:t> con oltre 1,4 milioni di validatori. Ideale per simulazioni realistiche e test intensivi.</a:t>
            </a:r>
          </a:p>
          <a:p>
            <a:pPr marL="971516" lvl="1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Sepolia</a:t>
            </a:r>
            <a:r>
              <a:rPr lang="it-IT" sz="1600" dirty="0"/>
              <a:t>: Ambiente di test leggero e stabile, ideale per test mirati e veloci con meno overhead</a:t>
            </a:r>
          </a:p>
        </p:txBody>
      </p:sp>
    </p:spTree>
    <p:extLst>
      <p:ext uri="{BB962C8B-B14F-4D97-AF65-F5344CB8AC3E}">
        <p14:creationId xmlns:p14="http://schemas.microsoft.com/office/powerpoint/2010/main" val="78276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42829-BB09-273E-5759-D0FAF58A6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9D876C9-5233-D298-7FE9-D7A6182049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EE2CC4D7-FFA5-98F6-A41B-05103ADC8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9542414" cy="578690"/>
          </a:xfrm>
        </p:spPr>
        <p:txBody>
          <a:bodyPr/>
          <a:lstStyle/>
          <a:p>
            <a:r>
              <a:rPr lang="it-IT" dirty="0"/>
              <a:t>Sezione Shop – Transazioni (1)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C4E5167C-7BB4-DBF3-EC32-919D812BC4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018" y="1442527"/>
            <a:ext cx="5163118" cy="2379980"/>
          </a:xfrm>
        </p:spPr>
        <p:txBody>
          <a:bodyPr/>
          <a:lstStyle/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cs typeface="Book Antiqua" panose="02040602050305030304" pitchFamily="18" charset="0"/>
              </a:rPr>
              <a:t>Protocollo </a:t>
            </a:r>
            <a:r>
              <a:rPr lang="it-IT" sz="1600" b="1" dirty="0">
                <a:effectLst/>
                <a:cs typeface="Book Antiqua" panose="02040602050305030304" pitchFamily="18" charset="0"/>
              </a:rPr>
              <a:t>JSON-RPC </a:t>
            </a:r>
            <a:r>
              <a:rPr lang="it-IT" sz="1600" dirty="0">
                <a:effectLst/>
                <a:cs typeface="Book Antiqua" panose="02040602050305030304" pitchFamily="18" charset="0"/>
              </a:rPr>
              <a:t>(metodo che permette a un client di invocare funzioni in esecuzione su un server remoto.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cs typeface="Book Antiqua" panose="02040602050305030304" pitchFamily="18" charset="0"/>
              </a:rPr>
              <a:t>libreria </a:t>
            </a:r>
            <a:r>
              <a:rPr lang="it-IT" sz="1600" b="1" dirty="0">
                <a:effectLst/>
                <a:cs typeface="Book Antiqua" panose="02040602050305030304" pitchFamily="18" charset="0"/>
              </a:rPr>
              <a:t>web3.py</a:t>
            </a:r>
            <a:r>
              <a:rPr lang="it-IT" sz="1600" dirty="0">
                <a:effectLst/>
                <a:cs typeface="Book Antiqua" panose="02040602050305030304" pitchFamily="18" charset="0"/>
              </a:rPr>
              <a:t> per interagire con </a:t>
            </a:r>
            <a:r>
              <a:rPr lang="it-IT" sz="1600" dirty="0" err="1">
                <a:effectLst/>
                <a:cs typeface="Book Antiqua" panose="02040602050305030304" pitchFamily="18" charset="0"/>
              </a:rPr>
              <a:t>Ethereum</a:t>
            </a:r>
            <a:r>
              <a:rPr lang="it-IT" sz="1600" dirty="0">
                <a:cs typeface="Book Antiqua" panose="02040602050305030304" pitchFamily="18" charset="0"/>
              </a:rPr>
              <a:t> </a:t>
            </a:r>
            <a:r>
              <a:rPr lang="it-IT" sz="1600" dirty="0">
                <a:effectLst/>
                <a:cs typeface="Book Antiqua" panose="02040602050305030304" pitchFamily="18" charset="0"/>
              </a:rPr>
              <a:t>[https://web3py.readthedocs.io/en/</a:t>
            </a:r>
            <a:r>
              <a:rPr lang="it-IT" sz="1600" dirty="0" err="1">
                <a:effectLst/>
                <a:cs typeface="Book Antiqua" panose="02040602050305030304" pitchFamily="18" charset="0"/>
              </a:rPr>
              <a:t>stable</a:t>
            </a:r>
            <a:r>
              <a:rPr lang="it-IT" sz="1600" dirty="0">
                <a:effectLst/>
                <a:cs typeface="Book Antiqua" panose="02040602050305030304" pitchFamily="18" charset="0"/>
              </a:rPr>
              <a:t>/]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endParaRPr lang="it-IT" sz="1600" dirty="0">
              <a:effectLst/>
              <a:cs typeface="Book Antiqua" panose="02040602050305030304" pitchFamily="18" charset="0"/>
            </a:endParaRPr>
          </a:p>
          <a:p>
            <a:pPr marL="293688" indent="-285750">
              <a:buFont typeface="Arial" panose="020B0604020202020204" pitchFamily="34" charset="0"/>
              <a:buChar char="•"/>
            </a:pPr>
            <a:endParaRPr lang="it-IT" sz="1600" dirty="0">
              <a:effectLst/>
              <a:cs typeface="Book Antiqua" panose="02040602050305030304" pitchFamily="18" charset="0"/>
            </a:endParaRPr>
          </a:p>
          <a:p>
            <a:pPr marL="293688" indent="-285750">
              <a:buFont typeface="Arial" panose="020B0604020202020204" pitchFamily="34" charset="0"/>
              <a:buChar char="•"/>
            </a:pPr>
            <a:endParaRPr lang="it-IT" sz="14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35F8EDD-1CF0-DAD9-AB08-B90C1BB66D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135" y="1536742"/>
            <a:ext cx="6120130" cy="23799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egnaposto testo 5">
            <a:extLst>
              <a:ext uri="{FF2B5EF4-FFF2-40B4-BE49-F238E27FC236}">
                <a16:creationId xmlns:a16="http://schemas.microsoft.com/office/drawing/2014/main" id="{10DB58CE-EBBC-F9F4-BBA9-1A17BAE02F27}"/>
              </a:ext>
            </a:extLst>
          </p:cNvPr>
          <p:cNvSpPr txBox="1">
            <a:spLocks/>
          </p:cNvSpPr>
          <p:nvPr/>
        </p:nvSpPr>
        <p:spPr>
          <a:xfrm>
            <a:off x="616016" y="3822507"/>
            <a:ext cx="11194181" cy="2785073"/>
          </a:xfrm>
          <a:prstGeom prst="rect">
            <a:avLst/>
          </a:prstGeom>
        </p:spPr>
        <p:txBody>
          <a:bodyPr/>
          <a:lstStyle>
            <a:lvl1pPr marL="7938" indent="0" algn="l" defTabSz="914354" rtl="0" eaLnBrk="1" latinLnBrk="0" hangingPunct="1">
              <a:lnSpc>
                <a:spcPct val="15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cs typeface="Book Antiqua" panose="02040602050305030304" pitchFamily="18" charset="0"/>
              </a:rPr>
              <a:t>La transizione utilizzata è </a:t>
            </a:r>
            <a:r>
              <a:rPr lang="it-IT" sz="1600" i="1" dirty="0" err="1">
                <a:effectLst/>
                <a:cs typeface="Book Antiqua" panose="02040602050305030304" pitchFamily="18" charset="0"/>
              </a:rPr>
              <a:t>eth.estimate_gas</a:t>
            </a:r>
            <a:r>
              <a:rPr lang="it-IT" sz="1600" i="1" dirty="0">
                <a:effectLst/>
                <a:cs typeface="Book Antiqua" panose="02040602050305030304" pitchFamily="18" charset="0"/>
              </a:rPr>
              <a:t> </a:t>
            </a:r>
            <a:r>
              <a:rPr lang="it-IT" sz="1600" dirty="0">
                <a:effectLst/>
                <a:cs typeface="Book Antiqua" panose="02040602050305030304" pitchFamily="18" charset="0"/>
              </a:rPr>
              <a:t>che genera e restituisce una stima di quanto gas è necessario per consentire il completamento della transazione. La transazione non verrà aggiunta alla blockchain, ma restituisce comunque un </a:t>
            </a:r>
            <a:r>
              <a:rPr lang="it-IT" sz="1600" dirty="0" err="1">
                <a:effectLst/>
                <a:cs typeface="Book Antiqua" panose="02040602050305030304" pitchFamily="18" charset="0"/>
              </a:rPr>
              <a:t>hash</a:t>
            </a:r>
            <a:r>
              <a:rPr lang="it-IT" sz="1600" dirty="0">
                <a:effectLst/>
                <a:cs typeface="Book Antiqua" panose="02040602050305030304" pitchFamily="18" charset="0"/>
              </a:rPr>
              <a:t>.</a:t>
            </a:r>
            <a:endParaRPr lang="it-IT" sz="1600" dirty="0">
              <a:cs typeface="Book Antiqua" panose="02040602050305030304" pitchFamily="18" charset="0"/>
            </a:endParaRP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  <a:cs typeface="Book Antiqua" panose="02040602050305030304" pitchFamily="18" charset="0"/>
              </a:rPr>
              <a:t>Il gas è la quantità di </a:t>
            </a:r>
            <a:r>
              <a:rPr lang="it-IT" sz="1600" b="1" dirty="0">
                <a:effectLst/>
                <a:cs typeface="Book Antiqua" panose="02040602050305030304" pitchFamily="18" charset="0"/>
              </a:rPr>
              <a:t>calcolo</a:t>
            </a:r>
            <a:r>
              <a:rPr lang="it-IT" sz="1600" dirty="0">
                <a:effectLst/>
                <a:cs typeface="Book Antiqua" panose="02040602050305030304" pitchFamily="18" charset="0"/>
              </a:rPr>
              <a:t> necessaria per eseguire operazioni sulla rete </a:t>
            </a:r>
            <a:r>
              <a:rPr lang="it-IT" sz="1600" dirty="0" err="1">
                <a:effectLst/>
                <a:cs typeface="Book Antiqua" panose="02040602050305030304" pitchFamily="18" charset="0"/>
              </a:rPr>
              <a:t>Ethereum</a:t>
            </a:r>
            <a:r>
              <a:rPr lang="it-IT" sz="1600" dirty="0">
                <a:effectLst/>
                <a:cs typeface="Book Antiqua" panose="02040602050305030304" pitchFamily="18" charset="0"/>
              </a:rPr>
              <a:t>. Ogni operazione richiede una certa quantità di calcolo da parte dei nodi della rete. Il gas viene utilizzato per compensare i </a:t>
            </a:r>
            <a:r>
              <a:rPr lang="it-IT" sz="1600" dirty="0" err="1">
                <a:effectLst/>
                <a:cs typeface="Book Antiqua" panose="02040602050305030304" pitchFamily="18" charset="0"/>
              </a:rPr>
              <a:t>miner</a:t>
            </a:r>
            <a:r>
              <a:rPr lang="it-IT" sz="1600" dirty="0">
                <a:effectLst/>
                <a:cs typeface="Book Antiqua" panose="02040602050305030304" pitchFamily="18" charset="0"/>
              </a:rPr>
              <a:t> (o i validatori, in caso di </a:t>
            </a:r>
            <a:r>
              <a:rPr lang="it-IT" sz="1600" dirty="0" err="1">
                <a:effectLst/>
                <a:cs typeface="Book Antiqua" panose="02040602050305030304" pitchFamily="18" charset="0"/>
              </a:rPr>
              <a:t>Ethereum</a:t>
            </a:r>
            <a:r>
              <a:rPr lang="it-IT" sz="1600" dirty="0">
                <a:effectLst/>
                <a:cs typeface="Book Antiqua" panose="02040602050305030304" pitchFamily="18" charset="0"/>
              </a:rPr>
              <a:t> 2.0) che forniscono la potenza computazionale per eseguire queste operazioni.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endParaRPr lang="it-IT" sz="1600" dirty="0">
              <a:cs typeface="Book Antiqua" panose="02040602050305030304" pitchFamily="18" charset="0"/>
            </a:endParaRPr>
          </a:p>
          <a:p>
            <a:pPr marL="293688" indent="-285750">
              <a:buFont typeface="Arial" panose="020B0604020202020204" pitchFamily="34" charset="0"/>
              <a:buChar char="•"/>
            </a:pP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618090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5EA57-99DD-5FD6-50AD-D0C9E6EC7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3446644B-EF40-E16E-7C6B-4843A40364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3F339EC-3454-F139-78C3-AD689F4AF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9542414" cy="578690"/>
          </a:xfrm>
        </p:spPr>
        <p:txBody>
          <a:bodyPr/>
          <a:lstStyle/>
          <a:p>
            <a:r>
              <a:rPr lang="it-IT" dirty="0"/>
              <a:t>Blockchain – Transazioni (2)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C77083B-554F-FE94-1E06-A28DBB307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15" y="1419057"/>
            <a:ext cx="5385936" cy="505117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70F416F-C5DE-D309-363A-3C94FD0CC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60339"/>
            <a:ext cx="5859693" cy="9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35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17DA7-CDE1-62C0-C41E-6FA339CD8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357F08E-37AB-1B36-E25F-39D4DB152B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258C54D-DE58-F173-9B4A-36811DE71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9542414" cy="578690"/>
          </a:xfrm>
        </p:spPr>
        <p:txBody>
          <a:bodyPr/>
          <a:lstStyle/>
          <a:p>
            <a:r>
              <a:rPr lang="it-IT" dirty="0"/>
              <a:t>Front-end</a:t>
            </a:r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6EEBDC7F-C0F5-B5DD-D6D2-66410442C3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20836" y="2948577"/>
            <a:ext cx="5350327" cy="960845"/>
          </a:xfrm>
        </p:spPr>
        <p:txBody>
          <a:bodyPr/>
          <a:lstStyle/>
          <a:p>
            <a:r>
              <a:rPr lang="it-IT" sz="3600" dirty="0"/>
              <a:t>Vediamolo in azione!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3653860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ABC80FAA-9435-E04B-A7B3-D175AA5155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D7916F2-F149-6048-9C0C-A3C1EE95E3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60CD1E0-52F9-E149-A57F-714D455359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FBA6F7-C967-CF4D-AD7D-FC03901314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8EB8E93C-7698-414F-97DD-BFDA414291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55D5C45F-1F83-9949-83E6-E9AFC97601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D4EA38DD-12F7-FB4B-8A7D-28D03E1D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Conclusione</a:t>
            </a:r>
          </a:p>
        </p:txBody>
      </p:sp>
    </p:spTree>
    <p:extLst>
      <p:ext uri="{BB962C8B-B14F-4D97-AF65-F5344CB8AC3E}">
        <p14:creationId xmlns:p14="http://schemas.microsoft.com/office/powerpoint/2010/main" val="233228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E53BE-5EA5-0F11-569B-009C7E39D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53AF950-F4D5-61B5-434D-7C64D91B1C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4A0E69-9554-3D74-FF04-4B7D0D71BD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8" y="1536742"/>
            <a:ext cx="10981895" cy="4627575"/>
          </a:xfrm>
        </p:spPr>
        <p:txBody>
          <a:bodyPr/>
          <a:lstStyle/>
          <a:p>
            <a:r>
              <a:rPr lang="it-IT" dirty="0"/>
              <a:t>● Fornire un sito web fruibile sia da PC che smartphone, che oltre ad avere una homepage, una sezione di presentazione e una di contatto, avesse un’area dedicata a cui accedere solo tramite login (username e password)</a:t>
            </a:r>
          </a:p>
          <a:p>
            <a:r>
              <a:rPr lang="it-IT" dirty="0"/>
              <a:t>● Fornire una piattaforma per la condivisione selettiva e autenticata di shooting fotografici raggruppati in Work (questo concetto verrà esposto nelle prossime sezioni). </a:t>
            </a:r>
          </a:p>
          <a:p>
            <a:r>
              <a:rPr lang="it-IT" dirty="0"/>
              <a:t>● L’utenza standard, una volta registrata e loggata, potrà accedere in visualizzazione alla/e cartella/e in base alle autorizzazioni fornite dall’amministratore.</a:t>
            </a:r>
          </a:p>
          <a:p>
            <a:r>
              <a:rPr lang="it-IT" dirty="0"/>
              <a:t>● La visualizzazione della foto avviene tramite una galleria fotografica (una per ogni cartella o area di lavoro alla quale l’utente ha accesso) sfruttando le thumbnail in modo da rendere più veloce il caricamento della pagina, che al click verranno mostrate a tutto schermo.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5A44091-3E9D-EA6E-E55A-41A8315D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9" y="958052"/>
            <a:ext cx="2550655" cy="578690"/>
          </a:xfrm>
        </p:spPr>
        <p:txBody>
          <a:bodyPr/>
          <a:lstStyle/>
          <a:p>
            <a:r>
              <a:rPr lang="it-IT" dirty="0"/>
              <a:t>Obiettivi</a:t>
            </a:r>
          </a:p>
        </p:txBody>
      </p:sp>
    </p:spTree>
    <p:extLst>
      <p:ext uri="{BB962C8B-B14F-4D97-AF65-F5344CB8AC3E}">
        <p14:creationId xmlns:p14="http://schemas.microsoft.com/office/powerpoint/2010/main" val="159028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C377C-0BF4-1C2B-CFE0-A4FF3DED5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004AB57-C4AF-8CCC-D646-D6F2BD8B42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9DC8FF-82B4-7E81-11FA-67176BE11E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9" y="2076909"/>
            <a:ext cx="10981895" cy="2704182"/>
          </a:xfrm>
        </p:spPr>
        <p:txBody>
          <a:bodyPr/>
          <a:lstStyle/>
          <a:p>
            <a:r>
              <a:rPr lang="it-IT" b="1" dirty="0"/>
              <a:t>Vincoli: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Le foto vengono memorizzate su un NAS, e nel database sono salvati solo gli URL delle immagini.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Sono accettati solo formati fotografici standard (PNG, JPEG, JPG, BMP); non sono supportati i formati non </a:t>
            </a:r>
            <a:r>
              <a:rPr lang="it-IT" dirty="0" err="1"/>
              <a:t>renderizzati</a:t>
            </a:r>
            <a:r>
              <a:rPr lang="it-IT" dirty="0"/>
              <a:t> (NEF, CR2, ecc.).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508CFA5-C4DB-7E9E-345B-03D699984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9" y="958052"/>
            <a:ext cx="2550655" cy="578690"/>
          </a:xfrm>
        </p:spPr>
        <p:txBody>
          <a:bodyPr/>
          <a:lstStyle/>
          <a:p>
            <a:r>
              <a:rPr lang="it-IT" dirty="0"/>
              <a:t>Requisiti (1)</a:t>
            </a:r>
          </a:p>
        </p:txBody>
      </p:sp>
    </p:spTree>
    <p:extLst>
      <p:ext uri="{BB962C8B-B14F-4D97-AF65-F5344CB8AC3E}">
        <p14:creationId xmlns:p14="http://schemas.microsoft.com/office/powerpoint/2010/main" val="25684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42F99-5D60-BE99-511B-AF95D86D8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06B5EA88-FE92-D478-F3C9-19FD8BCB3A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A664CB-D765-AC15-F7AD-24CD71C8E8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5052" y="1949495"/>
            <a:ext cx="10981895" cy="3255975"/>
          </a:xfrm>
        </p:spPr>
        <p:txBody>
          <a:bodyPr/>
          <a:lstStyle/>
          <a:p>
            <a:r>
              <a:rPr lang="it-IT" b="1" dirty="0"/>
              <a:t>Requisiti</a:t>
            </a:r>
            <a:r>
              <a:rPr lang="it-IT" dirty="0"/>
              <a:t> </a:t>
            </a:r>
            <a:r>
              <a:rPr lang="it-IT" b="1" dirty="0"/>
              <a:t>non</a:t>
            </a:r>
            <a:r>
              <a:rPr lang="it-IT" dirty="0"/>
              <a:t> </a:t>
            </a:r>
            <a:r>
              <a:rPr lang="it-IT" b="1" dirty="0"/>
              <a:t>funzionali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L'architettura del sistema deve essere basata sul modello MVC.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Il back-end deve essere sviluppato utilizzando </a:t>
            </a:r>
            <a:r>
              <a:rPr lang="it-IT" dirty="0" err="1"/>
              <a:t>JakartaEE</a:t>
            </a:r>
            <a:r>
              <a:rPr lang="it-IT" dirty="0"/>
              <a:t> con il framework Spring.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Il front-end deve essere sviluppato utilizzando </a:t>
            </a:r>
            <a:r>
              <a:rPr lang="it-IT" dirty="0" err="1"/>
              <a:t>Vue</a:t>
            </a:r>
            <a:r>
              <a:rPr lang="it-IT" dirty="0"/>
              <a:t> JS e Bootstrap.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L'architettura deve garantire la portabilità del sistema.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Gestione del Copyright: il sistema deve garantire il rispetto del copyright delle immagini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BD0826C8-4648-4D45-7641-DFFB2143B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9" y="958052"/>
            <a:ext cx="2550655" cy="578690"/>
          </a:xfrm>
        </p:spPr>
        <p:txBody>
          <a:bodyPr/>
          <a:lstStyle/>
          <a:p>
            <a:r>
              <a:rPr lang="it-IT" dirty="0"/>
              <a:t>Requisiti (2)</a:t>
            </a:r>
          </a:p>
        </p:txBody>
      </p:sp>
    </p:spTree>
    <p:extLst>
      <p:ext uri="{BB962C8B-B14F-4D97-AF65-F5344CB8AC3E}">
        <p14:creationId xmlns:p14="http://schemas.microsoft.com/office/powerpoint/2010/main" val="703246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A4A32-F0A4-922E-6EB9-64DACFB77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F05D1BB0-AB79-F825-CE02-A560FB0BB5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37ACAF7-92A3-A627-4499-C6D7CB5EC3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5052" y="1578609"/>
            <a:ext cx="10981895" cy="4530133"/>
          </a:xfrm>
        </p:spPr>
        <p:txBody>
          <a:bodyPr/>
          <a:lstStyle/>
          <a:p>
            <a:r>
              <a:rPr lang="it-IT" b="1" dirty="0"/>
              <a:t>Requisiti</a:t>
            </a:r>
            <a:r>
              <a:rPr lang="it-IT" dirty="0"/>
              <a:t> </a:t>
            </a:r>
            <a:r>
              <a:rPr lang="it-IT" b="1" dirty="0"/>
              <a:t>funzionali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Due tipologie di utenti: Admin e User, con permessi differenziati.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Pannello di controllo per l’amministratore per gestire work, immagini, autorizzazioni e la sezione Shop.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Le immagini saranno catalogate in "work" e supportate in formati standard, con generazione automatica di miniature e watermark.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Gestione fine dei permessi di autorizzazione e accesso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dirty="0"/>
              <a:t>La sezione Shop permette agli utenti di acquistare immagini, con registrazione degli acquisti sulla blockchain.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86FDD79-23A7-A7EC-BFEE-91136C864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9" y="958052"/>
            <a:ext cx="2550655" cy="578690"/>
          </a:xfrm>
        </p:spPr>
        <p:txBody>
          <a:bodyPr/>
          <a:lstStyle/>
          <a:p>
            <a:r>
              <a:rPr lang="it-IT" dirty="0"/>
              <a:t>Requisiti (3)</a:t>
            </a:r>
          </a:p>
        </p:txBody>
      </p:sp>
    </p:spTree>
    <p:extLst>
      <p:ext uri="{BB962C8B-B14F-4D97-AF65-F5344CB8AC3E}">
        <p14:creationId xmlns:p14="http://schemas.microsoft.com/office/powerpoint/2010/main" val="219059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17B40-DFF5-F035-1E31-5D25F72F5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2E268DF-08E0-E840-8E4E-609BE1212B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92D50F-BC80-60F4-AAB5-BF61D8751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68" y="1536742"/>
            <a:ext cx="10981895" cy="4879824"/>
          </a:xfrm>
        </p:spPr>
        <p:txBody>
          <a:bodyPr/>
          <a:lstStyle/>
          <a:p>
            <a:r>
              <a:rPr lang="it-IT" sz="1600" dirty="0"/>
              <a:t>A partire quindi da vincoli, requisiti non funzionali e requisiti funzionali sono state estrapolate le seguenti entità: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b="1" dirty="0" err="1"/>
              <a:t>UserWork</a:t>
            </a:r>
            <a:r>
              <a:rPr lang="it-IT" sz="1600" dirty="0"/>
              <a:t>: rappresenta un lavoro fotografico o meglio un contenitore logico per raggruppare più immagini legate a uno stesso progetto fotografico. 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b="1" dirty="0"/>
              <a:t>ImageProject</a:t>
            </a:r>
            <a:r>
              <a:rPr lang="it-IT" sz="1600" dirty="0"/>
              <a:t>: rappresenta ogni scatto fotografico all'interno di un progetto specifico (Work). Non può esistere senza un Work di riferimento.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b="1" dirty="0"/>
              <a:t>ShopableImage</a:t>
            </a:r>
            <a:r>
              <a:rPr lang="it-IT" sz="1600" dirty="0"/>
              <a:t>: rappresenta una specializzazione di un ImageProject arricchita da informazioni aggiuntive per essere venduta nello shop online.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b="1" dirty="0"/>
              <a:t>Cart</a:t>
            </a:r>
            <a:r>
              <a:rPr lang="it-IT" sz="1600" dirty="0"/>
              <a:t>: rappresenta il carrello dell’utente.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b="1" dirty="0" err="1"/>
              <a:t>SalesOrder</a:t>
            </a:r>
            <a:r>
              <a:rPr lang="it-IT" sz="1600" dirty="0"/>
              <a:t>: rappresenta un ordine di acquisto.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it-IT" sz="1600" b="1" dirty="0" err="1"/>
              <a:t>Role</a:t>
            </a:r>
            <a:r>
              <a:rPr lang="it-IT" sz="1600" dirty="0"/>
              <a:t>: rappresenta il ruolo di un utente (attualmente i ruoli presenti sono Admin e User).</a:t>
            </a:r>
          </a:p>
          <a:p>
            <a:endParaRPr lang="it-IT" sz="140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C515271-DDE8-CA08-2F8E-0CBBB98CA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5320131" cy="578690"/>
          </a:xfrm>
        </p:spPr>
        <p:txBody>
          <a:bodyPr/>
          <a:lstStyle/>
          <a:p>
            <a:r>
              <a:rPr lang="it-IT" dirty="0"/>
              <a:t>Analisi del Domain Model (1)</a:t>
            </a:r>
          </a:p>
        </p:txBody>
      </p:sp>
    </p:spTree>
    <p:extLst>
      <p:ext uri="{BB962C8B-B14F-4D97-AF65-F5344CB8AC3E}">
        <p14:creationId xmlns:p14="http://schemas.microsoft.com/office/powerpoint/2010/main" val="2130408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06709-D3C1-3552-1CC2-B802066F2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FD41C71-10A7-4BF1-ABB8-540EF6BF2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b="1" dirty="0"/>
              <a:t>MyPortfolio - </a:t>
            </a:r>
            <a:r>
              <a:rPr lang="it-IT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Implementazione di una piattaforma Backend + Frontend con architettura API RESTful – Andrea Neri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46275F9-8568-F830-6E6F-7F611AEF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68" y="958052"/>
            <a:ext cx="5320131" cy="578690"/>
          </a:xfrm>
        </p:spPr>
        <p:txBody>
          <a:bodyPr/>
          <a:lstStyle/>
          <a:p>
            <a:r>
              <a:rPr lang="it-IT" dirty="0"/>
              <a:t>Analisi del Domain Model (2)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520F211-1015-52AC-9316-08B966410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785" y="120015"/>
            <a:ext cx="5822515" cy="62961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9618EEA-2DA0-8E2B-0274-BAEA0D87C9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5052" y="1400312"/>
            <a:ext cx="4765846" cy="4913862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it-IT" sz="1600" dirty="0"/>
              <a:t>Ad un User possono essere associati uno o più </a:t>
            </a:r>
            <a:r>
              <a:rPr lang="it-IT" sz="1600" dirty="0" err="1"/>
              <a:t>Role</a:t>
            </a:r>
            <a:r>
              <a:rPr lang="it-IT" sz="1600" dirty="0"/>
              <a:t>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it-IT" sz="1600" dirty="0"/>
              <a:t>Un User ha una relazione di visibilità con Work (associazione 0..N).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it-IT" sz="1600" dirty="0"/>
              <a:t>Ogni Work contiene ImageProject (aggregazione 1..N).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it-IT" sz="1600" dirty="0"/>
              <a:t>Ogni User ha un Cart (associazione 1..1).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it-IT" sz="1600" dirty="0"/>
              <a:t>Cart contiene ShopableImage (associazione 1..N).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it-IT" sz="1600" dirty="0" err="1"/>
              <a:t>SalesOrder</a:t>
            </a:r>
            <a:r>
              <a:rPr lang="it-IT" sz="1600" dirty="0"/>
              <a:t> contiene ShopableImage (associazione 1..N).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600" dirty="0"/>
              <a:t>Un User può aver associato zero o più </a:t>
            </a:r>
            <a:r>
              <a:rPr lang="it-IT" sz="1600" dirty="0" err="1"/>
              <a:t>SalesOrder</a:t>
            </a:r>
            <a:r>
              <a:rPr lang="it-IT" sz="1600" dirty="0"/>
              <a:t> (associazione 0..N).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061995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UniFI">
  <a:themeElements>
    <a:clrScheme name="UNIFI">
      <a:dk1>
        <a:srgbClr val="000000"/>
      </a:dk1>
      <a:lt1>
        <a:srgbClr val="FFFFFF"/>
      </a:lt1>
      <a:dk2>
        <a:srgbClr val="004C7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4C7F"/>
      </a:hlink>
      <a:folHlink>
        <a:srgbClr val="004C7F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9938</TotalTime>
  <Words>2620</Words>
  <Application>Microsoft Office PowerPoint</Application>
  <PresentationFormat>Widescreen</PresentationFormat>
  <Paragraphs>227</Paragraphs>
  <Slides>34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42" baseType="lpstr">
      <vt:lpstr>Arial</vt:lpstr>
      <vt:lpstr>Book Antiqua</vt:lpstr>
      <vt:lpstr>Calibri</vt:lpstr>
      <vt:lpstr>Consolas</vt:lpstr>
      <vt:lpstr>Courier New</vt:lpstr>
      <vt:lpstr>Symbol</vt:lpstr>
      <vt:lpstr>Verdana</vt:lpstr>
      <vt:lpstr>Template UniFI</vt:lpstr>
      <vt:lpstr>MyPortfolio</vt:lpstr>
      <vt:lpstr>Indice</vt:lpstr>
      <vt:lpstr>Introduzione</vt:lpstr>
      <vt:lpstr>Obiettivi</vt:lpstr>
      <vt:lpstr>Requisiti (1)</vt:lpstr>
      <vt:lpstr>Requisiti (2)</vt:lpstr>
      <vt:lpstr>Requisiti (3)</vt:lpstr>
      <vt:lpstr>Analisi del Domain Model (1)</vt:lpstr>
      <vt:lpstr>Analisi del Domain Model (2)</vt:lpstr>
      <vt:lpstr>Struttura package back-end</vt:lpstr>
      <vt:lpstr>Implementazione back-end</vt:lpstr>
      <vt:lpstr>Implementazione back-end (Model 1)</vt:lpstr>
      <vt:lpstr>Implementazione back-end (Model 2)</vt:lpstr>
      <vt:lpstr>Implementazione back-end (Repository/DAO - 1)</vt:lpstr>
      <vt:lpstr>Implementazione back-end (Repository/DAO – 2)</vt:lpstr>
      <vt:lpstr>Implementazione back-end (Repository/DAO – 3)</vt:lpstr>
      <vt:lpstr>Implementazione back-end (Metodi CRUD inclusi)</vt:lpstr>
      <vt:lpstr>Implementazione back-end (Query Methods)</vt:lpstr>
      <vt:lpstr>Implementazione back-end (UserRepository)</vt:lpstr>
      <vt:lpstr>Implementazione back-end (DTO 1)</vt:lpstr>
      <vt:lpstr>Implementazione back-end (DTO 2)</vt:lpstr>
      <vt:lpstr>Implementazione back-end (Controller) 1</vt:lpstr>
      <vt:lpstr>Implementazione back-end (Controller) 2</vt:lpstr>
      <vt:lpstr>Implementazione back-end (API Security) 1</vt:lpstr>
      <vt:lpstr>Implementazione back-end (API Security) 2</vt:lpstr>
      <vt:lpstr>Implementazione back-end (Gestione copyright immagini)</vt:lpstr>
      <vt:lpstr>Implementazione back-end (Gestione autorizzazioni immagini)</vt:lpstr>
      <vt:lpstr>Implementazione back-end (visione d’insieme gestione immagini)</vt:lpstr>
      <vt:lpstr>Sezione Shop</vt:lpstr>
      <vt:lpstr>Sezione Shop – Piattaforma Infura</vt:lpstr>
      <vt:lpstr>Sezione Shop – Transazioni (1)</vt:lpstr>
      <vt:lpstr>Blockchain – Transazioni (2)</vt:lpstr>
      <vt:lpstr>Front-end</vt:lpstr>
      <vt:lpstr>Conclusione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PPT istituzionale Università di Firenze</dc:title>
  <dc:subject/>
  <dc:creator>Unità funzionale Prodotti e strumenti per la comunicazione istituzionale</dc:creator>
  <cp:keywords/>
  <dc:description/>
  <cp:lastModifiedBy>Andrea Neri</cp:lastModifiedBy>
  <cp:revision>54</cp:revision>
  <dcterms:created xsi:type="dcterms:W3CDTF">2020-11-12T10:34:42Z</dcterms:created>
  <dcterms:modified xsi:type="dcterms:W3CDTF">2024-12-09T17:31:29Z</dcterms:modified>
  <cp:category/>
</cp:coreProperties>
</file>