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81" d="100"/>
          <a:sy n="81" d="100"/>
        </p:scale>
        <p:origin x="55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26BB-60A3-C94E-A86C-76B520E8FC20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86F2-95B8-4F44-99F6-0D5B84848D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888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86F2-95B8-4F44-99F6-0D5B84848D5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7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78670-FCDB-7CDC-AFBD-47F98704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C577D-5107-3FAE-3A18-A49598CE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4D34947-23D5-C325-3B69-BD2986F6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551B84-42F3-183F-25B6-321FD9B4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593917-FA04-579A-9D43-81160BD0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672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4921-1A68-DE49-1127-7AA4FCE6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FD8FBE-D185-85A7-6A4A-1FD5A0E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12795F-AFAD-6F13-8F43-526822D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29EF42-7C13-35F4-79FF-CD7E0016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884D66-2484-4F87-1A29-948451E7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41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5A37D4-7AD8-8B54-D0F8-9E738ACED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B6DA4D0-C90C-4682-2D34-7D214D0F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D534E5-953D-8D7E-1C46-EBE38C3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DF9CA5-EB6B-52A4-CDFF-BD0DC8D5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532A57-C936-E1C9-EE8D-CF007D22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80BB-12CF-AEE8-A8EB-521FF906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2E7208-5C3A-BDA2-6B0E-20CA983E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3D4040-0A3A-D36A-91AB-CB91BBC9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1F1EF6-E5AF-D227-F97A-6E003365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846B7B-D7AC-E38C-581C-C26C503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6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61B6B-2204-3199-1E0D-6029A9C2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76CC6AF-20EF-DE0F-D57C-DE51D69F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D09953-0E69-0762-8C65-EE418055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ABDD4C-BF7C-BE8E-6566-BB11D67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473172-E66A-7E66-AB2D-B6F3B2A7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52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821A-22CA-4D05-A761-7FC17E5E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A4F5EF-10C9-92EE-2864-DD366CC0E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2596065-C140-37A4-C8B5-F10B1806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A51C9D-3044-31BA-3976-0B18A997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A1EEAE3-8A27-2B96-E6CD-8A5F3D97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0DCA632-2700-5724-FFE8-2C6DA51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23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CDBD0-9155-F130-063E-9B59C739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4795B10-5735-C1E5-1D17-8A7FD0F6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5D353E0-A277-78F9-307F-0591F78B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5D465AA-0C2F-B087-620D-4A05B1840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983C14-B967-23BD-072E-E5C7C46E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11C2F7F-08AE-67A5-4128-801148DD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9597866-8DC1-7F18-1004-EB8E9054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E8464C7-833C-8852-C777-5F9D8174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71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9B1FF-37D2-3D7B-7908-5959A1B8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D1C0ECA-6516-4630-3D80-94BB997E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BF4705-8A72-2634-5A89-6446E289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A4E488-12C9-84DB-245F-928DABDD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34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136FAA8-C0CB-A360-F04C-8119AA2C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BC34CB9-0153-52E4-85F7-ACE42C0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62F48B-8260-5504-6A5E-CDBDF4AB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02952-EC5B-FAC0-8333-DBF9C1C3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5DDBF9-C1C8-23D2-2F31-BB68A534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88F6CD-0181-1ED7-3168-A4E9117BA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F122B11-771B-BBFD-FF57-12FCD123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8E1ADD6-68A4-2DE8-BB0E-06732247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7535C82-5120-6A17-22FC-8CA25C37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3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FCC55-8F99-7316-B208-743719D7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4296CC1-11B4-5991-7EB7-C425F8318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BE1184E-2813-AC6D-3CEC-1D624268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C493D05-FBC1-AC0E-4BAA-5843B672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4AE5C1-1B08-C4F2-342D-1AA1DB7F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F10EC94-D3AA-6DFB-1BB8-90A156DD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2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FB6B3A2-855E-D9D1-7801-1A03417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55206A-022F-240E-CC0E-747295CE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8F7632-FD06-3B14-8097-E2562E15C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A517-B96C-6643-BCF7-7876C629CCBE}" type="datetimeFigureOut">
              <a:rPr lang="pt-PT" smtClean="0"/>
              <a:t>19/10/23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52F737-71CC-88A8-5F75-31D58D99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2B2A79-93C5-A75C-E26A-F0C6A495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C20D-813C-244C-ADFA-4436D8FD1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54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92B7F-DDA9-DB10-EB8E-14F1A401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5425"/>
            <a:ext cx="9144000" cy="1828308"/>
          </a:xfrm>
        </p:spPr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Understanding</a:t>
            </a:r>
            <a:r>
              <a:rPr lang="pt-PT" dirty="0">
                <a:latin typeface="Georgia" panose="02040502050405020303" pitchFamily="18" charset="0"/>
              </a:rPr>
              <a:t> MIDI: </a:t>
            </a:r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Language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Music</a:t>
            </a:r>
            <a:endParaRPr lang="pt-PT" dirty="0">
              <a:latin typeface="Georgia" panose="0204050205040502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D30B36-83FB-A544-D6EB-3BCE4D72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908"/>
            <a:ext cx="9144000" cy="507510"/>
          </a:xfrm>
        </p:spPr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Introduction</a:t>
            </a:r>
            <a:r>
              <a:rPr lang="pt-PT" dirty="0">
                <a:latin typeface="Georgia" panose="02040502050405020303" pitchFamily="18" charset="0"/>
              </a:rPr>
              <a:t> to MIDI </a:t>
            </a:r>
            <a:r>
              <a:rPr lang="pt-PT" dirty="0" err="1">
                <a:latin typeface="Georgia" panose="02040502050405020303" pitchFamily="18" charset="0"/>
              </a:rPr>
              <a:t>Technology</a:t>
            </a:r>
            <a:endParaRPr lang="pt-PT" dirty="0">
              <a:latin typeface="Georgia" panose="02040502050405020303" pitchFamily="18" charset="0"/>
            </a:endParaRPr>
          </a:p>
        </p:txBody>
      </p:sp>
      <p:pic>
        <p:nvPicPr>
          <p:cNvPr id="5" name="Imagem 4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B0127EBC-5BFD-21BF-5560-AA57E3DC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59B5E-672B-0BB1-9C53-D6F2B3B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Importance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MIDI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FCEBCA-53AF-9E02-C227-8DD1EF02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is</a:t>
            </a:r>
            <a:r>
              <a:rPr lang="pt-PT" dirty="0">
                <a:latin typeface="Georgia" panose="02040502050405020303" pitchFamily="18" charset="0"/>
              </a:rPr>
              <a:t> a </a:t>
            </a:r>
            <a:r>
              <a:rPr lang="pt-PT" dirty="0" err="1">
                <a:latin typeface="Georgia" panose="02040502050405020303" pitchFamily="18" charset="0"/>
              </a:rPr>
              <a:t>powerful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indispensable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tool</a:t>
            </a:r>
            <a:r>
              <a:rPr lang="pt-PT" dirty="0">
                <a:latin typeface="Georgia" panose="02040502050405020303" pitchFamily="18" charset="0"/>
              </a:rPr>
              <a:t> for </a:t>
            </a:r>
            <a:r>
              <a:rPr lang="pt-PT" dirty="0" err="1">
                <a:latin typeface="Georgia" panose="02040502050405020303" pitchFamily="18" charset="0"/>
              </a:rPr>
              <a:t>musicians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producers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Developed</a:t>
            </a:r>
            <a:r>
              <a:rPr lang="pt-PT" dirty="0">
                <a:latin typeface="Georgia" panose="02040502050405020303" pitchFamily="18" charset="0"/>
              </a:rPr>
              <a:t> in </a:t>
            </a:r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early</a:t>
            </a:r>
            <a:r>
              <a:rPr lang="pt-PT" dirty="0">
                <a:latin typeface="Georgia" panose="02040502050405020303" pitchFamily="18" charset="0"/>
              </a:rPr>
              <a:t> 1980s, </a:t>
            </a:r>
            <a:r>
              <a:rPr lang="pt-PT" dirty="0" err="1">
                <a:latin typeface="Georgia" panose="02040502050405020303" pitchFamily="18" charset="0"/>
              </a:rPr>
              <a:t>it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aimed</a:t>
            </a:r>
            <a:r>
              <a:rPr lang="pt-PT" dirty="0">
                <a:latin typeface="Georgia" panose="02040502050405020303" pitchFamily="18" charset="0"/>
              </a:rPr>
              <a:t> to </a:t>
            </a:r>
            <a:r>
              <a:rPr lang="pt-PT" dirty="0" err="1">
                <a:latin typeface="Georgia" panose="02040502050405020303" pitchFamily="18" charset="0"/>
              </a:rPr>
              <a:t>standardize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music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production</a:t>
            </a:r>
            <a:r>
              <a:rPr lang="pt-PT" dirty="0">
                <a:latin typeface="Georgia" panose="02040502050405020303" pitchFamily="18" charset="0"/>
              </a:rPr>
              <a:t> hardware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ensure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compatibility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with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various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devices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Despite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its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complexity</a:t>
            </a:r>
            <a:r>
              <a:rPr lang="pt-PT" dirty="0">
                <a:latin typeface="Georgia" panose="02040502050405020303" pitchFamily="18" charset="0"/>
              </a:rPr>
              <a:t>, MIDI </a:t>
            </a:r>
            <a:r>
              <a:rPr lang="pt-PT" dirty="0" err="1">
                <a:latin typeface="Georgia" panose="02040502050405020303" pitchFamily="18" charset="0"/>
              </a:rPr>
              <a:t>plays</a:t>
            </a:r>
            <a:r>
              <a:rPr lang="pt-PT" dirty="0">
                <a:latin typeface="Georgia" panose="02040502050405020303" pitchFamily="18" charset="0"/>
              </a:rPr>
              <a:t> a crucial role in </a:t>
            </a:r>
            <a:r>
              <a:rPr lang="pt-PT" dirty="0" err="1">
                <a:latin typeface="Georgia" panose="02040502050405020303" pitchFamily="18" charset="0"/>
              </a:rPr>
              <a:t>music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recording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editing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A758D62E-FF73-0EE4-F51C-BFC38034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D17C1038-C0F6-D4D1-E7F5-614E7BE7AA0C}"/>
              </a:ext>
            </a:extLst>
          </p:cNvPr>
          <p:cNvCxnSpPr>
            <a:cxnSpLocks/>
          </p:cNvCxnSpPr>
          <p:nvPr/>
        </p:nvCxnSpPr>
        <p:spPr>
          <a:xfrm>
            <a:off x="10595337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FAF38E0A-C1F4-B99D-D97E-1E14FCC600F6}"/>
              </a:ext>
            </a:extLst>
          </p:cNvPr>
          <p:cNvCxnSpPr>
            <a:cxnSpLocks/>
          </p:cNvCxnSpPr>
          <p:nvPr/>
        </p:nvCxnSpPr>
        <p:spPr>
          <a:xfrm>
            <a:off x="10878365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D004C1A7-5959-0FC9-BAE0-D918104C0A35}"/>
              </a:ext>
            </a:extLst>
          </p:cNvPr>
          <p:cNvCxnSpPr>
            <a:cxnSpLocks/>
          </p:cNvCxnSpPr>
          <p:nvPr/>
        </p:nvCxnSpPr>
        <p:spPr>
          <a:xfrm>
            <a:off x="11162483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A36105E-0789-DAF1-B355-5CE49B800898}"/>
              </a:ext>
            </a:extLst>
          </p:cNvPr>
          <p:cNvSpPr/>
          <p:nvPr/>
        </p:nvSpPr>
        <p:spPr>
          <a:xfrm>
            <a:off x="10665731" y="5833241"/>
            <a:ext cx="131013" cy="462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E3185A4-90A3-63B3-CCDF-16B9044838A3}"/>
              </a:ext>
            </a:extLst>
          </p:cNvPr>
          <p:cNvSpPr/>
          <p:nvPr/>
        </p:nvSpPr>
        <p:spPr>
          <a:xfrm>
            <a:off x="10597663" y="6140804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DC7CAAB-3C71-1E1A-D730-9F5AAD4CB157}"/>
              </a:ext>
            </a:extLst>
          </p:cNvPr>
          <p:cNvSpPr/>
          <p:nvPr/>
        </p:nvSpPr>
        <p:spPr>
          <a:xfrm>
            <a:off x="10778931" y="6138041"/>
            <a:ext cx="96645" cy="1576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293BF6F-BF46-F560-A2A4-42B39950E499}"/>
              </a:ext>
            </a:extLst>
          </p:cNvPr>
          <p:cNvSpPr/>
          <p:nvPr/>
        </p:nvSpPr>
        <p:spPr>
          <a:xfrm>
            <a:off x="10413121" y="5833241"/>
            <a:ext cx="931151" cy="46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A342E6E-BC2F-1FCD-7A51-B82895A1A616}"/>
              </a:ext>
            </a:extLst>
          </p:cNvPr>
          <p:cNvSpPr/>
          <p:nvPr/>
        </p:nvSpPr>
        <p:spPr>
          <a:xfrm>
            <a:off x="10507715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26B5BAE-C8EB-7CED-B279-F33AB5BA62BF}"/>
              </a:ext>
            </a:extLst>
          </p:cNvPr>
          <p:cNvSpPr/>
          <p:nvPr/>
        </p:nvSpPr>
        <p:spPr>
          <a:xfrm>
            <a:off x="10796749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2728A08-B5AC-973D-2A13-7D0046EEEC9C}"/>
              </a:ext>
            </a:extLst>
          </p:cNvPr>
          <p:cNvSpPr/>
          <p:nvPr/>
        </p:nvSpPr>
        <p:spPr>
          <a:xfrm>
            <a:off x="11085783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030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F1A35-A478-517F-ED17-C57392E9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Communication</a:t>
            </a:r>
            <a:endParaRPr lang="pt-PT" dirty="0">
              <a:latin typeface="Georgia" panose="02040502050405020303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62BD97-9A69-E763-5AF9-98F5CB5A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enables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communication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between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computers</a:t>
            </a:r>
            <a:r>
              <a:rPr lang="pt-PT" dirty="0">
                <a:latin typeface="Georgia" panose="02040502050405020303" pitchFamily="18" charset="0"/>
              </a:rPr>
              <a:t>, musical </a:t>
            </a:r>
            <a:r>
              <a:rPr lang="pt-PT" dirty="0" err="1">
                <a:latin typeface="Georgia" panose="02040502050405020303" pitchFamily="18" charset="0"/>
              </a:rPr>
              <a:t>instruments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other</a:t>
            </a:r>
            <a:r>
              <a:rPr lang="pt-PT" dirty="0">
                <a:latin typeface="Georgia" panose="02040502050405020303" pitchFamily="18" charset="0"/>
              </a:rPr>
              <a:t> hardware.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processes </a:t>
            </a:r>
            <a:r>
              <a:rPr lang="pt-PT" dirty="0" err="1">
                <a:latin typeface="Georgia" panose="02040502050405020303" pitchFamily="18" charset="0"/>
              </a:rPr>
              <a:t>binary</a:t>
            </a:r>
            <a:r>
              <a:rPr lang="pt-PT" dirty="0">
                <a:latin typeface="Georgia" panose="02040502050405020303" pitchFamily="18" charset="0"/>
              </a:rPr>
              <a:t> data </a:t>
            </a:r>
            <a:r>
              <a:rPr lang="pt-PT" dirty="0" err="1">
                <a:latin typeface="Georgia" panose="02040502050405020303" pitchFamily="18" charset="0"/>
              </a:rPr>
              <a:t>at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up</a:t>
            </a:r>
            <a:r>
              <a:rPr lang="pt-PT" dirty="0">
                <a:latin typeface="Georgia" panose="02040502050405020303" pitchFamily="18" charset="0"/>
              </a:rPr>
              <a:t> to 31,250 bits per </a:t>
            </a:r>
            <a:r>
              <a:rPr lang="pt-PT" dirty="0" err="1">
                <a:latin typeface="Georgia" panose="02040502050405020303" pitchFamily="18" charset="0"/>
              </a:rPr>
              <a:t>second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supports</a:t>
            </a:r>
            <a:r>
              <a:rPr lang="pt-PT" dirty="0">
                <a:latin typeface="Georgia" panose="02040502050405020303" pitchFamily="18" charset="0"/>
              </a:rPr>
              <a:t> 128 </a:t>
            </a:r>
            <a:r>
              <a:rPr lang="pt-PT" dirty="0" err="1">
                <a:latin typeface="Georgia" panose="02040502050405020303" pitchFamily="18" charset="0"/>
              </a:rPr>
              <a:t>different</a:t>
            </a:r>
            <a:r>
              <a:rPr lang="pt-PT" dirty="0">
                <a:latin typeface="Georgia" panose="02040502050405020303" pitchFamily="18" charset="0"/>
              </a:rPr>
              <a:t> musical notes.</a:t>
            </a:r>
          </a:p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ports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include</a:t>
            </a:r>
            <a:r>
              <a:rPr lang="pt-PT" dirty="0">
                <a:latin typeface="Georgia" panose="02040502050405020303" pitchFamily="18" charset="0"/>
              </a:rPr>
              <a:t> MIDI IN, MIDI OUT,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MIDI THRU.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IN </a:t>
            </a:r>
            <a:r>
              <a:rPr lang="pt-PT" dirty="0" err="1">
                <a:latin typeface="Georgia" panose="02040502050405020303" pitchFamily="18" charset="0"/>
              </a:rPr>
              <a:t>receives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external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signals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OUT </a:t>
            </a:r>
            <a:r>
              <a:rPr lang="pt-PT" dirty="0" err="1">
                <a:latin typeface="Georgia" panose="02040502050405020303" pitchFamily="18" charset="0"/>
              </a:rPr>
              <a:t>sends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signals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THRU </a:t>
            </a:r>
            <a:r>
              <a:rPr lang="pt-PT" dirty="0" err="1">
                <a:latin typeface="Georgia" panose="02040502050405020303" pitchFamily="18" charset="0"/>
              </a:rPr>
              <a:t>transfers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signals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from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one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external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element</a:t>
            </a:r>
            <a:r>
              <a:rPr lang="pt-PT" dirty="0">
                <a:latin typeface="Georgia" panose="02040502050405020303" pitchFamily="18" charset="0"/>
              </a:rPr>
              <a:t> to </a:t>
            </a:r>
            <a:r>
              <a:rPr lang="pt-PT" dirty="0" err="1">
                <a:latin typeface="Georgia" panose="02040502050405020303" pitchFamily="18" charset="0"/>
              </a:rPr>
              <a:t>another</a:t>
            </a:r>
            <a:r>
              <a:rPr lang="pt-PT" dirty="0">
                <a:latin typeface="Georgia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endParaRPr lang="pt-PT" dirty="0">
              <a:latin typeface="Georgia" panose="02040502050405020303" pitchFamily="18" charset="0"/>
            </a:endParaRPr>
          </a:p>
        </p:txBody>
      </p:sp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7C5FF02B-D349-3417-169E-ED2779B5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694C11D8-F2E4-8158-15AB-BC251B8A954F}"/>
              </a:ext>
            </a:extLst>
          </p:cNvPr>
          <p:cNvSpPr/>
          <p:nvPr/>
        </p:nvSpPr>
        <p:spPr>
          <a:xfrm>
            <a:off x="10507715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8DCEAC-B4D1-FEC5-083D-A6D37F3C7C3D}"/>
              </a:ext>
            </a:extLst>
          </p:cNvPr>
          <p:cNvSpPr/>
          <p:nvPr/>
        </p:nvSpPr>
        <p:spPr>
          <a:xfrm>
            <a:off x="10796749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1505AD-D170-9E9F-C162-847A48B0AC52}"/>
              </a:ext>
            </a:extLst>
          </p:cNvPr>
          <p:cNvSpPr/>
          <p:nvPr/>
        </p:nvSpPr>
        <p:spPr>
          <a:xfrm>
            <a:off x="11085783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FEAA358D-E3E6-8C49-1559-03A8FF0ECB6A}"/>
              </a:ext>
            </a:extLst>
          </p:cNvPr>
          <p:cNvCxnSpPr>
            <a:cxnSpLocks/>
          </p:cNvCxnSpPr>
          <p:nvPr/>
        </p:nvCxnSpPr>
        <p:spPr>
          <a:xfrm>
            <a:off x="10595337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A4F42B24-1BAC-5FC5-D0C1-405EA3468AEA}"/>
              </a:ext>
            </a:extLst>
          </p:cNvPr>
          <p:cNvCxnSpPr>
            <a:cxnSpLocks/>
          </p:cNvCxnSpPr>
          <p:nvPr/>
        </p:nvCxnSpPr>
        <p:spPr>
          <a:xfrm>
            <a:off x="10878365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66A11953-5F3F-B939-9A1F-278C702F6A7B}"/>
              </a:ext>
            </a:extLst>
          </p:cNvPr>
          <p:cNvCxnSpPr>
            <a:cxnSpLocks/>
          </p:cNvCxnSpPr>
          <p:nvPr/>
        </p:nvCxnSpPr>
        <p:spPr>
          <a:xfrm>
            <a:off x="11162483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B8BBD08-704B-064F-B813-93726697FA76}"/>
              </a:ext>
            </a:extLst>
          </p:cNvPr>
          <p:cNvSpPr/>
          <p:nvPr/>
        </p:nvSpPr>
        <p:spPr>
          <a:xfrm>
            <a:off x="10413121" y="5833241"/>
            <a:ext cx="931151" cy="46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BD6E2A0-047A-5AFF-799D-837305A19CDF}"/>
              </a:ext>
            </a:extLst>
          </p:cNvPr>
          <p:cNvSpPr/>
          <p:nvPr/>
        </p:nvSpPr>
        <p:spPr>
          <a:xfrm>
            <a:off x="10956497" y="5833241"/>
            <a:ext cx="129282" cy="462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B6275E2-9C83-7C7D-B1CD-F90CE5AE430B}"/>
              </a:ext>
            </a:extLst>
          </p:cNvPr>
          <p:cNvSpPr/>
          <p:nvPr/>
        </p:nvSpPr>
        <p:spPr>
          <a:xfrm>
            <a:off x="10875576" y="6145155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799AA9D-2DE8-4040-7362-8DBD98DD0608}"/>
              </a:ext>
            </a:extLst>
          </p:cNvPr>
          <p:cNvSpPr/>
          <p:nvPr/>
        </p:nvSpPr>
        <p:spPr>
          <a:xfrm>
            <a:off x="11068583" y="6145155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04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1AFA5-3417-8DE9-685F-D26084B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Georgia" panose="02040502050405020303" pitchFamily="18" charset="0"/>
              </a:rPr>
              <a:t>Applications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MIDI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513710-04A4-3BA1-FBE6-8F9DB6BE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Georgia" panose="02040502050405020303" pitchFamily="18" charset="0"/>
              </a:rPr>
              <a:t>MIDI </a:t>
            </a:r>
            <a:r>
              <a:rPr lang="pt-PT" dirty="0" err="1">
                <a:latin typeface="Georgia" panose="02040502050405020303" pitchFamily="18" charset="0"/>
              </a:rPr>
              <a:t>doesn't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produce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audio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but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operates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with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binary</a:t>
            </a:r>
            <a:r>
              <a:rPr lang="pt-PT" dirty="0">
                <a:latin typeface="Georgia" panose="02040502050405020303" pitchFamily="18" charset="0"/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It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allows</a:t>
            </a:r>
            <a:r>
              <a:rPr lang="pt-PT" dirty="0">
                <a:latin typeface="Georgia" panose="02040502050405020303" pitchFamily="18" charset="0"/>
              </a:rPr>
              <a:t> for </a:t>
            </a:r>
            <a:r>
              <a:rPr lang="pt-PT" dirty="0" err="1">
                <a:latin typeface="Georgia" panose="02040502050405020303" pitchFamily="18" charset="0"/>
              </a:rPr>
              <a:t>track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composition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editing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including</a:t>
            </a:r>
            <a:r>
              <a:rPr lang="pt-PT" dirty="0">
                <a:latin typeface="Georgia" panose="02040502050405020303" pitchFamily="18" charset="0"/>
              </a:rPr>
              <a:t> timbre, </a:t>
            </a:r>
            <a:r>
              <a:rPr lang="pt-PT" dirty="0" err="1">
                <a:latin typeface="Georgia" panose="02040502050405020303" pitchFamily="18" charset="0"/>
              </a:rPr>
              <a:t>intensity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pitch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velocity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adjustments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and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effects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like</a:t>
            </a:r>
            <a:r>
              <a:rPr lang="pt-PT" dirty="0">
                <a:latin typeface="Georgia" panose="02040502050405020303" pitchFamily="18" charset="0"/>
              </a:rPr>
              <a:t> vibrato.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MIDI's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development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facilitates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interconnectivity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between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various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studio</a:t>
            </a:r>
            <a:r>
              <a:rPr lang="pt-PT" dirty="0">
                <a:latin typeface="Georgia" panose="02040502050405020303" pitchFamily="18" charset="0"/>
              </a:rPr>
              <a:t> hardware.</a:t>
            </a:r>
          </a:p>
          <a:p>
            <a:pPr>
              <a:lnSpc>
                <a:spcPct val="150000"/>
              </a:lnSpc>
            </a:pPr>
            <a:r>
              <a:rPr lang="pt-PT" dirty="0" err="1">
                <a:latin typeface="Georgia" panose="02040502050405020303" pitchFamily="18" charset="0"/>
              </a:rPr>
              <a:t>While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initially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challenging</a:t>
            </a:r>
            <a:r>
              <a:rPr lang="pt-PT" dirty="0">
                <a:latin typeface="Georgia" panose="02040502050405020303" pitchFamily="18" charset="0"/>
              </a:rPr>
              <a:t>, </a:t>
            </a:r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benefits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of</a:t>
            </a:r>
            <a:r>
              <a:rPr lang="pt-PT" dirty="0">
                <a:latin typeface="Georgia" panose="02040502050405020303" pitchFamily="18" charset="0"/>
              </a:rPr>
              <a:t> MIDI </a:t>
            </a:r>
            <a:r>
              <a:rPr lang="pt-PT" dirty="0" err="1">
                <a:latin typeface="Georgia" panose="02040502050405020303" pitchFamily="18" charset="0"/>
              </a:rPr>
              <a:t>far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outweigh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the</a:t>
            </a:r>
            <a:r>
              <a:rPr lang="pt-PT" dirty="0">
                <a:latin typeface="Georgia" panose="02040502050405020303" pitchFamily="18" charset="0"/>
              </a:rPr>
              <a:t> </a:t>
            </a:r>
            <a:r>
              <a:rPr lang="pt-PT" dirty="0" err="1">
                <a:latin typeface="Georgia" panose="02040502050405020303" pitchFamily="18" charset="0"/>
              </a:rPr>
              <a:t>learning</a:t>
            </a:r>
            <a:r>
              <a:rPr lang="pt-PT" dirty="0">
                <a:latin typeface="Georgia" panose="02040502050405020303" pitchFamily="18" charset="0"/>
              </a:rPr>
              <a:t> curve.</a:t>
            </a:r>
          </a:p>
        </p:txBody>
      </p:sp>
      <p:pic>
        <p:nvPicPr>
          <p:cNvPr id="4" name="Imagem 3" descr="Uma imagem com Tipo de letra, Gráficos, preto, design&#10;&#10;Descrição gerada automaticamente">
            <a:extLst>
              <a:ext uri="{FF2B5EF4-FFF2-40B4-BE49-F238E27FC236}">
                <a16:creationId xmlns:a16="http://schemas.microsoft.com/office/drawing/2014/main" id="{4F96F5DB-A3A0-AC58-DFD7-E4AFD0F4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3" y="142880"/>
            <a:ext cx="2986087" cy="10359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19BE12B-70B1-DEE0-5EB4-A525A4324B65}"/>
              </a:ext>
            </a:extLst>
          </p:cNvPr>
          <p:cNvSpPr/>
          <p:nvPr/>
        </p:nvSpPr>
        <p:spPr>
          <a:xfrm>
            <a:off x="10507715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6507404-A8BB-977F-446A-61B27DEB4347}"/>
              </a:ext>
            </a:extLst>
          </p:cNvPr>
          <p:cNvSpPr/>
          <p:nvPr/>
        </p:nvSpPr>
        <p:spPr>
          <a:xfrm>
            <a:off x="10796749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50F3565-3661-C398-CC4C-0DAB39ED38A1}"/>
              </a:ext>
            </a:extLst>
          </p:cNvPr>
          <p:cNvSpPr/>
          <p:nvPr/>
        </p:nvSpPr>
        <p:spPr>
          <a:xfrm>
            <a:off x="11085783" y="5833241"/>
            <a:ext cx="157655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8C677BE-5AC6-7F7C-350A-DF561AC9C4E3}"/>
              </a:ext>
            </a:extLst>
          </p:cNvPr>
          <p:cNvCxnSpPr>
            <a:cxnSpLocks/>
          </p:cNvCxnSpPr>
          <p:nvPr/>
        </p:nvCxnSpPr>
        <p:spPr>
          <a:xfrm>
            <a:off x="10595337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A8D610A7-5C40-00D2-8190-C7E6BDAEF571}"/>
              </a:ext>
            </a:extLst>
          </p:cNvPr>
          <p:cNvCxnSpPr>
            <a:cxnSpLocks/>
          </p:cNvCxnSpPr>
          <p:nvPr/>
        </p:nvCxnSpPr>
        <p:spPr>
          <a:xfrm>
            <a:off x="10878365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7AF193E9-F594-7F99-1F64-2F6EE30858E0}"/>
              </a:ext>
            </a:extLst>
          </p:cNvPr>
          <p:cNvCxnSpPr>
            <a:cxnSpLocks/>
          </p:cNvCxnSpPr>
          <p:nvPr/>
        </p:nvCxnSpPr>
        <p:spPr>
          <a:xfrm>
            <a:off x="11162483" y="6145155"/>
            <a:ext cx="0" cy="150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78FB58F4-FCF2-61A3-CA5A-84297ACD4615}"/>
              </a:ext>
            </a:extLst>
          </p:cNvPr>
          <p:cNvSpPr/>
          <p:nvPr/>
        </p:nvSpPr>
        <p:spPr>
          <a:xfrm>
            <a:off x="11248549" y="5833241"/>
            <a:ext cx="96646" cy="46245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300130-143B-979C-8082-7C469798315C}"/>
              </a:ext>
            </a:extLst>
          </p:cNvPr>
          <p:cNvSpPr/>
          <p:nvPr/>
        </p:nvSpPr>
        <p:spPr>
          <a:xfrm>
            <a:off x="11157691" y="6145155"/>
            <a:ext cx="96645" cy="1505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4CC4126-0CDB-6383-A3CD-41012DDBC94E}"/>
              </a:ext>
            </a:extLst>
          </p:cNvPr>
          <p:cNvSpPr/>
          <p:nvPr/>
        </p:nvSpPr>
        <p:spPr>
          <a:xfrm>
            <a:off x="10413121" y="5833241"/>
            <a:ext cx="931151" cy="46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5442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190</Words>
  <Application>Microsoft Macintosh PowerPoint</Application>
  <PresentationFormat>Ecrã Panorâmico</PresentationFormat>
  <Paragraphs>19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Tema do Office</vt:lpstr>
      <vt:lpstr>Understanding MIDI: The Language of Music</vt:lpstr>
      <vt:lpstr>The Importance of MIDI</vt:lpstr>
      <vt:lpstr>MIDI Communication</vt:lpstr>
      <vt:lpstr>Applications of MIDI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MIDI: The Language of Music</dc:title>
  <dc:creator> </dc:creator>
  <cp:lastModifiedBy> </cp:lastModifiedBy>
  <cp:revision>2</cp:revision>
  <dcterms:created xsi:type="dcterms:W3CDTF">2023-10-19T12:19:58Z</dcterms:created>
  <dcterms:modified xsi:type="dcterms:W3CDTF">2023-10-19T18:07:14Z</dcterms:modified>
</cp:coreProperties>
</file>