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  <p:sldMasterId id="2147483712" r:id="rId3"/>
    <p:sldMasterId id="2147483725" r:id="rId4"/>
    <p:sldMasterId id="2147483737" r:id="rId5"/>
  </p:sldMasterIdLst>
  <p:sldIdLst>
    <p:sldId id="256" r:id="rId6"/>
    <p:sldId id="257" r:id="rId7"/>
    <p:sldId id="273" r:id="rId8"/>
    <p:sldId id="261" r:id="rId9"/>
    <p:sldId id="259" r:id="rId10"/>
    <p:sldId id="262" r:id="rId11"/>
    <p:sldId id="263" r:id="rId12"/>
    <p:sldId id="264" r:id="rId13"/>
    <p:sldId id="274" r:id="rId14"/>
    <p:sldId id="284" r:id="rId15"/>
    <p:sldId id="260" r:id="rId16"/>
    <p:sldId id="278" r:id="rId17"/>
    <p:sldId id="265" r:id="rId18"/>
    <p:sldId id="266" r:id="rId19"/>
    <p:sldId id="282" r:id="rId20"/>
    <p:sldId id="285" r:id="rId21"/>
    <p:sldId id="286" r:id="rId22"/>
    <p:sldId id="267" r:id="rId23"/>
    <p:sldId id="279" r:id="rId24"/>
    <p:sldId id="280" r:id="rId25"/>
    <p:sldId id="268" r:id="rId26"/>
    <p:sldId id="269" r:id="rId27"/>
    <p:sldId id="270" r:id="rId28"/>
    <p:sldId id="281" r:id="rId29"/>
    <p:sldId id="272" r:id="rId30"/>
    <p:sldId id="275" r:id="rId31"/>
    <p:sldId id="283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B10A8505-9D7D-4193-9433-713A6B2F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494"/>
            <a:ext cx="12198212" cy="6861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DDCDB-7380-4E65-8B5D-8C509F75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4" y="1727274"/>
            <a:ext cx="6503253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FA4D-CEC6-427E-A169-869F8047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9" y="4133485"/>
            <a:ext cx="56426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B853-200B-41C4-B489-30AE450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0947-B9E4-43B9-8598-A6484EE9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4794-6B4B-4162-88C3-FA9C7AA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1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D471-48D5-4E41-A391-7ACA233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9A7FB-F0E4-4514-A281-79F547B4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F6ED-2DB7-4326-A3B4-FDFF39F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4129-A793-46D5-B9AE-210B08A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AE5C-D9BA-43F5-ADE7-E073093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10ECD-9769-4F7C-9223-4694D10C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83481-B87C-47F3-AB5D-3316D3F5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C11-30D1-45F6-A7B8-4CAE0300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C514-F40A-46CD-9F85-86124F2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B499-536F-44DE-9F8A-6A6DE4F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1960"/>
            <a:ext cx="121920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401"/>
            <a:ext cx="10515600" cy="4246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6835"/>
            <a:ext cx="8804787" cy="365125"/>
          </a:xfrm>
        </p:spPr>
        <p:txBody>
          <a:bodyPr lIns="324000" tIns="324000" rIns="324000" bIns="324000" anchor="ctr">
            <a:noAutofit/>
          </a:bodyPr>
          <a:lstStyle>
            <a:lvl1pPr marL="0" indent="0">
              <a:buNone/>
              <a:defRPr sz="2000" cap="all" baseline="0"/>
            </a:lvl1pPr>
          </a:lstStyle>
          <a:p>
            <a:pPr lvl="0"/>
            <a:r>
              <a:rPr lang="en-US" dirty="0"/>
              <a:t>Correct Grammar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65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974" y="3191455"/>
            <a:ext cx="9144000" cy="115284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0" y="1114977"/>
            <a:ext cx="12192000" cy="18004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wrap="square" lIns="288000" tIns="288000" rIns="288000" bIns="28800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cap="all" dirty="0">
                <a:ln>
                  <a:solidFill>
                    <a:schemeClr val="bg1"/>
                  </a:solidFill>
                </a:ln>
              </a:rPr>
              <a:t>SAMPLE</a:t>
            </a:r>
            <a:r>
              <a:rPr lang="en-GB" cap="all" baseline="0" dirty="0">
                <a:ln>
                  <a:solidFill>
                    <a:schemeClr val="bg1"/>
                  </a:solidFill>
                </a:ln>
              </a:rPr>
              <a:t> THEMES AND DESIGNS FOR </a:t>
            </a:r>
          </a:p>
          <a:p>
            <a:r>
              <a:rPr lang="en-GB" cap="all" baseline="0" dirty="0">
                <a:ln>
                  <a:solidFill>
                    <a:srgbClr val="4870B1"/>
                  </a:solidFill>
                </a:ln>
                <a:solidFill>
                  <a:srgbClr val="4870B1"/>
                </a:solidFill>
              </a:rPr>
              <a:t>ELASTACLOUD</a:t>
            </a:r>
            <a:r>
              <a:rPr lang="en-GB" cap="all" baseline="0" dirty="0">
                <a:ln>
                  <a:solidFill>
                    <a:srgbClr val="4870B1"/>
                  </a:solidFill>
                </a:ln>
              </a:rPr>
              <a:t> </a:t>
            </a:r>
            <a:r>
              <a:rPr lang="en-GB" cap="all" baseline="0" dirty="0">
                <a:ln>
                  <a:solidFill>
                    <a:schemeClr val="bg1"/>
                  </a:solidFill>
                </a:ln>
              </a:rPr>
              <a:t>PRESENTATIONS</a:t>
            </a:r>
            <a:endParaRPr lang="en-GB" cap="al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35974" y="636822"/>
            <a:ext cx="4895850" cy="376237"/>
          </a:xfrm>
        </p:spPr>
        <p:txBody>
          <a:bodyPr anchor="ctr">
            <a:noAutofit/>
          </a:bodyPr>
          <a:lstStyle>
            <a:lvl1pPr marL="0" indent="0">
              <a:buNone/>
              <a:defRPr sz="2000" cap="all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91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1960"/>
            <a:ext cx="121920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401"/>
            <a:ext cx="10515600" cy="4246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6835"/>
            <a:ext cx="8804787" cy="365125"/>
          </a:xfrm>
        </p:spPr>
        <p:txBody>
          <a:bodyPr lIns="324000" tIns="324000" rIns="324000" bIns="324000" anchor="ctr">
            <a:noAutofit/>
          </a:bodyPr>
          <a:lstStyle>
            <a:lvl1pPr marL="0" indent="0">
              <a:buNone/>
              <a:defRPr sz="2000" cap="all" baseline="0"/>
            </a:lvl1pPr>
          </a:lstStyle>
          <a:p>
            <a:pPr lvl="0"/>
            <a:r>
              <a:rPr lang="en-US" dirty="0"/>
              <a:t>Correct Grammar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13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 lIns="90000" anchor="ctr"/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3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46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46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19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3F7-3F6F-4E12-BE0D-59E24C6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E0FB-472C-43EC-AA84-DE115CDA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8D74-1B2B-4C15-BAF9-1BEA33B8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BCE4-A0A1-4D44-B2DD-AFA51CAF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D68A-2790-4FB3-AD72-4C7EE5D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22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7424"/>
            <a:ext cx="4772025" cy="1069975"/>
          </a:xfrm>
        </p:spPr>
        <p:txBody>
          <a:bodyPr lIns="90000"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tIns="288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83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7424"/>
            <a:ext cx="4772025" cy="1069975"/>
          </a:xfrm>
        </p:spPr>
        <p:txBody>
          <a:bodyPr lIns="90000"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35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41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54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2519" y="3680409"/>
            <a:ext cx="11459115" cy="1015663"/>
          </a:xfrm>
        </p:spPr>
        <p:txBody>
          <a:bodyPr/>
          <a:lstStyle>
            <a:lvl1pPr marL="0" indent="0">
              <a:buNone/>
              <a:defRPr sz="6000" baseline="0">
                <a:solidFill>
                  <a:srgbClr val="1574B8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36145" indent="0" algn="l">
              <a:buFontTx/>
              <a:buNone/>
              <a:defRPr sz="3600">
                <a:solidFill>
                  <a:schemeClr val="bg2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session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519" y="5192562"/>
            <a:ext cx="11459115" cy="572464"/>
          </a:xfrm>
        </p:spPr>
        <p:txBody>
          <a:bodyPr/>
          <a:lstStyle>
            <a:lvl1pPr marL="0" indent="0">
              <a:buNone/>
              <a:defRPr sz="2800" i="1">
                <a:solidFill>
                  <a:schemeClr val="bg2"/>
                </a:solidFill>
                <a:latin typeface="+mn-lt"/>
              </a:defRPr>
            </a:lvl1pPr>
            <a:lvl2pPr marL="336145" indent="0" algn="l">
              <a:buFontTx/>
              <a:buNone/>
              <a:defRPr sz="3600">
                <a:solidFill>
                  <a:schemeClr val="bg2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92519" y="5768663"/>
            <a:ext cx="11459113" cy="461665"/>
          </a:xfrm>
        </p:spPr>
        <p:txBody>
          <a:bodyPr/>
          <a:lstStyle>
            <a:lvl1pPr marL="0" indent="0">
              <a:buNone/>
              <a:defRPr sz="2000" i="0" baseline="0">
                <a:solidFill>
                  <a:schemeClr val="bg2"/>
                </a:solidFill>
              </a:defRPr>
            </a:lvl1pPr>
            <a:lvl2pPr marL="336145" indent="0" algn="l">
              <a:buFontTx/>
              <a:buNone/>
              <a:defRPr sz="3600">
                <a:solidFill>
                  <a:schemeClr val="bg2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contact information (Twitter, Blog, Email, etc.)</a:t>
            </a:r>
          </a:p>
        </p:txBody>
      </p:sp>
    </p:spTree>
    <p:extLst>
      <p:ext uri="{BB962C8B-B14F-4D97-AF65-F5344CB8AC3E}">
        <p14:creationId xmlns:p14="http://schemas.microsoft.com/office/powerpoint/2010/main" val="25342286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90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33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4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r="12430" b="959"/>
          <a:stretch/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6057900" cy="6858000"/>
          </a:xfrm>
          <a:prstGeom prst="rect">
            <a:avLst/>
          </a:prstGeom>
          <a:solidFill>
            <a:srgbClr val="04294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834708"/>
            <a:ext cx="505968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617278"/>
            <a:ext cx="512064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5867401"/>
            <a:ext cx="121920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Elastabytes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29" y="5916172"/>
            <a:ext cx="4878371" cy="89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28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CED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514544"/>
            <a:ext cx="10515600" cy="1325563"/>
          </a:xfrm>
        </p:spPr>
        <p:txBody>
          <a:bodyPr/>
          <a:lstStyle>
            <a:lvl1pPr>
              <a:defRPr>
                <a:solidFill>
                  <a:srgbClr val="04294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5387"/>
            <a:ext cx="10515600" cy="3679722"/>
          </a:xfrm>
        </p:spPr>
        <p:txBody>
          <a:bodyPr/>
          <a:lstStyle>
            <a:lvl1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074" y="6150751"/>
            <a:ext cx="3132038" cy="6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7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4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56323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90906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867401"/>
            <a:ext cx="12192000" cy="99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Elastabyt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29" y="5916172"/>
            <a:ext cx="4878371" cy="89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2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501B-C44B-4A1E-BE64-51595872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3380-972F-47DE-8CED-9711B6A2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EA61-5B3A-4ED7-98A1-A21A1F1F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B0EE-005A-47D2-AC04-0EA01D58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601D-DFC0-4F7B-B6B3-4B36914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03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CED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294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35438"/>
          </a:xfrm>
        </p:spPr>
        <p:txBody>
          <a:bodyPr/>
          <a:lstStyle>
            <a:lvl1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35438"/>
          </a:xfrm>
        </p:spPr>
        <p:txBody>
          <a:bodyPr/>
          <a:lstStyle>
            <a:lvl1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429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074" y="6150751"/>
            <a:ext cx="3132038" cy="6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18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122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122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97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105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67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7251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024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3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595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59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97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1960"/>
            <a:ext cx="121920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401"/>
            <a:ext cx="10515600" cy="4246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6835"/>
            <a:ext cx="8804787" cy="365125"/>
          </a:xfrm>
        </p:spPr>
        <p:txBody>
          <a:bodyPr lIns="324000" tIns="324000" rIns="324000" bIns="324000" anchor="ctr">
            <a:noAutofit/>
          </a:bodyPr>
          <a:lstStyle>
            <a:lvl1pPr marL="0" indent="0">
              <a:buNone/>
              <a:defRPr sz="2000" cap="all" baseline="0"/>
            </a:lvl1pPr>
          </a:lstStyle>
          <a:p>
            <a:pPr lvl="0"/>
            <a:r>
              <a:rPr lang="en-US" dirty="0"/>
              <a:t>Correct Grammar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897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C288-1C5A-4407-A09C-D112C8A29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DC967-B90C-4BCD-8274-70E840C18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F3ED-355B-4A14-ABBE-4BFD2C0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C71C-16DE-48BA-8C89-2B7B11B7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B43C-1DDC-4FF9-803C-8A73A165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6730-DE59-4397-924B-E62A8A0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B89D-F6FD-4E70-ABFC-F0C45B00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338-35F3-46B4-80AA-BA8AA2FE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E431-AF6E-4336-B624-D198284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9282-7E2D-4DF6-A675-B540DECB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211D-11D3-4B61-9AC3-9A3EB5A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8730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9E7E-EE45-49A6-8822-890AEE49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8667-1301-4B46-A47E-DBAAC304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51E6-0B03-4CA6-A6C1-5F402BB6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771A-376B-476A-AABD-F90223DF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7564-BF88-418A-8014-8E5A50F5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17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B7A2-52CC-49C1-91E1-D5EFA596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C44D2-1BB5-4421-8F3C-1A6B1083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D4C2-C503-4CD7-84E8-ACFC8E91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359E-3DF9-468D-9C62-11F08B1B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E3B7-5F68-4B56-9ECC-3DB494BA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199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574-5434-4816-9D76-78CC3F2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325D-C63C-40D2-A3C7-5522DD22E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FBC80-1527-4BDA-A52C-E17094D04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90C16-CF10-42A2-8F04-AC2D016B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A81A-2FFA-44BC-89A7-7A629AB3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04DF-D5AD-438E-B603-5F68BE8A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414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AD02-5092-4B7C-93B8-0278E630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E97A-D444-4EF8-B9EE-E08215E9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D28B4-B7A8-4CEA-97AF-9750BB4F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305F2-BAF0-49B6-8CB4-AC0E131D8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9137F-8A1A-49C9-B356-3437E2BD5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B89F0-510C-4A25-AB12-1B31A856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D0914-EDAA-4624-9B4E-5B8879EE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1B625-D7F3-4B52-8B6B-023D0A12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909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C564-88F7-4131-9E01-CC651AD2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FD90D-69D7-47F3-9CC4-A35BAA9D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016B-A222-4298-86C6-C2AA368E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70CF1-873E-4AA8-81F2-C5D591E6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13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C3446-A19D-4924-91A2-A560DCE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83B9A-9EC4-435C-85A7-EA1BA991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009A9-8CCB-4228-8262-24B6D19B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545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BD50-AEB2-4F12-A2D9-3801AA47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FF6D-64E1-45B9-99F2-B3651901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61B59-9917-4935-89AC-5D136AF1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0EED1-0D19-4B5A-99E2-7C07DF0E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E969-2F41-4D12-A03E-BB15D4D1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DCD7-41AD-4C12-A044-68A01B59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610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77B2-1AFB-4938-851B-ECE75186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8EF22-C151-457B-801E-0127A72B5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D48B0-21C5-4404-8DA6-4FBDEB14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06A9-524E-4859-AD3B-F967BD7E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0185-E623-4C9D-9FCF-66CF65D9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A9025-7472-4D25-8D7C-039BBDC6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09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E402-2938-465E-92F7-7698F79F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F33BF-23E3-41CF-B310-EDBEB4B6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4920-C53C-49AF-B41F-048CD75D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5B89-9549-487E-889E-FF2E88E7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C38D-E504-4AB5-A6BA-53F20D31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025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0FDCD-CC37-4038-92D7-6F0396394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F909-B329-4FAC-9AF2-8CE9072F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B8AD-32C9-4895-909B-281B890A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F9D9-F101-4A0C-A75C-7D2FA206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58D5-2FB1-4F45-9D4E-90F5981F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C33A-9D66-444C-9A10-AA65193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959B-79C3-47F7-8598-6CA54DA4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03DF-A72E-4D75-9E81-B569C638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5613-50CD-4B15-8728-217BB2B1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79959-CB05-4619-B58D-B05D69A4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4C976-589C-4F22-9E1A-D865602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97F4B-E54A-46A7-B9D4-5507679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148C-E641-4922-BA5C-F5D2D3B1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103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D94C-06AA-409B-B1A5-25612DFA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39460-6C7A-450B-AC89-16ECBB7CE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96BA-CD26-4C16-9BAC-B866445B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649F-2B32-425D-96A8-4BBADA2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4318-714F-4E08-9294-315AA7D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249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53FF-F244-40B1-9879-22F32898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4B37-351A-4137-9CF7-5C112F16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7ECE-91B7-49C1-9019-1BDB991B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9F20-3E96-4640-A891-4FF2AFD9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AD3D-6435-4D08-9727-C23FFCAF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87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864F-C104-491D-8729-07C75A09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E407-2E9C-452D-B84C-C16552B9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C4A9-118B-4444-AA64-E3328F4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26439-0E04-46CF-AFE9-B3BED665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76B0-22F7-4531-A006-65693653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3257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E6EC-5541-4F83-9CDC-D3FEA078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6DB9-CED2-490E-8160-034648EEE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8394-4F55-4531-9B47-47CBE343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E99C-A084-44EB-8268-ED915CBA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DA37F-3AFF-412E-8B57-39B5199F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01734-4871-4961-976C-20D6F3C6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5798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8EF7-2362-4756-8B11-2E9E9B43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B72D-8EE1-46B1-B9C6-CC003F2B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F8310-634A-4310-93A4-500BA725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87361-39A5-42DB-8B85-5A446914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FC3F1-3CC3-45F8-BAF6-A3A5FAA7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E989-9A54-4E33-8E49-3C9B3BA1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3930A-156E-427B-AD89-F280A5CB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6F48F-6BCE-4666-9A7B-6041221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256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552-F835-478A-A86E-325D3A83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E9668-78DE-4511-9001-CB8C3666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DEFF4-10B4-482F-B204-87487412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AFD5-F829-4DC2-9457-3A5F153E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0330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44575-75D8-4309-B966-9C6B9D34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E4EE-A59B-4E7C-8E71-01B1B2DD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BE4C-1196-4DA3-9D8C-A0A5521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3210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4407-F4E9-45BF-998C-FCFCDD28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8F6E-A701-4AE6-8E39-109A481B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26A7-158E-485F-BFD2-4BD97942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B92D8-24D7-44A1-8F4F-C53D7A63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6D52-53FF-45F6-BA06-C9AECAC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A7517-90D9-4062-8844-CCD124C2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045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4499-5D70-4BEB-9209-91824247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11709-500E-4F88-BE94-AAD6747E6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72FD3-C4D0-4FFD-BD92-90FCF425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BA1B-0598-4BCE-AF9A-4F0B9F6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BD48-71A6-4BDA-A4EF-674E39FC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B7A4-A1A3-4B3B-A7BA-597B8B5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278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7B02-7185-41E4-98AF-4681E68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970C0-B208-4564-8E73-8C287A10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F770-6C2E-4949-B872-5A214157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E383-7525-4946-BA97-3805DD3B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912F-1142-457C-9E84-C25DA6F6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BCD0-3BAE-46BA-A082-E04718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49DB6-B292-4128-89D8-A17D8675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E35C-D5B8-4B5A-B034-45D71453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C3B75-5F46-4716-8947-E24E38AC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509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702A3-CE03-4B93-A9DE-245391E4B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B8C72-F9A1-46EB-A5C6-CA2B8C2E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C294-7529-4920-82F7-511F502D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D111-02CE-43D3-B139-87E36C67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C239-956B-4CC6-A743-A3309230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11EAA-1760-4E12-B320-B8CE36B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98DCE-0C3D-4E2E-87BA-52C6F9C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686B-DDD4-4098-9466-125C7C4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68A1-90AC-4E8D-82F5-293C36A7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0AEF-5AF7-4A86-A25C-CCEB9B8D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529E-C310-4670-8E1D-74449635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EDA3-6F76-4D84-96E5-9AF6D80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A858-2B45-4A52-A16E-E695F21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9178-F728-4ABF-A5E9-04583402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474-FC45-4F2E-9C1E-6A6E827A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7673B-4900-41C9-8DA0-31EB902B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07AC-324E-47CC-9AA3-1BD6680C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1D98-A0AE-438C-B5A5-B4758002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266A-C8AF-4687-9F08-35F30C67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B869-701C-4694-8E95-380A21D9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3E8EEA-888E-473D-8FCC-A4FCD1160CF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6734"/>
            <a:ext cx="7219784" cy="70647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AA7AE2-B949-4A25-A974-427BA3941C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EAD90-85AE-46D2-A159-DD3215A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6ECC-5C5C-4B8B-8BF9-A6C6BCA7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202D-FAB6-46FF-858F-29D4E54B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CD95-216A-4B65-AF1F-A60777B1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8BB0-FFDB-4BA6-8D01-D52863FB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469A2-2308-4928-9396-43F40B36668F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667" y="5549060"/>
            <a:ext cx="2389942" cy="1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844548"/>
            <a:ext cx="12192000" cy="1325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324000" tIns="324000" rIns="288000" bIns="3240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49499"/>
            <a:ext cx="10515600" cy="382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3115-6770-45EE-BD5C-4E16B68B79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D2D7-A66A-472F-836A-CD0D386DD81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42" y="5036058"/>
            <a:ext cx="3352558" cy="1761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 flipV="1">
            <a:off x="-3083388" y="2967602"/>
            <a:ext cx="5036230" cy="3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ln>
            <a:solidFill>
              <a:schemeClr val="bg1"/>
            </a:solidFill>
          </a:ln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D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9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7074" y="6150751"/>
            <a:ext cx="3132038" cy="6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0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294B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429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429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429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29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29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802FF-72FE-4764-9417-33C9BFD9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9890A-6325-47FD-83A9-26F118A2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76CE-B459-4EBE-BC3A-6BCC4D5B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282E-91E6-44F8-A66E-D9BC422BD3B2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F0A6-2F31-4136-818A-D89AF1D2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C4A0-FECD-414A-9B2D-7FD80028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A48F-F48A-4061-A18E-D1B78E51D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9250E-E0C4-4024-9DA5-7CE46289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6E91A-578F-41AD-B811-835730CAB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AF42-E0AC-409F-B2D6-A78EE9C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5DDF-54FD-42F1-9E5F-E8DB3EAC8B3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3AD5-35DB-455E-9FAC-734271525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43506-9E81-4427-878F-6ED21804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552B-7D95-4B6E-A6CD-0CF3E18C7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tathya/imdb-review-datase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879-1076-4372-8D1D-1EF3F2B6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1" y="2680410"/>
            <a:ext cx="7402577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Productionising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282EE-F311-4F86-AC03-97CE3A86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9" y="5068010"/>
            <a:ext cx="5642642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Andrew Booth</a:t>
            </a:r>
          </a:p>
          <a:p>
            <a:r>
              <a:rPr lang="en-GB" dirty="0"/>
              <a:t>26/02/2019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0FE8-0B92-44FF-B9AD-47D62F48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2" y="4133485"/>
            <a:ext cx="3415763" cy="25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74208-F7CB-4FD7-933E-5FA45726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ABD55-374E-4573-B990-D7E0DF7DE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D7D2-81CB-4D05-A373-4D4B16D9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FDED-6FAF-4007-A15A-69FDB6A0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 in the  energy generation industry</a:t>
            </a:r>
          </a:p>
          <a:p>
            <a:endParaRPr lang="en-GB" dirty="0"/>
          </a:p>
          <a:p>
            <a:r>
              <a:rPr lang="en-GB" dirty="0"/>
              <a:t>Energy is traded on different markets</a:t>
            </a:r>
          </a:p>
          <a:p>
            <a:endParaRPr lang="en-GB" dirty="0"/>
          </a:p>
          <a:p>
            <a:r>
              <a:rPr lang="en-GB" dirty="0"/>
              <a:t>Generators and suppliers are obligated to pay something called the Balancing Services Use of System (</a:t>
            </a:r>
            <a:r>
              <a:rPr lang="en-GB" b="1" dirty="0"/>
              <a:t>BSUoS</a:t>
            </a:r>
            <a:r>
              <a:rPr lang="en-GB" dirty="0"/>
              <a:t>) charge which the National Grid, the system operator, levies to recoup the cost of balancing the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58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079D95-4004-4ABF-92DC-EA9DFFF5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3" y="133165"/>
            <a:ext cx="4269691" cy="6591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36C3A-A2EF-4D49-94E3-977E84B381CD}"/>
              </a:ext>
            </a:extLst>
          </p:cNvPr>
          <p:cNvSpPr txBox="1"/>
          <p:nvPr/>
        </p:nvSpPr>
        <p:spPr>
          <a:xfrm>
            <a:off x="5770485" y="607250"/>
            <a:ext cx="58681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Balancing the grid</a:t>
            </a:r>
          </a:p>
          <a:p>
            <a:endParaRPr lang="en-GB" dirty="0"/>
          </a:p>
          <a:p>
            <a:r>
              <a:rPr lang="en-GB" dirty="0"/>
              <a:t>National Grid must ensure that the supply of electricity matches the demand</a:t>
            </a:r>
          </a:p>
          <a:p>
            <a:endParaRPr lang="en-GB" dirty="0"/>
          </a:p>
          <a:p>
            <a:r>
              <a:rPr lang="en-GB" dirty="0"/>
              <a:t>The place where electricity is generated is not necessarily near to where it is required</a:t>
            </a:r>
          </a:p>
          <a:p>
            <a:endParaRPr lang="en-GB" dirty="0"/>
          </a:p>
          <a:p>
            <a:r>
              <a:rPr lang="en-GB" dirty="0"/>
              <a:t>Particularly relevant for 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Lots generated in Scotland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Needed in England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When we have constraints the National Grid must take balancing actions, which may include paying generators to either stop or start generating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37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B07E-0809-45E8-9713-20519EA1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BSUoS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EB94-B3AA-4B8D-B850-18390F07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83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Charged on a half-hourly £/MWh basis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Normal is around £2 - £3 but can go as high as £6, £10, £20 with a record high of £47</a:t>
            </a:r>
          </a:p>
          <a:p>
            <a:endParaRPr lang="en-GB" dirty="0"/>
          </a:p>
          <a:p>
            <a:r>
              <a:rPr lang="en-GB" dirty="0"/>
              <a:t>Average BSUoS has been increasing year on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4E52A-B6E3-4365-8AB7-CF19FCD2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33" y="1019206"/>
            <a:ext cx="6139678" cy="4093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3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EF84-CC5E-4E59-B9AD-4AA1CFEB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DE6D-C1B0-4A64-9BDC-45ED3785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Our customer are particularly exposed to BSUoS. Their power plant has a capacity of approx. 4000 MW</a:t>
            </a:r>
          </a:p>
          <a:p>
            <a:endParaRPr lang="en-GB" dirty="0"/>
          </a:p>
          <a:p>
            <a:r>
              <a:rPr lang="en-GB" dirty="0"/>
              <a:t>Can we predict BSUoS one and two business days ahead for each of the 96 half-hourly settlement periods</a:t>
            </a:r>
          </a:p>
          <a:p>
            <a:endParaRPr lang="en-GB" dirty="0"/>
          </a:p>
          <a:p>
            <a:r>
              <a:rPr lang="en-GB" dirty="0"/>
              <a:t>Requirements</a:t>
            </a:r>
          </a:p>
          <a:p>
            <a:pPr lvl="1"/>
            <a:r>
              <a:rPr lang="en-GB" dirty="0"/>
              <a:t>Identify as many BSUoS spikes as possible (&gt; £5)</a:t>
            </a:r>
          </a:p>
          <a:p>
            <a:pPr lvl="1"/>
            <a:r>
              <a:rPr lang="en-GB" dirty="0"/>
              <a:t>Predict better than the National Grid</a:t>
            </a:r>
          </a:p>
          <a:p>
            <a:pPr lvl="1"/>
            <a:r>
              <a:rPr lang="en-GB" dirty="0"/>
              <a:t>Forecasts available to traders before 09:30 every day</a:t>
            </a:r>
          </a:p>
        </p:txBody>
      </p:sp>
    </p:spTree>
    <p:extLst>
      <p:ext uri="{BB962C8B-B14F-4D97-AF65-F5344CB8AC3E}">
        <p14:creationId xmlns:p14="http://schemas.microsoft.com/office/powerpoint/2010/main" val="106615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3880-94A3-410D-8193-7AEF6E87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781D-27D0-42E0-9A7C-18189F3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was trained using data related to the energy industry in the UK provided by the customer</a:t>
            </a:r>
          </a:p>
          <a:p>
            <a:endParaRPr lang="en-GB" dirty="0"/>
          </a:p>
          <a:p>
            <a:pPr lvl="1"/>
            <a:r>
              <a:rPr lang="en-GB" dirty="0"/>
              <a:t>Wind generation forecasts</a:t>
            </a:r>
          </a:p>
          <a:p>
            <a:pPr lvl="1"/>
            <a:r>
              <a:rPr lang="en-GB" dirty="0"/>
              <a:t>Demand forecasts</a:t>
            </a:r>
          </a:p>
          <a:p>
            <a:pPr lvl="1"/>
            <a:r>
              <a:rPr lang="en-GB" dirty="0"/>
              <a:t>Imbalance forecast</a:t>
            </a:r>
          </a:p>
          <a:p>
            <a:pPr lvl="1"/>
            <a:r>
              <a:rPr lang="en-GB" dirty="0"/>
              <a:t>Availability forecasts</a:t>
            </a:r>
          </a:p>
          <a:p>
            <a:pPr lvl="1"/>
            <a:endParaRPr lang="en-GB" dirty="0"/>
          </a:p>
          <a:p>
            <a:r>
              <a:rPr lang="en-GB" dirty="0"/>
              <a:t>Patterns in the data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5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8DA39-AE0E-4590-A6BA-A4892F45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52" y="3622369"/>
            <a:ext cx="6087095" cy="3043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A4EB3-14B5-4617-9EF8-4F23ABB68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2" y="385452"/>
            <a:ext cx="6087095" cy="3043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5E68B-4787-4F03-A5E6-7602A8D4A805}"/>
              </a:ext>
            </a:extLst>
          </p:cNvPr>
          <p:cNvSpPr txBox="1"/>
          <p:nvPr/>
        </p:nvSpPr>
        <p:spPr>
          <a:xfrm>
            <a:off x="7119891" y="1680744"/>
            <a:ext cx="37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correlation between forecast wind and BSUoS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4B993-C5EB-46DC-B05B-3E142558AF9A}"/>
              </a:ext>
            </a:extLst>
          </p:cNvPr>
          <p:cNvSpPr txBox="1"/>
          <p:nvPr/>
        </p:nvSpPr>
        <p:spPr>
          <a:xfrm>
            <a:off x="1004656" y="5029105"/>
            <a:ext cx="37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correlation between forecast demand and BSUoS</a:t>
            </a:r>
          </a:p>
        </p:txBody>
      </p:sp>
    </p:spTree>
    <p:extLst>
      <p:ext uri="{BB962C8B-B14F-4D97-AF65-F5344CB8AC3E}">
        <p14:creationId xmlns:p14="http://schemas.microsoft.com/office/powerpoint/2010/main" val="6714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0020-E616-42F6-B2FF-81E6F856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When do we get BSUoS spikes?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0105D6-D356-489A-AD35-26729BD05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174"/>
            <a:ext cx="7621064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2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2C98-54E4-43DB-96A3-A9A9D36E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5B13-FB51-4C00-AE28-B8B3E01A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Developed the model working closely with the customer</a:t>
            </a:r>
          </a:p>
          <a:p>
            <a:pPr lvl="1"/>
            <a:r>
              <a:rPr lang="en-GB" dirty="0"/>
              <a:t>Business and data understanding</a:t>
            </a:r>
          </a:p>
          <a:p>
            <a:pPr lvl="1"/>
            <a:r>
              <a:rPr lang="en-GB" dirty="0"/>
              <a:t>Communication is a key to success in Data Science projects</a:t>
            </a:r>
          </a:p>
          <a:p>
            <a:pPr lvl="1"/>
            <a:endParaRPr lang="en-GB" dirty="0"/>
          </a:p>
          <a:p>
            <a:r>
              <a:rPr lang="en-GB" dirty="0"/>
              <a:t>Regression model</a:t>
            </a:r>
          </a:p>
          <a:p>
            <a:pPr lvl="1"/>
            <a:r>
              <a:rPr lang="en-GB" dirty="0"/>
              <a:t>Random Forest</a:t>
            </a:r>
          </a:p>
          <a:p>
            <a:pPr lvl="1"/>
            <a:r>
              <a:rPr lang="en-GB" dirty="0" err="1"/>
              <a:t>sklearn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Meets the performance requirements</a:t>
            </a:r>
          </a:p>
          <a:p>
            <a:pPr lvl="1"/>
            <a:r>
              <a:rPr lang="en-GB" dirty="0"/>
              <a:t>Iterative development</a:t>
            </a:r>
          </a:p>
          <a:p>
            <a:pPr lvl="1"/>
            <a:r>
              <a:rPr lang="en-GB" dirty="0"/>
              <a:t>We are still working on it</a:t>
            </a:r>
          </a:p>
        </p:txBody>
      </p:sp>
    </p:spTree>
    <p:extLst>
      <p:ext uri="{BB962C8B-B14F-4D97-AF65-F5344CB8AC3E}">
        <p14:creationId xmlns:p14="http://schemas.microsoft.com/office/powerpoint/2010/main" val="384952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AAA3-380C-4058-8042-81C33B58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Predictions so far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7EBF79-6616-4B7A-92BA-BE192D83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45118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1957C-99AA-4BF4-BC0F-2D78A3CC0075}"/>
              </a:ext>
            </a:extLst>
          </p:cNvPr>
          <p:cNvSpPr txBox="1"/>
          <p:nvPr/>
        </p:nvSpPr>
        <p:spPr>
          <a:xfrm>
            <a:off x="9734550" y="2097593"/>
            <a:ext cx="2247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Elastacloud’s</a:t>
            </a:r>
            <a:r>
              <a:rPr lang="en-US" dirty="0"/>
              <a:t> forecast, at the settlement period frequency, is better than National Grid’s 72% of the time</a:t>
            </a:r>
          </a:p>
          <a:p>
            <a:endParaRPr lang="en-US" dirty="0"/>
          </a:p>
          <a:p>
            <a:r>
              <a:rPr lang="en-US" dirty="0"/>
              <a:t>When BSUoS SF exceeds £5 this increases to 84% of the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4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9FE9-4535-42E9-923E-1DEF2DEE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BC99C-B948-4965-92BD-7E999E0CC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24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37E4-0B1C-4AD4-BC96-581F14DB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C356-0F49-4712-AA23-620E4032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Asked Elastacloud to build a system that would provide the forecasts to them so they could access and display to their traders via their own systems</a:t>
            </a:r>
          </a:p>
          <a:p>
            <a:endParaRPr lang="en-GB" dirty="0"/>
          </a:p>
          <a:p>
            <a:r>
              <a:rPr lang="en-GB" dirty="0"/>
              <a:t>We had to productionise it, but the model is only a small part of the whole</a:t>
            </a:r>
          </a:p>
          <a:p>
            <a:endParaRPr lang="en-GB" dirty="0"/>
          </a:p>
          <a:p>
            <a:r>
              <a:rPr lang="en-GB" dirty="0"/>
              <a:t>Where Data Science meets Data Engineering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99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2613-5B0A-4E32-AA5C-95E8A1B7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solution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E33BF0-2636-4A64-AD52-B700B185D245}"/>
              </a:ext>
            </a:extLst>
          </p:cNvPr>
          <p:cNvGrpSpPr/>
          <p:nvPr/>
        </p:nvGrpSpPr>
        <p:grpSpPr>
          <a:xfrm>
            <a:off x="838200" y="1504765"/>
            <a:ext cx="8146486" cy="5273497"/>
            <a:chOff x="838200" y="1504765"/>
            <a:chExt cx="8146486" cy="52734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8A28C2-A1D8-4D06-8FAD-686B0631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04765"/>
              <a:ext cx="8146486" cy="527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45B1A7-73C7-475A-B0F4-FD9A1B34FEA7}"/>
                </a:ext>
              </a:extLst>
            </p:cNvPr>
            <p:cNvSpPr/>
            <p:nvPr/>
          </p:nvSpPr>
          <p:spPr>
            <a:xfrm>
              <a:off x="5734976" y="5034788"/>
              <a:ext cx="985420" cy="9665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735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0B63-13F7-4866-8F57-C2DF0497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Machine learning model as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9E48-567B-4421-8549-37808D8B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Programming Interface (API)</a:t>
            </a:r>
          </a:p>
          <a:p>
            <a:endParaRPr lang="en-GB" dirty="0"/>
          </a:p>
          <a:p>
            <a:r>
              <a:rPr lang="en-GB" dirty="0"/>
              <a:t>Allows our model and associated code written in Python to interact with software written in other languages</a:t>
            </a:r>
          </a:p>
          <a:p>
            <a:endParaRPr lang="en-GB" dirty="0"/>
          </a:p>
          <a:p>
            <a:r>
              <a:rPr lang="en-GB" dirty="0"/>
              <a:t>Where does the model run? </a:t>
            </a:r>
          </a:p>
          <a:p>
            <a:pPr lvl="1"/>
            <a:r>
              <a:rPr lang="en-GB" dirty="0"/>
              <a:t>In the Cloud</a:t>
            </a:r>
          </a:p>
          <a:p>
            <a:pPr lvl="1"/>
            <a:r>
              <a:rPr lang="en-GB" dirty="0"/>
              <a:t>Lots of solutions</a:t>
            </a:r>
          </a:p>
        </p:txBody>
      </p:sp>
    </p:spTree>
    <p:extLst>
      <p:ext uri="{BB962C8B-B14F-4D97-AF65-F5344CB8AC3E}">
        <p14:creationId xmlns:p14="http://schemas.microsoft.com/office/powerpoint/2010/main" val="7321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0575-6A2D-432E-B9DC-A99BFB4F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78"/>
            <a:ext cx="10515600" cy="1325563"/>
          </a:xfrm>
        </p:spPr>
        <p:txBody>
          <a:bodyPr/>
          <a:lstStyle/>
          <a:p>
            <a:r>
              <a:rPr lang="en-GB" b="1" dirty="0"/>
              <a:t>In 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E1A9-5C39-4B1A-BB83-84E3770F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67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Kubernetes</a:t>
            </a:r>
          </a:p>
          <a:p>
            <a:pPr lvl="1"/>
            <a:r>
              <a:rPr lang="en-GB" dirty="0"/>
              <a:t>Azure ML</a:t>
            </a:r>
          </a:p>
          <a:p>
            <a:pPr lvl="1"/>
            <a:r>
              <a:rPr lang="en-GB" dirty="0"/>
              <a:t>R and Python</a:t>
            </a:r>
          </a:p>
          <a:p>
            <a:endParaRPr lang="en-GB" dirty="0"/>
          </a:p>
          <a:p>
            <a:r>
              <a:rPr lang="en-GB" dirty="0"/>
              <a:t>Container instances</a:t>
            </a:r>
          </a:p>
          <a:p>
            <a:pPr lvl="1"/>
            <a:r>
              <a:rPr lang="en-GB" dirty="0"/>
              <a:t>Azure ML</a:t>
            </a:r>
          </a:p>
          <a:p>
            <a:pPr lvl="1"/>
            <a:r>
              <a:rPr lang="en-GB" dirty="0"/>
              <a:t>R and Python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Azure Functions</a:t>
            </a:r>
          </a:p>
          <a:p>
            <a:pPr lvl="1"/>
            <a:r>
              <a:rPr lang="en-GB" dirty="0"/>
              <a:t>Serverless</a:t>
            </a:r>
          </a:p>
          <a:p>
            <a:pPr lvl="1"/>
            <a:r>
              <a:rPr lang="en-GB" dirty="0"/>
              <a:t>Python only</a:t>
            </a:r>
          </a:p>
          <a:p>
            <a:pPr lvl="1"/>
            <a:r>
              <a:rPr lang="en-GB" dirty="0"/>
              <a:t>Similar to AWS Lambdas</a:t>
            </a:r>
          </a:p>
          <a:p>
            <a:pPr lvl="1"/>
            <a:endParaRPr lang="en-GB" dirty="0"/>
          </a:p>
          <a:p>
            <a:r>
              <a:rPr lang="en-GB" dirty="0"/>
              <a:t>Databricks</a:t>
            </a:r>
          </a:p>
          <a:p>
            <a:pPr lvl="1"/>
            <a:r>
              <a:rPr lang="en-GB" dirty="0"/>
              <a:t>Spark</a:t>
            </a:r>
          </a:p>
          <a:p>
            <a:pPr lvl="1"/>
            <a:r>
              <a:rPr lang="en-GB" dirty="0"/>
              <a:t>Python, Scala, R</a:t>
            </a:r>
          </a:p>
          <a:p>
            <a:pPr lvl="1"/>
            <a:r>
              <a:rPr lang="en-GB" dirty="0"/>
              <a:t>Also available on AWS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355BF-9BDA-42DA-9B27-862796AA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98" y="1378039"/>
            <a:ext cx="2755003" cy="1468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3316E-4447-4919-8B46-5B6FECA7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74" y="2716313"/>
            <a:ext cx="1344968" cy="134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14BA5-D1E2-44D5-8D8D-F485F6168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916988"/>
            <a:ext cx="2209800" cy="1342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A7D07-30EB-48EA-BAC9-4E411549F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01" y="5259651"/>
            <a:ext cx="3736514" cy="1244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46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45CB2-34D1-4C78-B873-4254D050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to productionise a machine learning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7DBF2-E182-4C23-998C-4C364A0F0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35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109E-9C3D-489B-A874-512292D6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84AE-01A9-43BF-8A9F-3F352346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running in the Cloud</a:t>
            </a:r>
          </a:p>
          <a:p>
            <a:endParaRPr lang="en-GB" dirty="0"/>
          </a:p>
          <a:p>
            <a:r>
              <a:rPr lang="en-GB" dirty="0"/>
              <a:t>Consumption plan</a:t>
            </a:r>
          </a:p>
          <a:p>
            <a:pPr lvl="1"/>
            <a:r>
              <a:rPr lang="en-GB" dirty="0"/>
              <a:t>1,000,000 free executions per month</a:t>
            </a:r>
          </a:p>
          <a:p>
            <a:pPr lvl="1"/>
            <a:r>
              <a:rPr lang="en-GB" dirty="0"/>
              <a:t>400,000 Gb-s free per month</a:t>
            </a:r>
          </a:p>
          <a:p>
            <a:endParaRPr lang="en-GB" dirty="0"/>
          </a:p>
          <a:p>
            <a:r>
              <a:rPr lang="en-GB" dirty="0"/>
              <a:t>Requires a storage account, which is not free but very cheap</a:t>
            </a:r>
          </a:p>
          <a:p>
            <a:endParaRPr lang="en-GB" dirty="0"/>
          </a:p>
          <a:p>
            <a:r>
              <a:rPr lang="en-GB" dirty="0"/>
              <a:t>Python SDK (preview)</a:t>
            </a:r>
          </a:p>
        </p:txBody>
      </p:sp>
    </p:spTree>
    <p:extLst>
      <p:ext uri="{BB962C8B-B14F-4D97-AF65-F5344CB8AC3E}">
        <p14:creationId xmlns:p14="http://schemas.microsoft.com/office/powerpoint/2010/main" val="212530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3C8-9CFE-4551-9A62-B8F90418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9232-0221-4CB6-A653-AED09B85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Productionisation</a:t>
            </a:r>
            <a:r>
              <a:rPr lang="en-GB" dirty="0"/>
              <a:t> of a Machine Learning model to perform sentiment analysis on reviews or comments</a:t>
            </a:r>
          </a:p>
          <a:p>
            <a:endParaRPr lang="en-GB" dirty="0"/>
          </a:p>
          <a:p>
            <a:r>
              <a:rPr lang="en-GB" dirty="0"/>
              <a:t>Trained a simple classifier on popular IMDB movie review data set</a:t>
            </a:r>
          </a:p>
          <a:p>
            <a:pPr lvl="1"/>
            <a:r>
              <a:rPr lang="en-GB" dirty="0"/>
              <a:t>Multinomial Naïve Bayes</a:t>
            </a:r>
          </a:p>
          <a:p>
            <a:pPr lvl="1"/>
            <a:r>
              <a:rPr lang="en-GB" dirty="0"/>
              <a:t>Performance not so important for this demo but had a 80% accuracy on the test set</a:t>
            </a:r>
          </a:p>
          <a:p>
            <a:pPr lvl="1"/>
            <a:endParaRPr lang="en-GB" dirty="0"/>
          </a:p>
          <a:p>
            <a:r>
              <a:rPr lang="en-GB" dirty="0"/>
              <a:t>Saved the model and </a:t>
            </a:r>
            <a:r>
              <a:rPr lang="en-GB" dirty="0" err="1"/>
              <a:t>tfidf</a:t>
            </a:r>
            <a:r>
              <a:rPr lang="en-GB" dirty="0"/>
              <a:t> vectorizer as separate .</a:t>
            </a:r>
            <a:r>
              <a:rPr lang="en-GB" dirty="0" err="1"/>
              <a:t>pkl</a:t>
            </a:r>
            <a:r>
              <a:rPr lang="en-GB" dirty="0"/>
              <a:t> files</a:t>
            </a:r>
          </a:p>
          <a:p>
            <a:pPr lvl="1"/>
            <a:r>
              <a:rPr lang="en-GB" dirty="0"/>
              <a:t>Could have used a pipeline</a:t>
            </a:r>
          </a:p>
        </p:txBody>
      </p:sp>
    </p:spTree>
    <p:extLst>
      <p:ext uri="{BB962C8B-B14F-4D97-AF65-F5344CB8AC3E}">
        <p14:creationId xmlns:p14="http://schemas.microsoft.com/office/powerpoint/2010/main" val="3027397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3C8-9CFE-4551-9A62-B8F90418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9232-0221-4CB6-A653-AED09B85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https://www.kaggle.com/utathya/imdb-review-dataset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7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3C8-9CFE-4551-9A62-B8F90418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we need to deploy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9232-0221-4CB6-A653-AED09B85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Azure account</a:t>
            </a:r>
          </a:p>
          <a:p>
            <a:endParaRPr lang="en-GB" dirty="0"/>
          </a:p>
          <a:p>
            <a:r>
              <a:rPr lang="en-GB" dirty="0"/>
              <a:t>Python 3.6</a:t>
            </a:r>
          </a:p>
          <a:p>
            <a:endParaRPr lang="en-GB" dirty="0"/>
          </a:p>
          <a:p>
            <a:r>
              <a:rPr lang="en-GB" dirty="0"/>
              <a:t>Azure command line tool</a:t>
            </a:r>
          </a:p>
          <a:p>
            <a:endParaRPr lang="en-GB" dirty="0"/>
          </a:p>
          <a:p>
            <a:r>
              <a:rPr lang="en-GB" dirty="0"/>
              <a:t>Azure Functions Core Tools</a:t>
            </a:r>
          </a:p>
          <a:p>
            <a:endParaRPr lang="en-GB" dirty="0"/>
          </a:p>
          <a:p>
            <a:r>
              <a:rPr lang="en-GB" dirty="0"/>
              <a:t>Visual Studio Code IDE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3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079B-4C7D-4A84-A0BE-BF6137E7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Azure Function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3DB11-074F-4C12-972E-6AC0F52B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2" y="1690688"/>
            <a:ext cx="10990556" cy="456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84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F3BF82-8FE7-47BD-90C2-EB8B36EB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parts to this talk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E7D41A-9FB5-4051-AACA-34A894F2D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case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367F3-FF74-4875-85CB-8481876296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Energy industry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science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Productionised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F4C56E-00F8-42F6-AEBE-209ADF1F2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How to productionise ML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70C8A5-0372-43A1-A4A2-C7EC2BC86B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Deploying ML models to the Cloud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Azure Functions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09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0C78-D505-4901-83BD-5B2E36B3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B6C1-9796-43BF-89FC-BCF22844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Senior Data Scientist at Elastacloud</a:t>
            </a:r>
          </a:p>
          <a:p>
            <a:endParaRPr lang="en-GB" dirty="0"/>
          </a:p>
          <a:p>
            <a:r>
              <a:rPr lang="en-GB" dirty="0"/>
              <a:t>Worked there for 2.5 years before which worked as a Research Associate at University of Nottingham</a:t>
            </a:r>
          </a:p>
          <a:p>
            <a:endParaRPr lang="en-GB" dirty="0"/>
          </a:p>
          <a:p>
            <a:r>
              <a:rPr lang="en-GB" dirty="0"/>
              <a:t>Love R and Python but mostly using Python currently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0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540-6010-4610-905E-CA4090B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Elastacloud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71F3-A6B3-4C87-9519-DB07EFC9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Architecture and Data Science consultancy</a:t>
            </a:r>
          </a:p>
          <a:p>
            <a:endParaRPr lang="en-GB" dirty="0"/>
          </a:p>
          <a:p>
            <a:r>
              <a:rPr lang="en-GB" dirty="0"/>
              <a:t>Founded 8 years ago working predominantly with Microsoft Azure</a:t>
            </a:r>
          </a:p>
          <a:p>
            <a:endParaRPr lang="en-GB" dirty="0"/>
          </a:p>
          <a:p>
            <a:r>
              <a:rPr lang="en-GB" dirty="0"/>
              <a:t>Offices in London, Nottingham and Almeria</a:t>
            </a:r>
          </a:p>
        </p:txBody>
      </p:sp>
    </p:spTree>
    <p:extLst>
      <p:ext uri="{BB962C8B-B14F-4D97-AF65-F5344CB8AC3E}">
        <p14:creationId xmlns:p14="http://schemas.microsoft.com/office/powerpoint/2010/main" val="8357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2AD4-2814-4A40-B305-7AB230BE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work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539C1-4346-41C3-B2B2-CDD402F4A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57" y="1385656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49B82-6664-4127-AD30-B5165707D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6" y="1690688"/>
            <a:ext cx="16764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43A01-264E-41B9-B527-37015A3EE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32" y="2452456"/>
            <a:ext cx="34956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027E48-6ABC-4D27-89AC-2166EB686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56" y="4095748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24E75C-01B2-410B-A3AC-C14201BE8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62" y="4280187"/>
            <a:ext cx="4842214" cy="887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93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984E-C7C7-45A6-BAD8-192F0484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B375-E1AA-4146-B532-7BAD9034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work a lot with Microsoft technology</a:t>
            </a:r>
          </a:p>
          <a:p>
            <a:endParaRPr lang="en-GB" dirty="0"/>
          </a:p>
          <a:p>
            <a:r>
              <a:rPr lang="en-GB" dirty="0"/>
              <a:t>But we are not a Microsoft company</a:t>
            </a:r>
          </a:p>
          <a:p>
            <a:endParaRPr lang="en-GB" dirty="0"/>
          </a:p>
          <a:p>
            <a:r>
              <a:rPr lang="en-GB" dirty="0"/>
              <a:t>This talk focuses on Microsoft products but I will try and suggest some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08678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A381-8525-4070-B069-40E9F1C4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Productionisation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6175-0E62-46A2-95A4-67D07798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important part of what we do, and the favourite thing about my job, is ‘productionising’ machine learning models</a:t>
            </a:r>
          </a:p>
          <a:p>
            <a:endParaRPr lang="en-GB" dirty="0"/>
          </a:p>
          <a:p>
            <a:r>
              <a:rPr lang="en-GB" dirty="0"/>
              <a:t>But what exactly does this mean and how do we do it?</a:t>
            </a:r>
          </a:p>
          <a:p>
            <a:endParaRPr lang="en-GB" dirty="0"/>
          </a:p>
          <a:p>
            <a:r>
              <a:rPr lang="en-GB" dirty="0"/>
              <a:t>I’ll answer this question with a real example from one of our projects and also show you how you can do it</a:t>
            </a:r>
          </a:p>
        </p:txBody>
      </p:sp>
    </p:spTree>
    <p:extLst>
      <p:ext uri="{BB962C8B-B14F-4D97-AF65-F5344CB8AC3E}">
        <p14:creationId xmlns:p14="http://schemas.microsoft.com/office/powerpoint/2010/main" val="68950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2A29-17DE-4245-9C07-07CBC9C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Productionisation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D875-2DEA-4070-B8B8-27059AF8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do we actually do with a machine learning model once it is trained?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could simply save it on our laptop and run it manually each time we want some predictions from new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is inefficient and can only be accessed by one person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734776"/>
      </p:ext>
    </p:extLst>
  </p:cSld>
  <p:clrMapOvr>
    <a:masterClrMapping/>
  </p:clrMapOvr>
</p:sld>
</file>

<file path=ppt/theme/theme1.xml><?xml version="1.0" encoding="utf-8"?>
<a:theme xmlns:a="http://schemas.openxmlformats.org/drawingml/2006/main" name="ElastaCloudThemeTw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staCloudThemeTwo" id="{A89647B4-FEAA-468E-A86C-1702248BAE71}" vid="{FA0BB192-1F0D-4AB4-B559-57E35AC06326}"/>
    </a:ext>
  </a:extLst>
</a:theme>
</file>

<file path=ppt/theme/theme2.xml><?xml version="1.0" encoding="utf-8"?>
<a:theme xmlns:a="http://schemas.openxmlformats.org/drawingml/2006/main" name="ElastacloudTheme">
  <a:themeElements>
    <a:clrScheme name="Elastacloud">
      <a:dk1>
        <a:srgbClr val="3B3B3B"/>
      </a:dk1>
      <a:lt1>
        <a:sysClr val="window" lastClr="FFFFFF"/>
      </a:lt1>
      <a:dk2>
        <a:srgbClr val="44546A"/>
      </a:dk2>
      <a:lt2>
        <a:srgbClr val="E7E6E6"/>
      </a:lt2>
      <a:accent1>
        <a:srgbClr val="4870B1"/>
      </a:accent1>
      <a:accent2>
        <a:srgbClr val="B14A70"/>
      </a:accent2>
      <a:accent3>
        <a:srgbClr val="A5A5A5"/>
      </a:accent3>
      <a:accent4>
        <a:srgbClr val="FFC000"/>
      </a:accent4>
      <a:accent5>
        <a:srgbClr val="70B14A"/>
      </a:accent5>
      <a:accent6>
        <a:srgbClr val="3B3B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stacloudTheme" id="{258F4A21-04FA-4225-B08A-722B6A40AF7E}" vid="{258F522A-66A5-4258-BCF1-446ACE2B9C04}"/>
    </a:ext>
  </a:extLst>
</a:theme>
</file>

<file path=ppt/theme/theme3.xml><?xml version="1.0" encoding="utf-8"?>
<a:theme xmlns:a="http://schemas.openxmlformats.org/drawingml/2006/main" name="Elastabyt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ElastaCloudThemeTwo</Template>
  <TotalTime>1225</TotalTime>
  <Words>861</Words>
  <Application>Microsoft Office PowerPoint</Application>
  <PresentationFormat>Widescreen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Calibri Light</vt:lpstr>
      <vt:lpstr>Open Sans</vt:lpstr>
      <vt:lpstr>Open Sans Light</vt:lpstr>
      <vt:lpstr>Segoe UI</vt:lpstr>
      <vt:lpstr>Segoe UI Light</vt:lpstr>
      <vt:lpstr>Segoe UI Semibold</vt:lpstr>
      <vt:lpstr>ElastaCloudThemeTwo</vt:lpstr>
      <vt:lpstr>ElastacloudTheme</vt:lpstr>
      <vt:lpstr>Elastabytes</vt:lpstr>
      <vt:lpstr>1_Office Theme</vt:lpstr>
      <vt:lpstr>2_Office Theme</vt:lpstr>
      <vt:lpstr>Productionising Machine Learning models</vt:lpstr>
      <vt:lpstr>Introduction</vt:lpstr>
      <vt:lpstr>Two parts to this talk</vt:lpstr>
      <vt:lpstr>Introduction</vt:lpstr>
      <vt:lpstr>Elastacloud</vt:lpstr>
      <vt:lpstr>Who we work with</vt:lpstr>
      <vt:lpstr>PowerPoint Presentation</vt:lpstr>
      <vt:lpstr>Productionisation</vt:lpstr>
      <vt:lpstr>Productionisation</vt:lpstr>
      <vt:lpstr>Project case study</vt:lpstr>
      <vt:lpstr>Case study</vt:lpstr>
      <vt:lpstr>PowerPoint Presentation</vt:lpstr>
      <vt:lpstr>BSUoS</vt:lpstr>
      <vt:lpstr>Project summary</vt:lpstr>
      <vt:lpstr>Data</vt:lpstr>
      <vt:lpstr>PowerPoint Presentation</vt:lpstr>
      <vt:lpstr>When do we get BSUoS spikes?</vt:lpstr>
      <vt:lpstr>Results</vt:lpstr>
      <vt:lpstr>Predictions so far</vt:lpstr>
      <vt:lpstr>Next steps</vt:lpstr>
      <vt:lpstr>The solution</vt:lpstr>
      <vt:lpstr>Machine learning model as an API</vt:lpstr>
      <vt:lpstr>In Microsoft Azure</vt:lpstr>
      <vt:lpstr>How to productionise a machine learning model</vt:lpstr>
      <vt:lpstr>Azure functions</vt:lpstr>
      <vt:lpstr>Demo</vt:lpstr>
      <vt:lpstr>Demo</vt:lpstr>
      <vt:lpstr>What we need to deploy to Azure</vt:lpstr>
      <vt:lpstr>Azure Function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Booth</dc:creator>
  <cp:lastModifiedBy>Andrew Booth</cp:lastModifiedBy>
  <cp:revision>50</cp:revision>
  <dcterms:created xsi:type="dcterms:W3CDTF">2019-02-24T19:43:28Z</dcterms:created>
  <dcterms:modified xsi:type="dcterms:W3CDTF">2019-02-26T14:04:25Z</dcterms:modified>
</cp:coreProperties>
</file>