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48"/>
  </p:notesMasterIdLst>
  <p:handoutMasterIdLst>
    <p:handoutMasterId r:id="rId49"/>
  </p:handoutMasterIdLst>
  <p:sldIdLst>
    <p:sldId id="264" r:id="rId5"/>
    <p:sldId id="302" r:id="rId6"/>
    <p:sldId id="256" r:id="rId7"/>
    <p:sldId id="303" r:id="rId8"/>
    <p:sldId id="352" r:id="rId9"/>
    <p:sldId id="338" r:id="rId10"/>
    <p:sldId id="358" r:id="rId11"/>
    <p:sldId id="353" r:id="rId12"/>
    <p:sldId id="354" r:id="rId13"/>
    <p:sldId id="355" r:id="rId14"/>
    <p:sldId id="356" r:id="rId15"/>
    <p:sldId id="357" r:id="rId16"/>
    <p:sldId id="371" r:id="rId17"/>
    <p:sldId id="366" r:id="rId18"/>
    <p:sldId id="367" r:id="rId19"/>
    <p:sldId id="368" r:id="rId20"/>
    <p:sldId id="369" r:id="rId21"/>
    <p:sldId id="370" r:id="rId22"/>
    <p:sldId id="342" r:id="rId23"/>
    <p:sldId id="341" r:id="rId24"/>
    <p:sldId id="375" r:id="rId25"/>
    <p:sldId id="376" r:id="rId26"/>
    <p:sldId id="377" r:id="rId27"/>
    <p:sldId id="378" r:id="rId28"/>
    <p:sldId id="379" r:id="rId29"/>
    <p:sldId id="343" r:id="rId30"/>
    <p:sldId id="372" r:id="rId31"/>
    <p:sldId id="373" r:id="rId32"/>
    <p:sldId id="374" r:id="rId33"/>
    <p:sldId id="347" r:id="rId34"/>
    <p:sldId id="348" r:id="rId35"/>
    <p:sldId id="349" r:id="rId36"/>
    <p:sldId id="359" r:id="rId37"/>
    <p:sldId id="360" r:id="rId38"/>
    <p:sldId id="361" r:id="rId39"/>
    <p:sldId id="362" r:id="rId40"/>
    <p:sldId id="363" r:id="rId41"/>
    <p:sldId id="365" r:id="rId42"/>
    <p:sldId id="364" r:id="rId43"/>
    <p:sldId id="350" r:id="rId44"/>
    <p:sldId id="351" r:id="rId45"/>
    <p:sldId id="336" r:id="rId46"/>
    <p:sldId id="329" r:id="rId47"/>
  </p:sldIdLst>
  <p:sldSz cx="12188825" cy="6858000"/>
  <p:notesSz cx="6858000" cy="9144000"/>
  <p:defaultTextStyle>
    <a:defPPr rtl="0">
      <a:defRPr lang="ru-ru"/>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Средний стиль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2" d="100"/>
          <a:sy n="82" d="100"/>
        </p:scale>
        <p:origin x="720" y="72"/>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solidFill>
                <a:schemeClr val="tx2"/>
              </a:solidFill>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8484CA07-C5E7-423F-8A89-CDEFB98BBBBD}" type="datetime1">
              <a:rPr lang="ru-RU" smtClean="0">
                <a:solidFill>
                  <a:schemeClr val="tx2"/>
                </a:solidFill>
              </a:rPr>
              <a:pPr algn="r" rtl="0"/>
              <a:t>09.11.2022</a:t>
            </a:fld>
            <a:endParaRPr lang="ru-RU" dirty="0">
              <a:solidFill>
                <a:schemeClr val="tx2"/>
              </a:solidFill>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solidFill>
                <a:schemeClr val="tx2"/>
              </a:solidFill>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ru-RU" smtClean="0">
                <a:solidFill>
                  <a:schemeClr val="tx2"/>
                </a:solidFill>
              </a:rPr>
              <a:pPr algn="r" rtl="0"/>
              <a:t>‹#›</a:t>
            </a:fld>
            <a:endParaRPr lang="ru-RU"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398E138F-070A-4ABE-8680-EE3B75046655}" type="datetime1">
              <a:rPr lang="ru-RU" smtClean="0"/>
              <a:pPr/>
              <a:t>09.11.2022</a:t>
            </a:fld>
            <a:endParaRPr lang="ru-RU" dirty="0"/>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ru-RU" smtClean="0"/>
              <a:pPr/>
              <a:t>‹#›</a:t>
            </a:fld>
            <a:endParaRPr lang="ru-RU"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ru-RU"/>
              <a:t>Образец подзаголовка</a:t>
            </a:r>
            <a:endParaRPr lang="ru-RU"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dirty="0"/>
              <a:t>Образец заголовка</a:t>
            </a:r>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B5A54A38-064E-4FD3-ADDA-813D070CCDEC}" type="datetime1">
              <a:rPr lang="ru-RU" smtClean="0"/>
              <a:pPr/>
              <a:t>09.11.2022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591C5AD9-787D-40FA-8A4D-16A055B9AF81}" type="slidenum">
              <a:rPr lang="ru-RU" smtClean="0"/>
              <a:t>‹#›</a:t>
            </a:fld>
            <a:endParaRPr lang="ru-RU"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852633" y="274638"/>
            <a:ext cx="1422030" cy="5897561"/>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117309" y="274638"/>
            <a:ext cx="8532178" cy="5897561"/>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0E96D35B-A72A-47CE-BC7F-8E47A98042F7}" type="datetime1">
              <a:rPr lang="ru-RU" smtClean="0"/>
              <a:pPr/>
              <a:t>09.11.2022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591C5AD9-787D-40FA-8A4D-16A055B9AF81}" type="slidenum">
              <a:rPr lang="ru-RU" smtClean="0"/>
              <a:t>‹#›</a:t>
            </a:fld>
            <a:endParaRPr lang="ru-RU"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dirty="0"/>
              <a:t>Образец заголовка</a:t>
            </a:r>
          </a:p>
        </p:txBody>
      </p:sp>
      <p:sp>
        <p:nvSpPr>
          <p:cNvPr id="3" name="Объект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10"/>
          </p:nvPr>
        </p:nvSpPr>
        <p:spPr/>
        <p:txBody>
          <a:bodyPr rtlCol="0"/>
          <a:lstStyle>
            <a:lvl1pPr>
              <a:defRPr/>
            </a:lvl1pPr>
          </a:lstStyle>
          <a:p>
            <a:fld id="{06F05FC7-2B8E-409D-848C-109CED0920CB}" type="datetime1">
              <a:rPr lang="ru-RU" smtClean="0"/>
              <a:pPr/>
              <a:t>09.11.2022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DA60BA0E-20D0-4E7C-B286-26C960A6788F}" type="slidenum">
              <a:rPr lang="ru-RU" smtClean="0"/>
              <a:t>‹#›</a:t>
            </a:fld>
            <a:endParaRPr lang="ru-RU"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ru-RU" dirty="0"/>
              <a:t>Образец заголовка</a:t>
            </a:r>
          </a:p>
        </p:txBody>
      </p:sp>
      <p:sp>
        <p:nvSpPr>
          <p:cNvPr id="3" name="Текст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u-RU" dirty="0"/>
              <a:t>Образец текста</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lvl1pPr>
              <a:defRPr/>
            </a:lvl1pPr>
          </a:lstStyle>
          <a:p>
            <a:fld id="{654A55CC-0A00-4078-B471-E82144E029E5}" type="datetime1">
              <a:rPr lang="ru-RU" smtClean="0"/>
              <a:pPr/>
              <a:t>09.11.2022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dirty="0"/>
              <a:t>Образец заголовка</a:t>
            </a:r>
          </a:p>
        </p:txBody>
      </p:sp>
      <p:sp>
        <p:nvSpPr>
          <p:cNvPr id="3" name="Текст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dirty="0"/>
              <a:t>Образец текста</a:t>
            </a:r>
          </a:p>
        </p:txBody>
      </p:sp>
      <p:sp>
        <p:nvSpPr>
          <p:cNvPr id="4" name="Объект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a:t>Образец текста</a:t>
            </a:r>
          </a:p>
        </p:txBody>
      </p:sp>
      <p:sp>
        <p:nvSpPr>
          <p:cNvPr id="6" name="Объект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2929E139-3DCD-45B3-A256-BC4A45460039}" type="datetime1">
              <a:rPr lang="ru-RU" smtClean="0"/>
              <a:pPr/>
              <a:t>09.11.2022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dirty="0"/>
              <a:t>Образец заголовка</a:t>
            </a:r>
          </a:p>
        </p:txBody>
      </p:sp>
      <p:sp>
        <p:nvSpPr>
          <p:cNvPr id="3" name="Дата 2"/>
          <p:cNvSpPr>
            <a:spLocks noGrp="1"/>
          </p:cNvSpPr>
          <p:nvPr>
            <p:ph type="dt" sz="half" idx="10"/>
          </p:nvPr>
        </p:nvSpPr>
        <p:spPr/>
        <p:txBody>
          <a:bodyPr rtlCol="0"/>
          <a:lstStyle>
            <a:lvl1pPr>
              <a:defRPr/>
            </a:lvl1pPr>
          </a:lstStyle>
          <a:p>
            <a:fld id="{70E3CC68-AEAE-47A6-9F44-4FA6ECD045F6}" type="datetime1">
              <a:rPr lang="ru-RU" smtClean="0"/>
              <a:pPr/>
              <a:t>09.11.2022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AF61297-96D5-47D9-A057-97E3A0064DBB}" type="datetime1">
              <a:rPr lang="ru-RU" smtClean="0"/>
              <a:pPr/>
              <a:t>09.11.2022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ru-RU" dirty="0"/>
          </a:p>
        </p:txBody>
      </p:sp>
      <p:sp>
        <p:nvSpPr>
          <p:cNvPr id="2" name="Заголовок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ru-RU"/>
              <a:t>Образец заголовка</a:t>
            </a:r>
            <a:endParaRPr lang="ru-RU" dirty="0"/>
          </a:p>
        </p:txBody>
      </p:sp>
      <p:sp>
        <p:nvSpPr>
          <p:cNvPr id="3" name="Объект 2"/>
          <p:cNvSpPr>
            <a:spLocks noGrp="1"/>
          </p:cNvSpPr>
          <p:nvPr>
            <p:ph idx="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63A3AD06-A2F7-42F2-8394-5FE48A31B1CA}" type="datetime1">
              <a:rPr lang="ru-RU" smtClean="0"/>
              <a:pPr/>
              <a:t>09.11.2022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DFBB78A-01B4-41F2-96B0-677A4A282832}" type="slidenum">
              <a:rPr lang="ru-RU" smtClean="0"/>
              <a:t>‹#›</a:t>
            </a:fld>
            <a:endParaRPr lang="ru-RU"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ru-RU" dirty="0"/>
          </a:p>
        </p:txBody>
      </p:sp>
      <p:sp>
        <p:nvSpPr>
          <p:cNvPr id="2" name="Заголовок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ru-RU"/>
              <a:t>Образец заголовка</a:t>
            </a:r>
            <a:endParaRPr lang="ru-RU" dirty="0"/>
          </a:p>
        </p:txBody>
      </p:sp>
      <p:sp>
        <p:nvSpPr>
          <p:cNvPr id="3" name="Рисунок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u-RU" dirty="0"/>
              <a:t>Вставка рисунка</a:t>
            </a:r>
          </a:p>
        </p:txBody>
      </p:sp>
      <p:sp>
        <p:nvSpPr>
          <p:cNvPr id="4" name="Текст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2DE9F9B5-42A6-4D3C-A117-7204DD0BD50D}" type="datetime1">
              <a:rPr lang="ru-RU" smtClean="0"/>
              <a:pPr/>
              <a:t>09.11.2022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DFBB78A-01B4-41F2-96B0-677A4A282832}" type="slidenum">
              <a:rPr lang="ru-RU" smtClean="0"/>
              <a:t>‹#›</a:t>
            </a:fld>
            <a:endParaRPr lang="ru-RU"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Прямоугольник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ru-RU" dirty="0"/>
          </a:p>
        </p:txBody>
      </p:sp>
      <p:sp>
        <p:nvSpPr>
          <p:cNvPr id="2" name="Заполнитель заголовка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ru-RU" dirty="0"/>
              <a:t>Образец заголовка</a:t>
            </a:r>
          </a:p>
        </p:txBody>
      </p:sp>
      <p:sp>
        <p:nvSpPr>
          <p:cNvPr id="3" name="Замещающий текст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40EAA6FA-49D8-40F0-9874-72AAFBF9C152}" type="datetime1">
              <a:rPr lang="ru-RU" smtClean="0"/>
              <a:pPr/>
              <a:t>09.11.2022</a:t>
            </a:fld>
            <a:endParaRPr lang="ru-RU" dirty="0"/>
          </a:p>
        </p:txBody>
      </p:sp>
      <p:sp>
        <p:nvSpPr>
          <p:cNvPr id="5" name="Нижний колонтитул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ru-RU" dirty="0"/>
          </a:p>
        </p:txBody>
      </p:sp>
      <p:sp>
        <p:nvSpPr>
          <p:cNvPr id="6" name="Номер слайда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ru-RU" smtClean="0"/>
              <a:pPr/>
              <a:t>‹#›</a:t>
            </a:fld>
            <a:endParaRPr lang="ru-RU"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u5git/DevOp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hashicorp-releases.yandexcloud.net/terraform/"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registry.terraform.i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cloud.yandex.ru/docs/iam/concepts/authorization/oauth-toke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baeldung.com/ops/terraform-intro" TargetMode="External"/><Relationship Id="rId2" Type="http://schemas.openxmlformats.org/officeDocument/2006/relationships/hyperlink" Target="https://habr.com/ru/company/otus/blog/570926/" TargetMode="External"/><Relationship Id="rId1" Type="http://schemas.openxmlformats.org/officeDocument/2006/relationships/slideLayout" Target="../slideLayouts/slideLayout2.xml"/><Relationship Id="rId5" Type="http://schemas.openxmlformats.org/officeDocument/2006/relationships/hyperlink" Target="https://www.freecodecamp.org/news/terraform-syntax-for-beginners/" TargetMode="External"/><Relationship Id="rId4" Type="http://schemas.openxmlformats.org/officeDocument/2006/relationships/hyperlink" Target="https://cloud.yandex.ru/docs/tutorials/infrastructure-management/terraform-quicksta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puppet.com/" TargetMode="External"/><Relationship Id="rId13" Type="http://schemas.openxmlformats.org/officeDocument/2006/relationships/hyperlink" Target="https://github.com/pulumi/pulumi" TargetMode="External"/><Relationship Id="rId3" Type="http://schemas.openxmlformats.org/officeDocument/2006/relationships/hyperlink" Target="https://github.com/hashicorp/terraform" TargetMode="External"/><Relationship Id="rId7" Type="http://schemas.openxmlformats.org/officeDocument/2006/relationships/hyperlink" Target="https://github.com/chef/chef" TargetMode="External"/><Relationship Id="rId12" Type="http://schemas.openxmlformats.org/officeDocument/2006/relationships/hyperlink" Target="https://www.pulumi.com/" TargetMode="External"/><Relationship Id="rId2" Type="http://schemas.openxmlformats.org/officeDocument/2006/relationships/hyperlink" Target="https://www.terraform.io/" TargetMode="External"/><Relationship Id="rId1" Type="http://schemas.openxmlformats.org/officeDocument/2006/relationships/slideLayout" Target="../slideLayouts/slideLayout2.xml"/><Relationship Id="rId6" Type="http://schemas.openxmlformats.org/officeDocument/2006/relationships/hyperlink" Target="https://www.chef.io/products/chef-infra" TargetMode="External"/><Relationship Id="rId11" Type="http://schemas.openxmlformats.org/officeDocument/2006/relationships/hyperlink" Target="https://github.com/saltstack/salt" TargetMode="External"/><Relationship Id="rId5" Type="http://schemas.openxmlformats.org/officeDocument/2006/relationships/hyperlink" Target="https://github.com/ansible/ansible" TargetMode="External"/><Relationship Id="rId10" Type="http://schemas.openxmlformats.org/officeDocument/2006/relationships/hyperlink" Target="https://repo.saltproject.io/" TargetMode="External"/><Relationship Id="rId4" Type="http://schemas.openxmlformats.org/officeDocument/2006/relationships/hyperlink" Target="https://www.ansible.com/" TargetMode="External"/><Relationship Id="rId9" Type="http://schemas.openxmlformats.org/officeDocument/2006/relationships/hyperlink" Target="https://github.com/puppetlabs/pupp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006181" y="1124745"/>
            <a:ext cx="6912768" cy="3672682"/>
          </a:xfrm>
        </p:spPr>
        <p:txBody>
          <a:bodyPr rtlCol="0">
            <a:normAutofit fontScale="90000"/>
          </a:bodyPr>
          <a:lstStyle/>
          <a:p>
            <a:r>
              <a:rPr lang="ru-RU" b="1" dirty="0"/>
              <a:t>Автоматизация разработки и эксплуатации программного обеспечения</a:t>
            </a:r>
            <a:br>
              <a:rPr lang="ru-RU" b="1" dirty="0"/>
            </a:br>
            <a:r>
              <a:rPr lang="ru-RU" b="1" dirty="0"/>
              <a:t>(осень 2022 года)</a:t>
            </a:r>
            <a:endParaRPr lang="ru-RU" dirty="0"/>
          </a:p>
        </p:txBody>
      </p:sp>
      <p:sp>
        <p:nvSpPr>
          <p:cNvPr id="3" name="Подзаголовок 2"/>
          <p:cNvSpPr>
            <a:spLocks noGrp="1"/>
          </p:cNvSpPr>
          <p:nvPr>
            <p:ph type="subTitle" idx="1"/>
          </p:nvPr>
        </p:nvSpPr>
        <p:spPr>
          <a:xfrm>
            <a:off x="4150196" y="5110955"/>
            <a:ext cx="7008574" cy="1244600"/>
          </a:xfrm>
        </p:spPr>
        <p:txBody>
          <a:bodyPr rtlCol="0"/>
          <a:lstStyle/>
          <a:p>
            <a:pPr rtl="0"/>
            <a:r>
              <a:rPr lang="ru-RU" dirty="0"/>
              <a:t>ИУ-5,</a:t>
            </a:r>
            <a:r>
              <a:rPr lang="en-US" dirty="0"/>
              <a:t> </a:t>
            </a:r>
            <a:r>
              <a:rPr lang="ru-RU" dirty="0"/>
              <a:t>бакалавриат, курс по выбору</a:t>
            </a:r>
          </a:p>
        </p:txBody>
      </p:sp>
      <p:pic>
        <p:nvPicPr>
          <p:cNvPr id="4" name="Picture 2" descr="C:\Users\Исот\Pictures\Герб МГТУ-01.png">
            <a:extLst>
              <a:ext uri="{FF2B5EF4-FFF2-40B4-BE49-F238E27FC236}">
                <a16:creationId xmlns:a16="http://schemas.microsoft.com/office/drawing/2014/main" id="{EE76600C-C98C-4D08-A492-790A8D5720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2804" y="260648"/>
            <a:ext cx="2308250" cy="271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384238-7DB4-55C8-A981-49A7BB138A21}"/>
              </a:ext>
            </a:extLst>
          </p:cNvPr>
          <p:cNvSpPr>
            <a:spLocks noGrp="1"/>
          </p:cNvSpPr>
          <p:nvPr>
            <p:ph type="title"/>
          </p:nvPr>
        </p:nvSpPr>
        <p:spPr/>
        <p:txBody>
          <a:bodyPr/>
          <a:lstStyle/>
          <a:p>
            <a:r>
              <a:rPr lang="en-US" b="0" i="0" dirty="0">
                <a:solidFill>
                  <a:srgbClr val="111111"/>
                </a:solidFill>
                <a:effectLst/>
                <a:latin typeface="-apple-system"/>
              </a:rPr>
              <a:t>Procedural vs Declarative</a:t>
            </a:r>
            <a:endParaRPr lang="ru-RU" dirty="0"/>
          </a:p>
        </p:txBody>
      </p:sp>
      <p:sp>
        <p:nvSpPr>
          <p:cNvPr id="3" name="Объект 2">
            <a:extLst>
              <a:ext uri="{FF2B5EF4-FFF2-40B4-BE49-F238E27FC236}">
                <a16:creationId xmlns:a16="http://schemas.microsoft.com/office/drawing/2014/main" id="{1BC425FF-DF95-3EB7-CEC4-C645642F7F60}"/>
              </a:ext>
            </a:extLst>
          </p:cNvPr>
          <p:cNvSpPr>
            <a:spLocks noGrp="1"/>
          </p:cNvSpPr>
          <p:nvPr>
            <p:ph idx="1"/>
          </p:nvPr>
        </p:nvSpPr>
        <p:spPr/>
        <p:txBody>
          <a:bodyPr/>
          <a:lstStyle/>
          <a:p>
            <a:pPr marL="0" indent="0">
              <a:buNone/>
            </a:pPr>
            <a:r>
              <a:rPr lang="ru-RU" b="0" i="0" dirty="0">
                <a:solidFill>
                  <a:srgbClr val="111111"/>
                </a:solidFill>
                <a:effectLst/>
                <a:latin typeface="-apple-system"/>
              </a:rPr>
              <a:t>Процедурные языки, такие как </a:t>
            </a:r>
            <a:r>
              <a:rPr lang="ru-RU" b="0" i="0" dirty="0" err="1">
                <a:solidFill>
                  <a:srgbClr val="111111"/>
                </a:solidFill>
                <a:effectLst/>
                <a:latin typeface="-apple-system"/>
              </a:rPr>
              <a:t>Ansible</a:t>
            </a:r>
            <a:r>
              <a:rPr lang="ru-RU" b="0" i="0" dirty="0">
                <a:solidFill>
                  <a:srgbClr val="111111"/>
                </a:solidFill>
                <a:effectLst/>
                <a:latin typeface="-apple-system"/>
              </a:rPr>
              <a:t> и </a:t>
            </a:r>
            <a:r>
              <a:rPr lang="ru-RU" b="0" i="0" dirty="0" err="1">
                <a:solidFill>
                  <a:srgbClr val="111111"/>
                </a:solidFill>
                <a:effectLst/>
                <a:latin typeface="-apple-system"/>
              </a:rPr>
              <a:t>Chef</a:t>
            </a:r>
            <a:r>
              <a:rPr lang="ru-RU" b="0" i="0" dirty="0">
                <a:solidFill>
                  <a:srgbClr val="111111"/>
                </a:solidFill>
                <a:effectLst/>
                <a:latin typeface="-apple-system"/>
              </a:rPr>
              <a:t>, позволяют описывать с помощью кода поэтапное выполнение, в то время как декларативные языки, такие как </a:t>
            </a:r>
            <a:r>
              <a:rPr lang="ru-RU" b="0" i="0" dirty="0" err="1">
                <a:solidFill>
                  <a:srgbClr val="111111"/>
                </a:solidFill>
                <a:effectLst/>
                <a:latin typeface="-apple-system"/>
              </a:rPr>
              <a:t>Terraform</a:t>
            </a:r>
            <a:r>
              <a:rPr lang="ru-RU" b="0" i="0" dirty="0">
                <a:solidFill>
                  <a:srgbClr val="111111"/>
                </a:solidFill>
                <a:effectLst/>
                <a:latin typeface="-apple-system"/>
              </a:rPr>
              <a:t>, </a:t>
            </a:r>
            <a:r>
              <a:rPr lang="ru-RU" b="0" i="0" dirty="0" err="1">
                <a:solidFill>
                  <a:srgbClr val="111111"/>
                </a:solidFill>
                <a:effectLst/>
                <a:latin typeface="-apple-system"/>
              </a:rPr>
              <a:t>SaltStack</a:t>
            </a:r>
            <a:r>
              <a:rPr lang="ru-RU" b="0" i="0" dirty="0">
                <a:solidFill>
                  <a:srgbClr val="111111"/>
                </a:solidFill>
                <a:effectLst/>
                <a:latin typeface="-apple-system"/>
              </a:rPr>
              <a:t> и </a:t>
            </a:r>
            <a:r>
              <a:rPr lang="ru-RU" b="0" i="0" dirty="0" err="1">
                <a:solidFill>
                  <a:srgbClr val="111111"/>
                </a:solidFill>
                <a:effectLst/>
                <a:latin typeface="-apple-system"/>
              </a:rPr>
              <a:t>Puppet</a:t>
            </a:r>
            <a:r>
              <a:rPr lang="ru-RU" b="0" i="0" dirty="0">
                <a:solidFill>
                  <a:srgbClr val="111111"/>
                </a:solidFill>
                <a:effectLst/>
                <a:latin typeface="-apple-system"/>
              </a:rPr>
              <a:t>, позволяют просто указать желаемое состояние.</a:t>
            </a:r>
            <a:endParaRPr lang="ru-RU" dirty="0"/>
          </a:p>
        </p:txBody>
      </p:sp>
    </p:spTree>
    <p:extLst>
      <p:ext uri="{BB962C8B-B14F-4D97-AF65-F5344CB8AC3E}">
        <p14:creationId xmlns:p14="http://schemas.microsoft.com/office/powerpoint/2010/main" val="2452232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384238-7DB4-55C8-A981-49A7BB138A21}"/>
              </a:ext>
            </a:extLst>
          </p:cNvPr>
          <p:cNvSpPr>
            <a:spLocks noGrp="1"/>
          </p:cNvSpPr>
          <p:nvPr>
            <p:ph type="title"/>
          </p:nvPr>
        </p:nvSpPr>
        <p:spPr/>
        <p:txBody>
          <a:bodyPr>
            <a:normAutofit/>
          </a:bodyPr>
          <a:lstStyle/>
          <a:p>
            <a:pPr algn="l"/>
            <a:r>
              <a:rPr lang="en-US" b="0" i="0" dirty="0">
                <a:solidFill>
                  <a:srgbClr val="111111"/>
                </a:solidFill>
                <a:effectLst/>
                <a:latin typeface="-apple-system"/>
              </a:rPr>
              <a:t>Master vs Masterless</a:t>
            </a:r>
            <a:br>
              <a:rPr lang="en-US" b="0" i="0" dirty="0">
                <a:solidFill>
                  <a:srgbClr val="111111"/>
                </a:solidFill>
                <a:effectLst/>
                <a:latin typeface="-apple-system"/>
              </a:rPr>
            </a:br>
            <a:endParaRPr lang="ru-RU" dirty="0"/>
          </a:p>
        </p:txBody>
      </p:sp>
      <p:sp>
        <p:nvSpPr>
          <p:cNvPr id="3" name="Объект 2">
            <a:extLst>
              <a:ext uri="{FF2B5EF4-FFF2-40B4-BE49-F238E27FC236}">
                <a16:creationId xmlns:a16="http://schemas.microsoft.com/office/drawing/2014/main" id="{1BC425FF-DF95-3EB7-CEC4-C645642F7F60}"/>
              </a:ext>
            </a:extLst>
          </p:cNvPr>
          <p:cNvSpPr>
            <a:spLocks noGrp="1"/>
          </p:cNvSpPr>
          <p:nvPr>
            <p:ph idx="1"/>
          </p:nvPr>
        </p:nvSpPr>
        <p:spPr/>
        <p:txBody>
          <a:bodyPr/>
          <a:lstStyle/>
          <a:p>
            <a:pPr marL="0" indent="0">
              <a:buNone/>
            </a:pPr>
            <a:r>
              <a:rPr lang="ru-RU" b="0" i="0" dirty="0">
                <a:solidFill>
                  <a:srgbClr val="111111"/>
                </a:solidFill>
                <a:effectLst/>
                <a:latin typeface="-apple-system"/>
              </a:rPr>
              <a:t>Языки, такие как </a:t>
            </a:r>
            <a:r>
              <a:rPr lang="ru-RU" b="0" i="0" dirty="0" err="1">
                <a:solidFill>
                  <a:srgbClr val="111111"/>
                </a:solidFill>
                <a:effectLst/>
                <a:latin typeface="-apple-system"/>
              </a:rPr>
              <a:t>Chef</a:t>
            </a:r>
            <a:r>
              <a:rPr lang="ru-RU" b="0" i="0" dirty="0">
                <a:solidFill>
                  <a:srgbClr val="111111"/>
                </a:solidFill>
                <a:effectLst/>
                <a:latin typeface="-apple-system"/>
              </a:rPr>
              <a:t>, требуют, чтобы вы запускали отдельный главный сервер (</a:t>
            </a:r>
            <a:r>
              <a:rPr lang="ru-RU" b="0" i="0" dirty="0" err="1">
                <a:solidFill>
                  <a:srgbClr val="111111"/>
                </a:solidFill>
                <a:effectLst/>
                <a:latin typeface="-apple-system"/>
              </a:rPr>
              <a:t>master</a:t>
            </a:r>
            <a:r>
              <a:rPr lang="ru-RU" b="0" i="0" dirty="0">
                <a:solidFill>
                  <a:srgbClr val="111111"/>
                </a:solidFill>
                <a:effectLst/>
                <a:latin typeface="-apple-system"/>
              </a:rPr>
              <a:t>), чтобы обеспечить дополнительное управление и постоянные состояния. Другие языки, такие как </a:t>
            </a:r>
            <a:r>
              <a:rPr lang="ru-RU" b="0" i="0" dirty="0" err="1">
                <a:solidFill>
                  <a:srgbClr val="111111"/>
                </a:solidFill>
                <a:effectLst/>
                <a:latin typeface="-apple-system"/>
              </a:rPr>
              <a:t>Ansible</a:t>
            </a:r>
            <a:r>
              <a:rPr lang="ru-RU" b="0" i="0" dirty="0">
                <a:solidFill>
                  <a:srgbClr val="111111"/>
                </a:solidFill>
                <a:effectLst/>
                <a:latin typeface="-apple-system"/>
              </a:rPr>
              <a:t> и </a:t>
            </a:r>
            <a:r>
              <a:rPr lang="ru-RU" b="0" i="0" dirty="0" err="1">
                <a:solidFill>
                  <a:srgbClr val="111111"/>
                </a:solidFill>
                <a:effectLst/>
                <a:latin typeface="-apple-system"/>
              </a:rPr>
              <a:t>Terraform</a:t>
            </a:r>
            <a:r>
              <a:rPr lang="ru-RU" b="0" i="0" dirty="0">
                <a:solidFill>
                  <a:srgbClr val="111111"/>
                </a:solidFill>
                <a:effectLst/>
                <a:latin typeface="-apple-system"/>
              </a:rPr>
              <a:t>, не нуждаются в определении мастера.</a:t>
            </a:r>
            <a:endParaRPr lang="ru-RU" dirty="0"/>
          </a:p>
        </p:txBody>
      </p:sp>
    </p:spTree>
    <p:extLst>
      <p:ext uri="{BB962C8B-B14F-4D97-AF65-F5344CB8AC3E}">
        <p14:creationId xmlns:p14="http://schemas.microsoft.com/office/powerpoint/2010/main" val="335952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677E54-AFF7-FB28-2630-AA4186CFCD20}"/>
              </a:ext>
            </a:extLst>
          </p:cNvPr>
          <p:cNvSpPr>
            <a:spLocks noGrp="1"/>
          </p:cNvSpPr>
          <p:nvPr>
            <p:ph type="title"/>
          </p:nvPr>
        </p:nvSpPr>
        <p:spPr/>
        <p:txBody>
          <a:bodyPr/>
          <a:lstStyle/>
          <a:p>
            <a:r>
              <a:rPr lang="en-US" b="0" i="0" dirty="0">
                <a:solidFill>
                  <a:srgbClr val="111111"/>
                </a:solidFill>
                <a:effectLst/>
                <a:latin typeface="-apple-system"/>
              </a:rPr>
              <a:t>Configuration vs Provisioning</a:t>
            </a:r>
            <a:endParaRPr lang="ru-RU" dirty="0"/>
          </a:p>
        </p:txBody>
      </p:sp>
      <p:sp>
        <p:nvSpPr>
          <p:cNvPr id="3" name="Объект 2">
            <a:extLst>
              <a:ext uri="{FF2B5EF4-FFF2-40B4-BE49-F238E27FC236}">
                <a16:creationId xmlns:a16="http://schemas.microsoft.com/office/drawing/2014/main" id="{616EA6C4-FA75-B322-E9A5-867AE6C75C20}"/>
              </a:ext>
            </a:extLst>
          </p:cNvPr>
          <p:cNvSpPr>
            <a:spLocks noGrp="1"/>
          </p:cNvSpPr>
          <p:nvPr>
            <p:ph idx="1"/>
          </p:nvPr>
        </p:nvSpPr>
        <p:spPr/>
        <p:txBody>
          <a:bodyPr/>
          <a:lstStyle/>
          <a:p>
            <a:r>
              <a:rPr lang="ru-RU" b="0" i="0" dirty="0" err="1">
                <a:solidFill>
                  <a:srgbClr val="111111"/>
                </a:solidFill>
                <a:effectLst/>
                <a:latin typeface="-apple-system"/>
              </a:rPr>
              <a:t>Ansible</a:t>
            </a:r>
            <a:r>
              <a:rPr lang="ru-RU" b="0" i="0" dirty="0">
                <a:solidFill>
                  <a:srgbClr val="111111"/>
                </a:solidFill>
                <a:effectLst/>
                <a:latin typeface="-apple-system"/>
              </a:rPr>
              <a:t>, </a:t>
            </a:r>
            <a:r>
              <a:rPr lang="ru-RU" b="0" i="0" dirty="0" err="1">
                <a:solidFill>
                  <a:srgbClr val="111111"/>
                </a:solidFill>
                <a:effectLst/>
                <a:latin typeface="-apple-system"/>
              </a:rPr>
              <a:t>Chef</a:t>
            </a:r>
            <a:r>
              <a:rPr lang="ru-RU" b="0" i="0" dirty="0">
                <a:solidFill>
                  <a:srgbClr val="111111"/>
                </a:solidFill>
                <a:effectLst/>
                <a:latin typeface="-apple-system"/>
              </a:rPr>
              <a:t>, </a:t>
            </a:r>
            <a:r>
              <a:rPr lang="ru-RU" b="0" i="0" dirty="0" err="1">
                <a:solidFill>
                  <a:srgbClr val="111111"/>
                </a:solidFill>
                <a:effectLst/>
                <a:latin typeface="-apple-system"/>
              </a:rPr>
              <a:t>SaltStack</a:t>
            </a:r>
            <a:r>
              <a:rPr lang="ru-RU" b="0" i="0" dirty="0">
                <a:solidFill>
                  <a:srgbClr val="111111"/>
                </a:solidFill>
                <a:effectLst/>
                <a:latin typeface="-apple-system"/>
              </a:rPr>
              <a:t> и </a:t>
            </a:r>
            <a:r>
              <a:rPr lang="ru-RU" b="0" i="0" dirty="0" err="1">
                <a:solidFill>
                  <a:srgbClr val="111111"/>
                </a:solidFill>
                <a:effectLst/>
                <a:latin typeface="-apple-system"/>
              </a:rPr>
              <a:t>Puppet</a:t>
            </a:r>
            <a:r>
              <a:rPr lang="ru-RU" b="0" i="0" dirty="0">
                <a:solidFill>
                  <a:srgbClr val="111111"/>
                </a:solidFill>
                <a:effectLst/>
                <a:latin typeface="-apple-system"/>
              </a:rPr>
              <a:t> известны как инструменты управления конфигурацией, что означает, что их основная цель — настроить ресурсы. Другие инструменты, такие как </a:t>
            </a:r>
            <a:r>
              <a:rPr lang="ru-RU" b="0" i="0" dirty="0" err="1">
                <a:solidFill>
                  <a:srgbClr val="111111"/>
                </a:solidFill>
                <a:effectLst/>
                <a:latin typeface="-apple-system"/>
              </a:rPr>
              <a:t>Terraform</a:t>
            </a:r>
            <a:r>
              <a:rPr lang="ru-RU" b="0" i="0" dirty="0">
                <a:solidFill>
                  <a:srgbClr val="111111"/>
                </a:solidFill>
                <a:effectLst/>
                <a:latin typeface="-apple-system"/>
              </a:rPr>
              <a:t> и </a:t>
            </a:r>
            <a:r>
              <a:rPr lang="ru-RU" b="0" i="0" dirty="0" err="1">
                <a:solidFill>
                  <a:srgbClr val="111111"/>
                </a:solidFill>
                <a:effectLst/>
                <a:latin typeface="-apple-system"/>
              </a:rPr>
              <a:t>Pulumi</a:t>
            </a:r>
            <a:r>
              <a:rPr lang="ru-RU" b="0" i="0" dirty="0">
                <a:solidFill>
                  <a:srgbClr val="111111"/>
                </a:solidFill>
                <a:effectLst/>
                <a:latin typeface="-apple-system"/>
              </a:rPr>
              <a:t>, являются инструментами обеспечения (</a:t>
            </a:r>
            <a:r>
              <a:rPr lang="ru-RU" b="0" i="0" dirty="0" err="1">
                <a:solidFill>
                  <a:srgbClr val="111111"/>
                </a:solidFill>
                <a:effectLst/>
                <a:latin typeface="-apple-system"/>
              </a:rPr>
              <a:t>provisioning</a:t>
            </a:r>
            <a:r>
              <a:rPr lang="ru-RU" b="0" i="0" dirty="0">
                <a:solidFill>
                  <a:srgbClr val="111111"/>
                </a:solidFill>
                <a:effectLst/>
                <a:latin typeface="-apple-system"/>
              </a:rPr>
              <a:t>), а это означает, что их основная цель — предоставлять ресурсы. Однако по мере того, как инструменты развиваются, их функционал может начать пересекаться.</a:t>
            </a:r>
            <a:endParaRPr lang="ru-RU" dirty="0"/>
          </a:p>
        </p:txBody>
      </p:sp>
    </p:spTree>
    <p:extLst>
      <p:ext uri="{BB962C8B-B14F-4D97-AF65-F5344CB8AC3E}">
        <p14:creationId xmlns:p14="http://schemas.microsoft.com/office/powerpoint/2010/main" val="176911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D6A579-085D-7E10-D2A4-A69C5ADCBF27}"/>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Pull &amp; Push</a:t>
            </a:r>
            <a:endParaRPr lang="ru-RU" dirty="0"/>
          </a:p>
        </p:txBody>
      </p:sp>
      <p:sp>
        <p:nvSpPr>
          <p:cNvPr id="3" name="Объект 2">
            <a:extLst>
              <a:ext uri="{FF2B5EF4-FFF2-40B4-BE49-F238E27FC236}">
                <a16:creationId xmlns:a16="http://schemas.microsoft.com/office/drawing/2014/main" id="{D9520DAF-8784-009A-825F-DAB7EEACF0CD}"/>
              </a:ext>
            </a:extLst>
          </p:cNvPr>
          <p:cNvSpPr>
            <a:spLocks noGrp="1"/>
          </p:cNvSpPr>
          <p:nvPr>
            <p:ph idx="1"/>
          </p:nvPr>
        </p:nvSpPr>
        <p:spPr/>
        <p:txBody>
          <a:bodyPr/>
          <a:lstStyle/>
          <a:p>
            <a:pPr marL="0" indent="0">
              <a:buNone/>
            </a:pPr>
            <a:r>
              <a:rPr lang="ru-RU" dirty="0">
                <a:solidFill>
                  <a:srgbClr val="111111"/>
                </a:solidFill>
                <a:latin typeface="-apple-system"/>
              </a:rPr>
              <a:t>В</a:t>
            </a:r>
            <a:r>
              <a:rPr lang="ru-RU" b="0" i="0" dirty="0">
                <a:solidFill>
                  <a:srgbClr val="111111"/>
                </a:solidFill>
                <a:effectLst/>
                <a:latin typeface="-apple-system"/>
              </a:rPr>
              <a:t> основе подхода </a:t>
            </a:r>
            <a:r>
              <a:rPr lang="ru-RU" b="0" i="0" dirty="0" err="1">
                <a:solidFill>
                  <a:srgbClr val="111111"/>
                </a:solidFill>
                <a:effectLst/>
                <a:latin typeface="-apple-system"/>
              </a:rPr>
              <a:t>pull</a:t>
            </a:r>
            <a:r>
              <a:rPr lang="ru-RU" b="0" i="0" dirty="0">
                <a:solidFill>
                  <a:srgbClr val="111111"/>
                </a:solidFill>
                <a:effectLst/>
                <a:latin typeface="-apple-system"/>
              </a:rPr>
              <a:t> лежит тот факт, что все изменения применяются изнутри кластера. Внутри кластера есть оператор, который регулярно проверяет связанные репозитории </a:t>
            </a:r>
            <a:r>
              <a:rPr lang="ru-RU" b="0" i="0" dirty="0" err="1">
                <a:solidFill>
                  <a:srgbClr val="111111"/>
                </a:solidFill>
                <a:effectLst/>
                <a:latin typeface="-apple-system"/>
              </a:rPr>
              <a:t>Git</a:t>
            </a:r>
            <a:r>
              <a:rPr lang="ru-RU" b="0" i="0" dirty="0">
                <a:solidFill>
                  <a:srgbClr val="111111"/>
                </a:solidFill>
                <a:effectLst/>
                <a:latin typeface="-apple-system"/>
              </a:rPr>
              <a:t> и </a:t>
            </a:r>
            <a:r>
              <a:rPr lang="ru-RU" b="0" i="0" dirty="0" err="1">
                <a:solidFill>
                  <a:srgbClr val="111111"/>
                </a:solidFill>
                <a:effectLst/>
                <a:latin typeface="-apple-system"/>
              </a:rPr>
              <a:t>Docker</a:t>
            </a:r>
            <a:r>
              <a:rPr lang="ru-RU" b="0" i="0" dirty="0">
                <a:solidFill>
                  <a:srgbClr val="111111"/>
                </a:solidFill>
                <a:effectLst/>
                <a:latin typeface="-apple-system"/>
              </a:rPr>
              <a:t> </a:t>
            </a:r>
            <a:r>
              <a:rPr lang="ru-RU" b="0" i="0" dirty="0" err="1">
                <a:solidFill>
                  <a:srgbClr val="111111"/>
                </a:solidFill>
                <a:effectLst/>
                <a:latin typeface="-apple-system"/>
              </a:rPr>
              <a:t>Registry</a:t>
            </a:r>
            <a:r>
              <a:rPr lang="ru-RU" b="0" i="0" dirty="0">
                <a:solidFill>
                  <a:srgbClr val="111111"/>
                </a:solidFill>
                <a:effectLst/>
                <a:latin typeface="-apple-system"/>
              </a:rPr>
              <a:t>. Если в них происходят какие-либо изменения, состояние кластера обновляется изнутри. Обычно считается, что подобный процесс весьма безопасен, поскольку ни у одного внешнего клиента нет доступа к правам администратора кластера.</a:t>
            </a:r>
          </a:p>
          <a:p>
            <a:pPr marL="0" indent="0">
              <a:buNone/>
            </a:pPr>
            <a:r>
              <a:rPr lang="ru-RU" b="0" i="0" dirty="0">
                <a:solidFill>
                  <a:srgbClr val="111111"/>
                </a:solidFill>
                <a:effectLst/>
                <a:latin typeface="-apple-system"/>
              </a:rPr>
              <a:t>В </a:t>
            </a:r>
            <a:r>
              <a:rPr lang="ru-RU" b="0" i="0" dirty="0" err="1">
                <a:solidFill>
                  <a:srgbClr val="111111"/>
                </a:solidFill>
                <a:effectLst/>
                <a:latin typeface="-apple-system"/>
              </a:rPr>
              <a:t>push</a:t>
            </a:r>
            <a:r>
              <a:rPr lang="ru-RU" b="0" i="0" dirty="0">
                <a:solidFill>
                  <a:srgbClr val="111111"/>
                </a:solidFill>
                <a:effectLst/>
                <a:latin typeface="-apple-system"/>
              </a:rPr>
              <a:t>-подходе внешняя система (преимущественно CD-</a:t>
            </a:r>
            <a:r>
              <a:rPr lang="ru-RU" b="0" i="0" dirty="0" err="1">
                <a:solidFill>
                  <a:srgbClr val="111111"/>
                </a:solidFill>
                <a:effectLst/>
                <a:latin typeface="-apple-system"/>
              </a:rPr>
              <a:t>пайплайны</a:t>
            </a:r>
            <a:r>
              <a:rPr lang="ru-RU" b="0" i="0" dirty="0">
                <a:solidFill>
                  <a:srgbClr val="111111"/>
                </a:solidFill>
                <a:effectLst/>
                <a:latin typeface="-apple-system"/>
              </a:rPr>
              <a:t>) запускает развертывания в кластер после коммита в </a:t>
            </a:r>
            <a:r>
              <a:rPr lang="ru-RU" b="0" i="0" dirty="0" err="1">
                <a:solidFill>
                  <a:srgbClr val="111111"/>
                </a:solidFill>
                <a:effectLst/>
                <a:latin typeface="-apple-system"/>
              </a:rPr>
              <a:t>Git</a:t>
            </a:r>
            <a:r>
              <a:rPr lang="ru-RU" b="0" i="0" dirty="0">
                <a:solidFill>
                  <a:srgbClr val="111111"/>
                </a:solidFill>
                <a:effectLst/>
                <a:latin typeface="-apple-system"/>
              </a:rPr>
              <a:t>-репозиторий или в случае успешного выполнения предыдущего CI-</a:t>
            </a:r>
            <a:r>
              <a:rPr lang="ru-RU" b="0" i="0" dirty="0" err="1">
                <a:solidFill>
                  <a:srgbClr val="111111"/>
                </a:solidFill>
                <a:effectLst/>
                <a:latin typeface="-apple-system"/>
              </a:rPr>
              <a:t>пайплайна</a:t>
            </a:r>
            <a:r>
              <a:rPr lang="ru-RU" b="0" i="0" dirty="0">
                <a:solidFill>
                  <a:srgbClr val="111111"/>
                </a:solidFill>
                <a:effectLst/>
                <a:latin typeface="-apple-system"/>
              </a:rPr>
              <a:t>. В этом подходе система обладает доступом в кластер.</a:t>
            </a:r>
            <a:endParaRPr lang="ru-RU" dirty="0"/>
          </a:p>
        </p:txBody>
      </p:sp>
    </p:spTree>
    <p:extLst>
      <p:ext uri="{BB962C8B-B14F-4D97-AF65-F5344CB8AC3E}">
        <p14:creationId xmlns:p14="http://schemas.microsoft.com/office/powerpoint/2010/main" val="351739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C4BC7C-065A-8870-9C6F-7456A71022B1}"/>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Chef</a:t>
            </a:r>
            <a:endParaRPr lang="ru-RU" dirty="0"/>
          </a:p>
        </p:txBody>
      </p:sp>
      <p:sp>
        <p:nvSpPr>
          <p:cNvPr id="3" name="Объект 2">
            <a:extLst>
              <a:ext uri="{FF2B5EF4-FFF2-40B4-BE49-F238E27FC236}">
                <a16:creationId xmlns:a16="http://schemas.microsoft.com/office/drawing/2014/main" id="{06D269D9-2E26-A74F-C74B-2C08F032491F}"/>
              </a:ext>
            </a:extLst>
          </p:cNvPr>
          <p:cNvSpPr>
            <a:spLocks noGrp="1"/>
          </p:cNvSpPr>
          <p:nvPr>
            <p:ph idx="1"/>
          </p:nvPr>
        </p:nvSpPr>
        <p:spPr/>
        <p:txBody>
          <a:bodyPr>
            <a:normAutofit fontScale="92500" lnSpcReduction="10000"/>
          </a:bodyPr>
          <a:lstStyle/>
          <a:p>
            <a:pPr marL="0" indent="0" algn="l">
              <a:buNone/>
            </a:pPr>
            <a:r>
              <a:rPr lang="ru-RU" b="0" i="0" dirty="0">
                <a:solidFill>
                  <a:srgbClr val="111111"/>
                </a:solidFill>
                <a:effectLst/>
                <a:latin typeface="-apple-system"/>
              </a:rPr>
              <a:t>В отличие от </a:t>
            </a:r>
            <a:r>
              <a:rPr lang="ru-RU" b="0" i="0" dirty="0" err="1">
                <a:solidFill>
                  <a:srgbClr val="111111"/>
                </a:solidFill>
                <a:effectLst/>
                <a:latin typeface="-apple-system"/>
              </a:rPr>
              <a:t>Terraform</a:t>
            </a:r>
            <a:r>
              <a:rPr lang="ru-RU" b="0" i="0" dirty="0">
                <a:solidFill>
                  <a:srgbClr val="111111"/>
                </a:solidFill>
                <a:effectLst/>
                <a:latin typeface="-apple-system"/>
              </a:rPr>
              <a:t> или </a:t>
            </a:r>
            <a:r>
              <a:rPr lang="ru-RU" b="0" i="0" dirty="0" err="1">
                <a:solidFill>
                  <a:srgbClr val="111111"/>
                </a:solidFill>
                <a:effectLst/>
                <a:latin typeface="-apple-system"/>
              </a:rPr>
              <a:t>Ansible</a:t>
            </a:r>
            <a:r>
              <a:rPr lang="ru-RU" b="0" i="0" dirty="0">
                <a:solidFill>
                  <a:srgbClr val="111111"/>
                </a:solidFill>
                <a:effectLst/>
                <a:latin typeface="-apple-system"/>
              </a:rPr>
              <a:t>, </a:t>
            </a:r>
            <a:r>
              <a:rPr lang="ru-RU" b="0" i="0" dirty="0" err="1">
                <a:solidFill>
                  <a:srgbClr val="111111"/>
                </a:solidFill>
                <a:effectLst/>
                <a:latin typeface="-apple-system"/>
              </a:rPr>
              <a:t>Chef</a:t>
            </a:r>
            <a:r>
              <a:rPr lang="ru-RU" b="0" i="0" dirty="0">
                <a:solidFill>
                  <a:srgbClr val="111111"/>
                </a:solidFill>
                <a:effectLst/>
                <a:latin typeface="-apple-system"/>
              </a:rPr>
              <a:t> требует установки мастер-сервера и запустили агентов на серверах, с которыми вы хотите работать. Наличие мастера и агентов может иметь несколько преимуществ. </a:t>
            </a:r>
          </a:p>
          <a:p>
            <a:pPr marL="0" indent="0" algn="l">
              <a:buNone/>
            </a:pPr>
            <a:r>
              <a:rPr lang="ru-RU" b="0" i="0" dirty="0">
                <a:solidFill>
                  <a:srgbClr val="111111"/>
                </a:solidFill>
                <a:effectLst/>
                <a:latin typeface="-apple-system"/>
              </a:rPr>
              <a:t>Мастер-сервер может быть центральным местом, из которого можно управлять и контролировать инфраструктуру. </a:t>
            </a:r>
          </a:p>
          <a:p>
            <a:pPr marL="0" indent="0" algn="l">
              <a:buNone/>
            </a:pPr>
            <a:r>
              <a:rPr lang="ru-RU" b="0" i="0" dirty="0">
                <a:solidFill>
                  <a:srgbClr val="111111"/>
                </a:solidFill>
                <a:effectLst/>
                <a:latin typeface="-apple-system"/>
              </a:rPr>
              <a:t>Наличие агентов может гарантировать правильную работу обновлений. Однако, агенты и мастер-сервер также предполагают дополнительное обслуживание большую уязвимость. Когда вы выбираете IAC для начала, вы должны убедиться, какой инструмент лучше всего подходит для вашей ситуации.</a:t>
            </a:r>
          </a:p>
          <a:p>
            <a:pPr marL="0" indent="0" algn="l">
              <a:buNone/>
            </a:pPr>
            <a:r>
              <a:rPr lang="ru-RU" b="0" i="0" dirty="0">
                <a:solidFill>
                  <a:srgbClr val="111111"/>
                </a:solidFill>
                <a:effectLst/>
                <a:latin typeface="-apple-system"/>
              </a:rPr>
              <a:t>Файл конфигурации </a:t>
            </a:r>
            <a:r>
              <a:rPr lang="ru-RU" b="0" i="0" dirty="0" err="1">
                <a:solidFill>
                  <a:srgbClr val="111111"/>
                </a:solidFill>
                <a:effectLst/>
                <a:latin typeface="-apple-system"/>
              </a:rPr>
              <a:t>Chef</a:t>
            </a:r>
            <a:r>
              <a:rPr lang="ru-RU" b="0" i="0" dirty="0">
                <a:solidFill>
                  <a:srgbClr val="111111"/>
                </a:solidFill>
                <a:effectLst/>
                <a:latin typeface="-apple-system"/>
              </a:rPr>
              <a:t> основан на языке программирования Ruby, который может дать вам некоторую гибкость, если вы хотите попробовать дополнительную логику управления. </a:t>
            </a:r>
            <a:endParaRPr lang="ru-RU" dirty="0"/>
          </a:p>
        </p:txBody>
      </p:sp>
    </p:spTree>
    <p:extLst>
      <p:ext uri="{BB962C8B-B14F-4D97-AF65-F5344CB8AC3E}">
        <p14:creationId xmlns:p14="http://schemas.microsoft.com/office/powerpoint/2010/main" val="388388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45478F-9680-A0C9-F755-4702E4AD804F}"/>
              </a:ext>
            </a:extLst>
          </p:cNvPr>
          <p:cNvSpPr>
            <a:spLocks noGrp="1"/>
          </p:cNvSpPr>
          <p:nvPr>
            <p:ph type="title"/>
          </p:nvPr>
        </p:nvSpPr>
        <p:spPr/>
        <p:txBody>
          <a:bodyPr/>
          <a:lstStyle/>
          <a:p>
            <a:r>
              <a:rPr lang="en-US" b="0" i="0" dirty="0">
                <a:solidFill>
                  <a:srgbClr val="111111"/>
                </a:solidFill>
                <a:effectLst/>
                <a:latin typeface="Fira Sans" panose="020B0503050000020004" pitchFamily="34" charset="0"/>
              </a:rPr>
              <a:t>Puppet</a:t>
            </a:r>
            <a:endParaRPr lang="ru-RU" dirty="0"/>
          </a:p>
        </p:txBody>
      </p:sp>
      <p:sp>
        <p:nvSpPr>
          <p:cNvPr id="3" name="Объект 2">
            <a:extLst>
              <a:ext uri="{FF2B5EF4-FFF2-40B4-BE49-F238E27FC236}">
                <a16:creationId xmlns:a16="http://schemas.microsoft.com/office/drawing/2014/main" id="{746FEEE5-E65A-9CD5-39E1-AD2065E1E99F}"/>
              </a:ext>
            </a:extLst>
          </p:cNvPr>
          <p:cNvSpPr>
            <a:spLocks noGrp="1"/>
          </p:cNvSpPr>
          <p:nvPr>
            <p:ph idx="1"/>
          </p:nvPr>
        </p:nvSpPr>
        <p:spPr/>
        <p:txBody>
          <a:bodyPr/>
          <a:lstStyle/>
          <a:p>
            <a:r>
              <a:rPr lang="en-US" b="1" i="0" dirty="0">
                <a:solidFill>
                  <a:srgbClr val="111111"/>
                </a:solidFill>
                <a:effectLst/>
                <a:latin typeface="-apple-system"/>
              </a:rPr>
              <a:t>Pu</a:t>
            </a:r>
            <a:r>
              <a:rPr lang="ru-RU" b="1" i="0" dirty="0" err="1">
                <a:solidFill>
                  <a:srgbClr val="111111"/>
                </a:solidFill>
                <a:effectLst/>
                <a:latin typeface="-apple-system"/>
              </a:rPr>
              <a:t>ppet</a:t>
            </a:r>
            <a:r>
              <a:rPr lang="ru-RU" b="0" i="0" dirty="0">
                <a:solidFill>
                  <a:srgbClr val="111111"/>
                </a:solidFill>
                <a:effectLst/>
                <a:latin typeface="-apple-system"/>
              </a:rPr>
              <a:t> — это инструмент управления конфигурацией программного обеспечения с декларативным синтаксисом, требующий наличия мастер-сервера и агентов. </a:t>
            </a:r>
            <a:r>
              <a:rPr lang="ru-RU" b="0" i="0" dirty="0" err="1">
                <a:solidFill>
                  <a:srgbClr val="111111"/>
                </a:solidFill>
                <a:effectLst/>
                <a:latin typeface="-apple-system"/>
              </a:rPr>
              <a:t>Puppet</a:t>
            </a:r>
            <a:r>
              <a:rPr lang="ru-RU" b="0" i="0" dirty="0">
                <a:solidFill>
                  <a:srgbClr val="111111"/>
                </a:solidFill>
                <a:effectLst/>
                <a:latin typeface="-apple-system"/>
              </a:rPr>
              <a:t> — это инструмент с открытым исходным кодом, имеющий лицензию </a:t>
            </a:r>
            <a:r>
              <a:rPr lang="ru-RU" b="1" i="0" dirty="0">
                <a:solidFill>
                  <a:srgbClr val="111111"/>
                </a:solidFill>
                <a:effectLst/>
                <a:latin typeface="-apple-system"/>
              </a:rPr>
              <a:t>Apache 2.0</a:t>
            </a:r>
            <a:r>
              <a:rPr lang="ru-RU" b="0" i="0" dirty="0">
                <a:solidFill>
                  <a:srgbClr val="111111"/>
                </a:solidFill>
                <a:effectLst/>
                <a:latin typeface="-apple-system"/>
              </a:rPr>
              <a:t>. Язык программирования </a:t>
            </a:r>
            <a:r>
              <a:rPr lang="ru-RU" b="0" i="0" dirty="0" err="1">
                <a:solidFill>
                  <a:srgbClr val="111111"/>
                </a:solidFill>
                <a:effectLst/>
                <a:latin typeface="-apple-system"/>
              </a:rPr>
              <a:t>Puppet</a:t>
            </a:r>
            <a:r>
              <a:rPr lang="ru-RU" b="0" i="0" dirty="0">
                <a:solidFill>
                  <a:srgbClr val="111111"/>
                </a:solidFill>
                <a:effectLst/>
                <a:latin typeface="-apple-system"/>
              </a:rPr>
              <a:t> — это декларативный язык, который описывает состояние компьютерной системы в терминах «ресурсов», которые представляют собой базовые конструкции сети и операционной системы. Пользователь собирает ресурсы в манифесты, которые описывают желаемое состояние системы.</a:t>
            </a:r>
            <a:endParaRPr lang="ru-RU" dirty="0"/>
          </a:p>
        </p:txBody>
      </p:sp>
    </p:spTree>
    <p:extLst>
      <p:ext uri="{BB962C8B-B14F-4D97-AF65-F5344CB8AC3E}">
        <p14:creationId xmlns:p14="http://schemas.microsoft.com/office/powerpoint/2010/main" val="45789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45478F-9680-A0C9-F755-4702E4AD804F}"/>
              </a:ext>
            </a:extLst>
          </p:cNvPr>
          <p:cNvSpPr>
            <a:spLocks noGrp="1"/>
          </p:cNvSpPr>
          <p:nvPr>
            <p:ph type="title"/>
          </p:nvPr>
        </p:nvSpPr>
        <p:spPr/>
        <p:txBody>
          <a:bodyPr/>
          <a:lstStyle/>
          <a:p>
            <a:r>
              <a:rPr lang="en-US" b="0" i="0" dirty="0" err="1">
                <a:solidFill>
                  <a:srgbClr val="111111"/>
                </a:solidFill>
                <a:effectLst/>
                <a:latin typeface="Fira Sans" panose="020B0503050000020004" pitchFamily="34" charset="0"/>
              </a:rPr>
              <a:t>SaltStack</a:t>
            </a:r>
            <a:endParaRPr lang="ru-RU" dirty="0"/>
          </a:p>
        </p:txBody>
      </p:sp>
      <p:sp>
        <p:nvSpPr>
          <p:cNvPr id="3" name="Объект 2">
            <a:extLst>
              <a:ext uri="{FF2B5EF4-FFF2-40B4-BE49-F238E27FC236}">
                <a16:creationId xmlns:a16="http://schemas.microsoft.com/office/drawing/2014/main" id="{746FEEE5-E65A-9CD5-39E1-AD2065E1E99F}"/>
              </a:ext>
            </a:extLst>
          </p:cNvPr>
          <p:cNvSpPr>
            <a:spLocks noGrp="1"/>
          </p:cNvSpPr>
          <p:nvPr>
            <p:ph idx="1"/>
          </p:nvPr>
        </p:nvSpPr>
        <p:spPr/>
        <p:txBody>
          <a:bodyPr/>
          <a:lstStyle/>
          <a:p>
            <a:pPr marL="0" indent="0">
              <a:buNone/>
            </a:pPr>
            <a:r>
              <a:rPr lang="ru-RU" b="1" i="0" dirty="0" err="1">
                <a:solidFill>
                  <a:srgbClr val="111111"/>
                </a:solidFill>
                <a:effectLst/>
                <a:latin typeface="-apple-system"/>
              </a:rPr>
              <a:t>SaltStack</a:t>
            </a:r>
            <a:r>
              <a:rPr lang="ru-RU" b="1" i="0" dirty="0">
                <a:solidFill>
                  <a:srgbClr val="111111"/>
                </a:solidFill>
                <a:effectLst/>
                <a:latin typeface="-apple-system"/>
              </a:rPr>
              <a:t>,</a:t>
            </a:r>
            <a:r>
              <a:rPr lang="ru-RU" b="0" i="0" dirty="0">
                <a:solidFill>
                  <a:srgbClr val="111111"/>
                </a:solidFill>
                <a:effectLst/>
                <a:latin typeface="-apple-system"/>
              </a:rPr>
              <a:t> также известный как </a:t>
            </a:r>
            <a:r>
              <a:rPr lang="ru-RU" b="1" i="0" dirty="0" err="1">
                <a:solidFill>
                  <a:srgbClr val="111111"/>
                </a:solidFill>
                <a:effectLst/>
                <a:latin typeface="-apple-system"/>
              </a:rPr>
              <a:t>Salt</a:t>
            </a:r>
            <a:r>
              <a:rPr lang="ru-RU" b="1" i="0" dirty="0">
                <a:solidFill>
                  <a:srgbClr val="111111"/>
                </a:solidFill>
                <a:effectLst/>
                <a:latin typeface="-apple-system"/>
              </a:rPr>
              <a:t>,</a:t>
            </a:r>
            <a:r>
              <a:rPr lang="ru-RU" b="0" i="0" dirty="0">
                <a:solidFill>
                  <a:srgbClr val="111111"/>
                </a:solidFill>
                <a:effectLst/>
                <a:latin typeface="-apple-system"/>
              </a:rPr>
              <a:t> это </a:t>
            </a:r>
            <a:r>
              <a:rPr lang="ru-RU" b="0" i="0" dirty="0" err="1">
                <a:solidFill>
                  <a:srgbClr val="111111"/>
                </a:solidFill>
                <a:effectLst/>
                <a:latin typeface="-apple-system"/>
              </a:rPr>
              <a:t>event-driven</a:t>
            </a:r>
            <a:r>
              <a:rPr lang="ru-RU" b="0" i="0" dirty="0">
                <a:solidFill>
                  <a:srgbClr val="111111"/>
                </a:solidFill>
                <a:effectLst/>
                <a:latin typeface="-apple-system"/>
              </a:rPr>
              <a:t> ПО с открытым исходным кодом на основе Python для автоматизации IT, удаленного выполнения задач и управления конфигурацией. Основой </a:t>
            </a:r>
            <a:r>
              <a:rPr lang="ru-RU" b="0" i="0" dirty="0" err="1">
                <a:solidFill>
                  <a:srgbClr val="111111"/>
                </a:solidFill>
                <a:effectLst/>
                <a:latin typeface="-apple-system"/>
              </a:rPr>
              <a:t>Salt</a:t>
            </a:r>
            <a:r>
              <a:rPr lang="ru-RU" b="0" i="0" dirty="0">
                <a:solidFill>
                  <a:srgbClr val="111111"/>
                </a:solidFill>
                <a:effectLst/>
                <a:latin typeface="-apple-system"/>
              </a:rPr>
              <a:t> является механизм удаленного выполнения, который создает высокоскоростную, безопасную и двунаправленную сеть связи для групп систем. Помимо этой системы связи, </a:t>
            </a:r>
            <a:r>
              <a:rPr lang="ru-RU" b="0" i="0" dirty="0" err="1">
                <a:solidFill>
                  <a:srgbClr val="111111"/>
                </a:solidFill>
                <a:effectLst/>
                <a:latin typeface="-apple-system"/>
              </a:rPr>
              <a:t>Salt</a:t>
            </a:r>
            <a:r>
              <a:rPr lang="ru-RU" b="0" i="0" dirty="0">
                <a:solidFill>
                  <a:srgbClr val="111111"/>
                </a:solidFill>
                <a:effectLst/>
                <a:latin typeface="-apple-system"/>
              </a:rPr>
              <a:t> предоставляет чрезвычайно быструю, гибкую и простую в использовании систему управления конфигурациями, называемую </a:t>
            </a:r>
            <a:r>
              <a:rPr lang="ru-RU" b="0" i="0" dirty="0" err="1">
                <a:solidFill>
                  <a:srgbClr val="111111"/>
                </a:solidFill>
                <a:effectLst/>
                <a:latin typeface="-apple-system"/>
              </a:rPr>
              <a:t>Salt</a:t>
            </a:r>
            <a:r>
              <a:rPr lang="ru-RU" b="0" i="0" dirty="0">
                <a:solidFill>
                  <a:srgbClr val="111111"/>
                </a:solidFill>
                <a:effectLst/>
                <a:latin typeface="-apple-system"/>
              </a:rPr>
              <a:t> </a:t>
            </a:r>
            <a:r>
              <a:rPr lang="ru-RU" b="0" i="0" dirty="0" err="1">
                <a:solidFill>
                  <a:srgbClr val="111111"/>
                </a:solidFill>
                <a:effectLst/>
                <a:latin typeface="-apple-system"/>
              </a:rPr>
              <a:t>States</a:t>
            </a:r>
            <a:r>
              <a:rPr lang="ru-RU" b="0" i="0" dirty="0">
                <a:solidFill>
                  <a:srgbClr val="111111"/>
                </a:solidFill>
                <a:effectLst/>
                <a:latin typeface="-apple-system"/>
              </a:rPr>
              <a:t>. Вы также должны познакомиться с такими терминами </a:t>
            </a:r>
            <a:r>
              <a:rPr lang="ru-RU" b="0" i="0" dirty="0" err="1">
                <a:solidFill>
                  <a:srgbClr val="111111"/>
                </a:solidFill>
                <a:effectLst/>
                <a:latin typeface="-apple-system"/>
              </a:rPr>
              <a:t>Salt</a:t>
            </a:r>
            <a:r>
              <a:rPr lang="ru-RU" b="0" i="0" dirty="0">
                <a:solidFill>
                  <a:srgbClr val="111111"/>
                </a:solidFill>
                <a:effectLst/>
                <a:latin typeface="-apple-system"/>
              </a:rPr>
              <a:t>, как </a:t>
            </a:r>
            <a:r>
              <a:rPr lang="ru-RU" b="1" i="0" dirty="0" err="1">
                <a:solidFill>
                  <a:srgbClr val="111111"/>
                </a:solidFill>
                <a:effectLst/>
                <a:latin typeface="-apple-system"/>
              </a:rPr>
              <a:t>grains</a:t>
            </a:r>
            <a:r>
              <a:rPr lang="ru-RU" b="0" i="0" dirty="0">
                <a:solidFill>
                  <a:srgbClr val="111111"/>
                </a:solidFill>
                <a:effectLst/>
                <a:latin typeface="-apple-system"/>
              </a:rPr>
              <a:t>, </a:t>
            </a:r>
            <a:r>
              <a:rPr lang="ru-RU" b="1" i="0" dirty="0" err="1">
                <a:solidFill>
                  <a:srgbClr val="111111"/>
                </a:solidFill>
                <a:effectLst/>
                <a:latin typeface="-apple-system"/>
              </a:rPr>
              <a:t>pillars</a:t>
            </a:r>
            <a:r>
              <a:rPr lang="ru-RU" b="1" i="0" dirty="0">
                <a:solidFill>
                  <a:srgbClr val="111111"/>
                </a:solidFill>
                <a:effectLst/>
                <a:latin typeface="-apple-system"/>
              </a:rPr>
              <a:t> </a:t>
            </a:r>
            <a:r>
              <a:rPr lang="ru-RU" b="0" i="0" dirty="0">
                <a:solidFill>
                  <a:srgbClr val="111111"/>
                </a:solidFill>
                <a:effectLst/>
                <a:latin typeface="-apple-system"/>
              </a:rPr>
              <a:t>и </a:t>
            </a:r>
            <a:r>
              <a:rPr lang="ru-RU" b="1" i="0" dirty="0" err="1">
                <a:solidFill>
                  <a:srgbClr val="111111"/>
                </a:solidFill>
                <a:effectLst/>
                <a:latin typeface="-apple-system"/>
              </a:rPr>
              <a:t>mine</a:t>
            </a:r>
            <a:r>
              <a:rPr lang="ru-RU" b="0" i="0" dirty="0">
                <a:solidFill>
                  <a:srgbClr val="111111"/>
                </a:solidFill>
                <a:effectLst/>
                <a:latin typeface="-apple-system"/>
              </a:rPr>
              <a:t>. </a:t>
            </a:r>
            <a:endParaRPr lang="ru-RU" dirty="0"/>
          </a:p>
        </p:txBody>
      </p:sp>
    </p:spTree>
    <p:extLst>
      <p:ext uri="{BB962C8B-B14F-4D97-AF65-F5344CB8AC3E}">
        <p14:creationId xmlns:p14="http://schemas.microsoft.com/office/powerpoint/2010/main" val="1385054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45478F-9680-A0C9-F755-4702E4AD804F}"/>
              </a:ext>
            </a:extLst>
          </p:cNvPr>
          <p:cNvSpPr>
            <a:spLocks noGrp="1"/>
          </p:cNvSpPr>
          <p:nvPr>
            <p:ph type="title"/>
          </p:nvPr>
        </p:nvSpPr>
        <p:spPr/>
        <p:txBody>
          <a:bodyPr/>
          <a:lstStyle/>
          <a:p>
            <a:r>
              <a:rPr lang="en-US" b="0" i="0" dirty="0" err="1">
                <a:solidFill>
                  <a:srgbClr val="111111"/>
                </a:solidFill>
                <a:effectLst/>
                <a:latin typeface="Fira Sans" panose="020B0503050000020004" pitchFamily="34" charset="0"/>
              </a:rPr>
              <a:t>Pulumi</a:t>
            </a:r>
            <a:endParaRPr lang="ru-RU" dirty="0"/>
          </a:p>
        </p:txBody>
      </p:sp>
      <p:sp>
        <p:nvSpPr>
          <p:cNvPr id="3" name="Объект 2">
            <a:extLst>
              <a:ext uri="{FF2B5EF4-FFF2-40B4-BE49-F238E27FC236}">
                <a16:creationId xmlns:a16="http://schemas.microsoft.com/office/drawing/2014/main" id="{746FEEE5-E65A-9CD5-39E1-AD2065E1E99F}"/>
              </a:ext>
            </a:extLst>
          </p:cNvPr>
          <p:cNvSpPr>
            <a:spLocks noGrp="1"/>
          </p:cNvSpPr>
          <p:nvPr>
            <p:ph idx="1"/>
          </p:nvPr>
        </p:nvSpPr>
        <p:spPr/>
        <p:txBody>
          <a:bodyPr/>
          <a:lstStyle/>
          <a:p>
            <a:pPr marL="0" indent="0">
              <a:buNone/>
            </a:pPr>
            <a:r>
              <a:rPr lang="ru-RU" b="1" i="0" dirty="0" err="1">
                <a:solidFill>
                  <a:srgbClr val="111111"/>
                </a:solidFill>
                <a:effectLst/>
                <a:latin typeface="-apple-system"/>
              </a:rPr>
              <a:t>Pulumi</a:t>
            </a:r>
            <a:r>
              <a:rPr lang="ru-RU" b="0" i="0" dirty="0">
                <a:solidFill>
                  <a:srgbClr val="111111"/>
                </a:solidFill>
                <a:effectLst/>
                <a:latin typeface="-apple-system"/>
              </a:rPr>
              <a:t> — это IAC-инструмент с открытым исходным кодом для создания, развертывания и управления облачной инфраструктурой. Хотя </a:t>
            </a:r>
            <a:r>
              <a:rPr lang="ru-RU" b="0" i="0" dirty="0" err="1">
                <a:solidFill>
                  <a:srgbClr val="111111"/>
                </a:solidFill>
                <a:effectLst/>
                <a:latin typeface="-apple-system"/>
              </a:rPr>
              <a:t>Pulumi</a:t>
            </a:r>
            <a:r>
              <a:rPr lang="ru-RU" b="0" i="0" dirty="0">
                <a:solidFill>
                  <a:srgbClr val="111111"/>
                </a:solidFill>
                <a:effectLst/>
                <a:latin typeface="-apple-system"/>
              </a:rPr>
              <a:t> — самый молодой инструмент из этого списка, в последнее время он набирает огромную популярность. Самым уникальным аспектом этого инструмента является то, что вы можете написать код конфигурации на любом из следующих языков программирования: Python, </a:t>
            </a:r>
            <a:r>
              <a:rPr lang="ru-RU" b="0" i="0" dirty="0" err="1">
                <a:solidFill>
                  <a:srgbClr val="111111"/>
                </a:solidFill>
                <a:effectLst/>
                <a:latin typeface="-apple-system"/>
              </a:rPr>
              <a:t>Typescript</a:t>
            </a:r>
            <a:r>
              <a:rPr lang="ru-RU" b="0" i="0" dirty="0">
                <a:solidFill>
                  <a:srgbClr val="111111"/>
                </a:solidFill>
                <a:effectLst/>
                <a:latin typeface="-apple-system"/>
              </a:rPr>
              <a:t>, </a:t>
            </a:r>
            <a:r>
              <a:rPr lang="ru-RU" b="0" i="0" dirty="0" err="1">
                <a:solidFill>
                  <a:srgbClr val="111111"/>
                </a:solidFill>
                <a:effectLst/>
                <a:latin typeface="-apple-system"/>
              </a:rPr>
              <a:t>Javascript</a:t>
            </a:r>
            <a:r>
              <a:rPr lang="ru-RU" b="0" i="0" dirty="0">
                <a:solidFill>
                  <a:srgbClr val="111111"/>
                </a:solidFill>
                <a:effectLst/>
                <a:latin typeface="-apple-system"/>
              </a:rPr>
              <a:t>, C# или Go.</a:t>
            </a:r>
            <a:endParaRPr lang="ru-RU" dirty="0"/>
          </a:p>
        </p:txBody>
      </p:sp>
    </p:spTree>
    <p:extLst>
      <p:ext uri="{BB962C8B-B14F-4D97-AF65-F5344CB8AC3E}">
        <p14:creationId xmlns:p14="http://schemas.microsoft.com/office/powerpoint/2010/main" val="18717340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10596F-E3CB-40DF-7169-362B52E00E0C}"/>
              </a:ext>
            </a:extLst>
          </p:cNvPr>
          <p:cNvSpPr>
            <a:spLocks noGrp="1"/>
          </p:cNvSpPr>
          <p:nvPr>
            <p:ph type="title"/>
          </p:nvPr>
        </p:nvSpPr>
        <p:spPr/>
        <p:txBody>
          <a:bodyPr/>
          <a:lstStyle/>
          <a:p>
            <a:r>
              <a:rPr lang="en-US" dirty="0"/>
              <a:t>Terraform</a:t>
            </a:r>
            <a:endParaRPr lang="ru-RU" dirty="0"/>
          </a:p>
        </p:txBody>
      </p:sp>
      <p:pic>
        <p:nvPicPr>
          <p:cNvPr id="4" name="Рисунок 3">
            <a:extLst>
              <a:ext uri="{FF2B5EF4-FFF2-40B4-BE49-F238E27FC236}">
                <a16:creationId xmlns:a16="http://schemas.microsoft.com/office/drawing/2014/main" id="{D63A895F-0F28-43E4-3F55-D543A535462E}"/>
              </a:ext>
            </a:extLst>
          </p:cNvPr>
          <p:cNvPicPr>
            <a:picLocks noChangeAspect="1"/>
          </p:cNvPicPr>
          <p:nvPr/>
        </p:nvPicPr>
        <p:blipFill>
          <a:blip r:embed="rId2"/>
          <a:stretch>
            <a:fillRect/>
          </a:stretch>
        </p:blipFill>
        <p:spPr>
          <a:xfrm>
            <a:off x="1197868" y="1556792"/>
            <a:ext cx="9437944" cy="4858744"/>
          </a:xfrm>
          <a:prstGeom prst="rect">
            <a:avLst/>
          </a:prstGeom>
        </p:spPr>
      </p:pic>
    </p:spTree>
    <p:extLst>
      <p:ext uri="{BB962C8B-B14F-4D97-AF65-F5344CB8AC3E}">
        <p14:creationId xmlns:p14="http://schemas.microsoft.com/office/powerpoint/2010/main" val="374936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49CAC3-DB67-B994-6856-0BC5EFD2B7D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0BA7B90-E354-8238-8C33-61E56F138903}"/>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4D1556F7-2C28-828B-FD43-C889EF0900E8}"/>
              </a:ext>
            </a:extLst>
          </p:cNvPr>
          <p:cNvPicPr>
            <a:picLocks noChangeAspect="1"/>
          </p:cNvPicPr>
          <p:nvPr/>
        </p:nvPicPr>
        <p:blipFill>
          <a:blip r:embed="rId2"/>
          <a:stretch>
            <a:fillRect/>
          </a:stretch>
        </p:blipFill>
        <p:spPr>
          <a:xfrm>
            <a:off x="596106" y="773200"/>
            <a:ext cx="10996613" cy="5311600"/>
          </a:xfrm>
          <a:prstGeom prst="rect">
            <a:avLst/>
          </a:prstGeom>
        </p:spPr>
      </p:pic>
    </p:spTree>
    <p:extLst>
      <p:ext uri="{BB962C8B-B14F-4D97-AF65-F5344CB8AC3E}">
        <p14:creationId xmlns:p14="http://schemas.microsoft.com/office/powerpoint/2010/main" val="209547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117309" y="76200"/>
            <a:ext cx="10157354" cy="904528"/>
          </a:xfrm>
        </p:spPr>
        <p:txBody>
          <a:bodyPr rtlCol="0"/>
          <a:lstStyle/>
          <a:p>
            <a:pPr rtl="0"/>
            <a:r>
              <a:rPr lang="ru-RU" b="1" dirty="0"/>
              <a:t>Виды занятий</a:t>
            </a:r>
          </a:p>
        </p:txBody>
      </p:sp>
      <p:sp>
        <p:nvSpPr>
          <p:cNvPr id="14" name="Объект 13"/>
          <p:cNvSpPr>
            <a:spLocks noGrp="1"/>
          </p:cNvSpPr>
          <p:nvPr>
            <p:ph idx="1"/>
          </p:nvPr>
        </p:nvSpPr>
        <p:spPr>
          <a:xfrm>
            <a:off x="549796" y="980728"/>
            <a:ext cx="11089232" cy="5688632"/>
          </a:xfrm>
        </p:spPr>
        <p:txBody>
          <a:bodyPr rtlCol="0">
            <a:normAutofit/>
          </a:bodyPr>
          <a:lstStyle/>
          <a:p>
            <a:pPr rtl="0"/>
            <a:r>
              <a:rPr lang="ru-RU" dirty="0"/>
              <a:t>Лекции:</a:t>
            </a:r>
          </a:p>
          <a:p>
            <a:pPr lvl="1"/>
            <a:r>
              <a:rPr lang="ru-RU" dirty="0"/>
              <a:t>17 лекций, 34 часа. </a:t>
            </a:r>
          </a:p>
          <a:p>
            <a:pPr lvl="1"/>
            <a:r>
              <a:rPr lang="ru-RU" dirty="0"/>
              <a:t>ПОНЕДЕЛЬНИК, </a:t>
            </a:r>
            <a:r>
              <a:rPr lang="en-US" dirty="0"/>
              <a:t>1</a:t>
            </a:r>
            <a:r>
              <a:rPr lang="ru-RU" dirty="0"/>
              <a:t>0.15, 430 (ГЗ)</a:t>
            </a:r>
          </a:p>
          <a:p>
            <a:pPr rtl="0"/>
            <a:r>
              <a:rPr lang="ru-RU" dirty="0"/>
              <a:t>Лабораторные работы </a:t>
            </a:r>
          </a:p>
          <a:p>
            <a:pPr lvl="1"/>
            <a:r>
              <a:rPr lang="en-US" dirty="0"/>
              <a:t>8</a:t>
            </a:r>
            <a:r>
              <a:rPr lang="ru-RU" dirty="0"/>
              <a:t> лабораторных работ, 34 часа.</a:t>
            </a:r>
          </a:p>
          <a:p>
            <a:pPr lvl="1"/>
            <a:r>
              <a:rPr lang="ru-RU" dirty="0"/>
              <a:t>по расписанию</a:t>
            </a:r>
          </a:p>
          <a:p>
            <a:pPr rtl="0"/>
            <a:r>
              <a:rPr lang="ru-RU" dirty="0"/>
              <a:t>Домашнее задание.</a:t>
            </a:r>
          </a:p>
          <a:p>
            <a:pPr lvl="1"/>
            <a:r>
              <a:rPr lang="ru-RU" dirty="0"/>
              <a:t>Проект по развертыванию программного обеспечения.</a:t>
            </a:r>
          </a:p>
          <a:p>
            <a:r>
              <a:rPr lang="ru-RU" dirty="0"/>
              <a:t>Репозиторий курса</a:t>
            </a:r>
            <a:r>
              <a:rPr lang="en-US" dirty="0"/>
              <a:t>:</a:t>
            </a:r>
          </a:p>
          <a:p>
            <a:pPr lvl="1"/>
            <a:r>
              <a:rPr lang="en-US" dirty="0">
                <a:hlinkClick r:id="rId2"/>
              </a:rPr>
              <a:t>https://github.com/iu5git/DevOps</a:t>
            </a:r>
            <a:r>
              <a:rPr lang="en-US" dirty="0"/>
              <a:t> </a:t>
            </a:r>
            <a:endParaRPr lang="ru-RU" dirty="0"/>
          </a:p>
        </p:txBody>
      </p:sp>
    </p:spTree>
    <p:extLst>
      <p:ext uri="{BB962C8B-B14F-4D97-AF65-F5344CB8AC3E}">
        <p14:creationId xmlns:p14="http://schemas.microsoft.com/office/powerpoint/2010/main" val="85912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4DBFF7-A144-5299-19B5-A60F65CD4F76}"/>
              </a:ext>
            </a:extLst>
          </p:cNvPr>
          <p:cNvSpPr>
            <a:spLocks noGrp="1"/>
          </p:cNvSpPr>
          <p:nvPr>
            <p:ph type="title"/>
          </p:nvPr>
        </p:nvSpPr>
        <p:spPr>
          <a:xfrm>
            <a:off x="2854052" y="563105"/>
            <a:ext cx="9721080" cy="1032126"/>
          </a:xfrm>
        </p:spPr>
        <p:txBody>
          <a:bodyPr>
            <a:normAutofit/>
          </a:bodyPr>
          <a:lstStyle/>
          <a:p>
            <a:r>
              <a:rPr lang="en-US" sz="6600" dirty="0"/>
              <a:t>Terraform executable</a:t>
            </a:r>
            <a:endParaRPr lang="ru-RU" sz="6600" dirty="0"/>
          </a:p>
        </p:txBody>
      </p:sp>
      <p:sp>
        <p:nvSpPr>
          <p:cNvPr id="3" name="Объект 2">
            <a:extLst>
              <a:ext uri="{FF2B5EF4-FFF2-40B4-BE49-F238E27FC236}">
                <a16:creationId xmlns:a16="http://schemas.microsoft.com/office/drawing/2014/main" id="{41D4EDE5-E017-DDE2-8537-EA69C8AEFC22}"/>
              </a:ext>
            </a:extLst>
          </p:cNvPr>
          <p:cNvSpPr>
            <a:spLocks noGrp="1"/>
          </p:cNvSpPr>
          <p:nvPr>
            <p:ph idx="1"/>
          </p:nvPr>
        </p:nvSpPr>
        <p:spPr/>
        <p:txBody>
          <a:bodyPr/>
          <a:lstStyle/>
          <a:p>
            <a:pPr marL="0" indent="0">
              <a:buNone/>
            </a:pPr>
            <a:endParaRPr lang="en-US" b="0" i="0" dirty="0">
              <a:effectLst/>
              <a:latin typeface="SF Mono"/>
            </a:endParaRPr>
          </a:p>
          <a:p>
            <a:pPr marL="0" indent="0">
              <a:buNone/>
            </a:pPr>
            <a:r>
              <a:rPr lang="ru-RU" u="sng" dirty="0">
                <a:latin typeface="SF Mono"/>
              </a:rPr>
              <a:t>Скачать с зеркала:</a:t>
            </a:r>
          </a:p>
          <a:p>
            <a:pPr marL="0" indent="0">
              <a:buNone/>
            </a:pPr>
            <a:r>
              <a:rPr lang="en-US" dirty="0">
                <a:latin typeface="SF Mono"/>
                <a:hlinkClick r:id="rId2"/>
              </a:rPr>
              <a:t>https://hashicorp-releases.yandexcloud.net/terraform/</a:t>
            </a:r>
            <a:r>
              <a:rPr lang="ru-RU" dirty="0">
                <a:latin typeface="SF Mono"/>
              </a:rPr>
              <a:t>  </a:t>
            </a:r>
            <a:endParaRPr lang="en-US" dirty="0">
              <a:latin typeface="SF Mono"/>
            </a:endParaRPr>
          </a:p>
          <a:p>
            <a:pPr marL="0" indent="0">
              <a:buNone/>
            </a:pPr>
            <a:endParaRPr lang="ru-RU" dirty="0">
              <a:latin typeface="SF Mono"/>
            </a:endParaRPr>
          </a:p>
          <a:p>
            <a:pPr marL="0" indent="0">
              <a:buNone/>
            </a:pPr>
            <a:r>
              <a:rPr lang="en-US" b="0" i="0" dirty="0">
                <a:effectLst/>
                <a:latin typeface="SF Mono"/>
              </a:rPr>
              <a:t>export PATH=$PATH:/path/to/terraform</a:t>
            </a:r>
            <a:endParaRPr lang="ru-RU" dirty="0"/>
          </a:p>
        </p:txBody>
      </p:sp>
      <p:sp>
        <p:nvSpPr>
          <p:cNvPr id="10" name="Прямоугольник: скругленные углы 9">
            <a:extLst>
              <a:ext uri="{FF2B5EF4-FFF2-40B4-BE49-F238E27FC236}">
                <a16:creationId xmlns:a16="http://schemas.microsoft.com/office/drawing/2014/main" id="{3EC711E4-17C3-B0F2-EC4C-2B248771E398}"/>
              </a:ext>
            </a:extLst>
          </p:cNvPr>
          <p:cNvSpPr/>
          <p:nvPr/>
        </p:nvSpPr>
        <p:spPr>
          <a:xfrm rot="1314288">
            <a:off x="4777081" y="703837"/>
            <a:ext cx="4386632" cy="1261559"/>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t>SANCTIONS</a:t>
            </a:r>
            <a:endParaRPr lang="ru-RU" sz="3600" b="1" dirty="0"/>
          </a:p>
        </p:txBody>
      </p:sp>
      <p:pic>
        <p:nvPicPr>
          <p:cNvPr id="3081" name="Picture 9">
            <a:extLst>
              <a:ext uri="{FF2B5EF4-FFF2-40B4-BE49-F238E27FC236}">
                <a16:creationId xmlns:a16="http://schemas.microsoft.com/office/drawing/2014/main" id="{30F1E3A0-D454-4D5C-C209-EBA1CF0009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4692" y="3470424"/>
            <a:ext cx="3068960" cy="3068960"/>
          </a:xfrm>
          <a:prstGeom prst="rect">
            <a:avLst/>
          </a:prstGeom>
          <a:noFill/>
          <a:extLst>
            <a:ext uri="{909E8E84-426E-40DD-AFC4-6F175D3DCCD1}">
              <a14:hiddenFill xmlns:a14="http://schemas.microsoft.com/office/drawing/2010/main">
                <a:solidFill>
                  <a:srgbClr val="FFFFFF"/>
                </a:solidFill>
              </a14:hiddenFill>
            </a:ext>
          </a:extLst>
        </p:spPr>
      </p:pic>
      <p:pic>
        <p:nvPicPr>
          <p:cNvPr id="12" name="Рисунок 11">
            <a:extLst>
              <a:ext uri="{FF2B5EF4-FFF2-40B4-BE49-F238E27FC236}">
                <a16:creationId xmlns:a16="http://schemas.microsoft.com/office/drawing/2014/main" id="{B27060B8-05AC-8725-626C-B8E64BCC8D40}"/>
              </a:ext>
            </a:extLst>
          </p:cNvPr>
          <p:cNvPicPr>
            <a:picLocks noChangeAspect="1"/>
          </p:cNvPicPr>
          <p:nvPr/>
        </p:nvPicPr>
        <p:blipFill>
          <a:blip r:embed="rId4"/>
          <a:stretch>
            <a:fillRect/>
          </a:stretch>
        </p:blipFill>
        <p:spPr>
          <a:xfrm>
            <a:off x="1097852" y="5035736"/>
            <a:ext cx="2398949" cy="612947"/>
          </a:xfrm>
          <a:prstGeom prst="rect">
            <a:avLst/>
          </a:prstGeom>
        </p:spPr>
      </p:pic>
      <p:pic>
        <p:nvPicPr>
          <p:cNvPr id="14" name="Рисунок 13">
            <a:extLst>
              <a:ext uri="{FF2B5EF4-FFF2-40B4-BE49-F238E27FC236}">
                <a16:creationId xmlns:a16="http://schemas.microsoft.com/office/drawing/2014/main" id="{B7AE3E3B-85EA-6120-B10D-5ECFDD392135}"/>
              </a:ext>
            </a:extLst>
          </p:cNvPr>
          <p:cNvPicPr>
            <a:picLocks noChangeAspect="1"/>
          </p:cNvPicPr>
          <p:nvPr/>
        </p:nvPicPr>
        <p:blipFill>
          <a:blip r:embed="rId5"/>
          <a:stretch>
            <a:fillRect/>
          </a:stretch>
        </p:blipFill>
        <p:spPr>
          <a:xfrm>
            <a:off x="4438228" y="5077284"/>
            <a:ext cx="2688388" cy="571399"/>
          </a:xfrm>
          <a:prstGeom prst="rect">
            <a:avLst/>
          </a:prstGeom>
        </p:spPr>
      </p:pic>
      <p:pic>
        <p:nvPicPr>
          <p:cNvPr id="16" name="Рисунок 15">
            <a:extLst>
              <a:ext uri="{FF2B5EF4-FFF2-40B4-BE49-F238E27FC236}">
                <a16:creationId xmlns:a16="http://schemas.microsoft.com/office/drawing/2014/main" id="{74994CA6-6E36-34FD-8A4B-BAEDB4E1762D}"/>
              </a:ext>
            </a:extLst>
          </p:cNvPr>
          <p:cNvPicPr>
            <a:picLocks noChangeAspect="1"/>
          </p:cNvPicPr>
          <p:nvPr/>
        </p:nvPicPr>
        <p:blipFill>
          <a:blip r:embed="rId6"/>
          <a:stretch>
            <a:fillRect/>
          </a:stretch>
        </p:blipFill>
        <p:spPr>
          <a:xfrm>
            <a:off x="708320" y="363770"/>
            <a:ext cx="1912786" cy="1646063"/>
          </a:xfrm>
          <a:prstGeom prst="rect">
            <a:avLst/>
          </a:prstGeom>
        </p:spPr>
      </p:pic>
    </p:spTree>
    <p:extLst>
      <p:ext uri="{BB962C8B-B14F-4D97-AF65-F5344CB8AC3E}">
        <p14:creationId xmlns:p14="http://schemas.microsoft.com/office/powerpoint/2010/main" val="86113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88F78-CC02-8397-362E-D9CAD3319C4F}"/>
              </a:ext>
            </a:extLst>
          </p:cNvPr>
          <p:cNvSpPr>
            <a:spLocks noGrp="1"/>
          </p:cNvSpPr>
          <p:nvPr>
            <p:ph type="title"/>
          </p:nvPr>
        </p:nvSpPr>
        <p:spPr>
          <a:xfrm>
            <a:off x="2593208" y="248816"/>
            <a:ext cx="8469756" cy="1397000"/>
          </a:xfrm>
        </p:spPr>
        <p:txBody>
          <a:bodyPr/>
          <a:lstStyle/>
          <a:p>
            <a:r>
              <a:rPr lang="ru-RU" b="0" i="0" dirty="0" err="1">
                <a:solidFill>
                  <a:srgbClr val="111111"/>
                </a:solidFill>
                <a:effectLst/>
                <a:latin typeface="-apple-system"/>
              </a:rPr>
              <a:t>Hashicorp</a:t>
            </a:r>
            <a:r>
              <a:rPr lang="ru-RU" b="0" i="0" dirty="0">
                <a:solidFill>
                  <a:srgbClr val="111111"/>
                </a:solidFill>
                <a:effectLst/>
                <a:latin typeface="-apple-system"/>
              </a:rPr>
              <a:t> Configuration Language</a:t>
            </a:r>
            <a:endParaRPr lang="ru-RU" dirty="0"/>
          </a:p>
        </p:txBody>
      </p:sp>
      <p:sp>
        <p:nvSpPr>
          <p:cNvPr id="3" name="Объект 2">
            <a:extLst>
              <a:ext uri="{FF2B5EF4-FFF2-40B4-BE49-F238E27FC236}">
                <a16:creationId xmlns:a16="http://schemas.microsoft.com/office/drawing/2014/main" id="{1F947456-1B5B-6D58-5C4B-7EDFB291EEF5}"/>
              </a:ext>
            </a:extLst>
          </p:cNvPr>
          <p:cNvSpPr>
            <a:spLocks noGrp="1"/>
          </p:cNvSpPr>
          <p:nvPr>
            <p:ph idx="1"/>
          </p:nvPr>
        </p:nvSpPr>
        <p:spPr/>
        <p:txBody>
          <a:bodyPr>
            <a:normAutofit fontScale="85000" lnSpcReduction="20000"/>
          </a:bodyPr>
          <a:lstStyle/>
          <a:p>
            <a:pPr algn="l"/>
            <a:r>
              <a:rPr lang="ru-RU" b="0" i="0" dirty="0">
                <a:solidFill>
                  <a:srgbClr val="111111"/>
                </a:solidFill>
                <a:effectLst/>
                <a:latin typeface="-apple-system"/>
              </a:rPr>
              <a:t>Для автоматизации работы с инфраструктурой </a:t>
            </a:r>
            <a:r>
              <a:rPr lang="ru-RU" b="0" i="0" dirty="0" err="1">
                <a:solidFill>
                  <a:srgbClr val="111111"/>
                </a:solidFill>
                <a:effectLst/>
                <a:latin typeface="-apple-system"/>
              </a:rPr>
              <a:t>Terraform</a:t>
            </a:r>
            <a:r>
              <a:rPr lang="ru-RU" b="0" i="0" dirty="0">
                <a:solidFill>
                  <a:srgbClr val="111111"/>
                </a:solidFill>
                <a:effectLst/>
                <a:latin typeface="-apple-system"/>
              </a:rPr>
              <a:t> использует собственный язык написания конфигурационных файлов </a:t>
            </a:r>
            <a:r>
              <a:rPr lang="ru-RU" b="0" i="0" dirty="0" err="1">
                <a:solidFill>
                  <a:srgbClr val="111111"/>
                </a:solidFill>
                <a:effectLst/>
                <a:latin typeface="-apple-system"/>
              </a:rPr>
              <a:t>Hashicorp</a:t>
            </a:r>
            <a:r>
              <a:rPr lang="ru-RU" b="0" i="0" dirty="0">
                <a:solidFill>
                  <a:srgbClr val="111111"/>
                </a:solidFill>
                <a:effectLst/>
                <a:latin typeface="-apple-system"/>
              </a:rPr>
              <a:t> Configuration Language (HCL). По сути, этот язык описывает желаемое состояние инфраструктуры в конфигурационном файле.</a:t>
            </a:r>
          </a:p>
          <a:p>
            <a:pPr algn="l"/>
            <a:r>
              <a:rPr lang="ru-RU" b="0" i="0" dirty="0">
                <a:solidFill>
                  <a:srgbClr val="111111"/>
                </a:solidFill>
                <a:effectLst/>
                <a:latin typeface="-apple-system"/>
              </a:rPr>
              <a:t>Сначала немного поговорим о синтаксисе языка HCL. Для описания того или иного создаваемого элемента необходимо подготовить блок, содержащий заключенные в фигурных скобках названия  переменных, и их значения, передаваемые функциям.</a:t>
            </a:r>
          </a:p>
          <a:p>
            <a:pPr algn="l"/>
            <a:r>
              <a:rPr lang="ru-RU" b="0" i="0" dirty="0">
                <a:solidFill>
                  <a:srgbClr val="111111"/>
                </a:solidFill>
                <a:effectLst/>
                <a:latin typeface="-apple-system"/>
              </a:rPr>
              <a:t>Как и в большинстве языков программирования, в HCL используются  аргументы для присвоения значений переменным. В </a:t>
            </a:r>
            <a:r>
              <a:rPr lang="ru-RU" b="0" i="0" dirty="0" err="1">
                <a:solidFill>
                  <a:srgbClr val="111111"/>
                </a:solidFill>
                <a:effectLst/>
                <a:latin typeface="-apple-system"/>
              </a:rPr>
              <a:t>Terraform</a:t>
            </a:r>
            <a:r>
              <a:rPr lang="ru-RU" b="0" i="0" dirty="0">
                <a:solidFill>
                  <a:srgbClr val="111111"/>
                </a:solidFill>
                <a:effectLst/>
                <a:latin typeface="-apple-system"/>
              </a:rPr>
              <a:t> эти переменные являются атрибутами, связанными с определенным типом блока. Таким образом, весь код HCL состоит из подобных блоков.</a:t>
            </a:r>
          </a:p>
          <a:p>
            <a:pPr algn="l"/>
            <a:r>
              <a:rPr lang="ru-RU" b="0" i="0" dirty="0">
                <a:solidFill>
                  <a:srgbClr val="111111"/>
                </a:solidFill>
                <a:effectLst/>
                <a:latin typeface="-apple-system"/>
              </a:rPr>
              <a:t>Приступим к написанию конфигурационного файла. В первой строке файла мы указываем слово </a:t>
            </a:r>
            <a:r>
              <a:rPr lang="ru-RU" b="0" i="0" dirty="0" err="1">
                <a:solidFill>
                  <a:srgbClr val="111111"/>
                </a:solidFill>
                <a:effectLst/>
                <a:latin typeface="-apple-system"/>
              </a:rPr>
              <a:t>terraform</a:t>
            </a:r>
            <a:r>
              <a:rPr lang="ru-RU" b="0" i="0" dirty="0">
                <a:solidFill>
                  <a:srgbClr val="111111"/>
                </a:solidFill>
                <a:effectLst/>
                <a:latin typeface="-apple-system"/>
              </a:rPr>
              <a:t>. Хотя этот параметр считается необязательным, настоятельно рекомендуется его указывать. Далее идет открывающая фигурная скобка. Соответственно в последней строке конфигурационного файла должна быть закрывающая скобка.</a:t>
            </a:r>
          </a:p>
          <a:p>
            <a:pPr marL="0" indent="0">
              <a:buNone/>
            </a:pPr>
            <a:endParaRPr lang="ru-RU" dirty="0"/>
          </a:p>
        </p:txBody>
      </p:sp>
      <p:pic>
        <p:nvPicPr>
          <p:cNvPr id="6" name="Рисунок 5">
            <a:extLst>
              <a:ext uri="{FF2B5EF4-FFF2-40B4-BE49-F238E27FC236}">
                <a16:creationId xmlns:a16="http://schemas.microsoft.com/office/drawing/2014/main" id="{E23BC3D6-CC3F-77EB-DC21-25B202A67BF3}"/>
              </a:ext>
            </a:extLst>
          </p:cNvPr>
          <p:cNvPicPr>
            <a:picLocks noChangeAspect="1"/>
          </p:cNvPicPr>
          <p:nvPr/>
        </p:nvPicPr>
        <p:blipFill>
          <a:blip r:embed="rId2"/>
          <a:stretch>
            <a:fillRect/>
          </a:stretch>
        </p:blipFill>
        <p:spPr>
          <a:xfrm>
            <a:off x="1269876" y="318851"/>
            <a:ext cx="1170765" cy="1397000"/>
          </a:xfrm>
          <a:prstGeom prst="rect">
            <a:avLst/>
          </a:prstGeom>
        </p:spPr>
      </p:pic>
    </p:spTree>
    <p:extLst>
      <p:ext uri="{BB962C8B-B14F-4D97-AF65-F5344CB8AC3E}">
        <p14:creationId xmlns:p14="http://schemas.microsoft.com/office/powerpoint/2010/main" val="4765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188F78-CC02-8397-362E-D9CAD3319C4F}"/>
              </a:ext>
            </a:extLst>
          </p:cNvPr>
          <p:cNvSpPr>
            <a:spLocks noGrp="1"/>
          </p:cNvSpPr>
          <p:nvPr>
            <p:ph type="title"/>
          </p:nvPr>
        </p:nvSpPr>
        <p:spPr/>
        <p:txBody>
          <a:bodyPr/>
          <a:lstStyle/>
          <a:p>
            <a:r>
              <a:rPr lang="en-US" dirty="0"/>
              <a:t>HCL</a:t>
            </a:r>
            <a:endParaRPr lang="ru-RU" dirty="0"/>
          </a:p>
        </p:txBody>
      </p:sp>
      <p:sp>
        <p:nvSpPr>
          <p:cNvPr id="3" name="Объект 2">
            <a:extLst>
              <a:ext uri="{FF2B5EF4-FFF2-40B4-BE49-F238E27FC236}">
                <a16:creationId xmlns:a16="http://schemas.microsoft.com/office/drawing/2014/main" id="{1F947456-1B5B-6D58-5C4B-7EDFB291EEF5}"/>
              </a:ext>
            </a:extLst>
          </p:cNvPr>
          <p:cNvSpPr>
            <a:spLocks noGrp="1"/>
          </p:cNvSpPr>
          <p:nvPr>
            <p:ph idx="1"/>
          </p:nvPr>
        </p:nvSpPr>
        <p:spPr/>
        <p:txBody>
          <a:bodyPr>
            <a:normAutofit fontScale="77500" lnSpcReduction="20000"/>
          </a:bodyPr>
          <a:lstStyle/>
          <a:p>
            <a:pPr marL="0" indent="0" algn="l">
              <a:buNone/>
            </a:pPr>
            <a:r>
              <a:rPr lang="ru-RU" b="0" i="0" dirty="0">
                <a:solidFill>
                  <a:srgbClr val="111111"/>
                </a:solidFill>
                <a:effectLst/>
                <a:latin typeface="Fira Sans" panose="020B0503050000020004" pitchFamily="34" charset="0"/>
              </a:rPr>
              <a:t>Хранение файлов</a:t>
            </a:r>
          </a:p>
          <a:p>
            <a:pPr algn="l"/>
            <a:r>
              <a:rPr lang="ru-RU" b="0" i="0" dirty="0">
                <a:solidFill>
                  <a:srgbClr val="111111"/>
                </a:solidFill>
                <a:effectLst/>
                <a:latin typeface="-apple-system"/>
              </a:rPr>
              <a:t>Все конфигурационные файлы </a:t>
            </a:r>
            <a:r>
              <a:rPr lang="ru-RU" b="0" i="0" dirty="0" err="1">
                <a:solidFill>
                  <a:srgbClr val="111111"/>
                </a:solidFill>
                <a:effectLst/>
                <a:latin typeface="-apple-system"/>
              </a:rPr>
              <a:t>Terraform</a:t>
            </a:r>
            <a:r>
              <a:rPr lang="ru-RU" b="0" i="0" dirty="0">
                <a:solidFill>
                  <a:srgbClr val="111111"/>
                </a:solidFill>
                <a:effectLst/>
                <a:latin typeface="-apple-system"/>
              </a:rPr>
              <a:t> должны размещаться в одном каталоге. Так, для того примера, который мы будем рассматривать далее мы можем создать каталог под названием EC2. По умолчанию </a:t>
            </a:r>
            <a:r>
              <a:rPr lang="ru-RU" b="0" i="0" dirty="0" err="1">
                <a:solidFill>
                  <a:srgbClr val="111111"/>
                </a:solidFill>
                <a:effectLst/>
                <a:latin typeface="-apple-system"/>
              </a:rPr>
              <a:t>Terraform</a:t>
            </a:r>
            <a:r>
              <a:rPr lang="ru-RU" b="0" i="0" dirty="0">
                <a:solidFill>
                  <a:srgbClr val="111111"/>
                </a:solidFill>
                <a:effectLst/>
                <a:latin typeface="-apple-system"/>
              </a:rPr>
              <a:t> предполагает, что все файлы с .</a:t>
            </a:r>
            <a:r>
              <a:rPr lang="ru-RU" b="0" i="0" dirty="0" err="1">
                <a:solidFill>
                  <a:srgbClr val="111111"/>
                </a:solidFill>
                <a:effectLst/>
                <a:latin typeface="-apple-system"/>
              </a:rPr>
              <a:t>tf</a:t>
            </a:r>
            <a:r>
              <a:rPr lang="ru-RU" b="0" i="0" dirty="0">
                <a:solidFill>
                  <a:srgbClr val="111111"/>
                </a:solidFill>
                <a:effectLst/>
                <a:latin typeface="-apple-system"/>
              </a:rPr>
              <a:t>*расширениями в данном каталоге являются частью конфигурации, независимо от имен файлов.  </a:t>
            </a:r>
          </a:p>
          <a:p>
            <a:pPr algn="l"/>
            <a:r>
              <a:rPr lang="ru-RU" b="0" i="0" dirty="0">
                <a:solidFill>
                  <a:srgbClr val="111111"/>
                </a:solidFill>
                <a:effectLst/>
                <a:latin typeface="-apple-system"/>
              </a:rPr>
              <a:t>Для грамотной организации больших конфигурации потребуются три файла:</a:t>
            </a:r>
          </a:p>
          <a:p>
            <a:pPr algn="l">
              <a:buFont typeface="Arial" panose="020B0604020202020204" pitchFamily="34" charset="0"/>
              <a:buChar char="•"/>
            </a:pPr>
            <a:r>
              <a:rPr lang="ru-RU" b="0" i="0" dirty="0">
                <a:solidFill>
                  <a:srgbClr val="111111"/>
                </a:solidFill>
                <a:effectLst/>
                <a:latin typeface="-apple-system"/>
              </a:rPr>
              <a:t>variables.tf – для всех объявленных входных переменных.</a:t>
            </a:r>
          </a:p>
          <a:p>
            <a:pPr algn="l">
              <a:buFont typeface="Arial" panose="020B0604020202020204" pitchFamily="34" charset="0"/>
              <a:buChar char="•"/>
            </a:pPr>
            <a:r>
              <a:rPr lang="ru-RU" b="0" i="0" dirty="0">
                <a:solidFill>
                  <a:srgbClr val="111111"/>
                </a:solidFill>
                <a:effectLst/>
                <a:latin typeface="-apple-system"/>
              </a:rPr>
              <a:t>provider.tf – для объявленных поставщиков, которых вы используете.</a:t>
            </a:r>
          </a:p>
          <a:p>
            <a:pPr algn="l">
              <a:buFont typeface="Arial" panose="020B0604020202020204" pitchFamily="34" charset="0"/>
              <a:buChar char="•"/>
            </a:pPr>
            <a:r>
              <a:rPr lang="ru-RU" b="0" i="0" dirty="0">
                <a:solidFill>
                  <a:srgbClr val="111111"/>
                </a:solidFill>
                <a:effectLst/>
                <a:latin typeface="-apple-system"/>
              </a:rPr>
              <a:t>main.tf – для объявления фактических ресурсов, которые будут созданы.</a:t>
            </a:r>
          </a:p>
          <a:p>
            <a:pPr algn="l"/>
            <a:r>
              <a:rPr lang="ru-RU" b="0" i="0" dirty="0">
                <a:solidFill>
                  <a:srgbClr val="111111"/>
                </a:solidFill>
                <a:effectLst/>
                <a:latin typeface="-apple-system"/>
              </a:rPr>
              <a:t>Однако, такая структура не является обязательной. Мы можем поместить весь наш код в один файл и все будет корректно работать. В рамках примера из сегодняшней статьи мы будем использовать только main.tf.</a:t>
            </a:r>
          </a:p>
          <a:p>
            <a:pPr marL="0" indent="0">
              <a:buNone/>
            </a:pPr>
            <a:endParaRPr lang="ru-RU" dirty="0"/>
          </a:p>
        </p:txBody>
      </p:sp>
    </p:spTree>
    <p:extLst>
      <p:ext uri="{BB962C8B-B14F-4D97-AF65-F5344CB8AC3E}">
        <p14:creationId xmlns:p14="http://schemas.microsoft.com/office/powerpoint/2010/main" val="566236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A847A2-08BC-316B-7B1E-DFAA0FBB3EB7}"/>
              </a:ext>
            </a:extLst>
          </p:cNvPr>
          <p:cNvSpPr>
            <a:spLocks noGrp="1"/>
          </p:cNvSpPr>
          <p:nvPr>
            <p:ph type="title"/>
          </p:nvPr>
        </p:nvSpPr>
        <p:spPr/>
        <p:txBody>
          <a:bodyPr/>
          <a:lstStyle/>
          <a:p>
            <a:r>
              <a:rPr lang="ru-RU" dirty="0"/>
              <a:t>Пример</a:t>
            </a:r>
          </a:p>
        </p:txBody>
      </p:sp>
      <p:sp>
        <p:nvSpPr>
          <p:cNvPr id="3" name="Объект 2">
            <a:extLst>
              <a:ext uri="{FF2B5EF4-FFF2-40B4-BE49-F238E27FC236}">
                <a16:creationId xmlns:a16="http://schemas.microsoft.com/office/drawing/2014/main" id="{6304491D-5489-6204-0600-97E1426FD67F}"/>
              </a:ext>
            </a:extLst>
          </p:cNvPr>
          <p:cNvSpPr>
            <a:spLocks noGrp="1"/>
          </p:cNvSpPr>
          <p:nvPr>
            <p:ph idx="1"/>
          </p:nvPr>
        </p:nvSpPr>
        <p:spPr/>
        <p:txBody>
          <a:bodyPr>
            <a:normAutofit lnSpcReduction="10000"/>
          </a:bodyPr>
          <a:lstStyle/>
          <a:p>
            <a:pPr marL="0" indent="0">
              <a:buNone/>
            </a:pPr>
            <a:r>
              <a:rPr lang="en-US" dirty="0"/>
              <a:t>terraform {</a:t>
            </a:r>
          </a:p>
          <a:p>
            <a:pPr marL="0" indent="0">
              <a:buNone/>
            </a:pPr>
            <a:r>
              <a:rPr lang="en-US" dirty="0"/>
              <a:t> </a:t>
            </a:r>
            <a:r>
              <a:rPr lang="en-US" dirty="0" err="1"/>
              <a:t>required_providers</a:t>
            </a:r>
            <a:r>
              <a:rPr lang="en-US" dirty="0"/>
              <a:t> {</a:t>
            </a:r>
          </a:p>
          <a:p>
            <a:pPr marL="0" indent="0">
              <a:buNone/>
            </a:pPr>
            <a:r>
              <a:rPr lang="en-US" dirty="0"/>
              <a:t>   </a:t>
            </a:r>
            <a:r>
              <a:rPr lang="en-US" dirty="0" err="1"/>
              <a:t>aws</a:t>
            </a:r>
            <a:r>
              <a:rPr lang="en-US" dirty="0"/>
              <a:t> = {</a:t>
            </a:r>
          </a:p>
          <a:p>
            <a:pPr marL="0" indent="0">
              <a:buNone/>
            </a:pPr>
            <a:r>
              <a:rPr lang="en-US" dirty="0"/>
              <a:t>     source  = "</a:t>
            </a:r>
            <a:r>
              <a:rPr lang="en-US" dirty="0" err="1"/>
              <a:t>hashicorp</a:t>
            </a:r>
            <a:r>
              <a:rPr lang="en-US" dirty="0"/>
              <a:t>/</a:t>
            </a:r>
            <a:r>
              <a:rPr lang="en-US" dirty="0" err="1"/>
              <a:t>aws</a:t>
            </a:r>
            <a:r>
              <a:rPr lang="en-US" dirty="0"/>
              <a:t>"</a:t>
            </a:r>
          </a:p>
          <a:p>
            <a:pPr marL="0" indent="0">
              <a:buNone/>
            </a:pPr>
            <a:r>
              <a:rPr lang="en-US" dirty="0"/>
              <a:t>     version = "~&gt; 3.0"</a:t>
            </a:r>
          </a:p>
          <a:p>
            <a:pPr marL="0" indent="0">
              <a:buNone/>
            </a:pPr>
            <a:r>
              <a:rPr lang="en-US" dirty="0"/>
              <a:t>   }</a:t>
            </a:r>
          </a:p>
          <a:p>
            <a:pPr marL="0" indent="0">
              <a:buNone/>
            </a:pPr>
            <a:r>
              <a:rPr lang="en-US" dirty="0"/>
              <a:t> }</a:t>
            </a:r>
          </a:p>
          <a:p>
            <a:pPr marL="0" indent="0">
              <a:buNone/>
            </a:pPr>
            <a:r>
              <a:rPr lang="en-US" dirty="0"/>
              <a:t>}</a:t>
            </a:r>
            <a:endParaRPr lang="ru-RU" dirty="0"/>
          </a:p>
        </p:txBody>
      </p:sp>
      <p:sp>
        <p:nvSpPr>
          <p:cNvPr id="5" name="Объект 2">
            <a:extLst>
              <a:ext uri="{FF2B5EF4-FFF2-40B4-BE49-F238E27FC236}">
                <a16:creationId xmlns:a16="http://schemas.microsoft.com/office/drawing/2014/main" id="{6ACC71DB-B1D9-75DD-E4CC-D3F5D555396B}"/>
              </a:ext>
            </a:extLst>
          </p:cNvPr>
          <p:cNvSpPr txBox="1">
            <a:spLocks/>
          </p:cNvSpPr>
          <p:nvPr/>
        </p:nvSpPr>
        <p:spPr>
          <a:xfrm>
            <a:off x="6077882" y="1701800"/>
            <a:ext cx="5620683" cy="4470400"/>
          </a:xfrm>
          <a:prstGeom prst="rect">
            <a:avLst/>
          </a:prstGeom>
        </p:spPr>
        <p:txBody>
          <a:bodyPr vert="horz" lIns="121899" tIns="60949" rIns="121899" bIns="60949" rtlCol="0">
            <a:normAutofit lnSpcReduction="10000"/>
          </a:bodyPr>
          <a:lst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baseline="0">
                <a:solidFill>
                  <a:schemeClr val="tx1"/>
                </a:solidFill>
                <a:latin typeface="+mn-lt"/>
                <a:ea typeface="+mn-ea"/>
                <a:cs typeface="+mn-cs"/>
              </a:defRPr>
            </a:lvl9pPr>
          </a:lstStyle>
          <a:p>
            <a:r>
              <a:rPr lang="ru-RU">
                <a:solidFill>
                  <a:srgbClr val="111111"/>
                </a:solidFill>
                <a:latin typeface="-apple-system"/>
              </a:rPr>
              <a:t>В первой строке, напомним, мы открываем блок terraform, который хотя и не является обязательным с точки зрения синтаксиса системы, но рекомендуется его указывать, особенно когда вы создаете инфраструктуру на удаленной системе.</a:t>
            </a:r>
          </a:p>
          <a:p>
            <a:r>
              <a:rPr lang="ru-RU">
                <a:solidFill>
                  <a:srgbClr val="111111"/>
                </a:solidFill>
                <a:latin typeface="-apple-system"/>
              </a:rPr>
              <a:t>Вложенный блок required providers, определяет требуемых провайдеров. Нам потребуется поставщик aws с указанными параметрами source и version.</a:t>
            </a:r>
            <a:endParaRPr lang="ru-RU" dirty="0">
              <a:solidFill>
                <a:srgbClr val="111111"/>
              </a:solidFill>
              <a:latin typeface="-apple-system"/>
            </a:endParaRPr>
          </a:p>
        </p:txBody>
      </p:sp>
    </p:spTree>
    <p:extLst>
      <p:ext uri="{BB962C8B-B14F-4D97-AF65-F5344CB8AC3E}">
        <p14:creationId xmlns:p14="http://schemas.microsoft.com/office/powerpoint/2010/main" val="103175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A847A2-08BC-316B-7B1E-DFAA0FBB3EB7}"/>
              </a:ext>
            </a:extLst>
          </p:cNvPr>
          <p:cNvSpPr>
            <a:spLocks noGrp="1"/>
          </p:cNvSpPr>
          <p:nvPr>
            <p:ph type="title"/>
          </p:nvPr>
        </p:nvSpPr>
        <p:spPr>
          <a:xfrm>
            <a:off x="909836" y="1628800"/>
            <a:ext cx="10157354" cy="1397000"/>
          </a:xfrm>
        </p:spPr>
        <p:txBody>
          <a:bodyPr/>
          <a:lstStyle/>
          <a:p>
            <a:r>
              <a:rPr lang="en-US" dirty="0"/>
              <a:t>Providers</a:t>
            </a:r>
            <a:endParaRPr lang="ru-RU" dirty="0"/>
          </a:p>
        </p:txBody>
      </p:sp>
      <p:pic>
        <p:nvPicPr>
          <p:cNvPr id="9218" name="Picture 2" descr="terraform-providers">
            <a:extLst>
              <a:ext uri="{FF2B5EF4-FFF2-40B4-BE49-F238E27FC236}">
                <a16:creationId xmlns:a16="http://schemas.microsoft.com/office/drawing/2014/main" id="{E05201BF-5E45-0FD8-3B80-8D1152E6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188" y="241852"/>
            <a:ext cx="6633288" cy="6633288"/>
          </a:xfrm>
          <a:prstGeom prst="rect">
            <a:avLst/>
          </a:prstGeom>
          <a:noFill/>
          <a:extLst>
            <a:ext uri="{909E8E84-426E-40DD-AFC4-6F175D3DCCD1}">
              <a14:hiddenFill xmlns:a14="http://schemas.microsoft.com/office/drawing/2010/main">
                <a:solidFill>
                  <a:srgbClr val="FFFFFF"/>
                </a:solidFill>
              </a14:hiddenFill>
            </a:ext>
          </a:extLst>
        </p:spPr>
      </p:pic>
      <p:pic>
        <p:nvPicPr>
          <p:cNvPr id="7" name="Рисунок 6">
            <a:extLst>
              <a:ext uri="{FF2B5EF4-FFF2-40B4-BE49-F238E27FC236}">
                <a16:creationId xmlns:a16="http://schemas.microsoft.com/office/drawing/2014/main" id="{A3394B67-4F18-8FEA-8011-2BC7FD6E9043}"/>
              </a:ext>
            </a:extLst>
          </p:cNvPr>
          <p:cNvPicPr>
            <a:picLocks noChangeAspect="1"/>
          </p:cNvPicPr>
          <p:nvPr/>
        </p:nvPicPr>
        <p:blipFill>
          <a:blip r:embed="rId3"/>
          <a:stretch>
            <a:fillRect/>
          </a:stretch>
        </p:blipFill>
        <p:spPr>
          <a:xfrm>
            <a:off x="1452299" y="199864"/>
            <a:ext cx="1501270" cy="1988992"/>
          </a:xfrm>
          <a:prstGeom prst="rect">
            <a:avLst/>
          </a:prstGeom>
        </p:spPr>
      </p:pic>
    </p:spTree>
    <p:extLst>
      <p:ext uri="{BB962C8B-B14F-4D97-AF65-F5344CB8AC3E}">
        <p14:creationId xmlns:p14="http://schemas.microsoft.com/office/powerpoint/2010/main" val="10950035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FC290B-6FCD-0FAE-F24C-427CA0B00DD2}"/>
              </a:ext>
            </a:extLst>
          </p:cNvPr>
          <p:cNvSpPr>
            <a:spLocks noGrp="1"/>
          </p:cNvSpPr>
          <p:nvPr>
            <p:ph type="title"/>
          </p:nvPr>
        </p:nvSpPr>
        <p:spPr>
          <a:xfrm>
            <a:off x="2349996" y="76200"/>
            <a:ext cx="8924667" cy="1397000"/>
          </a:xfrm>
        </p:spPr>
        <p:txBody>
          <a:bodyPr/>
          <a:lstStyle/>
          <a:p>
            <a:r>
              <a:rPr lang="en-US" dirty="0"/>
              <a:t>State</a:t>
            </a:r>
            <a:endParaRPr lang="ru-RU" dirty="0"/>
          </a:p>
        </p:txBody>
      </p:sp>
      <p:sp>
        <p:nvSpPr>
          <p:cNvPr id="3" name="Объект 2">
            <a:extLst>
              <a:ext uri="{FF2B5EF4-FFF2-40B4-BE49-F238E27FC236}">
                <a16:creationId xmlns:a16="http://schemas.microsoft.com/office/drawing/2014/main" id="{AFDF73F3-F72D-E59F-B997-B7712F7AB6F5}"/>
              </a:ext>
            </a:extLst>
          </p:cNvPr>
          <p:cNvSpPr>
            <a:spLocks noGrp="1"/>
          </p:cNvSpPr>
          <p:nvPr>
            <p:ph idx="1"/>
          </p:nvPr>
        </p:nvSpPr>
        <p:spPr/>
        <p:txBody>
          <a:bodyPr>
            <a:normAutofit fontScale="92500" lnSpcReduction="20000"/>
          </a:bodyPr>
          <a:lstStyle/>
          <a:p>
            <a:pPr marL="0" indent="0">
              <a:buNone/>
            </a:pPr>
            <a:r>
              <a:rPr lang="en-US" b="1" i="0" dirty="0">
                <a:solidFill>
                  <a:srgbClr val="000000"/>
                </a:solidFill>
                <a:effectLst/>
                <a:latin typeface="Raleway" pitchFamily="2" charset="-52"/>
              </a:rPr>
              <a:t>The state of a Terraform project is a file that stores all details about resources that were created in the context of a given project</a:t>
            </a:r>
            <a:r>
              <a:rPr lang="en-US" b="0" i="0" dirty="0">
                <a:solidFill>
                  <a:srgbClr val="000000"/>
                </a:solidFill>
                <a:effectLst/>
                <a:latin typeface="Raleway" pitchFamily="2" charset="-52"/>
              </a:rPr>
              <a:t>. For instance, if we declare an </a:t>
            </a:r>
            <a:r>
              <a:rPr lang="en-US" b="0" i="1" dirty="0" err="1">
                <a:solidFill>
                  <a:srgbClr val="000000"/>
                </a:solidFill>
                <a:effectLst/>
                <a:latin typeface="Raleway" pitchFamily="2" charset="-52"/>
              </a:rPr>
              <a:t>azure_resourcegroup</a:t>
            </a:r>
            <a:r>
              <a:rPr lang="en-US" b="0" i="0" dirty="0">
                <a:solidFill>
                  <a:srgbClr val="000000"/>
                </a:solidFill>
                <a:effectLst/>
                <a:latin typeface="Raleway" pitchFamily="2" charset="-52"/>
              </a:rPr>
              <a:t> resource in our project and run Terraform, the state file will store its identifier.</a:t>
            </a:r>
          </a:p>
          <a:p>
            <a:pPr marL="0" indent="0" algn="l">
              <a:buNone/>
            </a:pPr>
            <a:r>
              <a:rPr lang="en-US" b="0" i="0" dirty="0">
                <a:solidFill>
                  <a:srgbClr val="000000"/>
                </a:solidFill>
                <a:effectLst/>
                <a:latin typeface="Raleway" pitchFamily="2" charset="-52"/>
              </a:rPr>
              <a:t>The primary purpose of the state file is to provide information about already existing resources, so when we modify our resource definitions, Terraform can figure out what it needs to do.</a:t>
            </a:r>
          </a:p>
          <a:p>
            <a:pPr marL="0" indent="0" algn="l">
              <a:buNone/>
            </a:pPr>
            <a:r>
              <a:rPr lang="en-US" b="1" i="0" dirty="0">
                <a:solidFill>
                  <a:srgbClr val="000000"/>
                </a:solidFill>
                <a:effectLst/>
                <a:latin typeface="Raleway" pitchFamily="2" charset="-52"/>
              </a:rPr>
              <a:t>An important point about state files is that they may contain sensitive information</a:t>
            </a:r>
            <a:r>
              <a:rPr lang="en-US" b="0" i="0" dirty="0">
                <a:solidFill>
                  <a:srgbClr val="000000"/>
                </a:solidFill>
                <a:effectLst/>
                <a:latin typeface="Raleway" pitchFamily="2" charset="-52"/>
              </a:rPr>
              <a:t>. Examples include initial passwords used to create a database, private keys, and so on.</a:t>
            </a:r>
          </a:p>
          <a:p>
            <a:pPr marL="0" indent="0" algn="l">
              <a:buNone/>
            </a:pPr>
            <a:r>
              <a:rPr lang="en-US" b="0" i="0" dirty="0">
                <a:solidFill>
                  <a:srgbClr val="000000"/>
                </a:solidFill>
                <a:effectLst/>
                <a:latin typeface="Raleway" pitchFamily="2" charset="-52"/>
              </a:rPr>
              <a:t>Terraform uses the concept of a </a:t>
            </a:r>
            <a:r>
              <a:rPr lang="en-US" b="0" i="1" dirty="0">
                <a:solidFill>
                  <a:srgbClr val="000000"/>
                </a:solidFill>
                <a:effectLst/>
                <a:latin typeface="Raleway" pitchFamily="2" charset="-52"/>
              </a:rPr>
              <a:t>backend</a:t>
            </a:r>
            <a:r>
              <a:rPr lang="en-US" b="0" i="0" dirty="0">
                <a:solidFill>
                  <a:srgbClr val="000000"/>
                </a:solidFill>
                <a:effectLst/>
                <a:latin typeface="Raleway" pitchFamily="2" charset="-52"/>
              </a:rPr>
              <a:t> to store and retrieve state files. The default backend is the </a:t>
            </a:r>
            <a:r>
              <a:rPr lang="en-US" b="0" i="1" dirty="0">
                <a:solidFill>
                  <a:srgbClr val="000000"/>
                </a:solidFill>
                <a:effectLst/>
                <a:latin typeface="Raleway" pitchFamily="2" charset="-52"/>
              </a:rPr>
              <a:t>local </a:t>
            </a:r>
            <a:r>
              <a:rPr lang="en-US" b="0" i="0" dirty="0">
                <a:solidFill>
                  <a:srgbClr val="000000"/>
                </a:solidFill>
                <a:effectLst/>
                <a:latin typeface="Raleway" pitchFamily="2" charset="-52"/>
              </a:rPr>
              <a:t>backend, which uses a file in the project's root folder as its storage location</a:t>
            </a:r>
          </a:p>
          <a:p>
            <a:pPr marL="0" indent="0">
              <a:buNone/>
            </a:pPr>
            <a:endParaRPr lang="ru-RU" dirty="0"/>
          </a:p>
        </p:txBody>
      </p:sp>
      <p:pic>
        <p:nvPicPr>
          <p:cNvPr id="5" name="Рисунок 4">
            <a:extLst>
              <a:ext uri="{FF2B5EF4-FFF2-40B4-BE49-F238E27FC236}">
                <a16:creationId xmlns:a16="http://schemas.microsoft.com/office/drawing/2014/main" id="{7472635E-EE1F-30C2-BD52-8277EBB306B1}"/>
              </a:ext>
            </a:extLst>
          </p:cNvPr>
          <p:cNvPicPr>
            <a:picLocks noChangeAspect="1"/>
          </p:cNvPicPr>
          <p:nvPr/>
        </p:nvPicPr>
        <p:blipFill>
          <a:blip r:embed="rId2"/>
          <a:stretch>
            <a:fillRect/>
          </a:stretch>
        </p:blipFill>
        <p:spPr>
          <a:xfrm>
            <a:off x="947326" y="304800"/>
            <a:ext cx="1263463" cy="1397000"/>
          </a:xfrm>
          <a:prstGeom prst="rect">
            <a:avLst/>
          </a:prstGeom>
        </p:spPr>
      </p:pic>
    </p:spTree>
    <p:extLst>
      <p:ext uri="{BB962C8B-B14F-4D97-AF65-F5344CB8AC3E}">
        <p14:creationId xmlns:p14="http://schemas.microsoft.com/office/powerpoint/2010/main" val="826139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4A23B6E1-6FD8-7FD4-8509-411C30063729}"/>
              </a:ext>
            </a:extLst>
          </p:cNvPr>
          <p:cNvPicPr>
            <a:picLocks noGrp="1" noChangeAspect="1"/>
          </p:cNvPicPr>
          <p:nvPr>
            <p:ph idx="1"/>
          </p:nvPr>
        </p:nvPicPr>
        <p:blipFill>
          <a:blip r:embed="rId2"/>
          <a:stretch>
            <a:fillRect/>
          </a:stretch>
        </p:blipFill>
        <p:spPr>
          <a:xfrm>
            <a:off x="1629916" y="980728"/>
            <a:ext cx="8367192" cy="4470400"/>
          </a:xfrm>
        </p:spPr>
      </p:pic>
    </p:spTree>
    <p:extLst>
      <p:ext uri="{BB962C8B-B14F-4D97-AF65-F5344CB8AC3E}">
        <p14:creationId xmlns:p14="http://schemas.microsoft.com/office/powerpoint/2010/main" val="337702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D84FD-C646-66FF-ADD3-B03ABE9D1C09}"/>
              </a:ext>
            </a:extLst>
          </p:cNvPr>
          <p:cNvSpPr>
            <a:spLocks noGrp="1"/>
          </p:cNvSpPr>
          <p:nvPr>
            <p:ph type="title"/>
          </p:nvPr>
        </p:nvSpPr>
        <p:spPr>
          <a:xfrm>
            <a:off x="1117308" y="260782"/>
            <a:ext cx="10157354" cy="780504"/>
          </a:xfrm>
        </p:spPr>
        <p:txBody>
          <a:bodyPr/>
          <a:lstStyle/>
          <a:p>
            <a:r>
              <a:rPr lang="en-US" dirty="0"/>
              <a:t>Providers</a:t>
            </a:r>
            <a:endParaRPr lang="ru-RU" dirty="0"/>
          </a:p>
        </p:txBody>
      </p:sp>
      <p:sp>
        <p:nvSpPr>
          <p:cNvPr id="4" name="Rectangle 1">
            <a:extLst>
              <a:ext uri="{FF2B5EF4-FFF2-40B4-BE49-F238E27FC236}">
                <a16:creationId xmlns:a16="http://schemas.microsoft.com/office/drawing/2014/main" id="{061EFE5C-02A1-AC1A-7973-B5F0209AC53B}"/>
              </a:ext>
            </a:extLst>
          </p:cNvPr>
          <p:cNvSpPr>
            <a:spLocks noGrp="1" noChangeArrowheads="1"/>
          </p:cNvSpPr>
          <p:nvPr>
            <p:ph idx="1"/>
          </p:nvPr>
        </p:nvSpPr>
        <p:spPr bwMode="auto">
          <a:xfrm>
            <a:off x="1117308" y="1259358"/>
            <a:ext cx="10449711"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sz="1800" dirty="0"/>
              <a:t>A </a:t>
            </a:r>
            <a:r>
              <a:rPr lang="ru-RU" altLang="ru-RU" sz="1800" dirty="0" err="1"/>
              <a:t>provider</a:t>
            </a:r>
            <a:r>
              <a:rPr lang="ru-RU" altLang="ru-RU" sz="1800" dirty="0"/>
              <a:t> </a:t>
            </a:r>
            <a:r>
              <a:rPr lang="ru-RU" altLang="ru-RU" sz="1800" dirty="0" err="1"/>
              <a:t>works</a:t>
            </a:r>
            <a:r>
              <a:rPr lang="ru-RU" altLang="ru-RU" sz="1800" dirty="0"/>
              <a:t> </a:t>
            </a:r>
            <a:r>
              <a:rPr lang="ru-RU" altLang="ru-RU" sz="1800" dirty="0" err="1"/>
              <a:t>pretty</a:t>
            </a:r>
            <a:r>
              <a:rPr lang="ru-RU" altLang="ru-RU" sz="1800" dirty="0"/>
              <a:t> </a:t>
            </a:r>
            <a:r>
              <a:rPr lang="ru-RU" altLang="ru-RU" sz="1800" dirty="0" err="1"/>
              <a:t>much</a:t>
            </a:r>
            <a:r>
              <a:rPr lang="ru-RU" altLang="ru-RU" sz="1800" dirty="0"/>
              <a:t> </a:t>
            </a:r>
            <a:r>
              <a:rPr lang="ru-RU" altLang="ru-RU" sz="1800" dirty="0" err="1"/>
              <a:t>as</a:t>
            </a:r>
            <a:r>
              <a:rPr lang="ru-RU" altLang="ru-RU" sz="1800" dirty="0"/>
              <a:t> </a:t>
            </a:r>
            <a:r>
              <a:rPr lang="ru-RU" altLang="ru-RU" sz="1800" dirty="0" err="1"/>
              <a:t>an</a:t>
            </a:r>
            <a:r>
              <a:rPr lang="ru-RU" altLang="ru-RU" sz="1800" dirty="0"/>
              <a:t> </a:t>
            </a:r>
            <a:r>
              <a:rPr lang="ru-RU" altLang="ru-RU" sz="1800" dirty="0" err="1"/>
              <a:t>operating</a:t>
            </a:r>
            <a:r>
              <a:rPr lang="ru-RU" altLang="ru-RU" sz="1800" dirty="0"/>
              <a:t> </a:t>
            </a:r>
            <a:r>
              <a:rPr lang="ru-RU" altLang="ru-RU" sz="1800" dirty="0" err="1"/>
              <a:t>system's</a:t>
            </a:r>
            <a:r>
              <a:rPr lang="ru-RU" altLang="ru-RU" sz="1800" dirty="0"/>
              <a:t> </a:t>
            </a:r>
            <a:r>
              <a:rPr lang="ru-RU" altLang="ru-RU" sz="1800" dirty="0" err="1"/>
              <a:t>device</a:t>
            </a:r>
            <a:r>
              <a:rPr lang="ru-RU" altLang="ru-RU" sz="1800" dirty="0"/>
              <a:t> </a:t>
            </a:r>
            <a:r>
              <a:rPr lang="ru-RU" altLang="ru-RU" sz="1800" dirty="0" err="1"/>
              <a:t>driver</a:t>
            </a:r>
            <a:r>
              <a:rPr lang="ru-RU" altLang="ru-RU" sz="1800" dirty="0"/>
              <a:t>. It </a:t>
            </a:r>
            <a:r>
              <a:rPr lang="ru-RU" altLang="ru-RU" sz="1800" dirty="0" err="1"/>
              <a:t>exposes</a:t>
            </a:r>
            <a:r>
              <a:rPr lang="ru-RU" altLang="ru-RU" sz="1800" dirty="0"/>
              <a:t> a </a:t>
            </a:r>
            <a:r>
              <a:rPr lang="ru-RU" altLang="ru-RU" sz="1800" dirty="0" err="1"/>
              <a:t>set</a:t>
            </a:r>
            <a:r>
              <a:rPr lang="ru-RU" altLang="ru-RU" sz="1800" dirty="0"/>
              <a:t> </a:t>
            </a:r>
            <a:r>
              <a:rPr lang="ru-RU" altLang="ru-RU" sz="1800" dirty="0" err="1"/>
              <a:t>of</a:t>
            </a:r>
            <a:r>
              <a:rPr lang="ru-RU" altLang="ru-RU" sz="1800" dirty="0"/>
              <a:t> </a:t>
            </a:r>
            <a:r>
              <a:rPr lang="ru-RU" altLang="ru-RU" sz="1800" dirty="0" err="1"/>
              <a:t>resource</a:t>
            </a:r>
            <a:r>
              <a:rPr lang="ru-RU" altLang="ru-RU" sz="1800" dirty="0"/>
              <a:t> </a:t>
            </a:r>
            <a:r>
              <a:rPr lang="ru-RU" altLang="ru-RU" sz="1800" dirty="0" err="1"/>
              <a:t>types</a:t>
            </a:r>
            <a:r>
              <a:rPr lang="ru-RU" altLang="ru-RU" sz="1800" dirty="0"/>
              <a:t> </a:t>
            </a:r>
            <a:r>
              <a:rPr lang="ru-RU" altLang="ru-RU" sz="1800" dirty="0" err="1"/>
              <a:t>using</a:t>
            </a:r>
            <a:r>
              <a:rPr lang="ru-RU" altLang="ru-RU" sz="1800" dirty="0"/>
              <a:t> a </a:t>
            </a:r>
            <a:r>
              <a:rPr lang="ru-RU" altLang="ru-RU" sz="1800" dirty="0" err="1"/>
              <a:t>common</a:t>
            </a:r>
            <a:r>
              <a:rPr lang="ru-RU" altLang="ru-RU" sz="1800" dirty="0"/>
              <a:t> </a:t>
            </a:r>
            <a:r>
              <a:rPr lang="ru-RU" altLang="ru-RU" sz="1800" dirty="0" err="1"/>
              <a:t>abstraction</a:t>
            </a:r>
            <a:r>
              <a:rPr lang="ru-RU" altLang="ru-RU" sz="1800" dirty="0"/>
              <a:t>, </a:t>
            </a:r>
            <a:r>
              <a:rPr lang="ru-RU" altLang="ru-RU" sz="1800" dirty="0" err="1"/>
              <a:t>thus</a:t>
            </a:r>
            <a:r>
              <a:rPr lang="ru-RU" altLang="ru-RU" sz="1800" dirty="0"/>
              <a:t> </a:t>
            </a:r>
            <a:r>
              <a:rPr lang="ru-RU" altLang="ru-RU" sz="1800" dirty="0" err="1"/>
              <a:t>masking</a:t>
            </a:r>
            <a:r>
              <a:rPr lang="ru-RU" altLang="ru-RU" sz="1800" dirty="0"/>
              <a:t> </a:t>
            </a:r>
            <a:r>
              <a:rPr lang="ru-RU" altLang="ru-RU" sz="1800" dirty="0" err="1"/>
              <a:t>the</a:t>
            </a:r>
            <a:r>
              <a:rPr lang="ru-RU" altLang="ru-RU" sz="1800" dirty="0"/>
              <a:t> </a:t>
            </a:r>
            <a:r>
              <a:rPr lang="ru-RU" altLang="ru-RU" sz="1800" dirty="0" err="1"/>
              <a:t>details</a:t>
            </a:r>
            <a:r>
              <a:rPr lang="ru-RU" altLang="ru-RU" sz="1800" dirty="0"/>
              <a:t> </a:t>
            </a:r>
            <a:r>
              <a:rPr lang="ru-RU" altLang="ru-RU" sz="1800" dirty="0" err="1"/>
              <a:t>of</a:t>
            </a:r>
            <a:r>
              <a:rPr lang="ru-RU" altLang="ru-RU" sz="1800" dirty="0"/>
              <a:t> </a:t>
            </a:r>
            <a:r>
              <a:rPr lang="ru-RU" altLang="ru-RU" sz="1800" dirty="0" err="1"/>
              <a:t>how</a:t>
            </a:r>
            <a:r>
              <a:rPr lang="ru-RU" altLang="ru-RU" sz="1800" dirty="0"/>
              <a:t> </a:t>
            </a:r>
            <a:r>
              <a:rPr lang="ru-RU" altLang="ru-RU" sz="1800" dirty="0" err="1"/>
              <a:t>to</a:t>
            </a:r>
            <a:r>
              <a:rPr lang="ru-RU" altLang="ru-RU" sz="1800" dirty="0"/>
              <a:t> </a:t>
            </a:r>
            <a:r>
              <a:rPr lang="ru-RU" altLang="ru-RU" sz="1800" dirty="0" err="1"/>
              <a:t>create</a:t>
            </a:r>
            <a:r>
              <a:rPr lang="ru-RU" altLang="ru-RU" sz="1800" dirty="0"/>
              <a:t>, </a:t>
            </a:r>
            <a:r>
              <a:rPr lang="ru-RU" altLang="ru-RU" sz="1800" dirty="0" err="1"/>
              <a:t>modify</a:t>
            </a:r>
            <a:r>
              <a:rPr lang="ru-RU" altLang="ru-RU" sz="1800" dirty="0"/>
              <a:t>, </a:t>
            </a:r>
            <a:r>
              <a:rPr lang="ru-RU" altLang="ru-RU" sz="1800" dirty="0" err="1"/>
              <a:t>and</a:t>
            </a:r>
            <a:r>
              <a:rPr lang="ru-RU" altLang="ru-RU" sz="1800" dirty="0"/>
              <a:t> </a:t>
            </a:r>
            <a:r>
              <a:rPr lang="ru-RU" altLang="ru-RU" sz="1800" dirty="0" err="1"/>
              <a:t>destroy</a:t>
            </a:r>
            <a:r>
              <a:rPr lang="ru-RU" altLang="ru-RU" sz="1800" dirty="0"/>
              <a:t> a </a:t>
            </a:r>
            <a:r>
              <a:rPr lang="ru-RU" altLang="ru-RU" sz="1800" dirty="0" err="1"/>
              <a:t>resource</a:t>
            </a:r>
            <a:r>
              <a:rPr lang="ru-RU" altLang="ru-RU" sz="1800" dirty="0"/>
              <a:t> </a:t>
            </a:r>
            <a:r>
              <a:rPr lang="ru-RU" altLang="ru-RU" sz="1800" dirty="0" err="1"/>
              <a:t>pretty</a:t>
            </a:r>
            <a:r>
              <a:rPr lang="ru-RU" altLang="ru-RU" sz="1800" dirty="0"/>
              <a:t> </a:t>
            </a:r>
            <a:r>
              <a:rPr lang="ru-RU" altLang="ru-RU" sz="1800" dirty="0" err="1"/>
              <a:t>much</a:t>
            </a:r>
            <a:r>
              <a:rPr lang="ru-RU" altLang="ru-RU" sz="1800" dirty="0"/>
              <a:t> </a:t>
            </a:r>
            <a:r>
              <a:rPr lang="ru-RU" altLang="ru-RU" sz="1800" dirty="0" err="1"/>
              <a:t>transparent</a:t>
            </a:r>
            <a:r>
              <a:rPr lang="ru-RU" altLang="ru-RU" sz="1800" dirty="0"/>
              <a:t> </a:t>
            </a:r>
            <a:r>
              <a:rPr lang="ru-RU" altLang="ru-RU" sz="1800" dirty="0" err="1"/>
              <a:t>to</a:t>
            </a:r>
            <a:r>
              <a:rPr lang="ru-RU" altLang="ru-RU" sz="1800" dirty="0"/>
              <a:t> </a:t>
            </a:r>
            <a:r>
              <a:rPr lang="ru-RU" altLang="ru-RU" sz="1800" dirty="0" err="1"/>
              <a:t>users</a:t>
            </a:r>
            <a:r>
              <a:rPr lang="ru-RU" altLang="ru-RU" sz="1800" dirty="0"/>
              <a:t>.</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800" dirty="0" err="1"/>
              <a:t>Terraform</a:t>
            </a:r>
            <a:r>
              <a:rPr lang="ru-RU" altLang="ru-RU" sz="1800" dirty="0"/>
              <a:t> </a:t>
            </a:r>
            <a:r>
              <a:rPr lang="ru-RU" altLang="ru-RU" sz="1800" dirty="0" err="1"/>
              <a:t>downloads</a:t>
            </a:r>
            <a:r>
              <a:rPr lang="ru-RU" altLang="ru-RU" sz="1800" dirty="0"/>
              <a:t> </a:t>
            </a:r>
            <a:r>
              <a:rPr lang="ru-RU" altLang="ru-RU" sz="1800" dirty="0" err="1"/>
              <a:t>providers</a:t>
            </a:r>
            <a:r>
              <a:rPr lang="ru-RU" altLang="ru-RU" sz="1800" dirty="0"/>
              <a:t> </a:t>
            </a:r>
            <a:r>
              <a:rPr lang="ru-RU" altLang="ru-RU" sz="1800" dirty="0" err="1"/>
              <a:t>automatically</a:t>
            </a:r>
            <a:r>
              <a:rPr lang="ru-RU" altLang="ru-RU" sz="1800" dirty="0"/>
              <a:t> </a:t>
            </a:r>
            <a:r>
              <a:rPr lang="ru-RU" altLang="ru-RU" sz="1800" dirty="0" err="1"/>
              <a:t>from</a:t>
            </a:r>
            <a:r>
              <a:rPr lang="ru-RU" altLang="ru-RU" sz="1800" dirty="0"/>
              <a:t> </a:t>
            </a:r>
            <a:r>
              <a:rPr lang="ru-RU" altLang="ru-RU" sz="1800" dirty="0" err="1"/>
              <a:t>its</a:t>
            </a:r>
            <a:r>
              <a:rPr lang="ru-RU" altLang="ru-RU" sz="1800" dirty="0"/>
              <a:t> </a:t>
            </a:r>
            <a:r>
              <a:rPr lang="ru-RU" altLang="ru-RU" sz="1800" dirty="0" err="1">
                <a:hlinkClick r:id="rId2">
                  <a:extLst>
                    <a:ext uri="{A12FA001-AC4F-418D-AE19-62706E023703}">
                      <ahyp:hlinkClr xmlns:ahyp="http://schemas.microsoft.com/office/drawing/2018/hyperlinkcolor" val="tx"/>
                    </a:ext>
                  </a:extLst>
                </a:hlinkClick>
              </a:rPr>
              <a:t>public</a:t>
            </a:r>
            <a:r>
              <a:rPr lang="ru-RU" altLang="ru-RU" sz="1800" dirty="0">
                <a:hlinkClick r:id="rId2">
                  <a:extLst>
                    <a:ext uri="{A12FA001-AC4F-418D-AE19-62706E023703}">
                      <ahyp:hlinkClr xmlns:ahyp="http://schemas.microsoft.com/office/drawing/2018/hyperlinkcolor" val="tx"/>
                    </a:ext>
                  </a:extLst>
                </a:hlinkClick>
              </a:rPr>
              <a:t> </a:t>
            </a:r>
            <a:r>
              <a:rPr lang="ru-RU" altLang="ru-RU" sz="1800" dirty="0" err="1">
                <a:hlinkClick r:id="rId2">
                  <a:extLst>
                    <a:ext uri="{A12FA001-AC4F-418D-AE19-62706E023703}">
                      <ahyp:hlinkClr xmlns:ahyp="http://schemas.microsoft.com/office/drawing/2018/hyperlinkcolor" val="tx"/>
                    </a:ext>
                  </a:extLst>
                </a:hlinkClick>
              </a:rPr>
              <a:t>registry</a:t>
            </a:r>
            <a:r>
              <a:rPr lang="ru-RU" altLang="ru-RU" sz="1800" dirty="0"/>
              <a:t> </a:t>
            </a:r>
            <a:r>
              <a:rPr lang="ru-RU" altLang="ru-RU" sz="1800" dirty="0" err="1"/>
              <a:t>as</a:t>
            </a:r>
            <a:r>
              <a:rPr lang="ru-RU" altLang="ru-RU" sz="1800" dirty="0"/>
              <a:t> </a:t>
            </a:r>
            <a:r>
              <a:rPr lang="ru-RU" altLang="ru-RU" sz="1800" dirty="0" err="1"/>
              <a:t>needed</a:t>
            </a:r>
            <a:r>
              <a:rPr lang="ru-RU" altLang="ru-RU" sz="1800" dirty="0"/>
              <a:t>, </a:t>
            </a:r>
            <a:r>
              <a:rPr lang="ru-RU" altLang="ru-RU" sz="1800" dirty="0" err="1"/>
              <a:t>based</a:t>
            </a:r>
            <a:r>
              <a:rPr lang="ru-RU" altLang="ru-RU" sz="1800" dirty="0"/>
              <a:t> </a:t>
            </a:r>
            <a:r>
              <a:rPr lang="ru-RU" altLang="ru-RU" sz="1800" dirty="0" err="1"/>
              <a:t>on</a:t>
            </a:r>
            <a:r>
              <a:rPr lang="ru-RU" altLang="ru-RU" sz="1800" dirty="0"/>
              <a:t> </a:t>
            </a:r>
            <a:r>
              <a:rPr lang="ru-RU" altLang="ru-RU" sz="1800" dirty="0" err="1"/>
              <a:t>the</a:t>
            </a:r>
            <a:r>
              <a:rPr lang="ru-RU" altLang="ru-RU" sz="1800" dirty="0"/>
              <a:t> </a:t>
            </a:r>
            <a:r>
              <a:rPr lang="ru-RU" altLang="ru-RU" sz="1800" dirty="0" err="1"/>
              <a:t>resources</a:t>
            </a:r>
            <a:r>
              <a:rPr lang="ru-RU" altLang="ru-RU" sz="1800" dirty="0"/>
              <a:t> </a:t>
            </a:r>
            <a:r>
              <a:rPr lang="ru-RU" altLang="ru-RU" sz="1800" dirty="0" err="1"/>
              <a:t>of</a:t>
            </a:r>
            <a:r>
              <a:rPr lang="ru-RU" altLang="ru-RU" sz="1800" dirty="0"/>
              <a:t> a </a:t>
            </a:r>
            <a:r>
              <a:rPr lang="ru-RU" altLang="ru-RU" sz="1800" dirty="0" err="1"/>
              <a:t>given</a:t>
            </a:r>
            <a:r>
              <a:rPr lang="ru-RU" altLang="ru-RU" sz="1800" dirty="0"/>
              <a:t> </a:t>
            </a:r>
            <a:r>
              <a:rPr lang="ru-RU" altLang="ru-RU" sz="1800" dirty="0" err="1"/>
              <a:t>project</a:t>
            </a:r>
            <a:r>
              <a:rPr lang="ru-RU" altLang="ru-RU" sz="1800" dirty="0"/>
              <a:t>. It </a:t>
            </a:r>
            <a:r>
              <a:rPr lang="ru-RU" altLang="ru-RU" sz="1800" dirty="0" err="1"/>
              <a:t>can</a:t>
            </a:r>
            <a:r>
              <a:rPr lang="ru-RU" altLang="ru-RU" sz="1800" dirty="0"/>
              <a:t> </a:t>
            </a:r>
            <a:r>
              <a:rPr lang="ru-RU" altLang="ru-RU" sz="1800" dirty="0" err="1"/>
              <a:t>also</a:t>
            </a:r>
            <a:r>
              <a:rPr lang="ru-RU" altLang="ru-RU" sz="1800" dirty="0"/>
              <a:t> </a:t>
            </a:r>
            <a:r>
              <a:rPr lang="ru-RU" altLang="ru-RU" sz="1800" dirty="0" err="1"/>
              <a:t>use</a:t>
            </a:r>
            <a:r>
              <a:rPr lang="ru-RU" altLang="ru-RU" sz="1800" dirty="0"/>
              <a:t> </a:t>
            </a:r>
            <a:r>
              <a:rPr lang="ru-RU" altLang="ru-RU" sz="1800" dirty="0" err="1"/>
              <a:t>custom</a:t>
            </a:r>
            <a:r>
              <a:rPr lang="ru-RU" altLang="ru-RU" sz="1800" dirty="0"/>
              <a:t> </a:t>
            </a:r>
            <a:r>
              <a:rPr lang="ru-RU" altLang="ru-RU" sz="1800" dirty="0" err="1"/>
              <a:t>plugins</a:t>
            </a:r>
            <a:r>
              <a:rPr lang="ru-RU" altLang="ru-RU" sz="1800" dirty="0"/>
              <a:t>, </a:t>
            </a:r>
            <a:r>
              <a:rPr lang="ru-RU" altLang="ru-RU" sz="1800" dirty="0" err="1"/>
              <a:t>which</a:t>
            </a:r>
            <a:r>
              <a:rPr lang="ru-RU" altLang="ru-RU" sz="1800" dirty="0"/>
              <a:t> </a:t>
            </a:r>
            <a:r>
              <a:rPr lang="ru-RU" altLang="ru-RU" sz="1800" dirty="0" err="1"/>
              <a:t>must</a:t>
            </a:r>
            <a:r>
              <a:rPr lang="ru-RU" altLang="ru-RU" sz="1800" dirty="0"/>
              <a:t> </a:t>
            </a:r>
            <a:r>
              <a:rPr lang="ru-RU" altLang="ru-RU" sz="1800" dirty="0" err="1"/>
              <a:t>be</a:t>
            </a:r>
            <a:r>
              <a:rPr lang="ru-RU" altLang="ru-RU" sz="1800" dirty="0"/>
              <a:t> </a:t>
            </a:r>
            <a:r>
              <a:rPr lang="ru-RU" altLang="ru-RU" sz="1800" dirty="0" err="1"/>
              <a:t>manually</a:t>
            </a:r>
            <a:r>
              <a:rPr lang="ru-RU" altLang="ru-RU" sz="1800" dirty="0"/>
              <a:t> </a:t>
            </a:r>
            <a:r>
              <a:rPr lang="ru-RU" altLang="ru-RU" sz="1800" dirty="0" err="1"/>
              <a:t>installed</a:t>
            </a:r>
            <a:r>
              <a:rPr lang="ru-RU" altLang="ru-RU" sz="1800" dirty="0"/>
              <a:t> </a:t>
            </a:r>
            <a:r>
              <a:rPr lang="ru-RU" altLang="ru-RU" sz="1800" dirty="0" err="1"/>
              <a:t>by</a:t>
            </a:r>
            <a:r>
              <a:rPr lang="ru-RU" altLang="ru-RU" sz="1800" dirty="0"/>
              <a:t> </a:t>
            </a:r>
            <a:r>
              <a:rPr lang="ru-RU" altLang="ru-RU" sz="1800" dirty="0" err="1"/>
              <a:t>the</a:t>
            </a:r>
            <a:r>
              <a:rPr lang="ru-RU" altLang="ru-RU" sz="1800" dirty="0"/>
              <a:t> </a:t>
            </a:r>
            <a:r>
              <a:rPr lang="ru-RU" altLang="ru-RU" sz="1800" dirty="0" err="1"/>
              <a:t>user</a:t>
            </a:r>
            <a:r>
              <a:rPr lang="ru-RU" altLang="ru-RU" sz="1800" dirty="0"/>
              <a:t>. </a:t>
            </a:r>
            <a:r>
              <a:rPr lang="ru-RU" altLang="ru-RU" sz="1800" dirty="0" err="1"/>
              <a:t>Finally</a:t>
            </a:r>
            <a:r>
              <a:rPr lang="ru-RU" altLang="ru-RU" sz="1800" dirty="0"/>
              <a:t>, </a:t>
            </a:r>
            <a:r>
              <a:rPr lang="ru-RU" altLang="ru-RU" sz="1800" dirty="0" err="1"/>
              <a:t>some</a:t>
            </a:r>
            <a:r>
              <a:rPr lang="ru-RU" altLang="ru-RU" sz="1800" dirty="0"/>
              <a:t> </a:t>
            </a:r>
            <a:r>
              <a:rPr lang="ru-RU" altLang="ru-RU" sz="1800" dirty="0" err="1"/>
              <a:t>built-in</a:t>
            </a:r>
            <a:r>
              <a:rPr lang="ru-RU" altLang="ru-RU" sz="1800" dirty="0"/>
              <a:t> </a:t>
            </a:r>
            <a:r>
              <a:rPr lang="ru-RU" altLang="ru-RU" sz="1800" dirty="0" err="1"/>
              <a:t>providers</a:t>
            </a:r>
            <a:r>
              <a:rPr lang="ru-RU" altLang="ru-RU" sz="1800" dirty="0"/>
              <a:t> </a:t>
            </a:r>
            <a:r>
              <a:rPr lang="ru-RU" altLang="ru-RU" sz="1800" dirty="0" err="1"/>
              <a:t>are</a:t>
            </a:r>
            <a:r>
              <a:rPr lang="ru-RU" altLang="ru-RU" sz="1800" dirty="0"/>
              <a:t> </a:t>
            </a:r>
            <a:r>
              <a:rPr lang="ru-RU" altLang="ru-RU" sz="1800" dirty="0" err="1"/>
              <a:t>part</a:t>
            </a:r>
            <a:r>
              <a:rPr lang="ru-RU" altLang="ru-RU" sz="1800" dirty="0"/>
              <a:t> </a:t>
            </a:r>
            <a:r>
              <a:rPr lang="ru-RU" altLang="ru-RU" sz="1800" dirty="0" err="1"/>
              <a:t>of</a:t>
            </a:r>
            <a:r>
              <a:rPr lang="ru-RU" altLang="ru-RU" sz="1800" dirty="0"/>
              <a:t> </a:t>
            </a:r>
            <a:r>
              <a:rPr lang="ru-RU" altLang="ru-RU" sz="1800" dirty="0" err="1"/>
              <a:t>the</a:t>
            </a:r>
            <a:r>
              <a:rPr lang="ru-RU" altLang="ru-RU" sz="1800" dirty="0"/>
              <a:t> </a:t>
            </a:r>
            <a:r>
              <a:rPr lang="ru-RU" altLang="ru-RU" sz="1800" dirty="0" err="1"/>
              <a:t>main</a:t>
            </a:r>
            <a:r>
              <a:rPr lang="ru-RU" altLang="ru-RU" sz="1800" dirty="0"/>
              <a:t> </a:t>
            </a:r>
            <a:r>
              <a:rPr lang="ru-RU" altLang="ru-RU" sz="1800" dirty="0" err="1"/>
              <a:t>binary</a:t>
            </a:r>
            <a:r>
              <a:rPr lang="ru-RU" altLang="ru-RU" sz="1800" dirty="0"/>
              <a:t> </a:t>
            </a:r>
            <a:r>
              <a:rPr lang="ru-RU" altLang="ru-RU" sz="1800" dirty="0" err="1"/>
              <a:t>and</a:t>
            </a:r>
            <a:r>
              <a:rPr lang="ru-RU" altLang="ru-RU" sz="1800" dirty="0"/>
              <a:t> </a:t>
            </a:r>
            <a:r>
              <a:rPr lang="ru-RU" altLang="ru-RU" sz="1800" dirty="0" err="1"/>
              <a:t>are</a:t>
            </a:r>
            <a:r>
              <a:rPr lang="ru-RU" altLang="ru-RU" sz="1800" dirty="0"/>
              <a:t> </a:t>
            </a:r>
            <a:r>
              <a:rPr lang="ru-RU" altLang="ru-RU" sz="1800" dirty="0" err="1"/>
              <a:t>always</a:t>
            </a:r>
            <a:r>
              <a:rPr lang="ru-RU" altLang="ru-RU" sz="1800" dirty="0"/>
              <a:t> </a:t>
            </a:r>
            <a:r>
              <a:rPr lang="ru-RU" altLang="ru-RU" sz="1800" dirty="0" err="1"/>
              <a:t>available</a:t>
            </a:r>
            <a:r>
              <a:rPr lang="ru-RU" altLang="ru-RU" sz="1800" dirty="0"/>
              <a:t>.</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800" dirty="0"/>
              <a:t>With a </a:t>
            </a:r>
            <a:r>
              <a:rPr lang="ru-RU" altLang="ru-RU" sz="1800" dirty="0" err="1"/>
              <a:t>few</a:t>
            </a:r>
            <a:r>
              <a:rPr lang="ru-RU" altLang="ru-RU" sz="1800" dirty="0"/>
              <a:t> </a:t>
            </a:r>
            <a:r>
              <a:rPr lang="ru-RU" altLang="ru-RU" sz="1800" dirty="0" err="1"/>
              <a:t>exceptions</a:t>
            </a:r>
            <a:r>
              <a:rPr lang="ru-RU" altLang="ru-RU" sz="1800" dirty="0"/>
              <a:t>, </a:t>
            </a:r>
            <a:r>
              <a:rPr lang="ru-RU" altLang="ru-RU" sz="1800" dirty="0" err="1"/>
              <a:t>using</a:t>
            </a:r>
            <a:r>
              <a:rPr lang="ru-RU" altLang="ru-RU" sz="1800" dirty="0"/>
              <a:t> a </a:t>
            </a:r>
            <a:r>
              <a:rPr lang="ru-RU" altLang="ru-RU" sz="1800" dirty="0" err="1"/>
              <a:t>provider</a:t>
            </a:r>
            <a:r>
              <a:rPr lang="ru-RU" altLang="ru-RU" sz="1800" dirty="0"/>
              <a:t> </a:t>
            </a:r>
            <a:r>
              <a:rPr lang="ru-RU" altLang="ru-RU" sz="1800" dirty="0" err="1"/>
              <a:t>requires</a:t>
            </a:r>
            <a:r>
              <a:rPr lang="ru-RU" altLang="ru-RU" sz="1800" dirty="0"/>
              <a:t> </a:t>
            </a:r>
            <a:r>
              <a:rPr lang="ru-RU" altLang="ru-RU" sz="1800" dirty="0" err="1"/>
              <a:t>configuring</a:t>
            </a:r>
            <a:r>
              <a:rPr lang="ru-RU" altLang="ru-RU" sz="1800" dirty="0"/>
              <a:t> </a:t>
            </a:r>
            <a:r>
              <a:rPr lang="ru-RU" altLang="ru-RU" sz="1800" dirty="0" err="1"/>
              <a:t>it</a:t>
            </a:r>
            <a:r>
              <a:rPr lang="ru-RU" altLang="ru-RU" sz="1800" dirty="0"/>
              <a:t> </a:t>
            </a:r>
            <a:r>
              <a:rPr lang="ru-RU" altLang="ru-RU" sz="1800" dirty="0" err="1"/>
              <a:t>with</a:t>
            </a:r>
            <a:r>
              <a:rPr lang="ru-RU" altLang="ru-RU" sz="1800" dirty="0"/>
              <a:t> </a:t>
            </a:r>
            <a:r>
              <a:rPr lang="ru-RU" altLang="ru-RU" sz="1800" dirty="0" err="1"/>
              <a:t>some</a:t>
            </a:r>
            <a:r>
              <a:rPr lang="ru-RU" altLang="ru-RU" sz="1800" dirty="0"/>
              <a:t> </a:t>
            </a:r>
            <a:r>
              <a:rPr lang="ru-RU" altLang="ru-RU" sz="1800" dirty="0" err="1"/>
              <a:t>parameters</a:t>
            </a:r>
            <a:r>
              <a:rPr lang="ru-RU" altLang="ru-RU" sz="1800" dirty="0"/>
              <a:t>. </a:t>
            </a:r>
            <a:r>
              <a:rPr lang="ru-RU" altLang="ru-RU" sz="1800" dirty="0" err="1"/>
              <a:t>Those</a:t>
            </a:r>
            <a:r>
              <a:rPr lang="ru-RU" altLang="ru-RU" sz="1800" dirty="0"/>
              <a:t> </a:t>
            </a:r>
            <a:r>
              <a:rPr lang="ru-RU" altLang="ru-RU" sz="1800" dirty="0" err="1"/>
              <a:t>vary</a:t>
            </a:r>
            <a:r>
              <a:rPr lang="ru-RU" altLang="ru-RU" sz="1800" dirty="0"/>
              <a:t> a </a:t>
            </a:r>
            <a:r>
              <a:rPr lang="ru-RU" altLang="ru-RU" sz="1800" dirty="0" err="1"/>
              <a:t>lot</a:t>
            </a:r>
            <a:r>
              <a:rPr lang="ru-RU" altLang="ru-RU" sz="1800" dirty="0"/>
              <a:t> </a:t>
            </a:r>
            <a:r>
              <a:rPr lang="ru-RU" altLang="ru-RU" sz="1800" dirty="0" err="1"/>
              <a:t>from</a:t>
            </a:r>
            <a:r>
              <a:rPr lang="ru-RU" altLang="ru-RU" sz="1800" dirty="0"/>
              <a:t> </a:t>
            </a:r>
            <a:r>
              <a:rPr lang="ru-RU" altLang="ru-RU" sz="1800" dirty="0" err="1"/>
              <a:t>provider</a:t>
            </a:r>
            <a:r>
              <a:rPr lang="ru-RU" altLang="ru-RU" sz="1800" dirty="0"/>
              <a:t> </a:t>
            </a:r>
            <a:r>
              <a:rPr lang="ru-RU" altLang="ru-RU" sz="1800" dirty="0" err="1"/>
              <a:t>to</a:t>
            </a:r>
            <a:r>
              <a:rPr lang="ru-RU" altLang="ru-RU" sz="1800" dirty="0"/>
              <a:t> </a:t>
            </a:r>
            <a:r>
              <a:rPr lang="ru-RU" altLang="ru-RU" sz="1800" dirty="0" err="1"/>
              <a:t>provider</a:t>
            </a:r>
            <a:r>
              <a:rPr lang="ru-RU" altLang="ru-RU" sz="1800" dirty="0"/>
              <a:t>, </a:t>
            </a:r>
            <a:r>
              <a:rPr lang="ru-RU" altLang="ru-RU" sz="1800" dirty="0" err="1"/>
              <a:t>but</a:t>
            </a:r>
            <a:r>
              <a:rPr lang="ru-RU" altLang="ru-RU" sz="1800" dirty="0"/>
              <a:t> </a:t>
            </a:r>
            <a:r>
              <a:rPr lang="ru-RU" altLang="ru-RU" sz="1800" dirty="0" err="1"/>
              <a:t>in</a:t>
            </a:r>
            <a:r>
              <a:rPr lang="ru-RU" altLang="ru-RU" sz="1800" dirty="0"/>
              <a:t> </a:t>
            </a:r>
            <a:r>
              <a:rPr lang="ru-RU" altLang="ru-RU" sz="1800" dirty="0" err="1"/>
              <a:t>general</a:t>
            </a:r>
            <a:r>
              <a:rPr lang="ru-RU" altLang="ru-RU" sz="1800" dirty="0"/>
              <a:t>, </a:t>
            </a:r>
            <a:r>
              <a:rPr lang="ru-RU" altLang="ru-RU" sz="1800" dirty="0" err="1"/>
              <a:t>we'll</a:t>
            </a:r>
            <a:r>
              <a:rPr lang="ru-RU" altLang="ru-RU" sz="1800" dirty="0"/>
              <a:t> </a:t>
            </a:r>
            <a:r>
              <a:rPr lang="ru-RU" altLang="ru-RU" sz="1800" dirty="0" err="1"/>
              <a:t>need</a:t>
            </a:r>
            <a:r>
              <a:rPr lang="ru-RU" altLang="ru-RU" sz="1800" dirty="0"/>
              <a:t> </a:t>
            </a:r>
            <a:r>
              <a:rPr lang="ru-RU" altLang="ru-RU" sz="1800" dirty="0" err="1"/>
              <a:t>to</a:t>
            </a:r>
            <a:r>
              <a:rPr lang="ru-RU" altLang="ru-RU" sz="1800" dirty="0"/>
              <a:t> </a:t>
            </a:r>
            <a:r>
              <a:rPr lang="ru-RU" altLang="ru-RU" sz="1800" dirty="0" err="1"/>
              <a:t>supply</a:t>
            </a:r>
            <a:r>
              <a:rPr lang="ru-RU" altLang="ru-RU" sz="1800" dirty="0"/>
              <a:t> </a:t>
            </a:r>
            <a:r>
              <a:rPr lang="ru-RU" altLang="ru-RU" sz="1800" dirty="0" err="1"/>
              <a:t>credentials</a:t>
            </a:r>
            <a:r>
              <a:rPr lang="ru-RU" altLang="ru-RU" sz="1800" dirty="0"/>
              <a:t> </a:t>
            </a:r>
            <a:r>
              <a:rPr lang="ru-RU" altLang="ru-RU" sz="1800" dirty="0" err="1"/>
              <a:t>so</a:t>
            </a:r>
            <a:r>
              <a:rPr lang="ru-RU" altLang="ru-RU" sz="1800" dirty="0"/>
              <a:t> </a:t>
            </a:r>
            <a:r>
              <a:rPr lang="ru-RU" altLang="ru-RU" sz="1800" dirty="0" err="1"/>
              <a:t>that</a:t>
            </a:r>
            <a:r>
              <a:rPr lang="ru-RU" altLang="ru-RU" sz="1800" dirty="0"/>
              <a:t> </a:t>
            </a:r>
            <a:r>
              <a:rPr lang="ru-RU" altLang="ru-RU" sz="1800" dirty="0" err="1"/>
              <a:t>it</a:t>
            </a:r>
            <a:r>
              <a:rPr lang="ru-RU" altLang="ru-RU" sz="1800" dirty="0"/>
              <a:t> </a:t>
            </a:r>
            <a:r>
              <a:rPr lang="ru-RU" altLang="ru-RU" sz="1800" dirty="0" err="1"/>
              <a:t>can</a:t>
            </a:r>
            <a:r>
              <a:rPr lang="ru-RU" altLang="ru-RU" sz="1800" dirty="0"/>
              <a:t> </a:t>
            </a:r>
            <a:r>
              <a:rPr lang="ru-RU" altLang="ru-RU" sz="1800" dirty="0" err="1"/>
              <a:t>reach</a:t>
            </a:r>
            <a:r>
              <a:rPr lang="ru-RU" altLang="ru-RU" sz="1800" dirty="0"/>
              <a:t> </a:t>
            </a:r>
            <a:r>
              <a:rPr lang="ru-RU" altLang="ru-RU" sz="1800" dirty="0" err="1"/>
              <a:t>its</a:t>
            </a:r>
            <a:r>
              <a:rPr lang="ru-RU" altLang="ru-RU" sz="1800" dirty="0"/>
              <a:t> API </a:t>
            </a:r>
            <a:r>
              <a:rPr lang="ru-RU" altLang="ru-RU" sz="1800" dirty="0" err="1"/>
              <a:t>and</a:t>
            </a:r>
            <a:r>
              <a:rPr lang="ru-RU" altLang="ru-RU" sz="1800" dirty="0"/>
              <a:t> </a:t>
            </a:r>
            <a:r>
              <a:rPr lang="ru-RU" altLang="ru-RU" sz="1800" dirty="0" err="1"/>
              <a:t>submit</a:t>
            </a:r>
            <a:r>
              <a:rPr lang="ru-RU" altLang="ru-RU" sz="1800" dirty="0"/>
              <a:t> </a:t>
            </a:r>
            <a:r>
              <a:rPr lang="ru-RU" altLang="ru-RU" sz="1800" dirty="0" err="1"/>
              <a:t>requests</a:t>
            </a:r>
            <a:r>
              <a:rPr lang="ru-RU" altLang="ru-RU" sz="1800" dirty="0"/>
              <a:t>.</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800" dirty="0" err="1"/>
              <a:t>Although</a:t>
            </a:r>
            <a:r>
              <a:rPr lang="ru-RU" altLang="ru-RU" sz="1800" dirty="0"/>
              <a:t> </a:t>
            </a:r>
            <a:r>
              <a:rPr lang="ru-RU" altLang="ru-RU" sz="1800" dirty="0" err="1"/>
              <a:t>not</a:t>
            </a:r>
            <a:r>
              <a:rPr lang="ru-RU" altLang="ru-RU" sz="1800" dirty="0"/>
              <a:t> </a:t>
            </a:r>
            <a:r>
              <a:rPr lang="ru-RU" altLang="ru-RU" sz="1800" dirty="0" err="1"/>
              <a:t>strictly</a:t>
            </a:r>
            <a:r>
              <a:rPr lang="ru-RU" altLang="ru-RU" sz="1800" dirty="0"/>
              <a:t> </a:t>
            </a:r>
            <a:r>
              <a:rPr lang="ru-RU" altLang="ru-RU" sz="1800" dirty="0" err="1"/>
              <a:t>necessary</a:t>
            </a:r>
            <a:r>
              <a:rPr lang="ru-RU" altLang="ru-RU" sz="1800" dirty="0"/>
              <a:t>, </a:t>
            </a:r>
            <a:r>
              <a:rPr lang="ru-RU" altLang="ru-RU" sz="1800" dirty="0" err="1"/>
              <a:t>it's</a:t>
            </a:r>
            <a:r>
              <a:rPr lang="ru-RU" altLang="ru-RU" sz="1800" dirty="0"/>
              <a:t> </a:t>
            </a:r>
            <a:r>
              <a:rPr lang="ru-RU" altLang="ru-RU" sz="1800" dirty="0" err="1"/>
              <a:t>considered</a:t>
            </a:r>
            <a:r>
              <a:rPr lang="ru-RU" altLang="ru-RU" sz="1800" dirty="0"/>
              <a:t> a </a:t>
            </a:r>
            <a:r>
              <a:rPr lang="ru-RU" altLang="ru-RU" sz="1800" dirty="0" err="1"/>
              <a:t>good</a:t>
            </a:r>
            <a:r>
              <a:rPr lang="ru-RU" altLang="ru-RU" sz="1800" dirty="0"/>
              <a:t> </a:t>
            </a:r>
            <a:r>
              <a:rPr lang="ru-RU" altLang="ru-RU" sz="1800" dirty="0" err="1"/>
              <a:t>practice</a:t>
            </a:r>
            <a:r>
              <a:rPr lang="ru-RU" altLang="ru-RU" sz="1800" dirty="0"/>
              <a:t> </a:t>
            </a:r>
            <a:r>
              <a:rPr lang="ru-RU" altLang="ru-RU" sz="1800" dirty="0" err="1"/>
              <a:t>to</a:t>
            </a:r>
            <a:r>
              <a:rPr lang="ru-RU" altLang="ru-RU" sz="1800" dirty="0"/>
              <a:t> </a:t>
            </a:r>
            <a:r>
              <a:rPr lang="ru-RU" altLang="ru-RU" sz="1800" dirty="0" err="1"/>
              <a:t>explicitly</a:t>
            </a:r>
            <a:r>
              <a:rPr lang="ru-RU" altLang="ru-RU" sz="1800" dirty="0"/>
              <a:t> </a:t>
            </a:r>
            <a:r>
              <a:rPr lang="ru-RU" altLang="ru-RU" sz="1800" dirty="0" err="1"/>
              <a:t>declare</a:t>
            </a:r>
            <a:r>
              <a:rPr lang="ru-RU" altLang="ru-RU" sz="1800" dirty="0"/>
              <a:t> </a:t>
            </a:r>
            <a:r>
              <a:rPr lang="ru-RU" altLang="ru-RU" sz="1800" dirty="0" err="1"/>
              <a:t>which</a:t>
            </a:r>
            <a:r>
              <a:rPr lang="ru-RU" altLang="ru-RU" sz="1800" dirty="0"/>
              <a:t> </a:t>
            </a:r>
            <a:r>
              <a:rPr lang="ru-RU" altLang="ru-RU" sz="1800" dirty="0" err="1"/>
              <a:t>provider</a:t>
            </a:r>
            <a:r>
              <a:rPr lang="ru-RU" altLang="ru-RU" sz="1800" dirty="0"/>
              <a:t> </a:t>
            </a:r>
            <a:r>
              <a:rPr lang="ru-RU" altLang="ru-RU" sz="1800" dirty="0" err="1"/>
              <a:t>we'll</a:t>
            </a:r>
            <a:r>
              <a:rPr lang="ru-RU" altLang="ru-RU" sz="1800" dirty="0"/>
              <a:t> </a:t>
            </a:r>
            <a:r>
              <a:rPr lang="ru-RU" altLang="ru-RU" sz="1800" dirty="0" err="1"/>
              <a:t>use</a:t>
            </a:r>
            <a:r>
              <a:rPr lang="ru-RU" altLang="ru-RU" sz="1800" dirty="0"/>
              <a:t> </a:t>
            </a:r>
            <a:r>
              <a:rPr lang="ru-RU" altLang="ru-RU" sz="1800" dirty="0" err="1"/>
              <a:t>in</a:t>
            </a:r>
            <a:r>
              <a:rPr lang="ru-RU" altLang="ru-RU" sz="1800" dirty="0"/>
              <a:t> </a:t>
            </a:r>
            <a:r>
              <a:rPr lang="ru-RU" altLang="ru-RU" sz="1800" dirty="0" err="1"/>
              <a:t>our</a:t>
            </a:r>
            <a:r>
              <a:rPr lang="ru-RU" altLang="ru-RU" sz="1800" dirty="0"/>
              <a:t> </a:t>
            </a:r>
            <a:r>
              <a:rPr lang="ru-RU" altLang="ru-RU" sz="1800" dirty="0" err="1"/>
              <a:t>Terraform</a:t>
            </a:r>
            <a:r>
              <a:rPr lang="ru-RU" altLang="ru-RU" sz="1800" dirty="0"/>
              <a:t> </a:t>
            </a:r>
            <a:r>
              <a:rPr lang="ru-RU" altLang="ru-RU" sz="1800" dirty="0" err="1"/>
              <a:t>project</a:t>
            </a:r>
            <a:r>
              <a:rPr lang="ru-RU" altLang="ru-RU" sz="1800" dirty="0"/>
              <a:t> </a:t>
            </a:r>
            <a:r>
              <a:rPr lang="ru-RU" altLang="ru-RU" sz="1800" dirty="0" err="1"/>
              <a:t>and</a:t>
            </a:r>
            <a:r>
              <a:rPr lang="ru-RU" altLang="ru-RU" sz="1800" dirty="0"/>
              <a:t> </a:t>
            </a:r>
            <a:r>
              <a:rPr lang="ru-RU" altLang="ru-RU" sz="1800" dirty="0" err="1"/>
              <a:t>inform</a:t>
            </a:r>
            <a:r>
              <a:rPr lang="ru-RU" altLang="ru-RU" sz="1800" dirty="0"/>
              <a:t> </a:t>
            </a:r>
            <a:r>
              <a:rPr lang="ru-RU" altLang="ru-RU" sz="1800" dirty="0" err="1"/>
              <a:t>its</a:t>
            </a:r>
            <a:r>
              <a:rPr lang="ru-RU" altLang="ru-RU" sz="1800" dirty="0"/>
              <a:t> </a:t>
            </a:r>
            <a:r>
              <a:rPr lang="ru-RU" altLang="ru-RU" sz="1800" dirty="0" err="1"/>
              <a:t>version</a:t>
            </a:r>
            <a:r>
              <a:rPr lang="ru-RU" altLang="ru-RU" sz="1800" dirty="0"/>
              <a:t>. For </a:t>
            </a:r>
            <a:r>
              <a:rPr lang="ru-RU" altLang="ru-RU" sz="1800" dirty="0" err="1"/>
              <a:t>this</a:t>
            </a:r>
            <a:r>
              <a:rPr lang="ru-RU" altLang="ru-RU" sz="1800" dirty="0"/>
              <a:t> </a:t>
            </a:r>
            <a:r>
              <a:rPr lang="ru-RU" altLang="ru-RU" sz="1800" dirty="0" err="1"/>
              <a:t>purpose</a:t>
            </a:r>
            <a:r>
              <a:rPr lang="ru-RU" altLang="ru-RU" sz="1800" dirty="0"/>
              <a:t>, </a:t>
            </a:r>
            <a:r>
              <a:rPr lang="ru-RU" altLang="ru-RU" sz="1800" dirty="0" err="1"/>
              <a:t>we</a:t>
            </a:r>
            <a:r>
              <a:rPr lang="ru-RU" altLang="ru-RU" sz="1800" dirty="0"/>
              <a:t> </a:t>
            </a:r>
            <a:r>
              <a:rPr lang="ru-RU" altLang="ru-RU" sz="1800" dirty="0" err="1"/>
              <a:t>use</a:t>
            </a:r>
            <a:r>
              <a:rPr lang="ru-RU" altLang="ru-RU" sz="1800" dirty="0"/>
              <a:t> </a:t>
            </a:r>
            <a:r>
              <a:rPr lang="ru-RU" altLang="ru-RU" sz="1800" dirty="0" err="1"/>
              <a:t>the</a:t>
            </a:r>
            <a:r>
              <a:rPr lang="ru-RU" altLang="ru-RU" sz="1800" dirty="0"/>
              <a:t> </a:t>
            </a:r>
            <a:r>
              <a:rPr lang="ru-RU" altLang="ru-RU" sz="1800" dirty="0" err="1"/>
              <a:t>version</a:t>
            </a:r>
            <a:r>
              <a:rPr lang="ru-RU" altLang="ru-RU" sz="1800" dirty="0"/>
              <a:t> </a:t>
            </a:r>
            <a:r>
              <a:rPr lang="ru-RU" altLang="ru-RU" sz="1800" dirty="0" err="1"/>
              <a:t>attribute</a:t>
            </a:r>
            <a:r>
              <a:rPr lang="ru-RU" altLang="ru-RU" sz="1800" dirty="0"/>
              <a:t> </a:t>
            </a:r>
            <a:r>
              <a:rPr lang="ru-RU" altLang="ru-RU" sz="1800" dirty="0" err="1"/>
              <a:t>available</a:t>
            </a:r>
            <a:r>
              <a:rPr lang="ru-RU" altLang="ru-RU" sz="1800" dirty="0"/>
              <a:t> </a:t>
            </a:r>
            <a:r>
              <a:rPr lang="ru-RU" altLang="ru-RU" sz="1800" dirty="0" err="1"/>
              <a:t>to</a:t>
            </a:r>
            <a:r>
              <a:rPr lang="ru-RU" altLang="ru-RU" sz="1800" dirty="0"/>
              <a:t> </a:t>
            </a:r>
            <a:r>
              <a:rPr lang="ru-RU" altLang="ru-RU" sz="1800" dirty="0" err="1"/>
              <a:t>any</a:t>
            </a:r>
            <a:r>
              <a:rPr lang="ru-RU" altLang="ru-RU" sz="1800" dirty="0"/>
              <a:t> </a:t>
            </a:r>
            <a:r>
              <a:rPr lang="ru-RU" altLang="ru-RU" sz="1800" dirty="0" err="1"/>
              <a:t>provider</a:t>
            </a:r>
            <a:r>
              <a:rPr lang="ru-RU" altLang="ru-RU" sz="1800" dirty="0"/>
              <a:t> </a:t>
            </a:r>
            <a:r>
              <a:rPr lang="ru-RU" altLang="ru-RU" sz="1800" dirty="0" err="1"/>
              <a:t>declaration</a:t>
            </a:r>
            <a:r>
              <a:rPr lang="ru-RU" altLang="ru-RU" sz="1800" dirty="0"/>
              <a:t>:</a:t>
            </a:r>
            <a:endParaRPr lang="en-US" altLang="ru-RU" sz="1800" dirty="0"/>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800" dirty="0"/>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800" dirty="0" err="1"/>
              <a:t>provider</a:t>
            </a:r>
            <a:r>
              <a:rPr lang="ru-RU" altLang="ru-RU" sz="1800" dirty="0"/>
              <a:t> "</a:t>
            </a:r>
            <a:r>
              <a:rPr lang="ru-RU" altLang="ru-RU" sz="1800" dirty="0" err="1"/>
              <a:t>kubernetes</a:t>
            </a:r>
            <a:r>
              <a:rPr lang="ru-RU" altLang="ru-RU" sz="1800" dirty="0"/>
              <a:t>" { </a:t>
            </a:r>
            <a:r>
              <a:rPr lang="ru-RU" altLang="ru-RU" sz="1800" dirty="0" err="1"/>
              <a:t>version</a:t>
            </a:r>
            <a:r>
              <a:rPr lang="ru-RU" altLang="ru-RU" sz="1800" dirty="0"/>
              <a:t> = "~&gt; 1.10"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800" dirty="0"/>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800" dirty="0" err="1"/>
              <a:t>Here</a:t>
            </a:r>
            <a:r>
              <a:rPr lang="ru-RU" altLang="ru-RU" sz="1800" dirty="0"/>
              <a:t>, </a:t>
            </a:r>
            <a:r>
              <a:rPr lang="ru-RU" altLang="ru-RU" sz="1800" dirty="0" err="1"/>
              <a:t>since</a:t>
            </a:r>
            <a:r>
              <a:rPr lang="ru-RU" altLang="ru-RU" sz="1800" dirty="0"/>
              <a:t> </a:t>
            </a:r>
            <a:r>
              <a:rPr lang="ru-RU" altLang="ru-RU" sz="1800" dirty="0" err="1"/>
              <a:t>we're</a:t>
            </a:r>
            <a:r>
              <a:rPr lang="ru-RU" altLang="ru-RU" sz="1800" dirty="0"/>
              <a:t> </a:t>
            </a:r>
            <a:r>
              <a:rPr lang="ru-RU" altLang="ru-RU" sz="1800" dirty="0" err="1"/>
              <a:t>not</a:t>
            </a:r>
            <a:r>
              <a:rPr lang="ru-RU" altLang="ru-RU" sz="1800" dirty="0"/>
              <a:t> </a:t>
            </a:r>
            <a:r>
              <a:rPr lang="ru-RU" altLang="ru-RU" sz="1800" dirty="0" err="1"/>
              <a:t>providing</a:t>
            </a:r>
            <a:r>
              <a:rPr lang="ru-RU" altLang="ru-RU" sz="1800" dirty="0"/>
              <a:t> </a:t>
            </a:r>
            <a:r>
              <a:rPr lang="ru-RU" altLang="ru-RU" sz="1800" dirty="0" err="1"/>
              <a:t>any</a:t>
            </a:r>
            <a:r>
              <a:rPr lang="ru-RU" altLang="ru-RU" sz="1800" dirty="0"/>
              <a:t> </a:t>
            </a:r>
            <a:r>
              <a:rPr lang="ru-RU" altLang="ru-RU" sz="1800" dirty="0" err="1"/>
              <a:t>additional</a:t>
            </a:r>
            <a:r>
              <a:rPr lang="ru-RU" altLang="ru-RU" sz="1800" dirty="0"/>
              <a:t> </a:t>
            </a:r>
            <a:r>
              <a:rPr lang="ru-RU" altLang="ru-RU" sz="1800" dirty="0" err="1"/>
              <a:t>parameters</a:t>
            </a:r>
            <a:r>
              <a:rPr lang="ru-RU" altLang="ru-RU" sz="1800" dirty="0"/>
              <a:t>, </a:t>
            </a:r>
            <a:r>
              <a:rPr lang="ru-RU" altLang="ru-RU" sz="1800" dirty="0" err="1"/>
              <a:t>Terraform</a:t>
            </a:r>
            <a:r>
              <a:rPr lang="ru-RU" altLang="ru-RU" sz="1800" dirty="0"/>
              <a:t> </a:t>
            </a:r>
            <a:r>
              <a:rPr lang="ru-RU" altLang="ru-RU" sz="1800" dirty="0" err="1"/>
              <a:t>will</a:t>
            </a:r>
            <a:r>
              <a:rPr lang="ru-RU" altLang="ru-RU" sz="1800" dirty="0"/>
              <a:t> </a:t>
            </a:r>
            <a:r>
              <a:rPr lang="ru-RU" altLang="ru-RU" sz="1800" dirty="0" err="1"/>
              <a:t>look</a:t>
            </a:r>
            <a:r>
              <a:rPr lang="ru-RU" altLang="ru-RU" sz="1800" dirty="0"/>
              <a:t> </a:t>
            </a:r>
            <a:r>
              <a:rPr lang="ru-RU" altLang="ru-RU" sz="1800" dirty="0" err="1"/>
              <a:t>elsewhere</a:t>
            </a:r>
            <a:r>
              <a:rPr lang="ru-RU" altLang="ru-RU" sz="1800" dirty="0"/>
              <a:t> </a:t>
            </a:r>
            <a:r>
              <a:rPr lang="ru-RU" altLang="ru-RU" sz="1800" dirty="0" err="1"/>
              <a:t>for</a:t>
            </a:r>
            <a:r>
              <a:rPr lang="ru-RU" altLang="ru-RU" sz="1800" dirty="0"/>
              <a:t> </a:t>
            </a:r>
            <a:r>
              <a:rPr lang="ru-RU" altLang="ru-RU" sz="1800" dirty="0" err="1"/>
              <a:t>the</a:t>
            </a:r>
            <a:r>
              <a:rPr lang="ru-RU" altLang="ru-RU" sz="1800" dirty="0"/>
              <a:t> </a:t>
            </a:r>
            <a:r>
              <a:rPr lang="ru-RU" altLang="ru-RU" sz="1800" dirty="0" err="1"/>
              <a:t>required</a:t>
            </a:r>
            <a:r>
              <a:rPr lang="ru-RU" altLang="ru-RU" sz="1800" dirty="0"/>
              <a:t> </a:t>
            </a:r>
            <a:r>
              <a:rPr lang="ru-RU" altLang="ru-RU" sz="1800" dirty="0" err="1"/>
              <a:t>ones</a:t>
            </a:r>
            <a:r>
              <a:rPr lang="ru-RU" altLang="ru-RU" sz="1800" dirty="0"/>
              <a:t>. In </a:t>
            </a:r>
            <a:r>
              <a:rPr lang="ru-RU" altLang="ru-RU" sz="1800" dirty="0" err="1"/>
              <a:t>this</a:t>
            </a:r>
            <a:r>
              <a:rPr lang="ru-RU" altLang="ru-RU" sz="1800" dirty="0"/>
              <a:t> </a:t>
            </a:r>
            <a:r>
              <a:rPr lang="ru-RU" altLang="ru-RU" sz="1800" dirty="0" err="1"/>
              <a:t>case</a:t>
            </a:r>
            <a:r>
              <a:rPr lang="ru-RU" altLang="ru-RU" sz="1800" dirty="0"/>
              <a:t>, </a:t>
            </a:r>
            <a:r>
              <a:rPr lang="ru-RU" altLang="ru-RU" sz="1800" dirty="0" err="1"/>
              <a:t>the</a:t>
            </a:r>
            <a:r>
              <a:rPr lang="ru-RU" altLang="ru-RU" sz="1800" dirty="0"/>
              <a:t> </a:t>
            </a:r>
            <a:r>
              <a:rPr lang="ru-RU" altLang="ru-RU" sz="1800" dirty="0" err="1"/>
              <a:t>provider's</a:t>
            </a:r>
            <a:r>
              <a:rPr lang="ru-RU" altLang="ru-RU" sz="1800" dirty="0"/>
              <a:t> </a:t>
            </a:r>
            <a:r>
              <a:rPr lang="ru-RU" altLang="ru-RU" sz="1800" dirty="0" err="1"/>
              <a:t>implementation</a:t>
            </a:r>
            <a:r>
              <a:rPr lang="ru-RU" altLang="ru-RU" sz="1800" dirty="0"/>
              <a:t> </a:t>
            </a:r>
            <a:r>
              <a:rPr lang="ru-RU" altLang="ru-RU" sz="1800" dirty="0" err="1"/>
              <a:t>looks</a:t>
            </a:r>
            <a:r>
              <a:rPr lang="ru-RU" altLang="ru-RU" sz="1800" dirty="0"/>
              <a:t> </a:t>
            </a:r>
            <a:r>
              <a:rPr lang="ru-RU" altLang="ru-RU" sz="1800" dirty="0" err="1"/>
              <a:t>for</a:t>
            </a:r>
            <a:r>
              <a:rPr lang="ru-RU" altLang="ru-RU" sz="1800" dirty="0"/>
              <a:t> </a:t>
            </a:r>
            <a:r>
              <a:rPr lang="ru-RU" altLang="ru-RU" sz="1800" dirty="0" err="1"/>
              <a:t>connection</a:t>
            </a:r>
            <a:r>
              <a:rPr lang="ru-RU" altLang="ru-RU" sz="1800" dirty="0"/>
              <a:t> </a:t>
            </a:r>
            <a:r>
              <a:rPr lang="ru-RU" altLang="ru-RU" sz="1800" dirty="0" err="1"/>
              <a:t>parameters</a:t>
            </a:r>
            <a:r>
              <a:rPr lang="ru-RU" altLang="ru-RU" sz="1800" dirty="0"/>
              <a:t> </a:t>
            </a:r>
            <a:r>
              <a:rPr lang="ru-RU" altLang="ru-RU" sz="1800" dirty="0" err="1"/>
              <a:t>using</a:t>
            </a:r>
            <a:r>
              <a:rPr lang="ru-RU" altLang="ru-RU" sz="1800" dirty="0"/>
              <a:t> </a:t>
            </a:r>
            <a:r>
              <a:rPr lang="ru-RU" altLang="ru-RU" sz="1800" dirty="0" err="1"/>
              <a:t>the</a:t>
            </a:r>
            <a:r>
              <a:rPr lang="ru-RU" altLang="ru-RU" sz="1800" dirty="0"/>
              <a:t> </a:t>
            </a:r>
            <a:r>
              <a:rPr lang="ru-RU" altLang="ru-RU" sz="1800" dirty="0" err="1"/>
              <a:t>same</a:t>
            </a:r>
            <a:r>
              <a:rPr lang="ru-RU" altLang="ru-RU" sz="1800" dirty="0"/>
              <a:t> </a:t>
            </a:r>
            <a:r>
              <a:rPr lang="ru-RU" altLang="ru-RU" sz="1800" dirty="0" err="1"/>
              <a:t>locations</a:t>
            </a:r>
            <a:r>
              <a:rPr lang="ru-RU" altLang="ru-RU" sz="1800" dirty="0"/>
              <a:t> </a:t>
            </a:r>
            <a:r>
              <a:rPr lang="ru-RU" altLang="ru-RU" sz="1800" dirty="0" err="1"/>
              <a:t>used</a:t>
            </a:r>
            <a:r>
              <a:rPr lang="ru-RU" altLang="ru-RU" sz="1800" dirty="0"/>
              <a:t> </a:t>
            </a:r>
            <a:r>
              <a:rPr lang="ru-RU" altLang="ru-RU" sz="1800" dirty="0" err="1"/>
              <a:t>by</a:t>
            </a:r>
            <a:r>
              <a:rPr lang="ru-RU" altLang="ru-RU" sz="1800" dirty="0"/>
              <a:t> </a:t>
            </a:r>
            <a:r>
              <a:rPr lang="ru-RU" altLang="ru-RU" sz="1800" dirty="0" err="1"/>
              <a:t>kubectl</a:t>
            </a:r>
            <a:r>
              <a:rPr lang="ru-RU" altLang="ru-RU" sz="1800" dirty="0"/>
              <a:t>. </a:t>
            </a:r>
            <a:r>
              <a:rPr lang="ru-RU" altLang="ru-RU" sz="1800" dirty="0" err="1"/>
              <a:t>Other</a:t>
            </a:r>
            <a:r>
              <a:rPr lang="ru-RU" altLang="ru-RU" sz="1800" dirty="0"/>
              <a:t> </a:t>
            </a:r>
            <a:r>
              <a:rPr lang="ru-RU" altLang="ru-RU" sz="1800" dirty="0" err="1"/>
              <a:t>common</a:t>
            </a:r>
            <a:r>
              <a:rPr lang="ru-RU" altLang="ru-RU" sz="1800" dirty="0"/>
              <a:t> </a:t>
            </a:r>
            <a:r>
              <a:rPr lang="ru-RU" altLang="ru-RU" sz="1800" dirty="0" err="1"/>
              <a:t>methods</a:t>
            </a:r>
            <a:r>
              <a:rPr lang="ru-RU" altLang="ru-RU" sz="1800" dirty="0"/>
              <a:t> </a:t>
            </a:r>
            <a:r>
              <a:rPr lang="ru-RU" altLang="ru-RU" sz="1800" dirty="0" err="1"/>
              <a:t>are</a:t>
            </a:r>
            <a:r>
              <a:rPr lang="ru-RU" altLang="ru-RU" sz="1800" dirty="0"/>
              <a:t> </a:t>
            </a:r>
            <a:r>
              <a:rPr lang="ru-RU" altLang="ru-RU" sz="1800" dirty="0" err="1"/>
              <a:t>the</a:t>
            </a:r>
            <a:r>
              <a:rPr lang="ru-RU" altLang="ru-RU" sz="1800" dirty="0"/>
              <a:t> </a:t>
            </a:r>
            <a:r>
              <a:rPr lang="ru-RU" altLang="ru-RU" sz="1800" dirty="0" err="1"/>
              <a:t>use</a:t>
            </a:r>
            <a:r>
              <a:rPr lang="ru-RU" altLang="ru-RU" sz="1800" dirty="0"/>
              <a:t> </a:t>
            </a:r>
            <a:r>
              <a:rPr lang="ru-RU" altLang="ru-RU" sz="1800" dirty="0" err="1"/>
              <a:t>of</a:t>
            </a:r>
            <a:r>
              <a:rPr lang="ru-RU" altLang="ru-RU" sz="1800" dirty="0"/>
              <a:t> </a:t>
            </a:r>
            <a:r>
              <a:rPr lang="ru-RU" altLang="ru-RU" sz="1800" dirty="0" err="1"/>
              <a:t>environment</a:t>
            </a:r>
            <a:r>
              <a:rPr lang="ru-RU" altLang="ru-RU" sz="1800" dirty="0"/>
              <a:t> </a:t>
            </a:r>
            <a:r>
              <a:rPr lang="ru-RU" altLang="ru-RU" sz="1800" dirty="0" err="1"/>
              <a:t>variables</a:t>
            </a:r>
            <a:r>
              <a:rPr lang="ru-RU" altLang="ru-RU" sz="1800" dirty="0"/>
              <a:t> </a:t>
            </a:r>
            <a:r>
              <a:rPr lang="ru-RU" altLang="ru-RU" sz="1800" dirty="0" err="1"/>
              <a:t>and</a:t>
            </a:r>
            <a:r>
              <a:rPr lang="ru-RU" altLang="ru-RU" sz="1800" dirty="0"/>
              <a:t> </a:t>
            </a:r>
            <a:r>
              <a:rPr lang="ru-RU" altLang="ru-RU" sz="1800" dirty="0" err="1"/>
              <a:t>variable</a:t>
            </a:r>
            <a:r>
              <a:rPr lang="ru-RU" altLang="ru-RU" sz="1800" dirty="0"/>
              <a:t> </a:t>
            </a:r>
            <a:r>
              <a:rPr lang="ru-RU" altLang="ru-RU" sz="1800" dirty="0" err="1"/>
              <a:t>files</a:t>
            </a:r>
            <a:r>
              <a:rPr lang="ru-RU" altLang="ru-RU" sz="1800" dirty="0"/>
              <a:t>, </a:t>
            </a:r>
            <a:r>
              <a:rPr lang="ru-RU" altLang="ru-RU" sz="1800" dirty="0" err="1"/>
              <a:t>which</a:t>
            </a:r>
            <a:r>
              <a:rPr lang="ru-RU" altLang="ru-RU" sz="1800" dirty="0"/>
              <a:t> </a:t>
            </a:r>
            <a:r>
              <a:rPr lang="ru-RU" altLang="ru-RU" sz="1800" dirty="0" err="1"/>
              <a:t>are</a:t>
            </a:r>
            <a:r>
              <a:rPr lang="ru-RU" altLang="ru-RU" sz="1800" dirty="0"/>
              <a:t> </a:t>
            </a:r>
            <a:r>
              <a:rPr lang="ru-RU" altLang="ru-RU" sz="1800" dirty="0" err="1"/>
              <a:t>just</a:t>
            </a:r>
            <a:r>
              <a:rPr lang="ru-RU" altLang="ru-RU" sz="1800" dirty="0"/>
              <a:t> </a:t>
            </a:r>
            <a:r>
              <a:rPr lang="ru-RU" altLang="ru-RU" sz="1800" dirty="0" err="1"/>
              <a:t>files</a:t>
            </a:r>
            <a:r>
              <a:rPr lang="ru-RU" altLang="ru-RU" sz="1800" dirty="0"/>
              <a:t> </a:t>
            </a:r>
            <a:r>
              <a:rPr lang="ru-RU" altLang="ru-RU" sz="1800" dirty="0" err="1"/>
              <a:t>containing</a:t>
            </a:r>
            <a:r>
              <a:rPr lang="ru-RU" altLang="ru-RU" sz="1800" dirty="0"/>
              <a:t> </a:t>
            </a:r>
            <a:r>
              <a:rPr lang="ru-RU" altLang="ru-RU" sz="1800" dirty="0" err="1"/>
              <a:t>key-value</a:t>
            </a:r>
            <a:r>
              <a:rPr lang="ru-RU" altLang="ru-RU" sz="1800" dirty="0"/>
              <a:t> </a:t>
            </a:r>
            <a:r>
              <a:rPr lang="ru-RU" altLang="ru-RU" sz="1800" dirty="0" err="1"/>
              <a:t>pairs</a:t>
            </a:r>
            <a:r>
              <a:rPr lang="ru-RU" altLang="ru-RU" sz="1800" dirty="0"/>
              <a:t>.</a:t>
            </a:r>
          </a:p>
        </p:txBody>
      </p:sp>
    </p:spTree>
    <p:extLst>
      <p:ext uri="{BB962C8B-B14F-4D97-AF65-F5344CB8AC3E}">
        <p14:creationId xmlns:p14="http://schemas.microsoft.com/office/powerpoint/2010/main" val="12661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4D1238-CC91-3A6F-A1E3-6E800C269FA4}"/>
              </a:ext>
            </a:extLst>
          </p:cNvPr>
          <p:cNvSpPr>
            <a:spLocks noGrp="1"/>
          </p:cNvSpPr>
          <p:nvPr>
            <p:ph type="title"/>
          </p:nvPr>
        </p:nvSpPr>
        <p:spPr>
          <a:xfrm>
            <a:off x="1117309" y="292100"/>
            <a:ext cx="10157354" cy="787400"/>
          </a:xfrm>
        </p:spPr>
        <p:txBody>
          <a:bodyPr/>
          <a:lstStyle/>
          <a:p>
            <a:r>
              <a:rPr lang="en-US" i="0" dirty="0">
                <a:solidFill>
                  <a:srgbClr val="000000"/>
                </a:solidFill>
                <a:effectLst/>
              </a:rPr>
              <a:t>Resources</a:t>
            </a:r>
            <a:endParaRPr lang="ru-RU" dirty="0"/>
          </a:p>
        </p:txBody>
      </p:sp>
      <p:sp>
        <p:nvSpPr>
          <p:cNvPr id="3" name="Объект 2">
            <a:extLst>
              <a:ext uri="{FF2B5EF4-FFF2-40B4-BE49-F238E27FC236}">
                <a16:creationId xmlns:a16="http://schemas.microsoft.com/office/drawing/2014/main" id="{57E06004-228E-F344-4F7D-E733F9FE86A9}"/>
              </a:ext>
            </a:extLst>
          </p:cNvPr>
          <p:cNvSpPr>
            <a:spLocks noGrp="1"/>
          </p:cNvSpPr>
          <p:nvPr>
            <p:ph idx="1"/>
          </p:nvPr>
        </p:nvSpPr>
        <p:spPr/>
        <p:txBody>
          <a:bodyPr>
            <a:normAutofit fontScale="92500" lnSpcReduction="20000"/>
          </a:bodyPr>
          <a:lstStyle/>
          <a:p>
            <a:pPr marL="0" indent="0">
              <a:buNone/>
            </a:pPr>
            <a:r>
              <a:rPr lang="en-US" b="1" i="0" dirty="0">
                <a:solidFill>
                  <a:srgbClr val="000000"/>
                </a:solidFill>
                <a:effectLst/>
                <a:latin typeface="Raleway" pitchFamily="2" charset="-52"/>
              </a:rPr>
              <a:t>In Terraform, a </a:t>
            </a:r>
            <a:r>
              <a:rPr lang="en-US" b="1" i="1" dirty="0">
                <a:solidFill>
                  <a:srgbClr val="000000"/>
                </a:solidFill>
                <a:effectLst/>
                <a:latin typeface="Raleway" pitchFamily="2" charset="-52"/>
              </a:rPr>
              <a:t>resource </a:t>
            </a:r>
            <a:r>
              <a:rPr lang="en-US" b="1" i="0" dirty="0">
                <a:solidFill>
                  <a:srgbClr val="000000"/>
                </a:solidFill>
                <a:effectLst/>
                <a:latin typeface="Raleway" pitchFamily="2" charset="-52"/>
              </a:rPr>
              <a:t>is anything that can be a target for CRUD operations in the context of a given provider.</a:t>
            </a:r>
            <a:r>
              <a:rPr lang="en-US" b="0" i="0" dirty="0">
                <a:solidFill>
                  <a:srgbClr val="000000"/>
                </a:solidFill>
                <a:effectLst/>
                <a:latin typeface="Raleway" pitchFamily="2" charset="-52"/>
              </a:rPr>
              <a:t> Some examples are an EC2 instance, an Azure MariaDB, or a DNS entry.</a:t>
            </a:r>
          </a:p>
          <a:p>
            <a:pPr marL="0" indent="0">
              <a:buNone/>
            </a:pPr>
            <a:r>
              <a:rPr lang="en-US" b="0" i="0" dirty="0">
                <a:solidFill>
                  <a:srgbClr val="000000"/>
                </a:solidFill>
                <a:effectLst/>
                <a:latin typeface="Source Code Pro" panose="020B0509030403020204" pitchFamily="49" charset="0"/>
              </a:rPr>
              <a:t>resource </a:t>
            </a:r>
            <a:r>
              <a:rPr lang="en-US" b="0" i="0" dirty="0">
                <a:solidFill>
                  <a:srgbClr val="4E9359"/>
                </a:solidFill>
                <a:effectLst/>
                <a:latin typeface="Source Code Pro" panose="020B0509030403020204" pitchFamily="49" charset="0"/>
              </a:rPr>
              <a:t>"</a:t>
            </a:r>
            <a:r>
              <a:rPr lang="en-US" b="0" i="0" dirty="0" err="1">
                <a:solidFill>
                  <a:srgbClr val="4E9359"/>
                </a:solidFill>
                <a:effectLst/>
                <a:latin typeface="Source Code Pro" panose="020B0509030403020204" pitchFamily="49" charset="0"/>
              </a:rPr>
              <a:t>aws_instance</a:t>
            </a:r>
            <a:r>
              <a:rPr lang="en-US" b="0" i="0" dirty="0">
                <a:solidFill>
                  <a:srgbClr val="4E9359"/>
                </a:solidFill>
                <a:effectLst/>
                <a:latin typeface="Source Code Pro" panose="020B0509030403020204" pitchFamily="49" charset="0"/>
              </a:rPr>
              <a:t>"</a:t>
            </a:r>
            <a:r>
              <a:rPr lang="en-US" b="0" i="0" dirty="0">
                <a:solidFill>
                  <a:srgbClr val="000000"/>
                </a:solidFill>
                <a:effectLst/>
                <a:latin typeface="Source Code Pro" panose="020B0509030403020204" pitchFamily="49" charset="0"/>
              </a:rPr>
              <a:t> </a:t>
            </a:r>
            <a:r>
              <a:rPr lang="en-US" b="0" i="0" dirty="0">
                <a:solidFill>
                  <a:srgbClr val="4E9359"/>
                </a:solidFill>
                <a:effectLst/>
                <a:latin typeface="Source Code Pro" panose="020B0509030403020204" pitchFamily="49" charset="0"/>
              </a:rPr>
              <a:t>"web"</a:t>
            </a:r>
            <a:r>
              <a:rPr lang="en-US" b="0" i="0" dirty="0">
                <a:solidFill>
                  <a:srgbClr val="000000"/>
                </a:solidFill>
                <a:effectLst/>
                <a:latin typeface="Source Code Pro" panose="020B0509030403020204" pitchFamily="49" charset="0"/>
              </a:rPr>
              <a:t> { </a:t>
            </a:r>
          </a:p>
          <a:p>
            <a:pPr marL="0" indent="0">
              <a:buNone/>
            </a:pPr>
            <a:r>
              <a:rPr lang="en-US" b="0" i="0" dirty="0">
                <a:solidFill>
                  <a:srgbClr val="000000"/>
                </a:solidFill>
                <a:effectLst/>
                <a:latin typeface="Source Code Pro" panose="020B0509030403020204" pitchFamily="49" charset="0"/>
              </a:rPr>
              <a:t>	</a:t>
            </a:r>
            <a:r>
              <a:rPr lang="en-US" b="0" i="0" dirty="0" err="1">
                <a:solidFill>
                  <a:srgbClr val="000000"/>
                </a:solidFill>
                <a:effectLst/>
                <a:latin typeface="Source Code Pro" panose="020B0509030403020204" pitchFamily="49" charset="0"/>
              </a:rPr>
              <a:t>ami</a:t>
            </a:r>
            <a:r>
              <a:rPr lang="en-US" b="0" i="0" dirty="0">
                <a:solidFill>
                  <a:srgbClr val="000000"/>
                </a:solidFill>
                <a:effectLst/>
                <a:latin typeface="Source Code Pro" panose="020B0509030403020204" pitchFamily="49" charset="0"/>
              </a:rPr>
              <a:t> = </a:t>
            </a:r>
            <a:r>
              <a:rPr lang="en-US" b="0" i="0" dirty="0">
                <a:solidFill>
                  <a:srgbClr val="4E9359"/>
                </a:solidFill>
                <a:effectLst/>
                <a:latin typeface="Source Code Pro" panose="020B0509030403020204" pitchFamily="49" charset="0"/>
              </a:rPr>
              <a:t>"some-</a:t>
            </a:r>
            <a:r>
              <a:rPr lang="en-US" b="0" i="0" dirty="0" err="1">
                <a:solidFill>
                  <a:srgbClr val="4E9359"/>
                </a:solidFill>
                <a:effectLst/>
                <a:latin typeface="Source Code Pro" panose="020B0509030403020204" pitchFamily="49" charset="0"/>
              </a:rPr>
              <a:t>ami</a:t>
            </a:r>
            <a:r>
              <a:rPr lang="en-US" b="0" i="0" dirty="0">
                <a:solidFill>
                  <a:srgbClr val="4E9359"/>
                </a:solidFill>
                <a:effectLst/>
                <a:latin typeface="Source Code Pro" panose="020B0509030403020204" pitchFamily="49" charset="0"/>
              </a:rPr>
              <a:t>-id"</a:t>
            </a:r>
            <a:r>
              <a:rPr lang="en-US" b="0" i="0" dirty="0">
                <a:solidFill>
                  <a:srgbClr val="000000"/>
                </a:solidFill>
                <a:effectLst/>
                <a:latin typeface="Source Code Pro" panose="020B0509030403020204" pitchFamily="49" charset="0"/>
              </a:rPr>
              <a:t> </a:t>
            </a:r>
            <a:r>
              <a:rPr lang="en-US" b="0" i="0" dirty="0" err="1">
                <a:solidFill>
                  <a:srgbClr val="000000"/>
                </a:solidFill>
                <a:effectLst/>
                <a:latin typeface="Source Code Pro" panose="020B0509030403020204" pitchFamily="49" charset="0"/>
              </a:rPr>
              <a:t>instance_type</a:t>
            </a:r>
            <a:r>
              <a:rPr lang="en-US" b="0" i="0" dirty="0">
                <a:solidFill>
                  <a:srgbClr val="000000"/>
                </a:solidFill>
                <a:effectLst/>
                <a:latin typeface="Source Code Pro" panose="020B0509030403020204" pitchFamily="49" charset="0"/>
              </a:rPr>
              <a:t> = </a:t>
            </a:r>
            <a:r>
              <a:rPr lang="en-US" b="0" i="0" dirty="0">
                <a:solidFill>
                  <a:srgbClr val="4E9359"/>
                </a:solidFill>
                <a:effectLst/>
                <a:latin typeface="Source Code Pro" panose="020B0509030403020204" pitchFamily="49" charset="0"/>
              </a:rPr>
              <a:t>"t2.micro"</a:t>
            </a:r>
            <a:r>
              <a:rPr lang="en-US" b="0" i="0" dirty="0">
                <a:solidFill>
                  <a:srgbClr val="000000"/>
                </a:solidFill>
                <a:effectLst/>
                <a:latin typeface="Source Code Pro" panose="020B0509030403020204" pitchFamily="49" charset="0"/>
              </a:rPr>
              <a:t> </a:t>
            </a:r>
          </a:p>
          <a:p>
            <a:pPr marL="0" indent="0">
              <a:buNone/>
            </a:pPr>
            <a:r>
              <a:rPr lang="en-US" b="0" i="0" dirty="0">
                <a:solidFill>
                  <a:srgbClr val="000000"/>
                </a:solidFill>
                <a:effectLst/>
                <a:latin typeface="Source Code Pro" panose="020B0509030403020204" pitchFamily="49" charset="0"/>
              </a:rPr>
              <a:t>}</a:t>
            </a:r>
          </a:p>
          <a:p>
            <a:pPr marL="0" indent="0">
              <a:buNone/>
            </a:pPr>
            <a:r>
              <a:rPr lang="en-US" b="0" i="0" dirty="0">
                <a:solidFill>
                  <a:srgbClr val="000000"/>
                </a:solidFill>
                <a:effectLst/>
                <a:latin typeface="Raleway" pitchFamily="2" charset="-52"/>
              </a:rPr>
              <a:t>First, we always have the </a:t>
            </a:r>
            <a:r>
              <a:rPr lang="en-US" b="0" i="1" dirty="0">
                <a:solidFill>
                  <a:srgbClr val="000000"/>
                </a:solidFill>
                <a:effectLst/>
                <a:latin typeface="Raleway" pitchFamily="2" charset="-52"/>
              </a:rPr>
              <a:t>resource</a:t>
            </a:r>
            <a:r>
              <a:rPr lang="en-US" b="0" i="0" dirty="0">
                <a:solidFill>
                  <a:srgbClr val="000000"/>
                </a:solidFill>
                <a:effectLst/>
                <a:latin typeface="Raleway" pitchFamily="2" charset="-52"/>
              </a:rPr>
              <a:t> keyword that starts a definition. Next, we have the resource type</a:t>
            </a:r>
            <a:r>
              <a:rPr lang="en-US" b="0" i="1" dirty="0">
                <a:solidFill>
                  <a:srgbClr val="000000"/>
                </a:solidFill>
                <a:effectLst/>
                <a:latin typeface="Raleway" pitchFamily="2" charset="-52"/>
              </a:rPr>
              <a:t>,</a:t>
            </a:r>
            <a:r>
              <a:rPr lang="en-US" b="0" i="0" dirty="0">
                <a:solidFill>
                  <a:srgbClr val="000000"/>
                </a:solidFill>
                <a:effectLst/>
                <a:latin typeface="Raleway" pitchFamily="2" charset="-52"/>
              </a:rPr>
              <a:t> which usually follows the </a:t>
            </a:r>
            <a:r>
              <a:rPr lang="en-US" b="0" i="1" dirty="0" err="1">
                <a:solidFill>
                  <a:srgbClr val="000000"/>
                </a:solidFill>
                <a:effectLst/>
                <a:latin typeface="Raleway" pitchFamily="2" charset="-52"/>
              </a:rPr>
              <a:t>provider_type</a:t>
            </a:r>
            <a:r>
              <a:rPr lang="en-US" b="0" i="0" dirty="0">
                <a:solidFill>
                  <a:srgbClr val="000000"/>
                </a:solidFill>
                <a:effectLst/>
                <a:latin typeface="Raleway" pitchFamily="2" charset="-52"/>
              </a:rPr>
              <a:t> convention. In the above example, </a:t>
            </a:r>
            <a:r>
              <a:rPr lang="en-US" b="0" i="1" dirty="0" err="1">
                <a:solidFill>
                  <a:srgbClr val="000000"/>
                </a:solidFill>
                <a:effectLst/>
                <a:latin typeface="Raleway" pitchFamily="2" charset="-52"/>
              </a:rPr>
              <a:t>aws_instance</a:t>
            </a:r>
            <a:r>
              <a:rPr lang="en-US" b="0" i="0" dirty="0">
                <a:solidFill>
                  <a:srgbClr val="000000"/>
                </a:solidFill>
                <a:effectLst/>
                <a:latin typeface="Raleway" pitchFamily="2" charset="-52"/>
              </a:rPr>
              <a:t> is a resource type defined by the AWS provider, used to define an EC2 instance. After that, there's the user-defined resource name, </a:t>
            </a:r>
            <a:r>
              <a:rPr lang="en-US" b="1" i="0" dirty="0">
                <a:solidFill>
                  <a:srgbClr val="000000"/>
                </a:solidFill>
                <a:effectLst/>
                <a:latin typeface="Raleway" pitchFamily="2" charset="-52"/>
              </a:rPr>
              <a:t>which must be unique for this resource type in the same module</a:t>
            </a:r>
            <a:r>
              <a:rPr lang="en-US" b="0" i="0" dirty="0">
                <a:solidFill>
                  <a:srgbClr val="000000"/>
                </a:solidFill>
                <a:effectLst/>
                <a:latin typeface="Raleway" pitchFamily="2" charset="-52"/>
              </a:rPr>
              <a:t> – more on modules later.</a:t>
            </a:r>
          </a:p>
          <a:p>
            <a:pPr marL="0" indent="0">
              <a:buNone/>
            </a:pPr>
            <a:endParaRPr lang="ru-RU" dirty="0"/>
          </a:p>
        </p:txBody>
      </p:sp>
    </p:spTree>
    <p:extLst>
      <p:ext uri="{BB962C8B-B14F-4D97-AF65-F5344CB8AC3E}">
        <p14:creationId xmlns:p14="http://schemas.microsoft.com/office/powerpoint/2010/main" val="24480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A68280-8FF5-9052-6A8C-A344F8DF5D28}"/>
              </a:ext>
            </a:extLst>
          </p:cNvPr>
          <p:cNvSpPr>
            <a:spLocks noGrp="1"/>
          </p:cNvSpPr>
          <p:nvPr>
            <p:ph type="title"/>
          </p:nvPr>
        </p:nvSpPr>
        <p:spPr/>
        <p:txBody>
          <a:bodyPr/>
          <a:lstStyle/>
          <a:p>
            <a:r>
              <a:rPr lang="en-US" dirty="0"/>
              <a:t>Data sources</a:t>
            </a:r>
            <a:endParaRPr lang="ru-RU" dirty="0"/>
          </a:p>
        </p:txBody>
      </p:sp>
      <p:sp>
        <p:nvSpPr>
          <p:cNvPr id="3" name="Объект 2">
            <a:extLst>
              <a:ext uri="{FF2B5EF4-FFF2-40B4-BE49-F238E27FC236}">
                <a16:creationId xmlns:a16="http://schemas.microsoft.com/office/drawing/2014/main" id="{82C1DB71-2979-2052-DF0C-6712E4833959}"/>
              </a:ext>
            </a:extLst>
          </p:cNvPr>
          <p:cNvSpPr>
            <a:spLocks noGrp="1"/>
          </p:cNvSpPr>
          <p:nvPr>
            <p:ph idx="1"/>
          </p:nvPr>
        </p:nvSpPr>
        <p:spPr/>
        <p:txBody>
          <a:bodyPr/>
          <a:lstStyle/>
          <a:p>
            <a:pPr algn="l"/>
            <a:r>
              <a:rPr lang="en-US" b="1" i="0" dirty="0">
                <a:solidFill>
                  <a:srgbClr val="000000"/>
                </a:solidFill>
                <a:effectLst/>
                <a:latin typeface="Raleway" pitchFamily="2" charset="-52"/>
              </a:rPr>
              <a:t>Data sources work pretty much as “read-only” resources</a:t>
            </a:r>
            <a:r>
              <a:rPr lang="en-US" b="0" i="0" dirty="0">
                <a:solidFill>
                  <a:srgbClr val="000000"/>
                </a:solidFill>
                <a:effectLst/>
                <a:latin typeface="Raleway" pitchFamily="2" charset="-52"/>
              </a:rPr>
              <a:t>, in the sense that we can get information about existing ones but can't create or change them. They are usually used to fetch parameters needed to create other resources.</a:t>
            </a:r>
          </a:p>
          <a:p>
            <a:pPr marL="0" indent="0">
              <a:buNone/>
            </a:pPr>
            <a:r>
              <a:rPr lang="en-US" b="0" i="0" dirty="0">
                <a:solidFill>
                  <a:srgbClr val="000000"/>
                </a:solidFill>
                <a:effectLst/>
                <a:latin typeface="Source Code Pro" panose="020B0509030403020204" pitchFamily="49" charset="0"/>
              </a:rPr>
              <a:t>data </a:t>
            </a:r>
            <a:r>
              <a:rPr lang="en-US" b="0" i="0" dirty="0">
                <a:solidFill>
                  <a:srgbClr val="4E9359"/>
                </a:solidFill>
                <a:effectLst/>
                <a:latin typeface="Source Code Pro" panose="020B0509030403020204" pitchFamily="49" charset="0"/>
              </a:rPr>
              <a:t>"</a:t>
            </a:r>
            <a:r>
              <a:rPr lang="en-US" b="0" i="0" dirty="0" err="1">
                <a:solidFill>
                  <a:srgbClr val="4E9359"/>
                </a:solidFill>
                <a:effectLst/>
                <a:latin typeface="Source Code Pro" panose="020B0509030403020204" pitchFamily="49" charset="0"/>
              </a:rPr>
              <a:t>aws_ami</a:t>
            </a:r>
            <a:r>
              <a:rPr lang="en-US" b="0" i="0" dirty="0">
                <a:solidFill>
                  <a:srgbClr val="4E9359"/>
                </a:solidFill>
                <a:effectLst/>
                <a:latin typeface="Source Code Pro" panose="020B0509030403020204" pitchFamily="49" charset="0"/>
              </a:rPr>
              <a:t>"</a:t>
            </a:r>
            <a:r>
              <a:rPr lang="en-US" b="0" i="0" dirty="0">
                <a:solidFill>
                  <a:srgbClr val="000000"/>
                </a:solidFill>
                <a:effectLst/>
                <a:latin typeface="Source Code Pro" panose="020B0509030403020204" pitchFamily="49" charset="0"/>
              </a:rPr>
              <a:t> </a:t>
            </a:r>
            <a:r>
              <a:rPr lang="en-US" b="0" i="0" dirty="0">
                <a:solidFill>
                  <a:srgbClr val="4E9359"/>
                </a:solidFill>
                <a:effectLst/>
                <a:latin typeface="Source Code Pro" panose="020B0509030403020204" pitchFamily="49" charset="0"/>
              </a:rPr>
              <a:t>"ubuntu"</a:t>
            </a:r>
            <a:r>
              <a:rPr lang="en-US" b="0" i="0" dirty="0">
                <a:solidFill>
                  <a:srgbClr val="000000"/>
                </a:solidFill>
                <a:effectLst/>
                <a:latin typeface="Source Code Pro" panose="020B0509030403020204" pitchFamily="49" charset="0"/>
              </a:rPr>
              <a:t> { </a:t>
            </a:r>
            <a:r>
              <a:rPr lang="en-US" b="0" i="0" dirty="0" err="1">
                <a:solidFill>
                  <a:srgbClr val="000000"/>
                </a:solidFill>
                <a:effectLst/>
                <a:latin typeface="Source Code Pro" panose="020B0509030403020204" pitchFamily="49" charset="0"/>
              </a:rPr>
              <a:t>most_recent</a:t>
            </a:r>
            <a:r>
              <a:rPr lang="en-US" b="0" i="0" dirty="0">
                <a:solidFill>
                  <a:srgbClr val="000000"/>
                </a:solidFill>
                <a:effectLst/>
                <a:latin typeface="Source Code Pro" panose="020B0509030403020204" pitchFamily="49" charset="0"/>
              </a:rPr>
              <a:t> = </a:t>
            </a:r>
            <a:r>
              <a:rPr lang="en-US" b="0" i="0" dirty="0">
                <a:solidFill>
                  <a:srgbClr val="78A960"/>
                </a:solidFill>
                <a:effectLst/>
                <a:latin typeface="Source Code Pro" panose="020B0509030403020204" pitchFamily="49" charset="0"/>
              </a:rPr>
              <a:t>true</a:t>
            </a:r>
            <a:r>
              <a:rPr lang="en-US" b="0" i="0" dirty="0">
                <a:solidFill>
                  <a:srgbClr val="000000"/>
                </a:solidFill>
                <a:effectLst/>
                <a:latin typeface="Source Code Pro" panose="020B0509030403020204" pitchFamily="49" charset="0"/>
              </a:rPr>
              <a:t> filter { name = </a:t>
            </a:r>
            <a:r>
              <a:rPr lang="en-US" b="0" i="0" dirty="0">
                <a:solidFill>
                  <a:srgbClr val="4E9359"/>
                </a:solidFill>
                <a:effectLst/>
                <a:latin typeface="Source Code Pro" panose="020B0509030403020204" pitchFamily="49" charset="0"/>
              </a:rPr>
              <a:t>"name"</a:t>
            </a:r>
            <a:r>
              <a:rPr lang="en-US" b="0" i="0" dirty="0">
                <a:solidFill>
                  <a:srgbClr val="000000"/>
                </a:solidFill>
                <a:effectLst/>
                <a:latin typeface="Source Code Pro" panose="020B0509030403020204" pitchFamily="49" charset="0"/>
              </a:rPr>
              <a:t> values = [</a:t>
            </a:r>
            <a:r>
              <a:rPr lang="en-US" b="0" i="0" dirty="0">
                <a:solidFill>
                  <a:srgbClr val="4E9359"/>
                </a:solidFill>
                <a:effectLst/>
                <a:latin typeface="Source Code Pro" panose="020B0509030403020204" pitchFamily="49" charset="0"/>
              </a:rPr>
              <a:t>"ubuntu/images/</a:t>
            </a:r>
            <a:r>
              <a:rPr lang="en-US" b="0" i="0" dirty="0" err="1">
                <a:solidFill>
                  <a:srgbClr val="4E9359"/>
                </a:solidFill>
                <a:effectLst/>
                <a:latin typeface="Source Code Pro" panose="020B0509030403020204" pitchFamily="49" charset="0"/>
              </a:rPr>
              <a:t>hvm-ssd</a:t>
            </a:r>
            <a:r>
              <a:rPr lang="en-US" b="0" i="0" dirty="0">
                <a:solidFill>
                  <a:srgbClr val="4E9359"/>
                </a:solidFill>
                <a:effectLst/>
                <a:latin typeface="Source Code Pro" panose="020B0509030403020204" pitchFamily="49" charset="0"/>
              </a:rPr>
              <a:t>/ubuntu-trusty-14.04-amd64-server-*"</a:t>
            </a:r>
            <a:r>
              <a:rPr lang="en-US" b="0" i="0" dirty="0">
                <a:solidFill>
                  <a:srgbClr val="000000"/>
                </a:solidFill>
                <a:effectLst/>
                <a:latin typeface="Source Code Pro" panose="020B0509030403020204" pitchFamily="49" charset="0"/>
              </a:rPr>
              <a:t>] } filter { name = </a:t>
            </a:r>
            <a:r>
              <a:rPr lang="en-US" b="0" i="0" dirty="0">
                <a:solidFill>
                  <a:srgbClr val="4E9359"/>
                </a:solidFill>
                <a:effectLst/>
                <a:latin typeface="Source Code Pro" panose="020B0509030403020204" pitchFamily="49" charset="0"/>
              </a:rPr>
              <a:t>"virtualization-type"</a:t>
            </a:r>
            <a:r>
              <a:rPr lang="en-US" b="0" i="0" dirty="0">
                <a:solidFill>
                  <a:srgbClr val="000000"/>
                </a:solidFill>
                <a:effectLst/>
                <a:latin typeface="Source Code Pro" panose="020B0509030403020204" pitchFamily="49" charset="0"/>
              </a:rPr>
              <a:t> values = [</a:t>
            </a:r>
            <a:r>
              <a:rPr lang="en-US" b="0" i="0" dirty="0">
                <a:solidFill>
                  <a:srgbClr val="4E9359"/>
                </a:solidFill>
                <a:effectLst/>
                <a:latin typeface="Source Code Pro" panose="020B0509030403020204" pitchFamily="49" charset="0"/>
              </a:rPr>
              <a:t>"</a:t>
            </a:r>
            <a:r>
              <a:rPr lang="en-US" b="0" i="0" dirty="0" err="1">
                <a:solidFill>
                  <a:srgbClr val="4E9359"/>
                </a:solidFill>
                <a:effectLst/>
                <a:latin typeface="Source Code Pro" panose="020B0509030403020204" pitchFamily="49" charset="0"/>
              </a:rPr>
              <a:t>hvm</a:t>
            </a:r>
            <a:r>
              <a:rPr lang="en-US" b="0" i="0" dirty="0">
                <a:solidFill>
                  <a:srgbClr val="4E9359"/>
                </a:solidFill>
                <a:effectLst/>
                <a:latin typeface="Source Code Pro" panose="020B0509030403020204" pitchFamily="49" charset="0"/>
              </a:rPr>
              <a:t>"</a:t>
            </a:r>
            <a:r>
              <a:rPr lang="en-US" b="0" i="0" dirty="0">
                <a:solidFill>
                  <a:srgbClr val="000000"/>
                </a:solidFill>
                <a:effectLst/>
                <a:latin typeface="Source Code Pro" panose="020B0509030403020204" pitchFamily="49" charset="0"/>
              </a:rPr>
              <a:t>] } owners = [</a:t>
            </a:r>
            <a:r>
              <a:rPr lang="en-US" b="0" i="0" dirty="0">
                <a:solidFill>
                  <a:srgbClr val="4E9359"/>
                </a:solidFill>
                <a:effectLst/>
                <a:latin typeface="Source Code Pro" panose="020B0509030403020204" pitchFamily="49" charset="0"/>
              </a:rPr>
              <a:t>"099720109477"</a:t>
            </a:r>
            <a:r>
              <a:rPr lang="en-US" b="0" i="0" dirty="0">
                <a:solidFill>
                  <a:srgbClr val="000000"/>
                </a:solidFill>
                <a:effectLst/>
                <a:latin typeface="Source Code Pro" panose="020B0509030403020204" pitchFamily="49" charset="0"/>
              </a:rPr>
              <a:t>] # </a:t>
            </a:r>
            <a:r>
              <a:rPr lang="en-US" b="1" i="0" dirty="0">
                <a:solidFill>
                  <a:srgbClr val="267438"/>
                </a:solidFill>
                <a:effectLst/>
                <a:latin typeface="Source Code Pro" panose="020B0509030403020204" pitchFamily="49" charset="0"/>
              </a:rPr>
              <a:t>Canonical</a:t>
            </a:r>
            <a:r>
              <a:rPr lang="en-US" b="0" i="0" dirty="0">
                <a:solidFill>
                  <a:srgbClr val="000000"/>
                </a:solidFill>
                <a:effectLst/>
                <a:latin typeface="Source Code Pro" panose="020B0509030403020204" pitchFamily="49" charset="0"/>
              </a:rPr>
              <a:t> }</a:t>
            </a:r>
            <a:endParaRPr lang="ru-RU" dirty="0"/>
          </a:p>
        </p:txBody>
      </p:sp>
    </p:spTree>
    <p:extLst>
      <p:ext uri="{BB962C8B-B14F-4D97-AF65-F5344CB8AC3E}">
        <p14:creationId xmlns:p14="http://schemas.microsoft.com/office/powerpoint/2010/main" val="402521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ru-RU" sz="4799" dirty="0">
                <a:ea typeface="DejaVu Sans"/>
                <a:cs typeface="DejaVu Sans"/>
              </a:rPr>
              <a:t>Конфигурационное управление ИТ-инфраструктурой</a:t>
            </a:r>
          </a:p>
        </p:txBody>
      </p:sp>
      <p:sp>
        <p:nvSpPr>
          <p:cNvPr id="3" name="Subtitle 2"/>
          <p:cNvSpPr>
            <a:spLocks noGrp="1"/>
          </p:cNvSpPr>
          <p:nvPr>
            <p:ph type="subTitle" idx="1"/>
          </p:nvPr>
        </p:nvSpPr>
        <p:spPr bwMode="auto">
          <a:xfrm>
            <a:off x="4870277" y="5085184"/>
            <a:ext cx="4896544" cy="1655330"/>
          </a:xfrm>
        </p:spPr>
        <p:txBody>
          <a:bodyPr/>
          <a:lstStyle/>
          <a:p>
            <a:pPr>
              <a:defRPr/>
            </a:pPr>
            <a:r>
              <a:rPr lang="ru-RU" dirty="0">
                <a:ea typeface="DejaVu Sans"/>
                <a:cs typeface="DejaVu Sans"/>
              </a:rPr>
              <a:t>Балашов Антон</a:t>
            </a:r>
            <a:endParaRPr dirty="0">
              <a:ea typeface="DejaVu Sans"/>
              <a:cs typeface="DejaVu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A16213-1D7D-12C0-00F9-7EDE75DE5D88}"/>
              </a:ext>
            </a:extLst>
          </p:cNvPr>
          <p:cNvSpPr>
            <a:spLocks noGrp="1"/>
          </p:cNvSpPr>
          <p:nvPr>
            <p:ph type="title"/>
          </p:nvPr>
        </p:nvSpPr>
        <p:spPr/>
        <p:txBody>
          <a:bodyPr/>
          <a:lstStyle/>
          <a:p>
            <a:r>
              <a:rPr lang="en-US" dirty="0"/>
              <a:t>Workflow</a:t>
            </a:r>
            <a:endParaRPr lang="ru-RU" dirty="0"/>
          </a:p>
        </p:txBody>
      </p:sp>
      <p:sp>
        <p:nvSpPr>
          <p:cNvPr id="7" name="Объект 6">
            <a:extLst>
              <a:ext uri="{FF2B5EF4-FFF2-40B4-BE49-F238E27FC236}">
                <a16:creationId xmlns:a16="http://schemas.microsoft.com/office/drawing/2014/main" id="{59C163F8-24F6-446E-174D-7D2B1F2C93B2}"/>
              </a:ext>
            </a:extLst>
          </p:cNvPr>
          <p:cNvSpPr>
            <a:spLocks noGrp="1"/>
          </p:cNvSpPr>
          <p:nvPr>
            <p:ph idx="1"/>
          </p:nvPr>
        </p:nvSpPr>
        <p:spPr/>
        <p:txBody>
          <a:bodyPr/>
          <a:lstStyle/>
          <a:p>
            <a:r>
              <a:rPr lang="en-US" dirty="0"/>
              <a:t>Terraform </a:t>
            </a:r>
            <a:r>
              <a:rPr lang="en-US" dirty="0" err="1"/>
              <a:t>init</a:t>
            </a:r>
            <a:endParaRPr lang="en-US" dirty="0"/>
          </a:p>
          <a:p>
            <a:pPr lvl="1"/>
            <a:r>
              <a:rPr lang="en-US" dirty="0"/>
              <a:t>Looks for configuration </a:t>
            </a:r>
            <a:r>
              <a:rPr lang="en-US" dirty="0" err="1"/>
              <a:t>fles</a:t>
            </a:r>
            <a:r>
              <a:rPr lang="en-US" dirty="0"/>
              <a:t> </a:t>
            </a:r>
          </a:p>
          <a:p>
            <a:pPr lvl="1"/>
            <a:r>
              <a:rPr lang="en-US" dirty="0"/>
              <a:t>examines if they need plugins, downloads them</a:t>
            </a:r>
          </a:p>
          <a:p>
            <a:pPr lvl="1"/>
            <a:r>
              <a:rPr lang="en-US" dirty="0"/>
              <a:t>Store state data about your config</a:t>
            </a:r>
            <a:endParaRPr lang="ru-RU" dirty="0"/>
          </a:p>
        </p:txBody>
      </p:sp>
      <p:pic>
        <p:nvPicPr>
          <p:cNvPr id="9" name="Рисунок 8">
            <a:extLst>
              <a:ext uri="{FF2B5EF4-FFF2-40B4-BE49-F238E27FC236}">
                <a16:creationId xmlns:a16="http://schemas.microsoft.com/office/drawing/2014/main" id="{1299F1F0-7AB8-A517-ABA3-FBE1E8D6AF05}"/>
              </a:ext>
            </a:extLst>
          </p:cNvPr>
          <p:cNvPicPr>
            <a:picLocks noChangeAspect="1"/>
          </p:cNvPicPr>
          <p:nvPr/>
        </p:nvPicPr>
        <p:blipFill>
          <a:blip r:embed="rId2"/>
          <a:stretch>
            <a:fillRect/>
          </a:stretch>
        </p:blipFill>
        <p:spPr>
          <a:xfrm>
            <a:off x="7411981" y="141052"/>
            <a:ext cx="4776844" cy="2664296"/>
          </a:xfrm>
          <a:prstGeom prst="rect">
            <a:avLst/>
          </a:prstGeom>
        </p:spPr>
      </p:pic>
    </p:spTree>
    <p:extLst>
      <p:ext uri="{BB962C8B-B14F-4D97-AF65-F5344CB8AC3E}">
        <p14:creationId xmlns:p14="http://schemas.microsoft.com/office/powerpoint/2010/main" val="83403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F8F6B1-266E-90D4-CE55-D9E0898B2571}"/>
              </a:ext>
            </a:extLst>
          </p:cNvPr>
          <p:cNvSpPr>
            <a:spLocks noGrp="1"/>
          </p:cNvSpPr>
          <p:nvPr>
            <p:ph type="title"/>
          </p:nvPr>
        </p:nvSpPr>
        <p:spPr/>
        <p:txBody>
          <a:bodyPr/>
          <a:lstStyle/>
          <a:p>
            <a:r>
              <a:rPr lang="en-US" dirty="0"/>
              <a:t>Workflow</a:t>
            </a:r>
            <a:endParaRPr lang="ru-RU" dirty="0"/>
          </a:p>
        </p:txBody>
      </p:sp>
      <p:sp>
        <p:nvSpPr>
          <p:cNvPr id="3" name="Объект 2">
            <a:extLst>
              <a:ext uri="{FF2B5EF4-FFF2-40B4-BE49-F238E27FC236}">
                <a16:creationId xmlns:a16="http://schemas.microsoft.com/office/drawing/2014/main" id="{6D28763F-886B-68CD-7191-9E6EDE371455}"/>
              </a:ext>
            </a:extLst>
          </p:cNvPr>
          <p:cNvSpPr>
            <a:spLocks noGrp="1"/>
          </p:cNvSpPr>
          <p:nvPr>
            <p:ph idx="1"/>
          </p:nvPr>
        </p:nvSpPr>
        <p:spPr/>
        <p:txBody>
          <a:bodyPr/>
          <a:lstStyle/>
          <a:p>
            <a:r>
              <a:rPr lang="en-US" dirty="0"/>
              <a:t>Terraform plan</a:t>
            </a:r>
          </a:p>
          <a:p>
            <a:pPr lvl="1"/>
            <a:r>
              <a:rPr lang="en-US" dirty="0" err="1"/>
              <a:t>Tf</a:t>
            </a:r>
            <a:r>
              <a:rPr lang="en-US" dirty="0"/>
              <a:t> will take a look at config and state data and make a plan to update target env</a:t>
            </a:r>
            <a:endParaRPr lang="ru-RU" dirty="0"/>
          </a:p>
        </p:txBody>
      </p:sp>
      <p:pic>
        <p:nvPicPr>
          <p:cNvPr id="5" name="Рисунок 4">
            <a:extLst>
              <a:ext uri="{FF2B5EF4-FFF2-40B4-BE49-F238E27FC236}">
                <a16:creationId xmlns:a16="http://schemas.microsoft.com/office/drawing/2014/main" id="{86DA8AC4-772F-0B47-C16D-7D16DD3A55B7}"/>
              </a:ext>
            </a:extLst>
          </p:cNvPr>
          <p:cNvPicPr>
            <a:picLocks noChangeAspect="1"/>
          </p:cNvPicPr>
          <p:nvPr/>
        </p:nvPicPr>
        <p:blipFill>
          <a:blip r:embed="rId2"/>
          <a:stretch>
            <a:fillRect/>
          </a:stretch>
        </p:blipFill>
        <p:spPr>
          <a:xfrm>
            <a:off x="4557781" y="3429000"/>
            <a:ext cx="6716882" cy="2492815"/>
          </a:xfrm>
          <a:prstGeom prst="rect">
            <a:avLst/>
          </a:prstGeom>
        </p:spPr>
      </p:pic>
    </p:spTree>
    <p:extLst>
      <p:ext uri="{BB962C8B-B14F-4D97-AF65-F5344CB8AC3E}">
        <p14:creationId xmlns:p14="http://schemas.microsoft.com/office/powerpoint/2010/main" val="425025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B7D699-B0D4-09AA-EA46-843E843C27ED}"/>
              </a:ext>
            </a:extLst>
          </p:cNvPr>
          <p:cNvSpPr>
            <a:spLocks noGrp="1"/>
          </p:cNvSpPr>
          <p:nvPr>
            <p:ph type="title"/>
          </p:nvPr>
        </p:nvSpPr>
        <p:spPr/>
        <p:txBody>
          <a:bodyPr/>
          <a:lstStyle/>
          <a:p>
            <a:r>
              <a:rPr lang="en-US" dirty="0"/>
              <a:t>Workflow</a:t>
            </a:r>
            <a:endParaRPr lang="ru-RU" dirty="0"/>
          </a:p>
        </p:txBody>
      </p:sp>
      <p:sp>
        <p:nvSpPr>
          <p:cNvPr id="3" name="Объект 2">
            <a:extLst>
              <a:ext uri="{FF2B5EF4-FFF2-40B4-BE49-F238E27FC236}">
                <a16:creationId xmlns:a16="http://schemas.microsoft.com/office/drawing/2014/main" id="{41E1B4E6-9BC9-C71F-DE8E-504084C87384}"/>
              </a:ext>
            </a:extLst>
          </p:cNvPr>
          <p:cNvSpPr>
            <a:spLocks noGrp="1"/>
          </p:cNvSpPr>
          <p:nvPr>
            <p:ph idx="1"/>
          </p:nvPr>
        </p:nvSpPr>
        <p:spPr/>
        <p:txBody>
          <a:bodyPr/>
          <a:lstStyle/>
          <a:p>
            <a:r>
              <a:rPr lang="en-US" dirty="0"/>
              <a:t>Terraform apply</a:t>
            </a:r>
            <a:endParaRPr lang="ru-RU" dirty="0"/>
          </a:p>
        </p:txBody>
      </p:sp>
      <p:pic>
        <p:nvPicPr>
          <p:cNvPr id="5" name="Рисунок 4">
            <a:extLst>
              <a:ext uri="{FF2B5EF4-FFF2-40B4-BE49-F238E27FC236}">
                <a16:creationId xmlns:a16="http://schemas.microsoft.com/office/drawing/2014/main" id="{4C8C0125-8ACE-4793-26BF-2653F68B3472}"/>
              </a:ext>
            </a:extLst>
          </p:cNvPr>
          <p:cNvPicPr>
            <a:picLocks noChangeAspect="1"/>
          </p:cNvPicPr>
          <p:nvPr/>
        </p:nvPicPr>
        <p:blipFill>
          <a:blip r:embed="rId2"/>
          <a:stretch>
            <a:fillRect/>
          </a:stretch>
        </p:blipFill>
        <p:spPr>
          <a:xfrm>
            <a:off x="466554" y="2361850"/>
            <a:ext cx="11255715" cy="4038950"/>
          </a:xfrm>
          <a:prstGeom prst="rect">
            <a:avLst/>
          </a:prstGeom>
        </p:spPr>
      </p:pic>
    </p:spTree>
    <p:extLst>
      <p:ext uri="{BB962C8B-B14F-4D97-AF65-F5344CB8AC3E}">
        <p14:creationId xmlns:p14="http://schemas.microsoft.com/office/powerpoint/2010/main" val="27099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A08E7-493B-2C4D-00D1-5766C50EAABB}"/>
              </a:ext>
            </a:extLst>
          </p:cNvPr>
          <p:cNvSpPr>
            <a:spLocks noGrp="1"/>
          </p:cNvSpPr>
          <p:nvPr>
            <p:ph type="title"/>
          </p:nvPr>
        </p:nvSpPr>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9E047362-AB81-F91C-67B3-A8AD1FFE1654}"/>
              </a:ext>
            </a:extLst>
          </p:cNvPr>
          <p:cNvSpPr>
            <a:spLocks noGrp="1"/>
          </p:cNvSpPr>
          <p:nvPr>
            <p:ph idx="1"/>
          </p:nvPr>
        </p:nvSpPr>
        <p:spPr/>
        <p:txBody>
          <a:bodyPr>
            <a:normAutofit fontScale="92500" lnSpcReduction="20000"/>
          </a:bodyPr>
          <a:lstStyle/>
          <a:p>
            <a:pPr marL="0" indent="0">
              <a:buNone/>
            </a:pPr>
            <a:r>
              <a:rPr lang="en-US" dirty="0"/>
              <a:t>main.tf</a:t>
            </a:r>
          </a:p>
          <a:p>
            <a:pPr marL="0" indent="0">
              <a:buNone/>
            </a:pPr>
            <a:endParaRPr lang="en-US" dirty="0"/>
          </a:p>
          <a:p>
            <a:pPr marL="0" indent="0">
              <a:buNone/>
            </a:pPr>
            <a:r>
              <a:rPr lang="en-US" dirty="0"/>
              <a:t>provider "local" {</a:t>
            </a:r>
          </a:p>
          <a:p>
            <a:pPr marL="0" indent="0">
              <a:buNone/>
            </a:pPr>
            <a:r>
              <a:rPr lang="en-US" dirty="0"/>
              <a:t>  version = "~&gt; 2.2.3"</a:t>
            </a:r>
          </a:p>
          <a:p>
            <a:pPr marL="0" indent="0">
              <a:buNone/>
            </a:pPr>
            <a:r>
              <a:rPr lang="en-US" dirty="0"/>
              <a:t>}</a:t>
            </a:r>
          </a:p>
          <a:p>
            <a:pPr marL="0" indent="0">
              <a:buNone/>
            </a:pPr>
            <a:r>
              <a:rPr lang="en-US" dirty="0"/>
              <a:t>resource "</a:t>
            </a:r>
            <a:r>
              <a:rPr lang="en-US" dirty="0" err="1"/>
              <a:t>local_file</a:t>
            </a:r>
            <a:r>
              <a:rPr lang="en-US" dirty="0"/>
              <a:t>" "hello" {</a:t>
            </a:r>
          </a:p>
          <a:p>
            <a:pPr marL="0" indent="0">
              <a:buNone/>
            </a:pPr>
            <a:r>
              <a:rPr lang="en-US" dirty="0"/>
              <a:t>  content = "Hello, Terraform"</a:t>
            </a:r>
          </a:p>
          <a:p>
            <a:pPr marL="0" indent="0">
              <a:buNone/>
            </a:pPr>
            <a:r>
              <a:rPr lang="en-US" dirty="0"/>
              <a:t>  filename = "hello.txt"</a:t>
            </a:r>
          </a:p>
          <a:p>
            <a:pPr marL="0" indent="0">
              <a:buNone/>
            </a:pPr>
            <a:r>
              <a:rPr lang="en-US" dirty="0"/>
              <a:t>}</a:t>
            </a:r>
            <a:endParaRPr lang="ru-RU" dirty="0"/>
          </a:p>
        </p:txBody>
      </p:sp>
    </p:spTree>
    <p:extLst>
      <p:ext uri="{BB962C8B-B14F-4D97-AF65-F5344CB8AC3E}">
        <p14:creationId xmlns:p14="http://schemas.microsoft.com/office/powerpoint/2010/main" val="105941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A08E7-493B-2C4D-00D1-5766C50EAABB}"/>
              </a:ext>
            </a:extLst>
          </p:cNvPr>
          <p:cNvSpPr>
            <a:spLocks noGrp="1"/>
          </p:cNvSpPr>
          <p:nvPr>
            <p:ph type="title"/>
          </p:nvPr>
        </p:nvSpPr>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9E047362-AB81-F91C-67B3-A8AD1FFE1654}"/>
              </a:ext>
            </a:extLst>
          </p:cNvPr>
          <p:cNvSpPr>
            <a:spLocks noGrp="1"/>
          </p:cNvSpPr>
          <p:nvPr>
            <p:ph idx="1"/>
          </p:nvPr>
        </p:nvSpPr>
        <p:spPr>
          <a:xfrm>
            <a:off x="1117309" y="1473200"/>
            <a:ext cx="10157354" cy="4980136"/>
          </a:xfrm>
        </p:spPr>
        <p:txBody>
          <a:bodyPr>
            <a:normAutofit/>
          </a:bodyPr>
          <a:lstStyle/>
          <a:p>
            <a:pPr>
              <a:buFont typeface="Wingdings" panose="05000000000000000000" pitchFamily="2" charset="2"/>
              <a:buChar char="Ø"/>
            </a:pPr>
            <a:r>
              <a:rPr lang="en-US" b="1" dirty="0"/>
              <a:t>terraform </a:t>
            </a:r>
            <a:r>
              <a:rPr lang="en-US" b="1" dirty="0" err="1"/>
              <a:t>init</a:t>
            </a:r>
            <a:endParaRPr lang="en-US" b="1" dirty="0"/>
          </a:p>
          <a:p>
            <a:pPr marL="0" indent="0">
              <a:buNone/>
            </a:pPr>
            <a:endParaRPr lang="en-US" b="1" dirty="0"/>
          </a:p>
          <a:p>
            <a:pPr marL="0" indent="0">
              <a:buNone/>
            </a:pPr>
            <a:r>
              <a:rPr lang="en-US" sz="2000" dirty="0"/>
              <a:t>Initializing the backend...</a:t>
            </a:r>
          </a:p>
          <a:p>
            <a:pPr marL="0" indent="0">
              <a:buNone/>
            </a:pPr>
            <a:r>
              <a:rPr lang="en-US" sz="2000" dirty="0"/>
              <a:t>Initializing provider plugins...</a:t>
            </a:r>
          </a:p>
          <a:p>
            <a:pPr marL="0" indent="0">
              <a:buNone/>
            </a:pPr>
            <a:r>
              <a:rPr lang="en-US" sz="2000" dirty="0"/>
              <a:t>- Finding </a:t>
            </a:r>
            <a:r>
              <a:rPr lang="en-US" sz="2000" dirty="0" err="1"/>
              <a:t>hashicorp</a:t>
            </a:r>
            <a:r>
              <a:rPr lang="en-US" sz="2000" dirty="0"/>
              <a:t>/local versions matching "~&gt; 2.2.3"...</a:t>
            </a:r>
          </a:p>
          <a:p>
            <a:pPr marL="0" indent="0">
              <a:buNone/>
            </a:pPr>
            <a:r>
              <a:rPr lang="en-US" sz="2000" dirty="0"/>
              <a:t>- Installing </a:t>
            </a:r>
            <a:r>
              <a:rPr lang="en-US" sz="2000" dirty="0" err="1"/>
              <a:t>hashicorp</a:t>
            </a:r>
            <a:r>
              <a:rPr lang="en-US" sz="2000" dirty="0"/>
              <a:t>/local v2.2.3...</a:t>
            </a:r>
          </a:p>
          <a:p>
            <a:pPr marL="0" indent="0">
              <a:buNone/>
            </a:pPr>
            <a:r>
              <a:rPr lang="en-US" sz="2000" dirty="0"/>
              <a:t>- Installed </a:t>
            </a:r>
            <a:r>
              <a:rPr lang="en-US" sz="2000" dirty="0" err="1"/>
              <a:t>hashicorp</a:t>
            </a:r>
            <a:r>
              <a:rPr lang="en-US" sz="2000" dirty="0"/>
              <a:t>/local v2.2.3 (unauthenticated)</a:t>
            </a:r>
          </a:p>
        </p:txBody>
      </p:sp>
    </p:spTree>
    <p:extLst>
      <p:ext uri="{BB962C8B-B14F-4D97-AF65-F5344CB8AC3E}">
        <p14:creationId xmlns:p14="http://schemas.microsoft.com/office/powerpoint/2010/main" val="347234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A08E7-493B-2C4D-00D1-5766C50EAABB}"/>
              </a:ext>
            </a:extLst>
          </p:cNvPr>
          <p:cNvSpPr>
            <a:spLocks noGrp="1"/>
          </p:cNvSpPr>
          <p:nvPr>
            <p:ph type="title"/>
          </p:nvPr>
        </p:nvSpPr>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9E047362-AB81-F91C-67B3-A8AD1FFE1654}"/>
              </a:ext>
            </a:extLst>
          </p:cNvPr>
          <p:cNvSpPr>
            <a:spLocks noGrp="1"/>
          </p:cNvSpPr>
          <p:nvPr>
            <p:ph idx="1"/>
          </p:nvPr>
        </p:nvSpPr>
        <p:spPr>
          <a:xfrm>
            <a:off x="1117309" y="1473200"/>
            <a:ext cx="10157354" cy="5308600"/>
          </a:xfrm>
        </p:spPr>
        <p:txBody>
          <a:bodyPr>
            <a:normAutofit fontScale="92500" lnSpcReduction="10000"/>
          </a:bodyPr>
          <a:lstStyle/>
          <a:p>
            <a:pPr marL="0" indent="0">
              <a:buNone/>
            </a:pPr>
            <a:r>
              <a:rPr lang="en-US" sz="1600" b="1" dirty="0"/>
              <a:t>&gt; terraform plan</a:t>
            </a:r>
          </a:p>
          <a:p>
            <a:pPr marL="0" indent="0">
              <a:buNone/>
            </a:pPr>
            <a:r>
              <a:rPr lang="en-US" sz="1600" dirty="0"/>
              <a:t>Terraform used the selected providers to generate the following execution plan. Resource actions are indicated with the following symbols:</a:t>
            </a:r>
          </a:p>
          <a:p>
            <a:pPr marL="0" indent="0">
              <a:buNone/>
            </a:pPr>
            <a:r>
              <a:rPr lang="en-US" sz="1600" dirty="0"/>
              <a:t>  + create</a:t>
            </a:r>
          </a:p>
          <a:p>
            <a:pPr marL="0" indent="0">
              <a:buNone/>
            </a:pPr>
            <a:r>
              <a:rPr lang="en-US" sz="1600" dirty="0"/>
              <a:t>Terraform will perform the following actions:</a:t>
            </a:r>
          </a:p>
          <a:p>
            <a:pPr marL="0" indent="0">
              <a:buNone/>
            </a:pPr>
            <a:r>
              <a:rPr lang="en-US" sz="1600" dirty="0"/>
              <a:t>  # </a:t>
            </a:r>
            <a:r>
              <a:rPr lang="en-US" sz="1600" dirty="0" err="1"/>
              <a:t>local_file.hello</a:t>
            </a:r>
            <a:r>
              <a:rPr lang="en-US" sz="1600" dirty="0"/>
              <a:t> will be created</a:t>
            </a:r>
          </a:p>
          <a:p>
            <a:pPr marL="0" indent="0">
              <a:buNone/>
            </a:pPr>
            <a:r>
              <a:rPr lang="en-US" sz="1600" dirty="0"/>
              <a:t>  + resource "</a:t>
            </a:r>
            <a:r>
              <a:rPr lang="en-US" sz="1600" dirty="0" err="1"/>
              <a:t>local_file</a:t>
            </a:r>
            <a:r>
              <a:rPr lang="en-US" sz="1600" dirty="0"/>
              <a:t>" "hello" {</a:t>
            </a:r>
          </a:p>
          <a:p>
            <a:pPr marL="0" indent="0">
              <a:buNone/>
            </a:pPr>
            <a:r>
              <a:rPr lang="en-US" sz="1600" dirty="0"/>
              <a:t>      + content              = "Hello, Terraform"</a:t>
            </a:r>
          </a:p>
          <a:p>
            <a:pPr marL="0" indent="0">
              <a:buNone/>
            </a:pPr>
            <a:r>
              <a:rPr lang="en-US" sz="1600" dirty="0"/>
              <a:t>      + </a:t>
            </a:r>
            <a:r>
              <a:rPr lang="en-US" sz="1600" dirty="0" err="1"/>
              <a:t>directory_permission</a:t>
            </a:r>
            <a:r>
              <a:rPr lang="en-US" sz="1600" dirty="0"/>
              <a:t> = "0777"</a:t>
            </a:r>
          </a:p>
          <a:p>
            <a:pPr marL="0" indent="0">
              <a:buNone/>
            </a:pPr>
            <a:r>
              <a:rPr lang="en-US" sz="1600" dirty="0"/>
              <a:t>      + </a:t>
            </a:r>
            <a:r>
              <a:rPr lang="en-US" sz="1600" dirty="0" err="1"/>
              <a:t>file_permission</a:t>
            </a:r>
            <a:r>
              <a:rPr lang="en-US" sz="1600" dirty="0"/>
              <a:t>      = "0777"</a:t>
            </a:r>
          </a:p>
          <a:p>
            <a:pPr marL="0" indent="0">
              <a:buNone/>
            </a:pPr>
            <a:r>
              <a:rPr lang="en-US" sz="1600" dirty="0"/>
              <a:t>      + filename             = "hello.txt"</a:t>
            </a:r>
          </a:p>
          <a:p>
            <a:pPr marL="0" indent="0">
              <a:buNone/>
            </a:pPr>
            <a:r>
              <a:rPr lang="en-US" sz="1600" dirty="0"/>
              <a:t>      + id                   = (known after apply)</a:t>
            </a:r>
          </a:p>
          <a:p>
            <a:pPr marL="0" indent="0">
              <a:buNone/>
            </a:pPr>
            <a:r>
              <a:rPr lang="en-US" sz="1600" dirty="0"/>
              <a:t>    }</a:t>
            </a:r>
            <a:endParaRPr lang="en-US" sz="1600" b="1" dirty="0"/>
          </a:p>
        </p:txBody>
      </p:sp>
    </p:spTree>
    <p:extLst>
      <p:ext uri="{BB962C8B-B14F-4D97-AF65-F5344CB8AC3E}">
        <p14:creationId xmlns:p14="http://schemas.microsoft.com/office/powerpoint/2010/main" val="1817618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A08E7-493B-2C4D-00D1-5766C50EAABB}"/>
              </a:ext>
            </a:extLst>
          </p:cNvPr>
          <p:cNvSpPr>
            <a:spLocks noGrp="1"/>
          </p:cNvSpPr>
          <p:nvPr>
            <p:ph type="title"/>
          </p:nvPr>
        </p:nvSpPr>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9E047362-AB81-F91C-67B3-A8AD1FFE1654}"/>
              </a:ext>
            </a:extLst>
          </p:cNvPr>
          <p:cNvSpPr>
            <a:spLocks noGrp="1"/>
          </p:cNvSpPr>
          <p:nvPr>
            <p:ph idx="1"/>
          </p:nvPr>
        </p:nvSpPr>
        <p:spPr>
          <a:xfrm>
            <a:off x="1117309" y="1473200"/>
            <a:ext cx="10157354" cy="5308600"/>
          </a:xfrm>
        </p:spPr>
        <p:txBody>
          <a:bodyPr>
            <a:normAutofit fontScale="92500" lnSpcReduction="10000"/>
          </a:bodyPr>
          <a:lstStyle/>
          <a:p>
            <a:pPr marL="0" indent="0">
              <a:buNone/>
            </a:pPr>
            <a:r>
              <a:rPr lang="en-US" sz="1600" b="1" dirty="0"/>
              <a:t>&gt; terraform plan</a:t>
            </a:r>
          </a:p>
          <a:p>
            <a:pPr marL="0" indent="0">
              <a:buNone/>
            </a:pPr>
            <a:r>
              <a:rPr lang="en-US" sz="1600" dirty="0"/>
              <a:t>Terraform used the selected providers to generate the following execution plan. Resource actions are indicated with the following symbols:</a:t>
            </a:r>
          </a:p>
          <a:p>
            <a:pPr marL="0" indent="0">
              <a:buNone/>
            </a:pPr>
            <a:r>
              <a:rPr lang="en-US" sz="1600" dirty="0"/>
              <a:t>  + create</a:t>
            </a:r>
          </a:p>
          <a:p>
            <a:pPr marL="0" indent="0">
              <a:buNone/>
            </a:pPr>
            <a:r>
              <a:rPr lang="en-US" sz="1600" dirty="0"/>
              <a:t>Terraform will perform the following actions:</a:t>
            </a:r>
          </a:p>
          <a:p>
            <a:pPr marL="0" indent="0">
              <a:buNone/>
            </a:pPr>
            <a:r>
              <a:rPr lang="en-US" sz="1600" dirty="0"/>
              <a:t>  # </a:t>
            </a:r>
            <a:r>
              <a:rPr lang="en-US" sz="1600" dirty="0" err="1"/>
              <a:t>local_file.hello</a:t>
            </a:r>
            <a:r>
              <a:rPr lang="en-US" sz="1600" dirty="0"/>
              <a:t> will be created</a:t>
            </a:r>
          </a:p>
          <a:p>
            <a:pPr marL="0" indent="0">
              <a:buNone/>
            </a:pPr>
            <a:r>
              <a:rPr lang="en-US" sz="1600" dirty="0"/>
              <a:t>  + resource "</a:t>
            </a:r>
            <a:r>
              <a:rPr lang="en-US" sz="1600" dirty="0" err="1"/>
              <a:t>local_file</a:t>
            </a:r>
            <a:r>
              <a:rPr lang="en-US" sz="1600" dirty="0"/>
              <a:t>" "hello" {</a:t>
            </a:r>
          </a:p>
          <a:p>
            <a:pPr marL="0" indent="0">
              <a:buNone/>
            </a:pPr>
            <a:r>
              <a:rPr lang="en-US" sz="1600" dirty="0"/>
              <a:t>      + content              = "Hello, Terraform"</a:t>
            </a:r>
          </a:p>
          <a:p>
            <a:pPr marL="0" indent="0">
              <a:buNone/>
            </a:pPr>
            <a:r>
              <a:rPr lang="en-US" sz="1600" dirty="0"/>
              <a:t>      + </a:t>
            </a:r>
            <a:r>
              <a:rPr lang="en-US" sz="1600" dirty="0" err="1"/>
              <a:t>directory_permission</a:t>
            </a:r>
            <a:r>
              <a:rPr lang="en-US" sz="1600" dirty="0"/>
              <a:t> = "0777"</a:t>
            </a:r>
          </a:p>
          <a:p>
            <a:pPr marL="0" indent="0">
              <a:buNone/>
            </a:pPr>
            <a:r>
              <a:rPr lang="en-US" sz="1600" dirty="0"/>
              <a:t>      + </a:t>
            </a:r>
            <a:r>
              <a:rPr lang="en-US" sz="1600" dirty="0" err="1"/>
              <a:t>file_permission</a:t>
            </a:r>
            <a:r>
              <a:rPr lang="en-US" sz="1600" dirty="0"/>
              <a:t>      = "0777"</a:t>
            </a:r>
          </a:p>
          <a:p>
            <a:pPr marL="0" indent="0">
              <a:buNone/>
            </a:pPr>
            <a:r>
              <a:rPr lang="en-US" sz="1600" dirty="0"/>
              <a:t>      + filename             = "hello.txt"</a:t>
            </a:r>
          </a:p>
          <a:p>
            <a:pPr marL="0" indent="0">
              <a:buNone/>
            </a:pPr>
            <a:r>
              <a:rPr lang="en-US" sz="1600" dirty="0"/>
              <a:t>      + id                   = (known after apply)</a:t>
            </a:r>
          </a:p>
          <a:p>
            <a:pPr marL="0" indent="0">
              <a:buNone/>
            </a:pPr>
            <a:r>
              <a:rPr lang="en-US" sz="1600" dirty="0"/>
              <a:t>    }</a:t>
            </a:r>
            <a:endParaRPr lang="en-US" sz="1600" b="1" dirty="0"/>
          </a:p>
        </p:txBody>
      </p:sp>
    </p:spTree>
    <p:extLst>
      <p:ext uri="{BB962C8B-B14F-4D97-AF65-F5344CB8AC3E}">
        <p14:creationId xmlns:p14="http://schemas.microsoft.com/office/powerpoint/2010/main" val="2327032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A08E7-493B-2C4D-00D1-5766C50EAABB}"/>
              </a:ext>
            </a:extLst>
          </p:cNvPr>
          <p:cNvSpPr>
            <a:spLocks noGrp="1"/>
          </p:cNvSpPr>
          <p:nvPr>
            <p:ph type="title"/>
          </p:nvPr>
        </p:nvSpPr>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9E047362-AB81-F91C-67B3-A8AD1FFE1654}"/>
              </a:ext>
            </a:extLst>
          </p:cNvPr>
          <p:cNvSpPr>
            <a:spLocks noGrp="1"/>
          </p:cNvSpPr>
          <p:nvPr>
            <p:ph idx="1"/>
          </p:nvPr>
        </p:nvSpPr>
        <p:spPr>
          <a:xfrm>
            <a:off x="1117309" y="1473200"/>
            <a:ext cx="10157354" cy="5308600"/>
          </a:xfrm>
        </p:spPr>
        <p:txBody>
          <a:bodyPr>
            <a:normAutofit fontScale="92500" lnSpcReduction="10000"/>
          </a:bodyPr>
          <a:lstStyle/>
          <a:p>
            <a:pPr marL="0" indent="0">
              <a:buNone/>
            </a:pPr>
            <a:r>
              <a:rPr lang="en-US" sz="1600" b="1" dirty="0"/>
              <a:t>&gt; terraform apply</a:t>
            </a:r>
          </a:p>
          <a:p>
            <a:pPr marL="0" indent="0">
              <a:buNone/>
            </a:pPr>
            <a:r>
              <a:rPr lang="en-US" sz="1600" dirty="0"/>
              <a:t>Terraform used the selected providers to generate the following execution plan. Resource actions are indicated with the following symbols:</a:t>
            </a:r>
          </a:p>
          <a:p>
            <a:pPr marL="0" indent="0">
              <a:buNone/>
            </a:pPr>
            <a:r>
              <a:rPr lang="en-US" sz="1600" dirty="0"/>
              <a:t>  + create</a:t>
            </a:r>
          </a:p>
          <a:p>
            <a:pPr marL="0" indent="0">
              <a:buNone/>
            </a:pPr>
            <a:r>
              <a:rPr lang="en-US" sz="1600" dirty="0"/>
              <a:t>Terraform will perform the following actions:</a:t>
            </a:r>
          </a:p>
          <a:p>
            <a:pPr marL="0" indent="0">
              <a:buNone/>
            </a:pPr>
            <a:r>
              <a:rPr lang="en-US" sz="1600" dirty="0"/>
              <a:t>  # </a:t>
            </a:r>
            <a:r>
              <a:rPr lang="en-US" sz="1600" dirty="0" err="1"/>
              <a:t>local_file.hello</a:t>
            </a:r>
            <a:r>
              <a:rPr lang="en-US" sz="1600" dirty="0"/>
              <a:t> will be created</a:t>
            </a:r>
          </a:p>
          <a:p>
            <a:pPr marL="0" indent="0">
              <a:buNone/>
            </a:pPr>
            <a:r>
              <a:rPr lang="en-US" sz="1600" dirty="0"/>
              <a:t>  + resource "</a:t>
            </a:r>
            <a:r>
              <a:rPr lang="en-US" sz="1600" dirty="0" err="1"/>
              <a:t>local_file</a:t>
            </a:r>
            <a:r>
              <a:rPr lang="en-US" sz="1600" dirty="0"/>
              <a:t>" "hello" {</a:t>
            </a:r>
          </a:p>
          <a:p>
            <a:pPr marL="0" indent="0">
              <a:buNone/>
            </a:pPr>
            <a:r>
              <a:rPr lang="en-US" sz="1600" dirty="0"/>
              <a:t>      + content              = "Hello, Terraform"</a:t>
            </a:r>
          </a:p>
          <a:p>
            <a:pPr marL="0" indent="0">
              <a:buNone/>
            </a:pPr>
            <a:r>
              <a:rPr lang="en-US" sz="1600" dirty="0"/>
              <a:t>      + </a:t>
            </a:r>
            <a:r>
              <a:rPr lang="en-US" sz="1600" dirty="0" err="1"/>
              <a:t>directory_permission</a:t>
            </a:r>
            <a:r>
              <a:rPr lang="en-US" sz="1600" dirty="0"/>
              <a:t> = "0777"</a:t>
            </a:r>
          </a:p>
          <a:p>
            <a:pPr marL="0" indent="0">
              <a:buNone/>
            </a:pPr>
            <a:r>
              <a:rPr lang="en-US" sz="1600" dirty="0"/>
              <a:t>      + </a:t>
            </a:r>
            <a:r>
              <a:rPr lang="en-US" sz="1600" dirty="0" err="1"/>
              <a:t>file_permission</a:t>
            </a:r>
            <a:r>
              <a:rPr lang="en-US" sz="1600" dirty="0"/>
              <a:t>      = "0777"</a:t>
            </a:r>
          </a:p>
          <a:p>
            <a:pPr marL="0" indent="0">
              <a:buNone/>
            </a:pPr>
            <a:r>
              <a:rPr lang="en-US" sz="1600" dirty="0"/>
              <a:t>      + filename             = "hello.txt"</a:t>
            </a:r>
          </a:p>
          <a:p>
            <a:pPr marL="0" indent="0">
              <a:buNone/>
            </a:pPr>
            <a:r>
              <a:rPr lang="en-US" sz="1600" dirty="0"/>
              <a:t>      + id                   = (known after apply)</a:t>
            </a:r>
          </a:p>
          <a:p>
            <a:pPr marL="0" indent="0">
              <a:buNone/>
            </a:pPr>
            <a:r>
              <a:rPr lang="en-US" sz="1600" dirty="0"/>
              <a:t>    }</a:t>
            </a:r>
          </a:p>
        </p:txBody>
      </p:sp>
    </p:spTree>
    <p:extLst>
      <p:ext uri="{BB962C8B-B14F-4D97-AF65-F5344CB8AC3E}">
        <p14:creationId xmlns:p14="http://schemas.microsoft.com/office/powerpoint/2010/main" val="25692159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6C6224-6310-0F64-BF56-5029FE1A2531}"/>
              </a:ext>
            </a:extLst>
          </p:cNvPr>
          <p:cNvSpPr>
            <a:spLocks noGrp="1"/>
          </p:cNvSpPr>
          <p:nvPr>
            <p:ph type="title"/>
          </p:nvPr>
        </p:nvSpPr>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F390BAA9-73F9-950E-C4FC-34B2BDA8CE37}"/>
              </a:ext>
            </a:extLst>
          </p:cNvPr>
          <p:cNvSpPr>
            <a:spLocks noGrp="1"/>
          </p:cNvSpPr>
          <p:nvPr>
            <p:ph idx="1"/>
          </p:nvPr>
        </p:nvSpPr>
        <p:spPr/>
        <p:txBody>
          <a:bodyPr/>
          <a:lstStyle/>
          <a:p>
            <a:pPr marL="0" indent="0">
              <a:buNone/>
            </a:pPr>
            <a:r>
              <a:rPr lang="en-US" b="1" dirty="0"/>
              <a:t>&gt; terraform plan</a:t>
            </a:r>
          </a:p>
          <a:p>
            <a:pPr marL="0" indent="0">
              <a:buNone/>
            </a:pPr>
            <a:r>
              <a:rPr lang="en-US" dirty="0" err="1"/>
              <a:t>local_file.hello</a:t>
            </a:r>
            <a:r>
              <a:rPr lang="en-US" dirty="0"/>
              <a:t>: Refreshing state... [id=392b5481eae4ab2178340f62b752297f72695d57]</a:t>
            </a:r>
          </a:p>
          <a:p>
            <a:endParaRPr lang="en-US" dirty="0"/>
          </a:p>
          <a:p>
            <a:pPr marL="0" indent="0">
              <a:buNone/>
            </a:pPr>
            <a:r>
              <a:rPr lang="en-US" dirty="0"/>
              <a:t>No changes. Your infrastructure matches the configuration.</a:t>
            </a:r>
            <a:endParaRPr lang="ru-RU" dirty="0"/>
          </a:p>
        </p:txBody>
      </p:sp>
    </p:spTree>
    <p:extLst>
      <p:ext uri="{BB962C8B-B14F-4D97-AF65-F5344CB8AC3E}">
        <p14:creationId xmlns:p14="http://schemas.microsoft.com/office/powerpoint/2010/main" val="205708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A08E7-493B-2C4D-00D1-5766C50EAABB}"/>
              </a:ext>
            </a:extLst>
          </p:cNvPr>
          <p:cNvSpPr>
            <a:spLocks noGrp="1"/>
          </p:cNvSpPr>
          <p:nvPr>
            <p:ph type="title"/>
          </p:nvPr>
        </p:nvSpPr>
        <p:spPr>
          <a:xfrm>
            <a:off x="1125860" y="74274"/>
            <a:ext cx="10157354" cy="924520"/>
          </a:xfrm>
        </p:spPr>
        <p:txBody>
          <a:bodyPr/>
          <a:lstStyle/>
          <a:p>
            <a:r>
              <a:rPr lang="en-US" dirty="0"/>
              <a:t>Provider: local</a:t>
            </a:r>
            <a:endParaRPr lang="ru-RU" dirty="0"/>
          </a:p>
        </p:txBody>
      </p:sp>
      <p:sp>
        <p:nvSpPr>
          <p:cNvPr id="3" name="Объект 2">
            <a:extLst>
              <a:ext uri="{FF2B5EF4-FFF2-40B4-BE49-F238E27FC236}">
                <a16:creationId xmlns:a16="http://schemas.microsoft.com/office/drawing/2014/main" id="{9E047362-AB81-F91C-67B3-A8AD1FFE1654}"/>
              </a:ext>
            </a:extLst>
          </p:cNvPr>
          <p:cNvSpPr>
            <a:spLocks noGrp="1"/>
          </p:cNvSpPr>
          <p:nvPr>
            <p:ph idx="1"/>
          </p:nvPr>
        </p:nvSpPr>
        <p:spPr>
          <a:xfrm>
            <a:off x="914162" y="998794"/>
            <a:ext cx="10868882" cy="5783006"/>
          </a:xfrm>
        </p:spPr>
        <p:txBody>
          <a:bodyPr>
            <a:normAutofit/>
          </a:bodyPr>
          <a:lstStyle/>
          <a:p>
            <a:pPr marL="0" indent="0">
              <a:buNone/>
            </a:pPr>
            <a:r>
              <a:rPr lang="en-US" sz="1400" b="1" dirty="0">
                <a:latin typeface="+mj-lt"/>
              </a:rPr>
              <a:t>&gt; cat .\hello.txt</a:t>
            </a:r>
          </a:p>
          <a:p>
            <a:pPr marL="0" indent="0">
              <a:buNone/>
            </a:pPr>
            <a:r>
              <a:rPr lang="en-US" sz="1400" dirty="0">
                <a:latin typeface="+mj-lt"/>
              </a:rPr>
              <a:t>Hello, Terraform</a:t>
            </a:r>
          </a:p>
          <a:p>
            <a:pPr marL="0" indent="0">
              <a:buNone/>
            </a:pPr>
            <a:endParaRPr lang="en-US" sz="1400" dirty="0">
              <a:latin typeface="+mj-lt"/>
            </a:endParaRPr>
          </a:p>
          <a:p>
            <a:pPr marL="0" indent="0">
              <a:buNone/>
            </a:pPr>
            <a:r>
              <a:rPr lang="en-US" sz="1400" b="1" i="0" dirty="0">
                <a:effectLst/>
                <a:latin typeface="+mj-lt"/>
              </a:rPr>
              <a:t>&gt; echo foo &gt; hello.txt </a:t>
            </a:r>
          </a:p>
          <a:p>
            <a:pPr marL="0" indent="0">
              <a:buNone/>
            </a:pPr>
            <a:endParaRPr lang="en-US" sz="1400" i="0" dirty="0">
              <a:effectLst/>
              <a:latin typeface="+mj-lt"/>
            </a:endParaRPr>
          </a:p>
          <a:p>
            <a:pPr marL="0" indent="0">
              <a:buNone/>
            </a:pPr>
            <a:r>
              <a:rPr lang="en-US" sz="1400" b="1" i="0" dirty="0">
                <a:effectLst/>
                <a:latin typeface="+mj-lt"/>
              </a:rPr>
              <a:t>&gt; terraform plan</a:t>
            </a:r>
          </a:p>
          <a:p>
            <a:pPr marL="0" indent="0">
              <a:buNone/>
            </a:pPr>
            <a:r>
              <a:rPr lang="en-US" sz="1400" i="0" dirty="0" err="1">
                <a:effectLst/>
                <a:latin typeface="+mj-lt"/>
              </a:rPr>
              <a:t>local_file.hello</a:t>
            </a:r>
            <a:r>
              <a:rPr lang="en-US" sz="1400" i="0" dirty="0">
                <a:effectLst/>
                <a:latin typeface="+mj-lt"/>
              </a:rPr>
              <a:t>: Refreshing state... [id=392b5481eae4ab2178340f62b752297f72695d57]</a:t>
            </a:r>
          </a:p>
          <a:p>
            <a:pPr marL="0" indent="0">
              <a:buNone/>
            </a:pPr>
            <a:r>
              <a:rPr lang="en-US" sz="1400" i="0" dirty="0">
                <a:effectLst/>
                <a:latin typeface="+mj-lt"/>
              </a:rPr>
              <a:t>Terraform used the selected providers to generate the following execution plan. Resource actions are indicated with the following symbols:</a:t>
            </a:r>
          </a:p>
          <a:p>
            <a:pPr marL="0" indent="0">
              <a:buNone/>
            </a:pPr>
            <a:r>
              <a:rPr lang="en-US" sz="1400" i="0" dirty="0">
                <a:effectLst/>
                <a:latin typeface="+mj-lt"/>
              </a:rPr>
              <a:t>Terraform will perform the following actions:</a:t>
            </a:r>
          </a:p>
          <a:p>
            <a:pPr marL="0" indent="0">
              <a:buNone/>
            </a:pPr>
            <a:r>
              <a:rPr lang="en-US" sz="1400" i="0" dirty="0">
                <a:effectLst/>
                <a:latin typeface="+mj-lt"/>
              </a:rPr>
              <a:t>  # </a:t>
            </a:r>
            <a:r>
              <a:rPr lang="en-US" sz="1400" i="0" dirty="0" err="1">
                <a:effectLst/>
                <a:latin typeface="+mj-lt"/>
              </a:rPr>
              <a:t>local_file.hello</a:t>
            </a:r>
            <a:r>
              <a:rPr lang="en-US" sz="1400" i="0" dirty="0">
                <a:effectLst/>
                <a:latin typeface="+mj-lt"/>
              </a:rPr>
              <a:t> will be created</a:t>
            </a:r>
          </a:p>
          <a:p>
            <a:pPr marL="0" indent="0">
              <a:buNone/>
            </a:pPr>
            <a:r>
              <a:rPr lang="en-US" sz="1400" i="0" dirty="0">
                <a:effectLst/>
                <a:latin typeface="+mj-lt"/>
              </a:rPr>
              <a:t> </a:t>
            </a:r>
            <a:endParaRPr lang="en-US" sz="1600" dirty="0">
              <a:latin typeface="+mj-lt"/>
            </a:endParaRPr>
          </a:p>
        </p:txBody>
      </p:sp>
    </p:spTree>
    <p:extLst>
      <p:ext uri="{BB962C8B-B14F-4D97-AF65-F5344CB8AC3E}">
        <p14:creationId xmlns:p14="http://schemas.microsoft.com/office/powerpoint/2010/main" val="4256005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B0C748-0831-995B-3379-36BCF98BEC12}"/>
              </a:ext>
            </a:extLst>
          </p:cNvPr>
          <p:cNvSpPr>
            <a:spLocks noGrp="1"/>
          </p:cNvSpPr>
          <p:nvPr>
            <p:ph type="title"/>
          </p:nvPr>
        </p:nvSpPr>
        <p:spPr/>
        <p:txBody>
          <a:bodyPr/>
          <a:lstStyle/>
          <a:p>
            <a:r>
              <a:rPr lang="ru-RU" dirty="0"/>
              <a:t>План лекции</a:t>
            </a:r>
          </a:p>
        </p:txBody>
      </p:sp>
      <p:sp>
        <p:nvSpPr>
          <p:cNvPr id="3" name="Объект 2">
            <a:extLst>
              <a:ext uri="{FF2B5EF4-FFF2-40B4-BE49-F238E27FC236}">
                <a16:creationId xmlns:a16="http://schemas.microsoft.com/office/drawing/2014/main" id="{0C5811DF-4F5A-A1EF-56D7-471B7321C073}"/>
              </a:ext>
            </a:extLst>
          </p:cNvPr>
          <p:cNvSpPr>
            <a:spLocks noGrp="1"/>
          </p:cNvSpPr>
          <p:nvPr>
            <p:ph idx="1"/>
          </p:nvPr>
        </p:nvSpPr>
        <p:spPr/>
        <p:txBody>
          <a:bodyPr/>
          <a:lstStyle/>
          <a:p>
            <a:r>
              <a:rPr lang="ru-RU" dirty="0"/>
              <a:t>Развитие ИТ-инфраструктуры</a:t>
            </a:r>
          </a:p>
          <a:p>
            <a:r>
              <a:rPr lang="ru-RU" dirty="0"/>
              <a:t>Стандарты описания ИТ-инфраструктуры </a:t>
            </a:r>
          </a:p>
          <a:p>
            <a:r>
              <a:rPr lang="ru-RU" dirty="0"/>
              <a:t>Подходы к управлению ИТ-инфраструктурой</a:t>
            </a:r>
          </a:p>
          <a:p>
            <a:r>
              <a:rPr lang="ru-RU" dirty="0"/>
              <a:t>Инфраструктура как код</a:t>
            </a:r>
          </a:p>
          <a:p>
            <a:pPr lvl="1"/>
            <a:r>
              <a:rPr lang="en-US" dirty="0"/>
              <a:t>Ansible </a:t>
            </a:r>
          </a:p>
          <a:p>
            <a:pPr lvl="1"/>
            <a:r>
              <a:rPr lang="en-US" dirty="0"/>
              <a:t>Terraform</a:t>
            </a:r>
            <a:endParaRPr lang="ru-RU" dirty="0"/>
          </a:p>
        </p:txBody>
      </p:sp>
    </p:spTree>
    <p:extLst>
      <p:ext uri="{BB962C8B-B14F-4D97-AF65-F5344CB8AC3E}">
        <p14:creationId xmlns:p14="http://schemas.microsoft.com/office/powerpoint/2010/main" val="2345999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2304CD-FA9F-DC4F-53DC-3135E9BCFC9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82653331-88DB-D98C-6999-8891D2ED6D81}"/>
              </a:ext>
            </a:extLst>
          </p:cNvPr>
          <p:cNvSpPr>
            <a:spLocks noGrp="1"/>
          </p:cNvSpPr>
          <p:nvPr>
            <p:ph idx="1"/>
          </p:nvPr>
        </p:nvSpPr>
        <p:spPr/>
        <p:txBody>
          <a:bodyPr/>
          <a:lstStyle/>
          <a:p>
            <a:r>
              <a:rPr lang="en-US" dirty="0"/>
              <a:t>Terraform destroy</a:t>
            </a:r>
          </a:p>
          <a:p>
            <a:pPr lvl="1"/>
            <a:r>
              <a:rPr lang="en-US" dirty="0"/>
              <a:t>Destroy everything in target env (free resources)</a:t>
            </a:r>
            <a:endParaRPr lang="ru-RU" dirty="0"/>
          </a:p>
        </p:txBody>
      </p:sp>
    </p:spTree>
    <p:extLst>
      <p:ext uri="{BB962C8B-B14F-4D97-AF65-F5344CB8AC3E}">
        <p14:creationId xmlns:p14="http://schemas.microsoft.com/office/powerpoint/2010/main" val="160551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4E3793-1643-29D8-4C97-78237182147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EDFE5D7-E2DB-602C-8D40-ED91573B2D6F}"/>
              </a:ext>
            </a:extLst>
          </p:cNvPr>
          <p:cNvSpPr>
            <a:spLocks noGrp="1"/>
          </p:cNvSpPr>
          <p:nvPr>
            <p:ph idx="1"/>
          </p:nvPr>
        </p:nvSpPr>
        <p:spPr/>
        <p:txBody>
          <a:bodyPr/>
          <a:lstStyle/>
          <a:p>
            <a:r>
              <a:rPr lang="en-US" dirty="0">
                <a:hlinkClick r:id="rId2"/>
              </a:rPr>
              <a:t>https://cloud.yandex.ru/docs/iam/concepts/authorization/oauth-token</a:t>
            </a:r>
            <a:r>
              <a:rPr lang="ru-RU" dirty="0"/>
              <a:t> </a:t>
            </a:r>
            <a:endParaRPr lang="en-US" dirty="0"/>
          </a:p>
          <a:p>
            <a:endParaRPr lang="en-US" dirty="0"/>
          </a:p>
          <a:p>
            <a:r>
              <a:rPr lang="en-US" dirty="0" err="1"/>
              <a:t>yc</a:t>
            </a:r>
            <a:r>
              <a:rPr lang="en-US" dirty="0"/>
              <a:t> config set token &lt;OAuth-</a:t>
            </a:r>
            <a:r>
              <a:rPr lang="en-US" dirty="0" err="1"/>
              <a:t>токен</a:t>
            </a:r>
            <a:r>
              <a:rPr lang="en-US" dirty="0"/>
              <a:t>&gt;</a:t>
            </a:r>
          </a:p>
          <a:p>
            <a:r>
              <a:rPr lang="en-US" b="0" i="0" dirty="0">
                <a:effectLst/>
                <a:latin typeface="SF Mono"/>
              </a:rPr>
              <a:t>export YC_TOKEN=$(</a:t>
            </a:r>
            <a:r>
              <a:rPr lang="en-US" b="0" i="0" dirty="0" err="1">
                <a:effectLst/>
                <a:latin typeface="SF Mono"/>
              </a:rPr>
              <a:t>yc</a:t>
            </a:r>
            <a:r>
              <a:rPr lang="en-US" b="0" i="0" dirty="0">
                <a:effectLst/>
                <a:latin typeface="SF Mono"/>
              </a:rPr>
              <a:t> </a:t>
            </a:r>
            <a:r>
              <a:rPr lang="en-US" b="0" i="0" dirty="0" err="1">
                <a:effectLst/>
                <a:latin typeface="SF Mono"/>
              </a:rPr>
              <a:t>iam</a:t>
            </a:r>
            <a:r>
              <a:rPr lang="en-US" b="0" i="0" dirty="0">
                <a:effectLst/>
                <a:latin typeface="SF Mono"/>
              </a:rPr>
              <a:t> create-token) export YC_CLOUD_ID=$(</a:t>
            </a:r>
            <a:r>
              <a:rPr lang="en-US" b="0" i="0" dirty="0" err="1">
                <a:effectLst/>
                <a:latin typeface="SF Mono"/>
              </a:rPr>
              <a:t>yc</a:t>
            </a:r>
            <a:r>
              <a:rPr lang="en-US" b="0" i="0" dirty="0">
                <a:effectLst/>
                <a:latin typeface="SF Mono"/>
              </a:rPr>
              <a:t> config get cloud-id) export YC_FOLDER_ID=$(</a:t>
            </a:r>
            <a:r>
              <a:rPr lang="en-US" b="0" i="0" dirty="0" err="1">
                <a:effectLst/>
                <a:latin typeface="SF Mono"/>
              </a:rPr>
              <a:t>yc</a:t>
            </a:r>
            <a:r>
              <a:rPr lang="en-US" b="0" i="0" dirty="0">
                <a:effectLst/>
                <a:latin typeface="SF Mono"/>
              </a:rPr>
              <a:t> config get folder-id)</a:t>
            </a:r>
            <a:endParaRPr lang="ru-RU" dirty="0"/>
          </a:p>
        </p:txBody>
      </p:sp>
    </p:spTree>
    <p:extLst>
      <p:ext uri="{BB962C8B-B14F-4D97-AF65-F5344CB8AC3E}">
        <p14:creationId xmlns:p14="http://schemas.microsoft.com/office/powerpoint/2010/main" val="214626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D52D82-B5CC-17CF-EC33-C805FF211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518" y="576064"/>
            <a:ext cx="9509787" cy="5705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0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8634EA-58F6-6E9A-33A7-F8DF95EBC056}"/>
              </a:ext>
            </a:extLst>
          </p:cNvPr>
          <p:cNvSpPr>
            <a:spLocks noGrp="1"/>
          </p:cNvSpPr>
          <p:nvPr>
            <p:ph type="title"/>
          </p:nvPr>
        </p:nvSpPr>
        <p:spPr/>
        <p:txBody>
          <a:bodyPr/>
          <a:lstStyle/>
          <a:p>
            <a:r>
              <a:rPr lang="ru-RU" dirty="0"/>
              <a:t>Список литературы</a:t>
            </a:r>
          </a:p>
        </p:txBody>
      </p:sp>
      <p:sp>
        <p:nvSpPr>
          <p:cNvPr id="3" name="Объект 2">
            <a:extLst>
              <a:ext uri="{FF2B5EF4-FFF2-40B4-BE49-F238E27FC236}">
                <a16:creationId xmlns:a16="http://schemas.microsoft.com/office/drawing/2014/main" id="{7426130C-B00D-49EE-DA67-385BC5B708B5}"/>
              </a:ext>
            </a:extLst>
          </p:cNvPr>
          <p:cNvSpPr>
            <a:spLocks noGrp="1"/>
          </p:cNvSpPr>
          <p:nvPr>
            <p:ph idx="1"/>
          </p:nvPr>
        </p:nvSpPr>
        <p:spPr/>
        <p:txBody>
          <a:bodyPr>
            <a:normAutofit/>
          </a:bodyPr>
          <a:lstStyle/>
          <a:p>
            <a:r>
              <a:rPr lang="en-US" dirty="0">
                <a:hlinkClick r:id="rId2"/>
              </a:rPr>
              <a:t>https://habr.com/ru/company/otus/blog/570926/</a:t>
            </a:r>
            <a:endParaRPr lang="en-US" dirty="0"/>
          </a:p>
          <a:p>
            <a:r>
              <a:rPr lang="en-US" dirty="0">
                <a:hlinkClick r:id="rId3"/>
              </a:rPr>
              <a:t>https://www.baeldung.com/ops/terraform-intro</a:t>
            </a:r>
            <a:r>
              <a:rPr lang="en-US" dirty="0"/>
              <a:t> </a:t>
            </a:r>
            <a:endParaRPr lang="ru-RU" dirty="0"/>
          </a:p>
          <a:p>
            <a:r>
              <a:rPr lang="en-US" dirty="0">
                <a:hlinkClick r:id="rId4"/>
              </a:rPr>
              <a:t>https://cloud.yandex.ru/docs/tutorials/infrastructure-management/terraform-quickstart</a:t>
            </a:r>
            <a:r>
              <a:rPr lang="ru-RU" dirty="0"/>
              <a:t> </a:t>
            </a:r>
            <a:endParaRPr lang="en-US" dirty="0"/>
          </a:p>
          <a:p>
            <a:r>
              <a:rPr lang="en-US" dirty="0">
                <a:hlinkClick r:id="rId5"/>
              </a:rPr>
              <a:t>https://www.freecodecamp.org/news/terraform-syntax-for-beginners/</a:t>
            </a:r>
            <a:r>
              <a:rPr lang="en-US" dirty="0"/>
              <a:t> </a:t>
            </a:r>
          </a:p>
          <a:p>
            <a:endParaRPr lang="ru-RU" dirty="0"/>
          </a:p>
          <a:p>
            <a:endParaRPr lang="ru-RU" dirty="0"/>
          </a:p>
        </p:txBody>
      </p:sp>
    </p:spTree>
    <p:extLst>
      <p:ext uri="{BB962C8B-B14F-4D97-AF65-F5344CB8AC3E}">
        <p14:creationId xmlns:p14="http://schemas.microsoft.com/office/powerpoint/2010/main" val="1694068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BCA992-DE5B-F3DD-4018-15017066E97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0B6059E-3287-CADA-7955-2BBD8C0D927A}"/>
              </a:ext>
            </a:extLst>
          </p:cNvPr>
          <p:cNvSpPr>
            <a:spLocks noGrp="1"/>
          </p:cNvSpPr>
          <p:nvPr>
            <p:ph idx="1"/>
          </p:nvPr>
        </p:nvSpPr>
        <p:spPr/>
        <p:txBody>
          <a:bodyPr/>
          <a:lstStyle/>
          <a:p>
            <a:r>
              <a:rPr lang="ru-RU" b="1" i="0" dirty="0">
                <a:solidFill>
                  <a:srgbClr val="111111"/>
                </a:solidFill>
                <a:effectLst/>
                <a:latin typeface="-apple-system"/>
              </a:rPr>
              <a:t>IAC</a:t>
            </a:r>
            <a:r>
              <a:rPr lang="ru-RU" b="0" i="0" dirty="0">
                <a:solidFill>
                  <a:srgbClr val="111111"/>
                </a:solidFill>
                <a:effectLst/>
                <a:latin typeface="-apple-system"/>
              </a:rPr>
              <a:t>, или </a:t>
            </a:r>
            <a:r>
              <a:rPr lang="ru-RU" b="1" i="0" dirty="0">
                <a:solidFill>
                  <a:srgbClr val="111111"/>
                </a:solidFill>
                <a:effectLst/>
                <a:latin typeface="-apple-system"/>
              </a:rPr>
              <a:t>Infrastructure </a:t>
            </a:r>
            <a:r>
              <a:rPr lang="ru-RU" b="1" i="0" dirty="0" err="1">
                <a:solidFill>
                  <a:srgbClr val="111111"/>
                </a:solidFill>
                <a:effectLst/>
                <a:latin typeface="-apple-system"/>
              </a:rPr>
              <a:t>as</a:t>
            </a:r>
            <a:r>
              <a:rPr lang="ru-RU" b="1" i="0" dirty="0">
                <a:solidFill>
                  <a:srgbClr val="111111"/>
                </a:solidFill>
                <a:effectLst/>
                <a:latin typeface="-apple-system"/>
              </a:rPr>
              <a:t> Code</a:t>
            </a:r>
            <a:r>
              <a:rPr lang="ru-RU" b="0" i="0" dirty="0">
                <a:solidFill>
                  <a:srgbClr val="111111"/>
                </a:solidFill>
                <a:effectLst/>
                <a:latin typeface="-apple-system"/>
              </a:rPr>
              <a:t>, представляет собой процесс подготовки (</a:t>
            </a:r>
            <a:r>
              <a:rPr lang="ru-RU" b="0" i="0" dirty="0" err="1">
                <a:solidFill>
                  <a:srgbClr val="111111"/>
                </a:solidFill>
                <a:effectLst/>
                <a:latin typeface="-apple-system"/>
              </a:rPr>
              <a:t>provisioning</a:t>
            </a:r>
            <a:r>
              <a:rPr lang="ru-RU" b="0" i="0" dirty="0">
                <a:solidFill>
                  <a:srgbClr val="111111"/>
                </a:solidFill>
                <a:effectLst/>
                <a:latin typeface="-apple-system"/>
              </a:rPr>
              <a:t>) и управления компьютерными центрами обработки данных с помощью машиночитаемых файлов определений, а не физической конфигурации оборудования или интерактивных инструментов конфигурации. Хотя область IAC является относительно новой по сравнению с конвейером автоматизации </a:t>
            </a:r>
            <a:r>
              <a:rPr lang="ru-RU" b="0" i="0" dirty="0" err="1">
                <a:solidFill>
                  <a:srgbClr val="111111"/>
                </a:solidFill>
                <a:effectLst/>
                <a:latin typeface="-apple-system"/>
              </a:rPr>
              <a:t>DevOps</a:t>
            </a:r>
            <a:r>
              <a:rPr lang="ru-RU" b="0" i="0" dirty="0">
                <a:solidFill>
                  <a:srgbClr val="111111"/>
                </a:solidFill>
                <a:effectLst/>
                <a:latin typeface="-apple-system"/>
              </a:rPr>
              <a:t>, уже существует достаточно много IAC-инструментов, и новые технологии продолжают развиваться даже в этот самый момент. </a:t>
            </a:r>
            <a:endParaRPr lang="ru-RU" dirty="0"/>
          </a:p>
        </p:txBody>
      </p:sp>
    </p:spTree>
    <p:extLst>
      <p:ext uri="{BB962C8B-B14F-4D97-AF65-F5344CB8AC3E}">
        <p14:creationId xmlns:p14="http://schemas.microsoft.com/office/powerpoint/2010/main" val="331099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CFC469-1E87-1188-7AC1-BD00AB430F2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B613596-6161-8C1F-DAEA-9398BB18E5CE}"/>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CA77231C-B4D5-3AE8-5631-870750C9A886}"/>
              </a:ext>
            </a:extLst>
          </p:cNvPr>
          <p:cNvPicPr>
            <a:picLocks noChangeAspect="1"/>
          </p:cNvPicPr>
          <p:nvPr/>
        </p:nvPicPr>
        <p:blipFill>
          <a:blip r:embed="rId2"/>
          <a:stretch>
            <a:fillRect/>
          </a:stretch>
        </p:blipFill>
        <p:spPr>
          <a:xfrm>
            <a:off x="1270534" y="605545"/>
            <a:ext cx="9647756" cy="5646909"/>
          </a:xfrm>
          <a:prstGeom prst="rect">
            <a:avLst/>
          </a:prstGeom>
        </p:spPr>
      </p:pic>
    </p:spTree>
    <p:extLst>
      <p:ext uri="{BB962C8B-B14F-4D97-AF65-F5344CB8AC3E}">
        <p14:creationId xmlns:p14="http://schemas.microsoft.com/office/powerpoint/2010/main" val="312520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F256D9-380B-7B8A-8EA2-30147293FD9F}"/>
              </a:ext>
            </a:extLst>
          </p:cNvPr>
          <p:cNvSpPr>
            <a:spLocks noGrp="1"/>
          </p:cNvSpPr>
          <p:nvPr>
            <p:ph type="title"/>
          </p:nvPr>
        </p:nvSpPr>
        <p:spPr>
          <a:xfrm>
            <a:off x="405780" y="0"/>
            <a:ext cx="10157354" cy="780504"/>
          </a:xfrm>
        </p:spPr>
        <p:txBody>
          <a:bodyPr/>
          <a:lstStyle/>
          <a:p>
            <a:r>
              <a:rPr lang="ru-RU" dirty="0"/>
              <a:t>Инструменты </a:t>
            </a:r>
            <a:r>
              <a:rPr lang="en-US" dirty="0"/>
              <a:t>IAC</a:t>
            </a:r>
            <a:endParaRPr lang="ru-RU" dirty="0"/>
          </a:p>
        </p:txBody>
      </p:sp>
      <p:graphicFrame>
        <p:nvGraphicFramePr>
          <p:cNvPr id="4" name="Таблица 3">
            <a:extLst>
              <a:ext uri="{FF2B5EF4-FFF2-40B4-BE49-F238E27FC236}">
                <a16:creationId xmlns:a16="http://schemas.microsoft.com/office/drawing/2014/main" id="{43F6B035-1A2E-5016-D81C-1B06AADD5854}"/>
              </a:ext>
            </a:extLst>
          </p:cNvPr>
          <p:cNvGraphicFramePr>
            <a:graphicFrameLocks noGrp="1"/>
          </p:cNvGraphicFramePr>
          <p:nvPr>
            <p:extLst>
              <p:ext uri="{D42A27DB-BD31-4B8C-83A1-F6EECF244321}">
                <p14:modId xmlns:p14="http://schemas.microsoft.com/office/powerpoint/2010/main" val="1500145047"/>
              </p:ext>
            </p:extLst>
          </p:nvPr>
        </p:nvGraphicFramePr>
        <p:xfrm>
          <a:off x="405780" y="708633"/>
          <a:ext cx="11593287" cy="6105861"/>
        </p:xfrm>
        <a:graphic>
          <a:graphicData uri="http://schemas.openxmlformats.org/drawingml/2006/table">
            <a:tbl>
              <a:tblPr>
                <a:tableStyleId>{793D81CF-94F2-401A-BA57-92F5A7B2D0C5}</a:tableStyleId>
              </a:tblPr>
              <a:tblGrid>
                <a:gridCol w="1595284">
                  <a:extLst>
                    <a:ext uri="{9D8B030D-6E8A-4147-A177-3AD203B41FA5}">
                      <a16:colId xmlns:a16="http://schemas.microsoft.com/office/drawing/2014/main" val="4015086728"/>
                    </a:ext>
                  </a:extLst>
                </a:gridCol>
                <a:gridCol w="3225597">
                  <a:extLst>
                    <a:ext uri="{9D8B030D-6E8A-4147-A177-3AD203B41FA5}">
                      <a16:colId xmlns:a16="http://schemas.microsoft.com/office/drawing/2014/main" val="2370494199"/>
                    </a:ext>
                  </a:extLst>
                </a:gridCol>
                <a:gridCol w="1788087">
                  <a:extLst>
                    <a:ext uri="{9D8B030D-6E8A-4147-A177-3AD203B41FA5}">
                      <a16:colId xmlns:a16="http://schemas.microsoft.com/office/drawing/2014/main" val="3988754416"/>
                    </a:ext>
                  </a:extLst>
                </a:gridCol>
                <a:gridCol w="1630315">
                  <a:extLst>
                    <a:ext uri="{9D8B030D-6E8A-4147-A177-3AD203B41FA5}">
                      <a16:colId xmlns:a16="http://schemas.microsoft.com/office/drawing/2014/main" val="3462351232"/>
                    </a:ext>
                  </a:extLst>
                </a:gridCol>
                <a:gridCol w="2033529">
                  <a:extLst>
                    <a:ext uri="{9D8B030D-6E8A-4147-A177-3AD203B41FA5}">
                      <a16:colId xmlns:a16="http://schemas.microsoft.com/office/drawing/2014/main" val="2397490109"/>
                    </a:ext>
                  </a:extLst>
                </a:gridCol>
                <a:gridCol w="1320475">
                  <a:extLst>
                    <a:ext uri="{9D8B030D-6E8A-4147-A177-3AD203B41FA5}">
                      <a16:colId xmlns:a16="http://schemas.microsoft.com/office/drawing/2014/main" val="2969395676"/>
                    </a:ext>
                  </a:extLst>
                </a:gridCol>
              </a:tblGrid>
              <a:tr h="423015">
                <a:tc>
                  <a:txBody>
                    <a:bodyPr/>
                    <a:lstStyle/>
                    <a:p>
                      <a:pPr fontAlgn="t"/>
                      <a:r>
                        <a:rPr lang="ru-RU" sz="1200" b="1" dirty="0">
                          <a:effectLst/>
                        </a:rPr>
                        <a:t>Имя</a:t>
                      </a:r>
                    </a:p>
                  </a:txBody>
                  <a:tcPr marL="5939" marR="5939" marT="2969" marB="4454"/>
                </a:tc>
                <a:tc>
                  <a:txBody>
                    <a:bodyPr/>
                    <a:lstStyle/>
                    <a:p>
                      <a:pPr fontAlgn="t"/>
                      <a:r>
                        <a:rPr lang="ru-RU" sz="1200" b="1">
                          <a:effectLst/>
                        </a:rPr>
                        <a:t>Описание</a:t>
                      </a:r>
                    </a:p>
                  </a:txBody>
                  <a:tcPr marL="5939" marR="5939" marT="2969" marB="4454"/>
                </a:tc>
                <a:tc>
                  <a:txBody>
                    <a:bodyPr/>
                    <a:lstStyle/>
                    <a:p>
                      <a:pPr fontAlgn="t"/>
                      <a:r>
                        <a:rPr lang="ru-RU" sz="1200" b="1">
                          <a:effectLst/>
                        </a:rPr>
                        <a:t>Синтаксис</a:t>
                      </a:r>
                    </a:p>
                  </a:txBody>
                  <a:tcPr marL="5939" marR="5939" marT="2969" marB="4454"/>
                </a:tc>
                <a:tc>
                  <a:txBody>
                    <a:bodyPr/>
                    <a:lstStyle/>
                    <a:p>
                      <a:pPr fontAlgn="t"/>
                      <a:r>
                        <a:rPr lang="ru-RU" sz="1200" b="1" dirty="0">
                          <a:effectLst/>
                        </a:rPr>
                        <a:t>Лицензия</a:t>
                      </a:r>
                    </a:p>
                  </a:txBody>
                  <a:tcPr marL="5939" marR="5939" marT="2969" marB="4454"/>
                </a:tc>
                <a:tc>
                  <a:txBody>
                    <a:bodyPr/>
                    <a:lstStyle/>
                    <a:p>
                      <a:pPr fontAlgn="t"/>
                      <a:r>
                        <a:rPr lang="ru-RU" sz="1200" b="1">
                          <a:effectLst/>
                        </a:rPr>
                        <a:t>Сайт</a:t>
                      </a:r>
                    </a:p>
                  </a:txBody>
                  <a:tcPr marL="5939" marR="5939" marT="2969" marB="4454"/>
                </a:tc>
                <a:tc>
                  <a:txBody>
                    <a:bodyPr/>
                    <a:lstStyle/>
                    <a:p>
                      <a:pPr fontAlgn="t"/>
                      <a:r>
                        <a:rPr lang="en-US" sz="1200" b="1" dirty="0">
                          <a:effectLst/>
                        </a:rPr>
                        <a:t>GitHub </a:t>
                      </a:r>
                      <a:r>
                        <a:rPr lang="ru-RU" sz="1200" b="1" dirty="0">
                          <a:effectLst/>
                        </a:rPr>
                        <a:t>репозиторий</a:t>
                      </a:r>
                    </a:p>
                  </a:txBody>
                  <a:tcPr marL="5939" marR="5939" marT="2969" marB="4454"/>
                </a:tc>
                <a:extLst>
                  <a:ext uri="{0D108BD9-81ED-4DB2-BD59-A6C34878D82A}">
                    <a16:rowId xmlns:a16="http://schemas.microsoft.com/office/drawing/2014/main" val="3209325975"/>
                  </a:ext>
                </a:extLst>
              </a:tr>
              <a:tr h="906337">
                <a:tc>
                  <a:txBody>
                    <a:bodyPr/>
                    <a:lstStyle/>
                    <a:p>
                      <a:pPr fontAlgn="t"/>
                      <a:r>
                        <a:rPr lang="en-US" sz="1200" b="1" dirty="0">
                          <a:effectLst/>
                        </a:rPr>
                        <a:t>Terraform</a:t>
                      </a:r>
                    </a:p>
                  </a:txBody>
                  <a:tcPr marL="5939" marR="5939" marT="2969" marB="4454"/>
                </a:tc>
                <a:tc>
                  <a:txBody>
                    <a:bodyPr/>
                    <a:lstStyle/>
                    <a:p>
                      <a:pPr fontAlgn="t"/>
                      <a:r>
                        <a:rPr lang="ru-RU" sz="1200">
                          <a:effectLst/>
                        </a:rPr>
                        <a:t>Terraform — это программный IAC-инструмент, созданный HashiCorp. Он известен как декларативный provisioning-инструмент без агентов и без мастера. </a:t>
                      </a:r>
                    </a:p>
                  </a:txBody>
                  <a:tcPr marL="5939" marR="5939" marT="2969" marB="4454"/>
                </a:tc>
                <a:tc>
                  <a:txBody>
                    <a:bodyPr/>
                    <a:lstStyle/>
                    <a:p>
                      <a:pPr fontAlgn="t"/>
                      <a:r>
                        <a:rPr lang="ru-RU" sz="1200">
                          <a:effectLst/>
                        </a:rPr>
                        <a:t>.tf файл (похож на JSON)</a:t>
                      </a:r>
                    </a:p>
                  </a:txBody>
                  <a:tcPr marL="5939" marR="5939" marT="2969" marB="4454"/>
                </a:tc>
                <a:tc>
                  <a:txBody>
                    <a:bodyPr/>
                    <a:lstStyle/>
                    <a:p>
                      <a:pPr fontAlgn="t"/>
                      <a:r>
                        <a:rPr lang="en-US" sz="1200">
                          <a:effectLst/>
                        </a:rPr>
                        <a:t>MPL 2.0</a:t>
                      </a:r>
                    </a:p>
                  </a:txBody>
                  <a:tcPr marL="5939" marR="5939" marT="2969" marB="4454"/>
                </a:tc>
                <a:tc>
                  <a:txBody>
                    <a:bodyPr/>
                    <a:lstStyle/>
                    <a:p>
                      <a:pPr fontAlgn="t"/>
                      <a:r>
                        <a:rPr lang="en-US" sz="1200" u="sng" strike="noStrike">
                          <a:solidFill>
                            <a:srgbClr val="548EAA"/>
                          </a:solidFill>
                          <a:effectLst/>
                          <a:hlinkClick r:id="rId2"/>
                        </a:rPr>
                        <a:t>terraform.io</a:t>
                      </a:r>
                      <a:endParaRPr lang="en-US" sz="1200">
                        <a:effectLst/>
                      </a:endParaRPr>
                    </a:p>
                  </a:txBody>
                  <a:tcPr marL="5939" marR="5939" marT="2969" marB="4454"/>
                </a:tc>
                <a:tc>
                  <a:txBody>
                    <a:bodyPr/>
                    <a:lstStyle/>
                    <a:p>
                      <a:pPr fontAlgn="t"/>
                      <a:r>
                        <a:rPr lang="en-US" sz="1200" u="sng" strike="noStrike">
                          <a:solidFill>
                            <a:srgbClr val="548EAA"/>
                          </a:solidFill>
                          <a:effectLst/>
                          <a:hlinkClick r:id="rId3"/>
                        </a:rPr>
                        <a:t>github.com/hashicorp/terraform</a:t>
                      </a:r>
                      <a:endParaRPr lang="en-US" sz="1200">
                        <a:effectLst/>
                      </a:endParaRPr>
                    </a:p>
                  </a:txBody>
                  <a:tcPr marL="5939" marR="5939" marT="2969" marB="4454"/>
                </a:tc>
                <a:extLst>
                  <a:ext uri="{0D108BD9-81ED-4DB2-BD59-A6C34878D82A}">
                    <a16:rowId xmlns:a16="http://schemas.microsoft.com/office/drawing/2014/main" val="1034077059"/>
                  </a:ext>
                </a:extLst>
              </a:tr>
              <a:tr h="906337">
                <a:tc>
                  <a:txBody>
                    <a:bodyPr/>
                    <a:lstStyle/>
                    <a:p>
                      <a:pPr fontAlgn="t"/>
                      <a:r>
                        <a:rPr lang="en-US" sz="1200" b="1" dirty="0">
                          <a:effectLst/>
                        </a:rPr>
                        <a:t>Ansible</a:t>
                      </a:r>
                    </a:p>
                  </a:txBody>
                  <a:tcPr marL="5939" marR="5939" marT="2969" marB="4454"/>
                </a:tc>
                <a:tc>
                  <a:txBody>
                    <a:bodyPr/>
                    <a:lstStyle/>
                    <a:p>
                      <a:pPr fontAlgn="t"/>
                      <a:r>
                        <a:rPr lang="ru-RU" sz="1200" dirty="0">
                          <a:effectLst/>
                        </a:rPr>
                        <a:t>Поддерживаемый Red Hat, </a:t>
                      </a:r>
                      <a:r>
                        <a:rPr lang="ru-RU" sz="1200" dirty="0" err="1">
                          <a:effectLst/>
                        </a:rPr>
                        <a:t>Ansible</a:t>
                      </a:r>
                      <a:r>
                        <a:rPr lang="ru-RU" sz="1200" dirty="0">
                          <a:effectLst/>
                        </a:rPr>
                        <a:t> — это программный IAC-инструмент, вмещающий в себе </a:t>
                      </a:r>
                      <a:r>
                        <a:rPr lang="ru-RU" sz="1200" dirty="0" err="1">
                          <a:effectLst/>
                        </a:rPr>
                        <a:t>provisioning</a:t>
                      </a:r>
                      <a:r>
                        <a:rPr lang="ru-RU" sz="1200" dirty="0">
                          <a:effectLst/>
                        </a:rPr>
                        <a:t>, управление конфигурацией и развертывания приложений.</a:t>
                      </a:r>
                    </a:p>
                  </a:txBody>
                  <a:tcPr marL="5939" marR="5939" marT="2969" marB="4454"/>
                </a:tc>
                <a:tc>
                  <a:txBody>
                    <a:bodyPr/>
                    <a:lstStyle/>
                    <a:p>
                      <a:pPr fontAlgn="t"/>
                      <a:r>
                        <a:rPr lang="en-US" sz="1200">
                          <a:effectLst/>
                        </a:rPr>
                        <a:t>YAML</a:t>
                      </a:r>
                    </a:p>
                  </a:txBody>
                  <a:tcPr marL="5939" marR="5939" marT="2969" marB="4454"/>
                </a:tc>
                <a:tc>
                  <a:txBody>
                    <a:bodyPr/>
                    <a:lstStyle/>
                    <a:p>
                      <a:pPr fontAlgn="t"/>
                      <a:r>
                        <a:rPr lang="en-US" sz="1200">
                          <a:effectLst/>
                        </a:rPr>
                        <a:t>GPL 3.0</a:t>
                      </a:r>
                    </a:p>
                  </a:txBody>
                  <a:tcPr marL="5939" marR="5939" marT="2969" marB="4454"/>
                </a:tc>
                <a:tc>
                  <a:txBody>
                    <a:bodyPr/>
                    <a:lstStyle/>
                    <a:p>
                      <a:pPr fontAlgn="t"/>
                      <a:r>
                        <a:rPr lang="en-US" sz="1200" u="sng" strike="noStrike">
                          <a:solidFill>
                            <a:srgbClr val="548EAA"/>
                          </a:solidFill>
                          <a:effectLst/>
                          <a:hlinkClick r:id="rId4"/>
                        </a:rPr>
                        <a:t>ansible.com</a:t>
                      </a:r>
                      <a:endParaRPr lang="en-US" sz="1200">
                        <a:effectLst/>
                      </a:endParaRPr>
                    </a:p>
                  </a:txBody>
                  <a:tcPr marL="5939" marR="5939" marT="2969" marB="4454"/>
                </a:tc>
                <a:tc>
                  <a:txBody>
                    <a:bodyPr/>
                    <a:lstStyle/>
                    <a:p>
                      <a:pPr fontAlgn="t"/>
                      <a:r>
                        <a:rPr lang="en-US" sz="1200" u="sng" strike="noStrike">
                          <a:solidFill>
                            <a:srgbClr val="548EAA"/>
                          </a:solidFill>
                          <a:effectLst/>
                          <a:hlinkClick r:id="rId5"/>
                        </a:rPr>
                        <a:t>github.com/ansible/ansible</a:t>
                      </a:r>
                      <a:endParaRPr lang="en-US" sz="1200">
                        <a:effectLst/>
                      </a:endParaRPr>
                    </a:p>
                  </a:txBody>
                  <a:tcPr marL="5939" marR="5939" marT="2969" marB="4454"/>
                </a:tc>
                <a:extLst>
                  <a:ext uri="{0D108BD9-81ED-4DB2-BD59-A6C34878D82A}">
                    <a16:rowId xmlns:a16="http://schemas.microsoft.com/office/drawing/2014/main" val="2430693716"/>
                  </a:ext>
                </a:extLst>
              </a:tr>
              <a:tr h="723573">
                <a:tc>
                  <a:txBody>
                    <a:bodyPr/>
                    <a:lstStyle/>
                    <a:p>
                      <a:pPr fontAlgn="t"/>
                      <a:r>
                        <a:rPr lang="en-US" sz="1200" b="1" dirty="0">
                          <a:effectLst/>
                        </a:rPr>
                        <a:t>Chef</a:t>
                      </a:r>
                    </a:p>
                  </a:txBody>
                  <a:tcPr marL="5939" marR="5939" marT="2969" marB="4454"/>
                </a:tc>
                <a:tc>
                  <a:txBody>
                    <a:bodyPr/>
                    <a:lstStyle/>
                    <a:p>
                      <a:pPr fontAlgn="t"/>
                      <a:r>
                        <a:rPr lang="ru-RU" sz="1200" dirty="0" err="1">
                          <a:effectLst/>
                        </a:rPr>
                        <a:t>Chef</a:t>
                      </a:r>
                      <a:r>
                        <a:rPr lang="ru-RU" sz="1200" dirty="0">
                          <a:effectLst/>
                        </a:rPr>
                        <a:t> автоматизирует процесс управления конфигурациями, гарантируя, что каждая система правильно настроена и согласована.</a:t>
                      </a:r>
                    </a:p>
                  </a:txBody>
                  <a:tcPr marL="5939" marR="5939" marT="2969" marB="4454"/>
                </a:tc>
                <a:tc>
                  <a:txBody>
                    <a:bodyPr/>
                    <a:lstStyle/>
                    <a:p>
                      <a:pPr fontAlgn="t"/>
                      <a:r>
                        <a:rPr lang="en-US" sz="1200" dirty="0">
                          <a:effectLst/>
                        </a:rPr>
                        <a:t>Ruby</a:t>
                      </a:r>
                    </a:p>
                  </a:txBody>
                  <a:tcPr marL="5939" marR="5939" marT="2969" marB="4454"/>
                </a:tc>
                <a:tc>
                  <a:txBody>
                    <a:bodyPr/>
                    <a:lstStyle/>
                    <a:p>
                      <a:pPr fontAlgn="t"/>
                      <a:r>
                        <a:rPr lang="en-US" sz="1200">
                          <a:effectLst/>
                        </a:rPr>
                        <a:t>Apache 2.0</a:t>
                      </a:r>
                    </a:p>
                  </a:txBody>
                  <a:tcPr marL="5939" marR="5939" marT="2969" marB="4454"/>
                </a:tc>
                <a:tc>
                  <a:txBody>
                    <a:bodyPr/>
                    <a:lstStyle/>
                    <a:p>
                      <a:pPr fontAlgn="t"/>
                      <a:r>
                        <a:rPr lang="en-US" sz="1200" u="sng" strike="noStrike">
                          <a:solidFill>
                            <a:srgbClr val="548EAA"/>
                          </a:solidFill>
                          <a:effectLst/>
                          <a:hlinkClick r:id="rId6"/>
                        </a:rPr>
                        <a:t>chef.io/products/chef-infra</a:t>
                      </a:r>
                      <a:endParaRPr lang="en-US" sz="1200">
                        <a:effectLst/>
                      </a:endParaRPr>
                    </a:p>
                  </a:txBody>
                  <a:tcPr marL="5939" marR="5939" marT="2969" marB="4454"/>
                </a:tc>
                <a:tc>
                  <a:txBody>
                    <a:bodyPr/>
                    <a:lstStyle/>
                    <a:p>
                      <a:pPr fontAlgn="t"/>
                      <a:r>
                        <a:rPr lang="en-US" sz="1200" u="sng" strike="noStrike">
                          <a:solidFill>
                            <a:srgbClr val="548EAA"/>
                          </a:solidFill>
                          <a:effectLst/>
                          <a:hlinkClick r:id="rId7"/>
                        </a:rPr>
                        <a:t>github.com/chef/chef</a:t>
                      </a:r>
                      <a:endParaRPr lang="en-US" sz="1200">
                        <a:effectLst/>
                      </a:endParaRPr>
                    </a:p>
                  </a:txBody>
                  <a:tcPr marL="5939" marR="5939" marT="2969" marB="4454"/>
                </a:tc>
                <a:extLst>
                  <a:ext uri="{0D108BD9-81ED-4DB2-BD59-A6C34878D82A}">
                    <a16:rowId xmlns:a16="http://schemas.microsoft.com/office/drawing/2014/main" val="3540624854"/>
                  </a:ext>
                </a:extLst>
              </a:tr>
              <a:tr h="906337">
                <a:tc>
                  <a:txBody>
                    <a:bodyPr/>
                    <a:lstStyle/>
                    <a:p>
                      <a:pPr fontAlgn="t"/>
                      <a:r>
                        <a:rPr lang="en-US" sz="1200" b="1" dirty="0">
                          <a:effectLst/>
                        </a:rPr>
                        <a:t>Puppet</a:t>
                      </a:r>
                    </a:p>
                  </a:txBody>
                  <a:tcPr marL="5939" marR="5939" marT="2969" marB="4454"/>
                </a:tc>
                <a:tc>
                  <a:txBody>
                    <a:bodyPr/>
                    <a:lstStyle/>
                    <a:p>
                      <a:pPr fontAlgn="t"/>
                      <a:r>
                        <a:rPr lang="ru-RU" sz="1200">
                          <a:effectLst/>
                        </a:rPr>
                        <a:t>Puppet — это инструмент управления конфигурацией программного обеспечения, который имеет собственный декларативный язык для описания конфигурации системы.</a:t>
                      </a:r>
                    </a:p>
                  </a:txBody>
                  <a:tcPr marL="5939" marR="5939" marT="2969" marB="4454"/>
                </a:tc>
                <a:tc>
                  <a:txBody>
                    <a:bodyPr/>
                    <a:lstStyle/>
                    <a:p>
                      <a:pPr fontAlgn="t"/>
                      <a:r>
                        <a:rPr lang="ru-RU" sz="1200" dirty="0">
                          <a:effectLst/>
                        </a:rPr>
                        <a:t>Язык </a:t>
                      </a:r>
                      <a:r>
                        <a:rPr lang="ru-RU" sz="1200" dirty="0" err="1">
                          <a:effectLst/>
                        </a:rPr>
                        <a:t>Puppet</a:t>
                      </a:r>
                      <a:r>
                        <a:rPr lang="ru-RU" sz="1200" dirty="0">
                          <a:effectLst/>
                        </a:rPr>
                        <a:t> (похож на JSON) или Ruby</a:t>
                      </a:r>
                    </a:p>
                  </a:txBody>
                  <a:tcPr marL="5939" marR="5939" marT="2969" marB="4454"/>
                </a:tc>
                <a:tc>
                  <a:txBody>
                    <a:bodyPr/>
                    <a:lstStyle/>
                    <a:p>
                      <a:pPr fontAlgn="t"/>
                      <a:r>
                        <a:rPr lang="en-US" sz="1200">
                          <a:effectLst/>
                        </a:rPr>
                        <a:t>Apache 2.0</a:t>
                      </a:r>
                    </a:p>
                  </a:txBody>
                  <a:tcPr marL="5939" marR="5939" marT="2969" marB="4454"/>
                </a:tc>
                <a:tc>
                  <a:txBody>
                    <a:bodyPr/>
                    <a:lstStyle/>
                    <a:p>
                      <a:pPr fontAlgn="t"/>
                      <a:r>
                        <a:rPr lang="en-US" sz="1200" u="sng" strike="noStrike">
                          <a:solidFill>
                            <a:srgbClr val="548EAA"/>
                          </a:solidFill>
                          <a:effectLst/>
                          <a:hlinkClick r:id="rId8"/>
                        </a:rPr>
                        <a:t>puppet.com</a:t>
                      </a:r>
                      <a:endParaRPr lang="en-US" sz="1200">
                        <a:effectLst/>
                      </a:endParaRPr>
                    </a:p>
                  </a:txBody>
                  <a:tcPr marL="5939" marR="5939" marT="2969" marB="4454"/>
                </a:tc>
                <a:tc>
                  <a:txBody>
                    <a:bodyPr/>
                    <a:lstStyle/>
                    <a:p>
                      <a:pPr fontAlgn="t"/>
                      <a:r>
                        <a:rPr lang="en-US" sz="1200" u="sng" strike="noStrike">
                          <a:solidFill>
                            <a:srgbClr val="548EAA"/>
                          </a:solidFill>
                          <a:effectLst/>
                          <a:hlinkClick r:id="rId9"/>
                        </a:rPr>
                        <a:t>github.com/puppetlabs/puppet</a:t>
                      </a:r>
                      <a:endParaRPr lang="en-US" sz="1200">
                        <a:effectLst/>
                      </a:endParaRPr>
                    </a:p>
                  </a:txBody>
                  <a:tcPr marL="5939" marR="5939" marT="2969" marB="4454"/>
                </a:tc>
                <a:extLst>
                  <a:ext uri="{0D108BD9-81ED-4DB2-BD59-A6C34878D82A}">
                    <a16:rowId xmlns:a16="http://schemas.microsoft.com/office/drawing/2014/main" val="3090790985"/>
                  </a:ext>
                </a:extLst>
              </a:tr>
              <a:tr h="1260801">
                <a:tc>
                  <a:txBody>
                    <a:bodyPr/>
                    <a:lstStyle/>
                    <a:p>
                      <a:pPr fontAlgn="t"/>
                      <a:r>
                        <a:rPr lang="en-US" sz="1200" b="1" dirty="0" err="1">
                          <a:effectLst/>
                        </a:rPr>
                        <a:t>SaltStack</a:t>
                      </a:r>
                      <a:endParaRPr lang="en-US" sz="1200" b="1" dirty="0">
                        <a:effectLst/>
                      </a:endParaRPr>
                    </a:p>
                  </a:txBody>
                  <a:tcPr marL="5939" marR="5939" marT="2969" marB="4454"/>
                </a:tc>
                <a:tc>
                  <a:txBody>
                    <a:bodyPr/>
                    <a:lstStyle/>
                    <a:p>
                      <a:pPr fontAlgn="t"/>
                      <a:r>
                        <a:rPr lang="ru-RU" sz="1200">
                          <a:effectLst/>
                        </a:rPr>
                        <a:t>Поддерживаемый VMWare, SaltStack — это программное обеспечение с открытым исходным кодом на основе Python для управляемой событиями (event-driven) IT-автоматизации, удаленного выполнения задач и управления конфигурацией.</a:t>
                      </a:r>
                    </a:p>
                  </a:txBody>
                  <a:tcPr marL="5939" marR="5939" marT="2969" marB="4454"/>
                </a:tc>
                <a:tc>
                  <a:txBody>
                    <a:bodyPr/>
                    <a:lstStyle/>
                    <a:p>
                      <a:pPr fontAlgn="t"/>
                      <a:r>
                        <a:rPr lang="en-US" sz="1200">
                          <a:effectLst/>
                        </a:rPr>
                        <a:t>Python</a:t>
                      </a:r>
                    </a:p>
                  </a:txBody>
                  <a:tcPr marL="5939" marR="5939" marT="2969" marB="4454"/>
                </a:tc>
                <a:tc>
                  <a:txBody>
                    <a:bodyPr/>
                    <a:lstStyle/>
                    <a:p>
                      <a:pPr fontAlgn="t"/>
                      <a:r>
                        <a:rPr lang="en-US" sz="1200" dirty="0">
                          <a:effectLst/>
                        </a:rPr>
                        <a:t>Apache 2.0</a:t>
                      </a:r>
                    </a:p>
                  </a:txBody>
                  <a:tcPr marL="5939" marR="5939" marT="2969" marB="4454"/>
                </a:tc>
                <a:tc>
                  <a:txBody>
                    <a:bodyPr/>
                    <a:lstStyle/>
                    <a:p>
                      <a:pPr fontAlgn="t"/>
                      <a:r>
                        <a:rPr lang="en-US" sz="1200" u="sng" strike="noStrike" dirty="0">
                          <a:solidFill>
                            <a:srgbClr val="548EAA"/>
                          </a:solidFill>
                          <a:effectLst/>
                          <a:hlinkClick r:id="rId10"/>
                        </a:rPr>
                        <a:t>repo.saltproject.io</a:t>
                      </a:r>
                      <a:endParaRPr lang="en-US" sz="1200" dirty="0">
                        <a:effectLst/>
                      </a:endParaRPr>
                    </a:p>
                  </a:txBody>
                  <a:tcPr marL="5939" marR="5939" marT="2969" marB="4454"/>
                </a:tc>
                <a:tc>
                  <a:txBody>
                    <a:bodyPr/>
                    <a:lstStyle/>
                    <a:p>
                      <a:pPr fontAlgn="t"/>
                      <a:r>
                        <a:rPr lang="en-US" sz="1200" u="sng" strike="noStrike" dirty="0">
                          <a:solidFill>
                            <a:srgbClr val="548EAA"/>
                          </a:solidFill>
                          <a:effectLst/>
                          <a:hlinkClick r:id="rId11"/>
                        </a:rPr>
                        <a:t>github.com/</a:t>
                      </a:r>
                      <a:r>
                        <a:rPr lang="en-US" sz="1200" u="sng" strike="noStrike" dirty="0" err="1">
                          <a:solidFill>
                            <a:srgbClr val="548EAA"/>
                          </a:solidFill>
                          <a:effectLst/>
                          <a:hlinkClick r:id="rId11"/>
                        </a:rPr>
                        <a:t>saltstack</a:t>
                      </a:r>
                      <a:r>
                        <a:rPr lang="en-US" sz="1200" u="sng" strike="noStrike" dirty="0">
                          <a:solidFill>
                            <a:srgbClr val="548EAA"/>
                          </a:solidFill>
                          <a:effectLst/>
                          <a:hlinkClick r:id="rId11"/>
                        </a:rPr>
                        <a:t>/salt</a:t>
                      </a:r>
                      <a:endParaRPr lang="en-US" sz="1200" dirty="0">
                        <a:effectLst/>
                      </a:endParaRPr>
                    </a:p>
                  </a:txBody>
                  <a:tcPr marL="5939" marR="5939" marT="2969" marB="4454"/>
                </a:tc>
                <a:extLst>
                  <a:ext uri="{0D108BD9-81ED-4DB2-BD59-A6C34878D82A}">
                    <a16:rowId xmlns:a16="http://schemas.microsoft.com/office/drawing/2014/main" val="4141698276"/>
                  </a:ext>
                </a:extLst>
              </a:tr>
              <a:tr h="906337">
                <a:tc>
                  <a:txBody>
                    <a:bodyPr/>
                    <a:lstStyle/>
                    <a:p>
                      <a:pPr fontAlgn="t"/>
                      <a:r>
                        <a:rPr lang="en-US" sz="1200" b="1" dirty="0" err="1">
                          <a:effectLst/>
                        </a:rPr>
                        <a:t>Pulumi</a:t>
                      </a:r>
                      <a:endParaRPr lang="en-US" sz="1200" b="1" dirty="0">
                        <a:effectLst/>
                      </a:endParaRPr>
                    </a:p>
                  </a:txBody>
                  <a:tcPr marL="5939" marR="5939" marT="2969" marB="4454"/>
                </a:tc>
                <a:tc>
                  <a:txBody>
                    <a:bodyPr/>
                    <a:lstStyle/>
                    <a:p>
                      <a:pPr fontAlgn="t"/>
                      <a:r>
                        <a:rPr lang="ru-RU" sz="1200">
                          <a:effectLst/>
                        </a:rPr>
                        <a:t>IAC SDK с открытым исходным кодом Pulumi позволяет создавать, развертывать и управлять инфраструктурой в любом облаке, используя ваши любимые языки.</a:t>
                      </a:r>
                    </a:p>
                  </a:txBody>
                  <a:tcPr marL="5939" marR="5939" marT="2969" marB="4454"/>
                </a:tc>
                <a:tc>
                  <a:txBody>
                    <a:bodyPr/>
                    <a:lstStyle/>
                    <a:p>
                      <a:pPr fontAlgn="t"/>
                      <a:r>
                        <a:rPr lang="ru-RU" sz="1200">
                          <a:effectLst/>
                        </a:rPr>
                        <a:t>Различные языки программирования</a:t>
                      </a:r>
                    </a:p>
                  </a:txBody>
                  <a:tcPr marL="5939" marR="5939" marT="2969" marB="4454"/>
                </a:tc>
                <a:tc>
                  <a:txBody>
                    <a:bodyPr/>
                    <a:lstStyle/>
                    <a:p>
                      <a:pPr fontAlgn="t"/>
                      <a:r>
                        <a:rPr lang="en-US" sz="1200">
                          <a:effectLst/>
                        </a:rPr>
                        <a:t>Apache 2.0</a:t>
                      </a:r>
                    </a:p>
                  </a:txBody>
                  <a:tcPr marL="5939" marR="5939" marT="2969" marB="4454"/>
                </a:tc>
                <a:tc>
                  <a:txBody>
                    <a:bodyPr/>
                    <a:lstStyle/>
                    <a:p>
                      <a:pPr fontAlgn="t"/>
                      <a:r>
                        <a:rPr lang="en-US" sz="1200" u="sng" strike="noStrike">
                          <a:solidFill>
                            <a:srgbClr val="548EAA"/>
                          </a:solidFill>
                          <a:effectLst/>
                          <a:hlinkClick r:id="rId12"/>
                        </a:rPr>
                        <a:t>pulumi.com</a:t>
                      </a:r>
                      <a:endParaRPr lang="en-US" sz="1200">
                        <a:effectLst/>
                      </a:endParaRPr>
                    </a:p>
                  </a:txBody>
                  <a:tcPr marL="5939" marR="5939" marT="2969" marB="4454"/>
                </a:tc>
                <a:tc>
                  <a:txBody>
                    <a:bodyPr/>
                    <a:lstStyle/>
                    <a:p>
                      <a:pPr fontAlgn="t"/>
                      <a:r>
                        <a:rPr lang="en-US" sz="1200" u="sng" strike="noStrike" dirty="0">
                          <a:solidFill>
                            <a:srgbClr val="548EAA"/>
                          </a:solidFill>
                          <a:effectLst/>
                          <a:hlinkClick r:id="rId13"/>
                        </a:rPr>
                        <a:t>github.com/</a:t>
                      </a:r>
                      <a:r>
                        <a:rPr lang="en-US" sz="1200" u="sng" strike="noStrike" dirty="0" err="1">
                          <a:solidFill>
                            <a:srgbClr val="548EAA"/>
                          </a:solidFill>
                          <a:effectLst/>
                          <a:hlinkClick r:id="rId13"/>
                        </a:rPr>
                        <a:t>pulumi</a:t>
                      </a:r>
                      <a:r>
                        <a:rPr lang="en-US" sz="1200" u="sng" strike="noStrike" dirty="0">
                          <a:solidFill>
                            <a:srgbClr val="548EAA"/>
                          </a:solidFill>
                          <a:effectLst/>
                          <a:hlinkClick r:id="rId13"/>
                        </a:rPr>
                        <a:t>/</a:t>
                      </a:r>
                      <a:r>
                        <a:rPr lang="en-US" sz="1200" u="sng" strike="noStrike" dirty="0" err="1">
                          <a:solidFill>
                            <a:srgbClr val="548EAA"/>
                          </a:solidFill>
                          <a:effectLst/>
                          <a:hlinkClick r:id="rId13"/>
                        </a:rPr>
                        <a:t>pulumi</a:t>
                      </a:r>
                      <a:endParaRPr lang="en-US" sz="1200" dirty="0">
                        <a:effectLst/>
                      </a:endParaRPr>
                    </a:p>
                  </a:txBody>
                  <a:tcPr marL="5939" marR="5939" marT="2969" marB="4454"/>
                </a:tc>
                <a:extLst>
                  <a:ext uri="{0D108BD9-81ED-4DB2-BD59-A6C34878D82A}">
                    <a16:rowId xmlns:a16="http://schemas.microsoft.com/office/drawing/2014/main" val="3446463230"/>
                  </a:ext>
                </a:extLst>
              </a:tr>
            </a:tbl>
          </a:graphicData>
        </a:graphic>
      </p:graphicFrame>
    </p:spTree>
    <p:extLst>
      <p:ext uri="{BB962C8B-B14F-4D97-AF65-F5344CB8AC3E}">
        <p14:creationId xmlns:p14="http://schemas.microsoft.com/office/powerpoint/2010/main" val="96585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384238-7DB4-55C8-A981-49A7BB138A21}"/>
              </a:ext>
            </a:extLst>
          </p:cNvPr>
          <p:cNvSpPr>
            <a:spLocks noGrp="1"/>
          </p:cNvSpPr>
          <p:nvPr>
            <p:ph type="title"/>
          </p:nvPr>
        </p:nvSpPr>
        <p:spPr/>
        <p:txBody>
          <a:bodyPr/>
          <a:lstStyle/>
          <a:p>
            <a:r>
              <a:rPr lang="en-US" b="0" i="0" dirty="0">
                <a:solidFill>
                  <a:srgbClr val="111111"/>
                </a:solidFill>
                <a:effectLst/>
                <a:latin typeface="-apple-system"/>
              </a:rPr>
              <a:t>Agent vs Agentless</a:t>
            </a:r>
            <a:endParaRPr lang="ru-RU" dirty="0"/>
          </a:p>
        </p:txBody>
      </p:sp>
      <p:sp>
        <p:nvSpPr>
          <p:cNvPr id="3" name="Объект 2">
            <a:extLst>
              <a:ext uri="{FF2B5EF4-FFF2-40B4-BE49-F238E27FC236}">
                <a16:creationId xmlns:a16="http://schemas.microsoft.com/office/drawing/2014/main" id="{1BC425FF-DF95-3EB7-CEC4-C645642F7F60}"/>
              </a:ext>
            </a:extLst>
          </p:cNvPr>
          <p:cNvSpPr>
            <a:spLocks noGrp="1"/>
          </p:cNvSpPr>
          <p:nvPr>
            <p:ph idx="1"/>
          </p:nvPr>
        </p:nvSpPr>
        <p:spPr/>
        <p:txBody>
          <a:bodyPr/>
          <a:lstStyle/>
          <a:p>
            <a:pPr marL="0" indent="0">
              <a:buNone/>
            </a:pPr>
            <a:r>
              <a:rPr lang="ru-RU" b="0" i="0" dirty="0">
                <a:solidFill>
                  <a:srgbClr val="111111"/>
                </a:solidFill>
                <a:effectLst/>
                <a:latin typeface="-apple-system"/>
              </a:rPr>
              <a:t>IAC-инструмент может требовать запуска агента на каждом сервере, который вы хотите настроить. Если нет, то такой инструмент называется «</a:t>
            </a:r>
            <a:r>
              <a:rPr lang="ru-RU" b="0" i="0" dirty="0" err="1">
                <a:solidFill>
                  <a:srgbClr val="111111"/>
                </a:solidFill>
                <a:effectLst/>
                <a:latin typeface="-apple-system"/>
              </a:rPr>
              <a:t>agentless</a:t>
            </a:r>
            <a:r>
              <a:rPr lang="ru-RU" b="0" i="0" dirty="0">
                <a:solidFill>
                  <a:srgbClr val="111111"/>
                </a:solidFill>
                <a:effectLst/>
                <a:latin typeface="-apple-system"/>
              </a:rPr>
              <a:t>».</a:t>
            </a:r>
            <a:endParaRPr lang="ru-RU" dirty="0"/>
          </a:p>
        </p:txBody>
      </p:sp>
    </p:spTree>
    <p:extLst>
      <p:ext uri="{BB962C8B-B14F-4D97-AF65-F5344CB8AC3E}">
        <p14:creationId xmlns:p14="http://schemas.microsoft.com/office/powerpoint/2010/main" val="297748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384238-7DB4-55C8-A981-49A7BB138A21}"/>
              </a:ext>
            </a:extLst>
          </p:cNvPr>
          <p:cNvSpPr>
            <a:spLocks noGrp="1"/>
          </p:cNvSpPr>
          <p:nvPr>
            <p:ph type="title"/>
          </p:nvPr>
        </p:nvSpPr>
        <p:spPr/>
        <p:txBody>
          <a:bodyPr/>
          <a:lstStyle/>
          <a:p>
            <a:r>
              <a:rPr lang="en-US" b="0" i="0" dirty="0">
                <a:solidFill>
                  <a:srgbClr val="111111"/>
                </a:solidFill>
                <a:effectLst/>
                <a:latin typeface="-apple-system"/>
              </a:rPr>
              <a:t>Mutable vs Immutable</a:t>
            </a:r>
            <a:endParaRPr lang="ru-RU" dirty="0"/>
          </a:p>
        </p:txBody>
      </p:sp>
      <p:sp>
        <p:nvSpPr>
          <p:cNvPr id="3" name="Объект 2">
            <a:extLst>
              <a:ext uri="{FF2B5EF4-FFF2-40B4-BE49-F238E27FC236}">
                <a16:creationId xmlns:a16="http://schemas.microsoft.com/office/drawing/2014/main" id="{1BC425FF-DF95-3EB7-CEC4-C645642F7F60}"/>
              </a:ext>
            </a:extLst>
          </p:cNvPr>
          <p:cNvSpPr>
            <a:spLocks noGrp="1"/>
          </p:cNvSpPr>
          <p:nvPr>
            <p:ph idx="1"/>
          </p:nvPr>
        </p:nvSpPr>
        <p:spPr/>
        <p:txBody>
          <a:bodyPr/>
          <a:lstStyle/>
          <a:p>
            <a:pPr marL="0" indent="0">
              <a:buNone/>
            </a:pPr>
            <a:r>
              <a:rPr lang="ru-RU" b="0" i="0" dirty="0">
                <a:solidFill>
                  <a:srgbClr val="111111"/>
                </a:solidFill>
                <a:effectLst/>
                <a:latin typeface="-apple-system"/>
              </a:rPr>
              <a:t>Некоторые инструменты, такие как </a:t>
            </a:r>
            <a:r>
              <a:rPr lang="ru-RU" b="0" i="0" dirty="0" err="1">
                <a:solidFill>
                  <a:srgbClr val="111111"/>
                </a:solidFill>
                <a:effectLst/>
                <a:latin typeface="-apple-system"/>
              </a:rPr>
              <a:t>Terraform</a:t>
            </a:r>
            <a:r>
              <a:rPr lang="ru-RU" b="0" i="0" dirty="0">
                <a:solidFill>
                  <a:srgbClr val="111111"/>
                </a:solidFill>
                <a:effectLst/>
                <a:latin typeface="-apple-system"/>
              </a:rPr>
              <a:t>, занимаются не изменением уже подготовленной (</a:t>
            </a:r>
            <a:r>
              <a:rPr lang="ru-RU" b="0" i="0" dirty="0" err="1">
                <a:solidFill>
                  <a:srgbClr val="111111"/>
                </a:solidFill>
                <a:effectLst/>
                <a:latin typeface="-apple-system"/>
              </a:rPr>
              <a:t>provisioned</a:t>
            </a:r>
            <a:r>
              <a:rPr lang="ru-RU" b="0" i="0" dirty="0">
                <a:solidFill>
                  <a:srgbClr val="111111"/>
                </a:solidFill>
                <a:effectLst/>
                <a:latin typeface="-apple-system"/>
              </a:rPr>
              <a:t>) инфраструктуры, а развертывают новый сервер, что означает, что они следуют парадигме неизменяемой (</a:t>
            </a:r>
            <a:r>
              <a:rPr lang="ru-RU" b="0" i="0" dirty="0" err="1">
                <a:solidFill>
                  <a:srgbClr val="111111"/>
                </a:solidFill>
                <a:effectLst/>
                <a:latin typeface="-apple-system"/>
              </a:rPr>
              <a:t>immutable</a:t>
            </a:r>
            <a:r>
              <a:rPr lang="ru-RU" b="0" i="0" dirty="0">
                <a:solidFill>
                  <a:srgbClr val="111111"/>
                </a:solidFill>
                <a:effectLst/>
                <a:latin typeface="-apple-system"/>
              </a:rPr>
              <a:t>) инфраструктуры. Другие инструменты, такие как </a:t>
            </a:r>
            <a:r>
              <a:rPr lang="ru-RU" b="0" i="0" dirty="0" err="1">
                <a:solidFill>
                  <a:srgbClr val="111111"/>
                </a:solidFill>
                <a:effectLst/>
                <a:latin typeface="-apple-system"/>
              </a:rPr>
              <a:t>Ansible</a:t>
            </a:r>
            <a:r>
              <a:rPr lang="ru-RU" b="0" i="0" dirty="0">
                <a:solidFill>
                  <a:srgbClr val="111111"/>
                </a:solidFill>
                <a:effectLst/>
                <a:latin typeface="-apple-system"/>
              </a:rPr>
              <a:t>, </a:t>
            </a:r>
            <a:r>
              <a:rPr lang="ru-RU" b="0" i="0" dirty="0" err="1">
                <a:solidFill>
                  <a:srgbClr val="111111"/>
                </a:solidFill>
                <a:effectLst/>
                <a:latin typeface="-apple-system"/>
              </a:rPr>
              <a:t>Chef</a:t>
            </a:r>
            <a:r>
              <a:rPr lang="ru-RU" b="0" i="0" dirty="0">
                <a:solidFill>
                  <a:srgbClr val="111111"/>
                </a:solidFill>
                <a:effectLst/>
                <a:latin typeface="-apple-system"/>
              </a:rPr>
              <a:t>, </a:t>
            </a:r>
            <a:r>
              <a:rPr lang="ru-RU" b="0" i="0" dirty="0" err="1">
                <a:solidFill>
                  <a:srgbClr val="111111"/>
                </a:solidFill>
                <a:effectLst/>
                <a:latin typeface="-apple-system"/>
              </a:rPr>
              <a:t>SaltStack</a:t>
            </a:r>
            <a:r>
              <a:rPr lang="ru-RU" b="0" i="0" dirty="0">
                <a:solidFill>
                  <a:srgbClr val="111111"/>
                </a:solidFill>
                <a:effectLst/>
                <a:latin typeface="-apple-system"/>
              </a:rPr>
              <a:t> и </a:t>
            </a:r>
            <a:r>
              <a:rPr lang="ru-RU" b="0" i="0" dirty="0" err="1">
                <a:solidFill>
                  <a:srgbClr val="111111"/>
                </a:solidFill>
                <a:effectLst/>
                <a:latin typeface="-apple-system"/>
              </a:rPr>
              <a:t>Puppet</a:t>
            </a:r>
            <a:r>
              <a:rPr lang="ru-RU" b="0" i="0" dirty="0">
                <a:solidFill>
                  <a:srgbClr val="111111"/>
                </a:solidFill>
                <a:effectLst/>
                <a:latin typeface="-apple-system"/>
              </a:rPr>
              <a:t>, могут изменять существующие ресурсы, а это означает, что эти инструменты следуют парадигме изменяемой (</a:t>
            </a:r>
            <a:r>
              <a:rPr lang="ru-RU" b="0" i="0" dirty="0" err="1">
                <a:solidFill>
                  <a:srgbClr val="111111"/>
                </a:solidFill>
                <a:effectLst/>
                <a:latin typeface="-apple-system"/>
              </a:rPr>
              <a:t>mutable</a:t>
            </a:r>
            <a:r>
              <a:rPr lang="ru-RU" b="0" i="0" dirty="0">
                <a:solidFill>
                  <a:srgbClr val="111111"/>
                </a:solidFill>
                <a:effectLst/>
                <a:latin typeface="-apple-system"/>
              </a:rPr>
              <a:t>) инфраструктуры.</a:t>
            </a:r>
            <a:endParaRPr lang="ru-RU" dirty="0"/>
          </a:p>
        </p:txBody>
      </p:sp>
    </p:spTree>
    <p:extLst>
      <p:ext uri="{BB962C8B-B14F-4D97-AF65-F5344CB8AC3E}">
        <p14:creationId xmlns:p14="http://schemas.microsoft.com/office/powerpoint/2010/main" val="27833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Книги в формате 16 x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13_TF02787940_TF02787940.potx" id="{BDCEC835-C025-45C0-8AD5-9D778732CF6A}" vid="{4E9A813A-BC9F-4772-8185-0F17D630CF68}"/>
    </a:ext>
  </a:extLst>
</a:theme>
</file>

<file path=ppt/theme/theme2.xml><?xml version="1.0" encoding="utf-8"?>
<a:theme xmlns:a="http://schemas.openxmlformats.org/drawingml/2006/main" name="Тема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Тема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4873beb7-5857-4685-be1f-d57550cc96cc"/>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Презентация со стопкой книг на голубом фоне (широкоэкранный формат)</Template>
  <TotalTime>0</TotalTime>
  <Words>2829</Words>
  <Application>Microsoft Office PowerPoint</Application>
  <PresentationFormat>Произвольный</PresentationFormat>
  <Paragraphs>241</Paragraphs>
  <Slides>43</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43</vt:i4>
      </vt:variant>
    </vt:vector>
  </HeadingPairs>
  <TitlesOfParts>
    <vt:vector size="52" baseType="lpstr">
      <vt:lpstr>-apple-system</vt:lpstr>
      <vt:lpstr>Arial</vt:lpstr>
      <vt:lpstr>Century Gothic</vt:lpstr>
      <vt:lpstr>Fira Sans</vt:lpstr>
      <vt:lpstr>Raleway</vt:lpstr>
      <vt:lpstr>SF Mono</vt:lpstr>
      <vt:lpstr>Source Code Pro</vt:lpstr>
      <vt:lpstr>Wingdings</vt:lpstr>
      <vt:lpstr>Книги в формате 16 x 9</vt:lpstr>
      <vt:lpstr>Автоматизация разработки и эксплуатации программного обеспечения (осень 2022 года)</vt:lpstr>
      <vt:lpstr>Виды занятий</vt:lpstr>
      <vt:lpstr>Конфигурационное управление ИТ-инфраструктурой</vt:lpstr>
      <vt:lpstr>План лекции</vt:lpstr>
      <vt:lpstr>Презентация PowerPoint</vt:lpstr>
      <vt:lpstr>Презентация PowerPoint</vt:lpstr>
      <vt:lpstr>Инструменты IAC</vt:lpstr>
      <vt:lpstr>Agent vs Agentless</vt:lpstr>
      <vt:lpstr>Mutable vs Immutable</vt:lpstr>
      <vt:lpstr>Procedural vs Declarative</vt:lpstr>
      <vt:lpstr>Master vs Masterless </vt:lpstr>
      <vt:lpstr>Configuration vs Provisioning</vt:lpstr>
      <vt:lpstr>Pull &amp; Push</vt:lpstr>
      <vt:lpstr>Chef</vt:lpstr>
      <vt:lpstr>Puppet</vt:lpstr>
      <vt:lpstr>SaltStack</vt:lpstr>
      <vt:lpstr>Pulumi</vt:lpstr>
      <vt:lpstr>Terraform</vt:lpstr>
      <vt:lpstr>Презентация PowerPoint</vt:lpstr>
      <vt:lpstr>Terraform executable</vt:lpstr>
      <vt:lpstr>Hashicorp Configuration Language</vt:lpstr>
      <vt:lpstr>HCL</vt:lpstr>
      <vt:lpstr>Пример</vt:lpstr>
      <vt:lpstr>Providers</vt:lpstr>
      <vt:lpstr>State</vt:lpstr>
      <vt:lpstr>Презентация PowerPoint</vt:lpstr>
      <vt:lpstr>Providers</vt:lpstr>
      <vt:lpstr>Resources</vt:lpstr>
      <vt:lpstr>Data sources</vt:lpstr>
      <vt:lpstr>Workflow</vt:lpstr>
      <vt:lpstr>Workflow</vt:lpstr>
      <vt:lpstr>Workflow</vt:lpstr>
      <vt:lpstr>Provider: local</vt:lpstr>
      <vt:lpstr>Provider: local</vt:lpstr>
      <vt:lpstr>Provider: local</vt:lpstr>
      <vt:lpstr>Provider: local</vt:lpstr>
      <vt:lpstr>Provider: local</vt:lpstr>
      <vt:lpstr>Provider: local</vt:lpstr>
      <vt:lpstr>Provider: local</vt:lpstr>
      <vt:lpstr>Презентация PowerPoint</vt:lpstr>
      <vt:lpstr>Презентация PowerPoint</vt:lpstr>
      <vt:lpstr>Презентация PowerPoint</vt:lpstr>
      <vt:lpstr>Список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2018-02-13T00:36:34Z</dcterms:created>
  <dcterms:modified xsi:type="dcterms:W3CDTF">2022-11-10T19:42:21Z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